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85" r:id="rId9"/>
    <p:sldId id="263" r:id="rId10"/>
    <p:sldId id="264" r:id="rId11"/>
    <p:sldId id="286" r:id="rId12"/>
    <p:sldId id="265" r:id="rId13"/>
    <p:sldId id="266" r:id="rId14"/>
    <p:sldId id="267" r:id="rId15"/>
    <p:sldId id="287" r:id="rId16"/>
    <p:sldId id="268" r:id="rId17"/>
    <p:sldId id="269" r:id="rId18"/>
    <p:sldId id="293" r:id="rId19"/>
    <p:sldId id="290" r:id="rId20"/>
    <p:sldId id="271" r:id="rId21"/>
    <p:sldId id="272" r:id="rId22"/>
    <p:sldId id="273" r:id="rId23"/>
    <p:sldId id="274" r:id="rId24"/>
    <p:sldId id="275" r:id="rId25"/>
    <p:sldId id="276" r:id="rId26"/>
    <p:sldId id="277" r:id="rId27"/>
    <p:sldId id="278" r:id="rId28"/>
    <p:sldId id="279" r:id="rId29"/>
    <p:sldId id="280" r:id="rId30"/>
    <p:sldId id="281" r:id="rId31"/>
    <p:sldId id="288" r:id="rId32"/>
    <p:sldId id="282" r:id="rId33"/>
    <p:sldId id="289"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778"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9-28T09:39:02.281"/>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28,'0'-1,"0"0,1 0,-1 0,0 0,1 0,-1 0,1 0,0 0,-1 0,1 0,0 0,-1 1,1-1,0 0,0 1,0-1,0 0,-1 1,1-1,0 1,0-1,0 1,0 0,0-1,2 1,29-3,-21 3,585-6,-292 7,400 6,-575 1,290 6,198-17,-403 4</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9-28T09:39:56.413"/>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0,'0'0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9-28T09:40:00.638"/>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0,'0'0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9-28T09:40:00.966"/>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0,'0'0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9-28T09:40:02.732"/>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1,'0'0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9-28T09:40:07.008"/>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0,'0'0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9-28T09:40:07.774"/>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0,'0'0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9-28T09:40:13.337"/>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0,'0'0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9-28T09:41:38.282"/>
    </inkml:context>
    <inkml:brush xml:id="br0">
      <inkml:brushProperty name="width" value="0.1" units="cm"/>
      <inkml:brushProperty name="height" value="0.6" units="cm"/>
      <inkml:brushProperty name="color" value="#849398"/>
      <inkml:brushProperty name="ignorePressure" value="1"/>
      <inkml:brushProperty name="inkEffects" value="pencil"/>
    </inkml:brush>
  </inkml:definitions>
  <inkml:trace contextRef="#ctx0" brushRef="#br0">1 0,'9'0,"2"0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9-28T09:39:24.834"/>
    </inkml:context>
    <inkml:brush xml:id="br0">
      <inkml:brushProperty name="width" value="0.05" units="cm"/>
      <inkml:brushProperty name="height" value="0.05" units="cm"/>
      <inkml:brushProperty name="color" value="#E71224"/>
      <inkml:brushProperty name="ignorePressure" value="1"/>
    </inkml:brush>
  </inkml:definitions>
  <inkml:trace contextRef="#ctx0" brushRef="#br0">28 0,'-1'0,"0"0,0 1,1-1,-1 0,0 1,0-1,0 1,0-1,0 1,1-1,-1 1,0 0,1-1,-1 1,0 0,1-1,-1 1,0 0,1 0,0 0,-1 0,1-1,-1 1,1 0,0 0,-1 2,-2 27,3-20,-6 440,6-202</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9-28T09:39:25.662"/>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1,'0'0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9-28T09:39:28.085"/>
    </inkml:context>
    <inkml:brush xml:id="br0">
      <inkml:brushProperty name="width" value="0.05" units="cm"/>
      <inkml:brushProperty name="height" value="0.05" units="cm"/>
      <inkml:brushProperty name="color" value="#E71224"/>
      <inkml:brushProperty name="ignorePressure" value="1"/>
    </inkml:brush>
  </inkml:definitions>
  <inkml:trace contextRef="#ctx0" brushRef="#br0">0 45,'0'-10,"0"-7,0-1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9-28T09:40:30.210"/>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0,'0'0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9-28T09:39:53.897"/>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1,'0'0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9-28T09:39:55.007"/>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1,'0'0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9-28T09:39:55.538"/>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1,'0'0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9-28T09:39:55.866"/>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1,'0'0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1C2DECAC-FBCB-4071-A1D8-2AE7C473C771}" type="datetimeFigureOut">
              <a:rPr lang="ro-RO" smtClean="0"/>
              <a:t>01.10.2025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E9634D76-C85A-4AE8-ABC3-02B97013CDCE}" type="slidenum">
              <a:rPr lang="ro-RO" smtClean="0"/>
              <a:t>‹#›</a:t>
            </a:fld>
            <a:endParaRPr lang="ro-RO"/>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447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2DECAC-FBCB-4071-A1D8-2AE7C473C771}" type="datetimeFigureOut">
              <a:rPr lang="ro-RO" smtClean="0"/>
              <a:t>01.10.2025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E9634D76-C85A-4AE8-ABC3-02B97013CDCE}" type="slidenum">
              <a:rPr lang="ro-RO" smtClean="0"/>
              <a:t>‹#›</a:t>
            </a:fld>
            <a:endParaRPr lang="ro-RO"/>
          </a:p>
        </p:txBody>
      </p:sp>
    </p:spTree>
    <p:extLst>
      <p:ext uri="{BB962C8B-B14F-4D97-AF65-F5344CB8AC3E}">
        <p14:creationId xmlns:p14="http://schemas.microsoft.com/office/powerpoint/2010/main" val="849413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2DECAC-FBCB-4071-A1D8-2AE7C473C771}" type="datetimeFigureOut">
              <a:rPr lang="ro-RO" smtClean="0"/>
              <a:t>01.10.2025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E9634D76-C85A-4AE8-ABC3-02B97013CDCE}" type="slidenum">
              <a:rPr lang="ro-RO" smtClean="0"/>
              <a:t>‹#›</a:t>
            </a:fld>
            <a:endParaRPr lang="ro-RO"/>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4947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2DECAC-FBCB-4071-A1D8-2AE7C473C771}" type="datetimeFigureOut">
              <a:rPr lang="ro-RO" smtClean="0"/>
              <a:t>01.10.2025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E9634D76-C85A-4AE8-ABC3-02B97013CDCE}" type="slidenum">
              <a:rPr lang="ro-RO" smtClean="0"/>
              <a:t>‹#›</a:t>
            </a:fld>
            <a:endParaRPr lang="ro-RO"/>
          </a:p>
        </p:txBody>
      </p:sp>
    </p:spTree>
    <p:extLst>
      <p:ext uri="{BB962C8B-B14F-4D97-AF65-F5344CB8AC3E}">
        <p14:creationId xmlns:p14="http://schemas.microsoft.com/office/powerpoint/2010/main" val="522275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C2DECAC-FBCB-4071-A1D8-2AE7C473C771}" type="datetimeFigureOut">
              <a:rPr lang="ro-RO" smtClean="0"/>
              <a:t>01.10.2025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E9634D76-C85A-4AE8-ABC3-02B97013CDCE}" type="slidenum">
              <a:rPr lang="ro-RO" smtClean="0"/>
              <a:t>‹#›</a:t>
            </a:fld>
            <a:endParaRPr lang="ro-RO"/>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6667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C2DECAC-FBCB-4071-A1D8-2AE7C473C771}" type="datetimeFigureOut">
              <a:rPr lang="ro-RO" smtClean="0"/>
              <a:t>01.10.2025</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E9634D76-C85A-4AE8-ABC3-02B97013CDCE}" type="slidenum">
              <a:rPr lang="ro-RO" smtClean="0"/>
              <a:t>‹#›</a:t>
            </a:fld>
            <a:endParaRPr lang="ro-RO"/>
          </a:p>
        </p:txBody>
      </p:sp>
    </p:spTree>
    <p:extLst>
      <p:ext uri="{BB962C8B-B14F-4D97-AF65-F5344CB8AC3E}">
        <p14:creationId xmlns:p14="http://schemas.microsoft.com/office/powerpoint/2010/main" val="1569622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C2DECAC-FBCB-4071-A1D8-2AE7C473C771}" type="datetimeFigureOut">
              <a:rPr lang="ro-RO" smtClean="0"/>
              <a:t>01.10.2025</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E9634D76-C85A-4AE8-ABC3-02B97013CDCE}" type="slidenum">
              <a:rPr lang="ro-RO" smtClean="0"/>
              <a:t>‹#›</a:t>
            </a:fld>
            <a:endParaRPr lang="ro-RO"/>
          </a:p>
        </p:txBody>
      </p:sp>
    </p:spTree>
    <p:extLst>
      <p:ext uri="{BB962C8B-B14F-4D97-AF65-F5344CB8AC3E}">
        <p14:creationId xmlns:p14="http://schemas.microsoft.com/office/powerpoint/2010/main" val="1032531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C2DECAC-FBCB-4071-A1D8-2AE7C473C771}" type="datetimeFigureOut">
              <a:rPr lang="ro-RO" smtClean="0"/>
              <a:t>01.10.2025</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E9634D76-C85A-4AE8-ABC3-02B97013CDCE}" type="slidenum">
              <a:rPr lang="ro-RO" smtClean="0"/>
              <a:t>‹#›</a:t>
            </a:fld>
            <a:endParaRPr lang="ro-RO"/>
          </a:p>
        </p:txBody>
      </p:sp>
    </p:spTree>
    <p:extLst>
      <p:ext uri="{BB962C8B-B14F-4D97-AF65-F5344CB8AC3E}">
        <p14:creationId xmlns:p14="http://schemas.microsoft.com/office/powerpoint/2010/main" val="3856702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2DECAC-FBCB-4071-A1D8-2AE7C473C771}" type="datetimeFigureOut">
              <a:rPr lang="ro-RO" smtClean="0"/>
              <a:t>01.10.2025</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E9634D76-C85A-4AE8-ABC3-02B97013CDCE}" type="slidenum">
              <a:rPr lang="ro-RO" smtClean="0"/>
              <a:t>‹#›</a:t>
            </a:fld>
            <a:endParaRPr lang="ro-RO"/>
          </a:p>
        </p:txBody>
      </p:sp>
    </p:spTree>
    <p:extLst>
      <p:ext uri="{BB962C8B-B14F-4D97-AF65-F5344CB8AC3E}">
        <p14:creationId xmlns:p14="http://schemas.microsoft.com/office/powerpoint/2010/main" val="2329064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C2DECAC-FBCB-4071-A1D8-2AE7C473C771}" type="datetimeFigureOut">
              <a:rPr lang="ro-RO" smtClean="0"/>
              <a:t>01.10.2025</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E9634D76-C85A-4AE8-ABC3-02B97013CDCE}" type="slidenum">
              <a:rPr lang="ro-RO" smtClean="0"/>
              <a:t>‹#›</a:t>
            </a:fld>
            <a:endParaRPr lang="ro-RO"/>
          </a:p>
        </p:txBody>
      </p:sp>
    </p:spTree>
    <p:extLst>
      <p:ext uri="{BB962C8B-B14F-4D97-AF65-F5344CB8AC3E}">
        <p14:creationId xmlns:p14="http://schemas.microsoft.com/office/powerpoint/2010/main" val="1825010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C2DECAC-FBCB-4071-A1D8-2AE7C473C771}" type="datetimeFigureOut">
              <a:rPr lang="ro-RO" smtClean="0"/>
              <a:t>01.10.2025</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E9634D76-C85A-4AE8-ABC3-02B97013CDCE}" type="slidenum">
              <a:rPr lang="ro-RO" smtClean="0"/>
              <a:t>‹#›</a:t>
            </a:fld>
            <a:endParaRPr lang="ro-RO"/>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3261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1C2DECAC-FBCB-4071-A1D8-2AE7C473C771}" type="datetimeFigureOut">
              <a:rPr lang="ro-RO" smtClean="0"/>
              <a:t>01.10.2025</a:t>
            </a:fld>
            <a:endParaRPr lang="ro-RO"/>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ro-RO"/>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9634D76-C85A-4AE8-ABC3-02B97013CDCE}" type="slidenum">
              <a:rPr lang="ro-RO" smtClean="0"/>
              <a:t>‹#›</a:t>
            </a:fld>
            <a:endParaRPr lang="ro-RO"/>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043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dictionary.cambridge.org/dictionary/english-french/humorous" TargetMode="External"/><Relationship Id="rId2" Type="http://schemas.openxmlformats.org/officeDocument/2006/relationships/hyperlink" Target="https://dictionary.cambridge.org/dictionary/english-french/funny" TargetMode="External"/><Relationship Id="rId1" Type="http://schemas.openxmlformats.org/officeDocument/2006/relationships/slideLayout" Target="../slideLayouts/slideLayout7.xml"/><Relationship Id="rId5" Type="http://schemas.openxmlformats.org/officeDocument/2006/relationships/hyperlink" Target="https://dictionary.cambridge.org/dictionary/english-french/drink" TargetMode="External"/><Relationship Id="rId4" Type="http://schemas.openxmlformats.org/officeDocument/2006/relationships/hyperlink" Target="https://dictionary.cambridge.org/dictionary/english-french/food"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customXml" Target="../ink/ink1.xml"/><Relationship Id="rId7" Type="http://schemas.openxmlformats.org/officeDocument/2006/relationships/customXml" Target="../ink/ink3.xml"/><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3.png"/><Relationship Id="rId11" Type="http://schemas.openxmlformats.org/officeDocument/2006/relationships/customXml" Target="../ink/ink5.xml"/><Relationship Id="rId5" Type="http://schemas.openxmlformats.org/officeDocument/2006/relationships/customXml" Target="../ink/ink2.xml"/><Relationship Id="rId10" Type="http://schemas.openxmlformats.org/officeDocument/2006/relationships/image" Target="../media/image5.png"/><Relationship Id="rId4" Type="http://schemas.openxmlformats.org/officeDocument/2006/relationships/image" Target="../media/image20.png"/><Relationship Id="rId9" Type="http://schemas.openxmlformats.org/officeDocument/2006/relationships/customXml" Target="../ink/ink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customXml" Target="../ink/ink11.xml"/><Relationship Id="rId13" Type="http://schemas.openxmlformats.org/officeDocument/2006/relationships/customXml" Target="../ink/ink16.xml"/><Relationship Id="rId3" Type="http://schemas.openxmlformats.org/officeDocument/2006/relationships/image" Target="../media/image4.png"/><Relationship Id="rId7" Type="http://schemas.openxmlformats.org/officeDocument/2006/relationships/customXml" Target="../ink/ink10.xml"/><Relationship Id="rId12" Type="http://schemas.openxmlformats.org/officeDocument/2006/relationships/customXml" Target="../ink/ink15.xml"/><Relationship Id="rId2" Type="http://schemas.openxmlformats.org/officeDocument/2006/relationships/customXml" Target="../ink/ink6.xml"/><Relationship Id="rId1" Type="http://schemas.openxmlformats.org/officeDocument/2006/relationships/slideLayout" Target="../slideLayouts/slideLayout7.xml"/><Relationship Id="rId6" Type="http://schemas.openxmlformats.org/officeDocument/2006/relationships/customXml" Target="../ink/ink9.xml"/><Relationship Id="rId11" Type="http://schemas.openxmlformats.org/officeDocument/2006/relationships/customXml" Target="../ink/ink14.xml"/><Relationship Id="rId5" Type="http://schemas.openxmlformats.org/officeDocument/2006/relationships/customXml" Target="../ink/ink8.xml"/><Relationship Id="rId15" Type="http://schemas.openxmlformats.org/officeDocument/2006/relationships/image" Target="../media/image6.png"/><Relationship Id="rId10" Type="http://schemas.openxmlformats.org/officeDocument/2006/relationships/customXml" Target="../ink/ink13.xml"/><Relationship Id="rId4" Type="http://schemas.openxmlformats.org/officeDocument/2006/relationships/customXml" Target="../ink/ink7.xml"/><Relationship Id="rId9" Type="http://schemas.openxmlformats.org/officeDocument/2006/relationships/customXml" Target="../ink/ink12.xml"/><Relationship Id="rId14" Type="http://schemas.openxmlformats.org/officeDocument/2006/relationships/customXml" Target="../ink/ink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ED953-9E15-49A8-B2AA-8710D9A83717}"/>
              </a:ext>
            </a:extLst>
          </p:cNvPr>
          <p:cNvSpPr>
            <a:spLocks noGrp="1"/>
          </p:cNvSpPr>
          <p:nvPr>
            <p:ph type="ctrTitle"/>
          </p:nvPr>
        </p:nvSpPr>
        <p:spPr/>
        <p:txBody>
          <a:bodyPr/>
          <a:lstStyle/>
          <a:p>
            <a:r>
              <a:rPr lang="ro-RO" b="1" dirty="0"/>
              <a:t>Agreement:</a:t>
            </a:r>
            <a:br>
              <a:rPr lang="en-US" b="1"/>
            </a:br>
            <a:r>
              <a:rPr lang="ro-RO" b="1"/>
              <a:t>Matching</a:t>
            </a:r>
            <a:r>
              <a:rPr lang="ro-RO" b="1" dirty="0"/>
              <a:t> </a:t>
            </a:r>
            <a:r>
              <a:rPr lang="ro-RO" b="1" dirty="0" err="1"/>
              <a:t>Sentence</a:t>
            </a:r>
            <a:r>
              <a:rPr lang="ro-RO" b="1" dirty="0"/>
              <a:t> </a:t>
            </a:r>
            <a:r>
              <a:rPr lang="ro-RO" b="1" dirty="0" err="1"/>
              <a:t>Parts</a:t>
            </a:r>
            <a:endParaRPr lang="ro-RO" b="1" dirty="0"/>
          </a:p>
        </p:txBody>
      </p:sp>
      <p:sp>
        <p:nvSpPr>
          <p:cNvPr id="3" name="Subtitle 2">
            <a:extLst>
              <a:ext uri="{FF2B5EF4-FFF2-40B4-BE49-F238E27FC236}">
                <a16:creationId xmlns:a16="http://schemas.microsoft.com/office/drawing/2014/main" id="{AAE17330-B5A8-49B9-BDFC-4C9F4CE32BA2}"/>
              </a:ext>
            </a:extLst>
          </p:cNvPr>
          <p:cNvSpPr>
            <a:spLocks noGrp="1"/>
          </p:cNvSpPr>
          <p:nvPr>
            <p:ph type="subTitle" idx="1"/>
          </p:nvPr>
        </p:nvSpPr>
        <p:spPr/>
        <p:txBody>
          <a:bodyPr/>
          <a:lstStyle/>
          <a:p>
            <a:endParaRPr lang="en-US" dirty="0"/>
          </a:p>
          <a:p>
            <a:r>
              <a:rPr lang="en-US" dirty="0"/>
              <a:t>PhD </a:t>
            </a:r>
            <a:r>
              <a:rPr lang="en-US" dirty="0" err="1"/>
              <a:t>Dorina</a:t>
            </a:r>
            <a:r>
              <a:rPr lang="en-US" dirty="0"/>
              <a:t> </a:t>
            </a:r>
            <a:r>
              <a:rPr lang="en-US" dirty="0" err="1"/>
              <a:t>Macovei</a:t>
            </a:r>
            <a:endParaRPr lang="ro-RO" dirty="0"/>
          </a:p>
        </p:txBody>
      </p:sp>
    </p:spTree>
    <p:extLst>
      <p:ext uri="{BB962C8B-B14F-4D97-AF65-F5344CB8AC3E}">
        <p14:creationId xmlns:p14="http://schemas.microsoft.com/office/powerpoint/2010/main" val="7729148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C4D0326-6886-47B1-8EFA-4D004C4CC441}"/>
              </a:ext>
            </a:extLst>
          </p:cNvPr>
          <p:cNvSpPr/>
          <p:nvPr/>
        </p:nvSpPr>
        <p:spPr>
          <a:xfrm>
            <a:off x="186611" y="102637"/>
            <a:ext cx="11812555" cy="6494085"/>
          </a:xfrm>
          <a:prstGeom prst="rect">
            <a:avLst/>
          </a:prstGeom>
        </p:spPr>
        <p:txBody>
          <a:bodyPr wrap="square">
            <a:spAutoFit/>
          </a:bodyPr>
          <a:lstStyle/>
          <a:p>
            <a:pPr marL="514350" indent="-514350" algn="just">
              <a:spcAft>
                <a:spcPts val="0"/>
              </a:spcAft>
              <a:buAutoNum type="arabicPeriod" startAt="5"/>
            </a:pPr>
            <a:endParaRPr lang="en-GB" sz="3200" dirty="0">
              <a:latin typeface="Times New Roman" panose="02020603050405020304" pitchFamily="18" charset="0"/>
              <a:ea typeface="Times New Roman" panose="02020603050405020304" pitchFamily="18" charset="0"/>
            </a:endParaRPr>
          </a:p>
          <a:p>
            <a:pPr marL="514350" indent="-514350" algn="just">
              <a:spcAft>
                <a:spcPts val="0"/>
              </a:spcAft>
              <a:buAutoNum type="arabicPeriod" startAt="5"/>
            </a:pPr>
            <a:r>
              <a:rPr lang="en-GB" sz="3200" dirty="0">
                <a:latin typeface="Times New Roman" panose="02020603050405020304" pitchFamily="18" charset="0"/>
                <a:ea typeface="Times New Roman" panose="02020603050405020304" pitchFamily="18" charset="0"/>
              </a:rPr>
              <a:t>Titles are always singular.</a:t>
            </a:r>
          </a:p>
          <a:p>
            <a:pPr algn="just">
              <a:spcAft>
                <a:spcPts val="0"/>
              </a:spcAft>
            </a:pPr>
            <a:endParaRPr lang="ro-RO" sz="3200" dirty="0">
              <a:latin typeface="Times New Roman" panose="02020603050405020304" pitchFamily="18" charset="0"/>
              <a:ea typeface="Times New Roman" panose="02020603050405020304" pitchFamily="18" charset="0"/>
            </a:endParaRPr>
          </a:p>
          <a:p>
            <a:pPr algn="just">
              <a:spcAft>
                <a:spcPts val="0"/>
              </a:spcAft>
            </a:pPr>
            <a:r>
              <a:rPr lang="en-GB" sz="3200" dirty="0">
                <a:latin typeface="Times New Roman" panose="02020603050405020304" pitchFamily="18" charset="0"/>
                <a:ea typeface="Times New Roman" panose="02020603050405020304" pitchFamily="18" charset="0"/>
              </a:rPr>
              <a:t>It doesn’t matter how long the title is, what it names, or whether or not it sounds plural— a title always takes a singular verb:</a:t>
            </a:r>
            <a:endParaRPr lang="ro-RO" sz="3200" dirty="0">
              <a:latin typeface="Times New Roman" panose="02020603050405020304" pitchFamily="18" charset="0"/>
              <a:ea typeface="Times New Roman" panose="02020603050405020304" pitchFamily="18" charset="0"/>
            </a:endParaRPr>
          </a:p>
          <a:p>
            <a:pPr algn="just">
              <a:spcAft>
                <a:spcPts val="0"/>
              </a:spcAft>
            </a:pPr>
            <a:endParaRPr lang="en-GB" sz="3200" dirty="0">
              <a:latin typeface="Times New Roman" panose="02020603050405020304" pitchFamily="18" charset="0"/>
              <a:ea typeface="Times New Roman" panose="02020603050405020304" pitchFamily="18" charset="0"/>
            </a:endParaRPr>
          </a:p>
          <a:p>
            <a:pPr marL="514350" indent="-514350" algn="just">
              <a:spcAft>
                <a:spcPts val="0"/>
              </a:spcAft>
              <a:buAutoNum type="alphaLcParenR"/>
            </a:pPr>
            <a:r>
              <a:rPr lang="en-GB" sz="3200" i="1" dirty="0">
                <a:solidFill>
                  <a:srgbClr val="00B050"/>
                </a:solidFill>
                <a:latin typeface="Times New Roman" panose="02020603050405020304" pitchFamily="18" charset="0"/>
                <a:ea typeface="Times New Roman" panose="02020603050405020304" pitchFamily="18" charset="0"/>
              </a:rPr>
              <a:t>For Whom the Bell Tolls is </a:t>
            </a:r>
            <a:r>
              <a:rPr lang="en-GB" sz="3200" dirty="0">
                <a:solidFill>
                  <a:srgbClr val="00B050"/>
                </a:solidFill>
                <a:latin typeface="Times New Roman" panose="02020603050405020304" pitchFamily="18" charset="0"/>
                <a:ea typeface="Times New Roman" panose="02020603050405020304" pitchFamily="18" charset="0"/>
              </a:rPr>
              <a:t>a story about the Spanish Civil War </a:t>
            </a:r>
            <a:r>
              <a:rPr lang="en-GB" sz="3200" dirty="0">
                <a:latin typeface="Times New Roman" panose="02020603050405020304" pitchFamily="18" charset="0"/>
                <a:ea typeface="Times New Roman" panose="02020603050405020304" pitchFamily="18" charset="0"/>
              </a:rPr>
              <a:t>(</a:t>
            </a:r>
            <a:r>
              <a:rPr lang="en-GB" sz="2000" dirty="0">
                <a:latin typeface="Times New Roman" panose="02020603050405020304" pitchFamily="18" charset="0"/>
                <a:ea typeface="Times New Roman" panose="02020603050405020304" pitchFamily="18" charset="0"/>
              </a:rPr>
              <a:t>sing. subject sing. verb</a:t>
            </a:r>
            <a:r>
              <a:rPr lang="en-GB" sz="3200" dirty="0">
                <a:latin typeface="Times New Roman" panose="02020603050405020304" pitchFamily="18" charset="0"/>
                <a:ea typeface="Times New Roman" panose="02020603050405020304" pitchFamily="18" charset="0"/>
              </a:rPr>
              <a:t>). The singular title </a:t>
            </a:r>
            <a:r>
              <a:rPr lang="en-GB" sz="3200" i="1" dirty="0">
                <a:latin typeface="Times New Roman" panose="02020603050405020304" pitchFamily="18" charset="0"/>
                <a:ea typeface="Times New Roman" panose="02020603050405020304" pitchFamily="18" charset="0"/>
              </a:rPr>
              <a:t>For Whom the Bell Tolls </a:t>
            </a:r>
            <a:r>
              <a:rPr lang="en-GB" sz="3200" dirty="0">
                <a:latin typeface="Times New Roman" panose="02020603050405020304" pitchFamily="18" charset="0"/>
                <a:ea typeface="Times New Roman" panose="02020603050405020304" pitchFamily="18" charset="0"/>
              </a:rPr>
              <a:t>requires the singular verb </a:t>
            </a:r>
            <a:r>
              <a:rPr lang="en-GB" sz="3200" i="1" dirty="0">
                <a:latin typeface="Times New Roman" panose="02020603050405020304" pitchFamily="18" charset="0"/>
                <a:ea typeface="Times New Roman" panose="02020603050405020304" pitchFamily="18" charset="0"/>
              </a:rPr>
              <a:t>is.</a:t>
            </a:r>
          </a:p>
          <a:p>
            <a:pPr marL="514350" indent="-514350" algn="just">
              <a:spcAft>
                <a:spcPts val="0"/>
              </a:spcAft>
              <a:buAutoNum type="alphaLcParenR"/>
            </a:pPr>
            <a:r>
              <a:rPr lang="en-GB" sz="3200" i="1" dirty="0">
                <a:solidFill>
                  <a:srgbClr val="00B050"/>
                </a:solidFill>
                <a:latin typeface="Times New Roman" panose="02020603050405020304" pitchFamily="18" charset="0"/>
                <a:ea typeface="Times New Roman" panose="02020603050405020304" pitchFamily="18" charset="0"/>
              </a:rPr>
              <a:t>Strangers in a Strange Land</a:t>
            </a:r>
            <a:r>
              <a:rPr lang="en-GB" sz="3200" i="1" dirty="0">
                <a:latin typeface="Times New Roman" panose="02020603050405020304" pitchFamily="18" charset="0"/>
                <a:ea typeface="Times New Roman" panose="02020603050405020304" pitchFamily="18" charset="0"/>
              </a:rPr>
              <a:t> </a:t>
            </a:r>
            <a:r>
              <a:rPr lang="en-GB" sz="3200" dirty="0">
                <a:solidFill>
                  <a:srgbClr val="00B050"/>
                </a:solidFill>
                <a:latin typeface="Times New Roman" panose="02020603050405020304" pitchFamily="18" charset="0"/>
                <a:ea typeface="Times New Roman" panose="02020603050405020304" pitchFamily="18" charset="0"/>
              </a:rPr>
              <a:t>was written by Robert Heinlein </a:t>
            </a:r>
            <a:r>
              <a:rPr lang="en-GB" sz="3200" dirty="0">
                <a:latin typeface="Times New Roman" panose="02020603050405020304" pitchFamily="18" charset="0"/>
                <a:ea typeface="Times New Roman" panose="02020603050405020304" pitchFamily="18" charset="0"/>
              </a:rPr>
              <a:t>(</a:t>
            </a:r>
            <a:r>
              <a:rPr lang="en-GB" sz="2000" dirty="0">
                <a:latin typeface="Times New Roman" panose="02020603050405020304" pitchFamily="18" charset="0"/>
                <a:ea typeface="Times New Roman" panose="02020603050405020304" pitchFamily="18" charset="0"/>
              </a:rPr>
              <a:t>sing. subject sing. verb</a:t>
            </a:r>
            <a:r>
              <a:rPr lang="en-GB" sz="3200" dirty="0">
                <a:latin typeface="Times New Roman" panose="02020603050405020304" pitchFamily="18" charset="0"/>
                <a:ea typeface="Times New Roman" panose="02020603050405020304" pitchFamily="18" charset="0"/>
              </a:rPr>
              <a:t>). The singular title </a:t>
            </a:r>
            <a:r>
              <a:rPr lang="en-GB" sz="3200" i="1" dirty="0">
                <a:latin typeface="Times New Roman" panose="02020603050405020304" pitchFamily="18" charset="0"/>
                <a:ea typeface="Times New Roman" panose="02020603050405020304" pitchFamily="18" charset="0"/>
              </a:rPr>
              <a:t>Stranger in a Strange Land </a:t>
            </a:r>
            <a:r>
              <a:rPr lang="en-GB" sz="3200" dirty="0">
                <a:latin typeface="Times New Roman" panose="02020603050405020304" pitchFamily="18" charset="0"/>
                <a:ea typeface="Times New Roman" panose="02020603050405020304" pitchFamily="18" charset="0"/>
              </a:rPr>
              <a:t>requires the singular verb was.</a:t>
            </a:r>
            <a:endParaRPr lang="ro-RO" sz="3200" dirty="0">
              <a:latin typeface="Times New Roman" panose="02020603050405020304" pitchFamily="18" charset="0"/>
              <a:ea typeface="Times New Roman" panose="02020603050405020304" pitchFamily="18" charset="0"/>
            </a:endParaRPr>
          </a:p>
          <a:p>
            <a:pPr indent="448310" algn="just">
              <a:spcAft>
                <a:spcPts val="0"/>
              </a:spcAft>
            </a:pPr>
            <a:endParaRPr lang="ro-RO" sz="32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08499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1E6A27A-DE69-437D-9D0B-40DFBFA37E6E}"/>
              </a:ext>
            </a:extLst>
          </p:cNvPr>
          <p:cNvSpPr/>
          <p:nvPr/>
        </p:nvSpPr>
        <p:spPr>
          <a:xfrm>
            <a:off x="643812" y="475862"/>
            <a:ext cx="11150082" cy="6001643"/>
          </a:xfrm>
          <a:prstGeom prst="rect">
            <a:avLst/>
          </a:prstGeom>
        </p:spPr>
        <p:txBody>
          <a:bodyPr wrap="square">
            <a:spAutoFit/>
          </a:bodyPr>
          <a:lstStyle/>
          <a:p>
            <a:pPr indent="448310" algn="just">
              <a:spcAft>
                <a:spcPts val="0"/>
              </a:spcAft>
            </a:pPr>
            <a:r>
              <a:rPr lang="en-GB" sz="3200" dirty="0">
                <a:latin typeface="Times New Roman" panose="02020603050405020304" pitchFamily="18" charset="0"/>
                <a:ea typeface="Times New Roman" panose="02020603050405020304" pitchFamily="18" charset="0"/>
                <a:cs typeface="Times New Roman" panose="02020603050405020304" pitchFamily="18" charset="0"/>
              </a:rPr>
              <a:t>Most </a:t>
            </a:r>
            <a:r>
              <a:rPr lang="en-GB" sz="32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measurements</a:t>
            </a:r>
            <a:r>
              <a:rPr lang="en-GB" sz="3200" dirty="0">
                <a:latin typeface="Times New Roman" panose="02020603050405020304" pitchFamily="18" charset="0"/>
                <a:ea typeface="Times New Roman" panose="02020603050405020304" pitchFamily="18" charset="0"/>
                <a:cs typeface="Times New Roman" panose="02020603050405020304" pitchFamily="18" charset="0"/>
              </a:rPr>
              <a:t> are singular—even though they look plural. “</a:t>
            </a:r>
            <a:r>
              <a:rPr lang="en-GB" sz="3200" i="1"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Half a dollar/ two years/ ten pounds is </a:t>
            </a:r>
            <a:r>
              <a:rPr lang="en-GB" sz="320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more than enough</a:t>
            </a:r>
            <a:r>
              <a:rPr lang="en-GB" sz="3200" dirty="0">
                <a:latin typeface="Times New Roman" panose="02020603050405020304" pitchFamily="18" charset="0"/>
                <a:ea typeface="Times New Roman" panose="02020603050405020304" pitchFamily="18" charset="0"/>
                <a:cs typeface="Times New Roman" panose="02020603050405020304" pitchFamily="18" charset="0"/>
              </a:rPr>
              <a:t>” (not “</a:t>
            </a:r>
            <a:r>
              <a:rPr lang="en-GB" sz="3200" i="1" dirty="0">
                <a:latin typeface="Times New Roman" panose="02020603050405020304" pitchFamily="18" charset="0"/>
                <a:ea typeface="Times New Roman" panose="02020603050405020304" pitchFamily="18" charset="0"/>
                <a:cs typeface="Times New Roman" panose="02020603050405020304" pitchFamily="18" charset="0"/>
              </a:rPr>
              <a:t>are </a:t>
            </a:r>
            <a:r>
              <a:rPr lang="en-GB" sz="3200" dirty="0">
                <a:latin typeface="Times New Roman" panose="02020603050405020304" pitchFamily="18" charset="0"/>
                <a:ea typeface="Times New Roman" panose="02020603050405020304" pitchFamily="18" charset="0"/>
                <a:cs typeface="Times New Roman" panose="02020603050405020304" pitchFamily="18" charset="0"/>
              </a:rPr>
              <a:t>more than enough”).</a:t>
            </a:r>
          </a:p>
          <a:p>
            <a:pPr indent="448310" algn="just">
              <a:spcAft>
                <a:spcPts val="0"/>
              </a:spcAft>
            </a:pPr>
            <a:endParaRPr lang="en-GB" sz="3200" dirty="0">
              <a:latin typeface="Times New Roman" panose="02020603050405020304" pitchFamily="18" charset="0"/>
              <a:ea typeface="Times New Roman" panose="02020603050405020304" pitchFamily="18" charset="0"/>
              <a:cs typeface="Times New Roman" panose="02020603050405020304" pitchFamily="18" charset="0"/>
            </a:endParaRPr>
          </a:p>
          <a:p>
            <a:r>
              <a:rPr lang="en-GB" sz="3200" b="1" u="sng" dirty="0">
                <a:latin typeface="Times New Roman" panose="02020603050405020304" pitchFamily="18" charset="0"/>
                <a:cs typeface="Times New Roman" panose="02020603050405020304" pitchFamily="18" charset="0"/>
              </a:rPr>
              <a:t>6. </a:t>
            </a:r>
            <a:r>
              <a:rPr lang="en-GB" sz="3200" dirty="0">
                <a:latin typeface="Times New Roman" panose="02020603050405020304" pitchFamily="18" charset="0"/>
                <a:cs typeface="Times New Roman" panose="02020603050405020304" pitchFamily="18" charset="0"/>
              </a:rPr>
              <a:t>The following expressions have no effect on the verb:</a:t>
            </a:r>
          </a:p>
          <a:p>
            <a:r>
              <a:rPr lang="en-GB" sz="3200" i="1" dirty="0">
                <a:solidFill>
                  <a:srgbClr val="FF0000"/>
                </a:solidFill>
                <a:latin typeface="Times New Roman" panose="02020603050405020304" pitchFamily="18" charset="0"/>
                <a:cs typeface="Times New Roman" panose="02020603050405020304" pitchFamily="18" charset="0"/>
              </a:rPr>
              <a:t>together with</a:t>
            </a:r>
          </a:p>
          <a:p>
            <a:r>
              <a:rPr lang="en-GB" sz="3200" i="1" dirty="0">
                <a:solidFill>
                  <a:srgbClr val="FF0000"/>
                </a:solidFill>
                <a:latin typeface="Times New Roman" panose="02020603050405020304" pitchFamily="18" charset="0"/>
                <a:cs typeface="Times New Roman" panose="02020603050405020304" pitchFamily="18" charset="0"/>
              </a:rPr>
              <a:t>accompanied by</a:t>
            </a:r>
          </a:p>
          <a:p>
            <a:r>
              <a:rPr lang="en-GB" sz="3200" i="1" dirty="0">
                <a:solidFill>
                  <a:srgbClr val="FF0000"/>
                </a:solidFill>
                <a:latin typeface="Times New Roman" panose="02020603050405020304" pitchFamily="18" charset="0"/>
                <a:cs typeface="Times New Roman" panose="02020603050405020304" pitchFamily="18" charset="0"/>
              </a:rPr>
              <a:t>along with</a:t>
            </a:r>
          </a:p>
          <a:p>
            <a:r>
              <a:rPr lang="en-GB" sz="3200" i="1" dirty="0">
                <a:solidFill>
                  <a:srgbClr val="FF0000"/>
                </a:solidFill>
                <a:latin typeface="Times New Roman" panose="02020603050405020304" pitchFamily="18" charset="0"/>
                <a:cs typeface="Times New Roman" panose="02020603050405020304" pitchFamily="18" charset="0"/>
              </a:rPr>
              <a:t>as well as:</a:t>
            </a:r>
            <a:endParaRPr lang="ro-RO" sz="3200" dirty="0">
              <a:solidFill>
                <a:srgbClr val="FF0000"/>
              </a:solidFill>
              <a:latin typeface="Times New Roman" panose="02020603050405020304" pitchFamily="18" charset="0"/>
              <a:cs typeface="Times New Roman" panose="02020603050405020304" pitchFamily="18" charset="0"/>
            </a:endParaRPr>
          </a:p>
          <a:p>
            <a:endParaRPr lang="en-GB" sz="3200" i="1" dirty="0">
              <a:solidFill>
                <a:srgbClr val="00B050"/>
              </a:solidFill>
              <a:latin typeface="Times New Roman" panose="02020603050405020304" pitchFamily="18" charset="0"/>
              <a:cs typeface="Times New Roman" panose="02020603050405020304" pitchFamily="18" charset="0"/>
            </a:endParaRPr>
          </a:p>
          <a:p>
            <a:r>
              <a:rPr lang="en-GB" sz="3200" i="1" dirty="0">
                <a:solidFill>
                  <a:srgbClr val="00B050"/>
                </a:solidFill>
                <a:latin typeface="Times New Roman" panose="02020603050405020304" pitchFamily="18" charset="0"/>
                <a:cs typeface="Times New Roman" panose="02020603050405020304" pitchFamily="18" charset="0"/>
              </a:rPr>
              <a:t>The actress, accompanied by her manager and some friends, is </a:t>
            </a:r>
            <a:r>
              <a:rPr lang="en-GB" sz="3200" dirty="0">
                <a:solidFill>
                  <a:srgbClr val="00B050"/>
                </a:solidFill>
                <a:latin typeface="Times New Roman" panose="02020603050405020304" pitchFamily="18" charset="0"/>
                <a:cs typeface="Times New Roman" panose="02020603050405020304" pitchFamily="18" charset="0"/>
              </a:rPr>
              <a:t>going to a party tonight.</a:t>
            </a:r>
            <a:endParaRPr lang="ro-RO" sz="3200"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5420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F5E9F15-CDEA-43D8-ABF0-E512F505E58F}"/>
              </a:ext>
            </a:extLst>
          </p:cNvPr>
          <p:cNvSpPr/>
          <p:nvPr/>
        </p:nvSpPr>
        <p:spPr>
          <a:xfrm>
            <a:off x="688257" y="83976"/>
            <a:ext cx="11051459" cy="6186309"/>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en-GB" sz="2400" i="1" u="sng" dirty="0">
                <a:solidFill>
                  <a:srgbClr val="FF0000"/>
                </a:solidFill>
                <a:latin typeface="Times New Roman" panose="02020603050405020304" pitchFamily="18" charset="0"/>
                <a:ea typeface="Times New Roman" panose="02020603050405020304" pitchFamily="18" charset="0"/>
              </a:rPr>
              <a:t>A Plural Subject Must Have a Plural Verb</a:t>
            </a:r>
            <a:endParaRPr lang="ro-RO" sz="2400" dirty="0">
              <a:solidFill>
                <a:srgbClr val="FF0000"/>
              </a:solidFill>
              <a:latin typeface="Times New Roman" panose="02020603050405020304" pitchFamily="18" charset="0"/>
              <a:ea typeface="Times New Roman" panose="02020603050405020304" pitchFamily="18" charset="0"/>
            </a:endParaRPr>
          </a:p>
          <a:p>
            <a:pPr marL="457200" indent="-457200" algn="just">
              <a:spcAft>
                <a:spcPts val="0"/>
              </a:spcAft>
              <a:buAutoNum type="arabicPeriod"/>
            </a:pPr>
            <a:r>
              <a:rPr lang="en-GB" sz="2400" dirty="0">
                <a:latin typeface="Times New Roman" panose="02020603050405020304" pitchFamily="18" charset="0"/>
                <a:ea typeface="Times New Roman" panose="02020603050405020304" pitchFamily="18" charset="0"/>
              </a:rPr>
              <a:t>A plural subject must have a plural verb: </a:t>
            </a:r>
          </a:p>
          <a:p>
            <a:pPr algn="just">
              <a:spcAft>
                <a:spcPts val="0"/>
              </a:spcAft>
            </a:pPr>
            <a:r>
              <a:rPr lang="en-GB" sz="2400" i="1" dirty="0">
                <a:solidFill>
                  <a:srgbClr val="00B050"/>
                </a:solidFill>
                <a:latin typeface="Times New Roman" panose="02020603050405020304" pitchFamily="18" charset="0"/>
                <a:ea typeface="Times New Roman" panose="02020603050405020304" pitchFamily="18" charset="0"/>
              </a:rPr>
              <a:t>	Men are </a:t>
            </a:r>
            <a:r>
              <a:rPr lang="en-GB" sz="2400" dirty="0">
                <a:solidFill>
                  <a:srgbClr val="00B050"/>
                </a:solidFill>
                <a:latin typeface="Times New Roman" panose="02020603050405020304" pitchFamily="18" charset="0"/>
                <a:ea typeface="Times New Roman" panose="02020603050405020304" pitchFamily="18" charset="0"/>
              </a:rPr>
              <a:t>from Earth. </a:t>
            </a:r>
            <a:r>
              <a:rPr lang="en-GB" sz="2400" i="1" dirty="0">
                <a:solidFill>
                  <a:srgbClr val="00B050"/>
                </a:solidFill>
                <a:latin typeface="Times New Roman" panose="02020603050405020304" pitchFamily="18" charset="0"/>
                <a:ea typeface="Times New Roman" panose="02020603050405020304" pitchFamily="18" charset="0"/>
              </a:rPr>
              <a:t>Women are </a:t>
            </a:r>
            <a:r>
              <a:rPr lang="en-GB" sz="2400" dirty="0">
                <a:solidFill>
                  <a:srgbClr val="00B050"/>
                </a:solidFill>
                <a:latin typeface="Times New Roman" panose="02020603050405020304" pitchFamily="18" charset="0"/>
                <a:ea typeface="Times New Roman" panose="02020603050405020304" pitchFamily="18" charset="0"/>
              </a:rPr>
              <a:t>from Earth</a:t>
            </a:r>
            <a:r>
              <a:rPr lang="en-GB" sz="2400" dirty="0">
                <a:latin typeface="Times New Roman" panose="02020603050405020304" pitchFamily="18" charset="0"/>
                <a:ea typeface="Times New Roman" panose="02020603050405020304" pitchFamily="18" charset="0"/>
              </a:rPr>
              <a:t>.</a:t>
            </a:r>
          </a:p>
          <a:p>
            <a:pPr algn="just">
              <a:spcAft>
                <a:spcPts val="0"/>
              </a:spcAft>
            </a:pPr>
            <a:r>
              <a:rPr lang="en-GB" sz="2400" dirty="0">
                <a:solidFill>
                  <a:srgbClr val="00B050"/>
                </a:solidFill>
                <a:latin typeface="Times New Roman" panose="02020603050405020304" pitchFamily="18" charset="0"/>
                <a:ea typeface="Times New Roman" panose="02020603050405020304" pitchFamily="18" charset="0"/>
              </a:rPr>
              <a:t>	On average, </a:t>
            </a:r>
            <a:r>
              <a:rPr lang="en-GB" sz="2400" i="1" dirty="0">
                <a:solidFill>
                  <a:srgbClr val="00B050"/>
                </a:solidFill>
                <a:latin typeface="Times New Roman" panose="02020603050405020304" pitchFamily="18" charset="0"/>
                <a:ea typeface="Times New Roman" panose="02020603050405020304" pitchFamily="18" charset="0"/>
              </a:rPr>
              <a:t>people fear </a:t>
            </a:r>
            <a:r>
              <a:rPr lang="en-GB" sz="2400" dirty="0">
                <a:solidFill>
                  <a:srgbClr val="00B050"/>
                </a:solidFill>
                <a:latin typeface="Times New Roman" panose="02020603050405020304" pitchFamily="18" charset="0"/>
                <a:ea typeface="Times New Roman" panose="02020603050405020304" pitchFamily="18" charset="0"/>
              </a:rPr>
              <a:t>spiders more than </a:t>
            </a:r>
            <a:r>
              <a:rPr lang="en-GB" sz="2400" i="1" dirty="0">
                <a:solidFill>
                  <a:srgbClr val="00B050"/>
                </a:solidFill>
                <a:latin typeface="Times New Roman" panose="02020603050405020304" pitchFamily="18" charset="0"/>
                <a:ea typeface="Times New Roman" panose="02020603050405020304" pitchFamily="18" charset="0"/>
              </a:rPr>
              <a:t>they do </a:t>
            </a:r>
            <a:r>
              <a:rPr lang="en-GB" sz="2400" dirty="0">
                <a:solidFill>
                  <a:srgbClr val="00B050"/>
                </a:solidFill>
                <a:latin typeface="Times New Roman" panose="02020603050405020304" pitchFamily="18" charset="0"/>
                <a:ea typeface="Times New Roman" panose="02020603050405020304" pitchFamily="18" charset="0"/>
              </a:rPr>
              <a:t>death.</a:t>
            </a:r>
          </a:p>
          <a:p>
            <a:pPr algn="just">
              <a:spcAft>
                <a:spcPts val="0"/>
              </a:spcAft>
            </a:pPr>
            <a:r>
              <a:rPr lang="en-GB" sz="2400" dirty="0">
                <a:latin typeface="Times New Roman" panose="02020603050405020304" pitchFamily="18" charset="0"/>
                <a:ea typeface="Times New Roman" panose="02020603050405020304" pitchFamily="18" charset="0"/>
              </a:rPr>
              <a:t>The plural subject </a:t>
            </a:r>
            <a:r>
              <a:rPr lang="en-GB" sz="2400" i="1" dirty="0">
                <a:latin typeface="Times New Roman" panose="02020603050405020304" pitchFamily="18" charset="0"/>
                <a:ea typeface="Times New Roman" panose="02020603050405020304" pitchFamily="18" charset="0"/>
              </a:rPr>
              <a:t>people </a:t>
            </a:r>
            <a:r>
              <a:rPr lang="en-GB" sz="2400" dirty="0">
                <a:latin typeface="Times New Roman" panose="02020603050405020304" pitchFamily="18" charset="0"/>
                <a:ea typeface="Times New Roman" panose="02020603050405020304" pitchFamily="18" charset="0"/>
              </a:rPr>
              <a:t>requires the plural verb </a:t>
            </a:r>
            <a:r>
              <a:rPr lang="en-GB" sz="2400" i="1" dirty="0">
                <a:latin typeface="Times New Roman" panose="02020603050405020304" pitchFamily="18" charset="0"/>
                <a:ea typeface="Times New Roman" panose="02020603050405020304" pitchFamily="18" charset="0"/>
              </a:rPr>
              <a:t>fear </a:t>
            </a:r>
            <a:r>
              <a:rPr lang="en-GB" sz="2400" dirty="0">
                <a:latin typeface="Times New Roman" panose="02020603050405020304" pitchFamily="18" charset="0"/>
                <a:ea typeface="Times New Roman" panose="02020603050405020304" pitchFamily="18" charset="0"/>
              </a:rPr>
              <a:t>(not the singular verb </a:t>
            </a:r>
            <a:r>
              <a:rPr lang="en-GB" sz="2400" i="1" dirty="0">
                <a:latin typeface="Times New Roman" panose="02020603050405020304" pitchFamily="18" charset="0"/>
                <a:ea typeface="Times New Roman" panose="02020603050405020304" pitchFamily="18" charset="0"/>
              </a:rPr>
              <a:t>fears</a:t>
            </a:r>
            <a:r>
              <a:rPr lang="en-GB" sz="2400" dirty="0">
                <a:latin typeface="Times New Roman" panose="02020603050405020304" pitchFamily="18" charset="0"/>
                <a:ea typeface="Times New Roman" panose="02020603050405020304" pitchFamily="18" charset="0"/>
              </a:rPr>
              <a:t>). The plural subject </a:t>
            </a:r>
            <a:r>
              <a:rPr lang="en-GB" sz="2400" i="1" dirty="0">
                <a:latin typeface="Times New Roman" panose="02020603050405020304" pitchFamily="18" charset="0"/>
                <a:ea typeface="Times New Roman" panose="02020603050405020304" pitchFamily="18" charset="0"/>
              </a:rPr>
              <a:t>they </a:t>
            </a:r>
            <a:r>
              <a:rPr lang="en-GB" sz="2400" dirty="0">
                <a:latin typeface="Times New Roman" panose="02020603050405020304" pitchFamily="18" charset="0"/>
                <a:ea typeface="Times New Roman" panose="02020603050405020304" pitchFamily="18" charset="0"/>
              </a:rPr>
              <a:t>requires the plural verb </a:t>
            </a:r>
            <a:r>
              <a:rPr lang="en-GB" sz="2400" i="1" dirty="0">
                <a:latin typeface="Times New Roman" panose="02020603050405020304" pitchFamily="18" charset="0"/>
                <a:ea typeface="Times New Roman" panose="02020603050405020304" pitchFamily="18" charset="0"/>
              </a:rPr>
              <a:t>do </a:t>
            </a:r>
            <a:r>
              <a:rPr lang="en-GB" sz="2400" dirty="0">
                <a:latin typeface="Times New Roman" panose="02020603050405020304" pitchFamily="18" charset="0"/>
                <a:ea typeface="Times New Roman" panose="02020603050405020304" pitchFamily="18" charset="0"/>
              </a:rPr>
              <a:t>(not the singular verb </a:t>
            </a:r>
            <a:r>
              <a:rPr lang="en-GB" sz="2400" i="1" dirty="0">
                <a:latin typeface="Times New Roman" panose="02020603050405020304" pitchFamily="18" charset="0"/>
                <a:ea typeface="Times New Roman" panose="02020603050405020304" pitchFamily="18" charset="0"/>
              </a:rPr>
              <a:t>does</a:t>
            </a:r>
            <a:r>
              <a:rPr lang="en-GB" sz="2400" dirty="0">
                <a:latin typeface="Times New Roman" panose="02020603050405020304" pitchFamily="18" charset="0"/>
                <a:ea typeface="Times New Roman" panose="02020603050405020304" pitchFamily="18" charset="0"/>
              </a:rPr>
              <a:t>).</a:t>
            </a:r>
          </a:p>
          <a:p>
            <a:pPr marL="457200" indent="-457200" algn="just">
              <a:spcAft>
                <a:spcPts val="0"/>
              </a:spcAft>
              <a:buAutoNum type="alphaLcParenR"/>
            </a:pPr>
            <a:endParaRPr lang="ro-RO" sz="2400" i="1" dirty="0">
              <a:solidFill>
                <a:srgbClr val="00B050"/>
              </a:solidFill>
              <a:latin typeface="Times New Roman" panose="02020603050405020304" pitchFamily="18" charset="0"/>
              <a:ea typeface="Times New Roman" panose="02020603050405020304" pitchFamily="18" charset="0"/>
            </a:endParaRPr>
          </a:p>
          <a:p>
            <a:pPr algn="just">
              <a:spcAft>
                <a:spcPts val="0"/>
              </a:spcAft>
            </a:pPr>
            <a:r>
              <a:rPr lang="en-GB" sz="2400" i="1" dirty="0">
                <a:solidFill>
                  <a:srgbClr val="00B050"/>
                </a:solidFill>
                <a:latin typeface="Times New Roman" panose="02020603050405020304" pitchFamily="18" charset="0"/>
                <a:ea typeface="Times New Roman" panose="02020603050405020304" pitchFamily="18" charset="0"/>
              </a:rPr>
              <a:t>	Facetious </a:t>
            </a:r>
            <a:r>
              <a:rPr lang="en-GB" sz="2400" dirty="0">
                <a:solidFill>
                  <a:srgbClr val="00B050"/>
                </a:solidFill>
                <a:latin typeface="Times New Roman" panose="02020603050405020304" pitchFamily="18" charset="0"/>
                <a:ea typeface="Times New Roman" panose="02020603050405020304" pitchFamily="18" charset="0"/>
              </a:rPr>
              <a:t>and </a:t>
            </a:r>
            <a:r>
              <a:rPr lang="en-GB" sz="2400" i="1" dirty="0">
                <a:solidFill>
                  <a:srgbClr val="00B050"/>
                </a:solidFill>
                <a:latin typeface="Times New Roman" panose="02020603050405020304" pitchFamily="18" charset="0"/>
                <a:ea typeface="Times New Roman" panose="02020603050405020304" pitchFamily="18" charset="0"/>
              </a:rPr>
              <a:t>abstemious contain </a:t>
            </a:r>
            <a:r>
              <a:rPr lang="en-GB" sz="2400" dirty="0">
                <a:solidFill>
                  <a:srgbClr val="00B050"/>
                </a:solidFill>
                <a:latin typeface="Times New Roman" panose="02020603050405020304" pitchFamily="18" charset="0"/>
                <a:ea typeface="Times New Roman" panose="02020603050405020304" pitchFamily="18" charset="0"/>
              </a:rPr>
              <a:t>all the vowels in the correct order, as does arsenious, meaning “containing arsenic.”</a:t>
            </a:r>
          </a:p>
          <a:p>
            <a:pPr algn="just">
              <a:spcAft>
                <a:spcPts val="0"/>
              </a:spcAft>
            </a:pPr>
            <a:r>
              <a:rPr lang="en-GB" sz="2400" dirty="0">
                <a:latin typeface="Times New Roman" panose="02020603050405020304" pitchFamily="18" charset="0"/>
                <a:ea typeface="Times New Roman" panose="02020603050405020304" pitchFamily="18" charset="0"/>
              </a:rPr>
              <a:t>The plural subject </a:t>
            </a:r>
            <a:r>
              <a:rPr lang="en-GB" sz="2400" i="1" dirty="0">
                <a:latin typeface="Times New Roman" panose="02020603050405020304" pitchFamily="18" charset="0"/>
                <a:ea typeface="Times New Roman" panose="02020603050405020304" pitchFamily="18" charset="0"/>
              </a:rPr>
              <a:t>facetious and abstemious </a:t>
            </a:r>
            <a:r>
              <a:rPr lang="en-GB" sz="2400" dirty="0">
                <a:latin typeface="Times New Roman" panose="02020603050405020304" pitchFamily="18" charset="0"/>
                <a:ea typeface="Times New Roman" panose="02020603050405020304" pitchFamily="18" charset="0"/>
              </a:rPr>
              <a:t>requires the plural verb </a:t>
            </a:r>
            <a:r>
              <a:rPr lang="en-GB" sz="2400" i="1" dirty="0">
                <a:latin typeface="Times New Roman" panose="02020603050405020304" pitchFamily="18" charset="0"/>
                <a:ea typeface="Times New Roman" panose="02020603050405020304" pitchFamily="18" charset="0"/>
              </a:rPr>
              <a:t>contain </a:t>
            </a:r>
            <a:r>
              <a:rPr lang="en-GB" sz="2400" dirty="0">
                <a:latin typeface="Times New Roman" panose="02020603050405020304" pitchFamily="18" charset="0"/>
                <a:ea typeface="Times New Roman" panose="02020603050405020304" pitchFamily="18" charset="0"/>
              </a:rPr>
              <a:t>(not the singular verb </a:t>
            </a:r>
            <a:r>
              <a:rPr lang="en-GB" sz="2400" i="1" dirty="0">
                <a:latin typeface="Times New Roman" panose="02020603050405020304" pitchFamily="18" charset="0"/>
                <a:ea typeface="Times New Roman" panose="02020603050405020304" pitchFamily="18" charset="0"/>
              </a:rPr>
              <a:t>contains.</a:t>
            </a:r>
            <a:r>
              <a:rPr lang="en-GB" sz="2400" dirty="0">
                <a:latin typeface="Times New Roman" panose="02020603050405020304" pitchFamily="18" charset="0"/>
                <a:ea typeface="Times New Roman" panose="02020603050405020304" pitchFamily="18" charset="0"/>
              </a:rPr>
              <a:t>) Think of the conjunction </a:t>
            </a:r>
            <a:r>
              <a:rPr lang="en-GB" sz="2400" i="1" dirty="0">
                <a:latin typeface="Times New Roman" panose="02020603050405020304" pitchFamily="18" charset="0"/>
                <a:ea typeface="Times New Roman" panose="02020603050405020304" pitchFamily="18" charset="0"/>
              </a:rPr>
              <a:t>and </a:t>
            </a:r>
            <a:r>
              <a:rPr lang="en-GB" sz="2400" dirty="0">
                <a:latin typeface="Times New Roman" panose="02020603050405020304" pitchFamily="18" charset="0"/>
                <a:ea typeface="Times New Roman" panose="02020603050405020304" pitchFamily="18" charset="0"/>
              </a:rPr>
              <a:t>as a plus sign. Whether the parts of the subject joined by </a:t>
            </a:r>
            <a:r>
              <a:rPr lang="en-GB" sz="2400" i="1" dirty="0">
                <a:latin typeface="Times New Roman" panose="02020603050405020304" pitchFamily="18" charset="0"/>
                <a:ea typeface="Times New Roman" panose="02020603050405020304" pitchFamily="18" charset="0"/>
              </a:rPr>
              <a:t>and </a:t>
            </a:r>
            <a:r>
              <a:rPr lang="en-GB" sz="2400" dirty="0">
                <a:latin typeface="Times New Roman" panose="02020603050405020304" pitchFamily="18" charset="0"/>
                <a:ea typeface="Times New Roman" panose="02020603050405020304" pitchFamily="18" charset="0"/>
              </a:rPr>
              <a:t>are singular or plural (or both), they all add up to a plural subject and so require a plural verb.</a:t>
            </a:r>
            <a:endParaRPr lang="ro-RO" sz="2400" dirty="0">
              <a:latin typeface="Times New Roman" panose="02020603050405020304" pitchFamily="18" charset="0"/>
              <a:ea typeface="Times New Roman" panose="02020603050405020304" pitchFamily="18" charset="0"/>
            </a:endParaRPr>
          </a:p>
          <a:p>
            <a:pPr algn="just">
              <a:spcAft>
                <a:spcPts val="0"/>
              </a:spcAft>
            </a:pPr>
            <a:endParaRPr lang="ro-RO" sz="2400" dirty="0">
              <a:latin typeface="Times New Roman" panose="02020603050405020304" pitchFamily="18" charset="0"/>
              <a:ea typeface="Times New Roman" panose="02020603050405020304" pitchFamily="18" charset="0"/>
            </a:endParaRPr>
          </a:p>
          <a:p>
            <a:r>
              <a:rPr lang="en-US" u="sng" dirty="0"/>
              <a:t>facetious /</a:t>
            </a:r>
            <a:r>
              <a:rPr lang="en-US" u="sng" dirty="0" err="1"/>
              <a:t>fəˈsiːʃəs</a:t>
            </a:r>
            <a:r>
              <a:rPr lang="en-US" u="sng" dirty="0"/>
              <a:t>/</a:t>
            </a:r>
            <a:r>
              <a:rPr lang="ro-RO" u="sng" dirty="0"/>
              <a:t> </a:t>
            </a:r>
            <a:r>
              <a:rPr lang="en-US" u="sng" dirty="0"/>
              <a:t>not serious; intended to be </a:t>
            </a:r>
            <a:r>
              <a:rPr lang="en-US" u="sng" dirty="0">
                <a:hlinkClick r:id="rId2" tooltip="funny">
                  <a:extLst>
                    <a:ext uri="{A12FA001-AC4F-418D-AE19-62706E023703}">
                      <ahyp:hlinkClr xmlns:ahyp="http://schemas.microsoft.com/office/drawing/2018/hyperlinkcolor" val="tx"/>
                    </a:ext>
                  </a:extLst>
                </a:hlinkClick>
              </a:rPr>
              <a:t>funny</a:t>
            </a:r>
            <a:r>
              <a:rPr lang="en-US" u="sng" dirty="0"/>
              <a:t> or </a:t>
            </a:r>
            <a:r>
              <a:rPr lang="en-US" u="sng" dirty="0">
                <a:hlinkClick r:id="rId3" tooltip="humorous">
                  <a:extLst>
                    <a:ext uri="{A12FA001-AC4F-418D-AE19-62706E023703}">
                      <ahyp:hlinkClr xmlns:ahyp="http://schemas.microsoft.com/office/drawing/2018/hyperlinkcolor" val="tx"/>
                    </a:ext>
                  </a:extLst>
                </a:hlinkClick>
              </a:rPr>
              <a:t>humorous</a:t>
            </a:r>
            <a:endParaRPr lang="en-US" u="sng" dirty="0"/>
          </a:p>
          <a:p>
            <a:r>
              <a:rPr lang="ro-RO" u="sng" dirty="0"/>
              <a:t>a</a:t>
            </a:r>
            <a:r>
              <a:rPr lang="en-US" u="sng" dirty="0" err="1"/>
              <a:t>bstemious</a:t>
            </a:r>
            <a:r>
              <a:rPr lang="en-US" u="sng" dirty="0"/>
              <a:t>  /</a:t>
            </a:r>
            <a:r>
              <a:rPr lang="en-US" u="sng" dirty="0" err="1"/>
              <a:t>əbˈstiːmiəs</a:t>
            </a:r>
            <a:r>
              <a:rPr lang="en-US" u="sng" dirty="0"/>
              <a:t>/</a:t>
            </a:r>
            <a:r>
              <a:rPr lang="ro-RO" u="sng" dirty="0"/>
              <a:t> </a:t>
            </a:r>
            <a:r>
              <a:rPr lang="en-US" u="sng" dirty="0"/>
              <a:t>formal taking little </a:t>
            </a:r>
            <a:r>
              <a:rPr lang="en-US" u="sng" dirty="0">
                <a:hlinkClick r:id="rId4" tooltip="food">
                  <a:extLst>
                    <a:ext uri="{A12FA001-AC4F-418D-AE19-62706E023703}">
                      <ahyp:hlinkClr xmlns:ahyp="http://schemas.microsoft.com/office/drawing/2018/hyperlinkcolor" val="tx"/>
                    </a:ext>
                  </a:extLst>
                </a:hlinkClick>
              </a:rPr>
              <a:t>food</a:t>
            </a:r>
            <a:r>
              <a:rPr lang="en-US" u="sng" dirty="0"/>
              <a:t>, </a:t>
            </a:r>
            <a:r>
              <a:rPr lang="en-US" u="sng" dirty="0">
                <a:hlinkClick r:id="rId5" tooltip="drink">
                  <a:extLst>
                    <a:ext uri="{A12FA001-AC4F-418D-AE19-62706E023703}">
                      <ahyp:hlinkClr xmlns:ahyp="http://schemas.microsoft.com/office/drawing/2018/hyperlinkcolor" val="tx"/>
                    </a:ext>
                  </a:extLst>
                </a:hlinkClick>
              </a:rPr>
              <a:t>drink</a:t>
            </a:r>
            <a:r>
              <a:rPr lang="en-US" u="sng" dirty="0"/>
              <a:t> </a:t>
            </a:r>
          </a:p>
          <a:p>
            <a:pPr algn="just">
              <a:spcAft>
                <a:spcPts val="0"/>
              </a:spcAft>
            </a:pPr>
            <a:endParaRPr lang="ro-RO"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68651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BC9B6B8-B9A7-4CA6-B3F8-8D0C286038D6}"/>
              </a:ext>
            </a:extLst>
          </p:cNvPr>
          <p:cNvSpPr/>
          <p:nvPr/>
        </p:nvSpPr>
        <p:spPr>
          <a:xfrm>
            <a:off x="186613" y="93307"/>
            <a:ext cx="11831216" cy="4832092"/>
          </a:xfrm>
          <a:prstGeom prst="rect">
            <a:avLst/>
          </a:prstGeom>
        </p:spPr>
        <p:txBody>
          <a:bodyPr wrap="square">
            <a:spAutoFit/>
          </a:bodyPr>
          <a:lstStyle/>
          <a:p>
            <a:pPr indent="448310" algn="just">
              <a:spcAft>
                <a:spcPts val="0"/>
              </a:spcAft>
            </a:pPr>
            <a:endParaRPr lang="ro-RO" sz="2800" b="1" u="sng" dirty="0">
              <a:latin typeface="Times New Roman" panose="02020603050405020304" pitchFamily="18" charset="0"/>
              <a:ea typeface="Times New Roman" panose="02020603050405020304" pitchFamily="18" charset="0"/>
            </a:endParaRPr>
          </a:p>
          <a:p>
            <a:pPr indent="448310" algn="just">
              <a:spcAft>
                <a:spcPts val="0"/>
              </a:spcAft>
            </a:pPr>
            <a:endParaRPr lang="ro-RO" sz="2800" b="1" u="sng" dirty="0">
              <a:latin typeface="Times New Roman" panose="02020603050405020304" pitchFamily="18" charset="0"/>
              <a:ea typeface="Times New Roman" panose="02020603050405020304" pitchFamily="18" charset="0"/>
            </a:endParaRPr>
          </a:p>
          <a:p>
            <a:pPr indent="448310" algn="just">
              <a:spcAft>
                <a:spcPts val="0"/>
              </a:spcAft>
            </a:pPr>
            <a:r>
              <a:rPr lang="en-GB" sz="2800" b="1" u="sng" dirty="0">
                <a:latin typeface="Times New Roman" panose="02020603050405020304" pitchFamily="18" charset="0"/>
                <a:ea typeface="Times New Roman" panose="02020603050405020304" pitchFamily="18" charset="0"/>
              </a:rPr>
              <a:t>2.</a:t>
            </a:r>
            <a:r>
              <a:rPr lang="en-GB" sz="2800" dirty="0">
                <a:latin typeface="Times New Roman" panose="02020603050405020304" pitchFamily="18" charset="0"/>
                <a:ea typeface="Times New Roman" panose="02020603050405020304" pitchFamily="18" charset="0"/>
              </a:rPr>
              <a:t> </a:t>
            </a:r>
            <a:r>
              <a:rPr lang="en-GB" sz="2800" dirty="0">
                <a:solidFill>
                  <a:srgbClr val="FF0000"/>
                </a:solidFill>
                <a:latin typeface="Times New Roman" panose="02020603050405020304" pitchFamily="18" charset="0"/>
                <a:ea typeface="Times New Roman" panose="02020603050405020304" pitchFamily="18" charset="0"/>
              </a:rPr>
              <a:t>Two or more plural subjects joined by </a:t>
            </a:r>
            <a:r>
              <a:rPr lang="en-GB" sz="2800" i="1" dirty="0">
                <a:solidFill>
                  <a:srgbClr val="FF0000"/>
                </a:solidFill>
                <a:latin typeface="Times New Roman" panose="02020603050405020304" pitchFamily="18" charset="0"/>
                <a:ea typeface="Times New Roman" panose="02020603050405020304" pitchFamily="18" charset="0"/>
              </a:rPr>
              <a:t>OR </a:t>
            </a:r>
            <a:r>
              <a:rPr lang="en-GB" sz="2800" dirty="0" err="1">
                <a:solidFill>
                  <a:srgbClr val="FF0000"/>
                </a:solidFill>
                <a:latin typeface="Times New Roman" panose="02020603050405020304" pitchFamily="18" charset="0"/>
                <a:ea typeface="Times New Roman" panose="02020603050405020304" pitchFamily="18" charset="0"/>
              </a:rPr>
              <a:t>or</a:t>
            </a:r>
            <a:r>
              <a:rPr lang="en-GB" sz="2800" dirty="0">
                <a:solidFill>
                  <a:srgbClr val="FF0000"/>
                </a:solidFill>
                <a:latin typeface="Times New Roman" panose="02020603050405020304" pitchFamily="18" charset="0"/>
                <a:ea typeface="Times New Roman" panose="02020603050405020304" pitchFamily="18" charset="0"/>
              </a:rPr>
              <a:t> </a:t>
            </a:r>
            <a:r>
              <a:rPr lang="en-GB" sz="2800" i="1" dirty="0">
                <a:solidFill>
                  <a:srgbClr val="FF0000"/>
                </a:solidFill>
                <a:latin typeface="Times New Roman" panose="02020603050405020304" pitchFamily="18" charset="0"/>
                <a:ea typeface="Times New Roman" panose="02020603050405020304" pitchFamily="18" charset="0"/>
              </a:rPr>
              <a:t>NOR </a:t>
            </a:r>
            <a:r>
              <a:rPr lang="en-GB" sz="2800" dirty="0">
                <a:solidFill>
                  <a:srgbClr val="FF0000"/>
                </a:solidFill>
                <a:latin typeface="Times New Roman" panose="02020603050405020304" pitchFamily="18" charset="0"/>
                <a:ea typeface="Times New Roman" panose="02020603050405020304" pitchFamily="18" charset="0"/>
              </a:rPr>
              <a:t>must have a plural verb</a:t>
            </a:r>
            <a:r>
              <a:rPr lang="en-GB" sz="2800" dirty="0">
                <a:latin typeface="Times New Roman" panose="02020603050405020304" pitchFamily="18" charset="0"/>
                <a:ea typeface="Times New Roman" panose="02020603050405020304" pitchFamily="18" charset="0"/>
              </a:rPr>
              <a:t>. </a:t>
            </a:r>
          </a:p>
          <a:p>
            <a:pPr indent="448310" algn="just">
              <a:spcAft>
                <a:spcPts val="0"/>
              </a:spcAft>
            </a:pPr>
            <a:endParaRPr lang="en-GB" sz="2800" dirty="0">
              <a:latin typeface="Times New Roman" panose="02020603050405020304" pitchFamily="18" charset="0"/>
              <a:ea typeface="Times New Roman" panose="02020603050405020304" pitchFamily="18" charset="0"/>
            </a:endParaRPr>
          </a:p>
          <a:p>
            <a:pPr marL="514350" indent="-514350" algn="just">
              <a:spcAft>
                <a:spcPts val="0"/>
              </a:spcAft>
              <a:buAutoNum type="alphaLcParenR"/>
            </a:pPr>
            <a:r>
              <a:rPr lang="en-GB" sz="2800" dirty="0">
                <a:solidFill>
                  <a:srgbClr val="00B050"/>
                </a:solidFill>
                <a:latin typeface="Times New Roman" panose="02020603050405020304" pitchFamily="18" charset="0"/>
                <a:ea typeface="Times New Roman" panose="02020603050405020304" pitchFamily="18" charset="0"/>
              </a:rPr>
              <a:t>Either the </a:t>
            </a:r>
            <a:r>
              <a:rPr lang="en-GB" sz="2800" i="1" dirty="0">
                <a:solidFill>
                  <a:srgbClr val="00B050"/>
                </a:solidFill>
                <a:latin typeface="Times New Roman" panose="02020603050405020304" pitchFamily="18" charset="0"/>
                <a:ea typeface="Times New Roman" panose="02020603050405020304" pitchFamily="18" charset="0"/>
              </a:rPr>
              <a:t>children </a:t>
            </a:r>
            <a:r>
              <a:rPr lang="en-GB" sz="2800" i="1" dirty="0">
                <a:solidFill>
                  <a:srgbClr val="FF0000"/>
                </a:solidFill>
                <a:latin typeface="Times New Roman" panose="02020603050405020304" pitchFamily="18" charset="0"/>
                <a:ea typeface="Times New Roman" panose="02020603050405020304" pitchFamily="18" charset="0"/>
              </a:rPr>
              <a:t>or</a:t>
            </a:r>
            <a:r>
              <a:rPr lang="en-GB" sz="2800" i="1" dirty="0">
                <a:solidFill>
                  <a:srgbClr val="00B050"/>
                </a:solidFill>
                <a:latin typeface="Times New Roman" panose="02020603050405020304" pitchFamily="18" charset="0"/>
                <a:ea typeface="Times New Roman" panose="02020603050405020304" pitchFamily="18" charset="0"/>
              </a:rPr>
              <a:t> </a:t>
            </a:r>
            <a:r>
              <a:rPr lang="en-GB" sz="2800" dirty="0">
                <a:solidFill>
                  <a:srgbClr val="00B050"/>
                </a:solidFill>
                <a:latin typeface="Times New Roman" panose="02020603050405020304" pitchFamily="18" charset="0"/>
                <a:ea typeface="Times New Roman" panose="02020603050405020304" pitchFamily="18" charset="0"/>
              </a:rPr>
              <a:t>the </a:t>
            </a:r>
            <a:r>
              <a:rPr lang="en-GB" sz="2800" i="1" dirty="0">
                <a:solidFill>
                  <a:srgbClr val="00B050"/>
                </a:solidFill>
                <a:latin typeface="Times New Roman" panose="02020603050405020304" pitchFamily="18" charset="0"/>
                <a:ea typeface="Times New Roman" panose="02020603050405020304" pitchFamily="18" charset="0"/>
              </a:rPr>
              <a:t>adults are </a:t>
            </a:r>
            <a:r>
              <a:rPr lang="en-GB" sz="2800" dirty="0">
                <a:solidFill>
                  <a:srgbClr val="00B050"/>
                </a:solidFill>
                <a:latin typeface="Times New Roman" panose="02020603050405020304" pitchFamily="18" charset="0"/>
                <a:ea typeface="Times New Roman" panose="02020603050405020304" pitchFamily="18" charset="0"/>
              </a:rPr>
              <a:t>clearing the table</a:t>
            </a:r>
          </a:p>
          <a:p>
            <a:pPr algn="just">
              <a:spcAft>
                <a:spcPts val="0"/>
              </a:spcAft>
            </a:pPr>
            <a:r>
              <a:rPr lang="en-GB" sz="2800" dirty="0">
                <a:latin typeface="Times New Roman" panose="02020603050405020304" pitchFamily="18" charset="0"/>
                <a:ea typeface="Times New Roman" panose="02020603050405020304" pitchFamily="18" charset="0"/>
              </a:rPr>
              <a:t>Since both subjects are plural, one of them alone is still plural. Therefore, two plural subjects</a:t>
            </a:r>
            <a:r>
              <a:rPr lang="en-GB" sz="2800" i="1" dirty="0">
                <a:latin typeface="Times New Roman" panose="02020603050405020304" pitchFamily="18" charset="0"/>
                <a:ea typeface="Times New Roman" panose="02020603050405020304" pitchFamily="18" charset="0"/>
              </a:rPr>
              <a:t>—children </a:t>
            </a:r>
            <a:r>
              <a:rPr lang="en-GB" sz="2800" dirty="0">
                <a:latin typeface="Times New Roman" panose="02020603050405020304" pitchFamily="18" charset="0"/>
                <a:ea typeface="Times New Roman" panose="02020603050405020304" pitchFamily="18" charset="0"/>
              </a:rPr>
              <a:t>and </a:t>
            </a:r>
            <a:r>
              <a:rPr lang="en-GB" sz="2800" i="1" dirty="0">
                <a:latin typeface="Times New Roman" panose="02020603050405020304" pitchFamily="18" charset="0"/>
                <a:ea typeface="Times New Roman" panose="02020603050405020304" pitchFamily="18" charset="0"/>
              </a:rPr>
              <a:t>adults—</a:t>
            </a:r>
            <a:r>
              <a:rPr lang="en-GB" sz="2800" dirty="0">
                <a:latin typeface="Times New Roman" panose="02020603050405020304" pitchFamily="18" charset="0"/>
                <a:ea typeface="Times New Roman" panose="02020603050405020304" pitchFamily="18" charset="0"/>
              </a:rPr>
              <a:t>joined by </a:t>
            </a:r>
            <a:r>
              <a:rPr lang="en-GB" sz="2800" i="1" dirty="0">
                <a:latin typeface="Times New Roman" panose="02020603050405020304" pitchFamily="18" charset="0"/>
                <a:ea typeface="Times New Roman" panose="02020603050405020304" pitchFamily="18" charset="0"/>
              </a:rPr>
              <a:t>or </a:t>
            </a:r>
            <a:r>
              <a:rPr lang="en-GB" sz="2800" dirty="0">
                <a:latin typeface="Times New Roman" panose="02020603050405020304" pitchFamily="18" charset="0"/>
                <a:ea typeface="Times New Roman" panose="02020603050405020304" pitchFamily="18" charset="0"/>
              </a:rPr>
              <a:t>take the plural verb </a:t>
            </a:r>
            <a:r>
              <a:rPr lang="en-GB" sz="2800" i="1" dirty="0">
                <a:latin typeface="Times New Roman" panose="02020603050405020304" pitchFamily="18" charset="0"/>
                <a:ea typeface="Times New Roman" panose="02020603050405020304" pitchFamily="18" charset="0"/>
              </a:rPr>
              <a:t>are.</a:t>
            </a:r>
          </a:p>
          <a:p>
            <a:pPr algn="just">
              <a:spcAft>
                <a:spcPts val="0"/>
              </a:spcAft>
            </a:pPr>
            <a:endParaRPr lang="en-GB" sz="2800" i="1" dirty="0">
              <a:latin typeface="Times New Roman" panose="02020603050405020304" pitchFamily="18" charset="0"/>
              <a:ea typeface="Times New Roman" panose="02020603050405020304" pitchFamily="18" charset="0"/>
            </a:endParaRPr>
          </a:p>
          <a:p>
            <a:pPr algn="just">
              <a:spcAft>
                <a:spcPts val="0"/>
              </a:spcAft>
            </a:pPr>
            <a:r>
              <a:rPr lang="en-GB" sz="2800" dirty="0">
                <a:latin typeface="Times New Roman" panose="02020603050405020304" pitchFamily="18" charset="0"/>
                <a:ea typeface="Times New Roman" panose="02020603050405020304" pitchFamily="18" charset="0"/>
              </a:rPr>
              <a:t>b) </a:t>
            </a:r>
            <a:r>
              <a:rPr lang="en-GB" sz="2800" dirty="0">
                <a:solidFill>
                  <a:srgbClr val="00B050"/>
                </a:solidFill>
                <a:latin typeface="Times New Roman" panose="02020603050405020304" pitchFamily="18" charset="0"/>
                <a:ea typeface="Times New Roman" panose="02020603050405020304" pitchFamily="18" charset="0"/>
              </a:rPr>
              <a:t>Neither my </a:t>
            </a:r>
            <a:r>
              <a:rPr lang="en-GB" sz="2800" i="1" dirty="0">
                <a:solidFill>
                  <a:srgbClr val="00B050"/>
                </a:solidFill>
                <a:latin typeface="Times New Roman" panose="02020603050405020304" pitchFamily="18" charset="0"/>
                <a:ea typeface="Times New Roman" panose="02020603050405020304" pitchFamily="18" charset="0"/>
              </a:rPr>
              <a:t>relatives </a:t>
            </a:r>
            <a:r>
              <a:rPr lang="en-GB" sz="2800" i="1" dirty="0">
                <a:solidFill>
                  <a:srgbClr val="FF0000"/>
                </a:solidFill>
                <a:latin typeface="Times New Roman" panose="02020603050405020304" pitchFamily="18" charset="0"/>
                <a:ea typeface="Times New Roman" panose="02020603050405020304" pitchFamily="18" charset="0"/>
              </a:rPr>
              <a:t>nor</a:t>
            </a:r>
            <a:r>
              <a:rPr lang="en-GB" sz="2800" i="1" dirty="0">
                <a:solidFill>
                  <a:srgbClr val="00B050"/>
                </a:solidFill>
                <a:latin typeface="Times New Roman" panose="02020603050405020304" pitchFamily="18" charset="0"/>
                <a:ea typeface="Times New Roman" panose="02020603050405020304" pitchFamily="18" charset="0"/>
              </a:rPr>
              <a:t> </a:t>
            </a:r>
            <a:r>
              <a:rPr lang="en-GB" sz="2800" dirty="0">
                <a:solidFill>
                  <a:srgbClr val="00B050"/>
                </a:solidFill>
                <a:latin typeface="Times New Roman" panose="02020603050405020304" pitchFamily="18" charset="0"/>
                <a:ea typeface="Times New Roman" panose="02020603050405020304" pitchFamily="18" charset="0"/>
              </a:rPr>
              <a:t>my </a:t>
            </a:r>
            <a:r>
              <a:rPr lang="en-GB" sz="2800" i="1" dirty="0">
                <a:solidFill>
                  <a:srgbClr val="00B050"/>
                </a:solidFill>
                <a:latin typeface="Times New Roman" panose="02020603050405020304" pitchFamily="18" charset="0"/>
                <a:ea typeface="Times New Roman" panose="02020603050405020304" pitchFamily="18" charset="0"/>
              </a:rPr>
              <a:t>friends are </a:t>
            </a:r>
            <a:r>
              <a:rPr lang="en-GB" sz="2800" dirty="0">
                <a:solidFill>
                  <a:srgbClr val="00B050"/>
                </a:solidFill>
                <a:latin typeface="Times New Roman" panose="02020603050405020304" pitchFamily="18" charset="0"/>
                <a:ea typeface="Times New Roman" panose="02020603050405020304" pitchFamily="18" charset="0"/>
              </a:rPr>
              <a:t>leaving any time soon </a:t>
            </a:r>
            <a:endParaRPr lang="ro-RO" sz="2800" dirty="0">
              <a:solidFill>
                <a:srgbClr val="00B050"/>
              </a:solidFill>
              <a:latin typeface="Times New Roman" panose="02020603050405020304" pitchFamily="18" charset="0"/>
              <a:ea typeface="Times New Roman" panose="02020603050405020304" pitchFamily="18" charset="0"/>
            </a:endParaRPr>
          </a:p>
          <a:p>
            <a:pPr algn="just">
              <a:spcAft>
                <a:spcPts val="0"/>
              </a:spcAft>
            </a:pPr>
            <a:r>
              <a:rPr lang="en-GB" sz="2800" dirty="0">
                <a:latin typeface="Times New Roman" panose="02020603050405020304" pitchFamily="18" charset="0"/>
                <a:ea typeface="Times New Roman" panose="02020603050405020304" pitchFamily="18" charset="0"/>
              </a:rPr>
              <a:t>Since both subjects are plural, one of them alone is still plural. Therefore, two plural subjects</a:t>
            </a:r>
            <a:r>
              <a:rPr lang="en-GB" sz="2800" i="1" dirty="0">
                <a:latin typeface="Times New Roman" panose="02020603050405020304" pitchFamily="18" charset="0"/>
                <a:ea typeface="Times New Roman" panose="02020603050405020304" pitchFamily="18" charset="0"/>
              </a:rPr>
              <a:t>—relatives </a:t>
            </a:r>
            <a:r>
              <a:rPr lang="en-GB" sz="2800" dirty="0">
                <a:latin typeface="Times New Roman" panose="02020603050405020304" pitchFamily="18" charset="0"/>
                <a:ea typeface="Times New Roman" panose="02020603050405020304" pitchFamily="18" charset="0"/>
              </a:rPr>
              <a:t>and </a:t>
            </a:r>
            <a:r>
              <a:rPr lang="en-GB" sz="2800" i="1" dirty="0">
                <a:latin typeface="Times New Roman" panose="02020603050405020304" pitchFamily="18" charset="0"/>
                <a:ea typeface="Times New Roman" panose="02020603050405020304" pitchFamily="18" charset="0"/>
              </a:rPr>
              <a:t>friends—</a:t>
            </a:r>
            <a:r>
              <a:rPr lang="en-GB" sz="2800" dirty="0">
                <a:latin typeface="Times New Roman" panose="02020603050405020304" pitchFamily="18" charset="0"/>
                <a:ea typeface="Times New Roman" panose="02020603050405020304" pitchFamily="18" charset="0"/>
              </a:rPr>
              <a:t>joined by </a:t>
            </a:r>
            <a:r>
              <a:rPr lang="en-GB" sz="2800" i="1" dirty="0">
                <a:latin typeface="Times New Roman" panose="02020603050405020304" pitchFamily="18" charset="0"/>
                <a:ea typeface="Times New Roman" panose="02020603050405020304" pitchFamily="18" charset="0"/>
              </a:rPr>
              <a:t>nor </a:t>
            </a:r>
            <a:r>
              <a:rPr lang="en-GB" sz="2800" dirty="0">
                <a:latin typeface="Times New Roman" panose="02020603050405020304" pitchFamily="18" charset="0"/>
                <a:ea typeface="Times New Roman" panose="02020603050405020304" pitchFamily="18" charset="0"/>
              </a:rPr>
              <a:t>take the plural verb </a:t>
            </a:r>
            <a:r>
              <a:rPr lang="en-GB" sz="2800" i="1" dirty="0">
                <a:latin typeface="Times New Roman" panose="02020603050405020304" pitchFamily="18" charset="0"/>
                <a:ea typeface="Times New Roman" panose="02020603050405020304" pitchFamily="18" charset="0"/>
              </a:rPr>
              <a:t>are.</a:t>
            </a:r>
            <a:endParaRPr lang="ro-RO"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16440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BCB7083-1BD7-4646-99F6-1DD2A8D66080}"/>
              </a:ext>
            </a:extLst>
          </p:cNvPr>
          <p:cNvSpPr/>
          <p:nvPr/>
        </p:nvSpPr>
        <p:spPr>
          <a:xfrm>
            <a:off x="511629" y="1380932"/>
            <a:ext cx="11168742" cy="4401205"/>
          </a:xfrm>
          <a:prstGeom prst="rect">
            <a:avLst/>
          </a:prstGeom>
        </p:spPr>
        <p:txBody>
          <a:bodyPr wrap="square">
            <a:spAutoFit/>
          </a:bodyPr>
          <a:lstStyle/>
          <a:p>
            <a:pPr indent="448310" algn="just">
              <a:spcAft>
                <a:spcPts val="0"/>
              </a:spcAft>
            </a:pPr>
            <a:r>
              <a:rPr lang="en-GB" sz="2800" b="1" u="sng" dirty="0">
                <a:latin typeface="Times New Roman" panose="02020603050405020304" pitchFamily="18" charset="0"/>
                <a:ea typeface="Times New Roman" panose="02020603050405020304" pitchFamily="18" charset="0"/>
              </a:rPr>
              <a:t>3.</a:t>
            </a:r>
            <a:r>
              <a:rPr lang="en-GB" sz="2800" dirty="0">
                <a:latin typeface="Times New Roman" panose="02020603050405020304" pitchFamily="18" charset="0"/>
                <a:ea typeface="Times New Roman" panose="02020603050405020304" pitchFamily="18" charset="0"/>
              </a:rPr>
              <a:t> </a:t>
            </a:r>
            <a:r>
              <a:rPr lang="en-GB" sz="2800" dirty="0">
                <a:solidFill>
                  <a:srgbClr val="FF0000"/>
                </a:solidFill>
                <a:latin typeface="Times New Roman" panose="02020603050405020304" pitchFamily="18" charset="0"/>
                <a:ea typeface="Times New Roman" panose="02020603050405020304" pitchFamily="18" charset="0"/>
              </a:rPr>
              <a:t>A compound subject joined by </a:t>
            </a:r>
            <a:r>
              <a:rPr lang="en-GB" sz="2800" i="1" dirty="0">
                <a:solidFill>
                  <a:srgbClr val="FF0000"/>
                </a:solidFill>
                <a:latin typeface="Times New Roman" panose="02020603050405020304" pitchFamily="18" charset="0"/>
                <a:ea typeface="Times New Roman" panose="02020603050405020304" pitchFamily="18" charset="0"/>
              </a:rPr>
              <a:t>and </a:t>
            </a:r>
            <a:r>
              <a:rPr lang="en-GB" sz="2800" dirty="0">
                <a:solidFill>
                  <a:srgbClr val="FF0000"/>
                </a:solidFill>
                <a:latin typeface="Times New Roman" panose="02020603050405020304" pitchFamily="18" charset="0"/>
                <a:ea typeface="Times New Roman" panose="02020603050405020304" pitchFamily="18" charset="0"/>
              </a:rPr>
              <a:t>is plural and must have a plural verb. </a:t>
            </a:r>
            <a:r>
              <a:rPr lang="en-GB" sz="2800" dirty="0">
                <a:latin typeface="Times New Roman" panose="02020603050405020304" pitchFamily="18" charset="0"/>
                <a:ea typeface="Times New Roman" panose="02020603050405020304" pitchFamily="18" charset="0"/>
              </a:rPr>
              <a:t>The conjunction </a:t>
            </a:r>
            <a:r>
              <a:rPr lang="en-GB" sz="2800" i="1" dirty="0">
                <a:latin typeface="Times New Roman" panose="02020603050405020304" pitchFamily="18" charset="0"/>
                <a:ea typeface="Times New Roman" panose="02020603050405020304" pitchFamily="18" charset="0"/>
              </a:rPr>
              <a:t>and </a:t>
            </a:r>
            <a:r>
              <a:rPr lang="en-GB" sz="2800" dirty="0">
                <a:latin typeface="Times New Roman" panose="02020603050405020304" pitchFamily="18" charset="0"/>
                <a:ea typeface="Times New Roman" panose="02020603050405020304" pitchFamily="18" charset="0"/>
              </a:rPr>
              <a:t>acts like a plus (+) sign, showing that 1 + 1 = 2 (or 1 + 1 + 1 = 3, etc.):</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endParaRPr lang="en-GB" sz="2800" dirty="0">
              <a:latin typeface="Times New Roman" panose="02020603050405020304" pitchFamily="18" charset="0"/>
              <a:ea typeface="Times New Roman" panose="02020603050405020304" pitchFamily="18" charset="0"/>
            </a:endParaRPr>
          </a:p>
          <a:p>
            <a:pPr marL="514350" indent="-514350" algn="just">
              <a:spcAft>
                <a:spcPts val="0"/>
              </a:spcAft>
              <a:buAutoNum type="alphaLcParenR"/>
            </a:pPr>
            <a:r>
              <a:rPr lang="en-GB" sz="2800" i="1" dirty="0">
                <a:solidFill>
                  <a:srgbClr val="00B050"/>
                </a:solidFill>
                <a:latin typeface="Times New Roman" panose="02020603050405020304" pitchFamily="18" charset="0"/>
                <a:ea typeface="Times New Roman" panose="02020603050405020304" pitchFamily="18" charset="0"/>
              </a:rPr>
              <a:t>Brownies</a:t>
            </a:r>
            <a:r>
              <a:rPr lang="en-GB" sz="2800" dirty="0">
                <a:solidFill>
                  <a:srgbClr val="00B050"/>
                </a:solidFill>
                <a:latin typeface="Times New Roman" panose="02020603050405020304" pitchFamily="18" charset="0"/>
                <a:ea typeface="Times New Roman" panose="02020603050405020304" pitchFamily="18" charset="0"/>
              </a:rPr>
              <a:t> and </a:t>
            </a:r>
            <a:r>
              <a:rPr lang="en-GB" sz="2800" i="1" dirty="0">
                <a:solidFill>
                  <a:srgbClr val="00B050"/>
                </a:solidFill>
                <a:latin typeface="Times New Roman" panose="02020603050405020304" pitchFamily="18" charset="0"/>
                <a:ea typeface="Times New Roman" panose="02020603050405020304" pitchFamily="18" charset="0"/>
              </a:rPr>
              <a:t>ice cream</a:t>
            </a:r>
            <a:r>
              <a:rPr lang="en-GB" sz="2800" dirty="0">
                <a:solidFill>
                  <a:srgbClr val="00B050"/>
                </a:solidFill>
                <a:latin typeface="Times New Roman" panose="02020603050405020304" pitchFamily="18" charset="0"/>
                <a:ea typeface="Times New Roman" panose="02020603050405020304" pitchFamily="18" charset="0"/>
              </a:rPr>
              <a:t> </a:t>
            </a:r>
            <a:r>
              <a:rPr lang="en-GB" sz="2800" i="1" dirty="0">
                <a:solidFill>
                  <a:srgbClr val="00B050"/>
                </a:solidFill>
                <a:latin typeface="Times New Roman" panose="02020603050405020304" pitchFamily="18" charset="0"/>
                <a:ea typeface="Times New Roman" panose="02020603050405020304" pitchFamily="18" charset="0"/>
              </a:rPr>
              <a:t>are</a:t>
            </a:r>
            <a:r>
              <a:rPr lang="en-GB" sz="2800" dirty="0">
                <a:solidFill>
                  <a:srgbClr val="00B050"/>
                </a:solidFill>
                <a:latin typeface="Times New Roman" panose="02020603050405020304" pitchFamily="18" charset="0"/>
                <a:ea typeface="Times New Roman" panose="02020603050405020304" pitchFamily="18" charset="0"/>
              </a:rPr>
              <a:t> a spectacular des</a:t>
            </a:r>
            <a:r>
              <a:rPr lang="en-GB" sz="2800" u="sng" dirty="0">
                <a:solidFill>
                  <a:srgbClr val="00B050"/>
                </a:solidFill>
                <a:latin typeface="Times New Roman" panose="02020603050405020304" pitchFamily="18" charset="0"/>
                <a:ea typeface="Times New Roman" panose="02020603050405020304" pitchFamily="18" charset="0"/>
              </a:rPr>
              <a:t>sert</a:t>
            </a:r>
            <a:r>
              <a:rPr lang="en-GB" sz="2800" dirty="0">
                <a:solidFill>
                  <a:srgbClr val="00B050"/>
                </a:solidFill>
                <a:latin typeface="Times New Roman" panose="02020603050405020304" pitchFamily="18" charset="0"/>
                <a:ea typeface="Times New Roman" panose="02020603050405020304" pitchFamily="18" charset="0"/>
              </a:rPr>
              <a:t> </a:t>
            </a:r>
            <a:r>
              <a:rPr lang="en-GB" sz="2800" dirty="0">
                <a:latin typeface="Times New Roman" panose="02020603050405020304" pitchFamily="18" charset="0"/>
                <a:ea typeface="Times New Roman" panose="02020603050405020304" pitchFamily="18" charset="0"/>
              </a:rPr>
              <a:t>(plural subject sing. subject plural verb).</a:t>
            </a:r>
            <a:endParaRPr lang="ro-RO" sz="2800" dirty="0">
              <a:latin typeface="Times New Roman" panose="02020603050405020304" pitchFamily="18" charset="0"/>
              <a:ea typeface="Times New Roman" panose="02020603050405020304" pitchFamily="18" charset="0"/>
            </a:endParaRPr>
          </a:p>
          <a:p>
            <a:pPr algn="just">
              <a:spcAft>
                <a:spcPts val="0"/>
              </a:spcAft>
            </a:pPr>
            <a:endParaRPr lang="en-GB" sz="2800" dirty="0">
              <a:latin typeface="Times New Roman" panose="02020603050405020304" pitchFamily="18" charset="0"/>
              <a:ea typeface="Times New Roman" panose="02020603050405020304" pitchFamily="18" charset="0"/>
            </a:endParaRPr>
          </a:p>
          <a:p>
            <a:pPr algn="just">
              <a:spcAft>
                <a:spcPts val="0"/>
              </a:spcAft>
            </a:pPr>
            <a:r>
              <a:rPr lang="en-GB" sz="2800" i="1" dirty="0">
                <a:solidFill>
                  <a:srgbClr val="00B050"/>
                </a:solidFill>
                <a:latin typeface="Times New Roman" panose="02020603050405020304" pitchFamily="18" charset="0"/>
                <a:ea typeface="Times New Roman" panose="02020603050405020304" pitchFamily="18" charset="0"/>
              </a:rPr>
              <a:t>b) Leo and Christopher have</a:t>
            </a:r>
            <a:r>
              <a:rPr lang="en-GB" sz="2800" dirty="0">
                <a:solidFill>
                  <a:srgbClr val="00B050"/>
                </a:solidFill>
                <a:latin typeface="Times New Roman" panose="02020603050405020304" pitchFamily="18" charset="0"/>
                <a:ea typeface="Times New Roman" panose="02020603050405020304" pitchFamily="18" charset="0"/>
              </a:rPr>
              <a:t> donated money to charity </a:t>
            </a:r>
            <a:r>
              <a:rPr lang="en-GB" sz="2800" dirty="0">
                <a:latin typeface="Times New Roman" panose="02020603050405020304" pitchFamily="18" charset="0"/>
                <a:ea typeface="Times New Roman" panose="02020603050405020304" pitchFamily="18" charset="0"/>
              </a:rPr>
              <a:t>(sing. subject sing. subject plural verb). Leo and Christopher = two people. 1 + 1 = 2. Therefore, the verb must be plural: have.</a:t>
            </a:r>
            <a:endParaRPr lang="ro-RO"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73520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6B0CDFF-36C2-45B2-96A4-3DBE91AFEAB7}"/>
              </a:ext>
            </a:extLst>
          </p:cNvPr>
          <p:cNvSpPr/>
          <p:nvPr/>
        </p:nvSpPr>
        <p:spPr>
          <a:xfrm>
            <a:off x="768220" y="807098"/>
            <a:ext cx="10655559" cy="5509200"/>
          </a:xfrm>
          <a:prstGeom prst="rect">
            <a:avLst/>
          </a:prstGeom>
        </p:spPr>
        <p:txBody>
          <a:bodyPr wrap="square">
            <a:spAutoFit/>
          </a:bodyPr>
          <a:lstStyle/>
          <a:p>
            <a:pPr indent="448310" algn="just">
              <a:spcAft>
                <a:spcPts val="0"/>
              </a:spcAft>
            </a:pPr>
            <a:r>
              <a:rPr lang="en-GB" sz="3200" b="1" u="sng" dirty="0">
                <a:latin typeface="Times New Roman" panose="02020603050405020304" pitchFamily="18" charset="0"/>
                <a:ea typeface="Times New Roman" panose="02020603050405020304" pitchFamily="18" charset="0"/>
              </a:rPr>
              <a:t>4.</a:t>
            </a:r>
            <a:r>
              <a:rPr lang="en-GB" sz="3200" dirty="0">
                <a:latin typeface="Times New Roman" panose="02020603050405020304" pitchFamily="18" charset="0"/>
                <a:ea typeface="Times New Roman" panose="02020603050405020304" pitchFamily="18" charset="0"/>
              </a:rPr>
              <a:t> Proximity rule. </a:t>
            </a:r>
            <a:r>
              <a:rPr lang="en-GB" sz="3200" dirty="0">
                <a:solidFill>
                  <a:srgbClr val="FF0000"/>
                </a:solidFill>
                <a:latin typeface="Times New Roman" panose="02020603050405020304" pitchFamily="18" charset="0"/>
                <a:ea typeface="Times New Roman" panose="02020603050405020304" pitchFamily="18" charset="0"/>
              </a:rPr>
              <a:t>If two or more singular and plural subjects are joined by </a:t>
            </a:r>
            <a:r>
              <a:rPr lang="en-GB" sz="3200" i="1" dirty="0">
                <a:solidFill>
                  <a:srgbClr val="FF0000"/>
                </a:solidFill>
                <a:latin typeface="Times New Roman" panose="02020603050405020304" pitchFamily="18" charset="0"/>
                <a:ea typeface="Times New Roman" panose="02020603050405020304" pitchFamily="18" charset="0"/>
              </a:rPr>
              <a:t>OR </a:t>
            </a:r>
            <a:r>
              <a:rPr lang="en-GB" sz="3200" dirty="0" err="1">
                <a:solidFill>
                  <a:srgbClr val="FF0000"/>
                </a:solidFill>
                <a:latin typeface="Times New Roman" panose="02020603050405020304" pitchFamily="18" charset="0"/>
                <a:ea typeface="Times New Roman" panose="02020603050405020304" pitchFamily="18" charset="0"/>
              </a:rPr>
              <a:t>or</a:t>
            </a:r>
            <a:r>
              <a:rPr lang="en-GB" sz="3200" dirty="0">
                <a:solidFill>
                  <a:srgbClr val="FF0000"/>
                </a:solidFill>
                <a:latin typeface="Times New Roman" panose="02020603050405020304" pitchFamily="18" charset="0"/>
                <a:ea typeface="Times New Roman" panose="02020603050405020304" pitchFamily="18" charset="0"/>
              </a:rPr>
              <a:t> </a:t>
            </a:r>
            <a:r>
              <a:rPr lang="en-GB" sz="3200" i="1" dirty="0">
                <a:solidFill>
                  <a:srgbClr val="FF0000"/>
                </a:solidFill>
                <a:latin typeface="Times New Roman" panose="02020603050405020304" pitchFamily="18" charset="0"/>
                <a:ea typeface="Times New Roman" panose="02020603050405020304" pitchFamily="18" charset="0"/>
              </a:rPr>
              <a:t>NOR, </a:t>
            </a:r>
            <a:r>
              <a:rPr lang="en-GB" sz="3200" dirty="0">
                <a:solidFill>
                  <a:srgbClr val="FF0000"/>
                </a:solidFill>
                <a:latin typeface="Times New Roman" panose="02020603050405020304" pitchFamily="18" charset="0"/>
                <a:ea typeface="Times New Roman" panose="02020603050405020304" pitchFamily="18" charset="0"/>
              </a:rPr>
              <a:t>the </a:t>
            </a:r>
            <a:r>
              <a:rPr lang="en-GB" sz="3200" b="1" dirty="0">
                <a:solidFill>
                  <a:srgbClr val="FF0000"/>
                </a:solidFill>
                <a:latin typeface="Times New Roman" panose="02020603050405020304" pitchFamily="18" charset="0"/>
                <a:ea typeface="Times New Roman" panose="02020603050405020304" pitchFamily="18" charset="0"/>
              </a:rPr>
              <a:t>subject closest to the verb determines agreement</a:t>
            </a:r>
            <a:r>
              <a:rPr lang="en-GB" sz="3200" dirty="0">
                <a:latin typeface="Times New Roman" panose="02020603050405020304" pitchFamily="18" charset="0"/>
                <a:ea typeface="Times New Roman" panose="02020603050405020304" pitchFamily="18" charset="0"/>
              </a:rPr>
              <a:t>: </a:t>
            </a:r>
          </a:p>
          <a:p>
            <a:pPr indent="448310" algn="just">
              <a:spcAft>
                <a:spcPts val="0"/>
              </a:spcAft>
            </a:pPr>
            <a:endParaRPr lang="en-GB" sz="3200" dirty="0">
              <a:latin typeface="Times New Roman" panose="02020603050405020304" pitchFamily="18" charset="0"/>
              <a:ea typeface="Times New Roman" panose="02020603050405020304" pitchFamily="18" charset="0"/>
            </a:endParaRPr>
          </a:p>
          <a:p>
            <a:pPr marL="514350" indent="-514350" algn="just">
              <a:spcAft>
                <a:spcPts val="0"/>
              </a:spcAft>
              <a:buAutoNum type="alphaLcParenR"/>
            </a:pPr>
            <a:r>
              <a:rPr lang="en-GB" sz="3200" i="1" dirty="0">
                <a:solidFill>
                  <a:srgbClr val="00B050"/>
                </a:solidFill>
                <a:latin typeface="Times New Roman" panose="02020603050405020304" pitchFamily="18" charset="0"/>
                <a:ea typeface="Times New Roman" panose="02020603050405020304" pitchFamily="18" charset="0"/>
              </a:rPr>
              <a:t>Margery or </a:t>
            </a:r>
            <a:r>
              <a:rPr lang="en-GB" sz="3200" dirty="0">
                <a:solidFill>
                  <a:srgbClr val="00B050"/>
                </a:solidFill>
                <a:latin typeface="Times New Roman" panose="02020603050405020304" pitchFamily="18" charset="0"/>
                <a:ea typeface="Times New Roman" panose="02020603050405020304" pitchFamily="18" charset="0"/>
              </a:rPr>
              <a:t>the </a:t>
            </a:r>
            <a:r>
              <a:rPr lang="en-GB" sz="3200" i="1" dirty="0">
                <a:solidFill>
                  <a:srgbClr val="FF0000"/>
                </a:solidFill>
                <a:latin typeface="Times New Roman" panose="02020603050405020304" pitchFamily="18" charset="0"/>
                <a:ea typeface="Times New Roman" panose="02020603050405020304" pitchFamily="18" charset="0"/>
              </a:rPr>
              <a:t>twins</a:t>
            </a:r>
            <a:r>
              <a:rPr lang="en-GB" sz="3200" i="1" dirty="0">
                <a:solidFill>
                  <a:srgbClr val="00B050"/>
                </a:solidFill>
                <a:latin typeface="Times New Roman" panose="02020603050405020304" pitchFamily="18" charset="0"/>
                <a:ea typeface="Times New Roman" panose="02020603050405020304" pitchFamily="18" charset="0"/>
              </a:rPr>
              <a:t> </a:t>
            </a:r>
            <a:r>
              <a:rPr lang="en-GB" sz="3200" i="1" dirty="0">
                <a:solidFill>
                  <a:srgbClr val="FF0000"/>
                </a:solidFill>
                <a:latin typeface="Times New Roman" panose="02020603050405020304" pitchFamily="18" charset="0"/>
                <a:ea typeface="Times New Roman" panose="02020603050405020304" pitchFamily="18" charset="0"/>
              </a:rPr>
              <a:t>are</a:t>
            </a:r>
            <a:r>
              <a:rPr lang="en-GB" sz="3200" i="1" dirty="0">
                <a:solidFill>
                  <a:srgbClr val="00B050"/>
                </a:solidFill>
                <a:latin typeface="Times New Roman" panose="02020603050405020304" pitchFamily="18" charset="0"/>
                <a:ea typeface="Times New Roman" panose="02020603050405020304" pitchFamily="18" charset="0"/>
              </a:rPr>
              <a:t> </a:t>
            </a:r>
            <a:r>
              <a:rPr lang="en-GB" sz="3200" dirty="0">
                <a:solidFill>
                  <a:srgbClr val="00B050"/>
                </a:solidFill>
                <a:latin typeface="Times New Roman" panose="02020603050405020304" pitchFamily="18" charset="0"/>
                <a:ea typeface="Times New Roman" panose="02020603050405020304" pitchFamily="18" charset="0"/>
              </a:rPr>
              <a:t>coming on the trip to Seattle </a:t>
            </a:r>
            <a:r>
              <a:rPr lang="en-GB" sz="3200" dirty="0">
                <a:latin typeface="Times New Roman" panose="02020603050405020304" pitchFamily="18" charset="0"/>
                <a:ea typeface="Times New Roman" panose="02020603050405020304" pitchFamily="18" charset="0"/>
              </a:rPr>
              <a:t>(sing. subject plural subject plural verb). Since the plural subject </a:t>
            </a:r>
            <a:r>
              <a:rPr lang="en-GB" sz="3200" i="1" dirty="0">
                <a:latin typeface="Times New Roman" panose="02020603050405020304" pitchFamily="18" charset="0"/>
                <a:ea typeface="Times New Roman" panose="02020603050405020304" pitchFamily="18" charset="0"/>
              </a:rPr>
              <a:t>twins </a:t>
            </a:r>
            <a:r>
              <a:rPr lang="en-GB" sz="3200" dirty="0">
                <a:latin typeface="Times New Roman" panose="02020603050405020304" pitchFamily="18" charset="0"/>
                <a:ea typeface="Times New Roman" panose="02020603050405020304" pitchFamily="18" charset="0"/>
              </a:rPr>
              <a:t>is closest to the verb, the verb is plural: </a:t>
            </a:r>
            <a:r>
              <a:rPr lang="en-GB" sz="3200" i="1" dirty="0">
                <a:latin typeface="Times New Roman" panose="02020603050405020304" pitchFamily="18" charset="0"/>
                <a:ea typeface="Times New Roman" panose="02020603050405020304" pitchFamily="18" charset="0"/>
              </a:rPr>
              <a:t>are.</a:t>
            </a:r>
          </a:p>
          <a:p>
            <a:pPr algn="just">
              <a:spcAft>
                <a:spcPts val="0"/>
              </a:spcAft>
            </a:pPr>
            <a:endParaRPr lang="en-GB" sz="3200" i="1" dirty="0">
              <a:latin typeface="Times New Roman" panose="02020603050405020304" pitchFamily="18" charset="0"/>
              <a:ea typeface="Times New Roman" panose="02020603050405020304" pitchFamily="18" charset="0"/>
            </a:endParaRPr>
          </a:p>
          <a:p>
            <a:pPr algn="just">
              <a:spcAft>
                <a:spcPts val="0"/>
              </a:spcAft>
            </a:pPr>
            <a:r>
              <a:rPr lang="en-GB" sz="3200" dirty="0">
                <a:latin typeface="Times New Roman" panose="02020603050405020304" pitchFamily="18" charset="0"/>
                <a:ea typeface="Times New Roman" panose="02020603050405020304" pitchFamily="18" charset="0"/>
              </a:rPr>
              <a:t>b) </a:t>
            </a:r>
            <a:r>
              <a:rPr lang="en-GB" sz="3200" dirty="0">
                <a:solidFill>
                  <a:srgbClr val="00B050"/>
                </a:solidFill>
                <a:latin typeface="Times New Roman" panose="02020603050405020304" pitchFamily="18" charset="0"/>
                <a:ea typeface="Times New Roman" panose="02020603050405020304" pitchFamily="18" charset="0"/>
              </a:rPr>
              <a:t>The </a:t>
            </a:r>
            <a:r>
              <a:rPr lang="en-GB" sz="3200" i="1" dirty="0">
                <a:solidFill>
                  <a:srgbClr val="00B050"/>
                </a:solidFill>
                <a:latin typeface="Times New Roman" panose="02020603050405020304" pitchFamily="18" charset="0"/>
                <a:ea typeface="Times New Roman" panose="02020603050405020304" pitchFamily="18" charset="0"/>
              </a:rPr>
              <a:t>twins or </a:t>
            </a:r>
            <a:r>
              <a:rPr lang="en-GB" sz="3200" i="1" dirty="0">
                <a:solidFill>
                  <a:srgbClr val="FF0000"/>
                </a:solidFill>
                <a:latin typeface="Times New Roman" panose="02020603050405020304" pitchFamily="18" charset="0"/>
                <a:ea typeface="Times New Roman" panose="02020603050405020304" pitchFamily="18" charset="0"/>
              </a:rPr>
              <a:t>Margery</a:t>
            </a:r>
            <a:r>
              <a:rPr lang="en-GB" sz="3200" i="1" dirty="0">
                <a:solidFill>
                  <a:srgbClr val="00B050"/>
                </a:solidFill>
                <a:latin typeface="Times New Roman" panose="02020603050405020304" pitchFamily="18" charset="0"/>
                <a:ea typeface="Times New Roman" panose="02020603050405020304" pitchFamily="18" charset="0"/>
              </a:rPr>
              <a:t> </a:t>
            </a:r>
            <a:r>
              <a:rPr lang="en-GB" sz="3200" i="1" dirty="0">
                <a:solidFill>
                  <a:srgbClr val="FF0000"/>
                </a:solidFill>
                <a:latin typeface="Times New Roman" panose="02020603050405020304" pitchFamily="18" charset="0"/>
                <a:ea typeface="Times New Roman" panose="02020603050405020304" pitchFamily="18" charset="0"/>
              </a:rPr>
              <a:t>is</a:t>
            </a:r>
            <a:r>
              <a:rPr lang="en-GB" sz="3200" i="1" dirty="0">
                <a:solidFill>
                  <a:srgbClr val="00B050"/>
                </a:solidFill>
                <a:latin typeface="Times New Roman" panose="02020603050405020304" pitchFamily="18" charset="0"/>
                <a:ea typeface="Times New Roman" panose="02020603050405020304" pitchFamily="18" charset="0"/>
              </a:rPr>
              <a:t> </a:t>
            </a:r>
            <a:r>
              <a:rPr lang="en-GB" sz="3200" dirty="0">
                <a:solidFill>
                  <a:srgbClr val="00B050"/>
                </a:solidFill>
                <a:latin typeface="Times New Roman" panose="02020603050405020304" pitchFamily="18" charset="0"/>
                <a:ea typeface="Times New Roman" panose="02020603050405020304" pitchFamily="18" charset="0"/>
              </a:rPr>
              <a:t>coming on the trip to Seattle </a:t>
            </a:r>
            <a:r>
              <a:rPr lang="en-GB" sz="3200" dirty="0">
                <a:latin typeface="Times New Roman" panose="02020603050405020304" pitchFamily="18" charset="0"/>
                <a:ea typeface="Times New Roman" panose="02020603050405020304" pitchFamily="18" charset="0"/>
              </a:rPr>
              <a:t>(plural subject sing. subject sing. verb). Since the singular subject </a:t>
            </a:r>
            <a:r>
              <a:rPr lang="en-GB" sz="3200" i="1" dirty="0">
                <a:latin typeface="Times New Roman" panose="02020603050405020304" pitchFamily="18" charset="0"/>
                <a:ea typeface="Times New Roman" panose="02020603050405020304" pitchFamily="18" charset="0"/>
              </a:rPr>
              <a:t>Margery </a:t>
            </a:r>
            <a:r>
              <a:rPr lang="en-GB" sz="3200" dirty="0">
                <a:latin typeface="Times New Roman" panose="02020603050405020304" pitchFamily="18" charset="0"/>
                <a:ea typeface="Times New Roman" panose="02020603050405020304" pitchFamily="18" charset="0"/>
              </a:rPr>
              <a:t>is closest to the verb, the verb is singular: </a:t>
            </a:r>
            <a:r>
              <a:rPr lang="en-GB" sz="3200" i="1" dirty="0">
                <a:latin typeface="Times New Roman" panose="02020603050405020304" pitchFamily="18" charset="0"/>
                <a:ea typeface="Times New Roman" panose="02020603050405020304" pitchFamily="18" charset="0"/>
              </a:rPr>
              <a:t>is.</a:t>
            </a:r>
            <a:endParaRPr lang="ro-RO" sz="32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72242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8B72992-623C-451F-91EF-697E7361B7A4}"/>
              </a:ext>
            </a:extLst>
          </p:cNvPr>
          <p:cNvSpPr/>
          <p:nvPr/>
        </p:nvSpPr>
        <p:spPr>
          <a:xfrm>
            <a:off x="662472" y="522514"/>
            <a:ext cx="11346025" cy="6001643"/>
          </a:xfrm>
          <a:prstGeom prst="rect">
            <a:avLst/>
          </a:prstGeom>
        </p:spPr>
        <p:txBody>
          <a:bodyPr wrap="square">
            <a:spAutoFit/>
          </a:bodyPr>
          <a:lstStyle/>
          <a:p>
            <a:pPr indent="448310" algn="just">
              <a:spcAft>
                <a:spcPts val="0"/>
              </a:spcAft>
            </a:pPr>
            <a:r>
              <a:rPr lang="en-GB" sz="3200" b="1" u="sng" dirty="0">
                <a:latin typeface="Times New Roman" panose="02020603050405020304" pitchFamily="18" charset="0"/>
                <a:ea typeface="Times New Roman" panose="02020603050405020304" pitchFamily="18" charset="0"/>
              </a:rPr>
              <a:t>5.</a:t>
            </a:r>
            <a:r>
              <a:rPr lang="en-GB" sz="3200" dirty="0">
                <a:latin typeface="Times New Roman" panose="02020603050405020304" pitchFamily="18" charset="0"/>
                <a:ea typeface="Times New Roman" panose="02020603050405020304" pitchFamily="18" charset="0"/>
              </a:rPr>
              <a:t> </a:t>
            </a:r>
            <a:r>
              <a:rPr lang="en-GB" sz="3200" dirty="0">
                <a:latin typeface="Times" panose="02020603050405020304" pitchFamily="18" charset="0"/>
                <a:ea typeface="Times New Roman" panose="02020603050405020304" pitchFamily="18" charset="0"/>
              </a:rPr>
              <a:t>If the sentence contains a </a:t>
            </a:r>
            <a:r>
              <a:rPr lang="en-GB" sz="3200" b="1" dirty="0">
                <a:latin typeface="Times" panose="02020603050405020304" pitchFamily="18" charset="0"/>
                <a:ea typeface="Times New Roman" panose="02020603050405020304" pitchFamily="18" charset="0"/>
              </a:rPr>
              <a:t>positive</a:t>
            </a:r>
            <a:r>
              <a:rPr lang="en-GB" sz="3200" dirty="0">
                <a:latin typeface="Times" panose="02020603050405020304" pitchFamily="18" charset="0"/>
                <a:ea typeface="Times New Roman" panose="02020603050405020304" pitchFamily="18" charset="0"/>
              </a:rPr>
              <a:t> and a </a:t>
            </a:r>
            <a:r>
              <a:rPr lang="en-GB" sz="3200" b="1" dirty="0">
                <a:latin typeface="Times" panose="02020603050405020304" pitchFamily="18" charset="0"/>
                <a:ea typeface="Times New Roman" panose="02020603050405020304" pitchFamily="18" charset="0"/>
              </a:rPr>
              <a:t>negative</a:t>
            </a:r>
            <a:r>
              <a:rPr lang="en-GB" sz="3200" dirty="0">
                <a:latin typeface="Times" panose="02020603050405020304" pitchFamily="18" charset="0"/>
                <a:ea typeface="Times New Roman" panose="02020603050405020304" pitchFamily="18" charset="0"/>
              </a:rPr>
              <a:t> subject and one is plural, the other singular, the verb should agree with the </a:t>
            </a:r>
            <a:r>
              <a:rPr lang="en-GB" sz="3200" dirty="0">
                <a:solidFill>
                  <a:srgbClr val="FF0000"/>
                </a:solidFill>
                <a:latin typeface="Times" panose="02020603050405020304" pitchFamily="18" charset="0"/>
                <a:ea typeface="Times New Roman" panose="02020603050405020304" pitchFamily="18" charset="0"/>
              </a:rPr>
              <a:t>positive</a:t>
            </a:r>
            <a:r>
              <a:rPr lang="en-GB" sz="3200" dirty="0">
                <a:latin typeface="Times" panose="02020603050405020304" pitchFamily="18" charset="0"/>
                <a:ea typeface="Times New Roman" panose="02020603050405020304" pitchFamily="18" charset="0"/>
              </a:rPr>
              <a:t> subject:</a:t>
            </a:r>
          </a:p>
          <a:p>
            <a:pPr indent="448310" algn="just">
              <a:spcAft>
                <a:spcPts val="0"/>
              </a:spcAft>
            </a:pPr>
            <a:endParaRPr lang="ro-RO" sz="3200" dirty="0">
              <a:latin typeface="Times New Roman" panose="02020603050405020304" pitchFamily="18" charset="0"/>
              <a:ea typeface="Times New Roman" panose="02020603050405020304" pitchFamily="18" charset="0"/>
            </a:endParaRPr>
          </a:p>
          <a:p>
            <a:pPr marL="342900" lvl="0" indent="-342900">
              <a:spcAft>
                <a:spcPts val="0"/>
              </a:spcAft>
              <a:buFont typeface="+mj-lt"/>
              <a:buAutoNum type="arabicPeriod"/>
            </a:pPr>
            <a:r>
              <a:rPr lang="en-GB" sz="3200" i="1" dirty="0">
                <a:solidFill>
                  <a:srgbClr val="00B050"/>
                </a:solidFill>
                <a:latin typeface="Times" panose="02020603050405020304" pitchFamily="18" charset="0"/>
                <a:ea typeface="Times New Roman" panose="02020603050405020304" pitchFamily="18" charset="0"/>
              </a:rPr>
              <a:t>The </a:t>
            </a:r>
            <a:r>
              <a:rPr lang="en-GB" sz="3200" i="1" dirty="0">
                <a:solidFill>
                  <a:srgbClr val="FF0000"/>
                </a:solidFill>
                <a:latin typeface="Times" panose="02020603050405020304" pitchFamily="18" charset="0"/>
                <a:ea typeface="Times New Roman" panose="02020603050405020304" pitchFamily="18" charset="0"/>
              </a:rPr>
              <a:t>department</a:t>
            </a:r>
            <a:r>
              <a:rPr lang="en-GB" sz="3200" i="1" dirty="0">
                <a:solidFill>
                  <a:srgbClr val="00B050"/>
                </a:solidFill>
                <a:latin typeface="Times" panose="02020603050405020304" pitchFamily="18" charset="0"/>
                <a:ea typeface="Times New Roman" panose="02020603050405020304" pitchFamily="18" charset="0"/>
              </a:rPr>
              <a:t> </a:t>
            </a:r>
            <a:r>
              <a:rPr lang="en-GB" sz="3200" i="1" dirty="0">
                <a:solidFill>
                  <a:srgbClr val="FF0000"/>
                </a:solidFill>
                <a:latin typeface="Times" panose="02020603050405020304" pitchFamily="18" charset="0"/>
                <a:ea typeface="Times New Roman" panose="02020603050405020304" pitchFamily="18" charset="0"/>
              </a:rPr>
              <a:t>members</a:t>
            </a:r>
            <a:r>
              <a:rPr lang="en-GB" sz="3200" i="1" dirty="0">
                <a:solidFill>
                  <a:srgbClr val="00B050"/>
                </a:solidFill>
                <a:latin typeface="Times" panose="02020603050405020304" pitchFamily="18" charset="0"/>
                <a:ea typeface="Times New Roman" panose="02020603050405020304" pitchFamily="18" charset="0"/>
              </a:rPr>
              <a:t> but not the chair </a:t>
            </a:r>
            <a:r>
              <a:rPr lang="en-GB" sz="3200" b="1" i="1" u="sng" dirty="0">
                <a:solidFill>
                  <a:srgbClr val="00B050"/>
                </a:solidFill>
                <a:latin typeface="Times" panose="02020603050405020304" pitchFamily="18" charset="0"/>
                <a:ea typeface="Times New Roman" panose="02020603050405020304" pitchFamily="18" charset="0"/>
              </a:rPr>
              <a:t>have</a:t>
            </a:r>
            <a:r>
              <a:rPr lang="en-GB" sz="3200" b="1" i="1" dirty="0">
                <a:solidFill>
                  <a:srgbClr val="00B050"/>
                </a:solidFill>
                <a:latin typeface="Times" panose="02020603050405020304" pitchFamily="18" charset="0"/>
                <a:ea typeface="Times New Roman" panose="02020603050405020304" pitchFamily="18" charset="0"/>
              </a:rPr>
              <a:t> decided</a:t>
            </a:r>
            <a:r>
              <a:rPr lang="en-GB" sz="3200" i="1" dirty="0">
                <a:solidFill>
                  <a:srgbClr val="00B050"/>
                </a:solidFill>
                <a:latin typeface="Times" panose="02020603050405020304" pitchFamily="18" charset="0"/>
                <a:ea typeface="Times New Roman" panose="02020603050405020304" pitchFamily="18" charset="0"/>
              </a:rPr>
              <a:t> not to teach on Valentine's Day.</a:t>
            </a:r>
          </a:p>
          <a:p>
            <a:pPr marL="342900" lvl="0" indent="-342900">
              <a:spcAft>
                <a:spcPts val="0"/>
              </a:spcAft>
              <a:buFont typeface="+mj-lt"/>
              <a:buAutoNum type="arabicPeriod"/>
            </a:pPr>
            <a:endParaRPr lang="ro-RO" sz="3200" dirty="0">
              <a:solidFill>
                <a:srgbClr val="00B050"/>
              </a:solidFill>
              <a:latin typeface="Times New Roman" panose="02020603050405020304" pitchFamily="18" charset="0"/>
              <a:ea typeface="Times New Roman" panose="02020603050405020304" pitchFamily="18" charset="0"/>
            </a:endParaRPr>
          </a:p>
          <a:p>
            <a:pPr marL="342900" lvl="0" indent="-342900">
              <a:spcAft>
                <a:spcPts val="0"/>
              </a:spcAft>
              <a:buFont typeface="+mj-lt"/>
              <a:buAutoNum type="arabicPeriod"/>
            </a:pPr>
            <a:r>
              <a:rPr lang="en-GB" sz="3200" i="1" dirty="0">
                <a:solidFill>
                  <a:srgbClr val="00B050"/>
                </a:solidFill>
                <a:latin typeface="Times" panose="02020603050405020304" pitchFamily="18" charset="0"/>
                <a:ea typeface="Times New Roman" panose="02020603050405020304" pitchFamily="18" charset="0"/>
              </a:rPr>
              <a:t>It is not the faculty members but </a:t>
            </a:r>
            <a:r>
              <a:rPr lang="en-GB" sz="3200" i="1" dirty="0">
                <a:solidFill>
                  <a:srgbClr val="FF0000"/>
                </a:solidFill>
                <a:latin typeface="Times" panose="02020603050405020304" pitchFamily="18" charset="0"/>
                <a:ea typeface="Times New Roman" panose="02020603050405020304" pitchFamily="18" charset="0"/>
              </a:rPr>
              <a:t>the president </a:t>
            </a:r>
            <a:r>
              <a:rPr lang="en-GB" sz="3200" i="1" dirty="0">
                <a:solidFill>
                  <a:srgbClr val="00B050"/>
                </a:solidFill>
                <a:latin typeface="Times" panose="02020603050405020304" pitchFamily="18" charset="0"/>
                <a:ea typeface="Times New Roman" panose="02020603050405020304" pitchFamily="18" charset="0"/>
              </a:rPr>
              <a:t>who </a:t>
            </a:r>
            <a:r>
              <a:rPr lang="en-GB" sz="3200" b="1" i="1" u="sng" dirty="0">
                <a:solidFill>
                  <a:srgbClr val="00B050"/>
                </a:solidFill>
                <a:latin typeface="Times" panose="02020603050405020304" pitchFamily="18" charset="0"/>
                <a:ea typeface="Times New Roman" panose="02020603050405020304" pitchFamily="18" charset="0"/>
              </a:rPr>
              <a:t>decides</a:t>
            </a:r>
            <a:r>
              <a:rPr lang="en-GB" sz="3200" i="1" dirty="0">
                <a:solidFill>
                  <a:srgbClr val="00B050"/>
                </a:solidFill>
                <a:latin typeface="Times" panose="02020603050405020304" pitchFamily="18" charset="0"/>
                <a:ea typeface="Times New Roman" panose="02020603050405020304" pitchFamily="18" charset="0"/>
              </a:rPr>
              <a:t> this issue.</a:t>
            </a:r>
          </a:p>
          <a:p>
            <a:pPr marL="342900" lvl="0" indent="-342900">
              <a:spcAft>
                <a:spcPts val="0"/>
              </a:spcAft>
              <a:buFont typeface="+mj-lt"/>
              <a:buAutoNum type="arabicPeriod"/>
            </a:pPr>
            <a:endParaRPr lang="ro-RO" sz="3200" dirty="0">
              <a:solidFill>
                <a:srgbClr val="00B050"/>
              </a:solidFill>
              <a:latin typeface="Times New Roman" panose="02020603050405020304" pitchFamily="18" charset="0"/>
              <a:ea typeface="Times New Roman" panose="02020603050405020304" pitchFamily="18" charset="0"/>
            </a:endParaRPr>
          </a:p>
          <a:p>
            <a:pPr marL="342900" lvl="0" indent="-342900">
              <a:spcAft>
                <a:spcPts val="0"/>
              </a:spcAft>
              <a:buFont typeface="+mj-lt"/>
              <a:buAutoNum type="arabicPeriod"/>
            </a:pPr>
            <a:r>
              <a:rPr lang="en-GB" sz="3200" i="1" dirty="0">
                <a:solidFill>
                  <a:srgbClr val="00B050"/>
                </a:solidFill>
                <a:latin typeface="Times" panose="02020603050405020304" pitchFamily="18" charset="0"/>
                <a:ea typeface="Times New Roman" panose="02020603050405020304" pitchFamily="18" charset="0"/>
              </a:rPr>
              <a:t>It was </a:t>
            </a:r>
            <a:r>
              <a:rPr lang="en-GB" sz="3200" i="1" dirty="0">
                <a:solidFill>
                  <a:srgbClr val="FF0000"/>
                </a:solidFill>
                <a:latin typeface="Times" panose="02020603050405020304" pitchFamily="18" charset="0"/>
                <a:ea typeface="Times New Roman" panose="02020603050405020304" pitchFamily="18" charset="0"/>
              </a:rPr>
              <a:t>the speaker</a:t>
            </a:r>
            <a:r>
              <a:rPr lang="en-GB" sz="3200" i="1" dirty="0">
                <a:solidFill>
                  <a:srgbClr val="00B050"/>
                </a:solidFill>
                <a:latin typeface="Times" panose="02020603050405020304" pitchFamily="18" charset="0"/>
                <a:ea typeface="Times New Roman" panose="02020603050405020304" pitchFamily="18" charset="0"/>
              </a:rPr>
              <a:t>, not his ideas, that </a:t>
            </a:r>
            <a:r>
              <a:rPr lang="en-GB" sz="3200" b="1" i="1" u="sng" dirty="0">
                <a:solidFill>
                  <a:srgbClr val="00B050"/>
                </a:solidFill>
                <a:latin typeface="Times" panose="02020603050405020304" pitchFamily="18" charset="0"/>
                <a:ea typeface="Times New Roman" panose="02020603050405020304" pitchFamily="18" charset="0"/>
              </a:rPr>
              <a:t>has</a:t>
            </a:r>
            <a:r>
              <a:rPr lang="en-GB" sz="3200" b="1" i="1" dirty="0">
                <a:solidFill>
                  <a:srgbClr val="00B050"/>
                </a:solidFill>
                <a:latin typeface="Times" panose="02020603050405020304" pitchFamily="18" charset="0"/>
                <a:ea typeface="Times New Roman" panose="02020603050405020304" pitchFamily="18" charset="0"/>
              </a:rPr>
              <a:t> provoked</a:t>
            </a:r>
            <a:r>
              <a:rPr lang="en-GB" sz="3200" i="1" dirty="0">
                <a:solidFill>
                  <a:srgbClr val="00B050"/>
                </a:solidFill>
                <a:latin typeface="Times" panose="02020603050405020304" pitchFamily="18" charset="0"/>
                <a:ea typeface="Times New Roman" panose="02020603050405020304" pitchFamily="18" charset="0"/>
              </a:rPr>
              <a:t> the students to riot.</a:t>
            </a:r>
            <a:endParaRPr lang="ro-RO" sz="3200" dirty="0">
              <a:solidFill>
                <a:srgbClr val="00B05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44968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4111135-164B-477C-A922-B1482C1E1103}"/>
              </a:ext>
            </a:extLst>
          </p:cNvPr>
          <p:cNvSpPr/>
          <p:nvPr/>
        </p:nvSpPr>
        <p:spPr>
          <a:xfrm>
            <a:off x="233265" y="177281"/>
            <a:ext cx="11784564" cy="5386090"/>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en-GB" sz="3600" b="1" i="1" dirty="0">
                <a:solidFill>
                  <a:srgbClr val="FF0000"/>
                </a:solidFill>
                <a:effectLst/>
                <a:latin typeface="Times New Roman" panose="02020603050405020304" pitchFamily="18" charset="0"/>
                <a:ea typeface="Times New Roman" panose="02020603050405020304" pitchFamily="18" charset="0"/>
              </a:rPr>
              <a:t>Collective Nouns and Indefinite Pronouns</a:t>
            </a:r>
            <a:endParaRPr lang="ro-RO" sz="2800" dirty="0">
              <a:solidFill>
                <a:srgbClr val="FF0000"/>
              </a:solidFill>
              <a:latin typeface="Times New Roman" panose="02020603050405020304" pitchFamily="18" charset="0"/>
              <a:ea typeface="Times New Roman" panose="02020603050405020304" pitchFamily="18" charset="0"/>
            </a:endParaRPr>
          </a:p>
          <a:p>
            <a:pPr indent="448310" algn="just">
              <a:spcAft>
                <a:spcPts val="0"/>
              </a:spcAft>
            </a:pPr>
            <a:r>
              <a:rPr lang="en-GB" sz="2800" dirty="0">
                <a:latin typeface="Times New Roman" panose="02020603050405020304" pitchFamily="18" charset="0"/>
                <a:ea typeface="Times New Roman" panose="02020603050405020304" pitchFamily="18" charset="0"/>
              </a:rPr>
              <a:t>A </a:t>
            </a:r>
            <a:r>
              <a:rPr lang="en-GB" sz="2800" i="1" dirty="0">
                <a:solidFill>
                  <a:srgbClr val="FF0000"/>
                </a:solidFill>
                <a:latin typeface="Times New Roman" panose="02020603050405020304" pitchFamily="18" charset="0"/>
                <a:ea typeface="Times New Roman" panose="02020603050405020304" pitchFamily="18" charset="0"/>
              </a:rPr>
              <a:t>collective noun </a:t>
            </a:r>
            <a:r>
              <a:rPr lang="en-GB" sz="2800" dirty="0">
                <a:latin typeface="Times New Roman" panose="02020603050405020304" pitchFamily="18" charset="0"/>
                <a:ea typeface="Times New Roman" panose="02020603050405020304" pitchFamily="18" charset="0"/>
              </a:rPr>
              <a:t>names a group of people or things. Collective nouns include the words </a:t>
            </a:r>
            <a:r>
              <a:rPr lang="en-GB" sz="2800" i="1" dirty="0">
                <a:latin typeface="Times New Roman" panose="02020603050405020304" pitchFamily="18" charset="0"/>
                <a:ea typeface="Times New Roman" panose="02020603050405020304" pitchFamily="18" charset="0"/>
              </a:rPr>
              <a:t>class, committee, government, jury, team, audience, assembly, team, crowd, club. </a:t>
            </a:r>
            <a:r>
              <a:rPr lang="en-GB" sz="2800" dirty="0">
                <a:solidFill>
                  <a:srgbClr val="FF0000"/>
                </a:solidFill>
                <a:latin typeface="Times New Roman" panose="02020603050405020304" pitchFamily="18" charset="0"/>
                <a:ea typeface="Times New Roman" panose="02020603050405020304" pitchFamily="18" charset="0"/>
              </a:rPr>
              <a:t>Collective nouns can be singular or plural, depending on how they are used in a sentence</a:t>
            </a:r>
            <a:r>
              <a:rPr lang="en-GB" sz="2800" dirty="0">
                <a:latin typeface="Times New Roman" panose="02020603050405020304" pitchFamily="18" charset="0"/>
                <a:ea typeface="Times New Roman" panose="02020603050405020304" pitchFamily="18" charset="0"/>
              </a:rPr>
              <a:t>. Here are the basic guidelines:</a:t>
            </a:r>
          </a:p>
          <a:p>
            <a:pPr indent="448310" algn="just">
              <a:spcAft>
                <a:spcPts val="0"/>
              </a:spcAft>
            </a:pPr>
            <a:endParaRPr lang="ro-RO" sz="28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en-GB" sz="2800" dirty="0">
                <a:latin typeface="Times New Roman" panose="02020603050405020304" pitchFamily="18" charset="0"/>
                <a:ea typeface="Times New Roman" panose="02020603050405020304" pitchFamily="18" charset="0"/>
              </a:rPr>
              <a:t>A collective noun is considered </a:t>
            </a:r>
            <a:r>
              <a:rPr lang="en-GB" sz="2800" i="1" dirty="0">
                <a:solidFill>
                  <a:srgbClr val="FF0000"/>
                </a:solidFill>
                <a:latin typeface="Times New Roman" panose="02020603050405020304" pitchFamily="18" charset="0"/>
                <a:ea typeface="Times New Roman" panose="02020603050405020304" pitchFamily="18" charset="0"/>
              </a:rPr>
              <a:t>singular</a:t>
            </a:r>
            <a:r>
              <a:rPr lang="en-GB" sz="2800" i="1" dirty="0">
                <a:latin typeface="Times New Roman" panose="02020603050405020304" pitchFamily="18" charset="0"/>
                <a:ea typeface="Times New Roman" panose="02020603050405020304" pitchFamily="18" charset="0"/>
              </a:rPr>
              <a:t> </a:t>
            </a:r>
            <a:r>
              <a:rPr lang="en-GB" sz="2800" dirty="0">
                <a:latin typeface="Times New Roman" panose="02020603050405020304" pitchFamily="18" charset="0"/>
                <a:ea typeface="Times New Roman" panose="02020603050405020304" pitchFamily="18" charset="0"/>
              </a:rPr>
              <a:t>when it functions as a single unit. Collective nouns used as one unit take a </a:t>
            </a:r>
            <a:r>
              <a:rPr lang="en-GB" sz="2800" dirty="0">
                <a:solidFill>
                  <a:srgbClr val="FF0000"/>
                </a:solidFill>
                <a:latin typeface="Times New Roman" panose="02020603050405020304" pitchFamily="18" charset="0"/>
                <a:ea typeface="Times New Roman" panose="02020603050405020304" pitchFamily="18" charset="0"/>
              </a:rPr>
              <a:t>singular verb</a:t>
            </a:r>
            <a:r>
              <a:rPr lang="en-GB" sz="2800" dirty="0">
                <a:latin typeface="Times New Roman" panose="02020603050405020304" pitchFamily="18" charset="0"/>
                <a:ea typeface="Times New Roman" panose="02020603050405020304" pitchFamily="18" charset="0"/>
              </a:rPr>
              <a:t>.</a:t>
            </a:r>
          </a:p>
          <a:p>
            <a:pPr marL="342900" lvl="0" indent="-342900" algn="just">
              <a:spcAft>
                <a:spcPts val="0"/>
              </a:spcAft>
              <a:buFont typeface="Symbol" panose="05050102010706020507" pitchFamily="18" charset="2"/>
              <a:buChar char=""/>
              <a:tabLst>
                <a:tab pos="457200" algn="l"/>
              </a:tabLst>
            </a:pPr>
            <a:endParaRPr lang="en-GB" sz="2800" dirty="0">
              <a:latin typeface="Times New Roman" panose="02020603050405020304" pitchFamily="18" charset="0"/>
              <a:ea typeface="Times New Roman" panose="02020603050405020304" pitchFamily="18" charset="0"/>
            </a:endParaRPr>
          </a:p>
          <a:p>
            <a:pPr marL="342900" indent="-342900" algn="just">
              <a:buFont typeface="Symbol" panose="05050102010706020507" pitchFamily="18" charset="2"/>
              <a:buChar char=""/>
              <a:tabLst>
                <a:tab pos="457200" algn="l"/>
              </a:tabLst>
            </a:pPr>
            <a:r>
              <a:rPr lang="en-GB" sz="2800" dirty="0">
                <a:latin typeface="Times New Roman" panose="02020603050405020304" pitchFamily="18" charset="0"/>
                <a:ea typeface="Times New Roman" panose="02020603050405020304" pitchFamily="18" charset="0"/>
              </a:rPr>
              <a:t>A collective noun is considered </a:t>
            </a:r>
            <a:r>
              <a:rPr lang="en-GB" sz="2800" i="1" dirty="0">
                <a:solidFill>
                  <a:srgbClr val="FF0000"/>
                </a:solidFill>
                <a:latin typeface="Times New Roman" panose="02020603050405020304" pitchFamily="18" charset="0"/>
                <a:ea typeface="Times New Roman" panose="02020603050405020304" pitchFamily="18" charset="0"/>
              </a:rPr>
              <a:t>plural</a:t>
            </a:r>
            <a:r>
              <a:rPr lang="en-GB" sz="2800" i="1" dirty="0">
                <a:latin typeface="Times New Roman" panose="02020603050405020304" pitchFamily="18" charset="0"/>
                <a:ea typeface="Times New Roman" panose="02020603050405020304" pitchFamily="18" charset="0"/>
              </a:rPr>
              <a:t> </a:t>
            </a:r>
            <a:r>
              <a:rPr lang="en-GB" sz="2800" dirty="0">
                <a:latin typeface="Times New Roman" panose="02020603050405020304" pitchFamily="18" charset="0"/>
                <a:ea typeface="Times New Roman" panose="02020603050405020304" pitchFamily="18" charset="0"/>
              </a:rPr>
              <a:t>when the group it identifies is considered to be individuals. Collective nouns that indicate many units take a </a:t>
            </a:r>
            <a:r>
              <a:rPr lang="en-GB" sz="2800" dirty="0">
                <a:solidFill>
                  <a:srgbClr val="FF0000"/>
                </a:solidFill>
                <a:latin typeface="Times New Roman" panose="02020603050405020304" pitchFamily="18" charset="0"/>
                <a:ea typeface="Times New Roman" panose="02020603050405020304" pitchFamily="18" charset="0"/>
              </a:rPr>
              <a:t>plural verb</a:t>
            </a:r>
            <a:r>
              <a:rPr lang="ro-RO" sz="2800" dirty="0">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1752616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38186-43A1-45A8-8270-627B45A83A40}"/>
              </a:ext>
            </a:extLst>
          </p:cNvPr>
          <p:cNvSpPr>
            <a:spLocks noGrp="1"/>
          </p:cNvSpPr>
          <p:nvPr>
            <p:ph type="title"/>
          </p:nvPr>
        </p:nvSpPr>
        <p:spPr/>
        <p:txBody>
          <a:bodyPr/>
          <a:lstStyle/>
          <a:p>
            <a:r>
              <a:rPr lang="ro-RO" dirty="0" err="1"/>
              <a:t>Difference</a:t>
            </a:r>
            <a:endParaRPr lang="ro-RO" dirty="0"/>
          </a:p>
        </p:txBody>
      </p:sp>
      <p:sp>
        <p:nvSpPr>
          <p:cNvPr id="3" name="Content Placeholder 2">
            <a:extLst>
              <a:ext uri="{FF2B5EF4-FFF2-40B4-BE49-F238E27FC236}">
                <a16:creationId xmlns:a16="http://schemas.microsoft.com/office/drawing/2014/main" id="{5290EA7B-0FE1-4C4A-AD44-B4973618AAAF}"/>
              </a:ext>
            </a:extLst>
          </p:cNvPr>
          <p:cNvSpPr>
            <a:spLocks noGrp="1"/>
          </p:cNvSpPr>
          <p:nvPr>
            <p:ph sz="half" idx="1"/>
          </p:nvPr>
        </p:nvSpPr>
        <p:spPr>
          <a:xfrm>
            <a:off x="1024127" y="2286000"/>
            <a:ext cx="4754880" cy="3613355"/>
          </a:xfrm>
        </p:spPr>
        <p:txBody>
          <a:bodyPr>
            <a:normAutofit fontScale="92500" lnSpcReduction="20000"/>
          </a:bodyPr>
          <a:lstStyle/>
          <a:p>
            <a:r>
              <a:rPr lang="ro-RO" sz="2800" dirty="0"/>
              <a:t>Plural </a:t>
            </a:r>
            <a:r>
              <a:rPr lang="ro-RO" sz="2800" dirty="0" err="1"/>
              <a:t>forms</a:t>
            </a:r>
            <a:r>
              <a:rPr lang="ro-RO" sz="2800" dirty="0"/>
              <a:t> are </a:t>
            </a:r>
            <a:r>
              <a:rPr lang="ro-RO" sz="2800" dirty="0" err="1"/>
              <a:t>common</a:t>
            </a:r>
            <a:r>
              <a:rPr lang="ro-RO" sz="2800" dirty="0"/>
              <a:t> </a:t>
            </a:r>
            <a:r>
              <a:rPr lang="ro-RO" sz="2800" dirty="0" err="1"/>
              <a:t>when</a:t>
            </a:r>
            <a:r>
              <a:rPr lang="ro-RO" sz="2800" dirty="0"/>
              <a:t> </a:t>
            </a:r>
            <a:r>
              <a:rPr lang="ro-RO" sz="2800" dirty="0" err="1"/>
              <a:t>the</a:t>
            </a:r>
            <a:r>
              <a:rPr lang="ro-RO" sz="2800" dirty="0"/>
              <a:t> </a:t>
            </a:r>
            <a:r>
              <a:rPr lang="ro-RO" sz="2800" dirty="0" err="1"/>
              <a:t>group</a:t>
            </a:r>
            <a:r>
              <a:rPr lang="ro-RO" sz="2800" dirty="0"/>
              <a:t> </a:t>
            </a:r>
            <a:r>
              <a:rPr lang="ro-RO" sz="2800" dirty="0" err="1"/>
              <a:t>is</a:t>
            </a:r>
            <a:r>
              <a:rPr lang="ro-RO" sz="2800" dirty="0"/>
              <a:t> </a:t>
            </a:r>
            <a:r>
              <a:rPr lang="ro-RO" sz="2800" dirty="0" err="1"/>
              <a:t>considered</a:t>
            </a:r>
            <a:r>
              <a:rPr lang="ro-RO" sz="2800" dirty="0"/>
              <a:t> as a </a:t>
            </a:r>
            <a:r>
              <a:rPr lang="ro-RO" sz="2800" dirty="0" err="1"/>
              <a:t>a</a:t>
            </a:r>
            <a:r>
              <a:rPr lang="ro-RO" sz="2800" dirty="0"/>
              <a:t> </a:t>
            </a:r>
            <a:r>
              <a:rPr lang="ro-RO" sz="2800" dirty="0" err="1"/>
              <a:t>collection</a:t>
            </a:r>
            <a:r>
              <a:rPr lang="ro-RO" sz="2800" dirty="0"/>
              <a:t> of </a:t>
            </a:r>
            <a:r>
              <a:rPr lang="ro-RO" sz="2800" dirty="0" err="1"/>
              <a:t>people</a:t>
            </a:r>
            <a:r>
              <a:rPr lang="ro-RO" sz="2800" dirty="0"/>
              <a:t> </a:t>
            </a:r>
            <a:r>
              <a:rPr lang="ro-RO" sz="2800" dirty="0" err="1"/>
              <a:t>doing</a:t>
            </a:r>
            <a:r>
              <a:rPr lang="ro-RO" sz="2800" dirty="0"/>
              <a:t> personal </a:t>
            </a:r>
            <a:r>
              <a:rPr lang="ro-RO" sz="2800" dirty="0" err="1"/>
              <a:t>things</a:t>
            </a:r>
            <a:r>
              <a:rPr lang="ro-RO" sz="2800" dirty="0"/>
              <a:t> </a:t>
            </a:r>
            <a:r>
              <a:rPr lang="ro-RO" sz="2800" dirty="0" err="1"/>
              <a:t>like</a:t>
            </a:r>
            <a:r>
              <a:rPr lang="ro-RO" sz="2800" dirty="0"/>
              <a:t> </a:t>
            </a:r>
            <a:r>
              <a:rPr lang="ro-RO" sz="2800" b="1" dirty="0" err="1"/>
              <a:t>deciding</a:t>
            </a:r>
            <a:r>
              <a:rPr lang="ro-RO" sz="2800" dirty="0"/>
              <a:t>, </a:t>
            </a:r>
            <a:r>
              <a:rPr lang="ro-RO" sz="2800" b="1" dirty="0" err="1"/>
              <a:t>hoping</a:t>
            </a:r>
            <a:r>
              <a:rPr lang="ro-RO" sz="2800" dirty="0"/>
              <a:t> or </a:t>
            </a:r>
            <a:r>
              <a:rPr lang="ro-RO" sz="2800" b="1" dirty="0" err="1"/>
              <a:t>wanting</a:t>
            </a:r>
            <a:r>
              <a:rPr lang="ro-RO" sz="2800" dirty="0"/>
              <a:t>:</a:t>
            </a:r>
          </a:p>
          <a:p>
            <a:endParaRPr lang="ro-RO" sz="2800" dirty="0">
              <a:solidFill>
                <a:srgbClr val="00B050"/>
              </a:solidFill>
            </a:endParaRPr>
          </a:p>
          <a:p>
            <a:r>
              <a:rPr lang="ro-RO" sz="2800" dirty="0" err="1">
                <a:solidFill>
                  <a:srgbClr val="00B050"/>
                </a:solidFill>
              </a:rPr>
              <a:t>My</a:t>
            </a:r>
            <a:r>
              <a:rPr lang="ro-RO" sz="2800" dirty="0">
                <a:solidFill>
                  <a:srgbClr val="00B050"/>
                </a:solidFill>
              </a:rPr>
              <a:t> </a:t>
            </a:r>
            <a:r>
              <a:rPr lang="ro-RO" sz="2800" dirty="0" err="1">
                <a:solidFill>
                  <a:srgbClr val="00B050"/>
                </a:solidFill>
              </a:rPr>
              <a:t>family</a:t>
            </a:r>
            <a:r>
              <a:rPr lang="ro-RO" sz="2800" dirty="0">
                <a:solidFill>
                  <a:srgbClr val="00B050"/>
                </a:solidFill>
              </a:rPr>
              <a:t> </a:t>
            </a:r>
            <a:r>
              <a:rPr lang="ro-RO" sz="2800" b="1" dirty="0" err="1">
                <a:solidFill>
                  <a:srgbClr val="00B050"/>
                </a:solidFill>
              </a:rPr>
              <a:t>have</a:t>
            </a:r>
            <a:r>
              <a:rPr lang="ro-RO" sz="2800" b="1" dirty="0">
                <a:solidFill>
                  <a:srgbClr val="00B050"/>
                </a:solidFill>
              </a:rPr>
              <a:t> </a:t>
            </a:r>
            <a:r>
              <a:rPr lang="ro-RO" sz="2800" b="1" dirty="0" err="1">
                <a:solidFill>
                  <a:srgbClr val="00B050"/>
                </a:solidFill>
              </a:rPr>
              <a:t>decided</a:t>
            </a:r>
            <a:r>
              <a:rPr lang="ro-RO" sz="2800" b="1" dirty="0">
                <a:solidFill>
                  <a:srgbClr val="00B050"/>
                </a:solidFill>
              </a:rPr>
              <a:t> </a:t>
            </a:r>
            <a:r>
              <a:rPr lang="ro-RO" sz="2800" dirty="0" err="1">
                <a:solidFill>
                  <a:srgbClr val="00B050"/>
                </a:solidFill>
              </a:rPr>
              <a:t>to</a:t>
            </a:r>
            <a:r>
              <a:rPr lang="ro-RO" sz="2800" dirty="0">
                <a:solidFill>
                  <a:srgbClr val="00B050"/>
                </a:solidFill>
              </a:rPr>
              <a:t> </a:t>
            </a:r>
            <a:r>
              <a:rPr lang="ro-RO" sz="2800" dirty="0" err="1">
                <a:solidFill>
                  <a:srgbClr val="00B050"/>
                </a:solidFill>
              </a:rPr>
              <a:t>move</a:t>
            </a:r>
            <a:r>
              <a:rPr lang="ro-RO" sz="2800" dirty="0">
                <a:solidFill>
                  <a:srgbClr val="00B050"/>
                </a:solidFill>
              </a:rPr>
              <a:t> </a:t>
            </a:r>
            <a:r>
              <a:rPr lang="ro-RO" sz="2800" dirty="0" err="1">
                <a:solidFill>
                  <a:srgbClr val="00B050"/>
                </a:solidFill>
              </a:rPr>
              <a:t>to</a:t>
            </a:r>
            <a:r>
              <a:rPr lang="ro-RO" sz="2800" dirty="0">
                <a:solidFill>
                  <a:srgbClr val="00B050"/>
                </a:solidFill>
              </a:rPr>
              <a:t> Brussels.</a:t>
            </a:r>
          </a:p>
          <a:p>
            <a:r>
              <a:rPr lang="ro-RO" sz="2800" dirty="0" err="1">
                <a:solidFill>
                  <a:srgbClr val="00B050"/>
                </a:solidFill>
              </a:rPr>
              <a:t>My</a:t>
            </a:r>
            <a:r>
              <a:rPr lang="ro-RO" sz="2800" dirty="0">
                <a:solidFill>
                  <a:srgbClr val="00B050"/>
                </a:solidFill>
              </a:rPr>
              <a:t> </a:t>
            </a:r>
            <a:r>
              <a:rPr lang="ro-RO" sz="2800" dirty="0" err="1">
                <a:solidFill>
                  <a:srgbClr val="00B050"/>
                </a:solidFill>
              </a:rPr>
              <a:t>firm</a:t>
            </a:r>
            <a:r>
              <a:rPr lang="ro-RO" sz="2800" dirty="0">
                <a:solidFill>
                  <a:srgbClr val="00B050"/>
                </a:solidFill>
              </a:rPr>
              <a:t> </a:t>
            </a:r>
            <a:r>
              <a:rPr lang="ro-RO" sz="2800" b="1" dirty="0">
                <a:solidFill>
                  <a:srgbClr val="00B050"/>
                </a:solidFill>
              </a:rPr>
              <a:t>are</a:t>
            </a:r>
            <a:r>
              <a:rPr lang="ro-RO" sz="2800" dirty="0">
                <a:solidFill>
                  <a:srgbClr val="00B050"/>
                </a:solidFill>
              </a:rPr>
              <a:t> </a:t>
            </a:r>
            <a:r>
              <a:rPr lang="ro-RO" sz="2800" dirty="0" err="1">
                <a:solidFill>
                  <a:srgbClr val="00B050"/>
                </a:solidFill>
              </a:rPr>
              <a:t>wonderful</a:t>
            </a:r>
            <a:r>
              <a:rPr lang="ro-RO" sz="2800" dirty="0">
                <a:solidFill>
                  <a:srgbClr val="00B050"/>
                </a:solidFill>
              </a:rPr>
              <a:t>, </a:t>
            </a:r>
            <a:r>
              <a:rPr lang="ro-RO" sz="2800" dirty="0" err="1">
                <a:solidFill>
                  <a:srgbClr val="00B050"/>
                </a:solidFill>
              </a:rPr>
              <a:t>they</a:t>
            </a:r>
            <a:r>
              <a:rPr lang="ro-RO" sz="2800" dirty="0">
                <a:solidFill>
                  <a:srgbClr val="00B050"/>
                </a:solidFill>
              </a:rPr>
              <a:t> do </a:t>
            </a:r>
            <a:r>
              <a:rPr lang="ro-RO" sz="2800" dirty="0" err="1">
                <a:solidFill>
                  <a:srgbClr val="00B050"/>
                </a:solidFill>
              </a:rPr>
              <a:t>all</a:t>
            </a:r>
            <a:r>
              <a:rPr lang="ro-RO" sz="2800" dirty="0">
                <a:solidFill>
                  <a:srgbClr val="00B050"/>
                </a:solidFill>
              </a:rPr>
              <a:t> </a:t>
            </a:r>
            <a:r>
              <a:rPr lang="ro-RO" sz="2800" dirty="0" err="1">
                <a:solidFill>
                  <a:srgbClr val="00B050"/>
                </a:solidFill>
              </a:rPr>
              <a:t>they</a:t>
            </a:r>
            <a:r>
              <a:rPr lang="ro-RO" sz="2800" dirty="0">
                <a:solidFill>
                  <a:srgbClr val="00B050"/>
                </a:solidFill>
              </a:rPr>
              <a:t> </a:t>
            </a:r>
            <a:r>
              <a:rPr lang="ro-RO" sz="2800" dirty="0" err="1">
                <a:solidFill>
                  <a:srgbClr val="00B050"/>
                </a:solidFill>
              </a:rPr>
              <a:t>can</a:t>
            </a:r>
            <a:r>
              <a:rPr lang="ro-RO" sz="2800" dirty="0">
                <a:solidFill>
                  <a:srgbClr val="00B050"/>
                </a:solidFill>
              </a:rPr>
              <a:t> for </a:t>
            </a:r>
            <a:r>
              <a:rPr lang="ro-RO" sz="2800" dirty="0" err="1">
                <a:solidFill>
                  <a:srgbClr val="00B050"/>
                </a:solidFill>
              </a:rPr>
              <a:t>me</a:t>
            </a:r>
            <a:r>
              <a:rPr lang="ro-RO" sz="2800" dirty="0">
                <a:solidFill>
                  <a:srgbClr val="00B050"/>
                </a:solidFill>
              </a:rPr>
              <a:t>.</a:t>
            </a:r>
          </a:p>
          <a:p>
            <a:endParaRPr lang="ro-RO" sz="2400" dirty="0"/>
          </a:p>
          <a:p>
            <a:endParaRPr lang="ro-RO" sz="2400" dirty="0"/>
          </a:p>
          <a:p>
            <a:endParaRPr lang="ro-RO" sz="2400" dirty="0"/>
          </a:p>
        </p:txBody>
      </p:sp>
      <p:sp>
        <p:nvSpPr>
          <p:cNvPr id="4" name="Content Placeholder 3">
            <a:extLst>
              <a:ext uri="{FF2B5EF4-FFF2-40B4-BE49-F238E27FC236}">
                <a16:creationId xmlns:a16="http://schemas.microsoft.com/office/drawing/2014/main" id="{5184AA58-B7C9-4014-9C16-F4E6A4E652C6}"/>
              </a:ext>
            </a:extLst>
          </p:cNvPr>
          <p:cNvSpPr>
            <a:spLocks noGrp="1"/>
          </p:cNvSpPr>
          <p:nvPr>
            <p:ph sz="half" idx="2"/>
          </p:nvPr>
        </p:nvSpPr>
        <p:spPr>
          <a:xfrm>
            <a:off x="5989320" y="2286000"/>
            <a:ext cx="4754880" cy="3613355"/>
          </a:xfrm>
        </p:spPr>
        <p:txBody>
          <a:bodyPr>
            <a:normAutofit fontScale="92500" lnSpcReduction="20000"/>
          </a:bodyPr>
          <a:lstStyle/>
          <a:p>
            <a:r>
              <a:rPr lang="ro-RO" sz="2800" dirty="0"/>
              <a:t>Singular </a:t>
            </a:r>
            <a:r>
              <a:rPr lang="ro-RO" sz="2800" dirty="0" err="1"/>
              <a:t>forms</a:t>
            </a:r>
            <a:r>
              <a:rPr lang="ro-RO" sz="2800" dirty="0"/>
              <a:t> are more </a:t>
            </a:r>
            <a:r>
              <a:rPr lang="ro-RO" sz="2800" dirty="0" err="1"/>
              <a:t>common</a:t>
            </a:r>
            <a:r>
              <a:rPr lang="ro-RO" sz="2800" dirty="0"/>
              <a:t> </a:t>
            </a:r>
            <a:r>
              <a:rPr lang="ro-RO" sz="2800" dirty="0" err="1"/>
              <a:t>when</a:t>
            </a:r>
            <a:r>
              <a:rPr lang="ro-RO" sz="2800" dirty="0"/>
              <a:t> </a:t>
            </a:r>
            <a:r>
              <a:rPr lang="ro-RO" sz="2800" dirty="0" err="1"/>
              <a:t>the</a:t>
            </a:r>
            <a:r>
              <a:rPr lang="ro-RO" sz="2800" dirty="0"/>
              <a:t> </a:t>
            </a:r>
            <a:r>
              <a:rPr lang="ro-RO" sz="2800" dirty="0" err="1"/>
              <a:t>group</a:t>
            </a:r>
            <a:r>
              <a:rPr lang="ro-RO" sz="2800" dirty="0"/>
              <a:t> </a:t>
            </a:r>
            <a:r>
              <a:rPr lang="ro-RO" sz="2800" dirty="0" err="1"/>
              <a:t>is</a:t>
            </a:r>
            <a:r>
              <a:rPr lang="ro-RO" sz="2800" dirty="0"/>
              <a:t> </a:t>
            </a:r>
            <a:r>
              <a:rPr lang="ro-RO" sz="2800" dirty="0" err="1"/>
              <a:t>seen</a:t>
            </a:r>
            <a:r>
              <a:rPr lang="ro-RO" sz="2800" dirty="0"/>
              <a:t> as a </a:t>
            </a:r>
            <a:r>
              <a:rPr lang="ro-RO" sz="2800" b="1" dirty="0"/>
              <a:t>impersonal unit:</a:t>
            </a:r>
          </a:p>
          <a:p>
            <a:endParaRPr lang="ro-RO" sz="2800" dirty="0">
              <a:solidFill>
                <a:srgbClr val="00B050"/>
              </a:solidFill>
            </a:endParaRPr>
          </a:p>
          <a:p>
            <a:endParaRPr lang="en-US" sz="2800" dirty="0">
              <a:solidFill>
                <a:srgbClr val="00B050"/>
              </a:solidFill>
            </a:endParaRPr>
          </a:p>
          <a:p>
            <a:r>
              <a:rPr lang="ro-RO" sz="2800" dirty="0">
                <a:solidFill>
                  <a:srgbClr val="00B050"/>
                </a:solidFill>
              </a:rPr>
              <a:t>The </a:t>
            </a:r>
            <a:r>
              <a:rPr lang="ro-RO" sz="2800" dirty="0" err="1">
                <a:solidFill>
                  <a:srgbClr val="00B050"/>
                </a:solidFill>
              </a:rPr>
              <a:t>average</a:t>
            </a:r>
            <a:r>
              <a:rPr lang="ro-RO" sz="2800" dirty="0">
                <a:solidFill>
                  <a:srgbClr val="00B050"/>
                </a:solidFill>
              </a:rPr>
              <a:t> British </a:t>
            </a:r>
            <a:r>
              <a:rPr lang="ro-RO" sz="2800" dirty="0" err="1">
                <a:solidFill>
                  <a:srgbClr val="00B050"/>
                </a:solidFill>
              </a:rPr>
              <a:t>family</a:t>
            </a:r>
            <a:r>
              <a:rPr lang="ro-RO" sz="2800" dirty="0">
                <a:solidFill>
                  <a:srgbClr val="00B050"/>
                </a:solidFill>
              </a:rPr>
              <a:t> </a:t>
            </a:r>
            <a:r>
              <a:rPr lang="ro-RO" sz="2800" b="1" dirty="0" err="1">
                <a:solidFill>
                  <a:srgbClr val="00B050"/>
                </a:solidFill>
              </a:rPr>
              <a:t>has</a:t>
            </a:r>
            <a:r>
              <a:rPr lang="ro-RO" sz="2800" dirty="0">
                <a:solidFill>
                  <a:srgbClr val="00B050"/>
                </a:solidFill>
              </a:rPr>
              <a:t> 3 </a:t>
            </a:r>
            <a:r>
              <a:rPr lang="ro-RO" sz="2800" dirty="0" err="1">
                <a:solidFill>
                  <a:srgbClr val="00B050"/>
                </a:solidFill>
              </a:rPr>
              <a:t>members</a:t>
            </a:r>
            <a:r>
              <a:rPr lang="ro-RO" sz="2800" dirty="0">
                <a:solidFill>
                  <a:srgbClr val="00B050"/>
                </a:solidFill>
              </a:rPr>
              <a:t>.</a:t>
            </a:r>
          </a:p>
          <a:p>
            <a:r>
              <a:rPr lang="ro-RO" sz="2800" dirty="0" err="1">
                <a:solidFill>
                  <a:srgbClr val="00B050"/>
                </a:solidFill>
              </a:rPr>
              <a:t>My</a:t>
            </a:r>
            <a:r>
              <a:rPr lang="ro-RO" sz="2800" dirty="0">
                <a:solidFill>
                  <a:srgbClr val="00B050"/>
                </a:solidFill>
              </a:rPr>
              <a:t> </a:t>
            </a:r>
            <a:r>
              <a:rPr lang="ro-RO" sz="2800" dirty="0" err="1">
                <a:solidFill>
                  <a:srgbClr val="00B050"/>
                </a:solidFill>
              </a:rPr>
              <a:t>firm</a:t>
            </a:r>
            <a:r>
              <a:rPr lang="ro-RO" sz="2800" dirty="0">
                <a:solidFill>
                  <a:srgbClr val="00B050"/>
                </a:solidFill>
              </a:rPr>
              <a:t> </a:t>
            </a:r>
            <a:r>
              <a:rPr lang="ro-RO" sz="2800" b="1" dirty="0" err="1">
                <a:solidFill>
                  <a:srgbClr val="00B050"/>
                </a:solidFill>
              </a:rPr>
              <a:t>was</a:t>
            </a:r>
            <a:r>
              <a:rPr lang="ro-RO" sz="2800" dirty="0">
                <a:solidFill>
                  <a:srgbClr val="00B050"/>
                </a:solidFill>
              </a:rPr>
              <a:t> </a:t>
            </a:r>
            <a:r>
              <a:rPr lang="ro-RO" sz="2800" dirty="0" err="1">
                <a:solidFill>
                  <a:srgbClr val="00B050"/>
                </a:solidFill>
              </a:rPr>
              <a:t>founded</a:t>
            </a:r>
            <a:r>
              <a:rPr lang="ro-RO" sz="2800" dirty="0">
                <a:solidFill>
                  <a:srgbClr val="00B050"/>
                </a:solidFill>
              </a:rPr>
              <a:t> in 1995.</a:t>
            </a:r>
          </a:p>
        </p:txBody>
      </p:sp>
      <p:sp>
        <p:nvSpPr>
          <p:cNvPr id="6" name="TextBox 5">
            <a:extLst>
              <a:ext uri="{FF2B5EF4-FFF2-40B4-BE49-F238E27FC236}">
                <a16:creationId xmlns:a16="http://schemas.microsoft.com/office/drawing/2014/main" id="{D8E01DB5-0C9C-4B47-BCE1-4D3D556A4424}"/>
              </a:ext>
            </a:extLst>
          </p:cNvPr>
          <p:cNvSpPr txBox="1"/>
          <p:nvPr/>
        </p:nvSpPr>
        <p:spPr>
          <a:xfrm>
            <a:off x="1024127" y="6272784"/>
            <a:ext cx="11030221" cy="369332"/>
          </a:xfrm>
          <a:prstGeom prst="rect">
            <a:avLst/>
          </a:prstGeom>
          <a:noFill/>
        </p:spPr>
        <p:txBody>
          <a:bodyPr wrap="square" rtlCol="0">
            <a:spAutoFit/>
          </a:bodyPr>
          <a:lstStyle/>
          <a:p>
            <a:r>
              <a:rPr lang="ro-RO" dirty="0"/>
              <a:t>In </a:t>
            </a:r>
            <a:r>
              <a:rPr lang="ro-RO" dirty="0" err="1"/>
              <a:t>AmE</a:t>
            </a:r>
            <a:r>
              <a:rPr lang="ro-RO" dirty="0"/>
              <a:t> singular </a:t>
            </a:r>
            <a:r>
              <a:rPr lang="ro-RO" dirty="0" err="1"/>
              <a:t>verbs</a:t>
            </a:r>
            <a:r>
              <a:rPr lang="ro-RO" dirty="0"/>
              <a:t> are </a:t>
            </a:r>
            <a:r>
              <a:rPr lang="ro-RO" dirty="0" err="1"/>
              <a:t>normally</a:t>
            </a:r>
            <a:r>
              <a:rPr lang="ro-RO" dirty="0"/>
              <a:t> </a:t>
            </a:r>
            <a:r>
              <a:rPr lang="ro-RO" dirty="0" err="1"/>
              <a:t>used</a:t>
            </a:r>
            <a:r>
              <a:rPr lang="ro-RO" dirty="0"/>
              <a:t> </a:t>
            </a:r>
            <a:r>
              <a:rPr lang="ro-RO" dirty="0" err="1"/>
              <a:t>with</a:t>
            </a:r>
            <a:r>
              <a:rPr lang="ro-RO" dirty="0"/>
              <a:t> </a:t>
            </a:r>
            <a:r>
              <a:rPr lang="ro-RO" dirty="0" err="1"/>
              <a:t>most</a:t>
            </a:r>
            <a:r>
              <a:rPr lang="ro-RO" dirty="0"/>
              <a:t> of </a:t>
            </a:r>
            <a:r>
              <a:rPr lang="ro-RO" dirty="0" err="1"/>
              <a:t>these</a:t>
            </a:r>
            <a:r>
              <a:rPr lang="ro-RO" dirty="0"/>
              <a:t> </a:t>
            </a:r>
            <a:r>
              <a:rPr lang="ro-RO" dirty="0" err="1"/>
              <a:t>nouns</a:t>
            </a:r>
            <a:r>
              <a:rPr lang="ro-RO" dirty="0"/>
              <a:t> in </a:t>
            </a:r>
            <a:r>
              <a:rPr lang="ro-RO" dirty="0" err="1"/>
              <a:t>all</a:t>
            </a:r>
            <a:r>
              <a:rPr lang="ro-RO" dirty="0"/>
              <a:t> </a:t>
            </a:r>
            <a:r>
              <a:rPr lang="ro-RO" dirty="0" err="1"/>
              <a:t>cases</a:t>
            </a:r>
            <a:r>
              <a:rPr lang="ro-RO" dirty="0"/>
              <a:t>.</a:t>
            </a:r>
          </a:p>
        </p:txBody>
      </p:sp>
    </p:spTree>
    <p:extLst>
      <p:ext uri="{BB962C8B-B14F-4D97-AF65-F5344CB8AC3E}">
        <p14:creationId xmlns:p14="http://schemas.microsoft.com/office/powerpoint/2010/main" val="42178162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ine 1">
            <a:extLst>
              <a:ext uri="{FF2B5EF4-FFF2-40B4-BE49-F238E27FC236}">
                <a16:creationId xmlns:a16="http://schemas.microsoft.com/office/drawing/2014/main" id="{7ADE3561-8FBB-A111-8112-F6DE1E8CA087}"/>
              </a:ext>
            </a:extLst>
          </p:cNvPr>
          <p:cNvPicPr>
            <a:picLocks noChangeAspect="1"/>
          </p:cNvPicPr>
          <p:nvPr/>
        </p:nvPicPr>
        <p:blipFill rotWithShape="1">
          <a:blip r:embed="rId2"/>
          <a:srcRect l="3079" t="3648" r="26114" b="13569"/>
          <a:stretch/>
        </p:blipFill>
        <p:spPr bwMode="auto">
          <a:xfrm>
            <a:off x="825910" y="-37036"/>
            <a:ext cx="10483866" cy="6895036"/>
          </a:xfrm>
          <a:prstGeom prst="rect">
            <a:avLst/>
          </a:prstGeom>
          <a:ln>
            <a:noFill/>
          </a:ln>
          <a:extLst>
            <a:ext uri="{53640926-AAD7-44D8-BBD7-CCE9431645EC}">
              <a14:shadowObscured xmlns:a14="http://schemas.microsoft.com/office/drawing/2010/main"/>
            </a:ext>
          </a:extLst>
        </p:spPr>
      </p:pic>
      <mc:AlternateContent xmlns:mc="http://schemas.openxmlformats.org/markup-compatibility/2006" xmlns:p14="http://schemas.microsoft.com/office/powerpoint/2010/main">
        <mc:Choice Requires="p14">
          <p:contentPart p14:bwMode="auto" r:id="rId3">
            <p14:nvContentPartPr>
              <p14:cNvPr id="6" name="Cerneală 5">
                <a:extLst>
                  <a:ext uri="{FF2B5EF4-FFF2-40B4-BE49-F238E27FC236}">
                    <a16:creationId xmlns:a16="http://schemas.microsoft.com/office/drawing/2014/main" id="{2D335555-2184-DF41-A642-D9CA3F98BA42}"/>
                  </a:ext>
                </a:extLst>
              </p14:cNvPr>
              <p14:cNvContentPartPr/>
              <p14:nvPr/>
            </p14:nvContentPartPr>
            <p14:xfrm>
              <a:off x="4532330" y="3608261"/>
              <a:ext cx="1096920" cy="11160"/>
            </p14:xfrm>
          </p:contentPart>
        </mc:Choice>
        <mc:Fallback xmlns="">
          <p:pic>
            <p:nvPicPr>
              <p:cNvPr id="6" name="Cerneală 5">
                <a:extLst>
                  <a:ext uri="{FF2B5EF4-FFF2-40B4-BE49-F238E27FC236}">
                    <a16:creationId xmlns:a16="http://schemas.microsoft.com/office/drawing/2014/main" id="{2D335555-2184-DF41-A642-D9CA3F98BA42}"/>
                  </a:ext>
                </a:extLst>
              </p:cNvPr>
              <p:cNvPicPr/>
              <p:nvPr/>
            </p:nvPicPr>
            <p:blipFill>
              <a:blip r:embed="rId4"/>
              <a:stretch>
                <a:fillRect/>
              </a:stretch>
            </p:blipFill>
            <p:spPr>
              <a:xfrm>
                <a:off x="4523690" y="3599261"/>
                <a:ext cx="1114560" cy="288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1" name="Cerneală 10">
                <a:extLst>
                  <a:ext uri="{FF2B5EF4-FFF2-40B4-BE49-F238E27FC236}">
                    <a16:creationId xmlns:a16="http://schemas.microsoft.com/office/drawing/2014/main" id="{BA901E35-2675-28FF-6F41-31F73CFE6C23}"/>
                  </a:ext>
                </a:extLst>
              </p14:cNvPr>
              <p14:cNvContentPartPr/>
              <p14:nvPr/>
            </p14:nvContentPartPr>
            <p14:xfrm>
              <a:off x="5790530" y="3116501"/>
              <a:ext cx="10440" cy="272880"/>
            </p14:xfrm>
          </p:contentPart>
        </mc:Choice>
        <mc:Fallback xmlns="">
          <p:pic>
            <p:nvPicPr>
              <p:cNvPr id="11" name="Cerneală 10">
                <a:extLst>
                  <a:ext uri="{FF2B5EF4-FFF2-40B4-BE49-F238E27FC236}">
                    <a16:creationId xmlns:a16="http://schemas.microsoft.com/office/drawing/2014/main" id="{BA901E35-2675-28FF-6F41-31F73CFE6C23}"/>
                  </a:ext>
                </a:extLst>
              </p:cNvPr>
              <p:cNvPicPr/>
              <p:nvPr/>
            </p:nvPicPr>
            <p:blipFill>
              <a:blip r:embed="rId6"/>
              <a:stretch>
                <a:fillRect/>
              </a:stretch>
            </p:blipFill>
            <p:spPr>
              <a:xfrm>
                <a:off x="5781890" y="3107501"/>
                <a:ext cx="28080" cy="290520"/>
              </a:xfrm>
              <a:prstGeom prst="rect">
                <a:avLst/>
              </a:prstGeom>
            </p:spPr>
          </p:pic>
        </mc:Fallback>
      </mc:AlternateContent>
      <p:grpSp>
        <p:nvGrpSpPr>
          <p:cNvPr id="14" name="Grupare 13">
            <a:extLst>
              <a:ext uri="{FF2B5EF4-FFF2-40B4-BE49-F238E27FC236}">
                <a16:creationId xmlns:a16="http://schemas.microsoft.com/office/drawing/2014/main" id="{2C726008-B111-62C6-7550-088F693D35C1}"/>
              </a:ext>
            </a:extLst>
          </p:cNvPr>
          <p:cNvGrpSpPr/>
          <p:nvPr/>
        </p:nvGrpSpPr>
        <p:grpSpPr>
          <a:xfrm>
            <a:off x="5790890" y="3543101"/>
            <a:ext cx="19800" cy="16560"/>
            <a:chOff x="5790890" y="3543101"/>
            <a:chExt cx="19800" cy="16560"/>
          </a:xfrm>
        </p:grpSpPr>
        <mc:AlternateContent xmlns:mc="http://schemas.openxmlformats.org/markup-compatibility/2006" xmlns:p14="http://schemas.microsoft.com/office/powerpoint/2010/main">
          <mc:Choice Requires="p14">
            <p:contentPart p14:bwMode="auto" r:id="rId7">
              <p14:nvContentPartPr>
                <p14:cNvPr id="12" name="Cerneală 11">
                  <a:extLst>
                    <a:ext uri="{FF2B5EF4-FFF2-40B4-BE49-F238E27FC236}">
                      <a16:creationId xmlns:a16="http://schemas.microsoft.com/office/drawing/2014/main" id="{5C9D6CAA-D4E7-0238-5A97-9AB5A16519A1}"/>
                    </a:ext>
                  </a:extLst>
                </p14:cNvPr>
                <p14:cNvContentPartPr/>
                <p14:nvPr/>
              </p14:nvContentPartPr>
              <p14:xfrm>
                <a:off x="5810330" y="3558941"/>
                <a:ext cx="360" cy="360"/>
              </p14:xfrm>
            </p:contentPart>
          </mc:Choice>
          <mc:Fallback xmlns="">
            <p:pic>
              <p:nvPicPr>
                <p:cNvPr id="12" name="Cerneală 11">
                  <a:extLst>
                    <a:ext uri="{FF2B5EF4-FFF2-40B4-BE49-F238E27FC236}">
                      <a16:creationId xmlns:a16="http://schemas.microsoft.com/office/drawing/2014/main" id="{5C9D6CAA-D4E7-0238-5A97-9AB5A16519A1}"/>
                    </a:ext>
                  </a:extLst>
                </p:cNvPr>
                <p:cNvPicPr/>
                <p:nvPr/>
              </p:nvPicPr>
              <p:blipFill>
                <a:blip r:embed="rId8"/>
                <a:stretch>
                  <a:fillRect/>
                </a:stretch>
              </p:blipFill>
              <p:spPr>
                <a:xfrm>
                  <a:off x="5801330" y="3550301"/>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3" name="Cerneală 12">
                  <a:extLst>
                    <a:ext uri="{FF2B5EF4-FFF2-40B4-BE49-F238E27FC236}">
                      <a16:creationId xmlns:a16="http://schemas.microsoft.com/office/drawing/2014/main" id="{BE737296-1F01-875A-04BA-58DA4B52BB06}"/>
                    </a:ext>
                  </a:extLst>
                </p14:cNvPr>
                <p14:cNvContentPartPr/>
                <p14:nvPr/>
              </p14:nvContentPartPr>
              <p14:xfrm>
                <a:off x="5790890" y="3543101"/>
                <a:ext cx="360" cy="16560"/>
              </p14:xfrm>
            </p:contentPart>
          </mc:Choice>
          <mc:Fallback xmlns="">
            <p:pic>
              <p:nvPicPr>
                <p:cNvPr id="13" name="Cerneală 12">
                  <a:extLst>
                    <a:ext uri="{FF2B5EF4-FFF2-40B4-BE49-F238E27FC236}">
                      <a16:creationId xmlns:a16="http://schemas.microsoft.com/office/drawing/2014/main" id="{BE737296-1F01-875A-04BA-58DA4B52BB06}"/>
                    </a:ext>
                  </a:extLst>
                </p:cNvPr>
                <p:cNvPicPr/>
                <p:nvPr/>
              </p:nvPicPr>
              <p:blipFill>
                <a:blip r:embed="rId10"/>
                <a:stretch>
                  <a:fillRect/>
                </a:stretch>
              </p:blipFill>
              <p:spPr>
                <a:xfrm>
                  <a:off x="5781890" y="3534101"/>
                  <a:ext cx="18000" cy="342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1">
            <p14:nvContentPartPr>
              <p14:cNvPr id="15" name="Cerneală 14">
                <a:extLst>
                  <a:ext uri="{FF2B5EF4-FFF2-40B4-BE49-F238E27FC236}">
                    <a16:creationId xmlns:a16="http://schemas.microsoft.com/office/drawing/2014/main" id="{21528514-CAF7-CFC8-F597-4E53E0CFB97E}"/>
                  </a:ext>
                </a:extLst>
              </p14:cNvPr>
              <p14:cNvContentPartPr/>
              <p14:nvPr/>
            </p14:nvContentPartPr>
            <p14:xfrm>
              <a:off x="-609910" y="550421"/>
              <a:ext cx="360" cy="360"/>
            </p14:xfrm>
          </p:contentPart>
        </mc:Choice>
        <mc:Fallback xmlns="">
          <p:pic>
            <p:nvPicPr>
              <p:cNvPr id="15" name="Cerneală 14">
                <a:extLst>
                  <a:ext uri="{FF2B5EF4-FFF2-40B4-BE49-F238E27FC236}">
                    <a16:creationId xmlns:a16="http://schemas.microsoft.com/office/drawing/2014/main" id="{21528514-CAF7-CFC8-F597-4E53E0CFB97E}"/>
                  </a:ext>
                </a:extLst>
              </p:cNvPr>
              <p:cNvPicPr/>
              <p:nvPr/>
            </p:nvPicPr>
            <p:blipFill>
              <a:blip r:embed="rId8"/>
              <a:stretch>
                <a:fillRect/>
              </a:stretch>
            </p:blipFill>
            <p:spPr>
              <a:xfrm>
                <a:off x="-618550" y="541421"/>
                <a:ext cx="18000" cy="18000"/>
              </a:xfrm>
              <a:prstGeom prst="rect">
                <a:avLst/>
              </a:prstGeom>
            </p:spPr>
          </p:pic>
        </mc:Fallback>
      </mc:AlternateContent>
    </p:spTree>
    <p:extLst>
      <p:ext uri="{BB962C8B-B14F-4D97-AF65-F5344CB8AC3E}">
        <p14:creationId xmlns:p14="http://schemas.microsoft.com/office/powerpoint/2010/main" val="3168851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4AE5A-D36E-4BFC-92CB-F7928C2A1DB9}"/>
              </a:ext>
            </a:extLst>
          </p:cNvPr>
          <p:cNvSpPr>
            <a:spLocks noGrp="1"/>
          </p:cNvSpPr>
          <p:nvPr>
            <p:ph type="title"/>
          </p:nvPr>
        </p:nvSpPr>
        <p:spPr/>
        <p:txBody>
          <a:bodyPr/>
          <a:lstStyle/>
          <a:p>
            <a:r>
              <a:rPr lang="en-US" dirty="0"/>
              <a:t>CONTENTS</a:t>
            </a:r>
            <a:endParaRPr lang="ro-RO" dirty="0"/>
          </a:p>
        </p:txBody>
      </p:sp>
      <p:sp>
        <p:nvSpPr>
          <p:cNvPr id="3" name="Content Placeholder 2">
            <a:extLst>
              <a:ext uri="{FF2B5EF4-FFF2-40B4-BE49-F238E27FC236}">
                <a16:creationId xmlns:a16="http://schemas.microsoft.com/office/drawing/2014/main" id="{954CB360-B921-4A3E-88D5-AAB405E8697C}"/>
              </a:ext>
            </a:extLst>
          </p:cNvPr>
          <p:cNvSpPr>
            <a:spLocks noGrp="1"/>
          </p:cNvSpPr>
          <p:nvPr>
            <p:ph idx="1"/>
          </p:nvPr>
        </p:nvSpPr>
        <p:spPr/>
        <p:txBody>
          <a:bodyPr>
            <a:normAutofit/>
          </a:bodyPr>
          <a:lstStyle/>
          <a:p>
            <a:pPr lvl="0"/>
            <a:r>
              <a:rPr lang="en-GB" sz="3200" i="1" dirty="0"/>
              <a:t>The Grammatical Subject of Agreement </a:t>
            </a:r>
            <a:endParaRPr lang="ro-RO" sz="3200" dirty="0"/>
          </a:p>
          <a:p>
            <a:pPr lvl="0"/>
            <a:r>
              <a:rPr lang="en-GB" sz="3200" i="1" dirty="0"/>
              <a:t>Collective Nouns and Indefinite Pronouns</a:t>
            </a:r>
            <a:endParaRPr lang="ro-RO" sz="3200" dirty="0"/>
          </a:p>
          <a:p>
            <a:pPr lvl="0"/>
            <a:r>
              <a:rPr lang="en-GB" sz="3200" i="1" dirty="0"/>
              <a:t>Special Problems in Agreement</a:t>
            </a:r>
            <a:endParaRPr lang="ro-RO" sz="3200" dirty="0"/>
          </a:p>
          <a:p>
            <a:pPr lvl="0"/>
            <a:r>
              <a:rPr lang="en-GB" sz="3200" i="1" dirty="0"/>
              <a:t>Agreement of Pronouns and Antecedents</a:t>
            </a:r>
            <a:endParaRPr lang="ro-RO" sz="3200" dirty="0"/>
          </a:p>
          <a:p>
            <a:pPr marL="0" indent="0">
              <a:buNone/>
            </a:pPr>
            <a:endParaRPr lang="ro-RO" sz="3200" dirty="0"/>
          </a:p>
        </p:txBody>
      </p:sp>
    </p:spTree>
    <p:extLst>
      <p:ext uri="{BB962C8B-B14F-4D97-AF65-F5344CB8AC3E}">
        <p14:creationId xmlns:p14="http://schemas.microsoft.com/office/powerpoint/2010/main" val="21066136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1EF3020-376F-4D39-9D4B-4581CD91C297}"/>
              </a:ext>
            </a:extLst>
          </p:cNvPr>
          <p:cNvSpPr/>
          <p:nvPr/>
        </p:nvSpPr>
        <p:spPr>
          <a:xfrm>
            <a:off x="398106" y="1538659"/>
            <a:ext cx="11242568" cy="3970318"/>
          </a:xfrm>
          <a:prstGeom prst="rect">
            <a:avLst/>
          </a:prstGeom>
        </p:spPr>
        <p:txBody>
          <a:bodyPr wrap="square">
            <a:spAutoFit/>
          </a:bodyPr>
          <a:lstStyle/>
          <a:p>
            <a:pPr indent="448310" algn="just">
              <a:spcAft>
                <a:spcPts val="0"/>
              </a:spcAft>
            </a:pPr>
            <a:r>
              <a:rPr lang="en-GB" sz="2800" dirty="0">
                <a:latin typeface="Times New Roman" panose="02020603050405020304" pitchFamily="18" charset="0"/>
                <a:ea typeface="Times New Roman" panose="02020603050405020304" pitchFamily="18" charset="0"/>
              </a:rPr>
              <a:t> </a:t>
            </a:r>
            <a:r>
              <a:rPr lang="en-GB" sz="2800" i="1" dirty="0">
                <a:solidFill>
                  <a:srgbClr val="FF0000"/>
                </a:solidFill>
                <a:latin typeface="Times New Roman" panose="02020603050405020304" pitchFamily="18" charset="0"/>
                <a:ea typeface="Times New Roman" panose="02020603050405020304" pitchFamily="18" charset="0"/>
              </a:rPr>
              <a:t>The police </a:t>
            </a:r>
            <a:r>
              <a:rPr lang="en-GB" sz="2800" dirty="0">
                <a:latin typeface="Times New Roman" panose="02020603050405020304" pitchFamily="18" charset="0"/>
                <a:ea typeface="Times New Roman" panose="02020603050405020304" pitchFamily="18" charset="0"/>
              </a:rPr>
              <a:t>is always followed by a </a:t>
            </a:r>
            <a:r>
              <a:rPr lang="en-GB" sz="2800" dirty="0">
                <a:solidFill>
                  <a:srgbClr val="FF0000"/>
                </a:solidFill>
                <a:latin typeface="Times New Roman" panose="02020603050405020304" pitchFamily="18" charset="0"/>
                <a:ea typeface="Times New Roman" panose="02020603050405020304" pitchFamily="18" charset="0"/>
              </a:rPr>
              <a:t>plural</a:t>
            </a:r>
            <a:r>
              <a:rPr lang="en-GB" sz="2800" dirty="0">
                <a:latin typeface="Times New Roman" panose="02020603050405020304" pitchFamily="18" charset="0"/>
                <a:ea typeface="Times New Roman" panose="02020603050405020304" pitchFamily="18" charset="0"/>
              </a:rPr>
              <a:t> verb:</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GB" sz="2800" i="1" dirty="0">
                <a:solidFill>
                  <a:srgbClr val="00B050"/>
                </a:solidFill>
                <a:latin typeface="Times New Roman" panose="02020603050405020304" pitchFamily="18" charset="0"/>
                <a:ea typeface="Times New Roman" panose="02020603050405020304" pitchFamily="18" charset="0"/>
              </a:rPr>
              <a:t>The police are busy investigating the burglary. </a:t>
            </a:r>
            <a:endParaRPr lang="ro-RO" sz="2800" i="1"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endParaRPr lang="ro-RO" sz="2800" dirty="0">
              <a:solidFill>
                <a:srgbClr val="00B050"/>
              </a:solidFill>
              <a:latin typeface="Times New Roman" panose="02020603050405020304" pitchFamily="18" charset="0"/>
              <a:ea typeface="Times New Roman" panose="02020603050405020304" pitchFamily="18" charset="0"/>
            </a:endParaRPr>
          </a:p>
          <a:p>
            <a:pPr lvl="0" algn="just">
              <a:spcAft>
                <a:spcPts val="0"/>
              </a:spcAft>
              <a:tabLst>
                <a:tab pos="533400" algn="l"/>
              </a:tabLst>
            </a:pPr>
            <a:r>
              <a:rPr lang="en-150" sz="2800" i="1" dirty="0">
                <a:solidFill>
                  <a:srgbClr val="FF0000"/>
                </a:solidFill>
                <a:latin typeface="Times New Roman" panose="02020603050405020304" pitchFamily="18" charset="0"/>
                <a:ea typeface="Times New Roman" panose="02020603050405020304" pitchFamily="18" charset="0"/>
              </a:rPr>
              <a:t>	</a:t>
            </a:r>
            <a:r>
              <a:rPr lang="en-GB" sz="2800" i="1" dirty="0">
                <a:solidFill>
                  <a:srgbClr val="FF0000"/>
                </a:solidFill>
                <a:latin typeface="Times New Roman" panose="02020603050405020304" pitchFamily="18" charset="0"/>
                <a:ea typeface="Times New Roman" panose="02020603050405020304" pitchFamily="18" charset="0"/>
              </a:rPr>
              <a:t>Majority</a:t>
            </a:r>
            <a:r>
              <a:rPr lang="en-GB" sz="2800" i="1" dirty="0">
                <a:latin typeface="Times New Roman" panose="02020603050405020304" pitchFamily="18" charset="0"/>
                <a:ea typeface="Times New Roman" panose="02020603050405020304" pitchFamily="18" charset="0"/>
              </a:rPr>
              <a:t> </a:t>
            </a:r>
            <a:r>
              <a:rPr lang="en-GB" sz="2800" dirty="0">
                <a:latin typeface="Times New Roman" panose="02020603050405020304" pitchFamily="18" charset="0"/>
                <a:ea typeface="Times New Roman" panose="02020603050405020304" pitchFamily="18" charset="0"/>
              </a:rPr>
              <a:t>can be singular or plural. If it is used alone, it can be singular or </a:t>
            </a:r>
            <a:r>
              <a:rPr lang="en-150" sz="2800" dirty="0">
                <a:latin typeface="Times New Roman" panose="02020603050405020304" pitchFamily="18" charset="0"/>
                <a:ea typeface="Times New Roman" panose="02020603050405020304" pitchFamily="18" charset="0"/>
              </a:rPr>
              <a:t>	</a:t>
            </a:r>
            <a:r>
              <a:rPr lang="en-GB" sz="2800" dirty="0">
                <a:latin typeface="Times New Roman" panose="02020603050405020304" pitchFamily="18" charset="0"/>
                <a:ea typeface="Times New Roman" panose="02020603050405020304" pitchFamily="18" charset="0"/>
              </a:rPr>
              <a:t>plural; if followed by a plural noun, it is usually plural:</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GB" sz="2800" i="1" dirty="0">
                <a:solidFill>
                  <a:srgbClr val="00B050"/>
                </a:solidFill>
                <a:latin typeface="Times New Roman" panose="02020603050405020304" pitchFamily="18" charset="0"/>
                <a:ea typeface="Times New Roman" panose="02020603050405020304" pitchFamily="18" charset="0"/>
              </a:rPr>
              <a:t>	</a:t>
            </a:r>
            <a:endParaRPr lang="en-150" sz="2800" i="1"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r>
              <a:rPr lang="en-US" sz="2800" i="1" dirty="0">
                <a:solidFill>
                  <a:srgbClr val="00B050"/>
                </a:solidFill>
                <a:latin typeface="Times New Roman" panose="02020603050405020304" pitchFamily="18" charset="0"/>
                <a:ea typeface="Times New Roman" panose="02020603050405020304" pitchFamily="18" charset="0"/>
              </a:rPr>
              <a:t>The majority </a:t>
            </a:r>
            <a:r>
              <a:rPr lang="en-US" sz="2800" i="1" dirty="0">
                <a:solidFill>
                  <a:srgbClr val="FF0000"/>
                </a:solidFill>
                <a:latin typeface="Times New Roman" panose="02020603050405020304" pitchFamily="18" charset="0"/>
                <a:ea typeface="Times New Roman" panose="02020603050405020304" pitchFamily="18" charset="0"/>
              </a:rPr>
              <a:t>was/were </a:t>
            </a:r>
            <a:r>
              <a:rPr lang="en-US" sz="2800" i="1" dirty="0">
                <a:solidFill>
                  <a:srgbClr val="00B050"/>
                </a:solidFill>
                <a:latin typeface="Times New Roman" panose="02020603050405020304" pitchFamily="18" charset="0"/>
                <a:ea typeface="Times New Roman" panose="02020603050405020304" pitchFamily="18" charset="0"/>
              </a:rPr>
              <a:t>in </a:t>
            </a:r>
            <a:r>
              <a:rPr lang="en-US" sz="2800" i="1" dirty="0" err="1">
                <a:solidFill>
                  <a:srgbClr val="00B050"/>
                </a:solidFill>
                <a:latin typeface="Times New Roman" panose="02020603050405020304" pitchFamily="18" charset="0"/>
                <a:ea typeface="Times New Roman" panose="02020603050405020304" pitchFamily="18" charset="0"/>
              </a:rPr>
              <a:t>favour</a:t>
            </a:r>
            <a:r>
              <a:rPr lang="en-US" sz="2800" i="1" dirty="0">
                <a:solidFill>
                  <a:srgbClr val="00B050"/>
                </a:solidFill>
                <a:latin typeface="Times New Roman" panose="02020603050405020304" pitchFamily="18" charset="0"/>
                <a:ea typeface="Times New Roman" panose="02020603050405020304" pitchFamily="18" charset="0"/>
              </a:rPr>
              <a:t> of banning new coal mines</a:t>
            </a:r>
            <a:r>
              <a:rPr lang="en-US" sz="2800" i="1" dirty="0">
                <a:latin typeface="Times New Roman" panose="02020603050405020304" pitchFamily="18" charset="0"/>
                <a:ea typeface="Times New Roman" panose="02020603050405020304" pitchFamily="18" charset="0"/>
              </a:rPr>
              <a:t>. (Oxford rule)</a:t>
            </a:r>
          </a:p>
          <a:p>
            <a:pPr indent="448310" algn="just">
              <a:spcAft>
                <a:spcPts val="0"/>
              </a:spcAft>
            </a:pPr>
            <a:r>
              <a:rPr lang="en-GB" sz="2800" i="1" dirty="0">
                <a:solidFill>
                  <a:srgbClr val="00B050"/>
                </a:solidFill>
                <a:latin typeface="Times New Roman" panose="02020603050405020304" pitchFamily="18" charset="0"/>
                <a:ea typeface="Times New Roman" panose="02020603050405020304" pitchFamily="18" charset="0"/>
              </a:rPr>
              <a:t>The majority of the students </a:t>
            </a:r>
            <a:r>
              <a:rPr lang="en-GB" sz="2800" i="1" dirty="0">
                <a:solidFill>
                  <a:srgbClr val="FF0000"/>
                </a:solidFill>
                <a:latin typeface="Times New Roman" panose="02020603050405020304" pitchFamily="18" charset="0"/>
                <a:ea typeface="Times New Roman" panose="02020603050405020304" pitchFamily="18" charset="0"/>
              </a:rPr>
              <a:t>believe</a:t>
            </a:r>
            <a:r>
              <a:rPr lang="en-GB" sz="2800" i="1" dirty="0">
                <a:solidFill>
                  <a:srgbClr val="00B050"/>
                </a:solidFill>
                <a:latin typeface="Times New Roman" panose="02020603050405020304" pitchFamily="18" charset="0"/>
                <a:ea typeface="Times New Roman" panose="02020603050405020304" pitchFamily="18" charset="0"/>
              </a:rPr>
              <a:t> </a:t>
            </a:r>
            <a:r>
              <a:rPr lang="en-GB" sz="2800" dirty="0">
                <a:solidFill>
                  <a:srgbClr val="00B050"/>
                </a:solidFill>
                <a:latin typeface="Times New Roman" panose="02020603050405020304" pitchFamily="18" charset="0"/>
                <a:ea typeface="Times New Roman" panose="02020603050405020304" pitchFamily="18" charset="0"/>
              </a:rPr>
              <a:t>him to be innocent. </a:t>
            </a:r>
          </a:p>
          <a:p>
            <a:pPr indent="448310" algn="just">
              <a:spcAft>
                <a:spcPts val="0"/>
              </a:spcAft>
            </a:pPr>
            <a:r>
              <a:rPr lang="en-GB" sz="2800" dirty="0">
                <a:latin typeface="Times New Roman" panose="02020603050405020304" pitchFamily="18" charset="0"/>
                <a:ea typeface="Times New Roman" panose="02020603050405020304" pitchFamily="18" charset="0"/>
              </a:rPr>
              <a:t>	</a:t>
            </a:r>
            <a:endParaRPr lang="ro-RO" sz="2800" dirty="0">
              <a:latin typeface="Times New Roman" panose="02020603050405020304" pitchFamily="18" charset="0"/>
              <a:ea typeface="Times New Roman" panose="02020603050405020304" pitchFamily="18" charset="0"/>
            </a:endParaRPr>
          </a:p>
        </p:txBody>
      </p:sp>
      <p:grpSp>
        <p:nvGrpSpPr>
          <p:cNvPr id="9" name="Grupare 8">
            <a:extLst>
              <a:ext uri="{FF2B5EF4-FFF2-40B4-BE49-F238E27FC236}">
                <a16:creationId xmlns:a16="http://schemas.microsoft.com/office/drawing/2014/main" id="{D84790DD-08CE-D7F8-3AE7-844DB37E20F8}"/>
              </a:ext>
            </a:extLst>
          </p:cNvPr>
          <p:cNvGrpSpPr/>
          <p:nvPr/>
        </p:nvGrpSpPr>
        <p:grpSpPr>
          <a:xfrm>
            <a:off x="6420170" y="471221"/>
            <a:ext cx="360" cy="360"/>
            <a:chOff x="6420170" y="471221"/>
            <a:chExt cx="360" cy="360"/>
          </a:xfrm>
        </p:grpSpPr>
        <mc:AlternateContent xmlns:mc="http://schemas.openxmlformats.org/markup-compatibility/2006" xmlns:p14="http://schemas.microsoft.com/office/powerpoint/2010/main">
          <mc:Choice Requires="p14">
            <p:contentPart p14:bwMode="auto" r:id="rId2">
              <p14:nvContentPartPr>
                <p14:cNvPr id="3" name="Cerneală 2">
                  <a:extLst>
                    <a:ext uri="{FF2B5EF4-FFF2-40B4-BE49-F238E27FC236}">
                      <a16:creationId xmlns:a16="http://schemas.microsoft.com/office/drawing/2014/main" id="{DC56581D-014A-82E2-6BDB-F09965A03C6A}"/>
                    </a:ext>
                  </a:extLst>
                </p14:cNvPr>
                <p14:cNvContentPartPr/>
                <p14:nvPr/>
              </p14:nvContentPartPr>
              <p14:xfrm>
                <a:off x="6420170" y="471221"/>
                <a:ext cx="360" cy="360"/>
              </p14:xfrm>
            </p:contentPart>
          </mc:Choice>
          <mc:Fallback xmlns="">
            <p:pic>
              <p:nvPicPr>
                <p:cNvPr id="3" name="Cerneală 2">
                  <a:extLst>
                    <a:ext uri="{FF2B5EF4-FFF2-40B4-BE49-F238E27FC236}">
                      <a16:creationId xmlns:a16="http://schemas.microsoft.com/office/drawing/2014/main" id="{DC56581D-014A-82E2-6BDB-F09965A03C6A}"/>
                    </a:ext>
                  </a:extLst>
                </p:cNvPr>
                <p:cNvPicPr/>
                <p:nvPr/>
              </p:nvPicPr>
              <p:blipFill>
                <a:blip r:embed="rId3"/>
                <a:stretch>
                  <a:fillRect/>
                </a:stretch>
              </p:blipFill>
              <p:spPr>
                <a:xfrm>
                  <a:off x="6411530" y="462581"/>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4" name="Cerneală 3">
                  <a:extLst>
                    <a:ext uri="{FF2B5EF4-FFF2-40B4-BE49-F238E27FC236}">
                      <a16:creationId xmlns:a16="http://schemas.microsoft.com/office/drawing/2014/main" id="{D2356857-61C0-6EB3-3D00-C60EA7DAFDF9}"/>
                    </a:ext>
                  </a:extLst>
                </p14:cNvPr>
                <p14:cNvContentPartPr/>
                <p14:nvPr/>
              </p14:nvContentPartPr>
              <p14:xfrm>
                <a:off x="6420170" y="471221"/>
                <a:ext cx="360" cy="360"/>
              </p14:xfrm>
            </p:contentPart>
          </mc:Choice>
          <mc:Fallback xmlns="">
            <p:pic>
              <p:nvPicPr>
                <p:cNvPr id="4" name="Cerneală 3">
                  <a:extLst>
                    <a:ext uri="{FF2B5EF4-FFF2-40B4-BE49-F238E27FC236}">
                      <a16:creationId xmlns:a16="http://schemas.microsoft.com/office/drawing/2014/main" id="{D2356857-61C0-6EB3-3D00-C60EA7DAFDF9}"/>
                    </a:ext>
                  </a:extLst>
                </p:cNvPr>
                <p:cNvPicPr/>
                <p:nvPr/>
              </p:nvPicPr>
              <p:blipFill>
                <a:blip r:embed="rId3"/>
                <a:stretch>
                  <a:fillRect/>
                </a:stretch>
              </p:blipFill>
              <p:spPr>
                <a:xfrm>
                  <a:off x="6411530" y="462581"/>
                  <a:ext cx="18000" cy="18000"/>
                </a:xfrm>
                <a:prstGeom prst="rect">
                  <a:avLst/>
                </a:prstGeom>
              </p:spPr>
            </p:pic>
          </mc:Fallback>
        </mc:AlternateContent>
      </p:grpSp>
      <p:grpSp>
        <p:nvGrpSpPr>
          <p:cNvPr id="8" name="Grupare 7">
            <a:extLst>
              <a:ext uri="{FF2B5EF4-FFF2-40B4-BE49-F238E27FC236}">
                <a16:creationId xmlns:a16="http://schemas.microsoft.com/office/drawing/2014/main" id="{BDB01FC9-1EA9-973B-C7B1-E6E84A57B01F}"/>
              </a:ext>
            </a:extLst>
          </p:cNvPr>
          <p:cNvGrpSpPr/>
          <p:nvPr/>
        </p:nvGrpSpPr>
        <p:grpSpPr>
          <a:xfrm>
            <a:off x="6439610" y="402461"/>
            <a:ext cx="360" cy="360"/>
            <a:chOff x="6439610" y="402461"/>
            <a:chExt cx="360" cy="360"/>
          </a:xfrm>
        </p:grpSpPr>
        <mc:AlternateContent xmlns:mc="http://schemas.openxmlformats.org/markup-compatibility/2006" xmlns:p14="http://schemas.microsoft.com/office/powerpoint/2010/main">
          <mc:Choice Requires="p14">
            <p:contentPart p14:bwMode="auto" r:id="rId5">
              <p14:nvContentPartPr>
                <p14:cNvPr id="5" name="Cerneală 4">
                  <a:extLst>
                    <a:ext uri="{FF2B5EF4-FFF2-40B4-BE49-F238E27FC236}">
                      <a16:creationId xmlns:a16="http://schemas.microsoft.com/office/drawing/2014/main" id="{CA77A8BC-1FCC-9850-EC97-629FB0E6F226}"/>
                    </a:ext>
                  </a:extLst>
                </p14:cNvPr>
                <p14:cNvContentPartPr/>
                <p14:nvPr/>
              </p14:nvContentPartPr>
              <p14:xfrm>
                <a:off x="6439610" y="402461"/>
                <a:ext cx="360" cy="360"/>
              </p14:xfrm>
            </p:contentPart>
          </mc:Choice>
          <mc:Fallback xmlns="">
            <p:pic>
              <p:nvPicPr>
                <p:cNvPr id="5" name="Cerneală 4">
                  <a:extLst>
                    <a:ext uri="{FF2B5EF4-FFF2-40B4-BE49-F238E27FC236}">
                      <a16:creationId xmlns:a16="http://schemas.microsoft.com/office/drawing/2014/main" id="{CA77A8BC-1FCC-9850-EC97-629FB0E6F226}"/>
                    </a:ext>
                  </a:extLst>
                </p:cNvPr>
                <p:cNvPicPr/>
                <p:nvPr/>
              </p:nvPicPr>
              <p:blipFill>
                <a:blip r:embed="rId3"/>
                <a:stretch>
                  <a:fillRect/>
                </a:stretch>
              </p:blipFill>
              <p:spPr>
                <a:xfrm>
                  <a:off x="6430970" y="393821"/>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6" name="Cerneală 5">
                  <a:extLst>
                    <a:ext uri="{FF2B5EF4-FFF2-40B4-BE49-F238E27FC236}">
                      <a16:creationId xmlns:a16="http://schemas.microsoft.com/office/drawing/2014/main" id="{CD1B2AE3-5C71-6D59-D7E7-CE53DFAB6358}"/>
                    </a:ext>
                  </a:extLst>
                </p14:cNvPr>
                <p14:cNvContentPartPr/>
                <p14:nvPr/>
              </p14:nvContentPartPr>
              <p14:xfrm>
                <a:off x="6439610" y="402461"/>
                <a:ext cx="360" cy="360"/>
              </p14:xfrm>
            </p:contentPart>
          </mc:Choice>
          <mc:Fallback xmlns="">
            <p:pic>
              <p:nvPicPr>
                <p:cNvPr id="6" name="Cerneală 5">
                  <a:extLst>
                    <a:ext uri="{FF2B5EF4-FFF2-40B4-BE49-F238E27FC236}">
                      <a16:creationId xmlns:a16="http://schemas.microsoft.com/office/drawing/2014/main" id="{CD1B2AE3-5C71-6D59-D7E7-CE53DFAB6358}"/>
                    </a:ext>
                  </a:extLst>
                </p:cNvPr>
                <p:cNvPicPr/>
                <p:nvPr/>
              </p:nvPicPr>
              <p:blipFill>
                <a:blip r:embed="rId3"/>
                <a:stretch>
                  <a:fillRect/>
                </a:stretch>
              </p:blipFill>
              <p:spPr>
                <a:xfrm>
                  <a:off x="6430970" y="393821"/>
                  <a:ext cx="18000" cy="18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7">
            <p14:nvContentPartPr>
              <p14:cNvPr id="7" name="Cerneală 6">
                <a:extLst>
                  <a:ext uri="{FF2B5EF4-FFF2-40B4-BE49-F238E27FC236}">
                    <a16:creationId xmlns:a16="http://schemas.microsoft.com/office/drawing/2014/main" id="{03B8342A-1F51-0E36-844C-A406822FC8C1}"/>
                  </a:ext>
                </a:extLst>
              </p14:cNvPr>
              <p14:cNvContentPartPr/>
              <p14:nvPr/>
            </p14:nvContentPartPr>
            <p14:xfrm>
              <a:off x="5210570" y="4276781"/>
              <a:ext cx="360" cy="360"/>
            </p14:xfrm>
          </p:contentPart>
        </mc:Choice>
        <mc:Fallback xmlns="">
          <p:pic>
            <p:nvPicPr>
              <p:cNvPr id="7" name="Cerneală 6">
                <a:extLst>
                  <a:ext uri="{FF2B5EF4-FFF2-40B4-BE49-F238E27FC236}">
                    <a16:creationId xmlns:a16="http://schemas.microsoft.com/office/drawing/2014/main" id="{03B8342A-1F51-0E36-844C-A406822FC8C1}"/>
                  </a:ext>
                </a:extLst>
              </p:cNvPr>
              <p:cNvPicPr/>
              <p:nvPr/>
            </p:nvPicPr>
            <p:blipFill>
              <a:blip r:embed="rId3"/>
              <a:stretch>
                <a:fillRect/>
              </a:stretch>
            </p:blipFill>
            <p:spPr>
              <a:xfrm>
                <a:off x="5201930" y="4267781"/>
                <a:ext cx="18000" cy="18000"/>
              </a:xfrm>
              <a:prstGeom prst="rect">
                <a:avLst/>
              </a:prstGeom>
            </p:spPr>
          </p:pic>
        </mc:Fallback>
      </mc:AlternateContent>
      <p:grpSp>
        <p:nvGrpSpPr>
          <p:cNvPr id="12" name="Grupare 11">
            <a:extLst>
              <a:ext uri="{FF2B5EF4-FFF2-40B4-BE49-F238E27FC236}">
                <a16:creationId xmlns:a16="http://schemas.microsoft.com/office/drawing/2014/main" id="{C551388E-853B-0F26-8E8B-617280738C6B}"/>
              </a:ext>
            </a:extLst>
          </p:cNvPr>
          <p:cNvGrpSpPr/>
          <p:nvPr/>
        </p:nvGrpSpPr>
        <p:grpSpPr>
          <a:xfrm>
            <a:off x="6351410" y="412541"/>
            <a:ext cx="360" cy="360"/>
            <a:chOff x="6351410" y="412541"/>
            <a:chExt cx="360" cy="360"/>
          </a:xfrm>
        </p:grpSpPr>
        <mc:AlternateContent xmlns:mc="http://schemas.openxmlformats.org/markup-compatibility/2006" xmlns:p14="http://schemas.microsoft.com/office/powerpoint/2010/main">
          <mc:Choice Requires="p14">
            <p:contentPart p14:bwMode="auto" r:id="rId8">
              <p14:nvContentPartPr>
                <p14:cNvPr id="10" name="Cerneală 9">
                  <a:extLst>
                    <a:ext uri="{FF2B5EF4-FFF2-40B4-BE49-F238E27FC236}">
                      <a16:creationId xmlns:a16="http://schemas.microsoft.com/office/drawing/2014/main" id="{5E7F813C-3ECE-A09C-B906-3AA99EF5C285}"/>
                    </a:ext>
                  </a:extLst>
                </p14:cNvPr>
                <p14:cNvContentPartPr/>
                <p14:nvPr/>
              </p14:nvContentPartPr>
              <p14:xfrm>
                <a:off x="6351410" y="412541"/>
                <a:ext cx="360" cy="360"/>
              </p14:xfrm>
            </p:contentPart>
          </mc:Choice>
          <mc:Fallback xmlns="">
            <p:pic>
              <p:nvPicPr>
                <p:cNvPr id="10" name="Cerneală 9">
                  <a:extLst>
                    <a:ext uri="{FF2B5EF4-FFF2-40B4-BE49-F238E27FC236}">
                      <a16:creationId xmlns:a16="http://schemas.microsoft.com/office/drawing/2014/main" id="{5E7F813C-3ECE-A09C-B906-3AA99EF5C285}"/>
                    </a:ext>
                  </a:extLst>
                </p:cNvPr>
                <p:cNvPicPr/>
                <p:nvPr/>
              </p:nvPicPr>
              <p:blipFill>
                <a:blip r:embed="rId3"/>
                <a:stretch>
                  <a:fillRect/>
                </a:stretch>
              </p:blipFill>
              <p:spPr>
                <a:xfrm>
                  <a:off x="6342770" y="403541"/>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1" name="Cerneală 10">
                  <a:extLst>
                    <a:ext uri="{FF2B5EF4-FFF2-40B4-BE49-F238E27FC236}">
                      <a16:creationId xmlns:a16="http://schemas.microsoft.com/office/drawing/2014/main" id="{71A646F2-5302-BC41-F89C-AA63470BE334}"/>
                    </a:ext>
                  </a:extLst>
                </p14:cNvPr>
                <p14:cNvContentPartPr/>
                <p14:nvPr/>
              </p14:nvContentPartPr>
              <p14:xfrm>
                <a:off x="6351410" y="412541"/>
                <a:ext cx="360" cy="360"/>
              </p14:xfrm>
            </p:contentPart>
          </mc:Choice>
          <mc:Fallback xmlns="">
            <p:pic>
              <p:nvPicPr>
                <p:cNvPr id="11" name="Cerneală 10">
                  <a:extLst>
                    <a:ext uri="{FF2B5EF4-FFF2-40B4-BE49-F238E27FC236}">
                      <a16:creationId xmlns:a16="http://schemas.microsoft.com/office/drawing/2014/main" id="{71A646F2-5302-BC41-F89C-AA63470BE334}"/>
                    </a:ext>
                  </a:extLst>
                </p:cNvPr>
                <p:cNvPicPr/>
                <p:nvPr/>
              </p:nvPicPr>
              <p:blipFill>
                <a:blip r:embed="rId3"/>
                <a:stretch>
                  <a:fillRect/>
                </a:stretch>
              </p:blipFill>
              <p:spPr>
                <a:xfrm>
                  <a:off x="6342770" y="403541"/>
                  <a:ext cx="18000" cy="18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0">
            <p14:nvContentPartPr>
              <p14:cNvPr id="13" name="Cerneală 12">
                <a:extLst>
                  <a:ext uri="{FF2B5EF4-FFF2-40B4-BE49-F238E27FC236}">
                    <a16:creationId xmlns:a16="http://schemas.microsoft.com/office/drawing/2014/main" id="{BB5C6A18-5C9B-F142-E24F-40ECD9E00263}"/>
                  </a:ext>
                </a:extLst>
              </p14:cNvPr>
              <p14:cNvContentPartPr/>
              <p14:nvPr/>
            </p14:nvContentPartPr>
            <p14:xfrm>
              <a:off x="7049090" y="5318981"/>
              <a:ext cx="360" cy="360"/>
            </p14:xfrm>
          </p:contentPart>
        </mc:Choice>
        <mc:Fallback xmlns="">
          <p:pic>
            <p:nvPicPr>
              <p:cNvPr id="13" name="Cerneală 12">
                <a:extLst>
                  <a:ext uri="{FF2B5EF4-FFF2-40B4-BE49-F238E27FC236}">
                    <a16:creationId xmlns:a16="http://schemas.microsoft.com/office/drawing/2014/main" id="{BB5C6A18-5C9B-F142-E24F-40ECD9E00263}"/>
                  </a:ext>
                </a:extLst>
              </p:cNvPr>
              <p:cNvPicPr/>
              <p:nvPr/>
            </p:nvPicPr>
            <p:blipFill>
              <a:blip r:embed="rId3"/>
              <a:stretch>
                <a:fillRect/>
              </a:stretch>
            </p:blipFill>
            <p:spPr>
              <a:xfrm>
                <a:off x="7040450" y="5310341"/>
                <a:ext cx="18000" cy="18000"/>
              </a:xfrm>
              <a:prstGeom prst="rect">
                <a:avLst/>
              </a:prstGeom>
            </p:spPr>
          </p:pic>
        </mc:Fallback>
      </mc:AlternateContent>
      <p:grpSp>
        <p:nvGrpSpPr>
          <p:cNvPr id="16" name="Grupare 15">
            <a:extLst>
              <a:ext uri="{FF2B5EF4-FFF2-40B4-BE49-F238E27FC236}">
                <a16:creationId xmlns:a16="http://schemas.microsoft.com/office/drawing/2014/main" id="{51EC2E22-E9C1-4A76-9F5B-1E532578249E}"/>
              </a:ext>
            </a:extLst>
          </p:cNvPr>
          <p:cNvGrpSpPr/>
          <p:nvPr/>
        </p:nvGrpSpPr>
        <p:grpSpPr>
          <a:xfrm>
            <a:off x="6547970" y="815741"/>
            <a:ext cx="360" cy="360"/>
            <a:chOff x="6547970" y="815741"/>
            <a:chExt cx="360" cy="360"/>
          </a:xfrm>
        </p:grpSpPr>
        <mc:AlternateContent xmlns:mc="http://schemas.openxmlformats.org/markup-compatibility/2006" xmlns:p14="http://schemas.microsoft.com/office/powerpoint/2010/main">
          <mc:Choice Requires="p14">
            <p:contentPart p14:bwMode="auto" r:id="rId11">
              <p14:nvContentPartPr>
                <p14:cNvPr id="14" name="Cerneală 13">
                  <a:extLst>
                    <a:ext uri="{FF2B5EF4-FFF2-40B4-BE49-F238E27FC236}">
                      <a16:creationId xmlns:a16="http://schemas.microsoft.com/office/drawing/2014/main" id="{CD4637E9-D5E1-4DE5-3D3B-F83EEDD72D22}"/>
                    </a:ext>
                  </a:extLst>
                </p14:cNvPr>
                <p14:cNvContentPartPr/>
                <p14:nvPr/>
              </p14:nvContentPartPr>
              <p14:xfrm>
                <a:off x="6547970" y="815741"/>
                <a:ext cx="360" cy="360"/>
              </p14:xfrm>
            </p:contentPart>
          </mc:Choice>
          <mc:Fallback xmlns="">
            <p:pic>
              <p:nvPicPr>
                <p:cNvPr id="14" name="Cerneală 13">
                  <a:extLst>
                    <a:ext uri="{FF2B5EF4-FFF2-40B4-BE49-F238E27FC236}">
                      <a16:creationId xmlns:a16="http://schemas.microsoft.com/office/drawing/2014/main" id="{CD4637E9-D5E1-4DE5-3D3B-F83EEDD72D22}"/>
                    </a:ext>
                  </a:extLst>
                </p:cNvPr>
                <p:cNvPicPr/>
                <p:nvPr/>
              </p:nvPicPr>
              <p:blipFill>
                <a:blip r:embed="rId3"/>
                <a:stretch>
                  <a:fillRect/>
                </a:stretch>
              </p:blipFill>
              <p:spPr>
                <a:xfrm>
                  <a:off x="6538970" y="806741"/>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5" name="Cerneală 14">
                  <a:extLst>
                    <a:ext uri="{FF2B5EF4-FFF2-40B4-BE49-F238E27FC236}">
                      <a16:creationId xmlns:a16="http://schemas.microsoft.com/office/drawing/2014/main" id="{1AB7019D-8DBD-236F-B726-940D45EEC370}"/>
                    </a:ext>
                  </a:extLst>
                </p14:cNvPr>
                <p14:cNvContentPartPr/>
                <p14:nvPr/>
              </p14:nvContentPartPr>
              <p14:xfrm>
                <a:off x="6547970" y="815741"/>
                <a:ext cx="360" cy="360"/>
              </p14:xfrm>
            </p:contentPart>
          </mc:Choice>
          <mc:Fallback xmlns="">
            <p:pic>
              <p:nvPicPr>
                <p:cNvPr id="15" name="Cerneală 14">
                  <a:extLst>
                    <a:ext uri="{FF2B5EF4-FFF2-40B4-BE49-F238E27FC236}">
                      <a16:creationId xmlns:a16="http://schemas.microsoft.com/office/drawing/2014/main" id="{1AB7019D-8DBD-236F-B726-940D45EEC370}"/>
                    </a:ext>
                  </a:extLst>
                </p:cNvPr>
                <p:cNvPicPr/>
                <p:nvPr/>
              </p:nvPicPr>
              <p:blipFill>
                <a:blip r:embed="rId3"/>
                <a:stretch>
                  <a:fillRect/>
                </a:stretch>
              </p:blipFill>
              <p:spPr>
                <a:xfrm>
                  <a:off x="6538970" y="806741"/>
                  <a:ext cx="18000" cy="18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3">
            <p14:nvContentPartPr>
              <p14:cNvPr id="17" name="Cerneală 16">
                <a:extLst>
                  <a:ext uri="{FF2B5EF4-FFF2-40B4-BE49-F238E27FC236}">
                    <a16:creationId xmlns:a16="http://schemas.microsoft.com/office/drawing/2014/main" id="{AE985AE0-3E76-9019-96B8-001D39B6CCE6}"/>
                  </a:ext>
                </a:extLst>
              </p14:cNvPr>
              <p14:cNvContentPartPr/>
              <p14:nvPr/>
            </p14:nvContentPartPr>
            <p14:xfrm>
              <a:off x="1110890" y="422621"/>
              <a:ext cx="360" cy="360"/>
            </p14:xfrm>
          </p:contentPart>
        </mc:Choice>
        <mc:Fallback xmlns="">
          <p:pic>
            <p:nvPicPr>
              <p:cNvPr id="17" name="Cerneală 16">
                <a:extLst>
                  <a:ext uri="{FF2B5EF4-FFF2-40B4-BE49-F238E27FC236}">
                    <a16:creationId xmlns:a16="http://schemas.microsoft.com/office/drawing/2014/main" id="{AE985AE0-3E76-9019-96B8-001D39B6CCE6}"/>
                  </a:ext>
                </a:extLst>
              </p:cNvPr>
              <p:cNvPicPr/>
              <p:nvPr/>
            </p:nvPicPr>
            <p:blipFill>
              <a:blip r:embed="rId3"/>
              <a:stretch>
                <a:fillRect/>
              </a:stretch>
            </p:blipFill>
            <p:spPr>
              <a:xfrm>
                <a:off x="1101890" y="413621"/>
                <a:ext cx="18000" cy="1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14">
            <p14:nvContentPartPr>
              <p14:cNvPr id="19" name="Cerneală 18">
                <a:extLst>
                  <a:ext uri="{FF2B5EF4-FFF2-40B4-BE49-F238E27FC236}">
                    <a16:creationId xmlns:a16="http://schemas.microsoft.com/office/drawing/2014/main" id="{42A8B7A8-258D-0D1E-9705-AB3D2836C74F}"/>
                  </a:ext>
                </a:extLst>
              </p14:cNvPr>
              <p14:cNvContentPartPr/>
              <p14:nvPr/>
            </p14:nvContentPartPr>
            <p14:xfrm>
              <a:off x="848792" y="1623233"/>
              <a:ext cx="7560" cy="360"/>
            </p14:xfrm>
          </p:contentPart>
        </mc:Choice>
        <mc:Fallback xmlns="">
          <p:pic>
            <p:nvPicPr>
              <p:cNvPr id="19" name="Cerneală 18">
                <a:extLst>
                  <a:ext uri="{FF2B5EF4-FFF2-40B4-BE49-F238E27FC236}">
                    <a16:creationId xmlns:a16="http://schemas.microsoft.com/office/drawing/2014/main" id="{42A8B7A8-258D-0D1E-9705-AB3D2836C74F}"/>
                  </a:ext>
                </a:extLst>
              </p:cNvPr>
              <p:cNvPicPr/>
              <p:nvPr/>
            </p:nvPicPr>
            <p:blipFill>
              <a:blip r:embed="rId15"/>
              <a:stretch>
                <a:fillRect/>
              </a:stretch>
            </p:blipFill>
            <p:spPr>
              <a:xfrm>
                <a:off x="831152" y="1515233"/>
                <a:ext cx="43200" cy="216000"/>
              </a:xfrm>
              <a:prstGeom prst="rect">
                <a:avLst/>
              </a:prstGeom>
            </p:spPr>
          </p:pic>
        </mc:Fallback>
      </mc:AlternateContent>
    </p:spTree>
    <p:extLst>
      <p:ext uri="{BB962C8B-B14F-4D97-AF65-F5344CB8AC3E}">
        <p14:creationId xmlns:p14="http://schemas.microsoft.com/office/powerpoint/2010/main" val="1428368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BE61031-95D7-4F6F-BBCC-307D4B8B919C}"/>
              </a:ext>
            </a:extLst>
          </p:cNvPr>
          <p:cNvSpPr/>
          <p:nvPr/>
        </p:nvSpPr>
        <p:spPr>
          <a:xfrm>
            <a:off x="360583" y="1198833"/>
            <a:ext cx="11270978" cy="4832092"/>
          </a:xfrm>
          <a:prstGeom prst="rect">
            <a:avLst/>
          </a:prstGeom>
        </p:spPr>
        <p:txBody>
          <a:bodyPr wrap="square">
            <a:spAutoFit/>
          </a:bodyPr>
          <a:lstStyle/>
          <a:p>
            <a:pPr marL="342900" lvl="0" indent="-342900" algn="just">
              <a:spcAft>
                <a:spcPts val="0"/>
              </a:spcAft>
              <a:buFont typeface="Symbol" panose="05050102010706020507" pitchFamily="18" charset="2"/>
              <a:buChar char=""/>
              <a:tabLst>
                <a:tab pos="533400" algn="l"/>
              </a:tabLst>
            </a:pPr>
            <a:r>
              <a:rPr lang="en-GB" sz="2800" dirty="0">
                <a:latin typeface="Times New Roman" panose="02020603050405020304" pitchFamily="18" charset="0"/>
                <a:ea typeface="Times New Roman" panose="02020603050405020304" pitchFamily="18" charset="0"/>
              </a:rPr>
              <a:t>Collective nouns indicating </a:t>
            </a:r>
            <a:r>
              <a:rPr lang="en-GB" sz="2800" dirty="0">
                <a:solidFill>
                  <a:srgbClr val="FF0000"/>
                </a:solidFill>
                <a:latin typeface="Times New Roman" panose="02020603050405020304" pitchFamily="18" charset="0"/>
                <a:ea typeface="Times New Roman" panose="02020603050405020304" pitchFamily="18" charset="0"/>
              </a:rPr>
              <a:t>time</a:t>
            </a:r>
            <a:r>
              <a:rPr lang="en-GB" sz="2800" dirty="0">
                <a:latin typeface="Times New Roman" panose="02020603050405020304" pitchFamily="18" charset="0"/>
                <a:ea typeface="Times New Roman" panose="02020603050405020304" pitchFamily="18" charset="0"/>
              </a:rPr>
              <a:t>, </a:t>
            </a:r>
            <a:r>
              <a:rPr lang="en-GB" sz="2800" dirty="0">
                <a:solidFill>
                  <a:srgbClr val="FF0000"/>
                </a:solidFill>
                <a:latin typeface="Times New Roman" panose="02020603050405020304" pitchFamily="18" charset="0"/>
                <a:ea typeface="Times New Roman" panose="02020603050405020304" pitchFamily="18" charset="0"/>
              </a:rPr>
              <a:t>money</a:t>
            </a:r>
            <a:r>
              <a:rPr lang="en-GB" sz="2800" dirty="0">
                <a:latin typeface="Times New Roman" panose="02020603050405020304" pitchFamily="18" charset="0"/>
                <a:ea typeface="Times New Roman" panose="02020603050405020304" pitchFamily="18" charset="0"/>
              </a:rPr>
              <a:t> and </a:t>
            </a:r>
            <a:r>
              <a:rPr lang="en-GB" sz="2800" dirty="0">
                <a:solidFill>
                  <a:srgbClr val="FF0000"/>
                </a:solidFill>
                <a:latin typeface="Times New Roman" panose="02020603050405020304" pitchFamily="18" charset="0"/>
                <a:ea typeface="Times New Roman" panose="02020603050405020304" pitchFamily="18" charset="0"/>
              </a:rPr>
              <a:t>measurements</a:t>
            </a:r>
            <a:r>
              <a:rPr lang="en-GB" sz="2800" dirty="0">
                <a:latin typeface="Times New Roman" panose="02020603050405020304" pitchFamily="18" charset="0"/>
                <a:ea typeface="Times New Roman" panose="02020603050405020304" pitchFamily="18" charset="0"/>
              </a:rPr>
              <a:t> used as a whole are singular:</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GB" sz="2800" i="1" dirty="0">
                <a:solidFill>
                  <a:srgbClr val="00B050"/>
                </a:solidFill>
                <a:latin typeface="Times New Roman" panose="02020603050405020304" pitchFamily="18" charset="0"/>
                <a:ea typeface="Times New Roman" panose="02020603050405020304" pitchFamily="18" charset="0"/>
              </a:rPr>
              <a:t>	Twenty-five dollars is </a:t>
            </a:r>
            <a:r>
              <a:rPr lang="en-GB" sz="2800" dirty="0">
                <a:solidFill>
                  <a:srgbClr val="00B050"/>
                </a:solidFill>
                <a:latin typeface="Times New Roman" panose="02020603050405020304" pitchFamily="18" charset="0"/>
                <a:ea typeface="Times New Roman" panose="02020603050405020304" pitchFamily="18" charset="0"/>
              </a:rPr>
              <a:t>too much to pay for that shirt.</a:t>
            </a:r>
            <a:endParaRPr lang="ro-RO" sz="2800"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r>
              <a:rPr lang="en-GB" sz="2800" dirty="0">
                <a:solidFill>
                  <a:srgbClr val="00B050"/>
                </a:solidFill>
                <a:latin typeface="Times New Roman" panose="02020603050405020304" pitchFamily="18" charset="0"/>
                <a:ea typeface="Times New Roman" panose="02020603050405020304" pitchFamily="18" charset="0"/>
              </a:rPr>
              <a:t>	</a:t>
            </a:r>
            <a:r>
              <a:rPr lang="en-GB" sz="2800" i="1" dirty="0">
                <a:solidFill>
                  <a:srgbClr val="00B050"/>
                </a:solidFill>
                <a:latin typeface="Times New Roman" panose="02020603050405020304" pitchFamily="18" charset="0"/>
                <a:ea typeface="Times New Roman" panose="02020603050405020304" pitchFamily="18" charset="0"/>
              </a:rPr>
              <a:t>Fifty minutes isn’t </a:t>
            </a:r>
            <a:r>
              <a:rPr lang="en-GB" sz="2800" dirty="0">
                <a:solidFill>
                  <a:srgbClr val="00B050"/>
                </a:solidFill>
                <a:latin typeface="Times New Roman" panose="02020603050405020304" pitchFamily="18" charset="0"/>
                <a:ea typeface="Times New Roman" panose="02020603050405020304" pitchFamily="18" charset="0"/>
              </a:rPr>
              <a:t>enough time to finish this test.</a:t>
            </a:r>
          </a:p>
          <a:p>
            <a:pPr indent="448310" algn="just">
              <a:spcAft>
                <a:spcPts val="0"/>
              </a:spcAft>
            </a:pPr>
            <a:endParaRPr lang="ro-RO" sz="2800" dirty="0">
              <a:solidFill>
                <a:srgbClr val="00B050"/>
              </a:solidFill>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en-GB" sz="2800" i="1" dirty="0">
                <a:solidFill>
                  <a:srgbClr val="FF0000"/>
                </a:solidFill>
                <a:latin typeface="Times New Roman" panose="02020603050405020304" pitchFamily="18" charset="0"/>
                <a:ea typeface="Times New Roman" panose="02020603050405020304" pitchFamily="18" charset="0"/>
              </a:rPr>
              <a:t>A number of/ the number of</a:t>
            </a:r>
            <a:r>
              <a:rPr lang="en-GB" sz="2800" i="1" dirty="0">
                <a:latin typeface="Times New Roman" panose="02020603050405020304" pitchFamily="18" charset="0"/>
                <a:ea typeface="Times New Roman" panose="02020603050405020304" pitchFamily="18" charset="0"/>
              </a:rPr>
              <a:t>:</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GB" sz="2800" i="1" dirty="0">
                <a:solidFill>
                  <a:srgbClr val="FF0000"/>
                </a:solidFill>
                <a:latin typeface="Times New Roman" panose="02020603050405020304" pitchFamily="18" charset="0"/>
                <a:ea typeface="Times New Roman" panose="02020603050405020304" pitchFamily="18" charset="0"/>
              </a:rPr>
              <a:t>A number of + plural noun + plural verb</a:t>
            </a:r>
            <a:endParaRPr lang="ro-RO" sz="2800" dirty="0">
              <a:solidFill>
                <a:srgbClr val="FF0000"/>
              </a:solidFill>
              <a:latin typeface="Times New Roman" panose="02020603050405020304" pitchFamily="18" charset="0"/>
              <a:ea typeface="Times New Roman" panose="02020603050405020304" pitchFamily="18" charset="0"/>
            </a:endParaRPr>
          </a:p>
          <a:p>
            <a:pPr indent="448310" algn="just">
              <a:spcAft>
                <a:spcPts val="0"/>
              </a:spcAft>
            </a:pPr>
            <a:r>
              <a:rPr lang="en-GB" sz="2800" i="1" dirty="0">
                <a:solidFill>
                  <a:srgbClr val="FF0000"/>
                </a:solidFill>
                <a:latin typeface="Times New Roman" panose="02020603050405020304" pitchFamily="18" charset="0"/>
                <a:ea typeface="Times New Roman" panose="02020603050405020304" pitchFamily="18" charset="0"/>
              </a:rPr>
              <a:t>The number of + plural noun + singular verb.</a:t>
            </a:r>
            <a:endParaRPr lang="ro-RO" sz="2800" dirty="0">
              <a:solidFill>
                <a:srgbClr val="FF0000"/>
              </a:solidFill>
              <a:latin typeface="Times New Roman" panose="02020603050405020304" pitchFamily="18" charset="0"/>
              <a:ea typeface="Times New Roman" panose="02020603050405020304" pitchFamily="18" charset="0"/>
            </a:endParaRPr>
          </a:p>
          <a:p>
            <a:pPr indent="448310" algn="just">
              <a:spcAft>
                <a:spcPts val="0"/>
              </a:spcAft>
            </a:pPr>
            <a:r>
              <a:rPr lang="en-GB" sz="2800" i="1" dirty="0">
                <a:latin typeface="Times New Roman" panose="02020603050405020304" pitchFamily="18" charset="0"/>
                <a:ea typeface="Times New Roman" panose="02020603050405020304" pitchFamily="18" charset="0"/>
              </a:rPr>
              <a:t>	</a:t>
            </a:r>
          </a:p>
          <a:p>
            <a:pPr indent="448310" algn="just">
              <a:spcAft>
                <a:spcPts val="0"/>
              </a:spcAft>
            </a:pPr>
            <a:r>
              <a:rPr lang="en-GB" sz="2800" i="1" dirty="0">
                <a:solidFill>
                  <a:srgbClr val="00B050"/>
                </a:solidFill>
                <a:latin typeface="Times New Roman" panose="02020603050405020304" pitchFamily="18" charset="0"/>
                <a:ea typeface="Times New Roman" panose="02020603050405020304" pitchFamily="18" charset="0"/>
              </a:rPr>
              <a:t>	</a:t>
            </a:r>
            <a:r>
              <a:rPr lang="en-GB" sz="2800" i="1" dirty="0">
                <a:solidFill>
                  <a:srgbClr val="FF0000"/>
                </a:solidFill>
                <a:latin typeface="Times New Roman" panose="02020603050405020304" pitchFamily="18" charset="0"/>
                <a:ea typeface="Times New Roman" panose="02020603050405020304" pitchFamily="18" charset="0"/>
              </a:rPr>
              <a:t>A number </a:t>
            </a:r>
            <a:r>
              <a:rPr lang="en-GB" sz="2800" i="1" dirty="0">
                <a:solidFill>
                  <a:srgbClr val="00B050"/>
                </a:solidFill>
                <a:latin typeface="Times New Roman" panose="02020603050405020304" pitchFamily="18" charset="0"/>
                <a:ea typeface="Times New Roman" panose="02020603050405020304" pitchFamily="18" charset="0"/>
              </a:rPr>
              <a:t>of students </a:t>
            </a:r>
            <a:r>
              <a:rPr lang="en-GB" sz="2800" i="1" dirty="0">
                <a:solidFill>
                  <a:srgbClr val="FF0000"/>
                </a:solidFill>
                <a:latin typeface="Times New Roman" panose="02020603050405020304" pitchFamily="18" charset="0"/>
                <a:ea typeface="Times New Roman" panose="02020603050405020304" pitchFamily="18" charset="0"/>
              </a:rPr>
              <a:t>are</a:t>
            </a:r>
            <a:r>
              <a:rPr lang="en-GB" sz="2800" i="1" dirty="0">
                <a:solidFill>
                  <a:srgbClr val="00B050"/>
                </a:solidFill>
                <a:latin typeface="Times New Roman" panose="02020603050405020304" pitchFamily="18" charset="0"/>
                <a:ea typeface="Times New Roman" panose="02020603050405020304" pitchFamily="18" charset="0"/>
              </a:rPr>
              <a:t> </a:t>
            </a:r>
            <a:r>
              <a:rPr lang="en-GB" sz="2800" dirty="0">
                <a:solidFill>
                  <a:srgbClr val="00B050"/>
                </a:solidFill>
                <a:latin typeface="Times New Roman" panose="02020603050405020304" pitchFamily="18" charset="0"/>
                <a:ea typeface="Times New Roman" panose="02020603050405020304" pitchFamily="18" charset="0"/>
              </a:rPr>
              <a:t>going to the class picnic (a number of = 	many).</a:t>
            </a:r>
            <a:endParaRPr lang="ro-RO" sz="2800"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r>
              <a:rPr lang="en-GB" sz="2800" dirty="0">
                <a:solidFill>
                  <a:srgbClr val="00B050"/>
                </a:solidFill>
                <a:latin typeface="Times New Roman" panose="02020603050405020304" pitchFamily="18" charset="0"/>
                <a:ea typeface="Times New Roman" panose="02020603050405020304" pitchFamily="18" charset="0"/>
              </a:rPr>
              <a:t>	</a:t>
            </a:r>
            <a:r>
              <a:rPr lang="en-GB" sz="2800" i="1" dirty="0">
                <a:solidFill>
                  <a:srgbClr val="FF0000"/>
                </a:solidFill>
                <a:latin typeface="Times New Roman" panose="02020603050405020304" pitchFamily="18" charset="0"/>
                <a:ea typeface="Times New Roman" panose="02020603050405020304" pitchFamily="18" charset="0"/>
              </a:rPr>
              <a:t>The number </a:t>
            </a:r>
            <a:r>
              <a:rPr lang="en-GB" sz="2800" i="1" dirty="0">
                <a:solidFill>
                  <a:srgbClr val="00B050"/>
                </a:solidFill>
                <a:latin typeface="Times New Roman" panose="02020603050405020304" pitchFamily="18" charset="0"/>
                <a:ea typeface="Times New Roman" panose="02020603050405020304" pitchFamily="18" charset="0"/>
              </a:rPr>
              <a:t>of days </a:t>
            </a:r>
            <a:r>
              <a:rPr lang="en-GB" sz="2800" dirty="0">
                <a:solidFill>
                  <a:srgbClr val="00B050"/>
                </a:solidFill>
                <a:latin typeface="Times New Roman" panose="02020603050405020304" pitchFamily="18" charset="0"/>
                <a:ea typeface="Times New Roman" panose="02020603050405020304" pitchFamily="18" charset="0"/>
              </a:rPr>
              <a:t>in a week</a:t>
            </a:r>
            <a:r>
              <a:rPr lang="en-GB" sz="2800" i="1" dirty="0">
                <a:solidFill>
                  <a:srgbClr val="00B050"/>
                </a:solidFill>
                <a:latin typeface="Times New Roman" panose="02020603050405020304" pitchFamily="18" charset="0"/>
                <a:ea typeface="Times New Roman" panose="02020603050405020304" pitchFamily="18" charset="0"/>
              </a:rPr>
              <a:t> </a:t>
            </a:r>
            <a:r>
              <a:rPr lang="en-GB" sz="2800" i="1" dirty="0">
                <a:solidFill>
                  <a:srgbClr val="FF0000"/>
                </a:solidFill>
                <a:latin typeface="Times New Roman" panose="02020603050405020304" pitchFamily="18" charset="0"/>
                <a:ea typeface="Times New Roman" panose="02020603050405020304" pitchFamily="18" charset="0"/>
              </a:rPr>
              <a:t>is</a:t>
            </a:r>
            <a:r>
              <a:rPr lang="en-GB" sz="2800" i="1" dirty="0">
                <a:solidFill>
                  <a:srgbClr val="00B050"/>
                </a:solidFill>
                <a:latin typeface="Times New Roman" panose="02020603050405020304" pitchFamily="18" charset="0"/>
                <a:ea typeface="Times New Roman" panose="02020603050405020304" pitchFamily="18" charset="0"/>
              </a:rPr>
              <a:t> </a:t>
            </a:r>
            <a:r>
              <a:rPr lang="en-GB" sz="2800" dirty="0">
                <a:solidFill>
                  <a:srgbClr val="00B050"/>
                </a:solidFill>
                <a:latin typeface="Times New Roman" panose="02020603050405020304" pitchFamily="18" charset="0"/>
                <a:ea typeface="Times New Roman" panose="02020603050405020304" pitchFamily="18" charset="0"/>
              </a:rPr>
              <a:t>seven.</a:t>
            </a:r>
            <a:endParaRPr lang="ro-RO" sz="2800" dirty="0">
              <a:solidFill>
                <a:srgbClr val="00B05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73685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DAF17C1-2C85-48FB-A198-2E7AAC7B0FE8}"/>
              </a:ext>
            </a:extLst>
          </p:cNvPr>
          <p:cNvSpPr/>
          <p:nvPr/>
        </p:nvSpPr>
        <p:spPr>
          <a:xfrm>
            <a:off x="261257" y="139959"/>
            <a:ext cx="11691257" cy="6124754"/>
          </a:xfrm>
          <a:prstGeom prst="rect">
            <a:avLst/>
          </a:prstGeom>
        </p:spPr>
        <p:txBody>
          <a:bodyPr wrap="square">
            <a:spAutoFit/>
          </a:bodyPr>
          <a:lstStyle/>
          <a:p>
            <a:pPr marL="342900" lvl="0" indent="-342900" algn="just">
              <a:spcAft>
                <a:spcPts val="0"/>
              </a:spcAft>
              <a:buFont typeface="Symbol" panose="05050102010706020507" pitchFamily="18" charset="2"/>
              <a:buChar char=""/>
              <a:tabLst>
                <a:tab pos="457200" algn="l"/>
              </a:tabLst>
            </a:pPr>
            <a:r>
              <a:rPr lang="en-GB" sz="2800" dirty="0">
                <a:latin typeface="Times" panose="02020603050405020304" pitchFamily="18" charset="0"/>
                <a:ea typeface="Times New Roman" panose="02020603050405020304" pitchFamily="18" charset="0"/>
              </a:rPr>
              <a:t>Fractional expressions such as </a:t>
            </a:r>
            <a:r>
              <a:rPr lang="en-GB" sz="2800" i="1" dirty="0">
                <a:solidFill>
                  <a:srgbClr val="FF0000"/>
                </a:solidFill>
                <a:latin typeface="Times" panose="02020603050405020304" pitchFamily="18" charset="0"/>
                <a:ea typeface="Times New Roman" panose="02020603050405020304" pitchFamily="18" charset="0"/>
              </a:rPr>
              <a:t>half of, a part of, a percentage of </a:t>
            </a:r>
            <a:r>
              <a:rPr lang="en-GB" sz="2800" dirty="0">
                <a:latin typeface="Times" panose="02020603050405020304" pitchFamily="18" charset="0"/>
                <a:ea typeface="Times New Roman" panose="02020603050405020304" pitchFamily="18" charset="0"/>
              </a:rPr>
              <a:t>are sometimes singular and sometimes plural, depending on the meaning.</a:t>
            </a:r>
          </a:p>
          <a:p>
            <a:pPr marL="342900" lvl="0" indent="-342900" algn="just">
              <a:spcAft>
                <a:spcPts val="0"/>
              </a:spcAft>
              <a:buFont typeface="Symbol" panose="05050102010706020507" pitchFamily="18" charset="2"/>
              <a:buChar char=""/>
              <a:tabLst>
                <a:tab pos="457200" algn="l"/>
              </a:tabLst>
            </a:pPr>
            <a:r>
              <a:rPr lang="en-GB" sz="2800" dirty="0">
                <a:latin typeface="Times" panose="02020603050405020304" pitchFamily="18" charset="0"/>
                <a:ea typeface="Times New Roman" panose="02020603050405020304" pitchFamily="18" charset="0"/>
              </a:rPr>
              <a:t>Sums and products of mathematical processes are expressed as singular and require singular verbs.</a:t>
            </a:r>
          </a:p>
          <a:p>
            <a:pPr marL="342900" lvl="0" indent="-342900" algn="just">
              <a:spcAft>
                <a:spcPts val="0"/>
              </a:spcAft>
              <a:buFont typeface="Symbol" panose="05050102010706020507" pitchFamily="18" charset="2"/>
              <a:buChar char=""/>
              <a:tabLst>
                <a:tab pos="457200" algn="l"/>
              </a:tabLst>
            </a:pPr>
            <a:r>
              <a:rPr lang="en-GB" sz="2800" dirty="0">
                <a:latin typeface="Times" panose="02020603050405020304" pitchFamily="18" charset="0"/>
                <a:ea typeface="Times New Roman" panose="02020603050405020304" pitchFamily="18" charset="0"/>
              </a:rPr>
              <a:t>The expression "more than one" takes a singular verb: "More than one student </a:t>
            </a:r>
            <a:r>
              <a:rPr lang="en-GB" sz="2800" i="1" u="sng" dirty="0">
                <a:latin typeface="Times" panose="02020603050405020304" pitchFamily="18" charset="0"/>
                <a:ea typeface="Times New Roman" panose="02020603050405020304" pitchFamily="18" charset="0"/>
              </a:rPr>
              <a:t>has</a:t>
            </a:r>
            <a:r>
              <a:rPr lang="en-GB" sz="2800" dirty="0">
                <a:latin typeface="Times" panose="02020603050405020304" pitchFamily="18" charset="0"/>
                <a:ea typeface="Times New Roman" panose="02020603050405020304" pitchFamily="18" charset="0"/>
              </a:rPr>
              <a:t> tried this." For example:</a:t>
            </a:r>
            <a:endParaRPr lang="ro-RO" sz="2800" dirty="0">
              <a:latin typeface="Times New Roman" panose="02020603050405020304" pitchFamily="18" charset="0"/>
              <a:ea typeface="Times New Roman" panose="02020603050405020304" pitchFamily="18" charset="0"/>
            </a:endParaRPr>
          </a:p>
          <a:p>
            <a:pPr marL="342900" lvl="0" indent="-342900">
              <a:spcAft>
                <a:spcPts val="0"/>
              </a:spcAft>
              <a:buFont typeface="+mj-lt"/>
              <a:buAutoNum type="arabicPeriod"/>
            </a:pPr>
            <a:r>
              <a:rPr lang="en-GB" sz="2800" i="1" dirty="0">
                <a:solidFill>
                  <a:srgbClr val="00B050"/>
                </a:solidFill>
                <a:latin typeface="Times" panose="02020603050405020304" pitchFamily="18" charset="0"/>
                <a:ea typeface="Times New Roman" panose="02020603050405020304" pitchFamily="18" charset="0"/>
              </a:rPr>
              <a:t>A large percentage of the voters </a:t>
            </a:r>
            <a:r>
              <a:rPr lang="en-GB" sz="2800" b="1" i="1" dirty="0">
                <a:solidFill>
                  <a:srgbClr val="00B050"/>
                </a:solidFill>
                <a:latin typeface="Times" panose="02020603050405020304" pitchFamily="18" charset="0"/>
                <a:ea typeface="Times New Roman" panose="02020603050405020304" pitchFamily="18" charset="0"/>
              </a:rPr>
              <a:t>are</a:t>
            </a:r>
            <a:r>
              <a:rPr lang="en-GB" sz="2800" i="1" dirty="0">
                <a:solidFill>
                  <a:srgbClr val="00B050"/>
                </a:solidFill>
                <a:latin typeface="Times" panose="02020603050405020304" pitchFamily="18" charset="0"/>
                <a:ea typeface="Times New Roman" panose="02020603050405020304" pitchFamily="18" charset="0"/>
              </a:rPr>
              <a:t> still angry.</a:t>
            </a:r>
            <a:endParaRPr lang="ro-RO" sz="2800" dirty="0">
              <a:solidFill>
                <a:srgbClr val="00B050"/>
              </a:solidFill>
              <a:latin typeface="Times New Roman" panose="02020603050405020304" pitchFamily="18" charset="0"/>
              <a:ea typeface="Times New Roman" panose="02020603050405020304" pitchFamily="18" charset="0"/>
            </a:endParaRPr>
          </a:p>
          <a:p>
            <a:pPr marL="342900" lvl="0" indent="-342900">
              <a:spcAft>
                <a:spcPts val="0"/>
              </a:spcAft>
              <a:buFont typeface="+mj-lt"/>
              <a:buAutoNum type="arabicPeriod"/>
            </a:pPr>
            <a:r>
              <a:rPr lang="en-GB" sz="2800" i="1" dirty="0">
                <a:solidFill>
                  <a:srgbClr val="00B050"/>
                </a:solidFill>
                <a:latin typeface="Times" panose="02020603050405020304" pitchFamily="18" charset="0"/>
                <a:ea typeface="Times New Roman" panose="02020603050405020304" pitchFamily="18" charset="0"/>
              </a:rPr>
              <a:t>A large percentage of the older population </a:t>
            </a:r>
            <a:r>
              <a:rPr lang="en-GB" sz="2800" b="1" i="1" dirty="0">
                <a:solidFill>
                  <a:srgbClr val="00B050"/>
                </a:solidFill>
                <a:latin typeface="Times" panose="02020603050405020304" pitchFamily="18" charset="0"/>
                <a:ea typeface="Times New Roman" panose="02020603050405020304" pitchFamily="18" charset="0"/>
              </a:rPr>
              <a:t>is</a:t>
            </a:r>
            <a:r>
              <a:rPr lang="en-GB" sz="2800" i="1" dirty="0">
                <a:solidFill>
                  <a:srgbClr val="00B050"/>
                </a:solidFill>
                <a:latin typeface="Times" panose="02020603050405020304" pitchFamily="18" charset="0"/>
                <a:ea typeface="Times New Roman" panose="02020603050405020304" pitchFamily="18" charset="0"/>
              </a:rPr>
              <a:t> voting against her.</a:t>
            </a:r>
            <a:endParaRPr lang="ro-RO" sz="2800" dirty="0">
              <a:solidFill>
                <a:srgbClr val="00B050"/>
              </a:solidFill>
              <a:latin typeface="Times New Roman" panose="02020603050405020304" pitchFamily="18" charset="0"/>
              <a:ea typeface="Times New Roman" panose="02020603050405020304" pitchFamily="18" charset="0"/>
            </a:endParaRPr>
          </a:p>
          <a:p>
            <a:pPr marL="342900" lvl="0" indent="-342900">
              <a:spcAft>
                <a:spcPts val="0"/>
              </a:spcAft>
              <a:buFont typeface="+mj-lt"/>
              <a:buAutoNum type="arabicPeriod"/>
            </a:pPr>
            <a:r>
              <a:rPr lang="en-GB" sz="2800" i="1" dirty="0">
                <a:solidFill>
                  <a:srgbClr val="00B050"/>
                </a:solidFill>
                <a:latin typeface="Times" panose="02020603050405020304" pitchFamily="18" charset="0"/>
                <a:ea typeface="Times New Roman" panose="02020603050405020304" pitchFamily="18" charset="0"/>
              </a:rPr>
              <a:t>Two-fifths of the troops </a:t>
            </a:r>
            <a:r>
              <a:rPr lang="en-GB" sz="2800" b="1" i="1" dirty="0">
                <a:solidFill>
                  <a:srgbClr val="00B050"/>
                </a:solidFill>
                <a:latin typeface="Times" panose="02020603050405020304" pitchFamily="18" charset="0"/>
                <a:ea typeface="Times New Roman" panose="02020603050405020304" pitchFamily="18" charset="0"/>
              </a:rPr>
              <a:t>were</a:t>
            </a:r>
            <a:r>
              <a:rPr lang="en-GB" sz="2800" i="1" dirty="0">
                <a:solidFill>
                  <a:srgbClr val="00B050"/>
                </a:solidFill>
                <a:latin typeface="Times" panose="02020603050405020304" pitchFamily="18" charset="0"/>
                <a:ea typeface="Times New Roman" panose="02020603050405020304" pitchFamily="18" charset="0"/>
              </a:rPr>
              <a:t> lost in the battle.</a:t>
            </a:r>
            <a:endParaRPr lang="ro-RO" sz="2800" dirty="0">
              <a:solidFill>
                <a:srgbClr val="00B050"/>
              </a:solidFill>
              <a:latin typeface="Times New Roman" panose="02020603050405020304" pitchFamily="18" charset="0"/>
              <a:ea typeface="Times New Roman" panose="02020603050405020304" pitchFamily="18" charset="0"/>
            </a:endParaRPr>
          </a:p>
          <a:p>
            <a:pPr marL="342900" lvl="0" indent="-342900">
              <a:spcAft>
                <a:spcPts val="0"/>
              </a:spcAft>
              <a:buFont typeface="+mj-lt"/>
              <a:buAutoNum type="arabicPeriod"/>
            </a:pPr>
            <a:r>
              <a:rPr lang="en-GB" sz="2800" i="1" dirty="0">
                <a:solidFill>
                  <a:srgbClr val="00B050"/>
                </a:solidFill>
                <a:latin typeface="Times" panose="02020603050405020304" pitchFamily="18" charset="0"/>
                <a:ea typeface="Times New Roman" panose="02020603050405020304" pitchFamily="18" charset="0"/>
              </a:rPr>
              <a:t>Two-fifths of the vineyard </a:t>
            </a:r>
            <a:r>
              <a:rPr lang="en-GB" sz="2800" b="1" i="1" dirty="0">
                <a:solidFill>
                  <a:srgbClr val="00B050"/>
                </a:solidFill>
                <a:latin typeface="Times" panose="02020603050405020304" pitchFamily="18" charset="0"/>
                <a:ea typeface="Times New Roman" panose="02020603050405020304" pitchFamily="18" charset="0"/>
              </a:rPr>
              <a:t>was</a:t>
            </a:r>
            <a:r>
              <a:rPr lang="en-GB" sz="2800" i="1" dirty="0">
                <a:solidFill>
                  <a:srgbClr val="00B050"/>
                </a:solidFill>
                <a:latin typeface="Times" panose="02020603050405020304" pitchFamily="18" charset="0"/>
                <a:ea typeface="Times New Roman" panose="02020603050405020304" pitchFamily="18" charset="0"/>
              </a:rPr>
              <a:t> destroyed by fire.</a:t>
            </a:r>
            <a:endParaRPr lang="ro-RO" sz="2800" dirty="0">
              <a:solidFill>
                <a:srgbClr val="00B050"/>
              </a:solidFill>
              <a:latin typeface="Times New Roman" panose="02020603050405020304" pitchFamily="18" charset="0"/>
              <a:ea typeface="Times New Roman" panose="02020603050405020304" pitchFamily="18" charset="0"/>
            </a:endParaRPr>
          </a:p>
          <a:p>
            <a:pPr marL="342900" lvl="0" indent="-342900">
              <a:spcAft>
                <a:spcPts val="0"/>
              </a:spcAft>
              <a:buFont typeface="+mj-lt"/>
              <a:buAutoNum type="arabicPeriod"/>
            </a:pPr>
            <a:r>
              <a:rPr lang="en-GB" sz="2800" i="1" dirty="0">
                <a:solidFill>
                  <a:srgbClr val="00B050"/>
                </a:solidFill>
                <a:latin typeface="Times" panose="02020603050405020304" pitchFamily="18" charset="0"/>
                <a:ea typeface="Times New Roman" panose="02020603050405020304" pitchFamily="18" charset="0"/>
              </a:rPr>
              <a:t>Forty per cent of the students </a:t>
            </a:r>
            <a:r>
              <a:rPr lang="en-GB" sz="2800" b="1" i="1" dirty="0">
                <a:solidFill>
                  <a:srgbClr val="00B050"/>
                </a:solidFill>
                <a:latin typeface="Times" panose="02020603050405020304" pitchFamily="18" charset="0"/>
                <a:ea typeface="Times New Roman" panose="02020603050405020304" pitchFamily="18" charset="0"/>
              </a:rPr>
              <a:t>are</a:t>
            </a:r>
            <a:r>
              <a:rPr lang="en-GB" sz="2800" i="1" dirty="0">
                <a:solidFill>
                  <a:srgbClr val="00B050"/>
                </a:solidFill>
                <a:latin typeface="Times" panose="02020603050405020304" pitchFamily="18" charset="0"/>
                <a:ea typeface="Times New Roman" panose="02020603050405020304" pitchFamily="18" charset="0"/>
              </a:rPr>
              <a:t> in favour of changing the policy.</a:t>
            </a:r>
            <a:endParaRPr lang="ro-RO" sz="2800" dirty="0">
              <a:solidFill>
                <a:srgbClr val="00B050"/>
              </a:solidFill>
              <a:latin typeface="Times New Roman" panose="02020603050405020304" pitchFamily="18" charset="0"/>
              <a:ea typeface="Times New Roman" panose="02020603050405020304" pitchFamily="18" charset="0"/>
            </a:endParaRPr>
          </a:p>
          <a:p>
            <a:pPr marL="342900" lvl="0" indent="-342900">
              <a:spcAft>
                <a:spcPts val="0"/>
              </a:spcAft>
              <a:buFont typeface="+mj-lt"/>
              <a:buAutoNum type="arabicPeriod"/>
            </a:pPr>
            <a:r>
              <a:rPr lang="en-GB" sz="2800" i="1" dirty="0">
                <a:solidFill>
                  <a:srgbClr val="00B050"/>
                </a:solidFill>
                <a:latin typeface="Times" panose="02020603050405020304" pitchFamily="18" charset="0"/>
                <a:ea typeface="Times New Roman" panose="02020603050405020304" pitchFamily="18" charset="0"/>
              </a:rPr>
              <a:t>Five per cent of the situation </a:t>
            </a:r>
            <a:r>
              <a:rPr lang="en-GB" sz="2800" b="1" i="1" dirty="0">
                <a:solidFill>
                  <a:srgbClr val="00B050"/>
                </a:solidFill>
                <a:latin typeface="Times" panose="02020603050405020304" pitchFamily="18" charset="0"/>
                <a:ea typeface="Times New Roman" panose="02020603050405020304" pitchFamily="18" charset="0"/>
              </a:rPr>
              <a:t>is</a:t>
            </a:r>
            <a:r>
              <a:rPr lang="en-GB" sz="2800" i="1" dirty="0">
                <a:solidFill>
                  <a:srgbClr val="00B050"/>
                </a:solidFill>
                <a:latin typeface="Times" panose="02020603050405020304" pitchFamily="18" charset="0"/>
                <a:ea typeface="Times New Roman" panose="02020603050405020304" pitchFamily="18" charset="0"/>
              </a:rPr>
              <a:t> Bob’s faults.</a:t>
            </a:r>
            <a:endParaRPr lang="ro-RO" sz="2800" dirty="0">
              <a:solidFill>
                <a:srgbClr val="00B050"/>
              </a:solidFill>
              <a:latin typeface="Times New Roman" panose="02020603050405020304" pitchFamily="18" charset="0"/>
              <a:ea typeface="Times New Roman" panose="02020603050405020304" pitchFamily="18" charset="0"/>
            </a:endParaRPr>
          </a:p>
          <a:p>
            <a:pPr marL="342900" lvl="0" indent="-342900">
              <a:spcAft>
                <a:spcPts val="0"/>
              </a:spcAft>
              <a:buFont typeface="+mj-lt"/>
              <a:buAutoNum type="arabicPeriod"/>
            </a:pPr>
            <a:r>
              <a:rPr lang="en-GB" sz="2800" i="1" dirty="0">
                <a:solidFill>
                  <a:srgbClr val="00B050"/>
                </a:solidFill>
                <a:latin typeface="Times" panose="02020603050405020304" pitchFamily="18" charset="0"/>
                <a:ea typeface="Times New Roman" panose="02020603050405020304" pitchFamily="18" charset="0"/>
              </a:rPr>
              <a:t>Two and two </a:t>
            </a:r>
            <a:r>
              <a:rPr lang="en-GB" sz="2800" b="1" i="1" dirty="0">
                <a:solidFill>
                  <a:srgbClr val="00B050"/>
                </a:solidFill>
                <a:latin typeface="Times" panose="02020603050405020304" pitchFamily="18" charset="0"/>
                <a:ea typeface="Times New Roman" panose="02020603050405020304" pitchFamily="18" charset="0"/>
              </a:rPr>
              <a:t>is</a:t>
            </a:r>
            <a:r>
              <a:rPr lang="en-GB" sz="2800" i="1" dirty="0">
                <a:solidFill>
                  <a:srgbClr val="00B050"/>
                </a:solidFill>
                <a:latin typeface="Times" panose="02020603050405020304" pitchFamily="18" charset="0"/>
                <a:ea typeface="Times New Roman" panose="02020603050405020304" pitchFamily="18" charset="0"/>
              </a:rPr>
              <a:t> four.</a:t>
            </a:r>
            <a:endParaRPr lang="ro-RO" sz="2800" dirty="0">
              <a:solidFill>
                <a:srgbClr val="00B050"/>
              </a:solidFill>
              <a:latin typeface="Times New Roman" panose="02020603050405020304" pitchFamily="18" charset="0"/>
              <a:ea typeface="Times New Roman" panose="02020603050405020304" pitchFamily="18" charset="0"/>
            </a:endParaRPr>
          </a:p>
          <a:p>
            <a:pPr marL="342900" lvl="0" indent="-342900">
              <a:spcAft>
                <a:spcPts val="0"/>
              </a:spcAft>
              <a:buFont typeface="+mj-lt"/>
              <a:buAutoNum type="arabicPeriod"/>
            </a:pPr>
            <a:r>
              <a:rPr lang="en-GB" sz="2800" i="1" dirty="0">
                <a:solidFill>
                  <a:srgbClr val="00B050"/>
                </a:solidFill>
                <a:latin typeface="Times" panose="02020603050405020304" pitchFamily="18" charset="0"/>
                <a:ea typeface="Times New Roman" panose="02020603050405020304" pitchFamily="18" charset="0"/>
              </a:rPr>
              <a:t>Four times four divided by two </a:t>
            </a:r>
            <a:r>
              <a:rPr lang="en-GB" sz="2800" b="1" i="1" dirty="0">
                <a:solidFill>
                  <a:srgbClr val="00B050"/>
                </a:solidFill>
                <a:latin typeface="Times" panose="02020603050405020304" pitchFamily="18" charset="0"/>
                <a:ea typeface="Times New Roman" panose="02020603050405020304" pitchFamily="18" charset="0"/>
              </a:rPr>
              <a:t>is</a:t>
            </a:r>
            <a:r>
              <a:rPr lang="en-GB" sz="2800" i="1" dirty="0">
                <a:solidFill>
                  <a:srgbClr val="00B050"/>
                </a:solidFill>
                <a:latin typeface="Times" panose="02020603050405020304" pitchFamily="18" charset="0"/>
                <a:ea typeface="Times New Roman" panose="02020603050405020304" pitchFamily="18" charset="0"/>
              </a:rPr>
              <a:t> eight.</a:t>
            </a:r>
            <a:endParaRPr lang="ro-RO" sz="2800" dirty="0">
              <a:solidFill>
                <a:srgbClr val="00B05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89382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F5BB3B4-AC1A-40EC-9424-AFDBE9E21C72}"/>
              </a:ext>
            </a:extLst>
          </p:cNvPr>
          <p:cNvSpPr/>
          <p:nvPr/>
        </p:nvSpPr>
        <p:spPr>
          <a:xfrm>
            <a:off x="222379" y="535257"/>
            <a:ext cx="11747241" cy="4832092"/>
          </a:xfrm>
          <a:prstGeom prst="rect">
            <a:avLst/>
          </a:prstGeom>
        </p:spPr>
        <p:txBody>
          <a:bodyPr wrap="square">
            <a:spAutoFit/>
          </a:bodyPr>
          <a:lstStyle/>
          <a:p>
            <a:pPr marL="342900" lvl="0" indent="-342900" algn="just">
              <a:spcAft>
                <a:spcPts val="0"/>
              </a:spcAft>
              <a:buFont typeface="Symbol" panose="05050102010706020507" pitchFamily="18" charset="2"/>
              <a:buChar char=""/>
              <a:tabLst>
                <a:tab pos="457200" algn="l"/>
              </a:tabLst>
            </a:pPr>
            <a:r>
              <a:rPr lang="en-GB" sz="2800" i="1" dirty="0">
                <a:solidFill>
                  <a:srgbClr val="FF0000"/>
                </a:solidFill>
                <a:latin typeface="Times New Roman" panose="02020603050405020304" pitchFamily="18" charset="0"/>
                <a:ea typeface="Times New Roman" panose="02020603050405020304" pitchFamily="18" charset="0"/>
              </a:rPr>
              <a:t>Indefinite pronouns</a:t>
            </a:r>
            <a:r>
              <a:rPr lang="en-GB" sz="2800" i="1" dirty="0">
                <a:latin typeface="Times New Roman" panose="02020603050405020304" pitchFamily="18" charset="0"/>
                <a:ea typeface="Times New Roman" panose="02020603050405020304" pitchFamily="18" charset="0"/>
              </a:rPr>
              <a:t>, </a:t>
            </a:r>
            <a:r>
              <a:rPr lang="en-GB" sz="2800" dirty="0">
                <a:latin typeface="Times New Roman" panose="02020603050405020304" pitchFamily="18" charset="0"/>
                <a:ea typeface="Times New Roman" panose="02020603050405020304" pitchFamily="18" charset="0"/>
              </a:rPr>
              <a:t>like collective nouns, can be singular or plural, depending on how they are used in a sentence. Indefinite pronouns refer to people, places, objects, or things without pointing to a specific one. Indefinite pronouns include words such as </a:t>
            </a:r>
            <a:r>
              <a:rPr lang="en-GB" sz="2800" i="1" dirty="0">
                <a:latin typeface="Times New Roman" panose="02020603050405020304" pitchFamily="18" charset="0"/>
                <a:ea typeface="Times New Roman" panose="02020603050405020304" pitchFamily="18" charset="0"/>
              </a:rPr>
              <a:t>everyone, someone, all, </a:t>
            </a:r>
            <a:r>
              <a:rPr lang="en-GB" sz="2800" dirty="0">
                <a:latin typeface="Times New Roman" panose="02020603050405020304" pitchFamily="18" charset="0"/>
                <a:ea typeface="Times New Roman" panose="02020603050405020304" pitchFamily="18" charset="0"/>
              </a:rPr>
              <a:t>and </a:t>
            </a:r>
            <a:r>
              <a:rPr lang="en-GB" sz="2800" i="1" dirty="0">
                <a:latin typeface="Times New Roman" panose="02020603050405020304" pitchFamily="18" charset="0"/>
                <a:ea typeface="Times New Roman" panose="02020603050405020304" pitchFamily="18" charset="0"/>
              </a:rPr>
              <a:t>more.</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endParaRPr lang="en-150" sz="2800" dirty="0">
              <a:solidFill>
                <a:srgbClr val="FF0000"/>
              </a:solidFill>
              <a:latin typeface="Times New Roman" panose="02020603050405020304" pitchFamily="18" charset="0"/>
              <a:ea typeface="Times New Roman" panose="02020603050405020304" pitchFamily="18" charset="0"/>
            </a:endParaRPr>
          </a:p>
          <a:p>
            <a:pPr indent="448310" algn="just">
              <a:spcAft>
                <a:spcPts val="0"/>
              </a:spcAft>
            </a:pPr>
            <a:r>
              <a:rPr lang="en-GB" sz="2800" dirty="0">
                <a:solidFill>
                  <a:srgbClr val="FF0000"/>
                </a:solidFill>
                <a:latin typeface="Times New Roman" panose="02020603050405020304" pitchFamily="18" charset="0"/>
                <a:ea typeface="Times New Roman" panose="02020603050405020304" pitchFamily="18" charset="0"/>
              </a:rPr>
              <a:t>Singular</a:t>
            </a:r>
            <a:r>
              <a:rPr lang="en-GB" sz="2800" dirty="0">
                <a:latin typeface="Times New Roman" panose="02020603050405020304" pitchFamily="18" charset="0"/>
                <a:ea typeface="Times New Roman" panose="02020603050405020304" pitchFamily="18" charset="0"/>
              </a:rPr>
              <a:t> indefinite pronouns take a </a:t>
            </a:r>
            <a:r>
              <a:rPr lang="en-GB" sz="2800" dirty="0">
                <a:solidFill>
                  <a:srgbClr val="FF0000"/>
                </a:solidFill>
                <a:latin typeface="Times New Roman" panose="02020603050405020304" pitchFamily="18" charset="0"/>
                <a:ea typeface="Times New Roman" panose="02020603050405020304" pitchFamily="18" charset="0"/>
              </a:rPr>
              <a:t>singular</a:t>
            </a:r>
            <a:r>
              <a:rPr lang="en-GB" sz="2800" dirty="0">
                <a:latin typeface="Times New Roman" panose="02020603050405020304" pitchFamily="18" charset="0"/>
                <a:ea typeface="Times New Roman" panose="02020603050405020304" pitchFamily="18" charset="0"/>
              </a:rPr>
              <a:t> verb.</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GB" sz="2800" dirty="0">
                <a:solidFill>
                  <a:srgbClr val="FF0000"/>
                </a:solidFill>
                <a:latin typeface="Times New Roman" panose="02020603050405020304" pitchFamily="18" charset="0"/>
                <a:ea typeface="Times New Roman" panose="02020603050405020304" pitchFamily="18" charset="0"/>
              </a:rPr>
              <a:t>Plural</a:t>
            </a:r>
            <a:r>
              <a:rPr lang="en-GB" sz="2800" dirty="0">
                <a:latin typeface="Times New Roman" panose="02020603050405020304" pitchFamily="18" charset="0"/>
                <a:ea typeface="Times New Roman" panose="02020603050405020304" pitchFamily="18" charset="0"/>
              </a:rPr>
              <a:t> indefinite pronouns take a </a:t>
            </a:r>
            <a:r>
              <a:rPr lang="en-GB" sz="2800" dirty="0">
                <a:solidFill>
                  <a:srgbClr val="FF0000"/>
                </a:solidFill>
                <a:latin typeface="Times New Roman" panose="02020603050405020304" pitchFamily="18" charset="0"/>
                <a:ea typeface="Times New Roman" panose="02020603050405020304" pitchFamily="18" charset="0"/>
              </a:rPr>
              <a:t>plural</a:t>
            </a:r>
            <a:r>
              <a:rPr lang="en-GB" sz="2800" dirty="0">
                <a:latin typeface="Times New Roman" panose="02020603050405020304" pitchFamily="18" charset="0"/>
                <a:ea typeface="Times New Roman" panose="02020603050405020304" pitchFamily="18" charset="0"/>
              </a:rPr>
              <a:t> verb.</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GB" sz="2800" dirty="0">
                <a:latin typeface="Times New Roman" panose="02020603050405020304" pitchFamily="18" charset="0"/>
                <a:ea typeface="Times New Roman" panose="02020603050405020304" pitchFamily="18" charset="0"/>
              </a:rPr>
              <a:t>The following chart shows singular and plural indefinite pronouns.</a:t>
            </a:r>
          </a:p>
          <a:p>
            <a:pPr indent="448310" algn="just">
              <a:spcAft>
                <a:spcPts val="0"/>
              </a:spcAft>
            </a:pPr>
            <a:endParaRPr lang="en-GB" sz="2800" dirty="0">
              <a:latin typeface="Times New Roman" panose="02020603050405020304" pitchFamily="18" charset="0"/>
              <a:ea typeface="Times New Roman" panose="02020603050405020304" pitchFamily="18" charset="0"/>
            </a:endParaRPr>
          </a:p>
          <a:p>
            <a:pPr indent="448310" algn="just">
              <a:spcAft>
                <a:spcPts val="0"/>
              </a:spcAft>
            </a:pPr>
            <a:r>
              <a:rPr lang="en-GB" sz="2800" dirty="0">
                <a:latin typeface="Times New Roman" panose="02020603050405020304" pitchFamily="18" charset="0"/>
                <a:ea typeface="Times New Roman" panose="02020603050405020304" pitchFamily="18" charset="0"/>
              </a:rPr>
              <a:t> The chart also shows pronouns that can be either singular or plural, depending on how they are used in a sentence.</a:t>
            </a:r>
            <a:endParaRPr lang="ro-RO"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30087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3B712C9-45FA-4839-A752-74ECAD633892}"/>
              </a:ext>
            </a:extLst>
          </p:cNvPr>
          <p:cNvGraphicFramePr>
            <a:graphicFrameLocks noGrp="1"/>
          </p:cNvGraphicFramePr>
          <p:nvPr>
            <p:extLst>
              <p:ext uri="{D42A27DB-BD31-4B8C-83A1-F6EECF244321}">
                <p14:modId xmlns:p14="http://schemas.microsoft.com/office/powerpoint/2010/main" val="2569179017"/>
              </p:ext>
            </p:extLst>
          </p:nvPr>
        </p:nvGraphicFramePr>
        <p:xfrm>
          <a:off x="298580" y="177282"/>
          <a:ext cx="9227975" cy="6400800"/>
        </p:xfrm>
        <a:graphic>
          <a:graphicData uri="http://schemas.openxmlformats.org/drawingml/2006/table">
            <a:tbl>
              <a:tblPr firstRow="1" firstCol="1" lastRow="1" lastCol="1" bandRow="1" bandCol="1">
                <a:tableStyleId>{5C22544A-7EE6-4342-B048-85BDC9FD1C3A}</a:tableStyleId>
              </a:tblPr>
              <a:tblGrid>
                <a:gridCol w="3075367">
                  <a:extLst>
                    <a:ext uri="{9D8B030D-6E8A-4147-A177-3AD203B41FA5}">
                      <a16:colId xmlns:a16="http://schemas.microsoft.com/office/drawing/2014/main" val="2783849151"/>
                    </a:ext>
                  </a:extLst>
                </a:gridCol>
                <a:gridCol w="3076304">
                  <a:extLst>
                    <a:ext uri="{9D8B030D-6E8A-4147-A177-3AD203B41FA5}">
                      <a16:colId xmlns:a16="http://schemas.microsoft.com/office/drawing/2014/main" val="1200522376"/>
                    </a:ext>
                  </a:extLst>
                </a:gridCol>
                <a:gridCol w="3076304">
                  <a:extLst>
                    <a:ext uri="{9D8B030D-6E8A-4147-A177-3AD203B41FA5}">
                      <a16:colId xmlns:a16="http://schemas.microsoft.com/office/drawing/2014/main" val="1281850401"/>
                    </a:ext>
                  </a:extLst>
                </a:gridCol>
              </a:tblGrid>
              <a:tr h="304800">
                <a:tc>
                  <a:txBody>
                    <a:bodyPr/>
                    <a:lstStyle/>
                    <a:p>
                      <a:pPr indent="448310" algn="just">
                        <a:lnSpc>
                          <a:spcPct val="115000"/>
                        </a:lnSpc>
                        <a:spcAft>
                          <a:spcPts val="0"/>
                        </a:spcAft>
                      </a:pPr>
                      <a:r>
                        <a:rPr lang="en-GB" sz="1800" dirty="0">
                          <a:solidFill>
                            <a:schemeClr val="tx1"/>
                          </a:solidFill>
                          <a:effectLst/>
                        </a:rPr>
                        <a:t>Singular</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solidFill>
                            <a:schemeClr val="tx1"/>
                          </a:solidFill>
                          <a:effectLst/>
                        </a:rPr>
                        <a:t>Plural</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solidFill>
                            <a:schemeClr val="tx1"/>
                          </a:solidFill>
                          <a:effectLst/>
                        </a:rPr>
                        <a:t>Singular or Plural</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2078104"/>
                  </a:ext>
                </a:extLst>
              </a:tr>
              <a:tr h="304800">
                <a:tc>
                  <a:txBody>
                    <a:bodyPr/>
                    <a:lstStyle/>
                    <a:p>
                      <a:pPr indent="448310" algn="just">
                        <a:lnSpc>
                          <a:spcPct val="115000"/>
                        </a:lnSpc>
                        <a:spcAft>
                          <a:spcPts val="0"/>
                        </a:spcAft>
                      </a:pPr>
                      <a:r>
                        <a:rPr lang="en-GB" sz="1800" dirty="0">
                          <a:solidFill>
                            <a:schemeClr val="tx1"/>
                          </a:solidFill>
                          <a:effectLst/>
                        </a:rPr>
                        <a:t>another </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b="1" dirty="0">
                          <a:effectLst/>
                        </a:rPr>
                        <a:t>both</a:t>
                      </a:r>
                      <a:endPar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solidFill>
                            <a:schemeClr val="tx1"/>
                          </a:solidFill>
                          <a:effectLst/>
                        </a:rPr>
                        <a:t>all</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19621905"/>
                  </a:ext>
                </a:extLst>
              </a:tr>
              <a:tr h="304800">
                <a:tc>
                  <a:txBody>
                    <a:bodyPr/>
                    <a:lstStyle/>
                    <a:p>
                      <a:pPr indent="448310" algn="just">
                        <a:lnSpc>
                          <a:spcPct val="115000"/>
                        </a:lnSpc>
                        <a:spcAft>
                          <a:spcPts val="0"/>
                        </a:spcAft>
                      </a:pPr>
                      <a:r>
                        <a:rPr lang="en-GB" sz="1800" dirty="0">
                          <a:solidFill>
                            <a:schemeClr val="tx1"/>
                          </a:solidFill>
                          <a:effectLst/>
                        </a:rPr>
                        <a:t>anybody </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b="1" dirty="0">
                          <a:effectLst/>
                        </a:rPr>
                        <a:t>few</a:t>
                      </a:r>
                      <a:endPar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solidFill>
                            <a:schemeClr val="tx1"/>
                          </a:solidFill>
                          <a:effectLst/>
                        </a:rPr>
                        <a:t>any</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2880497"/>
                  </a:ext>
                </a:extLst>
              </a:tr>
              <a:tr h="304800">
                <a:tc>
                  <a:txBody>
                    <a:bodyPr/>
                    <a:lstStyle/>
                    <a:p>
                      <a:pPr indent="448310" algn="just">
                        <a:lnSpc>
                          <a:spcPct val="115000"/>
                        </a:lnSpc>
                        <a:spcAft>
                          <a:spcPts val="0"/>
                        </a:spcAft>
                      </a:pPr>
                      <a:r>
                        <a:rPr lang="en-GB" sz="1800" dirty="0">
                          <a:solidFill>
                            <a:schemeClr val="tx1"/>
                          </a:solidFill>
                          <a:effectLst/>
                        </a:rPr>
                        <a:t>anyone </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b="1" dirty="0">
                          <a:effectLst/>
                        </a:rPr>
                        <a:t>many</a:t>
                      </a:r>
                      <a:endPar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solidFill>
                            <a:schemeClr val="tx1"/>
                          </a:solidFill>
                          <a:effectLst/>
                        </a:rPr>
                        <a:t>more</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77074615"/>
                  </a:ext>
                </a:extLst>
              </a:tr>
              <a:tr h="304800">
                <a:tc>
                  <a:txBody>
                    <a:bodyPr/>
                    <a:lstStyle/>
                    <a:p>
                      <a:pPr indent="448310" algn="just">
                        <a:lnSpc>
                          <a:spcPct val="115000"/>
                        </a:lnSpc>
                        <a:spcAft>
                          <a:spcPts val="0"/>
                        </a:spcAft>
                      </a:pPr>
                      <a:r>
                        <a:rPr lang="en-GB" sz="1800" dirty="0">
                          <a:solidFill>
                            <a:schemeClr val="tx1"/>
                          </a:solidFill>
                          <a:effectLst/>
                        </a:rPr>
                        <a:t>anything </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b="1" dirty="0">
                          <a:effectLst/>
                        </a:rPr>
                        <a:t>others</a:t>
                      </a:r>
                      <a:endPar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solidFill>
                            <a:schemeClr val="tx1"/>
                          </a:solidFill>
                          <a:effectLst/>
                        </a:rPr>
                        <a:t>most</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28326549"/>
                  </a:ext>
                </a:extLst>
              </a:tr>
              <a:tr h="304800">
                <a:tc>
                  <a:txBody>
                    <a:bodyPr/>
                    <a:lstStyle/>
                    <a:p>
                      <a:pPr indent="448310" algn="just">
                        <a:lnSpc>
                          <a:spcPct val="115000"/>
                        </a:lnSpc>
                        <a:spcAft>
                          <a:spcPts val="0"/>
                        </a:spcAft>
                      </a:pPr>
                      <a:r>
                        <a:rPr lang="en-GB" sz="1800" dirty="0">
                          <a:solidFill>
                            <a:schemeClr val="tx1"/>
                          </a:solidFill>
                          <a:effectLst/>
                        </a:rPr>
                        <a:t>each </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b="1" dirty="0">
                          <a:effectLst/>
                        </a:rPr>
                        <a:t>several</a:t>
                      </a:r>
                      <a:endParaRPr lang="ro-RO"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solidFill>
                            <a:schemeClr val="tx1"/>
                          </a:solidFill>
                          <a:effectLst/>
                        </a:rPr>
                        <a:t>none</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23418683"/>
                  </a:ext>
                </a:extLst>
              </a:tr>
              <a:tr h="304800">
                <a:tc>
                  <a:txBody>
                    <a:bodyPr/>
                    <a:lstStyle/>
                    <a:p>
                      <a:pPr indent="448310" algn="just">
                        <a:lnSpc>
                          <a:spcPct val="115000"/>
                        </a:lnSpc>
                        <a:spcAft>
                          <a:spcPts val="0"/>
                        </a:spcAft>
                      </a:pPr>
                      <a:r>
                        <a:rPr lang="en-GB" sz="1800" dirty="0">
                          <a:solidFill>
                            <a:schemeClr val="tx1"/>
                          </a:solidFill>
                          <a:effectLst/>
                        </a:rPr>
                        <a:t>either </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solidFill>
                            <a:schemeClr val="tx1"/>
                          </a:solidFill>
                          <a:effectLst/>
                        </a:rPr>
                        <a:t>some</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47897501"/>
                  </a:ext>
                </a:extLst>
              </a:tr>
              <a:tr h="304800">
                <a:tc>
                  <a:txBody>
                    <a:bodyPr/>
                    <a:lstStyle/>
                    <a:p>
                      <a:pPr indent="448310" algn="just">
                        <a:lnSpc>
                          <a:spcPct val="115000"/>
                        </a:lnSpc>
                        <a:spcAft>
                          <a:spcPts val="0"/>
                        </a:spcAft>
                      </a:pPr>
                      <a:r>
                        <a:rPr lang="en-GB" sz="1800" dirty="0">
                          <a:solidFill>
                            <a:schemeClr val="tx1"/>
                          </a:solidFill>
                          <a:effectLst/>
                        </a:rPr>
                        <a:t>everyone</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solidFill>
                            <a:schemeClr val="tx1"/>
                          </a:solidFill>
                          <a:effectLst/>
                        </a:rPr>
                        <a:t>no</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35367626"/>
                  </a:ext>
                </a:extLst>
              </a:tr>
              <a:tr h="304800">
                <a:tc>
                  <a:txBody>
                    <a:bodyPr/>
                    <a:lstStyle/>
                    <a:p>
                      <a:pPr indent="448310" algn="just">
                        <a:lnSpc>
                          <a:spcPct val="115000"/>
                        </a:lnSpc>
                        <a:spcAft>
                          <a:spcPts val="0"/>
                        </a:spcAft>
                      </a:pPr>
                      <a:r>
                        <a:rPr lang="en-GB" sz="1800" dirty="0">
                          <a:solidFill>
                            <a:schemeClr val="tx1"/>
                          </a:solidFill>
                          <a:effectLst/>
                        </a:rPr>
                        <a:t>everybody</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93990686"/>
                  </a:ext>
                </a:extLst>
              </a:tr>
              <a:tr h="304800">
                <a:tc>
                  <a:txBody>
                    <a:bodyPr/>
                    <a:lstStyle/>
                    <a:p>
                      <a:pPr indent="448310" algn="just">
                        <a:lnSpc>
                          <a:spcPct val="115000"/>
                        </a:lnSpc>
                        <a:spcAft>
                          <a:spcPts val="0"/>
                        </a:spcAft>
                      </a:pPr>
                      <a:r>
                        <a:rPr lang="en-GB" sz="1800" dirty="0">
                          <a:solidFill>
                            <a:schemeClr val="tx1"/>
                          </a:solidFill>
                          <a:effectLst/>
                        </a:rPr>
                        <a:t>everything</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94796"/>
                  </a:ext>
                </a:extLst>
              </a:tr>
              <a:tr h="304800">
                <a:tc>
                  <a:txBody>
                    <a:bodyPr/>
                    <a:lstStyle/>
                    <a:p>
                      <a:pPr indent="448310" algn="just">
                        <a:lnSpc>
                          <a:spcPct val="115000"/>
                        </a:lnSpc>
                        <a:spcAft>
                          <a:spcPts val="0"/>
                        </a:spcAft>
                      </a:pPr>
                      <a:r>
                        <a:rPr lang="en-GB" sz="1800" dirty="0">
                          <a:solidFill>
                            <a:schemeClr val="tx1"/>
                          </a:solidFill>
                          <a:effectLst/>
                        </a:rPr>
                        <a:t>little</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75209441"/>
                  </a:ext>
                </a:extLst>
              </a:tr>
              <a:tr h="304800">
                <a:tc>
                  <a:txBody>
                    <a:bodyPr/>
                    <a:lstStyle/>
                    <a:p>
                      <a:pPr indent="448310" algn="just">
                        <a:lnSpc>
                          <a:spcPct val="115000"/>
                        </a:lnSpc>
                        <a:spcAft>
                          <a:spcPts val="0"/>
                        </a:spcAft>
                      </a:pPr>
                      <a:r>
                        <a:rPr lang="en-GB" sz="1800" dirty="0">
                          <a:solidFill>
                            <a:schemeClr val="tx1"/>
                          </a:solidFill>
                          <a:effectLst/>
                        </a:rPr>
                        <a:t>much</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00760938"/>
                  </a:ext>
                </a:extLst>
              </a:tr>
              <a:tr h="304800">
                <a:tc>
                  <a:txBody>
                    <a:bodyPr/>
                    <a:lstStyle/>
                    <a:p>
                      <a:pPr indent="448310" algn="just">
                        <a:lnSpc>
                          <a:spcPct val="115000"/>
                        </a:lnSpc>
                        <a:spcAft>
                          <a:spcPts val="0"/>
                        </a:spcAft>
                      </a:pPr>
                      <a:r>
                        <a:rPr lang="en-GB" sz="1800" dirty="0">
                          <a:solidFill>
                            <a:schemeClr val="tx1"/>
                          </a:solidFill>
                          <a:effectLst/>
                        </a:rPr>
                        <a:t>neither</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88058574"/>
                  </a:ext>
                </a:extLst>
              </a:tr>
              <a:tr h="304800">
                <a:tc>
                  <a:txBody>
                    <a:bodyPr/>
                    <a:lstStyle/>
                    <a:p>
                      <a:pPr indent="448310" algn="just">
                        <a:lnSpc>
                          <a:spcPct val="115000"/>
                        </a:lnSpc>
                        <a:spcAft>
                          <a:spcPts val="0"/>
                        </a:spcAft>
                      </a:pPr>
                      <a:r>
                        <a:rPr lang="en-GB" sz="1800" dirty="0">
                          <a:solidFill>
                            <a:schemeClr val="tx1"/>
                          </a:solidFill>
                          <a:effectLst/>
                        </a:rPr>
                        <a:t>nobody</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59638640"/>
                  </a:ext>
                </a:extLst>
              </a:tr>
              <a:tr h="304800">
                <a:tc>
                  <a:txBody>
                    <a:bodyPr/>
                    <a:lstStyle/>
                    <a:p>
                      <a:pPr indent="448310" algn="just">
                        <a:lnSpc>
                          <a:spcPct val="115000"/>
                        </a:lnSpc>
                        <a:spcAft>
                          <a:spcPts val="0"/>
                        </a:spcAft>
                      </a:pPr>
                      <a:r>
                        <a:rPr lang="en-GB" sz="1800" dirty="0">
                          <a:solidFill>
                            <a:schemeClr val="tx1"/>
                          </a:solidFill>
                          <a:effectLst/>
                        </a:rPr>
                        <a:t>no one</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89641171"/>
                  </a:ext>
                </a:extLst>
              </a:tr>
              <a:tr h="304800">
                <a:tc>
                  <a:txBody>
                    <a:bodyPr/>
                    <a:lstStyle/>
                    <a:p>
                      <a:pPr indent="448310" algn="just">
                        <a:lnSpc>
                          <a:spcPct val="115000"/>
                        </a:lnSpc>
                        <a:spcAft>
                          <a:spcPts val="0"/>
                        </a:spcAft>
                      </a:pPr>
                      <a:r>
                        <a:rPr lang="en-GB" sz="1800" dirty="0">
                          <a:solidFill>
                            <a:schemeClr val="tx1"/>
                          </a:solidFill>
                          <a:effectLst/>
                        </a:rPr>
                        <a:t>nothing</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49195683"/>
                  </a:ext>
                </a:extLst>
              </a:tr>
              <a:tr h="304800">
                <a:tc>
                  <a:txBody>
                    <a:bodyPr/>
                    <a:lstStyle/>
                    <a:p>
                      <a:pPr indent="448310" algn="just">
                        <a:lnSpc>
                          <a:spcPct val="115000"/>
                        </a:lnSpc>
                        <a:spcAft>
                          <a:spcPts val="0"/>
                        </a:spcAft>
                      </a:pPr>
                      <a:r>
                        <a:rPr lang="en-GB" sz="1800" dirty="0">
                          <a:solidFill>
                            <a:schemeClr val="tx1"/>
                          </a:solidFill>
                          <a:effectLst/>
                        </a:rPr>
                        <a:t>one</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90981290"/>
                  </a:ext>
                </a:extLst>
              </a:tr>
              <a:tr h="304800">
                <a:tc>
                  <a:txBody>
                    <a:bodyPr/>
                    <a:lstStyle/>
                    <a:p>
                      <a:pPr indent="448310" algn="just">
                        <a:lnSpc>
                          <a:spcPct val="115000"/>
                        </a:lnSpc>
                        <a:spcAft>
                          <a:spcPts val="0"/>
                        </a:spcAft>
                      </a:pPr>
                      <a:r>
                        <a:rPr lang="en-GB" sz="1800" dirty="0">
                          <a:solidFill>
                            <a:schemeClr val="tx1"/>
                          </a:solidFill>
                          <a:effectLst/>
                        </a:rPr>
                        <a:t>other</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60956114"/>
                  </a:ext>
                </a:extLst>
              </a:tr>
              <a:tr h="304800">
                <a:tc>
                  <a:txBody>
                    <a:bodyPr/>
                    <a:lstStyle/>
                    <a:p>
                      <a:pPr indent="448310" algn="just">
                        <a:lnSpc>
                          <a:spcPct val="115000"/>
                        </a:lnSpc>
                        <a:spcAft>
                          <a:spcPts val="0"/>
                        </a:spcAft>
                      </a:pPr>
                      <a:r>
                        <a:rPr lang="en-GB" sz="1800" dirty="0">
                          <a:solidFill>
                            <a:schemeClr val="tx1"/>
                          </a:solidFill>
                          <a:effectLst/>
                        </a:rPr>
                        <a:t>somebody</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90324510"/>
                  </a:ext>
                </a:extLst>
              </a:tr>
              <a:tr h="304800">
                <a:tc>
                  <a:txBody>
                    <a:bodyPr/>
                    <a:lstStyle/>
                    <a:p>
                      <a:pPr indent="448310" algn="just">
                        <a:lnSpc>
                          <a:spcPct val="115000"/>
                        </a:lnSpc>
                        <a:spcAft>
                          <a:spcPts val="0"/>
                        </a:spcAft>
                      </a:pPr>
                      <a:r>
                        <a:rPr lang="en-GB" sz="1800" dirty="0">
                          <a:solidFill>
                            <a:schemeClr val="tx1"/>
                          </a:solidFill>
                          <a:effectLst/>
                        </a:rPr>
                        <a:t>someone </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31491836"/>
                  </a:ext>
                </a:extLst>
              </a:tr>
              <a:tr h="304800">
                <a:tc>
                  <a:txBody>
                    <a:bodyPr/>
                    <a:lstStyle/>
                    <a:p>
                      <a:pPr indent="448310" algn="just">
                        <a:lnSpc>
                          <a:spcPct val="115000"/>
                        </a:lnSpc>
                        <a:spcAft>
                          <a:spcPts val="0"/>
                        </a:spcAft>
                      </a:pPr>
                      <a:r>
                        <a:rPr lang="en-GB" sz="1800" dirty="0">
                          <a:solidFill>
                            <a:schemeClr val="tx1"/>
                          </a:solidFill>
                          <a:effectLst/>
                        </a:rPr>
                        <a:t>something</a:t>
                      </a:r>
                      <a:endParaRPr lang="ro-RO"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indent="448310" algn="just">
                        <a:lnSpc>
                          <a:spcPct val="115000"/>
                        </a:lnSpc>
                        <a:spcAft>
                          <a:spcPts val="0"/>
                        </a:spcAft>
                      </a:pPr>
                      <a:r>
                        <a:rPr lang="en-GB" sz="1800" dirty="0">
                          <a:effectLst/>
                        </a:rPr>
                        <a:t> </a:t>
                      </a:r>
                      <a:endParaRPr lang="ro-RO"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94020484"/>
                  </a:ext>
                </a:extLst>
              </a:tr>
            </a:tbl>
          </a:graphicData>
        </a:graphic>
      </p:graphicFrame>
    </p:spTree>
    <p:extLst>
      <p:ext uri="{BB962C8B-B14F-4D97-AF65-F5344CB8AC3E}">
        <p14:creationId xmlns:p14="http://schemas.microsoft.com/office/powerpoint/2010/main" val="1770753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193792E-600F-400D-86AB-DF081A04532F}"/>
              </a:ext>
            </a:extLst>
          </p:cNvPr>
          <p:cNvSpPr/>
          <p:nvPr/>
        </p:nvSpPr>
        <p:spPr>
          <a:xfrm>
            <a:off x="331638" y="533752"/>
            <a:ext cx="11528724" cy="5262979"/>
          </a:xfrm>
          <a:prstGeom prst="rect">
            <a:avLst/>
          </a:prstGeom>
        </p:spPr>
        <p:txBody>
          <a:bodyPr wrap="square">
            <a:spAutoFit/>
          </a:bodyPr>
          <a:lstStyle/>
          <a:p>
            <a:pPr indent="448310" algn="just">
              <a:spcAft>
                <a:spcPts val="0"/>
              </a:spcAft>
            </a:pPr>
            <a:r>
              <a:rPr lang="en-GB" sz="2400" dirty="0">
                <a:latin typeface="Times New Roman" panose="02020603050405020304" pitchFamily="18" charset="0"/>
                <a:ea typeface="Times New Roman" panose="02020603050405020304" pitchFamily="18" charset="0"/>
              </a:rPr>
              <a:t>If we look back at the chart, we will see that the following patterns emerge:</a:t>
            </a:r>
            <a:endParaRPr lang="ro-RO" sz="2400" dirty="0">
              <a:latin typeface="Times New Roman" panose="02020603050405020304" pitchFamily="18" charset="0"/>
              <a:ea typeface="Times New Roman" panose="02020603050405020304" pitchFamily="18" charset="0"/>
            </a:endParaRPr>
          </a:p>
          <a:p>
            <a:pPr indent="448310" algn="just">
              <a:spcAft>
                <a:spcPts val="0"/>
              </a:spcAft>
            </a:pPr>
            <a:r>
              <a:rPr lang="en-GB" sz="2400" b="1" u="sng" dirty="0">
                <a:latin typeface="Times New Roman" panose="02020603050405020304" pitchFamily="18" charset="0"/>
                <a:ea typeface="Times New Roman" panose="02020603050405020304" pitchFamily="18" charset="0"/>
              </a:rPr>
              <a:t>1.</a:t>
            </a:r>
            <a:r>
              <a:rPr lang="en-GB" sz="2400" dirty="0">
                <a:latin typeface="Times New Roman" panose="02020603050405020304" pitchFamily="18" charset="0"/>
                <a:ea typeface="Times New Roman" panose="02020603050405020304" pitchFamily="18" charset="0"/>
              </a:rPr>
              <a:t> Indefinite pronouns that end in </a:t>
            </a:r>
            <a:r>
              <a:rPr lang="en-GB" sz="2400" i="1" dirty="0">
                <a:latin typeface="Times New Roman" panose="02020603050405020304" pitchFamily="18" charset="0"/>
                <a:ea typeface="Times New Roman" panose="02020603050405020304" pitchFamily="18" charset="0"/>
              </a:rPr>
              <a:t>-</a:t>
            </a:r>
            <a:r>
              <a:rPr lang="en-GB" sz="2400" i="1" dirty="0">
                <a:solidFill>
                  <a:srgbClr val="FF0000"/>
                </a:solidFill>
                <a:latin typeface="Times New Roman" panose="02020603050405020304" pitchFamily="18" charset="0"/>
                <a:ea typeface="Times New Roman" panose="02020603050405020304" pitchFamily="18" charset="0"/>
              </a:rPr>
              <a:t>body</a:t>
            </a:r>
            <a:r>
              <a:rPr lang="en-GB" sz="2400" i="1" dirty="0">
                <a:latin typeface="Times New Roman" panose="02020603050405020304" pitchFamily="18" charset="0"/>
                <a:ea typeface="Times New Roman" panose="02020603050405020304" pitchFamily="18" charset="0"/>
              </a:rPr>
              <a:t> </a:t>
            </a:r>
            <a:r>
              <a:rPr lang="en-GB" sz="2400" dirty="0">
                <a:latin typeface="Times New Roman" panose="02020603050405020304" pitchFamily="18" charset="0"/>
                <a:ea typeface="Times New Roman" panose="02020603050405020304" pitchFamily="18" charset="0"/>
              </a:rPr>
              <a:t>are </a:t>
            </a:r>
            <a:r>
              <a:rPr lang="en-GB" sz="2400" b="1" dirty="0">
                <a:latin typeface="Times New Roman" panose="02020603050405020304" pitchFamily="18" charset="0"/>
                <a:ea typeface="Times New Roman" panose="02020603050405020304" pitchFamily="18" charset="0"/>
              </a:rPr>
              <a:t>singular</a:t>
            </a:r>
            <a:r>
              <a:rPr lang="en-GB" sz="2400" dirty="0">
                <a:latin typeface="Times New Roman" panose="02020603050405020304" pitchFamily="18" charset="0"/>
                <a:ea typeface="Times New Roman" panose="02020603050405020304" pitchFamily="18" charset="0"/>
              </a:rPr>
              <a:t>. These words include </a:t>
            </a:r>
            <a:r>
              <a:rPr lang="en-GB" sz="2400" i="1" dirty="0">
                <a:solidFill>
                  <a:srgbClr val="FF0000"/>
                </a:solidFill>
                <a:latin typeface="Times New Roman" panose="02020603050405020304" pitchFamily="18" charset="0"/>
                <a:ea typeface="Times New Roman" panose="02020603050405020304" pitchFamily="18" charset="0"/>
              </a:rPr>
              <a:t>anybody, somebody, nobody.</a:t>
            </a:r>
            <a:endParaRPr lang="ro-RO" sz="2400" dirty="0">
              <a:solidFill>
                <a:srgbClr val="FF0000"/>
              </a:solidFill>
              <a:latin typeface="Times New Roman" panose="02020603050405020304" pitchFamily="18" charset="0"/>
              <a:ea typeface="Times New Roman" panose="02020603050405020304" pitchFamily="18" charset="0"/>
            </a:endParaRPr>
          </a:p>
          <a:p>
            <a:pPr indent="448310" algn="just">
              <a:spcAft>
                <a:spcPts val="0"/>
              </a:spcAft>
            </a:pPr>
            <a:r>
              <a:rPr lang="en-GB" sz="2400" b="1" u="sng" dirty="0">
                <a:latin typeface="Times New Roman" panose="02020603050405020304" pitchFamily="18" charset="0"/>
                <a:ea typeface="Times New Roman" panose="02020603050405020304" pitchFamily="18" charset="0"/>
              </a:rPr>
              <a:t>2.</a:t>
            </a:r>
            <a:r>
              <a:rPr lang="en-GB" sz="2400" dirty="0">
                <a:latin typeface="Times New Roman" panose="02020603050405020304" pitchFamily="18" charset="0"/>
                <a:ea typeface="Times New Roman" panose="02020603050405020304" pitchFamily="18" charset="0"/>
              </a:rPr>
              <a:t>  Indefinite pronouns that end in </a:t>
            </a:r>
            <a:r>
              <a:rPr lang="en-GB" sz="2400" i="1" dirty="0">
                <a:latin typeface="Times New Roman" panose="02020603050405020304" pitchFamily="18" charset="0"/>
                <a:ea typeface="Times New Roman" panose="02020603050405020304" pitchFamily="18" charset="0"/>
              </a:rPr>
              <a:t>-</a:t>
            </a:r>
            <a:r>
              <a:rPr lang="en-GB" sz="2400" i="1" dirty="0">
                <a:solidFill>
                  <a:srgbClr val="FF0000"/>
                </a:solidFill>
                <a:latin typeface="Times New Roman" panose="02020603050405020304" pitchFamily="18" charset="0"/>
                <a:ea typeface="Times New Roman" panose="02020603050405020304" pitchFamily="18" charset="0"/>
              </a:rPr>
              <a:t>one</a:t>
            </a:r>
            <a:r>
              <a:rPr lang="en-GB" sz="2400" i="1" dirty="0">
                <a:latin typeface="Times New Roman" panose="02020603050405020304" pitchFamily="18" charset="0"/>
                <a:ea typeface="Times New Roman" panose="02020603050405020304" pitchFamily="18" charset="0"/>
              </a:rPr>
              <a:t> </a:t>
            </a:r>
            <a:r>
              <a:rPr lang="en-GB" sz="2400" dirty="0">
                <a:latin typeface="Times New Roman" panose="02020603050405020304" pitchFamily="18" charset="0"/>
                <a:ea typeface="Times New Roman" panose="02020603050405020304" pitchFamily="18" charset="0"/>
              </a:rPr>
              <a:t>are </a:t>
            </a:r>
            <a:r>
              <a:rPr lang="en-GB" sz="2400" b="1" dirty="0">
                <a:latin typeface="Times New Roman" panose="02020603050405020304" pitchFamily="18" charset="0"/>
                <a:ea typeface="Times New Roman" panose="02020603050405020304" pitchFamily="18" charset="0"/>
              </a:rPr>
              <a:t>singular</a:t>
            </a:r>
            <a:r>
              <a:rPr lang="en-GB" sz="2400" dirty="0">
                <a:latin typeface="Times New Roman" panose="02020603050405020304" pitchFamily="18" charset="0"/>
                <a:ea typeface="Times New Roman" panose="02020603050405020304" pitchFamily="18" charset="0"/>
              </a:rPr>
              <a:t>. These words include </a:t>
            </a:r>
            <a:r>
              <a:rPr lang="en-GB" sz="2400" i="1" dirty="0">
                <a:solidFill>
                  <a:srgbClr val="FF0000"/>
                </a:solidFill>
                <a:latin typeface="Times New Roman" panose="02020603050405020304" pitchFamily="18" charset="0"/>
                <a:ea typeface="Times New Roman" panose="02020603050405020304" pitchFamily="18" charset="0"/>
              </a:rPr>
              <a:t>anyone, everyone, someone, </a:t>
            </a:r>
            <a:r>
              <a:rPr lang="en-GB" sz="2400" dirty="0">
                <a:solidFill>
                  <a:srgbClr val="FF0000"/>
                </a:solidFill>
                <a:latin typeface="Times New Roman" panose="02020603050405020304" pitchFamily="18" charset="0"/>
                <a:ea typeface="Times New Roman" panose="02020603050405020304" pitchFamily="18" charset="0"/>
              </a:rPr>
              <a:t>and </a:t>
            </a:r>
            <a:r>
              <a:rPr lang="en-GB" sz="2400" i="1" dirty="0">
                <a:solidFill>
                  <a:srgbClr val="FF0000"/>
                </a:solidFill>
                <a:latin typeface="Times New Roman" panose="02020603050405020304" pitchFamily="18" charset="0"/>
                <a:ea typeface="Times New Roman" panose="02020603050405020304" pitchFamily="18" charset="0"/>
              </a:rPr>
              <a:t>one.</a:t>
            </a:r>
            <a:endParaRPr lang="ro-RO" sz="2400" dirty="0">
              <a:solidFill>
                <a:srgbClr val="FF0000"/>
              </a:solidFill>
              <a:latin typeface="Times New Roman" panose="02020603050405020304" pitchFamily="18" charset="0"/>
              <a:ea typeface="Times New Roman" panose="02020603050405020304" pitchFamily="18" charset="0"/>
            </a:endParaRPr>
          </a:p>
          <a:p>
            <a:pPr indent="448310" algn="just">
              <a:spcAft>
                <a:spcPts val="0"/>
              </a:spcAft>
            </a:pPr>
            <a:r>
              <a:rPr lang="en-GB" sz="2400" b="1" u="sng" dirty="0">
                <a:latin typeface="Times New Roman" panose="02020603050405020304" pitchFamily="18" charset="0"/>
                <a:ea typeface="Times New Roman" panose="02020603050405020304" pitchFamily="18" charset="0"/>
              </a:rPr>
              <a:t>3.</a:t>
            </a:r>
            <a:r>
              <a:rPr lang="en-GB" sz="2400" dirty="0">
                <a:latin typeface="Times New Roman" panose="02020603050405020304" pitchFamily="18" charset="0"/>
                <a:ea typeface="Times New Roman" panose="02020603050405020304" pitchFamily="18" charset="0"/>
              </a:rPr>
              <a:t> The indefinite pronouns </a:t>
            </a:r>
            <a:r>
              <a:rPr lang="en-GB" sz="2400" i="1" dirty="0">
                <a:solidFill>
                  <a:srgbClr val="FF0000"/>
                </a:solidFill>
                <a:latin typeface="Times New Roman" panose="02020603050405020304" pitchFamily="18" charset="0"/>
                <a:ea typeface="Times New Roman" panose="02020603050405020304" pitchFamily="18" charset="0"/>
              </a:rPr>
              <a:t>both, few, many, others</a:t>
            </a:r>
            <a:r>
              <a:rPr lang="en-GB" sz="2400" i="1" dirty="0">
                <a:latin typeface="Times New Roman" panose="02020603050405020304" pitchFamily="18" charset="0"/>
                <a:ea typeface="Times New Roman" panose="02020603050405020304" pitchFamily="18" charset="0"/>
              </a:rPr>
              <a:t>, </a:t>
            </a:r>
            <a:r>
              <a:rPr lang="en-GB" sz="2400" dirty="0">
                <a:latin typeface="Times New Roman" panose="02020603050405020304" pitchFamily="18" charset="0"/>
                <a:ea typeface="Times New Roman" panose="02020603050405020304" pitchFamily="18" charset="0"/>
              </a:rPr>
              <a:t>and </a:t>
            </a:r>
            <a:r>
              <a:rPr lang="en-GB" sz="2400" i="1" dirty="0">
                <a:solidFill>
                  <a:srgbClr val="FF0000"/>
                </a:solidFill>
                <a:latin typeface="Times New Roman" panose="02020603050405020304" pitchFamily="18" charset="0"/>
                <a:ea typeface="Times New Roman" panose="02020603050405020304" pitchFamily="18" charset="0"/>
              </a:rPr>
              <a:t>several</a:t>
            </a:r>
            <a:r>
              <a:rPr lang="en-GB" sz="2400" i="1" dirty="0">
                <a:latin typeface="Times New Roman" panose="02020603050405020304" pitchFamily="18" charset="0"/>
                <a:ea typeface="Times New Roman" panose="02020603050405020304" pitchFamily="18" charset="0"/>
              </a:rPr>
              <a:t> </a:t>
            </a:r>
            <a:r>
              <a:rPr lang="en-GB" sz="2400" dirty="0">
                <a:latin typeface="Times New Roman" panose="02020603050405020304" pitchFamily="18" charset="0"/>
                <a:ea typeface="Times New Roman" panose="02020603050405020304" pitchFamily="18" charset="0"/>
              </a:rPr>
              <a:t>are </a:t>
            </a:r>
            <a:r>
              <a:rPr lang="en-GB" sz="2400" b="1" dirty="0">
                <a:latin typeface="Times New Roman" panose="02020603050405020304" pitchFamily="18" charset="0"/>
                <a:ea typeface="Times New Roman" panose="02020603050405020304" pitchFamily="18" charset="0"/>
              </a:rPr>
              <a:t>plural</a:t>
            </a:r>
            <a:r>
              <a:rPr lang="en-GB" sz="2400" dirty="0">
                <a:latin typeface="Times New Roman" panose="02020603050405020304" pitchFamily="18" charset="0"/>
                <a:ea typeface="Times New Roman" panose="02020603050405020304" pitchFamily="18" charset="0"/>
              </a:rPr>
              <a:t>.</a:t>
            </a:r>
            <a:endParaRPr lang="ro-RO" sz="2400" dirty="0">
              <a:latin typeface="Times New Roman" panose="02020603050405020304" pitchFamily="18" charset="0"/>
              <a:ea typeface="Times New Roman" panose="02020603050405020304" pitchFamily="18" charset="0"/>
            </a:endParaRPr>
          </a:p>
          <a:p>
            <a:pPr indent="448310" algn="just">
              <a:spcAft>
                <a:spcPts val="0"/>
              </a:spcAft>
            </a:pPr>
            <a:r>
              <a:rPr lang="en-GB" sz="2400" b="1" u="sng" dirty="0">
                <a:latin typeface="Times New Roman" panose="02020603050405020304" pitchFamily="18" charset="0"/>
                <a:ea typeface="Times New Roman" panose="02020603050405020304" pitchFamily="18" charset="0"/>
              </a:rPr>
              <a:t>4.</a:t>
            </a:r>
            <a:r>
              <a:rPr lang="en-GB" sz="2400" dirty="0">
                <a:latin typeface="Times New Roman" panose="02020603050405020304" pitchFamily="18" charset="0"/>
                <a:ea typeface="Times New Roman" panose="02020603050405020304" pitchFamily="18" charset="0"/>
              </a:rPr>
              <a:t> The indefinite pronouns </a:t>
            </a:r>
            <a:r>
              <a:rPr lang="en-GB" sz="2400" i="1" dirty="0">
                <a:solidFill>
                  <a:srgbClr val="FF0000"/>
                </a:solidFill>
                <a:latin typeface="Times New Roman" panose="02020603050405020304" pitchFamily="18" charset="0"/>
                <a:ea typeface="Times New Roman" panose="02020603050405020304" pitchFamily="18" charset="0"/>
              </a:rPr>
              <a:t>all, any, more, most, none</a:t>
            </a:r>
            <a:r>
              <a:rPr lang="en-GB" sz="2400" i="1" dirty="0">
                <a:latin typeface="Times New Roman" panose="02020603050405020304" pitchFamily="18" charset="0"/>
                <a:ea typeface="Times New Roman" panose="02020603050405020304" pitchFamily="18" charset="0"/>
              </a:rPr>
              <a:t>, </a:t>
            </a:r>
            <a:r>
              <a:rPr lang="en-GB" sz="2400" dirty="0">
                <a:latin typeface="Times New Roman" panose="02020603050405020304" pitchFamily="18" charset="0"/>
                <a:ea typeface="Times New Roman" panose="02020603050405020304" pitchFamily="18" charset="0"/>
              </a:rPr>
              <a:t>and </a:t>
            </a:r>
            <a:r>
              <a:rPr lang="en-GB" sz="2400" i="1" dirty="0">
                <a:solidFill>
                  <a:srgbClr val="FF0000"/>
                </a:solidFill>
                <a:latin typeface="Times New Roman" panose="02020603050405020304" pitchFamily="18" charset="0"/>
                <a:ea typeface="Times New Roman" panose="02020603050405020304" pitchFamily="18" charset="0"/>
              </a:rPr>
              <a:t>some</a:t>
            </a:r>
            <a:r>
              <a:rPr lang="en-GB" sz="2400" i="1" dirty="0">
                <a:latin typeface="Times New Roman" panose="02020603050405020304" pitchFamily="18" charset="0"/>
                <a:ea typeface="Times New Roman" panose="02020603050405020304" pitchFamily="18" charset="0"/>
              </a:rPr>
              <a:t> </a:t>
            </a:r>
            <a:r>
              <a:rPr lang="en-GB" sz="2400" dirty="0">
                <a:latin typeface="Times New Roman" panose="02020603050405020304" pitchFamily="18" charset="0"/>
                <a:ea typeface="Times New Roman" panose="02020603050405020304" pitchFamily="18" charset="0"/>
              </a:rPr>
              <a:t>can be </a:t>
            </a:r>
            <a:r>
              <a:rPr lang="en-GB" sz="2400" b="1" dirty="0">
                <a:latin typeface="Times New Roman" panose="02020603050405020304" pitchFamily="18" charset="0"/>
                <a:ea typeface="Times New Roman" panose="02020603050405020304" pitchFamily="18" charset="0"/>
              </a:rPr>
              <a:t>singular</a:t>
            </a:r>
            <a:r>
              <a:rPr lang="en-GB" sz="2400" dirty="0">
                <a:latin typeface="Times New Roman" panose="02020603050405020304" pitchFamily="18" charset="0"/>
                <a:ea typeface="Times New Roman" panose="02020603050405020304" pitchFamily="18" charset="0"/>
              </a:rPr>
              <a:t> or </a:t>
            </a:r>
            <a:r>
              <a:rPr lang="en-GB" sz="2400" b="1" dirty="0">
                <a:latin typeface="Times New Roman" panose="02020603050405020304" pitchFamily="18" charset="0"/>
                <a:ea typeface="Times New Roman" panose="02020603050405020304" pitchFamily="18" charset="0"/>
              </a:rPr>
              <a:t>plural</a:t>
            </a:r>
            <a:r>
              <a:rPr lang="en-GB" sz="2400" dirty="0">
                <a:latin typeface="Times New Roman" panose="02020603050405020304" pitchFamily="18" charset="0"/>
                <a:ea typeface="Times New Roman" panose="02020603050405020304" pitchFamily="18" charset="0"/>
              </a:rPr>
              <a:t>, depending on how they are used. </a:t>
            </a:r>
          </a:p>
          <a:p>
            <a:pPr indent="448310" algn="just">
              <a:spcAft>
                <a:spcPts val="0"/>
              </a:spcAft>
            </a:pPr>
            <a:endParaRPr lang="en-US" sz="2400" i="1"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r>
              <a:rPr lang="en-US" sz="2400" i="1" dirty="0">
                <a:solidFill>
                  <a:srgbClr val="00B050"/>
                </a:solidFill>
                <a:latin typeface="Times New Roman" panose="02020603050405020304" pitchFamily="18" charset="0"/>
                <a:ea typeface="Times New Roman" panose="02020603050405020304" pitchFamily="18" charset="0"/>
              </a:rPr>
              <a:t>All the water is gone. (water = uncountable)</a:t>
            </a:r>
          </a:p>
          <a:p>
            <a:pPr indent="448310" algn="just">
              <a:spcAft>
                <a:spcPts val="0"/>
              </a:spcAft>
            </a:pPr>
            <a:r>
              <a:rPr lang="en-US" sz="2400" i="1" dirty="0">
                <a:solidFill>
                  <a:srgbClr val="00B050"/>
                </a:solidFill>
                <a:latin typeface="Times New Roman" panose="02020603050405020304" pitchFamily="18" charset="0"/>
                <a:ea typeface="Times New Roman" panose="02020603050405020304" pitchFamily="18" charset="0"/>
              </a:rPr>
              <a:t>All the students are present. (students = countable)</a:t>
            </a:r>
          </a:p>
          <a:p>
            <a:pPr indent="448310" algn="just">
              <a:spcAft>
                <a:spcPts val="0"/>
              </a:spcAft>
            </a:pPr>
            <a:endParaRPr lang="en-US" sz="2400" i="1"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endParaRPr lang="en-US" sz="2400" i="1"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r>
              <a:rPr lang="en-US" sz="2400" i="1" dirty="0">
                <a:latin typeface="Times New Roman" panose="02020603050405020304" pitchFamily="18" charset="0"/>
                <a:ea typeface="Times New Roman" panose="02020603050405020304" pitchFamily="18" charset="0"/>
              </a:rPr>
              <a:t>Task: Write your own examples for number 4</a:t>
            </a:r>
            <a:endParaRPr lang="en-GB" sz="2400" i="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48991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6B967C6-421B-438B-ACC8-3B70AA71BF52}"/>
              </a:ext>
            </a:extLst>
          </p:cNvPr>
          <p:cNvSpPr/>
          <p:nvPr/>
        </p:nvSpPr>
        <p:spPr>
          <a:xfrm>
            <a:off x="806246" y="1115359"/>
            <a:ext cx="10264878" cy="3847207"/>
          </a:xfrm>
          <a:prstGeom prst="rect">
            <a:avLst/>
          </a:prstGeom>
        </p:spPr>
        <p:txBody>
          <a:bodyPr wrap="square">
            <a:spAutoFit/>
          </a:bodyPr>
          <a:lstStyle/>
          <a:p>
            <a:pPr indent="448310" algn="just">
              <a:spcAft>
                <a:spcPts val="0"/>
              </a:spcAft>
            </a:pPr>
            <a:endParaRPr lang="ro-RO" sz="2800"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r>
              <a:rPr lang="en-GB" sz="2800" b="1" dirty="0">
                <a:latin typeface="Times New Roman" panose="02020603050405020304" pitchFamily="18" charset="0"/>
                <a:ea typeface="Times New Roman" panose="02020603050405020304" pitchFamily="18" charset="0"/>
              </a:rPr>
              <a:t>5. </a:t>
            </a:r>
            <a:r>
              <a:rPr lang="en-GB" sz="2800" i="1" dirty="0">
                <a:solidFill>
                  <a:srgbClr val="FF0000"/>
                </a:solidFill>
                <a:latin typeface="Times New Roman" panose="02020603050405020304" pitchFamily="18" charset="0"/>
                <a:ea typeface="Times New Roman" panose="02020603050405020304" pitchFamily="18" charset="0"/>
              </a:rPr>
              <a:t>No</a:t>
            </a:r>
            <a:r>
              <a:rPr lang="en-GB" sz="2800" i="1" dirty="0">
                <a:latin typeface="Times New Roman" panose="02020603050405020304" pitchFamily="18" charset="0"/>
                <a:ea typeface="Times New Roman" panose="02020603050405020304" pitchFamily="18" charset="0"/>
              </a:rPr>
              <a:t> </a:t>
            </a:r>
            <a:r>
              <a:rPr lang="en-GB" sz="2800" dirty="0">
                <a:latin typeface="Times New Roman" panose="02020603050405020304" pitchFamily="18" charset="0"/>
                <a:ea typeface="Times New Roman" panose="02020603050405020304" pitchFamily="18" charset="0"/>
              </a:rPr>
              <a:t>can take either singular or plural verb depending on the noun which follows it:</a:t>
            </a:r>
            <a:endParaRPr lang="ro-RO" sz="2800" dirty="0">
              <a:latin typeface="Times New Roman" panose="02020603050405020304" pitchFamily="18" charset="0"/>
              <a:ea typeface="Times New Roman" panose="02020603050405020304" pitchFamily="18" charset="0"/>
            </a:endParaRPr>
          </a:p>
          <a:p>
            <a:pPr indent="452438" algn="just">
              <a:spcAft>
                <a:spcPts val="0"/>
              </a:spcAft>
            </a:pPr>
            <a:r>
              <a:rPr lang="en-150" sz="2800" dirty="0">
                <a:solidFill>
                  <a:srgbClr val="FF0000"/>
                </a:solidFill>
                <a:latin typeface="Times New Roman" panose="02020603050405020304" pitchFamily="18" charset="0"/>
                <a:ea typeface="Times New Roman" panose="02020603050405020304" pitchFamily="18" charset="0"/>
              </a:rPr>
              <a:t>a)</a:t>
            </a:r>
            <a:r>
              <a:rPr lang="en-150" sz="2800" i="1" dirty="0">
                <a:solidFill>
                  <a:srgbClr val="FF0000"/>
                </a:solidFill>
                <a:latin typeface="Times New Roman" panose="02020603050405020304" pitchFamily="18" charset="0"/>
                <a:ea typeface="Times New Roman" panose="02020603050405020304" pitchFamily="18" charset="0"/>
              </a:rPr>
              <a:t> </a:t>
            </a:r>
            <a:r>
              <a:rPr lang="en-GB" sz="2800" i="1" dirty="0">
                <a:solidFill>
                  <a:srgbClr val="FF0000"/>
                </a:solidFill>
                <a:latin typeface="Times New Roman" panose="02020603050405020304" pitchFamily="18" charset="0"/>
                <a:ea typeface="Times New Roman" panose="02020603050405020304" pitchFamily="18" charset="0"/>
              </a:rPr>
              <a:t>No + </a:t>
            </a:r>
            <a:r>
              <a:rPr lang="en-GB" sz="4400" i="1" dirty="0">
                <a:solidFill>
                  <a:srgbClr val="FF0000"/>
                </a:solidFill>
                <a:effectLst/>
                <a:latin typeface="Times New Roman" panose="02020603050405020304" pitchFamily="18" charset="0"/>
                <a:ea typeface="Times New Roman" panose="02020603050405020304" pitchFamily="18" charset="0"/>
              </a:rPr>
              <a:t>{</a:t>
            </a:r>
            <a:r>
              <a:rPr lang="en-GB" sz="2800" i="1" dirty="0">
                <a:solidFill>
                  <a:srgbClr val="FF0000"/>
                </a:solidFill>
                <a:latin typeface="Times New Roman" panose="02020603050405020304" pitchFamily="18" charset="0"/>
                <a:ea typeface="Times New Roman" panose="02020603050405020304" pitchFamily="18" charset="0"/>
              </a:rPr>
              <a:t>singular noun / non-count noun</a:t>
            </a:r>
            <a:r>
              <a:rPr lang="en-GB" sz="4800" i="1" dirty="0">
                <a:solidFill>
                  <a:srgbClr val="FF0000"/>
                </a:solidFill>
                <a:effectLst/>
                <a:latin typeface="Times New Roman" panose="02020603050405020304" pitchFamily="18" charset="0"/>
                <a:ea typeface="Times New Roman" panose="02020603050405020304" pitchFamily="18" charset="0"/>
              </a:rPr>
              <a:t>}</a:t>
            </a:r>
            <a:r>
              <a:rPr lang="en-GB" sz="2800" i="1" dirty="0">
                <a:solidFill>
                  <a:srgbClr val="FF0000"/>
                </a:solidFill>
                <a:latin typeface="Times New Roman" panose="02020603050405020304" pitchFamily="18" charset="0"/>
                <a:ea typeface="Times New Roman" panose="02020603050405020304" pitchFamily="18" charset="0"/>
              </a:rPr>
              <a:t> + singular verb</a:t>
            </a:r>
            <a:endParaRPr lang="en-US" sz="2800" dirty="0">
              <a:solidFill>
                <a:srgbClr val="FF0000"/>
              </a:solidFill>
              <a:latin typeface="Times New Roman" panose="02020603050405020304" pitchFamily="18" charset="0"/>
              <a:ea typeface="Times New Roman" panose="02020603050405020304" pitchFamily="18" charset="0"/>
            </a:endParaRPr>
          </a:p>
          <a:p>
            <a:pPr algn="just">
              <a:spcAft>
                <a:spcPts val="0"/>
              </a:spcAft>
            </a:pPr>
            <a:r>
              <a:rPr lang="en-US" sz="2800" i="1" dirty="0">
                <a:solidFill>
                  <a:srgbClr val="00B050"/>
                </a:solidFill>
                <a:latin typeface="Times New Roman" panose="02020603050405020304" pitchFamily="18" charset="0"/>
                <a:ea typeface="Times New Roman" panose="02020603050405020304" pitchFamily="18" charset="0"/>
              </a:rPr>
              <a:t>	</a:t>
            </a:r>
            <a:r>
              <a:rPr lang="en-GB" sz="2800" i="1" dirty="0">
                <a:solidFill>
                  <a:srgbClr val="00B050"/>
                </a:solidFill>
                <a:latin typeface="Times New Roman" panose="02020603050405020304" pitchFamily="18" charset="0"/>
                <a:ea typeface="Times New Roman" panose="02020603050405020304" pitchFamily="18" charset="0"/>
              </a:rPr>
              <a:t>No example is </a:t>
            </a:r>
            <a:r>
              <a:rPr lang="en-GB" sz="2800" dirty="0">
                <a:solidFill>
                  <a:srgbClr val="00B050"/>
                </a:solidFill>
                <a:latin typeface="Times New Roman" panose="02020603050405020304" pitchFamily="18" charset="0"/>
                <a:ea typeface="Times New Roman" panose="02020603050405020304" pitchFamily="18" charset="0"/>
              </a:rPr>
              <a:t>relevant to this case.</a:t>
            </a:r>
          </a:p>
          <a:p>
            <a:pPr indent="448310" algn="just">
              <a:spcAft>
                <a:spcPts val="0"/>
              </a:spcAft>
            </a:pPr>
            <a:endParaRPr lang="en-GB" sz="2800" dirty="0">
              <a:latin typeface="Times New Roman" panose="02020603050405020304" pitchFamily="18" charset="0"/>
              <a:ea typeface="Times New Roman" panose="02020603050405020304" pitchFamily="18" charset="0"/>
            </a:endParaRPr>
          </a:p>
          <a:p>
            <a:pPr indent="448310" algn="just">
              <a:spcAft>
                <a:spcPts val="0"/>
              </a:spcAft>
            </a:pPr>
            <a:r>
              <a:rPr lang="en-GB" sz="2800" dirty="0">
                <a:solidFill>
                  <a:srgbClr val="FF0000"/>
                </a:solidFill>
                <a:latin typeface="Times New Roman" panose="02020603050405020304" pitchFamily="18" charset="0"/>
                <a:ea typeface="Times New Roman" panose="02020603050405020304" pitchFamily="18" charset="0"/>
              </a:rPr>
              <a:t>b) </a:t>
            </a:r>
            <a:r>
              <a:rPr lang="en-GB" sz="2800" i="1" dirty="0">
                <a:solidFill>
                  <a:srgbClr val="FF0000"/>
                </a:solidFill>
                <a:latin typeface="Times New Roman" panose="02020603050405020304" pitchFamily="18" charset="0"/>
                <a:ea typeface="Times New Roman" panose="02020603050405020304" pitchFamily="18" charset="0"/>
              </a:rPr>
              <a:t>No + plural noun + plural verb</a:t>
            </a:r>
            <a:endParaRPr lang="ro-RO" sz="2800" dirty="0">
              <a:solidFill>
                <a:srgbClr val="FF0000"/>
              </a:solidFill>
              <a:latin typeface="Times New Roman" panose="02020603050405020304" pitchFamily="18" charset="0"/>
              <a:ea typeface="Times New Roman" panose="02020603050405020304" pitchFamily="18" charset="0"/>
            </a:endParaRPr>
          </a:p>
          <a:p>
            <a:pPr indent="448310" algn="just">
              <a:spcAft>
                <a:spcPts val="0"/>
              </a:spcAft>
            </a:pPr>
            <a:r>
              <a:rPr lang="en-GB" sz="2800" i="1" dirty="0">
                <a:solidFill>
                  <a:srgbClr val="00B050"/>
                </a:solidFill>
                <a:latin typeface="Times New Roman" panose="02020603050405020304" pitchFamily="18" charset="0"/>
                <a:ea typeface="Times New Roman" panose="02020603050405020304" pitchFamily="18" charset="0"/>
              </a:rPr>
              <a:t>	No examples are </a:t>
            </a:r>
            <a:r>
              <a:rPr lang="en-GB" sz="2800" dirty="0">
                <a:solidFill>
                  <a:srgbClr val="00B050"/>
                </a:solidFill>
                <a:latin typeface="Times New Roman" panose="02020603050405020304" pitchFamily="18" charset="0"/>
                <a:ea typeface="Times New Roman" panose="02020603050405020304" pitchFamily="18" charset="0"/>
              </a:rPr>
              <a:t>relevant to this case.</a:t>
            </a:r>
            <a:endParaRPr lang="ro-RO" sz="2800" dirty="0">
              <a:solidFill>
                <a:srgbClr val="00B05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56829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AA2FDD1-F7AA-4CEC-944D-0C0B3EB574B6}"/>
              </a:ext>
            </a:extLst>
          </p:cNvPr>
          <p:cNvSpPr/>
          <p:nvPr/>
        </p:nvSpPr>
        <p:spPr>
          <a:xfrm>
            <a:off x="195943" y="149291"/>
            <a:ext cx="11756571" cy="5816977"/>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en-GB" sz="3600" b="1" i="1" dirty="0">
                <a:effectLst/>
                <a:latin typeface="Times New Roman" panose="02020603050405020304" pitchFamily="18" charset="0"/>
                <a:ea typeface="Times New Roman" panose="02020603050405020304" pitchFamily="18" charset="0"/>
              </a:rPr>
              <a:t>Special Problems in Agreement</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GB" sz="2800" dirty="0">
                <a:latin typeface="Times New Roman" panose="02020603050405020304" pitchFamily="18" charset="0"/>
                <a:ea typeface="Times New Roman" panose="02020603050405020304" pitchFamily="18" charset="0"/>
              </a:rPr>
              <a:t>The rules for agreement are straightforward, but some problems do arise. Here are the two most challenging issues: </a:t>
            </a:r>
            <a:r>
              <a:rPr lang="en-GB" sz="2800" u="sng" dirty="0">
                <a:latin typeface="Times New Roman" panose="02020603050405020304" pitchFamily="18" charset="0"/>
                <a:ea typeface="Times New Roman" panose="02020603050405020304" pitchFamily="18" charset="0"/>
              </a:rPr>
              <a:t>hard-to-find subjects </a:t>
            </a:r>
            <a:r>
              <a:rPr lang="en-GB" sz="2800" dirty="0">
                <a:latin typeface="Times New Roman" panose="02020603050405020304" pitchFamily="18" charset="0"/>
                <a:ea typeface="Times New Roman" panose="02020603050405020304" pitchFamily="18" charset="0"/>
              </a:rPr>
              <a:t>and </a:t>
            </a:r>
            <a:r>
              <a:rPr lang="en-GB" sz="2800" u="sng" dirty="0">
                <a:latin typeface="Times New Roman" panose="02020603050405020304" pitchFamily="18" charset="0"/>
                <a:ea typeface="Times New Roman" panose="02020603050405020304" pitchFamily="18" charset="0"/>
              </a:rPr>
              <a:t>intervening phrases.</a:t>
            </a:r>
            <a:endParaRPr lang="ro-RO" sz="2800" u="sng" dirty="0">
              <a:latin typeface="Times New Roman" panose="02020603050405020304" pitchFamily="18" charset="0"/>
              <a:ea typeface="Times New Roman" panose="02020603050405020304" pitchFamily="18" charset="0"/>
            </a:endParaRPr>
          </a:p>
          <a:p>
            <a:pPr indent="448310" algn="just">
              <a:spcAft>
                <a:spcPts val="0"/>
              </a:spcAft>
            </a:pPr>
            <a:r>
              <a:rPr lang="en-GB" sz="2800" b="1" u="sng" dirty="0">
                <a:latin typeface="Times New Roman" panose="02020603050405020304" pitchFamily="18" charset="0"/>
                <a:ea typeface="Times New Roman" panose="02020603050405020304" pitchFamily="18" charset="0"/>
              </a:rPr>
              <a:t>1.</a:t>
            </a:r>
            <a:r>
              <a:rPr lang="en-GB" sz="2800" dirty="0">
                <a:latin typeface="Times New Roman" panose="02020603050405020304" pitchFamily="18" charset="0"/>
                <a:ea typeface="Times New Roman" panose="02020603050405020304" pitchFamily="18" charset="0"/>
              </a:rPr>
              <a:t> </a:t>
            </a:r>
            <a:r>
              <a:rPr lang="en-GB" sz="2800" dirty="0">
                <a:solidFill>
                  <a:srgbClr val="FF0000"/>
                </a:solidFill>
                <a:latin typeface="Times New Roman" panose="02020603050405020304" pitchFamily="18" charset="0"/>
                <a:ea typeface="Times New Roman" panose="02020603050405020304" pitchFamily="18" charset="0"/>
              </a:rPr>
              <a:t>Hard-to-find subjects should be identified</a:t>
            </a:r>
            <a:r>
              <a:rPr lang="en-GB" sz="2800" dirty="0">
                <a:latin typeface="Times New Roman" panose="02020603050405020304" pitchFamily="18" charset="0"/>
                <a:ea typeface="Times New Roman" panose="02020603050405020304" pitchFamily="18" charset="0"/>
              </a:rPr>
              <a:t>. Some subjects can be harder to find than others. Subjects that come after the verb are especially tricky. However, a subject must still agree in number with its verb, as the following examples show: </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GB" sz="2800" dirty="0">
                <a:latin typeface="Times New Roman" panose="02020603050405020304" pitchFamily="18" charset="0"/>
                <a:ea typeface="Times New Roman" panose="02020603050405020304" pitchFamily="18" charset="0"/>
              </a:rPr>
              <a:t>a) </a:t>
            </a:r>
            <a:r>
              <a:rPr lang="en-GB" sz="2800" dirty="0">
                <a:solidFill>
                  <a:srgbClr val="00B050"/>
                </a:solidFill>
                <a:latin typeface="Times New Roman" panose="02020603050405020304" pitchFamily="18" charset="0"/>
                <a:ea typeface="Times New Roman" panose="02020603050405020304" pitchFamily="18" charset="0"/>
              </a:rPr>
              <a:t>At the bottom of the lake there </a:t>
            </a:r>
            <a:r>
              <a:rPr lang="en-GB" sz="2800" b="1" i="1" dirty="0">
                <a:solidFill>
                  <a:srgbClr val="00B050"/>
                </a:solidFill>
                <a:latin typeface="Times New Roman" panose="02020603050405020304" pitchFamily="18" charset="0"/>
                <a:ea typeface="Times New Roman" panose="02020603050405020304" pitchFamily="18" charset="0"/>
              </a:rPr>
              <a:t>are</a:t>
            </a:r>
            <a:r>
              <a:rPr lang="en-GB" sz="2800" i="1" dirty="0">
                <a:solidFill>
                  <a:srgbClr val="00B050"/>
                </a:solidFill>
                <a:latin typeface="Times New Roman" panose="02020603050405020304" pitchFamily="18" charset="0"/>
                <a:ea typeface="Times New Roman" panose="02020603050405020304" pitchFamily="18" charset="0"/>
              </a:rPr>
              <a:t> </a:t>
            </a:r>
            <a:r>
              <a:rPr lang="en-GB" sz="2800" dirty="0">
                <a:solidFill>
                  <a:srgbClr val="00B050"/>
                </a:solidFill>
                <a:latin typeface="Times New Roman" panose="02020603050405020304" pitchFamily="18" charset="0"/>
                <a:ea typeface="Times New Roman" panose="02020603050405020304" pitchFamily="18" charset="0"/>
              </a:rPr>
              <a:t>two old </a:t>
            </a:r>
            <a:r>
              <a:rPr lang="en-GB" sz="2800" b="1" i="1" dirty="0">
                <a:solidFill>
                  <a:srgbClr val="00B050"/>
                </a:solidFill>
                <a:latin typeface="Times New Roman" panose="02020603050405020304" pitchFamily="18" charset="0"/>
                <a:ea typeface="Times New Roman" panose="02020603050405020304" pitchFamily="18" charset="0"/>
              </a:rPr>
              <a:t>cars</a:t>
            </a:r>
            <a:r>
              <a:rPr lang="en-GB" sz="2800" i="1" dirty="0">
                <a:solidFill>
                  <a:srgbClr val="00B050"/>
                </a:solidFill>
                <a:latin typeface="Times New Roman" panose="02020603050405020304" pitchFamily="18" charset="0"/>
                <a:ea typeface="Times New Roman" panose="02020603050405020304" pitchFamily="18" charset="0"/>
              </a:rPr>
              <a:t> </a:t>
            </a:r>
            <a:r>
              <a:rPr lang="en-GB" sz="2800" i="1" dirty="0">
                <a:latin typeface="Times New Roman" panose="02020603050405020304" pitchFamily="18" charset="0"/>
                <a:ea typeface="Times New Roman" panose="02020603050405020304" pitchFamily="18" charset="0"/>
              </a:rPr>
              <a:t>(</a:t>
            </a:r>
            <a:r>
              <a:rPr lang="en-GB" sz="2800" dirty="0">
                <a:latin typeface="Times New Roman" panose="02020603050405020304" pitchFamily="18" charset="0"/>
                <a:ea typeface="Times New Roman" panose="02020603050405020304" pitchFamily="18" charset="0"/>
              </a:rPr>
              <a:t>plural </a:t>
            </a:r>
            <a:r>
              <a:rPr lang="en-GB" sz="2800" dirty="0" err="1">
                <a:latin typeface="Times New Roman" panose="02020603050405020304" pitchFamily="18" charset="0"/>
                <a:ea typeface="Times New Roman" panose="02020603050405020304" pitchFamily="18" charset="0"/>
              </a:rPr>
              <a:t>verb+plural</a:t>
            </a:r>
            <a:r>
              <a:rPr lang="en-GB" sz="2800" dirty="0">
                <a:latin typeface="Times New Roman" panose="02020603050405020304" pitchFamily="18" charset="0"/>
                <a:ea typeface="Times New Roman" panose="02020603050405020304" pitchFamily="18" charset="0"/>
              </a:rPr>
              <a:t> subject). The plural subject </a:t>
            </a:r>
            <a:r>
              <a:rPr lang="en-GB" sz="2800" i="1" dirty="0">
                <a:latin typeface="Times New Roman" panose="02020603050405020304" pitchFamily="18" charset="0"/>
                <a:ea typeface="Times New Roman" panose="02020603050405020304" pitchFamily="18" charset="0"/>
              </a:rPr>
              <a:t>cars </a:t>
            </a:r>
            <a:r>
              <a:rPr lang="en-GB" sz="2800" dirty="0">
                <a:latin typeface="Times New Roman" panose="02020603050405020304" pitchFamily="18" charset="0"/>
                <a:ea typeface="Times New Roman" panose="02020603050405020304" pitchFamily="18" charset="0"/>
              </a:rPr>
              <a:t>agrees with the plural verb </a:t>
            </a:r>
            <a:r>
              <a:rPr lang="en-GB" sz="2800" i="1" dirty="0">
                <a:latin typeface="Times New Roman" panose="02020603050405020304" pitchFamily="18" charset="0"/>
                <a:ea typeface="Times New Roman" panose="02020603050405020304" pitchFamily="18" charset="0"/>
              </a:rPr>
              <a:t>are.</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endParaRPr lang="en-GB" sz="2800" dirty="0">
              <a:latin typeface="Times New Roman" panose="02020603050405020304" pitchFamily="18" charset="0"/>
              <a:ea typeface="Times New Roman" panose="02020603050405020304" pitchFamily="18" charset="0"/>
            </a:endParaRPr>
          </a:p>
          <a:p>
            <a:pPr indent="448310" algn="just">
              <a:spcAft>
                <a:spcPts val="0"/>
              </a:spcAft>
            </a:pPr>
            <a:r>
              <a:rPr lang="en-GB" sz="2800" dirty="0">
                <a:latin typeface="Times New Roman" panose="02020603050405020304" pitchFamily="18" charset="0"/>
                <a:ea typeface="Times New Roman" panose="02020603050405020304" pitchFamily="18" charset="0"/>
              </a:rPr>
              <a:t>b) </a:t>
            </a:r>
            <a:r>
              <a:rPr lang="en-GB" sz="2800" dirty="0">
                <a:solidFill>
                  <a:srgbClr val="00B050"/>
                </a:solidFill>
                <a:latin typeface="Times New Roman" panose="02020603050405020304" pitchFamily="18" charset="0"/>
                <a:ea typeface="Times New Roman" panose="02020603050405020304" pitchFamily="18" charset="0"/>
              </a:rPr>
              <a:t>There </a:t>
            </a:r>
            <a:r>
              <a:rPr lang="en-GB" sz="2800" b="1" i="1" dirty="0">
                <a:solidFill>
                  <a:srgbClr val="00B050"/>
                </a:solidFill>
                <a:latin typeface="Times New Roman" panose="02020603050405020304" pitchFamily="18" charset="0"/>
                <a:ea typeface="Times New Roman" panose="02020603050405020304" pitchFamily="18" charset="0"/>
              </a:rPr>
              <a:t>were</a:t>
            </a:r>
            <a:r>
              <a:rPr lang="en-GB" sz="2800" i="1" dirty="0">
                <a:solidFill>
                  <a:srgbClr val="00B050"/>
                </a:solidFill>
                <a:latin typeface="Times New Roman" panose="02020603050405020304" pitchFamily="18" charset="0"/>
                <a:ea typeface="Times New Roman" panose="02020603050405020304" pitchFamily="18" charset="0"/>
              </a:rPr>
              <a:t> </a:t>
            </a:r>
            <a:r>
              <a:rPr lang="en-GB" sz="2800" dirty="0">
                <a:solidFill>
                  <a:srgbClr val="00B050"/>
                </a:solidFill>
                <a:latin typeface="Times New Roman" panose="02020603050405020304" pitchFamily="18" charset="0"/>
                <a:ea typeface="Times New Roman" panose="02020603050405020304" pitchFamily="18" charset="0"/>
              </a:rPr>
              <a:t>still half a dozen </a:t>
            </a:r>
            <a:r>
              <a:rPr lang="en-GB" sz="2800" b="1" i="1" dirty="0">
                <a:solidFill>
                  <a:srgbClr val="00B050"/>
                </a:solidFill>
                <a:latin typeface="Times New Roman" panose="02020603050405020304" pitchFamily="18" charset="0"/>
                <a:ea typeface="Times New Roman" panose="02020603050405020304" pitchFamily="18" charset="0"/>
              </a:rPr>
              <a:t>tyres</a:t>
            </a:r>
            <a:r>
              <a:rPr lang="en-GB" sz="2800" i="1" dirty="0">
                <a:solidFill>
                  <a:srgbClr val="00B050"/>
                </a:solidFill>
                <a:latin typeface="Times New Roman" panose="02020603050405020304" pitchFamily="18" charset="0"/>
                <a:ea typeface="Times New Roman" panose="02020603050405020304" pitchFamily="18" charset="0"/>
              </a:rPr>
              <a:t> </a:t>
            </a:r>
            <a:r>
              <a:rPr lang="en-GB" sz="2800" dirty="0">
                <a:solidFill>
                  <a:srgbClr val="00B050"/>
                </a:solidFill>
                <a:latin typeface="Times New Roman" panose="02020603050405020304" pitchFamily="18" charset="0"/>
                <a:ea typeface="Times New Roman" panose="02020603050405020304" pitchFamily="18" charset="0"/>
              </a:rPr>
              <a:t>in the lake, too </a:t>
            </a:r>
            <a:r>
              <a:rPr lang="en-GB" sz="2800" dirty="0">
                <a:latin typeface="Times New Roman" panose="02020603050405020304" pitchFamily="18" charset="0"/>
                <a:ea typeface="Times New Roman" panose="02020603050405020304" pitchFamily="18" charset="0"/>
              </a:rPr>
              <a:t>(plural verb plural subject). The plural subject </a:t>
            </a:r>
            <a:r>
              <a:rPr lang="en-GB" sz="2800" i="1" dirty="0">
                <a:latin typeface="Times New Roman" panose="02020603050405020304" pitchFamily="18" charset="0"/>
                <a:ea typeface="Times New Roman" panose="02020603050405020304" pitchFamily="18" charset="0"/>
              </a:rPr>
              <a:t>tyres </a:t>
            </a:r>
            <a:r>
              <a:rPr lang="en-GB" sz="2800" dirty="0">
                <a:latin typeface="Times New Roman" panose="02020603050405020304" pitchFamily="18" charset="0"/>
                <a:ea typeface="Times New Roman" panose="02020603050405020304" pitchFamily="18" charset="0"/>
              </a:rPr>
              <a:t>requires the plural verb </a:t>
            </a:r>
            <a:r>
              <a:rPr lang="en-GB" sz="2800" i="1" dirty="0">
                <a:latin typeface="Times New Roman" panose="02020603050405020304" pitchFamily="18" charset="0"/>
                <a:ea typeface="Times New Roman" panose="02020603050405020304" pitchFamily="18" charset="0"/>
              </a:rPr>
              <a:t>were.</a:t>
            </a:r>
            <a:endParaRPr lang="ro-RO"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77968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4637EEF-D82F-44AC-919E-2A287515E3B8}"/>
              </a:ext>
            </a:extLst>
          </p:cNvPr>
          <p:cNvSpPr/>
          <p:nvPr/>
        </p:nvSpPr>
        <p:spPr>
          <a:xfrm>
            <a:off x="289249" y="167951"/>
            <a:ext cx="11793894" cy="6370975"/>
          </a:xfrm>
          <a:prstGeom prst="rect">
            <a:avLst/>
          </a:prstGeom>
        </p:spPr>
        <p:txBody>
          <a:bodyPr wrap="square">
            <a:spAutoFit/>
          </a:bodyPr>
          <a:lstStyle/>
          <a:p>
            <a:pPr indent="448310" algn="just">
              <a:spcAft>
                <a:spcPts val="0"/>
              </a:spcAft>
            </a:pPr>
            <a:r>
              <a:rPr lang="en-GB" sz="2400" b="1" u="sng" dirty="0">
                <a:latin typeface="Times New Roman" panose="02020603050405020304" pitchFamily="18" charset="0"/>
                <a:ea typeface="Times New Roman" panose="02020603050405020304" pitchFamily="18" charset="0"/>
              </a:rPr>
              <a:t>2.</a:t>
            </a:r>
            <a:r>
              <a:rPr lang="en-GB" sz="2400" dirty="0">
                <a:latin typeface="Times New Roman" panose="02020603050405020304" pitchFamily="18" charset="0"/>
                <a:ea typeface="Times New Roman" panose="02020603050405020304" pitchFamily="18" charset="0"/>
              </a:rPr>
              <a:t> </a:t>
            </a:r>
            <a:r>
              <a:rPr lang="en-GB" sz="2400" dirty="0">
                <a:solidFill>
                  <a:srgbClr val="FF0000"/>
                </a:solidFill>
                <a:latin typeface="Times New Roman" panose="02020603050405020304" pitchFamily="18" charset="0"/>
                <a:ea typeface="Times New Roman" panose="02020603050405020304" pitchFamily="18" charset="0"/>
              </a:rPr>
              <a:t>Intervening phrases should be ignored</a:t>
            </a:r>
            <a:r>
              <a:rPr lang="en-GB" sz="2400" dirty="0">
                <a:latin typeface="Times New Roman" panose="02020603050405020304" pitchFamily="18" charset="0"/>
                <a:ea typeface="Times New Roman" panose="02020603050405020304" pitchFamily="18" charset="0"/>
              </a:rPr>
              <a:t>. Words or phrases that come between the subject and the verb should be disregarded. </a:t>
            </a:r>
            <a:r>
              <a:rPr lang="en-GB" sz="2400" u="sng" dirty="0">
                <a:latin typeface="Times New Roman" panose="02020603050405020304" pitchFamily="18" charset="0"/>
                <a:ea typeface="Times New Roman" panose="02020603050405020304" pitchFamily="18" charset="0"/>
              </a:rPr>
              <a:t>A phrase or clause that comes between a subject and its verb does not affect subject-verb agreement</a:t>
            </a:r>
            <a:r>
              <a:rPr lang="en-GB" sz="2400" dirty="0">
                <a:latin typeface="Times New Roman" panose="02020603050405020304" pitchFamily="18" charset="0"/>
                <a:ea typeface="Times New Roman" panose="02020603050405020304" pitchFamily="18" charset="0"/>
              </a:rPr>
              <a:t>:</a:t>
            </a:r>
            <a:endParaRPr lang="ro-RO" sz="2400" dirty="0">
              <a:latin typeface="Times New Roman" panose="02020603050405020304" pitchFamily="18" charset="0"/>
              <a:ea typeface="Times New Roman" panose="02020603050405020304" pitchFamily="18" charset="0"/>
            </a:endParaRPr>
          </a:p>
          <a:p>
            <a:pPr marL="457200" indent="-457200" algn="just">
              <a:spcAft>
                <a:spcPts val="0"/>
              </a:spcAft>
              <a:buAutoNum type="alphaLcParenR"/>
            </a:pPr>
            <a:r>
              <a:rPr lang="en-GB" sz="2400" dirty="0">
                <a:solidFill>
                  <a:srgbClr val="00B050"/>
                </a:solidFill>
                <a:latin typeface="Times New Roman" panose="02020603050405020304" pitchFamily="18" charset="0"/>
                <a:ea typeface="Times New Roman" panose="02020603050405020304" pitchFamily="18" charset="0"/>
              </a:rPr>
              <a:t>The strongest </a:t>
            </a:r>
            <a:r>
              <a:rPr lang="en-GB" sz="2400" i="1" u="sng" dirty="0">
                <a:solidFill>
                  <a:srgbClr val="00B050"/>
                </a:solidFill>
                <a:latin typeface="Times New Roman" panose="02020603050405020304" pitchFamily="18" charset="0"/>
                <a:ea typeface="Times New Roman" panose="02020603050405020304" pitchFamily="18" charset="0"/>
              </a:rPr>
              <a:t>muscle</a:t>
            </a:r>
            <a:r>
              <a:rPr lang="en-GB" sz="2400" i="1" dirty="0">
                <a:solidFill>
                  <a:srgbClr val="00B050"/>
                </a:solidFill>
                <a:latin typeface="Times New Roman" panose="02020603050405020304" pitchFamily="18" charset="0"/>
                <a:ea typeface="Times New Roman" panose="02020603050405020304" pitchFamily="18" charset="0"/>
              </a:rPr>
              <a:t> in the body </a:t>
            </a:r>
            <a:r>
              <a:rPr lang="en-GB" sz="2400" i="1" u="sng" dirty="0">
                <a:solidFill>
                  <a:srgbClr val="00B050"/>
                </a:solidFill>
                <a:latin typeface="Times New Roman" panose="02020603050405020304" pitchFamily="18" charset="0"/>
                <a:ea typeface="Times New Roman" panose="02020603050405020304" pitchFamily="18" charset="0"/>
              </a:rPr>
              <a:t>is</a:t>
            </a:r>
            <a:r>
              <a:rPr lang="en-GB" sz="2400" i="1" dirty="0">
                <a:solidFill>
                  <a:srgbClr val="00B050"/>
                </a:solidFill>
                <a:latin typeface="Times New Roman" panose="02020603050405020304" pitchFamily="18" charset="0"/>
                <a:ea typeface="Times New Roman" panose="02020603050405020304" pitchFamily="18" charset="0"/>
              </a:rPr>
              <a:t> </a:t>
            </a:r>
            <a:r>
              <a:rPr lang="en-GB" sz="2400" dirty="0">
                <a:solidFill>
                  <a:srgbClr val="00B050"/>
                </a:solidFill>
                <a:latin typeface="Times New Roman" panose="02020603050405020304" pitchFamily="18" charset="0"/>
                <a:ea typeface="Times New Roman" panose="02020603050405020304" pitchFamily="18" charset="0"/>
              </a:rPr>
              <a:t>the tongue </a:t>
            </a:r>
            <a:r>
              <a:rPr lang="en-GB" sz="2400" dirty="0">
                <a:latin typeface="Times New Roman" panose="02020603050405020304" pitchFamily="18" charset="0"/>
                <a:ea typeface="Times New Roman" panose="02020603050405020304" pitchFamily="18" charset="0"/>
              </a:rPr>
              <a:t>(sing. subject prep. phrase sing. verb). The singular subject </a:t>
            </a:r>
            <a:r>
              <a:rPr lang="en-GB" sz="2400" i="1" dirty="0">
                <a:latin typeface="Times New Roman" panose="02020603050405020304" pitchFamily="18" charset="0"/>
                <a:ea typeface="Times New Roman" panose="02020603050405020304" pitchFamily="18" charset="0"/>
              </a:rPr>
              <a:t>muscle </a:t>
            </a:r>
            <a:r>
              <a:rPr lang="en-GB" sz="2400" dirty="0">
                <a:latin typeface="Times New Roman" panose="02020603050405020304" pitchFamily="18" charset="0"/>
                <a:ea typeface="Times New Roman" panose="02020603050405020304" pitchFamily="18" charset="0"/>
              </a:rPr>
              <a:t>agrees with the singular verb </a:t>
            </a:r>
            <a:r>
              <a:rPr lang="en-GB" sz="2400" i="1" dirty="0">
                <a:latin typeface="Times New Roman" panose="02020603050405020304" pitchFamily="18" charset="0"/>
                <a:ea typeface="Times New Roman" panose="02020603050405020304" pitchFamily="18" charset="0"/>
              </a:rPr>
              <a:t>is. </a:t>
            </a:r>
            <a:r>
              <a:rPr lang="en-GB" sz="2400" dirty="0">
                <a:latin typeface="Times New Roman" panose="02020603050405020304" pitchFamily="18" charset="0"/>
                <a:ea typeface="Times New Roman" panose="02020603050405020304" pitchFamily="18" charset="0"/>
              </a:rPr>
              <a:t>Ignore the intervening prepositional phrase “in the body.”</a:t>
            </a:r>
          </a:p>
          <a:p>
            <a:pPr marL="457200" indent="-457200" algn="just">
              <a:spcAft>
                <a:spcPts val="0"/>
              </a:spcAft>
              <a:buAutoNum type="alphaLcParenR"/>
            </a:pPr>
            <a:endParaRPr lang="ro-RO" sz="2400" dirty="0">
              <a:latin typeface="Times New Roman" panose="02020603050405020304" pitchFamily="18" charset="0"/>
              <a:ea typeface="Times New Roman" panose="02020603050405020304" pitchFamily="18" charset="0"/>
            </a:endParaRPr>
          </a:p>
          <a:p>
            <a:pPr indent="448310" algn="just">
              <a:spcAft>
                <a:spcPts val="0"/>
              </a:spcAft>
            </a:pPr>
            <a:r>
              <a:rPr lang="en-GB" sz="2400" dirty="0">
                <a:latin typeface="Times New Roman" panose="02020603050405020304" pitchFamily="18" charset="0"/>
                <a:ea typeface="Times New Roman" panose="02020603050405020304" pitchFamily="18" charset="0"/>
              </a:rPr>
              <a:t>b) </a:t>
            </a:r>
            <a:r>
              <a:rPr lang="en-GB" sz="2400" dirty="0">
                <a:solidFill>
                  <a:srgbClr val="00B050"/>
                </a:solidFill>
                <a:latin typeface="Times New Roman" panose="02020603050405020304" pitchFamily="18" charset="0"/>
                <a:ea typeface="Times New Roman" panose="02020603050405020304" pitchFamily="18" charset="0"/>
              </a:rPr>
              <a:t>The </a:t>
            </a:r>
            <a:r>
              <a:rPr lang="en-GB" sz="2400" i="1" u="sng" dirty="0">
                <a:solidFill>
                  <a:srgbClr val="00B050"/>
                </a:solidFill>
                <a:latin typeface="Times New Roman" panose="02020603050405020304" pitchFamily="18" charset="0"/>
                <a:ea typeface="Times New Roman" panose="02020603050405020304" pitchFamily="18" charset="0"/>
              </a:rPr>
              <a:t>captain</a:t>
            </a:r>
            <a:r>
              <a:rPr lang="en-GB" sz="2400" i="1" dirty="0">
                <a:solidFill>
                  <a:srgbClr val="00B050"/>
                </a:solidFill>
                <a:latin typeface="Times New Roman" panose="02020603050405020304" pitchFamily="18" charset="0"/>
                <a:ea typeface="Times New Roman" panose="02020603050405020304" pitchFamily="18" charset="0"/>
              </a:rPr>
              <a:t> of the guards </a:t>
            </a:r>
            <a:r>
              <a:rPr lang="en-GB" sz="2400" i="1" u="sng" dirty="0">
                <a:solidFill>
                  <a:srgbClr val="00B050"/>
                </a:solidFill>
                <a:latin typeface="Times New Roman" panose="02020603050405020304" pitchFamily="18" charset="0"/>
                <a:ea typeface="Times New Roman" panose="02020603050405020304" pitchFamily="18" charset="0"/>
              </a:rPr>
              <a:t>stands</a:t>
            </a:r>
            <a:r>
              <a:rPr lang="en-GB" sz="2400" i="1" dirty="0">
                <a:solidFill>
                  <a:srgbClr val="00B050"/>
                </a:solidFill>
                <a:latin typeface="Times New Roman" panose="02020603050405020304" pitchFamily="18" charset="0"/>
                <a:ea typeface="Times New Roman" panose="02020603050405020304" pitchFamily="18" charset="0"/>
              </a:rPr>
              <a:t> </a:t>
            </a:r>
            <a:r>
              <a:rPr lang="en-GB" sz="2400" dirty="0">
                <a:solidFill>
                  <a:srgbClr val="00B050"/>
                </a:solidFill>
                <a:latin typeface="Times New Roman" panose="02020603050405020304" pitchFamily="18" charset="0"/>
                <a:ea typeface="Times New Roman" panose="02020603050405020304" pitchFamily="18" charset="0"/>
              </a:rPr>
              <a:t>at the door of Buckingham Palace </a:t>
            </a:r>
            <a:r>
              <a:rPr lang="en-GB" sz="2400" dirty="0">
                <a:latin typeface="Times New Roman" panose="02020603050405020304" pitchFamily="18" charset="0"/>
                <a:ea typeface="Times New Roman" panose="02020603050405020304" pitchFamily="18" charset="0"/>
              </a:rPr>
              <a:t>(sing. subject prep. phrase sing. verb). The singular subject </a:t>
            </a:r>
            <a:r>
              <a:rPr lang="en-GB" sz="2400" i="1" dirty="0">
                <a:latin typeface="Times New Roman" panose="02020603050405020304" pitchFamily="18" charset="0"/>
                <a:ea typeface="Times New Roman" panose="02020603050405020304" pitchFamily="18" charset="0"/>
              </a:rPr>
              <a:t>captain </a:t>
            </a:r>
            <a:r>
              <a:rPr lang="en-GB" sz="2400" dirty="0">
                <a:latin typeface="Times New Roman" panose="02020603050405020304" pitchFamily="18" charset="0"/>
                <a:ea typeface="Times New Roman" panose="02020603050405020304" pitchFamily="18" charset="0"/>
              </a:rPr>
              <a:t>agrees with the singular verb </a:t>
            </a:r>
            <a:r>
              <a:rPr lang="en-GB" sz="2400" i="1" dirty="0">
                <a:latin typeface="Times New Roman" panose="02020603050405020304" pitchFamily="18" charset="0"/>
                <a:ea typeface="Times New Roman" panose="02020603050405020304" pitchFamily="18" charset="0"/>
              </a:rPr>
              <a:t>stands. </a:t>
            </a:r>
            <a:r>
              <a:rPr lang="en-GB" sz="2400" dirty="0">
                <a:latin typeface="Times New Roman" panose="02020603050405020304" pitchFamily="18" charset="0"/>
                <a:ea typeface="Times New Roman" panose="02020603050405020304" pitchFamily="18" charset="0"/>
              </a:rPr>
              <a:t>Ignore the intervening prepositional phrase “of the guards.”</a:t>
            </a:r>
          </a:p>
          <a:p>
            <a:pPr indent="448310" algn="just">
              <a:spcAft>
                <a:spcPts val="0"/>
              </a:spcAft>
            </a:pPr>
            <a:endParaRPr lang="ro-RO" sz="2400" dirty="0">
              <a:latin typeface="Times New Roman" panose="02020603050405020304" pitchFamily="18" charset="0"/>
              <a:ea typeface="Times New Roman" panose="02020603050405020304" pitchFamily="18" charset="0"/>
            </a:endParaRPr>
          </a:p>
          <a:p>
            <a:pPr indent="448310" algn="just">
              <a:spcAft>
                <a:spcPts val="0"/>
              </a:spcAft>
            </a:pPr>
            <a:r>
              <a:rPr lang="en-GB" sz="2400" dirty="0">
                <a:latin typeface="Times New Roman" panose="02020603050405020304" pitchFamily="18" charset="0"/>
                <a:ea typeface="Times New Roman" panose="02020603050405020304" pitchFamily="18" charset="0"/>
              </a:rPr>
              <a:t>c) </a:t>
            </a:r>
            <a:r>
              <a:rPr lang="en-GB" sz="2400" i="1" dirty="0">
                <a:solidFill>
                  <a:srgbClr val="00B050"/>
                </a:solidFill>
                <a:latin typeface="Times New Roman" panose="02020603050405020304" pitchFamily="18" charset="0"/>
                <a:ea typeface="Times New Roman" panose="02020603050405020304" pitchFamily="18" charset="0"/>
              </a:rPr>
              <a:t>The </a:t>
            </a:r>
            <a:r>
              <a:rPr lang="en-GB" sz="2400" i="1" u="sng" dirty="0">
                <a:solidFill>
                  <a:srgbClr val="00B050"/>
                </a:solidFill>
                <a:latin typeface="Times New Roman" panose="02020603050405020304" pitchFamily="18" charset="0"/>
                <a:ea typeface="Times New Roman" panose="02020603050405020304" pitchFamily="18" charset="0"/>
              </a:rPr>
              <a:t>dog</a:t>
            </a:r>
            <a:r>
              <a:rPr lang="en-GB" sz="2400" i="1" dirty="0">
                <a:solidFill>
                  <a:srgbClr val="00B050"/>
                </a:solidFill>
                <a:latin typeface="Times New Roman" panose="02020603050405020304" pitchFamily="18" charset="0"/>
                <a:ea typeface="Times New Roman" panose="02020603050405020304" pitchFamily="18" charset="0"/>
              </a:rPr>
              <a:t>, who is chewing my jeans, </a:t>
            </a:r>
            <a:r>
              <a:rPr lang="en-GB" sz="2400" i="1" u="sng" dirty="0">
                <a:solidFill>
                  <a:srgbClr val="00B050"/>
                </a:solidFill>
                <a:latin typeface="Times New Roman" panose="02020603050405020304" pitchFamily="18" charset="0"/>
                <a:ea typeface="Times New Roman" panose="02020603050405020304" pitchFamily="18" charset="0"/>
              </a:rPr>
              <a:t>is</a:t>
            </a:r>
            <a:r>
              <a:rPr lang="en-GB" sz="2400" i="1" dirty="0">
                <a:solidFill>
                  <a:srgbClr val="00B050"/>
                </a:solidFill>
                <a:latin typeface="Times New Roman" panose="02020603050405020304" pitchFamily="18" charset="0"/>
                <a:ea typeface="Times New Roman" panose="02020603050405020304" pitchFamily="18" charset="0"/>
              </a:rPr>
              <a:t> usually very good.</a:t>
            </a:r>
          </a:p>
          <a:p>
            <a:pPr indent="448310" algn="just">
              <a:spcAft>
                <a:spcPts val="0"/>
              </a:spcAft>
            </a:pPr>
            <a:endParaRPr lang="ro-RO" sz="2400"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r>
              <a:rPr lang="en-GB" sz="2400" dirty="0">
                <a:latin typeface="Times New Roman" panose="02020603050405020304" pitchFamily="18" charset="0"/>
                <a:ea typeface="Times New Roman" panose="02020603050405020304" pitchFamily="18" charset="0"/>
              </a:rPr>
              <a:t>3. When sentences start with “there” or “here,” the subject will always be placed after the verb, so care needs to be taken to identify it correctly.</a:t>
            </a:r>
            <a:endParaRPr lang="ro-RO" sz="2400" dirty="0">
              <a:latin typeface="Times New Roman" panose="02020603050405020304" pitchFamily="18" charset="0"/>
              <a:ea typeface="Times New Roman" panose="02020603050405020304" pitchFamily="18" charset="0"/>
            </a:endParaRPr>
          </a:p>
          <a:p>
            <a:pPr indent="448310" algn="just">
              <a:spcAft>
                <a:spcPts val="0"/>
              </a:spcAft>
            </a:pPr>
            <a:r>
              <a:rPr lang="en-GB" sz="2400" i="1" dirty="0">
                <a:solidFill>
                  <a:srgbClr val="00B050"/>
                </a:solidFill>
                <a:latin typeface="Times New Roman" panose="02020603050405020304" pitchFamily="18" charset="0"/>
                <a:ea typeface="Times New Roman" panose="02020603050405020304" pitchFamily="18" charset="0"/>
              </a:rPr>
              <a:t>There </a:t>
            </a:r>
            <a:r>
              <a:rPr lang="en-GB" sz="2400" i="1" u="sng" dirty="0">
                <a:solidFill>
                  <a:srgbClr val="00B050"/>
                </a:solidFill>
                <a:latin typeface="Times New Roman" panose="02020603050405020304" pitchFamily="18" charset="0"/>
                <a:ea typeface="Times New Roman" panose="02020603050405020304" pitchFamily="18" charset="0"/>
              </a:rPr>
              <a:t>is</a:t>
            </a:r>
            <a:r>
              <a:rPr lang="en-GB" sz="2400" i="1" dirty="0">
                <a:solidFill>
                  <a:srgbClr val="00B050"/>
                </a:solidFill>
                <a:latin typeface="Times New Roman" panose="02020603050405020304" pitchFamily="18" charset="0"/>
                <a:ea typeface="Times New Roman" panose="02020603050405020304" pitchFamily="18" charset="0"/>
              </a:rPr>
              <a:t> a </a:t>
            </a:r>
            <a:r>
              <a:rPr lang="en-GB" sz="2400" b="1" i="1" u="sng" dirty="0">
                <a:solidFill>
                  <a:srgbClr val="00B050"/>
                </a:solidFill>
                <a:latin typeface="Times New Roman" panose="02020603050405020304" pitchFamily="18" charset="0"/>
                <a:ea typeface="Times New Roman" panose="02020603050405020304" pitchFamily="18" charset="0"/>
              </a:rPr>
              <a:t>problem</a:t>
            </a:r>
            <a:r>
              <a:rPr lang="en-GB" sz="2400" i="1" dirty="0">
                <a:solidFill>
                  <a:srgbClr val="00B050"/>
                </a:solidFill>
                <a:latin typeface="Times New Roman" panose="02020603050405020304" pitchFamily="18" charset="0"/>
                <a:ea typeface="Times New Roman" panose="02020603050405020304" pitchFamily="18" charset="0"/>
              </a:rPr>
              <a:t> with the balance sheet. </a:t>
            </a:r>
            <a:endParaRPr lang="ro-RO" sz="2400"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r>
              <a:rPr lang="en-GB" sz="2400" i="1" dirty="0">
                <a:solidFill>
                  <a:srgbClr val="00B050"/>
                </a:solidFill>
                <a:latin typeface="Times New Roman" panose="02020603050405020304" pitchFamily="18" charset="0"/>
                <a:ea typeface="Times New Roman" panose="02020603050405020304" pitchFamily="18" charset="0"/>
              </a:rPr>
              <a:t>Here </a:t>
            </a:r>
            <a:r>
              <a:rPr lang="en-GB" sz="2400" i="1" u="sng" dirty="0">
                <a:solidFill>
                  <a:srgbClr val="00B050"/>
                </a:solidFill>
                <a:latin typeface="Times New Roman" panose="02020603050405020304" pitchFamily="18" charset="0"/>
                <a:ea typeface="Times New Roman" panose="02020603050405020304" pitchFamily="18" charset="0"/>
              </a:rPr>
              <a:t>are</a:t>
            </a:r>
            <a:r>
              <a:rPr lang="en-GB" sz="2400" i="1" dirty="0">
                <a:solidFill>
                  <a:srgbClr val="00B050"/>
                </a:solidFill>
                <a:latin typeface="Times New Roman" panose="02020603050405020304" pitchFamily="18" charset="0"/>
                <a:ea typeface="Times New Roman" panose="02020603050405020304" pitchFamily="18" charset="0"/>
              </a:rPr>
              <a:t> the </a:t>
            </a:r>
            <a:r>
              <a:rPr lang="en-GB" sz="2400" b="1" i="1" u="sng" dirty="0">
                <a:solidFill>
                  <a:srgbClr val="00B050"/>
                </a:solidFill>
                <a:latin typeface="Times New Roman" panose="02020603050405020304" pitchFamily="18" charset="0"/>
                <a:ea typeface="Times New Roman" panose="02020603050405020304" pitchFamily="18" charset="0"/>
              </a:rPr>
              <a:t>papers</a:t>
            </a:r>
            <a:r>
              <a:rPr lang="en-GB" sz="2400" i="1" dirty="0">
                <a:solidFill>
                  <a:srgbClr val="00B050"/>
                </a:solidFill>
                <a:latin typeface="Times New Roman" panose="02020603050405020304" pitchFamily="18" charset="0"/>
                <a:ea typeface="Times New Roman" panose="02020603050405020304" pitchFamily="18" charset="0"/>
              </a:rPr>
              <a:t> you requested.</a:t>
            </a:r>
            <a:endParaRPr lang="ro-RO" sz="2400" dirty="0">
              <a:solidFill>
                <a:srgbClr val="00B05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83917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5A280E4-DCC0-41E4-90E8-8E6378AB6D61}"/>
              </a:ext>
            </a:extLst>
          </p:cNvPr>
          <p:cNvSpPr/>
          <p:nvPr/>
        </p:nvSpPr>
        <p:spPr>
          <a:xfrm>
            <a:off x="298579" y="139960"/>
            <a:ext cx="11700587" cy="5386090"/>
          </a:xfrm>
          <a:prstGeom prst="rect">
            <a:avLst/>
          </a:prstGeom>
        </p:spPr>
        <p:txBody>
          <a:bodyPr wrap="square">
            <a:spAutoFit/>
          </a:bodyPr>
          <a:lstStyle/>
          <a:p>
            <a:pPr indent="448310" algn="just">
              <a:spcAft>
                <a:spcPts val="0"/>
              </a:spcAft>
            </a:pPr>
            <a:r>
              <a:rPr lang="en-GB" sz="3200" b="1" i="1" dirty="0">
                <a:solidFill>
                  <a:srgbClr val="FF0000"/>
                </a:solidFill>
                <a:effectLst/>
                <a:latin typeface="Times New Roman" panose="02020603050405020304" pitchFamily="18" charset="0"/>
                <a:ea typeface="Times New Roman" panose="02020603050405020304" pitchFamily="18" charset="0"/>
              </a:rPr>
              <a:t>Agreement of Pronouns and Antecedents</a:t>
            </a:r>
            <a:endParaRPr lang="ro-RO" sz="2400" dirty="0">
              <a:solidFill>
                <a:srgbClr val="FF0000"/>
              </a:solidFill>
              <a:latin typeface="Times New Roman" panose="02020603050405020304" pitchFamily="18" charset="0"/>
              <a:ea typeface="Times New Roman" panose="02020603050405020304" pitchFamily="18" charset="0"/>
            </a:endParaRPr>
          </a:p>
          <a:p>
            <a:pPr indent="448310" algn="just">
              <a:spcAft>
                <a:spcPts val="0"/>
              </a:spcAft>
            </a:pPr>
            <a:r>
              <a:rPr lang="en-GB" sz="2400" dirty="0">
                <a:latin typeface="Times New Roman" panose="02020603050405020304" pitchFamily="18" charset="0"/>
                <a:ea typeface="Times New Roman" panose="02020603050405020304" pitchFamily="18" charset="0"/>
              </a:rPr>
              <a:t>Like subjects and verbs, pronouns and antecedents (the words to which they refer) must agree. These are the rules that will be followed to make sure that pronouns and antecedents match.</a:t>
            </a:r>
            <a:endParaRPr lang="ro-RO" sz="2400" dirty="0">
              <a:latin typeface="Times New Roman" panose="02020603050405020304" pitchFamily="18" charset="0"/>
              <a:ea typeface="Times New Roman" panose="02020603050405020304" pitchFamily="18" charset="0"/>
            </a:endParaRPr>
          </a:p>
          <a:p>
            <a:pPr marL="457200" indent="-457200" algn="just">
              <a:spcAft>
                <a:spcPts val="0"/>
              </a:spcAft>
              <a:buAutoNum type="arabicPeriod"/>
            </a:pPr>
            <a:r>
              <a:rPr lang="en-GB" sz="2400" dirty="0">
                <a:latin typeface="Times New Roman" panose="02020603050405020304" pitchFamily="18" charset="0"/>
                <a:ea typeface="Times New Roman" panose="02020603050405020304" pitchFamily="18" charset="0"/>
              </a:rPr>
              <a:t>A pronoun agrees (or matches) with its antecedent in </a:t>
            </a:r>
            <a:r>
              <a:rPr lang="en-GB" sz="2400" i="1" dirty="0">
                <a:latin typeface="Times New Roman" panose="02020603050405020304" pitchFamily="18" charset="0"/>
                <a:ea typeface="Times New Roman" panose="02020603050405020304" pitchFamily="18" charset="0"/>
              </a:rPr>
              <a:t>number, person, </a:t>
            </a:r>
            <a:r>
              <a:rPr lang="en-GB" sz="2400" dirty="0">
                <a:latin typeface="Times New Roman" panose="02020603050405020304" pitchFamily="18" charset="0"/>
                <a:ea typeface="Times New Roman" panose="02020603050405020304" pitchFamily="18" charset="0"/>
              </a:rPr>
              <a:t>and </a:t>
            </a:r>
            <a:r>
              <a:rPr lang="en-GB" sz="2400" i="1" dirty="0">
                <a:latin typeface="Times New Roman" panose="02020603050405020304" pitchFamily="18" charset="0"/>
                <a:ea typeface="Times New Roman" panose="02020603050405020304" pitchFamily="18" charset="0"/>
              </a:rPr>
              <a:t>gender: 	</a:t>
            </a:r>
            <a:r>
              <a:rPr lang="en-GB" sz="2400" dirty="0">
                <a:solidFill>
                  <a:srgbClr val="00B050"/>
                </a:solidFill>
                <a:latin typeface="Times New Roman" panose="02020603050405020304" pitchFamily="18" charset="0"/>
                <a:ea typeface="Times New Roman" panose="02020603050405020304" pitchFamily="18" charset="0"/>
              </a:rPr>
              <a:t>Jenny gave half her cupcake to Shirley</a:t>
            </a:r>
            <a:r>
              <a:rPr lang="en-GB" sz="2400" dirty="0">
                <a:latin typeface="Times New Roman" panose="02020603050405020304" pitchFamily="18" charset="0"/>
                <a:ea typeface="Times New Roman" panose="02020603050405020304" pitchFamily="18" charset="0"/>
              </a:rPr>
              <a:t>.</a:t>
            </a:r>
          </a:p>
          <a:p>
            <a:pPr algn="just">
              <a:spcAft>
                <a:spcPts val="0"/>
              </a:spcAft>
            </a:pPr>
            <a:r>
              <a:rPr lang="en-GB" sz="2400" dirty="0">
                <a:latin typeface="Times New Roman" panose="02020603050405020304" pitchFamily="18" charset="0"/>
                <a:ea typeface="Times New Roman" panose="02020603050405020304" pitchFamily="18" charset="0"/>
              </a:rPr>
              <a:t>	Both the antecedent </a:t>
            </a:r>
            <a:r>
              <a:rPr lang="en-GB" sz="2400" i="1" dirty="0">
                <a:latin typeface="Times New Roman" panose="02020603050405020304" pitchFamily="18" charset="0"/>
                <a:ea typeface="Times New Roman" panose="02020603050405020304" pitchFamily="18" charset="0"/>
              </a:rPr>
              <a:t>Jenny </a:t>
            </a:r>
            <a:r>
              <a:rPr lang="en-GB" sz="2400" dirty="0">
                <a:latin typeface="Times New Roman" panose="02020603050405020304" pitchFamily="18" charset="0"/>
                <a:ea typeface="Times New Roman" panose="02020603050405020304" pitchFamily="18" charset="0"/>
              </a:rPr>
              <a:t>and the pronoun </a:t>
            </a:r>
            <a:r>
              <a:rPr lang="en-GB" sz="2400" i="1" dirty="0">
                <a:latin typeface="Times New Roman" panose="02020603050405020304" pitchFamily="18" charset="0"/>
                <a:ea typeface="Times New Roman" panose="02020603050405020304" pitchFamily="18" charset="0"/>
              </a:rPr>
              <a:t>her </a:t>
            </a:r>
            <a:r>
              <a:rPr lang="en-GB" sz="2400" dirty="0">
                <a:latin typeface="Times New Roman" panose="02020603050405020304" pitchFamily="18" charset="0"/>
                <a:ea typeface="Times New Roman" panose="02020603050405020304" pitchFamily="18" charset="0"/>
              </a:rPr>
              <a:t>are singular in number, in the third person, and feminine in gender. Errors often occur when there are incorrect shifts in person and gender.</a:t>
            </a:r>
            <a:endParaRPr lang="ro-RO" sz="2400" dirty="0">
              <a:latin typeface="Times New Roman" panose="02020603050405020304" pitchFamily="18" charset="0"/>
              <a:ea typeface="Times New Roman" panose="02020603050405020304" pitchFamily="18" charset="0"/>
            </a:endParaRPr>
          </a:p>
          <a:p>
            <a:pPr indent="448310" algn="just">
              <a:spcAft>
                <a:spcPts val="0"/>
              </a:spcAft>
            </a:pPr>
            <a:r>
              <a:rPr lang="en-GB" sz="2400" i="1" strike="sngStrike" dirty="0">
                <a:solidFill>
                  <a:srgbClr val="FF0000"/>
                </a:solidFill>
                <a:latin typeface="Times New Roman" panose="02020603050405020304" pitchFamily="18" charset="0"/>
                <a:ea typeface="Times New Roman" panose="02020603050405020304" pitchFamily="18" charset="0"/>
              </a:rPr>
              <a:t>Error</a:t>
            </a:r>
            <a:r>
              <a:rPr lang="en-GB" sz="2400" strike="sngStrike" dirty="0">
                <a:solidFill>
                  <a:srgbClr val="FF0000"/>
                </a:solidFill>
                <a:latin typeface="Times New Roman" panose="02020603050405020304" pitchFamily="18" charset="0"/>
                <a:ea typeface="Times New Roman" panose="02020603050405020304" pitchFamily="18" charset="0"/>
              </a:rPr>
              <a:t>: </a:t>
            </a:r>
            <a:r>
              <a:rPr lang="en-GB" sz="2400" i="1" strike="sngStrike" dirty="0">
                <a:solidFill>
                  <a:srgbClr val="FF0000"/>
                </a:solidFill>
                <a:latin typeface="Times New Roman" panose="02020603050405020304" pitchFamily="18" charset="0"/>
                <a:ea typeface="Times New Roman" panose="02020603050405020304" pitchFamily="18" charset="0"/>
              </a:rPr>
              <a:t>Jenny </a:t>
            </a:r>
            <a:r>
              <a:rPr lang="en-GB" sz="2400" strike="sngStrike" dirty="0">
                <a:solidFill>
                  <a:srgbClr val="FF0000"/>
                </a:solidFill>
                <a:latin typeface="Times New Roman" panose="02020603050405020304" pitchFamily="18" charset="0"/>
                <a:ea typeface="Times New Roman" panose="02020603050405020304" pitchFamily="18" charset="0"/>
              </a:rPr>
              <a:t>will eat her bran flakes and tofu, which </a:t>
            </a:r>
            <a:r>
              <a:rPr lang="en-GB" sz="2400" i="1" strike="sngStrike" dirty="0">
                <a:solidFill>
                  <a:srgbClr val="FF0000"/>
                </a:solidFill>
                <a:latin typeface="Times New Roman" panose="02020603050405020304" pitchFamily="18" charset="0"/>
                <a:ea typeface="Times New Roman" panose="02020603050405020304" pitchFamily="18" charset="0"/>
              </a:rPr>
              <a:t>you </a:t>
            </a:r>
            <a:r>
              <a:rPr lang="en-GB" sz="2400" strike="sngStrike" dirty="0">
                <a:solidFill>
                  <a:srgbClr val="FF0000"/>
                </a:solidFill>
                <a:latin typeface="Times New Roman" panose="02020603050405020304" pitchFamily="18" charset="0"/>
                <a:ea typeface="Times New Roman" panose="02020603050405020304" pitchFamily="18" charset="0"/>
              </a:rPr>
              <a:t>need to stay healthy.</a:t>
            </a:r>
            <a:endParaRPr lang="ro-RO" sz="2400" strike="sngStrike" dirty="0">
              <a:solidFill>
                <a:srgbClr val="FF0000"/>
              </a:solidFill>
              <a:latin typeface="Times New Roman" panose="02020603050405020304" pitchFamily="18" charset="0"/>
              <a:ea typeface="Times New Roman" panose="02020603050405020304" pitchFamily="18" charset="0"/>
            </a:endParaRPr>
          </a:p>
          <a:p>
            <a:pPr indent="448310" algn="just">
              <a:spcAft>
                <a:spcPts val="0"/>
              </a:spcAft>
            </a:pPr>
            <a:r>
              <a:rPr lang="en-GB" sz="2400" i="1" dirty="0">
                <a:solidFill>
                  <a:srgbClr val="00B050"/>
                </a:solidFill>
                <a:latin typeface="Times New Roman" panose="02020603050405020304" pitchFamily="18" charset="0"/>
                <a:ea typeface="Times New Roman" panose="02020603050405020304" pitchFamily="18" charset="0"/>
              </a:rPr>
              <a:t>Correct</a:t>
            </a:r>
            <a:r>
              <a:rPr lang="en-GB" sz="2400" dirty="0">
                <a:solidFill>
                  <a:srgbClr val="00B050"/>
                </a:solidFill>
                <a:latin typeface="Times New Roman" panose="02020603050405020304" pitchFamily="18" charset="0"/>
                <a:ea typeface="Times New Roman" panose="02020603050405020304" pitchFamily="18" charset="0"/>
              </a:rPr>
              <a:t>: </a:t>
            </a:r>
            <a:r>
              <a:rPr lang="en-GB" sz="2400" i="1" dirty="0">
                <a:solidFill>
                  <a:srgbClr val="00B050"/>
                </a:solidFill>
                <a:latin typeface="Times New Roman" panose="02020603050405020304" pitchFamily="18" charset="0"/>
                <a:ea typeface="Times New Roman" panose="02020603050405020304" pitchFamily="18" charset="0"/>
              </a:rPr>
              <a:t>Jenny </a:t>
            </a:r>
            <a:r>
              <a:rPr lang="en-GB" sz="2400" dirty="0">
                <a:solidFill>
                  <a:srgbClr val="00B050"/>
                </a:solidFill>
                <a:latin typeface="Times New Roman" panose="02020603050405020304" pitchFamily="18" charset="0"/>
                <a:ea typeface="Times New Roman" panose="02020603050405020304" pitchFamily="18" charset="0"/>
              </a:rPr>
              <a:t>will eat her bran</a:t>
            </a:r>
            <a:r>
              <a:rPr lang="ro-RO" sz="2400" dirty="0">
                <a:solidFill>
                  <a:srgbClr val="00B050"/>
                </a:solidFill>
                <a:latin typeface="Times New Roman" panose="02020603050405020304" pitchFamily="18" charset="0"/>
                <a:ea typeface="Times New Roman" panose="02020603050405020304" pitchFamily="18" charset="0"/>
              </a:rPr>
              <a:t> </a:t>
            </a:r>
            <a:r>
              <a:rPr lang="ro-RO" dirty="0">
                <a:solidFill>
                  <a:srgbClr val="00B050"/>
                </a:solidFill>
                <a:latin typeface="Times New Roman" panose="02020603050405020304" pitchFamily="18" charset="0"/>
                <a:ea typeface="Times New Roman" panose="02020603050405020304" pitchFamily="18" charset="0"/>
              </a:rPr>
              <a:t>(tărâțe)</a:t>
            </a:r>
            <a:r>
              <a:rPr lang="en-GB" dirty="0">
                <a:solidFill>
                  <a:srgbClr val="00B050"/>
                </a:solidFill>
                <a:latin typeface="Times New Roman" panose="02020603050405020304" pitchFamily="18" charset="0"/>
                <a:ea typeface="Times New Roman" panose="02020603050405020304" pitchFamily="18" charset="0"/>
              </a:rPr>
              <a:t> </a:t>
            </a:r>
            <a:r>
              <a:rPr lang="en-GB" sz="2400" dirty="0">
                <a:solidFill>
                  <a:srgbClr val="00B050"/>
                </a:solidFill>
                <a:latin typeface="Times New Roman" panose="02020603050405020304" pitchFamily="18" charset="0"/>
                <a:ea typeface="Times New Roman" panose="02020603050405020304" pitchFamily="18" charset="0"/>
              </a:rPr>
              <a:t>flakes and tofu, which </a:t>
            </a:r>
            <a:r>
              <a:rPr lang="en-GB" sz="2400" i="1" dirty="0">
                <a:solidFill>
                  <a:srgbClr val="00B050"/>
                </a:solidFill>
                <a:latin typeface="Times New Roman" panose="02020603050405020304" pitchFamily="18" charset="0"/>
                <a:ea typeface="Times New Roman" panose="02020603050405020304" pitchFamily="18" charset="0"/>
              </a:rPr>
              <a:t>she </a:t>
            </a:r>
            <a:r>
              <a:rPr lang="en-GB" sz="2400" dirty="0">
                <a:solidFill>
                  <a:srgbClr val="00B050"/>
                </a:solidFill>
                <a:latin typeface="Times New Roman" panose="02020603050405020304" pitchFamily="18" charset="0"/>
                <a:ea typeface="Times New Roman" panose="02020603050405020304" pitchFamily="18" charset="0"/>
              </a:rPr>
              <a:t>needs to stay healthy.</a:t>
            </a:r>
          </a:p>
          <a:p>
            <a:pPr algn="just">
              <a:spcAft>
                <a:spcPts val="0"/>
              </a:spcAft>
            </a:pPr>
            <a:r>
              <a:rPr lang="en-GB" sz="2400" dirty="0">
                <a:latin typeface="Times New Roman" panose="02020603050405020304" pitchFamily="18" charset="0"/>
                <a:ea typeface="Times New Roman" panose="02020603050405020304" pitchFamily="18" charset="0"/>
              </a:rPr>
              <a:t>2.  A singular personal pronoun is used with a singular indefinite pronoun:</a:t>
            </a:r>
          </a:p>
          <a:p>
            <a:pPr indent="448310" algn="just">
              <a:spcAft>
                <a:spcPts val="0"/>
              </a:spcAft>
            </a:pPr>
            <a:r>
              <a:rPr lang="en-GB" sz="2400" dirty="0">
                <a:solidFill>
                  <a:srgbClr val="00B050"/>
                </a:solidFill>
                <a:latin typeface="Times New Roman" panose="02020603050405020304" pitchFamily="18" charset="0"/>
                <a:ea typeface="Times New Roman" panose="02020603050405020304" pitchFamily="18" charset="0"/>
              </a:rPr>
              <a:t>If </a:t>
            </a:r>
            <a:r>
              <a:rPr lang="en-GB" sz="2400" i="1" dirty="0">
                <a:solidFill>
                  <a:srgbClr val="00B050"/>
                </a:solidFill>
                <a:latin typeface="Times New Roman" panose="02020603050405020304" pitchFamily="18" charset="0"/>
                <a:ea typeface="Times New Roman" panose="02020603050405020304" pitchFamily="18" charset="0"/>
              </a:rPr>
              <a:t>anyone </a:t>
            </a:r>
            <a:r>
              <a:rPr lang="en-GB" sz="2400" dirty="0">
                <a:solidFill>
                  <a:srgbClr val="00B050"/>
                </a:solidFill>
                <a:latin typeface="Times New Roman" panose="02020603050405020304" pitchFamily="18" charset="0"/>
                <a:ea typeface="Times New Roman" panose="02020603050405020304" pitchFamily="18" charset="0"/>
              </a:rPr>
              <a:t>questions the </a:t>
            </a:r>
            <a:r>
              <a:rPr lang="en-US" sz="2400" dirty="0">
                <a:solidFill>
                  <a:srgbClr val="00B050"/>
                </a:solidFill>
                <a:latin typeface="Times New Roman" panose="02020603050405020304" pitchFamily="18" charset="0"/>
                <a:ea typeface="Times New Roman" panose="02020603050405020304" pitchFamily="18" charset="0"/>
              </a:rPr>
              <a:t>decision</a:t>
            </a:r>
            <a:r>
              <a:rPr lang="en-GB" sz="2400" dirty="0">
                <a:solidFill>
                  <a:srgbClr val="00B050"/>
                </a:solidFill>
                <a:latin typeface="Times New Roman" panose="02020603050405020304" pitchFamily="18" charset="0"/>
                <a:ea typeface="Times New Roman" panose="02020603050405020304" pitchFamily="18" charset="0"/>
              </a:rPr>
              <a:t>, refer </a:t>
            </a:r>
            <a:r>
              <a:rPr lang="en-GB" sz="2400" i="1" dirty="0">
                <a:solidFill>
                  <a:srgbClr val="00B050"/>
                </a:solidFill>
                <a:latin typeface="Times New Roman" panose="02020603050405020304" pitchFamily="18" charset="0"/>
                <a:ea typeface="Times New Roman" panose="02020603050405020304" pitchFamily="18" charset="0"/>
              </a:rPr>
              <a:t>him </a:t>
            </a:r>
            <a:r>
              <a:rPr lang="en-GB" sz="2400" dirty="0">
                <a:solidFill>
                  <a:srgbClr val="00B050"/>
                </a:solidFill>
                <a:latin typeface="Times New Roman" panose="02020603050405020304" pitchFamily="18" charset="0"/>
                <a:ea typeface="Times New Roman" panose="02020603050405020304" pitchFamily="18" charset="0"/>
              </a:rPr>
              <a:t>or </a:t>
            </a:r>
            <a:r>
              <a:rPr lang="en-GB" sz="2400" i="1" dirty="0">
                <a:solidFill>
                  <a:srgbClr val="00B050"/>
                </a:solidFill>
                <a:latin typeface="Times New Roman" panose="02020603050405020304" pitchFamily="18" charset="0"/>
                <a:ea typeface="Times New Roman" panose="02020603050405020304" pitchFamily="18" charset="0"/>
              </a:rPr>
              <a:t>her </a:t>
            </a:r>
            <a:r>
              <a:rPr lang="en-GB" sz="2400" dirty="0">
                <a:solidFill>
                  <a:srgbClr val="00B050"/>
                </a:solidFill>
                <a:latin typeface="Times New Roman" panose="02020603050405020304" pitchFamily="18" charset="0"/>
                <a:ea typeface="Times New Roman" panose="02020603050405020304" pitchFamily="18" charset="0"/>
              </a:rPr>
              <a:t>to the boss. </a:t>
            </a:r>
          </a:p>
          <a:p>
            <a:pPr indent="448310" algn="just">
              <a:spcAft>
                <a:spcPts val="0"/>
              </a:spcAft>
            </a:pPr>
            <a:r>
              <a:rPr lang="en-GB" sz="2400" dirty="0">
                <a:latin typeface="Times New Roman" panose="02020603050405020304" pitchFamily="18" charset="0"/>
                <a:ea typeface="Times New Roman" panose="02020603050405020304" pitchFamily="18" charset="0"/>
              </a:rPr>
              <a:t>The singular pronouns </a:t>
            </a:r>
            <a:r>
              <a:rPr lang="en-GB" sz="2400" i="1" dirty="0">
                <a:latin typeface="Times New Roman" panose="02020603050405020304" pitchFamily="18" charset="0"/>
                <a:ea typeface="Times New Roman" panose="02020603050405020304" pitchFamily="18" charset="0"/>
              </a:rPr>
              <a:t>him </a:t>
            </a:r>
            <a:r>
              <a:rPr lang="en-GB" sz="2400" dirty="0">
                <a:latin typeface="Times New Roman" panose="02020603050405020304" pitchFamily="18" charset="0"/>
                <a:ea typeface="Times New Roman" panose="02020603050405020304" pitchFamily="18" charset="0"/>
              </a:rPr>
              <a:t>or </a:t>
            </a:r>
            <a:r>
              <a:rPr lang="en-GB" sz="2400" i="1" dirty="0">
                <a:latin typeface="Times New Roman" panose="02020603050405020304" pitchFamily="18" charset="0"/>
                <a:ea typeface="Times New Roman" panose="02020603050405020304" pitchFamily="18" charset="0"/>
              </a:rPr>
              <a:t>her </a:t>
            </a:r>
            <a:r>
              <a:rPr lang="en-GB" sz="2400" dirty="0">
                <a:latin typeface="Times New Roman" panose="02020603050405020304" pitchFamily="18" charset="0"/>
                <a:ea typeface="Times New Roman" panose="02020603050405020304" pitchFamily="18" charset="0"/>
              </a:rPr>
              <a:t>refer to the singular pronoun  </a:t>
            </a:r>
            <a:r>
              <a:rPr lang="en-GB" sz="2400" i="1" dirty="0">
                <a:latin typeface="Times New Roman" panose="02020603050405020304" pitchFamily="18" charset="0"/>
                <a:ea typeface="Times New Roman" panose="02020603050405020304" pitchFamily="18" charset="0"/>
              </a:rPr>
              <a:t>anyone.</a:t>
            </a:r>
            <a:endParaRPr lang="ro-RO"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62920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27B684A-67DC-4B01-BC34-EF1748D68747}"/>
              </a:ext>
            </a:extLst>
          </p:cNvPr>
          <p:cNvSpPr/>
          <p:nvPr/>
        </p:nvSpPr>
        <p:spPr>
          <a:xfrm>
            <a:off x="223935" y="212735"/>
            <a:ext cx="11747241" cy="5564344"/>
          </a:xfrm>
          <a:prstGeom prst="rect">
            <a:avLst/>
          </a:prstGeom>
        </p:spPr>
        <p:txBody>
          <a:bodyPr wrap="square">
            <a:spAutoFit/>
          </a:bodyPr>
          <a:lstStyle/>
          <a:p>
            <a:pPr indent="448310" algn="just">
              <a:spcAft>
                <a:spcPts val="0"/>
              </a:spcAft>
            </a:pPr>
            <a:r>
              <a:rPr lang="en-GB" sz="4000" b="1" i="1" dirty="0">
                <a:solidFill>
                  <a:srgbClr val="000000"/>
                </a:solidFill>
                <a:effectLst/>
                <a:latin typeface="Verdana" panose="020B0604030504040204" pitchFamily="34" charset="0"/>
                <a:ea typeface="Times New Roman" panose="02020603050405020304" pitchFamily="18" charset="0"/>
              </a:rPr>
              <a:t> </a:t>
            </a:r>
            <a:r>
              <a:rPr lang="en-GB" sz="3200" b="1" i="1" dirty="0">
                <a:solidFill>
                  <a:srgbClr val="000000"/>
                </a:solidFill>
                <a:effectLst/>
                <a:latin typeface="Verdana" panose="020B0604030504040204" pitchFamily="34" charset="0"/>
                <a:ea typeface="Times New Roman" panose="02020603050405020304" pitchFamily="18" charset="0"/>
              </a:rPr>
              <a:t>TEST YOUR KNOWLEDGE</a:t>
            </a:r>
            <a:r>
              <a:rPr lang="en-GB" sz="3200" b="1" dirty="0">
                <a:effectLst/>
                <a:latin typeface="Verdana" panose="020B0604030504040204" pitchFamily="34" charset="0"/>
                <a:ea typeface="Times New Roman" panose="02020603050405020304" pitchFamily="18" charset="0"/>
              </a:rPr>
              <a:t> </a:t>
            </a:r>
            <a:endParaRPr lang="ro-RO" sz="3200" dirty="0">
              <a:effectLst/>
              <a:latin typeface="Times New Roman" panose="02020603050405020304" pitchFamily="18" charset="0"/>
              <a:ea typeface="Times New Roman" panose="02020603050405020304" pitchFamily="18" charset="0"/>
            </a:endParaRPr>
          </a:p>
          <a:p>
            <a:pPr indent="448310" algn="just">
              <a:spcAft>
                <a:spcPts val="0"/>
              </a:spcAft>
            </a:pPr>
            <a:r>
              <a:rPr lang="en-GB" sz="3200" b="1" dirty="0">
                <a:effectLst/>
                <a:latin typeface="Verdana" panose="020B0604030504040204" pitchFamily="34" charset="0"/>
                <a:ea typeface="Times New Roman" panose="02020603050405020304" pitchFamily="18" charset="0"/>
              </a:rPr>
              <a:t>Choose the correct verb in these sentences.</a:t>
            </a:r>
            <a:endParaRPr lang="ro-RO" sz="3200" dirty="0">
              <a:effectLst/>
              <a:latin typeface="Times New Roman" panose="02020603050405020304" pitchFamily="18" charset="0"/>
              <a:ea typeface="Times New Roman" panose="02020603050405020304" pitchFamily="18" charset="0"/>
            </a:endParaRPr>
          </a:p>
          <a:p>
            <a:pPr marL="342900" lvl="0" indent="-342900" algn="just">
              <a:lnSpc>
                <a:spcPct val="150000"/>
              </a:lnSpc>
              <a:spcAft>
                <a:spcPts val="0"/>
              </a:spcAft>
              <a:buFont typeface="+mj-lt"/>
              <a:buAutoNum type="arabicPeriod"/>
            </a:pPr>
            <a:r>
              <a:rPr lang="en-GB" sz="2400" dirty="0">
                <a:latin typeface="Verdana" panose="020B0604030504040204" pitchFamily="34" charset="0"/>
                <a:ea typeface="Times New Roman" panose="02020603050405020304" pitchFamily="18" charset="0"/>
              </a:rPr>
              <a:t>The girl or her sisters (watch, watches) television every day.</a:t>
            </a:r>
            <a:endParaRPr lang="ro-RO" sz="4000" dirty="0">
              <a:effectLst/>
              <a:latin typeface="Times New Roman" panose="02020603050405020304" pitchFamily="18" charset="0"/>
              <a:ea typeface="Times New Roman" panose="02020603050405020304" pitchFamily="18" charset="0"/>
            </a:endParaRPr>
          </a:p>
          <a:p>
            <a:pPr marL="342900" lvl="0" indent="-342900" algn="just">
              <a:lnSpc>
                <a:spcPct val="150000"/>
              </a:lnSpc>
              <a:spcAft>
                <a:spcPts val="0"/>
              </a:spcAft>
              <a:buFont typeface="+mj-lt"/>
              <a:buAutoNum type="arabicPeriod"/>
            </a:pPr>
            <a:r>
              <a:rPr lang="en-GB" sz="2400" dirty="0">
                <a:latin typeface="Verdana" panose="020B0604030504040204" pitchFamily="34" charset="0"/>
                <a:ea typeface="Times New Roman" panose="02020603050405020304" pitchFamily="18" charset="0"/>
              </a:rPr>
              <a:t>Rob and his brothers (doesn’t, don’t) like sports.</a:t>
            </a:r>
            <a:endParaRPr lang="ro-RO" sz="4000" dirty="0">
              <a:effectLst/>
              <a:latin typeface="Times New Roman" panose="02020603050405020304" pitchFamily="18" charset="0"/>
              <a:ea typeface="Times New Roman" panose="02020603050405020304" pitchFamily="18" charset="0"/>
            </a:endParaRPr>
          </a:p>
          <a:p>
            <a:pPr marL="342900" lvl="0" indent="-342900" algn="just">
              <a:lnSpc>
                <a:spcPct val="150000"/>
              </a:lnSpc>
              <a:spcAft>
                <a:spcPts val="0"/>
              </a:spcAft>
              <a:buFont typeface="+mj-lt"/>
              <a:buAutoNum type="arabicPeriod"/>
            </a:pPr>
            <a:r>
              <a:rPr lang="en-GB" sz="2400" dirty="0">
                <a:latin typeface="Verdana" panose="020B0604030504040204" pitchFamily="34" charset="0"/>
                <a:ea typeface="Times New Roman" panose="02020603050405020304" pitchFamily="18" charset="0"/>
              </a:rPr>
              <a:t>His classmates or the boy (study, studies) before a test.</a:t>
            </a:r>
            <a:endParaRPr lang="ro-RO" sz="4000" dirty="0">
              <a:effectLst/>
              <a:latin typeface="Times New Roman" panose="02020603050405020304" pitchFamily="18" charset="0"/>
              <a:ea typeface="Times New Roman" panose="02020603050405020304" pitchFamily="18" charset="0"/>
            </a:endParaRPr>
          </a:p>
          <a:p>
            <a:pPr marL="342900" lvl="0" indent="-342900" algn="just">
              <a:lnSpc>
                <a:spcPct val="150000"/>
              </a:lnSpc>
              <a:spcAft>
                <a:spcPts val="0"/>
              </a:spcAft>
              <a:buFont typeface="+mj-lt"/>
              <a:buAutoNum type="arabicPeriod"/>
            </a:pPr>
            <a:r>
              <a:rPr lang="en-GB" sz="2400" dirty="0">
                <a:latin typeface="Verdana" panose="020B0604030504040204" pitchFamily="34" charset="0"/>
                <a:ea typeface="Times New Roman" panose="02020603050405020304" pitchFamily="18" charset="0"/>
              </a:rPr>
              <a:t>One of the biscuits (is, are) missing.</a:t>
            </a:r>
            <a:endParaRPr lang="ro-RO" sz="4000" dirty="0">
              <a:effectLst/>
              <a:latin typeface="Times New Roman" panose="02020603050405020304" pitchFamily="18" charset="0"/>
              <a:ea typeface="Times New Roman" panose="02020603050405020304" pitchFamily="18" charset="0"/>
            </a:endParaRPr>
          </a:p>
          <a:p>
            <a:pPr marL="342900" lvl="0" indent="-342900" algn="just">
              <a:lnSpc>
                <a:spcPct val="150000"/>
              </a:lnSpc>
              <a:spcAft>
                <a:spcPts val="0"/>
              </a:spcAft>
              <a:buFont typeface="+mj-lt"/>
              <a:buAutoNum type="arabicPeriod"/>
            </a:pPr>
            <a:r>
              <a:rPr lang="en-GB" sz="2400" dirty="0">
                <a:latin typeface="Verdana" panose="020B0604030504040204" pitchFamily="34" charset="0"/>
                <a:ea typeface="Times New Roman" panose="02020603050405020304" pitchFamily="18" charset="0"/>
              </a:rPr>
              <a:t>A lady with 10 cats (live, lives) in that big house.</a:t>
            </a:r>
            <a:endParaRPr lang="ro-RO" sz="4000" dirty="0">
              <a:effectLst/>
              <a:latin typeface="Times New Roman" panose="02020603050405020304" pitchFamily="18" charset="0"/>
              <a:ea typeface="Times New Roman" panose="02020603050405020304" pitchFamily="18" charset="0"/>
            </a:endParaRPr>
          </a:p>
          <a:p>
            <a:pPr marL="342900" lvl="0" indent="-342900" algn="just">
              <a:lnSpc>
                <a:spcPct val="150000"/>
              </a:lnSpc>
              <a:spcAft>
                <a:spcPts val="0"/>
              </a:spcAft>
              <a:buFont typeface="+mj-lt"/>
              <a:buAutoNum type="arabicPeriod"/>
            </a:pPr>
            <a:r>
              <a:rPr lang="en-GB" sz="2400" dirty="0">
                <a:latin typeface="Verdana" panose="020B0604030504040204" pitchFamily="34" charset="0"/>
                <a:ea typeface="Times New Roman" panose="02020603050405020304" pitchFamily="18" charset="0"/>
              </a:rPr>
              <a:t>Mumps (is, are) very serious.</a:t>
            </a:r>
            <a:endParaRPr lang="ro-RO" sz="4000" dirty="0">
              <a:effectLst/>
              <a:latin typeface="Times New Roman" panose="02020603050405020304" pitchFamily="18" charset="0"/>
              <a:ea typeface="Times New Roman" panose="02020603050405020304" pitchFamily="18" charset="0"/>
            </a:endParaRPr>
          </a:p>
          <a:p>
            <a:pPr marL="342900" lvl="0" indent="-342900" algn="just">
              <a:lnSpc>
                <a:spcPct val="150000"/>
              </a:lnSpc>
              <a:spcAft>
                <a:spcPts val="0"/>
              </a:spcAft>
              <a:buFont typeface="+mj-lt"/>
              <a:buAutoNum type="arabicPeriod"/>
            </a:pPr>
            <a:r>
              <a:rPr lang="en-GB" sz="2400" dirty="0">
                <a:latin typeface="Verdana" panose="020B0604030504040204" pitchFamily="34" charset="0"/>
                <a:ea typeface="Times New Roman" panose="02020603050405020304" pitchFamily="18" charset="0"/>
              </a:rPr>
              <a:t>Everybody (enjoy, enjoys) a good song.</a:t>
            </a:r>
            <a:endParaRPr lang="ro-RO" sz="4000" dirty="0">
              <a:effectLst/>
              <a:latin typeface="Times New Roman" panose="02020603050405020304" pitchFamily="18" charset="0"/>
              <a:ea typeface="Times New Roman" panose="02020603050405020304" pitchFamily="18" charset="0"/>
            </a:endParaRPr>
          </a:p>
          <a:p>
            <a:pPr marL="342900" lvl="0" indent="-342900" algn="just">
              <a:lnSpc>
                <a:spcPct val="150000"/>
              </a:lnSpc>
              <a:spcAft>
                <a:spcPts val="0"/>
              </a:spcAft>
              <a:buFont typeface="+mj-lt"/>
              <a:buAutoNum type="arabicPeriod"/>
            </a:pPr>
            <a:r>
              <a:rPr lang="en-GB" sz="2400" dirty="0">
                <a:latin typeface="Verdana" panose="020B0604030504040204" pitchFamily="34" charset="0"/>
                <a:ea typeface="Times New Roman" panose="02020603050405020304" pitchFamily="18" charset="0"/>
              </a:rPr>
              <a:t>Either of them (is, are) suitable.</a:t>
            </a:r>
            <a:endParaRPr lang="ro-RO"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05314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5FF6041-53FE-41C8-9C2B-AF5C47A00C7A}"/>
              </a:ext>
            </a:extLst>
          </p:cNvPr>
          <p:cNvSpPr/>
          <p:nvPr/>
        </p:nvSpPr>
        <p:spPr>
          <a:xfrm>
            <a:off x="186611" y="139959"/>
            <a:ext cx="11831217" cy="6986528"/>
          </a:xfrm>
          <a:prstGeom prst="rect">
            <a:avLst/>
          </a:prstGeom>
        </p:spPr>
        <p:txBody>
          <a:bodyPr wrap="square">
            <a:spAutoFit/>
          </a:bodyPr>
          <a:lstStyle/>
          <a:p>
            <a:pPr indent="448310" algn="just">
              <a:spcAft>
                <a:spcPts val="0"/>
              </a:spcAft>
            </a:pPr>
            <a:r>
              <a:rPr lang="en-GB" sz="2800" dirty="0">
                <a:latin typeface="Times New Roman" panose="02020603050405020304" pitchFamily="18" charset="0"/>
                <a:ea typeface="Times New Roman" panose="02020603050405020304" pitchFamily="18" charset="0"/>
              </a:rPr>
              <a:t>3. A plural pronoun is used when the antecedents are joined by </a:t>
            </a:r>
            <a:r>
              <a:rPr lang="en-GB" sz="2800" i="1" dirty="0">
                <a:solidFill>
                  <a:srgbClr val="FF0000"/>
                </a:solidFill>
                <a:latin typeface="Times New Roman" panose="02020603050405020304" pitchFamily="18" charset="0"/>
                <a:ea typeface="Times New Roman" panose="02020603050405020304" pitchFamily="18" charset="0"/>
              </a:rPr>
              <a:t>and</a:t>
            </a:r>
            <a:r>
              <a:rPr lang="en-GB" sz="2800" i="1" dirty="0">
                <a:latin typeface="Times New Roman" panose="02020603050405020304" pitchFamily="18" charset="0"/>
                <a:ea typeface="Times New Roman" panose="02020603050405020304" pitchFamily="18" charset="0"/>
              </a:rPr>
              <a:t>. </a:t>
            </a:r>
            <a:r>
              <a:rPr lang="en-GB" sz="2800" dirty="0">
                <a:latin typeface="Times New Roman" panose="02020603050405020304" pitchFamily="18" charset="0"/>
                <a:ea typeface="Times New Roman" panose="02020603050405020304" pitchFamily="18" charset="0"/>
              </a:rPr>
              <a:t>This is true even if the antecedents are singular:</a:t>
            </a:r>
          </a:p>
          <a:p>
            <a:pPr indent="448310" algn="just">
              <a:spcAft>
                <a:spcPts val="0"/>
              </a:spcAft>
            </a:pPr>
            <a:r>
              <a:rPr lang="en-GB" sz="2800" dirty="0">
                <a:solidFill>
                  <a:srgbClr val="00B050"/>
                </a:solidFill>
                <a:latin typeface="Times New Roman" panose="02020603050405020304" pitchFamily="18" charset="0"/>
                <a:ea typeface="Times New Roman" panose="02020603050405020304" pitchFamily="18" charset="0"/>
              </a:rPr>
              <a:t>The </a:t>
            </a:r>
            <a:r>
              <a:rPr lang="en-GB" sz="2800" i="1" dirty="0">
                <a:solidFill>
                  <a:srgbClr val="00B050"/>
                </a:solidFill>
                <a:latin typeface="Times New Roman" panose="02020603050405020304" pitchFamily="18" charset="0"/>
                <a:ea typeface="Times New Roman" panose="02020603050405020304" pitchFamily="18" charset="0"/>
              </a:rPr>
              <a:t>dog </a:t>
            </a:r>
            <a:r>
              <a:rPr lang="en-GB" sz="2800" dirty="0">
                <a:solidFill>
                  <a:srgbClr val="00B050"/>
                </a:solidFill>
                <a:latin typeface="Times New Roman" panose="02020603050405020304" pitchFamily="18" charset="0"/>
                <a:ea typeface="Times New Roman" panose="02020603050405020304" pitchFamily="18" charset="0"/>
              </a:rPr>
              <a:t>and </a:t>
            </a:r>
            <a:r>
              <a:rPr lang="en-GB" sz="2800" i="1" dirty="0">
                <a:solidFill>
                  <a:srgbClr val="00B050"/>
                </a:solidFill>
                <a:latin typeface="Times New Roman" panose="02020603050405020304" pitchFamily="18" charset="0"/>
                <a:ea typeface="Times New Roman" panose="02020603050405020304" pitchFamily="18" charset="0"/>
              </a:rPr>
              <a:t>cat </a:t>
            </a:r>
            <a:r>
              <a:rPr lang="en-GB" sz="2800" dirty="0">
                <a:solidFill>
                  <a:srgbClr val="00B050"/>
                </a:solidFill>
                <a:latin typeface="Times New Roman" panose="02020603050405020304" pitchFamily="18" charset="0"/>
                <a:ea typeface="Times New Roman" panose="02020603050405020304" pitchFamily="18" charset="0"/>
              </a:rPr>
              <a:t>maintain </a:t>
            </a:r>
            <a:r>
              <a:rPr lang="en-GB" sz="2800" i="1" dirty="0">
                <a:solidFill>
                  <a:srgbClr val="00B050"/>
                </a:solidFill>
                <a:latin typeface="Times New Roman" panose="02020603050405020304" pitchFamily="18" charset="0"/>
                <a:ea typeface="Times New Roman" panose="02020603050405020304" pitchFamily="18" charset="0"/>
              </a:rPr>
              <a:t>their </a:t>
            </a:r>
            <a:r>
              <a:rPr lang="en-GB" sz="2800" dirty="0">
                <a:solidFill>
                  <a:srgbClr val="00B050"/>
                </a:solidFill>
                <a:latin typeface="Times New Roman" panose="02020603050405020304" pitchFamily="18" charset="0"/>
                <a:ea typeface="Times New Roman" panose="02020603050405020304" pitchFamily="18" charset="0"/>
              </a:rPr>
              <a:t>friendship by staying out of each other’s way </a:t>
            </a:r>
          </a:p>
          <a:p>
            <a:pPr indent="448310" algn="just">
              <a:spcAft>
                <a:spcPts val="0"/>
              </a:spcAft>
            </a:pPr>
            <a:r>
              <a:rPr lang="en-GB" sz="2800" dirty="0">
                <a:latin typeface="Times New Roman" panose="02020603050405020304" pitchFamily="18" charset="0"/>
                <a:ea typeface="Times New Roman" panose="02020603050405020304" pitchFamily="18" charset="0"/>
              </a:rPr>
              <a:t>(sing. subject sing. subject plural pronoun). Since the two singular antecedents </a:t>
            </a:r>
            <a:r>
              <a:rPr lang="en-GB" sz="2800" i="1" dirty="0">
                <a:latin typeface="Times New Roman" panose="02020603050405020304" pitchFamily="18" charset="0"/>
                <a:ea typeface="Times New Roman" panose="02020603050405020304" pitchFamily="18" charset="0"/>
              </a:rPr>
              <a:t>dog </a:t>
            </a:r>
            <a:r>
              <a:rPr lang="en-GB" sz="2800" dirty="0">
                <a:latin typeface="Times New Roman" panose="02020603050405020304" pitchFamily="18" charset="0"/>
                <a:ea typeface="Times New Roman" panose="02020603050405020304" pitchFamily="18" charset="0"/>
              </a:rPr>
              <a:t>and </a:t>
            </a:r>
            <a:r>
              <a:rPr lang="en-GB" sz="2800" i="1" dirty="0">
                <a:latin typeface="Times New Roman" panose="02020603050405020304" pitchFamily="18" charset="0"/>
                <a:ea typeface="Times New Roman" panose="02020603050405020304" pitchFamily="18" charset="0"/>
              </a:rPr>
              <a:t>cat </a:t>
            </a:r>
            <a:r>
              <a:rPr lang="en-GB" sz="2800" dirty="0">
                <a:latin typeface="Times New Roman" panose="02020603050405020304" pitchFamily="18" charset="0"/>
                <a:ea typeface="Times New Roman" panose="02020603050405020304" pitchFamily="18" charset="0"/>
              </a:rPr>
              <a:t>are joined by </a:t>
            </a:r>
            <a:r>
              <a:rPr lang="en-GB" sz="2800" i="1" dirty="0">
                <a:latin typeface="Times New Roman" panose="02020603050405020304" pitchFamily="18" charset="0"/>
                <a:ea typeface="Times New Roman" panose="02020603050405020304" pitchFamily="18" charset="0"/>
              </a:rPr>
              <a:t>and, </a:t>
            </a:r>
            <a:r>
              <a:rPr lang="en-GB" sz="2800" dirty="0">
                <a:latin typeface="Times New Roman" panose="02020603050405020304" pitchFamily="18" charset="0"/>
                <a:ea typeface="Times New Roman" panose="02020603050405020304" pitchFamily="18" charset="0"/>
              </a:rPr>
              <a:t>the plural pronoun </a:t>
            </a:r>
            <a:r>
              <a:rPr lang="en-GB" sz="2800" i="1" dirty="0">
                <a:latin typeface="Times New Roman" panose="02020603050405020304" pitchFamily="18" charset="0"/>
                <a:ea typeface="Times New Roman" panose="02020603050405020304" pitchFamily="18" charset="0"/>
              </a:rPr>
              <a:t>their </a:t>
            </a:r>
            <a:r>
              <a:rPr lang="en-GB" sz="2800" dirty="0">
                <a:latin typeface="Times New Roman" panose="02020603050405020304" pitchFamily="18" charset="0"/>
                <a:ea typeface="Times New Roman" panose="02020603050405020304" pitchFamily="18" charset="0"/>
              </a:rPr>
              <a:t>is used</a:t>
            </a:r>
            <a:r>
              <a:rPr lang="en-GB" sz="2800" i="1" dirty="0">
                <a:latin typeface="Times New Roman" panose="02020603050405020304" pitchFamily="18" charset="0"/>
                <a:ea typeface="Times New Roman" panose="02020603050405020304" pitchFamily="18" charset="0"/>
              </a:rPr>
              <a:t>. </a:t>
            </a:r>
            <a:r>
              <a:rPr lang="en-GB" sz="2800" dirty="0">
                <a:latin typeface="Times New Roman" panose="02020603050405020304" pitchFamily="18" charset="0"/>
                <a:ea typeface="Times New Roman" panose="02020603050405020304" pitchFamily="18" charset="0"/>
              </a:rPr>
              <a:t>This is a case of 1 + 1 = 2 (one dog + one cat = two pets).</a:t>
            </a:r>
          </a:p>
          <a:p>
            <a:pPr indent="448310" algn="just">
              <a:spcAft>
                <a:spcPts val="0"/>
              </a:spcAft>
            </a:pP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GB" sz="2800" dirty="0">
                <a:latin typeface="Times New Roman" panose="02020603050405020304" pitchFamily="18" charset="0"/>
                <a:ea typeface="Times New Roman" panose="02020603050405020304" pitchFamily="18" charset="0"/>
              </a:rPr>
              <a:t>4. Proximity rule. Antecedents joined by </a:t>
            </a:r>
            <a:r>
              <a:rPr lang="en-GB" sz="2800" i="1" dirty="0">
                <a:solidFill>
                  <a:srgbClr val="FF0000"/>
                </a:solidFill>
                <a:latin typeface="Times New Roman" panose="02020603050405020304" pitchFamily="18" charset="0"/>
                <a:ea typeface="Times New Roman" panose="02020603050405020304" pitchFamily="18" charset="0"/>
              </a:rPr>
              <a:t>or, nor</a:t>
            </a:r>
            <a:r>
              <a:rPr lang="en-GB" sz="2800" i="1" dirty="0">
                <a:latin typeface="Times New Roman" panose="02020603050405020304" pitchFamily="18" charset="0"/>
                <a:ea typeface="Times New Roman" panose="02020603050405020304" pitchFamily="18" charset="0"/>
              </a:rPr>
              <a:t>, </a:t>
            </a:r>
            <a:r>
              <a:rPr lang="en-GB" sz="2800" dirty="0">
                <a:latin typeface="Times New Roman" panose="02020603050405020304" pitchFamily="18" charset="0"/>
                <a:ea typeface="Times New Roman" panose="02020603050405020304" pitchFamily="18" charset="0"/>
              </a:rPr>
              <a:t>or correlative conjunctions such as </a:t>
            </a:r>
            <a:r>
              <a:rPr lang="en-GB" sz="2800" i="1" dirty="0">
                <a:solidFill>
                  <a:srgbClr val="FF0000"/>
                </a:solidFill>
                <a:latin typeface="Times New Roman" panose="02020603050405020304" pitchFamily="18" charset="0"/>
                <a:ea typeface="Times New Roman" panose="02020603050405020304" pitchFamily="18" charset="0"/>
              </a:rPr>
              <a:t>either…or, neither…nor </a:t>
            </a:r>
            <a:r>
              <a:rPr lang="en-GB" sz="2800" dirty="0">
                <a:latin typeface="Times New Roman" panose="02020603050405020304" pitchFamily="18" charset="0"/>
                <a:ea typeface="Times New Roman" panose="02020603050405020304" pitchFamily="18" charset="0"/>
              </a:rPr>
              <a:t>agree with the antecedent </a:t>
            </a:r>
            <a:r>
              <a:rPr lang="en-GB" sz="2800" b="1" dirty="0">
                <a:latin typeface="Times New Roman" panose="02020603050405020304" pitchFamily="18" charset="0"/>
                <a:ea typeface="Times New Roman" panose="02020603050405020304" pitchFamily="18" charset="0"/>
              </a:rPr>
              <a:t>closer to the pronoun</a:t>
            </a:r>
            <a:r>
              <a:rPr lang="en-GB" sz="2800" dirty="0">
                <a:latin typeface="Times New Roman" panose="02020603050405020304" pitchFamily="18" charset="0"/>
                <a:ea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rPr>
              <a:t>a) </a:t>
            </a:r>
            <a:r>
              <a:rPr lang="en-GB" sz="2800" dirty="0">
                <a:solidFill>
                  <a:srgbClr val="00B050"/>
                </a:solidFill>
                <a:latin typeface="Times New Roman" panose="02020603050405020304" pitchFamily="18" charset="0"/>
                <a:ea typeface="Times New Roman" panose="02020603050405020304" pitchFamily="18" charset="0"/>
              </a:rPr>
              <a:t>Neither my baby </a:t>
            </a:r>
            <a:r>
              <a:rPr lang="en-GB" sz="2800" i="1" dirty="0">
                <a:solidFill>
                  <a:srgbClr val="00B050"/>
                </a:solidFill>
                <a:latin typeface="Times New Roman" panose="02020603050405020304" pitchFamily="18" charset="0"/>
                <a:ea typeface="Times New Roman" panose="02020603050405020304" pitchFamily="18" charset="0"/>
              </a:rPr>
              <a:t>sister </a:t>
            </a:r>
            <a:r>
              <a:rPr lang="en-GB" sz="2800" dirty="0">
                <a:solidFill>
                  <a:srgbClr val="00B050"/>
                </a:solidFill>
                <a:latin typeface="Times New Roman" panose="02020603050405020304" pitchFamily="18" charset="0"/>
                <a:ea typeface="Times New Roman" panose="02020603050405020304" pitchFamily="18" charset="0"/>
              </a:rPr>
              <a:t>nor the </a:t>
            </a:r>
            <a:r>
              <a:rPr lang="en-GB" sz="2800" i="1" dirty="0">
                <a:solidFill>
                  <a:srgbClr val="00B050"/>
                </a:solidFill>
                <a:latin typeface="Times New Roman" panose="02020603050405020304" pitchFamily="18" charset="0"/>
                <a:ea typeface="Times New Roman" panose="02020603050405020304" pitchFamily="18" charset="0"/>
              </a:rPr>
              <a:t>twins </a:t>
            </a:r>
            <a:r>
              <a:rPr lang="en-GB" sz="2800" dirty="0">
                <a:solidFill>
                  <a:srgbClr val="00B050"/>
                </a:solidFill>
                <a:latin typeface="Times New Roman" panose="02020603050405020304" pitchFamily="18" charset="0"/>
                <a:ea typeface="Times New Roman" panose="02020603050405020304" pitchFamily="18" charset="0"/>
              </a:rPr>
              <a:t>sleep in </a:t>
            </a:r>
            <a:r>
              <a:rPr lang="en-GB" sz="2800" i="1" dirty="0">
                <a:solidFill>
                  <a:srgbClr val="00B050"/>
                </a:solidFill>
                <a:latin typeface="Times New Roman" panose="02020603050405020304" pitchFamily="18" charset="0"/>
                <a:ea typeface="Times New Roman" panose="02020603050405020304" pitchFamily="18" charset="0"/>
              </a:rPr>
              <a:t>their </a:t>
            </a:r>
            <a:r>
              <a:rPr lang="en-GB" sz="2800" dirty="0">
                <a:solidFill>
                  <a:srgbClr val="00B050"/>
                </a:solidFill>
                <a:latin typeface="Times New Roman" panose="02020603050405020304" pitchFamily="18" charset="0"/>
                <a:ea typeface="Times New Roman" panose="02020603050405020304" pitchFamily="18" charset="0"/>
              </a:rPr>
              <a:t>bed</a:t>
            </a:r>
          </a:p>
          <a:p>
            <a:pPr algn="just">
              <a:spcAft>
                <a:spcPts val="0"/>
              </a:spcAft>
            </a:pPr>
            <a:r>
              <a:rPr lang="en-GB" sz="2800" dirty="0">
                <a:latin typeface="Times New Roman" panose="02020603050405020304" pitchFamily="18" charset="0"/>
                <a:ea typeface="Times New Roman" panose="02020603050405020304" pitchFamily="18" charset="0"/>
              </a:rPr>
              <a:t>(sing. subject plural subject plural pronoun). The plural pronoun </a:t>
            </a:r>
            <a:r>
              <a:rPr lang="en-GB" sz="2800" i="1" dirty="0">
                <a:latin typeface="Times New Roman" panose="02020603050405020304" pitchFamily="18" charset="0"/>
                <a:ea typeface="Times New Roman" panose="02020603050405020304" pitchFamily="18" charset="0"/>
              </a:rPr>
              <a:t>their </a:t>
            </a:r>
            <a:r>
              <a:rPr lang="en-GB" sz="2800" dirty="0">
                <a:latin typeface="Times New Roman" panose="02020603050405020304" pitchFamily="18" charset="0"/>
                <a:ea typeface="Times New Roman" panose="02020603050405020304" pitchFamily="18" charset="0"/>
              </a:rPr>
              <a:t>is used</a:t>
            </a:r>
            <a:r>
              <a:rPr lang="en-GB" sz="2800" i="1" dirty="0">
                <a:latin typeface="Times New Roman" panose="02020603050405020304" pitchFamily="18" charset="0"/>
                <a:ea typeface="Times New Roman" panose="02020603050405020304" pitchFamily="18" charset="0"/>
              </a:rPr>
              <a:t> </a:t>
            </a:r>
            <a:r>
              <a:rPr lang="en-GB" sz="2800" dirty="0">
                <a:latin typeface="Times New Roman" panose="02020603050405020304" pitchFamily="18" charset="0"/>
                <a:ea typeface="Times New Roman" panose="02020603050405020304" pitchFamily="18" charset="0"/>
              </a:rPr>
              <a:t>to agree with the plural antecedent </a:t>
            </a:r>
            <a:r>
              <a:rPr lang="ro-RO" sz="2800" i="1" dirty="0" err="1">
                <a:latin typeface="Times New Roman" panose="02020603050405020304" pitchFamily="18" charset="0"/>
                <a:ea typeface="Times New Roman" panose="02020603050405020304" pitchFamily="18" charset="0"/>
              </a:rPr>
              <a:t>twins</a:t>
            </a:r>
            <a:r>
              <a:rPr lang="en-GB" sz="2800" i="1" dirty="0">
                <a:latin typeface="Times New Roman" panose="02020603050405020304" pitchFamily="18" charset="0"/>
                <a:ea typeface="Times New Roman" panose="02020603050405020304" pitchFamily="18" charset="0"/>
              </a:rPr>
              <a:t>.</a:t>
            </a:r>
          </a:p>
          <a:p>
            <a:pPr algn="just">
              <a:spcAft>
                <a:spcPts val="0"/>
              </a:spcAft>
            </a:pPr>
            <a:r>
              <a:rPr lang="en-US" sz="2800" dirty="0">
                <a:latin typeface="Times New Roman" panose="02020603050405020304" pitchFamily="18" charset="0"/>
                <a:ea typeface="Times New Roman" panose="02020603050405020304" pitchFamily="18" charset="0"/>
              </a:rPr>
              <a:t>b) </a:t>
            </a:r>
            <a:r>
              <a:rPr lang="en-GB" sz="2800" dirty="0">
                <a:solidFill>
                  <a:srgbClr val="00B050"/>
                </a:solidFill>
                <a:latin typeface="Times New Roman" panose="02020603050405020304" pitchFamily="18" charset="0"/>
                <a:ea typeface="Times New Roman" panose="02020603050405020304" pitchFamily="18" charset="0"/>
              </a:rPr>
              <a:t>Neither the </a:t>
            </a:r>
            <a:r>
              <a:rPr lang="en-GB" sz="2800" i="1" dirty="0">
                <a:solidFill>
                  <a:srgbClr val="00B050"/>
                </a:solidFill>
                <a:latin typeface="Times New Roman" panose="02020603050405020304" pitchFamily="18" charset="0"/>
                <a:ea typeface="Times New Roman" panose="02020603050405020304" pitchFamily="18" charset="0"/>
              </a:rPr>
              <a:t>twins </a:t>
            </a:r>
            <a:r>
              <a:rPr lang="en-GB" sz="2800" dirty="0">
                <a:solidFill>
                  <a:srgbClr val="00B050"/>
                </a:solidFill>
                <a:latin typeface="Times New Roman" panose="02020603050405020304" pitchFamily="18" charset="0"/>
                <a:ea typeface="Times New Roman" panose="02020603050405020304" pitchFamily="18" charset="0"/>
              </a:rPr>
              <a:t>nor my baby </a:t>
            </a:r>
            <a:r>
              <a:rPr lang="en-GB" sz="2800" i="1" dirty="0">
                <a:solidFill>
                  <a:srgbClr val="00B050"/>
                </a:solidFill>
                <a:latin typeface="Times New Roman" panose="02020603050405020304" pitchFamily="18" charset="0"/>
                <a:ea typeface="Times New Roman" panose="02020603050405020304" pitchFamily="18" charset="0"/>
              </a:rPr>
              <a:t>sister </a:t>
            </a:r>
            <a:r>
              <a:rPr lang="en-GB" sz="2800" dirty="0">
                <a:solidFill>
                  <a:srgbClr val="00B050"/>
                </a:solidFill>
                <a:latin typeface="Times New Roman" panose="02020603050405020304" pitchFamily="18" charset="0"/>
                <a:ea typeface="Times New Roman" panose="02020603050405020304" pitchFamily="18" charset="0"/>
              </a:rPr>
              <a:t>sleeps in </a:t>
            </a:r>
            <a:r>
              <a:rPr lang="en-GB" sz="2800" i="1" dirty="0">
                <a:solidFill>
                  <a:srgbClr val="00B050"/>
                </a:solidFill>
                <a:latin typeface="Times New Roman" panose="02020603050405020304" pitchFamily="18" charset="0"/>
                <a:ea typeface="Times New Roman" panose="02020603050405020304" pitchFamily="18" charset="0"/>
              </a:rPr>
              <a:t>her </a:t>
            </a:r>
            <a:r>
              <a:rPr lang="en-GB" sz="2800" dirty="0">
                <a:solidFill>
                  <a:srgbClr val="00B050"/>
                </a:solidFill>
                <a:latin typeface="Times New Roman" panose="02020603050405020304" pitchFamily="18" charset="0"/>
                <a:ea typeface="Times New Roman" panose="02020603050405020304" pitchFamily="18" charset="0"/>
              </a:rPr>
              <a:t>bed.</a:t>
            </a:r>
          </a:p>
          <a:p>
            <a:pPr indent="448310" algn="just">
              <a:spcAft>
                <a:spcPts val="0"/>
              </a:spcAft>
            </a:pPr>
            <a:r>
              <a:rPr lang="en-GB" sz="2800" dirty="0">
                <a:latin typeface="Times New Roman" panose="02020603050405020304" pitchFamily="18" charset="0"/>
                <a:ea typeface="Times New Roman" panose="02020603050405020304" pitchFamily="18" charset="0"/>
              </a:rPr>
              <a:t>(plural subject sing. subject sing. pronoun). The singular pronoun </a:t>
            </a:r>
            <a:r>
              <a:rPr lang="en-GB" sz="2800" i="1" dirty="0">
                <a:latin typeface="Times New Roman" panose="02020603050405020304" pitchFamily="18" charset="0"/>
                <a:ea typeface="Times New Roman" panose="02020603050405020304" pitchFamily="18" charset="0"/>
              </a:rPr>
              <a:t>her </a:t>
            </a:r>
            <a:r>
              <a:rPr lang="en-GB" sz="2800" dirty="0">
                <a:latin typeface="Times New Roman" panose="02020603050405020304" pitchFamily="18" charset="0"/>
                <a:ea typeface="Times New Roman" panose="02020603050405020304" pitchFamily="18" charset="0"/>
              </a:rPr>
              <a:t>is used</a:t>
            </a:r>
            <a:r>
              <a:rPr lang="en-GB" sz="2800" i="1" dirty="0">
                <a:latin typeface="Times New Roman" panose="02020603050405020304" pitchFamily="18" charset="0"/>
                <a:ea typeface="Times New Roman" panose="02020603050405020304" pitchFamily="18" charset="0"/>
              </a:rPr>
              <a:t> </a:t>
            </a:r>
            <a:r>
              <a:rPr lang="en-GB" sz="2800" dirty="0">
                <a:latin typeface="Times New Roman" panose="02020603050405020304" pitchFamily="18" charset="0"/>
                <a:ea typeface="Times New Roman" panose="02020603050405020304" pitchFamily="18" charset="0"/>
              </a:rPr>
              <a:t>to agree with the singular antecedent </a:t>
            </a:r>
            <a:r>
              <a:rPr lang="en-GB" sz="2800" i="1" dirty="0">
                <a:latin typeface="Times New Roman" panose="02020603050405020304" pitchFamily="18" charset="0"/>
                <a:ea typeface="Times New Roman" panose="02020603050405020304" pitchFamily="18" charset="0"/>
              </a:rPr>
              <a:t>sister.</a:t>
            </a:r>
          </a:p>
          <a:p>
            <a:pPr indent="448310" algn="just">
              <a:spcAft>
                <a:spcPts val="0"/>
              </a:spcAft>
            </a:pPr>
            <a:endParaRPr lang="ro-RO"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19242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5247282-6FF4-4EC5-9439-69870CE888EE}"/>
              </a:ext>
            </a:extLst>
          </p:cNvPr>
          <p:cNvSpPr/>
          <p:nvPr/>
        </p:nvSpPr>
        <p:spPr>
          <a:xfrm>
            <a:off x="410547" y="653142"/>
            <a:ext cx="11038114" cy="2677656"/>
          </a:xfrm>
          <a:prstGeom prst="rect">
            <a:avLst/>
          </a:prstGeom>
        </p:spPr>
        <p:txBody>
          <a:bodyPr wrap="square">
            <a:spAutoFit/>
          </a:bodyPr>
          <a:lstStyle/>
          <a:p>
            <a:pPr indent="448310" algn="just">
              <a:spcAft>
                <a:spcPts val="0"/>
              </a:spcAft>
            </a:pPr>
            <a:r>
              <a:rPr lang="en-GB" sz="2800" b="1" u="sng" dirty="0">
                <a:latin typeface="Times New Roman" panose="02020603050405020304" pitchFamily="18" charset="0"/>
                <a:ea typeface="Times New Roman" panose="02020603050405020304" pitchFamily="18" charset="0"/>
              </a:rPr>
              <a:t>5.</a:t>
            </a:r>
            <a:r>
              <a:rPr lang="en-GB" sz="2800" dirty="0">
                <a:latin typeface="Times New Roman" panose="02020603050405020304" pitchFamily="18" charset="0"/>
                <a:ea typeface="Times New Roman" panose="02020603050405020304" pitchFamily="18" charset="0"/>
              </a:rPr>
              <a:t> </a:t>
            </a:r>
            <a:r>
              <a:rPr lang="en-GB" sz="2800" dirty="0">
                <a:solidFill>
                  <a:srgbClr val="FF0000"/>
                </a:solidFill>
                <a:latin typeface="Times New Roman" panose="02020603050405020304" pitchFamily="18" charset="0"/>
                <a:ea typeface="Times New Roman" panose="02020603050405020304" pitchFamily="18" charset="0"/>
              </a:rPr>
              <a:t>The pronoun should refer directly to the noun</a:t>
            </a:r>
            <a:r>
              <a:rPr lang="en-GB" sz="2800" dirty="0">
                <a:latin typeface="Times New Roman" panose="02020603050405020304" pitchFamily="18" charset="0"/>
                <a:ea typeface="Times New Roman" panose="02020603050405020304" pitchFamily="18" charset="0"/>
              </a:rPr>
              <a:t>. Confusion occurs when the pronoun can refer to more than one antecedent.</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GB" sz="2800" i="1" dirty="0">
                <a:latin typeface="Times New Roman" panose="02020603050405020304" pitchFamily="18" charset="0"/>
                <a:ea typeface="Times New Roman" panose="02020603050405020304" pitchFamily="18" charset="0"/>
              </a:rPr>
              <a:t>Confusing</a:t>
            </a:r>
            <a:r>
              <a:rPr lang="en-GB" sz="2800" dirty="0">
                <a:latin typeface="Times New Roman" panose="02020603050405020304" pitchFamily="18" charset="0"/>
                <a:ea typeface="Times New Roman" panose="02020603050405020304" pitchFamily="18" charset="0"/>
              </a:rPr>
              <a:t>: </a:t>
            </a:r>
            <a:r>
              <a:rPr lang="en-GB" sz="2800" dirty="0">
                <a:solidFill>
                  <a:srgbClr val="00B050"/>
                </a:solidFill>
                <a:latin typeface="Times New Roman" panose="02020603050405020304" pitchFamily="18" charset="0"/>
                <a:ea typeface="Times New Roman" panose="02020603050405020304" pitchFamily="18" charset="0"/>
              </a:rPr>
              <a:t>Norman saw a </a:t>
            </a:r>
            <a:r>
              <a:rPr lang="en-GB" sz="2800" dirty="0">
                <a:solidFill>
                  <a:srgbClr val="FF0000"/>
                </a:solidFill>
                <a:latin typeface="Times New Roman" panose="02020603050405020304" pitchFamily="18" charset="0"/>
                <a:ea typeface="Times New Roman" panose="02020603050405020304" pitchFamily="18" charset="0"/>
              </a:rPr>
              <a:t>coupon</a:t>
            </a:r>
            <a:r>
              <a:rPr lang="en-GB" sz="2800" dirty="0">
                <a:solidFill>
                  <a:srgbClr val="00B050"/>
                </a:solidFill>
                <a:latin typeface="Times New Roman" panose="02020603050405020304" pitchFamily="18" charset="0"/>
                <a:ea typeface="Times New Roman" panose="02020603050405020304" pitchFamily="18" charset="0"/>
              </a:rPr>
              <a:t> in last year’s </a:t>
            </a:r>
            <a:r>
              <a:rPr lang="en-GB" sz="2800" dirty="0">
                <a:solidFill>
                  <a:srgbClr val="FF0000"/>
                </a:solidFill>
                <a:latin typeface="Times New Roman" panose="02020603050405020304" pitchFamily="18" charset="0"/>
                <a:ea typeface="Times New Roman" panose="02020603050405020304" pitchFamily="18" charset="0"/>
              </a:rPr>
              <a:t>newspaper</a:t>
            </a:r>
            <a:r>
              <a:rPr lang="en-GB" sz="2800" dirty="0">
                <a:solidFill>
                  <a:srgbClr val="00B050"/>
                </a:solidFill>
                <a:latin typeface="Times New Roman" panose="02020603050405020304" pitchFamily="18" charset="0"/>
                <a:ea typeface="Times New Roman" panose="02020603050405020304" pitchFamily="18" charset="0"/>
              </a:rPr>
              <a:t>, but he can’t find </a:t>
            </a:r>
            <a:r>
              <a:rPr lang="en-GB" sz="2800" i="1" u="sng" dirty="0">
                <a:solidFill>
                  <a:srgbClr val="00B050"/>
                </a:solidFill>
                <a:latin typeface="Times New Roman" panose="02020603050405020304" pitchFamily="18" charset="0"/>
                <a:ea typeface="Times New Roman" panose="02020603050405020304" pitchFamily="18" charset="0"/>
              </a:rPr>
              <a:t>it</a:t>
            </a:r>
            <a:r>
              <a:rPr lang="en-GB" sz="2800" i="1" dirty="0">
                <a:solidFill>
                  <a:srgbClr val="00B050"/>
                </a:solidFill>
                <a:latin typeface="Times New Roman" panose="02020603050405020304" pitchFamily="18" charset="0"/>
                <a:ea typeface="Times New Roman" panose="02020603050405020304" pitchFamily="18" charset="0"/>
              </a:rPr>
              <a:t>. </a:t>
            </a:r>
            <a:endParaRPr lang="ro-RO" sz="2800"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r>
              <a:rPr lang="en-GB" sz="2800" dirty="0">
                <a:latin typeface="Times New Roman" panose="02020603050405020304" pitchFamily="18" charset="0"/>
                <a:ea typeface="Times New Roman" panose="02020603050405020304" pitchFamily="18" charset="0"/>
              </a:rPr>
              <a:t>What is it that Norman can’t find: the coupon or the newspaper?</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GB" sz="2800" i="1" dirty="0">
                <a:latin typeface="Times New Roman" panose="02020603050405020304" pitchFamily="18" charset="0"/>
                <a:ea typeface="Times New Roman" panose="02020603050405020304" pitchFamily="18" charset="0"/>
              </a:rPr>
              <a:t>Correct</a:t>
            </a:r>
            <a:r>
              <a:rPr lang="en-GB" sz="2800" dirty="0">
                <a:latin typeface="Times New Roman" panose="02020603050405020304" pitchFamily="18" charset="0"/>
                <a:ea typeface="Times New Roman" panose="02020603050405020304" pitchFamily="18" charset="0"/>
              </a:rPr>
              <a:t>: </a:t>
            </a:r>
            <a:r>
              <a:rPr lang="en-GB" sz="2800" dirty="0">
                <a:solidFill>
                  <a:srgbClr val="00B050"/>
                </a:solidFill>
                <a:latin typeface="Times New Roman" panose="02020603050405020304" pitchFamily="18" charset="0"/>
                <a:ea typeface="Times New Roman" panose="02020603050405020304" pitchFamily="18" charset="0"/>
              </a:rPr>
              <a:t>Norman can’t find the coupon he saw in last year’s newspaper.</a:t>
            </a:r>
            <a:endParaRPr lang="ro-RO" sz="2800" dirty="0">
              <a:solidFill>
                <a:srgbClr val="00B05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65366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3F1E8E7-06B4-46F7-849D-75D8799188B0}"/>
              </a:ext>
            </a:extLst>
          </p:cNvPr>
          <p:cNvSpPr/>
          <p:nvPr/>
        </p:nvSpPr>
        <p:spPr>
          <a:xfrm>
            <a:off x="298579" y="1381763"/>
            <a:ext cx="11131421" cy="3970318"/>
          </a:xfrm>
          <a:prstGeom prst="rect">
            <a:avLst/>
          </a:prstGeom>
        </p:spPr>
        <p:txBody>
          <a:bodyPr wrap="square">
            <a:spAutoFit/>
          </a:bodyPr>
          <a:lstStyle/>
          <a:p>
            <a:pPr indent="448310">
              <a:spcAft>
                <a:spcPts val="0"/>
              </a:spcAft>
            </a:pPr>
            <a:r>
              <a:rPr lang="en-GB" sz="2800" b="1" u="sng" dirty="0">
                <a:latin typeface="Times New Roman" panose="02020603050405020304" pitchFamily="18" charset="0"/>
                <a:ea typeface="Times New Roman" panose="02020603050405020304" pitchFamily="18" charset="0"/>
              </a:rPr>
              <a:t>6.</a:t>
            </a:r>
            <a:r>
              <a:rPr lang="en-GB" sz="2800" dirty="0">
                <a:latin typeface="Times New Roman" panose="02020603050405020304" pitchFamily="18" charset="0"/>
                <a:ea typeface="Times New Roman" panose="02020603050405020304" pitchFamily="18" charset="0"/>
              </a:rPr>
              <a:t> </a:t>
            </a:r>
            <a:r>
              <a:rPr lang="en-GB" sz="2800" dirty="0">
                <a:latin typeface="Times" panose="02020603050405020304" pitchFamily="18" charset="0"/>
                <a:ea typeface="Times New Roman" panose="02020603050405020304" pitchFamily="18" charset="0"/>
              </a:rPr>
              <a:t>The need for pronoun-antecedent agreement can create </a:t>
            </a:r>
            <a:r>
              <a:rPr lang="en-GB" sz="2800" i="1" dirty="0">
                <a:latin typeface="Times" panose="02020603050405020304" pitchFamily="18" charset="0"/>
                <a:ea typeface="Times New Roman" panose="02020603050405020304" pitchFamily="18" charset="0"/>
              </a:rPr>
              <a:t>gender</a:t>
            </a:r>
            <a:r>
              <a:rPr lang="en-GB" sz="2800" dirty="0">
                <a:latin typeface="Times" panose="02020603050405020304" pitchFamily="18" charset="0"/>
                <a:ea typeface="Times New Roman" panose="02020603050405020304" pitchFamily="18" charset="0"/>
              </a:rPr>
              <a:t> problems. If one were to writ</a:t>
            </a:r>
            <a:r>
              <a:rPr lang="ro-RO" sz="2800" dirty="0">
                <a:latin typeface="Times" panose="02020603050405020304" pitchFamily="18" charset="0"/>
                <a:ea typeface="Times New Roman" panose="02020603050405020304" pitchFamily="18" charset="0"/>
              </a:rPr>
              <a:t>e:</a:t>
            </a:r>
          </a:p>
          <a:p>
            <a:pPr indent="448310" algn="just">
              <a:spcAft>
                <a:spcPts val="0"/>
              </a:spcAft>
            </a:pPr>
            <a:r>
              <a:rPr lang="en-GB" sz="2800" dirty="0">
                <a:solidFill>
                  <a:srgbClr val="00B050"/>
                </a:solidFill>
                <a:latin typeface="Times" panose="02020603050405020304" pitchFamily="18" charset="0"/>
                <a:ea typeface="Times New Roman" panose="02020603050405020304" pitchFamily="18" charset="0"/>
              </a:rPr>
              <a:t>A student must see </a:t>
            </a:r>
            <a:r>
              <a:rPr lang="en-GB" sz="2800" u="sng" dirty="0">
                <a:solidFill>
                  <a:srgbClr val="00B050"/>
                </a:solidFill>
                <a:latin typeface="Times" panose="02020603050405020304" pitchFamily="18" charset="0"/>
                <a:ea typeface="Times New Roman" panose="02020603050405020304" pitchFamily="18" charset="0"/>
              </a:rPr>
              <a:t>his</a:t>
            </a:r>
            <a:r>
              <a:rPr lang="en-GB" sz="2800" dirty="0">
                <a:solidFill>
                  <a:srgbClr val="00B050"/>
                </a:solidFill>
                <a:latin typeface="Times" panose="02020603050405020304" pitchFamily="18" charset="0"/>
                <a:ea typeface="Times New Roman" panose="02020603050405020304" pitchFamily="18" charset="0"/>
              </a:rPr>
              <a:t> counsellor before the end of the semester</a:t>
            </a:r>
            <a:endParaRPr lang="ro-RO" sz="2800" dirty="0">
              <a:solidFill>
                <a:srgbClr val="00B050"/>
              </a:solidFill>
              <a:latin typeface="Times" panose="02020603050405020304" pitchFamily="18" charset="0"/>
              <a:ea typeface="Times New Roman" panose="02020603050405020304" pitchFamily="18" charset="0"/>
            </a:endParaRPr>
          </a:p>
          <a:p>
            <a:pPr indent="448310" algn="just">
              <a:spcAft>
                <a:spcPts val="0"/>
              </a:spcAft>
            </a:pPr>
            <a:r>
              <a:rPr lang="en-GB" sz="2800" dirty="0">
                <a:latin typeface="Times" panose="02020603050405020304" pitchFamily="18" charset="0"/>
                <a:ea typeface="Times New Roman" panose="02020603050405020304" pitchFamily="18" charset="0"/>
              </a:rPr>
              <a:t>when there are female students about, nothing but grief will follow. One can pluralize, in this situation, to avoid the problem:</a:t>
            </a:r>
          </a:p>
          <a:p>
            <a:pPr indent="448310" algn="just">
              <a:spcAft>
                <a:spcPts val="0"/>
              </a:spcAft>
            </a:pP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GB" sz="2800" dirty="0">
                <a:latin typeface="Times" panose="02020603050405020304" pitchFamily="18" charset="0"/>
                <a:ea typeface="Times New Roman" panose="02020603050405020304" pitchFamily="18" charset="0"/>
              </a:rPr>
              <a:t>1. </a:t>
            </a:r>
            <a:r>
              <a:rPr lang="en-GB" sz="2800" dirty="0">
                <a:solidFill>
                  <a:srgbClr val="00B050"/>
                </a:solidFill>
                <a:latin typeface="Times" panose="02020603050405020304" pitchFamily="18" charset="0"/>
                <a:ea typeface="Times New Roman" panose="02020603050405020304" pitchFamily="18" charset="0"/>
              </a:rPr>
              <a:t>Students must see </a:t>
            </a:r>
            <a:r>
              <a:rPr lang="en-GB" sz="2800" b="1" dirty="0">
                <a:solidFill>
                  <a:srgbClr val="00B050"/>
                </a:solidFill>
                <a:latin typeface="Times" panose="02020603050405020304" pitchFamily="18" charset="0"/>
                <a:ea typeface="Times New Roman" panose="02020603050405020304" pitchFamily="18" charset="0"/>
              </a:rPr>
              <a:t>their</a:t>
            </a:r>
            <a:r>
              <a:rPr lang="en-GB" sz="2800" dirty="0">
                <a:solidFill>
                  <a:srgbClr val="00B050"/>
                </a:solidFill>
                <a:latin typeface="Times" panose="02020603050405020304" pitchFamily="18" charset="0"/>
                <a:ea typeface="Times New Roman" panose="02020603050405020304" pitchFamily="18" charset="0"/>
              </a:rPr>
              <a:t> counsellor before the end of the semester.</a:t>
            </a:r>
            <a:endParaRPr lang="ro-RO" sz="2800"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r>
              <a:rPr lang="en-GB" sz="2800" dirty="0">
                <a:solidFill>
                  <a:srgbClr val="00B050"/>
                </a:solidFill>
                <a:latin typeface="Times New Roman" panose="02020603050405020304" pitchFamily="18" charset="0"/>
                <a:ea typeface="Times New Roman" panose="02020603050405020304" pitchFamily="18" charset="0"/>
              </a:rPr>
              <a:t>2. </a:t>
            </a:r>
            <a:r>
              <a:rPr lang="en-GB" sz="2800" dirty="0">
                <a:solidFill>
                  <a:srgbClr val="00B050"/>
                </a:solidFill>
                <a:latin typeface="Times" panose="02020603050405020304" pitchFamily="18" charset="0"/>
                <a:ea typeface="Times New Roman" panose="02020603050405020304" pitchFamily="18" charset="0"/>
              </a:rPr>
              <a:t>A student must see </a:t>
            </a:r>
            <a:r>
              <a:rPr lang="en-GB" sz="2800" b="1" dirty="0">
                <a:solidFill>
                  <a:srgbClr val="00B050"/>
                </a:solidFill>
                <a:latin typeface="Times" panose="02020603050405020304" pitchFamily="18" charset="0"/>
                <a:ea typeface="Times New Roman" panose="02020603050405020304" pitchFamily="18" charset="0"/>
              </a:rPr>
              <a:t>his</a:t>
            </a:r>
            <a:r>
              <a:rPr lang="en-GB" sz="2800" dirty="0">
                <a:solidFill>
                  <a:srgbClr val="00B050"/>
                </a:solidFill>
                <a:latin typeface="Times" panose="02020603050405020304" pitchFamily="18" charset="0"/>
                <a:ea typeface="Times New Roman" panose="02020603050405020304" pitchFamily="18" charset="0"/>
              </a:rPr>
              <a:t> or </a:t>
            </a:r>
            <a:r>
              <a:rPr lang="en-GB" sz="2800" b="1" dirty="0">
                <a:solidFill>
                  <a:srgbClr val="00B050"/>
                </a:solidFill>
                <a:latin typeface="Times" panose="02020603050405020304" pitchFamily="18" charset="0"/>
                <a:ea typeface="Times New Roman" panose="02020603050405020304" pitchFamily="18" charset="0"/>
              </a:rPr>
              <a:t>her</a:t>
            </a:r>
            <a:r>
              <a:rPr lang="en-GB" sz="2800" dirty="0">
                <a:solidFill>
                  <a:srgbClr val="00B050"/>
                </a:solidFill>
                <a:latin typeface="Times" panose="02020603050405020304" pitchFamily="18" charset="0"/>
                <a:ea typeface="Times New Roman" panose="02020603050405020304" pitchFamily="18" charset="0"/>
              </a:rPr>
              <a:t> counsellor. . . .</a:t>
            </a:r>
            <a:endParaRPr lang="ro-RO" sz="2800"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r>
              <a:rPr lang="en-GB" sz="2800" dirty="0">
                <a:latin typeface="Times" panose="02020603050405020304" pitchFamily="18" charset="0"/>
                <a:ea typeface="Times New Roman" panose="02020603050405020304" pitchFamily="18" charset="0"/>
              </a:rPr>
              <a:t> </a:t>
            </a:r>
            <a:endParaRPr lang="ro-RO"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88200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2B3E4C8-7D41-4EAB-8345-7E214396B98B}"/>
              </a:ext>
            </a:extLst>
          </p:cNvPr>
          <p:cNvSpPr/>
          <p:nvPr/>
        </p:nvSpPr>
        <p:spPr>
          <a:xfrm>
            <a:off x="251927" y="205272"/>
            <a:ext cx="11663265" cy="5262979"/>
          </a:xfrm>
          <a:prstGeom prst="rect">
            <a:avLst/>
          </a:prstGeom>
        </p:spPr>
        <p:txBody>
          <a:bodyPr wrap="square">
            <a:spAutoFit/>
          </a:bodyPr>
          <a:lstStyle/>
          <a:p>
            <a:pPr indent="448310" algn="just">
              <a:spcAft>
                <a:spcPts val="0"/>
              </a:spcAft>
            </a:pPr>
            <a:r>
              <a:rPr lang="en-GB" sz="2400" dirty="0">
                <a:latin typeface="Times" panose="02020603050405020304" pitchFamily="18" charset="0"/>
                <a:ea typeface="Times New Roman" panose="02020603050405020304" pitchFamily="18" charset="0"/>
              </a:rPr>
              <a:t>Too many </a:t>
            </a:r>
            <a:r>
              <a:rPr lang="en-GB" sz="2400" i="1" dirty="0">
                <a:latin typeface="Times" panose="02020603050405020304" pitchFamily="18" charset="0"/>
                <a:ea typeface="Times New Roman" panose="02020603050405020304" pitchFamily="18" charset="0"/>
              </a:rPr>
              <a:t>his</a:t>
            </a:r>
            <a:r>
              <a:rPr lang="en-GB" sz="2400" dirty="0">
                <a:latin typeface="Times" panose="02020603050405020304" pitchFamily="18" charset="0"/>
                <a:ea typeface="Times New Roman" panose="02020603050405020304" pitchFamily="18" charset="0"/>
              </a:rPr>
              <a:t>'s and </a:t>
            </a:r>
            <a:r>
              <a:rPr lang="en-GB" sz="2400" i="1" dirty="0" err="1">
                <a:latin typeface="Times" panose="02020603050405020304" pitchFamily="18" charset="0"/>
                <a:ea typeface="Times New Roman" panose="02020603050405020304" pitchFamily="18" charset="0"/>
              </a:rPr>
              <a:t>her</a:t>
            </a:r>
            <a:r>
              <a:rPr lang="en-GB" sz="2400" dirty="0" err="1">
                <a:latin typeface="Times" panose="02020603050405020304" pitchFamily="18" charset="0"/>
                <a:ea typeface="Times New Roman" panose="02020603050405020304" pitchFamily="18" charset="0"/>
              </a:rPr>
              <a:t>'s</a:t>
            </a:r>
            <a:r>
              <a:rPr lang="en-GB" sz="2400" dirty="0">
                <a:latin typeface="Times" panose="02020603050405020304" pitchFamily="18" charset="0"/>
                <a:ea typeface="Times New Roman" panose="02020603050405020304" pitchFamily="18" charset="0"/>
              </a:rPr>
              <a:t> eventually become annoying, however, and the reader becomes more aware of the writer trying to be conscious of good form than he or she is of the matter at hand. We can use </a:t>
            </a:r>
            <a:r>
              <a:rPr lang="en-GB" sz="2400" i="1" dirty="0">
                <a:latin typeface="Times" panose="02020603050405020304" pitchFamily="18" charset="0"/>
                <a:ea typeface="Times New Roman" panose="02020603050405020304" pitchFamily="18" charset="0"/>
              </a:rPr>
              <a:t>they</a:t>
            </a:r>
            <a:r>
              <a:rPr lang="en-GB" sz="2400" dirty="0">
                <a:latin typeface="Times" panose="02020603050405020304" pitchFamily="18" charset="0"/>
                <a:ea typeface="Times New Roman" panose="02020603050405020304" pitchFamily="18" charset="0"/>
              </a:rPr>
              <a:t>, </a:t>
            </a:r>
            <a:r>
              <a:rPr lang="en-GB" sz="2400" i="1" dirty="0">
                <a:latin typeface="Times" panose="02020603050405020304" pitchFamily="18" charset="0"/>
                <a:ea typeface="Times New Roman" panose="02020603050405020304" pitchFamily="18" charset="0"/>
              </a:rPr>
              <a:t>them</a:t>
            </a:r>
            <a:r>
              <a:rPr lang="en-GB" sz="2400" dirty="0">
                <a:latin typeface="Times" panose="02020603050405020304" pitchFamily="18" charset="0"/>
                <a:ea typeface="Times New Roman" panose="02020603050405020304" pitchFamily="18" charset="0"/>
              </a:rPr>
              <a:t>, </a:t>
            </a:r>
            <a:r>
              <a:rPr lang="en-GB" sz="2400" i="1" dirty="0">
                <a:latin typeface="Times" panose="02020603050405020304" pitchFamily="18" charset="0"/>
                <a:ea typeface="Times New Roman" panose="02020603050405020304" pitchFamily="18" charset="0"/>
              </a:rPr>
              <a:t>their</a:t>
            </a:r>
            <a:r>
              <a:rPr lang="en-GB" sz="2400" dirty="0">
                <a:latin typeface="Times" panose="02020603050405020304" pitchFamily="18" charset="0"/>
                <a:ea typeface="Times New Roman" panose="02020603050405020304" pitchFamily="18" charset="0"/>
              </a:rPr>
              <a:t> and </a:t>
            </a:r>
            <a:r>
              <a:rPr lang="en-GB" sz="2400" i="1" dirty="0">
                <a:latin typeface="Times" panose="02020603050405020304" pitchFamily="18" charset="0"/>
                <a:ea typeface="Times New Roman" panose="02020603050405020304" pitchFamily="18" charset="0"/>
              </a:rPr>
              <a:t>theirs</a:t>
            </a:r>
            <a:r>
              <a:rPr lang="en-GB" sz="2400" dirty="0">
                <a:latin typeface="Times" panose="02020603050405020304" pitchFamily="18" charset="0"/>
                <a:ea typeface="Times New Roman" panose="02020603050405020304" pitchFamily="18" charset="0"/>
              </a:rPr>
              <a:t> to refer to both sexes at the same time, even when a singular noun has been used, although some people consider this unacceptable. However, in present-day English, this usage is becoming more accepted:</a:t>
            </a:r>
            <a:endParaRPr lang="ro-RO" sz="2400" dirty="0">
              <a:latin typeface="Times New Roman" panose="02020603050405020304" pitchFamily="18" charset="0"/>
              <a:ea typeface="Times New Roman" panose="02020603050405020304" pitchFamily="18" charset="0"/>
            </a:endParaRPr>
          </a:p>
          <a:p>
            <a:pPr indent="448310" algn="just">
              <a:spcAft>
                <a:spcPts val="0"/>
              </a:spcAft>
            </a:pPr>
            <a:r>
              <a:rPr lang="en-GB" sz="2400" b="1" i="1" dirty="0">
                <a:solidFill>
                  <a:srgbClr val="00B050"/>
                </a:solidFill>
                <a:latin typeface="Times" panose="02020603050405020304" pitchFamily="18" charset="0"/>
                <a:ea typeface="Times New Roman" panose="02020603050405020304" pitchFamily="18" charset="0"/>
              </a:rPr>
              <a:t>Every student</a:t>
            </a:r>
            <a:r>
              <a:rPr lang="en-GB" sz="2400" i="1" dirty="0">
                <a:solidFill>
                  <a:srgbClr val="00B050"/>
                </a:solidFill>
                <a:latin typeface="Times" panose="02020603050405020304" pitchFamily="18" charset="0"/>
                <a:ea typeface="Times New Roman" panose="02020603050405020304" pitchFamily="18" charset="0"/>
              </a:rPr>
              <a:t> must show </a:t>
            </a:r>
            <a:r>
              <a:rPr lang="en-GB" sz="2400" b="1" i="1" dirty="0">
                <a:solidFill>
                  <a:srgbClr val="00B050"/>
                </a:solidFill>
                <a:latin typeface="Times" panose="02020603050405020304" pitchFamily="18" charset="0"/>
                <a:ea typeface="Times New Roman" panose="02020603050405020304" pitchFamily="18" charset="0"/>
              </a:rPr>
              <a:t>their</a:t>
            </a:r>
            <a:r>
              <a:rPr lang="en-GB" sz="2400" i="1" dirty="0">
                <a:solidFill>
                  <a:srgbClr val="00B050"/>
                </a:solidFill>
                <a:latin typeface="Times" panose="02020603050405020304" pitchFamily="18" charset="0"/>
                <a:ea typeface="Times New Roman" panose="02020603050405020304" pitchFamily="18" charset="0"/>
              </a:rPr>
              <a:t> identity card on entering the examination room.</a:t>
            </a:r>
          </a:p>
          <a:p>
            <a:pPr indent="448310" algn="just">
              <a:spcAft>
                <a:spcPts val="0"/>
              </a:spcAft>
            </a:pPr>
            <a:r>
              <a:rPr lang="en-GB" sz="2400" dirty="0">
                <a:latin typeface="Times" panose="02020603050405020304" pitchFamily="18" charset="0"/>
                <a:ea typeface="Times New Roman" panose="02020603050405020304" pitchFamily="18" charset="0"/>
              </a:rPr>
              <a:t> (preferred to </a:t>
            </a:r>
            <a:r>
              <a:rPr lang="en-GB" sz="2400" i="1" dirty="0">
                <a:latin typeface="Times" panose="02020603050405020304" pitchFamily="18" charset="0"/>
                <a:ea typeface="Times New Roman" panose="02020603050405020304" pitchFamily="18" charset="0"/>
              </a:rPr>
              <a:t>Every student must show his identity card</a:t>
            </a:r>
            <a:r>
              <a:rPr lang="en-GB" sz="2400" dirty="0">
                <a:latin typeface="Times" panose="02020603050405020304" pitchFamily="18" charset="0"/>
                <a:ea typeface="Times New Roman" panose="02020603050405020304" pitchFamily="18" charset="0"/>
              </a:rPr>
              <a:t>.)</a:t>
            </a:r>
            <a:endParaRPr lang="ro-RO" sz="2400" dirty="0">
              <a:latin typeface="Times New Roman" panose="02020603050405020304" pitchFamily="18" charset="0"/>
              <a:ea typeface="Times New Roman" panose="02020603050405020304" pitchFamily="18" charset="0"/>
            </a:endParaRPr>
          </a:p>
          <a:p>
            <a:pPr indent="448310" algn="just">
              <a:spcAft>
                <a:spcPts val="0"/>
              </a:spcAft>
            </a:pPr>
            <a:r>
              <a:rPr lang="en-GB" sz="2400" b="1" i="1" dirty="0">
                <a:solidFill>
                  <a:srgbClr val="00B050"/>
                </a:solidFill>
                <a:latin typeface="Times" panose="02020603050405020304" pitchFamily="18" charset="0"/>
                <a:ea typeface="Times New Roman" panose="02020603050405020304" pitchFamily="18" charset="0"/>
              </a:rPr>
              <a:t>A nurse</a:t>
            </a:r>
            <a:r>
              <a:rPr lang="en-GB" sz="2400" i="1" dirty="0">
                <a:solidFill>
                  <a:srgbClr val="00B050"/>
                </a:solidFill>
                <a:latin typeface="Times" panose="02020603050405020304" pitchFamily="18" charset="0"/>
                <a:ea typeface="Times New Roman" panose="02020603050405020304" pitchFamily="18" charset="0"/>
              </a:rPr>
              <a:t> has to be very open and understanding. </a:t>
            </a:r>
            <a:r>
              <a:rPr lang="en-GB" sz="2400" b="1" i="1" dirty="0">
                <a:solidFill>
                  <a:srgbClr val="00B050"/>
                </a:solidFill>
                <a:latin typeface="Times" panose="02020603050405020304" pitchFamily="18" charset="0"/>
                <a:ea typeface="Times New Roman" panose="02020603050405020304" pitchFamily="18" charset="0"/>
              </a:rPr>
              <a:t>They</a:t>
            </a:r>
            <a:r>
              <a:rPr lang="en-GB" sz="2400" i="1" dirty="0">
                <a:solidFill>
                  <a:srgbClr val="00B050"/>
                </a:solidFill>
                <a:latin typeface="Times" panose="02020603050405020304" pitchFamily="18" charset="0"/>
                <a:ea typeface="Times New Roman" panose="02020603050405020304" pitchFamily="18" charset="0"/>
              </a:rPr>
              <a:t> must listen to their patients and respond to them.</a:t>
            </a:r>
          </a:p>
          <a:p>
            <a:pPr indent="448310" algn="just">
              <a:spcAft>
                <a:spcPts val="0"/>
              </a:spcAft>
            </a:pPr>
            <a:r>
              <a:rPr lang="en-GB" sz="2400" dirty="0">
                <a:latin typeface="Times" panose="02020603050405020304" pitchFamily="18" charset="0"/>
                <a:ea typeface="Times New Roman" panose="02020603050405020304" pitchFamily="18" charset="0"/>
              </a:rPr>
              <a:t>(preferred to </a:t>
            </a:r>
            <a:r>
              <a:rPr lang="en-GB" sz="2400" i="1" dirty="0">
                <a:latin typeface="Times" panose="02020603050405020304" pitchFamily="18" charset="0"/>
                <a:ea typeface="Times New Roman" panose="02020603050405020304" pitchFamily="18" charset="0"/>
              </a:rPr>
              <a:t>She must listen to her patients</a:t>
            </a:r>
            <a:r>
              <a:rPr lang="en-GB" sz="2400" dirty="0">
                <a:latin typeface="Times" panose="02020603050405020304" pitchFamily="18" charset="0"/>
                <a:ea typeface="Times New Roman" panose="02020603050405020304" pitchFamily="18" charset="0"/>
              </a:rPr>
              <a:t>. or </a:t>
            </a:r>
            <a:r>
              <a:rPr lang="en-GB" sz="2400" i="1" dirty="0">
                <a:latin typeface="Times" panose="02020603050405020304" pitchFamily="18" charset="0"/>
                <a:ea typeface="Times New Roman" panose="02020603050405020304" pitchFamily="18" charset="0"/>
              </a:rPr>
              <a:t>He must listen to his patients</a:t>
            </a:r>
            <a:r>
              <a:rPr lang="en-GB" sz="2400" dirty="0">
                <a:latin typeface="Times" panose="02020603050405020304" pitchFamily="18" charset="0"/>
                <a:ea typeface="Times New Roman" panose="02020603050405020304" pitchFamily="18" charset="0"/>
              </a:rPr>
              <a:t>.)</a:t>
            </a:r>
            <a:endParaRPr lang="ro-RO" sz="2400" dirty="0">
              <a:latin typeface="Times New Roman" panose="02020603050405020304" pitchFamily="18" charset="0"/>
              <a:ea typeface="Times New Roman" panose="02020603050405020304" pitchFamily="18" charset="0"/>
            </a:endParaRPr>
          </a:p>
          <a:p>
            <a:pPr indent="448310" algn="just">
              <a:spcAft>
                <a:spcPts val="0"/>
              </a:spcAft>
            </a:pPr>
            <a:endParaRPr lang="en-GB" sz="2400" dirty="0">
              <a:latin typeface="Times" panose="02020603050405020304" pitchFamily="18" charset="0"/>
              <a:ea typeface="Times New Roman" panose="02020603050405020304" pitchFamily="18" charset="0"/>
            </a:endParaRPr>
          </a:p>
          <a:p>
            <a:pPr indent="448310" algn="just">
              <a:spcAft>
                <a:spcPts val="0"/>
              </a:spcAft>
            </a:pPr>
            <a:r>
              <a:rPr lang="en-GB" sz="2400" dirty="0">
                <a:latin typeface="Times" panose="02020603050405020304" pitchFamily="18" charset="0"/>
                <a:ea typeface="Times New Roman" panose="02020603050405020304" pitchFamily="18" charset="0"/>
              </a:rPr>
              <a:t>It is also widely regarded as being correct (or correct enough), at the beginning of the twenty-first century, to say </a:t>
            </a:r>
            <a:r>
              <a:rPr lang="en-GB" sz="2400" i="1" dirty="0">
                <a:solidFill>
                  <a:srgbClr val="00B050"/>
                </a:solidFill>
                <a:latin typeface="Times" panose="02020603050405020304" pitchFamily="18" charset="0"/>
                <a:ea typeface="Times New Roman" panose="02020603050405020304" pitchFamily="18" charset="0"/>
              </a:rPr>
              <a:t>Somebody has left </a:t>
            </a:r>
            <a:r>
              <a:rPr lang="en-GB" sz="2400" b="1" i="1" dirty="0">
                <a:solidFill>
                  <a:srgbClr val="00B050"/>
                </a:solidFill>
                <a:latin typeface="Times" panose="02020603050405020304" pitchFamily="18" charset="0"/>
                <a:ea typeface="Times New Roman" panose="02020603050405020304" pitchFamily="18" charset="0"/>
              </a:rPr>
              <a:t>their</a:t>
            </a:r>
            <a:r>
              <a:rPr lang="en-GB" sz="2400" i="1" dirty="0">
                <a:solidFill>
                  <a:srgbClr val="00B050"/>
                </a:solidFill>
                <a:latin typeface="Times" panose="02020603050405020304" pitchFamily="18" charset="0"/>
                <a:ea typeface="Times New Roman" panose="02020603050405020304" pitchFamily="18" charset="0"/>
              </a:rPr>
              <a:t> bag on the floor </a:t>
            </a:r>
            <a:r>
              <a:rPr lang="en-GB" sz="2400" dirty="0">
                <a:latin typeface="Times" panose="02020603050405020304" pitchFamily="18" charset="0"/>
                <a:ea typeface="Times New Roman" panose="02020603050405020304" pitchFamily="18" charset="0"/>
              </a:rPr>
              <a:t>but many people would object to its being written that way because </a:t>
            </a:r>
            <a:r>
              <a:rPr lang="en-GB" sz="2400" i="1" dirty="0">
                <a:solidFill>
                  <a:srgbClr val="FF0000"/>
                </a:solidFill>
                <a:latin typeface="Times" panose="02020603050405020304" pitchFamily="18" charset="0"/>
                <a:ea typeface="Times New Roman" panose="02020603050405020304" pitchFamily="18" charset="0"/>
              </a:rPr>
              <a:t>somebody</a:t>
            </a:r>
            <a:r>
              <a:rPr lang="en-GB" sz="2400" dirty="0">
                <a:latin typeface="Times" panose="02020603050405020304" pitchFamily="18" charset="0"/>
                <a:ea typeface="Times New Roman" panose="02020603050405020304" pitchFamily="18" charset="0"/>
              </a:rPr>
              <a:t> is singular and </a:t>
            </a:r>
            <a:r>
              <a:rPr lang="en-GB" sz="2400" i="1" dirty="0">
                <a:solidFill>
                  <a:srgbClr val="FF0000"/>
                </a:solidFill>
                <a:latin typeface="Times" panose="02020603050405020304" pitchFamily="18" charset="0"/>
                <a:ea typeface="Times New Roman" panose="02020603050405020304" pitchFamily="18" charset="0"/>
              </a:rPr>
              <a:t>their</a:t>
            </a:r>
            <a:r>
              <a:rPr lang="en-GB" sz="2400" dirty="0">
                <a:latin typeface="Times" panose="02020603050405020304" pitchFamily="18" charset="0"/>
                <a:ea typeface="Times New Roman" panose="02020603050405020304" pitchFamily="18" charset="0"/>
              </a:rPr>
              <a:t> is plural. </a:t>
            </a:r>
            <a:endParaRPr lang="ro-RO" sz="24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45546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F10EAD3-2CDF-4BAE-92D7-48CC5E843A86}"/>
              </a:ext>
            </a:extLst>
          </p:cNvPr>
          <p:cNvSpPr/>
          <p:nvPr/>
        </p:nvSpPr>
        <p:spPr>
          <a:xfrm>
            <a:off x="251927" y="874455"/>
            <a:ext cx="11485983" cy="4893647"/>
          </a:xfrm>
          <a:prstGeom prst="rect">
            <a:avLst/>
          </a:prstGeom>
        </p:spPr>
        <p:txBody>
          <a:bodyPr wrap="square">
            <a:spAutoFit/>
          </a:bodyPr>
          <a:lstStyle/>
          <a:p>
            <a:pPr indent="448310" algn="just">
              <a:spcAft>
                <a:spcPts val="0"/>
              </a:spcAft>
            </a:pPr>
            <a:r>
              <a:rPr lang="en-GB" sz="3200" b="1" dirty="0">
                <a:effectLst/>
                <a:latin typeface="Verdana" panose="020B0604030504040204" pitchFamily="34" charset="0"/>
                <a:ea typeface="Times New Roman" panose="02020603050405020304" pitchFamily="18" charset="0"/>
              </a:rPr>
              <a:t>Decide whether the following sentences are correct or wrong: </a:t>
            </a:r>
          </a:p>
          <a:p>
            <a:pPr indent="448310" algn="just">
              <a:spcAft>
                <a:spcPts val="0"/>
              </a:spcAft>
            </a:pPr>
            <a:endParaRPr lang="ro-RO" sz="3200" dirty="0">
              <a:effectLst/>
              <a:latin typeface="Times New Roman" panose="02020603050405020304" pitchFamily="18" charset="0"/>
              <a:ea typeface="Times New Roman" panose="02020603050405020304" pitchFamily="18" charset="0"/>
            </a:endParaRPr>
          </a:p>
          <a:p>
            <a:pPr lvl="0" algn="just">
              <a:spcAft>
                <a:spcPts val="0"/>
              </a:spcAft>
            </a:pPr>
            <a:r>
              <a:rPr lang="en-GB" sz="2000" dirty="0">
                <a:latin typeface="Verdana" panose="020B0604030504040204" pitchFamily="34" charset="0"/>
                <a:ea typeface="Times New Roman" panose="02020603050405020304" pitchFamily="18" charset="0"/>
              </a:rPr>
              <a:t>1. ____</a:t>
            </a:r>
            <a:r>
              <a:rPr lang="en-GB" sz="2400" dirty="0">
                <a:latin typeface="Verdana" panose="020B0604030504040204" pitchFamily="34" charset="0"/>
                <a:ea typeface="Times New Roman" panose="02020603050405020304" pitchFamily="18" charset="0"/>
              </a:rPr>
              <a:t>Cats and dogs love to run.</a:t>
            </a:r>
            <a:endParaRPr lang="ro-RO" sz="40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en-GB" sz="2400" dirty="0">
                <a:latin typeface="Verdana" panose="020B0604030504040204" pitchFamily="34" charset="0"/>
                <a:ea typeface="Times New Roman" panose="02020603050405020304" pitchFamily="18" charset="0"/>
              </a:rPr>
              <a:t>___ He don’t like chocolate.</a:t>
            </a:r>
            <a:endParaRPr lang="ro-RO" sz="40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en-GB" sz="2400" dirty="0">
                <a:latin typeface="Verdana" panose="020B0604030504040204" pitchFamily="34" charset="0"/>
                <a:ea typeface="Times New Roman" panose="02020603050405020304" pitchFamily="18" charset="0"/>
              </a:rPr>
              <a:t>___ Her friends or Sarah excel at volleyball.</a:t>
            </a:r>
            <a:endParaRPr lang="ro-RO" sz="40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en-GB" sz="2400" dirty="0">
                <a:latin typeface="Verdana" panose="020B0604030504040204" pitchFamily="34" charset="0"/>
                <a:ea typeface="Times New Roman" panose="02020603050405020304" pitchFamily="18" charset="0"/>
              </a:rPr>
              <a:t>___ Each of these have been ruined.</a:t>
            </a:r>
            <a:endParaRPr lang="ro-RO" sz="40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en-GB" sz="2400" dirty="0">
                <a:latin typeface="Verdana" panose="020B0604030504040204" pitchFamily="34" charset="0"/>
                <a:ea typeface="Times New Roman" panose="02020603050405020304" pitchFamily="18" charset="0"/>
              </a:rPr>
              <a:t>___ Trousers are baggy now.</a:t>
            </a:r>
            <a:endParaRPr lang="ro-RO" sz="40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en-GB" sz="2400" dirty="0">
                <a:latin typeface="Verdana" panose="020B0604030504040204" pitchFamily="34" charset="0"/>
                <a:ea typeface="Times New Roman" panose="02020603050405020304" pitchFamily="18" charset="0"/>
              </a:rPr>
              <a:t>___ The students, as well as the teacher, are nervous about the test.</a:t>
            </a:r>
            <a:endParaRPr lang="ro-RO" sz="40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en-GB" sz="2400" dirty="0">
                <a:latin typeface="Verdana" panose="020B0604030504040204" pitchFamily="34" charset="0"/>
                <a:ea typeface="Times New Roman" panose="02020603050405020304" pitchFamily="18" charset="0"/>
              </a:rPr>
              <a:t>___ The news are on at 10.</a:t>
            </a:r>
            <a:endParaRPr lang="ro-RO" sz="40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en-GB" sz="2400" dirty="0">
                <a:latin typeface="Verdana" panose="020B0604030504040204" pitchFamily="34" charset="0"/>
                <a:ea typeface="Times New Roman" panose="02020603050405020304" pitchFamily="18" charset="0"/>
              </a:rPr>
              <a:t>___ Mathematics is hard for many.</a:t>
            </a:r>
            <a:endParaRPr lang="ro-RO" sz="40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en-GB" sz="2400" dirty="0">
                <a:latin typeface="Verdana" panose="020B0604030504040204" pitchFamily="34" charset="0"/>
                <a:ea typeface="Times New Roman" panose="02020603050405020304" pitchFamily="18" charset="0"/>
              </a:rPr>
              <a:t>___ The director, with all the cast members, works very hard.</a:t>
            </a:r>
            <a:endParaRPr lang="ro-RO"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41070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8E3A04-4ABE-4412-A69C-692F6FA77132}"/>
              </a:ext>
            </a:extLst>
          </p:cNvPr>
          <p:cNvSpPr/>
          <p:nvPr/>
        </p:nvSpPr>
        <p:spPr>
          <a:xfrm>
            <a:off x="102637" y="0"/>
            <a:ext cx="11877869" cy="5078313"/>
          </a:xfrm>
          <a:prstGeom prst="rect">
            <a:avLst/>
          </a:prstGeom>
        </p:spPr>
        <p:txBody>
          <a:bodyPr wrap="square">
            <a:spAutoFit/>
          </a:bodyPr>
          <a:lstStyle/>
          <a:p>
            <a:pPr indent="448310" algn="just">
              <a:spcAft>
                <a:spcPts val="0"/>
              </a:spcAft>
            </a:pPr>
            <a:endParaRPr lang="en-GB" sz="3600" b="1" i="1" dirty="0">
              <a:effectLst/>
              <a:latin typeface="Times New Roman" panose="02020603050405020304" pitchFamily="18" charset="0"/>
              <a:ea typeface="Times New Roman" panose="02020603050405020304" pitchFamily="18" charset="0"/>
            </a:endParaRPr>
          </a:p>
          <a:p>
            <a:pPr indent="448310" algn="just">
              <a:spcAft>
                <a:spcPts val="0"/>
              </a:spcAft>
            </a:pPr>
            <a:r>
              <a:rPr lang="en-GB" sz="3600" b="1" i="1" dirty="0">
                <a:effectLst/>
                <a:latin typeface="Times New Roman" panose="02020603050405020304" pitchFamily="18" charset="0"/>
                <a:ea typeface="Times New Roman" panose="02020603050405020304" pitchFamily="18" charset="0"/>
              </a:rPr>
              <a:t>The Grammatical Subject of Agreement</a:t>
            </a:r>
            <a:r>
              <a:rPr lang="en-GB" sz="2800" b="1" dirty="0">
                <a:latin typeface="Times New Roman" panose="02020603050405020304" pitchFamily="18" charset="0"/>
                <a:ea typeface="Times New Roman" panose="02020603050405020304" pitchFamily="18" charset="0"/>
              </a:rPr>
              <a:t> </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endParaRPr lang="en-GB" sz="2800" b="1" dirty="0">
              <a:latin typeface="Times New Roman" panose="02020603050405020304" pitchFamily="18" charset="0"/>
              <a:ea typeface="Times New Roman" panose="02020603050405020304" pitchFamily="18" charset="0"/>
            </a:endParaRPr>
          </a:p>
          <a:p>
            <a:pPr indent="448310" algn="just">
              <a:spcAft>
                <a:spcPts val="0"/>
              </a:spcAft>
            </a:pPr>
            <a:r>
              <a:rPr lang="en-GB" sz="2800" b="1" dirty="0">
                <a:latin typeface="Times New Roman" panose="02020603050405020304" pitchFamily="18" charset="0"/>
                <a:ea typeface="Times New Roman" panose="02020603050405020304" pitchFamily="18" charset="0"/>
              </a:rPr>
              <a:t>Agreement </a:t>
            </a:r>
            <a:r>
              <a:rPr lang="en-GB" sz="2800" dirty="0">
                <a:latin typeface="Times New Roman" panose="02020603050405020304" pitchFamily="18" charset="0"/>
                <a:ea typeface="Times New Roman" panose="02020603050405020304" pitchFamily="18" charset="0"/>
              </a:rPr>
              <a:t>means that sentence parts match. </a:t>
            </a:r>
          </a:p>
          <a:p>
            <a:pPr indent="448310" algn="just">
              <a:spcAft>
                <a:spcPts val="0"/>
              </a:spcAft>
            </a:pPr>
            <a:r>
              <a:rPr lang="en-GB" sz="2800" dirty="0">
                <a:latin typeface="Times New Roman" panose="02020603050405020304" pitchFamily="18" charset="0"/>
                <a:ea typeface="Times New Roman" panose="02020603050405020304" pitchFamily="18" charset="0"/>
              </a:rPr>
              <a:t>Subjects must agree with verbs, and pronouns must agree with antecedents.</a:t>
            </a:r>
          </a:p>
          <a:p>
            <a:pPr indent="448310" algn="just">
              <a:spcAft>
                <a:spcPts val="0"/>
              </a:spcAft>
            </a:pPr>
            <a:r>
              <a:rPr lang="en-GB" sz="2800" dirty="0">
                <a:latin typeface="Times New Roman" panose="02020603050405020304" pitchFamily="18" charset="0"/>
                <a:ea typeface="Times New Roman" panose="02020603050405020304" pitchFamily="18" charset="0"/>
              </a:rPr>
              <a:t>If they do not, the sentences will sound awkward and may confuse listeners and readers. Some things just seem to go together well. </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GB" sz="2800" dirty="0">
                <a:latin typeface="Times New Roman" panose="02020603050405020304" pitchFamily="18" charset="0"/>
                <a:ea typeface="Times New Roman" panose="02020603050405020304" pitchFamily="18" charset="0"/>
              </a:rPr>
              <a:t>This matching of sentence elements is called </a:t>
            </a:r>
            <a:r>
              <a:rPr lang="en-GB" sz="2800" i="1" dirty="0">
                <a:solidFill>
                  <a:srgbClr val="FF0000"/>
                </a:solidFill>
                <a:latin typeface="Times New Roman" panose="02020603050405020304" pitchFamily="18" charset="0"/>
                <a:ea typeface="Times New Roman" panose="02020603050405020304" pitchFamily="18" charset="0"/>
              </a:rPr>
              <a:t>agreement</a:t>
            </a:r>
            <a:r>
              <a:rPr lang="en-GB" sz="2800" i="1" dirty="0">
                <a:latin typeface="Times New Roman" panose="02020603050405020304" pitchFamily="18" charset="0"/>
                <a:ea typeface="Times New Roman" panose="02020603050405020304" pitchFamily="18" charset="0"/>
              </a:rPr>
              <a:t>. </a:t>
            </a:r>
            <a:r>
              <a:rPr lang="en-GB" sz="2800" dirty="0">
                <a:latin typeface="Times New Roman" panose="02020603050405020304" pitchFamily="18" charset="0"/>
                <a:ea typeface="Times New Roman" panose="02020603050405020304" pitchFamily="18" charset="0"/>
              </a:rPr>
              <a:t>It helps to create </a:t>
            </a:r>
            <a:r>
              <a:rPr lang="en-GB" sz="2800" dirty="0">
                <a:solidFill>
                  <a:srgbClr val="FF0000"/>
                </a:solidFill>
                <a:latin typeface="Times New Roman" panose="02020603050405020304" pitchFamily="18" charset="0"/>
                <a:ea typeface="Times New Roman" panose="02020603050405020304" pitchFamily="18" charset="0"/>
              </a:rPr>
              <a:t>smooth</a:t>
            </a:r>
            <a:r>
              <a:rPr lang="en-GB" sz="2800" dirty="0">
                <a:latin typeface="Times New Roman" panose="02020603050405020304" pitchFamily="18" charset="0"/>
                <a:ea typeface="Times New Roman" panose="02020603050405020304" pitchFamily="18" charset="0"/>
              </a:rPr>
              <a:t> and logical sentences. Most of the concepts of subject verb agreement are straightforward, yet some aspects of singular and plural usage in English grammar are more complicated.</a:t>
            </a:r>
            <a:endParaRPr lang="ro-RO" sz="28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20653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E87A80-3559-42A9-AB74-A64798FBC2B2}"/>
              </a:ext>
            </a:extLst>
          </p:cNvPr>
          <p:cNvSpPr/>
          <p:nvPr/>
        </p:nvSpPr>
        <p:spPr>
          <a:xfrm>
            <a:off x="298580" y="93306"/>
            <a:ext cx="11737910" cy="6555641"/>
          </a:xfrm>
          <a:prstGeom prst="rect">
            <a:avLst/>
          </a:prstGeom>
        </p:spPr>
        <p:txBody>
          <a:bodyPr wrap="square">
            <a:spAutoFit/>
          </a:bodyPr>
          <a:lstStyle/>
          <a:p>
            <a:pPr indent="448310" algn="just">
              <a:spcAft>
                <a:spcPts val="0"/>
              </a:spcAft>
            </a:pPr>
            <a:r>
              <a:rPr lang="en-GB" sz="2800" dirty="0">
                <a:latin typeface="Times New Roman" panose="02020603050405020304" pitchFamily="18" charset="0"/>
                <a:ea typeface="Times New Roman" panose="02020603050405020304" pitchFamily="18" charset="0"/>
              </a:rPr>
              <a:t>	The basic rule of sentence agreement is simple:</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endParaRPr lang="en-GB" sz="2800" b="1" i="1" dirty="0">
              <a:solidFill>
                <a:srgbClr val="FF0000"/>
              </a:solidFill>
              <a:latin typeface="Times New Roman" panose="02020603050405020304" pitchFamily="18" charset="0"/>
              <a:ea typeface="Times New Roman" panose="02020603050405020304" pitchFamily="18" charset="0"/>
            </a:endParaRPr>
          </a:p>
          <a:p>
            <a:pPr indent="448310" algn="just">
              <a:spcAft>
                <a:spcPts val="0"/>
              </a:spcAft>
            </a:pPr>
            <a:r>
              <a:rPr lang="en-GB" sz="2800" b="1" i="1" dirty="0">
                <a:solidFill>
                  <a:srgbClr val="FF0000"/>
                </a:solidFill>
                <a:latin typeface="Times New Roman" panose="02020603050405020304" pitchFamily="18" charset="0"/>
                <a:ea typeface="Times New Roman" panose="02020603050405020304" pitchFamily="18" charset="0"/>
              </a:rPr>
              <a:t>A subject must agree with its verb in number. </a:t>
            </a:r>
            <a:endParaRPr lang="ro-RO" sz="2800" dirty="0">
              <a:solidFill>
                <a:srgbClr val="FF0000"/>
              </a:solidFill>
              <a:latin typeface="Times New Roman" panose="02020603050405020304" pitchFamily="18" charset="0"/>
              <a:ea typeface="Times New Roman" panose="02020603050405020304" pitchFamily="18" charset="0"/>
            </a:endParaRPr>
          </a:p>
          <a:p>
            <a:pPr indent="448310" algn="just">
              <a:spcAft>
                <a:spcPts val="0"/>
              </a:spcAft>
            </a:pPr>
            <a:endParaRPr lang="en-GB" sz="2800" b="1" u="sng" dirty="0">
              <a:latin typeface="Times New Roman" panose="02020603050405020304" pitchFamily="18" charset="0"/>
              <a:ea typeface="Times New Roman" panose="02020603050405020304" pitchFamily="18" charset="0"/>
            </a:endParaRPr>
          </a:p>
          <a:p>
            <a:pPr indent="448310" algn="just">
              <a:spcAft>
                <a:spcPts val="0"/>
              </a:spcAft>
            </a:pPr>
            <a:r>
              <a:rPr lang="en-GB" sz="2800" b="1" u="sng" dirty="0">
                <a:latin typeface="Times New Roman" panose="02020603050405020304" pitchFamily="18" charset="0"/>
                <a:ea typeface="Times New Roman" panose="02020603050405020304" pitchFamily="18" charset="0"/>
              </a:rPr>
              <a:t>1.</a:t>
            </a:r>
            <a:r>
              <a:rPr lang="en-GB" sz="2800" dirty="0">
                <a:latin typeface="Times New Roman" panose="02020603050405020304" pitchFamily="18" charset="0"/>
                <a:ea typeface="Times New Roman" panose="02020603050405020304" pitchFamily="18" charset="0"/>
              </a:rPr>
              <a:t> Singular and plural nouns</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ro-RO" sz="2800" dirty="0">
                <a:latin typeface="Times New Roman" panose="02020603050405020304" pitchFamily="18" charset="0"/>
                <a:ea typeface="Times New Roman" panose="02020603050405020304" pitchFamily="18" charset="0"/>
              </a:rPr>
              <a:t>T</a:t>
            </a:r>
            <a:r>
              <a:rPr lang="en-GB" sz="2800" dirty="0">
                <a:latin typeface="Times New Roman" panose="02020603050405020304" pitchFamily="18" charset="0"/>
                <a:ea typeface="Times New Roman" panose="02020603050405020304" pitchFamily="18" charset="0"/>
              </a:rPr>
              <a:t>he plurals of most nouns are formed by adding </a:t>
            </a:r>
            <a:r>
              <a:rPr lang="en-GB" sz="2800" i="1" dirty="0">
                <a:latin typeface="Times New Roman" panose="02020603050405020304" pitchFamily="18" charset="0"/>
                <a:ea typeface="Times New Roman" panose="02020603050405020304" pitchFamily="18" charset="0"/>
              </a:rPr>
              <a:t>-</a:t>
            </a:r>
            <a:r>
              <a:rPr lang="en-GB" sz="2800" i="1" dirty="0">
                <a:solidFill>
                  <a:srgbClr val="FF0000"/>
                </a:solidFill>
                <a:latin typeface="Times New Roman" panose="02020603050405020304" pitchFamily="18" charset="0"/>
                <a:ea typeface="Times New Roman" panose="02020603050405020304" pitchFamily="18" charset="0"/>
              </a:rPr>
              <a:t>s</a:t>
            </a:r>
            <a:r>
              <a:rPr lang="en-GB" sz="2800" i="1" dirty="0">
                <a:latin typeface="Times New Roman" panose="02020603050405020304" pitchFamily="18" charset="0"/>
                <a:ea typeface="Times New Roman" panose="02020603050405020304" pitchFamily="18" charset="0"/>
              </a:rPr>
              <a:t> </a:t>
            </a:r>
            <a:r>
              <a:rPr lang="en-GB" sz="2800" dirty="0">
                <a:latin typeface="Times New Roman" panose="02020603050405020304" pitchFamily="18" charset="0"/>
                <a:ea typeface="Times New Roman" panose="02020603050405020304" pitchFamily="18" charset="0"/>
              </a:rPr>
              <a:t>or </a:t>
            </a:r>
            <a:r>
              <a:rPr lang="en-GB" sz="2800" i="1" dirty="0">
                <a:latin typeface="Times New Roman" panose="02020603050405020304" pitchFamily="18" charset="0"/>
                <a:ea typeface="Times New Roman" panose="02020603050405020304" pitchFamily="18" charset="0"/>
              </a:rPr>
              <a:t>-</a:t>
            </a:r>
            <a:r>
              <a:rPr lang="en-GB" sz="2800" i="1" dirty="0">
                <a:solidFill>
                  <a:srgbClr val="FF0000"/>
                </a:solidFill>
                <a:latin typeface="Times New Roman" panose="02020603050405020304" pitchFamily="18" charset="0"/>
                <a:ea typeface="Times New Roman" panose="02020603050405020304" pitchFamily="18" charset="0"/>
              </a:rPr>
              <a:t>es</a:t>
            </a:r>
            <a:r>
              <a:rPr lang="en-GB" sz="2800" i="1" dirty="0">
                <a:latin typeface="Times New Roman" panose="02020603050405020304" pitchFamily="18" charset="0"/>
                <a:ea typeface="Times New Roman" panose="02020603050405020304" pitchFamily="18" charset="0"/>
              </a:rPr>
              <a:t> </a:t>
            </a:r>
            <a:r>
              <a:rPr lang="en-GB" sz="2800" dirty="0">
                <a:latin typeface="Times New Roman" panose="02020603050405020304" pitchFamily="18" charset="0"/>
                <a:ea typeface="Times New Roman" panose="02020603050405020304" pitchFamily="18" charset="0"/>
              </a:rPr>
              <a:t>to the singular form.</a:t>
            </a:r>
          </a:p>
          <a:p>
            <a:pPr indent="448310" algn="just">
              <a:spcAft>
                <a:spcPts val="0"/>
              </a:spcAft>
            </a:pPr>
            <a:r>
              <a:rPr lang="en-GB" sz="2800" dirty="0">
                <a:solidFill>
                  <a:srgbClr val="00B050"/>
                </a:solidFill>
                <a:latin typeface="Times New Roman" panose="02020603050405020304" pitchFamily="18" charset="0"/>
                <a:ea typeface="Times New Roman" panose="02020603050405020304" pitchFamily="18" charset="0"/>
              </a:rPr>
              <a:t>bike → bikes; race → races; inch → inches.</a:t>
            </a:r>
          </a:p>
          <a:p>
            <a:pPr indent="448310" algn="just">
              <a:spcAft>
                <a:spcPts val="0"/>
              </a:spcAft>
            </a:pPr>
            <a:r>
              <a:rPr lang="en-GB" sz="2800" dirty="0">
                <a:latin typeface="Times New Roman" panose="02020603050405020304" pitchFamily="18" charset="0"/>
                <a:ea typeface="Times New Roman" panose="02020603050405020304" pitchFamily="18" charset="0"/>
              </a:rPr>
              <a:t>Some nouns have irregular plurals, such as</a:t>
            </a:r>
          </a:p>
          <a:p>
            <a:pPr indent="448310" algn="just">
              <a:spcAft>
                <a:spcPts val="0"/>
              </a:spcAft>
            </a:pPr>
            <a:r>
              <a:rPr lang="en-GB" sz="2800" dirty="0">
                <a:solidFill>
                  <a:srgbClr val="00B050"/>
                </a:solidFill>
                <a:latin typeface="Times New Roman" panose="02020603050405020304" pitchFamily="18" charset="0"/>
                <a:ea typeface="Times New Roman" panose="02020603050405020304" pitchFamily="18" charset="0"/>
              </a:rPr>
              <a:t>mouse → mice; woman → women, goose → geese</a:t>
            </a:r>
            <a:r>
              <a:rPr lang="ro-RO" sz="2800" dirty="0">
                <a:solidFill>
                  <a:srgbClr val="00B050"/>
                </a:solidFill>
                <a:latin typeface="Times New Roman" panose="02020603050405020304" pitchFamily="18" charset="0"/>
                <a:ea typeface="Times New Roman" panose="02020603050405020304" pitchFamily="18" charset="0"/>
              </a:rPr>
              <a:t> /</a:t>
            </a:r>
            <a:r>
              <a:rPr lang="ro-RO" sz="2800" dirty="0" err="1">
                <a:solidFill>
                  <a:srgbClr val="00B050"/>
                </a:solidFill>
                <a:latin typeface="Times New Roman" panose="02020603050405020304" pitchFamily="18" charset="0"/>
                <a:ea typeface="Times New Roman" panose="02020603050405020304" pitchFamily="18" charset="0"/>
              </a:rPr>
              <a:t>ɡiːs</a:t>
            </a:r>
            <a:r>
              <a:rPr lang="ro-RO" sz="2800" dirty="0">
                <a:solidFill>
                  <a:srgbClr val="00B050"/>
                </a:solidFill>
                <a:latin typeface="Times New Roman" panose="02020603050405020304" pitchFamily="18" charset="0"/>
                <a:ea typeface="Times New Roman" panose="02020603050405020304" pitchFamily="18" charset="0"/>
              </a:rPr>
              <a:t>/</a:t>
            </a:r>
            <a:r>
              <a:rPr lang="en-GB" sz="2800" dirty="0">
                <a:solidFill>
                  <a:srgbClr val="00B050"/>
                </a:solidFill>
                <a:latin typeface="Times New Roman" panose="02020603050405020304" pitchFamily="18" charset="0"/>
                <a:ea typeface="Times New Roman" panose="02020603050405020304" pitchFamily="18" charset="0"/>
              </a:rPr>
              <a:t>. </a:t>
            </a:r>
            <a:endParaRPr lang="ro-RO" sz="2800" dirty="0">
              <a:solidFill>
                <a:srgbClr val="00B050"/>
              </a:solidFill>
              <a:latin typeface="Times New Roman" panose="02020603050405020304" pitchFamily="18" charset="0"/>
              <a:ea typeface="Times New Roman" panose="02020603050405020304" pitchFamily="18" charset="0"/>
            </a:endParaRPr>
          </a:p>
          <a:p>
            <a:pPr indent="448310" algn="just">
              <a:spcAft>
                <a:spcPts val="0"/>
              </a:spcAft>
            </a:pPr>
            <a:r>
              <a:rPr lang="en-GB" sz="2800" b="1" u="sng" dirty="0">
                <a:latin typeface="Times New Roman" panose="02020603050405020304" pitchFamily="18" charset="0"/>
                <a:ea typeface="Times New Roman" panose="02020603050405020304" pitchFamily="18" charset="0"/>
              </a:rPr>
              <a:t>2.</a:t>
            </a:r>
            <a:r>
              <a:rPr lang="en-GB" sz="2800" dirty="0">
                <a:latin typeface="Times New Roman" panose="02020603050405020304" pitchFamily="18" charset="0"/>
                <a:ea typeface="Times New Roman" panose="02020603050405020304" pitchFamily="18" charset="0"/>
              </a:rPr>
              <a:t> Singular and plural pronouns</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GB" sz="2800" dirty="0">
                <a:latin typeface="Times New Roman" panose="02020603050405020304" pitchFamily="18" charset="0"/>
                <a:ea typeface="Times New Roman" panose="02020603050405020304" pitchFamily="18" charset="0"/>
              </a:rPr>
              <a:t>Pronouns have singular and plural forms, too: </a:t>
            </a:r>
            <a:r>
              <a:rPr lang="en-GB" sz="2800" dirty="0">
                <a:solidFill>
                  <a:srgbClr val="00B050"/>
                </a:solidFill>
                <a:latin typeface="Times New Roman" panose="02020603050405020304" pitchFamily="18" charset="0"/>
                <a:ea typeface="Times New Roman" panose="02020603050405020304" pitchFamily="18" charset="0"/>
              </a:rPr>
              <a:t>I, you, she, he, it we, they</a:t>
            </a:r>
            <a:r>
              <a:rPr lang="en-GB" sz="2800" dirty="0">
                <a:latin typeface="Times New Roman" panose="02020603050405020304" pitchFamily="18" charset="0"/>
                <a:ea typeface="Times New Roman" panose="02020603050405020304" pitchFamily="18" charset="0"/>
              </a:rPr>
              <a:t>.</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r>
              <a:rPr lang="en-GB" sz="2800" b="1" u="sng" dirty="0">
                <a:latin typeface="Times New Roman" panose="02020603050405020304" pitchFamily="18" charset="0"/>
                <a:ea typeface="Times New Roman" panose="02020603050405020304" pitchFamily="18" charset="0"/>
              </a:rPr>
              <a:t>3.</a:t>
            </a:r>
            <a:r>
              <a:rPr lang="en-GB" sz="2800" dirty="0">
                <a:latin typeface="Times New Roman" panose="02020603050405020304" pitchFamily="18" charset="0"/>
                <a:ea typeface="Times New Roman" panose="02020603050405020304" pitchFamily="18" charset="0"/>
              </a:rPr>
              <a:t> Singular and plural verbs</a:t>
            </a:r>
            <a:endParaRPr lang="ro-RO" sz="2800" dirty="0">
              <a:latin typeface="Times New Roman" panose="02020603050405020304" pitchFamily="18" charset="0"/>
              <a:ea typeface="Times New Roman" panose="02020603050405020304" pitchFamily="18" charset="0"/>
            </a:endParaRPr>
          </a:p>
          <a:p>
            <a:r>
              <a:rPr lang="en-GB" sz="2800" dirty="0">
                <a:latin typeface="Times New Roman" panose="02020603050405020304" pitchFamily="18" charset="0"/>
                <a:ea typeface="Times New Roman" panose="02020603050405020304" pitchFamily="18" charset="0"/>
              </a:rPr>
              <a:t>As with nouns and pronouns, verbs show singular and plural forms. The rule introduced at the beginning of this unit: </a:t>
            </a:r>
            <a:r>
              <a:rPr lang="en-GB" sz="2800" i="1" dirty="0">
                <a:solidFill>
                  <a:srgbClr val="FF0000"/>
                </a:solidFill>
                <a:latin typeface="Times New Roman" panose="02020603050405020304" pitchFamily="18" charset="0"/>
                <a:ea typeface="Times New Roman" panose="02020603050405020304" pitchFamily="18" charset="0"/>
              </a:rPr>
              <a:t>A subject must agree with its verb in number. </a:t>
            </a:r>
            <a:r>
              <a:rPr lang="en-GB" sz="2800" dirty="0">
                <a:latin typeface="Times New Roman" panose="02020603050405020304" pitchFamily="18" charset="0"/>
                <a:ea typeface="Times New Roman" panose="02020603050405020304" pitchFamily="18" charset="0"/>
              </a:rPr>
              <a:t>All the other rules follow from this one. </a:t>
            </a:r>
            <a:endParaRPr lang="ro-RO" sz="2800" dirty="0"/>
          </a:p>
        </p:txBody>
      </p:sp>
    </p:spTree>
    <p:extLst>
      <p:ext uri="{BB962C8B-B14F-4D97-AF65-F5344CB8AC3E}">
        <p14:creationId xmlns:p14="http://schemas.microsoft.com/office/powerpoint/2010/main" val="3494943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9810012-BB47-481A-A8A3-C4A3F08C4989}"/>
              </a:ext>
            </a:extLst>
          </p:cNvPr>
          <p:cNvSpPr/>
          <p:nvPr/>
        </p:nvSpPr>
        <p:spPr>
          <a:xfrm>
            <a:off x="447260" y="253143"/>
            <a:ext cx="11320669" cy="5693866"/>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en-GB" sz="2800" i="1" u="sng" dirty="0">
                <a:solidFill>
                  <a:srgbClr val="FF0000"/>
                </a:solidFill>
                <a:latin typeface="Times New Roman" panose="02020603050405020304" pitchFamily="18" charset="0"/>
                <a:ea typeface="Times New Roman" panose="02020603050405020304" pitchFamily="18" charset="0"/>
              </a:rPr>
              <a:t>A singular subject must have a singular verb</a:t>
            </a:r>
          </a:p>
          <a:p>
            <a:pPr marL="342900" lvl="0" indent="-342900" algn="just">
              <a:spcAft>
                <a:spcPts val="0"/>
              </a:spcAft>
              <a:buFont typeface="Symbol" panose="05050102010706020507" pitchFamily="18" charset="2"/>
              <a:buChar char=""/>
            </a:pPr>
            <a:endParaRPr lang="ro-RO" sz="2800" dirty="0">
              <a:solidFill>
                <a:srgbClr val="FF0000"/>
              </a:solidFill>
              <a:latin typeface="Times New Roman" panose="02020603050405020304" pitchFamily="18" charset="0"/>
              <a:ea typeface="Times New Roman" panose="02020603050405020304" pitchFamily="18" charset="0"/>
            </a:endParaRPr>
          </a:p>
          <a:p>
            <a:pPr marL="514350" indent="-514350" algn="just">
              <a:spcAft>
                <a:spcPts val="0"/>
              </a:spcAft>
              <a:buAutoNum type="arabicPeriod"/>
            </a:pPr>
            <a:r>
              <a:rPr lang="en-GB" sz="2800" dirty="0">
                <a:latin typeface="Times New Roman" panose="02020603050405020304" pitchFamily="18" charset="0"/>
                <a:ea typeface="Times New Roman" panose="02020603050405020304" pitchFamily="18" charset="0"/>
              </a:rPr>
              <a:t>A singular subject must have a singular verb:</a:t>
            </a:r>
          </a:p>
          <a:p>
            <a:pPr marL="514350" indent="-514350" algn="just">
              <a:spcAft>
                <a:spcPts val="0"/>
              </a:spcAft>
              <a:buAutoNum type="alphaLcParenR"/>
            </a:pPr>
            <a:r>
              <a:rPr lang="en-GB" sz="2800" i="1" dirty="0">
                <a:solidFill>
                  <a:srgbClr val="00B050"/>
                </a:solidFill>
                <a:latin typeface="Times New Roman" panose="02020603050405020304" pitchFamily="18" charset="0"/>
                <a:ea typeface="Times New Roman" panose="02020603050405020304" pitchFamily="18" charset="0"/>
              </a:rPr>
              <a:t>She hesitates </a:t>
            </a:r>
            <a:r>
              <a:rPr lang="en-GB" sz="2800" dirty="0">
                <a:solidFill>
                  <a:srgbClr val="00B050"/>
                </a:solidFill>
                <a:latin typeface="Times New Roman" panose="02020603050405020304" pitchFamily="18" charset="0"/>
                <a:ea typeface="Times New Roman" panose="02020603050405020304" pitchFamily="18" charset="0"/>
              </a:rPr>
              <a:t>at all intersections, making the other drivers angry </a:t>
            </a:r>
            <a:r>
              <a:rPr lang="en-GB" sz="2800" dirty="0">
                <a:latin typeface="Times New Roman" panose="02020603050405020304" pitchFamily="18" charset="0"/>
                <a:ea typeface="Times New Roman" panose="02020603050405020304" pitchFamily="18" charset="0"/>
              </a:rPr>
              <a:t>(sing. subject sing. verb). The singular subject </a:t>
            </a:r>
            <a:r>
              <a:rPr lang="en-GB" sz="2800" i="1" dirty="0">
                <a:latin typeface="Times New Roman" panose="02020603050405020304" pitchFamily="18" charset="0"/>
                <a:ea typeface="Times New Roman" panose="02020603050405020304" pitchFamily="18" charset="0"/>
              </a:rPr>
              <a:t>she </a:t>
            </a:r>
            <a:r>
              <a:rPr lang="en-GB" sz="2800" dirty="0">
                <a:latin typeface="Times New Roman" panose="02020603050405020304" pitchFamily="18" charset="0"/>
                <a:ea typeface="Times New Roman" panose="02020603050405020304" pitchFamily="18" charset="0"/>
              </a:rPr>
              <a:t>agrees with the singular verb </a:t>
            </a:r>
            <a:r>
              <a:rPr lang="en-GB" sz="2800" i="1" dirty="0">
                <a:latin typeface="Times New Roman" panose="02020603050405020304" pitchFamily="18" charset="0"/>
                <a:ea typeface="Times New Roman" panose="02020603050405020304" pitchFamily="18" charset="0"/>
              </a:rPr>
              <a:t>hesitates.</a:t>
            </a:r>
          </a:p>
          <a:p>
            <a:pPr algn="just">
              <a:spcAft>
                <a:spcPts val="0"/>
              </a:spcAft>
            </a:pPr>
            <a:endParaRPr lang="en-GB" sz="2800" dirty="0">
              <a:latin typeface="Times New Roman" panose="02020603050405020304" pitchFamily="18" charset="0"/>
              <a:ea typeface="Times New Roman" panose="02020603050405020304" pitchFamily="18" charset="0"/>
            </a:endParaRPr>
          </a:p>
          <a:p>
            <a:pPr algn="just">
              <a:spcAft>
                <a:spcPts val="0"/>
              </a:spcAft>
            </a:pPr>
            <a:r>
              <a:rPr lang="en-GB" sz="2800" dirty="0">
                <a:latin typeface="Times New Roman" panose="02020603050405020304" pitchFamily="18" charset="0"/>
                <a:ea typeface="Times New Roman" panose="02020603050405020304" pitchFamily="18" charset="0"/>
              </a:rPr>
              <a:t>b) </a:t>
            </a:r>
            <a:r>
              <a:rPr lang="en-GB" sz="2800" i="1" dirty="0">
                <a:solidFill>
                  <a:srgbClr val="00B050"/>
                </a:solidFill>
                <a:latin typeface="Times New Roman" panose="02020603050405020304" pitchFamily="18" charset="0"/>
                <a:ea typeface="Times New Roman" panose="02020603050405020304" pitchFamily="18" charset="0"/>
              </a:rPr>
              <a:t>Procrastination is </a:t>
            </a:r>
            <a:r>
              <a:rPr lang="en-GB" sz="2800" dirty="0">
                <a:solidFill>
                  <a:srgbClr val="00B050"/>
                </a:solidFill>
                <a:latin typeface="Times New Roman" panose="02020603050405020304" pitchFamily="18" charset="0"/>
                <a:ea typeface="Times New Roman" panose="02020603050405020304" pitchFamily="18" charset="0"/>
              </a:rPr>
              <a:t>the art of keeping up with yesterday </a:t>
            </a:r>
            <a:r>
              <a:rPr lang="en-GB" sz="2800" dirty="0">
                <a:latin typeface="Times New Roman" panose="02020603050405020304" pitchFamily="18" charset="0"/>
                <a:ea typeface="Times New Roman" panose="02020603050405020304" pitchFamily="18" charset="0"/>
              </a:rPr>
              <a:t>(sing. subject sing. verb). The singular subject </a:t>
            </a:r>
            <a:r>
              <a:rPr lang="en-GB" sz="2800" i="1" dirty="0">
                <a:latin typeface="Times New Roman" panose="02020603050405020304" pitchFamily="18" charset="0"/>
                <a:ea typeface="Times New Roman" panose="02020603050405020304" pitchFamily="18" charset="0"/>
              </a:rPr>
              <a:t>procrastination </a:t>
            </a:r>
            <a:r>
              <a:rPr lang="en-GB" sz="2800" dirty="0">
                <a:latin typeface="Times New Roman" panose="02020603050405020304" pitchFamily="18" charset="0"/>
                <a:ea typeface="Times New Roman" panose="02020603050405020304" pitchFamily="18" charset="0"/>
              </a:rPr>
              <a:t>agrees with the singular verb </a:t>
            </a:r>
            <a:r>
              <a:rPr lang="en-GB" sz="2800" i="1" dirty="0">
                <a:latin typeface="Times New Roman" panose="02020603050405020304" pitchFamily="18" charset="0"/>
                <a:ea typeface="Times New Roman" panose="02020603050405020304" pitchFamily="18" charset="0"/>
              </a:rPr>
              <a:t>is.</a:t>
            </a:r>
            <a:endParaRPr lang="ro-RO" sz="2800" dirty="0">
              <a:latin typeface="Times New Roman" panose="02020603050405020304" pitchFamily="18" charset="0"/>
              <a:ea typeface="Times New Roman" panose="02020603050405020304" pitchFamily="18" charset="0"/>
            </a:endParaRPr>
          </a:p>
          <a:p>
            <a:pPr indent="448310" algn="just">
              <a:spcAft>
                <a:spcPts val="0"/>
              </a:spcAft>
            </a:pPr>
            <a:endParaRPr lang="en-GB" sz="2800" b="1" u="sng" dirty="0">
              <a:latin typeface="Times New Roman" panose="02020603050405020304" pitchFamily="18" charset="0"/>
              <a:ea typeface="Times New Roman" panose="02020603050405020304" pitchFamily="18" charset="0"/>
            </a:endParaRPr>
          </a:p>
          <a:p>
            <a:pPr indent="179388" algn="just">
              <a:spcAft>
                <a:spcPts val="0"/>
              </a:spcAft>
            </a:pPr>
            <a:r>
              <a:rPr lang="en-GB" sz="2800" dirty="0">
                <a:latin typeface="Times New Roman" panose="02020603050405020304" pitchFamily="18" charset="0"/>
                <a:ea typeface="Times New Roman" panose="02020603050405020304" pitchFamily="18" charset="0"/>
              </a:rPr>
              <a:t>2. Two or more </a:t>
            </a:r>
            <a:r>
              <a:rPr lang="en-GB" sz="2800" b="1" u="sng" dirty="0">
                <a:latin typeface="Times New Roman" panose="02020603050405020304" pitchFamily="18" charset="0"/>
                <a:ea typeface="Times New Roman" panose="02020603050405020304" pitchFamily="18" charset="0"/>
              </a:rPr>
              <a:t>singular</a:t>
            </a:r>
            <a:r>
              <a:rPr lang="en-GB" sz="2800" dirty="0">
                <a:latin typeface="Times New Roman" panose="02020603050405020304" pitchFamily="18" charset="0"/>
                <a:ea typeface="Times New Roman" panose="02020603050405020304" pitchFamily="18" charset="0"/>
              </a:rPr>
              <a:t> subjects joined by </a:t>
            </a:r>
            <a:r>
              <a:rPr lang="en-GB" sz="2800" i="1" dirty="0">
                <a:solidFill>
                  <a:srgbClr val="FF0000"/>
                </a:solidFill>
                <a:latin typeface="Times New Roman" panose="02020603050405020304" pitchFamily="18" charset="0"/>
                <a:ea typeface="Times New Roman" panose="02020603050405020304" pitchFamily="18" charset="0"/>
              </a:rPr>
              <a:t>OR</a:t>
            </a:r>
            <a:r>
              <a:rPr lang="en-GB" sz="2800" i="1" dirty="0">
                <a:latin typeface="Times New Roman" panose="02020603050405020304" pitchFamily="18" charset="0"/>
                <a:ea typeface="Times New Roman" panose="02020603050405020304" pitchFamily="18" charset="0"/>
              </a:rPr>
              <a:t> </a:t>
            </a:r>
            <a:r>
              <a:rPr lang="en-GB" sz="2800" dirty="0" err="1">
                <a:latin typeface="Times New Roman" panose="02020603050405020304" pitchFamily="18" charset="0"/>
                <a:ea typeface="Times New Roman" panose="02020603050405020304" pitchFamily="18" charset="0"/>
              </a:rPr>
              <a:t>or</a:t>
            </a:r>
            <a:r>
              <a:rPr lang="en-GB" sz="2800" dirty="0">
                <a:latin typeface="Times New Roman" panose="02020603050405020304" pitchFamily="18" charset="0"/>
                <a:ea typeface="Times New Roman" panose="02020603050405020304" pitchFamily="18" charset="0"/>
              </a:rPr>
              <a:t> </a:t>
            </a:r>
            <a:r>
              <a:rPr lang="en-GB" sz="2800" i="1" dirty="0">
                <a:solidFill>
                  <a:srgbClr val="FF0000"/>
                </a:solidFill>
                <a:latin typeface="Times New Roman" panose="02020603050405020304" pitchFamily="18" charset="0"/>
                <a:ea typeface="Times New Roman" panose="02020603050405020304" pitchFamily="18" charset="0"/>
              </a:rPr>
              <a:t>NOR</a:t>
            </a:r>
            <a:r>
              <a:rPr lang="en-GB" sz="2800" i="1" dirty="0">
                <a:latin typeface="Times New Roman" panose="02020603050405020304" pitchFamily="18" charset="0"/>
                <a:ea typeface="Times New Roman" panose="02020603050405020304" pitchFamily="18" charset="0"/>
              </a:rPr>
              <a:t> </a:t>
            </a:r>
            <a:r>
              <a:rPr lang="en-GB" sz="2800" dirty="0">
                <a:latin typeface="Times New Roman" panose="02020603050405020304" pitchFamily="18" charset="0"/>
                <a:ea typeface="Times New Roman" panose="02020603050405020304" pitchFamily="18" charset="0"/>
              </a:rPr>
              <a:t>must have a </a:t>
            </a:r>
            <a:r>
              <a:rPr lang="en-GB" sz="2800" dirty="0">
                <a:solidFill>
                  <a:srgbClr val="FF0000"/>
                </a:solidFill>
                <a:latin typeface="Times New Roman" panose="02020603050405020304" pitchFamily="18" charset="0"/>
                <a:ea typeface="Times New Roman" panose="02020603050405020304" pitchFamily="18" charset="0"/>
              </a:rPr>
              <a:t>SINGULAR VERB</a:t>
            </a:r>
            <a:r>
              <a:rPr lang="en-GB" sz="2800" dirty="0">
                <a:latin typeface="Times New Roman" panose="02020603050405020304" pitchFamily="18" charset="0"/>
                <a:ea typeface="Times New Roman" panose="02020603050405020304" pitchFamily="18" charset="0"/>
              </a:rPr>
              <a:t>. This makes perfect sense: You are making a choice between two singular subjects. The </a:t>
            </a:r>
            <a:r>
              <a:rPr lang="en-GB" sz="2800" i="1" dirty="0">
                <a:solidFill>
                  <a:srgbClr val="FF0000"/>
                </a:solidFill>
                <a:latin typeface="Times New Roman" panose="02020603050405020304" pitchFamily="18" charset="0"/>
                <a:ea typeface="Times New Roman" panose="02020603050405020304" pitchFamily="18" charset="0"/>
              </a:rPr>
              <a:t>OR</a:t>
            </a:r>
            <a:r>
              <a:rPr lang="en-GB" sz="2800" i="1" dirty="0">
                <a:latin typeface="Times New Roman" panose="02020603050405020304" pitchFamily="18" charset="0"/>
                <a:ea typeface="Times New Roman" panose="02020603050405020304" pitchFamily="18" charset="0"/>
              </a:rPr>
              <a:t> </a:t>
            </a:r>
            <a:r>
              <a:rPr lang="en-GB" sz="2800" dirty="0">
                <a:latin typeface="Times New Roman" panose="02020603050405020304" pitchFamily="18" charset="0"/>
                <a:ea typeface="Times New Roman" panose="02020603050405020304" pitchFamily="18" charset="0"/>
              </a:rPr>
              <a:t>shows that you are only choosing one:</a:t>
            </a:r>
          </a:p>
        </p:txBody>
      </p:sp>
    </p:spTree>
    <p:extLst>
      <p:ext uri="{BB962C8B-B14F-4D97-AF65-F5344CB8AC3E}">
        <p14:creationId xmlns:p14="http://schemas.microsoft.com/office/powerpoint/2010/main" val="1605287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AB219E0-61F3-489C-913E-2983160C497C}"/>
              </a:ext>
            </a:extLst>
          </p:cNvPr>
          <p:cNvSpPr/>
          <p:nvPr/>
        </p:nvSpPr>
        <p:spPr>
          <a:xfrm>
            <a:off x="429208" y="261256"/>
            <a:ext cx="11308702" cy="5509200"/>
          </a:xfrm>
          <a:prstGeom prst="rect">
            <a:avLst/>
          </a:prstGeom>
        </p:spPr>
        <p:txBody>
          <a:bodyPr wrap="square">
            <a:spAutoFit/>
          </a:bodyPr>
          <a:lstStyle/>
          <a:p>
            <a:pPr marL="514350" indent="-514350" algn="just">
              <a:spcAft>
                <a:spcPts val="0"/>
              </a:spcAft>
              <a:buAutoNum type="alphaLcParenR"/>
            </a:pPr>
            <a:r>
              <a:rPr lang="en-GB" sz="3200" dirty="0">
                <a:solidFill>
                  <a:srgbClr val="00B050"/>
                </a:solidFill>
                <a:latin typeface="Times New Roman" panose="02020603050405020304" pitchFamily="18" charset="0"/>
                <a:ea typeface="Times New Roman" panose="02020603050405020304" pitchFamily="18" charset="0"/>
              </a:rPr>
              <a:t>Either the dog </a:t>
            </a:r>
            <a:r>
              <a:rPr lang="en-GB" sz="3200" i="1" dirty="0">
                <a:solidFill>
                  <a:srgbClr val="FF0000"/>
                </a:solidFill>
                <a:latin typeface="Times New Roman" panose="02020603050405020304" pitchFamily="18" charset="0"/>
                <a:ea typeface="Times New Roman" panose="02020603050405020304" pitchFamily="18" charset="0"/>
              </a:rPr>
              <a:t>or</a:t>
            </a:r>
            <a:r>
              <a:rPr lang="en-GB" sz="3200" i="1" dirty="0">
                <a:solidFill>
                  <a:srgbClr val="00B050"/>
                </a:solidFill>
                <a:latin typeface="Times New Roman" panose="02020603050405020304" pitchFamily="18" charset="0"/>
                <a:ea typeface="Times New Roman" panose="02020603050405020304" pitchFamily="18" charset="0"/>
              </a:rPr>
              <a:t> </a:t>
            </a:r>
            <a:r>
              <a:rPr lang="en-GB" sz="3200" dirty="0">
                <a:solidFill>
                  <a:srgbClr val="00B050"/>
                </a:solidFill>
                <a:latin typeface="Times New Roman" panose="02020603050405020304" pitchFamily="18" charset="0"/>
                <a:ea typeface="Times New Roman" panose="02020603050405020304" pitchFamily="18" charset="0"/>
              </a:rPr>
              <a:t>the cat </a:t>
            </a:r>
            <a:r>
              <a:rPr lang="en-GB" sz="3200" i="1" dirty="0">
                <a:solidFill>
                  <a:srgbClr val="FF0000"/>
                </a:solidFill>
                <a:latin typeface="Times New Roman" panose="02020603050405020304" pitchFamily="18" charset="0"/>
                <a:ea typeface="Times New Roman" panose="02020603050405020304" pitchFamily="18" charset="0"/>
              </a:rPr>
              <a:t>has</a:t>
            </a:r>
            <a:r>
              <a:rPr lang="en-GB" sz="3200" i="1" dirty="0">
                <a:solidFill>
                  <a:srgbClr val="00B050"/>
                </a:solidFill>
                <a:latin typeface="Times New Roman" panose="02020603050405020304" pitchFamily="18" charset="0"/>
                <a:ea typeface="Times New Roman" panose="02020603050405020304" pitchFamily="18" charset="0"/>
              </a:rPr>
              <a:t> </a:t>
            </a:r>
            <a:r>
              <a:rPr lang="en-GB" sz="3200" dirty="0">
                <a:solidFill>
                  <a:srgbClr val="00B050"/>
                </a:solidFill>
                <a:latin typeface="Times New Roman" panose="02020603050405020304" pitchFamily="18" charset="0"/>
                <a:ea typeface="Times New Roman" panose="02020603050405020304" pitchFamily="18" charset="0"/>
              </a:rPr>
              <a:t>to go </a:t>
            </a:r>
            <a:r>
              <a:rPr lang="en-GB" sz="3200" dirty="0">
                <a:latin typeface="Times New Roman" panose="02020603050405020304" pitchFamily="18" charset="0"/>
                <a:ea typeface="Times New Roman" panose="02020603050405020304" pitchFamily="18" charset="0"/>
              </a:rPr>
              <a:t>(sing. subject. </a:t>
            </a:r>
            <a:r>
              <a:rPr lang="en-GB" sz="3200" i="1" dirty="0">
                <a:solidFill>
                  <a:srgbClr val="00B050"/>
                </a:solidFill>
                <a:latin typeface="Times New Roman" panose="02020603050405020304" pitchFamily="18" charset="0"/>
                <a:ea typeface="Times New Roman" panose="02020603050405020304" pitchFamily="18" charset="0"/>
              </a:rPr>
              <a:t>or</a:t>
            </a:r>
            <a:r>
              <a:rPr lang="en-GB" sz="3200" dirty="0">
                <a:latin typeface="Times New Roman" panose="02020603050405020304" pitchFamily="18" charset="0"/>
                <a:ea typeface="Times New Roman" panose="02020603050405020304" pitchFamily="18" charset="0"/>
              </a:rPr>
              <a:t> sing. subject sing. verb).</a:t>
            </a:r>
            <a:endParaRPr lang="ro-RO" sz="3200" dirty="0">
              <a:latin typeface="Times New Roman" panose="02020603050405020304" pitchFamily="18" charset="0"/>
              <a:ea typeface="Times New Roman" panose="02020603050405020304" pitchFamily="18" charset="0"/>
            </a:endParaRPr>
          </a:p>
          <a:p>
            <a:pPr algn="just">
              <a:spcAft>
                <a:spcPts val="0"/>
              </a:spcAft>
            </a:pPr>
            <a:r>
              <a:rPr lang="en-GB" sz="3200" dirty="0">
                <a:latin typeface="Times New Roman" panose="02020603050405020304" pitchFamily="18" charset="0"/>
                <a:ea typeface="Times New Roman" panose="02020603050405020304" pitchFamily="18" charset="0"/>
              </a:rPr>
              <a:t> Only one pet will go — the dog or the cat. Therefore, you will only have one pet left. Two singular subjects </a:t>
            </a:r>
            <a:r>
              <a:rPr lang="en-GB" sz="3200" i="1" dirty="0">
                <a:latin typeface="Times New Roman" panose="02020603050405020304" pitchFamily="18" charset="0"/>
                <a:ea typeface="Times New Roman" panose="02020603050405020304" pitchFamily="18" charset="0"/>
              </a:rPr>
              <a:t>— dog </a:t>
            </a:r>
            <a:r>
              <a:rPr lang="en-GB" sz="3200" dirty="0">
                <a:latin typeface="Times New Roman" panose="02020603050405020304" pitchFamily="18" charset="0"/>
                <a:ea typeface="Times New Roman" panose="02020603050405020304" pitchFamily="18" charset="0"/>
              </a:rPr>
              <a:t>and </a:t>
            </a:r>
            <a:r>
              <a:rPr lang="en-GB" sz="3200" i="1" dirty="0">
                <a:latin typeface="Times New Roman" panose="02020603050405020304" pitchFamily="18" charset="0"/>
                <a:ea typeface="Times New Roman" panose="02020603050405020304" pitchFamily="18" charset="0"/>
              </a:rPr>
              <a:t>cat — </a:t>
            </a:r>
            <a:r>
              <a:rPr lang="en-GB" sz="3200" dirty="0">
                <a:latin typeface="Times New Roman" panose="02020603050405020304" pitchFamily="18" charset="0"/>
                <a:ea typeface="Times New Roman" panose="02020603050405020304" pitchFamily="18" charset="0"/>
              </a:rPr>
              <a:t>joined by </a:t>
            </a:r>
            <a:r>
              <a:rPr lang="en-GB" sz="3200" i="1" dirty="0">
                <a:solidFill>
                  <a:srgbClr val="FF0000"/>
                </a:solidFill>
                <a:latin typeface="Times New Roman" panose="02020603050405020304" pitchFamily="18" charset="0"/>
                <a:ea typeface="Times New Roman" panose="02020603050405020304" pitchFamily="18" charset="0"/>
              </a:rPr>
              <a:t>or</a:t>
            </a:r>
            <a:r>
              <a:rPr lang="en-GB" sz="3200" i="1" dirty="0">
                <a:latin typeface="Times New Roman" panose="02020603050405020304" pitchFamily="18" charset="0"/>
                <a:ea typeface="Times New Roman" panose="02020603050405020304" pitchFamily="18" charset="0"/>
              </a:rPr>
              <a:t> </a:t>
            </a:r>
            <a:r>
              <a:rPr lang="en-GB" sz="3200" dirty="0">
                <a:latin typeface="Times New Roman" panose="02020603050405020304" pitchFamily="18" charset="0"/>
                <a:ea typeface="Times New Roman" panose="02020603050405020304" pitchFamily="18" charset="0"/>
              </a:rPr>
              <a:t>take the singular verb </a:t>
            </a:r>
            <a:r>
              <a:rPr lang="en-GB" sz="3200" i="1" dirty="0">
                <a:latin typeface="Times New Roman" panose="02020603050405020304" pitchFamily="18" charset="0"/>
                <a:ea typeface="Times New Roman" panose="02020603050405020304" pitchFamily="18" charset="0"/>
              </a:rPr>
              <a:t>has.</a:t>
            </a:r>
            <a:endParaRPr lang="ro-RO" sz="3200" i="1" dirty="0">
              <a:latin typeface="Times New Roman" panose="02020603050405020304" pitchFamily="18" charset="0"/>
              <a:ea typeface="Times New Roman" panose="02020603050405020304" pitchFamily="18" charset="0"/>
            </a:endParaRPr>
          </a:p>
          <a:p>
            <a:pPr marL="514350" indent="-514350" algn="just">
              <a:spcAft>
                <a:spcPts val="0"/>
              </a:spcAft>
              <a:buAutoNum type="alphaLcParenR"/>
            </a:pPr>
            <a:endParaRPr lang="en-GB" sz="3200" i="1" dirty="0">
              <a:latin typeface="Times New Roman" panose="02020603050405020304" pitchFamily="18" charset="0"/>
              <a:ea typeface="Times New Roman" panose="02020603050405020304" pitchFamily="18" charset="0"/>
            </a:endParaRPr>
          </a:p>
          <a:p>
            <a:pPr algn="just">
              <a:spcAft>
                <a:spcPts val="0"/>
              </a:spcAft>
            </a:pPr>
            <a:r>
              <a:rPr lang="en-GB" sz="3200" dirty="0">
                <a:solidFill>
                  <a:srgbClr val="00B050"/>
                </a:solidFill>
                <a:latin typeface="Times New Roman" panose="02020603050405020304" pitchFamily="18" charset="0"/>
                <a:ea typeface="Times New Roman" panose="02020603050405020304" pitchFamily="18" charset="0"/>
              </a:rPr>
              <a:t>b) Neither Elvis Costello </a:t>
            </a:r>
            <a:r>
              <a:rPr lang="en-GB" sz="3200" i="1" dirty="0">
                <a:solidFill>
                  <a:srgbClr val="FF0000"/>
                </a:solidFill>
                <a:latin typeface="Times New Roman" panose="02020603050405020304" pitchFamily="18" charset="0"/>
                <a:ea typeface="Times New Roman" panose="02020603050405020304" pitchFamily="18" charset="0"/>
              </a:rPr>
              <a:t>nor</a:t>
            </a:r>
            <a:r>
              <a:rPr lang="en-GB" sz="3200" i="1" dirty="0">
                <a:solidFill>
                  <a:srgbClr val="00B050"/>
                </a:solidFill>
                <a:latin typeface="Times New Roman" panose="02020603050405020304" pitchFamily="18" charset="0"/>
                <a:ea typeface="Times New Roman" panose="02020603050405020304" pitchFamily="18" charset="0"/>
              </a:rPr>
              <a:t> </a:t>
            </a:r>
            <a:r>
              <a:rPr lang="en-GB" sz="3200" dirty="0">
                <a:solidFill>
                  <a:srgbClr val="00B050"/>
                </a:solidFill>
                <a:latin typeface="Times New Roman" panose="02020603050405020304" pitchFamily="18" charset="0"/>
                <a:ea typeface="Times New Roman" panose="02020603050405020304" pitchFamily="18" charset="0"/>
              </a:rPr>
              <a:t>Elvis Presley </a:t>
            </a:r>
            <a:r>
              <a:rPr lang="en-GB" sz="3200" i="1" dirty="0">
                <a:solidFill>
                  <a:srgbClr val="FF0000"/>
                </a:solidFill>
                <a:latin typeface="Times New Roman" panose="02020603050405020304" pitchFamily="18" charset="0"/>
                <a:ea typeface="Times New Roman" panose="02020603050405020304" pitchFamily="18" charset="0"/>
              </a:rPr>
              <a:t>is</a:t>
            </a:r>
            <a:r>
              <a:rPr lang="en-GB" sz="3200" i="1" dirty="0">
                <a:solidFill>
                  <a:srgbClr val="00B050"/>
                </a:solidFill>
                <a:latin typeface="Times New Roman" panose="02020603050405020304" pitchFamily="18" charset="0"/>
                <a:ea typeface="Times New Roman" panose="02020603050405020304" pitchFamily="18" charset="0"/>
              </a:rPr>
              <a:t> </a:t>
            </a:r>
            <a:r>
              <a:rPr lang="en-GB" sz="3200" dirty="0">
                <a:solidFill>
                  <a:srgbClr val="00B050"/>
                </a:solidFill>
                <a:latin typeface="Times New Roman" panose="02020603050405020304" pitchFamily="18" charset="0"/>
                <a:ea typeface="Times New Roman" panose="02020603050405020304" pitchFamily="18" charset="0"/>
              </a:rPr>
              <a:t>in the room </a:t>
            </a:r>
            <a:r>
              <a:rPr lang="en-GB" sz="3200" dirty="0">
                <a:latin typeface="Times New Roman" panose="02020603050405020304" pitchFamily="18" charset="0"/>
                <a:ea typeface="Times New Roman" panose="02020603050405020304" pitchFamily="18" charset="0"/>
              </a:rPr>
              <a:t>(sing. subject </a:t>
            </a:r>
            <a:r>
              <a:rPr lang="en-GB" sz="3200" i="1" dirty="0">
                <a:latin typeface="Times New Roman" panose="02020603050405020304" pitchFamily="18" charset="0"/>
                <a:ea typeface="Times New Roman" panose="02020603050405020304" pitchFamily="18" charset="0"/>
              </a:rPr>
              <a:t>nor</a:t>
            </a:r>
            <a:r>
              <a:rPr lang="en-GB" sz="3200" dirty="0">
                <a:latin typeface="Times New Roman" panose="02020603050405020304" pitchFamily="18" charset="0"/>
                <a:ea typeface="Times New Roman" panose="02020603050405020304" pitchFamily="18" charset="0"/>
              </a:rPr>
              <a:t> sing. subject sing. verb).</a:t>
            </a:r>
            <a:endParaRPr lang="ro-RO" sz="3200" dirty="0">
              <a:latin typeface="Times New Roman" panose="02020603050405020304" pitchFamily="18" charset="0"/>
              <a:ea typeface="Times New Roman" panose="02020603050405020304" pitchFamily="18" charset="0"/>
            </a:endParaRPr>
          </a:p>
          <a:p>
            <a:pPr algn="just">
              <a:spcAft>
                <a:spcPts val="0"/>
              </a:spcAft>
            </a:pPr>
            <a:r>
              <a:rPr lang="en-GB" sz="3200" dirty="0">
                <a:latin typeface="Times New Roman" panose="02020603050405020304" pitchFamily="18" charset="0"/>
                <a:ea typeface="Times New Roman" panose="02020603050405020304" pitchFamily="18" charset="0"/>
              </a:rPr>
              <a:t>Each subject is being treated individually. Therefore, two singular subjects </a:t>
            </a:r>
            <a:r>
              <a:rPr lang="en-GB" sz="3200" i="1" dirty="0">
                <a:latin typeface="Times New Roman" panose="02020603050405020304" pitchFamily="18" charset="0"/>
                <a:ea typeface="Times New Roman" panose="02020603050405020304" pitchFamily="18" charset="0"/>
              </a:rPr>
              <a:t>— Elvis Costello </a:t>
            </a:r>
            <a:r>
              <a:rPr lang="en-GB" sz="3200" dirty="0">
                <a:latin typeface="Times New Roman" panose="02020603050405020304" pitchFamily="18" charset="0"/>
                <a:ea typeface="Times New Roman" panose="02020603050405020304" pitchFamily="18" charset="0"/>
              </a:rPr>
              <a:t>and </a:t>
            </a:r>
            <a:r>
              <a:rPr lang="en-GB" sz="3200" i="1" dirty="0">
                <a:latin typeface="Times New Roman" panose="02020603050405020304" pitchFamily="18" charset="0"/>
                <a:ea typeface="Times New Roman" panose="02020603050405020304" pitchFamily="18" charset="0"/>
              </a:rPr>
              <a:t>Elvis Presley — </a:t>
            </a:r>
            <a:r>
              <a:rPr lang="en-GB" sz="3200" dirty="0">
                <a:latin typeface="Times New Roman" panose="02020603050405020304" pitchFamily="18" charset="0"/>
                <a:ea typeface="Times New Roman" panose="02020603050405020304" pitchFamily="18" charset="0"/>
              </a:rPr>
              <a:t>joined by </a:t>
            </a:r>
            <a:r>
              <a:rPr lang="en-GB" sz="3200" i="1" dirty="0">
                <a:solidFill>
                  <a:srgbClr val="FF0000"/>
                </a:solidFill>
                <a:latin typeface="Times New Roman" panose="02020603050405020304" pitchFamily="18" charset="0"/>
                <a:ea typeface="Times New Roman" panose="02020603050405020304" pitchFamily="18" charset="0"/>
              </a:rPr>
              <a:t>nor</a:t>
            </a:r>
            <a:r>
              <a:rPr lang="en-GB" sz="3200" i="1" dirty="0">
                <a:latin typeface="Times New Roman" panose="02020603050405020304" pitchFamily="18" charset="0"/>
                <a:ea typeface="Times New Roman" panose="02020603050405020304" pitchFamily="18" charset="0"/>
              </a:rPr>
              <a:t> </a:t>
            </a:r>
            <a:r>
              <a:rPr lang="en-GB" sz="3200" dirty="0">
                <a:latin typeface="Times New Roman" panose="02020603050405020304" pitchFamily="18" charset="0"/>
                <a:ea typeface="Times New Roman" panose="02020603050405020304" pitchFamily="18" charset="0"/>
              </a:rPr>
              <a:t>take the singular verb </a:t>
            </a:r>
            <a:r>
              <a:rPr lang="en-GB" sz="3200" i="1" dirty="0">
                <a:latin typeface="Times New Roman" panose="02020603050405020304" pitchFamily="18" charset="0"/>
                <a:ea typeface="Times New Roman" panose="02020603050405020304" pitchFamily="18" charset="0"/>
              </a:rPr>
              <a:t>is.</a:t>
            </a:r>
            <a:endParaRPr lang="ro-RO" sz="32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778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F6234B3-B1A1-4508-8875-9AAFF4D8847C}"/>
              </a:ext>
            </a:extLst>
          </p:cNvPr>
          <p:cNvSpPr/>
          <p:nvPr/>
        </p:nvSpPr>
        <p:spPr>
          <a:xfrm>
            <a:off x="121298" y="83976"/>
            <a:ext cx="11887200" cy="6494085"/>
          </a:xfrm>
          <a:prstGeom prst="rect">
            <a:avLst/>
          </a:prstGeom>
        </p:spPr>
        <p:txBody>
          <a:bodyPr wrap="square">
            <a:spAutoFit/>
          </a:bodyPr>
          <a:lstStyle/>
          <a:p>
            <a:pPr indent="448310" algn="just">
              <a:spcAft>
                <a:spcPts val="0"/>
              </a:spcAft>
            </a:pPr>
            <a:r>
              <a:rPr lang="en-GB" sz="3200" b="1" u="sng" dirty="0">
                <a:latin typeface="Times New Roman" panose="02020603050405020304" pitchFamily="18" charset="0"/>
                <a:ea typeface="Times New Roman" panose="02020603050405020304" pitchFamily="18" charset="0"/>
              </a:rPr>
              <a:t>3.</a:t>
            </a:r>
            <a:r>
              <a:rPr lang="en-GB" sz="3200" dirty="0">
                <a:latin typeface="Times New Roman" panose="02020603050405020304" pitchFamily="18" charset="0"/>
                <a:ea typeface="Times New Roman" panose="02020603050405020304" pitchFamily="18" charset="0"/>
              </a:rPr>
              <a:t> Subjects that are singular in meaning but plural in form require a singular verb</a:t>
            </a:r>
            <a:r>
              <a:rPr lang="ro-RO" sz="3200" dirty="0">
                <a:latin typeface="Times New Roman" panose="02020603050405020304" pitchFamily="18" charset="0"/>
                <a:ea typeface="Times New Roman" panose="02020603050405020304" pitchFamily="18" charset="0"/>
              </a:rPr>
              <a:t>: </a:t>
            </a:r>
            <a:r>
              <a:rPr lang="en-GB" sz="3200" i="1" dirty="0">
                <a:latin typeface="Times New Roman" panose="02020603050405020304" pitchFamily="18" charset="0"/>
                <a:ea typeface="Times New Roman" panose="02020603050405020304" pitchFamily="18" charset="0"/>
              </a:rPr>
              <a:t>measles</a:t>
            </a:r>
            <a:r>
              <a:rPr lang="ro-RO" sz="3200" i="1" dirty="0">
                <a:latin typeface="Times New Roman" panose="02020603050405020304" pitchFamily="18" charset="0"/>
                <a:ea typeface="Times New Roman" panose="02020603050405020304" pitchFamily="18" charset="0"/>
              </a:rPr>
              <a:t> (</a:t>
            </a:r>
            <a:r>
              <a:rPr lang="ro-RO" sz="1600" i="1" dirty="0">
                <a:latin typeface="Times New Roman" panose="02020603050405020304" pitchFamily="18" charset="0"/>
                <a:ea typeface="Times New Roman" panose="02020603050405020304" pitchFamily="18" charset="0"/>
              </a:rPr>
              <a:t>pojar</a:t>
            </a:r>
            <a:r>
              <a:rPr lang="ro-RO" sz="3200" i="1" dirty="0">
                <a:latin typeface="Times New Roman" panose="02020603050405020304" pitchFamily="18" charset="0"/>
                <a:ea typeface="Times New Roman" panose="02020603050405020304" pitchFamily="18" charset="0"/>
              </a:rPr>
              <a:t>)</a:t>
            </a:r>
            <a:r>
              <a:rPr lang="en-GB" sz="3200" i="1" dirty="0">
                <a:latin typeface="Times New Roman" panose="02020603050405020304" pitchFamily="18" charset="0"/>
                <a:ea typeface="Times New Roman" panose="02020603050405020304" pitchFamily="18" charset="0"/>
              </a:rPr>
              <a:t>, civics, social studies, mumps</a:t>
            </a:r>
            <a:r>
              <a:rPr lang="ro-RO" sz="3200" i="1" dirty="0">
                <a:latin typeface="Times New Roman" panose="02020603050405020304" pitchFamily="18" charset="0"/>
                <a:ea typeface="Times New Roman" panose="02020603050405020304" pitchFamily="18" charset="0"/>
              </a:rPr>
              <a:t> (</a:t>
            </a:r>
            <a:r>
              <a:rPr lang="ro-RO" i="1" dirty="0">
                <a:latin typeface="Times New Roman" panose="02020603050405020304" pitchFamily="18" charset="0"/>
                <a:ea typeface="Times New Roman" panose="02020603050405020304" pitchFamily="18" charset="0"/>
              </a:rPr>
              <a:t>oreion</a:t>
            </a:r>
            <a:r>
              <a:rPr lang="ro-RO" sz="3200" i="1" dirty="0">
                <a:latin typeface="Times New Roman" panose="02020603050405020304" pitchFamily="18" charset="0"/>
                <a:ea typeface="Times New Roman" panose="02020603050405020304" pitchFamily="18" charset="0"/>
              </a:rPr>
              <a:t>)</a:t>
            </a:r>
            <a:r>
              <a:rPr lang="en-GB" sz="3200" i="1" dirty="0">
                <a:latin typeface="Times New Roman" panose="02020603050405020304" pitchFamily="18" charset="0"/>
                <a:ea typeface="Times New Roman" panose="02020603050405020304" pitchFamily="18" charset="0"/>
              </a:rPr>
              <a:t>, molasses</a:t>
            </a:r>
            <a:r>
              <a:rPr lang="ro-RO" sz="3200" i="1" dirty="0">
                <a:latin typeface="Times New Roman" panose="02020603050405020304" pitchFamily="18" charset="0"/>
                <a:ea typeface="Times New Roman" panose="02020603050405020304" pitchFamily="18" charset="0"/>
              </a:rPr>
              <a:t> (</a:t>
            </a:r>
            <a:r>
              <a:rPr lang="en-US" i="1" dirty="0">
                <a:latin typeface="Times New Roman" panose="02020603050405020304" pitchFamily="18" charset="0"/>
                <a:ea typeface="Times New Roman" panose="02020603050405020304" pitchFamily="18" charset="0"/>
              </a:rPr>
              <a:t>a thick sweet black liquid that is produced when sugar is made pure and is used in cooking</a:t>
            </a:r>
            <a:r>
              <a:rPr lang="ro-RO" sz="3200" i="1" dirty="0">
                <a:latin typeface="Times New Roman" panose="02020603050405020304" pitchFamily="18" charset="0"/>
                <a:ea typeface="Times New Roman" panose="02020603050405020304" pitchFamily="18" charset="0"/>
              </a:rPr>
              <a:t>)</a:t>
            </a:r>
            <a:r>
              <a:rPr lang="en-GB" sz="3200" i="1" dirty="0">
                <a:latin typeface="Times New Roman" panose="02020603050405020304" pitchFamily="18" charset="0"/>
                <a:ea typeface="Times New Roman" panose="02020603050405020304" pitchFamily="18" charset="0"/>
              </a:rPr>
              <a:t>, news, economics, physics </a:t>
            </a:r>
            <a:r>
              <a:rPr lang="en-GB" sz="3200" dirty="0">
                <a:latin typeface="Times New Roman" panose="02020603050405020304" pitchFamily="18" charset="0"/>
                <a:ea typeface="Times New Roman" panose="02020603050405020304" pitchFamily="18" charset="0"/>
              </a:rPr>
              <a:t>and </a:t>
            </a:r>
            <a:r>
              <a:rPr lang="en-GB" sz="3200" i="1" dirty="0">
                <a:latin typeface="Times New Roman" panose="02020603050405020304" pitchFamily="18" charset="0"/>
                <a:ea typeface="Times New Roman" panose="02020603050405020304" pitchFamily="18" charset="0"/>
              </a:rPr>
              <a:t>mathematics:</a:t>
            </a:r>
          </a:p>
          <a:p>
            <a:pPr indent="448310" algn="just">
              <a:spcAft>
                <a:spcPts val="0"/>
              </a:spcAft>
            </a:pPr>
            <a:r>
              <a:rPr lang="en-GB" sz="3200" dirty="0">
                <a:solidFill>
                  <a:srgbClr val="00B050"/>
                </a:solidFill>
                <a:latin typeface="Times New Roman" panose="02020603050405020304" pitchFamily="18" charset="0"/>
                <a:ea typeface="Times New Roman" panose="02020603050405020304" pitchFamily="18" charset="0"/>
              </a:rPr>
              <a:t>The </a:t>
            </a:r>
            <a:r>
              <a:rPr lang="en-GB" sz="3200" i="1" dirty="0">
                <a:solidFill>
                  <a:srgbClr val="00B050"/>
                </a:solidFill>
                <a:latin typeface="Times New Roman" panose="02020603050405020304" pitchFamily="18" charset="0"/>
                <a:ea typeface="Times New Roman" panose="02020603050405020304" pitchFamily="18" charset="0"/>
              </a:rPr>
              <a:t>news is </a:t>
            </a:r>
            <a:r>
              <a:rPr lang="en-GB" sz="3200" dirty="0">
                <a:solidFill>
                  <a:srgbClr val="00B050"/>
                </a:solidFill>
                <a:latin typeface="Times New Roman" panose="02020603050405020304" pitchFamily="18" charset="0"/>
                <a:ea typeface="Times New Roman" panose="02020603050405020304" pitchFamily="18" charset="0"/>
              </a:rPr>
              <a:t>on very night at 11:00 P.M. </a:t>
            </a:r>
            <a:r>
              <a:rPr lang="en-GB" sz="3200" dirty="0">
                <a:latin typeface="Times New Roman" panose="02020603050405020304" pitchFamily="18" charset="0"/>
                <a:ea typeface="Times New Roman" panose="02020603050405020304" pitchFamily="18" charset="0"/>
              </a:rPr>
              <a:t>(</a:t>
            </a:r>
            <a:r>
              <a:rPr lang="en-GB" sz="2000" dirty="0">
                <a:latin typeface="Times New Roman" panose="02020603050405020304" pitchFamily="18" charset="0"/>
                <a:ea typeface="Times New Roman" panose="02020603050405020304" pitchFamily="18" charset="0"/>
              </a:rPr>
              <a:t>sing. subject sing. verb</a:t>
            </a:r>
            <a:r>
              <a:rPr lang="en-GB" sz="3200" dirty="0">
                <a:latin typeface="Times New Roman" panose="02020603050405020304" pitchFamily="18" charset="0"/>
                <a:ea typeface="Times New Roman" panose="02020603050405020304" pitchFamily="18" charset="0"/>
              </a:rPr>
              <a:t>). The singular subject </a:t>
            </a:r>
            <a:r>
              <a:rPr lang="en-GB" sz="3200" i="1" dirty="0">
                <a:latin typeface="Times New Roman" panose="02020603050405020304" pitchFamily="18" charset="0"/>
                <a:ea typeface="Times New Roman" panose="02020603050405020304" pitchFamily="18" charset="0"/>
              </a:rPr>
              <a:t>news </a:t>
            </a:r>
            <a:r>
              <a:rPr lang="en-GB" sz="3200" dirty="0">
                <a:latin typeface="Times New Roman" panose="02020603050405020304" pitchFamily="18" charset="0"/>
                <a:ea typeface="Times New Roman" panose="02020603050405020304" pitchFamily="18" charset="0"/>
              </a:rPr>
              <a:t>takes the singular verb </a:t>
            </a:r>
            <a:r>
              <a:rPr lang="en-GB" sz="3200" i="1" dirty="0">
                <a:latin typeface="Times New Roman" panose="02020603050405020304" pitchFamily="18" charset="0"/>
                <a:ea typeface="Times New Roman" panose="02020603050405020304" pitchFamily="18" charset="0"/>
              </a:rPr>
              <a:t>is.</a:t>
            </a:r>
          </a:p>
          <a:p>
            <a:pPr indent="448310" algn="just">
              <a:spcAft>
                <a:spcPts val="0"/>
              </a:spcAft>
            </a:pPr>
            <a:endParaRPr lang="ro-RO" sz="3200" b="1" u="sng" dirty="0">
              <a:latin typeface="Times New Roman" panose="02020603050405020304" pitchFamily="18" charset="0"/>
              <a:ea typeface="Times New Roman" panose="02020603050405020304" pitchFamily="18" charset="0"/>
            </a:endParaRPr>
          </a:p>
          <a:p>
            <a:pPr indent="448310" algn="just">
              <a:spcAft>
                <a:spcPts val="0"/>
              </a:spcAft>
            </a:pPr>
            <a:r>
              <a:rPr lang="en-GB" sz="3200" b="1" u="sng" dirty="0">
                <a:latin typeface="Times New Roman" panose="02020603050405020304" pitchFamily="18" charset="0"/>
                <a:ea typeface="Times New Roman" panose="02020603050405020304" pitchFamily="18" charset="0"/>
              </a:rPr>
              <a:t>4.</a:t>
            </a:r>
            <a:r>
              <a:rPr lang="en-GB" sz="3200" dirty="0">
                <a:latin typeface="Times New Roman" panose="02020603050405020304" pitchFamily="18" charset="0"/>
                <a:ea typeface="Times New Roman" panose="02020603050405020304" pitchFamily="18" charset="0"/>
              </a:rPr>
              <a:t> Plural subjects that </a:t>
            </a:r>
            <a:r>
              <a:rPr lang="en-GB" sz="3200" dirty="0">
                <a:solidFill>
                  <a:srgbClr val="FF0000"/>
                </a:solidFill>
                <a:latin typeface="Times New Roman" panose="02020603050405020304" pitchFamily="18" charset="0"/>
                <a:ea typeface="Times New Roman" panose="02020603050405020304" pitchFamily="18" charset="0"/>
              </a:rPr>
              <a:t>function as a single unit </a:t>
            </a:r>
            <a:r>
              <a:rPr lang="en-GB" sz="3200" dirty="0">
                <a:latin typeface="Times New Roman" panose="02020603050405020304" pitchFamily="18" charset="0"/>
                <a:ea typeface="Times New Roman" panose="02020603050405020304" pitchFamily="18" charset="0"/>
              </a:rPr>
              <a:t>take a singular verb: 	a) </a:t>
            </a:r>
            <a:r>
              <a:rPr lang="en-GB" sz="3200" i="1" dirty="0">
                <a:solidFill>
                  <a:srgbClr val="00B050"/>
                </a:solidFill>
                <a:latin typeface="Times New Roman" panose="02020603050405020304" pitchFamily="18" charset="0"/>
                <a:ea typeface="Times New Roman" panose="02020603050405020304" pitchFamily="18" charset="0"/>
              </a:rPr>
              <a:t>Spaghetti and meatballs is </a:t>
            </a:r>
            <a:r>
              <a:rPr lang="en-GB" sz="3200" dirty="0">
                <a:solidFill>
                  <a:srgbClr val="00B050"/>
                </a:solidFill>
                <a:latin typeface="Times New Roman" panose="02020603050405020304" pitchFamily="18" charset="0"/>
                <a:ea typeface="Times New Roman" panose="02020603050405020304" pitchFamily="18" charset="0"/>
              </a:rPr>
              <a:t>my favourite dish </a:t>
            </a:r>
            <a:r>
              <a:rPr lang="en-GB" sz="3200" dirty="0">
                <a:latin typeface="Times New Roman" panose="02020603050405020304" pitchFamily="18" charset="0"/>
                <a:ea typeface="Times New Roman" panose="02020603050405020304" pitchFamily="18" charset="0"/>
              </a:rPr>
              <a:t>(</a:t>
            </a:r>
            <a:r>
              <a:rPr lang="en-GB" sz="2000" dirty="0">
                <a:latin typeface="Times New Roman" panose="02020603050405020304" pitchFamily="18" charset="0"/>
                <a:ea typeface="Times New Roman" panose="02020603050405020304" pitchFamily="18" charset="0"/>
              </a:rPr>
              <a:t>sing. subject sing. verb</a:t>
            </a:r>
            <a:r>
              <a:rPr lang="en-GB" sz="3200" dirty="0">
                <a:latin typeface="Times New Roman" panose="02020603050405020304" pitchFamily="18" charset="0"/>
                <a:ea typeface="Times New Roman" panose="02020603050405020304" pitchFamily="18" charset="0"/>
              </a:rPr>
              <a:t>). The singular subject </a:t>
            </a:r>
            <a:r>
              <a:rPr lang="en-GB" sz="3200" i="1" dirty="0">
                <a:latin typeface="Times New Roman" panose="02020603050405020304" pitchFamily="18" charset="0"/>
                <a:ea typeface="Times New Roman" panose="02020603050405020304" pitchFamily="18" charset="0"/>
              </a:rPr>
              <a:t>spaghetti and meatballs </a:t>
            </a:r>
            <a:r>
              <a:rPr lang="en-GB" sz="3200" dirty="0">
                <a:latin typeface="Times New Roman" panose="02020603050405020304" pitchFamily="18" charset="0"/>
                <a:ea typeface="Times New Roman" panose="02020603050405020304" pitchFamily="18" charset="0"/>
              </a:rPr>
              <a:t>requires the singular verb </a:t>
            </a:r>
            <a:r>
              <a:rPr lang="en-GB" sz="3200" i="1" dirty="0">
                <a:latin typeface="Times New Roman" panose="02020603050405020304" pitchFamily="18" charset="0"/>
                <a:ea typeface="Times New Roman" panose="02020603050405020304" pitchFamily="18" charset="0"/>
              </a:rPr>
              <a:t>is.</a:t>
            </a:r>
          </a:p>
          <a:p>
            <a:pPr indent="448310" algn="just">
              <a:spcAft>
                <a:spcPts val="0"/>
              </a:spcAft>
            </a:pPr>
            <a:r>
              <a:rPr lang="en-GB" sz="3200" dirty="0">
                <a:latin typeface="Times New Roman" panose="02020603050405020304" pitchFamily="18" charset="0"/>
                <a:ea typeface="Times New Roman" panose="02020603050405020304" pitchFamily="18" charset="0"/>
              </a:rPr>
              <a:t>b) </a:t>
            </a:r>
            <a:r>
              <a:rPr lang="en-GB" sz="3200" i="1" dirty="0">
                <a:solidFill>
                  <a:srgbClr val="00B050"/>
                </a:solidFill>
                <a:latin typeface="Times New Roman" panose="02020603050405020304" pitchFamily="18" charset="0"/>
                <a:ea typeface="Times New Roman" panose="02020603050405020304" pitchFamily="18" charset="0"/>
              </a:rPr>
              <a:t>Bacon and eggs makes </a:t>
            </a:r>
            <a:r>
              <a:rPr lang="en-GB" sz="3200" dirty="0">
                <a:solidFill>
                  <a:srgbClr val="00B050"/>
                </a:solidFill>
                <a:latin typeface="Times New Roman" panose="02020603050405020304" pitchFamily="18" charset="0"/>
                <a:ea typeface="Times New Roman" panose="02020603050405020304" pitchFamily="18" charset="0"/>
              </a:rPr>
              <a:t>a great late night snack </a:t>
            </a:r>
            <a:r>
              <a:rPr lang="en-GB" sz="3200" dirty="0">
                <a:latin typeface="Times New Roman" panose="02020603050405020304" pitchFamily="18" charset="0"/>
                <a:ea typeface="Times New Roman" panose="02020603050405020304" pitchFamily="18" charset="0"/>
              </a:rPr>
              <a:t>(</a:t>
            </a:r>
            <a:r>
              <a:rPr lang="en-GB" sz="2000" dirty="0">
                <a:latin typeface="Times New Roman" panose="02020603050405020304" pitchFamily="18" charset="0"/>
                <a:ea typeface="Times New Roman" panose="02020603050405020304" pitchFamily="18" charset="0"/>
              </a:rPr>
              <a:t>sing. subject sing. verb</a:t>
            </a:r>
            <a:r>
              <a:rPr lang="en-GB" sz="3200" dirty="0">
                <a:latin typeface="Times New Roman" panose="02020603050405020304" pitchFamily="18" charset="0"/>
                <a:ea typeface="Times New Roman" panose="02020603050405020304" pitchFamily="18" charset="0"/>
              </a:rPr>
              <a:t>). The singular subject </a:t>
            </a:r>
            <a:r>
              <a:rPr lang="en-GB" sz="3200" i="1" dirty="0">
                <a:latin typeface="Times New Roman" panose="02020603050405020304" pitchFamily="18" charset="0"/>
                <a:ea typeface="Times New Roman" panose="02020603050405020304" pitchFamily="18" charset="0"/>
              </a:rPr>
              <a:t>bacon and eggs </a:t>
            </a:r>
            <a:r>
              <a:rPr lang="en-GB" sz="3200" dirty="0">
                <a:latin typeface="Times New Roman" panose="02020603050405020304" pitchFamily="18" charset="0"/>
                <a:ea typeface="Times New Roman" panose="02020603050405020304" pitchFamily="18" charset="0"/>
              </a:rPr>
              <a:t>agrees with the singular verb </a:t>
            </a:r>
            <a:r>
              <a:rPr lang="en-GB" sz="3200" i="1" dirty="0">
                <a:latin typeface="Times New Roman" panose="02020603050405020304" pitchFamily="18" charset="0"/>
                <a:ea typeface="Times New Roman" panose="02020603050405020304" pitchFamily="18" charset="0"/>
              </a:rPr>
              <a:t>makes.</a:t>
            </a:r>
            <a:endParaRPr lang="ro-RO" sz="32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84297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TM02900720[[fn=Integral]]</Template>
  <TotalTime>1154</TotalTime>
  <Words>3681</Words>
  <Application>Microsoft Office PowerPoint</Application>
  <PresentationFormat>Widescreen</PresentationFormat>
  <Paragraphs>306</Paragraphs>
  <Slides>33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Symbol</vt:lpstr>
      <vt:lpstr>Times</vt:lpstr>
      <vt:lpstr>Times New Roman</vt:lpstr>
      <vt:lpstr>Tw Cen MT</vt:lpstr>
      <vt:lpstr>Tw Cen MT Condensed</vt:lpstr>
      <vt:lpstr>Verdana</vt:lpstr>
      <vt:lpstr>Wingdings 3</vt:lpstr>
      <vt:lpstr>Integral</vt:lpstr>
      <vt:lpstr>Agreement: Matching Sentence Parts</vt:lpstr>
      <vt:lpstr>CONTENTS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Difference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Agreement: Matching Sentence Parts</dc:title>
  <dc:creator>User</dc:creator>
  <cp:lastModifiedBy>User</cp:lastModifiedBy>
  <cp:revision>150</cp:revision>
  <cp:lastPrinted>2022-09-28T11:40:23Z</cp:lastPrinted>
  <dcterms:created xsi:type="dcterms:W3CDTF">2022-09-17T15:20:25Z</dcterms:created>
  <dcterms:modified xsi:type="dcterms:W3CDTF">2025-10-01T19:47:22Z</dcterms:modified>
</cp:coreProperties>
</file>