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83" r:id="rId6"/>
    <p:sldId id="260" r:id="rId7"/>
    <p:sldId id="261" r:id="rId8"/>
    <p:sldId id="262" r:id="rId9"/>
    <p:sldId id="265" r:id="rId10"/>
    <p:sldId id="266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4" r:id="rId20"/>
    <p:sldId id="289" r:id="rId21"/>
    <p:sldId id="290" r:id="rId22"/>
    <p:sldId id="28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8874" autoAdjust="0"/>
  </p:normalViewPr>
  <p:slideViewPr>
    <p:cSldViewPr snapToGrid="0">
      <p:cViewPr varScale="1">
        <p:scale>
          <a:sx n="46" d="100"/>
          <a:sy n="46" d="100"/>
        </p:scale>
        <p:origin x="62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33B42-853D-44D8-A7D9-F73BDE091437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D3A5E-7937-4203-A27D-82FF2FEF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02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bvresponders.org/wp-content/uploads/2015/06/GBV-disability-Tool-6-Guidance-on-communicating-with-persons-with-disabilities.pdf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6" name="Google Shape;117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4096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6" name="Google Shape;114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Monitorizează interacțiunile care supără copilul supraviețuitor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Nu deveni furios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Nu forțați copilul supraviețuitor să răspundă la întrebări sau să facă ceva ce nu dorește să facă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Nu cereți copilului supraviețuitor să își repete povestea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Limitarea activităților și a comunicării care provoacă suferință</a:t>
            </a: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182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1" name="Google Shape;116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 err="1"/>
              <a:t>Prezentarea</a:t>
            </a:r>
            <a:r>
              <a:rPr lang="en-GB" dirty="0"/>
              <a:t> </a:t>
            </a:r>
            <a:r>
              <a:rPr lang="en-GB" dirty="0" err="1"/>
              <a:t>informațiilor</a:t>
            </a:r>
            <a:r>
              <a:rPr lang="en-GB" dirty="0"/>
              <a:t> </a:t>
            </a:r>
            <a:r>
              <a:rPr lang="en-GB" dirty="0" err="1"/>
              <a:t>într</a:t>
            </a:r>
            <a:r>
              <a:rPr lang="en-GB" dirty="0"/>
              <a:t>-un </a:t>
            </a:r>
            <a:r>
              <a:rPr lang="en-GB" dirty="0" err="1"/>
              <a:t>limbaj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vocabular</a:t>
            </a:r>
            <a:r>
              <a:rPr lang="en-GB" dirty="0"/>
              <a:t> </a:t>
            </a:r>
            <a:r>
              <a:rPr lang="en-GB" dirty="0" err="1"/>
              <a:t>ușor</a:t>
            </a:r>
            <a:r>
              <a:rPr lang="en-GB" dirty="0"/>
              <a:t> de </a:t>
            </a:r>
            <a:r>
              <a:rPr lang="en-GB" dirty="0" err="1"/>
              <a:t>înțeles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 err="1"/>
              <a:t>Asigurarea</a:t>
            </a:r>
            <a:r>
              <a:rPr lang="en-GB" dirty="0"/>
              <a:t> </a:t>
            </a:r>
            <a:r>
              <a:rPr lang="en-GB" dirty="0" err="1"/>
              <a:t>adaptării</a:t>
            </a:r>
            <a:r>
              <a:rPr lang="en-GB" dirty="0"/>
              <a:t> la </a:t>
            </a:r>
            <a:r>
              <a:rPr lang="en-GB" dirty="0" err="1"/>
              <a:t>vârstă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la </a:t>
            </a:r>
            <a:r>
              <a:rPr lang="en-GB" dirty="0" err="1"/>
              <a:t>stadiul</a:t>
            </a:r>
            <a:r>
              <a:rPr lang="en-GB" dirty="0"/>
              <a:t> de </a:t>
            </a:r>
            <a:r>
              <a:rPr lang="en-GB" dirty="0" err="1"/>
              <a:t>dezvoltare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 err="1"/>
              <a:t>Puneți</a:t>
            </a:r>
            <a:r>
              <a:rPr lang="en-GB" dirty="0"/>
              <a:t> </a:t>
            </a:r>
            <a:r>
              <a:rPr lang="en-GB" dirty="0" err="1"/>
              <a:t>întrebări</a:t>
            </a:r>
            <a:r>
              <a:rPr lang="en-GB" dirty="0"/>
              <a:t> </a:t>
            </a:r>
            <a:r>
              <a:rPr lang="en-GB" dirty="0" err="1"/>
              <a:t>clare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simple </a:t>
            </a:r>
            <a:r>
              <a:rPr lang="en-GB" dirty="0" err="1"/>
              <a:t>axate</a:t>
            </a:r>
            <a:r>
              <a:rPr lang="en-GB" dirty="0"/>
              <a:t> </a:t>
            </a:r>
            <a:r>
              <a:rPr lang="en-GB" dirty="0" err="1"/>
              <a:t>pe</a:t>
            </a:r>
            <a:r>
              <a:rPr lang="en-GB" dirty="0"/>
              <a:t> </a:t>
            </a:r>
            <a:r>
              <a:rPr lang="en-GB" dirty="0" err="1"/>
              <a:t>evenimente</a:t>
            </a:r>
            <a:r>
              <a:rPr lang="en-GB" dirty="0"/>
              <a:t> </a:t>
            </a:r>
            <a:r>
              <a:rPr lang="en-GB" dirty="0" err="1"/>
              <a:t>recente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 err="1"/>
              <a:t>Utilizați</a:t>
            </a:r>
            <a:r>
              <a:rPr lang="en-GB" dirty="0"/>
              <a:t> </a:t>
            </a:r>
            <a:r>
              <a:rPr lang="en-GB" dirty="0" err="1"/>
              <a:t>diferite</a:t>
            </a:r>
            <a:r>
              <a:rPr lang="en-GB" dirty="0"/>
              <a:t> </a:t>
            </a:r>
            <a:r>
              <a:rPr lang="en-GB" dirty="0" err="1"/>
              <a:t>instrumente</a:t>
            </a:r>
            <a:r>
              <a:rPr lang="en-GB" dirty="0"/>
              <a:t> de </a:t>
            </a:r>
            <a:r>
              <a:rPr lang="en-GB" dirty="0" err="1"/>
              <a:t>comunicare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 err="1"/>
              <a:t>Explicați</a:t>
            </a:r>
            <a:r>
              <a:rPr lang="en-GB" dirty="0"/>
              <a:t> de </a:t>
            </a:r>
            <a:r>
              <a:rPr lang="en-GB" dirty="0" err="1"/>
              <a:t>ce</a:t>
            </a:r>
            <a:r>
              <a:rPr lang="en-GB" dirty="0"/>
              <a:t> </a:t>
            </a:r>
            <a:r>
              <a:rPr lang="en-GB" dirty="0" err="1"/>
              <a:t>puneți</a:t>
            </a:r>
            <a:r>
              <a:rPr lang="en-GB" dirty="0"/>
              <a:t> </a:t>
            </a:r>
            <a:r>
              <a:rPr lang="en-GB" dirty="0" err="1"/>
              <a:t>întrebări</a:t>
            </a:r>
            <a:r>
              <a:rPr lang="en-GB" dirty="0"/>
              <a:t> </a:t>
            </a:r>
            <a:r>
              <a:rPr lang="en-GB" dirty="0" err="1"/>
              <a:t>sensibile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 err="1"/>
              <a:t>Confirmați</a:t>
            </a:r>
            <a:r>
              <a:rPr lang="en-GB" dirty="0"/>
              <a:t> </a:t>
            </a:r>
            <a:r>
              <a:rPr lang="en-GB" dirty="0" err="1"/>
              <a:t>că</a:t>
            </a:r>
            <a:r>
              <a:rPr lang="en-GB" dirty="0"/>
              <a:t> </a:t>
            </a:r>
            <a:r>
              <a:rPr lang="en-GB" dirty="0" err="1"/>
              <a:t>procesul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dificil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spuneți</a:t>
            </a:r>
            <a:r>
              <a:rPr lang="en-GB" dirty="0"/>
              <a:t>-le </a:t>
            </a:r>
            <a:r>
              <a:rPr lang="en-GB" dirty="0" err="1"/>
              <a:t>să</a:t>
            </a:r>
            <a:r>
              <a:rPr lang="en-GB" dirty="0"/>
              <a:t> nu se </a:t>
            </a:r>
            <a:r>
              <a:rPr lang="en-GB" dirty="0" err="1"/>
              <a:t>grăbească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https://gbvresponders.org/wp-content/uploads/2015/06/GBV-disability-Tool-6-Guidance-on-communicating-with-persons-with-disabilities.pdf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https://gbvresponders.org/wp-content/uploads/2015/06/GBV-disability-Tool-6-Guidance-on-communicating-with-persons-with-disabilities.pdf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ibid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832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6" name="Google Shape;1006;p1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1">
                <a:latin typeface="Times New Roman"/>
                <a:ea typeface="Times New Roman"/>
                <a:cs typeface="Times New Roman"/>
                <a:sym typeface="Times New Roman"/>
              </a:rPr>
              <a:t>Introducere:</a:t>
            </a:r>
            <a:r>
              <a:rPr lang="en-GB" sz="11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i="1">
                <a:latin typeface="Times New Roman"/>
                <a:ea typeface="Times New Roman"/>
                <a:cs typeface="Times New Roman"/>
                <a:sym typeface="Times New Roman"/>
              </a:rPr>
              <a:t>O abordare centrată pe victimă/supraviețuitor pentru a preveni și a răspunde la VBG este aplicată în practică prin asigurarea disponibilității și accesibilității serviciilor de calitate și prin aplicarea unui set de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1" i="1">
                <a:latin typeface="Times New Roman"/>
                <a:ea typeface="Times New Roman"/>
                <a:cs typeface="Times New Roman"/>
                <a:sym typeface="Times New Roman"/>
              </a:rPr>
              <a:t>principii directoare</a:t>
            </a:r>
            <a:r>
              <a:rPr lang="en-GB" sz="1200" i="1">
                <a:latin typeface="Times New Roman"/>
                <a:ea typeface="Times New Roman"/>
                <a:cs typeface="Times New Roman"/>
                <a:sym typeface="Times New Roman"/>
              </a:rPr>
              <a:t> privind VBG pentru a ghida activitatea tuturor - indiferent de rolul lor - în toate interacțiunile cu victimile/supraviețuitorii, în orice moment - CHIAR ÎN SITUAȚII DE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i="1">
                <a:latin typeface="Times New Roman"/>
                <a:ea typeface="Times New Roman"/>
                <a:cs typeface="Times New Roman"/>
                <a:sym typeface="Times New Roman"/>
              </a:rPr>
              <a:t>URGENȚĂ: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007" name="Google Shape;1007;p1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595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1" name="Google Shape;1031;p1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5143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1">
                <a:latin typeface="Calibri"/>
                <a:ea typeface="Calibri"/>
                <a:cs typeface="Calibri"/>
                <a:sym typeface="Calibri"/>
              </a:rPr>
              <a:t>Introducere:</a:t>
            </a:r>
            <a:r>
              <a:rPr lang="en-GB" sz="1100" b="1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i="1">
                <a:latin typeface="Times New Roman"/>
                <a:ea typeface="Times New Roman"/>
                <a:cs typeface="Times New Roman"/>
                <a:sym typeface="Times New Roman"/>
              </a:rPr>
              <a:t>Primul contact telefonic cu un beneficiar este esențial pentru stabilirea unei relații de încredere și pentru asigurarea unei comunicări eficiente. În acest exercițiu, participanții vor practica abilitățile necesare pentru a iniția și desfășura un apel profesionist, respectând principiile clarității, conciziei, cuprinderii și respectului. Vom analiza modul în care tonul vocii, structura mesajului și adaptabilitatea la nevoile beneficiarului influențează succesul interacțiunii.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1">
                <a:latin typeface="Times New Roman"/>
                <a:ea typeface="Times New Roman"/>
                <a:cs typeface="Times New Roman"/>
                <a:sym typeface="Times New Roman"/>
              </a:rPr>
              <a:t>Discuție de bilanț: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∙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Care dintre principiile prezentate vi se pare cel mai dificil de aplicat în practică? De ce?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∙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Cum puteți garanta că respectați aceste principii în munca dvs. cu victimele copii?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∙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Cum poate fi abordarea centrată pe copil integrată în sistemele actuale de asistență?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☝"/>
            </a:pPr>
            <a:r>
              <a:rPr lang="en-GB" sz="1200" b="1">
                <a:latin typeface="Times New Roman"/>
                <a:ea typeface="Times New Roman"/>
                <a:cs typeface="Times New Roman"/>
                <a:sym typeface="Times New Roman"/>
              </a:rPr>
              <a:t>Subliniați importanța abordării centrate pe victimă, </a:t>
            </a: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de exemplu:</a:t>
            </a:r>
            <a:r>
              <a:rPr lang="en-GB" sz="1200" b="1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200" i="1">
                <a:latin typeface="Times New Roman"/>
                <a:ea typeface="Times New Roman"/>
                <a:cs typeface="Times New Roman"/>
                <a:sym typeface="Times New Roman"/>
              </a:rPr>
              <a:t>„Fiecare copil are dreptul să fie ascultat și sprijinit fără teamă și fără judecată. Cum alegem să comunicăm cu un copil victimă poate influența direct procesul său de recuperare.”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032" name="Google Shape;1032;p1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6678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5" name="Google Shape;10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1838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9" name="Google Shape;107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1909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3" name="Google Shape;1093;p1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1" i="1">
                <a:latin typeface="Times New Roman"/>
                <a:ea typeface="Times New Roman"/>
                <a:cs typeface="Times New Roman"/>
                <a:sym typeface="Times New Roman"/>
              </a:rPr>
              <a:t>Brainstorming</a:t>
            </a: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200" i="1">
                <a:highlight>
                  <a:srgbClr val="FFFF0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(3 min)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⇒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Lansați întrebări deschise pentru a stimula gândirea critică și reflecția.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⇒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Lăsați participanții să răspundă liber, fără corectare imediată.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⇒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Întrebări pentru grup: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Cum vorbesc între ei copiii și adulții?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Ce așteptări au adulții de la modul în care comunică un copil?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Ce poate face ca unui copil să îi fie greu să comunice după un abuz?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Notați ideile pe flipchart și faceți legătura cu orientările din figura afișată pe slide: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Prezentați orientările și explicați fiecare printr-o propoziție scurtă (din ghid)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Noto Sans Symbols"/>
              <a:buChar char="⇒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Nu intrați în detalii, păstrați explicațiile scurte!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⇒"/>
            </a:pPr>
            <a:r>
              <a:rPr lang="en-GB" sz="1200">
                <a:latin typeface="Times New Roman"/>
                <a:ea typeface="Times New Roman"/>
                <a:cs typeface="Times New Roman"/>
                <a:sym typeface="Times New Roman"/>
              </a:rPr>
              <a:t>Scopul este fixarea rapidă a conceptelor și trecerea la partea practică.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094" name="Google Shape;1094;p1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3522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2" name="Google Shape;110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rPr lang="en-GB" sz="2400"/>
              <a:t>Eu te cred</a:t>
            </a:r>
            <a:endParaRPr/>
          </a:p>
          <a:p>
            <a:pPr marL="914400" lvl="1" indent="-2286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400"/>
              <a:buNone/>
            </a:pPr>
            <a:r>
              <a:rPr lang="en-GB" sz="2400"/>
              <a:t>Nu este vina ta</a:t>
            </a:r>
            <a:endParaRPr/>
          </a:p>
          <a:p>
            <a:pPr marL="914400" lvl="1" indent="-2286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400"/>
              <a:buNone/>
            </a:pPr>
            <a:r>
              <a:rPr lang="en-GB" sz="2400"/>
              <a:t>Îmi pare rău că ți s-a întâmplat asta </a:t>
            </a:r>
            <a:endParaRPr/>
          </a:p>
          <a:p>
            <a:pPr marL="914400" lvl="1" indent="-2286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400"/>
              <a:buNone/>
            </a:pPr>
            <a:r>
              <a:rPr lang="en-GB" sz="2400"/>
              <a:t>Și alți copii au trecut prin asta - nu ești singur</a:t>
            </a:r>
            <a:endParaRPr sz="2400"/>
          </a:p>
          <a:p>
            <a:pPr marL="914400" lvl="1" indent="-2286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400"/>
              <a:buNone/>
            </a:pPr>
            <a:r>
              <a:rPr lang="en-GB" sz="2400"/>
              <a:t>Ai fost foarte curajos să vorbești cu mine despre ceea ce s-a întâmplat</a:t>
            </a:r>
            <a:endParaRPr/>
          </a:p>
          <a:p>
            <a:pPr marL="914400" lvl="1" indent="-2286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400"/>
              <a:buNone/>
            </a:pPr>
            <a:r>
              <a:rPr lang="en-GB" sz="2400"/>
              <a:t>Apreciez faptul că te simți suficient de confortabil pentru a împărtăși acest lucru cu mine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1400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1103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6" name="Google Shape;111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</a:pPr>
            <a:r>
              <a:rPr lang="en-GB"/>
              <a:t>Stați la o distanță confortabilă și la același nivel cu supraviețuitorul, unde acesta poate vedea ușa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</a:pPr>
            <a:r>
              <a:rPr lang="en-GB"/>
              <a:t>Oferiți posibilitatea de a avea un adult de încredere cu ei în timpul întâlnirii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</a:pPr>
            <a:r>
              <a:rPr lang="en-GB"/>
              <a:t>Vorbiți cu o voce blândă, caldă, calmă, liniștitoare - încet și clar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</a:pPr>
            <a:r>
              <a:rPr lang="en-GB"/>
              <a:t>Nu forțați copilul să vorbească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</a:pPr>
            <a:r>
              <a:rPr lang="en-GB"/>
              <a:t>Nu includeți la întâlnire persoanele suspectate de comiterea infracțiunii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</a:pPr>
            <a:r>
              <a:rPr lang="en-GB"/>
              <a:t>Spuneți adevărul copilului supraviețuitor, chiar și atunci când este dificil</a:t>
            </a: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8948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1" name="Google Shape;113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100"/>
              <a:t>Explicați cine sunteți și scopul întâlnirii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100"/>
              <a:t>Spuneți copilului supraviețuitor cât va dura întâlnirea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100"/>
              <a:t>Dacă există un interpret, prezentați-i copilului supraviețuitor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100"/>
              <a:t>Dacă scrieți informații, explicați de ce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100"/>
              <a:t>Permiteți copilului supraviețuitor să aibă un adult de încredere la întâlnire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4435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393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88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Three Bullets">
  <p:cSld name="Text Slide - Three Bullet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0" name="Google Shape;150;p21"/>
          <p:cNvSpPr txBox="1">
            <a:spLocks noGrp="1"/>
          </p:cNvSpPr>
          <p:nvPr>
            <p:ph type="body" idx="1"/>
          </p:nvPr>
        </p:nvSpPr>
        <p:spPr>
          <a:xfrm>
            <a:off x="954062" y="1469985"/>
            <a:ext cx="10055225" cy="462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marR="0" lvl="0" indent="-406400" algn="l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1" name="Google Shape;151;p21"/>
          <p:cNvCxnSpPr/>
          <p:nvPr/>
        </p:nvCxnSpPr>
        <p:spPr>
          <a:xfrm rot="10800000">
            <a:off x="574986" y="536495"/>
            <a:ext cx="0" cy="559043"/>
          </a:xfrm>
          <a:prstGeom prst="straightConnector1">
            <a:avLst/>
          </a:prstGeom>
          <a:noFill/>
          <a:ln w="1905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52" name="Google Shape;152;p21"/>
          <p:cNvSpPr txBox="1">
            <a:spLocks noGrp="1"/>
          </p:cNvSpPr>
          <p:nvPr>
            <p:ph type="body" idx="2"/>
          </p:nvPr>
        </p:nvSpPr>
        <p:spPr>
          <a:xfrm>
            <a:off x="954062" y="579369"/>
            <a:ext cx="10055222" cy="473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200" b="1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3308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10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62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70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648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23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10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79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90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5CE01-9333-4452-AFE4-3B1845B7414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08206-7374-4228-922A-06891F27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9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Specificul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comunicării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cu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copiii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, vârstnicii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6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181"/>
          <p:cNvSpPr txBox="1">
            <a:spLocks noGrp="1"/>
          </p:cNvSpPr>
          <p:nvPr>
            <p:ph type="title"/>
          </p:nvPr>
        </p:nvSpPr>
        <p:spPr>
          <a:xfrm>
            <a:off x="797560" y="7423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n-GB" sz="4000" b="1" i="1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Abordare</a:t>
            </a:r>
            <a:r>
              <a:rPr lang="en-GB" sz="4000" b="1" i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40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centrată</a:t>
            </a:r>
            <a:r>
              <a:rPr lang="en-GB" sz="40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40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pe</a:t>
            </a:r>
            <a:r>
              <a:rPr lang="en-GB" sz="40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4000" b="1" i="1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victimă</a:t>
            </a:r>
            <a:r>
              <a:rPr lang="en-GB" sz="4000" b="1" i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/</a:t>
            </a:r>
            <a:r>
              <a:rPr lang="en-GB" sz="4000" b="1" i="1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supraviețuitoare</a:t>
            </a:r>
            <a:r>
              <a:rPr lang="en-GB" sz="4000" b="1" i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/</a:t>
            </a:r>
            <a:r>
              <a:rPr lang="en-GB" sz="4000" b="1" i="1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supravețuitor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  <a:cs typeface="Times New Roman"/>
              <a:sym typeface="Times New Roman"/>
            </a:endParaRPr>
          </a:p>
        </p:txBody>
      </p:sp>
      <p:sp>
        <p:nvSpPr>
          <p:cNvPr id="1035" name="Google Shape;1035;p181"/>
          <p:cNvSpPr txBox="1">
            <a:spLocks noGrp="1"/>
          </p:cNvSpPr>
          <p:nvPr>
            <p:ph type="body" idx="1"/>
          </p:nvPr>
        </p:nvSpPr>
        <p:spPr>
          <a:xfrm>
            <a:off x="370840" y="1768475"/>
            <a:ext cx="5034280" cy="4734560"/>
          </a:xfrm>
          <a:prstGeom prst="rect">
            <a:avLst/>
          </a:prstGeom>
          <a:solidFill>
            <a:srgbClr val="D8F2CF"/>
          </a:solidFill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b="1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Abordare</a:t>
            </a:r>
            <a:r>
              <a:rPr lang="en-GB" b="1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b="1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centrată</a:t>
            </a:r>
            <a:r>
              <a:rPr lang="en-GB" b="1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b="1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pe</a:t>
            </a:r>
            <a:r>
              <a:rPr lang="en-GB" b="1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b="1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victimă</a:t>
            </a:r>
            <a:r>
              <a:rPr lang="en-GB" b="1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/</a:t>
            </a:r>
            <a:r>
              <a:rPr lang="en-GB" b="1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supraviețuitoare</a:t>
            </a:r>
            <a:r>
              <a:rPr lang="en-GB" b="1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/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b="1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supravețuitor</a:t>
            </a:r>
            <a:r>
              <a:rPr lang="en-GB" b="1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b="1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recunoaște</a:t>
            </a:r>
            <a:r>
              <a:rPr lang="en-GB" b="1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b="1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că</a:t>
            </a:r>
            <a:r>
              <a:rPr lang="en-GB" b="1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: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Cambria" panose="02040503050406030204" pitchFamily="18" charset="0"/>
              <a:ea typeface="Cambria" panose="02040503050406030204" pitchFamily="18" charset="0"/>
              <a:cs typeface="Times New Roman"/>
              <a:sym typeface="Times New Roman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Fiecare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copil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este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unic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și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reacționează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diferit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600" dirty="0">
              <a:latin typeface="Cambria" panose="02040503050406030204" pitchFamily="18" charset="0"/>
              <a:ea typeface="Cambria" panose="02040503050406030204" pitchFamily="18" charset="0"/>
              <a:cs typeface="Times New Roman"/>
              <a:sym typeface="Times New Roman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Are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puncte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forte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și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resurse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proprii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de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adaptare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600" dirty="0">
              <a:latin typeface="Cambria" panose="02040503050406030204" pitchFamily="18" charset="0"/>
              <a:ea typeface="Cambria" panose="02040503050406030204" pitchFamily="18" charset="0"/>
              <a:cs typeface="Times New Roman"/>
              <a:sym typeface="Times New Roman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Are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dreptul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să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decidă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cui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și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cât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dezvăluie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despre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ceea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ce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i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s-a </a:t>
            </a:r>
            <a:r>
              <a:rPr lang="en-GB" sz="2600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întâmplat</a:t>
            </a:r>
            <a:r>
              <a:rPr lang="en-GB" sz="26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600" dirty="0">
              <a:latin typeface="Cambria" panose="02040503050406030204" pitchFamily="18" charset="0"/>
              <a:ea typeface="Cambria" panose="02040503050406030204" pitchFamily="18" charset="0"/>
              <a:cs typeface="Times New Roman"/>
              <a:sym typeface="Times New Roman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7" name="Google Shape;1037;p181"/>
          <p:cNvSpPr txBox="1"/>
          <p:nvPr/>
        </p:nvSpPr>
        <p:spPr>
          <a:xfrm>
            <a:off x="6055360" y="1550432"/>
            <a:ext cx="5933440" cy="4832052"/>
          </a:xfrm>
          <a:prstGeom prst="rect">
            <a:avLst/>
          </a:prstGeom>
          <a:solidFill>
            <a:srgbClr val="C0E4F5"/>
          </a:solidFill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2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Abordare</a:t>
            </a:r>
            <a:r>
              <a:rPr lang="en-GB" sz="22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centrată</a:t>
            </a:r>
            <a:r>
              <a:rPr lang="en-GB" sz="22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pe</a:t>
            </a:r>
            <a:r>
              <a:rPr lang="en-GB" sz="22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copilul</a:t>
            </a:r>
            <a:r>
              <a:rPr lang="en-GB" sz="22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victimă</a:t>
            </a:r>
            <a:r>
              <a:rPr lang="en-GB" sz="22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/</a:t>
            </a:r>
            <a:r>
              <a:rPr lang="en-GB" sz="22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supraviețuitor</a:t>
            </a:r>
            <a:r>
              <a:rPr lang="en-GB" sz="22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: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Tratați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fiecare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copil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în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mod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corect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și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egal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Demonstrați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empatie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, respect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și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bunătate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Prioritizați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SIGURANȚA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copilului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Solicitați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consimțământul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informat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Asigurați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CONFIDENȚIALITATEA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serviciilor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Facilitați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PARTICIPAREA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semnificativă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Bazați-vă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pe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resursele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și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mecanismele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de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adaptare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ale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copilului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Promovați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CELE MAI BUNE INTERESE ale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copiilor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supraviețuitori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Înțelegeți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identitatea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socială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și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experiențele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individuale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ale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fiecărui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2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copil</a:t>
            </a:r>
            <a:r>
              <a:rPr lang="en-GB" sz="22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149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</p:txBody>
      </p:sp>
      <p:sp>
        <p:nvSpPr>
          <p:cNvPr id="1068" name="Google Shape;1068;p6"/>
          <p:cNvSpPr txBox="1">
            <a:spLocks noGrp="1"/>
          </p:cNvSpPr>
          <p:nvPr>
            <p:ph type="body" idx="1"/>
          </p:nvPr>
        </p:nvSpPr>
        <p:spPr>
          <a:xfrm>
            <a:off x="322925" y="1814163"/>
            <a:ext cx="11155680" cy="4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501015" indent="-457200" algn="just">
              <a:lnSpc>
                <a:spcPct val="100000"/>
              </a:lnSpc>
              <a:spcBef>
                <a:spcPts val="0"/>
              </a:spcBef>
            </a:pP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Decizia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acțiunile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care</a:t>
            </a:r>
            <a:r>
              <a:rPr lang="en-GB" sz="2800" b="1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: </a:t>
            </a:r>
            <a:endParaRPr sz="1800" dirty="0"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indent="-457200" algn="just">
              <a:lnSpc>
                <a:spcPct val="100000"/>
              </a:lnSpc>
              <a:spcBef>
                <a:spcPts val="1400"/>
              </a:spcBef>
            </a:pP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Să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protejeze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copilul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de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eventualele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sau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viitoarele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vătămări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emoționale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psihologice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și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/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sau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fizice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2800" b="1" dirty="0"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indent="-457200" algn="just">
              <a:lnSpc>
                <a:spcPct val="100000"/>
              </a:lnSpc>
              <a:spcBef>
                <a:spcPts val="600"/>
              </a:spcBef>
            </a:pP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Reflectă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dorințele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și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nevoile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copilului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2800" b="1" dirty="0"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indent="-457200" algn="just">
              <a:lnSpc>
                <a:spcPct val="100000"/>
              </a:lnSpc>
              <a:spcBef>
                <a:spcPts val="600"/>
              </a:spcBef>
            </a:pP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Responsabilizarea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copiilor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și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a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familiilor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2800" b="1" dirty="0"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indent="-457200" algn="just">
              <a:lnSpc>
                <a:spcPct val="100000"/>
              </a:lnSpc>
              <a:spcBef>
                <a:spcPts val="600"/>
              </a:spcBef>
            </a:pP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Examinați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și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puneți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în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balanță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beneficiile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și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consecințele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potențial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dăunătoare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2800" b="1" dirty="0"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indent="-457200" algn="just">
              <a:lnSpc>
                <a:spcPct val="100000"/>
              </a:lnSpc>
              <a:spcBef>
                <a:spcPts val="600"/>
              </a:spcBef>
            </a:pP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Promovează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recuperarea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și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GB" sz="2800" b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vindecarea</a:t>
            </a:r>
            <a:r>
              <a:rPr lang="en-GB" sz="2800" b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2800" b="1" dirty="0"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182880" lvl="0" indent="-5078" algn="just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800"/>
              <a:buNone/>
            </a:pPr>
            <a:endParaRPr sz="2800" dirty="0"/>
          </a:p>
        </p:txBody>
      </p:sp>
      <p:sp>
        <p:nvSpPr>
          <p:cNvPr id="1076" name="Google Shape;1076;p6"/>
          <p:cNvSpPr txBox="1"/>
          <p:nvPr/>
        </p:nvSpPr>
        <p:spPr>
          <a:xfrm>
            <a:off x="706165" y="980532"/>
            <a:ext cx="11223013" cy="833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Principiul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interesului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superior al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copilului</a:t>
            </a:r>
            <a:endParaRPr sz="3200" b="1" i="0" u="none" strike="noStrike" cap="none" dirty="0"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847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</p:txBody>
      </p:sp>
      <p:sp>
        <p:nvSpPr>
          <p:cNvPr id="1082" name="Google Shape;1082;p7"/>
          <p:cNvSpPr txBox="1">
            <a:spLocks noGrp="1"/>
          </p:cNvSpPr>
          <p:nvPr>
            <p:ph type="body" idx="1"/>
          </p:nvPr>
        </p:nvSpPr>
        <p:spPr>
          <a:xfrm>
            <a:off x="706166" y="1814163"/>
            <a:ext cx="10155433" cy="6289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1)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Efectuați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o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evaluare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atentă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situației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copilului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0" indent="0" algn="just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2800"/>
              <a:buNone/>
            </a:pP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2) </a:t>
            </a:r>
            <a:r>
              <a:rPr lang="ro-RO" dirty="0" err="1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GB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ă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poarte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discuții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semnificative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cu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copilul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cu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îngrijitorii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despre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ceea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cred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ei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că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este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interesul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superior al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copilului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0" indent="0" algn="just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2800"/>
              <a:buNone/>
            </a:pP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3)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Căutați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cea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mai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puțin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dăunătoare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cale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GB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acțiune</a:t>
            </a:r>
            <a:r>
              <a:rPr lang="ro-RO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GB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lvl="0" indent="-5078" algn="just" rtl="0">
              <a:lnSpc>
                <a:spcPct val="100000"/>
              </a:lnSpc>
              <a:spcBef>
                <a:spcPts val="2400"/>
              </a:spcBef>
              <a:spcAft>
                <a:spcPts val="1200"/>
              </a:spcAft>
              <a:buSzPts val="2800"/>
              <a:buNone/>
            </a:pPr>
            <a:endParaRPr sz="2800" dirty="0"/>
          </a:p>
        </p:txBody>
      </p:sp>
      <p:sp>
        <p:nvSpPr>
          <p:cNvPr id="1090" name="Google Shape;1090;p7"/>
          <p:cNvSpPr txBox="1"/>
          <p:nvPr/>
        </p:nvSpPr>
        <p:spPr>
          <a:xfrm>
            <a:off x="706166" y="980532"/>
            <a:ext cx="7218634" cy="833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Cum se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aplică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principiul</a:t>
            </a:r>
            <a:endParaRPr sz="3200" b="1" i="0" u="none" strike="noStrike" cap="none" dirty="0"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987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en-GB" sz="44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Activitatea</a:t>
            </a:r>
            <a:r>
              <a:rPr lang="en-GB" sz="44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: </a:t>
            </a:r>
            <a:r>
              <a:rPr lang="en-GB" sz="44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Comunicarea</a:t>
            </a:r>
            <a:r>
              <a:rPr lang="en-GB" sz="44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cu </a:t>
            </a:r>
            <a:r>
              <a:rPr lang="en-GB" sz="44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copiii</a:t>
            </a:r>
            <a:r>
              <a:rPr lang="en-GB" sz="44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4400" b="1" i="1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supraviețuitori</a:t>
            </a:r>
            <a:r>
              <a:rPr lang="en-GB" sz="4000" dirty="0"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GB" sz="4000" dirty="0"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1097" name="Google Shape;1097;p183"/>
          <p:cNvSpPr txBox="1">
            <a:spLocks noGrp="1"/>
          </p:cNvSpPr>
          <p:nvPr>
            <p:ph type="body" idx="1"/>
          </p:nvPr>
        </p:nvSpPr>
        <p:spPr>
          <a:xfrm>
            <a:off x="970280" y="5796022"/>
            <a:ext cx="10515600" cy="761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Orientări</a:t>
            </a:r>
            <a:r>
              <a:rPr lang="en-GB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pentru</a:t>
            </a:r>
            <a:r>
              <a:rPr lang="en-GB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comunicarea</a:t>
            </a:r>
            <a:r>
              <a:rPr lang="en-GB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cu </a:t>
            </a:r>
            <a:r>
              <a:rPr lang="en-GB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copiii</a:t>
            </a:r>
            <a:r>
              <a:rPr lang="en-GB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victime</a:t>
            </a:r>
            <a:r>
              <a:rPr lang="en-GB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/</a:t>
            </a:r>
            <a:r>
              <a:rPr lang="en-GB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supraviețuitori</a:t>
            </a:r>
            <a:endParaRPr sz="2400" dirty="0"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  <a:p>
            <a:pPr marL="228600" lvl="0" indent="-64135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099" name="Google Shape;1099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096" y="1351722"/>
            <a:ext cx="10902784" cy="4664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157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</p:txBody>
      </p:sp>
      <p:sp>
        <p:nvSpPr>
          <p:cNvPr id="1105" name="Google Shape;1105;p8"/>
          <p:cNvSpPr txBox="1">
            <a:spLocks noGrp="1"/>
          </p:cNvSpPr>
          <p:nvPr>
            <p:ph type="body" idx="1"/>
          </p:nvPr>
        </p:nvSpPr>
        <p:spPr>
          <a:xfrm>
            <a:off x="763587" y="1389569"/>
            <a:ext cx="10055225" cy="462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914400" lvl="1" indent="-3810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Eu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te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cred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Nu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este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vina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ta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Îmi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pare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rău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că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ți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s-a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întâmplat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asta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alți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copii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au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trecut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prin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asta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- nu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ești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singur</a:t>
            </a:r>
            <a:endParaRPr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Ai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fost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foarte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curajos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să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vorbești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cu mine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despre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ceea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ce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s-a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întâmplat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Apreciez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faptul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că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te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simți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suficient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confortabil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pentru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împărtăși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acest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lucru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</a:rPr>
              <a:t> cu mine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lvl="0" indent="-30478" algn="l" rtl="0">
              <a:lnSpc>
                <a:spcPct val="100000"/>
              </a:lnSpc>
              <a:spcBef>
                <a:spcPts val="3600"/>
              </a:spcBef>
              <a:spcAft>
                <a:spcPts val="1800"/>
              </a:spcAft>
              <a:buSzPts val="2400"/>
              <a:buNone/>
            </a:pP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8"/>
          <p:cNvSpPr txBox="1"/>
          <p:nvPr/>
        </p:nvSpPr>
        <p:spPr>
          <a:xfrm>
            <a:off x="11456460" y="6041778"/>
            <a:ext cx="10293531" cy="91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1800" b="1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8"/>
          <p:cNvSpPr txBox="1"/>
          <p:nvPr/>
        </p:nvSpPr>
        <p:spPr>
          <a:xfrm>
            <a:off x="525371" y="648970"/>
            <a:ext cx="9100443" cy="833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Exemple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de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declarații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de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recuperare</a:t>
            </a:r>
            <a:endParaRPr sz="3200" b="1" i="0" u="none" strike="noStrike" cap="none" dirty="0"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494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</p:txBody>
      </p:sp>
      <p:sp>
        <p:nvSpPr>
          <p:cNvPr id="1119" name="Google Shape;1119;p9"/>
          <p:cNvSpPr txBox="1">
            <a:spLocks noGrp="1"/>
          </p:cNvSpPr>
          <p:nvPr>
            <p:ph type="body" idx="1"/>
          </p:nvPr>
        </p:nvSpPr>
        <p:spPr>
          <a:xfrm>
            <a:off x="639794" y="1480118"/>
            <a:ext cx="10986149" cy="462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ts val="2400"/>
              <a:buNone/>
            </a:pPr>
            <a:r>
              <a:rPr lang="ro-RO" sz="2400" dirty="0"/>
              <a:t> </a:t>
            </a:r>
            <a:r>
              <a:rPr lang="ro-RO" sz="2400" dirty="0" smtClean="0"/>
              <a:t> </a:t>
            </a:r>
            <a:r>
              <a:rPr lang="en-GB" sz="2400" dirty="0" err="1" smtClean="0"/>
              <a:t>Poziția</a:t>
            </a:r>
            <a:r>
              <a:rPr lang="en-GB" sz="2400" dirty="0" smtClean="0"/>
              <a:t> </a:t>
            </a:r>
            <a:r>
              <a:rPr lang="en-GB" sz="2400" dirty="0" err="1"/>
              <a:t>șezând</a:t>
            </a:r>
            <a:endParaRPr dirty="0"/>
          </a:p>
          <a:p>
            <a:pPr marL="182880" lvl="0" indent="-182880" algn="l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/>
              <a:t>Adult de </a:t>
            </a:r>
            <a:r>
              <a:rPr lang="en-GB" sz="2400" dirty="0" err="1"/>
              <a:t>încredere</a:t>
            </a:r>
            <a:r>
              <a:rPr lang="en-GB" sz="2400" dirty="0"/>
              <a:t> </a:t>
            </a:r>
            <a:endParaRPr dirty="0"/>
          </a:p>
          <a:p>
            <a:pPr marL="182880" lvl="0" indent="-182880" algn="l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/>
              <a:t>Voce </a:t>
            </a:r>
            <a:r>
              <a:rPr lang="en-GB" sz="2400" dirty="0" err="1"/>
              <a:t>blândă</a:t>
            </a:r>
            <a:r>
              <a:rPr lang="en-GB" sz="2400" dirty="0"/>
              <a:t>, </a:t>
            </a:r>
            <a:r>
              <a:rPr lang="en-GB" sz="2400" dirty="0" err="1"/>
              <a:t>caldă</a:t>
            </a:r>
            <a:r>
              <a:rPr lang="en-GB" sz="2400" dirty="0"/>
              <a:t>, </a:t>
            </a:r>
            <a:r>
              <a:rPr lang="en-GB" sz="2400" dirty="0" err="1"/>
              <a:t>calmă</a:t>
            </a:r>
            <a:r>
              <a:rPr lang="en-GB" sz="2400" dirty="0"/>
              <a:t>, </a:t>
            </a:r>
            <a:r>
              <a:rPr lang="en-GB" sz="2400" dirty="0" err="1"/>
              <a:t>liniștitoare</a:t>
            </a:r>
            <a:r>
              <a:rPr lang="en-GB" sz="2400" dirty="0"/>
              <a:t> - </a:t>
            </a:r>
            <a:r>
              <a:rPr lang="en-GB" sz="2400" dirty="0" err="1"/>
              <a:t>încet</a:t>
            </a:r>
            <a:r>
              <a:rPr lang="en-GB" sz="2400" dirty="0"/>
              <a:t> </a:t>
            </a:r>
            <a:r>
              <a:rPr lang="en-GB" sz="2400" dirty="0" err="1"/>
              <a:t>și</a:t>
            </a:r>
            <a:r>
              <a:rPr lang="en-GB" sz="2400" dirty="0"/>
              <a:t> </a:t>
            </a:r>
            <a:r>
              <a:rPr lang="en-GB" sz="2400" dirty="0" err="1"/>
              <a:t>clar</a:t>
            </a:r>
            <a:endParaRPr dirty="0"/>
          </a:p>
          <a:p>
            <a:pPr marL="182880" lvl="0" indent="-182880" algn="l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/>
              <a:t>Nu </a:t>
            </a:r>
            <a:r>
              <a:rPr lang="en-GB" sz="2400" dirty="0" err="1"/>
              <a:t>forțați</a:t>
            </a:r>
            <a:r>
              <a:rPr lang="en-GB" sz="2400" dirty="0"/>
              <a:t> </a:t>
            </a:r>
            <a:r>
              <a:rPr lang="en-GB" sz="2400" dirty="0" err="1"/>
              <a:t>copilul</a:t>
            </a:r>
            <a:r>
              <a:rPr lang="en-GB" sz="2400" dirty="0"/>
              <a:t> </a:t>
            </a:r>
            <a:r>
              <a:rPr lang="en-GB" sz="2400" dirty="0" err="1"/>
              <a:t>să</a:t>
            </a:r>
            <a:r>
              <a:rPr lang="en-GB" sz="2400" dirty="0"/>
              <a:t> </a:t>
            </a:r>
            <a:r>
              <a:rPr lang="en-GB" sz="2400" dirty="0" err="1"/>
              <a:t>vorbească</a:t>
            </a:r>
            <a:r>
              <a:rPr lang="en-GB" sz="2400" dirty="0"/>
              <a:t> </a:t>
            </a:r>
            <a:endParaRPr dirty="0"/>
          </a:p>
          <a:p>
            <a:pPr marL="182880" lvl="0" indent="-182880" algn="l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/>
              <a:t>Nu </a:t>
            </a:r>
            <a:r>
              <a:rPr lang="en-GB" sz="2400" dirty="0" err="1"/>
              <a:t>includeți</a:t>
            </a:r>
            <a:r>
              <a:rPr lang="en-GB" sz="2400" dirty="0"/>
              <a:t> </a:t>
            </a:r>
            <a:r>
              <a:rPr lang="en-GB" sz="2400" dirty="0" err="1"/>
              <a:t>autorii</a:t>
            </a:r>
            <a:r>
              <a:rPr lang="en-GB" sz="2400" dirty="0"/>
              <a:t> </a:t>
            </a:r>
            <a:r>
              <a:rPr lang="en-GB" sz="2400" dirty="0" err="1"/>
              <a:t>suspectați</a:t>
            </a:r>
            <a:r>
              <a:rPr lang="en-GB" sz="2400" dirty="0"/>
              <a:t> </a:t>
            </a:r>
            <a:endParaRPr dirty="0"/>
          </a:p>
          <a:p>
            <a:pPr marL="182880" lvl="0" indent="-182880" algn="l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ts val="2400"/>
              <a:buChar char="•"/>
            </a:pPr>
            <a:r>
              <a:rPr lang="en-GB" sz="2400" dirty="0" err="1"/>
              <a:t>Spuneți</a:t>
            </a:r>
            <a:r>
              <a:rPr lang="en-GB" sz="2400" dirty="0"/>
              <a:t> </a:t>
            </a:r>
            <a:r>
              <a:rPr lang="en-GB" sz="2400" dirty="0" err="1"/>
              <a:t>adevărul</a:t>
            </a:r>
            <a:endParaRPr dirty="0"/>
          </a:p>
        </p:txBody>
      </p:sp>
      <p:sp>
        <p:nvSpPr>
          <p:cNvPr id="1127" name="Google Shape;1127;p9"/>
          <p:cNvSpPr txBox="1"/>
          <p:nvPr/>
        </p:nvSpPr>
        <p:spPr>
          <a:xfrm>
            <a:off x="566057" y="272956"/>
            <a:ext cx="10787743" cy="960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 smtClean="0">
                <a:solidFill>
                  <a:srgbClr val="1CABE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Ajutați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copilul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supraviețuitor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să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se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simtă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în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siguranță</a:t>
            </a:r>
            <a:endParaRPr sz="1400" b="0" i="0" u="none" strike="noStrike" cap="none" dirty="0"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128" name="Google Shape;1128;p9" descr="Shield Tick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97460" y="905306"/>
            <a:ext cx="3045271" cy="30452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753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</p:txBody>
      </p:sp>
      <p:sp>
        <p:nvSpPr>
          <p:cNvPr id="1134" name="Google Shape;1134;p10"/>
          <p:cNvSpPr txBox="1">
            <a:spLocks noGrp="1"/>
          </p:cNvSpPr>
          <p:nvPr>
            <p:ph type="body" idx="1"/>
          </p:nvPr>
        </p:nvSpPr>
        <p:spPr>
          <a:xfrm>
            <a:off x="806374" y="1686969"/>
            <a:ext cx="10055225" cy="5021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Explicați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cine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sunteți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scopul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întâlnirii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Spuneți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copilului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supraviețuitor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cât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va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dura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întâlnirea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Prezentarea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interpreților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Explicarea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luării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notițelor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Permiteți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copilului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supraviețuitor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să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aibă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un adult de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încredere</a:t>
            </a:r>
            <a:r>
              <a:rPr lang="en-GB" sz="2800" dirty="0"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en-GB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întâlnire</a:t>
            </a:r>
            <a:endParaRPr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5078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dirty="0"/>
          </a:p>
          <a:p>
            <a:pPr marL="182880" marR="0" lvl="0" indent="-5078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dirty="0"/>
          </a:p>
        </p:txBody>
      </p:sp>
      <p:sp>
        <p:nvSpPr>
          <p:cNvPr id="1142" name="Google Shape;1142;p10"/>
          <p:cNvSpPr txBox="1"/>
          <p:nvPr/>
        </p:nvSpPr>
        <p:spPr>
          <a:xfrm>
            <a:off x="566057" y="922308"/>
            <a:ext cx="9100443" cy="833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 err="1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Spuneți</a:t>
            </a:r>
            <a:r>
              <a:rPr lang="en-GB" sz="3200" b="1" i="0" u="none" strike="noStrike" cap="none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supraviețuitorului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de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ce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vorbiți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cu el</a:t>
            </a:r>
            <a:endParaRPr sz="1400" b="0" i="0" u="none" strike="noStrike" cap="none" dirty="0"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143" name="Google Shape;1143;p10" descr="Information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86620" y="782455"/>
            <a:ext cx="2743200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940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</p:txBody>
      </p:sp>
      <p:sp>
        <p:nvSpPr>
          <p:cNvPr id="1149" name="Google Shape;1149;p12"/>
          <p:cNvSpPr txBox="1">
            <a:spLocks noGrp="1"/>
          </p:cNvSpPr>
          <p:nvPr>
            <p:ph type="body" idx="1"/>
          </p:nvPr>
        </p:nvSpPr>
        <p:spPr>
          <a:xfrm>
            <a:off x="801659" y="1394806"/>
            <a:ext cx="10055225" cy="462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Monitorizează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interacțiunile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stresante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Nu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deveni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furios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Nu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forțați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copilul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supraviețuitor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răspundă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întrebări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facă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ceva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nu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dorește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facă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Nu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cereți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repete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povestea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lor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Limitarea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activităților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stresante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comunicării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57" name="Google Shape;1157;p12"/>
          <p:cNvSpPr txBox="1"/>
          <p:nvPr/>
        </p:nvSpPr>
        <p:spPr>
          <a:xfrm>
            <a:off x="661849" y="833321"/>
            <a:ext cx="9100443" cy="833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Nu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provocați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suferințe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suplimentare</a:t>
            </a:r>
            <a:endParaRPr sz="1400" b="0" i="0" u="none" strike="noStrike" cap="none" dirty="0"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158" name="Google Shape;1158;p12" descr="Anger Symbol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24537" y="718647"/>
            <a:ext cx="2886908" cy="28869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16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</p:txBody>
      </p:sp>
      <p:sp>
        <p:nvSpPr>
          <p:cNvPr id="1164" name="Google Shape;1164;p13"/>
          <p:cNvSpPr txBox="1">
            <a:spLocks noGrp="1"/>
          </p:cNvSpPr>
          <p:nvPr>
            <p:ph type="body" idx="1"/>
          </p:nvPr>
        </p:nvSpPr>
        <p:spPr>
          <a:xfrm>
            <a:off x="927225" y="1473958"/>
            <a:ext cx="10999398" cy="4416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Limbă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vocabular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Adaptarea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vârstă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stadiul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dezvoltare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Diferite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instrumente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comunicare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Explicarea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întrebărilor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sensibile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" marR="0" lvl="0" indent="-182880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Validați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dificultatea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spuneți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-le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să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nu se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grăbească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165" name="Google Shape;1165;p13"/>
          <p:cNvGrpSpPr/>
          <p:nvPr/>
        </p:nvGrpSpPr>
        <p:grpSpPr>
          <a:xfrm>
            <a:off x="0" y="17082603"/>
            <a:ext cx="21749991" cy="6959417"/>
            <a:chOff x="0" y="0"/>
            <a:chExt cx="21749991" cy="6959417"/>
          </a:xfrm>
        </p:grpSpPr>
        <p:grpSp>
          <p:nvGrpSpPr>
            <p:cNvPr id="1166" name="Google Shape;1166;p13"/>
            <p:cNvGrpSpPr/>
            <p:nvPr/>
          </p:nvGrpSpPr>
          <p:grpSpPr>
            <a:xfrm>
              <a:off x="0" y="0"/>
              <a:ext cx="12192000" cy="792480"/>
              <a:chOff x="0" y="0"/>
              <a:chExt cx="12192000" cy="792480"/>
            </a:xfrm>
          </p:grpSpPr>
          <p:sp>
            <p:nvSpPr>
              <p:cNvPr id="1168" name="Google Shape;1168;p13"/>
              <p:cNvSpPr/>
              <p:nvPr/>
            </p:nvSpPr>
            <p:spPr>
              <a:xfrm>
                <a:off x="0" y="0"/>
                <a:ext cx="1132114" cy="792480"/>
              </a:xfrm>
              <a:prstGeom prst="rect">
                <a:avLst/>
              </a:prstGeom>
              <a:solidFill>
                <a:srgbClr val="1CABE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169" name="Google Shape;1169;p13"/>
              <p:cNvCxnSpPr/>
              <p:nvPr/>
            </p:nvCxnSpPr>
            <p:spPr>
              <a:xfrm>
                <a:off x="1036320" y="769330"/>
                <a:ext cx="1115568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1CABE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170" name="Google Shape;1170;p13"/>
            <p:cNvSpPr/>
            <p:nvPr/>
          </p:nvSpPr>
          <p:spPr>
            <a:xfrm>
              <a:off x="11059886" y="6065520"/>
              <a:ext cx="1132114" cy="792480"/>
            </a:xfrm>
            <a:prstGeom prst="rect">
              <a:avLst/>
            </a:prstGeom>
            <a:solidFill>
              <a:srgbClr val="1CAB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13"/>
            <p:cNvSpPr txBox="1"/>
            <p:nvPr/>
          </p:nvSpPr>
          <p:spPr>
            <a:xfrm>
              <a:off x="11456460" y="6041778"/>
              <a:ext cx="10293531" cy="917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 fontScale="97500"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Calibri"/>
                <a:buNone/>
              </a:pPr>
              <a:r>
                <a:rPr lang="en-GB"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16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2" name="Google Shape;1172;p13"/>
          <p:cNvSpPr txBox="1"/>
          <p:nvPr/>
        </p:nvSpPr>
        <p:spPr>
          <a:xfrm>
            <a:off x="661849" y="792480"/>
            <a:ext cx="9100443" cy="833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 err="1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Vorbiți</a:t>
            </a:r>
            <a:r>
              <a:rPr lang="en-GB" sz="3200" b="1" i="0" u="none" strike="noStrike" cap="none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astfel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încât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copiii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să</a:t>
            </a:r>
            <a:r>
              <a:rPr lang="en-GB" sz="3200" b="1" i="0" u="none" strike="noStrike" cap="none" dirty="0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sz="3200" b="1" i="0" u="none" strike="noStrike" cap="none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înțeleagă</a:t>
            </a:r>
            <a:endParaRPr sz="1400" b="0" i="0" u="none" strike="noStrike" cap="none" dirty="0"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173" name="Google Shape;1173;p13" descr="Ear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18241" y="933485"/>
            <a:ext cx="2856427" cy="2856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837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Comunicarea cu vârstnicii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303344"/>
            <a:ext cx="10515600" cy="3919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La vârsta a treia, comunicarea capătă particularități specifice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Determinată de: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schimbări biologice (scădere auz, văz, probleme de concentrare)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schimbări psihologice (încetinirea gândirii, probleme de memorie)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schimbări sociale (singurătate, anxietate, inutilitate)</a:t>
            </a:r>
          </a:p>
          <a:p>
            <a:pPr marL="0" indent="0">
              <a:buNone/>
            </a:pPr>
            <a:r>
              <a:rPr lang="ro-RO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Particularitățile generale ale comunicării cu vârstnicii sunt:</a:t>
            </a:r>
          </a:p>
          <a:p>
            <a:r>
              <a:rPr lang="ro-RO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Ritm mai lent de procesare a informației</a:t>
            </a:r>
          </a:p>
          <a:p>
            <a:r>
              <a:rPr lang="ro-RO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Posibile dificultăți de memorie</a:t>
            </a:r>
          </a:p>
          <a:p>
            <a:r>
              <a:rPr lang="ro-RO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Sensibilitate emoțională crescută</a:t>
            </a:r>
          </a:p>
          <a:p>
            <a:r>
              <a:rPr lang="ro-RO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Nevoia de sprijin și înțelegere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389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De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e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diferită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cu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copiii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Copiii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au o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înțelegere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diferită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lumii</a:t>
            </a:r>
            <a:endParaRPr lang="en-US" sz="4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Reacționează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mai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puternic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la nonverbal</a:t>
            </a:r>
          </a:p>
          <a:p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Necesită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empatie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adaptare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continuă</a:t>
            </a:r>
            <a:endParaRPr lang="en-US" sz="4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6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6131" y="415636"/>
            <a:ext cx="114549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44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Comunicarea are un rol </a:t>
            </a:r>
            <a:r>
              <a:rPr lang="ro-RO" sz="44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esențial </a:t>
            </a:r>
            <a:r>
              <a:rPr lang="ro-RO" sz="44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 numai î</a:t>
            </a:r>
            <a:r>
              <a:rPr lang="ro-RO" sz="44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investigarea și cunoașterea </a:t>
            </a:r>
            <a:r>
              <a:rPr lang="ro-RO" sz="44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nevoilor, dar </a:t>
            </a:r>
            <a:r>
              <a:rPr lang="ro-RO" sz="44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și în </a:t>
            </a:r>
            <a:r>
              <a:rPr lang="ro-RO" sz="44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actul de </a:t>
            </a:r>
            <a:r>
              <a:rPr lang="ro-RO" sz="44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îngrijire</a:t>
            </a:r>
            <a:r>
              <a:rPr lang="ro-RO" sz="44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Un gerontolog afirma cu multa dreptate ca a-i vorbi persoanei </a:t>
            </a:r>
            <a:r>
              <a:rPr lang="ro-RO" sz="44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vârstnice </a:t>
            </a:r>
            <a:r>
              <a:rPr lang="ro-RO" sz="44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un act de î</a:t>
            </a:r>
            <a:r>
              <a:rPr lang="ro-RO" sz="44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ngrijire</a:t>
            </a:r>
            <a:r>
              <a:rPr lang="ro-RO" sz="44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ro-RO" sz="44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Cuvântul </a:t>
            </a:r>
            <a:r>
              <a:rPr lang="ro-RO" sz="44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bine ales, bine receptat poate avea un efect </a:t>
            </a:r>
            <a:r>
              <a:rPr lang="ro-RO" sz="44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terapeutic.</a:t>
            </a:r>
            <a:endParaRPr lang="en-US" sz="4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1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2015" y="216131"/>
            <a:ext cx="114383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dirty="0">
                <a:solidFill>
                  <a:srgbClr val="17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   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 Multe persoane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vârstnice suferă 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adesea mai mult din cauza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izolării, ignorării, marginalizării, 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lipsei de comunicare cu cei din jur,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decât 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o boala sau alta. A-i vorbi unui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vârstnic, 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 graba,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răstit, 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plictisit, indiferent,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fără 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te asigura ca te-ai adaptat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înțelegerii 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sale, nivelului de cultura,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capacitații 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recepție, capacitații </a:t>
            </a:r>
            <a:r>
              <a:rPr lang="ro-RO" sz="4000" dirty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auditive, poate sa-i </a:t>
            </a:r>
            <a:r>
              <a:rPr lang="ro-RO" sz="4000" dirty="0" smtClean="0">
                <a:solidFill>
                  <a:srgbClr val="17171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facă rău, adâncindu-i suferințe.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825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Specificul comunicării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Mesajele trebuie formulate clar</a:t>
            </a:r>
          </a:p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Propozițiile scurte</a:t>
            </a:r>
          </a:p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Repetarea informației</a:t>
            </a:r>
          </a:p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Simplificarea mesajelor</a:t>
            </a:r>
          </a:p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Empatie</a:t>
            </a:r>
          </a:p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Sprijin emoțional</a:t>
            </a:r>
          </a:p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Validarea trăirilor</a:t>
            </a:r>
          </a:p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Comunicarea non verbală este foarte importantă</a:t>
            </a:r>
          </a:p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Pauze în conversație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544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Caracteristici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cheie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Claritate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sinceritate</a:t>
            </a:r>
            <a:endParaRPr lang="en-US" sz="4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Limbaj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simplu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accesibil</a:t>
            </a:r>
            <a:endParaRPr lang="en-US" sz="4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Empatie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ascultare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activă</a:t>
            </a:r>
            <a:endParaRPr lang="en-US" sz="4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Exemple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concrete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repetiție</a:t>
            </a:r>
            <a:endParaRPr lang="en-US" sz="4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Ton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cald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mimică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expresivă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69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Comunicarea</a:t>
            </a:r>
            <a:r>
              <a:rPr lang="en-US" alt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</a:t>
            </a:r>
            <a:r>
              <a:rPr lang="en-US" alt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grupe</a:t>
            </a:r>
            <a:r>
              <a:rPr lang="en-US" alt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alt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vârstă</a:t>
            </a:r>
            <a:r>
              <a:rPr lang="en-US" altLang="en-US" b="1" dirty="0">
                <a:latin typeface="Arial" panose="020B0604020202020204" pitchFamily="34" charset="0"/>
              </a:rPr>
              <a:t/>
            </a:r>
            <a:br>
              <a:rPr lang="en-US" altLang="en-US" b="1" dirty="0">
                <a:latin typeface="Arial" panose="020B0604020202020204" pitchFamily="34" charset="0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8098496"/>
              </p:ext>
            </p:extLst>
          </p:nvPr>
        </p:nvGraphicFramePr>
        <p:xfrm>
          <a:off x="838200" y="2014333"/>
          <a:ext cx="10515600" cy="349857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379446265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33511657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34878007"/>
                    </a:ext>
                  </a:extLst>
                </a:gridCol>
              </a:tblGrid>
              <a:tr h="699714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Vârstă</a:t>
                      </a:r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Caracteristici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Strategie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772523"/>
                  </a:ext>
                </a:extLst>
              </a:tr>
              <a:tr h="699714"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0–2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ani</a:t>
                      </a:r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Prelingvistic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Ton calm, gesturi, cuvinte simple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7309263"/>
                  </a:ext>
                </a:extLst>
              </a:tr>
              <a:tr h="699714"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2–5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ani</a:t>
                      </a:r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Limbaj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o-RO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simplu</a:t>
                      </a:r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Povestiri scurte, repetiție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567085"/>
                  </a:ext>
                </a:extLst>
              </a:tr>
              <a:tr h="699714">
                <a:tc>
                  <a:txBody>
                    <a:bodyPr/>
                    <a:lstStyle/>
                    <a:p>
                      <a:r>
                        <a:rPr lang="en-US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6–10 ani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Raționament simplu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Exemple, explicații logice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074450"/>
                  </a:ext>
                </a:extLst>
              </a:tr>
              <a:tr h="699714">
                <a:tc>
                  <a:txBody>
                    <a:bodyPr/>
                    <a:lstStyle/>
                    <a:p>
                      <a:r>
                        <a:rPr lang="en-US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11–14 ani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Abstracție incipientă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Dialog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și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autonomie</a:t>
                      </a:r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260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98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1179" name="Google Shape;1179;p14"/>
          <p:cNvSpPr txBox="1">
            <a:spLocks noGrp="1"/>
          </p:cNvSpPr>
          <p:nvPr>
            <p:ph type="body" idx="2"/>
          </p:nvPr>
        </p:nvSpPr>
        <p:spPr>
          <a:xfrm>
            <a:off x="848436" y="326787"/>
            <a:ext cx="11042866" cy="609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GB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Ajustări</a:t>
            </a:r>
            <a:r>
              <a:rPr lang="en-GB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pentru</a:t>
            </a:r>
            <a:r>
              <a:rPr lang="en-GB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vârstă</a:t>
            </a:r>
            <a:r>
              <a:rPr lang="en-GB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/</a:t>
            </a:r>
            <a:r>
              <a:rPr lang="en-GB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etapă</a:t>
            </a:r>
            <a:r>
              <a:rPr lang="en-GB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de </a:t>
            </a:r>
            <a:r>
              <a:rPr lang="en-GB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dezvoltare</a:t>
            </a:r>
            <a:r>
              <a:rPr lang="en-GB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și</a:t>
            </a:r>
            <a:r>
              <a:rPr lang="en-GB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dizabilitate</a:t>
            </a:r>
            <a:endParaRPr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graphicFrame>
        <p:nvGraphicFramePr>
          <p:cNvPr id="1180" name="Google Shape;1180;p14"/>
          <p:cNvGraphicFramePr/>
          <p:nvPr>
            <p:extLst>
              <p:ext uri="{D42A27DB-BD31-4B8C-83A1-F6EECF244321}">
                <p14:modId xmlns:p14="http://schemas.microsoft.com/office/powerpoint/2010/main" val="2805544326"/>
              </p:ext>
            </p:extLst>
          </p:nvPr>
        </p:nvGraphicFramePr>
        <p:xfrm>
          <a:off x="848436" y="1089181"/>
          <a:ext cx="10495125" cy="58155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26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8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9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0-5 ani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6-12 ani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13-18 ani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Copii cu dizabilități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4150"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Abilități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limitate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de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comunicare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verbală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-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incapabil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să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divulge direct</a:t>
                      </a:r>
                      <a:endParaRPr sz="1400" u="none" strike="noStrike" cap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sng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Nu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ar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trebui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să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comunice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direct cu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despre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abuzul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lor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sexual</a:t>
                      </a:r>
                      <a:endParaRPr sz="1400" u="none" strike="noStrike" cap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Îngrijitorul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(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îngrijitorii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care nu a (au)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comis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infracțiunea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este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(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sunt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principala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sursă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de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informații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despre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copilul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supraviețuitor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și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abuzul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sexual</a:t>
                      </a:r>
                      <a:endParaRPr sz="1600" u="none" strike="noStrike" cap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 de minute sau mai puțin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Poate fi contactat direct în legătură cu abuzul sexual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Îngrijitorul (îngrijitorii) neagresor(i) sau o persoană în care copilul supraviețuitor are încredere îl poate însoți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Utilizați jucării, obiecte de artă și alte materiale prietenoase pentru copii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Colectați detalii de la surse de încredere din viața copilului supraviețuitor, cu acordul/consimțământul informat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30-60 minute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Comunicați direct cu copiii supraviețuitori din acest interval de vârstă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Îngrijitorii care nu au comis infracțiunea sau o persoană în care copilul supraviețuitor are încredere pot fi implicați, la cererea copilului supraviețuitor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Utilizarea materialelor artistice și a altor materiale adaptate adolescenților poate fi utilă </a:t>
                      </a:r>
                      <a:endParaRPr sz="1400" u="none" strike="noStrike" cap="none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Nu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presupuneți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că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toți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copiii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cu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dizabilități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nu pot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comunica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sau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comunică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diferit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de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ceilalți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copii</a:t>
                      </a:r>
                      <a:endParaRPr sz="1400" u="none" strike="noStrike" cap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Comunicarea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depinde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de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tipul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de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dizabilitate</a:t>
                      </a:r>
                      <a:endParaRPr sz="1600" u="none" strike="noStrike" cap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Îngrijitorii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care nu au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comis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infracțiunea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sau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alte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persoane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de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încredere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pot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oferi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sfaturi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cu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privire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la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modul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de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comunicare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cu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copilul</a:t>
                      </a:r>
                      <a:r>
                        <a:rPr lang="en-GB" sz="1600" u="none" strike="noStrike" cap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GB" sz="1600" u="none" strike="noStrike" cap="none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supraviețuitor</a:t>
                      </a:r>
                      <a:endParaRPr sz="1400" u="none" strike="noStrike" cap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6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Bariere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frecvente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Ton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autoritar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rece</a:t>
            </a:r>
            <a:endParaRPr lang="en-US" sz="4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Ignorarea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emoțiilor</a:t>
            </a:r>
            <a:endParaRPr lang="en-US" sz="4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Limbaj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abstract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ironic</a:t>
            </a:r>
          </a:p>
          <a:p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Lipsa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răbdării</a:t>
            </a:r>
            <a:endParaRPr lang="en-US" sz="4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60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Strategii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eficiente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Întrebări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deschise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(„Cum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ai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simțit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...?”)</a:t>
            </a:r>
          </a:p>
          <a:p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Validarea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emoțiilor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(„E ok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să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fii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trist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”)</a:t>
            </a:r>
          </a:p>
          <a:p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Spațiu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sigur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pentru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exprimare</a:t>
            </a:r>
            <a:endParaRPr lang="en-US" sz="4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Comunicarea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indirectă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prin</a:t>
            </a:r>
            <a:r>
              <a:rPr lang="en-US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joc</a:t>
            </a:r>
            <a:endParaRPr lang="en-US" sz="4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08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Concluzii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Copiii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au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nevoie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comunicare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empatică</a:t>
            </a:r>
            <a:endParaRPr lang="en-US" sz="4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Adaptarea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nivelul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lor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este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esențială</a:t>
            </a:r>
            <a:endParaRPr lang="en-US" sz="4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Relațiile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se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bazează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încredere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ascultare</a:t>
            </a:r>
            <a:endParaRPr lang="en-US" sz="4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82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8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GB" sz="4000" b="1" i="0" u="none" strike="noStrike" cap="none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Instrumente</a:t>
            </a:r>
            <a:r>
              <a:rPr lang="en-GB" sz="4000" b="1" i="0" u="none" strike="noStrike" cap="none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4000" b="1" i="0" u="none" strike="noStrike" cap="none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de </a:t>
            </a:r>
            <a:r>
              <a:rPr lang="en-GB" sz="4000" b="1" i="0" u="none" strike="noStrike" cap="none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comunicare</a:t>
            </a:r>
            <a:r>
              <a:rPr lang="en-GB" sz="4000" b="1" i="0" u="none" strike="noStrike" cap="none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cu </a:t>
            </a:r>
            <a:r>
              <a:rPr lang="en-GB" sz="4000" b="1" i="0" u="none" strike="noStrike" cap="none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victimă</a:t>
            </a:r>
            <a:r>
              <a:rPr lang="en-GB" sz="4000" b="1" i="0" u="none" strike="noStrike" cap="none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4000" b="1" i="0" u="none" strike="noStrike" cap="none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copil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10" name="Google Shape;1010;p180"/>
          <p:cNvSpPr txBox="1">
            <a:spLocks noGrp="1"/>
          </p:cNvSpPr>
          <p:nvPr>
            <p:ph type="body" idx="1"/>
          </p:nvPr>
        </p:nvSpPr>
        <p:spPr>
          <a:xfrm>
            <a:off x="838200" y="5735003"/>
            <a:ext cx="10515600" cy="757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Principii</a:t>
            </a:r>
            <a:r>
              <a:rPr lang="en-GB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directoare</a:t>
            </a:r>
            <a:r>
              <a:rPr lang="en-GB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GB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privind</a:t>
            </a:r>
            <a:r>
              <a:rPr lang="en-GB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VBG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011" name="Google Shape;1011;p180"/>
          <p:cNvGrpSpPr/>
          <p:nvPr/>
        </p:nvGrpSpPr>
        <p:grpSpPr>
          <a:xfrm>
            <a:off x="2814320" y="2242727"/>
            <a:ext cx="7081519" cy="3220480"/>
            <a:chOff x="0" y="-16126"/>
            <a:chExt cx="7081519" cy="3220480"/>
          </a:xfrm>
        </p:grpSpPr>
        <p:sp>
          <p:nvSpPr>
            <p:cNvPr id="1012" name="Google Shape;1012;p180"/>
            <p:cNvSpPr/>
            <p:nvPr/>
          </p:nvSpPr>
          <p:spPr>
            <a:xfrm>
              <a:off x="2749257" y="1700247"/>
              <a:ext cx="1506776" cy="1504107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13" name="Google Shape;1013;p180"/>
            <p:cNvSpPr txBox="1"/>
            <p:nvPr/>
          </p:nvSpPr>
          <p:spPr>
            <a:xfrm>
              <a:off x="2969919" y="1920518"/>
              <a:ext cx="1065452" cy="1063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GB" sz="2000" b="1" i="0" u="none" strike="noStrike" cap="none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/>
                  <a:sym typeface="Times New Roman"/>
                </a:rPr>
                <a:t>Victima VBG</a:t>
              </a:r>
              <a:endParaRPr sz="2000" b="1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endParaRPr>
            </a:p>
          </p:txBody>
        </p:sp>
        <p:sp>
          <p:nvSpPr>
            <p:cNvPr id="1014" name="Google Shape;1014;p180"/>
            <p:cNvSpPr/>
            <p:nvPr/>
          </p:nvSpPr>
          <p:spPr>
            <a:xfrm rot="10699549">
              <a:off x="1198707" y="2306111"/>
              <a:ext cx="1465904" cy="384213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15" name="Google Shape;1015;p180"/>
            <p:cNvSpPr/>
            <p:nvPr/>
          </p:nvSpPr>
          <p:spPr>
            <a:xfrm>
              <a:off x="0" y="2007347"/>
              <a:ext cx="2398041" cy="1024568"/>
            </a:xfrm>
            <a:prstGeom prst="roundRect">
              <a:avLst>
                <a:gd name="adj" fmla="val 10000"/>
              </a:avLst>
            </a:prstGeom>
            <a:solidFill>
              <a:srgbClr val="ED7D31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16" name="Google Shape;1016;p180"/>
            <p:cNvSpPr txBox="1"/>
            <p:nvPr/>
          </p:nvSpPr>
          <p:spPr>
            <a:xfrm>
              <a:off x="30009" y="2037356"/>
              <a:ext cx="2338023" cy="964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GB" sz="2000" b="1" i="0" u="none" strike="noStrike" cap="none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/>
                  <a:sym typeface="Times New Roman"/>
                </a:rPr>
                <a:t>Confidențialitate</a:t>
              </a:r>
              <a:endParaRPr sz="2000" b="1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endParaRPr>
            </a:p>
          </p:txBody>
        </p:sp>
        <p:sp>
          <p:nvSpPr>
            <p:cNvPr id="1017" name="Google Shape;1017;p180"/>
            <p:cNvSpPr/>
            <p:nvPr/>
          </p:nvSpPr>
          <p:spPr>
            <a:xfrm rot="-8688276">
              <a:off x="1400391" y="1325890"/>
              <a:ext cx="1555136" cy="384213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18" name="Google Shape;1018;p180"/>
            <p:cNvSpPr/>
            <p:nvPr/>
          </p:nvSpPr>
          <p:spPr>
            <a:xfrm>
              <a:off x="516093" y="557548"/>
              <a:ext cx="2052889" cy="1024568"/>
            </a:xfrm>
            <a:prstGeom prst="roundRect">
              <a:avLst>
                <a:gd name="adj" fmla="val 10000"/>
              </a:avLst>
            </a:prstGeom>
            <a:solidFill>
              <a:srgbClr val="A5A5A5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19" name="Google Shape;1019;p180"/>
            <p:cNvSpPr txBox="1"/>
            <p:nvPr/>
          </p:nvSpPr>
          <p:spPr>
            <a:xfrm>
              <a:off x="546102" y="587557"/>
              <a:ext cx="1992871" cy="964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GB" sz="2000" b="1" i="0" u="none" strike="noStrike" cap="none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/>
                  <a:sym typeface="Times New Roman"/>
                </a:rPr>
                <a:t>Siguranță </a:t>
              </a:r>
              <a:endParaRPr sz="2000" b="1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endParaRPr>
            </a:p>
          </p:txBody>
        </p:sp>
        <p:sp>
          <p:nvSpPr>
            <p:cNvPr id="1020" name="Google Shape;1020;p180"/>
            <p:cNvSpPr/>
            <p:nvPr/>
          </p:nvSpPr>
          <p:spPr>
            <a:xfrm rot="-5163739">
              <a:off x="3026959" y="873819"/>
              <a:ext cx="1142232" cy="384213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21" name="Google Shape;1021;p180"/>
            <p:cNvSpPr/>
            <p:nvPr/>
          </p:nvSpPr>
          <p:spPr>
            <a:xfrm>
              <a:off x="2637616" y="-16126"/>
              <a:ext cx="1999356" cy="1024568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22" name="Google Shape;1022;p180"/>
            <p:cNvSpPr txBox="1"/>
            <p:nvPr/>
          </p:nvSpPr>
          <p:spPr>
            <a:xfrm>
              <a:off x="2667625" y="13883"/>
              <a:ext cx="1939338" cy="964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GB" sz="2000" b="1" i="0" u="none" strike="noStrike" cap="none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/>
                  <a:sym typeface="Times New Roman"/>
                </a:rPr>
                <a:t>Non-discriminare</a:t>
              </a:r>
              <a:endParaRPr sz="2000" b="1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endParaRPr>
            </a:p>
          </p:txBody>
        </p:sp>
        <p:sp>
          <p:nvSpPr>
            <p:cNvPr id="1023" name="Google Shape;1023;p180"/>
            <p:cNvSpPr/>
            <p:nvPr/>
          </p:nvSpPr>
          <p:spPr>
            <a:xfrm rot="-1925412">
              <a:off x="4088573" y="1290453"/>
              <a:ext cx="1921118" cy="384213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599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24" name="Google Shape;1024;p180"/>
            <p:cNvSpPr/>
            <p:nvPr/>
          </p:nvSpPr>
          <p:spPr>
            <a:xfrm>
              <a:off x="4644340" y="564911"/>
              <a:ext cx="2437179" cy="814696"/>
            </a:xfrm>
            <a:prstGeom prst="roundRect">
              <a:avLst>
                <a:gd name="adj" fmla="val 10000"/>
              </a:avLst>
            </a:prstGeom>
            <a:solidFill>
              <a:srgbClr val="599BD5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25" name="Google Shape;1025;p180"/>
            <p:cNvSpPr txBox="1"/>
            <p:nvPr/>
          </p:nvSpPr>
          <p:spPr>
            <a:xfrm>
              <a:off x="4668202" y="588773"/>
              <a:ext cx="2389455" cy="766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GB" sz="2000" b="1" i="0" u="none" strike="noStrike" cap="none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/>
                  <a:sym typeface="Times New Roman"/>
                </a:rPr>
                <a:t>Autodeterminare</a:t>
              </a:r>
              <a:endParaRPr sz="2000" b="1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endParaRPr>
            </a:p>
          </p:txBody>
        </p:sp>
        <p:sp>
          <p:nvSpPr>
            <p:cNvPr id="1026" name="Google Shape;1026;p180"/>
            <p:cNvSpPr/>
            <p:nvPr/>
          </p:nvSpPr>
          <p:spPr>
            <a:xfrm rot="83709">
              <a:off x="4340868" y="2298456"/>
              <a:ext cx="1465620" cy="384213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70A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27" name="Google Shape;1027;p180"/>
            <p:cNvSpPr/>
            <p:nvPr/>
          </p:nvSpPr>
          <p:spPr>
            <a:xfrm>
              <a:off x="4531022" y="1996120"/>
              <a:ext cx="2550497" cy="1024568"/>
            </a:xfrm>
            <a:prstGeom prst="roundRect">
              <a:avLst>
                <a:gd name="adj" fmla="val 10000"/>
              </a:avLst>
            </a:prstGeom>
            <a:solidFill>
              <a:srgbClr val="70AD47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028" name="Google Shape;1028;p180"/>
            <p:cNvSpPr txBox="1"/>
            <p:nvPr/>
          </p:nvSpPr>
          <p:spPr>
            <a:xfrm>
              <a:off x="4561031" y="2026129"/>
              <a:ext cx="2490479" cy="964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GB" sz="2000" b="1" i="0" u="none" strike="noStrike" cap="none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/>
                  <a:sym typeface="Times New Roman"/>
                </a:rPr>
                <a:t>Interesul superior al copilului</a:t>
              </a:r>
              <a:endParaRPr sz="2000" b="1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652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1578</Words>
  <Application>Microsoft Office PowerPoint</Application>
  <PresentationFormat>Widescreen</PresentationFormat>
  <Paragraphs>216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Cambria</vt:lpstr>
      <vt:lpstr>Noto Sans Symbols</vt:lpstr>
      <vt:lpstr>Times New Roman</vt:lpstr>
      <vt:lpstr>Office Theme</vt:lpstr>
      <vt:lpstr>Specificul comunicării cu copiii, vârstnicii</vt:lpstr>
      <vt:lpstr>De ce e diferită comunicarea cu copiii? </vt:lpstr>
      <vt:lpstr>Caracteristici cheie</vt:lpstr>
      <vt:lpstr>Comunicarea pe grupe de vârstă </vt:lpstr>
      <vt:lpstr>PowerPoint Presentation</vt:lpstr>
      <vt:lpstr>Bariere frecvente </vt:lpstr>
      <vt:lpstr>Strategii eficiente</vt:lpstr>
      <vt:lpstr>Concluzii </vt:lpstr>
      <vt:lpstr>Instrumente de comunicare cu victimă copil</vt:lpstr>
      <vt:lpstr>Abordare centrată pe victimă/supraviețuitoare/supravețuitor</vt:lpstr>
      <vt:lpstr>PowerPoint Presentation</vt:lpstr>
      <vt:lpstr>PowerPoint Presentation</vt:lpstr>
      <vt:lpstr>Activitatea: Comunicarea cu copiii supraviețuitori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Comunicarea cu vârstnicii</vt:lpstr>
      <vt:lpstr>PowerPoint Presentation</vt:lpstr>
      <vt:lpstr>PowerPoint Presentation</vt:lpstr>
      <vt:lpstr>Specificul comunicării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Specificul comunicării cu copiii</dc:title>
  <dc:creator>Viorica</dc:creator>
  <cp:lastModifiedBy>Viorica</cp:lastModifiedBy>
  <cp:revision>9</cp:revision>
  <dcterms:created xsi:type="dcterms:W3CDTF">2025-05-04T18:28:31Z</dcterms:created>
  <dcterms:modified xsi:type="dcterms:W3CDTF">2026-03-23T10:08:51Z</dcterms:modified>
</cp:coreProperties>
</file>