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256" r:id="rId2"/>
    <p:sldId id="257" r:id="rId3"/>
    <p:sldId id="258" r:id="rId4"/>
    <p:sldId id="259" r:id="rId5"/>
    <p:sldId id="283" r:id="rId6"/>
    <p:sldId id="260" r:id="rId7"/>
    <p:sldId id="261" r:id="rId8"/>
    <p:sldId id="262" r:id="rId9"/>
    <p:sldId id="265" r:id="rId10"/>
    <p:sldId id="266" r:id="rId11"/>
    <p:sldId id="273" r:id="rId12"/>
    <p:sldId id="274" r:id="rId13"/>
    <p:sldId id="275" r:id="rId14"/>
    <p:sldId id="276" r:id="rId15"/>
    <p:sldId id="277" r:id="rId16"/>
    <p:sldId id="278" r:id="rId17"/>
    <p:sldId id="279" r:id="rId18"/>
    <p:sldId id="280" r:id="rId19"/>
    <p:sldId id="284" r:id="rId20"/>
    <p:sldId id="289" r:id="rId21"/>
    <p:sldId id="290" r:id="rId22"/>
    <p:sldId id="285" r:id="rId2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58874" autoAdjust="0"/>
  </p:normalViewPr>
  <p:slideViewPr>
    <p:cSldViewPr snapToGrid="0">
      <p:cViewPr varScale="1">
        <p:scale>
          <a:sx n="46" d="100"/>
          <a:sy n="46" d="100"/>
        </p:scale>
        <p:origin x="62" y="21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E33B42-853D-44D8-A7D9-F73BDE091437}" type="datetimeFigureOut">
              <a:rPr lang="en-US" smtClean="0"/>
              <a:t>3/23/2026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89D3A5E-7937-4203-A27D-82FF2FEF00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74020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gbvresponders.org/wp-content/uploads/2015/06/GBV-disability-Tool-6-Guidance-on-communicating-with-persons-with-disabilities.pdf" TargetMode="External"/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5" name="Google Shape;1175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76" name="Google Shape;1176;p1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68409622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5" name="Google Shape;1145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46" name="Google Shape;1146;p1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/>
              <a:t>Monitorizează interacțiunile care supără copilul supraviețuitor</a:t>
            </a:r>
            <a:endParaRPr/>
          </a:p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/>
              <a:t>Nu deveni furios</a:t>
            </a:r>
            <a:endParaRPr/>
          </a:p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/>
              <a:t>Nu forțați copilul supraviețuitor să răspundă la întrebări sau să facă ceva ce nu dorește să facă</a:t>
            </a:r>
            <a:endParaRPr/>
          </a:p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/>
              <a:t>Nu cereți copilului supraviețuitor să își repete povestea </a:t>
            </a:r>
            <a:endParaRPr/>
          </a:p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/>
              <a:t>Limitarea activităților și a comunicării care provoacă suferință</a:t>
            </a:r>
            <a:endParaRPr/>
          </a:p>
          <a:p>
            <a:pPr marL="15875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43318260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0" name="Google Shape;1160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61" name="Google Shape;1161;p1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dirty="0" err="1"/>
              <a:t>Prezentarea</a:t>
            </a:r>
            <a:r>
              <a:rPr lang="en-GB" dirty="0"/>
              <a:t> </a:t>
            </a:r>
            <a:r>
              <a:rPr lang="en-GB" dirty="0" err="1"/>
              <a:t>informațiilor</a:t>
            </a:r>
            <a:r>
              <a:rPr lang="en-GB" dirty="0"/>
              <a:t> </a:t>
            </a:r>
            <a:r>
              <a:rPr lang="en-GB" dirty="0" err="1"/>
              <a:t>într</a:t>
            </a:r>
            <a:r>
              <a:rPr lang="en-GB" dirty="0"/>
              <a:t>-un </a:t>
            </a:r>
            <a:r>
              <a:rPr lang="en-GB" dirty="0" err="1"/>
              <a:t>limbaj</a:t>
            </a:r>
            <a:r>
              <a:rPr lang="en-GB" dirty="0"/>
              <a:t> </a:t>
            </a:r>
            <a:r>
              <a:rPr lang="en-GB" dirty="0" err="1"/>
              <a:t>și</a:t>
            </a:r>
            <a:r>
              <a:rPr lang="en-GB" dirty="0"/>
              <a:t> </a:t>
            </a:r>
            <a:r>
              <a:rPr lang="en-GB" dirty="0" err="1"/>
              <a:t>vocabular</a:t>
            </a:r>
            <a:r>
              <a:rPr lang="en-GB" dirty="0"/>
              <a:t> </a:t>
            </a:r>
            <a:r>
              <a:rPr lang="en-GB" dirty="0" err="1"/>
              <a:t>ușor</a:t>
            </a:r>
            <a:r>
              <a:rPr lang="en-GB" dirty="0"/>
              <a:t> de </a:t>
            </a:r>
            <a:r>
              <a:rPr lang="en-GB" dirty="0" err="1"/>
              <a:t>înțeles</a:t>
            </a:r>
            <a:endParaRPr dirty="0"/>
          </a:p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dirty="0" err="1"/>
              <a:t>Asigurarea</a:t>
            </a:r>
            <a:r>
              <a:rPr lang="en-GB" dirty="0"/>
              <a:t> </a:t>
            </a:r>
            <a:r>
              <a:rPr lang="en-GB" dirty="0" err="1"/>
              <a:t>adaptării</a:t>
            </a:r>
            <a:r>
              <a:rPr lang="en-GB" dirty="0"/>
              <a:t> la </a:t>
            </a:r>
            <a:r>
              <a:rPr lang="en-GB" dirty="0" err="1"/>
              <a:t>vârstă</a:t>
            </a:r>
            <a:r>
              <a:rPr lang="en-GB" dirty="0"/>
              <a:t> </a:t>
            </a:r>
            <a:r>
              <a:rPr lang="en-GB" dirty="0" err="1"/>
              <a:t>și</a:t>
            </a:r>
            <a:r>
              <a:rPr lang="en-GB" dirty="0"/>
              <a:t> la </a:t>
            </a:r>
            <a:r>
              <a:rPr lang="en-GB" dirty="0" err="1"/>
              <a:t>stadiul</a:t>
            </a:r>
            <a:r>
              <a:rPr lang="en-GB" dirty="0"/>
              <a:t> de </a:t>
            </a:r>
            <a:r>
              <a:rPr lang="en-GB" dirty="0" err="1"/>
              <a:t>dezvoltare</a:t>
            </a:r>
            <a:endParaRPr dirty="0"/>
          </a:p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dirty="0" err="1"/>
              <a:t>Puneți</a:t>
            </a:r>
            <a:r>
              <a:rPr lang="en-GB" dirty="0"/>
              <a:t> </a:t>
            </a:r>
            <a:r>
              <a:rPr lang="en-GB" dirty="0" err="1"/>
              <a:t>întrebări</a:t>
            </a:r>
            <a:r>
              <a:rPr lang="en-GB" dirty="0"/>
              <a:t> </a:t>
            </a:r>
            <a:r>
              <a:rPr lang="en-GB" dirty="0" err="1"/>
              <a:t>clare</a:t>
            </a:r>
            <a:r>
              <a:rPr lang="en-GB" dirty="0"/>
              <a:t> </a:t>
            </a:r>
            <a:r>
              <a:rPr lang="en-GB" dirty="0" err="1"/>
              <a:t>și</a:t>
            </a:r>
            <a:r>
              <a:rPr lang="en-GB" dirty="0"/>
              <a:t> simple </a:t>
            </a:r>
            <a:r>
              <a:rPr lang="en-GB" dirty="0" err="1"/>
              <a:t>axate</a:t>
            </a:r>
            <a:r>
              <a:rPr lang="en-GB" dirty="0"/>
              <a:t> </a:t>
            </a:r>
            <a:r>
              <a:rPr lang="en-GB" dirty="0" err="1"/>
              <a:t>pe</a:t>
            </a:r>
            <a:r>
              <a:rPr lang="en-GB" dirty="0"/>
              <a:t> </a:t>
            </a:r>
            <a:r>
              <a:rPr lang="en-GB" dirty="0" err="1"/>
              <a:t>evenimente</a:t>
            </a:r>
            <a:r>
              <a:rPr lang="en-GB" dirty="0"/>
              <a:t> </a:t>
            </a:r>
            <a:r>
              <a:rPr lang="en-GB" dirty="0" err="1"/>
              <a:t>recente</a:t>
            </a:r>
            <a:endParaRPr dirty="0"/>
          </a:p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dirty="0" err="1"/>
              <a:t>Utilizați</a:t>
            </a:r>
            <a:r>
              <a:rPr lang="en-GB" dirty="0"/>
              <a:t> </a:t>
            </a:r>
            <a:r>
              <a:rPr lang="en-GB" dirty="0" err="1"/>
              <a:t>diferite</a:t>
            </a:r>
            <a:r>
              <a:rPr lang="en-GB" dirty="0"/>
              <a:t> </a:t>
            </a:r>
            <a:r>
              <a:rPr lang="en-GB" dirty="0" err="1"/>
              <a:t>instrumente</a:t>
            </a:r>
            <a:r>
              <a:rPr lang="en-GB" dirty="0"/>
              <a:t> de </a:t>
            </a:r>
            <a:r>
              <a:rPr lang="en-GB" dirty="0" err="1"/>
              <a:t>comunicare</a:t>
            </a:r>
            <a:endParaRPr dirty="0"/>
          </a:p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dirty="0" err="1"/>
              <a:t>Explicați</a:t>
            </a:r>
            <a:r>
              <a:rPr lang="en-GB" dirty="0"/>
              <a:t> de </a:t>
            </a:r>
            <a:r>
              <a:rPr lang="en-GB" dirty="0" err="1"/>
              <a:t>ce</a:t>
            </a:r>
            <a:r>
              <a:rPr lang="en-GB" dirty="0"/>
              <a:t> </a:t>
            </a:r>
            <a:r>
              <a:rPr lang="en-GB" dirty="0" err="1"/>
              <a:t>puneți</a:t>
            </a:r>
            <a:r>
              <a:rPr lang="en-GB" dirty="0"/>
              <a:t> </a:t>
            </a:r>
            <a:r>
              <a:rPr lang="en-GB" dirty="0" err="1"/>
              <a:t>întrebări</a:t>
            </a:r>
            <a:r>
              <a:rPr lang="en-GB" dirty="0"/>
              <a:t> </a:t>
            </a:r>
            <a:r>
              <a:rPr lang="en-GB" dirty="0" err="1"/>
              <a:t>sensibile</a:t>
            </a:r>
            <a:endParaRPr dirty="0"/>
          </a:p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dirty="0" err="1"/>
              <a:t>Confirmați</a:t>
            </a:r>
            <a:r>
              <a:rPr lang="en-GB" dirty="0"/>
              <a:t> </a:t>
            </a:r>
            <a:r>
              <a:rPr lang="en-GB" dirty="0" err="1"/>
              <a:t>că</a:t>
            </a:r>
            <a:r>
              <a:rPr lang="en-GB" dirty="0"/>
              <a:t> </a:t>
            </a:r>
            <a:r>
              <a:rPr lang="en-GB" dirty="0" err="1"/>
              <a:t>procesul</a:t>
            </a:r>
            <a:r>
              <a:rPr lang="en-GB" dirty="0"/>
              <a:t> </a:t>
            </a:r>
            <a:r>
              <a:rPr lang="en-GB" dirty="0" err="1"/>
              <a:t>este</a:t>
            </a:r>
            <a:r>
              <a:rPr lang="en-GB" dirty="0"/>
              <a:t> </a:t>
            </a:r>
            <a:r>
              <a:rPr lang="en-GB" dirty="0" err="1"/>
              <a:t>dificil</a:t>
            </a:r>
            <a:r>
              <a:rPr lang="en-GB" dirty="0"/>
              <a:t> </a:t>
            </a:r>
            <a:r>
              <a:rPr lang="en-GB" dirty="0" err="1"/>
              <a:t>și</a:t>
            </a:r>
            <a:r>
              <a:rPr lang="en-GB" dirty="0"/>
              <a:t> </a:t>
            </a:r>
            <a:r>
              <a:rPr lang="en-GB" dirty="0" err="1"/>
              <a:t>spuneți</a:t>
            </a:r>
            <a:r>
              <a:rPr lang="en-GB" dirty="0"/>
              <a:t>-le </a:t>
            </a:r>
            <a:r>
              <a:rPr lang="en-GB" dirty="0" err="1"/>
              <a:t>să</a:t>
            </a:r>
            <a:r>
              <a:rPr lang="en-GB" dirty="0"/>
              <a:t> nu se </a:t>
            </a:r>
            <a:r>
              <a:rPr lang="en-GB" dirty="0" err="1"/>
              <a:t>grăbească</a:t>
            </a:r>
            <a:endParaRPr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5875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5875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5875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5875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u="sng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hlinkClick r:id="rId3">
                  <a:extLst>
                    <a:ext uri="{A12FA001-AC4F-418D-AE19-62706E023703}">
                      <ahyp:hlinkClr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val="tx"/>
                    </a:ext>
                  </a:extLst>
                </a:hlinkClick>
              </a:rPr>
              <a:t>https://gbvresponders.org/wp-content/uploads/2015/06/GBV-disability-Tool-6-Guidance-on-communicating-with-persons-with-disabilities.pdf </a:t>
            </a:r>
            <a:endParaRPr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u="sng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hlinkClick r:id="rId3">
                  <a:extLst>
                    <a:ext uri="{A12FA001-AC4F-418D-AE19-62706E023703}">
                      <ahyp:hlinkClr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val="tx"/>
                    </a:ext>
                  </a:extLst>
                </a:hlinkClick>
              </a:rPr>
              <a:t>https://gbvresponders.org/wp-content/uploads/2015/06/GBV-disability-Tool-6-Guidance-on-communicating-with-persons-with-disabilities.pdf </a:t>
            </a:r>
            <a:endParaRPr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ibid</a:t>
            </a:r>
            <a:endParaRPr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dirty="0"/>
          </a:p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dirty="0"/>
          </a:p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538323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5" name="Google Shape;1005;p18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06" name="Google Shape;1006;p18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GB" sz="1200" b="1">
                <a:latin typeface="Times New Roman"/>
                <a:ea typeface="Times New Roman"/>
                <a:cs typeface="Times New Roman"/>
                <a:sym typeface="Times New Roman"/>
              </a:rPr>
              <a:t>Introducere:</a:t>
            </a:r>
            <a:r>
              <a:rPr lang="en-GB" sz="110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1200" i="1">
                <a:latin typeface="Times New Roman"/>
                <a:ea typeface="Times New Roman"/>
                <a:cs typeface="Times New Roman"/>
                <a:sym typeface="Times New Roman"/>
              </a:rPr>
              <a:t>O abordare centrată pe victimă/supraviețuitor pentru a preveni și a răspunde la VBG este aplicată în practică prin asigurarea disponibilității și accesibilității serviciilor de calitate și prin aplicarea unui set de </a:t>
            </a:r>
            <a:endParaRPr/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GB" sz="1200" b="1" i="1">
                <a:latin typeface="Times New Roman"/>
                <a:ea typeface="Times New Roman"/>
                <a:cs typeface="Times New Roman"/>
                <a:sym typeface="Times New Roman"/>
              </a:rPr>
              <a:t>principii directoare</a:t>
            </a:r>
            <a:r>
              <a:rPr lang="en-GB" sz="1200" i="1">
                <a:latin typeface="Times New Roman"/>
                <a:ea typeface="Times New Roman"/>
                <a:cs typeface="Times New Roman"/>
                <a:sym typeface="Times New Roman"/>
              </a:rPr>
              <a:t> privind VBG pentru a ghida activitatea tuturor - indiferent de rolul lor - în toate interacțiunile cu victimile/supraviețuitorii, în orice moment - CHIAR ÎN SITUAȚII DE</a:t>
            </a:r>
            <a:endParaRPr sz="1100"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GB" sz="1200" i="1">
                <a:latin typeface="Times New Roman"/>
                <a:ea typeface="Times New Roman"/>
                <a:cs typeface="Times New Roman"/>
                <a:sym typeface="Times New Roman"/>
              </a:rPr>
              <a:t>URGENȚĂ:</a:t>
            </a:r>
            <a:endParaRPr sz="1100">
              <a:latin typeface="Calibri"/>
              <a:ea typeface="Calibri"/>
              <a:cs typeface="Calibri"/>
              <a:sym typeface="Calibri"/>
            </a:endParaRPr>
          </a:p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/>
          </a:p>
        </p:txBody>
      </p:sp>
      <p:sp>
        <p:nvSpPr>
          <p:cNvPr id="1007" name="Google Shape;1007;p18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GB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9</a:t>
            </a:fld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2159562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0" name="Google Shape;1030;p18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31" name="Google Shape;1031;p18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51435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GB" sz="1200" b="1">
                <a:latin typeface="Calibri"/>
                <a:ea typeface="Calibri"/>
                <a:cs typeface="Calibri"/>
                <a:sym typeface="Calibri"/>
              </a:rPr>
              <a:t>Introducere:</a:t>
            </a:r>
            <a:r>
              <a:rPr lang="en-GB" sz="1100" b="1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1200" i="1">
                <a:latin typeface="Times New Roman"/>
                <a:ea typeface="Times New Roman"/>
                <a:cs typeface="Times New Roman"/>
                <a:sym typeface="Times New Roman"/>
              </a:rPr>
              <a:t>Primul contact telefonic cu un beneficiar este esențial pentru stabilirea unei relații de încredere și pentru asigurarea unei comunicări eficiente. În acest exercițiu, participanții vor practica abilitățile necesare pentru a iniția și desfășura un apel profesionist, respectând principiile clarității, conciziei, cuprinderii și respectului. Vom analiza modul în care tonul vocii, structura mesajului și adaptabilitatea la nevoile beneficiarului influențează succesul interacțiunii.</a:t>
            </a:r>
            <a:endParaRPr sz="1100"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45720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GB" sz="1200" b="1">
                <a:latin typeface="Times New Roman"/>
                <a:ea typeface="Times New Roman"/>
                <a:cs typeface="Times New Roman"/>
                <a:sym typeface="Times New Roman"/>
              </a:rPr>
              <a:t>Discuție de bilanț:</a:t>
            </a:r>
            <a:endParaRPr sz="1100"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400"/>
              <a:buFont typeface="Noto Sans Symbols"/>
              <a:buChar char="∙"/>
            </a:pPr>
            <a:r>
              <a:rPr lang="en-GB" sz="1200">
                <a:latin typeface="Times New Roman"/>
                <a:ea typeface="Times New Roman"/>
                <a:cs typeface="Times New Roman"/>
                <a:sym typeface="Times New Roman"/>
              </a:rPr>
              <a:t>Care dintre principiile prezentate vi se pare cel mai dificil de aplicat în practică? De ce?</a:t>
            </a:r>
            <a:endParaRPr sz="1100"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400"/>
              <a:buFont typeface="Noto Sans Symbols"/>
              <a:buChar char="∙"/>
            </a:pPr>
            <a:r>
              <a:rPr lang="en-GB" sz="1200">
                <a:latin typeface="Times New Roman"/>
                <a:ea typeface="Times New Roman"/>
                <a:cs typeface="Times New Roman"/>
                <a:sym typeface="Times New Roman"/>
              </a:rPr>
              <a:t>Cum puteți garanta că respectați aceste principii în munca dvs. cu victimele copii?</a:t>
            </a:r>
            <a:endParaRPr sz="1100"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400"/>
              <a:buFont typeface="Noto Sans Symbols"/>
              <a:buChar char="∙"/>
            </a:pPr>
            <a:r>
              <a:rPr lang="en-GB" sz="1200">
                <a:latin typeface="Times New Roman"/>
                <a:ea typeface="Times New Roman"/>
                <a:cs typeface="Times New Roman"/>
                <a:sym typeface="Times New Roman"/>
              </a:rPr>
              <a:t>Cum poate fi abordarea centrată pe copil integrată în sistemele actuale de asistență?</a:t>
            </a:r>
            <a:endParaRPr sz="1100"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600"/>
              <a:buFont typeface="Noto Sans Symbols"/>
              <a:buChar char="☝"/>
            </a:pPr>
            <a:r>
              <a:rPr lang="en-GB" sz="1200" b="1">
                <a:latin typeface="Times New Roman"/>
                <a:ea typeface="Times New Roman"/>
                <a:cs typeface="Times New Roman"/>
                <a:sym typeface="Times New Roman"/>
              </a:rPr>
              <a:t>Subliniați importanța abordării centrate pe victimă, </a:t>
            </a:r>
            <a:r>
              <a:rPr lang="en-GB" sz="1200">
                <a:latin typeface="Times New Roman"/>
                <a:ea typeface="Times New Roman"/>
                <a:cs typeface="Times New Roman"/>
                <a:sym typeface="Times New Roman"/>
              </a:rPr>
              <a:t>de exemplu:</a:t>
            </a:r>
            <a:r>
              <a:rPr lang="en-GB" sz="1200" b="1"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GB" sz="1200" i="1">
                <a:latin typeface="Times New Roman"/>
                <a:ea typeface="Times New Roman"/>
                <a:cs typeface="Times New Roman"/>
                <a:sym typeface="Times New Roman"/>
              </a:rPr>
              <a:t>„Fiecare copil are dreptul să fie ascultat și sprijinit fără teamă și fără judecată. Cum alegem să comunicăm cu un copil victimă poate influența direct procesul său de recuperare.”</a:t>
            </a:r>
            <a:endParaRPr sz="1100">
              <a:latin typeface="Calibri"/>
              <a:ea typeface="Calibri"/>
              <a:cs typeface="Calibri"/>
              <a:sym typeface="Calibri"/>
            </a:endParaRPr>
          </a:p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/>
          </a:p>
        </p:txBody>
      </p:sp>
      <p:sp>
        <p:nvSpPr>
          <p:cNvPr id="1032" name="Google Shape;1032;p18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GB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10</a:t>
            </a:fld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67667863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" name="Google Shape;1064;p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65" name="Google Shape;1065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53183873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8" name="Google Shape;1078;p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79" name="Google Shape;1079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90190986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2" name="Google Shape;1092;p18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93" name="Google Shape;1093;p18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45720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GB" sz="1200" b="1" i="1">
                <a:latin typeface="Times New Roman"/>
                <a:ea typeface="Times New Roman"/>
                <a:cs typeface="Times New Roman"/>
                <a:sym typeface="Times New Roman"/>
              </a:rPr>
              <a:t>Brainstorming</a:t>
            </a:r>
            <a:r>
              <a:rPr lang="en-GB" sz="1200"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GB" sz="1200" i="1">
                <a:highlight>
                  <a:srgbClr val="FFFF00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(3 min)</a:t>
            </a:r>
            <a:endParaRPr sz="1100"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400"/>
              <a:buFont typeface="Noto Sans Symbols"/>
              <a:buChar char="⇒"/>
            </a:pPr>
            <a:r>
              <a:rPr lang="en-GB" sz="1200">
                <a:latin typeface="Times New Roman"/>
                <a:ea typeface="Times New Roman"/>
                <a:cs typeface="Times New Roman"/>
                <a:sym typeface="Times New Roman"/>
              </a:rPr>
              <a:t>Lansați întrebări deschise pentru a stimula gândirea critică și reflecția.</a:t>
            </a:r>
            <a:endParaRPr sz="1100"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400"/>
              <a:buFont typeface="Noto Sans Symbols"/>
              <a:buChar char="⇒"/>
            </a:pPr>
            <a:r>
              <a:rPr lang="en-GB" sz="1200">
                <a:latin typeface="Times New Roman"/>
                <a:ea typeface="Times New Roman"/>
                <a:cs typeface="Times New Roman"/>
                <a:sym typeface="Times New Roman"/>
              </a:rPr>
              <a:t>Lăsați participanții să răspundă liber, fără corectare imediată.</a:t>
            </a:r>
            <a:endParaRPr sz="1100"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400"/>
              <a:buFont typeface="Noto Sans Symbols"/>
              <a:buChar char="⇒"/>
            </a:pPr>
            <a:r>
              <a:rPr lang="en-GB" sz="1200">
                <a:latin typeface="Times New Roman"/>
                <a:ea typeface="Times New Roman"/>
                <a:cs typeface="Times New Roman"/>
                <a:sym typeface="Times New Roman"/>
              </a:rPr>
              <a:t>Întrebări pentru grup:</a:t>
            </a:r>
            <a:endParaRPr sz="1100">
              <a:latin typeface="Calibri"/>
              <a:ea typeface="Calibri"/>
              <a:cs typeface="Calibri"/>
              <a:sym typeface="Calibri"/>
            </a:endParaRPr>
          </a:p>
          <a:p>
            <a:pPr marL="742950" marR="0" lvl="1" indent="-28575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400"/>
              <a:buFont typeface="Times New Roman"/>
              <a:buChar char="-"/>
            </a:pPr>
            <a:r>
              <a:rPr lang="en-GB" sz="1200">
                <a:latin typeface="Times New Roman"/>
                <a:ea typeface="Times New Roman"/>
                <a:cs typeface="Times New Roman"/>
                <a:sym typeface="Times New Roman"/>
              </a:rPr>
              <a:t>Cum vorbesc între ei copiii și adulții?</a:t>
            </a:r>
            <a:endParaRPr sz="1100">
              <a:latin typeface="Calibri"/>
              <a:ea typeface="Calibri"/>
              <a:cs typeface="Calibri"/>
              <a:sym typeface="Calibri"/>
            </a:endParaRPr>
          </a:p>
          <a:p>
            <a:pPr marL="742950" marR="0" lvl="1" indent="-28575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400"/>
              <a:buFont typeface="Times New Roman"/>
              <a:buChar char="-"/>
            </a:pPr>
            <a:r>
              <a:rPr lang="en-GB" sz="1200">
                <a:latin typeface="Times New Roman"/>
                <a:ea typeface="Times New Roman"/>
                <a:cs typeface="Times New Roman"/>
                <a:sym typeface="Times New Roman"/>
              </a:rPr>
              <a:t>Ce așteptări au adulții de la modul în care comunică un copil?</a:t>
            </a:r>
            <a:endParaRPr sz="1100">
              <a:latin typeface="Calibri"/>
              <a:ea typeface="Calibri"/>
              <a:cs typeface="Calibri"/>
              <a:sym typeface="Calibri"/>
            </a:endParaRPr>
          </a:p>
          <a:p>
            <a:pPr marL="742950" marR="0" lvl="1" indent="-28575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400"/>
              <a:buFont typeface="Times New Roman"/>
              <a:buChar char="-"/>
            </a:pPr>
            <a:r>
              <a:rPr lang="en-GB" sz="1200">
                <a:latin typeface="Times New Roman"/>
                <a:ea typeface="Times New Roman"/>
                <a:cs typeface="Times New Roman"/>
                <a:sym typeface="Times New Roman"/>
              </a:rPr>
              <a:t>Ce poate face ca unui copil să îi fie greu să comunice după un abuz?</a:t>
            </a:r>
            <a:endParaRPr sz="1100">
              <a:latin typeface="Calibri"/>
              <a:ea typeface="Calibri"/>
              <a:cs typeface="Calibri"/>
              <a:sym typeface="Calibri"/>
            </a:endParaRPr>
          </a:p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200">
                <a:latin typeface="Times New Roman"/>
                <a:ea typeface="Times New Roman"/>
                <a:cs typeface="Times New Roman"/>
                <a:sym typeface="Times New Roman"/>
              </a:rPr>
              <a:t>Notați ideile pe flipchart și faceți legătura cu orientările din figura afișată pe slide:</a:t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GB" sz="1200">
                <a:latin typeface="Times New Roman"/>
                <a:ea typeface="Times New Roman"/>
                <a:cs typeface="Times New Roman"/>
                <a:sym typeface="Times New Roman"/>
              </a:rPr>
              <a:t>Prezentați orientările și explicați fiecare printr-o propoziție scurtă (din ghid)</a:t>
            </a:r>
            <a:endParaRPr sz="1100"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lnSpc>
                <a:spcPct val="150000"/>
              </a:lnSpc>
              <a:spcBef>
                <a:spcPts val="800"/>
              </a:spcBef>
              <a:spcAft>
                <a:spcPts val="0"/>
              </a:spcAft>
              <a:buSzPts val="1400"/>
              <a:buFont typeface="Noto Sans Symbols"/>
              <a:buChar char="⇒"/>
            </a:pPr>
            <a:r>
              <a:rPr lang="en-GB" sz="1200">
                <a:latin typeface="Times New Roman"/>
                <a:ea typeface="Times New Roman"/>
                <a:cs typeface="Times New Roman"/>
                <a:sym typeface="Times New Roman"/>
              </a:rPr>
              <a:t>Nu intrați în detalii, păstrați explicațiile scurte!</a:t>
            </a:r>
            <a:endParaRPr sz="1100"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400"/>
              <a:buFont typeface="Noto Sans Symbols"/>
              <a:buChar char="⇒"/>
            </a:pPr>
            <a:r>
              <a:rPr lang="en-GB" sz="1200">
                <a:latin typeface="Times New Roman"/>
                <a:ea typeface="Times New Roman"/>
                <a:cs typeface="Times New Roman"/>
                <a:sym typeface="Times New Roman"/>
              </a:rPr>
              <a:t>Scopul este fixarea rapidă a conceptelor și trecerea la partea practică.</a:t>
            </a:r>
            <a:endParaRPr sz="1100">
              <a:latin typeface="Calibri"/>
              <a:ea typeface="Calibri"/>
              <a:cs typeface="Calibri"/>
              <a:sym typeface="Calibri"/>
            </a:endParaRPr>
          </a:p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/>
          </a:p>
        </p:txBody>
      </p:sp>
      <p:sp>
        <p:nvSpPr>
          <p:cNvPr id="1094" name="Google Shape;1094;p183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GB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13</a:t>
            </a:fld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2352256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1" name="Google Shape;1101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02" name="Google Shape;1102;p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914400" lvl="1" indent="-228600" algn="l" rtl="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400"/>
              <a:buNone/>
            </a:pPr>
            <a:r>
              <a:rPr lang="en-GB" sz="2400"/>
              <a:t>Eu te cred</a:t>
            </a:r>
            <a:endParaRPr/>
          </a:p>
          <a:p>
            <a:pPr marL="914400" lvl="1" indent="-228600" algn="l" rtl="0">
              <a:lnSpc>
                <a:spcPct val="100000"/>
              </a:lnSpc>
              <a:spcBef>
                <a:spcPts val="3600"/>
              </a:spcBef>
              <a:spcAft>
                <a:spcPts val="0"/>
              </a:spcAft>
              <a:buSzPts val="1400"/>
              <a:buNone/>
            </a:pPr>
            <a:r>
              <a:rPr lang="en-GB" sz="2400"/>
              <a:t>Nu este vina ta</a:t>
            </a:r>
            <a:endParaRPr/>
          </a:p>
          <a:p>
            <a:pPr marL="914400" lvl="1" indent="-228600" algn="l" rtl="0">
              <a:lnSpc>
                <a:spcPct val="100000"/>
              </a:lnSpc>
              <a:spcBef>
                <a:spcPts val="3600"/>
              </a:spcBef>
              <a:spcAft>
                <a:spcPts val="0"/>
              </a:spcAft>
              <a:buSzPts val="1400"/>
              <a:buNone/>
            </a:pPr>
            <a:r>
              <a:rPr lang="en-GB" sz="2400"/>
              <a:t>Îmi pare rău că ți s-a întâmplat asta </a:t>
            </a:r>
            <a:endParaRPr/>
          </a:p>
          <a:p>
            <a:pPr marL="914400" lvl="1" indent="-228600" algn="l" rtl="0">
              <a:lnSpc>
                <a:spcPct val="100000"/>
              </a:lnSpc>
              <a:spcBef>
                <a:spcPts val="3600"/>
              </a:spcBef>
              <a:spcAft>
                <a:spcPts val="0"/>
              </a:spcAft>
              <a:buSzPts val="1400"/>
              <a:buNone/>
            </a:pPr>
            <a:r>
              <a:rPr lang="en-GB" sz="2400"/>
              <a:t>Și alți copii au trecut prin asta - nu ești singur</a:t>
            </a:r>
            <a:endParaRPr sz="2400"/>
          </a:p>
          <a:p>
            <a:pPr marL="914400" lvl="1" indent="-228600" algn="l" rtl="0">
              <a:lnSpc>
                <a:spcPct val="100000"/>
              </a:lnSpc>
              <a:spcBef>
                <a:spcPts val="3600"/>
              </a:spcBef>
              <a:spcAft>
                <a:spcPts val="0"/>
              </a:spcAft>
              <a:buSzPts val="1400"/>
              <a:buNone/>
            </a:pPr>
            <a:r>
              <a:rPr lang="en-GB" sz="2400"/>
              <a:t>Ai fost foarte curajos să vorbești cu mine despre ceea ce s-a întâmplat</a:t>
            </a:r>
            <a:endParaRPr/>
          </a:p>
          <a:p>
            <a:pPr marL="914400" lvl="1" indent="-228600" algn="l" rtl="0">
              <a:lnSpc>
                <a:spcPct val="100000"/>
              </a:lnSpc>
              <a:spcBef>
                <a:spcPts val="3600"/>
              </a:spcBef>
              <a:spcAft>
                <a:spcPts val="0"/>
              </a:spcAft>
              <a:buSzPts val="1400"/>
              <a:buNone/>
            </a:pPr>
            <a:r>
              <a:rPr lang="en-GB" sz="2400"/>
              <a:t>Apreciez faptul că te simți suficient de confortabil pentru a împărtăși acest lucru cu mine</a:t>
            </a:r>
            <a:endParaRPr/>
          </a:p>
          <a:p>
            <a:pPr marL="457200" lvl="0" indent="-228600" algn="l" rtl="0">
              <a:lnSpc>
                <a:spcPct val="100000"/>
              </a:lnSpc>
              <a:spcBef>
                <a:spcPts val="3600"/>
              </a:spcBef>
              <a:spcAft>
                <a:spcPts val="0"/>
              </a:spcAft>
              <a:buSzPts val="1400"/>
              <a:buNone/>
            </a:pPr>
            <a:endParaRPr sz="2400"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228600" algn="l" rtl="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16110385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5" name="Google Shape;1115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16" name="Google Shape;1116;p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228600" algn="l" rtl="0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SzPts val="1400"/>
              <a:buNone/>
            </a:pPr>
            <a:r>
              <a:rPr lang="en-GB"/>
              <a:t>Stați la o distanță confortabilă și la același nivel cu supraviețuitorul, unde acesta poate vedea ușa</a:t>
            </a:r>
            <a:endParaRPr/>
          </a:p>
          <a:p>
            <a:pPr marL="457200" lvl="0" indent="-228600" algn="l" rtl="0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SzPts val="1400"/>
              <a:buNone/>
            </a:pPr>
            <a:r>
              <a:rPr lang="en-GB"/>
              <a:t>Oferiți posibilitatea de a avea un adult de încredere cu ei în timpul întâlnirii</a:t>
            </a:r>
            <a:endParaRPr/>
          </a:p>
          <a:p>
            <a:pPr marL="457200" lvl="0" indent="-228600" algn="l" rtl="0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SzPts val="1400"/>
              <a:buNone/>
            </a:pPr>
            <a:r>
              <a:rPr lang="en-GB"/>
              <a:t>Vorbiți cu o voce blândă, caldă, calmă, liniștitoare - încet și clar</a:t>
            </a:r>
            <a:endParaRPr/>
          </a:p>
          <a:p>
            <a:pPr marL="457200" lvl="0" indent="-228600" algn="l" rtl="0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SzPts val="1400"/>
              <a:buNone/>
            </a:pPr>
            <a:r>
              <a:rPr lang="en-GB"/>
              <a:t>Nu forțați copilul să vorbească </a:t>
            </a:r>
            <a:endParaRPr/>
          </a:p>
          <a:p>
            <a:pPr marL="457200" lvl="0" indent="-228600" algn="l" rtl="0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SzPts val="1400"/>
              <a:buNone/>
            </a:pPr>
            <a:r>
              <a:rPr lang="en-GB"/>
              <a:t>Nu includeți la întâlnire persoanele suspectate de comiterea infracțiunii</a:t>
            </a:r>
            <a:endParaRPr/>
          </a:p>
          <a:p>
            <a:pPr marL="457200" lvl="0" indent="-228600" algn="l" rtl="0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SzPts val="1400"/>
              <a:buNone/>
            </a:pPr>
            <a:r>
              <a:rPr lang="en-GB"/>
              <a:t>Spuneți adevărul copilului supraviețuitor, chiar și atunci când este dificil</a:t>
            </a:r>
            <a:endParaRPr/>
          </a:p>
          <a:p>
            <a:pPr marL="15875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60894808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0" name="Google Shape;1130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31" name="Google Shape;1131;p1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100"/>
              <a:t>Explicați cine sunteți și scopul întâlnirii</a:t>
            </a:r>
            <a:endParaRPr/>
          </a:p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100"/>
              <a:t>Spuneți copilului supraviețuitor cât va dura întâlnirea</a:t>
            </a:r>
            <a:endParaRPr/>
          </a:p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100"/>
              <a:t>Dacă există un interpret, prezentați-i copilului supraviețuitor</a:t>
            </a:r>
            <a:endParaRPr/>
          </a:p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100"/>
              <a:t>Dacă scrieți informații, explicați de ce</a:t>
            </a:r>
            <a:endParaRPr/>
          </a:p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100"/>
              <a:t>Permiteți copilului supraviețuitor să aibă un adult de încredere la întâlnire</a:t>
            </a:r>
            <a:endParaRPr/>
          </a:p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100"/>
          </a:p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8444357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C5CE01-9333-4452-AFE4-3B1845B7414A}" type="datetimeFigureOut">
              <a:rPr lang="en-US" smtClean="0"/>
              <a:t>3/23/2026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08206-7374-4228-922A-06891F273E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53933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C5CE01-9333-4452-AFE4-3B1845B7414A}" type="datetimeFigureOut">
              <a:rPr lang="en-US" smtClean="0"/>
              <a:t>3/23/2026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08206-7374-4228-922A-06891F273E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1552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C5CE01-9333-4452-AFE4-3B1845B7414A}" type="datetimeFigureOut">
              <a:rPr lang="en-US" smtClean="0"/>
              <a:t>3/23/2026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08206-7374-4228-922A-06891F273E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78888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ext Slide - Three Bullets">
  <p:cSld name="Text Slide - Three Bullets"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2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150" name="Google Shape;150;p21"/>
          <p:cNvSpPr txBox="1">
            <a:spLocks noGrp="1"/>
          </p:cNvSpPr>
          <p:nvPr>
            <p:ph type="body" idx="1"/>
          </p:nvPr>
        </p:nvSpPr>
        <p:spPr>
          <a:xfrm>
            <a:off x="954062" y="1469985"/>
            <a:ext cx="10055225" cy="46298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t" anchorCtr="0">
            <a:normAutofit/>
          </a:bodyPr>
          <a:lstStyle>
            <a:lvl1pPr marL="457200" marR="0" lvl="0" indent="-406400" algn="l">
              <a:lnSpc>
                <a:spcPct val="120000"/>
              </a:lnSpc>
              <a:spcBef>
                <a:spcPts val="300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  <a:defRPr>
                <a:latin typeface="Arial"/>
                <a:ea typeface="Arial"/>
                <a:cs typeface="Arial"/>
                <a:sym typeface="Arial"/>
              </a:defRPr>
            </a:lvl1pPr>
            <a:lvl2pPr marL="914400" lvl="1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2400"/>
              <a:buChar char="•"/>
              <a:defRPr/>
            </a:lvl2pPr>
            <a:lvl3pPr marL="1371600" lvl="2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20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151" name="Google Shape;151;p21"/>
          <p:cNvCxnSpPr/>
          <p:nvPr/>
        </p:nvCxnSpPr>
        <p:spPr>
          <a:xfrm rot="10800000">
            <a:off x="574986" y="536495"/>
            <a:ext cx="0" cy="559043"/>
          </a:xfrm>
          <a:prstGeom prst="straightConnector1">
            <a:avLst/>
          </a:prstGeom>
          <a:noFill/>
          <a:ln w="190500" cap="flat" cmpd="sng">
            <a:solidFill>
              <a:schemeClr val="lt1"/>
            </a:solidFill>
            <a:prstDash val="solid"/>
            <a:miter lim="400000"/>
            <a:headEnd type="none" w="sm" len="sm"/>
            <a:tailEnd type="none" w="sm" len="sm"/>
          </a:ln>
        </p:spPr>
      </p:cxnSp>
      <p:sp>
        <p:nvSpPr>
          <p:cNvPr id="152" name="Google Shape;152;p21"/>
          <p:cNvSpPr txBox="1">
            <a:spLocks noGrp="1"/>
          </p:cNvSpPr>
          <p:nvPr>
            <p:ph type="body" idx="2"/>
          </p:nvPr>
        </p:nvSpPr>
        <p:spPr>
          <a:xfrm>
            <a:off x="954062" y="579369"/>
            <a:ext cx="10055222" cy="4732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800"/>
              <a:buNone/>
              <a:defRPr sz="3200" b="1" i="0" u="none" strike="noStrike" cap="none">
                <a:solidFill>
                  <a:srgbClr val="000000"/>
                </a:solidFill>
                <a:latin typeface="Arial Black"/>
                <a:ea typeface="Arial Black"/>
                <a:cs typeface="Arial Black"/>
                <a:sym typeface="Arial Black"/>
              </a:defRPr>
            </a:lvl1pPr>
            <a:lvl2pPr marL="914400" lvl="1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2400"/>
              <a:buChar char="•"/>
              <a:defRPr/>
            </a:lvl2pPr>
            <a:lvl3pPr marL="1371600" lvl="2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20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27330841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C5CE01-9333-4452-AFE4-3B1845B7414A}" type="datetimeFigureOut">
              <a:rPr lang="en-US" smtClean="0"/>
              <a:t>3/23/2026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08206-7374-4228-922A-06891F273E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84106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C5CE01-9333-4452-AFE4-3B1845B7414A}" type="datetimeFigureOut">
              <a:rPr lang="en-US" smtClean="0"/>
              <a:t>3/23/2026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08206-7374-4228-922A-06891F273E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06622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C5CE01-9333-4452-AFE4-3B1845B7414A}" type="datetimeFigureOut">
              <a:rPr lang="en-US" smtClean="0"/>
              <a:t>3/23/2026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08206-7374-4228-922A-06891F273E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73700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C5CE01-9333-4452-AFE4-3B1845B7414A}" type="datetimeFigureOut">
              <a:rPr lang="en-US" smtClean="0"/>
              <a:t>3/23/2026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08206-7374-4228-922A-06891F273E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66484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C5CE01-9333-4452-AFE4-3B1845B7414A}" type="datetimeFigureOut">
              <a:rPr lang="en-US" smtClean="0"/>
              <a:t>3/23/2026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08206-7374-4228-922A-06891F273E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02302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C5CE01-9333-4452-AFE4-3B1845B7414A}" type="datetimeFigureOut">
              <a:rPr lang="en-US" smtClean="0"/>
              <a:t>3/23/2026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08206-7374-4228-922A-06891F273E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31029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C5CE01-9333-4452-AFE4-3B1845B7414A}" type="datetimeFigureOut">
              <a:rPr lang="en-US" smtClean="0"/>
              <a:t>3/23/2026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08206-7374-4228-922A-06891F273E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0792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C5CE01-9333-4452-AFE4-3B1845B7414A}" type="datetimeFigureOut">
              <a:rPr lang="en-US" smtClean="0"/>
              <a:t>3/23/2026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08206-7374-4228-922A-06891F273E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82908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C5CE01-9333-4452-AFE4-3B1845B7414A}" type="datetimeFigureOut">
              <a:rPr lang="en-US" smtClean="0"/>
              <a:t>3/23/2026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808206-7374-4228-922A-06891F273E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49912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Specificul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comunicării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cu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copiii</a:t>
            </a:r>
            <a:r>
              <a:rPr lang="ro-RO" dirty="0" smtClean="0">
                <a:latin typeface="Cambria" panose="02040503050406030204" pitchFamily="18" charset="0"/>
                <a:ea typeface="Cambria" panose="02040503050406030204" pitchFamily="18" charset="0"/>
              </a:rPr>
              <a:t>, vârstnicii</a:t>
            </a:r>
            <a:endParaRPr lang="en-US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236813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" name="Google Shape;1034;p181"/>
          <p:cNvSpPr txBox="1">
            <a:spLocks noGrp="1"/>
          </p:cNvSpPr>
          <p:nvPr>
            <p:ph type="title"/>
          </p:nvPr>
        </p:nvSpPr>
        <p:spPr>
          <a:xfrm>
            <a:off x="797560" y="74231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Times New Roman"/>
              <a:buNone/>
            </a:pPr>
            <a:r>
              <a:rPr lang="en-GB" sz="4000" b="1" i="1" dirty="0" err="1" smtClean="0">
                <a:latin typeface="Cambria" panose="02040503050406030204" pitchFamily="18" charset="0"/>
                <a:ea typeface="Cambria" panose="02040503050406030204" pitchFamily="18" charset="0"/>
                <a:cs typeface="Times New Roman"/>
                <a:sym typeface="Times New Roman"/>
              </a:rPr>
              <a:t>Abordare</a:t>
            </a:r>
            <a:r>
              <a:rPr lang="en-GB" sz="4000" b="1" i="1" dirty="0" smtClean="0">
                <a:latin typeface="Cambria" panose="02040503050406030204" pitchFamily="18" charset="0"/>
                <a:ea typeface="Cambria" panose="02040503050406030204" pitchFamily="18" charset="0"/>
                <a:cs typeface="Times New Roman"/>
                <a:sym typeface="Times New Roman"/>
              </a:rPr>
              <a:t> </a:t>
            </a:r>
            <a:r>
              <a:rPr lang="en-GB" sz="4000" b="1" i="1" dirty="0" err="1">
                <a:latin typeface="Cambria" panose="02040503050406030204" pitchFamily="18" charset="0"/>
                <a:ea typeface="Cambria" panose="02040503050406030204" pitchFamily="18" charset="0"/>
                <a:cs typeface="Times New Roman"/>
                <a:sym typeface="Times New Roman"/>
              </a:rPr>
              <a:t>centrată</a:t>
            </a:r>
            <a:r>
              <a:rPr lang="en-GB" sz="4000" b="1" i="1" dirty="0">
                <a:latin typeface="Cambria" panose="02040503050406030204" pitchFamily="18" charset="0"/>
                <a:ea typeface="Cambria" panose="02040503050406030204" pitchFamily="18" charset="0"/>
                <a:cs typeface="Times New Roman"/>
                <a:sym typeface="Times New Roman"/>
              </a:rPr>
              <a:t> </a:t>
            </a:r>
            <a:r>
              <a:rPr lang="en-GB" sz="4000" b="1" i="1" dirty="0" err="1">
                <a:latin typeface="Cambria" panose="02040503050406030204" pitchFamily="18" charset="0"/>
                <a:ea typeface="Cambria" panose="02040503050406030204" pitchFamily="18" charset="0"/>
                <a:cs typeface="Times New Roman"/>
                <a:sym typeface="Times New Roman"/>
              </a:rPr>
              <a:t>pe</a:t>
            </a:r>
            <a:r>
              <a:rPr lang="en-GB" sz="4000" b="1" i="1" dirty="0">
                <a:latin typeface="Cambria" panose="02040503050406030204" pitchFamily="18" charset="0"/>
                <a:ea typeface="Cambria" panose="02040503050406030204" pitchFamily="18" charset="0"/>
                <a:cs typeface="Times New Roman"/>
                <a:sym typeface="Times New Roman"/>
              </a:rPr>
              <a:t> </a:t>
            </a:r>
            <a:r>
              <a:rPr lang="en-GB" sz="4000" b="1" i="1" dirty="0" err="1" smtClean="0">
                <a:latin typeface="Cambria" panose="02040503050406030204" pitchFamily="18" charset="0"/>
                <a:ea typeface="Cambria" panose="02040503050406030204" pitchFamily="18" charset="0"/>
                <a:cs typeface="Times New Roman"/>
                <a:sym typeface="Times New Roman"/>
              </a:rPr>
              <a:t>victimă</a:t>
            </a:r>
            <a:r>
              <a:rPr lang="en-GB" sz="4000" b="1" i="1" dirty="0" smtClean="0">
                <a:latin typeface="Cambria" panose="02040503050406030204" pitchFamily="18" charset="0"/>
                <a:ea typeface="Cambria" panose="02040503050406030204" pitchFamily="18" charset="0"/>
                <a:cs typeface="Times New Roman"/>
                <a:sym typeface="Times New Roman"/>
              </a:rPr>
              <a:t>/</a:t>
            </a:r>
            <a:r>
              <a:rPr lang="en-GB" sz="4000" b="1" i="1" dirty="0" err="1" smtClean="0">
                <a:latin typeface="Cambria" panose="02040503050406030204" pitchFamily="18" charset="0"/>
                <a:ea typeface="Cambria" panose="02040503050406030204" pitchFamily="18" charset="0"/>
                <a:cs typeface="Times New Roman"/>
                <a:sym typeface="Times New Roman"/>
              </a:rPr>
              <a:t>supraviețuitoare</a:t>
            </a:r>
            <a:r>
              <a:rPr lang="en-GB" sz="4000" b="1" i="1" dirty="0" smtClean="0">
                <a:latin typeface="Cambria" panose="02040503050406030204" pitchFamily="18" charset="0"/>
                <a:ea typeface="Cambria" panose="02040503050406030204" pitchFamily="18" charset="0"/>
                <a:cs typeface="Times New Roman"/>
                <a:sym typeface="Times New Roman"/>
              </a:rPr>
              <a:t>/</a:t>
            </a:r>
            <a:r>
              <a:rPr lang="en-GB" sz="4000" b="1" i="1" dirty="0" err="1" smtClean="0">
                <a:latin typeface="Cambria" panose="02040503050406030204" pitchFamily="18" charset="0"/>
                <a:ea typeface="Cambria" panose="02040503050406030204" pitchFamily="18" charset="0"/>
                <a:cs typeface="Times New Roman"/>
                <a:sym typeface="Times New Roman"/>
              </a:rPr>
              <a:t>supravețuitor</a:t>
            </a:r>
            <a:endParaRPr sz="4000" dirty="0">
              <a:latin typeface="Cambria" panose="02040503050406030204" pitchFamily="18" charset="0"/>
              <a:ea typeface="Cambria" panose="02040503050406030204" pitchFamily="18" charset="0"/>
              <a:cs typeface="Times New Roman"/>
              <a:sym typeface="Times New Roman"/>
            </a:endParaRPr>
          </a:p>
        </p:txBody>
      </p:sp>
      <p:sp>
        <p:nvSpPr>
          <p:cNvPr id="1035" name="Google Shape;1035;p181"/>
          <p:cNvSpPr txBox="1">
            <a:spLocks noGrp="1"/>
          </p:cNvSpPr>
          <p:nvPr>
            <p:ph type="body" idx="1"/>
          </p:nvPr>
        </p:nvSpPr>
        <p:spPr>
          <a:xfrm>
            <a:off x="370840" y="1768475"/>
            <a:ext cx="5034280" cy="4734560"/>
          </a:xfrm>
          <a:prstGeom prst="rect">
            <a:avLst/>
          </a:prstGeom>
          <a:solidFill>
            <a:srgbClr val="D8F2CF"/>
          </a:solidFill>
          <a:ln w="19050" cap="flat" cmpd="sng">
            <a:solidFill>
              <a:schemeClr val="accent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GB" b="1" dirty="0" err="1">
                <a:solidFill>
                  <a:schemeClr val="dk1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/>
                <a:sym typeface="Times New Roman"/>
              </a:rPr>
              <a:t>Abordare</a:t>
            </a:r>
            <a:r>
              <a:rPr lang="en-GB" b="1" dirty="0">
                <a:solidFill>
                  <a:schemeClr val="dk1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/>
                <a:sym typeface="Times New Roman"/>
              </a:rPr>
              <a:t> </a:t>
            </a:r>
            <a:r>
              <a:rPr lang="en-GB" b="1" dirty="0" err="1">
                <a:solidFill>
                  <a:schemeClr val="dk1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/>
                <a:sym typeface="Times New Roman"/>
              </a:rPr>
              <a:t>centrată</a:t>
            </a:r>
            <a:r>
              <a:rPr lang="en-GB" b="1" dirty="0">
                <a:solidFill>
                  <a:schemeClr val="dk1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/>
                <a:sym typeface="Times New Roman"/>
              </a:rPr>
              <a:t> </a:t>
            </a:r>
            <a:r>
              <a:rPr lang="en-GB" b="1" dirty="0" err="1">
                <a:solidFill>
                  <a:schemeClr val="dk1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/>
                <a:sym typeface="Times New Roman"/>
              </a:rPr>
              <a:t>pe</a:t>
            </a:r>
            <a:r>
              <a:rPr lang="en-GB" b="1" dirty="0">
                <a:solidFill>
                  <a:schemeClr val="dk1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/>
                <a:sym typeface="Times New Roman"/>
              </a:rPr>
              <a:t> </a:t>
            </a:r>
            <a:r>
              <a:rPr lang="en-GB" b="1" dirty="0" err="1">
                <a:solidFill>
                  <a:schemeClr val="dk1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/>
                <a:sym typeface="Times New Roman"/>
              </a:rPr>
              <a:t>victimă</a:t>
            </a:r>
            <a:r>
              <a:rPr lang="en-GB" b="1" dirty="0">
                <a:solidFill>
                  <a:schemeClr val="dk1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/>
                <a:sym typeface="Times New Roman"/>
              </a:rPr>
              <a:t>/</a:t>
            </a:r>
            <a:r>
              <a:rPr lang="en-GB" b="1" dirty="0" err="1">
                <a:solidFill>
                  <a:schemeClr val="dk1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/>
                <a:sym typeface="Times New Roman"/>
              </a:rPr>
              <a:t>supraviețuitoare</a:t>
            </a:r>
            <a:r>
              <a:rPr lang="en-GB" b="1" dirty="0">
                <a:solidFill>
                  <a:schemeClr val="dk1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/>
                <a:sym typeface="Times New Roman"/>
              </a:rPr>
              <a:t>/</a:t>
            </a:r>
            <a:endParaRPr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GB" b="1" dirty="0" err="1">
                <a:solidFill>
                  <a:schemeClr val="dk1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/>
                <a:sym typeface="Times New Roman"/>
              </a:rPr>
              <a:t>supravețuitor</a:t>
            </a:r>
            <a:r>
              <a:rPr lang="en-GB" b="1" dirty="0">
                <a:solidFill>
                  <a:schemeClr val="dk1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/>
                <a:sym typeface="Times New Roman"/>
              </a:rPr>
              <a:t> </a:t>
            </a:r>
            <a:r>
              <a:rPr lang="en-GB" b="1" dirty="0" err="1">
                <a:solidFill>
                  <a:schemeClr val="dk1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/>
                <a:sym typeface="Times New Roman"/>
              </a:rPr>
              <a:t>recunoaște</a:t>
            </a:r>
            <a:r>
              <a:rPr lang="en-GB" b="1" dirty="0">
                <a:solidFill>
                  <a:schemeClr val="dk1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/>
                <a:sym typeface="Times New Roman"/>
              </a:rPr>
              <a:t> </a:t>
            </a:r>
            <a:r>
              <a:rPr lang="en-GB" b="1" dirty="0" err="1">
                <a:solidFill>
                  <a:schemeClr val="dk1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/>
                <a:sym typeface="Times New Roman"/>
              </a:rPr>
              <a:t>că</a:t>
            </a:r>
            <a:r>
              <a:rPr lang="en-GB" b="1" dirty="0">
                <a:solidFill>
                  <a:schemeClr val="dk1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/>
                <a:sym typeface="Times New Roman"/>
              </a:rPr>
              <a:t>:</a:t>
            </a:r>
            <a:endParaRPr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 dirty="0">
              <a:latin typeface="Cambria" panose="02040503050406030204" pitchFamily="18" charset="0"/>
              <a:ea typeface="Cambria" panose="02040503050406030204" pitchFamily="18" charset="0"/>
              <a:cs typeface="Times New Roman"/>
              <a:sym typeface="Times New Roman"/>
            </a:endParaRPr>
          </a:p>
          <a:p>
            <a:pPr marR="0" lvl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</a:pPr>
            <a:r>
              <a:rPr lang="en-GB" sz="2600" dirty="0" err="1">
                <a:solidFill>
                  <a:schemeClr val="dk1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/>
                <a:sym typeface="Times New Roman"/>
              </a:rPr>
              <a:t>Fiecare</a:t>
            </a:r>
            <a:r>
              <a:rPr lang="en-GB" sz="2600" dirty="0">
                <a:solidFill>
                  <a:schemeClr val="dk1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/>
                <a:sym typeface="Times New Roman"/>
              </a:rPr>
              <a:t> </a:t>
            </a:r>
            <a:r>
              <a:rPr lang="en-GB" sz="2600" dirty="0" err="1">
                <a:solidFill>
                  <a:schemeClr val="dk1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/>
                <a:sym typeface="Times New Roman"/>
              </a:rPr>
              <a:t>copil</a:t>
            </a:r>
            <a:r>
              <a:rPr lang="en-GB" sz="2600" dirty="0">
                <a:solidFill>
                  <a:schemeClr val="dk1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/>
                <a:sym typeface="Times New Roman"/>
              </a:rPr>
              <a:t> </a:t>
            </a:r>
            <a:r>
              <a:rPr lang="en-GB" sz="2600" dirty="0" err="1">
                <a:solidFill>
                  <a:schemeClr val="dk1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/>
                <a:sym typeface="Times New Roman"/>
              </a:rPr>
              <a:t>este</a:t>
            </a:r>
            <a:r>
              <a:rPr lang="en-GB" sz="2600" dirty="0">
                <a:solidFill>
                  <a:schemeClr val="dk1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/>
                <a:sym typeface="Times New Roman"/>
              </a:rPr>
              <a:t> </a:t>
            </a:r>
            <a:r>
              <a:rPr lang="en-GB" sz="2600" dirty="0" err="1">
                <a:solidFill>
                  <a:schemeClr val="dk1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/>
                <a:sym typeface="Times New Roman"/>
              </a:rPr>
              <a:t>unic</a:t>
            </a:r>
            <a:r>
              <a:rPr lang="en-GB" sz="2600" dirty="0">
                <a:solidFill>
                  <a:schemeClr val="dk1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/>
                <a:sym typeface="Times New Roman"/>
              </a:rPr>
              <a:t> </a:t>
            </a:r>
            <a:r>
              <a:rPr lang="en-GB" sz="2600" dirty="0" err="1">
                <a:solidFill>
                  <a:schemeClr val="dk1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/>
                <a:sym typeface="Times New Roman"/>
              </a:rPr>
              <a:t>și</a:t>
            </a:r>
            <a:r>
              <a:rPr lang="en-GB" sz="2600" dirty="0">
                <a:solidFill>
                  <a:schemeClr val="dk1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/>
                <a:sym typeface="Times New Roman"/>
              </a:rPr>
              <a:t> </a:t>
            </a:r>
            <a:r>
              <a:rPr lang="en-GB" sz="2600" dirty="0" err="1">
                <a:solidFill>
                  <a:schemeClr val="dk1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/>
                <a:sym typeface="Times New Roman"/>
              </a:rPr>
              <a:t>reacționează</a:t>
            </a:r>
            <a:r>
              <a:rPr lang="en-GB" sz="2600" dirty="0">
                <a:solidFill>
                  <a:schemeClr val="dk1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/>
                <a:sym typeface="Times New Roman"/>
              </a:rPr>
              <a:t> </a:t>
            </a:r>
            <a:r>
              <a:rPr lang="en-GB" sz="2600" dirty="0" err="1">
                <a:solidFill>
                  <a:schemeClr val="dk1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/>
                <a:sym typeface="Times New Roman"/>
              </a:rPr>
              <a:t>diferit</a:t>
            </a:r>
            <a:r>
              <a:rPr lang="en-GB" sz="2600" dirty="0">
                <a:solidFill>
                  <a:schemeClr val="dk1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/>
                <a:sym typeface="Times New Roman"/>
              </a:rPr>
              <a:t>.</a:t>
            </a:r>
            <a:endParaRPr sz="2600" dirty="0">
              <a:latin typeface="Cambria" panose="02040503050406030204" pitchFamily="18" charset="0"/>
              <a:ea typeface="Cambria" panose="02040503050406030204" pitchFamily="18" charset="0"/>
              <a:cs typeface="Times New Roman"/>
              <a:sym typeface="Times New Roman"/>
            </a:endParaRPr>
          </a:p>
          <a:p>
            <a:pPr marR="0" lvl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</a:pPr>
            <a:r>
              <a:rPr lang="en-GB" sz="2600" dirty="0">
                <a:solidFill>
                  <a:schemeClr val="dk1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/>
                <a:sym typeface="Times New Roman"/>
              </a:rPr>
              <a:t>Are </a:t>
            </a:r>
            <a:r>
              <a:rPr lang="en-GB" sz="2600" dirty="0" err="1">
                <a:solidFill>
                  <a:schemeClr val="dk1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/>
                <a:sym typeface="Times New Roman"/>
              </a:rPr>
              <a:t>puncte</a:t>
            </a:r>
            <a:r>
              <a:rPr lang="en-GB" sz="2600" dirty="0">
                <a:solidFill>
                  <a:schemeClr val="dk1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/>
                <a:sym typeface="Times New Roman"/>
              </a:rPr>
              <a:t> forte </a:t>
            </a:r>
            <a:r>
              <a:rPr lang="en-GB" sz="2600" dirty="0" err="1">
                <a:solidFill>
                  <a:schemeClr val="dk1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/>
                <a:sym typeface="Times New Roman"/>
              </a:rPr>
              <a:t>și</a:t>
            </a:r>
            <a:r>
              <a:rPr lang="en-GB" sz="2600" dirty="0">
                <a:solidFill>
                  <a:schemeClr val="dk1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/>
                <a:sym typeface="Times New Roman"/>
              </a:rPr>
              <a:t> </a:t>
            </a:r>
            <a:r>
              <a:rPr lang="en-GB" sz="2600" dirty="0" err="1">
                <a:solidFill>
                  <a:schemeClr val="dk1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/>
                <a:sym typeface="Times New Roman"/>
              </a:rPr>
              <a:t>resurse</a:t>
            </a:r>
            <a:r>
              <a:rPr lang="en-GB" sz="2600" dirty="0">
                <a:solidFill>
                  <a:schemeClr val="dk1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/>
                <a:sym typeface="Times New Roman"/>
              </a:rPr>
              <a:t> </a:t>
            </a:r>
            <a:r>
              <a:rPr lang="en-GB" sz="2600" dirty="0" err="1">
                <a:solidFill>
                  <a:schemeClr val="dk1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/>
                <a:sym typeface="Times New Roman"/>
              </a:rPr>
              <a:t>proprii</a:t>
            </a:r>
            <a:r>
              <a:rPr lang="en-GB" sz="2600" dirty="0">
                <a:solidFill>
                  <a:schemeClr val="dk1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/>
                <a:sym typeface="Times New Roman"/>
              </a:rPr>
              <a:t> de </a:t>
            </a:r>
            <a:r>
              <a:rPr lang="en-GB" sz="2600" dirty="0" err="1">
                <a:solidFill>
                  <a:schemeClr val="dk1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/>
                <a:sym typeface="Times New Roman"/>
              </a:rPr>
              <a:t>adaptare</a:t>
            </a:r>
            <a:r>
              <a:rPr lang="en-GB" sz="2600" dirty="0">
                <a:solidFill>
                  <a:schemeClr val="dk1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/>
                <a:sym typeface="Times New Roman"/>
              </a:rPr>
              <a:t>.</a:t>
            </a:r>
            <a:endParaRPr sz="2600" dirty="0">
              <a:latin typeface="Cambria" panose="02040503050406030204" pitchFamily="18" charset="0"/>
              <a:ea typeface="Cambria" panose="02040503050406030204" pitchFamily="18" charset="0"/>
              <a:cs typeface="Times New Roman"/>
              <a:sym typeface="Times New Roman"/>
            </a:endParaRPr>
          </a:p>
          <a:p>
            <a:pPr marR="0" lvl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</a:pPr>
            <a:r>
              <a:rPr lang="en-GB" sz="2600" dirty="0">
                <a:solidFill>
                  <a:schemeClr val="dk1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/>
                <a:sym typeface="Times New Roman"/>
              </a:rPr>
              <a:t>Are </a:t>
            </a:r>
            <a:r>
              <a:rPr lang="en-GB" sz="2600" dirty="0" err="1">
                <a:solidFill>
                  <a:schemeClr val="dk1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/>
                <a:sym typeface="Times New Roman"/>
              </a:rPr>
              <a:t>dreptul</a:t>
            </a:r>
            <a:r>
              <a:rPr lang="en-GB" sz="2600" dirty="0">
                <a:solidFill>
                  <a:schemeClr val="dk1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/>
                <a:sym typeface="Times New Roman"/>
              </a:rPr>
              <a:t> </a:t>
            </a:r>
            <a:r>
              <a:rPr lang="en-GB" sz="2600" dirty="0" err="1">
                <a:solidFill>
                  <a:schemeClr val="dk1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/>
                <a:sym typeface="Times New Roman"/>
              </a:rPr>
              <a:t>să</a:t>
            </a:r>
            <a:r>
              <a:rPr lang="en-GB" sz="2600" dirty="0">
                <a:solidFill>
                  <a:schemeClr val="dk1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/>
                <a:sym typeface="Times New Roman"/>
              </a:rPr>
              <a:t> </a:t>
            </a:r>
            <a:r>
              <a:rPr lang="en-GB" sz="2600" dirty="0" err="1">
                <a:solidFill>
                  <a:schemeClr val="dk1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/>
                <a:sym typeface="Times New Roman"/>
              </a:rPr>
              <a:t>decidă</a:t>
            </a:r>
            <a:r>
              <a:rPr lang="en-GB" sz="2600" dirty="0">
                <a:solidFill>
                  <a:schemeClr val="dk1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/>
                <a:sym typeface="Times New Roman"/>
              </a:rPr>
              <a:t> cui </a:t>
            </a:r>
            <a:r>
              <a:rPr lang="en-GB" sz="2600" dirty="0" err="1">
                <a:solidFill>
                  <a:schemeClr val="dk1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/>
                <a:sym typeface="Times New Roman"/>
              </a:rPr>
              <a:t>și</a:t>
            </a:r>
            <a:r>
              <a:rPr lang="en-GB" sz="2600" dirty="0">
                <a:solidFill>
                  <a:schemeClr val="dk1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/>
                <a:sym typeface="Times New Roman"/>
              </a:rPr>
              <a:t> </a:t>
            </a:r>
            <a:r>
              <a:rPr lang="en-GB" sz="2600" dirty="0" err="1">
                <a:solidFill>
                  <a:schemeClr val="dk1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/>
                <a:sym typeface="Times New Roman"/>
              </a:rPr>
              <a:t>cât</a:t>
            </a:r>
            <a:r>
              <a:rPr lang="en-GB" sz="2600" dirty="0">
                <a:solidFill>
                  <a:schemeClr val="dk1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/>
                <a:sym typeface="Times New Roman"/>
              </a:rPr>
              <a:t> </a:t>
            </a:r>
            <a:r>
              <a:rPr lang="en-GB" sz="2600" dirty="0" err="1">
                <a:solidFill>
                  <a:schemeClr val="dk1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/>
                <a:sym typeface="Times New Roman"/>
              </a:rPr>
              <a:t>dezvăluie</a:t>
            </a:r>
            <a:r>
              <a:rPr lang="en-GB" sz="2600" dirty="0">
                <a:solidFill>
                  <a:schemeClr val="dk1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/>
                <a:sym typeface="Times New Roman"/>
              </a:rPr>
              <a:t> </a:t>
            </a:r>
            <a:r>
              <a:rPr lang="en-GB" sz="2600" dirty="0" err="1">
                <a:solidFill>
                  <a:schemeClr val="dk1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/>
                <a:sym typeface="Times New Roman"/>
              </a:rPr>
              <a:t>despre</a:t>
            </a:r>
            <a:r>
              <a:rPr lang="en-GB" sz="2600" dirty="0">
                <a:solidFill>
                  <a:schemeClr val="dk1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/>
                <a:sym typeface="Times New Roman"/>
              </a:rPr>
              <a:t> </a:t>
            </a:r>
            <a:r>
              <a:rPr lang="en-GB" sz="2600" dirty="0" err="1">
                <a:solidFill>
                  <a:schemeClr val="dk1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/>
                <a:sym typeface="Times New Roman"/>
              </a:rPr>
              <a:t>ceea</a:t>
            </a:r>
            <a:r>
              <a:rPr lang="en-GB" sz="2600" dirty="0">
                <a:solidFill>
                  <a:schemeClr val="dk1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/>
                <a:sym typeface="Times New Roman"/>
              </a:rPr>
              <a:t> </a:t>
            </a:r>
            <a:r>
              <a:rPr lang="en-GB" sz="2600" dirty="0" err="1">
                <a:solidFill>
                  <a:schemeClr val="dk1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/>
                <a:sym typeface="Times New Roman"/>
              </a:rPr>
              <a:t>ce</a:t>
            </a:r>
            <a:r>
              <a:rPr lang="en-GB" sz="2600" dirty="0">
                <a:solidFill>
                  <a:schemeClr val="dk1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/>
                <a:sym typeface="Times New Roman"/>
              </a:rPr>
              <a:t> </a:t>
            </a:r>
            <a:r>
              <a:rPr lang="en-GB" sz="2600" dirty="0" err="1">
                <a:solidFill>
                  <a:schemeClr val="dk1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/>
                <a:sym typeface="Times New Roman"/>
              </a:rPr>
              <a:t>i</a:t>
            </a:r>
            <a:r>
              <a:rPr lang="en-GB" sz="2600" dirty="0">
                <a:solidFill>
                  <a:schemeClr val="dk1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/>
                <a:sym typeface="Times New Roman"/>
              </a:rPr>
              <a:t> s-a </a:t>
            </a:r>
            <a:r>
              <a:rPr lang="en-GB" sz="2600" dirty="0" err="1">
                <a:solidFill>
                  <a:schemeClr val="dk1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/>
                <a:sym typeface="Times New Roman"/>
              </a:rPr>
              <a:t>întâmplat</a:t>
            </a:r>
            <a:r>
              <a:rPr lang="en-GB" sz="2600" dirty="0">
                <a:solidFill>
                  <a:schemeClr val="dk1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/>
                <a:sym typeface="Times New Roman"/>
              </a:rPr>
              <a:t>.</a:t>
            </a:r>
            <a:endParaRPr sz="2600" dirty="0">
              <a:latin typeface="Cambria" panose="02040503050406030204" pitchFamily="18" charset="0"/>
              <a:ea typeface="Cambria" panose="02040503050406030204" pitchFamily="18" charset="0"/>
              <a:cs typeface="Times New Roman"/>
              <a:sym typeface="Times New Roman"/>
            </a:endParaRPr>
          </a:p>
          <a:p>
            <a:pPr marL="228600" lvl="0" indent="-762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endParaRPr sz="2400" dirty="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037" name="Google Shape;1037;p181"/>
          <p:cNvSpPr txBox="1"/>
          <p:nvPr/>
        </p:nvSpPr>
        <p:spPr>
          <a:xfrm>
            <a:off x="6055360" y="1550432"/>
            <a:ext cx="5933440" cy="4832052"/>
          </a:xfrm>
          <a:prstGeom prst="rect">
            <a:avLst/>
          </a:prstGeom>
          <a:solidFill>
            <a:srgbClr val="C0E4F5"/>
          </a:solidFill>
          <a:ln w="19050" cap="flat" cmpd="sng">
            <a:solidFill>
              <a:schemeClr val="accent4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lang="en-GB" sz="2200" b="1" i="0" u="none" strike="noStrike" cap="none" dirty="0" err="1">
                <a:solidFill>
                  <a:schemeClr val="dk1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/>
                <a:sym typeface="Times New Roman"/>
              </a:rPr>
              <a:t>Abordare</a:t>
            </a:r>
            <a:r>
              <a:rPr lang="en-GB" sz="2200" b="1" i="0" u="none" strike="noStrike" cap="none" dirty="0">
                <a:solidFill>
                  <a:schemeClr val="dk1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/>
                <a:sym typeface="Times New Roman"/>
              </a:rPr>
              <a:t> </a:t>
            </a:r>
            <a:r>
              <a:rPr lang="en-GB" sz="2200" b="1" i="0" u="none" strike="noStrike" cap="none" dirty="0" err="1">
                <a:solidFill>
                  <a:schemeClr val="dk1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/>
                <a:sym typeface="Times New Roman"/>
              </a:rPr>
              <a:t>centrată</a:t>
            </a:r>
            <a:r>
              <a:rPr lang="en-GB" sz="2200" b="1" i="0" u="none" strike="noStrike" cap="none" dirty="0">
                <a:solidFill>
                  <a:schemeClr val="dk1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/>
                <a:sym typeface="Times New Roman"/>
              </a:rPr>
              <a:t> </a:t>
            </a:r>
            <a:r>
              <a:rPr lang="en-GB" sz="2200" b="1" i="0" u="none" strike="noStrike" cap="none" dirty="0" err="1">
                <a:solidFill>
                  <a:schemeClr val="dk1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/>
                <a:sym typeface="Times New Roman"/>
              </a:rPr>
              <a:t>pe</a:t>
            </a:r>
            <a:r>
              <a:rPr lang="en-GB" sz="2200" b="1" i="0" u="none" strike="noStrike" cap="none" dirty="0">
                <a:solidFill>
                  <a:schemeClr val="dk1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/>
                <a:sym typeface="Times New Roman"/>
              </a:rPr>
              <a:t> </a:t>
            </a:r>
            <a:r>
              <a:rPr lang="en-GB" sz="2200" b="1" i="0" u="none" strike="noStrike" cap="none" dirty="0" err="1">
                <a:solidFill>
                  <a:schemeClr val="dk1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/>
                <a:sym typeface="Times New Roman"/>
              </a:rPr>
              <a:t>copilul</a:t>
            </a:r>
            <a:r>
              <a:rPr lang="en-GB" sz="2200" b="1" i="0" u="none" strike="noStrike" cap="none" dirty="0">
                <a:solidFill>
                  <a:schemeClr val="dk1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/>
                <a:sym typeface="Times New Roman"/>
              </a:rPr>
              <a:t> </a:t>
            </a:r>
            <a:r>
              <a:rPr lang="en-GB" sz="2200" b="1" i="0" u="none" strike="noStrike" cap="none" dirty="0" err="1">
                <a:solidFill>
                  <a:schemeClr val="dk1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/>
                <a:sym typeface="Times New Roman"/>
              </a:rPr>
              <a:t>victimă</a:t>
            </a:r>
            <a:r>
              <a:rPr lang="en-GB" sz="2200" b="1" i="0" u="none" strike="noStrike" cap="none" dirty="0">
                <a:solidFill>
                  <a:schemeClr val="dk1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/>
                <a:sym typeface="Times New Roman"/>
              </a:rPr>
              <a:t>/</a:t>
            </a:r>
            <a:r>
              <a:rPr lang="en-GB" sz="2200" b="1" i="0" u="none" strike="noStrike" cap="none" dirty="0" err="1">
                <a:solidFill>
                  <a:schemeClr val="dk1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/>
                <a:sym typeface="Times New Roman"/>
              </a:rPr>
              <a:t>supraviețuitor</a:t>
            </a:r>
            <a:r>
              <a:rPr lang="en-GB" sz="2200" b="1" i="0" u="none" strike="noStrike" cap="none" dirty="0">
                <a:solidFill>
                  <a:schemeClr val="dk1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/>
                <a:sym typeface="Times New Roman"/>
              </a:rPr>
              <a:t>:</a:t>
            </a:r>
            <a:endParaRPr sz="2200" b="0" i="0" u="none" strike="noStrike" cap="none" dirty="0">
              <a:solidFill>
                <a:schemeClr val="dk1"/>
              </a:solidFill>
              <a:latin typeface="Cambria" panose="02040503050406030204" pitchFamily="18" charset="0"/>
              <a:ea typeface="Cambria" panose="02040503050406030204" pitchFamily="18" charset="0"/>
              <a:cs typeface="Calibri"/>
              <a:sym typeface="Calibri"/>
            </a:endParaRPr>
          </a:p>
          <a:p>
            <a:pPr marL="342900" marR="0" lvl="0" indent="-3429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 panose="020B0604020202020204" pitchFamily="34" charset="0"/>
              <a:buChar char="•"/>
            </a:pPr>
            <a:r>
              <a:rPr lang="en-GB" sz="2200" b="0" i="0" u="none" strike="noStrike" cap="none" dirty="0" err="1">
                <a:solidFill>
                  <a:schemeClr val="dk1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/>
                <a:sym typeface="Times New Roman"/>
              </a:rPr>
              <a:t>Tratați</a:t>
            </a:r>
            <a:r>
              <a:rPr lang="en-GB" sz="2200" b="0" i="0" u="none" strike="noStrike" cap="none" dirty="0">
                <a:solidFill>
                  <a:schemeClr val="dk1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/>
                <a:sym typeface="Times New Roman"/>
              </a:rPr>
              <a:t> </a:t>
            </a:r>
            <a:r>
              <a:rPr lang="en-GB" sz="2200" b="0" i="0" u="none" strike="noStrike" cap="none" dirty="0" err="1">
                <a:solidFill>
                  <a:schemeClr val="dk1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/>
                <a:sym typeface="Times New Roman"/>
              </a:rPr>
              <a:t>fiecare</a:t>
            </a:r>
            <a:r>
              <a:rPr lang="en-GB" sz="2200" b="0" i="0" u="none" strike="noStrike" cap="none" dirty="0">
                <a:solidFill>
                  <a:schemeClr val="dk1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/>
                <a:sym typeface="Times New Roman"/>
              </a:rPr>
              <a:t> </a:t>
            </a:r>
            <a:r>
              <a:rPr lang="en-GB" sz="2200" b="0" i="0" u="none" strike="noStrike" cap="none" dirty="0" err="1">
                <a:solidFill>
                  <a:schemeClr val="dk1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/>
                <a:sym typeface="Times New Roman"/>
              </a:rPr>
              <a:t>copil</a:t>
            </a:r>
            <a:r>
              <a:rPr lang="en-GB" sz="2200" b="0" i="0" u="none" strike="noStrike" cap="none" dirty="0">
                <a:solidFill>
                  <a:schemeClr val="dk1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/>
                <a:sym typeface="Times New Roman"/>
              </a:rPr>
              <a:t> </a:t>
            </a:r>
            <a:r>
              <a:rPr lang="en-GB" sz="2200" b="0" i="0" u="none" strike="noStrike" cap="none" dirty="0" err="1">
                <a:solidFill>
                  <a:schemeClr val="dk1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/>
                <a:sym typeface="Times New Roman"/>
              </a:rPr>
              <a:t>în</a:t>
            </a:r>
            <a:r>
              <a:rPr lang="en-GB" sz="2200" b="0" i="0" u="none" strike="noStrike" cap="none" dirty="0">
                <a:solidFill>
                  <a:schemeClr val="dk1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/>
                <a:sym typeface="Times New Roman"/>
              </a:rPr>
              <a:t> mod </a:t>
            </a:r>
            <a:r>
              <a:rPr lang="en-GB" sz="2200" b="0" i="0" u="none" strike="noStrike" cap="none" dirty="0" err="1">
                <a:solidFill>
                  <a:schemeClr val="dk1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/>
                <a:sym typeface="Times New Roman"/>
              </a:rPr>
              <a:t>corect</a:t>
            </a:r>
            <a:r>
              <a:rPr lang="en-GB" sz="2200" b="0" i="0" u="none" strike="noStrike" cap="none" dirty="0">
                <a:solidFill>
                  <a:schemeClr val="dk1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/>
                <a:sym typeface="Times New Roman"/>
              </a:rPr>
              <a:t> </a:t>
            </a:r>
            <a:r>
              <a:rPr lang="en-GB" sz="2200" b="0" i="0" u="none" strike="noStrike" cap="none" dirty="0" err="1">
                <a:solidFill>
                  <a:schemeClr val="dk1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/>
                <a:sym typeface="Times New Roman"/>
              </a:rPr>
              <a:t>și</a:t>
            </a:r>
            <a:r>
              <a:rPr lang="en-GB" sz="2200" b="0" i="0" u="none" strike="noStrike" cap="none" dirty="0">
                <a:solidFill>
                  <a:schemeClr val="dk1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/>
                <a:sym typeface="Times New Roman"/>
              </a:rPr>
              <a:t> </a:t>
            </a:r>
            <a:r>
              <a:rPr lang="en-GB" sz="2200" b="0" i="0" u="none" strike="noStrike" cap="none" dirty="0" err="1">
                <a:solidFill>
                  <a:schemeClr val="dk1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/>
                <a:sym typeface="Times New Roman"/>
              </a:rPr>
              <a:t>egal</a:t>
            </a:r>
            <a:r>
              <a:rPr lang="en-GB" sz="2200" b="0" i="0" u="none" strike="noStrike" cap="none" dirty="0">
                <a:solidFill>
                  <a:schemeClr val="dk1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/>
                <a:sym typeface="Times New Roman"/>
              </a:rPr>
              <a:t>.</a:t>
            </a:r>
            <a:endParaRPr sz="2200" b="0" i="0" u="none" strike="noStrike" cap="none" dirty="0">
              <a:solidFill>
                <a:schemeClr val="dk1"/>
              </a:solidFill>
              <a:latin typeface="Cambria" panose="02040503050406030204" pitchFamily="18" charset="0"/>
              <a:ea typeface="Cambria" panose="02040503050406030204" pitchFamily="18" charset="0"/>
              <a:cs typeface="Calibri"/>
              <a:sym typeface="Calibri"/>
            </a:endParaRPr>
          </a:p>
          <a:p>
            <a:pPr marL="342900" marR="0" lvl="0" indent="-3429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 panose="020B0604020202020204" pitchFamily="34" charset="0"/>
              <a:buChar char="•"/>
            </a:pPr>
            <a:r>
              <a:rPr lang="en-GB" sz="2200" b="0" i="0" u="none" strike="noStrike" cap="none" dirty="0" err="1">
                <a:solidFill>
                  <a:schemeClr val="dk1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/>
                <a:sym typeface="Times New Roman"/>
              </a:rPr>
              <a:t>Demonstrați</a:t>
            </a:r>
            <a:r>
              <a:rPr lang="en-GB" sz="2200" b="0" i="0" u="none" strike="noStrike" cap="none" dirty="0">
                <a:solidFill>
                  <a:schemeClr val="dk1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/>
                <a:sym typeface="Times New Roman"/>
              </a:rPr>
              <a:t> </a:t>
            </a:r>
            <a:r>
              <a:rPr lang="en-GB" sz="2200" b="0" i="0" u="none" strike="noStrike" cap="none" dirty="0" err="1">
                <a:solidFill>
                  <a:schemeClr val="dk1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/>
                <a:sym typeface="Times New Roman"/>
              </a:rPr>
              <a:t>empatie</a:t>
            </a:r>
            <a:r>
              <a:rPr lang="en-GB" sz="2200" b="0" i="0" u="none" strike="noStrike" cap="none" dirty="0">
                <a:solidFill>
                  <a:schemeClr val="dk1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/>
                <a:sym typeface="Times New Roman"/>
              </a:rPr>
              <a:t>, respect </a:t>
            </a:r>
            <a:r>
              <a:rPr lang="en-GB" sz="2200" b="0" i="0" u="none" strike="noStrike" cap="none" dirty="0" err="1">
                <a:solidFill>
                  <a:schemeClr val="dk1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/>
                <a:sym typeface="Times New Roman"/>
              </a:rPr>
              <a:t>și</a:t>
            </a:r>
            <a:r>
              <a:rPr lang="en-GB" sz="2200" b="0" i="0" u="none" strike="noStrike" cap="none" dirty="0">
                <a:solidFill>
                  <a:schemeClr val="dk1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/>
                <a:sym typeface="Times New Roman"/>
              </a:rPr>
              <a:t> </a:t>
            </a:r>
            <a:r>
              <a:rPr lang="en-GB" sz="2200" b="0" i="0" u="none" strike="noStrike" cap="none" dirty="0" err="1">
                <a:solidFill>
                  <a:schemeClr val="dk1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/>
                <a:sym typeface="Times New Roman"/>
              </a:rPr>
              <a:t>bunătate</a:t>
            </a:r>
            <a:r>
              <a:rPr lang="en-GB" sz="2200" b="0" i="0" u="none" strike="noStrike" cap="none" dirty="0">
                <a:solidFill>
                  <a:schemeClr val="dk1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/>
                <a:sym typeface="Times New Roman"/>
              </a:rPr>
              <a:t>.</a:t>
            </a:r>
            <a:endParaRPr sz="2200" b="0" i="0" u="none" strike="noStrike" cap="none" dirty="0">
              <a:solidFill>
                <a:schemeClr val="dk1"/>
              </a:solidFill>
              <a:latin typeface="Cambria" panose="02040503050406030204" pitchFamily="18" charset="0"/>
              <a:ea typeface="Cambria" panose="02040503050406030204" pitchFamily="18" charset="0"/>
              <a:cs typeface="Calibri"/>
              <a:sym typeface="Calibri"/>
            </a:endParaRPr>
          </a:p>
          <a:p>
            <a:pPr marL="342900" marR="0" lvl="0" indent="-3429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 panose="020B0604020202020204" pitchFamily="34" charset="0"/>
              <a:buChar char="•"/>
            </a:pPr>
            <a:r>
              <a:rPr lang="en-GB" sz="2200" b="0" i="0" u="none" strike="noStrike" cap="none" dirty="0" err="1">
                <a:solidFill>
                  <a:schemeClr val="dk1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/>
                <a:sym typeface="Times New Roman"/>
              </a:rPr>
              <a:t>Prioritizați</a:t>
            </a:r>
            <a:r>
              <a:rPr lang="en-GB" sz="2200" b="0" i="0" u="none" strike="noStrike" cap="none" dirty="0">
                <a:solidFill>
                  <a:schemeClr val="dk1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/>
                <a:sym typeface="Times New Roman"/>
              </a:rPr>
              <a:t> SIGURANȚA </a:t>
            </a:r>
            <a:r>
              <a:rPr lang="en-GB" sz="2200" b="0" i="0" u="none" strike="noStrike" cap="none" dirty="0" err="1">
                <a:solidFill>
                  <a:schemeClr val="dk1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/>
                <a:sym typeface="Times New Roman"/>
              </a:rPr>
              <a:t>copilului</a:t>
            </a:r>
            <a:r>
              <a:rPr lang="en-GB" sz="2200" b="0" i="0" u="none" strike="noStrike" cap="none" dirty="0">
                <a:solidFill>
                  <a:schemeClr val="dk1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/>
                <a:sym typeface="Times New Roman"/>
              </a:rPr>
              <a:t>.</a:t>
            </a:r>
            <a:endParaRPr sz="2200" b="0" i="0" u="none" strike="noStrike" cap="none" dirty="0">
              <a:solidFill>
                <a:schemeClr val="dk1"/>
              </a:solidFill>
              <a:latin typeface="Cambria" panose="02040503050406030204" pitchFamily="18" charset="0"/>
              <a:ea typeface="Cambria" panose="02040503050406030204" pitchFamily="18" charset="0"/>
              <a:cs typeface="Calibri"/>
              <a:sym typeface="Calibri"/>
            </a:endParaRPr>
          </a:p>
          <a:p>
            <a:pPr marL="342900" marR="0" lvl="0" indent="-3429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 panose="020B0604020202020204" pitchFamily="34" charset="0"/>
              <a:buChar char="•"/>
            </a:pPr>
            <a:r>
              <a:rPr lang="en-GB" sz="2200" b="0" i="0" u="none" strike="noStrike" cap="none" dirty="0" err="1">
                <a:solidFill>
                  <a:schemeClr val="dk1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/>
                <a:sym typeface="Times New Roman"/>
              </a:rPr>
              <a:t>Solicitați</a:t>
            </a:r>
            <a:r>
              <a:rPr lang="en-GB" sz="2200" b="0" i="0" u="none" strike="noStrike" cap="none" dirty="0">
                <a:solidFill>
                  <a:schemeClr val="dk1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/>
                <a:sym typeface="Times New Roman"/>
              </a:rPr>
              <a:t> </a:t>
            </a:r>
            <a:r>
              <a:rPr lang="en-GB" sz="2200" b="0" i="0" u="none" strike="noStrike" cap="none" dirty="0" err="1">
                <a:solidFill>
                  <a:schemeClr val="dk1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/>
                <a:sym typeface="Times New Roman"/>
              </a:rPr>
              <a:t>consimțământul</a:t>
            </a:r>
            <a:r>
              <a:rPr lang="en-GB" sz="2200" b="0" i="0" u="none" strike="noStrike" cap="none" dirty="0">
                <a:solidFill>
                  <a:schemeClr val="dk1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/>
                <a:sym typeface="Times New Roman"/>
              </a:rPr>
              <a:t> </a:t>
            </a:r>
            <a:r>
              <a:rPr lang="en-GB" sz="2200" b="0" i="0" u="none" strike="noStrike" cap="none" dirty="0" err="1">
                <a:solidFill>
                  <a:schemeClr val="dk1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/>
                <a:sym typeface="Times New Roman"/>
              </a:rPr>
              <a:t>informat</a:t>
            </a:r>
            <a:r>
              <a:rPr lang="en-GB" sz="2200" b="0" i="0" u="none" strike="noStrike" cap="none" dirty="0">
                <a:solidFill>
                  <a:schemeClr val="dk1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/>
                <a:sym typeface="Times New Roman"/>
              </a:rPr>
              <a:t>.</a:t>
            </a:r>
            <a:endParaRPr sz="2200" b="0" i="0" u="none" strike="noStrike" cap="none" dirty="0">
              <a:solidFill>
                <a:schemeClr val="dk1"/>
              </a:solidFill>
              <a:latin typeface="Cambria" panose="02040503050406030204" pitchFamily="18" charset="0"/>
              <a:ea typeface="Cambria" panose="02040503050406030204" pitchFamily="18" charset="0"/>
              <a:cs typeface="Calibri"/>
              <a:sym typeface="Calibri"/>
            </a:endParaRPr>
          </a:p>
          <a:p>
            <a:pPr marL="342900" marR="0" lvl="0" indent="-3429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 panose="020B0604020202020204" pitchFamily="34" charset="0"/>
              <a:buChar char="•"/>
            </a:pPr>
            <a:r>
              <a:rPr lang="en-GB" sz="2200" b="0" i="0" u="none" strike="noStrike" cap="none" dirty="0" err="1">
                <a:solidFill>
                  <a:schemeClr val="dk1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/>
                <a:sym typeface="Times New Roman"/>
              </a:rPr>
              <a:t>Asigurați</a:t>
            </a:r>
            <a:r>
              <a:rPr lang="en-GB" sz="2200" b="0" i="0" u="none" strike="noStrike" cap="none" dirty="0">
                <a:solidFill>
                  <a:schemeClr val="dk1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/>
                <a:sym typeface="Times New Roman"/>
              </a:rPr>
              <a:t> CONFIDENȚIALITATEA </a:t>
            </a:r>
            <a:r>
              <a:rPr lang="en-GB" sz="2200" b="0" i="0" u="none" strike="noStrike" cap="none" dirty="0" err="1">
                <a:solidFill>
                  <a:schemeClr val="dk1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/>
                <a:sym typeface="Times New Roman"/>
              </a:rPr>
              <a:t>serviciilor</a:t>
            </a:r>
            <a:r>
              <a:rPr lang="en-GB" sz="2200" b="0" i="0" u="none" strike="noStrike" cap="none" dirty="0">
                <a:solidFill>
                  <a:schemeClr val="dk1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/>
                <a:sym typeface="Times New Roman"/>
              </a:rPr>
              <a:t>.</a:t>
            </a:r>
            <a:endParaRPr sz="2200" b="0" i="0" u="none" strike="noStrike" cap="none" dirty="0">
              <a:solidFill>
                <a:schemeClr val="dk1"/>
              </a:solidFill>
              <a:latin typeface="Cambria" panose="02040503050406030204" pitchFamily="18" charset="0"/>
              <a:ea typeface="Cambria" panose="02040503050406030204" pitchFamily="18" charset="0"/>
              <a:cs typeface="Calibri"/>
              <a:sym typeface="Calibri"/>
            </a:endParaRPr>
          </a:p>
          <a:p>
            <a:pPr marL="342900" marR="0" lvl="0" indent="-3429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 panose="020B0604020202020204" pitchFamily="34" charset="0"/>
              <a:buChar char="•"/>
            </a:pPr>
            <a:r>
              <a:rPr lang="en-GB" sz="2200" b="0" i="0" u="none" strike="noStrike" cap="none" dirty="0" err="1">
                <a:solidFill>
                  <a:schemeClr val="dk1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/>
                <a:sym typeface="Times New Roman"/>
              </a:rPr>
              <a:t>Facilitați</a:t>
            </a:r>
            <a:r>
              <a:rPr lang="en-GB" sz="2200" b="0" i="0" u="none" strike="noStrike" cap="none" dirty="0">
                <a:solidFill>
                  <a:schemeClr val="dk1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/>
                <a:sym typeface="Times New Roman"/>
              </a:rPr>
              <a:t> PARTICIPAREA </a:t>
            </a:r>
            <a:r>
              <a:rPr lang="en-GB" sz="2200" b="0" i="0" u="none" strike="noStrike" cap="none" dirty="0" err="1">
                <a:solidFill>
                  <a:schemeClr val="dk1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/>
                <a:sym typeface="Times New Roman"/>
              </a:rPr>
              <a:t>semnificativă</a:t>
            </a:r>
            <a:r>
              <a:rPr lang="en-GB" sz="2200" b="0" i="0" u="none" strike="noStrike" cap="none" dirty="0">
                <a:solidFill>
                  <a:schemeClr val="dk1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/>
                <a:sym typeface="Times New Roman"/>
              </a:rPr>
              <a:t>.</a:t>
            </a:r>
            <a:endParaRPr sz="2200" b="0" i="0" u="none" strike="noStrike" cap="none" dirty="0">
              <a:solidFill>
                <a:schemeClr val="dk1"/>
              </a:solidFill>
              <a:latin typeface="Cambria" panose="02040503050406030204" pitchFamily="18" charset="0"/>
              <a:ea typeface="Cambria" panose="02040503050406030204" pitchFamily="18" charset="0"/>
              <a:cs typeface="Calibri"/>
              <a:sym typeface="Calibri"/>
            </a:endParaRPr>
          </a:p>
          <a:p>
            <a:pPr marL="342900" marR="0" lvl="0" indent="-3429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 panose="020B0604020202020204" pitchFamily="34" charset="0"/>
              <a:buChar char="•"/>
            </a:pPr>
            <a:r>
              <a:rPr lang="en-GB" sz="2200" b="0" i="0" u="none" strike="noStrike" cap="none" dirty="0" err="1">
                <a:solidFill>
                  <a:schemeClr val="dk1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/>
                <a:sym typeface="Times New Roman"/>
              </a:rPr>
              <a:t>Bazați-vă</a:t>
            </a:r>
            <a:r>
              <a:rPr lang="en-GB" sz="2200" b="0" i="0" u="none" strike="noStrike" cap="none" dirty="0">
                <a:solidFill>
                  <a:schemeClr val="dk1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/>
                <a:sym typeface="Times New Roman"/>
              </a:rPr>
              <a:t> </a:t>
            </a:r>
            <a:r>
              <a:rPr lang="en-GB" sz="2200" b="0" i="0" u="none" strike="noStrike" cap="none" dirty="0" err="1">
                <a:solidFill>
                  <a:schemeClr val="dk1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/>
                <a:sym typeface="Times New Roman"/>
              </a:rPr>
              <a:t>pe</a:t>
            </a:r>
            <a:r>
              <a:rPr lang="en-GB" sz="2200" b="0" i="0" u="none" strike="noStrike" cap="none" dirty="0">
                <a:solidFill>
                  <a:schemeClr val="dk1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/>
                <a:sym typeface="Times New Roman"/>
              </a:rPr>
              <a:t> </a:t>
            </a:r>
            <a:r>
              <a:rPr lang="en-GB" sz="2200" b="0" i="0" u="none" strike="noStrike" cap="none" dirty="0" err="1">
                <a:solidFill>
                  <a:schemeClr val="dk1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/>
                <a:sym typeface="Times New Roman"/>
              </a:rPr>
              <a:t>resursele</a:t>
            </a:r>
            <a:r>
              <a:rPr lang="en-GB" sz="2200" b="0" i="0" u="none" strike="noStrike" cap="none" dirty="0">
                <a:solidFill>
                  <a:schemeClr val="dk1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/>
                <a:sym typeface="Times New Roman"/>
              </a:rPr>
              <a:t> </a:t>
            </a:r>
            <a:r>
              <a:rPr lang="en-GB" sz="2200" b="0" i="0" u="none" strike="noStrike" cap="none" dirty="0" err="1">
                <a:solidFill>
                  <a:schemeClr val="dk1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/>
                <a:sym typeface="Times New Roman"/>
              </a:rPr>
              <a:t>și</a:t>
            </a:r>
            <a:r>
              <a:rPr lang="en-GB" sz="2200" b="0" i="0" u="none" strike="noStrike" cap="none" dirty="0">
                <a:solidFill>
                  <a:schemeClr val="dk1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/>
                <a:sym typeface="Times New Roman"/>
              </a:rPr>
              <a:t> </a:t>
            </a:r>
            <a:r>
              <a:rPr lang="en-GB" sz="2200" b="0" i="0" u="none" strike="noStrike" cap="none" dirty="0" err="1">
                <a:solidFill>
                  <a:schemeClr val="dk1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/>
                <a:sym typeface="Times New Roman"/>
              </a:rPr>
              <a:t>mecanismele</a:t>
            </a:r>
            <a:r>
              <a:rPr lang="en-GB" sz="2200" b="0" i="0" u="none" strike="noStrike" cap="none" dirty="0">
                <a:solidFill>
                  <a:schemeClr val="dk1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/>
                <a:sym typeface="Times New Roman"/>
              </a:rPr>
              <a:t> de </a:t>
            </a:r>
            <a:r>
              <a:rPr lang="en-GB" sz="2200" b="0" i="0" u="none" strike="noStrike" cap="none" dirty="0" err="1">
                <a:solidFill>
                  <a:schemeClr val="dk1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/>
                <a:sym typeface="Times New Roman"/>
              </a:rPr>
              <a:t>adaptare</a:t>
            </a:r>
            <a:r>
              <a:rPr lang="en-GB" sz="2200" b="0" i="0" u="none" strike="noStrike" cap="none" dirty="0">
                <a:solidFill>
                  <a:schemeClr val="dk1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/>
                <a:sym typeface="Times New Roman"/>
              </a:rPr>
              <a:t> ale </a:t>
            </a:r>
            <a:r>
              <a:rPr lang="en-GB" sz="2200" b="0" i="0" u="none" strike="noStrike" cap="none" dirty="0" err="1">
                <a:solidFill>
                  <a:schemeClr val="dk1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/>
                <a:sym typeface="Times New Roman"/>
              </a:rPr>
              <a:t>copilului</a:t>
            </a:r>
            <a:r>
              <a:rPr lang="en-GB" sz="2200" b="0" i="0" u="none" strike="noStrike" cap="none" dirty="0">
                <a:solidFill>
                  <a:schemeClr val="dk1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/>
                <a:sym typeface="Times New Roman"/>
              </a:rPr>
              <a:t>.</a:t>
            </a:r>
            <a:endParaRPr sz="2200" b="0" i="0" u="none" strike="noStrike" cap="none" dirty="0">
              <a:solidFill>
                <a:schemeClr val="dk1"/>
              </a:solidFill>
              <a:latin typeface="Cambria" panose="02040503050406030204" pitchFamily="18" charset="0"/>
              <a:ea typeface="Cambria" panose="02040503050406030204" pitchFamily="18" charset="0"/>
              <a:cs typeface="Calibri"/>
              <a:sym typeface="Calibri"/>
            </a:endParaRPr>
          </a:p>
          <a:p>
            <a:pPr marL="342900" marR="0" lvl="0" indent="-3429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 panose="020B0604020202020204" pitchFamily="34" charset="0"/>
              <a:buChar char="•"/>
            </a:pPr>
            <a:r>
              <a:rPr lang="en-GB" sz="2200" b="0" i="0" u="none" strike="noStrike" cap="none" dirty="0" err="1">
                <a:solidFill>
                  <a:schemeClr val="dk1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/>
                <a:sym typeface="Times New Roman"/>
              </a:rPr>
              <a:t>Promovați</a:t>
            </a:r>
            <a:r>
              <a:rPr lang="en-GB" sz="2200" b="0" i="0" u="none" strike="noStrike" cap="none" dirty="0">
                <a:solidFill>
                  <a:schemeClr val="dk1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/>
                <a:sym typeface="Times New Roman"/>
              </a:rPr>
              <a:t> CELE MAI BUNE INTERESE ale </a:t>
            </a:r>
            <a:r>
              <a:rPr lang="en-GB" sz="2200" b="0" i="0" u="none" strike="noStrike" cap="none" dirty="0" err="1">
                <a:solidFill>
                  <a:schemeClr val="dk1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/>
                <a:sym typeface="Times New Roman"/>
              </a:rPr>
              <a:t>copiilor</a:t>
            </a:r>
            <a:r>
              <a:rPr lang="en-GB" sz="2200" b="0" i="0" u="none" strike="noStrike" cap="none" dirty="0">
                <a:solidFill>
                  <a:schemeClr val="dk1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/>
                <a:sym typeface="Times New Roman"/>
              </a:rPr>
              <a:t> </a:t>
            </a:r>
            <a:r>
              <a:rPr lang="en-GB" sz="2200" b="0" i="0" u="none" strike="noStrike" cap="none" dirty="0" err="1">
                <a:solidFill>
                  <a:schemeClr val="dk1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/>
                <a:sym typeface="Times New Roman"/>
              </a:rPr>
              <a:t>supraviețuitori</a:t>
            </a:r>
            <a:r>
              <a:rPr lang="en-GB" sz="2200" b="0" i="0" u="none" strike="noStrike" cap="none" dirty="0">
                <a:solidFill>
                  <a:schemeClr val="dk1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/>
                <a:sym typeface="Times New Roman"/>
              </a:rPr>
              <a:t>.</a:t>
            </a:r>
            <a:endParaRPr sz="2200" b="0" i="0" u="none" strike="noStrike" cap="none" dirty="0">
              <a:solidFill>
                <a:schemeClr val="dk1"/>
              </a:solidFill>
              <a:latin typeface="Cambria" panose="02040503050406030204" pitchFamily="18" charset="0"/>
              <a:ea typeface="Cambria" panose="02040503050406030204" pitchFamily="18" charset="0"/>
              <a:cs typeface="Calibri"/>
              <a:sym typeface="Calibri"/>
            </a:endParaRPr>
          </a:p>
          <a:p>
            <a:pPr marL="342900" marR="0" lvl="0" indent="-3429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 panose="020B0604020202020204" pitchFamily="34" charset="0"/>
              <a:buChar char="•"/>
            </a:pPr>
            <a:r>
              <a:rPr lang="en-GB" sz="2200" b="0" i="0" u="none" strike="noStrike" cap="none" dirty="0" err="1">
                <a:solidFill>
                  <a:schemeClr val="dk1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/>
                <a:sym typeface="Times New Roman"/>
              </a:rPr>
              <a:t>Înțelegeți</a:t>
            </a:r>
            <a:r>
              <a:rPr lang="en-GB" sz="2200" b="0" i="0" u="none" strike="noStrike" cap="none" dirty="0">
                <a:solidFill>
                  <a:schemeClr val="dk1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/>
                <a:sym typeface="Times New Roman"/>
              </a:rPr>
              <a:t> </a:t>
            </a:r>
            <a:r>
              <a:rPr lang="en-GB" sz="2200" b="0" i="0" u="none" strike="noStrike" cap="none" dirty="0" err="1">
                <a:solidFill>
                  <a:schemeClr val="dk1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/>
                <a:sym typeface="Times New Roman"/>
              </a:rPr>
              <a:t>identitatea</a:t>
            </a:r>
            <a:r>
              <a:rPr lang="en-GB" sz="2200" b="0" i="0" u="none" strike="noStrike" cap="none" dirty="0">
                <a:solidFill>
                  <a:schemeClr val="dk1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/>
                <a:sym typeface="Times New Roman"/>
              </a:rPr>
              <a:t> </a:t>
            </a:r>
            <a:r>
              <a:rPr lang="en-GB" sz="2200" b="0" i="0" u="none" strike="noStrike" cap="none" dirty="0" err="1">
                <a:solidFill>
                  <a:schemeClr val="dk1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/>
                <a:sym typeface="Times New Roman"/>
              </a:rPr>
              <a:t>socială</a:t>
            </a:r>
            <a:r>
              <a:rPr lang="en-GB" sz="2200" b="0" i="0" u="none" strike="noStrike" cap="none" dirty="0">
                <a:solidFill>
                  <a:schemeClr val="dk1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/>
                <a:sym typeface="Times New Roman"/>
              </a:rPr>
              <a:t> </a:t>
            </a:r>
            <a:r>
              <a:rPr lang="en-GB" sz="2200" b="0" i="0" u="none" strike="noStrike" cap="none" dirty="0" err="1">
                <a:solidFill>
                  <a:schemeClr val="dk1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/>
                <a:sym typeface="Times New Roman"/>
              </a:rPr>
              <a:t>și</a:t>
            </a:r>
            <a:r>
              <a:rPr lang="en-GB" sz="2200" b="0" i="0" u="none" strike="noStrike" cap="none" dirty="0">
                <a:solidFill>
                  <a:schemeClr val="dk1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/>
                <a:sym typeface="Times New Roman"/>
              </a:rPr>
              <a:t> </a:t>
            </a:r>
            <a:r>
              <a:rPr lang="en-GB" sz="2200" b="0" i="0" u="none" strike="noStrike" cap="none" dirty="0" err="1">
                <a:solidFill>
                  <a:schemeClr val="dk1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/>
                <a:sym typeface="Times New Roman"/>
              </a:rPr>
              <a:t>experiențele</a:t>
            </a:r>
            <a:r>
              <a:rPr lang="en-GB" sz="2200" b="0" i="0" u="none" strike="noStrike" cap="none" dirty="0">
                <a:solidFill>
                  <a:schemeClr val="dk1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/>
                <a:sym typeface="Times New Roman"/>
              </a:rPr>
              <a:t> </a:t>
            </a:r>
            <a:r>
              <a:rPr lang="en-GB" sz="2200" b="0" i="0" u="none" strike="noStrike" cap="none" dirty="0" err="1">
                <a:solidFill>
                  <a:schemeClr val="dk1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/>
                <a:sym typeface="Times New Roman"/>
              </a:rPr>
              <a:t>individuale</a:t>
            </a:r>
            <a:r>
              <a:rPr lang="en-GB" sz="2200" b="0" i="0" u="none" strike="noStrike" cap="none" dirty="0">
                <a:solidFill>
                  <a:schemeClr val="dk1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/>
                <a:sym typeface="Times New Roman"/>
              </a:rPr>
              <a:t> ale </a:t>
            </a:r>
            <a:r>
              <a:rPr lang="en-GB" sz="2200" b="0" i="0" u="none" strike="noStrike" cap="none" dirty="0" err="1">
                <a:solidFill>
                  <a:schemeClr val="dk1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/>
                <a:sym typeface="Times New Roman"/>
              </a:rPr>
              <a:t>fiecărui</a:t>
            </a:r>
            <a:r>
              <a:rPr lang="en-GB" sz="2200" b="0" i="0" u="none" strike="noStrike" cap="none" dirty="0">
                <a:solidFill>
                  <a:schemeClr val="dk1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/>
                <a:sym typeface="Times New Roman"/>
              </a:rPr>
              <a:t> </a:t>
            </a:r>
            <a:r>
              <a:rPr lang="en-GB" sz="2200" b="0" i="0" u="none" strike="noStrike" cap="none" dirty="0" err="1">
                <a:solidFill>
                  <a:schemeClr val="dk1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/>
                <a:sym typeface="Times New Roman"/>
              </a:rPr>
              <a:t>copil</a:t>
            </a:r>
            <a:r>
              <a:rPr lang="en-GB" sz="2200" b="0" i="0" u="none" strike="noStrike" cap="none" dirty="0">
                <a:solidFill>
                  <a:schemeClr val="dk1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/>
                <a:sym typeface="Times New Roman"/>
              </a:rPr>
              <a:t>.</a:t>
            </a:r>
            <a:endParaRPr sz="2200" b="0" i="0" u="none" strike="noStrike" cap="none" dirty="0">
              <a:solidFill>
                <a:schemeClr val="dk1"/>
              </a:solidFill>
              <a:latin typeface="Cambria" panose="02040503050406030204" pitchFamily="18" charset="0"/>
              <a:ea typeface="Cambria" panose="02040503050406030204" pitchFamily="18" charset="0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491492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7" name="Google Shape;1067;p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endParaRPr dirty="0"/>
          </a:p>
        </p:txBody>
      </p:sp>
      <p:sp>
        <p:nvSpPr>
          <p:cNvPr id="1068" name="Google Shape;1068;p6"/>
          <p:cNvSpPr txBox="1">
            <a:spLocks noGrp="1"/>
          </p:cNvSpPr>
          <p:nvPr>
            <p:ph type="body" idx="1"/>
          </p:nvPr>
        </p:nvSpPr>
        <p:spPr>
          <a:xfrm>
            <a:off x="322925" y="1814163"/>
            <a:ext cx="11155680" cy="4652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t" anchorCtr="0">
            <a:noAutofit/>
          </a:bodyPr>
          <a:lstStyle/>
          <a:p>
            <a:pPr marL="501015" indent="-457200" algn="just">
              <a:lnSpc>
                <a:spcPct val="100000"/>
              </a:lnSpc>
              <a:spcBef>
                <a:spcPts val="0"/>
              </a:spcBef>
            </a:pPr>
            <a:r>
              <a:rPr lang="en-GB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Decizia</a:t>
            </a:r>
            <a:r>
              <a:rPr lang="en-GB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și</a:t>
            </a:r>
            <a:r>
              <a:rPr lang="en-GB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800" dirty="0" err="1">
                <a:latin typeface="Cambria" panose="02040503050406030204" pitchFamily="18" charset="0"/>
                <a:ea typeface="Cambria" panose="02040503050406030204" pitchFamily="18" charset="0"/>
                <a:sym typeface="Arial"/>
              </a:rPr>
              <a:t>acțiunile</a:t>
            </a:r>
            <a:r>
              <a:rPr lang="en-GB" sz="2800" dirty="0">
                <a:latin typeface="Cambria" panose="02040503050406030204" pitchFamily="18" charset="0"/>
                <a:ea typeface="Cambria" panose="02040503050406030204" pitchFamily="18" charset="0"/>
                <a:sym typeface="Arial"/>
              </a:rPr>
              <a:t> care</a:t>
            </a:r>
            <a:r>
              <a:rPr lang="en-GB" sz="2800" b="1" dirty="0">
                <a:latin typeface="Cambria" panose="02040503050406030204" pitchFamily="18" charset="0"/>
                <a:ea typeface="Cambria" panose="02040503050406030204" pitchFamily="18" charset="0"/>
                <a:sym typeface="Arial"/>
              </a:rPr>
              <a:t>: </a:t>
            </a:r>
            <a:endParaRPr sz="1800" dirty="0">
              <a:latin typeface="Cambria" panose="02040503050406030204" pitchFamily="18" charset="0"/>
              <a:ea typeface="Cambria" panose="02040503050406030204" pitchFamily="18" charset="0"/>
              <a:cs typeface="Calibri"/>
              <a:sym typeface="Calibri"/>
            </a:endParaRPr>
          </a:p>
          <a:p>
            <a:pPr indent="-457200" algn="just">
              <a:lnSpc>
                <a:spcPct val="100000"/>
              </a:lnSpc>
              <a:spcBef>
                <a:spcPts val="1400"/>
              </a:spcBef>
            </a:pPr>
            <a:r>
              <a:rPr lang="en-GB" sz="2800" b="0" dirty="0" err="1">
                <a:latin typeface="Cambria" panose="02040503050406030204" pitchFamily="18" charset="0"/>
                <a:ea typeface="Cambria" panose="02040503050406030204" pitchFamily="18" charset="0"/>
                <a:sym typeface="Arial"/>
              </a:rPr>
              <a:t>Să</a:t>
            </a:r>
            <a:r>
              <a:rPr lang="en-GB" sz="2800" b="0" dirty="0">
                <a:latin typeface="Cambria" panose="02040503050406030204" pitchFamily="18" charset="0"/>
                <a:ea typeface="Cambria" panose="02040503050406030204" pitchFamily="18" charset="0"/>
                <a:sym typeface="Arial"/>
              </a:rPr>
              <a:t> </a:t>
            </a:r>
            <a:r>
              <a:rPr lang="en-GB" sz="2800" b="0" dirty="0" err="1">
                <a:latin typeface="Cambria" panose="02040503050406030204" pitchFamily="18" charset="0"/>
                <a:ea typeface="Cambria" panose="02040503050406030204" pitchFamily="18" charset="0"/>
                <a:sym typeface="Arial"/>
              </a:rPr>
              <a:t>protejeze</a:t>
            </a:r>
            <a:r>
              <a:rPr lang="en-GB" sz="2800" b="0" dirty="0">
                <a:latin typeface="Cambria" panose="02040503050406030204" pitchFamily="18" charset="0"/>
                <a:ea typeface="Cambria" panose="02040503050406030204" pitchFamily="18" charset="0"/>
                <a:sym typeface="Arial"/>
              </a:rPr>
              <a:t> </a:t>
            </a:r>
            <a:r>
              <a:rPr lang="en-GB" sz="2800" b="0" dirty="0" err="1">
                <a:latin typeface="Cambria" panose="02040503050406030204" pitchFamily="18" charset="0"/>
                <a:ea typeface="Cambria" panose="02040503050406030204" pitchFamily="18" charset="0"/>
                <a:sym typeface="Arial"/>
              </a:rPr>
              <a:t>copilul</a:t>
            </a:r>
            <a:r>
              <a:rPr lang="en-GB" sz="2800" b="0" dirty="0">
                <a:latin typeface="Cambria" panose="02040503050406030204" pitchFamily="18" charset="0"/>
                <a:ea typeface="Cambria" panose="02040503050406030204" pitchFamily="18" charset="0"/>
                <a:sym typeface="Arial"/>
              </a:rPr>
              <a:t> de </a:t>
            </a:r>
            <a:r>
              <a:rPr lang="en-GB" sz="2800" b="0" dirty="0" err="1">
                <a:latin typeface="Cambria" panose="02040503050406030204" pitchFamily="18" charset="0"/>
                <a:ea typeface="Cambria" panose="02040503050406030204" pitchFamily="18" charset="0"/>
                <a:sym typeface="Arial"/>
              </a:rPr>
              <a:t>eventualele</a:t>
            </a:r>
            <a:r>
              <a:rPr lang="en-GB" sz="2800" b="0" dirty="0">
                <a:latin typeface="Cambria" panose="02040503050406030204" pitchFamily="18" charset="0"/>
                <a:ea typeface="Cambria" panose="02040503050406030204" pitchFamily="18" charset="0"/>
                <a:sym typeface="Arial"/>
              </a:rPr>
              <a:t> </a:t>
            </a:r>
            <a:r>
              <a:rPr lang="en-GB" sz="2800" b="0" dirty="0" err="1">
                <a:latin typeface="Cambria" panose="02040503050406030204" pitchFamily="18" charset="0"/>
                <a:ea typeface="Cambria" panose="02040503050406030204" pitchFamily="18" charset="0"/>
                <a:sym typeface="Arial"/>
              </a:rPr>
              <a:t>sau</a:t>
            </a:r>
            <a:r>
              <a:rPr lang="en-GB" sz="2800" b="0" dirty="0">
                <a:latin typeface="Cambria" panose="02040503050406030204" pitchFamily="18" charset="0"/>
                <a:ea typeface="Cambria" panose="02040503050406030204" pitchFamily="18" charset="0"/>
                <a:sym typeface="Arial"/>
              </a:rPr>
              <a:t> </a:t>
            </a:r>
            <a:r>
              <a:rPr lang="en-GB" sz="2800" b="0" dirty="0" err="1">
                <a:latin typeface="Cambria" panose="02040503050406030204" pitchFamily="18" charset="0"/>
                <a:ea typeface="Cambria" panose="02040503050406030204" pitchFamily="18" charset="0"/>
                <a:sym typeface="Arial"/>
              </a:rPr>
              <a:t>viitoarele</a:t>
            </a:r>
            <a:r>
              <a:rPr lang="en-GB" sz="2800" b="0" dirty="0">
                <a:latin typeface="Cambria" panose="02040503050406030204" pitchFamily="18" charset="0"/>
                <a:ea typeface="Cambria" panose="02040503050406030204" pitchFamily="18" charset="0"/>
                <a:sym typeface="Arial"/>
              </a:rPr>
              <a:t> </a:t>
            </a:r>
            <a:r>
              <a:rPr lang="en-GB" sz="2800" b="0" dirty="0" err="1">
                <a:latin typeface="Cambria" panose="02040503050406030204" pitchFamily="18" charset="0"/>
                <a:ea typeface="Cambria" panose="02040503050406030204" pitchFamily="18" charset="0"/>
                <a:sym typeface="Arial"/>
              </a:rPr>
              <a:t>vătămări</a:t>
            </a:r>
            <a:r>
              <a:rPr lang="en-GB" sz="2800" b="0" dirty="0">
                <a:latin typeface="Cambria" panose="02040503050406030204" pitchFamily="18" charset="0"/>
                <a:ea typeface="Cambria" panose="02040503050406030204" pitchFamily="18" charset="0"/>
                <a:sym typeface="Arial"/>
              </a:rPr>
              <a:t> </a:t>
            </a:r>
            <a:r>
              <a:rPr lang="en-GB" sz="2800" b="0" dirty="0" err="1">
                <a:latin typeface="Cambria" panose="02040503050406030204" pitchFamily="18" charset="0"/>
                <a:ea typeface="Cambria" panose="02040503050406030204" pitchFamily="18" charset="0"/>
                <a:sym typeface="Arial"/>
              </a:rPr>
              <a:t>emoționale</a:t>
            </a:r>
            <a:r>
              <a:rPr lang="en-GB" sz="2800" b="0" dirty="0">
                <a:latin typeface="Cambria" panose="02040503050406030204" pitchFamily="18" charset="0"/>
                <a:ea typeface="Cambria" panose="02040503050406030204" pitchFamily="18" charset="0"/>
                <a:sym typeface="Arial"/>
              </a:rPr>
              <a:t>, </a:t>
            </a:r>
            <a:r>
              <a:rPr lang="en-GB" sz="2800" b="0" dirty="0" err="1">
                <a:latin typeface="Cambria" panose="02040503050406030204" pitchFamily="18" charset="0"/>
                <a:ea typeface="Cambria" panose="02040503050406030204" pitchFamily="18" charset="0"/>
                <a:sym typeface="Arial"/>
              </a:rPr>
              <a:t>psihologice</a:t>
            </a:r>
            <a:r>
              <a:rPr lang="en-GB" sz="2800" b="0" dirty="0">
                <a:latin typeface="Cambria" panose="02040503050406030204" pitchFamily="18" charset="0"/>
                <a:ea typeface="Cambria" panose="02040503050406030204" pitchFamily="18" charset="0"/>
                <a:sym typeface="Arial"/>
              </a:rPr>
              <a:t> </a:t>
            </a:r>
            <a:r>
              <a:rPr lang="en-GB" sz="2800" b="0" dirty="0" err="1">
                <a:latin typeface="Cambria" panose="02040503050406030204" pitchFamily="18" charset="0"/>
                <a:ea typeface="Cambria" panose="02040503050406030204" pitchFamily="18" charset="0"/>
                <a:sym typeface="Arial"/>
              </a:rPr>
              <a:t>și</a:t>
            </a:r>
            <a:r>
              <a:rPr lang="en-GB" sz="2800" b="0" dirty="0">
                <a:latin typeface="Cambria" panose="02040503050406030204" pitchFamily="18" charset="0"/>
                <a:ea typeface="Cambria" panose="02040503050406030204" pitchFamily="18" charset="0"/>
                <a:sym typeface="Arial"/>
              </a:rPr>
              <a:t>/</a:t>
            </a:r>
            <a:r>
              <a:rPr lang="en-GB" sz="2800" b="0" dirty="0" err="1">
                <a:latin typeface="Cambria" panose="02040503050406030204" pitchFamily="18" charset="0"/>
                <a:ea typeface="Cambria" panose="02040503050406030204" pitchFamily="18" charset="0"/>
                <a:sym typeface="Arial"/>
              </a:rPr>
              <a:t>sau</a:t>
            </a:r>
            <a:r>
              <a:rPr lang="en-GB" sz="2800" b="0" dirty="0">
                <a:latin typeface="Cambria" panose="02040503050406030204" pitchFamily="18" charset="0"/>
                <a:ea typeface="Cambria" panose="02040503050406030204" pitchFamily="18" charset="0"/>
                <a:sym typeface="Arial"/>
              </a:rPr>
              <a:t> </a:t>
            </a:r>
            <a:r>
              <a:rPr lang="en-GB" sz="2800" b="0" dirty="0" err="1">
                <a:latin typeface="Cambria" panose="02040503050406030204" pitchFamily="18" charset="0"/>
                <a:ea typeface="Cambria" panose="02040503050406030204" pitchFamily="18" charset="0"/>
                <a:sym typeface="Arial"/>
              </a:rPr>
              <a:t>fizice</a:t>
            </a:r>
            <a:r>
              <a:rPr lang="en-GB" sz="2800" b="0" dirty="0">
                <a:latin typeface="Cambria" panose="02040503050406030204" pitchFamily="18" charset="0"/>
                <a:ea typeface="Cambria" panose="02040503050406030204" pitchFamily="18" charset="0"/>
                <a:sym typeface="Arial"/>
              </a:rPr>
              <a:t>.</a:t>
            </a:r>
            <a:endParaRPr sz="2800" b="1" dirty="0">
              <a:latin typeface="Cambria" panose="02040503050406030204" pitchFamily="18" charset="0"/>
              <a:ea typeface="Cambria" panose="02040503050406030204" pitchFamily="18" charset="0"/>
              <a:sym typeface="Arial"/>
            </a:endParaRPr>
          </a:p>
          <a:p>
            <a:pPr indent="-457200" algn="just">
              <a:lnSpc>
                <a:spcPct val="100000"/>
              </a:lnSpc>
              <a:spcBef>
                <a:spcPts val="600"/>
              </a:spcBef>
            </a:pPr>
            <a:r>
              <a:rPr lang="en-GB" sz="2800" b="0" dirty="0" err="1">
                <a:latin typeface="Cambria" panose="02040503050406030204" pitchFamily="18" charset="0"/>
                <a:ea typeface="Cambria" panose="02040503050406030204" pitchFamily="18" charset="0"/>
                <a:sym typeface="Arial"/>
              </a:rPr>
              <a:t>Reflectă</a:t>
            </a:r>
            <a:r>
              <a:rPr lang="en-GB" sz="2800" b="0" dirty="0">
                <a:latin typeface="Cambria" panose="02040503050406030204" pitchFamily="18" charset="0"/>
                <a:ea typeface="Cambria" panose="02040503050406030204" pitchFamily="18" charset="0"/>
                <a:sym typeface="Arial"/>
              </a:rPr>
              <a:t> </a:t>
            </a:r>
            <a:r>
              <a:rPr lang="en-GB" sz="2800" b="0" dirty="0" err="1">
                <a:latin typeface="Cambria" panose="02040503050406030204" pitchFamily="18" charset="0"/>
                <a:ea typeface="Cambria" panose="02040503050406030204" pitchFamily="18" charset="0"/>
                <a:sym typeface="Arial"/>
              </a:rPr>
              <a:t>dorințele</a:t>
            </a:r>
            <a:r>
              <a:rPr lang="en-GB" sz="2800" b="0" dirty="0">
                <a:latin typeface="Cambria" panose="02040503050406030204" pitchFamily="18" charset="0"/>
                <a:ea typeface="Cambria" panose="02040503050406030204" pitchFamily="18" charset="0"/>
                <a:sym typeface="Arial"/>
              </a:rPr>
              <a:t> </a:t>
            </a:r>
            <a:r>
              <a:rPr lang="en-GB" sz="2800" b="0" dirty="0" err="1">
                <a:latin typeface="Cambria" panose="02040503050406030204" pitchFamily="18" charset="0"/>
                <a:ea typeface="Cambria" panose="02040503050406030204" pitchFamily="18" charset="0"/>
                <a:sym typeface="Arial"/>
              </a:rPr>
              <a:t>și</a:t>
            </a:r>
            <a:r>
              <a:rPr lang="en-GB" sz="2800" b="0" dirty="0">
                <a:latin typeface="Cambria" panose="02040503050406030204" pitchFamily="18" charset="0"/>
                <a:ea typeface="Cambria" panose="02040503050406030204" pitchFamily="18" charset="0"/>
                <a:sym typeface="Arial"/>
              </a:rPr>
              <a:t> </a:t>
            </a:r>
            <a:r>
              <a:rPr lang="en-GB" sz="2800" b="0" dirty="0" err="1">
                <a:latin typeface="Cambria" panose="02040503050406030204" pitchFamily="18" charset="0"/>
                <a:ea typeface="Cambria" panose="02040503050406030204" pitchFamily="18" charset="0"/>
                <a:sym typeface="Arial"/>
              </a:rPr>
              <a:t>nevoile</a:t>
            </a:r>
            <a:r>
              <a:rPr lang="en-GB" sz="2800" b="0" dirty="0">
                <a:latin typeface="Cambria" panose="02040503050406030204" pitchFamily="18" charset="0"/>
                <a:ea typeface="Cambria" panose="02040503050406030204" pitchFamily="18" charset="0"/>
                <a:sym typeface="Arial"/>
              </a:rPr>
              <a:t> </a:t>
            </a:r>
            <a:r>
              <a:rPr lang="en-GB" sz="2800" b="0" dirty="0" err="1">
                <a:latin typeface="Cambria" panose="02040503050406030204" pitchFamily="18" charset="0"/>
                <a:ea typeface="Cambria" panose="02040503050406030204" pitchFamily="18" charset="0"/>
                <a:sym typeface="Arial"/>
              </a:rPr>
              <a:t>copilului</a:t>
            </a:r>
            <a:r>
              <a:rPr lang="en-GB" sz="2800" b="0" dirty="0">
                <a:latin typeface="Cambria" panose="02040503050406030204" pitchFamily="18" charset="0"/>
                <a:ea typeface="Cambria" panose="02040503050406030204" pitchFamily="18" charset="0"/>
                <a:sym typeface="Arial"/>
              </a:rPr>
              <a:t>.</a:t>
            </a:r>
            <a:endParaRPr sz="2800" b="1" dirty="0">
              <a:latin typeface="Cambria" panose="02040503050406030204" pitchFamily="18" charset="0"/>
              <a:ea typeface="Cambria" panose="02040503050406030204" pitchFamily="18" charset="0"/>
              <a:sym typeface="Arial"/>
            </a:endParaRPr>
          </a:p>
          <a:p>
            <a:pPr indent="-457200" algn="just">
              <a:lnSpc>
                <a:spcPct val="100000"/>
              </a:lnSpc>
              <a:spcBef>
                <a:spcPts val="600"/>
              </a:spcBef>
            </a:pPr>
            <a:r>
              <a:rPr lang="en-GB" sz="2800" b="0" dirty="0" err="1">
                <a:latin typeface="Cambria" panose="02040503050406030204" pitchFamily="18" charset="0"/>
                <a:ea typeface="Cambria" panose="02040503050406030204" pitchFamily="18" charset="0"/>
                <a:sym typeface="Arial"/>
              </a:rPr>
              <a:t>Responsabilizarea</a:t>
            </a:r>
            <a:r>
              <a:rPr lang="en-GB" sz="2800" b="0" dirty="0">
                <a:latin typeface="Cambria" panose="02040503050406030204" pitchFamily="18" charset="0"/>
                <a:ea typeface="Cambria" panose="02040503050406030204" pitchFamily="18" charset="0"/>
                <a:sym typeface="Arial"/>
              </a:rPr>
              <a:t> </a:t>
            </a:r>
            <a:r>
              <a:rPr lang="en-GB" sz="2800" b="0" dirty="0" err="1">
                <a:latin typeface="Cambria" panose="02040503050406030204" pitchFamily="18" charset="0"/>
                <a:ea typeface="Cambria" panose="02040503050406030204" pitchFamily="18" charset="0"/>
                <a:sym typeface="Arial"/>
              </a:rPr>
              <a:t>copiilor</a:t>
            </a:r>
            <a:r>
              <a:rPr lang="en-GB" sz="2800" b="0" dirty="0">
                <a:latin typeface="Cambria" panose="02040503050406030204" pitchFamily="18" charset="0"/>
                <a:ea typeface="Cambria" panose="02040503050406030204" pitchFamily="18" charset="0"/>
                <a:sym typeface="Arial"/>
              </a:rPr>
              <a:t> </a:t>
            </a:r>
            <a:r>
              <a:rPr lang="en-GB" sz="2800" b="0" dirty="0" err="1">
                <a:latin typeface="Cambria" panose="02040503050406030204" pitchFamily="18" charset="0"/>
                <a:ea typeface="Cambria" panose="02040503050406030204" pitchFamily="18" charset="0"/>
                <a:sym typeface="Arial"/>
              </a:rPr>
              <a:t>și</a:t>
            </a:r>
            <a:r>
              <a:rPr lang="en-GB" sz="2800" b="0" dirty="0">
                <a:latin typeface="Cambria" panose="02040503050406030204" pitchFamily="18" charset="0"/>
                <a:ea typeface="Cambria" panose="02040503050406030204" pitchFamily="18" charset="0"/>
                <a:sym typeface="Arial"/>
              </a:rPr>
              <a:t> a </a:t>
            </a:r>
            <a:r>
              <a:rPr lang="en-GB" sz="2800" b="0" dirty="0" err="1">
                <a:latin typeface="Cambria" panose="02040503050406030204" pitchFamily="18" charset="0"/>
                <a:ea typeface="Cambria" panose="02040503050406030204" pitchFamily="18" charset="0"/>
                <a:sym typeface="Arial"/>
              </a:rPr>
              <a:t>familiilor</a:t>
            </a:r>
            <a:r>
              <a:rPr lang="en-GB" sz="2800" b="0" dirty="0">
                <a:latin typeface="Cambria" panose="02040503050406030204" pitchFamily="18" charset="0"/>
                <a:ea typeface="Cambria" panose="02040503050406030204" pitchFamily="18" charset="0"/>
                <a:sym typeface="Arial"/>
              </a:rPr>
              <a:t>.</a:t>
            </a:r>
            <a:endParaRPr sz="2800" b="1" dirty="0">
              <a:latin typeface="Cambria" panose="02040503050406030204" pitchFamily="18" charset="0"/>
              <a:ea typeface="Cambria" panose="02040503050406030204" pitchFamily="18" charset="0"/>
              <a:sym typeface="Arial"/>
            </a:endParaRPr>
          </a:p>
          <a:p>
            <a:pPr indent="-457200" algn="just">
              <a:lnSpc>
                <a:spcPct val="100000"/>
              </a:lnSpc>
              <a:spcBef>
                <a:spcPts val="600"/>
              </a:spcBef>
            </a:pPr>
            <a:r>
              <a:rPr lang="en-GB" sz="2800" b="0" dirty="0" err="1">
                <a:latin typeface="Cambria" panose="02040503050406030204" pitchFamily="18" charset="0"/>
                <a:ea typeface="Cambria" panose="02040503050406030204" pitchFamily="18" charset="0"/>
                <a:sym typeface="Arial"/>
              </a:rPr>
              <a:t>Examinați</a:t>
            </a:r>
            <a:r>
              <a:rPr lang="en-GB" sz="2800" b="0" dirty="0">
                <a:latin typeface="Cambria" panose="02040503050406030204" pitchFamily="18" charset="0"/>
                <a:ea typeface="Cambria" panose="02040503050406030204" pitchFamily="18" charset="0"/>
                <a:sym typeface="Arial"/>
              </a:rPr>
              <a:t> </a:t>
            </a:r>
            <a:r>
              <a:rPr lang="en-GB" sz="2800" b="0" dirty="0" err="1">
                <a:latin typeface="Cambria" panose="02040503050406030204" pitchFamily="18" charset="0"/>
                <a:ea typeface="Cambria" panose="02040503050406030204" pitchFamily="18" charset="0"/>
                <a:sym typeface="Arial"/>
              </a:rPr>
              <a:t>și</a:t>
            </a:r>
            <a:r>
              <a:rPr lang="en-GB" sz="2800" b="0" dirty="0">
                <a:latin typeface="Cambria" panose="02040503050406030204" pitchFamily="18" charset="0"/>
                <a:ea typeface="Cambria" panose="02040503050406030204" pitchFamily="18" charset="0"/>
                <a:sym typeface="Arial"/>
              </a:rPr>
              <a:t> </a:t>
            </a:r>
            <a:r>
              <a:rPr lang="en-GB" sz="2800" b="0" dirty="0" err="1">
                <a:latin typeface="Cambria" panose="02040503050406030204" pitchFamily="18" charset="0"/>
                <a:ea typeface="Cambria" panose="02040503050406030204" pitchFamily="18" charset="0"/>
                <a:sym typeface="Arial"/>
              </a:rPr>
              <a:t>puneți</a:t>
            </a:r>
            <a:r>
              <a:rPr lang="en-GB" sz="2800" b="0" dirty="0">
                <a:latin typeface="Cambria" panose="02040503050406030204" pitchFamily="18" charset="0"/>
                <a:ea typeface="Cambria" panose="02040503050406030204" pitchFamily="18" charset="0"/>
                <a:sym typeface="Arial"/>
              </a:rPr>
              <a:t> </a:t>
            </a:r>
            <a:r>
              <a:rPr lang="en-GB" sz="2800" b="0" dirty="0" err="1">
                <a:latin typeface="Cambria" panose="02040503050406030204" pitchFamily="18" charset="0"/>
                <a:ea typeface="Cambria" panose="02040503050406030204" pitchFamily="18" charset="0"/>
                <a:sym typeface="Arial"/>
              </a:rPr>
              <a:t>în</a:t>
            </a:r>
            <a:r>
              <a:rPr lang="en-GB" sz="2800" b="0" dirty="0">
                <a:latin typeface="Cambria" panose="02040503050406030204" pitchFamily="18" charset="0"/>
                <a:ea typeface="Cambria" panose="02040503050406030204" pitchFamily="18" charset="0"/>
                <a:sym typeface="Arial"/>
              </a:rPr>
              <a:t> </a:t>
            </a:r>
            <a:r>
              <a:rPr lang="en-GB" sz="2800" b="0" dirty="0" err="1">
                <a:latin typeface="Cambria" panose="02040503050406030204" pitchFamily="18" charset="0"/>
                <a:ea typeface="Cambria" panose="02040503050406030204" pitchFamily="18" charset="0"/>
                <a:sym typeface="Arial"/>
              </a:rPr>
              <a:t>balanță</a:t>
            </a:r>
            <a:r>
              <a:rPr lang="en-GB" sz="2800" b="0" dirty="0">
                <a:latin typeface="Cambria" panose="02040503050406030204" pitchFamily="18" charset="0"/>
                <a:ea typeface="Cambria" panose="02040503050406030204" pitchFamily="18" charset="0"/>
                <a:sym typeface="Arial"/>
              </a:rPr>
              <a:t> </a:t>
            </a:r>
            <a:r>
              <a:rPr lang="en-GB" sz="2800" b="0" dirty="0" err="1">
                <a:latin typeface="Cambria" panose="02040503050406030204" pitchFamily="18" charset="0"/>
                <a:ea typeface="Cambria" panose="02040503050406030204" pitchFamily="18" charset="0"/>
                <a:sym typeface="Arial"/>
              </a:rPr>
              <a:t>beneficiile</a:t>
            </a:r>
            <a:r>
              <a:rPr lang="en-GB" sz="2800" b="0" dirty="0">
                <a:latin typeface="Cambria" panose="02040503050406030204" pitchFamily="18" charset="0"/>
                <a:ea typeface="Cambria" panose="02040503050406030204" pitchFamily="18" charset="0"/>
                <a:sym typeface="Arial"/>
              </a:rPr>
              <a:t> </a:t>
            </a:r>
            <a:r>
              <a:rPr lang="en-GB" sz="2800" b="0" dirty="0" err="1">
                <a:latin typeface="Cambria" panose="02040503050406030204" pitchFamily="18" charset="0"/>
                <a:ea typeface="Cambria" panose="02040503050406030204" pitchFamily="18" charset="0"/>
                <a:sym typeface="Arial"/>
              </a:rPr>
              <a:t>și</a:t>
            </a:r>
            <a:r>
              <a:rPr lang="en-GB" sz="2800" b="0" dirty="0">
                <a:latin typeface="Cambria" panose="02040503050406030204" pitchFamily="18" charset="0"/>
                <a:ea typeface="Cambria" panose="02040503050406030204" pitchFamily="18" charset="0"/>
                <a:sym typeface="Arial"/>
              </a:rPr>
              <a:t> </a:t>
            </a:r>
            <a:r>
              <a:rPr lang="en-GB" sz="2800" b="0" dirty="0" err="1">
                <a:latin typeface="Cambria" panose="02040503050406030204" pitchFamily="18" charset="0"/>
                <a:ea typeface="Cambria" panose="02040503050406030204" pitchFamily="18" charset="0"/>
                <a:sym typeface="Arial"/>
              </a:rPr>
              <a:t>consecințele</a:t>
            </a:r>
            <a:r>
              <a:rPr lang="en-GB" sz="2800" b="0" dirty="0">
                <a:latin typeface="Cambria" panose="02040503050406030204" pitchFamily="18" charset="0"/>
                <a:ea typeface="Cambria" panose="02040503050406030204" pitchFamily="18" charset="0"/>
                <a:sym typeface="Arial"/>
              </a:rPr>
              <a:t> </a:t>
            </a:r>
            <a:r>
              <a:rPr lang="en-GB" sz="2800" b="0" dirty="0" err="1">
                <a:latin typeface="Cambria" panose="02040503050406030204" pitchFamily="18" charset="0"/>
                <a:ea typeface="Cambria" panose="02040503050406030204" pitchFamily="18" charset="0"/>
                <a:sym typeface="Arial"/>
              </a:rPr>
              <a:t>potențial</a:t>
            </a:r>
            <a:r>
              <a:rPr lang="en-GB" sz="2800" b="0" dirty="0">
                <a:latin typeface="Cambria" panose="02040503050406030204" pitchFamily="18" charset="0"/>
                <a:ea typeface="Cambria" panose="02040503050406030204" pitchFamily="18" charset="0"/>
                <a:sym typeface="Arial"/>
              </a:rPr>
              <a:t> </a:t>
            </a:r>
            <a:r>
              <a:rPr lang="en-GB" sz="2800" b="0" dirty="0" err="1">
                <a:latin typeface="Cambria" panose="02040503050406030204" pitchFamily="18" charset="0"/>
                <a:ea typeface="Cambria" panose="02040503050406030204" pitchFamily="18" charset="0"/>
                <a:sym typeface="Arial"/>
              </a:rPr>
              <a:t>dăunătoare</a:t>
            </a:r>
            <a:r>
              <a:rPr lang="en-GB" sz="2800" b="0" dirty="0">
                <a:latin typeface="Cambria" panose="02040503050406030204" pitchFamily="18" charset="0"/>
                <a:ea typeface="Cambria" panose="02040503050406030204" pitchFamily="18" charset="0"/>
                <a:sym typeface="Arial"/>
              </a:rPr>
              <a:t>.</a:t>
            </a:r>
            <a:endParaRPr sz="2800" b="1" dirty="0">
              <a:latin typeface="Cambria" panose="02040503050406030204" pitchFamily="18" charset="0"/>
              <a:ea typeface="Cambria" panose="02040503050406030204" pitchFamily="18" charset="0"/>
              <a:sym typeface="Arial"/>
            </a:endParaRPr>
          </a:p>
          <a:p>
            <a:pPr indent="-457200" algn="just">
              <a:lnSpc>
                <a:spcPct val="100000"/>
              </a:lnSpc>
              <a:spcBef>
                <a:spcPts val="600"/>
              </a:spcBef>
            </a:pPr>
            <a:r>
              <a:rPr lang="en-GB" sz="2800" b="0" dirty="0" err="1">
                <a:latin typeface="Cambria" panose="02040503050406030204" pitchFamily="18" charset="0"/>
                <a:ea typeface="Cambria" panose="02040503050406030204" pitchFamily="18" charset="0"/>
                <a:sym typeface="Arial"/>
              </a:rPr>
              <a:t>Promovează</a:t>
            </a:r>
            <a:r>
              <a:rPr lang="en-GB" sz="2800" b="0" dirty="0">
                <a:latin typeface="Cambria" panose="02040503050406030204" pitchFamily="18" charset="0"/>
                <a:ea typeface="Cambria" panose="02040503050406030204" pitchFamily="18" charset="0"/>
                <a:sym typeface="Arial"/>
              </a:rPr>
              <a:t> </a:t>
            </a:r>
            <a:r>
              <a:rPr lang="en-GB" sz="2800" b="0" dirty="0" err="1">
                <a:latin typeface="Cambria" panose="02040503050406030204" pitchFamily="18" charset="0"/>
                <a:ea typeface="Cambria" panose="02040503050406030204" pitchFamily="18" charset="0"/>
                <a:sym typeface="Arial"/>
              </a:rPr>
              <a:t>recuperarea</a:t>
            </a:r>
            <a:r>
              <a:rPr lang="en-GB" sz="2800" b="0" dirty="0">
                <a:latin typeface="Cambria" panose="02040503050406030204" pitchFamily="18" charset="0"/>
                <a:ea typeface="Cambria" panose="02040503050406030204" pitchFamily="18" charset="0"/>
                <a:sym typeface="Arial"/>
              </a:rPr>
              <a:t> </a:t>
            </a:r>
            <a:r>
              <a:rPr lang="en-GB" sz="2800" b="0" dirty="0" err="1">
                <a:latin typeface="Cambria" panose="02040503050406030204" pitchFamily="18" charset="0"/>
                <a:ea typeface="Cambria" panose="02040503050406030204" pitchFamily="18" charset="0"/>
                <a:sym typeface="Arial"/>
              </a:rPr>
              <a:t>și</a:t>
            </a:r>
            <a:r>
              <a:rPr lang="en-GB" sz="2800" b="0" dirty="0">
                <a:latin typeface="Cambria" panose="02040503050406030204" pitchFamily="18" charset="0"/>
                <a:ea typeface="Cambria" panose="02040503050406030204" pitchFamily="18" charset="0"/>
                <a:sym typeface="Arial"/>
              </a:rPr>
              <a:t> </a:t>
            </a:r>
            <a:r>
              <a:rPr lang="en-GB" sz="2800" b="0" dirty="0" err="1">
                <a:latin typeface="Cambria" panose="02040503050406030204" pitchFamily="18" charset="0"/>
                <a:ea typeface="Cambria" panose="02040503050406030204" pitchFamily="18" charset="0"/>
                <a:sym typeface="Arial"/>
              </a:rPr>
              <a:t>vindecarea</a:t>
            </a:r>
            <a:r>
              <a:rPr lang="en-GB" sz="2800" b="0" dirty="0">
                <a:latin typeface="Cambria" panose="02040503050406030204" pitchFamily="18" charset="0"/>
                <a:ea typeface="Cambria" panose="02040503050406030204" pitchFamily="18" charset="0"/>
                <a:sym typeface="Arial"/>
              </a:rPr>
              <a:t>.</a:t>
            </a:r>
            <a:endParaRPr sz="2800" b="1" dirty="0">
              <a:latin typeface="Cambria" panose="02040503050406030204" pitchFamily="18" charset="0"/>
              <a:ea typeface="Cambria" panose="02040503050406030204" pitchFamily="18" charset="0"/>
              <a:sym typeface="Arial"/>
            </a:endParaRPr>
          </a:p>
          <a:p>
            <a:pPr marL="182880" lvl="0" indent="-5078" algn="just" rtl="0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SzPts val="2800"/>
              <a:buNone/>
            </a:pPr>
            <a:endParaRPr sz="2800" dirty="0"/>
          </a:p>
        </p:txBody>
      </p:sp>
      <p:sp>
        <p:nvSpPr>
          <p:cNvPr id="1076" name="Google Shape;1076;p6"/>
          <p:cNvSpPr txBox="1"/>
          <p:nvPr/>
        </p:nvSpPr>
        <p:spPr>
          <a:xfrm>
            <a:off x="706165" y="980532"/>
            <a:ext cx="11223013" cy="833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</a:pPr>
            <a:r>
              <a:rPr lang="en-GB" sz="3200" b="1" i="0" u="none" strike="noStrike" cap="none" dirty="0" err="1">
                <a:latin typeface="Cambria" panose="02040503050406030204" pitchFamily="18" charset="0"/>
                <a:ea typeface="Cambria" panose="02040503050406030204" pitchFamily="18" charset="0"/>
                <a:cs typeface="Calibri"/>
                <a:sym typeface="Calibri"/>
              </a:rPr>
              <a:t>Principiul</a:t>
            </a:r>
            <a:r>
              <a:rPr lang="en-GB" sz="3200" b="1" i="0" u="none" strike="noStrike" cap="none" dirty="0">
                <a:latin typeface="Cambria" panose="02040503050406030204" pitchFamily="18" charset="0"/>
                <a:ea typeface="Cambria" panose="02040503050406030204" pitchFamily="18" charset="0"/>
                <a:cs typeface="Calibri"/>
                <a:sym typeface="Calibri"/>
              </a:rPr>
              <a:t> </a:t>
            </a:r>
            <a:r>
              <a:rPr lang="en-GB" sz="3200" b="1" i="0" u="none" strike="noStrike" cap="none" dirty="0" err="1">
                <a:latin typeface="Cambria" panose="02040503050406030204" pitchFamily="18" charset="0"/>
                <a:ea typeface="Cambria" panose="02040503050406030204" pitchFamily="18" charset="0"/>
                <a:cs typeface="Calibri"/>
                <a:sym typeface="Calibri"/>
              </a:rPr>
              <a:t>interesului</a:t>
            </a:r>
            <a:r>
              <a:rPr lang="en-GB" sz="3200" b="1" i="0" u="none" strike="noStrike" cap="none" dirty="0">
                <a:latin typeface="Cambria" panose="02040503050406030204" pitchFamily="18" charset="0"/>
                <a:ea typeface="Cambria" panose="02040503050406030204" pitchFamily="18" charset="0"/>
                <a:cs typeface="Calibri"/>
                <a:sym typeface="Calibri"/>
              </a:rPr>
              <a:t> superior al </a:t>
            </a:r>
            <a:r>
              <a:rPr lang="en-GB" sz="3200" b="1" i="0" u="none" strike="noStrike" cap="none" dirty="0" err="1">
                <a:latin typeface="Cambria" panose="02040503050406030204" pitchFamily="18" charset="0"/>
                <a:ea typeface="Cambria" panose="02040503050406030204" pitchFamily="18" charset="0"/>
                <a:cs typeface="Calibri"/>
                <a:sym typeface="Calibri"/>
              </a:rPr>
              <a:t>copilului</a:t>
            </a:r>
            <a:endParaRPr sz="3200" b="1" i="0" u="none" strike="noStrike" cap="none" dirty="0">
              <a:latin typeface="Cambria" panose="02040503050406030204" pitchFamily="18" charset="0"/>
              <a:ea typeface="Cambria" panose="02040503050406030204" pitchFamily="18" charset="0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0984796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1" name="Google Shape;1081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endParaRPr dirty="0"/>
          </a:p>
        </p:txBody>
      </p:sp>
      <p:sp>
        <p:nvSpPr>
          <p:cNvPr id="1082" name="Google Shape;1082;p7"/>
          <p:cNvSpPr txBox="1">
            <a:spLocks noGrp="1"/>
          </p:cNvSpPr>
          <p:nvPr>
            <p:ph type="body" idx="1"/>
          </p:nvPr>
        </p:nvSpPr>
        <p:spPr>
          <a:xfrm>
            <a:off x="706166" y="1814163"/>
            <a:ext cx="10155433" cy="62894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t" anchorCtr="0">
            <a:noAutofit/>
          </a:bodyPr>
          <a:lstStyle/>
          <a:p>
            <a:pPr marL="0" lvl="0" indent="0" algn="just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2800"/>
              <a:buNone/>
            </a:pPr>
            <a:r>
              <a:rPr lang="en-GB" sz="2800" dirty="0">
                <a:latin typeface="Cambria" panose="02040503050406030204" pitchFamily="18" charset="0"/>
                <a:ea typeface="Cambria" panose="02040503050406030204" pitchFamily="18" charset="0"/>
              </a:rPr>
              <a:t>1) </a:t>
            </a:r>
            <a:r>
              <a:rPr lang="en-GB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Efectuați</a:t>
            </a:r>
            <a:r>
              <a:rPr lang="en-GB" sz="2800" dirty="0">
                <a:latin typeface="Cambria" panose="02040503050406030204" pitchFamily="18" charset="0"/>
                <a:ea typeface="Cambria" panose="02040503050406030204" pitchFamily="18" charset="0"/>
              </a:rPr>
              <a:t> o </a:t>
            </a:r>
            <a:r>
              <a:rPr lang="en-GB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evaluare</a:t>
            </a:r>
            <a:r>
              <a:rPr lang="en-GB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atentă</a:t>
            </a:r>
            <a:r>
              <a:rPr lang="en-GB" sz="2800" dirty="0">
                <a:latin typeface="Cambria" panose="02040503050406030204" pitchFamily="18" charset="0"/>
                <a:ea typeface="Cambria" panose="02040503050406030204" pitchFamily="18" charset="0"/>
              </a:rPr>
              <a:t> a </a:t>
            </a:r>
            <a:r>
              <a:rPr lang="en-GB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situației</a:t>
            </a:r>
            <a:r>
              <a:rPr lang="en-GB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copilului</a:t>
            </a:r>
            <a:r>
              <a:rPr lang="en-GB" sz="2800" dirty="0">
                <a:latin typeface="Cambria" panose="02040503050406030204" pitchFamily="18" charset="0"/>
                <a:ea typeface="Cambria" panose="02040503050406030204" pitchFamily="18" charset="0"/>
              </a:rPr>
              <a:t>; </a:t>
            </a:r>
            <a:endParaRPr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0" lvl="0" indent="0" algn="just" rtl="0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SzPts val="2800"/>
              <a:buNone/>
            </a:pPr>
            <a:r>
              <a:rPr lang="en-GB" sz="2800" dirty="0">
                <a:latin typeface="Cambria" panose="02040503050406030204" pitchFamily="18" charset="0"/>
                <a:ea typeface="Cambria" panose="02040503050406030204" pitchFamily="18" charset="0"/>
              </a:rPr>
              <a:t>2) </a:t>
            </a:r>
            <a:r>
              <a:rPr lang="ro-RO" dirty="0" err="1">
                <a:latin typeface="Cambria" panose="02040503050406030204" pitchFamily="18" charset="0"/>
                <a:ea typeface="Cambria" panose="02040503050406030204" pitchFamily="18" charset="0"/>
              </a:rPr>
              <a:t>S</a:t>
            </a:r>
            <a:r>
              <a:rPr lang="en-GB" sz="2800" dirty="0" smtClean="0">
                <a:latin typeface="Cambria" panose="02040503050406030204" pitchFamily="18" charset="0"/>
                <a:ea typeface="Cambria" panose="02040503050406030204" pitchFamily="18" charset="0"/>
              </a:rPr>
              <a:t>ă </a:t>
            </a:r>
            <a:r>
              <a:rPr lang="en-GB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poarte</a:t>
            </a:r>
            <a:r>
              <a:rPr lang="en-GB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discuții</a:t>
            </a:r>
            <a:r>
              <a:rPr lang="en-GB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semnificative</a:t>
            </a:r>
            <a:r>
              <a:rPr lang="en-GB" sz="2800" dirty="0">
                <a:latin typeface="Cambria" panose="02040503050406030204" pitchFamily="18" charset="0"/>
                <a:ea typeface="Cambria" panose="02040503050406030204" pitchFamily="18" charset="0"/>
              </a:rPr>
              <a:t> cu </a:t>
            </a:r>
            <a:r>
              <a:rPr lang="en-GB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copilul</a:t>
            </a:r>
            <a:r>
              <a:rPr lang="en-GB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și</a:t>
            </a:r>
            <a:r>
              <a:rPr lang="en-GB" sz="2800" dirty="0">
                <a:latin typeface="Cambria" panose="02040503050406030204" pitchFamily="18" charset="0"/>
                <a:ea typeface="Cambria" panose="02040503050406030204" pitchFamily="18" charset="0"/>
              </a:rPr>
              <a:t> cu </a:t>
            </a:r>
            <a:r>
              <a:rPr lang="en-GB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îngrijitorii</a:t>
            </a:r>
            <a:r>
              <a:rPr lang="en-GB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despre</a:t>
            </a:r>
            <a:r>
              <a:rPr lang="en-GB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ceea</a:t>
            </a:r>
            <a:r>
              <a:rPr lang="en-GB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ce</a:t>
            </a:r>
            <a:r>
              <a:rPr lang="en-GB" sz="2800" dirty="0">
                <a:latin typeface="Cambria" panose="02040503050406030204" pitchFamily="18" charset="0"/>
                <a:ea typeface="Cambria" panose="02040503050406030204" pitchFamily="18" charset="0"/>
              </a:rPr>
              <a:t> cred </a:t>
            </a:r>
            <a:r>
              <a:rPr lang="en-GB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ei</a:t>
            </a:r>
            <a:r>
              <a:rPr lang="en-GB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că</a:t>
            </a:r>
            <a:r>
              <a:rPr lang="en-GB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este</a:t>
            </a:r>
            <a:r>
              <a:rPr lang="en-GB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în</a:t>
            </a:r>
            <a:r>
              <a:rPr lang="en-GB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interesul</a:t>
            </a:r>
            <a:r>
              <a:rPr lang="en-GB" sz="2800" dirty="0">
                <a:latin typeface="Cambria" panose="02040503050406030204" pitchFamily="18" charset="0"/>
                <a:ea typeface="Cambria" panose="02040503050406030204" pitchFamily="18" charset="0"/>
              </a:rPr>
              <a:t> superior al </a:t>
            </a:r>
            <a:r>
              <a:rPr lang="en-GB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copilului</a:t>
            </a:r>
            <a:r>
              <a:rPr lang="en-GB" sz="2800" dirty="0">
                <a:latin typeface="Cambria" panose="02040503050406030204" pitchFamily="18" charset="0"/>
                <a:ea typeface="Cambria" panose="02040503050406030204" pitchFamily="18" charset="0"/>
              </a:rPr>
              <a:t>; </a:t>
            </a:r>
            <a:endParaRPr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0" lvl="0" indent="0" algn="just" rtl="0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SzPts val="2800"/>
              <a:buNone/>
            </a:pPr>
            <a:r>
              <a:rPr lang="en-GB" sz="2800" dirty="0">
                <a:latin typeface="Cambria" panose="02040503050406030204" pitchFamily="18" charset="0"/>
                <a:ea typeface="Cambria" panose="02040503050406030204" pitchFamily="18" charset="0"/>
              </a:rPr>
              <a:t>3) </a:t>
            </a:r>
            <a:r>
              <a:rPr lang="en-GB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Căutați</a:t>
            </a:r>
            <a:r>
              <a:rPr lang="en-GB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cea</a:t>
            </a:r>
            <a:r>
              <a:rPr lang="en-GB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mai</a:t>
            </a:r>
            <a:r>
              <a:rPr lang="en-GB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puțin</a:t>
            </a:r>
            <a:r>
              <a:rPr lang="en-GB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dăunătoare</a:t>
            </a:r>
            <a:r>
              <a:rPr lang="en-GB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cale</a:t>
            </a:r>
            <a:r>
              <a:rPr lang="en-GB" sz="2800" dirty="0">
                <a:latin typeface="Cambria" panose="02040503050406030204" pitchFamily="18" charset="0"/>
                <a:ea typeface="Cambria" panose="02040503050406030204" pitchFamily="18" charset="0"/>
              </a:rPr>
              <a:t> de </a:t>
            </a:r>
            <a:r>
              <a:rPr lang="en-GB" sz="28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acțiune</a:t>
            </a:r>
            <a:r>
              <a:rPr lang="ro-RO" sz="2800" dirty="0" smtClean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  <a:endParaRPr lang="en-GB" sz="2800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182880" lvl="0" indent="-5078" algn="just" rtl="0">
              <a:lnSpc>
                <a:spcPct val="100000"/>
              </a:lnSpc>
              <a:spcBef>
                <a:spcPts val="2400"/>
              </a:spcBef>
              <a:spcAft>
                <a:spcPts val="1200"/>
              </a:spcAft>
              <a:buSzPts val="2800"/>
              <a:buNone/>
            </a:pPr>
            <a:endParaRPr sz="2800" dirty="0"/>
          </a:p>
        </p:txBody>
      </p:sp>
      <p:sp>
        <p:nvSpPr>
          <p:cNvPr id="1090" name="Google Shape;1090;p7"/>
          <p:cNvSpPr txBox="1"/>
          <p:nvPr/>
        </p:nvSpPr>
        <p:spPr>
          <a:xfrm>
            <a:off x="706166" y="980532"/>
            <a:ext cx="7218634" cy="833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</a:pPr>
            <a:r>
              <a:rPr lang="en-GB" sz="3200" b="1" i="0" u="none" strike="noStrike" cap="none" dirty="0">
                <a:latin typeface="Cambria" panose="02040503050406030204" pitchFamily="18" charset="0"/>
                <a:ea typeface="Cambria" panose="02040503050406030204" pitchFamily="18" charset="0"/>
                <a:cs typeface="Calibri"/>
                <a:sym typeface="Calibri"/>
              </a:rPr>
              <a:t>Cum se </a:t>
            </a:r>
            <a:r>
              <a:rPr lang="en-GB" sz="3200" b="1" i="0" u="none" strike="noStrike" cap="none" dirty="0" err="1">
                <a:latin typeface="Cambria" panose="02040503050406030204" pitchFamily="18" charset="0"/>
                <a:ea typeface="Cambria" panose="02040503050406030204" pitchFamily="18" charset="0"/>
                <a:cs typeface="Calibri"/>
                <a:sym typeface="Calibri"/>
              </a:rPr>
              <a:t>aplică</a:t>
            </a:r>
            <a:r>
              <a:rPr lang="en-GB" sz="3200" b="1" i="0" u="none" strike="noStrike" cap="none" dirty="0">
                <a:latin typeface="Cambria" panose="02040503050406030204" pitchFamily="18" charset="0"/>
                <a:ea typeface="Cambria" panose="02040503050406030204" pitchFamily="18" charset="0"/>
                <a:cs typeface="Calibri"/>
                <a:sym typeface="Calibri"/>
              </a:rPr>
              <a:t> </a:t>
            </a:r>
            <a:r>
              <a:rPr lang="en-GB" sz="3200" b="1" i="0" u="none" strike="noStrike" cap="none" dirty="0" err="1">
                <a:latin typeface="Cambria" panose="02040503050406030204" pitchFamily="18" charset="0"/>
                <a:ea typeface="Cambria" panose="02040503050406030204" pitchFamily="18" charset="0"/>
                <a:cs typeface="Calibri"/>
                <a:sym typeface="Calibri"/>
              </a:rPr>
              <a:t>principiul</a:t>
            </a:r>
            <a:endParaRPr sz="3200" b="1" i="0" u="none" strike="noStrike" cap="none" dirty="0">
              <a:latin typeface="Cambria" panose="02040503050406030204" pitchFamily="18" charset="0"/>
              <a:ea typeface="Cambria" panose="02040503050406030204" pitchFamily="18" charset="0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9698710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6" name="Google Shape;1096;p18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342900" marR="0" lvl="0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None/>
            </a:pPr>
            <a:r>
              <a:rPr lang="en-GB" sz="4400" b="1" dirty="0" err="1">
                <a:latin typeface="Cambria" panose="02040503050406030204" pitchFamily="18" charset="0"/>
                <a:ea typeface="Cambria" panose="02040503050406030204" pitchFamily="18" charset="0"/>
                <a:cs typeface="Times New Roman"/>
                <a:sym typeface="Times New Roman"/>
              </a:rPr>
              <a:t>Activitatea</a:t>
            </a:r>
            <a:r>
              <a:rPr lang="en-GB" sz="4400" b="1" dirty="0">
                <a:latin typeface="Cambria" panose="02040503050406030204" pitchFamily="18" charset="0"/>
                <a:ea typeface="Cambria" panose="02040503050406030204" pitchFamily="18" charset="0"/>
                <a:cs typeface="Times New Roman"/>
                <a:sym typeface="Times New Roman"/>
              </a:rPr>
              <a:t>: </a:t>
            </a:r>
            <a:r>
              <a:rPr lang="en-GB" sz="4400" b="1" i="1" dirty="0" err="1">
                <a:latin typeface="Cambria" panose="02040503050406030204" pitchFamily="18" charset="0"/>
                <a:ea typeface="Cambria" panose="02040503050406030204" pitchFamily="18" charset="0"/>
                <a:cs typeface="Times New Roman"/>
                <a:sym typeface="Times New Roman"/>
              </a:rPr>
              <a:t>Comunicarea</a:t>
            </a:r>
            <a:r>
              <a:rPr lang="en-GB" sz="4400" b="1" i="1" dirty="0">
                <a:latin typeface="Cambria" panose="02040503050406030204" pitchFamily="18" charset="0"/>
                <a:ea typeface="Cambria" panose="02040503050406030204" pitchFamily="18" charset="0"/>
                <a:cs typeface="Times New Roman"/>
                <a:sym typeface="Times New Roman"/>
              </a:rPr>
              <a:t> cu </a:t>
            </a:r>
            <a:r>
              <a:rPr lang="en-GB" sz="4400" b="1" i="1" dirty="0" err="1">
                <a:latin typeface="Cambria" panose="02040503050406030204" pitchFamily="18" charset="0"/>
                <a:ea typeface="Cambria" panose="02040503050406030204" pitchFamily="18" charset="0"/>
                <a:cs typeface="Times New Roman"/>
                <a:sym typeface="Times New Roman"/>
              </a:rPr>
              <a:t>copiii</a:t>
            </a:r>
            <a:r>
              <a:rPr lang="en-GB" sz="4400" b="1" i="1" dirty="0">
                <a:latin typeface="Cambria" panose="02040503050406030204" pitchFamily="18" charset="0"/>
                <a:ea typeface="Cambria" panose="02040503050406030204" pitchFamily="18" charset="0"/>
                <a:cs typeface="Times New Roman"/>
                <a:sym typeface="Times New Roman"/>
              </a:rPr>
              <a:t> </a:t>
            </a:r>
            <a:r>
              <a:rPr lang="en-GB" sz="4400" b="1" i="1" dirty="0" err="1" smtClean="0">
                <a:latin typeface="Cambria" panose="02040503050406030204" pitchFamily="18" charset="0"/>
                <a:ea typeface="Cambria" panose="02040503050406030204" pitchFamily="18" charset="0"/>
                <a:cs typeface="Times New Roman"/>
                <a:sym typeface="Times New Roman"/>
              </a:rPr>
              <a:t>supraviețuitori</a:t>
            </a:r>
            <a:r>
              <a:rPr lang="en-GB" sz="4000" dirty="0">
                <a:latin typeface="Calibri"/>
                <a:ea typeface="Calibri"/>
                <a:cs typeface="Calibri"/>
                <a:sym typeface="Calibri"/>
              </a:rPr>
              <a:t/>
            </a:r>
            <a:br>
              <a:rPr lang="en-GB" sz="4000" dirty="0">
                <a:latin typeface="Calibri"/>
                <a:ea typeface="Calibri"/>
                <a:cs typeface="Calibri"/>
                <a:sym typeface="Calibri"/>
              </a:rPr>
            </a:br>
            <a:endParaRPr dirty="0"/>
          </a:p>
        </p:txBody>
      </p:sp>
      <p:sp>
        <p:nvSpPr>
          <p:cNvPr id="1097" name="Google Shape;1097;p183"/>
          <p:cNvSpPr txBox="1">
            <a:spLocks noGrp="1"/>
          </p:cNvSpPr>
          <p:nvPr>
            <p:ph type="body" idx="1"/>
          </p:nvPr>
        </p:nvSpPr>
        <p:spPr>
          <a:xfrm>
            <a:off x="970280" y="5796022"/>
            <a:ext cx="10515600" cy="7618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GB" sz="2800" b="1" dirty="0" err="1">
                <a:latin typeface="Cambria" panose="02040503050406030204" pitchFamily="18" charset="0"/>
                <a:ea typeface="Cambria" panose="02040503050406030204" pitchFamily="18" charset="0"/>
                <a:cs typeface="Times New Roman"/>
                <a:sym typeface="Times New Roman"/>
              </a:rPr>
              <a:t>Orientări</a:t>
            </a:r>
            <a:r>
              <a:rPr lang="en-GB" sz="2800" b="1" dirty="0">
                <a:latin typeface="Cambria" panose="02040503050406030204" pitchFamily="18" charset="0"/>
                <a:ea typeface="Cambria" panose="02040503050406030204" pitchFamily="18" charset="0"/>
                <a:cs typeface="Times New Roman"/>
                <a:sym typeface="Times New Roman"/>
              </a:rPr>
              <a:t> </a:t>
            </a:r>
            <a:r>
              <a:rPr lang="en-GB" sz="2800" b="1" dirty="0" err="1">
                <a:latin typeface="Cambria" panose="02040503050406030204" pitchFamily="18" charset="0"/>
                <a:ea typeface="Cambria" panose="02040503050406030204" pitchFamily="18" charset="0"/>
                <a:cs typeface="Times New Roman"/>
                <a:sym typeface="Times New Roman"/>
              </a:rPr>
              <a:t>pentru</a:t>
            </a:r>
            <a:r>
              <a:rPr lang="en-GB" sz="2800" b="1" dirty="0">
                <a:latin typeface="Cambria" panose="02040503050406030204" pitchFamily="18" charset="0"/>
                <a:ea typeface="Cambria" panose="02040503050406030204" pitchFamily="18" charset="0"/>
                <a:cs typeface="Times New Roman"/>
                <a:sym typeface="Times New Roman"/>
              </a:rPr>
              <a:t> </a:t>
            </a:r>
            <a:r>
              <a:rPr lang="en-GB" sz="2800" b="1" dirty="0" err="1">
                <a:latin typeface="Cambria" panose="02040503050406030204" pitchFamily="18" charset="0"/>
                <a:ea typeface="Cambria" panose="02040503050406030204" pitchFamily="18" charset="0"/>
                <a:cs typeface="Times New Roman"/>
                <a:sym typeface="Times New Roman"/>
              </a:rPr>
              <a:t>comunicarea</a:t>
            </a:r>
            <a:r>
              <a:rPr lang="en-GB" sz="2800" b="1" dirty="0">
                <a:latin typeface="Cambria" panose="02040503050406030204" pitchFamily="18" charset="0"/>
                <a:ea typeface="Cambria" panose="02040503050406030204" pitchFamily="18" charset="0"/>
                <a:cs typeface="Times New Roman"/>
                <a:sym typeface="Times New Roman"/>
              </a:rPr>
              <a:t> cu </a:t>
            </a:r>
            <a:r>
              <a:rPr lang="en-GB" sz="2800" b="1" dirty="0" err="1">
                <a:latin typeface="Cambria" panose="02040503050406030204" pitchFamily="18" charset="0"/>
                <a:ea typeface="Cambria" panose="02040503050406030204" pitchFamily="18" charset="0"/>
                <a:cs typeface="Times New Roman"/>
                <a:sym typeface="Times New Roman"/>
              </a:rPr>
              <a:t>copiii</a:t>
            </a:r>
            <a:r>
              <a:rPr lang="en-GB" sz="2800" b="1" dirty="0">
                <a:latin typeface="Cambria" panose="02040503050406030204" pitchFamily="18" charset="0"/>
                <a:ea typeface="Cambria" panose="02040503050406030204" pitchFamily="18" charset="0"/>
                <a:cs typeface="Times New Roman"/>
                <a:sym typeface="Times New Roman"/>
              </a:rPr>
              <a:t> </a:t>
            </a:r>
            <a:r>
              <a:rPr lang="en-GB" sz="2800" b="1" dirty="0" err="1">
                <a:latin typeface="Cambria" panose="02040503050406030204" pitchFamily="18" charset="0"/>
                <a:ea typeface="Cambria" panose="02040503050406030204" pitchFamily="18" charset="0"/>
                <a:cs typeface="Times New Roman"/>
                <a:sym typeface="Times New Roman"/>
              </a:rPr>
              <a:t>victime</a:t>
            </a:r>
            <a:r>
              <a:rPr lang="en-GB" sz="2800" b="1" dirty="0">
                <a:latin typeface="Cambria" panose="02040503050406030204" pitchFamily="18" charset="0"/>
                <a:ea typeface="Cambria" panose="02040503050406030204" pitchFamily="18" charset="0"/>
                <a:cs typeface="Times New Roman"/>
                <a:sym typeface="Times New Roman"/>
              </a:rPr>
              <a:t>/</a:t>
            </a:r>
            <a:r>
              <a:rPr lang="en-GB" sz="2800" b="1" dirty="0" err="1">
                <a:latin typeface="Cambria" panose="02040503050406030204" pitchFamily="18" charset="0"/>
                <a:ea typeface="Cambria" panose="02040503050406030204" pitchFamily="18" charset="0"/>
                <a:cs typeface="Times New Roman"/>
                <a:sym typeface="Times New Roman"/>
              </a:rPr>
              <a:t>supraviețuitori</a:t>
            </a:r>
            <a:endParaRPr sz="2400" dirty="0">
              <a:latin typeface="Cambria" panose="02040503050406030204" pitchFamily="18" charset="0"/>
              <a:ea typeface="Cambria" panose="02040503050406030204" pitchFamily="18" charset="0"/>
              <a:cs typeface="Calibri"/>
              <a:sym typeface="Calibri"/>
            </a:endParaRPr>
          </a:p>
          <a:p>
            <a:pPr marL="228600" lvl="0" indent="-64135" algn="l" rtl="0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 dirty="0"/>
          </a:p>
        </p:txBody>
      </p:sp>
      <p:pic>
        <p:nvPicPr>
          <p:cNvPr id="1099" name="Google Shape;1099;p18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83096" y="1351722"/>
            <a:ext cx="10902784" cy="466476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101579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4" name="Google Shape;1104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endParaRPr dirty="0"/>
          </a:p>
        </p:txBody>
      </p:sp>
      <p:sp>
        <p:nvSpPr>
          <p:cNvPr id="1105" name="Google Shape;1105;p8"/>
          <p:cNvSpPr txBox="1">
            <a:spLocks noGrp="1"/>
          </p:cNvSpPr>
          <p:nvPr>
            <p:ph type="body" idx="1"/>
          </p:nvPr>
        </p:nvSpPr>
        <p:spPr>
          <a:xfrm>
            <a:off x="763587" y="1389569"/>
            <a:ext cx="10055225" cy="46298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t" anchorCtr="0">
            <a:noAutofit/>
          </a:bodyPr>
          <a:lstStyle/>
          <a:p>
            <a:pPr marL="914400" lvl="1" indent="-381000" algn="l" rtl="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2400"/>
              <a:buChar char="•"/>
            </a:pPr>
            <a:r>
              <a:rPr lang="en-GB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Eu</a:t>
            </a:r>
            <a:r>
              <a:rPr lang="en-GB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dirty="0" err="1">
                <a:latin typeface="Cambria" panose="02040503050406030204" pitchFamily="18" charset="0"/>
                <a:ea typeface="Cambria" panose="02040503050406030204" pitchFamily="18" charset="0"/>
              </a:rPr>
              <a:t>te</a:t>
            </a:r>
            <a:r>
              <a:rPr lang="en-GB" sz="2400" dirty="0">
                <a:latin typeface="Cambria" panose="02040503050406030204" pitchFamily="18" charset="0"/>
                <a:ea typeface="Cambria" panose="02040503050406030204" pitchFamily="18" charset="0"/>
              </a:rPr>
              <a:t> cred</a:t>
            </a:r>
            <a:endParaRPr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914400" lvl="1" indent="-381000" algn="l" rtl="0">
              <a:lnSpc>
                <a:spcPct val="100000"/>
              </a:lnSpc>
              <a:spcBef>
                <a:spcPts val="3600"/>
              </a:spcBef>
              <a:spcAft>
                <a:spcPts val="0"/>
              </a:spcAft>
              <a:buSzPts val="2400"/>
              <a:buChar char="•"/>
            </a:pPr>
            <a:r>
              <a:rPr lang="en-GB" sz="2400" dirty="0">
                <a:latin typeface="Cambria" panose="02040503050406030204" pitchFamily="18" charset="0"/>
                <a:ea typeface="Cambria" panose="02040503050406030204" pitchFamily="18" charset="0"/>
              </a:rPr>
              <a:t>Nu </a:t>
            </a:r>
            <a:r>
              <a:rPr lang="en-GB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este</a:t>
            </a:r>
            <a:r>
              <a:rPr lang="en-GB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vina</a:t>
            </a:r>
            <a:r>
              <a:rPr lang="en-GB" sz="2400" dirty="0">
                <a:latin typeface="Cambria" panose="02040503050406030204" pitchFamily="18" charset="0"/>
                <a:ea typeface="Cambria" panose="02040503050406030204" pitchFamily="18" charset="0"/>
              </a:rPr>
              <a:t> ta</a:t>
            </a:r>
            <a:endParaRPr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914400" lvl="1" indent="-381000" algn="l" rtl="0">
              <a:lnSpc>
                <a:spcPct val="100000"/>
              </a:lnSpc>
              <a:spcBef>
                <a:spcPts val="3600"/>
              </a:spcBef>
              <a:spcAft>
                <a:spcPts val="0"/>
              </a:spcAft>
              <a:buSzPts val="2400"/>
              <a:buChar char="•"/>
            </a:pPr>
            <a:r>
              <a:rPr lang="en-GB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Îmi</a:t>
            </a:r>
            <a:r>
              <a:rPr lang="en-GB" sz="2400" dirty="0">
                <a:latin typeface="Cambria" panose="02040503050406030204" pitchFamily="18" charset="0"/>
                <a:ea typeface="Cambria" panose="02040503050406030204" pitchFamily="18" charset="0"/>
              </a:rPr>
              <a:t> pare </a:t>
            </a:r>
            <a:r>
              <a:rPr lang="en-GB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rău</a:t>
            </a:r>
            <a:r>
              <a:rPr lang="en-GB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că</a:t>
            </a:r>
            <a:r>
              <a:rPr lang="en-GB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ți</a:t>
            </a:r>
            <a:r>
              <a:rPr lang="en-GB" sz="2400" dirty="0">
                <a:latin typeface="Cambria" panose="02040503050406030204" pitchFamily="18" charset="0"/>
                <a:ea typeface="Cambria" panose="02040503050406030204" pitchFamily="18" charset="0"/>
              </a:rPr>
              <a:t> s-a </a:t>
            </a:r>
            <a:r>
              <a:rPr lang="en-GB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întâmplat</a:t>
            </a:r>
            <a:r>
              <a:rPr lang="en-GB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asta</a:t>
            </a:r>
            <a:r>
              <a:rPr lang="en-GB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endParaRPr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914400" lvl="1" indent="-381000" algn="l" rtl="0">
              <a:lnSpc>
                <a:spcPct val="100000"/>
              </a:lnSpc>
              <a:spcBef>
                <a:spcPts val="3600"/>
              </a:spcBef>
              <a:spcAft>
                <a:spcPts val="0"/>
              </a:spcAft>
              <a:buSzPts val="2400"/>
              <a:buChar char="•"/>
            </a:pPr>
            <a:r>
              <a:rPr lang="en-GB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Și</a:t>
            </a:r>
            <a:r>
              <a:rPr lang="en-GB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alți</a:t>
            </a:r>
            <a:r>
              <a:rPr lang="en-GB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copii</a:t>
            </a:r>
            <a:r>
              <a:rPr lang="en-GB" sz="2400" dirty="0">
                <a:latin typeface="Cambria" panose="02040503050406030204" pitchFamily="18" charset="0"/>
                <a:ea typeface="Cambria" panose="02040503050406030204" pitchFamily="18" charset="0"/>
              </a:rPr>
              <a:t> au </a:t>
            </a:r>
            <a:r>
              <a:rPr lang="en-GB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trecut</a:t>
            </a:r>
            <a:r>
              <a:rPr lang="en-GB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prin</a:t>
            </a:r>
            <a:r>
              <a:rPr lang="en-GB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asta</a:t>
            </a:r>
            <a:r>
              <a:rPr lang="en-GB" sz="2400" dirty="0">
                <a:latin typeface="Cambria" panose="02040503050406030204" pitchFamily="18" charset="0"/>
                <a:ea typeface="Cambria" panose="02040503050406030204" pitchFamily="18" charset="0"/>
              </a:rPr>
              <a:t> - nu </a:t>
            </a:r>
            <a:r>
              <a:rPr lang="en-GB" dirty="0" err="1">
                <a:latin typeface="Cambria" panose="02040503050406030204" pitchFamily="18" charset="0"/>
                <a:ea typeface="Cambria" panose="02040503050406030204" pitchFamily="18" charset="0"/>
              </a:rPr>
              <a:t>ești</a:t>
            </a:r>
            <a:r>
              <a:rPr lang="en-GB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singur</a:t>
            </a:r>
            <a:endParaRPr sz="24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914400" lvl="1" indent="-381000" algn="l" rtl="0">
              <a:lnSpc>
                <a:spcPct val="100000"/>
              </a:lnSpc>
              <a:spcBef>
                <a:spcPts val="3600"/>
              </a:spcBef>
              <a:spcAft>
                <a:spcPts val="0"/>
              </a:spcAft>
              <a:buSzPts val="2400"/>
              <a:buChar char="•"/>
            </a:pPr>
            <a:r>
              <a:rPr lang="en-GB" sz="2400" dirty="0">
                <a:latin typeface="Cambria" panose="02040503050406030204" pitchFamily="18" charset="0"/>
                <a:ea typeface="Cambria" panose="02040503050406030204" pitchFamily="18" charset="0"/>
              </a:rPr>
              <a:t>Ai </a:t>
            </a:r>
            <a:r>
              <a:rPr lang="en-GB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fost</a:t>
            </a:r>
            <a:r>
              <a:rPr lang="en-GB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foarte</a:t>
            </a:r>
            <a:r>
              <a:rPr lang="en-GB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curajos</a:t>
            </a:r>
            <a:r>
              <a:rPr lang="en-GB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să</a:t>
            </a:r>
            <a:r>
              <a:rPr lang="en-GB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vorbești</a:t>
            </a:r>
            <a:r>
              <a:rPr lang="en-GB" sz="2400" dirty="0">
                <a:latin typeface="Cambria" panose="02040503050406030204" pitchFamily="18" charset="0"/>
                <a:ea typeface="Cambria" panose="02040503050406030204" pitchFamily="18" charset="0"/>
              </a:rPr>
              <a:t> cu mine </a:t>
            </a:r>
            <a:r>
              <a:rPr lang="en-GB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despre</a:t>
            </a:r>
            <a:r>
              <a:rPr lang="en-GB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ceea</a:t>
            </a:r>
            <a:r>
              <a:rPr lang="en-GB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ce</a:t>
            </a:r>
            <a:r>
              <a:rPr lang="en-GB" sz="2400" dirty="0">
                <a:latin typeface="Cambria" panose="02040503050406030204" pitchFamily="18" charset="0"/>
                <a:ea typeface="Cambria" panose="02040503050406030204" pitchFamily="18" charset="0"/>
              </a:rPr>
              <a:t> s-a </a:t>
            </a:r>
            <a:r>
              <a:rPr lang="en-GB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întâmplat</a:t>
            </a:r>
            <a:endParaRPr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914400" lvl="1" indent="-381000" algn="l" rtl="0">
              <a:lnSpc>
                <a:spcPct val="100000"/>
              </a:lnSpc>
              <a:spcBef>
                <a:spcPts val="3600"/>
              </a:spcBef>
              <a:spcAft>
                <a:spcPts val="0"/>
              </a:spcAft>
              <a:buSzPts val="2400"/>
              <a:buChar char="•"/>
            </a:pPr>
            <a:r>
              <a:rPr lang="en-GB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Apreciez</a:t>
            </a:r>
            <a:r>
              <a:rPr lang="en-GB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faptul</a:t>
            </a:r>
            <a:r>
              <a:rPr lang="en-GB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că</a:t>
            </a:r>
            <a:r>
              <a:rPr lang="en-GB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dirty="0" err="1">
                <a:latin typeface="Cambria" panose="02040503050406030204" pitchFamily="18" charset="0"/>
                <a:ea typeface="Cambria" panose="02040503050406030204" pitchFamily="18" charset="0"/>
              </a:rPr>
              <a:t>te</a:t>
            </a:r>
            <a:r>
              <a:rPr lang="en-GB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simți</a:t>
            </a:r>
            <a:r>
              <a:rPr lang="en-GB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suficient</a:t>
            </a:r>
            <a:r>
              <a:rPr lang="en-GB" sz="2400" dirty="0">
                <a:latin typeface="Cambria" panose="02040503050406030204" pitchFamily="18" charset="0"/>
                <a:ea typeface="Cambria" panose="02040503050406030204" pitchFamily="18" charset="0"/>
              </a:rPr>
              <a:t> de </a:t>
            </a:r>
            <a:r>
              <a:rPr lang="en-GB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confortabil</a:t>
            </a:r>
            <a:r>
              <a:rPr lang="en-GB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pentru</a:t>
            </a:r>
            <a:r>
              <a:rPr lang="en-GB" sz="2400" dirty="0">
                <a:latin typeface="Cambria" panose="02040503050406030204" pitchFamily="18" charset="0"/>
                <a:ea typeface="Cambria" panose="02040503050406030204" pitchFamily="18" charset="0"/>
              </a:rPr>
              <a:t> a </a:t>
            </a:r>
            <a:r>
              <a:rPr lang="en-GB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împărtăși</a:t>
            </a:r>
            <a:r>
              <a:rPr lang="en-GB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acest</a:t>
            </a:r>
            <a:r>
              <a:rPr lang="en-GB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lucru</a:t>
            </a:r>
            <a:r>
              <a:rPr lang="en-GB" sz="2400" dirty="0">
                <a:latin typeface="Cambria" panose="02040503050406030204" pitchFamily="18" charset="0"/>
                <a:ea typeface="Cambria" panose="02040503050406030204" pitchFamily="18" charset="0"/>
              </a:rPr>
              <a:t> cu mine</a:t>
            </a:r>
            <a:endParaRPr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182880" lvl="0" indent="-30478" algn="l" rtl="0">
              <a:lnSpc>
                <a:spcPct val="100000"/>
              </a:lnSpc>
              <a:spcBef>
                <a:spcPts val="3600"/>
              </a:spcBef>
              <a:spcAft>
                <a:spcPts val="1800"/>
              </a:spcAft>
              <a:buSzPts val="2400"/>
              <a:buNone/>
            </a:pPr>
            <a:endParaRPr sz="2400" dirty="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12" name="Google Shape;1112;p8"/>
          <p:cNvSpPr txBox="1"/>
          <p:nvPr/>
        </p:nvSpPr>
        <p:spPr>
          <a:xfrm>
            <a:off x="11456460" y="6041778"/>
            <a:ext cx="10293531" cy="9176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75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lang="en-GB" sz="1800" b="1" i="0" u="none" strike="noStrike" cap="none" dirty="0" smtClea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13" name="Google Shape;1113;p8"/>
          <p:cNvSpPr txBox="1"/>
          <p:nvPr/>
        </p:nvSpPr>
        <p:spPr>
          <a:xfrm>
            <a:off x="525371" y="648970"/>
            <a:ext cx="9100443" cy="833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</a:pPr>
            <a:r>
              <a:rPr lang="en-GB" sz="3200" b="1" i="0" u="none" strike="noStrike" cap="none" dirty="0" err="1">
                <a:latin typeface="Cambria" panose="02040503050406030204" pitchFamily="18" charset="0"/>
                <a:ea typeface="Cambria" panose="02040503050406030204" pitchFamily="18" charset="0"/>
                <a:cs typeface="Calibri"/>
                <a:sym typeface="Calibri"/>
              </a:rPr>
              <a:t>Exemple</a:t>
            </a:r>
            <a:r>
              <a:rPr lang="en-GB" sz="3200" b="1" i="0" u="none" strike="noStrike" cap="none" dirty="0">
                <a:latin typeface="Cambria" panose="02040503050406030204" pitchFamily="18" charset="0"/>
                <a:ea typeface="Cambria" panose="02040503050406030204" pitchFamily="18" charset="0"/>
                <a:cs typeface="Calibri"/>
                <a:sym typeface="Calibri"/>
              </a:rPr>
              <a:t> de </a:t>
            </a:r>
            <a:r>
              <a:rPr lang="en-GB" sz="3200" b="1" i="0" u="none" strike="noStrike" cap="none" dirty="0" err="1">
                <a:latin typeface="Cambria" panose="02040503050406030204" pitchFamily="18" charset="0"/>
                <a:ea typeface="Cambria" panose="02040503050406030204" pitchFamily="18" charset="0"/>
                <a:cs typeface="Calibri"/>
                <a:sym typeface="Calibri"/>
              </a:rPr>
              <a:t>declarații</a:t>
            </a:r>
            <a:r>
              <a:rPr lang="en-GB" sz="3200" b="1" i="0" u="none" strike="noStrike" cap="none" dirty="0">
                <a:latin typeface="Cambria" panose="02040503050406030204" pitchFamily="18" charset="0"/>
                <a:ea typeface="Cambria" panose="02040503050406030204" pitchFamily="18" charset="0"/>
                <a:cs typeface="Calibri"/>
                <a:sym typeface="Calibri"/>
              </a:rPr>
              <a:t> de </a:t>
            </a:r>
            <a:r>
              <a:rPr lang="en-GB" sz="3200" b="1" i="0" u="none" strike="noStrike" cap="none" dirty="0" err="1">
                <a:latin typeface="Cambria" panose="02040503050406030204" pitchFamily="18" charset="0"/>
                <a:ea typeface="Cambria" panose="02040503050406030204" pitchFamily="18" charset="0"/>
                <a:cs typeface="Calibri"/>
                <a:sym typeface="Calibri"/>
              </a:rPr>
              <a:t>recuperare</a:t>
            </a:r>
            <a:endParaRPr sz="3200" b="1" i="0" u="none" strike="noStrike" cap="none" dirty="0">
              <a:latin typeface="Cambria" panose="02040503050406030204" pitchFamily="18" charset="0"/>
              <a:ea typeface="Cambria" panose="02040503050406030204" pitchFamily="18" charset="0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664944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8" name="Google Shape;1118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endParaRPr dirty="0"/>
          </a:p>
        </p:txBody>
      </p:sp>
      <p:sp>
        <p:nvSpPr>
          <p:cNvPr id="1119" name="Google Shape;1119;p9"/>
          <p:cNvSpPr txBox="1">
            <a:spLocks noGrp="1"/>
          </p:cNvSpPr>
          <p:nvPr>
            <p:ph type="body" idx="1"/>
          </p:nvPr>
        </p:nvSpPr>
        <p:spPr>
          <a:xfrm>
            <a:off x="639794" y="1480118"/>
            <a:ext cx="10986149" cy="46298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t" anchorCtr="0">
            <a:noAutofit/>
          </a:bodyPr>
          <a:lstStyle/>
          <a:p>
            <a:pPr marL="0" lvl="0" indent="0" algn="l" rtl="0">
              <a:lnSpc>
                <a:spcPct val="120000"/>
              </a:lnSpc>
              <a:spcBef>
                <a:spcPts val="2400"/>
              </a:spcBef>
              <a:spcAft>
                <a:spcPts val="0"/>
              </a:spcAft>
              <a:buSzPts val="2400"/>
              <a:buNone/>
            </a:pPr>
            <a:r>
              <a:rPr lang="ro-RO" sz="2400" dirty="0"/>
              <a:t> </a:t>
            </a:r>
            <a:r>
              <a:rPr lang="ro-RO" sz="2400" dirty="0" smtClean="0"/>
              <a:t> </a:t>
            </a:r>
            <a:r>
              <a:rPr lang="en-GB" sz="2400" dirty="0" err="1" smtClean="0"/>
              <a:t>Poziția</a:t>
            </a:r>
            <a:r>
              <a:rPr lang="en-GB" sz="2400" dirty="0" smtClean="0"/>
              <a:t> </a:t>
            </a:r>
            <a:r>
              <a:rPr lang="en-GB" sz="2400" dirty="0" err="1"/>
              <a:t>șezând</a:t>
            </a:r>
            <a:endParaRPr dirty="0"/>
          </a:p>
          <a:p>
            <a:pPr marL="182880" lvl="0" indent="-182880" algn="l" rtl="0">
              <a:lnSpc>
                <a:spcPct val="120000"/>
              </a:lnSpc>
              <a:spcBef>
                <a:spcPts val="2400"/>
              </a:spcBef>
              <a:spcAft>
                <a:spcPts val="0"/>
              </a:spcAft>
              <a:buSzPts val="2400"/>
              <a:buChar char="•"/>
            </a:pPr>
            <a:r>
              <a:rPr lang="en-GB" sz="2400" dirty="0"/>
              <a:t>Adult de </a:t>
            </a:r>
            <a:r>
              <a:rPr lang="en-GB" sz="2400" dirty="0" err="1"/>
              <a:t>încredere</a:t>
            </a:r>
            <a:r>
              <a:rPr lang="en-GB" sz="2400" dirty="0"/>
              <a:t> </a:t>
            </a:r>
            <a:endParaRPr dirty="0"/>
          </a:p>
          <a:p>
            <a:pPr marL="182880" lvl="0" indent="-182880" algn="l" rtl="0">
              <a:lnSpc>
                <a:spcPct val="120000"/>
              </a:lnSpc>
              <a:spcBef>
                <a:spcPts val="2400"/>
              </a:spcBef>
              <a:spcAft>
                <a:spcPts val="0"/>
              </a:spcAft>
              <a:buSzPts val="2400"/>
              <a:buChar char="•"/>
            </a:pPr>
            <a:r>
              <a:rPr lang="en-GB" sz="2400" dirty="0"/>
              <a:t>Voce </a:t>
            </a:r>
            <a:r>
              <a:rPr lang="en-GB" sz="2400" dirty="0" err="1"/>
              <a:t>blândă</a:t>
            </a:r>
            <a:r>
              <a:rPr lang="en-GB" sz="2400" dirty="0"/>
              <a:t>, </a:t>
            </a:r>
            <a:r>
              <a:rPr lang="en-GB" sz="2400" dirty="0" err="1"/>
              <a:t>caldă</a:t>
            </a:r>
            <a:r>
              <a:rPr lang="en-GB" sz="2400" dirty="0"/>
              <a:t>, </a:t>
            </a:r>
            <a:r>
              <a:rPr lang="en-GB" sz="2400" dirty="0" err="1"/>
              <a:t>calmă</a:t>
            </a:r>
            <a:r>
              <a:rPr lang="en-GB" sz="2400" dirty="0"/>
              <a:t>, </a:t>
            </a:r>
            <a:r>
              <a:rPr lang="en-GB" sz="2400" dirty="0" err="1"/>
              <a:t>liniștitoare</a:t>
            </a:r>
            <a:r>
              <a:rPr lang="en-GB" sz="2400" dirty="0"/>
              <a:t> - </a:t>
            </a:r>
            <a:r>
              <a:rPr lang="en-GB" sz="2400" dirty="0" err="1"/>
              <a:t>încet</a:t>
            </a:r>
            <a:r>
              <a:rPr lang="en-GB" sz="2400" dirty="0"/>
              <a:t> </a:t>
            </a:r>
            <a:r>
              <a:rPr lang="en-GB" sz="2400" dirty="0" err="1"/>
              <a:t>și</a:t>
            </a:r>
            <a:r>
              <a:rPr lang="en-GB" sz="2400" dirty="0"/>
              <a:t> </a:t>
            </a:r>
            <a:r>
              <a:rPr lang="en-GB" sz="2400" dirty="0" err="1"/>
              <a:t>clar</a:t>
            </a:r>
            <a:endParaRPr dirty="0"/>
          </a:p>
          <a:p>
            <a:pPr marL="182880" lvl="0" indent="-182880" algn="l" rtl="0">
              <a:lnSpc>
                <a:spcPct val="120000"/>
              </a:lnSpc>
              <a:spcBef>
                <a:spcPts val="2400"/>
              </a:spcBef>
              <a:spcAft>
                <a:spcPts val="0"/>
              </a:spcAft>
              <a:buSzPts val="2400"/>
              <a:buChar char="•"/>
            </a:pPr>
            <a:r>
              <a:rPr lang="en-GB" sz="2400" dirty="0"/>
              <a:t>Nu </a:t>
            </a:r>
            <a:r>
              <a:rPr lang="en-GB" sz="2400" dirty="0" err="1"/>
              <a:t>forțați</a:t>
            </a:r>
            <a:r>
              <a:rPr lang="en-GB" sz="2400" dirty="0"/>
              <a:t> </a:t>
            </a:r>
            <a:r>
              <a:rPr lang="en-GB" sz="2400" dirty="0" err="1"/>
              <a:t>copilul</a:t>
            </a:r>
            <a:r>
              <a:rPr lang="en-GB" sz="2400" dirty="0"/>
              <a:t> </a:t>
            </a:r>
            <a:r>
              <a:rPr lang="en-GB" sz="2400" dirty="0" err="1"/>
              <a:t>să</a:t>
            </a:r>
            <a:r>
              <a:rPr lang="en-GB" sz="2400" dirty="0"/>
              <a:t> </a:t>
            </a:r>
            <a:r>
              <a:rPr lang="en-GB" sz="2400" dirty="0" err="1"/>
              <a:t>vorbească</a:t>
            </a:r>
            <a:r>
              <a:rPr lang="en-GB" sz="2400" dirty="0"/>
              <a:t> </a:t>
            </a:r>
            <a:endParaRPr dirty="0"/>
          </a:p>
          <a:p>
            <a:pPr marL="182880" lvl="0" indent="-182880" algn="l" rtl="0">
              <a:lnSpc>
                <a:spcPct val="120000"/>
              </a:lnSpc>
              <a:spcBef>
                <a:spcPts val="2400"/>
              </a:spcBef>
              <a:spcAft>
                <a:spcPts val="0"/>
              </a:spcAft>
              <a:buSzPts val="2400"/>
              <a:buChar char="•"/>
            </a:pPr>
            <a:r>
              <a:rPr lang="en-GB" sz="2400" dirty="0"/>
              <a:t>Nu </a:t>
            </a:r>
            <a:r>
              <a:rPr lang="en-GB" sz="2400" dirty="0" err="1"/>
              <a:t>includeți</a:t>
            </a:r>
            <a:r>
              <a:rPr lang="en-GB" sz="2400" dirty="0"/>
              <a:t> </a:t>
            </a:r>
            <a:r>
              <a:rPr lang="en-GB" sz="2400" dirty="0" err="1"/>
              <a:t>autorii</a:t>
            </a:r>
            <a:r>
              <a:rPr lang="en-GB" sz="2400" dirty="0"/>
              <a:t> </a:t>
            </a:r>
            <a:r>
              <a:rPr lang="en-GB" sz="2400" dirty="0" err="1"/>
              <a:t>suspectați</a:t>
            </a:r>
            <a:r>
              <a:rPr lang="en-GB" sz="2400" dirty="0"/>
              <a:t> </a:t>
            </a:r>
            <a:endParaRPr dirty="0"/>
          </a:p>
          <a:p>
            <a:pPr marL="182880" lvl="0" indent="-182880" algn="l" rtl="0">
              <a:lnSpc>
                <a:spcPct val="120000"/>
              </a:lnSpc>
              <a:spcBef>
                <a:spcPts val="2400"/>
              </a:spcBef>
              <a:spcAft>
                <a:spcPts val="0"/>
              </a:spcAft>
              <a:buSzPts val="2400"/>
              <a:buChar char="•"/>
            </a:pPr>
            <a:r>
              <a:rPr lang="en-GB" sz="2400" dirty="0" err="1"/>
              <a:t>Spuneți</a:t>
            </a:r>
            <a:r>
              <a:rPr lang="en-GB" sz="2400" dirty="0"/>
              <a:t> </a:t>
            </a:r>
            <a:r>
              <a:rPr lang="en-GB" sz="2400" dirty="0" err="1"/>
              <a:t>adevărul</a:t>
            </a:r>
            <a:endParaRPr dirty="0"/>
          </a:p>
        </p:txBody>
      </p:sp>
      <p:sp>
        <p:nvSpPr>
          <p:cNvPr id="1127" name="Google Shape;1127;p9"/>
          <p:cNvSpPr txBox="1"/>
          <p:nvPr/>
        </p:nvSpPr>
        <p:spPr>
          <a:xfrm>
            <a:off x="566057" y="272956"/>
            <a:ext cx="10787743" cy="9608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</a:pPr>
            <a:r>
              <a:rPr lang="en-GB" sz="3200" b="1" i="0" u="none" strike="noStrike" cap="none" dirty="0" smtClean="0">
                <a:solidFill>
                  <a:srgbClr val="1CABE3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3200" b="1" i="0" u="none" strike="noStrike" cap="none" dirty="0" err="1">
                <a:latin typeface="Cambria" panose="02040503050406030204" pitchFamily="18" charset="0"/>
                <a:ea typeface="Cambria" panose="02040503050406030204" pitchFamily="18" charset="0"/>
                <a:cs typeface="Calibri"/>
                <a:sym typeface="Calibri"/>
              </a:rPr>
              <a:t>Ajutați</a:t>
            </a:r>
            <a:r>
              <a:rPr lang="en-GB" sz="3200" b="1" i="0" u="none" strike="noStrike" cap="none" dirty="0">
                <a:latin typeface="Cambria" panose="02040503050406030204" pitchFamily="18" charset="0"/>
                <a:ea typeface="Cambria" panose="02040503050406030204" pitchFamily="18" charset="0"/>
                <a:cs typeface="Calibri"/>
                <a:sym typeface="Calibri"/>
              </a:rPr>
              <a:t> </a:t>
            </a:r>
            <a:r>
              <a:rPr lang="en-GB" sz="3200" b="1" i="0" u="none" strike="noStrike" cap="none" dirty="0" err="1">
                <a:latin typeface="Cambria" panose="02040503050406030204" pitchFamily="18" charset="0"/>
                <a:ea typeface="Cambria" panose="02040503050406030204" pitchFamily="18" charset="0"/>
                <a:cs typeface="Calibri"/>
                <a:sym typeface="Calibri"/>
              </a:rPr>
              <a:t>copilul</a:t>
            </a:r>
            <a:r>
              <a:rPr lang="en-GB" sz="3200" b="1" i="0" u="none" strike="noStrike" cap="none" dirty="0">
                <a:latin typeface="Cambria" panose="02040503050406030204" pitchFamily="18" charset="0"/>
                <a:ea typeface="Cambria" panose="02040503050406030204" pitchFamily="18" charset="0"/>
                <a:cs typeface="Calibri"/>
                <a:sym typeface="Calibri"/>
              </a:rPr>
              <a:t> </a:t>
            </a:r>
            <a:r>
              <a:rPr lang="en-GB" sz="3200" b="1" i="0" u="none" strike="noStrike" cap="none" dirty="0" err="1">
                <a:latin typeface="Cambria" panose="02040503050406030204" pitchFamily="18" charset="0"/>
                <a:ea typeface="Cambria" panose="02040503050406030204" pitchFamily="18" charset="0"/>
                <a:cs typeface="Calibri"/>
                <a:sym typeface="Calibri"/>
              </a:rPr>
              <a:t>supraviețuitor</a:t>
            </a:r>
            <a:r>
              <a:rPr lang="en-GB" sz="3200" b="1" i="0" u="none" strike="noStrike" cap="none" dirty="0">
                <a:latin typeface="Cambria" panose="02040503050406030204" pitchFamily="18" charset="0"/>
                <a:ea typeface="Cambria" panose="02040503050406030204" pitchFamily="18" charset="0"/>
                <a:cs typeface="Calibri"/>
                <a:sym typeface="Calibri"/>
              </a:rPr>
              <a:t> </a:t>
            </a:r>
            <a:r>
              <a:rPr lang="en-GB" sz="3200" b="1" i="0" u="none" strike="noStrike" cap="none" dirty="0" err="1">
                <a:latin typeface="Cambria" panose="02040503050406030204" pitchFamily="18" charset="0"/>
                <a:ea typeface="Cambria" panose="02040503050406030204" pitchFamily="18" charset="0"/>
                <a:cs typeface="Calibri"/>
                <a:sym typeface="Calibri"/>
              </a:rPr>
              <a:t>să</a:t>
            </a:r>
            <a:r>
              <a:rPr lang="en-GB" sz="3200" b="1" i="0" u="none" strike="noStrike" cap="none" dirty="0">
                <a:latin typeface="Cambria" panose="02040503050406030204" pitchFamily="18" charset="0"/>
                <a:ea typeface="Cambria" panose="02040503050406030204" pitchFamily="18" charset="0"/>
                <a:cs typeface="Calibri"/>
                <a:sym typeface="Calibri"/>
              </a:rPr>
              <a:t> se </a:t>
            </a:r>
            <a:r>
              <a:rPr lang="en-GB" sz="3200" b="1" i="0" u="none" strike="noStrike" cap="none" dirty="0" err="1">
                <a:latin typeface="Cambria" panose="02040503050406030204" pitchFamily="18" charset="0"/>
                <a:ea typeface="Cambria" panose="02040503050406030204" pitchFamily="18" charset="0"/>
                <a:cs typeface="Calibri"/>
                <a:sym typeface="Calibri"/>
              </a:rPr>
              <a:t>simtă</a:t>
            </a:r>
            <a:r>
              <a:rPr lang="en-GB" sz="3200" b="1" i="0" u="none" strike="noStrike" cap="none" dirty="0">
                <a:latin typeface="Cambria" panose="02040503050406030204" pitchFamily="18" charset="0"/>
                <a:ea typeface="Cambria" panose="02040503050406030204" pitchFamily="18" charset="0"/>
                <a:cs typeface="Calibri"/>
                <a:sym typeface="Calibri"/>
              </a:rPr>
              <a:t> </a:t>
            </a:r>
            <a:r>
              <a:rPr lang="en-GB" sz="3200" b="1" i="0" u="none" strike="noStrike" cap="none" dirty="0" err="1">
                <a:latin typeface="Cambria" panose="02040503050406030204" pitchFamily="18" charset="0"/>
                <a:ea typeface="Cambria" panose="02040503050406030204" pitchFamily="18" charset="0"/>
                <a:cs typeface="Calibri"/>
                <a:sym typeface="Calibri"/>
              </a:rPr>
              <a:t>în</a:t>
            </a:r>
            <a:r>
              <a:rPr lang="en-GB" sz="3200" b="1" i="0" u="none" strike="noStrike" cap="none" dirty="0">
                <a:latin typeface="Cambria" panose="02040503050406030204" pitchFamily="18" charset="0"/>
                <a:ea typeface="Cambria" panose="02040503050406030204" pitchFamily="18" charset="0"/>
                <a:cs typeface="Calibri"/>
                <a:sym typeface="Calibri"/>
              </a:rPr>
              <a:t> </a:t>
            </a:r>
            <a:r>
              <a:rPr lang="en-GB" sz="3200" b="1" i="0" u="none" strike="noStrike" cap="none" dirty="0" err="1">
                <a:latin typeface="Cambria" panose="02040503050406030204" pitchFamily="18" charset="0"/>
                <a:ea typeface="Cambria" panose="02040503050406030204" pitchFamily="18" charset="0"/>
                <a:cs typeface="Calibri"/>
                <a:sym typeface="Calibri"/>
              </a:rPr>
              <a:t>siguranță</a:t>
            </a:r>
            <a:endParaRPr sz="1400" b="0" i="0" u="none" strike="noStrike" cap="none" dirty="0">
              <a:latin typeface="Cambria" panose="02040503050406030204" pitchFamily="18" charset="0"/>
              <a:ea typeface="Cambria" panose="02040503050406030204" pitchFamily="18" charset="0"/>
              <a:cs typeface="Arial"/>
              <a:sym typeface="Arial"/>
            </a:endParaRPr>
          </a:p>
        </p:txBody>
      </p:sp>
      <p:pic>
        <p:nvPicPr>
          <p:cNvPr id="1128" name="Google Shape;1128;p9" descr="Shield Tick outlin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097460" y="905306"/>
            <a:ext cx="3045271" cy="304527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87535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3" name="Google Shape;1133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endParaRPr dirty="0"/>
          </a:p>
        </p:txBody>
      </p:sp>
      <p:sp>
        <p:nvSpPr>
          <p:cNvPr id="1134" name="Google Shape;1134;p10"/>
          <p:cNvSpPr txBox="1">
            <a:spLocks noGrp="1"/>
          </p:cNvSpPr>
          <p:nvPr>
            <p:ph type="body" idx="1"/>
          </p:nvPr>
        </p:nvSpPr>
        <p:spPr>
          <a:xfrm>
            <a:off x="806374" y="1686969"/>
            <a:ext cx="10055225" cy="50212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t" anchorCtr="0">
            <a:noAutofit/>
          </a:bodyPr>
          <a:lstStyle/>
          <a:p>
            <a:pPr marL="182880" marR="0" lvl="0" indent="-182880" algn="l" rtl="0">
              <a:lnSpc>
                <a:spcPct val="120000"/>
              </a:lnSpc>
              <a:spcBef>
                <a:spcPts val="300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</a:pPr>
            <a:r>
              <a:rPr lang="en-GB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Explicați</a:t>
            </a:r>
            <a:r>
              <a:rPr lang="en-GB" sz="2800" dirty="0">
                <a:latin typeface="Cambria" panose="02040503050406030204" pitchFamily="18" charset="0"/>
                <a:ea typeface="Cambria" panose="02040503050406030204" pitchFamily="18" charset="0"/>
              </a:rPr>
              <a:t> cine </a:t>
            </a:r>
            <a:r>
              <a:rPr lang="en-GB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sunteți</a:t>
            </a:r>
            <a:r>
              <a:rPr lang="en-GB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și</a:t>
            </a:r>
            <a:r>
              <a:rPr lang="en-GB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scopul</a:t>
            </a:r>
            <a:r>
              <a:rPr lang="en-GB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întâlnirii</a:t>
            </a:r>
            <a:endParaRPr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182880" marR="0" lvl="0" indent="-182880" algn="l" rtl="0">
              <a:lnSpc>
                <a:spcPct val="120000"/>
              </a:lnSpc>
              <a:spcBef>
                <a:spcPts val="300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</a:pPr>
            <a:r>
              <a:rPr lang="en-GB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Spuneți</a:t>
            </a:r>
            <a:r>
              <a:rPr lang="en-GB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copilului</a:t>
            </a:r>
            <a:r>
              <a:rPr lang="en-GB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supraviețuitor</a:t>
            </a:r>
            <a:r>
              <a:rPr lang="en-GB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cât</a:t>
            </a:r>
            <a:r>
              <a:rPr lang="en-GB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va</a:t>
            </a:r>
            <a:r>
              <a:rPr lang="en-GB" sz="2800" dirty="0">
                <a:latin typeface="Cambria" panose="02040503050406030204" pitchFamily="18" charset="0"/>
                <a:ea typeface="Cambria" panose="02040503050406030204" pitchFamily="18" charset="0"/>
              </a:rPr>
              <a:t> dura </a:t>
            </a:r>
            <a:r>
              <a:rPr lang="en-GB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întâlnirea</a:t>
            </a:r>
            <a:endParaRPr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182880" marR="0" lvl="0" indent="-182880" algn="l" rtl="0">
              <a:lnSpc>
                <a:spcPct val="120000"/>
              </a:lnSpc>
              <a:spcBef>
                <a:spcPts val="300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</a:pPr>
            <a:r>
              <a:rPr lang="en-GB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Prezentarea</a:t>
            </a:r>
            <a:r>
              <a:rPr lang="en-GB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interpreților</a:t>
            </a:r>
            <a:endParaRPr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182880" marR="0" lvl="0" indent="-182880" algn="l" rtl="0">
              <a:lnSpc>
                <a:spcPct val="120000"/>
              </a:lnSpc>
              <a:spcBef>
                <a:spcPts val="300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</a:pPr>
            <a:r>
              <a:rPr lang="en-GB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Explicarea</a:t>
            </a:r>
            <a:r>
              <a:rPr lang="en-GB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luării</a:t>
            </a:r>
            <a:r>
              <a:rPr lang="en-GB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notițelor</a:t>
            </a:r>
            <a:endParaRPr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182880" marR="0" lvl="0" indent="-182880" algn="l" rtl="0">
              <a:lnSpc>
                <a:spcPct val="120000"/>
              </a:lnSpc>
              <a:spcBef>
                <a:spcPts val="300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</a:pPr>
            <a:r>
              <a:rPr lang="en-GB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Permiteți</a:t>
            </a:r>
            <a:r>
              <a:rPr lang="en-GB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copilului</a:t>
            </a:r>
            <a:r>
              <a:rPr lang="en-GB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supraviețuitor</a:t>
            </a:r>
            <a:r>
              <a:rPr lang="en-GB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să</a:t>
            </a:r>
            <a:r>
              <a:rPr lang="en-GB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aibă</a:t>
            </a:r>
            <a:r>
              <a:rPr lang="en-GB" sz="2800" dirty="0">
                <a:latin typeface="Cambria" panose="02040503050406030204" pitchFamily="18" charset="0"/>
                <a:ea typeface="Cambria" panose="02040503050406030204" pitchFamily="18" charset="0"/>
              </a:rPr>
              <a:t> un adult de </a:t>
            </a:r>
            <a:r>
              <a:rPr lang="en-GB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încredere</a:t>
            </a:r>
            <a:r>
              <a:rPr lang="en-GB" sz="2800" dirty="0">
                <a:latin typeface="Cambria" panose="02040503050406030204" pitchFamily="18" charset="0"/>
                <a:ea typeface="Cambria" panose="02040503050406030204" pitchFamily="18" charset="0"/>
              </a:rPr>
              <a:t> la </a:t>
            </a:r>
            <a:r>
              <a:rPr lang="en-GB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întâlnire</a:t>
            </a:r>
            <a:endParaRPr sz="28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182880" marR="0" lvl="0" indent="-5078" algn="l" rtl="0">
              <a:lnSpc>
                <a:spcPct val="120000"/>
              </a:lnSpc>
              <a:spcBef>
                <a:spcPts val="300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</a:pPr>
            <a:endParaRPr sz="2800" dirty="0"/>
          </a:p>
          <a:p>
            <a:pPr marL="182880" marR="0" lvl="0" indent="-5078" algn="l" rtl="0">
              <a:lnSpc>
                <a:spcPct val="120000"/>
              </a:lnSpc>
              <a:spcBef>
                <a:spcPts val="300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</a:pPr>
            <a:endParaRPr sz="2800" dirty="0"/>
          </a:p>
        </p:txBody>
      </p:sp>
      <p:sp>
        <p:nvSpPr>
          <p:cNvPr id="1142" name="Google Shape;1142;p10"/>
          <p:cNvSpPr txBox="1"/>
          <p:nvPr/>
        </p:nvSpPr>
        <p:spPr>
          <a:xfrm>
            <a:off x="566057" y="922308"/>
            <a:ext cx="9100443" cy="833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</a:pPr>
            <a:r>
              <a:rPr lang="en-GB" sz="3200" b="1" i="0" u="none" strike="noStrike" cap="none" dirty="0" err="1" smtClean="0">
                <a:latin typeface="Cambria" panose="02040503050406030204" pitchFamily="18" charset="0"/>
                <a:ea typeface="Cambria" panose="02040503050406030204" pitchFamily="18" charset="0"/>
                <a:cs typeface="Calibri"/>
                <a:sym typeface="Calibri"/>
              </a:rPr>
              <a:t>Spuneți</a:t>
            </a:r>
            <a:r>
              <a:rPr lang="en-GB" sz="3200" b="1" i="0" u="none" strike="noStrike" cap="none" dirty="0" smtClean="0">
                <a:latin typeface="Cambria" panose="02040503050406030204" pitchFamily="18" charset="0"/>
                <a:ea typeface="Cambria" panose="02040503050406030204" pitchFamily="18" charset="0"/>
                <a:cs typeface="Calibri"/>
                <a:sym typeface="Calibri"/>
              </a:rPr>
              <a:t> </a:t>
            </a:r>
            <a:r>
              <a:rPr lang="en-GB" sz="3200" b="1" i="0" u="none" strike="noStrike" cap="none" dirty="0" err="1">
                <a:latin typeface="Cambria" panose="02040503050406030204" pitchFamily="18" charset="0"/>
                <a:ea typeface="Cambria" panose="02040503050406030204" pitchFamily="18" charset="0"/>
                <a:cs typeface="Calibri"/>
                <a:sym typeface="Calibri"/>
              </a:rPr>
              <a:t>supraviețuitorului</a:t>
            </a:r>
            <a:r>
              <a:rPr lang="en-GB" sz="3200" b="1" i="0" u="none" strike="noStrike" cap="none" dirty="0">
                <a:latin typeface="Cambria" panose="02040503050406030204" pitchFamily="18" charset="0"/>
                <a:ea typeface="Cambria" panose="02040503050406030204" pitchFamily="18" charset="0"/>
                <a:cs typeface="Calibri"/>
                <a:sym typeface="Calibri"/>
              </a:rPr>
              <a:t> de </a:t>
            </a:r>
            <a:r>
              <a:rPr lang="en-GB" sz="3200" b="1" i="0" u="none" strike="noStrike" cap="none" dirty="0" err="1">
                <a:latin typeface="Cambria" panose="02040503050406030204" pitchFamily="18" charset="0"/>
                <a:ea typeface="Cambria" panose="02040503050406030204" pitchFamily="18" charset="0"/>
                <a:cs typeface="Calibri"/>
                <a:sym typeface="Calibri"/>
              </a:rPr>
              <a:t>ce</a:t>
            </a:r>
            <a:r>
              <a:rPr lang="en-GB" sz="3200" b="1" i="0" u="none" strike="noStrike" cap="none" dirty="0">
                <a:latin typeface="Cambria" panose="02040503050406030204" pitchFamily="18" charset="0"/>
                <a:ea typeface="Cambria" panose="02040503050406030204" pitchFamily="18" charset="0"/>
                <a:cs typeface="Calibri"/>
                <a:sym typeface="Calibri"/>
              </a:rPr>
              <a:t> </a:t>
            </a:r>
            <a:r>
              <a:rPr lang="en-GB" sz="3200" b="1" i="0" u="none" strike="noStrike" cap="none" dirty="0" err="1">
                <a:latin typeface="Cambria" panose="02040503050406030204" pitchFamily="18" charset="0"/>
                <a:ea typeface="Cambria" panose="02040503050406030204" pitchFamily="18" charset="0"/>
                <a:cs typeface="Calibri"/>
                <a:sym typeface="Calibri"/>
              </a:rPr>
              <a:t>vorbiți</a:t>
            </a:r>
            <a:r>
              <a:rPr lang="en-GB" sz="3200" b="1" i="0" u="none" strike="noStrike" cap="none" dirty="0">
                <a:latin typeface="Cambria" panose="02040503050406030204" pitchFamily="18" charset="0"/>
                <a:ea typeface="Cambria" panose="02040503050406030204" pitchFamily="18" charset="0"/>
                <a:cs typeface="Calibri"/>
                <a:sym typeface="Calibri"/>
              </a:rPr>
              <a:t> cu el</a:t>
            </a:r>
            <a:endParaRPr sz="1400" b="0" i="0" u="none" strike="noStrike" cap="none" dirty="0">
              <a:latin typeface="Cambria" panose="02040503050406030204" pitchFamily="18" charset="0"/>
              <a:ea typeface="Cambria" panose="02040503050406030204" pitchFamily="18" charset="0"/>
              <a:cs typeface="Arial"/>
              <a:sym typeface="Arial"/>
            </a:endParaRPr>
          </a:p>
        </p:txBody>
      </p:sp>
      <p:pic>
        <p:nvPicPr>
          <p:cNvPr id="1143" name="Google Shape;1143;p10" descr="Information outlin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486620" y="782455"/>
            <a:ext cx="2743200" cy="27432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909401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8" name="Google Shape;1148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endParaRPr dirty="0"/>
          </a:p>
        </p:txBody>
      </p:sp>
      <p:sp>
        <p:nvSpPr>
          <p:cNvPr id="1149" name="Google Shape;1149;p12"/>
          <p:cNvSpPr txBox="1">
            <a:spLocks noGrp="1"/>
          </p:cNvSpPr>
          <p:nvPr>
            <p:ph type="body" idx="1"/>
          </p:nvPr>
        </p:nvSpPr>
        <p:spPr>
          <a:xfrm>
            <a:off x="801659" y="1394806"/>
            <a:ext cx="10055225" cy="46298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t" anchorCtr="0">
            <a:noAutofit/>
          </a:bodyPr>
          <a:lstStyle/>
          <a:p>
            <a:pPr marL="182880" marR="0" lvl="0" indent="-182880" algn="l" rtl="0">
              <a:lnSpc>
                <a:spcPct val="120000"/>
              </a:lnSpc>
              <a:spcBef>
                <a:spcPts val="300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</a:pPr>
            <a:r>
              <a:rPr lang="en-GB" dirty="0" err="1">
                <a:latin typeface="Cambria" panose="02040503050406030204" pitchFamily="18" charset="0"/>
                <a:ea typeface="Cambria" panose="02040503050406030204" pitchFamily="18" charset="0"/>
              </a:rPr>
              <a:t>Monitorizează</a:t>
            </a:r>
            <a:r>
              <a:rPr lang="en-GB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dirty="0" err="1">
                <a:latin typeface="Cambria" panose="02040503050406030204" pitchFamily="18" charset="0"/>
                <a:ea typeface="Cambria" panose="02040503050406030204" pitchFamily="18" charset="0"/>
              </a:rPr>
              <a:t>interacțiunile</a:t>
            </a:r>
            <a:r>
              <a:rPr lang="en-GB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dirty="0" err="1">
                <a:latin typeface="Cambria" panose="02040503050406030204" pitchFamily="18" charset="0"/>
                <a:ea typeface="Cambria" panose="02040503050406030204" pitchFamily="18" charset="0"/>
              </a:rPr>
              <a:t>stresante</a:t>
            </a:r>
            <a:endParaRPr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182880" marR="0" lvl="0" indent="-182880" algn="l" rtl="0">
              <a:lnSpc>
                <a:spcPct val="120000"/>
              </a:lnSpc>
              <a:spcBef>
                <a:spcPts val="300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</a:pPr>
            <a:r>
              <a:rPr lang="en-GB" dirty="0">
                <a:latin typeface="Cambria" panose="02040503050406030204" pitchFamily="18" charset="0"/>
                <a:ea typeface="Cambria" panose="02040503050406030204" pitchFamily="18" charset="0"/>
              </a:rPr>
              <a:t>Nu </a:t>
            </a:r>
            <a:r>
              <a:rPr lang="en-GB" dirty="0" err="1">
                <a:latin typeface="Cambria" panose="02040503050406030204" pitchFamily="18" charset="0"/>
                <a:ea typeface="Cambria" panose="02040503050406030204" pitchFamily="18" charset="0"/>
              </a:rPr>
              <a:t>deveni</a:t>
            </a:r>
            <a:r>
              <a:rPr lang="en-GB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dirty="0" err="1">
                <a:latin typeface="Cambria" panose="02040503050406030204" pitchFamily="18" charset="0"/>
                <a:ea typeface="Cambria" panose="02040503050406030204" pitchFamily="18" charset="0"/>
              </a:rPr>
              <a:t>furios</a:t>
            </a:r>
            <a:endParaRPr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182880" marR="0" lvl="0" indent="-182880" algn="l" rtl="0">
              <a:lnSpc>
                <a:spcPct val="120000"/>
              </a:lnSpc>
              <a:spcBef>
                <a:spcPts val="300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</a:pPr>
            <a:r>
              <a:rPr lang="en-GB" dirty="0">
                <a:latin typeface="Cambria" panose="02040503050406030204" pitchFamily="18" charset="0"/>
                <a:ea typeface="Cambria" panose="02040503050406030204" pitchFamily="18" charset="0"/>
              </a:rPr>
              <a:t>Nu </a:t>
            </a:r>
            <a:r>
              <a:rPr lang="en-GB" dirty="0" err="1">
                <a:latin typeface="Cambria" panose="02040503050406030204" pitchFamily="18" charset="0"/>
                <a:ea typeface="Cambria" panose="02040503050406030204" pitchFamily="18" charset="0"/>
              </a:rPr>
              <a:t>forțați</a:t>
            </a:r>
            <a:r>
              <a:rPr lang="en-GB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dirty="0" err="1">
                <a:latin typeface="Cambria" panose="02040503050406030204" pitchFamily="18" charset="0"/>
                <a:ea typeface="Cambria" panose="02040503050406030204" pitchFamily="18" charset="0"/>
              </a:rPr>
              <a:t>copilul</a:t>
            </a:r>
            <a:r>
              <a:rPr lang="en-GB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dirty="0" err="1">
                <a:latin typeface="Cambria" panose="02040503050406030204" pitchFamily="18" charset="0"/>
                <a:ea typeface="Cambria" panose="02040503050406030204" pitchFamily="18" charset="0"/>
              </a:rPr>
              <a:t>supraviețuitor</a:t>
            </a:r>
            <a:r>
              <a:rPr lang="en-GB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dirty="0" err="1">
                <a:latin typeface="Cambria" panose="02040503050406030204" pitchFamily="18" charset="0"/>
                <a:ea typeface="Cambria" panose="02040503050406030204" pitchFamily="18" charset="0"/>
              </a:rPr>
              <a:t>să</a:t>
            </a:r>
            <a:r>
              <a:rPr lang="en-GB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dirty="0" err="1">
                <a:latin typeface="Cambria" panose="02040503050406030204" pitchFamily="18" charset="0"/>
                <a:ea typeface="Cambria" panose="02040503050406030204" pitchFamily="18" charset="0"/>
              </a:rPr>
              <a:t>răspundă</a:t>
            </a:r>
            <a:r>
              <a:rPr lang="en-GB" dirty="0">
                <a:latin typeface="Cambria" panose="02040503050406030204" pitchFamily="18" charset="0"/>
                <a:ea typeface="Cambria" panose="02040503050406030204" pitchFamily="18" charset="0"/>
              </a:rPr>
              <a:t> la </a:t>
            </a:r>
            <a:r>
              <a:rPr lang="en-GB" dirty="0" err="1">
                <a:latin typeface="Cambria" panose="02040503050406030204" pitchFamily="18" charset="0"/>
                <a:ea typeface="Cambria" panose="02040503050406030204" pitchFamily="18" charset="0"/>
              </a:rPr>
              <a:t>întrebări</a:t>
            </a:r>
            <a:r>
              <a:rPr lang="en-GB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dirty="0" err="1">
                <a:latin typeface="Cambria" panose="02040503050406030204" pitchFamily="18" charset="0"/>
                <a:ea typeface="Cambria" panose="02040503050406030204" pitchFamily="18" charset="0"/>
              </a:rPr>
              <a:t>sau</a:t>
            </a:r>
            <a:r>
              <a:rPr lang="en-GB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dirty="0" err="1">
                <a:latin typeface="Cambria" panose="02040503050406030204" pitchFamily="18" charset="0"/>
                <a:ea typeface="Cambria" panose="02040503050406030204" pitchFamily="18" charset="0"/>
              </a:rPr>
              <a:t>să</a:t>
            </a:r>
            <a:r>
              <a:rPr lang="en-GB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dirty="0" err="1">
                <a:latin typeface="Cambria" panose="02040503050406030204" pitchFamily="18" charset="0"/>
                <a:ea typeface="Cambria" panose="02040503050406030204" pitchFamily="18" charset="0"/>
              </a:rPr>
              <a:t>facă</a:t>
            </a:r>
            <a:r>
              <a:rPr lang="en-GB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dirty="0" err="1">
                <a:latin typeface="Cambria" panose="02040503050406030204" pitchFamily="18" charset="0"/>
                <a:ea typeface="Cambria" panose="02040503050406030204" pitchFamily="18" charset="0"/>
              </a:rPr>
              <a:t>ceva</a:t>
            </a:r>
            <a:r>
              <a:rPr lang="en-GB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dirty="0" err="1">
                <a:latin typeface="Cambria" panose="02040503050406030204" pitchFamily="18" charset="0"/>
                <a:ea typeface="Cambria" panose="02040503050406030204" pitchFamily="18" charset="0"/>
              </a:rPr>
              <a:t>ce</a:t>
            </a:r>
            <a:r>
              <a:rPr lang="en-GB" dirty="0">
                <a:latin typeface="Cambria" panose="02040503050406030204" pitchFamily="18" charset="0"/>
                <a:ea typeface="Cambria" panose="02040503050406030204" pitchFamily="18" charset="0"/>
              </a:rPr>
              <a:t> nu </a:t>
            </a:r>
            <a:r>
              <a:rPr lang="en-GB" dirty="0" err="1">
                <a:latin typeface="Cambria" panose="02040503050406030204" pitchFamily="18" charset="0"/>
                <a:ea typeface="Cambria" panose="02040503050406030204" pitchFamily="18" charset="0"/>
              </a:rPr>
              <a:t>dorește</a:t>
            </a:r>
            <a:r>
              <a:rPr lang="en-GB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dirty="0" err="1">
                <a:latin typeface="Cambria" panose="02040503050406030204" pitchFamily="18" charset="0"/>
                <a:ea typeface="Cambria" panose="02040503050406030204" pitchFamily="18" charset="0"/>
              </a:rPr>
              <a:t>să</a:t>
            </a:r>
            <a:r>
              <a:rPr lang="en-GB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dirty="0" err="1">
                <a:latin typeface="Cambria" panose="02040503050406030204" pitchFamily="18" charset="0"/>
                <a:ea typeface="Cambria" panose="02040503050406030204" pitchFamily="18" charset="0"/>
              </a:rPr>
              <a:t>facă</a:t>
            </a:r>
            <a:endParaRPr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182880" marR="0" lvl="0" indent="-182880" algn="l" rtl="0">
              <a:lnSpc>
                <a:spcPct val="120000"/>
              </a:lnSpc>
              <a:spcBef>
                <a:spcPts val="300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</a:pPr>
            <a:r>
              <a:rPr lang="en-GB" dirty="0">
                <a:latin typeface="Cambria" panose="02040503050406030204" pitchFamily="18" charset="0"/>
                <a:ea typeface="Cambria" panose="02040503050406030204" pitchFamily="18" charset="0"/>
              </a:rPr>
              <a:t>Nu </a:t>
            </a:r>
            <a:r>
              <a:rPr lang="en-GB" dirty="0" err="1">
                <a:latin typeface="Cambria" panose="02040503050406030204" pitchFamily="18" charset="0"/>
                <a:ea typeface="Cambria" panose="02040503050406030204" pitchFamily="18" charset="0"/>
              </a:rPr>
              <a:t>cereți</a:t>
            </a:r>
            <a:r>
              <a:rPr lang="en-GB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dirty="0" err="1">
                <a:latin typeface="Cambria" panose="02040503050406030204" pitchFamily="18" charset="0"/>
                <a:ea typeface="Cambria" panose="02040503050406030204" pitchFamily="18" charset="0"/>
              </a:rPr>
              <a:t>să</a:t>
            </a:r>
            <a:r>
              <a:rPr lang="en-GB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dirty="0" err="1">
                <a:latin typeface="Cambria" panose="02040503050406030204" pitchFamily="18" charset="0"/>
                <a:ea typeface="Cambria" panose="02040503050406030204" pitchFamily="18" charset="0"/>
              </a:rPr>
              <a:t>repete</a:t>
            </a:r>
            <a:r>
              <a:rPr lang="en-GB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dirty="0" err="1">
                <a:latin typeface="Cambria" panose="02040503050406030204" pitchFamily="18" charset="0"/>
                <a:ea typeface="Cambria" panose="02040503050406030204" pitchFamily="18" charset="0"/>
              </a:rPr>
              <a:t>povestea</a:t>
            </a:r>
            <a:r>
              <a:rPr lang="en-GB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dirty="0" err="1">
                <a:latin typeface="Cambria" panose="02040503050406030204" pitchFamily="18" charset="0"/>
                <a:ea typeface="Cambria" panose="02040503050406030204" pitchFamily="18" charset="0"/>
              </a:rPr>
              <a:t>lor</a:t>
            </a:r>
            <a:r>
              <a:rPr lang="en-GB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endParaRPr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182880" marR="0" lvl="0" indent="-182880" algn="l" rtl="0">
              <a:lnSpc>
                <a:spcPct val="120000"/>
              </a:lnSpc>
              <a:spcBef>
                <a:spcPts val="300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</a:pPr>
            <a:r>
              <a:rPr lang="en-GB" dirty="0" err="1">
                <a:latin typeface="Cambria" panose="02040503050406030204" pitchFamily="18" charset="0"/>
                <a:ea typeface="Cambria" panose="02040503050406030204" pitchFamily="18" charset="0"/>
              </a:rPr>
              <a:t>Limitarea</a:t>
            </a:r>
            <a:r>
              <a:rPr lang="en-GB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dirty="0" err="1">
                <a:latin typeface="Cambria" panose="02040503050406030204" pitchFamily="18" charset="0"/>
                <a:ea typeface="Cambria" panose="02040503050406030204" pitchFamily="18" charset="0"/>
              </a:rPr>
              <a:t>activităților</a:t>
            </a:r>
            <a:r>
              <a:rPr lang="en-GB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dirty="0" err="1">
                <a:latin typeface="Cambria" panose="02040503050406030204" pitchFamily="18" charset="0"/>
                <a:ea typeface="Cambria" panose="02040503050406030204" pitchFamily="18" charset="0"/>
              </a:rPr>
              <a:t>stresante</a:t>
            </a:r>
            <a:r>
              <a:rPr lang="en-GB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dirty="0" err="1">
                <a:latin typeface="Cambria" panose="02040503050406030204" pitchFamily="18" charset="0"/>
                <a:ea typeface="Cambria" panose="02040503050406030204" pitchFamily="18" charset="0"/>
              </a:rPr>
              <a:t>și</a:t>
            </a:r>
            <a:r>
              <a:rPr lang="en-GB" dirty="0">
                <a:latin typeface="Cambria" panose="02040503050406030204" pitchFamily="18" charset="0"/>
                <a:ea typeface="Cambria" panose="02040503050406030204" pitchFamily="18" charset="0"/>
              </a:rPr>
              <a:t> a </a:t>
            </a:r>
            <a:r>
              <a:rPr lang="en-GB" dirty="0" err="1">
                <a:latin typeface="Cambria" panose="02040503050406030204" pitchFamily="18" charset="0"/>
                <a:ea typeface="Cambria" panose="02040503050406030204" pitchFamily="18" charset="0"/>
              </a:rPr>
              <a:t>comunicării</a:t>
            </a:r>
            <a:endParaRPr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157" name="Google Shape;1157;p12"/>
          <p:cNvSpPr txBox="1"/>
          <p:nvPr/>
        </p:nvSpPr>
        <p:spPr>
          <a:xfrm>
            <a:off x="661849" y="833321"/>
            <a:ext cx="9100443" cy="833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</a:pPr>
            <a:r>
              <a:rPr lang="en-GB" sz="3200" b="1" i="0" u="none" strike="noStrike" cap="none" dirty="0" smtClean="0">
                <a:latin typeface="Cambria" panose="02040503050406030204" pitchFamily="18" charset="0"/>
                <a:ea typeface="Cambria" panose="02040503050406030204" pitchFamily="18" charset="0"/>
                <a:cs typeface="Calibri"/>
                <a:sym typeface="Calibri"/>
              </a:rPr>
              <a:t>Nu </a:t>
            </a:r>
            <a:r>
              <a:rPr lang="en-GB" sz="3200" b="1" i="0" u="none" strike="noStrike" cap="none" dirty="0" err="1">
                <a:latin typeface="Cambria" panose="02040503050406030204" pitchFamily="18" charset="0"/>
                <a:ea typeface="Cambria" panose="02040503050406030204" pitchFamily="18" charset="0"/>
                <a:cs typeface="Calibri"/>
                <a:sym typeface="Calibri"/>
              </a:rPr>
              <a:t>provocați</a:t>
            </a:r>
            <a:r>
              <a:rPr lang="en-GB" sz="3200" b="1" i="0" u="none" strike="noStrike" cap="none" dirty="0">
                <a:latin typeface="Cambria" panose="02040503050406030204" pitchFamily="18" charset="0"/>
                <a:ea typeface="Cambria" panose="02040503050406030204" pitchFamily="18" charset="0"/>
                <a:cs typeface="Calibri"/>
                <a:sym typeface="Calibri"/>
              </a:rPr>
              <a:t> </a:t>
            </a:r>
            <a:r>
              <a:rPr lang="en-GB" sz="3200" b="1" i="0" u="none" strike="noStrike" cap="none" dirty="0" err="1">
                <a:latin typeface="Cambria" panose="02040503050406030204" pitchFamily="18" charset="0"/>
                <a:ea typeface="Cambria" panose="02040503050406030204" pitchFamily="18" charset="0"/>
                <a:cs typeface="Calibri"/>
                <a:sym typeface="Calibri"/>
              </a:rPr>
              <a:t>suferințe</a:t>
            </a:r>
            <a:r>
              <a:rPr lang="en-GB" sz="3200" b="1" i="0" u="none" strike="noStrike" cap="none" dirty="0">
                <a:latin typeface="Cambria" panose="02040503050406030204" pitchFamily="18" charset="0"/>
                <a:ea typeface="Cambria" panose="02040503050406030204" pitchFamily="18" charset="0"/>
                <a:cs typeface="Calibri"/>
                <a:sym typeface="Calibri"/>
              </a:rPr>
              <a:t> </a:t>
            </a:r>
            <a:r>
              <a:rPr lang="en-GB" sz="3200" b="1" i="0" u="none" strike="noStrike" cap="none" dirty="0" err="1">
                <a:latin typeface="Cambria" panose="02040503050406030204" pitchFamily="18" charset="0"/>
                <a:ea typeface="Cambria" panose="02040503050406030204" pitchFamily="18" charset="0"/>
                <a:cs typeface="Calibri"/>
                <a:sym typeface="Calibri"/>
              </a:rPr>
              <a:t>suplimentare</a:t>
            </a:r>
            <a:endParaRPr sz="1400" b="0" i="0" u="none" strike="noStrike" cap="none" dirty="0">
              <a:latin typeface="Cambria" panose="02040503050406030204" pitchFamily="18" charset="0"/>
              <a:ea typeface="Cambria" panose="02040503050406030204" pitchFamily="18" charset="0"/>
              <a:cs typeface="Arial"/>
              <a:sym typeface="Arial"/>
            </a:endParaRPr>
          </a:p>
        </p:txBody>
      </p:sp>
      <p:pic>
        <p:nvPicPr>
          <p:cNvPr id="1158" name="Google Shape;1158;p12" descr="Anger Symbol with solid fill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224537" y="718647"/>
            <a:ext cx="2886908" cy="288690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551605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3" name="Google Shape;1163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endParaRPr dirty="0"/>
          </a:p>
        </p:txBody>
      </p:sp>
      <p:sp>
        <p:nvSpPr>
          <p:cNvPr id="1164" name="Google Shape;1164;p13"/>
          <p:cNvSpPr txBox="1">
            <a:spLocks noGrp="1"/>
          </p:cNvSpPr>
          <p:nvPr>
            <p:ph type="body" idx="1"/>
          </p:nvPr>
        </p:nvSpPr>
        <p:spPr>
          <a:xfrm>
            <a:off x="927225" y="1473958"/>
            <a:ext cx="10999398" cy="44160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t" anchorCtr="0">
            <a:noAutofit/>
          </a:bodyPr>
          <a:lstStyle/>
          <a:p>
            <a:pPr marL="182880" marR="0" lvl="0" indent="-182880" algn="l" rtl="0">
              <a:lnSpc>
                <a:spcPct val="120000"/>
              </a:lnSpc>
              <a:spcBef>
                <a:spcPts val="300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</a:pPr>
            <a:r>
              <a:rPr lang="en-GB" dirty="0" err="1">
                <a:latin typeface="Cambria" panose="02040503050406030204" pitchFamily="18" charset="0"/>
                <a:ea typeface="Cambria" panose="02040503050406030204" pitchFamily="18" charset="0"/>
              </a:rPr>
              <a:t>Limbă</a:t>
            </a:r>
            <a:r>
              <a:rPr lang="en-GB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dirty="0" err="1">
                <a:latin typeface="Cambria" panose="02040503050406030204" pitchFamily="18" charset="0"/>
                <a:ea typeface="Cambria" panose="02040503050406030204" pitchFamily="18" charset="0"/>
              </a:rPr>
              <a:t>și</a:t>
            </a:r>
            <a:r>
              <a:rPr lang="en-GB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dirty="0" err="1">
                <a:latin typeface="Cambria" panose="02040503050406030204" pitchFamily="18" charset="0"/>
                <a:ea typeface="Cambria" panose="02040503050406030204" pitchFamily="18" charset="0"/>
              </a:rPr>
              <a:t>vocabular</a:t>
            </a:r>
            <a:endParaRPr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182880" marR="0" lvl="0" indent="-182880" algn="l" rtl="0">
              <a:lnSpc>
                <a:spcPct val="120000"/>
              </a:lnSpc>
              <a:spcBef>
                <a:spcPts val="300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</a:pPr>
            <a:r>
              <a:rPr lang="en-GB" dirty="0" err="1">
                <a:latin typeface="Cambria" panose="02040503050406030204" pitchFamily="18" charset="0"/>
                <a:ea typeface="Cambria" panose="02040503050406030204" pitchFamily="18" charset="0"/>
              </a:rPr>
              <a:t>Adaptarea</a:t>
            </a:r>
            <a:r>
              <a:rPr lang="en-GB" dirty="0">
                <a:latin typeface="Cambria" panose="02040503050406030204" pitchFamily="18" charset="0"/>
                <a:ea typeface="Cambria" panose="02040503050406030204" pitchFamily="18" charset="0"/>
              </a:rPr>
              <a:t> la </a:t>
            </a:r>
            <a:r>
              <a:rPr lang="en-GB" dirty="0" err="1">
                <a:latin typeface="Cambria" panose="02040503050406030204" pitchFamily="18" charset="0"/>
                <a:ea typeface="Cambria" panose="02040503050406030204" pitchFamily="18" charset="0"/>
              </a:rPr>
              <a:t>vârstă</a:t>
            </a:r>
            <a:r>
              <a:rPr lang="en-GB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dirty="0" err="1">
                <a:latin typeface="Cambria" panose="02040503050406030204" pitchFamily="18" charset="0"/>
                <a:ea typeface="Cambria" panose="02040503050406030204" pitchFamily="18" charset="0"/>
              </a:rPr>
              <a:t>și</a:t>
            </a:r>
            <a:r>
              <a:rPr lang="en-GB" dirty="0">
                <a:latin typeface="Cambria" panose="02040503050406030204" pitchFamily="18" charset="0"/>
                <a:ea typeface="Cambria" panose="02040503050406030204" pitchFamily="18" charset="0"/>
              </a:rPr>
              <a:t> la </a:t>
            </a:r>
            <a:r>
              <a:rPr lang="en-GB" dirty="0" err="1">
                <a:latin typeface="Cambria" panose="02040503050406030204" pitchFamily="18" charset="0"/>
                <a:ea typeface="Cambria" panose="02040503050406030204" pitchFamily="18" charset="0"/>
              </a:rPr>
              <a:t>stadiul</a:t>
            </a:r>
            <a:r>
              <a:rPr lang="en-GB" dirty="0">
                <a:latin typeface="Cambria" panose="02040503050406030204" pitchFamily="18" charset="0"/>
                <a:ea typeface="Cambria" panose="02040503050406030204" pitchFamily="18" charset="0"/>
              </a:rPr>
              <a:t> de </a:t>
            </a:r>
            <a:r>
              <a:rPr lang="en-GB" dirty="0" err="1">
                <a:latin typeface="Cambria" panose="02040503050406030204" pitchFamily="18" charset="0"/>
                <a:ea typeface="Cambria" panose="02040503050406030204" pitchFamily="18" charset="0"/>
              </a:rPr>
              <a:t>dezvoltare</a:t>
            </a:r>
            <a:endParaRPr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182880" marR="0" lvl="0" indent="-182880" algn="l" rtl="0">
              <a:lnSpc>
                <a:spcPct val="120000"/>
              </a:lnSpc>
              <a:spcBef>
                <a:spcPts val="300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</a:pPr>
            <a:r>
              <a:rPr lang="en-GB" dirty="0" err="1">
                <a:latin typeface="Cambria" panose="02040503050406030204" pitchFamily="18" charset="0"/>
                <a:ea typeface="Cambria" panose="02040503050406030204" pitchFamily="18" charset="0"/>
              </a:rPr>
              <a:t>Diferite</a:t>
            </a:r>
            <a:r>
              <a:rPr lang="en-GB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dirty="0" err="1">
                <a:latin typeface="Cambria" panose="02040503050406030204" pitchFamily="18" charset="0"/>
                <a:ea typeface="Cambria" panose="02040503050406030204" pitchFamily="18" charset="0"/>
              </a:rPr>
              <a:t>instrumente</a:t>
            </a:r>
            <a:r>
              <a:rPr lang="en-GB" dirty="0">
                <a:latin typeface="Cambria" panose="02040503050406030204" pitchFamily="18" charset="0"/>
                <a:ea typeface="Cambria" panose="02040503050406030204" pitchFamily="18" charset="0"/>
              </a:rPr>
              <a:t> de </a:t>
            </a:r>
            <a:r>
              <a:rPr lang="en-GB" dirty="0" err="1">
                <a:latin typeface="Cambria" panose="02040503050406030204" pitchFamily="18" charset="0"/>
                <a:ea typeface="Cambria" panose="02040503050406030204" pitchFamily="18" charset="0"/>
              </a:rPr>
              <a:t>comunicare</a:t>
            </a:r>
            <a:endParaRPr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182880" marR="0" lvl="0" indent="-182880" algn="l" rtl="0">
              <a:lnSpc>
                <a:spcPct val="120000"/>
              </a:lnSpc>
              <a:spcBef>
                <a:spcPts val="300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</a:pPr>
            <a:r>
              <a:rPr lang="en-GB" dirty="0" err="1">
                <a:latin typeface="Cambria" panose="02040503050406030204" pitchFamily="18" charset="0"/>
                <a:ea typeface="Cambria" panose="02040503050406030204" pitchFamily="18" charset="0"/>
              </a:rPr>
              <a:t>Explicarea</a:t>
            </a:r>
            <a:r>
              <a:rPr lang="en-GB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dirty="0" err="1">
                <a:latin typeface="Cambria" panose="02040503050406030204" pitchFamily="18" charset="0"/>
                <a:ea typeface="Cambria" panose="02040503050406030204" pitchFamily="18" charset="0"/>
              </a:rPr>
              <a:t>întrebărilor</a:t>
            </a:r>
            <a:r>
              <a:rPr lang="en-GB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dirty="0" err="1">
                <a:latin typeface="Cambria" panose="02040503050406030204" pitchFamily="18" charset="0"/>
                <a:ea typeface="Cambria" panose="02040503050406030204" pitchFamily="18" charset="0"/>
              </a:rPr>
              <a:t>sensibile</a:t>
            </a:r>
            <a:endParaRPr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182880" marR="0" lvl="0" indent="-182880" algn="l" rtl="0">
              <a:lnSpc>
                <a:spcPct val="120000"/>
              </a:lnSpc>
              <a:spcBef>
                <a:spcPts val="300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</a:pPr>
            <a:r>
              <a:rPr lang="en-GB" dirty="0" err="1">
                <a:latin typeface="Cambria" panose="02040503050406030204" pitchFamily="18" charset="0"/>
                <a:ea typeface="Cambria" panose="02040503050406030204" pitchFamily="18" charset="0"/>
              </a:rPr>
              <a:t>Validați</a:t>
            </a:r>
            <a:r>
              <a:rPr lang="en-GB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dirty="0" err="1">
                <a:latin typeface="Cambria" panose="02040503050406030204" pitchFamily="18" charset="0"/>
                <a:ea typeface="Cambria" panose="02040503050406030204" pitchFamily="18" charset="0"/>
              </a:rPr>
              <a:t>dificultatea</a:t>
            </a:r>
            <a:r>
              <a:rPr lang="en-GB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dirty="0" err="1">
                <a:latin typeface="Cambria" panose="02040503050406030204" pitchFamily="18" charset="0"/>
                <a:ea typeface="Cambria" panose="02040503050406030204" pitchFamily="18" charset="0"/>
              </a:rPr>
              <a:t>și</a:t>
            </a:r>
            <a:r>
              <a:rPr lang="en-GB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dirty="0" err="1">
                <a:latin typeface="Cambria" panose="02040503050406030204" pitchFamily="18" charset="0"/>
                <a:ea typeface="Cambria" panose="02040503050406030204" pitchFamily="18" charset="0"/>
              </a:rPr>
              <a:t>spuneți</a:t>
            </a:r>
            <a:r>
              <a:rPr lang="en-GB" dirty="0">
                <a:latin typeface="Cambria" panose="02040503050406030204" pitchFamily="18" charset="0"/>
                <a:ea typeface="Cambria" panose="02040503050406030204" pitchFamily="18" charset="0"/>
              </a:rPr>
              <a:t>-le </a:t>
            </a:r>
            <a:r>
              <a:rPr lang="en-GB" dirty="0" err="1">
                <a:latin typeface="Cambria" panose="02040503050406030204" pitchFamily="18" charset="0"/>
                <a:ea typeface="Cambria" panose="02040503050406030204" pitchFamily="18" charset="0"/>
              </a:rPr>
              <a:t>să</a:t>
            </a:r>
            <a:r>
              <a:rPr lang="en-GB" dirty="0">
                <a:latin typeface="Cambria" panose="02040503050406030204" pitchFamily="18" charset="0"/>
                <a:ea typeface="Cambria" panose="02040503050406030204" pitchFamily="18" charset="0"/>
              </a:rPr>
              <a:t> nu se </a:t>
            </a:r>
            <a:r>
              <a:rPr lang="en-GB" dirty="0" err="1">
                <a:latin typeface="Cambria" panose="02040503050406030204" pitchFamily="18" charset="0"/>
                <a:ea typeface="Cambria" panose="02040503050406030204" pitchFamily="18" charset="0"/>
              </a:rPr>
              <a:t>grăbească</a:t>
            </a:r>
            <a:endParaRPr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grpSp>
        <p:nvGrpSpPr>
          <p:cNvPr id="1165" name="Google Shape;1165;p13"/>
          <p:cNvGrpSpPr/>
          <p:nvPr/>
        </p:nvGrpSpPr>
        <p:grpSpPr>
          <a:xfrm>
            <a:off x="0" y="17082603"/>
            <a:ext cx="21749991" cy="6959417"/>
            <a:chOff x="0" y="0"/>
            <a:chExt cx="21749991" cy="6959417"/>
          </a:xfrm>
        </p:grpSpPr>
        <p:grpSp>
          <p:nvGrpSpPr>
            <p:cNvPr id="1166" name="Google Shape;1166;p13"/>
            <p:cNvGrpSpPr/>
            <p:nvPr/>
          </p:nvGrpSpPr>
          <p:grpSpPr>
            <a:xfrm>
              <a:off x="0" y="0"/>
              <a:ext cx="12192000" cy="792480"/>
              <a:chOff x="0" y="0"/>
              <a:chExt cx="12192000" cy="792480"/>
            </a:xfrm>
          </p:grpSpPr>
          <p:sp>
            <p:nvSpPr>
              <p:cNvPr id="1168" name="Google Shape;1168;p13"/>
              <p:cNvSpPr/>
              <p:nvPr/>
            </p:nvSpPr>
            <p:spPr>
              <a:xfrm>
                <a:off x="0" y="0"/>
                <a:ext cx="1132114" cy="792480"/>
              </a:xfrm>
              <a:prstGeom prst="rect">
                <a:avLst/>
              </a:prstGeom>
              <a:solidFill>
                <a:srgbClr val="1CABE3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cxnSp>
            <p:nvCxnSpPr>
              <p:cNvPr id="1169" name="Google Shape;1169;p13"/>
              <p:cNvCxnSpPr/>
              <p:nvPr/>
            </p:nvCxnSpPr>
            <p:spPr>
              <a:xfrm>
                <a:off x="1036320" y="769330"/>
                <a:ext cx="11155680" cy="0"/>
              </a:xfrm>
              <a:prstGeom prst="straightConnector1">
                <a:avLst/>
              </a:prstGeom>
              <a:noFill/>
              <a:ln w="38100" cap="flat" cmpd="sng">
                <a:solidFill>
                  <a:srgbClr val="1CABE3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</p:cxnSp>
        </p:grpSp>
        <p:sp>
          <p:nvSpPr>
            <p:cNvPr id="1170" name="Google Shape;1170;p13"/>
            <p:cNvSpPr/>
            <p:nvPr/>
          </p:nvSpPr>
          <p:spPr>
            <a:xfrm>
              <a:off x="11059886" y="6065520"/>
              <a:ext cx="1132114" cy="792480"/>
            </a:xfrm>
            <a:prstGeom prst="rect">
              <a:avLst/>
            </a:prstGeom>
            <a:solidFill>
              <a:srgbClr val="1CABE3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71" name="Google Shape;1171;p13"/>
            <p:cNvSpPr txBox="1"/>
            <p:nvPr/>
          </p:nvSpPr>
          <p:spPr>
            <a:xfrm>
              <a:off x="11456460" y="6041778"/>
              <a:ext cx="10293531" cy="91763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ctr" anchorCtr="0">
              <a:normAutofit fontScale="97500"/>
            </a:bodyPr>
            <a:lstStyle/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ct val="100000"/>
                <a:buFont typeface="Calibri"/>
                <a:buNone/>
              </a:pPr>
              <a:r>
                <a:rPr lang="en-GB" sz="1800" b="1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16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172" name="Google Shape;1172;p13"/>
          <p:cNvSpPr txBox="1"/>
          <p:nvPr/>
        </p:nvSpPr>
        <p:spPr>
          <a:xfrm>
            <a:off x="661849" y="792480"/>
            <a:ext cx="9100443" cy="833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</a:pPr>
            <a:r>
              <a:rPr lang="en-GB" sz="3200" b="1" i="0" u="none" strike="noStrike" cap="none" dirty="0" err="1" smtClean="0">
                <a:latin typeface="Cambria" panose="02040503050406030204" pitchFamily="18" charset="0"/>
                <a:ea typeface="Cambria" panose="02040503050406030204" pitchFamily="18" charset="0"/>
                <a:cs typeface="Calibri"/>
                <a:sym typeface="Calibri"/>
              </a:rPr>
              <a:t>Vorbiți</a:t>
            </a:r>
            <a:r>
              <a:rPr lang="en-GB" sz="3200" b="1" i="0" u="none" strike="noStrike" cap="none" dirty="0" smtClean="0">
                <a:latin typeface="Cambria" panose="02040503050406030204" pitchFamily="18" charset="0"/>
                <a:ea typeface="Cambria" panose="02040503050406030204" pitchFamily="18" charset="0"/>
                <a:cs typeface="Calibri"/>
                <a:sym typeface="Calibri"/>
              </a:rPr>
              <a:t> </a:t>
            </a:r>
            <a:r>
              <a:rPr lang="en-GB" sz="3200" b="1" i="0" u="none" strike="noStrike" cap="none" dirty="0" err="1">
                <a:latin typeface="Cambria" panose="02040503050406030204" pitchFamily="18" charset="0"/>
                <a:ea typeface="Cambria" panose="02040503050406030204" pitchFamily="18" charset="0"/>
                <a:cs typeface="Calibri"/>
                <a:sym typeface="Calibri"/>
              </a:rPr>
              <a:t>astfel</a:t>
            </a:r>
            <a:r>
              <a:rPr lang="en-GB" sz="3200" b="1" i="0" u="none" strike="noStrike" cap="none" dirty="0">
                <a:latin typeface="Cambria" panose="02040503050406030204" pitchFamily="18" charset="0"/>
                <a:ea typeface="Cambria" panose="02040503050406030204" pitchFamily="18" charset="0"/>
                <a:cs typeface="Calibri"/>
                <a:sym typeface="Calibri"/>
              </a:rPr>
              <a:t> </a:t>
            </a:r>
            <a:r>
              <a:rPr lang="en-GB" sz="3200" b="1" i="0" u="none" strike="noStrike" cap="none" dirty="0" err="1">
                <a:latin typeface="Cambria" panose="02040503050406030204" pitchFamily="18" charset="0"/>
                <a:ea typeface="Cambria" panose="02040503050406030204" pitchFamily="18" charset="0"/>
                <a:cs typeface="Calibri"/>
                <a:sym typeface="Calibri"/>
              </a:rPr>
              <a:t>încât</a:t>
            </a:r>
            <a:r>
              <a:rPr lang="en-GB" sz="3200" b="1" i="0" u="none" strike="noStrike" cap="none" dirty="0">
                <a:latin typeface="Cambria" panose="02040503050406030204" pitchFamily="18" charset="0"/>
                <a:ea typeface="Cambria" panose="02040503050406030204" pitchFamily="18" charset="0"/>
                <a:cs typeface="Calibri"/>
                <a:sym typeface="Calibri"/>
              </a:rPr>
              <a:t> </a:t>
            </a:r>
            <a:r>
              <a:rPr lang="en-GB" sz="3200" b="1" i="0" u="none" strike="noStrike" cap="none" dirty="0" err="1">
                <a:latin typeface="Cambria" panose="02040503050406030204" pitchFamily="18" charset="0"/>
                <a:ea typeface="Cambria" panose="02040503050406030204" pitchFamily="18" charset="0"/>
                <a:cs typeface="Calibri"/>
                <a:sym typeface="Calibri"/>
              </a:rPr>
              <a:t>copiii</a:t>
            </a:r>
            <a:r>
              <a:rPr lang="en-GB" sz="3200" b="1" i="0" u="none" strike="noStrike" cap="none" dirty="0">
                <a:latin typeface="Cambria" panose="02040503050406030204" pitchFamily="18" charset="0"/>
                <a:ea typeface="Cambria" panose="02040503050406030204" pitchFamily="18" charset="0"/>
                <a:cs typeface="Calibri"/>
                <a:sym typeface="Calibri"/>
              </a:rPr>
              <a:t> </a:t>
            </a:r>
            <a:r>
              <a:rPr lang="en-GB" sz="3200" b="1" i="0" u="none" strike="noStrike" cap="none" dirty="0" err="1">
                <a:latin typeface="Cambria" panose="02040503050406030204" pitchFamily="18" charset="0"/>
                <a:ea typeface="Cambria" panose="02040503050406030204" pitchFamily="18" charset="0"/>
                <a:cs typeface="Calibri"/>
                <a:sym typeface="Calibri"/>
              </a:rPr>
              <a:t>să</a:t>
            </a:r>
            <a:r>
              <a:rPr lang="en-GB" sz="3200" b="1" i="0" u="none" strike="noStrike" cap="none" dirty="0">
                <a:latin typeface="Cambria" panose="02040503050406030204" pitchFamily="18" charset="0"/>
                <a:ea typeface="Cambria" panose="02040503050406030204" pitchFamily="18" charset="0"/>
                <a:cs typeface="Calibri"/>
                <a:sym typeface="Calibri"/>
              </a:rPr>
              <a:t> </a:t>
            </a:r>
            <a:r>
              <a:rPr lang="en-GB" sz="3200" b="1" i="0" u="none" strike="noStrike" cap="none" dirty="0" err="1">
                <a:latin typeface="Cambria" panose="02040503050406030204" pitchFamily="18" charset="0"/>
                <a:ea typeface="Cambria" panose="02040503050406030204" pitchFamily="18" charset="0"/>
                <a:cs typeface="Calibri"/>
                <a:sym typeface="Calibri"/>
              </a:rPr>
              <a:t>înțeleagă</a:t>
            </a:r>
            <a:endParaRPr sz="1400" b="0" i="0" u="none" strike="noStrike" cap="none" dirty="0">
              <a:latin typeface="Cambria" panose="02040503050406030204" pitchFamily="18" charset="0"/>
              <a:ea typeface="Cambria" panose="02040503050406030204" pitchFamily="18" charset="0"/>
              <a:cs typeface="Arial"/>
              <a:sym typeface="Arial"/>
            </a:endParaRPr>
          </a:p>
        </p:txBody>
      </p:sp>
      <p:pic>
        <p:nvPicPr>
          <p:cNvPr id="1173" name="Google Shape;1173;p13" descr="Ear outlin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218241" y="933485"/>
            <a:ext cx="2856427" cy="285642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98370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dirty="0" smtClean="0">
                <a:latin typeface="Cambria" panose="02040503050406030204" pitchFamily="18" charset="0"/>
                <a:ea typeface="Cambria" panose="02040503050406030204" pitchFamily="18" charset="0"/>
              </a:rPr>
              <a:t>Comunicarea cu vârstnicii</a:t>
            </a:r>
            <a:endParaRPr lang="en-US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6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838200" y="2303344"/>
            <a:ext cx="10515600" cy="39190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ro-RO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La vârsta a treia, comunicarea capătă particularități specifice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ro-RO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Determinată de:</a:t>
            </a: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ro-RO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schimbări biologice (scădere auz, văz, probleme de concentrare)</a:t>
            </a: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ro-RO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schimbări psihologice (încetinirea gândirii, probleme de memorie)</a:t>
            </a: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ro-RO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schimbări sociale (singurătate, anxietate, inutilitate)</a:t>
            </a:r>
          </a:p>
          <a:p>
            <a:pPr marL="0" indent="0">
              <a:buNone/>
            </a:pPr>
            <a:r>
              <a:rPr lang="ro-RO" sz="1800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Particularitățile generale ale comunicării cu vârstnicii sunt:</a:t>
            </a:r>
          </a:p>
          <a:p>
            <a:r>
              <a:rPr lang="ro-RO" sz="1800" dirty="0" smtClean="0">
                <a:latin typeface="Cambria" panose="02040503050406030204" pitchFamily="18" charset="0"/>
                <a:ea typeface="Cambria" panose="02040503050406030204" pitchFamily="18" charset="0"/>
              </a:rPr>
              <a:t>Ritm mai lent de procesare a informației</a:t>
            </a:r>
          </a:p>
          <a:p>
            <a:r>
              <a:rPr lang="ro-RO" sz="1800" dirty="0" smtClean="0">
                <a:latin typeface="Cambria" panose="02040503050406030204" pitchFamily="18" charset="0"/>
                <a:ea typeface="Cambria" panose="02040503050406030204" pitchFamily="18" charset="0"/>
              </a:rPr>
              <a:t>Posibile dificultăți de memorie</a:t>
            </a:r>
          </a:p>
          <a:p>
            <a:r>
              <a:rPr lang="ro-RO" sz="1800" dirty="0" smtClean="0">
                <a:latin typeface="Cambria" panose="02040503050406030204" pitchFamily="18" charset="0"/>
                <a:ea typeface="Cambria" panose="02040503050406030204" pitchFamily="18" charset="0"/>
              </a:rPr>
              <a:t>Sensibilitate emoțională crescută</a:t>
            </a:r>
          </a:p>
          <a:p>
            <a:r>
              <a:rPr lang="ro-RO" sz="1800" dirty="0" smtClean="0">
                <a:latin typeface="Cambria" panose="02040503050406030204" pitchFamily="18" charset="0"/>
                <a:ea typeface="Cambria" panose="02040503050406030204" pitchFamily="18" charset="0"/>
              </a:rPr>
              <a:t>Nevoia de sprijin și înțelegere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53896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De </a:t>
            </a:r>
            <a:r>
              <a:rPr lang="en-US" b="1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ce</a:t>
            </a:r>
            <a:r>
              <a:rPr lang="en-US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 e </a:t>
            </a:r>
            <a:r>
              <a:rPr lang="en-US" b="1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diferită</a:t>
            </a:r>
            <a:r>
              <a:rPr lang="en-US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comunicarea</a:t>
            </a:r>
            <a:r>
              <a:rPr lang="en-US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 cu </a:t>
            </a:r>
            <a:r>
              <a:rPr lang="en-US" b="1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copiii</a:t>
            </a:r>
            <a:r>
              <a:rPr lang="en-US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?</a:t>
            </a:r>
            <a:r>
              <a:rPr lang="en-US" b="1" dirty="0" smtClean="0"/>
              <a:t/>
            </a:r>
            <a:br>
              <a:rPr lang="en-US" b="1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8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Copiii</a:t>
            </a:r>
            <a:r>
              <a:rPr lang="en-US" sz="4800" dirty="0" smtClean="0">
                <a:latin typeface="Cambria" panose="02040503050406030204" pitchFamily="18" charset="0"/>
                <a:ea typeface="Cambria" panose="02040503050406030204" pitchFamily="18" charset="0"/>
              </a:rPr>
              <a:t> au o </a:t>
            </a:r>
            <a:r>
              <a:rPr lang="en-US" sz="48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înțelegere</a:t>
            </a:r>
            <a:r>
              <a:rPr lang="en-US" sz="48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48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diferită</a:t>
            </a:r>
            <a:r>
              <a:rPr lang="en-US" sz="4800" dirty="0" smtClean="0">
                <a:latin typeface="Cambria" panose="02040503050406030204" pitchFamily="18" charset="0"/>
                <a:ea typeface="Cambria" panose="02040503050406030204" pitchFamily="18" charset="0"/>
              </a:rPr>
              <a:t> a </a:t>
            </a:r>
            <a:r>
              <a:rPr lang="en-US" sz="48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lumii</a:t>
            </a:r>
            <a:endParaRPr lang="en-US" sz="4800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en-US" sz="48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Reacționează</a:t>
            </a:r>
            <a:r>
              <a:rPr lang="en-US" sz="48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48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mai</a:t>
            </a:r>
            <a:r>
              <a:rPr lang="en-US" sz="48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48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puternic</a:t>
            </a:r>
            <a:r>
              <a:rPr lang="en-US" sz="4800" dirty="0" smtClean="0">
                <a:latin typeface="Cambria" panose="02040503050406030204" pitchFamily="18" charset="0"/>
                <a:ea typeface="Cambria" panose="02040503050406030204" pitchFamily="18" charset="0"/>
              </a:rPr>
              <a:t> la nonverbal</a:t>
            </a:r>
          </a:p>
          <a:p>
            <a:r>
              <a:rPr lang="en-US" sz="48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Necesită</a:t>
            </a:r>
            <a:r>
              <a:rPr lang="en-US" sz="48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48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empatie</a:t>
            </a:r>
            <a:r>
              <a:rPr lang="en-US" sz="48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48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și</a:t>
            </a:r>
            <a:r>
              <a:rPr lang="en-US" sz="48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48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adaptare</a:t>
            </a:r>
            <a:r>
              <a:rPr lang="en-US" sz="48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48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continuă</a:t>
            </a:r>
            <a:endParaRPr lang="en-US" sz="4800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1679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16131" y="415636"/>
            <a:ext cx="11454938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o-RO" sz="4400" dirty="0">
                <a:solidFill>
                  <a:srgbClr val="171717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Comunicarea are un rol </a:t>
            </a:r>
            <a:r>
              <a:rPr lang="ro-RO" sz="4400" dirty="0" smtClean="0">
                <a:solidFill>
                  <a:srgbClr val="171717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esențial </a:t>
            </a:r>
            <a:r>
              <a:rPr lang="ro-RO" sz="4400" dirty="0">
                <a:solidFill>
                  <a:srgbClr val="171717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nu numai î</a:t>
            </a:r>
            <a:r>
              <a:rPr lang="ro-RO" sz="4400" dirty="0" smtClean="0">
                <a:solidFill>
                  <a:srgbClr val="171717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 investigarea și cunoașterea </a:t>
            </a:r>
            <a:r>
              <a:rPr lang="ro-RO" sz="4400" dirty="0">
                <a:solidFill>
                  <a:srgbClr val="171717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nevoilor, dar </a:t>
            </a:r>
            <a:r>
              <a:rPr lang="ro-RO" sz="4400" dirty="0" smtClean="0">
                <a:solidFill>
                  <a:srgbClr val="171717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și în </a:t>
            </a:r>
            <a:r>
              <a:rPr lang="ro-RO" sz="4400" dirty="0">
                <a:solidFill>
                  <a:srgbClr val="171717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actul de </a:t>
            </a:r>
            <a:r>
              <a:rPr lang="ro-RO" sz="4400" dirty="0" smtClean="0">
                <a:solidFill>
                  <a:srgbClr val="171717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îngrijire</a:t>
            </a:r>
            <a:r>
              <a:rPr lang="ro-RO" sz="4400" dirty="0">
                <a:solidFill>
                  <a:srgbClr val="171717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. Un gerontolog afirma cu multa dreptate ca a-i vorbi persoanei </a:t>
            </a:r>
            <a:r>
              <a:rPr lang="ro-RO" sz="4400" dirty="0" smtClean="0">
                <a:solidFill>
                  <a:srgbClr val="171717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vârstnice </a:t>
            </a:r>
            <a:r>
              <a:rPr lang="ro-RO" sz="4400" dirty="0">
                <a:solidFill>
                  <a:srgbClr val="171717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este un act de î</a:t>
            </a:r>
            <a:r>
              <a:rPr lang="ro-RO" sz="4400" dirty="0" smtClean="0">
                <a:solidFill>
                  <a:srgbClr val="171717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ngrijire</a:t>
            </a:r>
            <a:r>
              <a:rPr lang="ro-RO" sz="4400" dirty="0">
                <a:solidFill>
                  <a:srgbClr val="171717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. </a:t>
            </a:r>
            <a:r>
              <a:rPr lang="ro-RO" sz="4400" dirty="0" smtClean="0">
                <a:solidFill>
                  <a:srgbClr val="171717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Cuvântul </a:t>
            </a:r>
            <a:r>
              <a:rPr lang="ro-RO" sz="4400" dirty="0">
                <a:solidFill>
                  <a:srgbClr val="171717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bine ales, bine receptat poate avea un efect </a:t>
            </a:r>
            <a:r>
              <a:rPr lang="ro-RO" sz="4400" dirty="0" smtClean="0">
                <a:solidFill>
                  <a:srgbClr val="171717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terapeutic.</a:t>
            </a:r>
            <a:endParaRPr lang="en-US" sz="44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18163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2015" y="216131"/>
            <a:ext cx="11438312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o-RO" dirty="0">
                <a:solidFill>
                  <a:srgbClr val="171717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         </a:t>
            </a:r>
            <a:r>
              <a:rPr lang="ro-RO" sz="4000" dirty="0">
                <a:solidFill>
                  <a:srgbClr val="171717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  Multe persoane </a:t>
            </a:r>
            <a:r>
              <a:rPr lang="ro-RO" sz="4000" dirty="0" smtClean="0">
                <a:solidFill>
                  <a:srgbClr val="171717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vârstnice suferă </a:t>
            </a:r>
            <a:r>
              <a:rPr lang="ro-RO" sz="4000" dirty="0">
                <a:solidFill>
                  <a:srgbClr val="171717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adesea mai mult din cauza </a:t>
            </a:r>
            <a:r>
              <a:rPr lang="ro-RO" sz="4000" dirty="0" smtClean="0">
                <a:solidFill>
                  <a:srgbClr val="171717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izolării, ignorării, marginalizării, </a:t>
            </a:r>
            <a:r>
              <a:rPr lang="ro-RO" sz="4000" dirty="0">
                <a:solidFill>
                  <a:srgbClr val="171717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lipsei de comunicare cu cei din jur, </a:t>
            </a:r>
            <a:r>
              <a:rPr lang="ro-RO" sz="4000" dirty="0" smtClean="0">
                <a:solidFill>
                  <a:srgbClr val="171717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decât </a:t>
            </a:r>
            <a:r>
              <a:rPr lang="ro-RO" sz="4000" dirty="0">
                <a:solidFill>
                  <a:srgbClr val="171717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de o boala sau alta. A-i vorbi unui </a:t>
            </a:r>
            <a:r>
              <a:rPr lang="ro-RO" sz="4000" dirty="0" smtClean="0">
                <a:solidFill>
                  <a:srgbClr val="171717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vârstnic, </a:t>
            </a:r>
            <a:r>
              <a:rPr lang="ro-RO" sz="4000" dirty="0">
                <a:solidFill>
                  <a:srgbClr val="171717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in graba, </a:t>
            </a:r>
            <a:r>
              <a:rPr lang="ro-RO" sz="4000" dirty="0" smtClean="0">
                <a:solidFill>
                  <a:srgbClr val="171717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răstit, </a:t>
            </a:r>
            <a:r>
              <a:rPr lang="ro-RO" sz="4000" dirty="0">
                <a:solidFill>
                  <a:srgbClr val="171717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plictisit, indiferent, </a:t>
            </a:r>
            <a:r>
              <a:rPr lang="ro-RO" sz="4000" dirty="0" smtClean="0">
                <a:solidFill>
                  <a:srgbClr val="171717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fără </a:t>
            </a:r>
            <a:r>
              <a:rPr lang="ro-RO" sz="4000" dirty="0">
                <a:solidFill>
                  <a:srgbClr val="171717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a te asigura ca te-ai adaptat </a:t>
            </a:r>
            <a:r>
              <a:rPr lang="ro-RO" sz="4000" dirty="0" smtClean="0">
                <a:solidFill>
                  <a:srgbClr val="171717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înțelegerii </a:t>
            </a:r>
            <a:r>
              <a:rPr lang="ro-RO" sz="4000" dirty="0">
                <a:solidFill>
                  <a:srgbClr val="171717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sale, nivelului de cultura, </a:t>
            </a:r>
            <a:r>
              <a:rPr lang="ro-RO" sz="4000" dirty="0" smtClean="0">
                <a:solidFill>
                  <a:srgbClr val="171717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capacitații </a:t>
            </a:r>
            <a:r>
              <a:rPr lang="ro-RO" sz="4000" dirty="0">
                <a:solidFill>
                  <a:srgbClr val="171717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de </a:t>
            </a:r>
            <a:r>
              <a:rPr lang="ro-RO" sz="4000" dirty="0" smtClean="0">
                <a:solidFill>
                  <a:srgbClr val="171717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recepție, capacitații </a:t>
            </a:r>
            <a:r>
              <a:rPr lang="ro-RO" sz="4000" dirty="0">
                <a:solidFill>
                  <a:srgbClr val="171717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auditive, poate sa-i </a:t>
            </a:r>
            <a:r>
              <a:rPr lang="ro-RO" sz="4000" dirty="0" smtClean="0">
                <a:solidFill>
                  <a:srgbClr val="171717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facă rău, adâncindu-i suferințe.</a:t>
            </a:r>
            <a:endParaRPr lang="en-US" sz="40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682515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dirty="0" smtClean="0">
                <a:latin typeface="Cambria" panose="02040503050406030204" pitchFamily="18" charset="0"/>
                <a:ea typeface="Cambria" panose="02040503050406030204" pitchFamily="18" charset="0"/>
              </a:rPr>
              <a:t>Specificul comunicării</a:t>
            </a:r>
            <a:endParaRPr lang="en-US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o-RO" dirty="0" smtClean="0">
                <a:latin typeface="Cambria" panose="02040503050406030204" pitchFamily="18" charset="0"/>
                <a:ea typeface="Cambria" panose="02040503050406030204" pitchFamily="18" charset="0"/>
              </a:rPr>
              <a:t>Mesajele trebuie formulate clar</a:t>
            </a:r>
          </a:p>
          <a:p>
            <a:r>
              <a:rPr lang="ro-RO" dirty="0" smtClean="0">
                <a:latin typeface="Cambria" panose="02040503050406030204" pitchFamily="18" charset="0"/>
                <a:ea typeface="Cambria" panose="02040503050406030204" pitchFamily="18" charset="0"/>
              </a:rPr>
              <a:t>Propozițiile scurte</a:t>
            </a:r>
          </a:p>
          <a:p>
            <a:r>
              <a:rPr lang="ro-RO" dirty="0" smtClean="0">
                <a:latin typeface="Cambria" panose="02040503050406030204" pitchFamily="18" charset="0"/>
                <a:ea typeface="Cambria" panose="02040503050406030204" pitchFamily="18" charset="0"/>
              </a:rPr>
              <a:t>Repetarea informației</a:t>
            </a:r>
          </a:p>
          <a:p>
            <a:r>
              <a:rPr lang="ro-RO" dirty="0" smtClean="0">
                <a:latin typeface="Cambria" panose="02040503050406030204" pitchFamily="18" charset="0"/>
                <a:ea typeface="Cambria" panose="02040503050406030204" pitchFamily="18" charset="0"/>
              </a:rPr>
              <a:t>Simplificarea mesajelor</a:t>
            </a:r>
          </a:p>
          <a:p>
            <a:r>
              <a:rPr lang="ro-RO" dirty="0" smtClean="0">
                <a:latin typeface="Cambria" panose="02040503050406030204" pitchFamily="18" charset="0"/>
                <a:ea typeface="Cambria" panose="02040503050406030204" pitchFamily="18" charset="0"/>
              </a:rPr>
              <a:t>Empatie</a:t>
            </a:r>
          </a:p>
          <a:p>
            <a:r>
              <a:rPr lang="ro-RO" dirty="0" smtClean="0">
                <a:latin typeface="Cambria" panose="02040503050406030204" pitchFamily="18" charset="0"/>
                <a:ea typeface="Cambria" panose="02040503050406030204" pitchFamily="18" charset="0"/>
              </a:rPr>
              <a:t>Sprijin emoțional</a:t>
            </a:r>
          </a:p>
          <a:p>
            <a:r>
              <a:rPr lang="ro-RO" dirty="0" smtClean="0">
                <a:latin typeface="Cambria" panose="02040503050406030204" pitchFamily="18" charset="0"/>
                <a:ea typeface="Cambria" panose="02040503050406030204" pitchFamily="18" charset="0"/>
              </a:rPr>
              <a:t>Validarea trăirilor</a:t>
            </a:r>
          </a:p>
          <a:p>
            <a:r>
              <a:rPr lang="ro-RO" dirty="0" smtClean="0">
                <a:latin typeface="Cambria" panose="02040503050406030204" pitchFamily="18" charset="0"/>
                <a:ea typeface="Cambria" panose="02040503050406030204" pitchFamily="18" charset="0"/>
              </a:rPr>
              <a:t>Comunicarea non verbală este foarte importantă</a:t>
            </a:r>
          </a:p>
          <a:p>
            <a:r>
              <a:rPr lang="ro-RO" dirty="0" smtClean="0">
                <a:latin typeface="Cambria" panose="02040503050406030204" pitchFamily="18" charset="0"/>
                <a:ea typeface="Cambria" panose="02040503050406030204" pitchFamily="18" charset="0"/>
              </a:rPr>
              <a:t>Pauze în conversație</a:t>
            </a:r>
            <a:endParaRPr lang="en-US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55442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Caracteristici</a:t>
            </a:r>
            <a:r>
              <a:rPr lang="en-US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cheie</a:t>
            </a:r>
            <a:endParaRPr lang="en-US" b="1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Claritate</a:t>
            </a:r>
            <a:r>
              <a:rPr lang="en-US" sz="40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40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și</a:t>
            </a:r>
            <a:r>
              <a:rPr lang="en-US" sz="40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40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sinceritate</a:t>
            </a:r>
            <a:endParaRPr lang="en-US" sz="4000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en-US" sz="40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Limbaj</a:t>
            </a:r>
            <a:r>
              <a:rPr lang="en-US" sz="40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40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simplu</a:t>
            </a:r>
            <a:r>
              <a:rPr lang="en-US" sz="40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40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și</a:t>
            </a:r>
            <a:r>
              <a:rPr lang="en-US" sz="40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40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accesibil</a:t>
            </a:r>
            <a:endParaRPr lang="en-US" sz="4000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en-US" sz="40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Empatie</a:t>
            </a:r>
            <a:r>
              <a:rPr lang="en-US" sz="40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40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și</a:t>
            </a:r>
            <a:r>
              <a:rPr lang="en-US" sz="40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40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ascultare</a:t>
            </a:r>
            <a:r>
              <a:rPr lang="en-US" sz="40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40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activă</a:t>
            </a:r>
            <a:endParaRPr lang="en-US" sz="4000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en-US" sz="40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Exemple</a:t>
            </a:r>
            <a:r>
              <a:rPr lang="en-US" sz="4000" dirty="0" smtClean="0">
                <a:latin typeface="Cambria" panose="02040503050406030204" pitchFamily="18" charset="0"/>
                <a:ea typeface="Cambria" panose="02040503050406030204" pitchFamily="18" charset="0"/>
              </a:rPr>
              <a:t> concrete </a:t>
            </a:r>
            <a:r>
              <a:rPr lang="en-US" sz="40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și</a:t>
            </a:r>
            <a:r>
              <a:rPr lang="en-US" sz="40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40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repetiție</a:t>
            </a:r>
            <a:endParaRPr lang="en-US" sz="4000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en-US" sz="4000" dirty="0" smtClean="0">
                <a:latin typeface="Cambria" panose="02040503050406030204" pitchFamily="18" charset="0"/>
                <a:ea typeface="Cambria" panose="02040503050406030204" pitchFamily="18" charset="0"/>
              </a:rPr>
              <a:t>Ton </a:t>
            </a:r>
            <a:r>
              <a:rPr lang="en-US" sz="40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cald</a:t>
            </a:r>
            <a:r>
              <a:rPr lang="en-US" sz="40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40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și</a:t>
            </a:r>
            <a:r>
              <a:rPr lang="en-US" sz="40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40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mimică</a:t>
            </a:r>
            <a:r>
              <a:rPr lang="en-US" sz="40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40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expresivă</a:t>
            </a:r>
            <a:endParaRPr lang="en-US" sz="40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4698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alt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Comunicarea</a:t>
            </a:r>
            <a:r>
              <a:rPr lang="en-US" altLang="en-US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pe</a:t>
            </a:r>
            <a:r>
              <a:rPr lang="en-US" altLang="en-US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grupe</a:t>
            </a:r>
            <a:r>
              <a:rPr lang="en-US" altLang="en-US" b="1" dirty="0">
                <a:latin typeface="Cambria" panose="02040503050406030204" pitchFamily="18" charset="0"/>
                <a:ea typeface="Cambria" panose="02040503050406030204" pitchFamily="18" charset="0"/>
              </a:rPr>
              <a:t> de </a:t>
            </a:r>
            <a:r>
              <a:rPr lang="en-US" alt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vârstă</a:t>
            </a:r>
            <a:r>
              <a:rPr lang="en-US" altLang="en-US" b="1" dirty="0">
                <a:latin typeface="Arial" panose="020B0604020202020204" pitchFamily="34" charset="0"/>
              </a:rPr>
              <a:t/>
            </a:r>
            <a:br>
              <a:rPr lang="en-US" altLang="en-US" b="1" dirty="0">
                <a:latin typeface="Arial" panose="020B0604020202020204" pitchFamily="34" charset="0"/>
              </a:rPr>
            </a:b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58098496"/>
              </p:ext>
            </p:extLst>
          </p:nvPr>
        </p:nvGraphicFramePr>
        <p:xfrm>
          <a:off x="838200" y="2014333"/>
          <a:ext cx="10515600" cy="3498570"/>
        </p:xfrm>
        <a:graphic>
          <a:graphicData uri="http://schemas.openxmlformats.org/drawingml/2006/table">
            <a:tbl>
              <a:tblPr/>
              <a:tblGrid>
                <a:gridCol w="3505200">
                  <a:extLst>
                    <a:ext uri="{9D8B030D-6E8A-4147-A177-3AD203B41FA5}">
                      <a16:colId xmlns:a16="http://schemas.microsoft.com/office/drawing/2014/main" val="3794462651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3335116575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1034878007"/>
                    </a:ext>
                  </a:extLst>
                </a:gridCol>
              </a:tblGrid>
              <a:tr h="699714">
                <a:tc>
                  <a:txBody>
                    <a:bodyPr/>
                    <a:lstStyle/>
                    <a:p>
                      <a:r>
                        <a:rPr lang="en-US" dirty="0" err="1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Vârstă</a:t>
                      </a:r>
                      <a:endParaRPr lang="en-US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Caracteristici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Strategie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98772523"/>
                  </a:ext>
                </a:extLst>
              </a:tr>
              <a:tr h="699714">
                <a:tc>
                  <a:txBody>
                    <a:bodyPr/>
                    <a:lstStyle/>
                    <a:p>
                      <a:r>
                        <a:rPr lang="en-US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0–2 </a:t>
                      </a:r>
                      <a:r>
                        <a:rPr lang="en-US" dirty="0" err="1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ani</a:t>
                      </a:r>
                      <a:endParaRPr lang="en-US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Prelingvistic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it-IT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Ton calm, gesturi, cuvinte simple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47309263"/>
                  </a:ext>
                </a:extLst>
              </a:tr>
              <a:tr h="699714">
                <a:tc>
                  <a:txBody>
                    <a:bodyPr/>
                    <a:lstStyle/>
                    <a:p>
                      <a:r>
                        <a:rPr lang="en-US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2–5 </a:t>
                      </a:r>
                      <a:r>
                        <a:rPr lang="en-US" dirty="0" err="1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ani</a:t>
                      </a:r>
                      <a:endParaRPr lang="en-US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err="1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Limbaj</a:t>
                      </a:r>
                      <a:r>
                        <a:rPr lang="en-US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</a:t>
                      </a:r>
                      <a:r>
                        <a:rPr lang="ro-RO" dirty="0" smtClean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simplu</a:t>
                      </a:r>
                      <a:endParaRPr lang="en-US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Povestiri scurte, repetiție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25567085"/>
                  </a:ext>
                </a:extLst>
              </a:tr>
              <a:tr h="699714">
                <a:tc>
                  <a:txBody>
                    <a:bodyPr/>
                    <a:lstStyle/>
                    <a:p>
                      <a:r>
                        <a:rPr lang="en-US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6–10 ani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Raționament simplu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Exemple, explicații logice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11074450"/>
                  </a:ext>
                </a:extLst>
              </a:tr>
              <a:tr h="699714">
                <a:tc>
                  <a:txBody>
                    <a:bodyPr/>
                    <a:lstStyle/>
                    <a:p>
                      <a:r>
                        <a:rPr lang="en-US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11–14 ani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Abstracție incipientă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Dialog </a:t>
                      </a:r>
                      <a:r>
                        <a:rPr lang="en-US" dirty="0" err="1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și</a:t>
                      </a:r>
                      <a:r>
                        <a:rPr lang="en-US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</a:t>
                      </a:r>
                      <a:r>
                        <a:rPr lang="en-US" dirty="0" err="1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autonomie</a:t>
                      </a:r>
                      <a:endParaRPr lang="en-US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7326073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04989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8" name="Google Shape;1178;p1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GB"/>
              <a:t>5</a:t>
            </a:fld>
            <a:endParaRPr/>
          </a:p>
        </p:txBody>
      </p:sp>
      <p:sp>
        <p:nvSpPr>
          <p:cNvPr id="1179" name="Google Shape;1179;p14"/>
          <p:cNvSpPr txBox="1">
            <a:spLocks noGrp="1"/>
          </p:cNvSpPr>
          <p:nvPr>
            <p:ph type="body" idx="2"/>
          </p:nvPr>
        </p:nvSpPr>
        <p:spPr>
          <a:xfrm>
            <a:off x="848436" y="326787"/>
            <a:ext cx="11042866" cy="6093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800"/>
              <a:buNone/>
            </a:pPr>
            <a:r>
              <a:rPr lang="en-GB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/>
                <a:sym typeface="Calibri"/>
              </a:rPr>
              <a:t>Ajustări</a:t>
            </a:r>
            <a:r>
              <a:rPr lang="en-GB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/>
                <a:sym typeface="Calibri"/>
              </a:rPr>
              <a:t> </a:t>
            </a:r>
            <a:r>
              <a:rPr lang="en-GB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/>
                <a:sym typeface="Calibri"/>
              </a:rPr>
              <a:t>pentru</a:t>
            </a:r>
            <a:r>
              <a:rPr lang="en-GB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/>
                <a:sym typeface="Calibri"/>
              </a:rPr>
              <a:t> </a:t>
            </a:r>
            <a:r>
              <a:rPr lang="en-GB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/>
                <a:sym typeface="Calibri"/>
              </a:rPr>
              <a:t>vârstă</a:t>
            </a:r>
            <a:r>
              <a:rPr lang="en-GB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/>
                <a:sym typeface="Calibri"/>
              </a:rPr>
              <a:t>/</a:t>
            </a:r>
            <a:r>
              <a:rPr lang="en-GB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/>
                <a:sym typeface="Calibri"/>
              </a:rPr>
              <a:t>etapă</a:t>
            </a:r>
            <a:r>
              <a:rPr lang="en-GB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/>
                <a:sym typeface="Calibri"/>
              </a:rPr>
              <a:t> de </a:t>
            </a:r>
            <a:r>
              <a:rPr lang="en-GB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/>
                <a:sym typeface="Calibri"/>
              </a:rPr>
              <a:t>dezvoltare</a:t>
            </a:r>
            <a:r>
              <a:rPr lang="en-GB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/>
                <a:sym typeface="Calibri"/>
              </a:rPr>
              <a:t> </a:t>
            </a:r>
            <a:r>
              <a:rPr lang="en-GB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/>
                <a:sym typeface="Calibri"/>
              </a:rPr>
              <a:t>și</a:t>
            </a:r>
            <a:r>
              <a:rPr lang="en-GB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/>
                <a:sym typeface="Calibri"/>
              </a:rPr>
              <a:t> </a:t>
            </a:r>
            <a:r>
              <a:rPr lang="en-GB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/>
                <a:sym typeface="Calibri"/>
              </a:rPr>
              <a:t>dizabilitate</a:t>
            </a:r>
            <a:endParaRPr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  <a:cs typeface="Calibri"/>
              <a:sym typeface="Calibri"/>
            </a:endParaRPr>
          </a:p>
        </p:txBody>
      </p:sp>
      <p:graphicFrame>
        <p:nvGraphicFramePr>
          <p:cNvPr id="1180" name="Google Shape;1180;p14"/>
          <p:cNvGraphicFramePr/>
          <p:nvPr>
            <p:extLst>
              <p:ext uri="{D42A27DB-BD31-4B8C-83A1-F6EECF244321}">
                <p14:modId xmlns:p14="http://schemas.microsoft.com/office/powerpoint/2010/main" val="2805544326"/>
              </p:ext>
            </p:extLst>
          </p:nvPr>
        </p:nvGraphicFramePr>
        <p:xfrm>
          <a:off x="848436" y="1089181"/>
          <a:ext cx="10495125" cy="5815500"/>
        </p:xfrm>
        <a:graphic>
          <a:graphicData uri="http://schemas.openxmlformats.org/drawingml/2006/table">
            <a:tbl>
              <a:tblPr firstRow="1" bandRow="1">
                <a:noFill/>
              </a:tblPr>
              <a:tblGrid>
                <a:gridCol w="22632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84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883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591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9005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GB" sz="1600" u="none" strike="noStrike" cap="none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0-5 ani</a:t>
                      </a:r>
                      <a:endParaRPr sz="1400" u="none" strike="noStrike" cap="none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GB" sz="1600" u="none" strike="noStrike" cap="none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6-12 ani</a:t>
                      </a:r>
                      <a:endParaRPr sz="1400" u="none" strike="noStrike" cap="none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GB" sz="1600" u="none" strike="noStrike" cap="none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13-18 ani</a:t>
                      </a:r>
                      <a:endParaRPr sz="1400" u="none" strike="noStrike" cap="none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GB" sz="1600" u="none" strike="noStrike" cap="none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Copii cu dizabilități</a:t>
                      </a:r>
                      <a:endParaRPr sz="1600" u="none" strike="noStrike" cap="none">
                        <a:solidFill>
                          <a:schemeClr val="dk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24150">
                <a:tc>
                  <a:txBody>
                    <a:bodyPr/>
                    <a:lstStyle/>
                    <a:p>
                      <a:pPr marL="285750" marR="0" lvl="0" indent="-2857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Char char="•"/>
                      </a:pPr>
                      <a:r>
                        <a:rPr lang="en-GB" sz="1600" u="none" strike="noStrike" cap="none" dirty="0" err="1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Abilități</a:t>
                      </a:r>
                      <a:r>
                        <a:rPr lang="en-GB" sz="1600" u="none" strike="noStrike" cap="none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</a:t>
                      </a:r>
                      <a:r>
                        <a:rPr lang="en-GB" sz="1600" u="none" strike="noStrike" cap="none" dirty="0" err="1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limitate</a:t>
                      </a:r>
                      <a:r>
                        <a:rPr lang="en-GB" sz="1600" u="none" strike="noStrike" cap="none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de </a:t>
                      </a:r>
                      <a:r>
                        <a:rPr lang="en-GB" sz="1600" u="none" strike="noStrike" cap="none" dirty="0" err="1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comunicare</a:t>
                      </a:r>
                      <a:r>
                        <a:rPr lang="en-GB" sz="1600" u="none" strike="noStrike" cap="none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</a:t>
                      </a:r>
                      <a:r>
                        <a:rPr lang="en-GB" sz="1600" u="none" strike="noStrike" cap="none" dirty="0" err="1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verbală</a:t>
                      </a:r>
                      <a:r>
                        <a:rPr lang="en-GB" sz="1600" u="none" strike="noStrike" cap="none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- </a:t>
                      </a:r>
                      <a:r>
                        <a:rPr lang="en-GB" sz="1600" u="none" strike="noStrike" cap="none" dirty="0" err="1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incapabil</a:t>
                      </a:r>
                      <a:r>
                        <a:rPr lang="en-GB" sz="1600" u="none" strike="noStrike" cap="none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</a:t>
                      </a:r>
                      <a:r>
                        <a:rPr lang="en-GB" sz="1600" u="none" strike="noStrike" cap="none" dirty="0" err="1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să</a:t>
                      </a:r>
                      <a:r>
                        <a:rPr lang="en-GB" sz="1600" u="none" strike="noStrike" cap="none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divulge direct</a:t>
                      </a:r>
                      <a:endParaRPr sz="1400" u="none" strike="noStrike" cap="none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  <a:p>
                      <a:pPr marL="285750" marR="0" lvl="0" indent="-285750" algn="l" rtl="0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Char char="•"/>
                      </a:pPr>
                      <a:r>
                        <a:rPr lang="en-GB" sz="1600" u="sng" strike="noStrike" cap="none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Nu </a:t>
                      </a:r>
                      <a:r>
                        <a:rPr lang="en-GB" sz="1600" u="none" strike="noStrike" cap="none" dirty="0" err="1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ar</a:t>
                      </a:r>
                      <a:r>
                        <a:rPr lang="en-GB" sz="1600" u="none" strike="noStrike" cap="none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</a:t>
                      </a:r>
                      <a:r>
                        <a:rPr lang="en-GB" sz="1600" u="none" strike="noStrike" cap="none" dirty="0" err="1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trebui</a:t>
                      </a:r>
                      <a:r>
                        <a:rPr lang="en-GB" sz="1600" u="none" strike="noStrike" cap="none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</a:t>
                      </a:r>
                      <a:r>
                        <a:rPr lang="en-GB" sz="1600" u="none" strike="noStrike" cap="none" dirty="0" err="1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să</a:t>
                      </a:r>
                      <a:r>
                        <a:rPr lang="en-GB" sz="1600" u="none" strike="noStrike" cap="none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</a:t>
                      </a:r>
                      <a:r>
                        <a:rPr lang="en-GB" sz="1600" u="none" strike="noStrike" cap="none" dirty="0" err="1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comunice</a:t>
                      </a:r>
                      <a:r>
                        <a:rPr lang="en-GB" sz="1600" u="none" strike="noStrike" cap="none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direct cu </a:t>
                      </a:r>
                      <a:r>
                        <a:rPr lang="en-GB" sz="1600" u="none" strike="noStrike" cap="none" dirty="0" err="1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ei</a:t>
                      </a:r>
                      <a:r>
                        <a:rPr lang="en-GB" sz="1600" u="none" strike="noStrike" cap="none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</a:t>
                      </a:r>
                      <a:r>
                        <a:rPr lang="en-GB" sz="1600" u="none" strike="noStrike" cap="none" dirty="0" err="1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despre</a:t>
                      </a:r>
                      <a:r>
                        <a:rPr lang="en-GB" sz="1600" u="none" strike="noStrike" cap="none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</a:t>
                      </a:r>
                      <a:r>
                        <a:rPr lang="en-GB" sz="1600" u="none" strike="noStrike" cap="none" dirty="0" err="1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abuzul</a:t>
                      </a:r>
                      <a:r>
                        <a:rPr lang="en-GB" sz="1600" u="none" strike="noStrike" cap="none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</a:t>
                      </a:r>
                      <a:r>
                        <a:rPr lang="en-GB" sz="1600" u="none" strike="noStrike" cap="none" dirty="0" err="1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lor</a:t>
                      </a:r>
                      <a:r>
                        <a:rPr lang="en-GB" sz="1600" u="none" strike="noStrike" cap="none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sexual</a:t>
                      </a:r>
                      <a:endParaRPr sz="1400" u="none" strike="noStrike" cap="none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  <a:p>
                      <a:pPr marL="285750" marR="0" lvl="0" indent="-285750" algn="l" rtl="0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Char char="•"/>
                      </a:pPr>
                      <a:r>
                        <a:rPr lang="en-GB" sz="1600" u="none" strike="noStrike" cap="none" dirty="0" err="1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Îngrijitorul</a:t>
                      </a:r>
                      <a:r>
                        <a:rPr lang="en-GB" sz="1600" u="none" strike="noStrike" cap="none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(</a:t>
                      </a:r>
                      <a:r>
                        <a:rPr lang="en-GB" sz="1600" u="none" strike="noStrike" cap="none" dirty="0" err="1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îngrijitorii</a:t>
                      </a:r>
                      <a:r>
                        <a:rPr lang="en-GB" sz="1600" u="none" strike="noStrike" cap="none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) care nu a (au) </a:t>
                      </a:r>
                      <a:r>
                        <a:rPr lang="en-GB" sz="1600" u="none" strike="noStrike" cap="none" dirty="0" err="1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comis</a:t>
                      </a:r>
                      <a:r>
                        <a:rPr lang="en-GB" sz="1600" u="none" strike="noStrike" cap="none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</a:t>
                      </a:r>
                      <a:r>
                        <a:rPr lang="en-GB" sz="1600" u="none" strike="noStrike" cap="none" dirty="0" err="1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infracțiunea</a:t>
                      </a:r>
                      <a:r>
                        <a:rPr lang="en-GB" sz="1600" u="none" strike="noStrike" cap="none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</a:t>
                      </a:r>
                      <a:r>
                        <a:rPr lang="en-GB" sz="1600" u="none" strike="noStrike" cap="none" dirty="0" err="1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este</a:t>
                      </a:r>
                      <a:r>
                        <a:rPr lang="en-GB" sz="1600" u="none" strike="noStrike" cap="none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(</a:t>
                      </a:r>
                      <a:r>
                        <a:rPr lang="en-GB" sz="1600" u="none" strike="noStrike" cap="none" dirty="0" err="1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sunt</a:t>
                      </a:r>
                      <a:r>
                        <a:rPr lang="en-GB" sz="1600" u="none" strike="noStrike" cap="none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) </a:t>
                      </a:r>
                      <a:r>
                        <a:rPr lang="en-GB" sz="1600" u="none" strike="noStrike" cap="none" dirty="0" err="1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principala</a:t>
                      </a:r>
                      <a:r>
                        <a:rPr lang="en-GB" sz="1600" u="none" strike="noStrike" cap="none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</a:t>
                      </a:r>
                      <a:r>
                        <a:rPr lang="en-GB" sz="1600" u="none" strike="noStrike" cap="none" dirty="0" err="1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sursă</a:t>
                      </a:r>
                      <a:r>
                        <a:rPr lang="en-GB" sz="1600" u="none" strike="noStrike" cap="none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de </a:t>
                      </a:r>
                      <a:r>
                        <a:rPr lang="en-GB" sz="1600" u="none" strike="noStrike" cap="none" dirty="0" err="1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informații</a:t>
                      </a:r>
                      <a:r>
                        <a:rPr lang="en-GB" sz="1600" u="none" strike="noStrike" cap="none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</a:t>
                      </a:r>
                      <a:r>
                        <a:rPr lang="en-GB" sz="1600" u="none" strike="noStrike" cap="none" dirty="0" err="1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despre</a:t>
                      </a:r>
                      <a:r>
                        <a:rPr lang="en-GB" sz="1600" u="none" strike="noStrike" cap="none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</a:t>
                      </a:r>
                      <a:r>
                        <a:rPr lang="en-GB" sz="1600" u="none" strike="noStrike" cap="none" dirty="0" err="1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copilul</a:t>
                      </a:r>
                      <a:r>
                        <a:rPr lang="en-GB" sz="1600" u="none" strike="noStrike" cap="none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</a:t>
                      </a:r>
                      <a:r>
                        <a:rPr lang="en-GB" sz="1600" u="none" strike="noStrike" cap="none" dirty="0" err="1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supraviețuitor</a:t>
                      </a:r>
                      <a:r>
                        <a:rPr lang="en-GB" sz="1600" u="none" strike="noStrike" cap="none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</a:t>
                      </a:r>
                      <a:r>
                        <a:rPr lang="en-GB" sz="1600" u="none" strike="noStrike" cap="none" dirty="0" err="1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și</a:t>
                      </a:r>
                      <a:r>
                        <a:rPr lang="en-GB" sz="1600" u="none" strike="noStrike" cap="none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</a:t>
                      </a:r>
                      <a:r>
                        <a:rPr lang="en-GB" sz="1600" u="none" strike="noStrike" cap="none" dirty="0" err="1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abuzul</a:t>
                      </a:r>
                      <a:r>
                        <a:rPr lang="en-GB" sz="1600" u="none" strike="noStrike" cap="none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sexual</a:t>
                      </a:r>
                      <a:endParaRPr sz="1600" u="none" strike="noStrike" cap="none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Char char="•"/>
                      </a:pPr>
                      <a:r>
                        <a:rPr lang="en-GB" sz="1600" u="none" strike="noStrike" cap="none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30 de minute sau mai puțin</a:t>
                      </a:r>
                      <a:endParaRPr sz="1400" u="none" strike="noStrike" cap="none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  <a:p>
                      <a:pPr marL="285750" marR="0" lvl="0" indent="-285750" algn="l" rtl="0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Char char="•"/>
                      </a:pPr>
                      <a:r>
                        <a:rPr lang="en-GB" sz="1600" u="none" strike="noStrike" cap="none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Poate fi contactat direct în legătură cu abuzul sexual</a:t>
                      </a:r>
                      <a:endParaRPr sz="1400" u="none" strike="noStrike" cap="none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  <a:p>
                      <a:pPr marL="285750" marR="0" lvl="0" indent="-285750" algn="l" rtl="0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Char char="•"/>
                      </a:pPr>
                      <a:r>
                        <a:rPr lang="en-GB" sz="1600" u="none" strike="noStrike" cap="none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Îngrijitorul (îngrijitorii) neagresor(i) sau o persoană în care copilul supraviețuitor are încredere îl poate însoți</a:t>
                      </a:r>
                      <a:endParaRPr sz="1400" u="none" strike="noStrike" cap="none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  <a:p>
                      <a:pPr marL="285750" marR="0" lvl="0" indent="-285750" algn="l" rtl="0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Char char="•"/>
                      </a:pPr>
                      <a:r>
                        <a:rPr lang="en-GB" sz="1600" u="none" strike="noStrike" cap="none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Utilizați jucării, obiecte de artă și alte materiale prietenoase pentru copii</a:t>
                      </a:r>
                      <a:endParaRPr sz="1400" u="none" strike="noStrike" cap="none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  <a:p>
                      <a:pPr marL="285750" marR="0" lvl="0" indent="-285750" algn="l" rtl="0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Char char="•"/>
                      </a:pPr>
                      <a:r>
                        <a:rPr lang="en-GB" sz="1600" u="none" strike="noStrike" cap="none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Colectați detalii de la surse de încredere din viața copilului supraviețuitor, cu acordul/consimțământul informat</a:t>
                      </a:r>
                      <a:endParaRPr sz="1400" u="none" strike="noStrike" cap="none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Char char="•"/>
                      </a:pPr>
                      <a:r>
                        <a:rPr lang="en-GB" sz="1600" u="none" strike="noStrike" cap="none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30-60 minute</a:t>
                      </a:r>
                      <a:endParaRPr sz="1400" u="none" strike="noStrike" cap="none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  <a:p>
                      <a:pPr marL="285750" marR="0" lvl="0" indent="-285750" algn="l" rtl="0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Char char="•"/>
                      </a:pPr>
                      <a:r>
                        <a:rPr lang="en-GB" sz="1600" u="none" strike="noStrike" cap="none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Comunicați direct cu copiii supraviețuitori din acest interval de vârstă</a:t>
                      </a:r>
                      <a:endParaRPr sz="1400" u="none" strike="noStrike" cap="none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  <a:p>
                      <a:pPr marL="285750" marR="0" lvl="0" indent="-285750" algn="l" rtl="0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Char char="•"/>
                      </a:pPr>
                      <a:r>
                        <a:rPr lang="en-GB" sz="1600" u="none" strike="noStrike" cap="none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Îngrijitorii care nu au comis infracțiunea sau o persoană în care copilul supraviețuitor are încredere pot fi implicați, la cererea copilului supraviețuitor</a:t>
                      </a:r>
                      <a:endParaRPr sz="1400" u="none" strike="noStrike" cap="none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  <a:p>
                      <a:pPr marL="285750" marR="0" lvl="0" indent="-285750" algn="l" rtl="0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Char char="•"/>
                      </a:pPr>
                      <a:r>
                        <a:rPr lang="en-GB" sz="1600" u="none" strike="noStrike" cap="none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Utilizarea materialelor artistice și a altor materiale adaptate adolescenților poate fi utilă </a:t>
                      </a:r>
                      <a:endParaRPr sz="1400" u="none" strike="noStrike" cap="none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Char char="•"/>
                      </a:pPr>
                      <a:r>
                        <a:rPr lang="en-GB" sz="1600" u="none" strike="noStrike" cap="none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Nu </a:t>
                      </a:r>
                      <a:r>
                        <a:rPr lang="en-GB" sz="1600" u="none" strike="noStrike" cap="none" dirty="0" err="1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presupuneți</a:t>
                      </a:r>
                      <a:r>
                        <a:rPr lang="en-GB" sz="1600" u="none" strike="noStrike" cap="none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</a:t>
                      </a:r>
                      <a:r>
                        <a:rPr lang="en-GB" sz="1600" u="none" strike="noStrike" cap="none" dirty="0" err="1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că</a:t>
                      </a:r>
                      <a:r>
                        <a:rPr lang="en-GB" sz="1600" u="none" strike="noStrike" cap="none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</a:t>
                      </a:r>
                      <a:r>
                        <a:rPr lang="en-GB" sz="1600" u="none" strike="noStrike" cap="none" dirty="0" err="1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toți</a:t>
                      </a:r>
                      <a:r>
                        <a:rPr lang="en-GB" sz="1600" u="none" strike="noStrike" cap="none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</a:t>
                      </a:r>
                      <a:r>
                        <a:rPr lang="en-GB" sz="1600" u="none" strike="noStrike" cap="none" dirty="0" err="1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copiii</a:t>
                      </a:r>
                      <a:r>
                        <a:rPr lang="en-GB" sz="1600" u="none" strike="noStrike" cap="none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cu </a:t>
                      </a:r>
                      <a:r>
                        <a:rPr lang="en-GB" sz="1600" u="none" strike="noStrike" cap="none" dirty="0" err="1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dizabilități</a:t>
                      </a:r>
                      <a:r>
                        <a:rPr lang="en-GB" sz="1600" u="none" strike="noStrike" cap="none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nu pot </a:t>
                      </a:r>
                      <a:r>
                        <a:rPr lang="en-GB" sz="1600" u="none" strike="noStrike" cap="none" dirty="0" err="1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comunica</a:t>
                      </a:r>
                      <a:r>
                        <a:rPr lang="en-GB" sz="1600" u="none" strike="noStrike" cap="none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</a:t>
                      </a:r>
                      <a:r>
                        <a:rPr lang="en-GB" sz="1600" u="none" strike="noStrike" cap="none" dirty="0" err="1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sau</a:t>
                      </a:r>
                      <a:r>
                        <a:rPr lang="en-GB" sz="1600" u="none" strike="noStrike" cap="none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</a:t>
                      </a:r>
                      <a:r>
                        <a:rPr lang="en-GB" sz="1600" u="none" strike="noStrike" cap="none" dirty="0" err="1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comunică</a:t>
                      </a:r>
                      <a:r>
                        <a:rPr lang="en-GB" sz="1600" u="none" strike="noStrike" cap="none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</a:t>
                      </a:r>
                      <a:r>
                        <a:rPr lang="en-GB" sz="1600" u="none" strike="noStrike" cap="none" dirty="0" err="1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diferit</a:t>
                      </a:r>
                      <a:r>
                        <a:rPr lang="en-GB" sz="1600" u="none" strike="noStrike" cap="none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de </a:t>
                      </a:r>
                      <a:r>
                        <a:rPr lang="en-GB" sz="1600" u="none" strike="noStrike" cap="none" dirty="0" err="1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ceilalți</a:t>
                      </a:r>
                      <a:r>
                        <a:rPr lang="en-GB" sz="1600" u="none" strike="noStrike" cap="none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</a:t>
                      </a:r>
                      <a:r>
                        <a:rPr lang="en-GB" sz="1600" u="none" strike="noStrike" cap="none" dirty="0" err="1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copii</a:t>
                      </a:r>
                      <a:endParaRPr sz="1400" u="none" strike="noStrike" cap="none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  <a:p>
                      <a:pPr marL="285750" marR="0" lvl="0" indent="-285750" algn="l" rtl="0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Char char="•"/>
                      </a:pPr>
                      <a:r>
                        <a:rPr lang="en-GB" sz="1600" u="none" strike="noStrike" cap="none" dirty="0" err="1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Comunicarea</a:t>
                      </a:r>
                      <a:r>
                        <a:rPr lang="en-GB" sz="1600" u="none" strike="noStrike" cap="none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</a:t>
                      </a:r>
                      <a:r>
                        <a:rPr lang="en-GB" sz="1600" u="none" strike="noStrike" cap="none" dirty="0" err="1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depinde</a:t>
                      </a:r>
                      <a:r>
                        <a:rPr lang="en-GB" sz="1600" u="none" strike="noStrike" cap="none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de </a:t>
                      </a:r>
                      <a:r>
                        <a:rPr lang="en-GB" sz="1600" u="none" strike="noStrike" cap="none" dirty="0" err="1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tipul</a:t>
                      </a:r>
                      <a:r>
                        <a:rPr lang="en-GB" sz="1600" u="none" strike="noStrike" cap="none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de </a:t>
                      </a:r>
                      <a:r>
                        <a:rPr lang="en-GB" sz="1600" u="none" strike="noStrike" cap="none" dirty="0" err="1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dizabilitate</a:t>
                      </a:r>
                      <a:endParaRPr sz="1600" u="none" strike="noStrike" cap="none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  <a:p>
                      <a:pPr marL="285750" marR="0" lvl="0" indent="-285750" algn="l" rtl="0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Char char="•"/>
                      </a:pPr>
                      <a:r>
                        <a:rPr lang="en-GB" sz="1600" u="none" strike="noStrike" cap="none" dirty="0" err="1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Îngrijitorii</a:t>
                      </a:r>
                      <a:r>
                        <a:rPr lang="en-GB" sz="1600" u="none" strike="noStrike" cap="none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care nu au </a:t>
                      </a:r>
                      <a:r>
                        <a:rPr lang="en-GB" sz="1600" u="none" strike="noStrike" cap="none" dirty="0" err="1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comis</a:t>
                      </a:r>
                      <a:r>
                        <a:rPr lang="en-GB" sz="1600" u="none" strike="noStrike" cap="none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</a:t>
                      </a:r>
                      <a:r>
                        <a:rPr lang="en-GB" sz="1600" u="none" strike="noStrike" cap="none" dirty="0" err="1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infracțiunea</a:t>
                      </a:r>
                      <a:r>
                        <a:rPr lang="en-GB" sz="1600" u="none" strike="noStrike" cap="none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</a:t>
                      </a:r>
                      <a:r>
                        <a:rPr lang="en-GB" sz="1600" u="none" strike="noStrike" cap="none" dirty="0" err="1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sau</a:t>
                      </a:r>
                      <a:r>
                        <a:rPr lang="en-GB" sz="1600" u="none" strike="noStrike" cap="none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</a:t>
                      </a:r>
                      <a:r>
                        <a:rPr lang="en-GB" sz="1600" u="none" strike="noStrike" cap="none" dirty="0" err="1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alte</a:t>
                      </a:r>
                      <a:r>
                        <a:rPr lang="en-GB" sz="1600" u="none" strike="noStrike" cap="none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</a:t>
                      </a:r>
                      <a:r>
                        <a:rPr lang="en-GB" sz="1600" u="none" strike="noStrike" cap="none" dirty="0" err="1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persoane</a:t>
                      </a:r>
                      <a:r>
                        <a:rPr lang="en-GB" sz="1600" u="none" strike="noStrike" cap="none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de </a:t>
                      </a:r>
                      <a:r>
                        <a:rPr lang="en-GB" sz="1600" u="none" strike="noStrike" cap="none" dirty="0" err="1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încredere</a:t>
                      </a:r>
                      <a:r>
                        <a:rPr lang="en-GB" sz="1600" u="none" strike="noStrike" cap="none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pot </a:t>
                      </a:r>
                      <a:r>
                        <a:rPr lang="en-GB" sz="1600" u="none" strike="noStrike" cap="none" dirty="0" err="1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oferi</a:t>
                      </a:r>
                      <a:r>
                        <a:rPr lang="en-GB" sz="1600" u="none" strike="noStrike" cap="none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</a:t>
                      </a:r>
                      <a:r>
                        <a:rPr lang="en-GB" sz="1600" u="none" strike="noStrike" cap="none" dirty="0" err="1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sfaturi</a:t>
                      </a:r>
                      <a:r>
                        <a:rPr lang="en-GB" sz="1600" u="none" strike="noStrike" cap="none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cu </a:t>
                      </a:r>
                      <a:r>
                        <a:rPr lang="en-GB" sz="1600" u="none" strike="noStrike" cap="none" dirty="0" err="1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privire</a:t>
                      </a:r>
                      <a:r>
                        <a:rPr lang="en-GB" sz="1600" u="none" strike="noStrike" cap="none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la </a:t>
                      </a:r>
                      <a:r>
                        <a:rPr lang="en-GB" sz="1600" u="none" strike="noStrike" cap="none" dirty="0" err="1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modul</a:t>
                      </a:r>
                      <a:r>
                        <a:rPr lang="en-GB" sz="1600" u="none" strike="noStrike" cap="none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de </a:t>
                      </a:r>
                      <a:r>
                        <a:rPr lang="en-GB" sz="1600" u="none" strike="noStrike" cap="none" dirty="0" err="1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comunicare</a:t>
                      </a:r>
                      <a:r>
                        <a:rPr lang="en-GB" sz="1600" u="none" strike="noStrike" cap="none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cu </a:t>
                      </a:r>
                      <a:r>
                        <a:rPr lang="en-GB" sz="1600" u="none" strike="noStrike" cap="none" dirty="0" err="1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copilul</a:t>
                      </a:r>
                      <a:r>
                        <a:rPr lang="en-GB" sz="1600" u="none" strike="noStrike" cap="none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</a:t>
                      </a:r>
                      <a:r>
                        <a:rPr lang="en-GB" sz="1600" u="none" strike="noStrike" cap="none" dirty="0" err="1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supraviețuitor</a:t>
                      </a:r>
                      <a:endParaRPr sz="1400" u="none" strike="noStrike" cap="none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0666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Bariere</a:t>
            </a:r>
            <a:r>
              <a:rPr lang="en-US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frecvente</a:t>
            </a:r>
            <a:r>
              <a:rPr lang="en-US" b="1" dirty="0" smtClean="0"/>
              <a:t/>
            </a:r>
            <a:br>
              <a:rPr lang="en-US" b="1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800" dirty="0" smtClean="0">
                <a:latin typeface="Cambria" panose="02040503050406030204" pitchFamily="18" charset="0"/>
                <a:ea typeface="Cambria" panose="02040503050406030204" pitchFamily="18" charset="0"/>
              </a:rPr>
              <a:t>Ton </a:t>
            </a:r>
            <a:r>
              <a:rPr lang="en-US" sz="48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autoritar</a:t>
            </a:r>
            <a:r>
              <a:rPr lang="en-US" sz="48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48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sau</a:t>
            </a:r>
            <a:r>
              <a:rPr lang="en-US" sz="48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48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rece</a:t>
            </a:r>
            <a:endParaRPr lang="en-US" sz="4800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en-US" sz="48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Ignorarea</a:t>
            </a:r>
            <a:r>
              <a:rPr lang="en-US" sz="48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48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emoțiilor</a:t>
            </a:r>
            <a:endParaRPr lang="en-US" sz="4800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en-US" sz="48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Limbaj</a:t>
            </a:r>
            <a:r>
              <a:rPr lang="en-US" sz="4800" dirty="0" smtClean="0">
                <a:latin typeface="Cambria" panose="02040503050406030204" pitchFamily="18" charset="0"/>
                <a:ea typeface="Cambria" panose="02040503050406030204" pitchFamily="18" charset="0"/>
              </a:rPr>
              <a:t> abstract </a:t>
            </a:r>
            <a:r>
              <a:rPr lang="en-US" sz="48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sau</a:t>
            </a:r>
            <a:r>
              <a:rPr lang="en-US" sz="4800" dirty="0" smtClean="0">
                <a:latin typeface="Cambria" panose="02040503050406030204" pitchFamily="18" charset="0"/>
                <a:ea typeface="Cambria" panose="02040503050406030204" pitchFamily="18" charset="0"/>
              </a:rPr>
              <a:t> ironic</a:t>
            </a:r>
          </a:p>
          <a:p>
            <a:r>
              <a:rPr lang="en-US" sz="48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Lipsa</a:t>
            </a:r>
            <a:r>
              <a:rPr lang="en-US" sz="48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48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răbdării</a:t>
            </a:r>
            <a:endParaRPr lang="en-US" sz="4800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4609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Strategii</a:t>
            </a:r>
            <a:r>
              <a:rPr lang="en-US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eficiente</a:t>
            </a:r>
            <a:endParaRPr lang="en-US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4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Întrebări</a:t>
            </a:r>
            <a:r>
              <a:rPr lang="en-US" sz="44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44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deschise</a:t>
            </a:r>
            <a:r>
              <a:rPr lang="en-US" sz="4400" dirty="0" smtClean="0">
                <a:latin typeface="Cambria" panose="02040503050406030204" pitchFamily="18" charset="0"/>
                <a:ea typeface="Cambria" panose="02040503050406030204" pitchFamily="18" charset="0"/>
              </a:rPr>
              <a:t> („Cum </a:t>
            </a:r>
            <a:r>
              <a:rPr lang="en-US" sz="44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ai</a:t>
            </a:r>
            <a:r>
              <a:rPr lang="en-US" sz="44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44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simțit</a:t>
            </a:r>
            <a:r>
              <a:rPr lang="en-US" sz="4400" dirty="0" smtClean="0">
                <a:latin typeface="Cambria" panose="02040503050406030204" pitchFamily="18" charset="0"/>
                <a:ea typeface="Cambria" panose="02040503050406030204" pitchFamily="18" charset="0"/>
              </a:rPr>
              <a:t>...?”)</a:t>
            </a:r>
          </a:p>
          <a:p>
            <a:r>
              <a:rPr lang="en-US" sz="44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Validarea</a:t>
            </a:r>
            <a:r>
              <a:rPr lang="en-US" sz="44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44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emoțiilor</a:t>
            </a:r>
            <a:r>
              <a:rPr lang="en-US" sz="4400" dirty="0" smtClean="0">
                <a:latin typeface="Cambria" panose="02040503050406030204" pitchFamily="18" charset="0"/>
                <a:ea typeface="Cambria" panose="02040503050406030204" pitchFamily="18" charset="0"/>
              </a:rPr>
              <a:t> („E ok </a:t>
            </a:r>
            <a:r>
              <a:rPr lang="en-US" sz="44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să</a:t>
            </a:r>
            <a:r>
              <a:rPr lang="en-US" sz="44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44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fii</a:t>
            </a:r>
            <a:r>
              <a:rPr lang="en-US" sz="44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44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trist</a:t>
            </a:r>
            <a:r>
              <a:rPr lang="en-US" sz="4400" dirty="0" smtClean="0">
                <a:latin typeface="Cambria" panose="02040503050406030204" pitchFamily="18" charset="0"/>
                <a:ea typeface="Cambria" panose="02040503050406030204" pitchFamily="18" charset="0"/>
              </a:rPr>
              <a:t>”)</a:t>
            </a:r>
          </a:p>
          <a:p>
            <a:r>
              <a:rPr lang="en-US" sz="44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Spațiu</a:t>
            </a:r>
            <a:r>
              <a:rPr lang="en-US" sz="44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44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sigur</a:t>
            </a:r>
            <a:r>
              <a:rPr lang="en-US" sz="44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44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pentru</a:t>
            </a:r>
            <a:r>
              <a:rPr lang="en-US" sz="44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44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exprimare</a:t>
            </a:r>
            <a:endParaRPr lang="en-US" sz="4400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en-US" sz="44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Comunicarea</a:t>
            </a:r>
            <a:r>
              <a:rPr lang="en-US" sz="44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44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indirectă</a:t>
            </a:r>
            <a:r>
              <a:rPr lang="en-US" sz="44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44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prin</a:t>
            </a:r>
            <a:r>
              <a:rPr lang="en-US" sz="44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44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joc</a:t>
            </a:r>
            <a:endParaRPr lang="en-US" sz="4400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9085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Concluzii</a:t>
            </a:r>
            <a:r>
              <a:rPr lang="en-US" b="1" dirty="0" smtClean="0"/>
              <a:t/>
            </a:r>
            <a:br>
              <a:rPr lang="en-US" b="1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sz="48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Copiii</a:t>
            </a:r>
            <a:r>
              <a:rPr lang="en-US" sz="4800" dirty="0" smtClean="0">
                <a:latin typeface="Cambria" panose="02040503050406030204" pitchFamily="18" charset="0"/>
                <a:ea typeface="Cambria" panose="02040503050406030204" pitchFamily="18" charset="0"/>
              </a:rPr>
              <a:t> au </a:t>
            </a:r>
            <a:r>
              <a:rPr lang="en-US" sz="48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nevoie</a:t>
            </a:r>
            <a:r>
              <a:rPr lang="en-US" sz="4800" dirty="0" smtClean="0">
                <a:latin typeface="Cambria" panose="02040503050406030204" pitchFamily="18" charset="0"/>
                <a:ea typeface="Cambria" panose="02040503050406030204" pitchFamily="18" charset="0"/>
              </a:rPr>
              <a:t> de </a:t>
            </a:r>
            <a:r>
              <a:rPr lang="en-US" sz="48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comunicare</a:t>
            </a:r>
            <a:r>
              <a:rPr lang="en-US" sz="48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48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empatică</a:t>
            </a:r>
            <a:endParaRPr lang="en-US" sz="4800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just"/>
            <a:r>
              <a:rPr lang="en-US" sz="48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Adaptarea</a:t>
            </a:r>
            <a:r>
              <a:rPr lang="en-US" sz="4800" dirty="0" smtClean="0">
                <a:latin typeface="Cambria" panose="02040503050406030204" pitchFamily="18" charset="0"/>
                <a:ea typeface="Cambria" panose="02040503050406030204" pitchFamily="18" charset="0"/>
              </a:rPr>
              <a:t> la </a:t>
            </a:r>
            <a:r>
              <a:rPr lang="en-US" sz="48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nivelul</a:t>
            </a:r>
            <a:r>
              <a:rPr lang="en-US" sz="48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48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lor</a:t>
            </a:r>
            <a:r>
              <a:rPr lang="en-US" sz="48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48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este</a:t>
            </a:r>
            <a:r>
              <a:rPr lang="en-US" sz="48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48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esențială</a:t>
            </a:r>
            <a:endParaRPr lang="en-US" sz="4800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just"/>
            <a:r>
              <a:rPr lang="en-US" sz="48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Relațiile</a:t>
            </a:r>
            <a:r>
              <a:rPr lang="en-US" sz="4800" dirty="0" smtClean="0">
                <a:latin typeface="Cambria" panose="02040503050406030204" pitchFamily="18" charset="0"/>
                <a:ea typeface="Cambria" panose="02040503050406030204" pitchFamily="18" charset="0"/>
              </a:rPr>
              <a:t> se </a:t>
            </a:r>
            <a:r>
              <a:rPr lang="en-US" sz="48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bazează</a:t>
            </a:r>
            <a:r>
              <a:rPr lang="en-US" sz="48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48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pe</a:t>
            </a:r>
            <a:r>
              <a:rPr lang="en-US" sz="48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48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încredere</a:t>
            </a:r>
            <a:r>
              <a:rPr lang="en-US" sz="48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48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și</a:t>
            </a:r>
            <a:r>
              <a:rPr lang="en-US" sz="48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48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ascultare</a:t>
            </a:r>
            <a:endParaRPr lang="en-US" sz="4800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2828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9" name="Google Shape;1009;p18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Times New Roman"/>
              <a:buNone/>
            </a:pPr>
            <a:r>
              <a:rPr lang="en-GB" sz="4000" b="1" i="0" u="none" strike="noStrike" cap="none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/>
                <a:sym typeface="Times New Roman"/>
              </a:rPr>
              <a:t>Instrumente</a:t>
            </a:r>
            <a:r>
              <a:rPr lang="en-GB" sz="4000" b="1" i="0" u="none" strike="noStrike" cap="none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/>
                <a:sym typeface="Times New Roman"/>
              </a:rPr>
              <a:t> </a:t>
            </a:r>
            <a:r>
              <a:rPr lang="en-GB" sz="4000" b="1" i="0" u="none" strike="noStrike" cap="none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/>
                <a:sym typeface="Times New Roman"/>
              </a:rPr>
              <a:t>de </a:t>
            </a:r>
            <a:r>
              <a:rPr lang="en-GB" sz="4000" b="1" i="0" u="none" strike="noStrike" cap="none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/>
                <a:sym typeface="Times New Roman"/>
              </a:rPr>
              <a:t>comunicare</a:t>
            </a:r>
            <a:r>
              <a:rPr lang="en-GB" sz="4000" b="1" i="0" u="none" strike="noStrike" cap="none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/>
                <a:sym typeface="Times New Roman"/>
              </a:rPr>
              <a:t> cu </a:t>
            </a:r>
            <a:r>
              <a:rPr lang="en-GB" sz="4000" b="1" i="0" u="none" strike="noStrike" cap="none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/>
                <a:sym typeface="Times New Roman"/>
              </a:rPr>
              <a:t>victimă</a:t>
            </a:r>
            <a:r>
              <a:rPr lang="en-GB" sz="4000" b="1" i="0" u="none" strike="noStrike" cap="none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/>
                <a:sym typeface="Times New Roman"/>
              </a:rPr>
              <a:t> </a:t>
            </a:r>
            <a:r>
              <a:rPr lang="en-GB" sz="4000" b="1" i="0" u="none" strike="noStrike" cap="none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/>
                <a:sym typeface="Times New Roman"/>
              </a:rPr>
              <a:t>copil</a:t>
            </a:r>
            <a:endParaRPr sz="40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010" name="Google Shape;1010;p180"/>
          <p:cNvSpPr txBox="1">
            <a:spLocks noGrp="1"/>
          </p:cNvSpPr>
          <p:nvPr>
            <p:ph type="body" idx="1"/>
          </p:nvPr>
        </p:nvSpPr>
        <p:spPr>
          <a:xfrm>
            <a:off x="838200" y="5735003"/>
            <a:ext cx="10515600" cy="757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GB" sz="2800" b="1" dirty="0" err="1">
                <a:latin typeface="Cambria" panose="02040503050406030204" pitchFamily="18" charset="0"/>
                <a:ea typeface="Cambria" panose="02040503050406030204" pitchFamily="18" charset="0"/>
                <a:cs typeface="Times New Roman"/>
                <a:sym typeface="Times New Roman"/>
              </a:rPr>
              <a:t>Principii</a:t>
            </a:r>
            <a:r>
              <a:rPr lang="en-GB" sz="2800" b="1" dirty="0">
                <a:latin typeface="Cambria" panose="02040503050406030204" pitchFamily="18" charset="0"/>
                <a:ea typeface="Cambria" panose="02040503050406030204" pitchFamily="18" charset="0"/>
                <a:cs typeface="Times New Roman"/>
                <a:sym typeface="Times New Roman"/>
              </a:rPr>
              <a:t> </a:t>
            </a:r>
            <a:r>
              <a:rPr lang="en-GB" sz="2800" b="1" dirty="0" err="1">
                <a:latin typeface="Cambria" panose="02040503050406030204" pitchFamily="18" charset="0"/>
                <a:ea typeface="Cambria" panose="02040503050406030204" pitchFamily="18" charset="0"/>
                <a:cs typeface="Times New Roman"/>
                <a:sym typeface="Times New Roman"/>
              </a:rPr>
              <a:t>directoare</a:t>
            </a:r>
            <a:r>
              <a:rPr lang="en-GB" sz="2800" b="1" dirty="0">
                <a:latin typeface="Cambria" panose="02040503050406030204" pitchFamily="18" charset="0"/>
                <a:ea typeface="Cambria" panose="02040503050406030204" pitchFamily="18" charset="0"/>
                <a:cs typeface="Times New Roman"/>
                <a:sym typeface="Times New Roman"/>
              </a:rPr>
              <a:t> </a:t>
            </a:r>
            <a:r>
              <a:rPr lang="en-GB" sz="2800" b="1" dirty="0" err="1">
                <a:latin typeface="Cambria" panose="02040503050406030204" pitchFamily="18" charset="0"/>
                <a:ea typeface="Cambria" panose="02040503050406030204" pitchFamily="18" charset="0"/>
                <a:cs typeface="Times New Roman"/>
                <a:sym typeface="Times New Roman"/>
              </a:rPr>
              <a:t>privind</a:t>
            </a:r>
            <a:r>
              <a:rPr lang="en-GB" sz="2800" b="1" dirty="0">
                <a:latin typeface="Cambria" panose="02040503050406030204" pitchFamily="18" charset="0"/>
                <a:ea typeface="Cambria" panose="02040503050406030204" pitchFamily="18" charset="0"/>
                <a:cs typeface="Times New Roman"/>
                <a:sym typeface="Times New Roman"/>
              </a:rPr>
              <a:t> VBG</a:t>
            </a:r>
            <a:endParaRPr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grpSp>
        <p:nvGrpSpPr>
          <p:cNvPr id="1011" name="Google Shape;1011;p180"/>
          <p:cNvGrpSpPr/>
          <p:nvPr/>
        </p:nvGrpSpPr>
        <p:grpSpPr>
          <a:xfrm>
            <a:off x="2814320" y="2242727"/>
            <a:ext cx="7081519" cy="3220480"/>
            <a:chOff x="0" y="-16126"/>
            <a:chExt cx="7081519" cy="3220480"/>
          </a:xfrm>
        </p:grpSpPr>
        <p:sp>
          <p:nvSpPr>
            <p:cNvPr id="1012" name="Google Shape;1012;p180"/>
            <p:cNvSpPr/>
            <p:nvPr/>
          </p:nvSpPr>
          <p:spPr>
            <a:xfrm>
              <a:off x="2749257" y="1700247"/>
              <a:ext cx="1506776" cy="1504107"/>
            </a:xfrm>
            <a:prstGeom prst="ellipse">
              <a:avLst/>
            </a:prstGeom>
            <a:solidFill>
              <a:srgbClr val="4372C3"/>
            </a:solidFill>
            <a:ln w="12700" cap="flat" cmpd="sng">
              <a:solidFill>
                <a:srgbClr val="FFFFF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endParaRPr>
            </a:p>
          </p:txBody>
        </p:sp>
        <p:sp>
          <p:nvSpPr>
            <p:cNvPr id="1013" name="Google Shape;1013;p180"/>
            <p:cNvSpPr txBox="1"/>
            <p:nvPr/>
          </p:nvSpPr>
          <p:spPr>
            <a:xfrm>
              <a:off x="2969919" y="1920518"/>
              <a:ext cx="1065452" cy="106356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700" tIns="12700" rIns="12700" bIns="1270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n-GB" sz="2000" b="1" i="0" u="none" strike="noStrike" cap="none">
                  <a:solidFill>
                    <a:srgbClr val="000000"/>
                  </a:solidFill>
                  <a:latin typeface="Cambria" panose="02040503050406030204" pitchFamily="18" charset="0"/>
                  <a:ea typeface="Cambria" panose="02040503050406030204" pitchFamily="18" charset="0"/>
                  <a:cs typeface="Times New Roman"/>
                  <a:sym typeface="Times New Roman"/>
                </a:rPr>
                <a:t>Victima VBG</a:t>
              </a:r>
              <a:endParaRPr sz="2000" b="1" i="0" u="none" strike="noStrike" cap="none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/>
                <a:sym typeface="Times New Roman"/>
              </a:endParaRPr>
            </a:p>
          </p:txBody>
        </p:sp>
        <p:sp>
          <p:nvSpPr>
            <p:cNvPr id="1014" name="Google Shape;1014;p180"/>
            <p:cNvSpPr/>
            <p:nvPr/>
          </p:nvSpPr>
          <p:spPr>
            <a:xfrm rot="10699549">
              <a:off x="1198707" y="2306111"/>
              <a:ext cx="1465904" cy="384213"/>
            </a:xfrm>
            <a:prstGeom prst="leftArrow">
              <a:avLst>
                <a:gd name="adj1" fmla="val 60000"/>
                <a:gd name="adj2" fmla="val 50000"/>
              </a:avLst>
            </a:prstGeom>
            <a:solidFill>
              <a:srgbClr val="ED7D3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endParaRPr>
            </a:p>
          </p:txBody>
        </p:sp>
        <p:sp>
          <p:nvSpPr>
            <p:cNvPr id="1015" name="Google Shape;1015;p180"/>
            <p:cNvSpPr/>
            <p:nvPr/>
          </p:nvSpPr>
          <p:spPr>
            <a:xfrm>
              <a:off x="0" y="2007347"/>
              <a:ext cx="2398041" cy="1024568"/>
            </a:xfrm>
            <a:prstGeom prst="roundRect">
              <a:avLst>
                <a:gd name="adj" fmla="val 10000"/>
              </a:avLst>
            </a:prstGeom>
            <a:solidFill>
              <a:srgbClr val="ED7D31"/>
            </a:solidFill>
            <a:ln w="12700" cap="flat" cmpd="sng">
              <a:solidFill>
                <a:srgbClr val="FFFFF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endParaRPr>
            </a:p>
          </p:txBody>
        </p:sp>
        <p:sp>
          <p:nvSpPr>
            <p:cNvPr id="1016" name="Google Shape;1016;p180"/>
            <p:cNvSpPr txBox="1"/>
            <p:nvPr/>
          </p:nvSpPr>
          <p:spPr>
            <a:xfrm>
              <a:off x="30009" y="2037356"/>
              <a:ext cx="2338023" cy="96455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8100" tIns="38100" rIns="38100" bIns="3810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n-GB" sz="2000" b="1" i="0" u="none" strike="noStrike" cap="none">
                  <a:solidFill>
                    <a:srgbClr val="000000"/>
                  </a:solidFill>
                  <a:latin typeface="Cambria" panose="02040503050406030204" pitchFamily="18" charset="0"/>
                  <a:ea typeface="Cambria" panose="02040503050406030204" pitchFamily="18" charset="0"/>
                  <a:cs typeface="Times New Roman"/>
                  <a:sym typeface="Times New Roman"/>
                </a:rPr>
                <a:t>Confidențialitate</a:t>
              </a:r>
              <a:endParaRPr sz="2000" b="1" i="0" u="none" strike="noStrike" cap="none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/>
                <a:sym typeface="Times New Roman"/>
              </a:endParaRPr>
            </a:p>
          </p:txBody>
        </p:sp>
        <p:sp>
          <p:nvSpPr>
            <p:cNvPr id="1017" name="Google Shape;1017;p180"/>
            <p:cNvSpPr/>
            <p:nvPr/>
          </p:nvSpPr>
          <p:spPr>
            <a:xfrm rot="-8688276">
              <a:off x="1400391" y="1325890"/>
              <a:ext cx="1555136" cy="384213"/>
            </a:xfrm>
            <a:prstGeom prst="leftArrow">
              <a:avLst>
                <a:gd name="adj1" fmla="val 60000"/>
                <a:gd name="adj2" fmla="val 50000"/>
              </a:avLst>
            </a:prstGeom>
            <a:solidFill>
              <a:srgbClr val="A5A5A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endParaRPr>
            </a:p>
          </p:txBody>
        </p:sp>
        <p:sp>
          <p:nvSpPr>
            <p:cNvPr id="1018" name="Google Shape;1018;p180"/>
            <p:cNvSpPr/>
            <p:nvPr/>
          </p:nvSpPr>
          <p:spPr>
            <a:xfrm>
              <a:off x="516093" y="557548"/>
              <a:ext cx="2052889" cy="1024568"/>
            </a:xfrm>
            <a:prstGeom prst="roundRect">
              <a:avLst>
                <a:gd name="adj" fmla="val 10000"/>
              </a:avLst>
            </a:prstGeom>
            <a:solidFill>
              <a:srgbClr val="A5A5A5"/>
            </a:solidFill>
            <a:ln w="12700" cap="flat" cmpd="sng">
              <a:solidFill>
                <a:srgbClr val="FFFFF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endParaRPr>
            </a:p>
          </p:txBody>
        </p:sp>
        <p:sp>
          <p:nvSpPr>
            <p:cNvPr id="1019" name="Google Shape;1019;p180"/>
            <p:cNvSpPr txBox="1"/>
            <p:nvPr/>
          </p:nvSpPr>
          <p:spPr>
            <a:xfrm>
              <a:off x="546102" y="587557"/>
              <a:ext cx="1992871" cy="96455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8100" tIns="38100" rIns="38100" bIns="3810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n-GB" sz="2000" b="1" i="0" u="none" strike="noStrike" cap="none">
                  <a:solidFill>
                    <a:srgbClr val="000000"/>
                  </a:solidFill>
                  <a:latin typeface="Cambria" panose="02040503050406030204" pitchFamily="18" charset="0"/>
                  <a:ea typeface="Cambria" panose="02040503050406030204" pitchFamily="18" charset="0"/>
                  <a:cs typeface="Times New Roman"/>
                  <a:sym typeface="Times New Roman"/>
                </a:rPr>
                <a:t>Siguranță </a:t>
              </a:r>
              <a:endParaRPr sz="2000" b="1" i="0" u="none" strike="noStrike" cap="none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/>
                <a:sym typeface="Times New Roman"/>
              </a:endParaRPr>
            </a:p>
          </p:txBody>
        </p:sp>
        <p:sp>
          <p:nvSpPr>
            <p:cNvPr id="1020" name="Google Shape;1020;p180"/>
            <p:cNvSpPr/>
            <p:nvPr/>
          </p:nvSpPr>
          <p:spPr>
            <a:xfrm rot="-5163739">
              <a:off x="3026959" y="873819"/>
              <a:ext cx="1142232" cy="384213"/>
            </a:xfrm>
            <a:prstGeom prst="leftArrow">
              <a:avLst>
                <a:gd name="adj1" fmla="val 60000"/>
                <a:gd name="adj2" fmla="val 50000"/>
              </a:avLst>
            </a:prstGeom>
            <a:solidFill>
              <a:srgbClr val="FFC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endParaRPr>
            </a:p>
          </p:txBody>
        </p:sp>
        <p:sp>
          <p:nvSpPr>
            <p:cNvPr id="1021" name="Google Shape;1021;p180"/>
            <p:cNvSpPr/>
            <p:nvPr/>
          </p:nvSpPr>
          <p:spPr>
            <a:xfrm>
              <a:off x="2637616" y="-16126"/>
              <a:ext cx="1999356" cy="1024568"/>
            </a:xfrm>
            <a:prstGeom prst="roundRect">
              <a:avLst>
                <a:gd name="adj" fmla="val 10000"/>
              </a:avLst>
            </a:prstGeom>
            <a:solidFill>
              <a:srgbClr val="FFC000"/>
            </a:solidFill>
            <a:ln w="12700" cap="flat" cmpd="sng">
              <a:solidFill>
                <a:srgbClr val="FFFFF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endParaRPr>
            </a:p>
          </p:txBody>
        </p:sp>
        <p:sp>
          <p:nvSpPr>
            <p:cNvPr id="1022" name="Google Shape;1022;p180"/>
            <p:cNvSpPr txBox="1"/>
            <p:nvPr/>
          </p:nvSpPr>
          <p:spPr>
            <a:xfrm>
              <a:off x="2667625" y="13883"/>
              <a:ext cx="1939338" cy="96455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8100" tIns="38100" rIns="38100" bIns="3810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n-GB" sz="2000" b="1" i="0" u="none" strike="noStrike" cap="none">
                  <a:solidFill>
                    <a:srgbClr val="000000"/>
                  </a:solidFill>
                  <a:latin typeface="Cambria" panose="02040503050406030204" pitchFamily="18" charset="0"/>
                  <a:ea typeface="Cambria" panose="02040503050406030204" pitchFamily="18" charset="0"/>
                  <a:cs typeface="Times New Roman"/>
                  <a:sym typeface="Times New Roman"/>
                </a:rPr>
                <a:t>Non-discriminare</a:t>
              </a:r>
              <a:endParaRPr sz="2000" b="1" i="0" u="none" strike="noStrike" cap="none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/>
                <a:sym typeface="Times New Roman"/>
              </a:endParaRPr>
            </a:p>
          </p:txBody>
        </p:sp>
        <p:sp>
          <p:nvSpPr>
            <p:cNvPr id="1023" name="Google Shape;1023;p180"/>
            <p:cNvSpPr/>
            <p:nvPr/>
          </p:nvSpPr>
          <p:spPr>
            <a:xfrm rot="-1925412">
              <a:off x="4088573" y="1290453"/>
              <a:ext cx="1921118" cy="384213"/>
            </a:xfrm>
            <a:prstGeom prst="leftArrow">
              <a:avLst>
                <a:gd name="adj1" fmla="val 60000"/>
                <a:gd name="adj2" fmla="val 50000"/>
              </a:avLst>
            </a:prstGeom>
            <a:solidFill>
              <a:srgbClr val="599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endParaRPr>
            </a:p>
          </p:txBody>
        </p:sp>
        <p:sp>
          <p:nvSpPr>
            <p:cNvPr id="1024" name="Google Shape;1024;p180"/>
            <p:cNvSpPr/>
            <p:nvPr/>
          </p:nvSpPr>
          <p:spPr>
            <a:xfrm>
              <a:off x="4644340" y="564911"/>
              <a:ext cx="2437179" cy="814696"/>
            </a:xfrm>
            <a:prstGeom prst="roundRect">
              <a:avLst>
                <a:gd name="adj" fmla="val 10000"/>
              </a:avLst>
            </a:prstGeom>
            <a:solidFill>
              <a:srgbClr val="599BD5"/>
            </a:solidFill>
            <a:ln w="12700" cap="flat" cmpd="sng">
              <a:solidFill>
                <a:srgbClr val="FFFFF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endParaRPr>
            </a:p>
          </p:txBody>
        </p:sp>
        <p:sp>
          <p:nvSpPr>
            <p:cNvPr id="1025" name="Google Shape;1025;p180"/>
            <p:cNvSpPr txBox="1"/>
            <p:nvPr/>
          </p:nvSpPr>
          <p:spPr>
            <a:xfrm>
              <a:off x="4668202" y="588773"/>
              <a:ext cx="2389455" cy="76697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8100" tIns="38100" rIns="38100" bIns="3810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n-GB" sz="2000" b="1" i="0" u="none" strike="noStrike" cap="none">
                  <a:solidFill>
                    <a:srgbClr val="000000"/>
                  </a:solidFill>
                  <a:latin typeface="Cambria" panose="02040503050406030204" pitchFamily="18" charset="0"/>
                  <a:ea typeface="Cambria" panose="02040503050406030204" pitchFamily="18" charset="0"/>
                  <a:cs typeface="Times New Roman"/>
                  <a:sym typeface="Times New Roman"/>
                </a:rPr>
                <a:t>Autodeterminare</a:t>
              </a:r>
              <a:endParaRPr sz="2000" b="1" i="0" u="none" strike="noStrike" cap="none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/>
                <a:sym typeface="Times New Roman"/>
              </a:endParaRPr>
            </a:p>
          </p:txBody>
        </p:sp>
        <p:sp>
          <p:nvSpPr>
            <p:cNvPr id="1026" name="Google Shape;1026;p180"/>
            <p:cNvSpPr/>
            <p:nvPr/>
          </p:nvSpPr>
          <p:spPr>
            <a:xfrm rot="83709">
              <a:off x="4340868" y="2298456"/>
              <a:ext cx="1465620" cy="384213"/>
            </a:xfrm>
            <a:prstGeom prst="leftArrow">
              <a:avLst>
                <a:gd name="adj1" fmla="val 60000"/>
                <a:gd name="adj2" fmla="val 50000"/>
              </a:avLst>
            </a:prstGeom>
            <a:solidFill>
              <a:srgbClr val="70AD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endParaRPr>
            </a:p>
          </p:txBody>
        </p:sp>
        <p:sp>
          <p:nvSpPr>
            <p:cNvPr id="1027" name="Google Shape;1027;p180"/>
            <p:cNvSpPr/>
            <p:nvPr/>
          </p:nvSpPr>
          <p:spPr>
            <a:xfrm>
              <a:off x="4531022" y="1996120"/>
              <a:ext cx="2550497" cy="1024568"/>
            </a:xfrm>
            <a:prstGeom prst="roundRect">
              <a:avLst>
                <a:gd name="adj" fmla="val 10000"/>
              </a:avLst>
            </a:prstGeom>
            <a:solidFill>
              <a:srgbClr val="70AD47"/>
            </a:solidFill>
            <a:ln w="12700" cap="flat" cmpd="sng">
              <a:solidFill>
                <a:srgbClr val="FFFFF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endParaRPr>
            </a:p>
          </p:txBody>
        </p:sp>
        <p:sp>
          <p:nvSpPr>
            <p:cNvPr id="1028" name="Google Shape;1028;p180"/>
            <p:cNvSpPr txBox="1"/>
            <p:nvPr/>
          </p:nvSpPr>
          <p:spPr>
            <a:xfrm>
              <a:off x="4561031" y="2026129"/>
              <a:ext cx="2490479" cy="96455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8100" tIns="38100" rIns="38100" bIns="3810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n-GB" sz="2000" b="1" i="0" u="none" strike="noStrike" cap="none">
                  <a:solidFill>
                    <a:srgbClr val="000000"/>
                  </a:solidFill>
                  <a:latin typeface="Cambria" panose="02040503050406030204" pitchFamily="18" charset="0"/>
                  <a:ea typeface="Cambria" panose="02040503050406030204" pitchFamily="18" charset="0"/>
                  <a:cs typeface="Times New Roman"/>
                  <a:sym typeface="Times New Roman"/>
                </a:rPr>
                <a:t>Interesul superior al copilului</a:t>
              </a:r>
              <a:endParaRPr sz="2000" b="1" i="0" u="none" strike="noStrike" cap="none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/>
                <a:sym typeface="Times New Roman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896529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69</TotalTime>
  <Words>1578</Words>
  <Application>Microsoft Office PowerPoint</Application>
  <PresentationFormat>Widescreen</PresentationFormat>
  <Paragraphs>216</Paragraphs>
  <Slides>22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30" baseType="lpstr">
      <vt:lpstr>Arial</vt:lpstr>
      <vt:lpstr>Arial Black</vt:lpstr>
      <vt:lpstr>Calibri</vt:lpstr>
      <vt:lpstr>Calibri Light</vt:lpstr>
      <vt:lpstr>Cambria</vt:lpstr>
      <vt:lpstr>Noto Sans Symbols</vt:lpstr>
      <vt:lpstr>Times New Roman</vt:lpstr>
      <vt:lpstr>Office Theme</vt:lpstr>
      <vt:lpstr>Specificul comunicării cu copiii, vârstnicii</vt:lpstr>
      <vt:lpstr>De ce e diferită comunicarea cu copiii? </vt:lpstr>
      <vt:lpstr>Caracteristici cheie</vt:lpstr>
      <vt:lpstr>Comunicarea pe grupe de vârstă </vt:lpstr>
      <vt:lpstr>PowerPoint Presentation</vt:lpstr>
      <vt:lpstr>Bariere frecvente </vt:lpstr>
      <vt:lpstr>Strategii eficiente</vt:lpstr>
      <vt:lpstr>Concluzii </vt:lpstr>
      <vt:lpstr>Instrumente de comunicare cu victimă copil</vt:lpstr>
      <vt:lpstr>Abordare centrată pe victimă/supraviețuitoare/supravețuitor</vt:lpstr>
      <vt:lpstr>PowerPoint Presentation</vt:lpstr>
      <vt:lpstr>PowerPoint Presentation</vt:lpstr>
      <vt:lpstr>Activitatea: Comunicarea cu copiii supraviețuitori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Comunicarea cu vârstnicii</vt:lpstr>
      <vt:lpstr>PowerPoint Presentation</vt:lpstr>
      <vt:lpstr>PowerPoint Presentation</vt:lpstr>
      <vt:lpstr>Specificul comunicării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Specificul comunicării cu copiii</dc:title>
  <dc:creator>Viorica</dc:creator>
  <cp:lastModifiedBy>Viorica</cp:lastModifiedBy>
  <cp:revision>9</cp:revision>
  <dcterms:created xsi:type="dcterms:W3CDTF">2025-05-04T18:28:31Z</dcterms:created>
  <dcterms:modified xsi:type="dcterms:W3CDTF">2026-03-23T10:08:51Z</dcterms:modified>
</cp:coreProperties>
</file>