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683F3-FD3E-4823-AA7D-215262DD4A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E0C50F-5CAE-41EA-8400-88520C598FBF}">
      <dgm:prSet phldrT="[Text]"/>
      <dgm:spPr/>
      <dgm:t>
        <a:bodyPr/>
        <a:lstStyle/>
        <a:p>
          <a:r>
            <a:rPr lang="en-US" dirty="0" smtClean="0"/>
            <a:t>Message</a:t>
          </a:r>
          <a:endParaRPr lang="en-US" dirty="0"/>
        </a:p>
      </dgm:t>
    </dgm:pt>
    <dgm:pt modelId="{529C2E53-FC80-46DD-91F5-C8829EF10CF8}" type="parTrans" cxnId="{10E540D1-BABA-43A2-BFED-C2AF70C789AD}">
      <dgm:prSet/>
      <dgm:spPr/>
      <dgm:t>
        <a:bodyPr/>
        <a:lstStyle/>
        <a:p>
          <a:endParaRPr lang="en-US"/>
        </a:p>
      </dgm:t>
    </dgm:pt>
    <dgm:pt modelId="{54E840D8-A1E7-4D42-9C00-9D94606BF902}" type="sibTrans" cxnId="{10E540D1-BABA-43A2-BFED-C2AF70C789AD}">
      <dgm:prSet/>
      <dgm:spPr/>
      <dgm:t>
        <a:bodyPr/>
        <a:lstStyle/>
        <a:p>
          <a:endParaRPr lang="en-US"/>
        </a:p>
      </dgm:t>
    </dgm:pt>
    <dgm:pt modelId="{A1DF16B6-16DB-4067-A518-6BF8A4A62F1F}">
      <dgm:prSet phldrT="[Text]" custT="1"/>
      <dgm:spPr/>
      <dgm:t>
        <a:bodyPr/>
        <a:lstStyle/>
        <a:p>
          <a:r>
            <a:rPr lang="en-US" sz="1800" b="1" dirty="0" smtClean="0"/>
            <a:t>Linguistic skills</a:t>
          </a:r>
        </a:p>
        <a:p>
          <a:r>
            <a:rPr lang="en-US" sz="1600" dirty="0" smtClean="0"/>
            <a:t>(using vocabulary and grammar to express their thoughts)</a:t>
          </a:r>
          <a:endParaRPr lang="en-US" sz="1600" dirty="0"/>
        </a:p>
      </dgm:t>
    </dgm:pt>
    <dgm:pt modelId="{E92DE916-BE0A-44AB-B513-A5C76734DDF3}" type="parTrans" cxnId="{64E0F62B-1AB0-446E-A168-A0EA03278E32}">
      <dgm:prSet/>
      <dgm:spPr/>
      <dgm:t>
        <a:bodyPr/>
        <a:lstStyle/>
        <a:p>
          <a:endParaRPr lang="en-US"/>
        </a:p>
      </dgm:t>
    </dgm:pt>
    <dgm:pt modelId="{FE623492-7281-44C4-AC07-DC4DA6FDCF9D}" type="sibTrans" cxnId="{64E0F62B-1AB0-446E-A168-A0EA03278E32}">
      <dgm:prSet/>
      <dgm:spPr/>
      <dgm:t>
        <a:bodyPr/>
        <a:lstStyle/>
        <a:p>
          <a:endParaRPr lang="en-US"/>
        </a:p>
      </dgm:t>
    </dgm:pt>
    <dgm:pt modelId="{6F6CFFDE-2124-49F7-9D1A-9333A7D71484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1800" b="1" dirty="0" smtClean="0"/>
            <a:t>Cognitive skills </a:t>
          </a:r>
          <a:r>
            <a:rPr lang="en-US" sz="1600" dirty="0" smtClean="0"/>
            <a:t>(learners thinking about what they have to write)</a:t>
          </a:r>
        </a:p>
        <a:p>
          <a:pPr algn="l">
            <a:spcAft>
              <a:spcPts val="0"/>
            </a:spcAft>
          </a:pPr>
          <a:r>
            <a:rPr lang="en-US" sz="1600" dirty="0" smtClean="0"/>
            <a:t>- organization</a:t>
          </a:r>
        </a:p>
        <a:p>
          <a:pPr algn="l">
            <a:spcAft>
              <a:spcPts val="0"/>
            </a:spcAft>
          </a:pPr>
          <a:r>
            <a:rPr lang="en-US" sz="1600" dirty="0" smtClean="0"/>
            <a:t>- planning</a:t>
          </a:r>
          <a:endParaRPr lang="en-US" sz="1600" dirty="0"/>
        </a:p>
      </dgm:t>
    </dgm:pt>
    <dgm:pt modelId="{4FCEDD46-44D3-4174-8D75-BDF6D81A4957}" type="parTrans" cxnId="{F4E0B28C-DD61-41D8-B7A6-2F30B0EE51CE}">
      <dgm:prSet/>
      <dgm:spPr/>
      <dgm:t>
        <a:bodyPr/>
        <a:lstStyle/>
        <a:p>
          <a:endParaRPr lang="en-US"/>
        </a:p>
      </dgm:t>
    </dgm:pt>
    <dgm:pt modelId="{7B0AA478-B631-4B3D-B322-7D6DAC2F46E4}" type="sibTrans" cxnId="{F4E0B28C-DD61-41D8-B7A6-2F30B0EE51CE}">
      <dgm:prSet/>
      <dgm:spPr/>
      <dgm:t>
        <a:bodyPr/>
        <a:lstStyle/>
        <a:p>
          <a:endParaRPr lang="en-US"/>
        </a:p>
      </dgm:t>
    </dgm:pt>
    <dgm:pt modelId="{84EFE520-199C-4BD4-A8A9-B64E1E2ED8B7}">
      <dgm:prSet phldrT="[Text]" custT="1"/>
      <dgm:spPr/>
      <dgm:t>
        <a:bodyPr/>
        <a:lstStyle/>
        <a:p>
          <a:r>
            <a:rPr lang="en-US" sz="1800" b="1" dirty="0" smtClean="0"/>
            <a:t>Sociolinguistic skills</a:t>
          </a:r>
        </a:p>
        <a:p>
          <a:r>
            <a:rPr lang="en-US" sz="1600" dirty="0" smtClean="0"/>
            <a:t>(learners adjust the message to suit the purpose and the audience</a:t>
          </a:r>
          <a:r>
            <a:rPr lang="en-US" sz="2000" dirty="0" smtClean="0"/>
            <a:t>)</a:t>
          </a:r>
          <a:endParaRPr lang="en-US" sz="2000" dirty="0"/>
        </a:p>
      </dgm:t>
    </dgm:pt>
    <dgm:pt modelId="{5CE4295E-8B5B-4261-85B9-0CADC1DEABCC}" type="parTrans" cxnId="{55A26ED3-74C3-45EE-B8FF-D799EE638A8B}">
      <dgm:prSet/>
      <dgm:spPr/>
      <dgm:t>
        <a:bodyPr/>
        <a:lstStyle/>
        <a:p>
          <a:endParaRPr lang="en-US"/>
        </a:p>
      </dgm:t>
    </dgm:pt>
    <dgm:pt modelId="{12BB803D-350D-4D1B-9A46-0535B2CF128B}" type="sibTrans" cxnId="{55A26ED3-74C3-45EE-B8FF-D799EE638A8B}">
      <dgm:prSet/>
      <dgm:spPr/>
      <dgm:t>
        <a:bodyPr/>
        <a:lstStyle/>
        <a:p>
          <a:endParaRPr lang="en-US"/>
        </a:p>
      </dgm:t>
    </dgm:pt>
    <dgm:pt modelId="{7FF84722-305E-4156-8BB1-271461078779}" type="pres">
      <dgm:prSet presAssocID="{24C683F3-FD3E-4823-AA7D-215262DD4A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E82A52-84F6-468A-9F00-639B0C146F25}" type="pres">
      <dgm:prSet presAssocID="{74E0C50F-5CAE-41EA-8400-88520C598FBF}" presName="centerShape" presStyleLbl="node0" presStyleIdx="0" presStyleCnt="1" custScaleX="67304" custScaleY="58493"/>
      <dgm:spPr/>
      <dgm:t>
        <a:bodyPr/>
        <a:lstStyle/>
        <a:p>
          <a:endParaRPr lang="en-US"/>
        </a:p>
      </dgm:t>
    </dgm:pt>
    <dgm:pt modelId="{6FACB41F-EBCF-4142-94AB-F6A9E749D3AB}" type="pres">
      <dgm:prSet presAssocID="{E92DE916-BE0A-44AB-B513-A5C76734DDF3}" presName="parTrans" presStyleLbl="bgSibTrans2D1" presStyleIdx="0" presStyleCnt="3" custScaleX="52355" custScaleY="81366" custLinFactNeighborX="27222" custLinFactNeighborY="53063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ACADBFB-4978-4926-8D7E-960D631E8E66}" type="pres">
      <dgm:prSet presAssocID="{A1DF16B6-16DB-4067-A518-6BF8A4A62F1F}" presName="node" presStyleLbl="node1" presStyleIdx="0" presStyleCnt="3" custRadScaleRad="100239" custRadScaleInc="-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6B3C6-43BE-4D64-9AF8-EEE5666FCE0C}" type="pres">
      <dgm:prSet presAssocID="{4FCEDD46-44D3-4174-8D75-BDF6D81A4957}" presName="parTrans" presStyleLbl="bgSibTrans2D1" presStyleIdx="1" presStyleCnt="3" custScaleX="70158" custLinFactNeighborY="71703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7C0EE52-BE6C-4809-B9DB-E30FD4FA21F0}" type="pres">
      <dgm:prSet presAssocID="{6F6CFFDE-2124-49F7-9D1A-9333A7D71484}" presName="node" presStyleLbl="node1" presStyleIdx="1" presStyleCnt="3" custRadScaleRad="98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64910-2EBE-4A16-B041-F9AF9D88C067}" type="pres">
      <dgm:prSet presAssocID="{5CE4295E-8B5B-4261-85B9-0CADC1DEABCC}" presName="parTrans" presStyleLbl="bgSibTrans2D1" presStyleIdx="2" presStyleCnt="3" custAng="21504394" custScaleX="47237" custScaleY="83099" custLinFactNeighborX="-26454" custLinFactNeighborY="7314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1BA16FB-9367-49CF-B649-75983FB247B4}" type="pres">
      <dgm:prSet presAssocID="{84EFE520-199C-4BD4-A8A9-B64E1E2ED8B7}" presName="node" presStyleLbl="node1" presStyleIdx="2" presStyleCnt="3" custAng="0" custRadScaleRad="102009" custRadScaleInc="-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A26ED3-74C3-45EE-B8FF-D799EE638A8B}" srcId="{74E0C50F-5CAE-41EA-8400-88520C598FBF}" destId="{84EFE520-199C-4BD4-A8A9-B64E1E2ED8B7}" srcOrd="2" destOrd="0" parTransId="{5CE4295E-8B5B-4261-85B9-0CADC1DEABCC}" sibTransId="{12BB803D-350D-4D1B-9A46-0535B2CF128B}"/>
    <dgm:cxn modelId="{87AD7294-D572-410C-8056-E981EFADFC2D}" type="presOf" srcId="{24C683F3-FD3E-4823-AA7D-215262DD4A29}" destId="{7FF84722-305E-4156-8BB1-271461078779}" srcOrd="0" destOrd="0" presId="urn:microsoft.com/office/officeart/2005/8/layout/radial4"/>
    <dgm:cxn modelId="{10E540D1-BABA-43A2-BFED-C2AF70C789AD}" srcId="{24C683F3-FD3E-4823-AA7D-215262DD4A29}" destId="{74E0C50F-5CAE-41EA-8400-88520C598FBF}" srcOrd="0" destOrd="0" parTransId="{529C2E53-FC80-46DD-91F5-C8829EF10CF8}" sibTransId="{54E840D8-A1E7-4D42-9C00-9D94606BF902}"/>
    <dgm:cxn modelId="{04938B78-1E81-4472-B94A-6D61F73E4AD8}" type="presOf" srcId="{74E0C50F-5CAE-41EA-8400-88520C598FBF}" destId="{7FE82A52-84F6-468A-9F00-639B0C146F25}" srcOrd="0" destOrd="0" presId="urn:microsoft.com/office/officeart/2005/8/layout/radial4"/>
    <dgm:cxn modelId="{F4E0B28C-DD61-41D8-B7A6-2F30B0EE51CE}" srcId="{74E0C50F-5CAE-41EA-8400-88520C598FBF}" destId="{6F6CFFDE-2124-49F7-9D1A-9333A7D71484}" srcOrd="1" destOrd="0" parTransId="{4FCEDD46-44D3-4174-8D75-BDF6D81A4957}" sibTransId="{7B0AA478-B631-4B3D-B322-7D6DAC2F46E4}"/>
    <dgm:cxn modelId="{BC132AA2-E0BD-40C4-A625-B16AEFEBDCC4}" type="presOf" srcId="{84EFE520-199C-4BD4-A8A9-B64E1E2ED8B7}" destId="{E1BA16FB-9367-49CF-B649-75983FB247B4}" srcOrd="0" destOrd="0" presId="urn:microsoft.com/office/officeart/2005/8/layout/radial4"/>
    <dgm:cxn modelId="{F6CC8E03-9FCF-4B7F-B7A4-68140D721F88}" type="presOf" srcId="{5CE4295E-8B5B-4261-85B9-0CADC1DEABCC}" destId="{2F664910-2EBE-4A16-B041-F9AF9D88C067}" srcOrd="0" destOrd="0" presId="urn:microsoft.com/office/officeart/2005/8/layout/radial4"/>
    <dgm:cxn modelId="{4B703FB5-A587-4160-9771-B1AE7035EAC4}" type="presOf" srcId="{E92DE916-BE0A-44AB-B513-A5C76734DDF3}" destId="{6FACB41F-EBCF-4142-94AB-F6A9E749D3AB}" srcOrd="0" destOrd="0" presId="urn:microsoft.com/office/officeart/2005/8/layout/radial4"/>
    <dgm:cxn modelId="{DA48D975-9FDC-46D0-B319-4CB8BDAC0F24}" type="presOf" srcId="{4FCEDD46-44D3-4174-8D75-BDF6D81A4957}" destId="{D0F6B3C6-43BE-4D64-9AF8-EEE5666FCE0C}" srcOrd="0" destOrd="0" presId="urn:microsoft.com/office/officeart/2005/8/layout/radial4"/>
    <dgm:cxn modelId="{64E0F62B-1AB0-446E-A168-A0EA03278E32}" srcId="{74E0C50F-5CAE-41EA-8400-88520C598FBF}" destId="{A1DF16B6-16DB-4067-A518-6BF8A4A62F1F}" srcOrd="0" destOrd="0" parTransId="{E92DE916-BE0A-44AB-B513-A5C76734DDF3}" sibTransId="{FE623492-7281-44C4-AC07-DC4DA6FDCF9D}"/>
    <dgm:cxn modelId="{6EFA3165-D25B-48DB-96A3-36BD8214BCDD}" type="presOf" srcId="{6F6CFFDE-2124-49F7-9D1A-9333A7D71484}" destId="{47C0EE52-BE6C-4809-B9DB-E30FD4FA21F0}" srcOrd="0" destOrd="0" presId="urn:microsoft.com/office/officeart/2005/8/layout/radial4"/>
    <dgm:cxn modelId="{CE082204-4EDE-45B2-8808-A1EDF262D5B9}" type="presOf" srcId="{A1DF16B6-16DB-4067-A518-6BF8A4A62F1F}" destId="{BACADBFB-4978-4926-8D7E-960D631E8E66}" srcOrd="0" destOrd="0" presId="urn:microsoft.com/office/officeart/2005/8/layout/radial4"/>
    <dgm:cxn modelId="{6F75097F-DC1E-4BFF-9852-7DF401C3DCC4}" type="presParOf" srcId="{7FF84722-305E-4156-8BB1-271461078779}" destId="{7FE82A52-84F6-468A-9F00-639B0C146F25}" srcOrd="0" destOrd="0" presId="urn:microsoft.com/office/officeart/2005/8/layout/radial4"/>
    <dgm:cxn modelId="{BA548D52-2A9E-4D6E-9435-095727F9546A}" type="presParOf" srcId="{7FF84722-305E-4156-8BB1-271461078779}" destId="{6FACB41F-EBCF-4142-94AB-F6A9E749D3AB}" srcOrd="1" destOrd="0" presId="urn:microsoft.com/office/officeart/2005/8/layout/radial4"/>
    <dgm:cxn modelId="{9E2C8DEB-8D7C-4A0D-AD35-1BA753A588CB}" type="presParOf" srcId="{7FF84722-305E-4156-8BB1-271461078779}" destId="{BACADBFB-4978-4926-8D7E-960D631E8E66}" srcOrd="2" destOrd="0" presId="urn:microsoft.com/office/officeart/2005/8/layout/radial4"/>
    <dgm:cxn modelId="{892FA66E-DF30-4252-84C3-9843766E5461}" type="presParOf" srcId="{7FF84722-305E-4156-8BB1-271461078779}" destId="{D0F6B3C6-43BE-4D64-9AF8-EEE5666FCE0C}" srcOrd="3" destOrd="0" presId="urn:microsoft.com/office/officeart/2005/8/layout/radial4"/>
    <dgm:cxn modelId="{7F13FFA4-5BB3-4E40-8A9E-2451B4AEDB1F}" type="presParOf" srcId="{7FF84722-305E-4156-8BB1-271461078779}" destId="{47C0EE52-BE6C-4809-B9DB-E30FD4FA21F0}" srcOrd="4" destOrd="0" presId="urn:microsoft.com/office/officeart/2005/8/layout/radial4"/>
    <dgm:cxn modelId="{EFC52D4D-DA68-4A08-927D-FB218426B509}" type="presParOf" srcId="{7FF84722-305E-4156-8BB1-271461078779}" destId="{2F664910-2EBE-4A16-B041-F9AF9D88C067}" srcOrd="5" destOrd="0" presId="urn:microsoft.com/office/officeart/2005/8/layout/radial4"/>
    <dgm:cxn modelId="{67D50F1B-387C-46C5-A769-8E51C090A3FA}" type="presParOf" srcId="{7FF84722-305E-4156-8BB1-271461078779}" destId="{E1BA16FB-9367-49CF-B649-75983FB247B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82A52-84F6-468A-9F00-639B0C146F25}">
      <dsp:nvSpPr>
        <dsp:cNvPr id="0" name=""/>
        <dsp:cNvSpPr/>
      </dsp:nvSpPr>
      <dsp:spPr>
        <a:xfrm>
          <a:off x="3263089" y="3603176"/>
          <a:ext cx="1601821" cy="1392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Message</a:t>
          </a:r>
          <a:endParaRPr lang="en-US" sz="2400" kern="1200" dirty="0"/>
        </a:p>
      </dsp:txBody>
      <dsp:txXfrm>
        <a:off x="3497670" y="3807047"/>
        <a:ext cx="1132659" cy="984379"/>
      </dsp:txXfrm>
    </dsp:sp>
    <dsp:sp modelId="{6FACB41F-EBCF-4142-94AB-F6A9E749D3AB}">
      <dsp:nvSpPr>
        <dsp:cNvPr id="0" name=""/>
        <dsp:cNvSpPr/>
      </dsp:nvSpPr>
      <dsp:spPr>
        <a:xfrm rot="12894240">
          <a:off x="2427873" y="3225183"/>
          <a:ext cx="1183906" cy="5519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ADBFB-4978-4926-8D7E-960D631E8E66}">
      <dsp:nvSpPr>
        <dsp:cNvPr id="0" name=""/>
        <dsp:cNvSpPr/>
      </dsp:nvSpPr>
      <dsp:spPr>
        <a:xfrm>
          <a:off x="346502" y="1589855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Linguistic skills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(using vocabulary and grammar to express their thoughts)</a:t>
          </a:r>
          <a:endParaRPr lang="en-US" sz="1600" kern="1200" dirty="0"/>
        </a:p>
      </dsp:txBody>
      <dsp:txXfrm>
        <a:off x="399479" y="1642832"/>
        <a:ext cx="2155027" cy="1702830"/>
      </dsp:txXfrm>
    </dsp:sp>
    <dsp:sp modelId="{D0F6B3C6-43BE-4D64-9AF8-EEE5666FCE0C}">
      <dsp:nvSpPr>
        <dsp:cNvPr id="0" name=""/>
        <dsp:cNvSpPr/>
      </dsp:nvSpPr>
      <dsp:spPr>
        <a:xfrm rot="16200000">
          <a:off x="3267661" y="2483198"/>
          <a:ext cx="1592677" cy="6782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0EE52-BE6C-4809-B9DB-E30FD4FA21F0}">
      <dsp:nvSpPr>
        <dsp:cNvPr id="0" name=""/>
        <dsp:cNvSpPr/>
      </dsp:nvSpPr>
      <dsp:spPr>
        <a:xfrm>
          <a:off x="2933509" y="2965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Cognitive skills </a:t>
          </a:r>
          <a:r>
            <a:rPr lang="en-US" sz="1600" kern="1200" dirty="0" smtClean="0"/>
            <a:t>(learners thinking about what they have to write)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- organization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- planning</a:t>
          </a:r>
          <a:endParaRPr lang="en-US" sz="1600" kern="1200" dirty="0"/>
        </a:p>
      </dsp:txBody>
      <dsp:txXfrm>
        <a:off x="2986486" y="349507"/>
        <a:ext cx="2155027" cy="1702830"/>
      </dsp:txXfrm>
    </dsp:sp>
    <dsp:sp modelId="{2F664910-2EBE-4A16-B041-F9AF9D88C067}">
      <dsp:nvSpPr>
        <dsp:cNvPr id="0" name=""/>
        <dsp:cNvSpPr/>
      </dsp:nvSpPr>
      <dsp:spPr>
        <a:xfrm rot="19309642">
          <a:off x="4551508" y="3290858"/>
          <a:ext cx="1094408" cy="5636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A16FB-9367-49CF-B649-75983FB247B4}">
      <dsp:nvSpPr>
        <dsp:cNvPr id="0" name=""/>
        <dsp:cNvSpPr/>
      </dsp:nvSpPr>
      <dsp:spPr>
        <a:xfrm>
          <a:off x="5511374" y="1481805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Sociolinguistic skills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(learners adjust the message to suit the purpose and the audience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5564351" y="1534782"/>
        <a:ext cx="2155027" cy="170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406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354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293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184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541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0065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669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334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721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8870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730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01237-3C37-440C-9EEF-33EF76C84F9F}" type="datetimeFigureOut">
              <a:rPr lang="ro-RO" smtClean="0"/>
              <a:t>02.11.2022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07B1-7ABC-4F63-A855-416744CC38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982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bistar.4teachers.org/index.php?screen=NewRubric&amp;section_id=5#05" TargetMode="External"/><Relationship Id="rId2" Type="http://schemas.openxmlformats.org/officeDocument/2006/relationships/hyperlink" Target="https://www.cambridgeenglish.org/your-new-classroom/managing-learning-gap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2021/02/01/learning/300-questions-and-images-to-inspire-argument-writing.html" TargetMode="External"/><Relationship Id="rId5" Type="http://schemas.openxmlformats.org/officeDocument/2006/relationships/hyperlink" Target="https://www.youtube.com/watch?v=zj-hc_cJuIo&amp;t=2314s" TargetMode="External"/><Relationship Id="rId4" Type="http://schemas.openxmlformats.org/officeDocument/2006/relationships/hyperlink" Target="https://unsplash.com/imag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assess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Oxana</a:t>
            </a:r>
            <a:r>
              <a:rPr lang="en-US" dirty="0" smtClean="0"/>
              <a:t> </a:t>
            </a:r>
            <a:r>
              <a:rPr lang="en-US" dirty="0" err="1" smtClean="0"/>
              <a:t>Creanga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311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2629"/>
            <a:ext cx="10515600" cy="5284334"/>
          </a:xfrm>
        </p:spPr>
        <p:txBody>
          <a:bodyPr/>
          <a:lstStyle/>
          <a:p>
            <a:r>
              <a:rPr lang="en-US" dirty="0" smtClean="0"/>
              <a:t>Cambridge guide to assessing writing </a:t>
            </a:r>
            <a:r>
              <a:rPr lang="ro-RO" dirty="0" smtClean="0">
                <a:hlinkClick r:id="rId2"/>
              </a:rPr>
              <a:t>https://www.cambridgeenglish.org/your-new-classroom/managing-learning-gaps/</a:t>
            </a:r>
            <a:endParaRPr lang="en-US" dirty="0" smtClean="0"/>
          </a:p>
          <a:p>
            <a:r>
              <a:rPr lang="ro-RO" dirty="0" smtClean="0">
                <a:hlinkClick r:id="rId3"/>
              </a:rPr>
              <a:t>http://rubistar.4teachers.org/index.php?screen=NewRubric&amp;section_id=5#05</a:t>
            </a:r>
            <a:endParaRPr lang="ro-RO" dirty="0" smtClean="0"/>
          </a:p>
          <a:p>
            <a:r>
              <a:rPr lang="ro-RO" dirty="0">
                <a:hlinkClick r:id="rId4"/>
              </a:rPr>
              <a:t>https://</a:t>
            </a:r>
            <a:r>
              <a:rPr lang="ro-RO" dirty="0" smtClean="0">
                <a:hlinkClick r:id="rId4"/>
              </a:rPr>
              <a:t>unsplash.com/images</a:t>
            </a:r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://www.youtube.com/watch?v=5-Tryu8KnIA</a:t>
            </a:r>
            <a:endParaRPr lang="en-US" dirty="0" smtClean="0"/>
          </a:p>
          <a:p>
            <a:r>
              <a:rPr lang="ro-RO" dirty="0">
                <a:hlinkClick r:id="rId5"/>
              </a:rPr>
              <a:t>https://</a:t>
            </a:r>
            <a:r>
              <a:rPr lang="ro-RO" dirty="0" smtClean="0">
                <a:hlinkClick r:id="rId5"/>
              </a:rPr>
              <a:t>www.youtube.com/watch?v=zj-hc_cJuIo&amp;t=2314s</a:t>
            </a:r>
            <a:endParaRPr lang="en-US" dirty="0" smtClean="0"/>
          </a:p>
          <a:p>
            <a:r>
              <a:rPr lang="ro-RO" dirty="0">
                <a:hlinkClick r:id="rId6"/>
              </a:rPr>
              <a:t>https://</a:t>
            </a:r>
            <a:r>
              <a:rPr lang="ro-RO" dirty="0" smtClean="0">
                <a:hlinkClick r:id="rId6"/>
              </a:rPr>
              <a:t>www.nytimes.com/2021/02/01/learning/300-questions-and-images-to-inspire-argument-writing.html</a:t>
            </a:r>
            <a:endParaRPr lang="en-US" dirty="0" smtClean="0"/>
          </a:p>
          <a:p>
            <a:r>
              <a:rPr lang="ro-RO"/>
              <a:t>https://www.youtube.com/watch?v=ruqKK_WpYYU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939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5140" y="1426497"/>
            <a:ext cx="2636196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Handwriting</a:t>
            </a:r>
          </a:p>
          <a:p>
            <a:pPr>
              <a:lnSpc>
                <a:spcPct val="150000"/>
              </a:lnSpc>
            </a:pPr>
            <a:r>
              <a:rPr lang="en-US" dirty="0"/>
              <a:t>Spelling</a:t>
            </a:r>
          </a:p>
          <a:p>
            <a:pPr>
              <a:lnSpc>
                <a:spcPct val="150000"/>
              </a:lnSpc>
            </a:pPr>
            <a:r>
              <a:rPr lang="en-US" dirty="0"/>
              <a:t>Grammar</a:t>
            </a:r>
          </a:p>
          <a:p>
            <a:pPr>
              <a:lnSpc>
                <a:spcPct val="150000"/>
              </a:lnSpc>
            </a:pPr>
            <a:r>
              <a:rPr lang="en-US" dirty="0"/>
              <a:t>Accuracy</a:t>
            </a:r>
          </a:p>
          <a:p>
            <a:pPr>
              <a:lnSpc>
                <a:spcPct val="150000"/>
              </a:lnSpc>
            </a:pPr>
            <a:r>
              <a:rPr lang="en-US" dirty="0"/>
              <a:t>Vocabulary</a:t>
            </a:r>
          </a:p>
          <a:p>
            <a:pPr>
              <a:lnSpc>
                <a:spcPct val="150000"/>
              </a:lnSpc>
            </a:pPr>
            <a:r>
              <a:rPr lang="en-US" dirty="0"/>
              <a:t>Originality</a:t>
            </a:r>
          </a:p>
          <a:p>
            <a:pPr>
              <a:lnSpc>
                <a:spcPct val="150000"/>
              </a:lnSpc>
            </a:pPr>
            <a:r>
              <a:rPr lang="en-US" dirty="0"/>
              <a:t>Coherence Genre</a:t>
            </a:r>
          </a:p>
          <a:p>
            <a:pPr>
              <a:lnSpc>
                <a:spcPct val="150000"/>
              </a:lnSpc>
            </a:pPr>
            <a:r>
              <a:rPr lang="en-US" dirty="0"/>
              <a:t>Cohesion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7372" y="1536970"/>
            <a:ext cx="291829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Creativity</a:t>
            </a:r>
          </a:p>
          <a:p>
            <a:pPr>
              <a:lnSpc>
                <a:spcPct val="150000"/>
              </a:lnSpc>
            </a:pPr>
            <a:r>
              <a:rPr lang="en-US" dirty="0"/>
              <a:t>Style</a:t>
            </a:r>
          </a:p>
          <a:p>
            <a:pPr>
              <a:lnSpc>
                <a:spcPct val="150000"/>
              </a:lnSpc>
            </a:pPr>
            <a:r>
              <a:rPr lang="en-US" dirty="0"/>
              <a:t>Editing</a:t>
            </a:r>
          </a:p>
          <a:p>
            <a:pPr>
              <a:lnSpc>
                <a:spcPct val="150000"/>
              </a:lnSpc>
            </a:pPr>
            <a:r>
              <a:rPr lang="en-US" dirty="0"/>
              <a:t>Planning</a:t>
            </a:r>
          </a:p>
          <a:p>
            <a:pPr>
              <a:lnSpc>
                <a:spcPct val="150000"/>
              </a:lnSpc>
            </a:pPr>
            <a:r>
              <a:rPr lang="en-US" dirty="0"/>
              <a:t>Clarity</a:t>
            </a:r>
          </a:p>
          <a:p>
            <a:pPr>
              <a:lnSpc>
                <a:spcPct val="150000"/>
              </a:lnSpc>
            </a:pPr>
            <a:r>
              <a:rPr lang="en-US" dirty="0"/>
              <a:t>Argument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7574" y="1449423"/>
            <a:ext cx="2548647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Punctuation</a:t>
            </a:r>
          </a:p>
          <a:p>
            <a:pPr>
              <a:lnSpc>
                <a:spcPct val="150000"/>
              </a:lnSpc>
            </a:pPr>
            <a:r>
              <a:rPr lang="en-US" dirty="0"/>
              <a:t>Register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Organisation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Use of </a:t>
            </a:r>
            <a:r>
              <a:rPr lang="en-US" dirty="0" err="1"/>
              <a:t>humour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Authorial voice</a:t>
            </a:r>
          </a:p>
          <a:p>
            <a:pPr>
              <a:lnSpc>
                <a:spcPct val="150000"/>
              </a:lnSpc>
            </a:pPr>
            <a:r>
              <a:rPr lang="en-US" dirty="0"/>
              <a:t>Reviewing</a:t>
            </a:r>
          </a:p>
          <a:p>
            <a:pPr>
              <a:lnSpc>
                <a:spcPct val="150000"/>
              </a:lnSpc>
            </a:pPr>
            <a:r>
              <a:rPr lang="en-US" dirty="0"/>
              <a:t>Synthesis</a:t>
            </a:r>
          </a:p>
          <a:p>
            <a:pPr>
              <a:lnSpc>
                <a:spcPct val="150000"/>
              </a:lnSpc>
            </a:pPr>
            <a:r>
              <a:rPr lang="en-US" dirty="0"/>
              <a:t>Monitoring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488333" y="732004"/>
            <a:ext cx="864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Study these writing subskills and choose which can be assessed in writing task.</a:t>
            </a:r>
            <a:endParaRPr lang="ro-RO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45140" y="4931923"/>
            <a:ext cx="923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we include all the writing abilities that you know, it will probably be impossible to assess all of them at once</a:t>
            </a:r>
            <a:r>
              <a:rPr lang="en-US" dirty="0" smtClean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005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8757"/>
            <a:ext cx="10515600" cy="5389124"/>
          </a:xfrm>
        </p:spPr>
        <p:txBody>
          <a:bodyPr numCol="3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370612"/>
              </p:ext>
            </p:extLst>
          </p:nvPr>
        </p:nvGraphicFramePr>
        <p:xfrm>
          <a:off x="2032000" y="1332689"/>
          <a:ext cx="8128000" cy="524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2579" y="583665"/>
            <a:ext cx="5389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Extensive writing involves the following interrelated and interconnected skills: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14530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7668"/>
            <a:ext cx="10515600" cy="537929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Assessment in a classroom supports instruction </a:t>
            </a:r>
            <a:endParaRPr lang="ro-RO" b="1" dirty="0"/>
          </a:p>
        </p:txBody>
      </p:sp>
      <p:sp>
        <p:nvSpPr>
          <p:cNvPr id="4" name="Up-Down Arrow 3"/>
          <p:cNvSpPr/>
          <p:nvPr/>
        </p:nvSpPr>
        <p:spPr>
          <a:xfrm>
            <a:off x="3704617" y="1196501"/>
            <a:ext cx="486383" cy="9727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TextBox 4"/>
          <p:cNvSpPr txBox="1"/>
          <p:nvPr/>
        </p:nvSpPr>
        <p:spPr>
          <a:xfrm>
            <a:off x="1397541" y="2262401"/>
            <a:ext cx="48378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    </a:t>
            </a:r>
            <a:r>
              <a:rPr lang="en-US" sz="2000" b="1" dirty="0" smtClean="0"/>
              <a:t>Teachers may focus on a specific skill </a:t>
            </a:r>
            <a:endParaRPr lang="en-US" sz="2000" b="1" dirty="0"/>
          </a:p>
          <a:p>
            <a:endParaRPr lang="en-US" sz="2000" dirty="0" smtClean="0"/>
          </a:p>
          <a:p>
            <a:r>
              <a:rPr lang="en-US" sz="1600" dirty="0" smtClean="0"/>
              <a:t>Example from </a:t>
            </a:r>
            <a:r>
              <a:rPr lang="en-US" sz="1600" i="1" dirty="0" smtClean="0"/>
              <a:t>Assessing writing for Cambridge English Qualifications: A guide for teachers. B1 Preliminary</a:t>
            </a:r>
          </a:p>
          <a:p>
            <a:endParaRPr lang="en-US" sz="2000" i="1" dirty="0"/>
          </a:p>
          <a:p>
            <a:r>
              <a:rPr lang="en-US" sz="2000" b="1" dirty="0" smtClean="0"/>
              <a:t>Teachers may assess the process of writing in collaboration tasks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dirty="0" smtClean="0"/>
              <a:t>In deciding what skill to assess we have to take into account </a:t>
            </a:r>
            <a:r>
              <a:rPr lang="en-US" b="1" dirty="0" smtClean="0"/>
              <a:t>who we are assessing </a:t>
            </a:r>
            <a:r>
              <a:rPr lang="en-US" dirty="0" smtClean="0"/>
              <a:t>and </a:t>
            </a:r>
            <a:r>
              <a:rPr lang="en-US" b="1" dirty="0" smtClean="0"/>
              <a:t>for what purpose </a:t>
            </a:r>
            <a:r>
              <a:rPr lang="en-US" dirty="0" smtClean="0"/>
              <a:t>(formative assessment vs summative assessment</a:t>
            </a:r>
            <a:r>
              <a:rPr lang="en-US" sz="2000" dirty="0" smtClean="0"/>
              <a:t>).</a:t>
            </a:r>
          </a:p>
          <a:p>
            <a:endParaRPr lang="en-US" sz="2000" b="1" dirty="0"/>
          </a:p>
          <a:p>
            <a:endParaRPr lang="ro-RO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527" y="1391052"/>
            <a:ext cx="5447489" cy="49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217" y="933854"/>
            <a:ext cx="53113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Requirements for the writing task:</a:t>
            </a:r>
          </a:p>
          <a:p>
            <a:endParaRPr lang="en-US" dirty="0" smtClean="0"/>
          </a:p>
          <a:p>
            <a:r>
              <a:rPr lang="en-US" dirty="0" smtClean="0"/>
              <a:t>Write</a:t>
            </a:r>
          </a:p>
          <a:p>
            <a:endParaRPr lang="en-US" dirty="0" smtClean="0"/>
          </a:p>
          <a:p>
            <a:r>
              <a:rPr lang="en-US" dirty="0" smtClean="0"/>
              <a:t>About </a:t>
            </a:r>
            <a:r>
              <a:rPr lang="en-US" b="1" dirty="0" smtClean="0"/>
              <a:t>X</a:t>
            </a:r>
            <a:r>
              <a:rPr lang="en-US" dirty="0" smtClean="0"/>
              <a:t> (a particular topic)</a:t>
            </a:r>
          </a:p>
          <a:p>
            <a:endParaRPr lang="en-US" dirty="0" smtClean="0"/>
          </a:p>
          <a:p>
            <a:r>
              <a:rPr lang="en-US" dirty="0" smtClean="0"/>
              <a:t>Write a letter to your friend about X</a:t>
            </a:r>
          </a:p>
          <a:p>
            <a:endParaRPr lang="en-US" dirty="0" smtClean="0"/>
          </a:p>
          <a:p>
            <a:r>
              <a:rPr lang="en-US" dirty="0" smtClean="0"/>
              <a:t>Write a letter to your friend about </a:t>
            </a:r>
            <a:r>
              <a:rPr lang="en-US" b="1" dirty="0" smtClean="0"/>
              <a:t>X</a:t>
            </a:r>
            <a:r>
              <a:rPr lang="en-US" dirty="0" smtClean="0"/>
              <a:t> and </a:t>
            </a:r>
            <a:r>
              <a:rPr lang="en-US" b="1" dirty="0" smtClean="0"/>
              <a:t>Y</a:t>
            </a:r>
            <a:r>
              <a:rPr lang="en-US" dirty="0" smtClean="0"/>
              <a:t> asking </a:t>
            </a:r>
            <a:r>
              <a:rPr lang="en-US" b="1" dirty="0" smtClean="0"/>
              <a:t>Z</a:t>
            </a:r>
            <a:r>
              <a:rPr lang="ro-RO" b="1" dirty="0" smtClean="0"/>
              <a:t>.</a:t>
            </a:r>
            <a:endParaRPr lang="en-US" b="1" dirty="0" smtClean="0"/>
          </a:p>
          <a:p>
            <a:endParaRPr lang="ro-RO" dirty="0"/>
          </a:p>
        </p:txBody>
      </p:sp>
      <p:sp>
        <p:nvSpPr>
          <p:cNvPr id="3" name="TextBox 2"/>
          <p:cNvSpPr txBox="1"/>
          <p:nvPr/>
        </p:nvSpPr>
        <p:spPr>
          <a:xfrm>
            <a:off x="6449440" y="1410511"/>
            <a:ext cx="26361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Linguistic aspect</a:t>
            </a:r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6489564" y="2062262"/>
            <a:ext cx="15758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Message</a:t>
            </a: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6478619" y="2577830"/>
            <a:ext cx="25778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Sociolinguistic aspect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6508613" y="3171213"/>
            <a:ext cx="2733474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Cognitive aspect </a:t>
            </a:r>
            <a:r>
              <a:rPr lang="en-US" sz="1600" dirty="0" smtClean="0"/>
              <a:t>(requiring various parts to be included) </a:t>
            </a:r>
            <a:endParaRPr lang="ro-RO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22570" y="4109373"/>
            <a:ext cx="9970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u="sng" dirty="0" smtClean="0"/>
              <a:t>purpose </a:t>
            </a:r>
            <a:r>
              <a:rPr lang="en-US" b="1" dirty="0" smtClean="0"/>
              <a:t>and</a:t>
            </a:r>
            <a:r>
              <a:rPr lang="en-US" b="1" u="sng" dirty="0" smtClean="0"/>
              <a:t> the audience</a:t>
            </a:r>
            <a:r>
              <a:rPr lang="en-US" b="1" dirty="0" smtClean="0"/>
              <a:t> of writing varies depending on the group, age, purpose of learning English:</a:t>
            </a:r>
          </a:p>
          <a:p>
            <a:endParaRPr lang="en-US" dirty="0" smtClean="0"/>
          </a:p>
          <a:p>
            <a:r>
              <a:rPr lang="en-US" dirty="0" smtClean="0"/>
              <a:t> Write a letter           …     complaining about customer service                  Writing to          … friends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…      asking about a room for rent                                                           … teachers  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…      applying for a job                                                                               … classmates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013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2570"/>
            <a:ext cx="10515600" cy="55543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Evaluating writing: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The approach to marking can be suggested by the task itself (controlled writing, e.g. describing pictures that require the use of the present continuous tense) 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Extensive writing involves more aspects to be evaluated:</a:t>
            </a:r>
          </a:p>
          <a:p>
            <a:pPr marL="0" indent="0">
              <a:buNone/>
            </a:pPr>
            <a:r>
              <a:rPr lang="en-US" sz="2000" b="1" dirty="0" smtClean="0"/>
              <a:t>               </a:t>
            </a:r>
            <a:endParaRPr lang="ro-RO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213" y="2334638"/>
            <a:ext cx="3550606" cy="283050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77296"/>
              </p:ext>
            </p:extLst>
          </p:nvPr>
        </p:nvGraphicFramePr>
        <p:xfrm>
          <a:off x="1710459" y="2305458"/>
          <a:ext cx="5758773" cy="362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277">
                  <a:extLst>
                    <a:ext uri="{9D8B030D-6E8A-4147-A177-3AD203B41FA5}">
                      <a16:colId xmlns:a16="http://schemas.microsoft.com/office/drawing/2014/main" val="732219471"/>
                    </a:ext>
                  </a:extLst>
                </a:gridCol>
                <a:gridCol w="1352145">
                  <a:extLst>
                    <a:ext uri="{9D8B030D-6E8A-4147-A177-3AD203B41FA5}">
                      <a16:colId xmlns:a16="http://schemas.microsoft.com/office/drawing/2014/main" val="1755919687"/>
                    </a:ext>
                  </a:extLst>
                </a:gridCol>
                <a:gridCol w="1321351">
                  <a:extLst>
                    <a:ext uri="{9D8B030D-6E8A-4147-A177-3AD203B41FA5}">
                      <a16:colId xmlns:a16="http://schemas.microsoft.com/office/drawing/2014/main" val="3215533294"/>
                    </a:ext>
                  </a:extLst>
                </a:gridCol>
              </a:tblGrid>
              <a:tr h="326849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Feedback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class</a:t>
                      </a:r>
                    </a:p>
                    <a:p>
                      <a:r>
                        <a:rPr lang="en-US" dirty="0" smtClean="0"/>
                        <a:t>(formative)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scale</a:t>
                      </a:r>
                    </a:p>
                    <a:p>
                      <a:r>
                        <a:rPr lang="en-US" dirty="0" smtClean="0"/>
                        <a:t>(exams)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913207"/>
                  </a:ext>
                </a:extLst>
              </a:tr>
              <a:tr h="32684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X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8269"/>
                  </a:ext>
                </a:extLst>
              </a:tr>
              <a:tr h="653697">
                <a:tc>
                  <a:txBody>
                    <a:bodyPr/>
                    <a:lstStyle/>
                    <a:p>
                      <a:r>
                        <a:rPr lang="en-US" dirty="0" smtClean="0"/>
                        <a:t>Detailed evaluative comments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311692"/>
                  </a:ext>
                </a:extLst>
              </a:tr>
              <a:tr h="653697">
                <a:tc>
                  <a:txBody>
                    <a:bodyPr/>
                    <a:lstStyle/>
                    <a:p>
                      <a:r>
                        <a:rPr lang="en-US" dirty="0" smtClean="0"/>
                        <a:t>A checklist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606155"/>
                  </a:ext>
                </a:extLst>
              </a:tr>
              <a:tr h="653697">
                <a:tc>
                  <a:txBody>
                    <a:bodyPr/>
                    <a:lstStyle/>
                    <a:p>
                      <a:r>
                        <a:rPr lang="en-US" dirty="0" smtClean="0"/>
                        <a:t>A few scores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16675"/>
                  </a:ext>
                </a:extLst>
              </a:tr>
              <a:tr h="653697">
                <a:tc>
                  <a:txBody>
                    <a:bodyPr/>
                    <a:lstStyle/>
                    <a:p>
                      <a:r>
                        <a:rPr lang="en-US" dirty="0" smtClean="0"/>
                        <a:t>A score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0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8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2570"/>
            <a:ext cx="10515600" cy="55543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Evaluating writing: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000" b="1" dirty="0" smtClean="0"/>
              <a:t> </a:t>
            </a:r>
            <a:r>
              <a:rPr lang="en-US" sz="2400" b="1" dirty="0" smtClean="0"/>
              <a:t>Holistic scores           vs             Analytic scores</a:t>
            </a:r>
          </a:p>
          <a:p>
            <a:pPr marL="0" indent="0">
              <a:buNone/>
            </a:pPr>
            <a:r>
              <a:rPr lang="en-US" sz="2000" b="1" dirty="0" smtClean="0"/>
              <a:t>              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                                             Single score                                       Multiple </a:t>
            </a:r>
            <a:r>
              <a:rPr lang="en-US" sz="2000" b="1" dirty="0" err="1" smtClean="0"/>
              <a:t>subscores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            </a:t>
            </a:r>
          </a:p>
          <a:p>
            <a:pPr marL="0" indent="0">
              <a:buNone/>
            </a:pPr>
            <a:endParaRPr lang="ro-RO" sz="2000" b="1" dirty="0" smtClean="0"/>
          </a:p>
          <a:p>
            <a:pPr marL="0" indent="0">
              <a:buNone/>
            </a:pPr>
            <a:r>
              <a:rPr lang="en-US" sz="2000" dirty="0" smtClean="0"/>
              <a:t>                                        </a:t>
            </a:r>
            <a:endParaRPr lang="ro-RO" sz="2000" b="1" dirty="0"/>
          </a:p>
        </p:txBody>
      </p:sp>
      <p:sp>
        <p:nvSpPr>
          <p:cNvPr id="2" name="Down Arrow 1"/>
          <p:cNvSpPr/>
          <p:nvPr/>
        </p:nvSpPr>
        <p:spPr>
          <a:xfrm>
            <a:off x="4075889" y="2120632"/>
            <a:ext cx="194554" cy="65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Down Arrow 5"/>
          <p:cNvSpPr/>
          <p:nvPr/>
        </p:nvSpPr>
        <p:spPr>
          <a:xfrm>
            <a:off x="7937770" y="2091448"/>
            <a:ext cx="165370" cy="65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ound Same Side Corner Rectangle 6"/>
          <p:cNvSpPr/>
          <p:nvPr/>
        </p:nvSpPr>
        <p:spPr>
          <a:xfrm>
            <a:off x="6892836" y="3458033"/>
            <a:ext cx="2820671" cy="182834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</a:t>
            </a:r>
            <a:r>
              <a:rPr lang="ro-RO" sz="1200" dirty="0" smtClean="0"/>
              <a:t>ive </a:t>
            </a:r>
            <a:r>
              <a:rPr lang="ro-RO" sz="1200" dirty="0"/>
              <a:t>separate scores for different aspects of 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ro-RO" sz="1200" dirty="0" smtClean="0"/>
              <a:t>writing, </a:t>
            </a:r>
            <a:r>
              <a:rPr lang="ro-RO" sz="1200" dirty="0"/>
              <a:t>such as task achievement, vocabulary, and grammar</a:t>
            </a:r>
            <a:r>
              <a:rPr lang="ro-RO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 err="1" smtClean="0"/>
              <a:t>etc</a:t>
            </a:r>
            <a:r>
              <a:rPr lang="ro-RO" sz="1200" dirty="0" smtClean="0"/>
              <a:t>.</a:t>
            </a:r>
            <a:r>
              <a:rPr lang="en-US" sz="1200" dirty="0" smtClean="0"/>
              <a:t> </a:t>
            </a:r>
            <a:r>
              <a:rPr lang="ro-RO" sz="1200" dirty="0" smtClean="0"/>
              <a:t>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Appropriate for formative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Help</a:t>
            </a:r>
            <a:r>
              <a:rPr lang="ro-RO" sz="1200" dirty="0" smtClean="0"/>
              <a:t>s</a:t>
            </a:r>
            <a:r>
              <a:rPr lang="en-US" sz="1200" dirty="0" smtClean="0"/>
              <a:t> learners identify areas that need more attention.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2875189" y="3458033"/>
            <a:ext cx="2377355" cy="139699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G</a:t>
            </a:r>
            <a:r>
              <a:rPr lang="ro-RO" sz="1400" dirty="0" smtClean="0"/>
              <a:t>ive</a:t>
            </a:r>
            <a:r>
              <a:rPr lang="en-US" sz="1400" dirty="0"/>
              <a:t>s</a:t>
            </a:r>
            <a:r>
              <a:rPr lang="ro-RO" sz="1400" dirty="0"/>
              <a:t> one overall score for a piece of </a:t>
            </a:r>
            <a:r>
              <a:rPr lang="ro-RO" sz="1400" dirty="0" smtClean="0"/>
              <a:t>writin</a:t>
            </a:r>
            <a:r>
              <a:rPr lang="en-US" sz="1400" dirty="0" smtClean="0"/>
              <a:t>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Appropriate for </a:t>
            </a:r>
            <a:r>
              <a:rPr lang="en-US" sz="1400" dirty="0" smtClean="0"/>
              <a:t>sum</a:t>
            </a:r>
            <a:r>
              <a:rPr lang="ro-RO" sz="1400" dirty="0" smtClean="0"/>
              <a:t>m</a:t>
            </a:r>
            <a:r>
              <a:rPr lang="en-US" sz="1400" dirty="0" err="1" smtClean="0"/>
              <a:t>ative</a:t>
            </a:r>
            <a:r>
              <a:rPr lang="en-US" sz="1400" dirty="0" smtClean="0"/>
              <a:t> assessment</a:t>
            </a:r>
            <a:endParaRPr lang="ro-RO" sz="14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715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39488" y="348343"/>
            <a:ext cx="5769426" cy="5910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470" y="522514"/>
            <a:ext cx="5861136" cy="5913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909" y="227913"/>
            <a:ext cx="24955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024" y="794656"/>
            <a:ext cx="5917148" cy="5504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3" y="838200"/>
            <a:ext cx="5690996" cy="44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458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How to assess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assess writing</dc:title>
  <dc:creator>Asus</dc:creator>
  <cp:lastModifiedBy>Пользователь Windows</cp:lastModifiedBy>
  <cp:revision>26</cp:revision>
  <dcterms:created xsi:type="dcterms:W3CDTF">2021-11-06T17:04:35Z</dcterms:created>
  <dcterms:modified xsi:type="dcterms:W3CDTF">2022-11-02T09:21:25Z</dcterms:modified>
</cp:coreProperties>
</file>