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sldIdLst>
    <p:sldId id="256" r:id="rId2"/>
    <p:sldId id="286" r:id="rId3"/>
    <p:sldId id="257" r:id="rId4"/>
    <p:sldId id="258" r:id="rId5"/>
    <p:sldId id="285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7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88" r:id="rId24"/>
    <p:sldId id="275" r:id="rId25"/>
    <p:sldId id="276" r:id="rId26"/>
    <p:sldId id="278" r:id="rId27"/>
    <p:sldId id="280" r:id="rId28"/>
    <p:sldId id="281" r:id="rId29"/>
    <p:sldId id="282" r:id="rId30"/>
    <p:sldId id="283" r:id="rId31"/>
    <p:sldId id="284" r:id="rId32"/>
    <p:sldId id="27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50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103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137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9553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77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341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945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966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6226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2053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0A72-B1C3-475B-B84C-556BFEF3F939}" type="datetimeFigureOut">
              <a:rPr lang="ro-RO" smtClean="0"/>
              <a:t>29.10.2025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13D9-A803-4427-94D2-CE8927968B7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9786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fld id="{E5900A72-B1C3-475B-B84C-556BFEF3F939}" type="datetimeFigureOut">
              <a:rPr lang="ro-RO" smtClean="0"/>
              <a:pPr/>
              <a:t>29.10.2025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fld id="{8CC413D9-A803-4427-94D2-CE8927968B7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5386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Georgia" panose="02040502050405020303" pitchFamily="18" charset="0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Georgia" panose="02040502050405020303" pitchFamily="18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Georgia" panose="02040502050405020303" pitchFamily="18" charset="0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Georgia" panose="02040502050405020303" pitchFamily="18" charset="0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Georgia" panose="02040502050405020303" pitchFamily="18" charset="0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D907-E9AE-4059-A379-6DBEFDEBE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825" y="1853946"/>
            <a:ext cx="9966960" cy="2926080"/>
          </a:xfrm>
        </p:spPr>
        <p:txBody>
          <a:bodyPr/>
          <a:lstStyle/>
          <a:p>
            <a:r>
              <a:rPr lang="en-US" dirty="0"/>
              <a:t>Coordination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subordination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17067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A9E45C-E520-435F-8A08-0ED011763919}"/>
              </a:ext>
            </a:extLst>
          </p:cNvPr>
          <p:cNvSpPr/>
          <p:nvPr/>
        </p:nvSpPr>
        <p:spPr>
          <a:xfrm>
            <a:off x="383458" y="889843"/>
            <a:ext cx="114250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With practice, you can discover that some sentences are smoother and more logical than other</a:t>
            </a:r>
            <a:r>
              <a:rPr lang="ro-RO" sz="2800" dirty="0">
                <a:latin typeface="Georgia" panose="02040502050405020303" pitchFamily="18" charset="0"/>
              </a:rPr>
              <a:t>:</a:t>
            </a:r>
            <a:endParaRPr lang="en-US" sz="2800" dirty="0">
              <a:latin typeface="Georgia" panose="02040502050405020303" pitchFamily="18" charset="0"/>
            </a:endParaRP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Uncoordinated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The dog’s fur was tangled. We took her in for grooming.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The dog’s fur was tangled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, so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we took her in for grooming.</a:t>
            </a:r>
          </a:p>
          <a:p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The dog’s fur was tangled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; therefore,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we took her in for grooming.</a:t>
            </a:r>
          </a:p>
          <a:p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The dog’s fur was tangled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; as a result,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we took her in for grooming.</a:t>
            </a:r>
          </a:p>
          <a:p>
            <a:endParaRPr lang="en-US" sz="2800" dirty="0">
              <a:solidFill>
                <a:srgbClr val="00B05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Uncoordinated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Jack lost his briefcase. Jack lost his cell phone.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Jack lost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both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his briefcase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and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his cell phone.</a:t>
            </a:r>
          </a:p>
          <a:p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Jack lost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not only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his briefcase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but also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his cell phone.</a:t>
            </a:r>
          </a:p>
          <a:p>
            <a:endParaRPr lang="en-US" sz="2400" dirty="0">
              <a:solidFill>
                <a:srgbClr val="00B050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03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9D0CF1-99F7-489B-84ED-86B60EE637B3}"/>
              </a:ext>
            </a:extLst>
          </p:cNvPr>
          <p:cNvSpPr/>
          <p:nvPr/>
        </p:nvSpPr>
        <p:spPr>
          <a:xfrm>
            <a:off x="545689" y="1228397"/>
            <a:ext cx="11100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Uncoordinated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Each year it seems to get harder to pay for a college education. At least $500 million in private-sector money is available to help students pay for their college education.</a:t>
            </a:r>
          </a:p>
          <a:p>
            <a:endParaRPr lang="ro-RO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Coordinated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Each year it seems to get harder to pay for a college education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, but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at least $500 million in private-sector money is available to help students pay for their college education.</a:t>
            </a:r>
          </a:p>
          <a:p>
            <a:endParaRPr lang="en-US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Each year it seems to get harder to pay for a college education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; however,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at least $500 million in private-sector money is available to help students pay for their college education.</a:t>
            </a:r>
            <a:endParaRPr lang="ro-RO" sz="2800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22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09D12-0306-421A-9E04-BCD9A8305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Quick Tip</a:t>
            </a:r>
            <a:br>
              <a:rPr lang="en-US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953B3-83AA-43FF-878D-8A1C08263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Be careful not to connect </a:t>
            </a:r>
            <a:r>
              <a:rPr lang="en-US" sz="2800" dirty="0">
                <a:solidFill>
                  <a:srgbClr val="FF0000"/>
                </a:solidFill>
              </a:rPr>
              <a:t>unrelated ideas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establish a vague connection among ideas</a:t>
            </a:r>
            <a:r>
              <a:rPr lang="en-US" sz="2800" dirty="0">
                <a:solidFill>
                  <a:schemeClr val="tx1"/>
                </a:solidFill>
              </a:rPr>
              <a:t>, or </a:t>
            </a:r>
            <a:r>
              <a:rPr lang="en-US" sz="2800" dirty="0">
                <a:solidFill>
                  <a:srgbClr val="FF0000"/>
                </a:solidFill>
              </a:rPr>
              <a:t>connect too many ideas in one sentence</a:t>
            </a:r>
            <a:r>
              <a:rPr lang="en-US" sz="2800" dirty="0"/>
              <a:t>. </a:t>
            </a:r>
          </a:p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These stylistic choices often create confusing sentences.</a:t>
            </a:r>
            <a:endParaRPr lang="ro-RO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A6881-941F-4822-B445-3544D3E3C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674" y="344129"/>
            <a:ext cx="7840242" cy="82591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Subordinating Sentence Parts</a:t>
            </a:r>
            <a:endParaRPr lang="ro-RO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E4B93-CF0F-478D-821D-261B51DCD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84" y="1447800"/>
            <a:ext cx="11621729" cy="4807974"/>
          </a:xfrm>
        </p:spPr>
        <p:txBody>
          <a:bodyPr>
            <a:normAutofit fontScale="92500" lnSpcReduction="20000"/>
          </a:bodyPr>
          <a:lstStyle/>
          <a:p>
            <a:pPr marL="45720" indent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Subordination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1"/>
                </a:solidFill>
              </a:rPr>
              <a:t>is connecting two unequal but related clauses with a subordinating conjunction to form a complex sentence.</a:t>
            </a:r>
            <a:endParaRPr lang="ro-RO" sz="2800" dirty="0">
              <a:solidFill>
                <a:schemeClr val="tx1"/>
              </a:solidFill>
            </a:endParaRPr>
          </a:p>
          <a:p>
            <a:pPr marL="45720" indent="0">
              <a:lnSpc>
                <a:spcPct val="12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When you subordinate one part of a sentence to another, you make the dependent clause develop the main clause. Subordination helps you develop your ideas, trace relationships among ideas, and emphasize one idea over the other.</a:t>
            </a:r>
            <a:endParaRPr lang="ro-RO" sz="2800" dirty="0">
              <a:solidFill>
                <a:schemeClr val="tx1"/>
              </a:solidFill>
            </a:endParaRPr>
          </a:p>
          <a:p>
            <a:pPr marL="45720" indent="0">
              <a:lnSpc>
                <a:spcPct val="12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Therefore, you will want to use subordination to give your writing (and speech!) </a:t>
            </a:r>
            <a:r>
              <a:rPr lang="en-US" sz="2800" dirty="0">
                <a:solidFill>
                  <a:srgbClr val="FF0000"/>
                </a:solidFill>
              </a:rPr>
              <a:t>greater logic, coherence, and unity.</a:t>
            </a:r>
          </a:p>
          <a:p>
            <a:pPr marL="45720" indent="0">
              <a:lnSpc>
                <a:spcPct val="12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As with sentence coordination, sentence subordination calls for logic and thought</a:t>
            </a:r>
            <a:r>
              <a:rPr lang="ro-RO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889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560F36D-0867-45B1-B854-BF4792D6C6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8" b="1339"/>
          <a:stretch/>
        </p:blipFill>
        <p:spPr>
          <a:xfrm>
            <a:off x="904264" y="281448"/>
            <a:ext cx="9348612" cy="629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446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A627-1367-498E-9BC5-C93F7844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297" y="373626"/>
            <a:ext cx="9875520" cy="135636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Four steps to subordinate sentence ideas:</a:t>
            </a:r>
            <a:endParaRPr lang="ro-RO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CC2E0-C2C3-40B4-A40E-886463D35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626" y="1887793"/>
            <a:ext cx="10382862" cy="4159046"/>
          </a:xfrm>
        </p:spPr>
        <p:txBody>
          <a:bodyPr>
            <a:normAutofit fontScale="92500"/>
          </a:bodyPr>
          <a:lstStyle/>
          <a:p>
            <a:pPr marL="45720" indent="0">
              <a:lnSpc>
                <a:spcPct val="11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1. First choose the idea or clause that you think is the most important.</a:t>
            </a:r>
          </a:p>
          <a:p>
            <a:pPr marL="45720" indent="0">
              <a:lnSpc>
                <a:spcPct val="11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2. Then make this your main clause by adding a subject or verb, if necessary. Make sure the</a:t>
            </a:r>
            <a:r>
              <a:rPr lang="ro-RO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main clause expresses a complete idea, too.</a:t>
            </a:r>
          </a:p>
          <a:p>
            <a:pPr marL="45720" indent="0">
              <a:lnSpc>
                <a:spcPct val="11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3. Choose the subordinating conjunction that best expresses the relationship between the</a:t>
            </a:r>
            <a:r>
              <a:rPr lang="ro-RO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main clause and the dependent clause.</a:t>
            </a:r>
          </a:p>
          <a:p>
            <a:pPr marL="45720" indent="0">
              <a:lnSpc>
                <a:spcPct val="110000"/>
              </a:lnSpc>
              <a:buNone/>
            </a:pPr>
            <a:r>
              <a:rPr lang="en-US" sz="2800" dirty="0">
                <a:solidFill>
                  <a:schemeClr val="tx1"/>
                </a:solidFill>
              </a:rPr>
              <a:t>4. Decide whether to place the main clause or the dependent clause first. See which order</a:t>
            </a:r>
            <a:r>
              <a:rPr lang="ro-RO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helps you </a:t>
            </a:r>
            <a:r>
              <a:rPr lang="en-US" sz="2800" dirty="0">
                <a:solidFill>
                  <a:srgbClr val="FF0000"/>
                </a:solidFill>
              </a:rPr>
              <a:t>achieve your purpose and appeal to your audience</a:t>
            </a:r>
            <a:r>
              <a:rPr lang="en-US" sz="2800" dirty="0"/>
              <a:t>.</a:t>
            </a:r>
            <a:endParaRPr lang="ro-RO" sz="2800" dirty="0"/>
          </a:p>
        </p:txBody>
      </p:sp>
    </p:spTree>
    <p:extLst>
      <p:ext uri="{BB962C8B-B14F-4D97-AF65-F5344CB8AC3E}">
        <p14:creationId xmlns:p14="http://schemas.microsoft.com/office/powerpoint/2010/main" val="146339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A2A388-2004-4611-86BF-6452E885F42C}"/>
              </a:ext>
            </a:extLst>
          </p:cNvPr>
          <p:cNvSpPr/>
          <p:nvPr/>
        </p:nvSpPr>
        <p:spPr>
          <a:xfrm>
            <a:off x="658760" y="582067"/>
            <a:ext cx="110170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Not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</a:rPr>
              <a:t>subordinated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It snowed all night. School was closed the following day.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Subordinated: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Because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it snowed all night, school was closed the following day.</a:t>
            </a:r>
          </a:p>
          <a:p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Since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it snowed all night, school was closed the following day.</a:t>
            </a:r>
          </a:p>
          <a:p>
            <a:endParaRPr lang="ro-RO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Not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</a:rPr>
              <a:t>subordinated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: About two million dollars had been bet on the Cincinnati Reds to</a:t>
            </a:r>
            <a:r>
              <a:rPr lang="ro-RO" sz="28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win. The White Sox were favored five to one.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Subordinated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Even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though the White Sox were favored five to one, about two million dollars had been bet on the Cincinnati Reds to win.</a:t>
            </a:r>
          </a:p>
          <a:p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Although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the White Sox were favored five to one, about two million dollars had been</a:t>
            </a:r>
            <a:r>
              <a:rPr lang="ro-RO" sz="28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bet on the Cincinnati Reds to win.</a:t>
            </a:r>
            <a:endParaRPr lang="ro-RO" sz="2800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29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5C1A09-9867-4CA9-B013-FEDF15220E83}"/>
              </a:ext>
            </a:extLst>
          </p:cNvPr>
          <p:cNvSpPr/>
          <p:nvPr/>
        </p:nvSpPr>
        <p:spPr>
          <a:xfrm>
            <a:off x="412955" y="894737"/>
            <a:ext cx="115627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Not subordinated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: A tornado can pick up a house and drop it hundreds of feet away. These are extremely dangerous storms.</a:t>
            </a:r>
          </a:p>
          <a:p>
            <a:r>
              <a:rPr lang="en-US" sz="2400" dirty="0">
                <a:latin typeface="Georgia" panose="02040502050405020303" pitchFamily="18" charset="0"/>
              </a:rPr>
              <a:t>Subordinated: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Since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a tornado can pick up a house and drop it hundreds of feet</a:t>
            </a:r>
          </a:p>
          <a:p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away, these are extremely dangerous storms.</a:t>
            </a:r>
          </a:p>
          <a:p>
            <a:endParaRPr lang="ro-RO" sz="24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Not subordinated: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 case was finally tried. The three men denied having made any confessions. They denied having been involved in any way in the</a:t>
            </a:r>
            <a:r>
              <a:rPr lang="ro-RO" sz="24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crime. There was no proof against them.</a:t>
            </a:r>
          </a:p>
          <a:p>
            <a:r>
              <a:rPr lang="en-US" sz="2400" dirty="0">
                <a:latin typeface="Georgia" panose="02040502050405020303" pitchFamily="18" charset="0"/>
              </a:rPr>
              <a:t>Subordinated: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When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 case was finally tried, the three men denied having made any confessions. They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also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denied having been involved in any way</a:t>
            </a:r>
            <a:r>
              <a:rPr lang="ro-RO" sz="24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in the crime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because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there was no proof against them.</a:t>
            </a:r>
          </a:p>
          <a:p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When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 case was finally tried, the three men denied having made any confessions and having been involved in any way in the crime </a:t>
            </a:r>
            <a:r>
              <a:rPr lang="en-US" sz="2400" dirty="0">
                <a:solidFill>
                  <a:srgbClr val="FF0000"/>
                </a:solidFill>
                <a:latin typeface="Georgia" panose="02040502050405020303" pitchFamily="18" charset="0"/>
              </a:rPr>
              <a:t>because</a:t>
            </a:r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there was no proof against them.</a:t>
            </a:r>
            <a:endParaRPr lang="ro-RO" sz="2400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44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D6DF4B-7DE4-459A-B7A7-D0424A89F152}"/>
              </a:ext>
            </a:extLst>
          </p:cNvPr>
          <p:cNvSpPr/>
          <p:nvPr/>
        </p:nvSpPr>
        <p:spPr>
          <a:xfrm>
            <a:off x="1042219" y="1465005"/>
            <a:ext cx="1048118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Not subordinated: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A tornado is one of the smallest of all types of storms. It is one of</a:t>
            </a:r>
            <a:r>
              <a:rPr lang="ro-RO" sz="28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the most dangerous of all storms because of its swiftly spinning winds and unpredictable path.</a:t>
            </a:r>
            <a:endParaRPr lang="ro-RO" sz="2800" dirty="0">
              <a:solidFill>
                <a:srgbClr val="00B050"/>
              </a:solidFill>
              <a:latin typeface="Georgia" panose="02040502050405020303" pitchFamily="18" charset="0"/>
            </a:endParaRPr>
          </a:p>
          <a:p>
            <a:endParaRPr lang="en-US" sz="28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Subordinated: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Even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though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a tornado is one of the smallest of all types of storms,</a:t>
            </a:r>
            <a:r>
              <a:rPr lang="ro-RO" sz="2800" dirty="0">
                <a:solidFill>
                  <a:srgbClr val="00B05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it is one of the most dangerous of all storms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because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of its swiftly spinning winds and unpredictable path.</a:t>
            </a:r>
            <a:endParaRPr lang="ro-RO" sz="2800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53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34A6E9-8417-4578-883F-634D10A461E1}"/>
              </a:ext>
            </a:extLst>
          </p:cNvPr>
          <p:cNvSpPr/>
          <p:nvPr/>
        </p:nvSpPr>
        <p:spPr>
          <a:xfrm>
            <a:off x="639097" y="717755"/>
            <a:ext cx="1056967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Be careful not to switch the main clause and the dependent clause when you subordinate. If you put the main idea in a dependent clause, your sentence will not be logical.</a:t>
            </a:r>
          </a:p>
          <a:p>
            <a:endParaRPr lang="ro-RO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Illogical: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Because people stared at her, Rikki wore a see-through blouse.</a:t>
            </a:r>
          </a:p>
          <a:p>
            <a:endParaRPr lang="ro-RO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Cause and effect are reversed, so the sentence doesn’t make sense.</a:t>
            </a:r>
          </a:p>
          <a:p>
            <a:endParaRPr lang="ro-RO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Logical: </a:t>
            </a:r>
            <a:r>
              <a:rPr lang="en-US" sz="2800" dirty="0">
                <a:solidFill>
                  <a:srgbClr val="00B050"/>
                </a:solidFill>
                <a:latin typeface="Georgia" panose="02040502050405020303" pitchFamily="18" charset="0"/>
              </a:rPr>
              <a:t>Because Rikki wore a see-through blouse, people stared at her.</a:t>
            </a:r>
            <a:endParaRPr lang="ro-RO" sz="2800" dirty="0">
              <a:solidFill>
                <a:srgbClr val="00B05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99E84-E5C9-49C8-8326-1C5336914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1431241"/>
            <a:ext cx="4754880" cy="777240"/>
          </a:xfrm>
        </p:spPr>
        <p:txBody>
          <a:bodyPr>
            <a:normAutofit/>
          </a:bodyPr>
          <a:lstStyle/>
          <a:p>
            <a:r>
              <a:rPr lang="en-US" sz="3600" dirty="0"/>
              <a:t>Coordination</a:t>
            </a:r>
            <a:endParaRPr lang="ro-RO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E2F90-2A7B-4443-9840-6AFA435185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Joining two related ideas of 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equal</a:t>
            </a:r>
            <a:r>
              <a:rPr lang="en-US" sz="2800" dirty="0">
                <a:solidFill>
                  <a:schemeClr val="tx1"/>
                </a:solidFill>
              </a:rPr>
              <a:t> importance.</a:t>
            </a:r>
          </a:p>
          <a:p>
            <a:pPr marL="4572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Coordination joins two </a:t>
            </a:r>
            <a:r>
              <a:rPr lang="en-US" sz="2800" dirty="0">
                <a:solidFill>
                  <a:srgbClr val="00B050"/>
                </a:solidFill>
                <a:highlight>
                  <a:srgbClr val="FFFF00"/>
                </a:highlight>
              </a:rPr>
              <a:t>independent clauses </a:t>
            </a:r>
            <a:r>
              <a:rPr lang="en-US" sz="2800" dirty="0">
                <a:solidFill>
                  <a:srgbClr val="00B050"/>
                </a:solidFill>
              </a:rPr>
              <a:t>that contain related ideas of equal importance.</a:t>
            </a:r>
            <a:endParaRPr lang="ro-RO" sz="2800" dirty="0">
              <a:solidFill>
                <a:srgbClr val="00B050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530837-08D7-4D84-92EE-8E74D6DBE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9173" y="1431241"/>
            <a:ext cx="4754880" cy="777240"/>
          </a:xfrm>
        </p:spPr>
        <p:txBody>
          <a:bodyPr/>
          <a:lstStyle/>
          <a:p>
            <a:r>
              <a:rPr lang="en-US" sz="3600" dirty="0"/>
              <a:t>Subordination</a:t>
            </a:r>
            <a:endParaRPr lang="ro-R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A9E92-37EC-4B5D-ABC2-9A33A474FE4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Joining two related ideas of 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unequal</a:t>
            </a:r>
            <a:r>
              <a:rPr lang="en-US" sz="2800" dirty="0">
                <a:solidFill>
                  <a:schemeClr val="tx1"/>
                </a:solidFill>
              </a:rPr>
              <a:t> importance</a:t>
            </a:r>
          </a:p>
          <a:p>
            <a:pPr marL="4572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Subordination joins two sentences with related ideas by merging them into a </a:t>
            </a:r>
            <a:r>
              <a:rPr lang="en-US" sz="2800" dirty="0">
                <a:solidFill>
                  <a:srgbClr val="00B050"/>
                </a:solidFill>
                <a:highlight>
                  <a:srgbClr val="FFFF00"/>
                </a:highlight>
              </a:rPr>
              <a:t>main clause </a:t>
            </a:r>
            <a:r>
              <a:rPr lang="en-US" sz="2800" dirty="0">
                <a:solidFill>
                  <a:srgbClr val="00B050"/>
                </a:solidFill>
              </a:rPr>
              <a:t>and a </a:t>
            </a:r>
            <a:r>
              <a:rPr lang="en-US" sz="2800" dirty="0">
                <a:solidFill>
                  <a:srgbClr val="00B050"/>
                </a:solidFill>
                <a:highlight>
                  <a:srgbClr val="FFFF00"/>
                </a:highlight>
              </a:rPr>
              <a:t>dependent</a:t>
            </a:r>
            <a:r>
              <a:rPr lang="en-US" sz="2800" dirty="0">
                <a:solidFill>
                  <a:srgbClr val="00B050"/>
                </a:solidFill>
              </a:rPr>
              <a:t> clause.</a:t>
            </a:r>
            <a:endParaRPr lang="ro-RO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73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D1B4E-3506-46B1-AD7A-88832BF2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b="1" dirty="0" err="1">
                <a:solidFill>
                  <a:schemeClr val="tx1"/>
                </a:solidFill>
              </a:rPr>
              <a:t>Coordination</a:t>
            </a:r>
            <a:r>
              <a:rPr lang="ro-RO" sz="3200" b="1" dirty="0">
                <a:solidFill>
                  <a:schemeClr val="tx1"/>
                </a:solidFill>
              </a:rPr>
              <a:t> versus </a:t>
            </a:r>
            <a:r>
              <a:rPr lang="ro-RO" sz="3200" b="1" dirty="0" err="1">
                <a:solidFill>
                  <a:schemeClr val="tx1"/>
                </a:solidFill>
              </a:rPr>
              <a:t>Subordination</a:t>
            </a:r>
            <a:endParaRPr lang="ro-RO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89168-7E45-443A-B27B-36615D388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● Coordinate when you want to link related independent clauses.</a:t>
            </a:r>
          </a:p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● Subordinate when you want to put the most important idea in the main clause</a:t>
            </a:r>
            <a:endParaRPr lang="ro-RO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41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052DE6-B0F1-47C2-B2DD-0118E2104381}"/>
              </a:ext>
            </a:extLst>
          </p:cNvPr>
          <p:cNvSpPr/>
          <p:nvPr/>
        </p:nvSpPr>
        <p:spPr>
          <a:xfrm>
            <a:off x="698090" y="1720840"/>
            <a:ext cx="107958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Georgia" panose="02040502050405020303" pitchFamily="18" charset="0"/>
              </a:rPr>
              <a:t>Two clauses: </a:t>
            </a:r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 ground began to tremble. The air was heavy with fear.</a:t>
            </a:r>
          </a:p>
          <a:p>
            <a:r>
              <a:rPr lang="en-US" sz="2400" dirty="0">
                <a:latin typeface="Georgia" panose="02040502050405020303" pitchFamily="18" charset="0"/>
              </a:rPr>
              <a:t>Coordinated: </a:t>
            </a:r>
          </a:p>
          <a:p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The ground began to tremble and the air was heavy with fear.</a:t>
            </a:r>
          </a:p>
          <a:p>
            <a:r>
              <a:rPr lang="en-US" sz="2400" dirty="0">
                <a:latin typeface="Georgia" panose="02040502050405020303" pitchFamily="18" charset="0"/>
              </a:rPr>
              <a:t>Subordinated: </a:t>
            </a:r>
          </a:p>
          <a:p>
            <a:r>
              <a:rPr lang="en-US" sz="2400" dirty="0">
                <a:solidFill>
                  <a:srgbClr val="00B050"/>
                </a:solidFill>
                <a:latin typeface="Georgia" panose="02040502050405020303" pitchFamily="18" charset="0"/>
              </a:rPr>
              <a:t>When the ground began to tremble, the air was heavy with fear.</a:t>
            </a:r>
          </a:p>
          <a:p>
            <a:r>
              <a:rPr lang="en-US" sz="2400" dirty="0">
                <a:solidFill>
                  <a:srgbClr val="0070C0"/>
                </a:solidFill>
                <a:latin typeface="Georgia" panose="02040502050405020303" pitchFamily="18" charset="0"/>
              </a:rPr>
              <a:t>					</a:t>
            </a:r>
            <a:r>
              <a:rPr lang="en-US" sz="2400" dirty="0">
                <a:latin typeface="Georgia" panose="02040502050405020303" pitchFamily="18" charset="0"/>
              </a:rPr>
              <a:t>subordinate clause 		main clause</a:t>
            </a:r>
            <a:endParaRPr lang="ro-RO" sz="2400" dirty="0">
              <a:latin typeface="Georgia" panose="02040502050405020303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The emphasis is on </a:t>
            </a:r>
            <a:r>
              <a:rPr lang="en-US" sz="2400" b="1" dirty="0">
                <a:solidFill>
                  <a:srgbClr val="0070C0"/>
                </a:solidFill>
                <a:latin typeface="Georgia" panose="02040502050405020303" pitchFamily="18" charset="0"/>
              </a:rPr>
              <a:t>the feeling of fear</a:t>
            </a:r>
            <a:r>
              <a:rPr lang="en-US" sz="2400" dirty="0">
                <a:latin typeface="Georgia" panose="02040502050405020303" pitchFamily="18" charset="0"/>
              </a:rPr>
              <a:t>, the information in the main clause.</a:t>
            </a:r>
          </a:p>
          <a:p>
            <a:endParaRPr lang="ro-RO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0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59FB-79A1-46BE-8D77-B16A4BE12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151" y="403122"/>
            <a:ext cx="4766187" cy="825910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 err="1">
                <a:solidFill>
                  <a:schemeClr val="tx1"/>
                </a:solidFill>
              </a:rPr>
              <a:t>Parallel</a:t>
            </a:r>
            <a:r>
              <a:rPr lang="ro-RO" sz="3600" b="1" dirty="0">
                <a:solidFill>
                  <a:schemeClr val="tx1"/>
                </a:solidFill>
              </a:rPr>
              <a:t> </a:t>
            </a:r>
            <a:r>
              <a:rPr lang="ro-RO" sz="3600" b="1" dirty="0" err="1">
                <a:solidFill>
                  <a:schemeClr val="tx1"/>
                </a:solidFill>
              </a:rPr>
              <a:t>Structure</a:t>
            </a:r>
            <a:endParaRPr lang="ro-R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11906-4293-45BF-991A-1182D1672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983226"/>
            <a:ext cx="11690555" cy="53979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Parallel structure </a:t>
            </a:r>
            <a:r>
              <a:rPr lang="en-US" sz="2400" dirty="0">
                <a:solidFill>
                  <a:schemeClr val="tx1"/>
                </a:solidFill>
              </a:rPr>
              <a:t>means putting ideas of the same rank in the same grammatical structure. Your writing</a:t>
            </a:r>
            <a:r>
              <a:rPr lang="ro-RO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and speech should have </a:t>
            </a:r>
            <a:r>
              <a:rPr lang="en-US" sz="2400" b="1" dirty="0">
                <a:solidFill>
                  <a:srgbClr val="0070C0"/>
                </a:solidFill>
              </a:rPr>
              <a:t>parallel words, phrases,</a:t>
            </a:r>
            <a:r>
              <a:rPr lang="en-US" sz="2400" dirty="0">
                <a:solidFill>
                  <a:srgbClr val="0070C0"/>
                </a:solidFill>
              </a:rPr>
              <a:t> and </a:t>
            </a:r>
            <a:r>
              <a:rPr lang="en-US" sz="2400" b="1" dirty="0">
                <a:solidFill>
                  <a:srgbClr val="0070C0"/>
                </a:solidFill>
              </a:rPr>
              <a:t>clauses</a:t>
            </a:r>
            <a:r>
              <a:rPr lang="en-US" sz="2400" dirty="0">
                <a:solidFill>
                  <a:srgbClr val="0070C0"/>
                </a:solidFill>
              </a:rPr>
              <a:t>. </a:t>
            </a:r>
            <a:r>
              <a:rPr lang="en-US" sz="2400" dirty="0">
                <a:solidFill>
                  <a:schemeClr val="tx1"/>
                </a:solidFill>
              </a:rPr>
              <a:t>Parallel structure gives your</a:t>
            </a:r>
            <a:r>
              <a:rPr lang="ro-RO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writing many strengths: tempo, stress, balance, and conciseness.</a:t>
            </a:r>
            <a:endParaRPr lang="ro-RO" sz="24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5606E3-D185-4A1F-98F6-79C20233A9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52" t="2131" r="550" b="1808"/>
          <a:stretch/>
        </p:blipFill>
        <p:spPr>
          <a:xfrm>
            <a:off x="2349912" y="2458065"/>
            <a:ext cx="9645444" cy="41787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0B5883-56E5-4198-8FF7-97197DCB044D}"/>
              </a:ext>
            </a:extLst>
          </p:cNvPr>
          <p:cNvSpPr txBox="1"/>
          <p:nvPr/>
        </p:nvSpPr>
        <p:spPr>
          <a:xfrm>
            <a:off x="403123" y="3952568"/>
            <a:ext cx="166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is wrong?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39635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0E6CB91-207C-4736-B301-BB4AC4A73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19" y="1143009"/>
            <a:ext cx="10334362" cy="457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41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308399-9EAC-4867-80FB-EA406E6734CB}"/>
              </a:ext>
            </a:extLst>
          </p:cNvPr>
          <p:cNvSpPr/>
          <p:nvPr/>
        </p:nvSpPr>
        <p:spPr>
          <a:xfrm>
            <a:off x="599768" y="1799304"/>
            <a:ext cx="117102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Parallel words share the same part of speech (such as nouns, adjectives, or verbs) and</a:t>
            </a:r>
            <a:r>
              <a:rPr lang="ro-RO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</a:rPr>
              <a:t>tense (if the words are verbs).</a:t>
            </a:r>
            <a:endParaRPr lang="ro-RO" sz="2800" dirty="0">
              <a:latin typeface="Georgia" panose="02040502050405020303" pitchFamily="18" charset="0"/>
            </a:endParaRP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To some people, traveling by air is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safe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inexpensive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, and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convenient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To others, it’s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dangerous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expensive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, and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inconvenient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You should eat foods that are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nourishing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as well as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tasty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</a:t>
            </a:r>
            <a:endParaRPr lang="ro-RO" sz="28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86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9F87C6-F8FF-4480-9454-866B578E529C}"/>
              </a:ext>
            </a:extLst>
          </p:cNvPr>
          <p:cNvSpPr/>
          <p:nvPr/>
        </p:nvSpPr>
        <p:spPr>
          <a:xfrm>
            <a:off x="678425" y="582067"/>
            <a:ext cx="112284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2. Parallel phrases contain modifiers.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Polyester shirts wash easily, drip-dry quickly, and wear durably.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Nick took the new job to learn more about finance, make important connections, and get</a:t>
            </a:r>
            <a:r>
              <a:rPr lang="ro-RO" sz="2800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a health plan.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“For taking away our Charters, abolishing our laws, and altering the Forms of our </a:t>
            </a:r>
            <a:r>
              <a:rPr lang="en-US" sz="2800" dirty="0" err="1">
                <a:solidFill>
                  <a:srgbClr val="0070C0"/>
                </a:solidFill>
                <a:latin typeface="Georgia" panose="02040502050405020303" pitchFamily="18" charset="0"/>
              </a:rPr>
              <a:t>Government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 . . .” </a:t>
            </a:r>
            <a:r>
              <a:rPr lang="en-US" sz="2800" dirty="0">
                <a:latin typeface="Georgia" panose="02040502050405020303" pitchFamily="18" charset="0"/>
              </a:rPr>
              <a:t>(Declaration of Independence)</a:t>
            </a:r>
            <a:endParaRPr lang="ro-RO" sz="2800" dirty="0">
              <a:latin typeface="Georgia" panose="02040502050405020303" pitchFamily="18" charset="0"/>
            </a:endParaRPr>
          </a:p>
          <a:p>
            <a:endParaRPr lang="ro-RO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3. Parallel clauses can be complete sentences or dependent clauses.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I came, I saw, I conquered.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“Our chiefs are killed; Looking-Glass is dead; Ta-</a:t>
            </a:r>
            <a:r>
              <a:rPr lang="en-US" sz="2800" dirty="0" err="1">
                <a:solidFill>
                  <a:srgbClr val="0070C0"/>
                </a:solidFill>
                <a:latin typeface="Georgia" panose="02040502050405020303" pitchFamily="18" charset="0"/>
              </a:rPr>
              <a:t>Hool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-Shute is dead.</a:t>
            </a:r>
            <a:r>
              <a:rPr lang="en-US" sz="2800" dirty="0">
                <a:latin typeface="Georgia" panose="02040502050405020303" pitchFamily="18" charset="0"/>
              </a:rPr>
              <a:t>” (Chief Joseph’s</a:t>
            </a:r>
            <a:r>
              <a:rPr lang="ro-RO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</a:rPr>
              <a:t>surrender speech, 1877)</a:t>
            </a:r>
          </a:p>
          <a:p>
            <a:endParaRPr lang="ro-RO" sz="2800" dirty="0">
              <a:latin typeface="Georgia" panose="02040502050405020303" pitchFamily="18" charset="0"/>
            </a:endParaRPr>
          </a:p>
          <a:p>
            <a:endParaRPr lang="ro-RO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20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68CFDA1-7A9A-4725-BC4A-8DC028CD3EAC}"/>
              </a:ext>
            </a:extLst>
          </p:cNvPr>
          <p:cNvSpPr/>
          <p:nvPr/>
        </p:nvSpPr>
        <p:spPr>
          <a:xfrm>
            <a:off x="845575" y="1905506"/>
            <a:ext cx="106581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Georgia" panose="02040502050405020303" pitchFamily="18" charset="0"/>
              </a:rPr>
              <a:t>✔ Sentence coordination links ideas of equal importance.</a:t>
            </a:r>
          </a:p>
          <a:p>
            <a:r>
              <a:rPr lang="en-US" sz="3200" dirty="0">
                <a:latin typeface="Georgia" panose="02040502050405020303" pitchFamily="18" charset="0"/>
              </a:rPr>
              <a:t>✔ Sentence subordination connects two unequal but related clauses with a subordinating conjunction to form a complex sentence.</a:t>
            </a:r>
          </a:p>
          <a:p>
            <a:r>
              <a:rPr lang="en-US" sz="3200" dirty="0">
                <a:latin typeface="Georgia" panose="02040502050405020303" pitchFamily="18" charset="0"/>
              </a:rPr>
              <a:t>✔ Parallel structure means putting ideas of the same rank in the same grammatical structure</a:t>
            </a:r>
            <a:endParaRPr lang="ro-RO" sz="3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41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D0AD9EE-B7CE-44A2-A754-A32CC65AC047}"/>
              </a:ext>
            </a:extLst>
          </p:cNvPr>
          <p:cNvSpPr/>
          <p:nvPr/>
        </p:nvSpPr>
        <p:spPr>
          <a:xfrm>
            <a:off x="599767" y="1228397"/>
            <a:ext cx="109924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anose="02040502050405020303" pitchFamily="18" charset="0"/>
              </a:rPr>
              <a:t>Exercise Group 1: Identifying Faulty Parallelism</a:t>
            </a:r>
          </a:p>
          <a:p>
            <a:r>
              <a:rPr lang="en-US" sz="2800" b="1" dirty="0">
                <a:latin typeface="Georgia" panose="02040502050405020303" pitchFamily="18" charset="0"/>
              </a:rPr>
              <a:t>Which item in the series is not parallel with the others? Underline it.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1. beautiful flowers, swimming at the beach, delicious coffee</a:t>
            </a:r>
          </a:p>
          <a:p>
            <a:r>
              <a:rPr lang="en-US" sz="2800" dirty="0">
                <a:latin typeface="Georgia" panose="02040502050405020303" pitchFamily="18" charset="0"/>
              </a:rPr>
              <a:t>2. planned my trip, booked a flight, pack my bags</a:t>
            </a:r>
          </a:p>
          <a:p>
            <a:r>
              <a:rPr lang="en-US" sz="2800" dirty="0">
                <a:latin typeface="Georgia" panose="02040502050405020303" pitchFamily="18" charset="0"/>
              </a:rPr>
              <a:t>3. unclear, lengthy, mistakes, inaccurate</a:t>
            </a:r>
          </a:p>
          <a:p>
            <a:r>
              <a:rPr lang="en-US" sz="2800" dirty="0">
                <a:latin typeface="Georgia" panose="02040502050405020303" pitchFamily="18" charset="0"/>
              </a:rPr>
              <a:t>4. openminded, patience, trustworthy, caring</a:t>
            </a:r>
          </a:p>
          <a:p>
            <a:r>
              <a:rPr lang="en-US" sz="2800" dirty="0">
                <a:latin typeface="Georgia" panose="02040502050405020303" pitchFamily="18" charset="0"/>
              </a:rPr>
              <a:t>5. dress professionally, a positive attitude, strong resume, attractive cover letter</a:t>
            </a:r>
            <a:endParaRPr lang="ro-RO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EB9758-4C39-4D02-9BC5-4CCE36645D28}"/>
              </a:ext>
            </a:extLst>
          </p:cNvPr>
          <p:cNvSpPr/>
          <p:nvPr/>
        </p:nvSpPr>
        <p:spPr>
          <a:xfrm>
            <a:off x="717755" y="796414"/>
            <a:ext cx="105991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anose="02040502050405020303" pitchFamily="18" charset="0"/>
              </a:rPr>
              <a:t>Rewrite the below sentences in parallel structure. 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1. I dislike cleaning and to cook.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2. I searched in my bag, on the table, and I checked under the sofa.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3. Surfing, skateboarding and to snowboard require good balance.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4. He was both angry and he was also shocked.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5. She wants to get a job, make some money, and she’d like to buy a car.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6. A good employee should be reliable, work hard, and respectful</a:t>
            </a:r>
            <a:endParaRPr lang="ro-RO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15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3CBEC9-C25E-4328-880E-1FBB0ABE6121}"/>
              </a:ext>
            </a:extLst>
          </p:cNvPr>
          <p:cNvSpPr/>
          <p:nvPr/>
        </p:nvSpPr>
        <p:spPr>
          <a:xfrm>
            <a:off x="575187" y="1443841"/>
            <a:ext cx="110416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eorgia" panose="02040502050405020303" pitchFamily="18" charset="0"/>
              </a:rPr>
              <a:t>Rewrite the below sentences in parallel structure.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1. She learned the value of patience, being committed, and loyalty.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2. They visited the zoo, they ate at restaurants, and stayed in a nice hotel.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3. His story was neither confusing nor did it bore me</a:t>
            </a:r>
            <a:r>
              <a:rPr lang="ro-RO" sz="2800" dirty="0">
                <a:latin typeface="Georgia" panose="02040502050405020303" pitchFamily="18" charset="0"/>
              </a:rPr>
              <a:t>.</a:t>
            </a:r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4. You can either come with us or staying home is also an option.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5. William is known for his good looks, sense of humor, and he’s also wealthy.</a:t>
            </a:r>
          </a:p>
        </p:txBody>
      </p:sp>
    </p:spTree>
    <p:extLst>
      <p:ext uri="{BB962C8B-B14F-4D97-AF65-F5344CB8AC3E}">
        <p14:creationId xmlns:p14="http://schemas.microsoft.com/office/powerpoint/2010/main" val="242349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4BB284-0032-45E8-BED7-CACF8D921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923" y="609600"/>
            <a:ext cx="10310597" cy="135636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Coordination</a:t>
            </a:r>
            <a:r>
              <a:rPr lang="en-US" sz="3600" dirty="0">
                <a:solidFill>
                  <a:schemeClr val="tx1"/>
                </a:solidFill>
              </a:rPr>
              <a:t>.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Four different ways to coordinate sentence parts:</a:t>
            </a:r>
            <a:endParaRPr lang="ro-RO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8AEF09-11EB-4F42-B952-D0C378AA3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2608006"/>
            <a:ext cx="9872871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1. </a:t>
            </a:r>
            <a:r>
              <a:rPr lang="en-US" sz="3200" dirty="0">
                <a:solidFill>
                  <a:schemeClr val="tx1"/>
                </a:solidFill>
              </a:rPr>
              <a:t>Use a coordinating conjunction.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2. Use a pair of correlative conjunctions.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3. Use a semicolon.</a:t>
            </a:r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4. Use a semicolon and a conjunctive adverb.</a:t>
            </a:r>
            <a:endParaRPr lang="ro-RO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0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9DEB4A-C29C-43C8-8B6F-99AA072301BE}"/>
              </a:ext>
            </a:extLst>
          </p:cNvPr>
          <p:cNvSpPr/>
          <p:nvPr/>
        </p:nvSpPr>
        <p:spPr>
          <a:xfrm>
            <a:off x="855406" y="707923"/>
            <a:ext cx="108548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rgia" panose="02040502050405020303" pitchFamily="18" charset="0"/>
              </a:rPr>
              <a:t>Fix the faulty parallelism in the below sentences. 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1. I was asked for my name, address, and how old I was.</a:t>
            </a:r>
          </a:p>
          <a:p>
            <a:pPr marL="457200" indent="-457200">
              <a:buAutoNum type="arabicPeriod"/>
            </a:pPr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2. The students were told to pick a topic. Then they should do some research, and write an outline.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3. The new analyst is polite, knowledgeable, and he always arrives on time.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4. At the circus, clowns told jokes, musicians played instruments, and tricks were performed by animals.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5. I don’t know who you are, what you want, or the reason you are here.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endParaRPr lang="ro-RO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681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A620389-9092-4885-B6E9-6A554E709959}"/>
              </a:ext>
            </a:extLst>
          </p:cNvPr>
          <p:cNvSpPr/>
          <p:nvPr/>
        </p:nvSpPr>
        <p:spPr>
          <a:xfrm>
            <a:off x="639097" y="612844"/>
            <a:ext cx="111399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rgia" panose="02040502050405020303" pitchFamily="18" charset="0"/>
              </a:rPr>
              <a:t>Bonus Exercises: Parallelism &amp; Writing Concisely</a:t>
            </a:r>
          </a:p>
          <a:p>
            <a:r>
              <a:rPr lang="en-US" sz="2400" b="1" dirty="0">
                <a:latin typeface="Georgia" panose="02040502050405020303" pitchFamily="18" charset="0"/>
              </a:rPr>
              <a:t>Make these sentences more concise by adding parallelism. 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Georgia" panose="02040502050405020303" pitchFamily="18" charset="0"/>
              </a:rPr>
              <a:t>The new boss aimed to raise employee morale and to increase productivity.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2. To succeed in life, people need to work hard. Listening to others is also a good idea. Honesty is also important.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3. The car is advertised as compact, affordable, and it doesn’t use much fuel.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4. Parents are responsible for clothing their children, they must feed their children, and it’s important that they educate their children as well.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5. My qualifications include two years of work experience, an undergraduate degree, and I speak English fluently.</a:t>
            </a:r>
            <a:endParaRPr lang="ro-RO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751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7C4E72-869C-4950-9375-A9029A69A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624" y="1455175"/>
            <a:ext cx="7953595" cy="296934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0881DDB-84FD-4AD7-8F5A-85E227ABD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985" y="498614"/>
            <a:ext cx="11697929" cy="135636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Complete the following sentences as both beginnings and endings:</a:t>
            </a:r>
            <a:endParaRPr lang="ro-RO" sz="2800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938C0B-2F52-4B2E-A22A-2ADD5D80B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88" y="4702898"/>
            <a:ext cx="10661629" cy="135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50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D5013-FF89-488B-9B30-24B8E4FA8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39" y="585020"/>
            <a:ext cx="9875520" cy="79149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1. Use a coordinating conjunction</a:t>
            </a:r>
            <a:endParaRPr lang="ro-RO" sz="3200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A4C138-1F6D-4699-9428-CF256AA0B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6811" y="2021332"/>
            <a:ext cx="8098377" cy="425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58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1BFED2-6666-4F6B-BC96-5F80005B8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827" y="1526831"/>
            <a:ext cx="9934344" cy="51111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128AC1-24C0-4E2A-BC7A-813F37ADE2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27" y="495326"/>
            <a:ext cx="9934344" cy="110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709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04649-A31D-4FD8-A77E-3D716C551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2. Use a pair of correlative conjunctions</a:t>
            </a:r>
            <a:endParaRPr lang="ro-R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8B8DD-64FC-4DD7-A1DA-AE3E93C83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>
              <a:lnSpc>
                <a:spcPct val="120000"/>
              </a:lnSpc>
              <a:buNone/>
            </a:pPr>
            <a:r>
              <a:rPr lang="en-US" sz="3200" dirty="0">
                <a:solidFill>
                  <a:schemeClr val="tx1"/>
                </a:solidFill>
              </a:rPr>
              <a:t>Link sentences with a </a:t>
            </a:r>
            <a:r>
              <a:rPr lang="en-US" sz="3200" b="1" dirty="0">
                <a:solidFill>
                  <a:schemeClr val="tx1"/>
                </a:solidFill>
              </a:rPr>
              <a:t>correlative</a:t>
            </a:r>
            <a:r>
              <a:rPr lang="en-US" sz="3200" dirty="0">
                <a:solidFill>
                  <a:schemeClr val="tx1"/>
                </a:solidFill>
              </a:rPr>
              <a:t> conjunction if you want to show a balance between two independent clauses.</a:t>
            </a:r>
          </a:p>
          <a:p>
            <a:pPr marL="45720" indent="0">
              <a:buNone/>
            </a:pPr>
            <a:r>
              <a:rPr lang="en-US" sz="3600" b="1" i="1" dirty="0">
                <a:solidFill>
                  <a:srgbClr val="00B050"/>
                </a:solidFill>
              </a:rPr>
              <a:t>either . . . or</a:t>
            </a:r>
          </a:p>
          <a:p>
            <a:pPr marL="45720" indent="0">
              <a:buNone/>
            </a:pPr>
            <a:r>
              <a:rPr lang="en-US" sz="3600" b="1" i="1" dirty="0">
                <a:solidFill>
                  <a:srgbClr val="00B050"/>
                </a:solidFill>
              </a:rPr>
              <a:t>neither . . . nor</a:t>
            </a:r>
          </a:p>
          <a:p>
            <a:pPr marL="45720" indent="0">
              <a:buNone/>
            </a:pPr>
            <a:r>
              <a:rPr lang="en-US" sz="3600" b="1" i="1" dirty="0">
                <a:solidFill>
                  <a:srgbClr val="00B050"/>
                </a:solidFill>
              </a:rPr>
              <a:t>not only... but also</a:t>
            </a:r>
          </a:p>
          <a:p>
            <a:pPr marL="45720" indent="0">
              <a:buNone/>
            </a:pPr>
            <a:r>
              <a:rPr lang="en-US" sz="3600" b="1" i="1" dirty="0">
                <a:solidFill>
                  <a:srgbClr val="00B050"/>
                </a:solidFill>
              </a:rPr>
              <a:t>both . . . and</a:t>
            </a:r>
          </a:p>
          <a:p>
            <a:pPr marL="45720" indent="0">
              <a:buNone/>
            </a:pPr>
            <a:r>
              <a:rPr lang="en-US" sz="3600" i="1" dirty="0">
                <a:solidFill>
                  <a:srgbClr val="FF0000"/>
                </a:solidFill>
              </a:rPr>
              <a:t>Ex. </a:t>
            </a:r>
            <a:r>
              <a:rPr lang="en-US" sz="3600" b="1" i="1" dirty="0">
                <a:solidFill>
                  <a:srgbClr val="FF0000"/>
                </a:solidFill>
              </a:rPr>
              <a:t>Either</a:t>
            </a:r>
            <a:r>
              <a:rPr lang="en-US" sz="3600" i="1" dirty="0">
                <a:solidFill>
                  <a:srgbClr val="FF0000"/>
                </a:solidFill>
              </a:rPr>
              <a:t> I drive to the airport </a:t>
            </a:r>
            <a:r>
              <a:rPr lang="en-US" sz="3600" b="1" i="1" dirty="0">
                <a:solidFill>
                  <a:srgbClr val="FF0000"/>
                </a:solidFill>
              </a:rPr>
              <a:t>or</a:t>
            </a:r>
            <a:r>
              <a:rPr lang="en-US" sz="3600" i="1" dirty="0">
                <a:solidFill>
                  <a:srgbClr val="FF0000"/>
                </a:solidFill>
              </a:rPr>
              <a:t> I get a taxi</a:t>
            </a:r>
            <a:endParaRPr lang="ro-RO" sz="3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84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6F54D-2E9E-49A5-815C-531E5C709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3. Use a semicolon</a:t>
            </a:r>
            <a:endParaRPr lang="ro-RO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C9A28-E36E-4190-8717-D14530968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4" y="1602657"/>
            <a:ext cx="11670890" cy="4984955"/>
          </a:xfrm>
        </p:spPr>
        <p:txBody>
          <a:bodyPr/>
          <a:lstStyle/>
          <a:p>
            <a:pPr marL="45720" indent="0">
              <a:buNone/>
            </a:pPr>
            <a:endParaRPr lang="ro-RO" sz="3200" dirty="0"/>
          </a:p>
          <a:p>
            <a:pPr marL="4572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Link independent clauses with a </a:t>
            </a:r>
            <a:r>
              <a:rPr lang="en-US" sz="3200" dirty="0">
                <a:solidFill>
                  <a:srgbClr val="FF0000"/>
                </a:solidFill>
              </a:rPr>
              <a:t>semicolon</a:t>
            </a:r>
            <a:r>
              <a:rPr lang="ro-RO" sz="3200" dirty="0">
                <a:solidFill>
                  <a:srgbClr val="FF0000"/>
                </a:solidFill>
              </a:rPr>
              <a:t> (;)</a:t>
            </a:r>
            <a:r>
              <a:rPr lang="en-US" sz="3200" dirty="0"/>
              <a:t> </a:t>
            </a:r>
            <a:r>
              <a:rPr lang="en-US" sz="3200" dirty="0">
                <a:solidFill>
                  <a:schemeClr val="tx1"/>
                </a:solidFill>
              </a:rPr>
              <a:t>to show that the ideas are of equal importance.</a:t>
            </a:r>
          </a:p>
          <a:p>
            <a:pPr marL="45720" indent="0">
              <a:buNone/>
            </a:pPr>
            <a:endParaRPr lang="en-US" sz="3200" i="1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sz="3200" i="1" dirty="0">
                <a:solidFill>
                  <a:srgbClr val="00B050"/>
                </a:solidFill>
              </a:rPr>
              <a:t>A cause is what happens; the effect is the result.</a:t>
            </a:r>
          </a:p>
          <a:p>
            <a:pPr marL="45720" indent="0">
              <a:buNone/>
            </a:pPr>
            <a:r>
              <a:rPr lang="en-US" sz="3200" i="1" dirty="0">
                <a:solidFill>
                  <a:srgbClr val="00B050"/>
                </a:solidFill>
              </a:rPr>
              <a:t>The mechanic adjusted the carburetor; Tina’s car now runs smoothly.</a:t>
            </a:r>
            <a:endParaRPr lang="ro-RO" sz="32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40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D1ACA-0DD8-40BD-B8E4-E00AA0F36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4. Use a semicolon and a conjunctive adverb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ro-RO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1FDB-BDA0-4357-88A6-B205D78C9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4" y="1268361"/>
            <a:ext cx="11592232" cy="532908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sz="2400" i="1" dirty="0">
              <a:solidFill>
                <a:srgbClr val="0070C0"/>
              </a:solidFill>
            </a:endParaRPr>
          </a:p>
          <a:p>
            <a:pPr marL="45720" indent="0" algn="just">
              <a:buNone/>
            </a:pPr>
            <a:r>
              <a:rPr lang="en-US" sz="2400" b="1" i="1" dirty="0">
                <a:solidFill>
                  <a:srgbClr val="0070C0"/>
                </a:solidFill>
              </a:rPr>
              <a:t>	</a:t>
            </a:r>
            <a:r>
              <a:rPr lang="en-US" sz="2400" b="1" i="1" dirty="0">
                <a:solidFill>
                  <a:srgbClr val="00B050"/>
                </a:solidFill>
              </a:rPr>
              <a:t>consequently		furthermore		therefore</a:t>
            </a:r>
          </a:p>
          <a:p>
            <a:pPr marL="45720" indent="0" algn="just">
              <a:buNone/>
            </a:pPr>
            <a:r>
              <a:rPr lang="en-US" sz="2400" b="1" i="1" dirty="0">
                <a:solidFill>
                  <a:srgbClr val="00B050"/>
                </a:solidFill>
              </a:rPr>
              <a:t>	nevertheless		as a result			for example</a:t>
            </a:r>
          </a:p>
          <a:p>
            <a:pPr marL="45720" indent="0" algn="just">
              <a:buNone/>
            </a:pPr>
            <a:r>
              <a:rPr lang="en-US" sz="2400" b="1" i="1" dirty="0">
                <a:solidFill>
                  <a:srgbClr val="00B050"/>
                </a:solidFill>
              </a:rPr>
              <a:t>	however			nonetheless		in addition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o-RO" sz="1200" dirty="0"/>
              <a:t>				</a:t>
            </a:r>
            <a:r>
              <a:rPr lang="en-US" sz="1200" dirty="0"/>
              <a:t>	</a:t>
            </a:r>
            <a:r>
              <a:rPr lang="ro-RO" sz="1200" dirty="0"/>
              <a:t>(in </a:t>
            </a:r>
            <a:r>
              <a:rPr lang="ro-RO" sz="1200" dirty="0" err="1"/>
              <a:t>spite</a:t>
            </a:r>
            <a:r>
              <a:rPr lang="ro-RO" sz="1200" dirty="0"/>
              <a:t> of </a:t>
            </a:r>
            <a:r>
              <a:rPr lang="ro-RO" sz="1200" dirty="0" err="1"/>
              <a:t>that</a:t>
            </a:r>
            <a:r>
              <a:rPr lang="ro-RO" sz="1200" dirty="0"/>
              <a:t>)</a:t>
            </a:r>
            <a:endParaRPr lang="en-US" sz="1200" dirty="0"/>
          </a:p>
          <a:p>
            <a:pPr marL="4572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A semicolon and a conjunctive adverb together indicate different relationships, depending on the conjunctive adverb. The relationships are chiefly examples, continuation, and contrast.</a:t>
            </a:r>
          </a:p>
          <a:p>
            <a:pPr marL="45720" indent="0">
              <a:buNone/>
            </a:pPr>
            <a:r>
              <a:rPr lang="en-US" sz="3200" dirty="0">
                <a:solidFill>
                  <a:srgbClr val="00B050"/>
                </a:solidFill>
              </a:rPr>
              <a:t>	I adore chili</a:t>
            </a:r>
            <a:r>
              <a:rPr lang="en-US" sz="3200" dirty="0">
                <a:solidFill>
                  <a:srgbClr val="FF0000"/>
                </a:solidFill>
              </a:rPr>
              <a:t>; unfortunately, </a:t>
            </a:r>
            <a:r>
              <a:rPr lang="en-US" sz="3200" dirty="0">
                <a:solidFill>
                  <a:srgbClr val="00B050"/>
                </a:solidFill>
              </a:rPr>
              <a:t>it doesn’t adore me!</a:t>
            </a:r>
          </a:p>
        </p:txBody>
      </p:sp>
    </p:spTree>
    <p:extLst>
      <p:ext uri="{BB962C8B-B14F-4D97-AF65-F5344CB8AC3E}">
        <p14:creationId xmlns:p14="http://schemas.microsoft.com/office/powerpoint/2010/main" val="164438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F111E9-2360-4700-99E7-B338682B5D02}"/>
              </a:ext>
            </a:extLst>
          </p:cNvPr>
          <p:cNvSpPr/>
          <p:nvPr/>
        </p:nvSpPr>
        <p:spPr>
          <a:xfrm>
            <a:off x="417871" y="1012954"/>
            <a:ext cx="1135625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Georgia" panose="02040502050405020303" pitchFamily="18" charset="0"/>
              </a:rPr>
              <a:t>Follow these steps when you coordinate independent clauses:</a:t>
            </a:r>
          </a:p>
          <a:p>
            <a:r>
              <a:rPr lang="en-US" sz="2800" dirty="0">
                <a:latin typeface="Georgia" panose="02040502050405020303" pitchFamily="18" charset="0"/>
              </a:rPr>
              <a:t>● Decide which ideas can and should be combined.</a:t>
            </a:r>
          </a:p>
          <a:p>
            <a:r>
              <a:rPr lang="en-US" sz="2800" dirty="0">
                <a:latin typeface="Georgia" panose="02040502050405020303" pitchFamily="18" charset="0"/>
              </a:rPr>
              <a:t>● Select the method of coordination that shows the appropriate relationship between</a:t>
            </a:r>
            <a:r>
              <a:rPr lang="ro-RO" sz="2800" dirty="0"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</a:rPr>
              <a:t>ideas.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</a:rPr>
              <a:t>Keep the “big three” considerations in mind: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●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Audience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 Your readers and their expectations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●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Purpose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 Why you are writing (to entertain, instruct, persuade, describe)</a:t>
            </a:r>
          </a:p>
          <a:p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● </a:t>
            </a:r>
            <a:r>
              <a:rPr lang="en-US" sz="2800" dirty="0">
                <a:solidFill>
                  <a:srgbClr val="FF0000"/>
                </a:solidFill>
                <a:latin typeface="Georgia" panose="02040502050405020303" pitchFamily="18" charset="0"/>
              </a:rPr>
              <a:t>Style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. Your personal choices in diction (words) and sentence structure</a:t>
            </a:r>
            <a:endParaRPr lang="ro-RO" sz="2800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1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Writing correct and complete sentences 30.10.24</Template>
  <TotalTime>678</TotalTime>
  <Words>2140</Words>
  <Application>Microsoft Office PowerPoint</Application>
  <PresentationFormat>Widescreen</PresentationFormat>
  <Paragraphs>175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Corbel</vt:lpstr>
      <vt:lpstr>Georgia</vt:lpstr>
      <vt:lpstr>Basis</vt:lpstr>
      <vt:lpstr>Coordination and  subordination</vt:lpstr>
      <vt:lpstr>PowerPoint Presentation</vt:lpstr>
      <vt:lpstr>Coordination. Four different ways to coordinate sentence parts:</vt:lpstr>
      <vt:lpstr>1. Use a coordinating conjunction</vt:lpstr>
      <vt:lpstr>PowerPoint Presentation</vt:lpstr>
      <vt:lpstr>2. Use a pair of correlative conjunctions</vt:lpstr>
      <vt:lpstr>3. Use a semicolon</vt:lpstr>
      <vt:lpstr>4. Use a semicolon and a conjunctive adverb </vt:lpstr>
      <vt:lpstr>PowerPoint Presentation</vt:lpstr>
      <vt:lpstr>PowerPoint Presentation</vt:lpstr>
      <vt:lpstr>PowerPoint Presentation</vt:lpstr>
      <vt:lpstr>Quick Tip </vt:lpstr>
      <vt:lpstr>Subordinating Sentence Parts</vt:lpstr>
      <vt:lpstr>PowerPoint Presentation</vt:lpstr>
      <vt:lpstr>Four steps to subordinate sentence ideas:</vt:lpstr>
      <vt:lpstr>PowerPoint Presentation</vt:lpstr>
      <vt:lpstr>PowerPoint Presentation</vt:lpstr>
      <vt:lpstr>PowerPoint Presentation</vt:lpstr>
      <vt:lpstr>PowerPoint Presentation</vt:lpstr>
      <vt:lpstr>Coordination versus Subordination</vt:lpstr>
      <vt:lpstr>PowerPoint Presentation</vt:lpstr>
      <vt:lpstr>Parallel Structure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Complete the following sentences as both beginnings and endings: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Coordonation and  subordination</dc:title>
  <dc:creator>User</dc:creator>
  <cp:lastModifiedBy>User</cp:lastModifiedBy>
  <cp:revision>113</cp:revision>
  <dcterms:created xsi:type="dcterms:W3CDTF">2022-10-15T13:53:18Z</dcterms:created>
  <dcterms:modified xsi:type="dcterms:W3CDTF">2025-10-29T10:47:24Z</dcterms:modified>
</cp:coreProperties>
</file>