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257" r:id="rId3"/>
    <p:sldId id="258" r:id="rId4"/>
    <p:sldId id="259" r:id="rId5"/>
    <p:sldId id="260" r:id="rId6"/>
    <p:sldId id="261" r:id="rId7"/>
    <p:sldId id="262" r:id="rId8"/>
    <p:sldId id="263" r:id="rId9"/>
    <p:sldId id="264" r:id="rId10"/>
    <p:sldId id="270" r:id="rId11"/>
    <p:sldId id="265" r:id="rId12"/>
    <p:sldId id="266" r:id="rId13"/>
    <p:sldId id="267" r:id="rId14"/>
    <p:sldId id="268" r:id="rId15"/>
    <p:sldId id="269" r:id="rId16"/>
    <p:sldId id="272" r:id="rId17"/>
    <p:sldId id="271"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628AD7A-BA24-48C9-A5BE-584FBD6C9B64}" type="datetimeFigureOut">
              <a:rPr lang="ro-RO" smtClean="0"/>
              <a:t>08.03.2021</a:t>
            </a:fld>
            <a:endParaRPr lang="ro-RO"/>
          </a:p>
        </p:txBody>
      </p:sp>
      <p:sp>
        <p:nvSpPr>
          <p:cNvPr id="5" name="Footer Placeholder 4"/>
          <p:cNvSpPr>
            <a:spLocks noGrp="1"/>
          </p:cNvSpPr>
          <p:nvPr>
            <p:ph type="ftr" sz="quarter" idx="11"/>
          </p:nvPr>
        </p:nvSpPr>
        <p:spPr/>
        <p:txBody>
          <a:bodyPr/>
          <a:lstStyle/>
          <a:p>
            <a:endParaRPr lang="ro-RO"/>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1371410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628AD7A-BA24-48C9-A5BE-584FBD6C9B64}" type="datetimeFigureOut">
              <a:rPr lang="ro-RO" smtClean="0"/>
              <a:t>08.03.2021</a:t>
            </a:fld>
            <a:endParaRPr lang="ro-RO"/>
          </a:p>
        </p:txBody>
      </p:sp>
      <p:sp>
        <p:nvSpPr>
          <p:cNvPr id="5" name="Footer Placeholder 4"/>
          <p:cNvSpPr>
            <a:spLocks noGrp="1"/>
          </p:cNvSpPr>
          <p:nvPr>
            <p:ph type="ftr" sz="quarter" idx="11"/>
          </p:nvPr>
        </p:nvSpPr>
        <p:spPr/>
        <p:txBody>
          <a:bodyPr/>
          <a:lstStyle/>
          <a:p>
            <a:endParaRPr lang="ro-R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2343823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628AD7A-BA24-48C9-A5BE-584FBD6C9B64}" type="datetimeFigureOut">
              <a:rPr lang="ro-RO" smtClean="0"/>
              <a:t>08.03.2021</a:t>
            </a:fld>
            <a:endParaRPr lang="ro-RO"/>
          </a:p>
        </p:txBody>
      </p:sp>
      <p:sp>
        <p:nvSpPr>
          <p:cNvPr id="5" name="Footer Placeholder 4"/>
          <p:cNvSpPr>
            <a:spLocks noGrp="1"/>
          </p:cNvSpPr>
          <p:nvPr>
            <p:ph type="ftr" sz="quarter" idx="11"/>
          </p:nvPr>
        </p:nvSpPr>
        <p:spPr/>
        <p:txBody>
          <a:bodyPr/>
          <a:lstStyle/>
          <a:p>
            <a:endParaRPr lang="ro-RO"/>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6BC27C-760D-467E-A862-F0222F983141}" type="slidenum">
              <a:rPr lang="ro-RO" smtClean="0"/>
              <a:t>‹#›</a:t>
            </a:fld>
            <a:endParaRPr lang="ro-RO"/>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08014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1628AD7A-BA24-48C9-A5BE-584FBD6C9B64}" type="datetimeFigureOut">
              <a:rPr lang="ro-RO" smtClean="0"/>
              <a:t>08.03.2021</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455499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1628AD7A-BA24-48C9-A5BE-584FBD6C9B64}" type="datetimeFigureOut">
              <a:rPr lang="ro-RO" smtClean="0"/>
              <a:t>08.03.2021</a:t>
            </a:fld>
            <a:endParaRPr lang="ro-RO"/>
          </a:p>
        </p:txBody>
      </p:sp>
      <p:sp>
        <p:nvSpPr>
          <p:cNvPr id="6" name="Footer Placeholder 5"/>
          <p:cNvSpPr>
            <a:spLocks noGrp="1"/>
          </p:cNvSpPr>
          <p:nvPr>
            <p:ph type="ftr" sz="quarter" idx="11"/>
          </p:nvPr>
        </p:nvSpPr>
        <p:spPr/>
        <p:txBody>
          <a:bodyPr/>
          <a:lstStyle/>
          <a:p>
            <a:endParaRPr lang="ro-RO"/>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6BC27C-760D-467E-A862-F0222F983141}" type="slidenum">
              <a:rPr lang="ro-RO" smtClean="0"/>
              <a:t>‹#›</a:t>
            </a:fld>
            <a:endParaRPr lang="ro-RO"/>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1725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1628AD7A-BA24-48C9-A5BE-584FBD6C9B64}" type="datetimeFigureOut">
              <a:rPr lang="ro-RO" smtClean="0"/>
              <a:t>08.03.2021</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8660519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28AD7A-BA24-48C9-A5BE-584FBD6C9B64}" type="datetimeFigureOut">
              <a:rPr lang="ro-RO" smtClean="0"/>
              <a:t>08.03.2021</a:t>
            </a:fld>
            <a:endParaRPr lang="ro-RO"/>
          </a:p>
        </p:txBody>
      </p:sp>
      <p:sp>
        <p:nvSpPr>
          <p:cNvPr id="5" name="Footer Placeholder 4"/>
          <p:cNvSpPr>
            <a:spLocks noGrp="1"/>
          </p:cNvSpPr>
          <p:nvPr>
            <p:ph type="ftr" sz="quarter" idx="11"/>
          </p:nvPr>
        </p:nvSpPr>
        <p:spPr/>
        <p:txBody>
          <a:bodyPr/>
          <a:lstStyle/>
          <a:p>
            <a:endParaRPr lang="ro-R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43439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28AD7A-BA24-48C9-A5BE-584FBD6C9B64}" type="datetimeFigureOut">
              <a:rPr lang="ro-RO" smtClean="0"/>
              <a:t>08.03.2021</a:t>
            </a:fld>
            <a:endParaRPr lang="ro-RO"/>
          </a:p>
        </p:txBody>
      </p:sp>
      <p:sp>
        <p:nvSpPr>
          <p:cNvPr id="5" name="Footer Placeholder 4"/>
          <p:cNvSpPr>
            <a:spLocks noGrp="1"/>
          </p:cNvSpPr>
          <p:nvPr>
            <p:ph type="ftr" sz="quarter" idx="11"/>
          </p:nvPr>
        </p:nvSpPr>
        <p:spPr/>
        <p:txBody>
          <a:bodyPr/>
          <a:lstStyle/>
          <a:p>
            <a:endParaRPr lang="ro-R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1796908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28AD7A-BA24-48C9-A5BE-584FBD6C9B64}" type="datetimeFigureOut">
              <a:rPr lang="ro-RO" smtClean="0"/>
              <a:t>08.03.2021</a:t>
            </a:fld>
            <a:endParaRPr lang="ro-RO"/>
          </a:p>
        </p:txBody>
      </p:sp>
      <p:sp>
        <p:nvSpPr>
          <p:cNvPr id="5" name="Footer Placeholder 4"/>
          <p:cNvSpPr>
            <a:spLocks noGrp="1"/>
          </p:cNvSpPr>
          <p:nvPr>
            <p:ph type="ftr" sz="quarter" idx="11"/>
          </p:nvPr>
        </p:nvSpPr>
        <p:spPr/>
        <p:txBody>
          <a:bodyPr/>
          <a:lstStyle/>
          <a:p>
            <a:endParaRPr lang="ro-R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587550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628AD7A-BA24-48C9-A5BE-584FBD6C9B64}" type="datetimeFigureOut">
              <a:rPr lang="ro-RO" smtClean="0"/>
              <a:t>08.03.2021</a:t>
            </a:fld>
            <a:endParaRPr lang="ro-RO"/>
          </a:p>
        </p:txBody>
      </p:sp>
      <p:sp>
        <p:nvSpPr>
          <p:cNvPr id="5" name="Footer Placeholder 4"/>
          <p:cNvSpPr>
            <a:spLocks noGrp="1"/>
          </p:cNvSpPr>
          <p:nvPr>
            <p:ph type="ftr" sz="quarter" idx="11"/>
          </p:nvPr>
        </p:nvSpPr>
        <p:spPr/>
        <p:txBody>
          <a:bodyPr/>
          <a:lstStyle/>
          <a:p>
            <a:endParaRPr lang="ro-R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1193601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628AD7A-BA24-48C9-A5BE-584FBD6C9B64}" type="datetimeFigureOut">
              <a:rPr lang="ro-RO" smtClean="0"/>
              <a:t>08.03.2021</a:t>
            </a:fld>
            <a:endParaRPr lang="ro-RO"/>
          </a:p>
        </p:txBody>
      </p:sp>
      <p:sp>
        <p:nvSpPr>
          <p:cNvPr id="6" name="Footer Placeholder 5"/>
          <p:cNvSpPr>
            <a:spLocks noGrp="1"/>
          </p:cNvSpPr>
          <p:nvPr>
            <p:ph type="ftr" sz="quarter" idx="11"/>
          </p:nvPr>
        </p:nvSpPr>
        <p:spPr/>
        <p:txBody>
          <a:bodyPr/>
          <a:lstStyle/>
          <a:p>
            <a:endParaRPr lang="ro-RO"/>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1118145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628AD7A-BA24-48C9-A5BE-584FBD6C9B64}" type="datetimeFigureOut">
              <a:rPr lang="ro-RO" smtClean="0"/>
              <a:t>08.03.2021</a:t>
            </a:fld>
            <a:endParaRPr lang="ro-RO"/>
          </a:p>
        </p:txBody>
      </p:sp>
      <p:sp>
        <p:nvSpPr>
          <p:cNvPr id="8" name="Footer Placeholder 7"/>
          <p:cNvSpPr>
            <a:spLocks noGrp="1"/>
          </p:cNvSpPr>
          <p:nvPr>
            <p:ph type="ftr" sz="quarter" idx="11"/>
          </p:nvPr>
        </p:nvSpPr>
        <p:spPr/>
        <p:txBody>
          <a:bodyPr/>
          <a:lstStyle/>
          <a:p>
            <a:endParaRPr lang="ro-RO"/>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2614673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628AD7A-BA24-48C9-A5BE-584FBD6C9B64}" type="datetimeFigureOut">
              <a:rPr lang="ro-RO" smtClean="0"/>
              <a:t>08.03.2021</a:t>
            </a:fld>
            <a:endParaRPr lang="ro-RO"/>
          </a:p>
        </p:txBody>
      </p:sp>
      <p:sp>
        <p:nvSpPr>
          <p:cNvPr id="4" name="Footer Placeholder 3"/>
          <p:cNvSpPr>
            <a:spLocks noGrp="1"/>
          </p:cNvSpPr>
          <p:nvPr>
            <p:ph type="ftr" sz="quarter" idx="11"/>
          </p:nvPr>
        </p:nvSpPr>
        <p:spPr/>
        <p:txBody>
          <a:bodyPr/>
          <a:lstStyle/>
          <a:p>
            <a:endParaRPr lang="ro-RO"/>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1896650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28AD7A-BA24-48C9-A5BE-584FBD6C9B64}" type="datetimeFigureOut">
              <a:rPr lang="ro-RO" smtClean="0"/>
              <a:t>08.03.2021</a:t>
            </a:fld>
            <a:endParaRPr lang="ro-RO"/>
          </a:p>
        </p:txBody>
      </p:sp>
      <p:sp>
        <p:nvSpPr>
          <p:cNvPr id="3" name="Footer Placeholder 2"/>
          <p:cNvSpPr>
            <a:spLocks noGrp="1"/>
          </p:cNvSpPr>
          <p:nvPr>
            <p:ph type="ftr" sz="quarter" idx="11"/>
          </p:nvPr>
        </p:nvSpPr>
        <p:spPr/>
        <p:txBody>
          <a:bodyPr/>
          <a:lstStyle/>
          <a:p>
            <a:endParaRPr lang="ro-RO"/>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1166967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628AD7A-BA24-48C9-A5BE-584FBD6C9B64}" type="datetimeFigureOut">
              <a:rPr lang="ro-RO" smtClean="0"/>
              <a:t>08.03.2021</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1831850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628AD7A-BA24-48C9-A5BE-584FBD6C9B64}" type="datetimeFigureOut">
              <a:rPr lang="ro-RO" smtClean="0"/>
              <a:t>08.03.2021</a:t>
            </a:fld>
            <a:endParaRPr lang="ro-RO"/>
          </a:p>
        </p:txBody>
      </p:sp>
      <p:sp>
        <p:nvSpPr>
          <p:cNvPr id="6" name="Footer Placeholder 5"/>
          <p:cNvSpPr>
            <a:spLocks noGrp="1"/>
          </p:cNvSpPr>
          <p:nvPr>
            <p:ph type="ftr" sz="quarter" idx="11"/>
          </p:nvPr>
        </p:nvSpPr>
        <p:spPr/>
        <p:txBody>
          <a:bodyPr/>
          <a:lstStyle/>
          <a:p>
            <a:endParaRPr lang="ro-R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1958137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628AD7A-BA24-48C9-A5BE-584FBD6C9B64}" type="datetimeFigureOut">
              <a:rPr lang="ro-RO" smtClean="0"/>
              <a:t>08.03.2021</a:t>
            </a:fld>
            <a:endParaRPr lang="ro-RO"/>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6BC27C-760D-467E-A862-F0222F983141}" type="slidenum">
              <a:rPr lang="ro-RO" smtClean="0"/>
              <a:t>‹#›</a:t>
            </a:fld>
            <a:endParaRPr lang="ro-RO"/>
          </a:p>
        </p:txBody>
      </p:sp>
    </p:spTree>
    <p:extLst>
      <p:ext uri="{BB962C8B-B14F-4D97-AF65-F5344CB8AC3E}">
        <p14:creationId xmlns:p14="http://schemas.microsoft.com/office/powerpoint/2010/main" val="668948796"/>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ugc.futurelearn.com/uploads/files/a9/da/a9dacc3a-4fd1-4dcb-8841-6da3a4f72d5f/Aptis_writing_rating_scales.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o-RO" dirty="0" smtClean="0"/>
              <a:t>Assessment</a:t>
            </a:r>
            <a:endParaRPr lang="ro-RO" dirty="0"/>
          </a:p>
        </p:txBody>
      </p:sp>
      <p:sp>
        <p:nvSpPr>
          <p:cNvPr id="3" name="Subtitle 2"/>
          <p:cNvSpPr>
            <a:spLocks noGrp="1"/>
          </p:cNvSpPr>
          <p:nvPr>
            <p:ph type="subTitle" idx="1"/>
          </p:nvPr>
        </p:nvSpPr>
        <p:spPr/>
        <p:txBody>
          <a:bodyPr/>
          <a:lstStyle/>
          <a:p>
            <a:r>
              <a:rPr lang="en-US" b="1" dirty="0" err="1" smtClean="0"/>
              <a:t>Creanga</a:t>
            </a:r>
            <a:r>
              <a:rPr lang="en-US" b="1" dirty="0" smtClean="0"/>
              <a:t> </a:t>
            </a:r>
            <a:r>
              <a:rPr lang="en-US" b="1" dirty="0" err="1" smtClean="0"/>
              <a:t>Oxana</a:t>
            </a:r>
            <a:endParaRPr lang="ro-RO" b="1" dirty="0"/>
          </a:p>
        </p:txBody>
      </p:sp>
    </p:spTree>
    <p:extLst>
      <p:ext uri="{BB962C8B-B14F-4D97-AF65-F5344CB8AC3E}">
        <p14:creationId xmlns:p14="http://schemas.microsoft.com/office/powerpoint/2010/main" val="547439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8877" y="408562"/>
            <a:ext cx="10035735" cy="5502660"/>
          </a:xfrm>
        </p:spPr>
        <p:txBody>
          <a:bodyPr/>
          <a:lstStyle/>
          <a:p>
            <a:pPr marL="0" indent="0">
              <a:buNone/>
            </a:pPr>
            <a:r>
              <a:rPr lang="ro-RO" b="1" dirty="0" smtClean="0"/>
              <a:t>Reading in the CEFR</a:t>
            </a:r>
          </a:p>
          <a:p>
            <a:pPr marL="0" indent="0">
              <a:buNone/>
            </a:pPr>
            <a:endParaRPr lang="ro-RO" b="1" dirty="0" smtClean="0"/>
          </a:p>
          <a:p>
            <a:pPr marL="0" indent="0">
              <a:buNone/>
            </a:pPr>
            <a:r>
              <a:rPr lang="ro-RO" dirty="0"/>
              <a:t>Looking at the </a:t>
            </a:r>
            <a:r>
              <a:rPr lang="ro-RO" b="1" dirty="0"/>
              <a:t>Overall Reading Comprehension </a:t>
            </a:r>
            <a:r>
              <a:rPr lang="ro-RO" b="1" dirty="0" smtClean="0"/>
              <a:t>Scale</a:t>
            </a:r>
            <a:r>
              <a:rPr lang="ro-RO" dirty="0" smtClean="0"/>
              <a:t>, </a:t>
            </a:r>
            <a:r>
              <a:rPr lang="ro-RO" dirty="0"/>
              <a:t>we can see the progression of reading skills, which means that students will move:</a:t>
            </a:r>
          </a:p>
          <a:p>
            <a:pPr lvl="0"/>
            <a:r>
              <a:rPr lang="ro-RO" dirty="0"/>
              <a:t>from individual words (Pre-A1) to texts (A1 - C2)</a:t>
            </a:r>
          </a:p>
          <a:p>
            <a:pPr lvl="0"/>
            <a:r>
              <a:rPr lang="ro-RO" dirty="0"/>
              <a:t>from very short (A1) and short (A2) to long texts (C1 - C2)</a:t>
            </a:r>
          </a:p>
          <a:p>
            <a:pPr lvl="0"/>
            <a:r>
              <a:rPr lang="ro-RO" dirty="0"/>
              <a:t>from simple (A1 - A2) to complex messages (C1 - C2)</a:t>
            </a:r>
          </a:p>
          <a:p>
            <a:pPr lvl="0"/>
            <a:r>
              <a:rPr lang="ro-RO" dirty="0"/>
              <a:t>from concrete information (A2) to abstract concepts (C2)</a:t>
            </a:r>
          </a:p>
          <a:p>
            <a:pPr lvl="0"/>
            <a:r>
              <a:rPr lang="ro-RO" dirty="0"/>
              <a:t>from standard high-frequency language (A2) to idioms (B2) and colloquialisms (C2)</a:t>
            </a:r>
          </a:p>
          <a:p>
            <a:pPr lvl="0"/>
            <a:r>
              <a:rPr lang="ro-RO" dirty="0"/>
              <a:t>from familiar matters (A2) to topics of interest (B1) and specialised subjects (C1).</a:t>
            </a:r>
          </a:p>
        </p:txBody>
      </p:sp>
    </p:spTree>
    <p:extLst>
      <p:ext uri="{BB962C8B-B14F-4D97-AF65-F5344CB8AC3E}">
        <p14:creationId xmlns:p14="http://schemas.microsoft.com/office/powerpoint/2010/main" val="3896385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35" y="204281"/>
            <a:ext cx="10804222" cy="6031148"/>
          </a:xfrm>
        </p:spPr>
        <p:txBody>
          <a:bodyPr>
            <a:noAutofit/>
          </a:bodyPr>
          <a:lstStyle/>
          <a:p>
            <a:pPr marL="0" indent="0">
              <a:buNone/>
            </a:pPr>
            <a:r>
              <a:rPr lang="ro-RO" b="1" dirty="0"/>
              <a:t>Tasks for assessing reading:</a:t>
            </a:r>
            <a:endParaRPr lang="ro-RO" dirty="0"/>
          </a:p>
          <a:p>
            <a:pPr lvl="0"/>
            <a:r>
              <a:rPr lang="ro-RO" b="1" dirty="0" smtClean="0"/>
              <a:t>Multiple </a:t>
            </a:r>
            <a:r>
              <a:rPr lang="ro-RO" b="1" dirty="0"/>
              <a:t>choice questions</a:t>
            </a:r>
            <a:r>
              <a:rPr lang="ro-RO" dirty="0"/>
              <a:t> normally consist of a short text (usually a sentence or part of a sentence), known as the </a:t>
            </a:r>
            <a:r>
              <a:rPr lang="ro-RO" b="1" dirty="0"/>
              <a:t>‘stem’, </a:t>
            </a:r>
            <a:r>
              <a:rPr lang="ro-RO" dirty="0"/>
              <a:t>and a list of options or alternatives, which includes the correct answer or answers (the </a:t>
            </a:r>
            <a:r>
              <a:rPr lang="ro-RO" b="1" dirty="0"/>
              <a:t>‘key</a:t>
            </a:r>
            <a:r>
              <a:rPr lang="ro-RO" dirty="0"/>
              <a:t>’) and a few incorrect ones, called ‘</a:t>
            </a:r>
            <a:r>
              <a:rPr lang="ro-RO" b="1" dirty="0"/>
              <a:t>distractors</a:t>
            </a:r>
            <a:r>
              <a:rPr lang="ro-RO" dirty="0"/>
              <a:t>’. One of the challenges of this task type is to come up with distractors that are credible enough, but not too challenging for our students.</a:t>
            </a:r>
          </a:p>
          <a:p>
            <a:pPr lvl="0"/>
            <a:r>
              <a:rPr lang="ro-RO" b="1" dirty="0"/>
              <a:t>True/False questions</a:t>
            </a:r>
            <a:r>
              <a:rPr lang="ro-RO" dirty="0"/>
              <a:t> are similar to multiple choice questions, but have only two options (generally True/False, Yes/No). This means that test takers have a 50% chance of getting them correct, regardless of their understanding. To limit the guessing, we might add a third option (e.g. </a:t>
            </a:r>
            <a:r>
              <a:rPr lang="ro-RO" b="1" dirty="0"/>
              <a:t>Not mentioned</a:t>
            </a:r>
            <a:r>
              <a:rPr lang="ro-RO" dirty="0"/>
              <a:t>), although sometimes it can be difficult for students to distinguish between ‘false’ and ‘not mentioned’, so it is important to train our students in this type of task if we want to use them in a test. Alternatively, we might ask them to </a:t>
            </a:r>
            <a:r>
              <a:rPr lang="ro-RO" b="1" dirty="0"/>
              <a:t>locate the answer </a:t>
            </a:r>
            <a:r>
              <a:rPr lang="ro-RO" dirty="0"/>
              <a:t>in the text (i.e. write the number of the paragraph where the answer is located), although this doesn’t work very well if we are testing global reading.</a:t>
            </a:r>
          </a:p>
          <a:p>
            <a:pPr lvl="0"/>
            <a:r>
              <a:rPr lang="ro-RO" b="1" dirty="0"/>
              <a:t>Matching tasks</a:t>
            </a:r>
            <a:r>
              <a:rPr lang="ro-RO" dirty="0"/>
              <a:t> are also often used to test reading skills. These tasks often take the form of matching texts with appropriate headings (or paragraphs within a text with appropriate subheadings) or matching the first part of a text with its second part. It is good practice to include a few extra distractors in the list of options (e.g. to have 7 subheadings and only 5 paragraphs), in order to limit guessing</a:t>
            </a:r>
            <a:r>
              <a:rPr lang="ro-RO" dirty="0" smtClean="0"/>
              <a:t>.</a:t>
            </a:r>
            <a:endParaRPr lang="ro-RO" dirty="0"/>
          </a:p>
        </p:txBody>
      </p:sp>
    </p:spTree>
    <p:extLst>
      <p:ext uri="{BB962C8B-B14F-4D97-AF65-F5344CB8AC3E}">
        <p14:creationId xmlns:p14="http://schemas.microsoft.com/office/powerpoint/2010/main" val="1526552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7047" y="476655"/>
            <a:ext cx="10327565" cy="5953328"/>
          </a:xfrm>
        </p:spPr>
        <p:txBody>
          <a:bodyPr>
            <a:normAutofit fontScale="77500" lnSpcReduction="20000"/>
          </a:bodyPr>
          <a:lstStyle/>
          <a:p>
            <a:pPr lvl="0"/>
            <a:r>
              <a:rPr lang="ro-RO" b="1" dirty="0"/>
              <a:t>Gap fill</a:t>
            </a:r>
            <a:r>
              <a:rPr lang="ro-RO" dirty="0"/>
              <a:t> and </a:t>
            </a:r>
            <a:r>
              <a:rPr lang="ro-RO" b="1" dirty="0"/>
              <a:t>cloze</a:t>
            </a:r>
            <a:r>
              <a:rPr lang="ro-RO" dirty="0"/>
              <a:t> are tasks where a few words have been taken out and substituted with blanks. Test takers are expected to fill in the blanks with the missing word(s). This type of task requires not only reading skills, but also textual and language skills, as test takers are expected to fill in the blanks with a word that fits within the text and is grammatically correct. Common variants of this task include the </a:t>
            </a:r>
            <a:r>
              <a:rPr lang="ro-RO" b="1" dirty="0"/>
              <a:t>‘banked cloze</a:t>
            </a:r>
            <a:r>
              <a:rPr lang="ro-RO" dirty="0"/>
              <a:t>’, where students have to choose the right answer from a list of options, and the </a:t>
            </a:r>
            <a:r>
              <a:rPr lang="ro-RO" b="1" dirty="0"/>
              <a:t>‘cloze elide</a:t>
            </a:r>
            <a:r>
              <a:rPr lang="ro-RO" dirty="0"/>
              <a:t>’, where students have to put whole sentences back into a text.</a:t>
            </a:r>
          </a:p>
          <a:p>
            <a:pPr lvl="0"/>
            <a:r>
              <a:rPr lang="ro-RO" b="1" dirty="0"/>
              <a:t>Short answer questions</a:t>
            </a:r>
            <a:r>
              <a:rPr lang="ro-RO" dirty="0"/>
              <a:t> can be considered a variant of </a:t>
            </a:r>
            <a:r>
              <a:rPr lang="ro-RO" b="1" dirty="0"/>
              <a:t>open questions</a:t>
            </a:r>
            <a:r>
              <a:rPr lang="ro-RO" dirty="0"/>
              <a:t> where test takers are required to use a specific number of words. They usually pose less of a challenge when it comes to scoring because it is easier to predict the answers test takers will come up with, and decide in advance which are acceptable and which are not.</a:t>
            </a:r>
          </a:p>
          <a:p>
            <a:pPr lvl="0"/>
            <a:r>
              <a:rPr lang="ro-RO" b="1" dirty="0"/>
              <a:t>Information transfer</a:t>
            </a:r>
            <a:r>
              <a:rPr lang="ro-RO" dirty="0"/>
              <a:t> are tasks where candidates are expected to </a:t>
            </a:r>
            <a:r>
              <a:rPr lang="ro-RO" b="1" dirty="0"/>
              <a:t>fill in charts, tables or diagrams </a:t>
            </a:r>
            <a:r>
              <a:rPr lang="ro-RO" dirty="0"/>
              <a:t>based on the information they read in a text. This kind of task is often used in academically oriented language tests.</a:t>
            </a:r>
          </a:p>
          <a:p>
            <a:pPr lvl="0"/>
            <a:r>
              <a:rPr lang="ro-RO" b="1" dirty="0"/>
              <a:t>Ordering tasks</a:t>
            </a:r>
            <a:r>
              <a:rPr lang="ro-RO" dirty="0"/>
              <a:t> are tasks where candidates need to put sentences or paragraphs of a text in the right order. It is particularly important to pilot this type of task because they are apparently easy to build from authentic texts, but often students come up with different solutions we had not thought of (and which are also perfectly acceptable).</a:t>
            </a:r>
          </a:p>
          <a:p>
            <a:pPr lvl="0"/>
            <a:r>
              <a:rPr lang="ro-RO" b="1" dirty="0"/>
              <a:t>Integrated tasks:</a:t>
            </a:r>
            <a:r>
              <a:rPr lang="ro-RO" dirty="0"/>
              <a:t> These are tasks that require the use of a different skill (usually a productive one, like speaking and/or writing). Examples can be </a:t>
            </a:r>
            <a:r>
              <a:rPr lang="ro-RO" b="1" dirty="0"/>
              <a:t>summary tasks, making notes from a text, paraphrasing,</a:t>
            </a:r>
            <a:r>
              <a:rPr lang="ro-RO" dirty="0"/>
              <a:t> etc. They can be very challenging to score because it can be hard to build a scale of criteria that takes into account both reading and writing (or speaking) skills, and sometimes it’s not so straightforward to determine whether an error depends on poor reading or on the lack of productive ability. However, these tasks can be more authentic than non-integrated tasks.</a:t>
            </a:r>
          </a:p>
          <a:p>
            <a:r>
              <a:rPr lang="ro-RO" dirty="0"/>
              <a:t>Some of the task types will require the test takers to use only their reading skill: multiple choice questions in all their different forms, matching tasks, banked gap fill, and ordering tasks. Others will involve another skill, for example, writing. Sometimes, the amount of writing might be very small, such as short answers or gap fill and cloze tasks. In other tasks, candidates might be required to produce a certain amount of text, such as open questions, summaries, editing and paraphrasing tasks. In both cases, </a:t>
            </a:r>
            <a:r>
              <a:rPr lang="ro-RO" b="1" dirty="0"/>
              <a:t>we’ll need to think about how this second skill might affect the students’ performances</a:t>
            </a:r>
            <a:r>
              <a:rPr lang="ro-RO" dirty="0"/>
              <a:t>. </a:t>
            </a:r>
          </a:p>
          <a:p>
            <a:r>
              <a:rPr lang="ro-RO" b="1" dirty="0"/>
              <a:t>It’s important to keep in mind that each task type will have advantages and disadvantages, therefore, including a number of different task types is probably our safest approach.</a:t>
            </a:r>
          </a:p>
          <a:p>
            <a:pPr marL="0" indent="0">
              <a:buNone/>
            </a:pPr>
            <a:endParaRPr lang="ro-RO" dirty="0"/>
          </a:p>
        </p:txBody>
      </p:sp>
    </p:spTree>
    <p:extLst>
      <p:ext uri="{BB962C8B-B14F-4D97-AF65-F5344CB8AC3E}">
        <p14:creationId xmlns:p14="http://schemas.microsoft.com/office/powerpoint/2010/main" val="3416788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4247" y="496111"/>
            <a:ext cx="9870365" cy="5642042"/>
          </a:xfrm>
        </p:spPr>
        <p:txBody>
          <a:bodyPr>
            <a:normAutofit/>
          </a:bodyPr>
          <a:lstStyle/>
          <a:p>
            <a:pPr marL="0" indent="0">
              <a:buNone/>
            </a:pPr>
            <a:r>
              <a:rPr lang="ro-RO" b="1" dirty="0"/>
              <a:t>Here are some more tips on assessing </a:t>
            </a:r>
            <a:r>
              <a:rPr lang="ro-RO" b="1" dirty="0" smtClean="0"/>
              <a:t>reading</a:t>
            </a:r>
          </a:p>
          <a:p>
            <a:pPr marL="0" indent="0">
              <a:buNone/>
            </a:pPr>
            <a:endParaRPr lang="ro-RO" b="1" dirty="0"/>
          </a:p>
          <a:p>
            <a:pPr lvl="0"/>
            <a:r>
              <a:rPr lang="ro-RO" dirty="0" smtClean="0"/>
              <a:t>Decide </a:t>
            </a:r>
            <a:r>
              <a:rPr lang="ro-RO" dirty="0"/>
              <a:t>which </a:t>
            </a:r>
            <a:r>
              <a:rPr lang="ro-RO" b="1" dirty="0"/>
              <a:t>sub-skills </a:t>
            </a:r>
            <a:r>
              <a:rPr lang="ro-RO" dirty="0"/>
              <a:t>you wish to test e.g. skimming, scanning, making inferences.</a:t>
            </a:r>
          </a:p>
          <a:p>
            <a:pPr lvl="0"/>
            <a:r>
              <a:rPr lang="ro-RO" dirty="0"/>
              <a:t>Choose </a:t>
            </a:r>
            <a:r>
              <a:rPr lang="ro-RO" b="1" dirty="0"/>
              <a:t>suitable reading texts </a:t>
            </a:r>
            <a:r>
              <a:rPr lang="ro-RO" dirty="0"/>
              <a:t>and task types. Ideally your texts will be interesting and similar to the reading your students need to do in real life.</a:t>
            </a:r>
          </a:p>
          <a:p>
            <a:pPr lvl="0"/>
            <a:r>
              <a:rPr lang="ro-RO" dirty="0"/>
              <a:t>Make sure you test </a:t>
            </a:r>
            <a:r>
              <a:rPr lang="ro-RO" b="1" dirty="0"/>
              <a:t>a range of reading skills </a:t>
            </a:r>
            <a:r>
              <a:rPr lang="ro-RO" dirty="0"/>
              <a:t>and include a </a:t>
            </a:r>
            <a:r>
              <a:rPr lang="ro-RO" b="1" dirty="0"/>
              <a:t>variety of tasks</a:t>
            </a:r>
            <a:r>
              <a:rPr lang="ro-RO" dirty="0"/>
              <a:t>.</a:t>
            </a:r>
          </a:p>
          <a:p>
            <a:pPr lvl="0"/>
            <a:r>
              <a:rPr lang="ro-RO" dirty="0"/>
              <a:t>Give the test to someone else to try first. Did you expect the same answers? Can you improve the test?</a:t>
            </a:r>
          </a:p>
          <a:p>
            <a:pPr lvl="0"/>
            <a:r>
              <a:rPr lang="ro-RO" dirty="0"/>
              <a:t>Make sure your questions do not test general knowledge. Ask someone to try your questions without giving them the text.</a:t>
            </a:r>
          </a:p>
          <a:p>
            <a:pPr lvl="0"/>
            <a:r>
              <a:rPr lang="ro-RO" dirty="0"/>
              <a:t>Write tests in teams of people wherever possible. Two heads are better than one, as they say!</a:t>
            </a:r>
          </a:p>
          <a:p>
            <a:pPr marL="0" indent="0">
              <a:buNone/>
            </a:pPr>
            <a:endParaRPr lang="ro-RO" dirty="0"/>
          </a:p>
        </p:txBody>
      </p:sp>
    </p:spTree>
    <p:extLst>
      <p:ext uri="{BB962C8B-B14F-4D97-AF65-F5344CB8AC3E}">
        <p14:creationId xmlns:p14="http://schemas.microsoft.com/office/powerpoint/2010/main" val="2870706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07787" y="671209"/>
            <a:ext cx="9996825" cy="5240013"/>
          </a:xfrm>
        </p:spPr>
        <p:txBody>
          <a:bodyPr>
            <a:normAutofit/>
          </a:bodyPr>
          <a:lstStyle/>
          <a:p>
            <a:pPr marL="0" indent="0">
              <a:buNone/>
            </a:pPr>
            <a:r>
              <a:rPr lang="ro-RO" b="1" dirty="0" smtClean="0"/>
              <a:t>Different </a:t>
            </a:r>
            <a:r>
              <a:rPr lang="ro-RO" b="1" dirty="0"/>
              <a:t>types of </a:t>
            </a:r>
            <a:r>
              <a:rPr lang="ro-RO" b="1" dirty="0" smtClean="0"/>
              <a:t>listening (listening behaviours)</a:t>
            </a:r>
            <a:endParaRPr lang="ro-RO" dirty="0"/>
          </a:p>
          <a:p>
            <a:pPr marL="0" indent="0">
              <a:buNone/>
            </a:pPr>
            <a:r>
              <a:rPr lang="ro-RO" dirty="0"/>
              <a:t>Each of these different listening behaviours is generally called a listening sub-skill, and we commonly distinguish five of them.</a:t>
            </a:r>
          </a:p>
          <a:p>
            <a:pPr lvl="0"/>
            <a:r>
              <a:rPr lang="ro-RO" b="1" dirty="0"/>
              <a:t>Listening for gist</a:t>
            </a:r>
            <a:r>
              <a:rPr lang="ro-RO" dirty="0"/>
              <a:t> - Gist is a general understanding. Students do not have to understand every word because the idea is clear enough.</a:t>
            </a:r>
          </a:p>
          <a:p>
            <a:pPr lvl="0"/>
            <a:r>
              <a:rPr lang="ro-RO" b="1" dirty="0"/>
              <a:t>Listening for specific information</a:t>
            </a:r>
            <a:r>
              <a:rPr lang="ro-RO" dirty="0"/>
              <a:t> - Listening for keywords and important ideas. Students focus more on the main points and should be ready to note down answers.</a:t>
            </a:r>
          </a:p>
          <a:p>
            <a:pPr lvl="0"/>
            <a:r>
              <a:rPr lang="ro-RO" b="1" dirty="0"/>
              <a:t>Listening for detail</a:t>
            </a:r>
            <a:r>
              <a:rPr lang="ro-RO" dirty="0"/>
              <a:t> - Listening to someone speaking and trying to get as much information as you can.</a:t>
            </a:r>
          </a:p>
          <a:p>
            <a:pPr lvl="0"/>
            <a:r>
              <a:rPr lang="ro-RO" b="1" dirty="0"/>
              <a:t>Listening for inferred meaning</a:t>
            </a:r>
            <a:r>
              <a:rPr lang="ro-RO" dirty="0"/>
              <a:t> - Students guess the real meaning from what someone has said. The answer may not be clear, so they are paying attention to cues.</a:t>
            </a:r>
          </a:p>
          <a:p>
            <a:pPr lvl="0"/>
            <a:r>
              <a:rPr lang="ro-RO" b="1" dirty="0"/>
              <a:t>Listening for attitude</a:t>
            </a:r>
            <a:r>
              <a:rPr lang="ro-RO" dirty="0"/>
              <a:t> - Focusing on the tone and on some keywords, listeners try to work out the behaviours and feelings of the speakers (e.g. whether they are enthusiastic or annoyed, bored or interested, kind or aggressive, etc.).</a:t>
            </a:r>
          </a:p>
          <a:p>
            <a:pPr marL="0" indent="0">
              <a:buNone/>
            </a:pPr>
            <a:endParaRPr lang="ro-RO" dirty="0"/>
          </a:p>
        </p:txBody>
      </p:sp>
    </p:spTree>
    <p:extLst>
      <p:ext uri="{BB962C8B-B14F-4D97-AF65-F5344CB8AC3E}">
        <p14:creationId xmlns:p14="http://schemas.microsoft.com/office/powerpoint/2010/main" val="1222165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8877" y="486383"/>
            <a:ext cx="10035735" cy="5424839"/>
          </a:xfrm>
        </p:spPr>
        <p:txBody>
          <a:bodyPr>
            <a:normAutofit/>
          </a:bodyPr>
          <a:lstStyle/>
          <a:p>
            <a:pPr marL="0" indent="0">
              <a:buNone/>
            </a:pPr>
            <a:r>
              <a:rPr lang="ro-RO" b="1" dirty="0" smtClean="0"/>
              <a:t>Listening skills in the CEFR</a:t>
            </a:r>
          </a:p>
          <a:p>
            <a:pPr marL="0" indent="0">
              <a:buNone/>
            </a:pPr>
            <a:r>
              <a:rPr lang="ro-RO" dirty="0" smtClean="0"/>
              <a:t>The </a:t>
            </a:r>
            <a:r>
              <a:rPr lang="ro-RO" dirty="0"/>
              <a:t>progression of listening skills can be observed as learners move up through the levels:</a:t>
            </a:r>
          </a:p>
          <a:p>
            <a:pPr lvl="0">
              <a:buFont typeface="Wingdings" panose="05000000000000000000" pitchFamily="2" charset="2"/>
              <a:buChar char="§"/>
            </a:pPr>
            <a:r>
              <a:rPr lang="ro-RO" dirty="0"/>
              <a:t>from the individual word level (Pre A1) to extended speech (C1 - C2)</a:t>
            </a:r>
          </a:p>
          <a:p>
            <a:pPr lvl="0">
              <a:buFont typeface="Wingdings" panose="05000000000000000000" pitchFamily="2" charset="2"/>
              <a:buChar char="§"/>
            </a:pPr>
            <a:r>
              <a:rPr lang="ro-RO" dirty="0"/>
              <a:t>from very short questions (Pre A1) to short narratives (B1) to any kind of spoken language (C2)</a:t>
            </a:r>
          </a:p>
          <a:p>
            <a:pPr lvl="0">
              <a:buFont typeface="Wingdings" panose="05000000000000000000" pitchFamily="2" charset="2"/>
              <a:buChar char="§"/>
            </a:pPr>
            <a:r>
              <a:rPr lang="ro-RO" dirty="0"/>
              <a:t>from needing visual aids or gestures to support understanding (Pre A1) to understanding with ease any kind of language live or broadcast (C2)</a:t>
            </a:r>
          </a:p>
          <a:p>
            <a:pPr lvl="0">
              <a:buFont typeface="Wingdings" panose="05000000000000000000" pitchFamily="2" charset="2"/>
              <a:buChar char="§"/>
            </a:pPr>
            <a:r>
              <a:rPr lang="ro-RO" dirty="0"/>
              <a:t>from very slow delivery and careful articulation (Pre A1 - A1) to clear standard speech (B1 - B2) and dealing with unfamiliar accents (C1) and fast natural speed (C2)</a:t>
            </a:r>
          </a:p>
          <a:p>
            <a:pPr lvl="0">
              <a:buFont typeface="Wingdings" panose="05000000000000000000" pitchFamily="2" charset="2"/>
              <a:buChar char="§"/>
            </a:pPr>
            <a:r>
              <a:rPr lang="ro-RO" dirty="0"/>
              <a:t>from understanding concrete information on everyday topics (A2) to the main points of complex lines of argument on familiar (B2) and unfamiliar subjects (C1)</a:t>
            </a:r>
          </a:p>
          <a:p>
            <a:pPr lvl="0">
              <a:buFont typeface="Wingdings" panose="05000000000000000000" pitchFamily="2" charset="2"/>
              <a:buChar char="§"/>
            </a:pPr>
            <a:r>
              <a:rPr lang="ro-RO" dirty="0"/>
              <a:t>from standard high-frequency language (A2) to a wide range of idioms and colloquialisms (C2).</a:t>
            </a:r>
          </a:p>
          <a:p>
            <a:pPr marL="0" indent="0">
              <a:buNone/>
            </a:pPr>
            <a:endParaRPr lang="ro-RO" dirty="0"/>
          </a:p>
        </p:txBody>
      </p:sp>
    </p:spTree>
    <p:extLst>
      <p:ext uri="{BB962C8B-B14F-4D97-AF65-F5344CB8AC3E}">
        <p14:creationId xmlns:p14="http://schemas.microsoft.com/office/powerpoint/2010/main" val="2083622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1" y="380999"/>
            <a:ext cx="10818812" cy="6353176"/>
          </a:xfrm>
        </p:spPr>
        <p:txBody>
          <a:bodyPr>
            <a:normAutofit fontScale="77500" lnSpcReduction="20000"/>
          </a:bodyPr>
          <a:lstStyle/>
          <a:p>
            <a:pPr marL="0" indent="0">
              <a:buNone/>
            </a:pPr>
            <a:r>
              <a:rPr lang="en-US" sz="2200" b="1" dirty="0" smtClean="0"/>
              <a:t>The most common task types to assess listening:</a:t>
            </a:r>
          </a:p>
          <a:p>
            <a:pPr lvl="0"/>
            <a:r>
              <a:rPr lang="en-US" b="1" dirty="0" smtClean="0"/>
              <a:t>Multiple choice questions</a:t>
            </a:r>
            <a:r>
              <a:rPr lang="en-US" dirty="0" smtClean="0"/>
              <a:t> and </a:t>
            </a:r>
            <a:r>
              <a:rPr lang="en-US" b="1" dirty="0" smtClean="0"/>
              <a:t>True/False questions</a:t>
            </a:r>
            <a:r>
              <a:rPr lang="en-US" dirty="0" smtClean="0"/>
              <a:t> normally consist</a:t>
            </a:r>
            <a:r>
              <a:rPr lang="ro-RO" dirty="0" smtClean="0"/>
              <a:t> </a:t>
            </a:r>
            <a:r>
              <a:rPr lang="ro-RO" dirty="0"/>
              <a:t>of a ‘stem’, and a list of options, which includes the correct answer(s) (the ‘key’) together with a few ‘distractors’. Two common variations of this type of task are </a:t>
            </a:r>
            <a:r>
              <a:rPr lang="ro-RO" b="1" dirty="0"/>
              <a:t>matching tasks</a:t>
            </a:r>
            <a:r>
              <a:rPr lang="ro-RO" dirty="0"/>
              <a:t> (e.g. tasks that require candidates to identify who says what) and </a:t>
            </a:r>
            <a:r>
              <a:rPr lang="ro-RO" b="1" dirty="0"/>
              <a:t>ordering tasks</a:t>
            </a:r>
            <a:r>
              <a:rPr lang="ro-RO" dirty="0"/>
              <a:t> (e.g. tasks where candidates need to order information or parts of a dialogue).</a:t>
            </a:r>
          </a:p>
          <a:p>
            <a:pPr lvl="0"/>
            <a:r>
              <a:rPr lang="ro-RO" b="1" dirty="0"/>
              <a:t>Gap fill</a:t>
            </a:r>
            <a:r>
              <a:rPr lang="ro-RO" dirty="0"/>
              <a:t> and </a:t>
            </a:r>
            <a:r>
              <a:rPr lang="ro-RO" b="1" dirty="0"/>
              <a:t>cloze</a:t>
            </a:r>
            <a:r>
              <a:rPr lang="ro-RO" dirty="0"/>
              <a:t> are texts where a few words have been taken out and substituted with blanks. Test takers are expected to listen to a text and fill in the blanks with the missing word(s). In this case, textual and language skills might compensate for a lack of listening skills (e.g. even if a student hasn’t listened properly, he might still be able to fill in the blank with an appropriate word).</a:t>
            </a:r>
          </a:p>
          <a:p>
            <a:pPr lvl="0"/>
            <a:r>
              <a:rPr lang="ro-RO" b="1" dirty="0"/>
              <a:t>Short answer questions</a:t>
            </a:r>
            <a:r>
              <a:rPr lang="ro-RO" dirty="0"/>
              <a:t> can be considered a type of </a:t>
            </a:r>
            <a:r>
              <a:rPr lang="ro-RO" b="1" dirty="0"/>
              <a:t>open question</a:t>
            </a:r>
            <a:r>
              <a:rPr lang="ro-RO" dirty="0"/>
              <a:t> where test takers are required to use a specific number of words. This type of task can be difficult to score because we’ll need to decide in advance how to deal with grammatical and spelling mistakes.</a:t>
            </a:r>
          </a:p>
          <a:p>
            <a:pPr lvl="0"/>
            <a:r>
              <a:rPr lang="ro-RO" b="1" dirty="0"/>
              <a:t>Information transfer</a:t>
            </a:r>
            <a:r>
              <a:rPr lang="ro-RO" dirty="0"/>
              <a:t> are tasks where candidates are expected to listen to a text and fill in a table, or label charts and diagrams based on the information they receive.</a:t>
            </a:r>
          </a:p>
          <a:p>
            <a:pPr lvl="0"/>
            <a:r>
              <a:rPr lang="ro-RO" b="1" dirty="0"/>
              <a:t>Integrated tasks</a:t>
            </a:r>
            <a:r>
              <a:rPr lang="ro-RO" dirty="0"/>
              <a:t> require the use of a different skill (usually a productive one, like speaking and/or writing). Examples can be summary and note-taking tasks, etc. When scoring this kind of task, we’ll need to take into account to what extent productive skills are required and how they can impact the students’ performances.</a:t>
            </a:r>
          </a:p>
          <a:p>
            <a:pPr lvl="0"/>
            <a:r>
              <a:rPr lang="ro-RO" b="1" dirty="0"/>
              <a:t>Dictation</a:t>
            </a:r>
            <a:r>
              <a:rPr lang="ro-RO" dirty="0"/>
              <a:t> is a task that nowadays is often frowned upon, although</a:t>
            </a:r>
            <a:r>
              <a:rPr lang="ro-RO" dirty="0" smtClean="0"/>
              <a:t>, </a:t>
            </a:r>
            <a:r>
              <a:rPr lang="ro-RO" dirty="0"/>
              <a:t>it can have its merits, especially if used in combination with other tasks.</a:t>
            </a:r>
          </a:p>
          <a:p>
            <a:pPr marL="0" indent="0">
              <a:buNone/>
            </a:pPr>
            <a:r>
              <a:rPr lang="ro-RO" dirty="0"/>
              <a:t>The choice of tasks </a:t>
            </a:r>
            <a:r>
              <a:rPr lang="ro-RO" dirty="0" smtClean="0"/>
              <a:t>will </a:t>
            </a:r>
            <a:r>
              <a:rPr lang="ro-RO" dirty="0"/>
              <a:t>depend on lots of things. Why do the students need English? What kind of listening will they be doing? How do you use that information to produce a task that they can do?</a:t>
            </a:r>
          </a:p>
          <a:p>
            <a:r>
              <a:rPr lang="ro-RO" dirty="0"/>
              <a:t>It is very important to try and </a:t>
            </a:r>
            <a:r>
              <a:rPr lang="ro-RO" b="1" dirty="0"/>
              <a:t>mimic a real-life activity </a:t>
            </a:r>
            <a:r>
              <a:rPr lang="ro-RO" dirty="0"/>
              <a:t>and to include a </a:t>
            </a:r>
            <a:r>
              <a:rPr lang="ro-RO" b="1" dirty="0"/>
              <a:t>variety of task types </a:t>
            </a:r>
            <a:r>
              <a:rPr lang="ro-RO" dirty="0"/>
              <a:t>and of listening sub-skills (listening for specific information, listening for detail, etc.), targeting both higher and lower level processing so that we can really get a picture of what students can do with their language skills.</a:t>
            </a:r>
          </a:p>
          <a:p>
            <a:r>
              <a:rPr lang="en-US" dirty="0" smtClean="0"/>
              <a:t>I</a:t>
            </a:r>
            <a:r>
              <a:rPr lang="ro-RO" dirty="0" smtClean="0"/>
              <a:t>t’s </a:t>
            </a:r>
            <a:r>
              <a:rPr lang="ro-RO" dirty="0"/>
              <a:t>worth mentioning that, when designing a test, we should always consider </a:t>
            </a:r>
            <a:r>
              <a:rPr lang="ro-RO" b="1" dirty="0"/>
              <a:t>going from easier to more difficult </a:t>
            </a:r>
            <a:r>
              <a:rPr lang="ro-RO" dirty="0"/>
              <a:t>(and finishing off with something slightly easier). Students often need some time to start listening properly and concentrate, so having a difficult item at the beginning might be problematic. As the test progresses, the students concentrate more and will begin to listen better. Towards the end, again, they might be a bit tired, or they </a:t>
            </a:r>
            <a:r>
              <a:rPr lang="ro-RO" dirty="0" smtClean="0"/>
              <a:t>might </a:t>
            </a:r>
            <a:r>
              <a:rPr lang="ro-RO" dirty="0"/>
              <a:t>not have enough time to listen properly, so it’s better to have something slightly easier again.</a:t>
            </a:r>
          </a:p>
        </p:txBody>
      </p:sp>
    </p:spTree>
    <p:extLst>
      <p:ext uri="{BB962C8B-B14F-4D97-AF65-F5344CB8AC3E}">
        <p14:creationId xmlns:p14="http://schemas.microsoft.com/office/powerpoint/2010/main" val="511640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6325" y="381000"/>
            <a:ext cx="10428287" cy="6343650"/>
          </a:xfrm>
        </p:spPr>
        <p:txBody>
          <a:bodyPr>
            <a:normAutofit/>
          </a:bodyPr>
          <a:lstStyle/>
          <a:p>
            <a:pPr marL="0" indent="0">
              <a:buNone/>
            </a:pPr>
            <a:r>
              <a:rPr lang="ro-RO" b="1" dirty="0"/>
              <a:t>Monitoring and evaluating a test</a:t>
            </a:r>
            <a:endParaRPr lang="ro-RO" dirty="0"/>
          </a:p>
          <a:p>
            <a:r>
              <a:rPr lang="ro-RO" b="1" dirty="0"/>
              <a:t>After using a test, it is a good idea to analyse the results. </a:t>
            </a:r>
            <a:endParaRPr lang="ro-RO" dirty="0"/>
          </a:p>
          <a:p>
            <a:pPr>
              <a:buFont typeface="Wingdings" panose="05000000000000000000" pitchFamily="2" charset="2"/>
              <a:buChar char="§"/>
            </a:pPr>
            <a:r>
              <a:rPr lang="ro-RO" dirty="0" smtClean="0"/>
              <a:t>To </a:t>
            </a:r>
            <a:r>
              <a:rPr lang="ro-RO" dirty="0"/>
              <a:t>find out how easy a question was, we can calculate the proportion of students who got a question right. Simply divide the number of students who got it right by the total number of students who took the test.</a:t>
            </a:r>
          </a:p>
          <a:p>
            <a:pPr lvl="0">
              <a:buFont typeface="Wingdings" panose="05000000000000000000" pitchFamily="2" charset="2"/>
              <a:buChar char="§"/>
            </a:pPr>
            <a:r>
              <a:rPr lang="ro-RO" dirty="0"/>
              <a:t>0.0 means that nobody got the question right, so this question was very difficult for these students.</a:t>
            </a:r>
          </a:p>
          <a:p>
            <a:pPr lvl="0">
              <a:buFont typeface="Wingdings" panose="05000000000000000000" pitchFamily="2" charset="2"/>
              <a:buChar char="§"/>
            </a:pPr>
            <a:r>
              <a:rPr lang="ro-RO" dirty="0"/>
              <a:t>1.0 means that everybody got the question right, so this question was very easy for these students.</a:t>
            </a:r>
          </a:p>
          <a:p>
            <a:pPr>
              <a:buFont typeface="Wingdings" panose="05000000000000000000" pitchFamily="2" charset="2"/>
              <a:buChar char="§"/>
            </a:pPr>
            <a:r>
              <a:rPr lang="ro-RO" dirty="0"/>
              <a:t>For example, if 32 students take a test, and 24 of them get it right:</a:t>
            </a:r>
          </a:p>
          <a:p>
            <a:pPr>
              <a:buFont typeface="Wingdings" panose="05000000000000000000" pitchFamily="2" charset="2"/>
              <a:buChar char="§"/>
            </a:pPr>
            <a:r>
              <a:rPr lang="ro-RO" dirty="0"/>
              <a:t>24/32 = 0.75</a:t>
            </a:r>
          </a:p>
          <a:p>
            <a:r>
              <a:rPr lang="ro-RO" dirty="0"/>
              <a:t>If your test is an </a:t>
            </a:r>
            <a:r>
              <a:rPr lang="ro-RO" b="1" dirty="0"/>
              <a:t>achievement test </a:t>
            </a:r>
            <a:r>
              <a:rPr lang="ro-RO" dirty="0"/>
              <a:t>to check students’ learning on the course, you might expect most students to get </a:t>
            </a:r>
            <a:r>
              <a:rPr lang="ro-RO" b="1" dirty="0"/>
              <a:t>questions right.</a:t>
            </a:r>
          </a:p>
          <a:p>
            <a:r>
              <a:rPr lang="ro-RO" dirty="0"/>
              <a:t>If, on the other hand, your test is an end-of-year test to decide students’ grades, questions that are too easy or difficult are not very helpful. Values in the range of </a:t>
            </a:r>
            <a:r>
              <a:rPr lang="ro-RO" b="1" dirty="0"/>
              <a:t>0.25 - 0.75 </a:t>
            </a:r>
            <a:r>
              <a:rPr lang="ro-RO" dirty="0"/>
              <a:t>are probably the most helpful for this sort of test. Below 0.25 is too difficult, and above 0.75 is too easy.</a:t>
            </a:r>
          </a:p>
          <a:p>
            <a:endParaRPr lang="ro-RO" dirty="0"/>
          </a:p>
        </p:txBody>
      </p:sp>
    </p:spTree>
    <p:extLst>
      <p:ext uri="{BB962C8B-B14F-4D97-AF65-F5344CB8AC3E}">
        <p14:creationId xmlns:p14="http://schemas.microsoft.com/office/powerpoint/2010/main" val="5932940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4450" y="523875"/>
            <a:ext cx="10190162" cy="5838825"/>
          </a:xfrm>
        </p:spPr>
        <p:txBody>
          <a:bodyPr>
            <a:normAutofit fontScale="85000" lnSpcReduction="20000"/>
          </a:bodyPr>
          <a:lstStyle/>
          <a:p>
            <a:pPr marL="0" indent="0">
              <a:buNone/>
            </a:pPr>
            <a:r>
              <a:rPr lang="ro-RO" b="1" dirty="0"/>
              <a:t>Good test questions contribute to the reliability of the test because they produce consistent results. Another way we can evaluate test questions is to look at who answered correctly and incorrectly.</a:t>
            </a:r>
            <a:endParaRPr lang="ro-RO" dirty="0"/>
          </a:p>
          <a:p>
            <a:r>
              <a:rPr lang="ro-RO" dirty="0"/>
              <a:t>If a test question is working well, we would expect stronger students to answer correctly more often than weaker students. We can find out whether this is happening by </a:t>
            </a:r>
            <a:r>
              <a:rPr lang="ro-RO" b="1" dirty="0"/>
              <a:t>comparing the top third of the class </a:t>
            </a:r>
            <a:r>
              <a:rPr lang="ro-RO" dirty="0"/>
              <a:t>with </a:t>
            </a:r>
            <a:r>
              <a:rPr lang="ro-RO" b="1" dirty="0"/>
              <a:t>the bottom third</a:t>
            </a:r>
            <a:r>
              <a:rPr lang="ro-RO" dirty="0"/>
              <a:t>.</a:t>
            </a:r>
          </a:p>
          <a:p>
            <a:r>
              <a:rPr lang="ro-RO" dirty="0"/>
              <a:t>First, calculate students’ test score for the whole test component (e.g. all grammar items) and put them in order from highest total score to lowest total score.</a:t>
            </a:r>
          </a:p>
          <a:p>
            <a:r>
              <a:rPr lang="ro-RO" dirty="0"/>
              <a:t>Now, split the class into thirds (approximately), so that the highest scoring students are in the top third and the lowest scoring students are in the bottom third. If the total number of students cannot be divided by three, make sure that the top and bottom thirds have equal numbers.</a:t>
            </a:r>
          </a:p>
          <a:p>
            <a:r>
              <a:rPr lang="ro-RO" dirty="0"/>
              <a:t>For the top third and bottom third of the class, calculate the facility value for each question, the same way we did in the previous step: number of students who answered correctly divided by the total number of students in that group.</a:t>
            </a:r>
          </a:p>
          <a:p>
            <a:pPr lvl="0"/>
            <a:r>
              <a:rPr lang="ro-RO" dirty="0"/>
              <a:t>For example, in a class of 30, there would be 10 students in each third.</a:t>
            </a:r>
          </a:p>
          <a:p>
            <a:pPr lvl="0"/>
            <a:r>
              <a:rPr lang="ro-RO" dirty="0"/>
              <a:t>In the upper third of the class, 8 students answered Question 1 correctly, so the facility value is 8/10 = 0.80</a:t>
            </a:r>
          </a:p>
          <a:p>
            <a:pPr lvl="0"/>
            <a:r>
              <a:rPr lang="ro-RO" dirty="0"/>
              <a:t>In the lower third of the class, 5 students answered Question 1 correctly, so the facility value for this third is 5/10 = 0.50</a:t>
            </a:r>
          </a:p>
          <a:p>
            <a:pPr lvl="0"/>
            <a:r>
              <a:rPr lang="ro-RO" dirty="0"/>
              <a:t>More students answered correctly in the upper third than the lower third. This is what we would expect, so Question 1 seems to be working well.</a:t>
            </a:r>
          </a:p>
          <a:p>
            <a:r>
              <a:rPr lang="ro-RO" dirty="0"/>
              <a:t>If the values are the same for both groups, it may mean that students are guessing.</a:t>
            </a:r>
          </a:p>
          <a:p>
            <a:r>
              <a:rPr lang="ro-RO" dirty="0"/>
              <a:t>If more students answer correctly in the lower third, it may mean that there is a problem with the question. For example, the answer key might be wrong, or the question might be confusing</a:t>
            </a:r>
            <a:r>
              <a:rPr lang="ro-RO" dirty="0" smtClean="0"/>
              <a:t>.</a:t>
            </a:r>
            <a:endParaRPr lang="ro-RO" dirty="0"/>
          </a:p>
        </p:txBody>
      </p:sp>
    </p:spTree>
    <p:extLst>
      <p:ext uri="{BB962C8B-B14F-4D97-AF65-F5344CB8AC3E}">
        <p14:creationId xmlns:p14="http://schemas.microsoft.com/office/powerpoint/2010/main" val="2949873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3234" y="505838"/>
            <a:ext cx="10191378" cy="5405384"/>
          </a:xfrm>
        </p:spPr>
        <p:txBody>
          <a:bodyPr/>
          <a:lstStyle/>
          <a:p>
            <a:pPr marL="0" indent="0">
              <a:buNone/>
            </a:pPr>
            <a:r>
              <a:rPr lang="ro-RO" sz="2400" b="1" dirty="0"/>
              <a:t>Assessment vs. </a:t>
            </a:r>
            <a:r>
              <a:rPr lang="ro-RO" sz="2400" b="1" dirty="0" smtClean="0"/>
              <a:t>Testing</a:t>
            </a:r>
          </a:p>
          <a:p>
            <a:pPr lvl="0"/>
            <a:endParaRPr lang="ro-RO" b="1" dirty="0"/>
          </a:p>
          <a:p>
            <a:pPr lvl="0"/>
            <a:r>
              <a:rPr lang="ro-RO" b="1" dirty="0" smtClean="0"/>
              <a:t>Continuous </a:t>
            </a:r>
            <a:r>
              <a:rPr lang="ro-RO" b="1" dirty="0"/>
              <a:t>assessment is like a mirror </a:t>
            </a:r>
            <a:r>
              <a:rPr lang="ro-RO" dirty="0"/>
              <a:t>- it allows you to keep checking what you look like, and you can make changes based on what you see.</a:t>
            </a:r>
          </a:p>
          <a:p>
            <a:pPr lvl="0"/>
            <a:r>
              <a:rPr lang="ro-RO" b="1" dirty="0"/>
              <a:t>A test,</a:t>
            </a:r>
            <a:r>
              <a:rPr lang="ro-RO" dirty="0"/>
              <a:t> on the other hand, is </a:t>
            </a:r>
            <a:r>
              <a:rPr lang="ro-RO" b="1" dirty="0"/>
              <a:t>like a photograph </a:t>
            </a:r>
            <a:r>
              <a:rPr lang="ro-RO" dirty="0"/>
              <a:t>- it captures one moment.</a:t>
            </a:r>
          </a:p>
          <a:p>
            <a:r>
              <a:rPr lang="ro-RO" b="1" i="1" dirty="0"/>
              <a:t>Continuous assessment</a:t>
            </a:r>
            <a:r>
              <a:rPr lang="ro-RO" dirty="0"/>
              <a:t> </a:t>
            </a:r>
            <a:r>
              <a:rPr lang="ro-RO" dirty="0" smtClean="0"/>
              <a:t>- assessment </a:t>
            </a:r>
            <a:r>
              <a:rPr lang="ro-RO" dirty="0"/>
              <a:t>is ongoing throughout the duration of a course, rather than all at the end of a course. It is often </a:t>
            </a:r>
            <a:r>
              <a:rPr lang="ro-RO" b="1" dirty="0"/>
              <a:t>informal</a:t>
            </a:r>
            <a:r>
              <a:rPr lang="ro-RO" dirty="0"/>
              <a:t> and </a:t>
            </a:r>
            <a:r>
              <a:rPr lang="ro-RO" b="1" dirty="0"/>
              <a:t>formative</a:t>
            </a:r>
            <a:r>
              <a:rPr lang="ro-RO" dirty="0"/>
              <a:t>, although it may sometimes also contribute to students’ grades.</a:t>
            </a:r>
          </a:p>
          <a:p>
            <a:endParaRPr lang="ro-RO" dirty="0"/>
          </a:p>
        </p:txBody>
      </p:sp>
    </p:spTree>
    <p:extLst>
      <p:ext uri="{BB962C8B-B14F-4D97-AF65-F5344CB8AC3E}">
        <p14:creationId xmlns:p14="http://schemas.microsoft.com/office/powerpoint/2010/main" val="64464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0783" y="564203"/>
            <a:ext cx="10103829" cy="5515583"/>
          </a:xfrm>
        </p:spPr>
        <p:txBody>
          <a:bodyPr/>
          <a:lstStyle/>
          <a:p>
            <a:pPr marL="0" indent="0">
              <a:buNone/>
            </a:pPr>
            <a:r>
              <a:rPr lang="ro-RO" sz="2400" b="1" dirty="0"/>
              <a:t>Washback </a:t>
            </a:r>
            <a:endParaRPr lang="ro-RO" sz="2400" b="1" dirty="0" smtClean="0"/>
          </a:p>
          <a:p>
            <a:r>
              <a:rPr lang="ro-RO" b="1" dirty="0" smtClean="0"/>
              <a:t>is the </a:t>
            </a:r>
            <a:r>
              <a:rPr lang="ro-RO" b="1" dirty="0"/>
              <a:t>influence of testing on teaching and </a:t>
            </a:r>
            <a:r>
              <a:rPr lang="ro-RO" b="1" dirty="0" smtClean="0"/>
              <a:t>learning</a:t>
            </a:r>
          </a:p>
          <a:p>
            <a:r>
              <a:rPr lang="ro-RO" b="1" dirty="0" smtClean="0"/>
              <a:t>it can be positive or negative</a:t>
            </a:r>
            <a:endParaRPr lang="ro-RO" dirty="0"/>
          </a:p>
          <a:p>
            <a:r>
              <a:rPr lang="ro-RO" dirty="0"/>
              <a:t>In language education, </a:t>
            </a:r>
            <a:r>
              <a:rPr lang="ro-RO" b="1" dirty="0"/>
              <a:t>positive washback</a:t>
            </a:r>
            <a:r>
              <a:rPr lang="ro-RO" dirty="0"/>
              <a:t> encourages language learning.</a:t>
            </a:r>
          </a:p>
          <a:p>
            <a:pPr lvl="0"/>
            <a:r>
              <a:rPr lang="ro-RO" dirty="0"/>
              <a:t>A test has positive washback when </a:t>
            </a:r>
            <a:r>
              <a:rPr lang="ro-RO" b="1" dirty="0"/>
              <a:t>test-preparation activities </a:t>
            </a:r>
            <a:r>
              <a:rPr lang="ro-RO" dirty="0"/>
              <a:t>are </a:t>
            </a:r>
            <a:r>
              <a:rPr lang="ro-RO" b="1" dirty="0"/>
              <a:t>the same </a:t>
            </a:r>
            <a:r>
              <a:rPr lang="ro-RO" dirty="0"/>
              <a:t>as </a:t>
            </a:r>
            <a:r>
              <a:rPr lang="ro-RO" b="1" dirty="0"/>
              <a:t>language learning </a:t>
            </a:r>
            <a:r>
              <a:rPr lang="ro-RO" b="1" dirty="0"/>
              <a:t>activities</a:t>
            </a:r>
            <a:r>
              <a:rPr lang="ro-RO" dirty="0" smtClean="0"/>
              <a:t>. E.g., </a:t>
            </a:r>
            <a:r>
              <a:rPr lang="ro-RO" dirty="0"/>
              <a:t>doing a pairwork speaking activity before a speaking test.</a:t>
            </a:r>
          </a:p>
          <a:p>
            <a:pPr lvl="0"/>
            <a:r>
              <a:rPr lang="ro-RO" dirty="0"/>
              <a:t>In practice, we often try to test communication, because this encourages teachers and students to practise communication</a:t>
            </a:r>
            <a:r>
              <a:rPr lang="ro-RO" dirty="0" smtClean="0"/>
              <a:t>.</a:t>
            </a:r>
          </a:p>
          <a:p>
            <a:pPr lvl="0"/>
            <a:r>
              <a:rPr lang="ro-RO" b="1" dirty="0"/>
              <a:t>Negative </a:t>
            </a:r>
            <a:r>
              <a:rPr lang="ro-RO" b="1" dirty="0" smtClean="0"/>
              <a:t>washback</a:t>
            </a:r>
            <a:r>
              <a:rPr lang="ro-RO" dirty="0"/>
              <a:t> </a:t>
            </a:r>
            <a:r>
              <a:rPr lang="ro-RO" dirty="0" smtClean="0"/>
              <a:t>limits </a:t>
            </a:r>
            <a:r>
              <a:rPr lang="ro-RO" dirty="0"/>
              <a:t>students’ learning. Teachers and learners sometimes do activities which are not helpful for learning the language.</a:t>
            </a:r>
          </a:p>
          <a:p>
            <a:pPr marL="0" indent="0">
              <a:buNone/>
            </a:pPr>
            <a:endParaRPr lang="ro-RO" dirty="0"/>
          </a:p>
        </p:txBody>
      </p:sp>
    </p:spTree>
    <p:extLst>
      <p:ext uri="{BB962C8B-B14F-4D97-AF65-F5344CB8AC3E}">
        <p14:creationId xmlns:p14="http://schemas.microsoft.com/office/powerpoint/2010/main" val="814299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96502" y="642025"/>
            <a:ext cx="10308111" cy="5856051"/>
          </a:xfrm>
        </p:spPr>
        <p:txBody>
          <a:bodyPr>
            <a:normAutofit/>
          </a:bodyPr>
          <a:lstStyle/>
          <a:p>
            <a:pPr marL="0" indent="0">
              <a:buNone/>
            </a:pPr>
            <a:r>
              <a:rPr lang="ro-RO" sz="2000" b="1" dirty="0" smtClean="0"/>
              <a:t>Test’s Construct - </a:t>
            </a:r>
            <a:r>
              <a:rPr lang="ro-RO" sz="2000" b="1" dirty="0"/>
              <a:t>a </a:t>
            </a:r>
            <a:r>
              <a:rPr lang="ro-RO" sz="2000" b="1" dirty="0"/>
              <a:t>test</a:t>
            </a:r>
            <a:r>
              <a:rPr lang="ro-RO" sz="2000" b="1" dirty="0"/>
              <a:t> construct is the set of </a:t>
            </a:r>
            <a:r>
              <a:rPr lang="ro-RO" sz="2000" b="1" dirty="0" smtClean="0"/>
              <a:t>student abilities </a:t>
            </a:r>
            <a:r>
              <a:rPr lang="ro-RO" sz="2000" b="1" dirty="0"/>
              <a:t>that the test measures </a:t>
            </a:r>
            <a:endParaRPr lang="ro-RO" sz="2000" b="1" dirty="0" smtClean="0"/>
          </a:p>
          <a:p>
            <a:pPr marL="0" indent="0">
              <a:buNone/>
            </a:pPr>
            <a:r>
              <a:rPr lang="ro-RO" dirty="0" smtClean="0"/>
              <a:t>There </a:t>
            </a:r>
            <a:r>
              <a:rPr lang="ro-RO" dirty="0"/>
              <a:t>are two main problems with test </a:t>
            </a:r>
            <a:r>
              <a:rPr lang="ro-RO" dirty="0" smtClean="0"/>
              <a:t>construct that can </a:t>
            </a:r>
            <a:r>
              <a:rPr lang="ro-RO" dirty="0"/>
              <a:t>produce negative washback:</a:t>
            </a:r>
          </a:p>
          <a:p>
            <a:r>
              <a:rPr lang="ro-RO" b="1" dirty="0"/>
              <a:t>1) The construct can be too narrow</a:t>
            </a:r>
            <a:r>
              <a:rPr lang="ro-RO" dirty="0"/>
              <a:t>, so only a small number of specific skills or abilities are tested. This may cause teachers and learners to restrict what they learn.</a:t>
            </a:r>
          </a:p>
          <a:p>
            <a:pPr marL="0" lvl="0" indent="0">
              <a:buNone/>
            </a:pPr>
            <a:r>
              <a:rPr lang="ro-RO" dirty="0"/>
              <a:t>For example, if speaking is not tested, teachers and learners may choose not to practise speaking in class, even though it would be a useful skill in real-life</a:t>
            </a:r>
            <a:r>
              <a:rPr lang="ro-RO" dirty="0" smtClean="0"/>
              <a:t>. To </a:t>
            </a:r>
            <a:r>
              <a:rPr lang="ro-RO" dirty="0"/>
              <a:t>avoid this kind of negative washback, we need to </a:t>
            </a:r>
            <a:r>
              <a:rPr lang="ro-RO" b="1" dirty="0"/>
              <a:t>include a wide range of skills and abilities </a:t>
            </a:r>
            <a:r>
              <a:rPr lang="ro-RO" dirty="0"/>
              <a:t>in our test construct.</a:t>
            </a:r>
          </a:p>
          <a:p>
            <a:r>
              <a:rPr lang="ro-RO" b="1" dirty="0"/>
              <a:t>2) Sometimes language skills and abilities are tested</a:t>
            </a:r>
            <a:r>
              <a:rPr lang="ro-RO" dirty="0"/>
              <a:t>, but </a:t>
            </a:r>
            <a:r>
              <a:rPr lang="ro-RO" b="1" dirty="0"/>
              <a:t>they are not connected to real-life abilities </a:t>
            </a:r>
            <a:r>
              <a:rPr lang="ro-RO" dirty="0"/>
              <a:t>which we need to learn. When the test is not relevant in this way, negative washback can happen.</a:t>
            </a:r>
          </a:p>
          <a:p>
            <a:pPr marL="0" lvl="0" indent="0">
              <a:buNone/>
            </a:pPr>
            <a:r>
              <a:rPr lang="en-US" dirty="0" smtClean="0"/>
              <a:t>E.g.</a:t>
            </a:r>
            <a:r>
              <a:rPr lang="ro-RO" dirty="0" smtClean="0"/>
              <a:t>, </a:t>
            </a:r>
            <a:r>
              <a:rPr lang="ro-RO" dirty="0"/>
              <a:t>if a speaking test includes a memorised speech, students may spend more time trying to memorise the speech than developing their speaking </a:t>
            </a:r>
            <a:r>
              <a:rPr lang="ro-RO" dirty="0" smtClean="0"/>
              <a:t>skills. To </a:t>
            </a:r>
            <a:r>
              <a:rPr lang="ro-RO" dirty="0"/>
              <a:t>avoid this kind of negative washback, it is important for tests to focus only on the </a:t>
            </a:r>
            <a:r>
              <a:rPr lang="ro-RO" b="1" dirty="0"/>
              <a:t>language ability</a:t>
            </a:r>
            <a:r>
              <a:rPr lang="ro-RO" dirty="0"/>
              <a:t> being tested.</a:t>
            </a:r>
          </a:p>
          <a:p>
            <a:pPr>
              <a:buFontTx/>
              <a:buChar char="-"/>
            </a:pPr>
            <a:endParaRPr lang="ro-RO" dirty="0"/>
          </a:p>
        </p:txBody>
      </p:sp>
    </p:spTree>
    <p:extLst>
      <p:ext uri="{BB962C8B-B14F-4D97-AF65-F5344CB8AC3E}">
        <p14:creationId xmlns:p14="http://schemas.microsoft.com/office/powerpoint/2010/main" val="1047124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49" y="428017"/>
            <a:ext cx="10045463" cy="5483205"/>
          </a:xfrm>
        </p:spPr>
        <p:txBody>
          <a:bodyPr/>
          <a:lstStyle/>
          <a:p>
            <a:pPr marL="0" indent="0">
              <a:buNone/>
            </a:pPr>
            <a:r>
              <a:rPr lang="ro-RO" b="1" dirty="0"/>
              <a:t>Formats, tasks and </a:t>
            </a:r>
            <a:r>
              <a:rPr lang="ro-RO" b="1" dirty="0" smtClean="0"/>
              <a:t>settings </a:t>
            </a:r>
            <a:r>
              <a:rPr lang="ro-RO" dirty="0" smtClean="0"/>
              <a:t>- </a:t>
            </a:r>
            <a:r>
              <a:rPr lang="ro-RO" dirty="0"/>
              <a:t>ways in which we can try to reproduce the conditions of real </a:t>
            </a:r>
            <a:r>
              <a:rPr lang="ro-RO" dirty="0" smtClean="0"/>
              <a:t>life language use</a:t>
            </a:r>
            <a:endParaRPr lang="ro-RO" dirty="0"/>
          </a:p>
          <a:p>
            <a:pPr marL="0" indent="0">
              <a:buNone/>
            </a:pPr>
            <a:r>
              <a:rPr lang="ro-RO" b="1" dirty="0" smtClean="0"/>
              <a:t>   Formats</a:t>
            </a:r>
            <a:endParaRPr lang="ro-RO" dirty="0"/>
          </a:p>
          <a:p>
            <a:pPr marL="0" indent="0">
              <a:buNone/>
            </a:pPr>
            <a:r>
              <a:rPr lang="ro-RO" dirty="0" smtClean="0"/>
              <a:t>   </a:t>
            </a:r>
            <a:r>
              <a:rPr lang="ro-RO" b="1" dirty="0" smtClean="0"/>
              <a:t>Common </a:t>
            </a:r>
            <a:r>
              <a:rPr lang="ro-RO" b="1" dirty="0"/>
              <a:t>formats for speaking tests include:</a:t>
            </a:r>
          </a:p>
          <a:p>
            <a:pPr lvl="0"/>
            <a:r>
              <a:rPr lang="ro-RO" b="1" i="1" dirty="0"/>
              <a:t>Interview</a:t>
            </a:r>
            <a:r>
              <a:rPr lang="ro-RO" b="1" dirty="0"/>
              <a:t>: </a:t>
            </a:r>
            <a:r>
              <a:rPr lang="ro-RO" dirty="0"/>
              <a:t>This has the advantage of being interactive, but is not like a real conversation because one person usually asks all the questions and the other answers them.</a:t>
            </a:r>
          </a:p>
          <a:p>
            <a:pPr lvl="0"/>
            <a:r>
              <a:rPr lang="ro-RO" b="1" i="1" dirty="0"/>
              <a:t>Oral presentation</a:t>
            </a:r>
            <a:r>
              <a:rPr lang="ro-RO" dirty="0"/>
              <a:t>: Presentations can be useful in business or academic situations, but they are not very interactive.</a:t>
            </a:r>
          </a:p>
          <a:p>
            <a:pPr lvl="0"/>
            <a:r>
              <a:rPr lang="ro-RO" b="1" i="1" dirty="0"/>
              <a:t>Interactive task</a:t>
            </a:r>
            <a:r>
              <a:rPr lang="ro-RO" dirty="0"/>
              <a:t>: When two or more students work together, it encourages natural student interaction and genuine communication. However, one student’s performance might affect the other’s.</a:t>
            </a:r>
          </a:p>
          <a:p>
            <a:pPr lvl="0"/>
            <a:r>
              <a:rPr lang="ro-RO" b="1" i="1" dirty="0"/>
              <a:t>Group discussion</a:t>
            </a:r>
            <a:r>
              <a:rPr lang="ro-RO" dirty="0"/>
              <a:t>: This can work well with large classes because it saves time by assessing students together. However, teachers need to be careful not to allow any students to dominate while others say very little.</a:t>
            </a:r>
          </a:p>
          <a:p>
            <a:pPr marL="0" indent="0">
              <a:buNone/>
            </a:pPr>
            <a:endParaRPr lang="ro-RO" dirty="0"/>
          </a:p>
        </p:txBody>
      </p:sp>
    </p:spTree>
    <p:extLst>
      <p:ext uri="{BB962C8B-B14F-4D97-AF65-F5344CB8AC3E}">
        <p14:creationId xmlns:p14="http://schemas.microsoft.com/office/powerpoint/2010/main" val="1436886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2068" y="564203"/>
            <a:ext cx="9792544" cy="5347019"/>
          </a:xfrm>
        </p:spPr>
        <p:txBody>
          <a:bodyPr/>
          <a:lstStyle/>
          <a:p>
            <a:pPr marL="0" indent="0">
              <a:buNone/>
            </a:pPr>
            <a:r>
              <a:rPr lang="ro-RO" b="1" dirty="0"/>
              <a:t>Tasks</a:t>
            </a:r>
            <a:endParaRPr lang="ro-RO" dirty="0"/>
          </a:p>
          <a:p>
            <a:pPr marL="0" indent="0">
              <a:buNone/>
            </a:pPr>
            <a:r>
              <a:rPr lang="ro-RO" dirty="0"/>
              <a:t>Speaking tasks commonly used in assessment include:</a:t>
            </a:r>
          </a:p>
          <a:p>
            <a:pPr lvl="0"/>
            <a:r>
              <a:rPr lang="ro-RO" b="1" i="1" dirty="0"/>
              <a:t>Describing something</a:t>
            </a:r>
            <a:r>
              <a:rPr lang="ro-RO" dirty="0"/>
              <a:t>: For example, describing a picture. This gives students something to talk about, and it doesn’t require students to read anything.</a:t>
            </a:r>
          </a:p>
          <a:p>
            <a:pPr lvl="0"/>
            <a:r>
              <a:rPr lang="ro-RO" b="1" i="1" dirty="0"/>
              <a:t>Comparing things</a:t>
            </a:r>
            <a:r>
              <a:rPr lang="ro-RO" dirty="0"/>
              <a:t>: This is similar to describing something, but can be more demanding. It encourages students to compare and contrast two different things.</a:t>
            </a:r>
          </a:p>
          <a:p>
            <a:pPr lvl="0"/>
            <a:r>
              <a:rPr lang="ro-RO" b="1" i="1" dirty="0"/>
              <a:t>Telling a story</a:t>
            </a:r>
            <a:r>
              <a:rPr lang="ro-RO" b="1" dirty="0"/>
              <a:t>:</a:t>
            </a:r>
            <a:r>
              <a:rPr lang="ro-RO" dirty="0"/>
              <a:t> This is a very natural speaking activity. Stories can be based on pictures. Alternatively, students can tell their own stories, but some students might find it difficult to think of a story to tell.</a:t>
            </a:r>
          </a:p>
          <a:p>
            <a:pPr lvl="0"/>
            <a:r>
              <a:rPr lang="ro-RO" b="1" i="1" dirty="0"/>
              <a:t>Giving some personal information</a:t>
            </a:r>
            <a:r>
              <a:rPr lang="ro-RO" dirty="0"/>
              <a:t>: This is also a natural speaking activity, and focuses on personal topics that students are familiar with. As well as basic information, it can include talking about personal experiences and opinions.</a:t>
            </a:r>
          </a:p>
          <a:p>
            <a:pPr marL="0" indent="0">
              <a:buNone/>
            </a:pPr>
            <a:endParaRPr lang="ro-RO" dirty="0"/>
          </a:p>
        </p:txBody>
      </p:sp>
    </p:spTree>
    <p:extLst>
      <p:ext uri="{BB962C8B-B14F-4D97-AF65-F5344CB8AC3E}">
        <p14:creationId xmlns:p14="http://schemas.microsoft.com/office/powerpoint/2010/main" val="1958911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4247" y="583660"/>
            <a:ext cx="9870365" cy="5327562"/>
          </a:xfrm>
        </p:spPr>
        <p:txBody>
          <a:bodyPr>
            <a:normAutofit/>
          </a:bodyPr>
          <a:lstStyle/>
          <a:p>
            <a:pPr marL="0" indent="0">
              <a:buNone/>
            </a:pPr>
            <a:r>
              <a:rPr lang="ro-RO" sz="2000" b="1" dirty="0"/>
              <a:t>Settings</a:t>
            </a:r>
            <a:endParaRPr lang="ro-RO" sz="2000" dirty="0"/>
          </a:p>
          <a:p>
            <a:pPr lvl="0"/>
            <a:r>
              <a:rPr lang="ro-RO" b="1" i="1" dirty="0" smtClean="0"/>
              <a:t>Live</a:t>
            </a:r>
            <a:r>
              <a:rPr lang="ro-RO" dirty="0"/>
              <a:t>: This doesn’t require any technology, but it means that the assessment has to be completed in real-time.</a:t>
            </a:r>
          </a:p>
          <a:p>
            <a:pPr lvl="0"/>
            <a:r>
              <a:rPr lang="ro-RO" b="1" i="1" dirty="0"/>
              <a:t>Recorded:</a:t>
            </a:r>
            <a:r>
              <a:rPr lang="ro-RO" dirty="0"/>
              <a:t> This allows lots of students’ speaking performances to be recorded at the same time, and it also means that markers can listen more than once. However, it means that markers need time to listen to the recordings after the test.</a:t>
            </a:r>
          </a:p>
          <a:p>
            <a:pPr lvl="0"/>
            <a:r>
              <a:rPr lang="ro-RO" b="1" i="1" dirty="0"/>
              <a:t>Face-to-face</a:t>
            </a:r>
            <a:r>
              <a:rPr lang="ro-RO" dirty="0"/>
              <a:t>: This might be considered more realistic, but it means that the marker and the students need to be in the same place for the test.</a:t>
            </a:r>
          </a:p>
          <a:p>
            <a:pPr lvl="0"/>
            <a:r>
              <a:rPr lang="ro-RO" b="1" i="1" dirty="0"/>
              <a:t>Remote (via phone or internet)</a:t>
            </a:r>
            <a:r>
              <a:rPr lang="ro-RO" dirty="0"/>
              <a:t>: This may feel different from face-to-face communication, but it can make tests easier to access, especially for students in remote locations.</a:t>
            </a:r>
          </a:p>
          <a:p>
            <a:pPr marL="0" indent="0">
              <a:buNone/>
            </a:pPr>
            <a:endParaRPr lang="ro-RO" b="1" i="1" dirty="0"/>
          </a:p>
        </p:txBody>
      </p:sp>
    </p:spTree>
    <p:extLst>
      <p:ext uri="{BB962C8B-B14F-4D97-AF65-F5344CB8AC3E}">
        <p14:creationId xmlns:p14="http://schemas.microsoft.com/office/powerpoint/2010/main" val="1148754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6698" y="496111"/>
            <a:ext cx="9957914" cy="5415111"/>
          </a:xfrm>
        </p:spPr>
        <p:txBody>
          <a:bodyPr/>
          <a:lstStyle/>
          <a:p>
            <a:pPr marL="0" indent="0">
              <a:buNone/>
            </a:pPr>
            <a:r>
              <a:rPr lang="ro-RO" b="1" i="1" dirty="0"/>
              <a:t>Scoring speaking</a:t>
            </a:r>
            <a:r>
              <a:rPr lang="ro-RO" b="1" dirty="0"/>
              <a:t>:</a:t>
            </a:r>
          </a:p>
          <a:p>
            <a:pPr marL="0" indent="0">
              <a:buNone/>
            </a:pPr>
            <a:endParaRPr lang="ro-RO" b="1" dirty="0"/>
          </a:p>
        </p:txBody>
      </p:sp>
      <p:pic>
        <p:nvPicPr>
          <p:cNvPr id="4" name="Picture 3"/>
          <p:cNvPicPr/>
          <p:nvPr/>
        </p:nvPicPr>
        <p:blipFill>
          <a:blip r:embed="rId2"/>
          <a:stretch>
            <a:fillRect/>
          </a:stretch>
        </p:blipFill>
        <p:spPr>
          <a:xfrm>
            <a:off x="2500009" y="1001949"/>
            <a:ext cx="6745909" cy="5759213"/>
          </a:xfrm>
          <a:prstGeom prst="rect">
            <a:avLst/>
          </a:prstGeom>
        </p:spPr>
      </p:pic>
    </p:spTree>
    <p:extLst>
      <p:ext uri="{BB962C8B-B14F-4D97-AF65-F5344CB8AC3E}">
        <p14:creationId xmlns:p14="http://schemas.microsoft.com/office/powerpoint/2010/main" val="1647894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3974" y="447472"/>
            <a:ext cx="9860638" cy="5463750"/>
          </a:xfrm>
        </p:spPr>
        <p:txBody>
          <a:bodyPr>
            <a:normAutofit lnSpcReduction="10000"/>
          </a:bodyPr>
          <a:lstStyle/>
          <a:p>
            <a:pPr marL="0" indent="0">
              <a:buNone/>
            </a:pPr>
            <a:r>
              <a:rPr lang="ro-RO" b="1" dirty="0" smtClean="0"/>
              <a:t>Writing</a:t>
            </a:r>
          </a:p>
          <a:p>
            <a:pPr marL="0" indent="0">
              <a:buNone/>
            </a:pPr>
            <a:r>
              <a:rPr lang="ro-RO" b="1" dirty="0"/>
              <a:t>Like speaking, writing is usually assessed using a rating scale. </a:t>
            </a:r>
            <a:endParaRPr lang="ro-RO" dirty="0"/>
          </a:p>
          <a:p>
            <a:r>
              <a:rPr lang="ro-RO" dirty="0"/>
              <a:t>Rating scales give students credit for what they do well, rather than penalising them for making mistakes. This approach can feel more positive and motivating for students.</a:t>
            </a:r>
          </a:p>
          <a:p>
            <a:r>
              <a:rPr lang="ro-RO" b="1" i="1" dirty="0" smtClean="0"/>
              <a:t>Holistic</a:t>
            </a:r>
            <a:r>
              <a:rPr lang="ro-RO" dirty="0"/>
              <a:t> </a:t>
            </a:r>
            <a:r>
              <a:rPr lang="ro-RO" dirty="0" smtClean="0"/>
              <a:t>(</a:t>
            </a:r>
            <a:r>
              <a:rPr lang="ro-RO" i="1" dirty="0" smtClean="0"/>
              <a:t>global</a:t>
            </a:r>
            <a:r>
              <a:rPr lang="ro-RO" dirty="0"/>
              <a:t>) </a:t>
            </a:r>
            <a:r>
              <a:rPr lang="ro-RO" b="1" dirty="0"/>
              <a:t>rating </a:t>
            </a:r>
            <a:r>
              <a:rPr lang="ro-RO" b="1" dirty="0" smtClean="0"/>
              <a:t>scales </a:t>
            </a:r>
            <a:r>
              <a:rPr lang="ro-RO" dirty="0"/>
              <a:t>give one overall score for a piece of writing or speaking. Holistic scales are often easier for teachers to use, and can produce more consistent marking.</a:t>
            </a:r>
          </a:p>
          <a:p>
            <a:r>
              <a:rPr lang="ro-RO" b="1" i="1" dirty="0"/>
              <a:t>Analytic</a:t>
            </a:r>
            <a:r>
              <a:rPr lang="ro-RO" b="1" dirty="0"/>
              <a:t> rating scales </a:t>
            </a:r>
            <a:r>
              <a:rPr lang="ro-RO" dirty="0"/>
              <a:t>give separate scores for different aspects of writing or speaking, such as task achievement, vocabulary, and grammar, for example. Analytic rating scales can be useful for formative assessment, because they give learners more detailed information about the strengths and weaknesses of their writing.</a:t>
            </a:r>
          </a:p>
          <a:p>
            <a:r>
              <a:rPr lang="ro-RO" dirty="0" smtClean="0">
                <a:hlinkClick r:id="rId2"/>
              </a:rPr>
              <a:t>https</a:t>
            </a:r>
            <a:r>
              <a:rPr lang="ro-RO" dirty="0">
                <a:hlinkClick r:id="rId2"/>
              </a:rPr>
              <a:t>://</a:t>
            </a:r>
            <a:r>
              <a:rPr lang="ro-RO" dirty="0" smtClean="0">
                <a:hlinkClick r:id="rId2"/>
              </a:rPr>
              <a:t>ugc.futurelearn.com/uploads/files/a9/da/a9dacc3a-4fd1-4dcb-8841-6da3a4f72d5f/</a:t>
            </a:r>
            <a:r>
              <a:rPr lang="ro-RO" b="1" dirty="0" smtClean="0">
                <a:hlinkClick r:id="rId2"/>
              </a:rPr>
              <a:t>Aptis_writing_rating_scale</a:t>
            </a:r>
            <a:r>
              <a:rPr lang="ro-RO" dirty="0" smtClean="0">
                <a:hlinkClick r:id="rId2"/>
              </a:rPr>
              <a:t>s.pdf</a:t>
            </a:r>
            <a:endParaRPr lang="ro-RO" dirty="0" smtClean="0"/>
          </a:p>
          <a:p>
            <a:pPr marL="0" indent="0">
              <a:buNone/>
            </a:pPr>
            <a:r>
              <a:rPr lang="en-US" dirty="0" err="1"/>
              <a:t>Aptis</a:t>
            </a:r>
            <a:r>
              <a:rPr lang="en-US" dirty="0"/>
              <a:t> is an English test for adults (16+), which can be used to assess ability in all four English skills - speaking, listening, reading and writing.</a:t>
            </a:r>
            <a:endParaRPr lang="ro-RO" dirty="0"/>
          </a:p>
          <a:p>
            <a:endParaRPr lang="ro-RO" dirty="0"/>
          </a:p>
          <a:p>
            <a:pPr marL="0" indent="0">
              <a:buNone/>
            </a:pPr>
            <a:endParaRPr lang="ro-RO" b="1" dirty="0"/>
          </a:p>
        </p:txBody>
      </p:sp>
    </p:spTree>
    <p:extLst>
      <p:ext uri="{BB962C8B-B14F-4D97-AF65-F5344CB8AC3E}">
        <p14:creationId xmlns:p14="http://schemas.microsoft.com/office/powerpoint/2010/main" val="273441052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257</TotalTime>
  <Words>1812</Words>
  <Application>Microsoft Office PowerPoint</Application>
  <PresentationFormat>Widescreen</PresentationFormat>
  <Paragraphs>119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Century Gothic</vt:lpstr>
      <vt:lpstr>Wingdings</vt:lpstr>
      <vt:lpstr>Wingdings 3</vt:lpstr>
      <vt:lpstr>Wisp</vt:lpstr>
      <vt:lpstr>Assessment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dc:title>
  <dc:creator>Asus</dc:creator>
  <cp:lastModifiedBy>Asus</cp:lastModifiedBy>
  <cp:revision>17</cp:revision>
  <dcterms:created xsi:type="dcterms:W3CDTF">2021-03-04T12:24:34Z</dcterms:created>
  <dcterms:modified xsi:type="dcterms:W3CDTF">2021-03-08T11:24:04Z</dcterms:modified>
</cp:coreProperties>
</file>