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sldIdLst>
    <p:sldId id="256" r:id="rId2"/>
    <p:sldId id="257" r:id="rId3"/>
    <p:sldId id="298" r:id="rId4"/>
    <p:sldId id="289" r:id="rId5"/>
    <p:sldId id="294" r:id="rId6"/>
    <p:sldId id="292" r:id="rId7"/>
    <p:sldId id="295" r:id="rId8"/>
    <p:sldId id="258" r:id="rId9"/>
    <p:sldId id="296" r:id="rId10"/>
    <p:sldId id="293" r:id="rId11"/>
    <p:sldId id="290" r:id="rId12"/>
    <p:sldId id="274" r:id="rId13"/>
    <p:sldId id="278" r:id="rId14"/>
    <p:sldId id="279" r:id="rId15"/>
    <p:sldId id="275" r:id="rId16"/>
    <p:sldId id="276" r:id="rId17"/>
    <p:sldId id="280" r:id="rId18"/>
    <p:sldId id="281" r:id="rId19"/>
    <p:sldId id="282" r:id="rId20"/>
    <p:sldId id="283" r:id="rId21"/>
    <p:sldId id="259" r:id="rId22"/>
    <p:sldId id="260" r:id="rId23"/>
    <p:sldId id="261" r:id="rId24"/>
    <p:sldId id="262" r:id="rId25"/>
    <p:sldId id="263" r:id="rId26"/>
    <p:sldId id="264" r:id="rId27"/>
    <p:sldId id="270" r:id="rId28"/>
    <p:sldId id="265" r:id="rId29"/>
    <p:sldId id="285" r:id="rId30"/>
    <p:sldId id="266" r:id="rId31"/>
    <p:sldId id="284" r:id="rId32"/>
    <p:sldId id="267" r:id="rId33"/>
    <p:sldId id="268" r:id="rId34"/>
    <p:sldId id="269" r:id="rId35"/>
    <p:sldId id="272" r:id="rId36"/>
    <p:sldId id="286" r:id="rId37"/>
    <p:sldId id="271" r:id="rId38"/>
    <p:sldId id="273" r:id="rId39"/>
    <p:sldId id="287" r:id="rId40"/>
    <p:sldId id="277" r:id="rId41"/>
    <p:sldId id="288" r:id="rId42"/>
    <p:sldId id="297" r:id="rId4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956" autoAdjust="0"/>
  </p:normalViewPr>
  <p:slideViewPr>
    <p:cSldViewPr snapToGrid="0">
      <p:cViewPr varScale="1">
        <p:scale>
          <a:sx n="79" d="100"/>
          <a:sy n="79" d="100"/>
        </p:scale>
        <p:origin x="157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628AD7A-BA24-48C9-A5BE-584FBD6C9B64}" type="datetimeFigureOut">
              <a:rPr lang="ro-RO" smtClean="0"/>
              <a:t>12.12.2023</a:t>
            </a:fld>
            <a:endParaRPr lang="ro-RO"/>
          </a:p>
        </p:txBody>
      </p:sp>
      <p:sp>
        <p:nvSpPr>
          <p:cNvPr id="5" name="Footer Placeholder 4"/>
          <p:cNvSpPr>
            <a:spLocks noGrp="1"/>
          </p:cNvSpPr>
          <p:nvPr>
            <p:ph type="ftr" sz="quarter" idx="11"/>
          </p:nvPr>
        </p:nvSpPr>
        <p:spPr/>
        <p:txBody>
          <a:bodyPr/>
          <a:lstStyle/>
          <a:p>
            <a:endParaRPr lang="ro-RO"/>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3280124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628AD7A-BA24-48C9-A5BE-584FBD6C9B64}" type="datetimeFigureOut">
              <a:rPr lang="ro-RO" smtClean="0"/>
              <a:t>12.12.2023</a:t>
            </a:fld>
            <a:endParaRPr lang="ro-RO"/>
          </a:p>
        </p:txBody>
      </p:sp>
      <p:sp>
        <p:nvSpPr>
          <p:cNvPr id="5" name="Footer Placeholder 4"/>
          <p:cNvSpPr>
            <a:spLocks noGrp="1"/>
          </p:cNvSpPr>
          <p:nvPr>
            <p:ph type="ftr" sz="quarter" idx="11"/>
          </p:nvPr>
        </p:nvSpPr>
        <p:spPr/>
        <p:txBody>
          <a:bodyPr/>
          <a:lstStyle/>
          <a:p>
            <a:endParaRPr lang="ro-RO"/>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565968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628AD7A-BA24-48C9-A5BE-584FBD6C9B64}" type="datetimeFigureOut">
              <a:rPr lang="ro-RO" smtClean="0"/>
              <a:t>12.12.2023</a:t>
            </a:fld>
            <a:endParaRPr lang="ro-RO"/>
          </a:p>
        </p:txBody>
      </p:sp>
      <p:sp>
        <p:nvSpPr>
          <p:cNvPr id="5" name="Footer Placeholder 4"/>
          <p:cNvSpPr>
            <a:spLocks noGrp="1"/>
          </p:cNvSpPr>
          <p:nvPr>
            <p:ph type="ftr" sz="quarter" idx="11"/>
          </p:nvPr>
        </p:nvSpPr>
        <p:spPr/>
        <p:txBody>
          <a:bodyPr/>
          <a:lstStyle/>
          <a:p>
            <a:endParaRPr lang="ro-RO"/>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F6BC27C-760D-467E-A862-F0222F983141}" type="slidenum">
              <a:rPr lang="ro-RO" smtClean="0"/>
              <a:t>‹#›</a:t>
            </a:fld>
            <a:endParaRPr lang="ro-RO"/>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447391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1628AD7A-BA24-48C9-A5BE-584FBD6C9B64}" type="datetimeFigureOut">
              <a:rPr lang="ro-RO" smtClean="0"/>
              <a:t>12.12.2023</a:t>
            </a:fld>
            <a:endParaRPr lang="ro-RO"/>
          </a:p>
        </p:txBody>
      </p:sp>
      <p:sp>
        <p:nvSpPr>
          <p:cNvPr id="6" name="Footer Placeholder 5"/>
          <p:cNvSpPr>
            <a:spLocks noGrp="1"/>
          </p:cNvSpPr>
          <p:nvPr>
            <p:ph type="ftr" sz="quarter" idx="11"/>
          </p:nvPr>
        </p:nvSpPr>
        <p:spPr/>
        <p:txBody>
          <a:bodyPr/>
          <a:lstStyle/>
          <a:p>
            <a:endParaRPr lang="ro-RO"/>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33667046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1628AD7A-BA24-48C9-A5BE-584FBD6C9B64}" type="datetimeFigureOut">
              <a:rPr lang="ro-RO" smtClean="0"/>
              <a:t>12.12.2023</a:t>
            </a:fld>
            <a:endParaRPr lang="ro-RO"/>
          </a:p>
        </p:txBody>
      </p:sp>
      <p:sp>
        <p:nvSpPr>
          <p:cNvPr id="6" name="Footer Placeholder 5"/>
          <p:cNvSpPr>
            <a:spLocks noGrp="1"/>
          </p:cNvSpPr>
          <p:nvPr>
            <p:ph type="ftr" sz="quarter" idx="11"/>
          </p:nvPr>
        </p:nvSpPr>
        <p:spPr/>
        <p:txBody>
          <a:bodyPr/>
          <a:lstStyle/>
          <a:p>
            <a:endParaRPr lang="ro-RO"/>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F6BC27C-760D-467E-A862-F0222F983141}" type="slidenum">
              <a:rPr lang="ro-RO" smtClean="0"/>
              <a:t>‹#›</a:t>
            </a:fld>
            <a:endParaRPr lang="ro-RO"/>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945533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1628AD7A-BA24-48C9-A5BE-584FBD6C9B64}" type="datetimeFigureOut">
              <a:rPr lang="ro-RO" smtClean="0"/>
              <a:t>12.12.2023</a:t>
            </a:fld>
            <a:endParaRPr lang="ro-RO"/>
          </a:p>
        </p:txBody>
      </p:sp>
      <p:sp>
        <p:nvSpPr>
          <p:cNvPr id="6" name="Footer Placeholder 5"/>
          <p:cNvSpPr>
            <a:spLocks noGrp="1"/>
          </p:cNvSpPr>
          <p:nvPr>
            <p:ph type="ftr" sz="quarter" idx="11"/>
          </p:nvPr>
        </p:nvSpPr>
        <p:spPr/>
        <p:txBody>
          <a:bodyPr/>
          <a:lstStyle/>
          <a:p>
            <a:endParaRPr lang="ro-RO"/>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40797676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628AD7A-BA24-48C9-A5BE-584FBD6C9B64}" type="datetimeFigureOut">
              <a:rPr lang="ro-RO" smtClean="0"/>
              <a:t>12.12.2023</a:t>
            </a:fld>
            <a:endParaRPr lang="ro-RO"/>
          </a:p>
        </p:txBody>
      </p:sp>
      <p:sp>
        <p:nvSpPr>
          <p:cNvPr id="5" name="Footer Placeholder 4"/>
          <p:cNvSpPr>
            <a:spLocks noGrp="1"/>
          </p:cNvSpPr>
          <p:nvPr>
            <p:ph type="ftr" sz="quarter" idx="11"/>
          </p:nvPr>
        </p:nvSpPr>
        <p:spPr/>
        <p:txBody>
          <a:bodyPr/>
          <a:lstStyle/>
          <a:p>
            <a:endParaRPr lang="ro-RO"/>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42482134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628AD7A-BA24-48C9-A5BE-584FBD6C9B64}" type="datetimeFigureOut">
              <a:rPr lang="ro-RO" smtClean="0"/>
              <a:t>12.12.2023</a:t>
            </a:fld>
            <a:endParaRPr lang="ro-RO"/>
          </a:p>
        </p:txBody>
      </p:sp>
      <p:sp>
        <p:nvSpPr>
          <p:cNvPr id="5" name="Footer Placeholder 4"/>
          <p:cNvSpPr>
            <a:spLocks noGrp="1"/>
          </p:cNvSpPr>
          <p:nvPr>
            <p:ph type="ftr" sz="quarter" idx="11"/>
          </p:nvPr>
        </p:nvSpPr>
        <p:spPr/>
        <p:txBody>
          <a:bodyPr/>
          <a:lstStyle/>
          <a:p>
            <a:endParaRPr lang="ro-RO"/>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339067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628AD7A-BA24-48C9-A5BE-584FBD6C9B64}" type="datetimeFigureOut">
              <a:rPr lang="ro-RO" smtClean="0"/>
              <a:t>12.12.2023</a:t>
            </a:fld>
            <a:endParaRPr lang="ro-RO"/>
          </a:p>
        </p:txBody>
      </p:sp>
      <p:sp>
        <p:nvSpPr>
          <p:cNvPr id="5" name="Footer Placeholder 4"/>
          <p:cNvSpPr>
            <a:spLocks noGrp="1"/>
          </p:cNvSpPr>
          <p:nvPr>
            <p:ph type="ftr" sz="quarter" idx="11"/>
          </p:nvPr>
        </p:nvSpPr>
        <p:spPr/>
        <p:txBody>
          <a:bodyPr/>
          <a:lstStyle/>
          <a:p>
            <a:endParaRPr lang="ro-RO"/>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420096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628AD7A-BA24-48C9-A5BE-584FBD6C9B64}" type="datetimeFigureOut">
              <a:rPr lang="ro-RO" smtClean="0"/>
              <a:t>12.12.2023</a:t>
            </a:fld>
            <a:endParaRPr lang="ro-RO"/>
          </a:p>
        </p:txBody>
      </p:sp>
      <p:sp>
        <p:nvSpPr>
          <p:cNvPr id="5" name="Footer Placeholder 4"/>
          <p:cNvSpPr>
            <a:spLocks noGrp="1"/>
          </p:cNvSpPr>
          <p:nvPr>
            <p:ph type="ftr" sz="quarter" idx="11"/>
          </p:nvPr>
        </p:nvSpPr>
        <p:spPr/>
        <p:txBody>
          <a:bodyPr/>
          <a:lstStyle/>
          <a:p>
            <a:endParaRPr lang="ro-RO"/>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3097278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628AD7A-BA24-48C9-A5BE-584FBD6C9B64}" type="datetimeFigureOut">
              <a:rPr lang="ro-RO" smtClean="0"/>
              <a:t>12.12.2023</a:t>
            </a:fld>
            <a:endParaRPr lang="ro-RO"/>
          </a:p>
        </p:txBody>
      </p:sp>
      <p:sp>
        <p:nvSpPr>
          <p:cNvPr id="6" name="Footer Placeholder 5"/>
          <p:cNvSpPr>
            <a:spLocks noGrp="1"/>
          </p:cNvSpPr>
          <p:nvPr>
            <p:ph type="ftr" sz="quarter" idx="11"/>
          </p:nvPr>
        </p:nvSpPr>
        <p:spPr/>
        <p:txBody>
          <a:bodyPr/>
          <a:lstStyle/>
          <a:p>
            <a:endParaRPr lang="ro-RO"/>
          </a:p>
        </p:txBody>
      </p:sp>
      <p:sp>
        <p:nvSpPr>
          <p:cNvPr id="12"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3" name="Slide Number Placeholder 5"/>
          <p:cNvSpPr>
            <a:spLocks noGrp="1"/>
          </p:cNvSpPr>
          <p:nvPr>
            <p:ph type="sldNum" sz="quarter" idx="12"/>
          </p:nvPr>
        </p:nvSpPr>
        <p:spPr>
          <a:xfrm>
            <a:off x="511228" y="787783"/>
            <a:ext cx="584978" cy="365125"/>
          </a:xfrm>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3289125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628AD7A-BA24-48C9-A5BE-584FBD6C9B64}" type="datetimeFigureOut">
              <a:rPr lang="ro-RO" smtClean="0"/>
              <a:t>12.12.2023</a:t>
            </a:fld>
            <a:endParaRPr lang="ro-RO"/>
          </a:p>
        </p:txBody>
      </p:sp>
      <p:sp>
        <p:nvSpPr>
          <p:cNvPr id="8" name="Footer Placeholder 7"/>
          <p:cNvSpPr>
            <a:spLocks noGrp="1"/>
          </p:cNvSpPr>
          <p:nvPr>
            <p:ph type="ftr" sz="quarter" idx="11"/>
          </p:nvPr>
        </p:nvSpPr>
        <p:spPr/>
        <p:txBody>
          <a:bodyPr/>
          <a:lstStyle/>
          <a:p>
            <a:endParaRPr lang="ro-RO"/>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3142319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628AD7A-BA24-48C9-A5BE-584FBD6C9B64}" type="datetimeFigureOut">
              <a:rPr lang="ro-RO" smtClean="0"/>
              <a:t>12.12.2023</a:t>
            </a:fld>
            <a:endParaRPr lang="ro-RO"/>
          </a:p>
        </p:txBody>
      </p:sp>
      <p:sp>
        <p:nvSpPr>
          <p:cNvPr id="4" name="Footer Placeholder 3"/>
          <p:cNvSpPr>
            <a:spLocks noGrp="1"/>
          </p:cNvSpPr>
          <p:nvPr>
            <p:ph type="ftr" sz="quarter" idx="11"/>
          </p:nvPr>
        </p:nvSpPr>
        <p:spPr/>
        <p:txBody>
          <a:bodyPr/>
          <a:lstStyle/>
          <a:p>
            <a:endParaRPr lang="ro-RO"/>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1420283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28AD7A-BA24-48C9-A5BE-584FBD6C9B64}" type="datetimeFigureOut">
              <a:rPr lang="ro-RO" smtClean="0"/>
              <a:t>12.12.2023</a:t>
            </a:fld>
            <a:endParaRPr lang="ro-RO"/>
          </a:p>
        </p:txBody>
      </p:sp>
      <p:sp>
        <p:nvSpPr>
          <p:cNvPr id="3" name="Footer Placeholder 2"/>
          <p:cNvSpPr>
            <a:spLocks noGrp="1"/>
          </p:cNvSpPr>
          <p:nvPr>
            <p:ph type="ftr" sz="quarter" idx="11"/>
          </p:nvPr>
        </p:nvSpPr>
        <p:spPr/>
        <p:txBody>
          <a:bodyPr/>
          <a:lstStyle/>
          <a:p>
            <a:endParaRPr lang="ro-RO"/>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479903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628AD7A-BA24-48C9-A5BE-584FBD6C9B64}" type="datetimeFigureOut">
              <a:rPr lang="ro-RO" smtClean="0"/>
              <a:t>12.12.2023</a:t>
            </a:fld>
            <a:endParaRPr lang="ro-RO"/>
          </a:p>
        </p:txBody>
      </p:sp>
      <p:sp>
        <p:nvSpPr>
          <p:cNvPr id="6" name="Footer Placeholder 5"/>
          <p:cNvSpPr>
            <a:spLocks noGrp="1"/>
          </p:cNvSpPr>
          <p:nvPr>
            <p:ph type="ftr" sz="quarter" idx="11"/>
          </p:nvPr>
        </p:nvSpPr>
        <p:spPr/>
        <p:txBody>
          <a:bodyPr/>
          <a:lstStyle/>
          <a:p>
            <a:endParaRPr lang="ro-RO"/>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2712157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628AD7A-BA24-48C9-A5BE-584FBD6C9B64}" type="datetimeFigureOut">
              <a:rPr lang="ro-RO" smtClean="0"/>
              <a:t>12.12.2023</a:t>
            </a:fld>
            <a:endParaRPr lang="ro-RO"/>
          </a:p>
        </p:txBody>
      </p:sp>
      <p:sp>
        <p:nvSpPr>
          <p:cNvPr id="6" name="Footer Placeholder 5"/>
          <p:cNvSpPr>
            <a:spLocks noGrp="1"/>
          </p:cNvSpPr>
          <p:nvPr>
            <p:ph type="ftr" sz="quarter" idx="11"/>
          </p:nvPr>
        </p:nvSpPr>
        <p:spPr/>
        <p:txBody>
          <a:bodyPr/>
          <a:lstStyle/>
          <a:p>
            <a:endParaRPr lang="ro-RO"/>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F6BC27C-760D-467E-A862-F0222F983141}" type="slidenum">
              <a:rPr lang="ro-RO" smtClean="0"/>
              <a:t>‹#›</a:t>
            </a:fld>
            <a:endParaRPr lang="ro-RO"/>
          </a:p>
        </p:txBody>
      </p:sp>
    </p:spTree>
    <p:extLst>
      <p:ext uri="{BB962C8B-B14F-4D97-AF65-F5344CB8AC3E}">
        <p14:creationId xmlns:p14="http://schemas.microsoft.com/office/powerpoint/2010/main" val="2208011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04"/>
            <a:ext cx="1952272" cy="6853049"/>
            <a:chOff x="6627813" y="195650"/>
            <a:chExt cx="1952625" cy="5678101"/>
          </a:xfrm>
        </p:grpSpPr>
        <p:sp>
          <p:nvSpPr>
            <p:cNvPr id="50" name="Freeform 27"/>
            <p:cNvSpPr/>
            <p:nvPr/>
          </p:nvSpPr>
          <p:spPr bwMode="auto">
            <a:xfrm>
              <a:off x="6627813" y="19565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1628AD7A-BA24-48C9-A5BE-584FBD6C9B64}" type="datetimeFigureOut">
              <a:rPr lang="ro-RO" smtClean="0"/>
              <a:t>12.12.2023</a:t>
            </a:fld>
            <a:endParaRPr lang="ro-RO"/>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CF6BC27C-760D-467E-A862-F0222F983141}" type="slidenum">
              <a:rPr lang="ro-RO" smtClean="0"/>
              <a:t>‹#›</a:t>
            </a:fld>
            <a:endParaRPr lang="ro-RO"/>
          </a:p>
        </p:txBody>
      </p:sp>
    </p:spTree>
    <p:extLst>
      <p:ext uri="{BB962C8B-B14F-4D97-AF65-F5344CB8AC3E}">
        <p14:creationId xmlns:p14="http://schemas.microsoft.com/office/powerpoint/2010/main" val="3923444567"/>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Cambria" panose="02040503050406030204" pitchFamily="18" charset="0"/>
                <a:ea typeface="Cambria" panose="02040503050406030204" pitchFamily="18" charset="0"/>
              </a:rPr>
              <a:t>Assessment</a:t>
            </a:r>
            <a:endParaRPr lang="en-US" dirty="0">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p:txBody>
          <a:bodyPr/>
          <a:lstStyle/>
          <a:p>
            <a:r>
              <a:rPr lang="en-US" b="1" dirty="0" smtClean="0">
                <a:latin typeface="Cambria" panose="02040503050406030204" pitchFamily="18" charset="0"/>
                <a:ea typeface="Cambria" panose="02040503050406030204" pitchFamily="18" charset="0"/>
              </a:rPr>
              <a:t>Creanga Oxana</a:t>
            </a:r>
            <a:endParaRPr lang="ro-RO"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5474397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9497" y="556181"/>
            <a:ext cx="7409468" cy="5778631"/>
          </a:xfrm>
        </p:spPr>
        <p:txBody>
          <a:bodyPr>
            <a:noAutofit/>
          </a:bodyPr>
          <a:lstStyle/>
          <a:p>
            <a:pPr marL="0" indent="0">
              <a:spcBef>
                <a:spcPts val="0"/>
              </a:spcBef>
              <a:buNone/>
            </a:pPr>
            <a:r>
              <a:rPr lang="ro-RO" sz="2000" b="1" dirty="0" smtClean="0">
                <a:latin typeface="Cambria" panose="02040503050406030204" pitchFamily="18" charset="0"/>
                <a:ea typeface="Cambria" panose="02040503050406030204" pitchFamily="18" charset="0"/>
              </a:rPr>
              <a:t>    </a:t>
            </a:r>
            <a:r>
              <a:rPr lang="en-US" sz="2400" b="1" dirty="0">
                <a:solidFill>
                  <a:schemeClr val="tx1"/>
                </a:solidFill>
                <a:latin typeface="Cambria" panose="02040503050406030204" pitchFamily="18" charset="0"/>
                <a:ea typeface="Cambria" panose="02040503050406030204" pitchFamily="18" charset="0"/>
              </a:rPr>
              <a:t>Proficiency tests</a:t>
            </a:r>
            <a:endParaRPr lang="ro-RO" sz="2400" dirty="0">
              <a:solidFill>
                <a:schemeClr val="tx1"/>
              </a:solidFill>
              <a:latin typeface="Cambria" panose="02040503050406030204" pitchFamily="18" charset="0"/>
              <a:ea typeface="Cambria" panose="02040503050406030204" pitchFamily="18" charset="0"/>
            </a:endParaRPr>
          </a:p>
          <a:p>
            <a:pPr lvl="1">
              <a:spcBef>
                <a:spcPts val="0"/>
              </a:spcBef>
              <a:buFont typeface="Wingdings" panose="05000000000000000000" pitchFamily="2" charset="2"/>
              <a:buChar char="§"/>
            </a:pPr>
            <a:r>
              <a:rPr lang="en-US" sz="1900" dirty="0">
                <a:solidFill>
                  <a:schemeClr val="tx1"/>
                </a:solidFill>
                <a:latin typeface="Cambria" panose="02040503050406030204" pitchFamily="18" charset="0"/>
                <a:ea typeface="Cambria" panose="02040503050406030204" pitchFamily="18" charset="0"/>
              </a:rPr>
              <a:t> are designed to measure the test takers’ ability in a </a:t>
            </a:r>
            <a:r>
              <a:rPr lang="en-US" sz="1900" dirty="0" smtClean="0">
                <a:solidFill>
                  <a:schemeClr val="tx1"/>
                </a:solidFill>
                <a:latin typeface="Cambria" panose="02040503050406030204" pitchFamily="18" charset="0"/>
                <a:ea typeface="Cambria" panose="02040503050406030204" pitchFamily="18" charset="0"/>
              </a:rPr>
              <a:t>lge, </a:t>
            </a:r>
            <a:r>
              <a:rPr lang="en-US" sz="1900" dirty="0">
                <a:solidFill>
                  <a:schemeClr val="tx1"/>
                </a:solidFill>
                <a:latin typeface="Cambria" panose="02040503050406030204" pitchFamily="18" charset="0"/>
                <a:ea typeface="Cambria" panose="02040503050406030204" pitchFamily="18" charset="0"/>
              </a:rPr>
              <a:t>their present level of mastery regardless of any previous training. </a:t>
            </a:r>
            <a:endParaRPr lang="ro-RO" sz="1900" dirty="0">
              <a:solidFill>
                <a:schemeClr val="tx1"/>
              </a:solidFill>
              <a:latin typeface="Cambria" panose="02040503050406030204" pitchFamily="18" charset="0"/>
              <a:ea typeface="Cambria" panose="02040503050406030204" pitchFamily="18" charset="0"/>
            </a:endParaRPr>
          </a:p>
          <a:p>
            <a:pPr lvl="1">
              <a:spcBef>
                <a:spcPts val="0"/>
              </a:spcBef>
              <a:buFont typeface="Wingdings" panose="05000000000000000000" pitchFamily="2" charset="2"/>
              <a:buChar char="§"/>
            </a:pPr>
            <a:r>
              <a:rPr lang="en-US" sz="1900" dirty="0">
                <a:solidFill>
                  <a:schemeClr val="tx1"/>
                </a:solidFill>
                <a:latin typeface="Cambria" panose="02040503050406030204" pitchFamily="18" charset="0"/>
                <a:ea typeface="Cambria" panose="02040503050406030204" pitchFamily="18" charset="0"/>
              </a:rPr>
              <a:t>proficiency test is </a:t>
            </a:r>
            <a:r>
              <a:rPr lang="en-US" sz="1900" b="1" dirty="0">
                <a:solidFill>
                  <a:schemeClr val="tx1"/>
                </a:solidFill>
                <a:latin typeface="Cambria" panose="02040503050406030204" pitchFamily="18" charset="0"/>
                <a:ea typeface="Cambria" panose="02040503050406030204" pitchFamily="18" charset="0"/>
              </a:rPr>
              <a:t>not based on the content</a:t>
            </a:r>
            <a:r>
              <a:rPr lang="en-US" sz="1900" dirty="0">
                <a:solidFill>
                  <a:schemeClr val="tx1"/>
                </a:solidFill>
                <a:latin typeface="Cambria" panose="02040503050406030204" pitchFamily="18" charset="0"/>
                <a:ea typeface="Cambria" panose="02040503050406030204" pitchFamily="18" charset="0"/>
              </a:rPr>
              <a:t>, syllabus or objectives of </a:t>
            </a:r>
            <a:r>
              <a:rPr lang="en-US" sz="1900" dirty="0" smtClean="0">
                <a:solidFill>
                  <a:schemeClr val="tx1"/>
                </a:solidFill>
                <a:latin typeface="Cambria" panose="02040503050406030204" pitchFamily="18" charset="0"/>
                <a:ea typeface="Cambria" panose="02040503050406030204" pitchFamily="18" charset="0"/>
              </a:rPr>
              <a:t>lge </a:t>
            </a:r>
            <a:r>
              <a:rPr lang="en-US" sz="1900" dirty="0">
                <a:solidFill>
                  <a:schemeClr val="tx1"/>
                </a:solidFill>
                <a:latin typeface="Cambria" panose="02040503050406030204" pitchFamily="18" charset="0"/>
                <a:ea typeface="Cambria" panose="02040503050406030204" pitchFamily="18" charset="0"/>
              </a:rPr>
              <a:t>courses; it is rather based on a </a:t>
            </a:r>
            <a:r>
              <a:rPr lang="en-US" sz="1900" b="1" dirty="0">
                <a:solidFill>
                  <a:schemeClr val="tx1"/>
                </a:solidFill>
                <a:latin typeface="Cambria" panose="02040503050406030204" pitchFamily="18" charset="0"/>
                <a:ea typeface="Cambria" panose="02040503050406030204" pitchFamily="18" charset="0"/>
              </a:rPr>
              <a:t>specification of what test takers have to be able to do </a:t>
            </a:r>
            <a:r>
              <a:rPr lang="en-US" sz="1900" dirty="0">
                <a:solidFill>
                  <a:schemeClr val="tx1"/>
                </a:solidFill>
                <a:latin typeface="Cambria" panose="02040503050406030204" pitchFamily="18" charset="0"/>
                <a:ea typeface="Cambria" panose="02040503050406030204" pitchFamily="18" charset="0"/>
              </a:rPr>
              <a:t>in order to be </a:t>
            </a:r>
            <a:r>
              <a:rPr lang="en-US" sz="1900" b="1" dirty="0">
                <a:solidFill>
                  <a:schemeClr val="tx1"/>
                </a:solidFill>
                <a:latin typeface="Cambria" panose="02040503050406030204" pitchFamily="18" charset="0"/>
                <a:ea typeface="Cambria" panose="02040503050406030204" pitchFamily="18" charset="0"/>
              </a:rPr>
              <a:t>proficient.</a:t>
            </a:r>
            <a:r>
              <a:rPr lang="en-US" sz="1900" dirty="0">
                <a:solidFill>
                  <a:schemeClr val="tx1"/>
                </a:solidFill>
                <a:latin typeface="Cambria" panose="02040503050406030204" pitchFamily="18" charset="0"/>
                <a:ea typeface="Cambria" panose="02040503050406030204" pitchFamily="18" charset="0"/>
              </a:rPr>
              <a:t> </a:t>
            </a:r>
            <a:endParaRPr lang="ro-RO" sz="1900" dirty="0">
              <a:solidFill>
                <a:schemeClr val="tx1"/>
              </a:solidFill>
              <a:latin typeface="Cambria" panose="02040503050406030204" pitchFamily="18" charset="0"/>
              <a:ea typeface="Cambria" panose="02040503050406030204" pitchFamily="18" charset="0"/>
            </a:endParaRPr>
          </a:p>
          <a:p>
            <a:pPr lvl="1">
              <a:spcBef>
                <a:spcPts val="0"/>
              </a:spcBef>
              <a:buFont typeface="Wingdings" panose="05000000000000000000" pitchFamily="2" charset="2"/>
              <a:buChar char="§"/>
            </a:pPr>
            <a:r>
              <a:rPr lang="en-US" sz="1900" dirty="0">
                <a:solidFill>
                  <a:schemeClr val="tx1"/>
                </a:solidFill>
                <a:latin typeface="Cambria" panose="02040503050406030204" pitchFamily="18" charset="0"/>
                <a:ea typeface="Cambria" panose="02040503050406030204" pitchFamily="18" charset="0"/>
              </a:rPr>
              <a:t>are large scale, complex tests, covering a </a:t>
            </a:r>
            <a:r>
              <a:rPr lang="en-US" sz="1900" b="1" dirty="0">
                <a:solidFill>
                  <a:schemeClr val="tx1"/>
                </a:solidFill>
                <a:latin typeface="Cambria" panose="02040503050406030204" pitchFamily="18" charset="0"/>
                <a:ea typeface="Cambria" panose="02040503050406030204" pitchFamily="18" charset="0"/>
              </a:rPr>
              <a:t>wide range of </a:t>
            </a:r>
            <a:r>
              <a:rPr lang="en-US" sz="1900" b="1" dirty="0" smtClean="0">
                <a:solidFill>
                  <a:schemeClr val="tx1"/>
                </a:solidFill>
                <a:latin typeface="Cambria" panose="02040503050406030204" pitchFamily="18" charset="0"/>
                <a:ea typeface="Cambria" panose="02040503050406030204" pitchFamily="18" charset="0"/>
              </a:rPr>
              <a:t>lge </a:t>
            </a:r>
            <a:r>
              <a:rPr lang="en-US" sz="1900" dirty="0">
                <a:solidFill>
                  <a:schemeClr val="tx1"/>
                </a:solidFill>
                <a:latin typeface="Cambria" panose="02040503050406030204" pitchFamily="18" charset="0"/>
                <a:ea typeface="Cambria" panose="02040503050406030204" pitchFamily="18" charset="0"/>
              </a:rPr>
              <a:t>and they look forward to </a:t>
            </a:r>
            <a:r>
              <a:rPr lang="en-US" sz="1900" dirty="0" smtClean="0">
                <a:solidFill>
                  <a:schemeClr val="tx1"/>
                </a:solidFill>
                <a:latin typeface="Cambria" panose="02040503050406030204" pitchFamily="18" charset="0"/>
                <a:ea typeface="Cambria" panose="02040503050406030204" pitchFamily="18" charset="0"/>
              </a:rPr>
              <a:t>lge </a:t>
            </a:r>
            <a:r>
              <a:rPr lang="en-US" sz="1900" dirty="0">
                <a:solidFill>
                  <a:schemeClr val="tx1"/>
                </a:solidFill>
                <a:latin typeface="Cambria" panose="02040503050406030204" pitchFamily="18" charset="0"/>
                <a:ea typeface="Cambria" panose="02040503050406030204" pitchFamily="18" charset="0"/>
              </a:rPr>
              <a:t>applications in the real world;</a:t>
            </a:r>
            <a:endParaRPr lang="ro-RO" sz="1900" dirty="0">
              <a:solidFill>
                <a:schemeClr val="tx1"/>
              </a:solidFill>
              <a:latin typeface="Cambria" panose="02040503050406030204" pitchFamily="18" charset="0"/>
              <a:ea typeface="Cambria" panose="02040503050406030204" pitchFamily="18" charset="0"/>
            </a:endParaRPr>
          </a:p>
          <a:p>
            <a:pPr lvl="1">
              <a:spcBef>
                <a:spcPts val="0"/>
              </a:spcBef>
              <a:buFont typeface="Wingdings" panose="05000000000000000000" pitchFamily="2" charset="2"/>
              <a:buChar char="§"/>
            </a:pPr>
            <a:r>
              <a:rPr lang="en-US" sz="1900" dirty="0">
                <a:solidFill>
                  <a:schemeClr val="tx1"/>
                </a:solidFill>
                <a:latin typeface="Cambria" panose="02040503050406030204" pitchFamily="18" charset="0"/>
                <a:ea typeface="Cambria" panose="02040503050406030204" pitchFamily="18" charset="0"/>
              </a:rPr>
              <a:t>are summative, and try to simulate the </a:t>
            </a:r>
            <a:r>
              <a:rPr lang="en-US" sz="1900" b="1" dirty="0">
                <a:solidFill>
                  <a:schemeClr val="tx1"/>
                </a:solidFill>
                <a:latin typeface="Cambria" panose="02040503050406030204" pitchFamily="18" charset="0"/>
                <a:ea typeface="Cambria" panose="02040503050406030204" pitchFamily="18" charset="0"/>
              </a:rPr>
              <a:t>target </a:t>
            </a:r>
            <a:r>
              <a:rPr lang="en-US" sz="1900" b="1" dirty="0" smtClean="0">
                <a:solidFill>
                  <a:schemeClr val="tx1"/>
                </a:solidFill>
                <a:latin typeface="Cambria" panose="02040503050406030204" pitchFamily="18" charset="0"/>
                <a:ea typeface="Cambria" panose="02040503050406030204" pitchFamily="18" charset="0"/>
              </a:rPr>
              <a:t>lge </a:t>
            </a:r>
            <a:r>
              <a:rPr lang="en-US" sz="1900" b="1" dirty="0">
                <a:solidFill>
                  <a:schemeClr val="tx1"/>
                </a:solidFill>
                <a:latin typeface="Cambria" panose="02040503050406030204" pitchFamily="18" charset="0"/>
                <a:ea typeface="Cambria" panose="02040503050406030204" pitchFamily="18" charset="0"/>
              </a:rPr>
              <a:t>tasks </a:t>
            </a:r>
            <a:r>
              <a:rPr lang="en-US" sz="1900" dirty="0">
                <a:solidFill>
                  <a:schemeClr val="tx1"/>
                </a:solidFill>
                <a:latin typeface="Cambria" panose="02040503050406030204" pitchFamily="18" charset="0"/>
                <a:ea typeface="Cambria" panose="02040503050406030204" pitchFamily="18" charset="0"/>
              </a:rPr>
              <a:t>and cover relevant </a:t>
            </a:r>
            <a:r>
              <a:rPr lang="en-US" sz="1900" dirty="0" smtClean="0">
                <a:solidFill>
                  <a:schemeClr val="tx1"/>
                </a:solidFill>
                <a:latin typeface="Cambria" panose="02040503050406030204" pitchFamily="18" charset="0"/>
                <a:ea typeface="Cambria" panose="02040503050406030204" pitchFamily="18" charset="0"/>
              </a:rPr>
              <a:t>lge </a:t>
            </a:r>
            <a:r>
              <a:rPr lang="en-US" sz="1900" dirty="0">
                <a:solidFill>
                  <a:schemeClr val="tx1"/>
                </a:solidFill>
                <a:latin typeface="Cambria" panose="02040503050406030204" pitchFamily="18" charset="0"/>
                <a:ea typeface="Cambria" panose="02040503050406030204" pitchFamily="18" charset="0"/>
              </a:rPr>
              <a:t>skills in an authentic way;</a:t>
            </a:r>
            <a:endParaRPr lang="ro-RO" sz="1900" dirty="0">
              <a:solidFill>
                <a:schemeClr val="tx1"/>
              </a:solidFill>
              <a:latin typeface="Cambria" panose="02040503050406030204" pitchFamily="18" charset="0"/>
              <a:ea typeface="Cambria" panose="02040503050406030204" pitchFamily="18" charset="0"/>
            </a:endParaRPr>
          </a:p>
          <a:p>
            <a:pPr lvl="1">
              <a:spcBef>
                <a:spcPts val="0"/>
              </a:spcBef>
              <a:buFont typeface="Wingdings" panose="05000000000000000000" pitchFamily="2" charset="2"/>
              <a:buChar char="§"/>
            </a:pPr>
            <a:r>
              <a:rPr lang="en-US" sz="1900" dirty="0">
                <a:solidFill>
                  <a:schemeClr val="tx1"/>
                </a:solidFill>
                <a:latin typeface="Cambria" panose="02040503050406030204" pitchFamily="18" charset="0"/>
                <a:ea typeface="Cambria" panose="02040503050406030204" pitchFamily="18" charset="0"/>
              </a:rPr>
              <a:t>the main function is to test if the test takers have the necessary </a:t>
            </a:r>
            <a:r>
              <a:rPr lang="en-US" sz="1900" dirty="0" smtClean="0">
                <a:solidFill>
                  <a:schemeClr val="tx1"/>
                </a:solidFill>
                <a:latin typeface="Cambria" panose="02040503050406030204" pitchFamily="18" charset="0"/>
                <a:ea typeface="Cambria" panose="02040503050406030204" pitchFamily="18" charset="0"/>
              </a:rPr>
              <a:t>lge </a:t>
            </a:r>
            <a:r>
              <a:rPr lang="en-US" sz="1900" dirty="0">
                <a:solidFill>
                  <a:schemeClr val="tx1"/>
                </a:solidFill>
                <a:latin typeface="Cambria" panose="02040503050406030204" pitchFamily="18" charset="0"/>
                <a:ea typeface="Cambria" panose="02040503050406030204" pitchFamily="18" charset="0"/>
              </a:rPr>
              <a:t>skills or the degree of mastery of these skills. Proficiency tests are usually devised and administered by external testing bodies.</a:t>
            </a:r>
            <a:endParaRPr lang="ro-RO" sz="1900" dirty="0">
              <a:solidFill>
                <a:schemeClr val="tx1"/>
              </a:solidFill>
              <a:latin typeface="Cambria" panose="02040503050406030204" pitchFamily="18" charset="0"/>
              <a:ea typeface="Cambria" panose="02040503050406030204" pitchFamily="18" charset="0"/>
            </a:endParaRPr>
          </a:p>
          <a:p>
            <a:pPr marL="0" indent="0">
              <a:spcBef>
                <a:spcPts val="0"/>
              </a:spcBef>
              <a:buNone/>
            </a:pPr>
            <a:endParaRPr lang="ro-RO" sz="2400" b="1" dirty="0">
              <a:solidFill>
                <a:schemeClr val="tx1"/>
              </a:solidFill>
              <a:latin typeface="Cambria" panose="02040503050406030204" pitchFamily="18" charset="0"/>
              <a:ea typeface="Cambria" panose="02040503050406030204" pitchFamily="18" charset="0"/>
            </a:endParaRPr>
          </a:p>
          <a:p>
            <a:pPr marL="0" indent="0">
              <a:spcBef>
                <a:spcPts val="0"/>
              </a:spcBef>
              <a:buNone/>
            </a:pPr>
            <a:r>
              <a:rPr lang="en-US" b="1" dirty="0">
                <a:solidFill>
                  <a:schemeClr val="tx1"/>
                </a:solidFill>
                <a:latin typeface="Cambria" panose="02040503050406030204" pitchFamily="18" charset="0"/>
                <a:ea typeface="Cambria" panose="02040503050406030204" pitchFamily="18" charset="0"/>
              </a:rPr>
              <a:t>Proficiency can refer to the present level of the learner’s mastery</a:t>
            </a:r>
            <a:r>
              <a:rPr lang="en-US" dirty="0">
                <a:solidFill>
                  <a:schemeClr val="tx1"/>
                </a:solidFill>
                <a:latin typeface="Cambria" panose="02040503050406030204" pitchFamily="18" charset="0"/>
                <a:ea typeface="Cambria" panose="02040503050406030204" pitchFamily="18" charset="0"/>
              </a:rPr>
              <a:t>, i.e. a complex combination of various skills - reading, listening, speaking, writing, grammatical knowledge, etc. </a:t>
            </a:r>
            <a:r>
              <a:rPr lang="en-US" dirty="0">
                <a:solidFill>
                  <a:schemeClr val="tx1"/>
                </a:solidFill>
              </a:rPr>
              <a:t> </a:t>
            </a:r>
            <a:endParaRPr lang="ro-RO" sz="1800" dirty="0">
              <a:solidFill>
                <a:schemeClr val="tx1"/>
              </a:solidFill>
              <a:latin typeface="Cambria" panose="02040503050406030204" pitchFamily="18" charset="0"/>
              <a:ea typeface="Cambria" panose="02040503050406030204" pitchFamily="18" charset="0"/>
            </a:endParaRPr>
          </a:p>
          <a:p>
            <a:pPr marL="0" indent="0">
              <a:spcBef>
                <a:spcPts val="0"/>
              </a:spcBef>
              <a:buNone/>
            </a:pPr>
            <a:r>
              <a:rPr lang="en-US" sz="2000" dirty="0">
                <a:solidFill>
                  <a:schemeClr val="tx1"/>
                </a:solidFill>
                <a:latin typeface="Cambria" panose="02040503050406030204" pitchFamily="18" charset="0"/>
                <a:ea typeface="Cambria" panose="02040503050406030204" pitchFamily="18" charset="0"/>
              </a:rPr>
              <a:t> </a:t>
            </a:r>
            <a:endParaRPr lang="ro-RO" sz="2000"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69773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6774" y="622570"/>
            <a:ext cx="7354110" cy="5457218"/>
          </a:xfrm>
        </p:spPr>
        <p:txBody>
          <a:bodyPr/>
          <a:lstStyle/>
          <a:p>
            <a:pPr marL="0" indent="0">
              <a:buNone/>
            </a:pPr>
            <a:r>
              <a:rPr lang="ro-RO" sz="2800" b="1" dirty="0">
                <a:solidFill>
                  <a:schemeClr val="tx1"/>
                </a:solidFill>
                <a:latin typeface="Cambria" panose="02040503050406030204" pitchFamily="18" charset="0"/>
                <a:ea typeface="Cambria" panose="02040503050406030204" pitchFamily="18" charset="0"/>
              </a:rPr>
              <a:t>Washback </a:t>
            </a:r>
            <a:endParaRPr lang="ro-RO" sz="2800" b="1" dirty="0" smtClean="0">
              <a:solidFill>
                <a:schemeClr val="tx1"/>
              </a:solidFill>
              <a:latin typeface="Cambria" panose="02040503050406030204" pitchFamily="18" charset="0"/>
              <a:ea typeface="Cambria" panose="02040503050406030204" pitchFamily="18" charset="0"/>
            </a:endParaRPr>
          </a:p>
          <a:p>
            <a:pPr marL="0" indent="0">
              <a:buNone/>
            </a:pPr>
            <a:endParaRPr lang="ro-RO" sz="2200" b="1" dirty="0">
              <a:solidFill>
                <a:schemeClr val="tx1"/>
              </a:solidFill>
              <a:latin typeface="Cambria" panose="02040503050406030204" pitchFamily="18" charset="0"/>
              <a:ea typeface="Cambria" panose="02040503050406030204" pitchFamily="18" charset="0"/>
            </a:endParaRPr>
          </a:p>
          <a:p>
            <a:r>
              <a:rPr lang="ro-RO" sz="2200" b="1" dirty="0" smtClean="0">
                <a:solidFill>
                  <a:schemeClr val="tx1"/>
                </a:solidFill>
                <a:latin typeface="Cambria" panose="02040503050406030204" pitchFamily="18" charset="0"/>
                <a:ea typeface="Cambria" panose="02040503050406030204" pitchFamily="18" charset="0"/>
              </a:rPr>
              <a:t>is the </a:t>
            </a:r>
            <a:r>
              <a:rPr lang="ro-RO" sz="2200" b="1" dirty="0">
                <a:solidFill>
                  <a:schemeClr val="tx1"/>
                </a:solidFill>
                <a:latin typeface="Cambria" panose="02040503050406030204" pitchFamily="18" charset="0"/>
                <a:ea typeface="Cambria" panose="02040503050406030204" pitchFamily="18" charset="0"/>
              </a:rPr>
              <a:t>influence of testing on teaching and </a:t>
            </a:r>
            <a:r>
              <a:rPr lang="ro-RO" sz="2200" b="1" dirty="0" smtClean="0">
                <a:solidFill>
                  <a:schemeClr val="tx1"/>
                </a:solidFill>
                <a:latin typeface="Cambria" panose="02040503050406030204" pitchFamily="18" charset="0"/>
                <a:ea typeface="Cambria" panose="02040503050406030204" pitchFamily="18" charset="0"/>
              </a:rPr>
              <a:t>learning</a:t>
            </a:r>
          </a:p>
          <a:p>
            <a:r>
              <a:rPr lang="ro-RO" sz="2200" b="1" dirty="0" smtClean="0">
                <a:solidFill>
                  <a:schemeClr val="tx1"/>
                </a:solidFill>
                <a:latin typeface="Cambria" panose="02040503050406030204" pitchFamily="18" charset="0"/>
                <a:ea typeface="Cambria" panose="02040503050406030204" pitchFamily="18" charset="0"/>
              </a:rPr>
              <a:t>it can be positive or negative</a:t>
            </a:r>
            <a:endParaRPr lang="ro-RO" sz="2200" dirty="0">
              <a:solidFill>
                <a:schemeClr val="tx1"/>
              </a:solidFill>
              <a:latin typeface="Cambria" panose="02040503050406030204" pitchFamily="18" charset="0"/>
              <a:ea typeface="Cambria" panose="02040503050406030204" pitchFamily="18" charset="0"/>
            </a:endParaRPr>
          </a:p>
          <a:p>
            <a:r>
              <a:rPr lang="ro-RO" sz="2200" dirty="0">
                <a:solidFill>
                  <a:schemeClr val="tx1"/>
                </a:solidFill>
                <a:latin typeface="Cambria" panose="02040503050406030204" pitchFamily="18" charset="0"/>
                <a:ea typeface="Cambria" panose="02040503050406030204" pitchFamily="18" charset="0"/>
              </a:rPr>
              <a:t>In </a:t>
            </a:r>
            <a:r>
              <a:rPr lang="ro-RO" sz="2200" dirty="0" smtClean="0">
                <a:solidFill>
                  <a:schemeClr val="tx1"/>
                </a:solidFill>
                <a:latin typeface="Cambria" panose="02040503050406030204" pitchFamily="18" charset="0"/>
                <a:ea typeface="Cambria" panose="02040503050406030204" pitchFamily="18" charset="0"/>
              </a:rPr>
              <a:t>lge </a:t>
            </a:r>
            <a:r>
              <a:rPr lang="ro-RO" sz="2200" dirty="0">
                <a:solidFill>
                  <a:schemeClr val="tx1"/>
                </a:solidFill>
                <a:latin typeface="Cambria" panose="02040503050406030204" pitchFamily="18" charset="0"/>
                <a:ea typeface="Cambria" panose="02040503050406030204" pitchFamily="18" charset="0"/>
              </a:rPr>
              <a:t>education, </a:t>
            </a:r>
            <a:r>
              <a:rPr lang="ro-RO" sz="2200" b="1" dirty="0">
                <a:solidFill>
                  <a:schemeClr val="tx1"/>
                </a:solidFill>
                <a:latin typeface="Cambria" panose="02040503050406030204" pitchFamily="18" charset="0"/>
                <a:ea typeface="Cambria" panose="02040503050406030204" pitchFamily="18" charset="0"/>
              </a:rPr>
              <a:t>positive washback</a:t>
            </a:r>
            <a:r>
              <a:rPr lang="ro-RO" sz="2200" dirty="0">
                <a:solidFill>
                  <a:schemeClr val="tx1"/>
                </a:solidFill>
                <a:latin typeface="Cambria" panose="02040503050406030204" pitchFamily="18" charset="0"/>
                <a:ea typeface="Cambria" panose="02040503050406030204" pitchFamily="18" charset="0"/>
              </a:rPr>
              <a:t> encourages </a:t>
            </a:r>
            <a:r>
              <a:rPr lang="ro-RO" sz="2200" dirty="0" smtClean="0">
                <a:solidFill>
                  <a:schemeClr val="tx1"/>
                </a:solidFill>
                <a:latin typeface="Cambria" panose="02040503050406030204" pitchFamily="18" charset="0"/>
                <a:ea typeface="Cambria" panose="02040503050406030204" pitchFamily="18" charset="0"/>
              </a:rPr>
              <a:t>lge </a:t>
            </a:r>
            <a:r>
              <a:rPr lang="ro-RO" sz="2200" dirty="0">
                <a:solidFill>
                  <a:schemeClr val="tx1"/>
                </a:solidFill>
                <a:latin typeface="Cambria" panose="02040503050406030204" pitchFamily="18" charset="0"/>
                <a:ea typeface="Cambria" panose="02040503050406030204" pitchFamily="18" charset="0"/>
              </a:rPr>
              <a:t>learning.</a:t>
            </a:r>
          </a:p>
          <a:p>
            <a:pPr lvl="0"/>
            <a:r>
              <a:rPr lang="ro-RO" sz="2200" dirty="0">
                <a:solidFill>
                  <a:schemeClr val="tx1"/>
                </a:solidFill>
                <a:latin typeface="Cambria" panose="02040503050406030204" pitchFamily="18" charset="0"/>
                <a:ea typeface="Cambria" panose="02040503050406030204" pitchFamily="18" charset="0"/>
              </a:rPr>
              <a:t>A test has positive washback when </a:t>
            </a:r>
            <a:r>
              <a:rPr lang="ro-RO" sz="2200" b="1" dirty="0">
                <a:solidFill>
                  <a:schemeClr val="tx1"/>
                </a:solidFill>
                <a:latin typeface="Cambria" panose="02040503050406030204" pitchFamily="18" charset="0"/>
                <a:ea typeface="Cambria" panose="02040503050406030204" pitchFamily="18" charset="0"/>
              </a:rPr>
              <a:t>test-preparation activities </a:t>
            </a:r>
            <a:r>
              <a:rPr lang="ro-RO" sz="2200" dirty="0">
                <a:solidFill>
                  <a:schemeClr val="tx1"/>
                </a:solidFill>
                <a:latin typeface="Cambria" panose="02040503050406030204" pitchFamily="18" charset="0"/>
                <a:ea typeface="Cambria" panose="02040503050406030204" pitchFamily="18" charset="0"/>
              </a:rPr>
              <a:t>are </a:t>
            </a:r>
            <a:r>
              <a:rPr lang="ro-RO" sz="2200" b="1" dirty="0">
                <a:solidFill>
                  <a:schemeClr val="tx1"/>
                </a:solidFill>
                <a:latin typeface="Cambria" panose="02040503050406030204" pitchFamily="18" charset="0"/>
                <a:ea typeface="Cambria" panose="02040503050406030204" pitchFamily="18" charset="0"/>
              </a:rPr>
              <a:t>the same </a:t>
            </a:r>
            <a:r>
              <a:rPr lang="ro-RO" sz="2200" dirty="0">
                <a:solidFill>
                  <a:schemeClr val="tx1"/>
                </a:solidFill>
                <a:latin typeface="Cambria" panose="02040503050406030204" pitchFamily="18" charset="0"/>
                <a:ea typeface="Cambria" panose="02040503050406030204" pitchFamily="18" charset="0"/>
              </a:rPr>
              <a:t>as </a:t>
            </a:r>
            <a:r>
              <a:rPr lang="ro-RO" sz="2200" b="1" dirty="0" smtClean="0">
                <a:solidFill>
                  <a:schemeClr val="tx1"/>
                </a:solidFill>
                <a:latin typeface="Cambria" panose="02040503050406030204" pitchFamily="18" charset="0"/>
                <a:ea typeface="Cambria" panose="02040503050406030204" pitchFamily="18" charset="0"/>
              </a:rPr>
              <a:t>lge </a:t>
            </a:r>
            <a:r>
              <a:rPr lang="ro-RO" sz="2200" b="1" dirty="0">
                <a:solidFill>
                  <a:schemeClr val="tx1"/>
                </a:solidFill>
                <a:latin typeface="Cambria" panose="02040503050406030204" pitchFamily="18" charset="0"/>
                <a:ea typeface="Cambria" panose="02040503050406030204" pitchFamily="18" charset="0"/>
              </a:rPr>
              <a:t>learning </a:t>
            </a:r>
            <a:r>
              <a:rPr lang="ro-RO" sz="2200" b="1" dirty="0" smtClean="0">
                <a:solidFill>
                  <a:schemeClr val="tx1"/>
                </a:solidFill>
                <a:latin typeface="Cambria" panose="02040503050406030204" pitchFamily="18" charset="0"/>
                <a:ea typeface="Cambria" panose="02040503050406030204" pitchFamily="18" charset="0"/>
              </a:rPr>
              <a:t>activities</a:t>
            </a:r>
            <a:r>
              <a:rPr lang="ro-RO" sz="2200" dirty="0" smtClean="0">
                <a:solidFill>
                  <a:schemeClr val="tx1"/>
                </a:solidFill>
                <a:latin typeface="Cambria" panose="02040503050406030204" pitchFamily="18" charset="0"/>
                <a:ea typeface="Cambria" panose="02040503050406030204" pitchFamily="18" charset="0"/>
              </a:rPr>
              <a:t>, e.g., </a:t>
            </a:r>
            <a:r>
              <a:rPr lang="ro-RO" sz="2200" dirty="0">
                <a:solidFill>
                  <a:schemeClr val="tx1"/>
                </a:solidFill>
                <a:latin typeface="Cambria" panose="02040503050406030204" pitchFamily="18" charset="0"/>
                <a:ea typeface="Cambria" panose="02040503050406030204" pitchFamily="18" charset="0"/>
              </a:rPr>
              <a:t>doing a pairwork speaking activity before a speaking test.</a:t>
            </a:r>
          </a:p>
          <a:p>
            <a:pPr lvl="0"/>
            <a:r>
              <a:rPr lang="ro-RO" sz="2200" b="1" dirty="0" smtClean="0">
                <a:solidFill>
                  <a:schemeClr val="tx1"/>
                </a:solidFill>
                <a:latin typeface="Cambria" panose="02040503050406030204" pitchFamily="18" charset="0"/>
                <a:ea typeface="Cambria" panose="02040503050406030204" pitchFamily="18" charset="0"/>
              </a:rPr>
              <a:t>Negative washback</a:t>
            </a:r>
            <a:r>
              <a:rPr lang="ro-RO" sz="2200" dirty="0">
                <a:solidFill>
                  <a:schemeClr val="tx1"/>
                </a:solidFill>
                <a:latin typeface="Cambria" panose="02040503050406030204" pitchFamily="18" charset="0"/>
                <a:ea typeface="Cambria" panose="02040503050406030204" pitchFamily="18" charset="0"/>
              </a:rPr>
              <a:t> </a:t>
            </a:r>
            <a:r>
              <a:rPr lang="ro-RO" sz="2200" dirty="0" smtClean="0">
                <a:solidFill>
                  <a:schemeClr val="tx1"/>
                </a:solidFill>
                <a:latin typeface="Cambria" panose="02040503050406030204" pitchFamily="18" charset="0"/>
                <a:ea typeface="Cambria" panose="02040503050406030204" pitchFamily="18" charset="0"/>
              </a:rPr>
              <a:t>limits </a:t>
            </a:r>
            <a:r>
              <a:rPr lang="ro-RO" sz="2200" dirty="0">
                <a:solidFill>
                  <a:schemeClr val="tx1"/>
                </a:solidFill>
                <a:latin typeface="Cambria" panose="02040503050406030204" pitchFamily="18" charset="0"/>
                <a:ea typeface="Cambria" panose="02040503050406030204" pitchFamily="18" charset="0"/>
              </a:rPr>
              <a:t>students’ learning. Teachers and learners sometimes do activities which are not helpful for learning the </a:t>
            </a:r>
            <a:r>
              <a:rPr lang="ro-RO" sz="2200" dirty="0" smtClean="0">
                <a:solidFill>
                  <a:schemeClr val="tx1"/>
                </a:solidFill>
                <a:latin typeface="Cambria" panose="02040503050406030204" pitchFamily="18" charset="0"/>
                <a:ea typeface="Cambria" panose="02040503050406030204" pitchFamily="18" charset="0"/>
              </a:rPr>
              <a:t>lge.</a:t>
            </a:r>
            <a:endParaRPr lang="ro-RO" sz="2200" dirty="0">
              <a:solidFill>
                <a:schemeClr val="tx1"/>
              </a:solidFill>
              <a:latin typeface="Cambria" panose="02040503050406030204" pitchFamily="18" charset="0"/>
              <a:ea typeface="Cambria" panose="02040503050406030204" pitchFamily="18" charset="0"/>
            </a:endParaRPr>
          </a:p>
          <a:p>
            <a:pPr marL="0" indent="0">
              <a:buNone/>
            </a:pPr>
            <a:endParaRPr lang="ro-RO" dirty="0">
              <a:solidFill>
                <a:schemeClr val="tx1"/>
              </a:solidFill>
            </a:endParaRPr>
          </a:p>
        </p:txBody>
      </p:sp>
    </p:spTree>
    <p:extLst>
      <p:ext uri="{BB962C8B-B14F-4D97-AF65-F5344CB8AC3E}">
        <p14:creationId xmlns:p14="http://schemas.microsoft.com/office/powerpoint/2010/main" val="1355440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3"/>
          <p:cNvSpPr txBox="1">
            <a:spLocks/>
          </p:cNvSpPr>
          <p:nvPr/>
        </p:nvSpPr>
        <p:spPr>
          <a:xfrm>
            <a:off x="282804" y="697584"/>
            <a:ext cx="4206899" cy="5550817"/>
          </a:xfrm>
          <a:prstGeom prst="rect">
            <a:avLst/>
          </a:prstGeom>
          <a:ln>
            <a:solidFill>
              <a:schemeClr val="tx1">
                <a:lumMod val="65000"/>
                <a:lumOff val="35000"/>
              </a:schemeClr>
            </a:solidFill>
          </a:ln>
        </p:spPr>
        <p:txBody>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US" sz="2400" b="1" dirty="0">
                <a:solidFill>
                  <a:schemeClr val="tx1"/>
                </a:solidFill>
                <a:latin typeface="Cambria" panose="02040503050406030204" pitchFamily="18" charset="0"/>
                <a:ea typeface="Cambria" panose="02040503050406030204" pitchFamily="18" charset="0"/>
              </a:rPr>
              <a:t>Traditional </a:t>
            </a:r>
            <a:r>
              <a:rPr lang="en-US" sz="2400" b="1" dirty="0" smtClean="0">
                <a:solidFill>
                  <a:schemeClr val="tx1"/>
                </a:solidFill>
                <a:latin typeface="Cambria" panose="02040503050406030204" pitchFamily="18" charset="0"/>
                <a:ea typeface="Cambria" panose="02040503050406030204" pitchFamily="18" charset="0"/>
              </a:rPr>
              <a:t>lge </a:t>
            </a:r>
            <a:r>
              <a:rPr lang="en-US" sz="2400" b="1" dirty="0">
                <a:solidFill>
                  <a:schemeClr val="tx1"/>
                </a:solidFill>
                <a:latin typeface="Cambria" panose="02040503050406030204" pitchFamily="18" charset="0"/>
                <a:ea typeface="Cambria" panose="02040503050406030204" pitchFamily="18" charset="0"/>
              </a:rPr>
              <a:t>Testing</a:t>
            </a:r>
          </a:p>
          <a:p>
            <a:pPr marL="0" indent="0">
              <a:buNone/>
            </a:pPr>
            <a:endParaRPr lang="en-US" sz="2200" b="1" dirty="0" smtClean="0">
              <a:solidFill>
                <a:schemeClr val="tx1"/>
              </a:solidFill>
              <a:latin typeface="Cambria" panose="02040503050406030204" pitchFamily="18" charset="0"/>
              <a:ea typeface="Cambria" panose="02040503050406030204" pitchFamily="18" charset="0"/>
            </a:endParaRPr>
          </a:p>
          <a:p>
            <a:pPr marL="0" indent="0">
              <a:buNone/>
            </a:pPr>
            <a:r>
              <a:rPr lang="en-US" sz="2200" b="1" dirty="0" smtClean="0">
                <a:solidFill>
                  <a:schemeClr val="tx1"/>
                </a:solidFill>
                <a:latin typeface="Cambria" panose="02040503050406030204" pitchFamily="18" charset="0"/>
                <a:ea typeface="Cambria" panose="02040503050406030204" pitchFamily="18" charset="0"/>
              </a:rPr>
              <a:t>Focus </a:t>
            </a:r>
            <a:r>
              <a:rPr lang="en-US" sz="2200" b="1" dirty="0">
                <a:solidFill>
                  <a:schemeClr val="tx1"/>
                </a:solidFill>
                <a:latin typeface="Cambria" panose="02040503050406030204" pitchFamily="18" charset="0"/>
                <a:ea typeface="Cambria" panose="02040503050406030204" pitchFamily="18" charset="0"/>
              </a:rPr>
              <a:t>on </a:t>
            </a:r>
            <a:r>
              <a:rPr lang="en-US" sz="2200" b="1" dirty="0" smtClean="0">
                <a:solidFill>
                  <a:schemeClr val="tx1"/>
                </a:solidFill>
                <a:latin typeface="Cambria" panose="02040503050406030204" pitchFamily="18" charset="0"/>
                <a:ea typeface="Cambria" panose="02040503050406030204" pitchFamily="18" charset="0"/>
              </a:rPr>
              <a:t>lge </a:t>
            </a:r>
            <a:r>
              <a:rPr lang="en-US" sz="2200" b="1" dirty="0">
                <a:solidFill>
                  <a:schemeClr val="tx1"/>
                </a:solidFill>
                <a:latin typeface="Cambria" panose="02040503050406030204" pitchFamily="18" charset="0"/>
                <a:ea typeface="Cambria" panose="02040503050406030204" pitchFamily="18" charset="0"/>
              </a:rPr>
              <a:t>forms</a:t>
            </a:r>
          </a:p>
          <a:p>
            <a:pPr marL="0" indent="0">
              <a:buNone/>
            </a:pPr>
            <a:endParaRPr lang="ro-RO" sz="2200" b="1" dirty="0">
              <a:solidFill>
                <a:schemeClr val="tx1"/>
              </a:solidFill>
              <a:latin typeface="Cambria" panose="02040503050406030204" pitchFamily="18" charset="0"/>
              <a:ea typeface="Cambria" panose="02040503050406030204" pitchFamily="18" charset="0"/>
            </a:endParaRPr>
          </a:p>
          <a:p>
            <a:r>
              <a:rPr lang="en-US" sz="2200" dirty="0">
                <a:solidFill>
                  <a:schemeClr val="tx1"/>
                </a:solidFill>
                <a:latin typeface="Cambria" panose="02040503050406030204" pitchFamily="18" charset="0"/>
                <a:ea typeface="Cambria" panose="02040503050406030204" pitchFamily="18" charset="0"/>
              </a:rPr>
              <a:t>Learner produces isolated bits of </a:t>
            </a:r>
            <a:r>
              <a:rPr lang="en-US" sz="2200" dirty="0" smtClean="0">
                <a:solidFill>
                  <a:schemeClr val="tx1"/>
                </a:solidFill>
                <a:latin typeface="Cambria" panose="02040503050406030204" pitchFamily="18" charset="0"/>
                <a:ea typeface="Cambria" panose="02040503050406030204" pitchFamily="18" charset="0"/>
              </a:rPr>
              <a:t>lge </a:t>
            </a:r>
            <a:r>
              <a:rPr lang="en-US" sz="2200" dirty="0">
                <a:solidFill>
                  <a:schemeClr val="tx1"/>
                </a:solidFill>
                <a:latin typeface="Cambria" panose="02040503050406030204" pitchFamily="18" charset="0"/>
                <a:ea typeface="Cambria" panose="02040503050406030204" pitchFamily="18" charset="0"/>
              </a:rPr>
              <a:t>that can be scored as right or wrong</a:t>
            </a:r>
          </a:p>
          <a:p>
            <a:r>
              <a:rPr lang="en-US" sz="2200" dirty="0">
                <a:solidFill>
                  <a:schemeClr val="tx1"/>
                </a:solidFill>
                <a:latin typeface="Cambria" panose="02040503050406030204" pitchFamily="18" charset="0"/>
                <a:ea typeface="Cambria" panose="02040503050406030204" pitchFamily="18" charset="0"/>
              </a:rPr>
              <a:t>Highly objective scoring</a:t>
            </a:r>
          </a:p>
          <a:p>
            <a:r>
              <a:rPr lang="en-US" sz="2200" dirty="0">
                <a:solidFill>
                  <a:schemeClr val="tx1"/>
                </a:solidFill>
                <a:latin typeface="Cambria" panose="02040503050406030204" pitchFamily="18" charset="0"/>
                <a:ea typeface="Cambria" panose="02040503050406030204" pitchFamily="18" charset="0"/>
              </a:rPr>
              <a:t>Dec</a:t>
            </a:r>
            <a:r>
              <a:rPr lang="ro-RO" sz="2200" dirty="0">
                <a:solidFill>
                  <a:schemeClr val="tx1"/>
                </a:solidFill>
                <a:latin typeface="Cambria" panose="02040503050406030204" pitchFamily="18" charset="0"/>
                <a:ea typeface="Cambria" panose="02040503050406030204" pitchFamily="18" charset="0"/>
              </a:rPr>
              <a:t>ontex</a:t>
            </a:r>
            <a:r>
              <a:rPr lang="en-US" sz="2200" dirty="0">
                <a:solidFill>
                  <a:schemeClr val="tx1"/>
                </a:solidFill>
                <a:latin typeface="Cambria" panose="02040503050406030204" pitchFamily="18" charset="0"/>
                <a:ea typeface="Cambria" panose="02040503050406030204" pitchFamily="18" charset="0"/>
              </a:rPr>
              <a:t>tuali</a:t>
            </a:r>
            <a:r>
              <a:rPr lang="ro-RO" sz="2200" dirty="0">
                <a:solidFill>
                  <a:schemeClr val="tx1"/>
                </a:solidFill>
                <a:latin typeface="Cambria" panose="02040503050406030204" pitchFamily="18" charset="0"/>
                <a:ea typeface="Cambria" panose="02040503050406030204" pitchFamily="18" charset="0"/>
              </a:rPr>
              <a:t>z</a:t>
            </a:r>
            <a:r>
              <a:rPr lang="en-US" sz="2200" dirty="0">
                <a:solidFill>
                  <a:schemeClr val="tx1"/>
                </a:solidFill>
                <a:latin typeface="Cambria" panose="02040503050406030204" pitchFamily="18" charset="0"/>
                <a:ea typeface="Cambria" panose="02040503050406030204" pitchFamily="18" charset="0"/>
              </a:rPr>
              <a:t>ed test tasks focused on the right answer. </a:t>
            </a:r>
          </a:p>
          <a:p>
            <a:pPr marL="0" indent="0">
              <a:buNone/>
            </a:pPr>
            <a:endParaRPr lang="ru-RU" sz="2000" dirty="0">
              <a:solidFill>
                <a:schemeClr val="tx1"/>
              </a:solidFill>
              <a:latin typeface="Cambria" panose="02040503050406030204" pitchFamily="18" charset="0"/>
              <a:ea typeface="Cambria" panose="02040503050406030204" pitchFamily="18" charset="0"/>
            </a:endParaRPr>
          </a:p>
        </p:txBody>
      </p:sp>
      <p:sp>
        <p:nvSpPr>
          <p:cNvPr id="4" name="Content Placeholder 5"/>
          <p:cNvSpPr txBox="1">
            <a:spLocks/>
          </p:cNvSpPr>
          <p:nvPr/>
        </p:nvSpPr>
        <p:spPr>
          <a:xfrm>
            <a:off x="4609707" y="669301"/>
            <a:ext cx="4411745" cy="5579100"/>
          </a:xfrm>
          <a:prstGeom prst="rect">
            <a:avLst/>
          </a:prstGeom>
          <a:ln>
            <a:solidFill>
              <a:schemeClr val="tx1">
                <a:lumMod val="65000"/>
                <a:lumOff val="35000"/>
              </a:schemeClr>
            </a:solidFill>
          </a:ln>
        </p:spPr>
        <p:txBody>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US" sz="2400" b="1" dirty="0">
                <a:solidFill>
                  <a:schemeClr val="tx1"/>
                </a:solidFill>
                <a:latin typeface="Cambria" panose="02040503050406030204" pitchFamily="18" charset="0"/>
                <a:ea typeface="Cambria" panose="02040503050406030204" pitchFamily="18" charset="0"/>
              </a:rPr>
              <a:t>Current Approaches to </a:t>
            </a:r>
            <a:r>
              <a:rPr lang="en-US" sz="2400" b="1" dirty="0" smtClean="0">
                <a:solidFill>
                  <a:schemeClr val="tx1"/>
                </a:solidFill>
                <a:latin typeface="Cambria" panose="02040503050406030204" pitchFamily="18" charset="0"/>
                <a:ea typeface="Cambria" panose="02040503050406030204" pitchFamily="18" charset="0"/>
              </a:rPr>
              <a:t>lge </a:t>
            </a:r>
            <a:r>
              <a:rPr lang="en-US" sz="2400" b="1" dirty="0">
                <a:solidFill>
                  <a:schemeClr val="tx1"/>
                </a:solidFill>
                <a:latin typeface="Cambria" panose="02040503050406030204" pitchFamily="18" charset="0"/>
                <a:ea typeface="Cambria" panose="02040503050406030204" pitchFamily="18" charset="0"/>
              </a:rPr>
              <a:t>Testing</a:t>
            </a:r>
            <a:endParaRPr lang="ro-RO" sz="2400" b="1" dirty="0">
              <a:solidFill>
                <a:schemeClr val="tx1"/>
              </a:solidFill>
              <a:latin typeface="Cambria" panose="02040503050406030204" pitchFamily="18" charset="0"/>
              <a:ea typeface="Cambria" panose="02040503050406030204" pitchFamily="18" charset="0"/>
            </a:endParaRPr>
          </a:p>
          <a:p>
            <a:pPr marL="0" indent="0">
              <a:buNone/>
            </a:pPr>
            <a:r>
              <a:rPr lang="en-US" sz="2200" b="1" dirty="0" smtClean="0">
                <a:solidFill>
                  <a:schemeClr val="tx1"/>
                </a:solidFill>
                <a:latin typeface="Cambria" panose="02040503050406030204" pitchFamily="18" charset="0"/>
                <a:ea typeface="Cambria" panose="02040503050406030204" pitchFamily="18" charset="0"/>
              </a:rPr>
              <a:t>Focus </a:t>
            </a:r>
            <a:r>
              <a:rPr lang="en-US" sz="2200" b="1" dirty="0">
                <a:solidFill>
                  <a:schemeClr val="tx1"/>
                </a:solidFill>
                <a:latin typeface="Cambria" panose="02040503050406030204" pitchFamily="18" charset="0"/>
                <a:ea typeface="Cambria" panose="02040503050406030204" pitchFamily="18" charset="0"/>
              </a:rPr>
              <a:t>on communicative </a:t>
            </a:r>
            <a:r>
              <a:rPr lang="en-US" sz="2200" b="1" dirty="0" smtClean="0">
                <a:solidFill>
                  <a:schemeClr val="tx1"/>
                </a:solidFill>
                <a:latin typeface="Cambria" panose="02040503050406030204" pitchFamily="18" charset="0"/>
                <a:ea typeface="Cambria" panose="02040503050406030204" pitchFamily="18" charset="0"/>
              </a:rPr>
              <a:t>effect</a:t>
            </a:r>
          </a:p>
          <a:p>
            <a:pPr marL="0" indent="0">
              <a:buNone/>
            </a:pPr>
            <a:endParaRPr lang="en-US" sz="2200" b="1" dirty="0">
              <a:solidFill>
                <a:schemeClr val="tx1"/>
              </a:solidFill>
              <a:latin typeface="Cambria" panose="02040503050406030204" pitchFamily="18" charset="0"/>
              <a:ea typeface="Cambria" panose="02040503050406030204" pitchFamily="18" charset="0"/>
            </a:endParaRPr>
          </a:p>
          <a:p>
            <a:r>
              <a:rPr lang="en-US" sz="2200" dirty="0" smtClean="0">
                <a:solidFill>
                  <a:schemeClr val="tx1"/>
                </a:solidFill>
                <a:latin typeface="Cambria" panose="02040503050406030204" pitchFamily="18" charset="0"/>
                <a:ea typeface="Cambria" panose="02040503050406030204" pitchFamily="18" charset="0"/>
              </a:rPr>
              <a:t>Integration </a:t>
            </a:r>
            <a:r>
              <a:rPr lang="en-US" sz="2200" dirty="0">
                <a:solidFill>
                  <a:schemeClr val="tx1"/>
                </a:solidFill>
                <a:latin typeface="Cambria" panose="02040503050406030204" pitchFamily="18" charset="0"/>
                <a:ea typeface="Cambria" panose="02040503050406030204" pitchFamily="18" charset="0"/>
              </a:rPr>
              <a:t>of </a:t>
            </a:r>
            <a:r>
              <a:rPr lang="en-US" sz="2200" dirty="0" smtClean="0">
                <a:solidFill>
                  <a:schemeClr val="tx1"/>
                </a:solidFill>
                <a:latin typeface="Cambria" panose="02040503050406030204" pitchFamily="18" charset="0"/>
                <a:ea typeface="Cambria" panose="02040503050406030204" pitchFamily="18" charset="0"/>
              </a:rPr>
              <a:t>skill</a:t>
            </a:r>
            <a:r>
              <a:rPr lang="ro-RO" sz="2200" dirty="0" smtClean="0">
                <a:solidFill>
                  <a:schemeClr val="tx1"/>
                </a:solidFill>
                <a:latin typeface="Cambria" panose="02040503050406030204" pitchFamily="18" charset="0"/>
                <a:ea typeface="Cambria" panose="02040503050406030204" pitchFamily="18" charset="0"/>
              </a:rPr>
              <a:t>s</a:t>
            </a:r>
          </a:p>
          <a:p>
            <a:r>
              <a:rPr lang="en-US" sz="2200" dirty="0" smtClean="0">
                <a:solidFill>
                  <a:schemeClr val="tx1"/>
                </a:solidFill>
                <a:latin typeface="Cambria" panose="02040503050406030204" pitchFamily="18" charset="0"/>
                <a:ea typeface="Cambria" panose="02040503050406030204" pitchFamily="18" charset="0"/>
              </a:rPr>
              <a:t>Includes </a:t>
            </a:r>
            <a:r>
              <a:rPr lang="en-US" sz="2200" dirty="0">
                <a:solidFill>
                  <a:schemeClr val="tx1"/>
                </a:solidFill>
                <a:latin typeface="Cambria" panose="02040503050406030204" pitchFamily="18" charset="0"/>
                <a:ea typeface="Cambria" panose="02040503050406030204" pitchFamily="18" charset="0"/>
              </a:rPr>
              <a:t>process and product</a:t>
            </a:r>
          </a:p>
          <a:p>
            <a:r>
              <a:rPr lang="en-US" sz="2200" dirty="0">
                <a:solidFill>
                  <a:schemeClr val="tx1"/>
                </a:solidFill>
                <a:latin typeface="Cambria" panose="02040503050406030204" pitchFamily="18" charset="0"/>
                <a:ea typeface="Cambria" panose="02040503050406030204" pitchFamily="18" charset="0"/>
              </a:rPr>
              <a:t>Clear criteria for guiding scoring</a:t>
            </a:r>
          </a:p>
          <a:p>
            <a:r>
              <a:rPr lang="en-US" sz="2200" dirty="0">
                <a:solidFill>
                  <a:schemeClr val="tx1"/>
                </a:solidFill>
                <a:latin typeface="Cambria" panose="02040503050406030204" pitchFamily="18" charset="0"/>
                <a:ea typeface="Cambria" panose="02040503050406030204" pitchFamily="18" charset="0"/>
              </a:rPr>
              <a:t>Open-ended answers</a:t>
            </a:r>
          </a:p>
          <a:p>
            <a:r>
              <a:rPr lang="en-US" sz="2200" dirty="0">
                <a:solidFill>
                  <a:schemeClr val="tx1"/>
                </a:solidFill>
                <a:latin typeface="Cambria" panose="02040503050406030204" pitchFamily="18" charset="0"/>
                <a:ea typeface="Cambria" panose="02040503050406030204" pitchFamily="18" charset="0"/>
              </a:rPr>
              <a:t>Attention to context.</a:t>
            </a:r>
            <a:endParaRPr lang="ru-RU" sz="2200"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301418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3"/>
          <p:cNvSpPr txBox="1">
            <a:spLocks/>
          </p:cNvSpPr>
          <p:nvPr/>
        </p:nvSpPr>
        <p:spPr>
          <a:xfrm>
            <a:off x="518474" y="895546"/>
            <a:ext cx="3780149" cy="5352855"/>
          </a:xfrm>
          <a:prstGeom prst="rect">
            <a:avLst/>
          </a:prstGeom>
          <a:ln>
            <a:solidFill>
              <a:schemeClr val="tx1">
                <a:lumMod val="65000"/>
                <a:lumOff val="35000"/>
              </a:schemeClr>
            </a:solidFill>
          </a:ln>
        </p:spPr>
        <p:txBody>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US" sz="2400" b="1" dirty="0">
                <a:solidFill>
                  <a:schemeClr val="tx1"/>
                </a:solidFill>
                <a:latin typeface="Cambria" panose="02040503050406030204" pitchFamily="18" charset="0"/>
                <a:ea typeface="Cambria" panose="02040503050406030204" pitchFamily="18" charset="0"/>
                <a:cs typeface="Times New Roman" panose="02020603050405020304" pitchFamily="18" charset="0"/>
              </a:rPr>
              <a:t>Direct </a:t>
            </a:r>
            <a:r>
              <a:rPr lang="ro-RO" sz="2400" b="1" dirty="0" smtClean="0">
                <a:solidFill>
                  <a:schemeClr val="tx1"/>
                </a:solidFill>
                <a:latin typeface="Cambria" panose="02040503050406030204" pitchFamily="18" charset="0"/>
                <a:ea typeface="Cambria" panose="02040503050406030204" pitchFamily="18" charset="0"/>
                <a:cs typeface="Times New Roman" panose="02020603050405020304" pitchFamily="18" charset="0"/>
              </a:rPr>
              <a:t>test items </a:t>
            </a:r>
            <a:endParaRPr lang="ro-RO" sz="2800" b="1" dirty="0">
              <a:solidFill>
                <a:schemeClr val="tx1"/>
              </a:solidFill>
              <a:latin typeface="Cambria" panose="02040503050406030204" pitchFamily="18" charset="0"/>
              <a:ea typeface="Cambria" panose="02040503050406030204" pitchFamily="18" charset="0"/>
              <a:cs typeface="Times New Roman" panose="02020603050405020304" pitchFamily="18" charset="0"/>
            </a:endParaRPr>
          </a:p>
          <a:p>
            <a:pPr lvl="0"/>
            <a:r>
              <a:rPr lang="en-US" sz="2200" dirty="0">
                <a:solidFill>
                  <a:schemeClr val="tx1"/>
                </a:solidFill>
                <a:latin typeface="Cambria" panose="02040503050406030204" pitchFamily="18" charset="0"/>
                <a:ea typeface="Cambria" panose="02040503050406030204" pitchFamily="18" charset="0"/>
              </a:rPr>
              <a:t>Requires of candidates to perform the communicative skill which is being tested.</a:t>
            </a:r>
            <a:endParaRPr lang="ro-RO" sz="2200" dirty="0">
              <a:solidFill>
                <a:schemeClr val="tx1"/>
              </a:solidFill>
              <a:latin typeface="Cambria" panose="02040503050406030204" pitchFamily="18" charset="0"/>
              <a:ea typeface="Cambria" panose="02040503050406030204" pitchFamily="18" charset="0"/>
            </a:endParaRPr>
          </a:p>
          <a:p>
            <a:r>
              <a:rPr lang="en-US" sz="2200" dirty="0">
                <a:solidFill>
                  <a:schemeClr val="tx1"/>
                </a:solidFill>
                <a:latin typeface="Cambria" panose="02040503050406030204" pitchFamily="18" charset="0"/>
                <a:ea typeface="Cambria" panose="02040503050406030204" pitchFamily="18" charset="0"/>
              </a:rPr>
              <a:t>Try to be as much like real-life </a:t>
            </a:r>
            <a:r>
              <a:rPr lang="en-US" sz="2200" dirty="0" smtClean="0">
                <a:solidFill>
                  <a:schemeClr val="tx1"/>
                </a:solidFill>
                <a:latin typeface="Cambria" panose="02040503050406030204" pitchFamily="18" charset="0"/>
                <a:ea typeface="Cambria" panose="02040503050406030204" pitchFamily="18" charset="0"/>
              </a:rPr>
              <a:t>lge </a:t>
            </a:r>
            <a:r>
              <a:rPr lang="en-US" sz="2200" dirty="0">
                <a:solidFill>
                  <a:schemeClr val="tx1"/>
                </a:solidFill>
                <a:latin typeface="Cambria" panose="02040503050406030204" pitchFamily="18" charset="0"/>
                <a:ea typeface="Cambria" panose="02040503050406030204" pitchFamily="18" charset="0"/>
              </a:rPr>
              <a:t>use as possible.</a:t>
            </a:r>
            <a:endParaRPr lang="ru-RU" sz="2200" dirty="0">
              <a:solidFill>
                <a:schemeClr val="tx1"/>
              </a:solidFill>
              <a:latin typeface="Cambria" panose="02040503050406030204" pitchFamily="18" charset="0"/>
              <a:ea typeface="Cambria" panose="02040503050406030204" pitchFamily="18" charset="0"/>
            </a:endParaRPr>
          </a:p>
        </p:txBody>
      </p:sp>
      <p:sp>
        <p:nvSpPr>
          <p:cNvPr id="4" name="Content Placeholder 5"/>
          <p:cNvSpPr txBox="1">
            <a:spLocks/>
          </p:cNvSpPr>
          <p:nvPr/>
        </p:nvSpPr>
        <p:spPr>
          <a:xfrm>
            <a:off x="4496587" y="895544"/>
            <a:ext cx="4524866" cy="5286867"/>
          </a:xfrm>
          <a:prstGeom prst="rect">
            <a:avLst/>
          </a:prstGeom>
          <a:ln>
            <a:solidFill>
              <a:schemeClr val="tx1">
                <a:lumMod val="65000"/>
                <a:lumOff val="35000"/>
              </a:schemeClr>
            </a:solidFill>
          </a:ln>
        </p:spPr>
        <p:txBody>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US" sz="2400" b="1" dirty="0">
                <a:solidFill>
                  <a:schemeClr val="tx1"/>
                </a:solidFill>
                <a:latin typeface="Times New Roman" panose="02020603050405020304" pitchFamily="18" charset="0"/>
                <a:cs typeface="Times New Roman" panose="02020603050405020304" pitchFamily="18" charset="0"/>
              </a:rPr>
              <a:t>Indirect Test Items</a:t>
            </a:r>
            <a:endParaRPr lang="ro-RO" sz="2400" b="1" dirty="0">
              <a:solidFill>
                <a:schemeClr val="tx1"/>
              </a:solidFill>
              <a:latin typeface="Times New Roman" panose="02020603050405020304" pitchFamily="18" charset="0"/>
              <a:cs typeface="Times New Roman" panose="02020603050405020304" pitchFamily="18" charset="0"/>
            </a:endParaRPr>
          </a:p>
          <a:p>
            <a:pPr lvl="0"/>
            <a:r>
              <a:rPr lang="en-US" sz="2000" dirty="0">
                <a:solidFill>
                  <a:schemeClr val="tx1"/>
                </a:solidFill>
                <a:latin typeface="Cambria" panose="02040503050406030204" pitchFamily="18" charset="0"/>
                <a:ea typeface="Cambria" panose="02040503050406030204" pitchFamily="18" charset="0"/>
              </a:rPr>
              <a:t>Measure the students’ knowledge and ability by getting at what lies beneath their receptive and productive skills. </a:t>
            </a:r>
            <a:endParaRPr lang="ro-RO" sz="2000" dirty="0">
              <a:solidFill>
                <a:schemeClr val="tx1"/>
              </a:solidFill>
              <a:latin typeface="Cambria" panose="02040503050406030204" pitchFamily="18" charset="0"/>
              <a:ea typeface="Cambria" panose="02040503050406030204" pitchFamily="18" charset="0"/>
            </a:endParaRPr>
          </a:p>
          <a:p>
            <a:pPr lvl="0"/>
            <a:r>
              <a:rPr lang="en-US" sz="2000" dirty="0">
                <a:solidFill>
                  <a:schemeClr val="tx1"/>
                </a:solidFill>
                <a:latin typeface="Cambria" panose="02040503050406030204" pitchFamily="18" charset="0"/>
                <a:ea typeface="Cambria" panose="02040503050406030204" pitchFamily="18" charset="0"/>
              </a:rPr>
              <a:t>Try to find about students’ </a:t>
            </a:r>
            <a:r>
              <a:rPr lang="en-US" sz="2000" dirty="0" smtClean="0">
                <a:solidFill>
                  <a:schemeClr val="tx1"/>
                </a:solidFill>
                <a:latin typeface="Cambria" panose="02040503050406030204" pitchFamily="18" charset="0"/>
                <a:ea typeface="Cambria" panose="02040503050406030204" pitchFamily="18" charset="0"/>
              </a:rPr>
              <a:t>lge </a:t>
            </a:r>
            <a:r>
              <a:rPr lang="en-US" sz="2000" dirty="0">
                <a:solidFill>
                  <a:schemeClr val="tx1"/>
                </a:solidFill>
                <a:latin typeface="Cambria" panose="02040503050406030204" pitchFamily="18" charset="0"/>
                <a:ea typeface="Cambria" panose="02040503050406030204" pitchFamily="18" charset="0"/>
              </a:rPr>
              <a:t>knowledge through more controlled items, i.e. multiple choice, grammar </a:t>
            </a:r>
            <a:r>
              <a:rPr lang="en-US" sz="2000" dirty="0" smtClean="0">
                <a:solidFill>
                  <a:schemeClr val="tx1"/>
                </a:solidFill>
                <a:latin typeface="Cambria" panose="02040503050406030204" pitchFamily="18" charset="0"/>
                <a:ea typeface="Cambria" panose="02040503050406030204" pitchFamily="18" charset="0"/>
              </a:rPr>
              <a:t>transformation</a:t>
            </a:r>
            <a:r>
              <a:rPr lang="ro-RO" sz="2000" dirty="0" smtClean="0">
                <a:solidFill>
                  <a:schemeClr val="tx1"/>
                </a:solidFill>
                <a:latin typeface="Cambria" panose="02040503050406030204" pitchFamily="18" charset="0"/>
                <a:ea typeface="Cambria" panose="02040503050406030204" pitchFamily="18" charset="0"/>
              </a:rPr>
              <a:t>, etc.</a:t>
            </a:r>
            <a:endParaRPr lang="ro-RO" sz="2000" dirty="0">
              <a:solidFill>
                <a:schemeClr val="tx1"/>
              </a:solidFill>
              <a:latin typeface="Cambria" panose="02040503050406030204" pitchFamily="18" charset="0"/>
              <a:ea typeface="Cambria" panose="02040503050406030204" pitchFamily="18" charset="0"/>
            </a:endParaRPr>
          </a:p>
          <a:p>
            <a:pPr lvl="0"/>
            <a:r>
              <a:rPr lang="en-US" sz="2000" dirty="0">
                <a:solidFill>
                  <a:schemeClr val="tx1"/>
                </a:solidFill>
                <a:latin typeface="Cambria" panose="02040503050406030204" pitchFamily="18" charset="0"/>
                <a:ea typeface="Cambria" panose="02040503050406030204" pitchFamily="18" charset="0"/>
              </a:rPr>
              <a:t>Are quicker to design,</a:t>
            </a:r>
            <a:endParaRPr lang="ro-RO" sz="2000" dirty="0">
              <a:solidFill>
                <a:schemeClr val="tx1"/>
              </a:solidFill>
              <a:latin typeface="Cambria" panose="02040503050406030204" pitchFamily="18" charset="0"/>
              <a:ea typeface="Cambria" panose="02040503050406030204" pitchFamily="18" charset="0"/>
            </a:endParaRPr>
          </a:p>
          <a:p>
            <a:pPr lvl="0"/>
            <a:r>
              <a:rPr lang="en-US" sz="2000" dirty="0">
                <a:solidFill>
                  <a:schemeClr val="tx1"/>
                </a:solidFill>
                <a:latin typeface="Cambria" panose="02040503050406030204" pitchFamily="18" charset="0"/>
                <a:ea typeface="Cambria" panose="02040503050406030204" pitchFamily="18" charset="0"/>
              </a:rPr>
              <a:t>Easier to mark</a:t>
            </a:r>
            <a:endParaRPr lang="ro-RO" sz="2000" dirty="0">
              <a:solidFill>
                <a:schemeClr val="tx1"/>
              </a:solidFill>
              <a:latin typeface="Cambria" panose="02040503050406030204" pitchFamily="18" charset="0"/>
              <a:ea typeface="Cambria" panose="02040503050406030204" pitchFamily="18" charset="0"/>
            </a:endParaRPr>
          </a:p>
          <a:p>
            <a:r>
              <a:rPr lang="en-US" sz="2000" dirty="0">
                <a:solidFill>
                  <a:schemeClr val="tx1"/>
                </a:solidFill>
                <a:latin typeface="Cambria" panose="02040503050406030204" pitchFamily="18" charset="0"/>
                <a:ea typeface="Cambria" panose="02040503050406030204" pitchFamily="18" charset="0"/>
              </a:rPr>
              <a:t>Produce greater score reliability.</a:t>
            </a:r>
            <a:endParaRPr lang="ru-RU" sz="2400"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08214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054410696"/>
              </p:ext>
            </p:extLst>
          </p:nvPr>
        </p:nvGraphicFramePr>
        <p:xfrm>
          <a:off x="1432874" y="358219"/>
          <a:ext cx="6457361" cy="426720"/>
        </p:xfrm>
        <a:graphic>
          <a:graphicData uri="http://schemas.openxmlformats.org/drawingml/2006/table">
            <a:tbl>
              <a:tblPr firstRow="1" firstCol="1" bandRow="1">
                <a:tableStyleId>{5C22544A-7EE6-4342-B048-85BDC9FD1C3A}</a:tableStyleId>
              </a:tblPr>
              <a:tblGrid>
                <a:gridCol w="6457361">
                  <a:extLst>
                    <a:ext uri="{9D8B030D-6E8A-4147-A177-3AD203B41FA5}">
                      <a16:colId xmlns:a16="http://schemas.microsoft.com/office/drawing/2014/main" val="647908822"/>
                    </a:ext>
                  </a:extLst>
                </a:gridCol>
              </a:tblGrid>
              <a:tr h="318626">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800" dirty="0" smtClean="0">
                          <a:solidFill>
                            <a:schemeClr val="tx1"/>
                          </a:solidFill>
                          <a:effectLst/>
                          <a:latin typeface="Cambria" panose="02040503050406030204" pitchFamily="18" charset="0"/>
                          <a:ea typeface="Cambria" panose="02040503050406030204" pitchFamily="18" charset="0"/>
                        </a:rPr>
                        <a:t>Testing</a:t>
                      </a:r>
                      <a:r>
                        <a:rPr lang="ro-RO" sz="2800" dirty="0" smtClean="0">
                          <a:solidFill>
                            <a:schemeClr val="tx1"/>
                          </a:solidFill>
                          <a:effectLst/>
                          <a:latin typeface="Cambria" panose="02040503050406030204" pitchFamily="18" charset="0"/>
                          <a:ea typeface="Cambria" panose="02040503050406030204" pitchFamily="18" charset="0"/>
                        </a:rPr>
                        <a:t> </a:t>
                      </a:r>
                      <a:r>
                        <a:rPr lang="en-US" sz="2800" dirty="0" smtClean="0">
                          <a:solidFill>
                            <a:schemeClr val="tx1"/>
                          </a:solidFill>
                          <a:effectLst/>
                          <a:latin typeface="Cambria" panose="02040503050406030204" pitchFamily="18" charset="0"/>
                          <a:ea typeface="Cambria" panose="02040503050406030204" pitchFamily="18" charset="0"/>
                        </a:rPr>
                        <a:t>Techniques</a:t>
                      </a:r>
                      <a:endParaRPr lang="ro-RO" sz="2800" dirty="0">
                        <a:solidFill>
                          <a:schemeClr val="tx1"/>
                        </a:solidFill>
                        <a:effectLst/>
                        <a:latin typeface="Cambria" panose="02040503050406030204" pitchFamily="18" charset="0"/>
                        <a:ea typeface="Cambria" panose="02040503050406030204" pitchFamily="18" charset="0"/>
                        <a:cs typeface="Arial" panose="020B0604020202020204" pitchFamily="34" charset="0"/>
                      </a:endParaRPr>
                    </a:p>
                  </a:txBody>
                  <a:tcPr marL="64097" marR="64097" marT="0" marB="0">
                    <a:noFill/>
                  </a:tcPr>
                </a:tc>
                <a:extLst>
                  <a:ext uri="{0D108BD9-81ED-4DB2-BD59-A6C34878D82A}">
                    <a16:rowId xmlns:a16="http://schemas.microsoft.com/office/drawing/2014/main" val="622576554"/>
                  </a:ext>
                </a:extLst>
              </a:tr>
            </a:tbl>
          </a:graphicData>
        </a:graphic>
      </p:graphicFrame>
      <p:sp>
        <p:nvSpPr>
          <p:cNvPr id="10" name="TextBox 9"/>
          <p:cNvSpPr txBox="1"/>
          <p:nvPr/>
        </p:nvSpPr>
        <p:spPr>
          <a:xfrm>
            <a:off x="669203" y="1112367"/>
            <a:ext cx="4374038" cy="5093702"/>
          </a:xfrm>
          <a:prstGeom prst="rect">
            <a:avLst/>
          </a:prstGeom>
          <a:noFill/>
        </p:spPr>
        <p:txBody>
          <a:bodyPr wrap="square" rtlCol="0">
            <a:spAutoFit/>
          </a:bodyPr>
          <a:lstStyle/>
          <a:p>
            <a:pPr algn="ctr">
              <a:spcBef>
                <a:spcPts val="600"/>
              </a:spcBef>
              <a:spcAft>
                <a:spcPts val="600"/>
              </a:spcAft>
            </a:pPr>
            <a:r>
              <a:rPr lang="en-US" sz="2200" b="1" dirty="0" smtClean="0">
                <a:latin typeface="Cambria" panose="02040503050406030204" pitchFamily="18" charset="0"/>
                <a:ea typeface="Cambria" panose="02040503050406030204" pitchFamily="18" charset="0"/>
              </a:rPr>
              <a:t>Objective</a:t>
            </a:r>
            <a:endParaRPr lang="ro-RO" sz="2200" dirty="0">
              <a:latin typeface="Cambria" panose="02040503050406030204" pitchFamily="18" charset="0"/>
              <a:ea typeface="Cambria" panose="02040503050406030204" pitchFamily="18" charset="0"/>
            </a:endParaRPr>
          </a:p>
          <a:p>
            <a:pPr marL="342900" indent="-342900">
              <a:buFont typeface="Wingdings" panose="05000000000000000000" pitchFamily="2" charset="2"/>
              <a:buChar char="ü"/>
            </a:pPr>
            <a:r>
              <a:rPr lang="en-US" sz="2200" dirty="0" smtClean="0">
                <a:latin typeface="Cambria" panose="02040503050406030204" pitchFamily="18" charset="0"/>
                <a:ea typeface="Cambria" panose="02040503050406030204" pitchFamily="18" charset="0"/>
              </a:rPr>
              <a:t>have </a:t>
            </a:r>
            <a:r>
              <a:rPr lang="en-US" sz="2200" dirty="0">
                <a:latin typeface="Cambria" panose="02040503050406030204" pitchFamily="18" charset="0"/>
                <a:ea typeface="Cambria" panose="02040503050406030204" pitchFamily="18" charset="0"/>
              </a:rPr>
              <a:t>specific correct answers, free from bias</a:t>
            </a:r>
            <a:endParaRPr lang="ro-RO" sz="2200" dirty="0">
              <a:latin typeface="Cambria" panose="02040503050406030204" pitchFamily="18" charset="0"/>
              <a:ea typeface="Cambria" panose="02040503050406030204" pitchFamily="18" charset="0"/>
            </a:endParaRPr>
          </a:p>
          <a:p>
            <a:pPr marL="342900" indent="-342900">
              <a:buFont typeface="Wingdings" panose="05000000000000000000" pitchFamily="2" charset="2"/>
              <a:buChar char="ü"/>
            </a:pPr>
            <a:r>
              <a:rPr lang="en-US" sz="2200" dirty="0" smtClean="0">
                <a:latin typeface="Cambria" panose="02040503050406030204" pitchFamily="18" charset="0"/>
                <a:ea typeface="Cambria" panose="02040503050406030204" pitchFamily="18" charset="0"/>
              </a:rPr>
              <a:t>belong </a:t>
            </a:r>
            <a:r>
              <a:rPr lang="en-US" sz="2200" dirty="0">
                <a:latin typeface="Cambria" panose="02040503050406030204" pitchFamily="18" charset="0"/>
                <a:ea typeface="Cambria" panose="02040503050406030204" pitchFamily="18" charset="0"/>
              </a:rPr>
              <a:t>to the category of </a:t>
            </a:r>
            <a:r>
              <a:rPr lang="en-US" sz="2200" b="1" dirty="0">
                <a:latin typeface="Cambria" panose="02040503050406030204" pitchFamily="18" charset="0"/>
                <a:ea typeface="Cambria" panose="02040503050406030204" pitchFamily="18" charset="0"/>
              </a:rPr>
              <a:t>discrete point test </a:t>
            </a:r>
            <a:r>
              <a:rPr lang="en-US" sz="2200" dirty="0">
                <a:latin typeface="Cambria" panose="02040503050406030204" pitchFamily="18" charset="0"/>
                <a:ea typeface="Cambria" panose="02040503050406030204" pitchFamily="18" charset="0"/>
              </a:rPr>
              <a:t>(testing single, separate element of the lge)</a:t>
            </a:r>
            <a:endParaRPr lang="ro-RO" sz="2200" dirty="0">
              <a:latin typeface="Cambria" panose="02040503050406030204" pitchFamily="18" charset="0"/>
              <a:ea typeface="Cambria" panose="02040503050406030204" pitchFamily="18" charset="0"/>
            </a:endParaRPr>
          </a:p>
          <a:p>
            <a:pPr marL="342900" indent="-342900">
              <a:buFont typeface="Wingdings" panose="05000000000000000000" pitchFamily="2" charset="2"/>
              <a:buChar char="ü"/>
            </a:pPr>
            <a:r>
              <a:rPr lang="en-US" sz="2200" dirty="0" smtClean="0">
                <a:latin typeface="Cambria" panose="02040503050406030204" pitchFamily="18" charset="0"/>
                <a:ea typeface="Cambria" panose="02040503050406030204" pitchFamily="18" charset="0"/>
              </a:rPr>
              <a:t>focuses </a:t>
            </a:r>
            <a:r>
              <a:rPr lang="en-US" sz="2200" dirty="0">
                <a:latin typeface="Cambria" panose="02040503050406030204" pitchFamily="18" charset="0"/>
                <a:ea typeface="Cambria" panose="02040503050406030204" pitchFamily="18" charset="0"/>
              </a:rPr>
              <a:t>on particular level of the </a:t>
            </a:r>
            <a:r>
              <a:rPr lang="en-US" sz="2200" dirty="0" smtClean="0">
                <a:latin typeface="Cambria" panose="02040503050406030204" pitchFamily="18" charset="0"/>
                <a:ea typeface="Cambria" panose="02040503050406030204" pitchFamily="18" charset="0"/>
              </a:rPr>
              <a:t>lge, </a:t>
            </a:r>
            <a:r>
              <a:rPr lang="en-US" sz="2200" dirty="0">
                <a:latin typeface="Cambria" panose="02040503050406030204" pitchFamily="18" charset="0"/>
                <a:ea typeface="Cambria" panose="02040503050406030204" pitchFamily="18" charset="0"/>
              </a:rPr>
              <a:t>i.e. grammar, vocabulary, phonology</a:t>
            </a:r>
            <a:r>
              <a:rPr lang="en-US" sz="2200" dirty="0" smtClean="0">
                <a:latin typeface="Cambria" panose="02040503050406030204" pitchFamily="18" charset="0"/>
                <a:ea typeface="Cambria" panose="02040503050406030204" pitchFamily="18" charset="0"/>
              </a:rPr>
              <a:t>.</a:t>
            </a:r>
            <a:endParaRPr lang="ro-RO" sz="2200" dirty="0" smtClean="0">
              <a:latin typeface="Cambria" panose="02040503050406030204" pitchFamily="18" charset="0"/>
              <a:ea typeface="Cambria" panose="02040503050406030204" pitchFamily="18" charset="0"/>
            </a:endParaRPr>
          </a:p>
          <a:p>
            <a:pPr marL="742950" lvl="1" indent="-285750">
              <a:buFont typeface="Arial" panose="020B0604020202020204" pitchFamily="34" charset="0"/>
              <a:buChar char="•"/>
            </a:pPr>
            <a:r>
              <a:rPr lang="en-US" sz="2000" dirty="0">
                <a:latin typeface="Cambria" panose="02040503050406030204" pitchFamily="18" charset="0"/>
                <a:ea typeface="Cambria" panose="02040503050406030204" pitchFamily="18" charset="0"/>
              </a:rPr>
              <a:t>true/False,</a:t>
            </a:r>
            <a:endParaRPr lang="ro-RO" sz="2000" dirty="0">
              <a:latin typeface="Cambria" panose="02040503050406030204" pitchFamily="18" charset="0"/>
              <a:ea typeface="Cambria" panose="02040503050406030204" pitchFamily="18" charset="0"/>
            </a:endParaRPr>
          </a:p>
          <a:p>
            <a:pPr marL="742950" lvl="1" indent="-285750">
              <a:buFont typeface="Arial" panose="020B0604020202020204" pitchFamily="34" charset="0"/>
              <a:buChar char="•"/>
            </a:pPr>
            <a:r>
              <a:rPr lang="en-US" sz="2000" dirty="0">
                <a:latin typeface="Cambria" panose="02040503050406030204" pitchFamily="18" charset="0"/>
                <a:ea typeface="Cambria" panose="02040503050406030204" pitchFamily="18" charset="0"/>
              </a:rPr>
              <a:t>multiple choice,</a:t>
            </a:r>
            <a:endParaRPr lang="ro-RO" sz="2000" dirty="0">
              <a:latin typeface="Cambria" panose="02040503050406030204" pitchFamily="18" charset="0"/>
              <a:ea typeface="Cambria" panose="02040503050406030204" pitchFamily="18" charset="0"/>
            </a:endParaRPr>
          </a:p>
          <a:p>
            <a:pPr marL="742950" lvl="1" indent="-285750">
              <a:buFont typeface="Arial" panose="020B0604020202020204" pitchFamily="34" charset="0"/>
              <a:buChar char="•"/>
            </a:pPr>
            <a:r>
              <a:rPr lang="en-US" sz="2000" dirty="0">
                <a:latin typeface="Cambria" panose="02040503050406030204" pitchFamily="18" charset="0"/>
                <a:ea typeface="Cambria" panose="02040503050406030204" pitchFamily="18" charset="0"/>
              </a:rPr>
              <a:t>matching,</a:t>
            </a:r>
            <a:endParaRPr lang="ro-RO" sz="2000" dirty="0">
              <a:latin typeface="Cambria" panose="02040503050406030204" pitchFamily="18" charset="0"/>
              <a:ea typeface="Cambria" panose="02040503050406030204" pitchFamily="18" charset="0"/>
            </a:endParaRPr>
          </a:p>
          <a:p>
            <a:pPr marL="742950" lvl="1" indent="-285750">
              <a:buFont typeface="Arial" panose="020B0604020202020204" pitchFamily="34" charset="0"/>
              <a:buChar char="•"/>
            </a:pPr>
            <a:r>
              <a:rPr lang="en-US" sz="2000" dirty="0">
                <a:latin typeface="Cambria" panose="02040503050406030204" pitchFamily="18" charset="0"/>
                <a:ea typeface="Cambria" panose="02040503050406030204" pitchFamily="18" charset="0"/>
              </a:rPr>
              <a:t>completion,</a:t>
            </a:r>
            <a:endParaRPr lang="ro-RO" sz="2000" dirty="0">
              <a:latin typeface="Cambria" panose="02040503050406030204" pitchFamily="18" charset="0"/>
              <a:ea typeface="Cambria" panose="02040503050406030204" pitchFamily="18" charset="0"/>
            </a:endParaRPr>
          </a:p>
          <a:p>
            <a:pPr marL="742950" lvl="1" indent="-285750">
              <a:buFont typeface="Arial" panose="020B0604020202020204" pitchFamily="34" charset="0"/>
              <a:buChar char="•"/>
            </a:pPr>
            <a:r>
              <a:rPr lang="en-US" sz="2000" dirty="0">
                <a:latin typeface="Cambria" panose="02040503050406030204" pitchFamily="18" charset="0"/>
                <a:ea typeface="Cambria" panose="02040503050406030204" pitchFamily="18" charset="0"/>
              </a:rPr>
              <a:t>rearrangement/transformation</a:t>
            </a:r>
            <a:endParaRPr lang="ro-RO" sz="2000" dirty="0">
              <a:latin typeface="Cambria" panose="02040503050406030204" pitchFamily="18" charset="0"/>
              <a:ea typeface="Cambria" panose="02040503050406030204" pitchFamily="18" charset="0"/>
            </a:endParaRPr>
          </a:p>
        </p:txBody>
      </p:sp>
      <p:sp>
        <p:nvSpPr>
          <p:cNvPr id="11" name="TextBox 10"/>
          <p:cNvSpPr txBox="1"/>
          <p:nvPr/>
        </p:nvSpPr>
        <p:spPr>
          <a:xfrm>
            <a:off x="5055776" y="1168926"/>
            <a:ext cx="3572758" cy="3801041"/>
          </a:xfrm>
          <a:prstGeom prst="rect">
            <a:avLst/>
          </a:prstGeom>
          <a:noFill/>
        </p:spPr>
        <p:txBody>
          <a:bodyPr wrap="square" rtlCol="0">
            <a:spAutoFit/>
          </a:bodyPr>
          <a:lstStyle/>
          <a:p>
            <a:pPr>
              <a:spcBef>
                <a:spcPts val="600"/>
              </a:spcBef>
              <a:spcAft>
                <a:spcPts val="600"/>
              </a:spcAft>
            </a:pPr>
            <a:r>
              <a:rPr lang="en-US" sz="2200" b="1" dirty="0">
                <a:latin typeface="Cambria" panose="02040503050406030204" pitchFamily="18" charset="0"/>
                <a:ea typeface="Cambria" panose="02040503050406030204" pitchFamily="18" charset="0"/>
              </a:rPr>
              <a:t>Subjective</a:t>
            </a:r>
            <a:endParaRPr lang="ro-RO" sz="2200" b="1" dirty="0">
              <a:latin typeface="Cambria" panose="02040503050406030204" pitchFamily="18" charset="0"/>
              <a:ea typeface="Cambria" panose="02040503050406030204" pitchFamily="18" charset="0"/>
            </a:endParaRPr>
          </a:p>
          <a:p>
            <a:pPr marL="285750" indent="-285750">
              <a:buFont typeface="Wingdings" panose="05000000000000000000" pitchFamily="2" charset="2"/>
              <a:buChar char="ü"/>
            </a:pPr>
            <a:r>
              <a:rPr lang="en-US" sz="2200" dirty="0" smtClean="0">
                <a:latin typeface="Cambria" panose="02040503050406030204" pitchFamily="18" charset="0"/>
                <a:ea typeface="Cambria" panose="02040503050406030204" pitchFamily="18" charset="0"/>
              </a:rPr>
              <a:t>marking </a:t>
            </a:r>
            <a:r>
              <a:rPr lang="en-US" sz="2200" dirty="0">
                <a:latin typeface="Cambria" panose="02040503050406030204" pitchFamily="18" charset="0"/>
                <a:ea typeface="Cambria" panose="02040503050406030204" pitchFamily="18" charset="0"/>
              </a:rPr>
              <a:t>is impressionistic, biased</a:t>
            </a:r>
            <a:endParaRPr lang="ro-RO" sz="2200" dirty="0">
              <a:latin typeface="Cambria" panose="02040503050406030204" pitchFamily="18" charset="0"/>
              <a:ea typeface="Cambria" panose="02040503050406030204" pitchFamily="18" charset="0"/>
            </a:endParaRPr>
          </a:p>
          <a:p>
            <a:pPr marL="285750" indent="-285750">
              <a:buFont typeface="Wingdings" panose="05000000000000000000" pitchFamily="2" charset="2"/>
              <a:buChar char="ü"/>
            </a:pPr>
            <a:r>
              <a:rPr lang="en-US" sz="2200" b="1" dirty="0" smtClean="0">
                <a:latin typeface="Cambria" panose="02040503050406030204" pitchFamily="18" charset="0"/>
                <a:ea typeface="Cambria" panose="02040503050406030204" pitchFamily="18" charset="0"/>
              </a:rPr>
              <a:t>integrative</a:t>
            </a:r>
            <a:r>
              <a:rPr lang="en-US" sz="2200" dirty="0" smtClean="0">
                <a:latin typeface="Cambria" panose="02040503050406030204" pitchFamily="18" charset="0"/>
                <a:ea typeface="Cambria" panose="02040503050406030204" pitchFamily="18" charset="0"/>
              </a:rPr>
              <a:t> </a:t>
            </a:r>
            <a:r>
              <a:rPr lang="ro-RO" dirty="0">
                <a:latin typeface="Cambria" panose="02040503050406030204" pitchFamily="18" charset="0"/>
                <a:ea typeface="Cambria" panose="02040503050406030204" pitchFamily="18" charset="0"/>
              </a:rPr>
              <a:t>/ˈɪntəɡrətɪv/ </a:t>
            </a:r>
            <a:r>
              <a:rPr lang="en-US" sz="2200" dirty="0" smtClean="0">
                <a:latin typeface="Cambria" panose="02040503050406030204" pitchFamily="18" charset="0"/>
                <a:ea typeface="Cambria" panose="02040503050406030204" pitchFamily="18" charset="0"/>
              </a:rPr>
              <a:t>in </a:t>
            </a:r>
            <a:r>
              <a:rPr lang="en-US" sz="2200" dirty="0">
                <a:latin typeface="Cambria" panose="02040503050406030204" pitchFamily="18" charset="0"/>
                <a:ea typeface="Cambria" panose="02040503050406030204" pitchFamily="18" charset="0"/>
              </a:rPr>
              <a:t>nature</a:t>
            </a:r>
            <a:endParaRPr lang="ro-RO" sz="2200" dirty="0">
              <a:latin typeface="Cambria" panose="02040503050406030204" pitchFamily="18" charset="0"/>
              <a:ea typeface="Cambria" panose="02040503050406030204" pitchFamily="18" charset="0"/>
            </a:endParaRPr>
          </a:p>
          <a:p>
            <a:pPr marL="285750" indent="-285750">
              <a:buFont typeface="Wingdings" panose="05000000000000000000" pitchFamily="2" charset="2"/>
              <a:buChar char="ü"/>
            </a:pPr>
            <a:r>
              <a:rPr lang="en-US" sz="2200" dirty="0" smtClean="0">
                <a:latin typeface="Cambria" panose="02040503050406030204" pitchFamily="18" charset="0"/>
                <a:ea typeface="Cambria" panose="02040503050406030204" pitchFamily="18" charset="0"/>
              </a:rPr>
              <a:t>tries </a:t>
            </a:r>
            <a:r>
              <a:rPr lang="en-US" sz="2200" dirty="0">
                <a:latin typeface="Cambria" panose="02040503050406030204" pitchFamily="18" charset="0"/>
                <a:ea typeface="Cambria" panose="02040503050406030204" pitchFamily="18" charset="0"/>
              </a:rPr>
              <a:t>to assess learner’s capacity to use many bits simultaneously</a:t>
            </a:r>
            <a:r>
              <a:rPr lang="en-US" sz="2200" dirty="0" smtClean="0">
                <a:latin typeface="Cambria" panose="02040503050406030204" pitchFamily="18" charset="0"/>
                <a:ea typeface="Cambria" panose="02040503050406030204" pitchFamily="18" charset="0"/>
              </a:rPr>
              <a:t>.</a:t>
            </a:r>
            <a:endParaRPr lang="ro-RO" sz="2200" dirty="0" smtClean="0">
              <a:latin typeface="Cambria" panose="02040503050406030204" pitchFamily="18" charset="0"/>
              <a:ea typeface="Cambria" panose="02040503050406030204" pitchFamily="18" charset="0"/>
            </a:endParaRPr>
          </a:p>
          <a:p>
            <a:pPr marL="742950" lvl="1" indent="-285750">
              <a:buFont typeface="Arial" panose="020B0604020202020204" pitchFamily="34" charset="0"/>
              <a:buChar char="•"/>
            </a:pPr>
            <a:r>
              <a:rPr lang="en-US" sz="2000" dirty="0">
                <a:latin typeface="Cambria" panose="02040503050406030204" pitchFamily="18" charset="0"/>
                <a:ea typeface="Cambria" panose="02040503050406030204" pitchFamily="18" charset="0"/>
              </a:rPr>
              <a:t>short answers</a:t>
            </a:r>
            <a:endParaRPr lang="ro-RO" sz="2000" dirty="0">
              <a:latin typeface="Cambria" panose="02040503050406030204" pitchFamily="18" charset="0"/>
              <a:ea typeface="Cambria" panose="02040503050406030204" pitchFamily="18" charset="0"/>
            </a:endParaRPr>
          </a:p>
          <a:p>
            <a:pPr marL="742950" lvl="1" indent="-285750">
              <a:buFont typeface="Arial" panose="020B0604020202020204" pitchFamily="34" charset="0"/>
              <a:buChar char="•"/>
            </a:pPr>
            <a:r>
              <a:rPr lang="en-US" sz="2000" dirty="0" smtClean="0">
                <a:latin typeface="Cambria" panose="02040503050406030204" pitchFamily="18" charset="0"/>
                <a:ea typeface="Cambria" panose="02040503050406030204" pitchFamily="18" charset="0"/>
              </a:rPr>
              <a:t>essay</a:t>
            </a:r>
            <a:r>
              <a:rPr lang="ro-RO" sz="2000" dirty="0" smtClean="0">
                <a:latin typeface="Cambria" panose="02040503050406030204" pitchFamily="18" charset="0"/>
                <a:ea typeface="Cambria" panose="02040503050406030204" pitchFamily="18" charset="0"/>
              </a:rPr>
              <a:t>s</a:t>
            </a:r>
            <a:endParaRPr lang="ro-RO" sz="2000" dirty="0">
              <a:latin typeface="Cambria" panose="02040503050406030204" pitchFamily="18" charset="0"/>
              <a:ea typeface="Cambria" panose="02040503050406030204" pitchFamily="18" charset="0"/>
            </a:endParaRPr>
          </a:p>
          <a:p>
            <a:pPr marL="742950" lvl="1" indent="-285750">
              <a:buFont typeface="Arial" panose="020B0604020202020204" pitchFamily="34" charset="0"/>
              <a:buChar char="•"/>
            </a:pPr>
            <a:r>
              <a:rPr lang="en-US" sz="2000" dirty="0" smtClean="0">
                <a:latin typeface="Cambria" panose="02040503050406030204" pitchFamily="18" charset="0"/>
                <a:ea typeface="Cambria" panose="02040503050406030204" pitchFamily="18" charset="0"/>
              </a:rPr>
              <a:t>interview</a:t>
            </a:r>
            <a:r>
              <a:rPr lang="ro-RO" sz="2000" dirty="0" smtClean="0">
                <a:latin typeface="Cambria" panose="02040503050406030204" pitchFamily="18" charset="0"/>
                <a:ea typeface="Cambria" panose="02040503050406030204" pitchFamily="18" charset="0"/>
              </a:rPr>
              <a:t>s</a:t>
            </a:r>
            <a:endParaRPr lang="ro-RO"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00230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93340" y="1197204"/>
            <a:ext cx="9067504" cy="4765446"/>
          </a:xfrm>
          <a:prstGeom prst="rect">
            <a:avLst/>
          </a:prstGeom>
        </p:spPr>
      </p:pic>
    </p:spTree>
    <p:extLst>
      <p:ext uri="{BB962C8B-B14F-4D97-AF65-F5344CB8AC3E}">
        <p14:creationId xmlns:p14="http://schemas.microsoft.com/office/powerpoint/2010/main" val="4100996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5546" y="150830"/>
            <a:ext cx="7475457" cy="6709529"/>
          </a:xfrm>
          <a:prstGeom prst="rect">
            <a:avLst/>
          </a:prstGeom>
          <a:noFill/>
        </p:spPr>
        <p:txBody>
          <a:bodyPr wrap="square" rtlCol="0">
            <a:spAutoFit/>
          </a:bodyPr>
          <a:lstStyle/>
          <a:p>
            <a:r>
              <a:rPr lang="en-US" sz="2200" b="1" dirty="0" smtClean="0">
                <a:latin typeface="Cambria" panose="02040503050406030204" pitchFamily="18" charset="0"/>
                <a:ea typeface="Cambria" panose="02040503050406030204" pitchFamily="18" charset="0"/>
              </a:rPr>
              <a:t>Awareness </a:t>
            </a:r>
            <a:r>
              <a:rPr lang="en-US" sz="2200" b="1" dirty="0">
                <a:latin typeface="Cambria" panose="02040503050406030204" pitchFamily="18" charset="0"/>
                <a:ea typeface="Cambria" panose="02040503050406030204" pitchFamily="18" charset="0"/>
              </a:rPr>
              <a:t>of the grammatical features of the </a:t>
            </a:r>
            <a:r>
              <a:rPr lang="en-US" sz="2200" b="1" dirty="0" smtClean="0">
                <a:latin typeface="Cambria" panose="02040503050406030204" pitchFamily="18" charset="0"/>
                <a:ea typeface="Cambria" panose="02040503050406030204" pitchFamily="18" charset="0"/>
              </a:rPr>
              <a:t>lge</a:t>
            </a:r>
            <a:r>
              <a:rPr lang="en-US" sz="2200" dirty="0" smtClean="0">
                <a:latin typeface="Cambria" panose="02040503050406030204" pitchFamily="18" charset="0"/>
                <a:ea typeface="Cambria" panose="02040503050406030204" pitchFamily="18" charset="0"/>
              </a:rPr>
              <a:t> </a:t>
            </a:r>
            <a:r>
              <a:rPr lang="en-US" sz="2200" dirty="0">
                <a:latin typeface="Cambria" panose="02040503050406030204" pitchFamily="18" charset="0"/>
                <a:ea typeface="Cambria" panose="02040503050406030204" pitchFamily="18" charset="0"/>
              </a:rPr>
              <a:t>can be measured </a:t>
            </a:r>
            <a:r>
              <a:rPr lang="en-US" sz="2200" dirty="0" smtClean="0">
                <a:latin typeface="Cambria" panose="02040503050406030204" pitchFamily="18" charset="0"/>
                <a:ea typeface="Cambria" panose="02040503050406030204" pitchFamily="18" charset="0"/>
              </a:rPr>
              <a:t>by </a:t>
            </a:r>
            <a:r>
              <a:rPr lang="en-US" sz="2200" b="1" dirty="0" smtClean="0">
                <a:latin typeface="Cambria" panose="02040503050406030204" pitchFamily="18" charset="0"/>
                <a:ea typeface="Cambria" panose="02040503050406030204" pitchFamily="18" charset="0"/>
              </a:rPr>
              <a:t>objective test items</a:t>
            </a:r>
            <a:r>
              <a:rPr lang="en-US" sz="2200" dirty="0" smtClean="0">
                <a:latin typeface="Cambria" panose="02040503050406030204" pitchFamily="18" charset="0"/>
                <a:ea typeface="Cambria" panose="02040503050406030204" pitchFamily="18" charset="0"/>
              </a:rPr>
              <a:t>, </a:t>
            </a:r>
            <a:r>
              <a:rPr lang="en-US" sz="2200" dirty="0">
                <a:latin typeface="Cambria" panose="02040503050406030204" pitchFamily="18" charset="0"/>
                <a:ea typeface="Cambria" panose="02040503050406030204" pitchFamily="18" charset="0"/>
              </a:rPr>
              <a:t>each of which is testing one distinct element of the </a:t>
            </a:r>
            <a:r>
              <a:rPr lang="en-US" sz="2200" dirty="0" smtClean="0">
                <a:latin typeface="Cambria" panose="02040503050406030204" pitchFamily="18" charset="0"/>
                <a:ea typeface="Cambria" panose="02040503050406030204" pitchFamily="18" charset="0"/>
              </a:rPr>
              <a:t>lge, </a:t>
            </a:r>
            <a:r>
              <a:rPr lang="en-US" sz="2200" dirty="0">
                <a:latin typeface="Cambria" panose="02040503050406030204" pitchFamily="18" charset="0"/>
                <a:ea typeface="Cambria" panose="02040503050406030204" pitchFamily="18" charset="0"/>
              </a:rPr>
              <a:t>one grammatical rule or structure. </a:t>
            </a:r>
            <a:endParaRPr lang="ro-RO" sz="2200" dirty="0">
              <a:latin typeface="Cambria" panose="02040503050406030204" pitchFamily="18" charset="0"/>
              <a:ea typeface="Cambria" panose="02040503050406030204" pitchFamily="18" charset="0"/>
            </a:endParaRPr>
          </a:p>
          <a:p>
            <a:pPr marL="800100" lvl="1" indent="-342900">
              <a:spcBef>
                <a:spcPts val="600"/>
              </a:spcBef>
              <a:spcAft>
                <a:spcPts val="600"/>
              </a:spcAft>
              <a:buFont typeface="Wingdings" panose="05000000000000000000" pitchFamily="2" charset="2"/>
              <a:buChar char="§"/>
            </a:pPr>
            <a:r>
              <a:rPr lang="en-US" sz="2000" b="1" dirty="0">
                <a:latin typeface="Cambria" panose="02040503050406030204" pitchFamily="18" charset="0"/>
                <a:ea typeface="Cambria" panose="02040503050406030204" pitchFamily="18" charset="0"/>
              </a:rPr>
              <a:t>Multiple choice items -  </a:t>
            </a:r>
            <a:r>
              <a:rPr lang="en-US" sz="2000" dirty="0">
                <a:latin typeface="Cambria" panose="02040503050406030204" pitchFamily="18" charset="0"/>
                <a:ea typeface="Cambria" panose="02040503050406030204" pitchFamily="18" charset="0"/>
              </a:rPr>
              <a:t>consist of the stem, which presents the problem clearly and concisely </a:t>
            </a:r>
            <a:r>
              <a:rPr lang="en-US" sz="2000" dirty="0" smtClean="0">
                <a:latin typeface="Cambria" panose="02040503050406030204" pitchFamily="18" charset="0"/>
                <a:ea typeface="Cambria" panose="02040503050406030204" pitchFamily="18" charset="0"/>
              </a:rPr>
              <a:t>and</a:t>
            </a:r>
            <a:r>
              <a:rPr lang="ro-RO" sz="2000" dirty="0" smtClean="0">
                <a:latin typeface="Cambria" panose="02040503050406030204" pitchFamily="18" charset="0"/>
                <a:ea typeface="Cambria" panose="02040503050406030204" pitchFamily="18" charset="0"/>
              </a:rPr>
              <a:t> </a:t>
            </a:r>
            <a:r>
              <a:rPr lang="en-US" sz="2000" dirty="0" smtClean="0">
                <a:latin typeface="Cambria" panose="02040503050406030204" pitchFamily="18" charset="0"/>
                <a:ea typeface="Cambria" panose="02040503050406030204" pitchFamily="18" charset="0"/>
              </a:rPr>
              <a:t>there </a:t>
            </a:r>
            <a:r>
              <a:rPr lang="en-US" sz="2000" dirty="0">
                <a:latin typeface="Cambria" panose="02040503050406030204" pitchFamily="18" charset="0"/>
                <a:ea typeface="Cambria" panose="02040503050406030204" pitchFamily="18" charset="0"/>
              </a:rPr>
              <a:t>are three or four options given. The stem can be an incomplete statement, a complete statement and a question</a:t>
            </a:r>
            <a:r>
              <a:rPr lang="en-US" sz="2000" dirty="0" smtClean="0">
                <a:latin typeface="Cambria" panose="02040503050406030204" pitchFamily="18" charset="0"/>
                <a:ea typeface="Cambria" panose="02040503050406030204" pitchFamily="18" charset="0"/>
              </a:rPr>
              <a:t>.</a:t>
            </a:r>
            <a:endParaRPr lang="ro-RO" sz="2000" dirty="0">
              <a:latin typeface="Cambria" panose="02040503050406030204" pitchFamily="18" charset="0"/>
              <a:ea typeface="Cambria" panose="02040503050406030204" pitchFamily="18" charset="0"/>
            </a:endParaRPr>
          </a:p>
          <a:p>
            <a:pPr lvl="2">
              <a:spcBef>
                <a:spcPts val="600"/>
              </a:spcBef>
              <a:spcAft>
                <a:spcPts val="600"/>
              </a:spcAft>
            </a:pPr>
            <a:r>
              <a:rPr lang="en-US" sz="2000" dirty="0" smtClean="0">
                <a:latin typeface="Cambria" panose="02040503050406030204" pitchFamily="18" charset="0"/>
                <a:ea typeface="Cambria" panose="02040503050406030204" pitchFamily="18" charset="0"/>
              </a:rPr>
              <a:t>E.g</a:t>
            </a:r>
            <a:r>
              <a:rPr lang="en-US" sz="2000" dirty="0">
                <a:latin typeface="Cambria" panose="02040503050406030204" pitchFamily="18" charset="0"/>
                <a:ea typeface="Cambria" panose="02040503050406030204" pitchFamily="18" charset="0"/>
              </a:rPr>
              <a:t>.: The police charged the man ……. robbing the bank</a:t>
            </a:r>
            <a:r>
              <a:rPr lang="en-US" sz="2000" dirty="0" smtClean="0">
                <a:latin typeface="Cambria" panose="02040503050406030204" pitchFamily="18" charset="0"/>
                <a:ea typeface="Cambria" panose="02040503050406030204" pitchFamily="18" charset="0"/>
              </a:rPr>
              <a:t>.</a:t>
            </a:r>
            <a:r>
              <a:rPr lang="ro-RO" sz="2000" dirty="0">
                <a:latin typeface="Cambria" panose="02040503050406030204" pitchFamily="18" charset="0"/>
                <a:ea typeface="Cambria" panose="02040503050406030204" pitchFamily="18" charset="0"/>
              </a:rPr>
              <a:t> </a:t>
            </a:r>
            <a:r>
              <a:rPr lang="ro-RO" sz="2000" dirty="0" smtClean="0">
                <a:latin typeface="Cambria" panose="02040503050406030204" pitchFamily="18" charset="0"/>
                <a:ea typeface="Cambria" panose="02040503050406030204" pitchFamily="18" charset="0"/>
              </a:rPr>
              <a:t> </a:t>
            </a:r>
            <a:r>
              <a:rPr lang="en-US" sz="2000" dirty="0" smtClean="0">
                <a:latin typeface="Cambria" panose="02040503050406030204" pitchFamily="18" charset="0"/>
                <a:ea typeface="Cambria" panose="02040503050406030204" pitchFamily="18" charset="0"/>
              </a:rPr>
              <a:t>                </a:t>
            </a:r>
            <a:r>
              <a:rPr lang="ro-RO" sz="2000" dirty="0" smtClean="0">
                <a:latin typeface="Cambria" panose="02040503050406030204" pitchFamily="18" charset="0"/>
                <a:ea typeface="Cambria" panose="02040503050406030204" pitchFamily="18" charset="0"/>
              </a:rPr>
              <a:t>                 </a:t>
            </a:r>
            <a:r>
              <a:rPr lang="en-US" sz="2000" dirty="0" smtClean="0">
                <a:latin typeface="Cambria" panose="02040503050406030204" pitchFamily="18" charset="0"/>
                <a:ea typeface="Cambria" panose="02040503050406030204" pitchFamily="18" charset="0"/>
              </a:rPr>
              <a:t>                   A</a:t>
            </a:r>
            <a:r>
              <a:rPr lang="en-US" sz="2000" dirty="0">
                <a:latin typeface="Cambria" panose="02040503050406030204" pitchFamily="18" charset="0"/>
                <a:ea typeface="Cambria" panose="02040503050406030204" pitchFamily="18" charset="0"/>
              </a:rPr>
              <a:t>. for B on C with D at</a:t>
            </a:r>
            <a:endParaRPr lang="ro-RO" sz="2000" dirty="0">
              <a:latin typeface="Cambria" panose="02040503050406030204" pitchFamily="18" charset="0"/>
              <a:ea typeface="Cambria" panose="02040503050406030204" pitchFamily="18" charset="0"/>
            </a:endParaRPr>
          </a:p>
          <a:p>
            <a:pPr marL="800100" lvl="1" indent="-342900">
              <a:spcBef>
                <a:spcPts val="600"/>
              </a:spcBef>
              <a:spcAft>
                <a:spcPts val="600"/>
              </a:spcAft>
              <a:buFont typeface="Wingdings" panose="05000000000000000000" pitchFamily="2" charset="2"/>
              <a:buChar char="§"/>
            </a:pPr>
            <a:r>
              <a:rPr lang="en-US" sz="2000" b="1" dirty="0" smtClean="0">
                <a:latin typeface="Cambria" panose="02040503050406030204" pitchFamily="18" charset="0"/>
                <a:ea typeface="Cambria" panose="02040503050406030204" pitchFamily="18" charset="0"/>
              </a:rPr>
              <a:t>Rearrangement </a:t>
            </a:r>
            <a:r>
              <a:rPr lang="en-US" sz="2000" b="1" dirty="0">
                <a:latin typeface="Cambria" panose="02040503050406030204" pitchFamily="18" charset="0"/>
                <a:ea typeface="Cambria" panose="02040503050406030204" pitchFamily="18" charset="0"/>
              </a:rPr>
              <a:t>items - </a:t>
            </a:r>
            <a:r>
              <a:rPr lang="en-US" sz="2000" dirty="0">
                <a:latin typeface="Cambria" panose="02040503050406030204" pitchFamily="18" charset="0"/>
                <a:ea typeface="Cambria" panose="02040503050406030204" pitchFamily="18" charset="0"/>
              </a:rPr>
              <a:t>test taker has to unscramble the sentence and write out the sentence </a:t>
            </a:r>
            <a:r>
              <a:rPr lang="en-US" sz="2000" dirty="0" smtClean="0">
                <a:latin typeface="Cambria" panose="02040503050406030204" pitchFamily="18" charset="0"/>
                <a:ea typeface="Cambria" panose="02040503050406030204" pitchFamily="18" charset="0"/>
              </a:rPr>
              <a:t>by</a:t>
            </a:r>
            <a:r>
              <a:rPr lang="ro-RO" sz="2000" dirty="0" smtClean="0">
                <a:latin typeface="Cambria" panose="02040503050406030204" pitchFamily="18" charset="0"/>
                <a:ea typeface="Cambria" panose="02040503050406030204" pitchFamily="18" charset="0"/>
              </a:rPr>
              <a:t> </a:t>
            </a:r>
            <a:r>
              <a:rPr lang="en-US" sz="2000" dirty="0" smtClean="0">
                <a:latin typeface="Cambria" panose="02040503050406030204" pitchFamily="18" charset="0"/>
                <a:ea typeface="Cambria" panose="02040503050406030204" pitchFamily="18" charset="0"/>
              </a:rPr>
              <a:t>putting </a:t>
            </a:r>
            <a:r>
              <a:rPr lang="en-US" sz="2000" dirty="0">
                <a:latin typeface="Cambria" panose="02040503050406030204" pitchFamily="18" charset="0"/>
                <a:ea typeface="Cambria" panose="02040503050406030204" pitchFamily="18" charset="0"/>
              </a:rPr>
              <a:t>the words in their correct order.</a:t>
            </a:r>
            <a:endParaRPr lang="ro-RO" sz="2000" dirty="0">
              <a:latin typeface="Cambria" panose="02040503050406030204" pitchFamily="18" charset="0"/>
              <a:ea typeface="Cambria" panose="02040503050406030204" pitchFamily="18" charset="0"/>
            </a:endParaRPr>
          </a:p>
          <a:p>
            <a:pPr marL="800100" lvl="1" indent="-342900">
              <a:spcBef>
                <a:spcPts val="600"/>
              </a:spcBef>
              <a:spcAft>
                <a:spcPts val="600"/>
              </a:spcAft>
              <a:buFont typeface="Wingdings" panose="05000000000000000000" pitchFamily="2" charset="2"/>
              <a:buChar char="§"/>
            </a:pPr>
            <a:r>
              <a:rPr lang="en-US" sz="2000" b="1" dirty="0" smtClean="0">
                <a:latin typeface="Cambria" panose="02040503050406030204" pitchFamily="18" charset="0"/>
                <a:ea typeface="Cambria" panose="02040503050406030204" pitchFamily="18" charset="0"/>
              </a:rPr>
              <a:t>Completion </a:t>
            </a:r>
            <a:r>
              <a:rPr lang="en-US" sz="2000" b="1" dirty="0">
                <a:latin typeface="Cambria" panose="02040503050406030204" pitchFamily="18" charset="0"/>
                <a:ea typeface="Cambria" panose="02040503050406030204" pitchFamily="18" charset="0"/>
              </a:rPr>
              <a:t>items- </a:t>
            </a:r>
            <a:r>
              <a:rPr lang="en-US" sz="2000" dirty="0">
                <a:latin typeface="Cambria" panose="02040503050406030204" pitchFamily="18" charset="0"/>
                <a:ea typeface="Cambria" panose="02040503050406030204" pitchFamily="18" charset="0"/>
              </a:rPr>
              <a:t>involve production not mere recognition, as they test the ability to put </a:t>
            </a:r>
            <a:r>
              <a:rPr lang="en-US" sz="2000" dirty="0" smtClean="0">
                <a:latin typeface="Cambria" panose="02040503050406030204" pitchFamily="18" charset="0"/>
                <a:ea typeface="Cambria" panose="02040503050406030204" pitchFamily="18" charset="0"/>
              </a:rPr>
              <a:t>the</a:t>
            </a:r>
            <a:r>
              <a:rPr lang="ro-RO" sz="2000" dirty="0" smtClean="0">
                <a:latin typeface="Cambria" panose="02040503050406030204" pitchFamily="18" charset="0"/>
                <a:ea typeface="Cambria" panose="02040503050406030204" pitchFamily="18" charset="0"/>
              </a:rPr>
              <a:t> </a:t>
            </a:r>
            <a:r>
              <a:rPr lang="en-US" sz="2000" dirty="0" smtClean="0">
                <a:latin typeface="Cambria" panose="02040503050406030204" pitchFamily="18" charset="0"/>
                <a:ea typeface="Cambria" panose="02040503050406030204" pitchFamily="18" charset="0"/>
              </a:rPr>
              <a:t>most </a:t>
            </a:r>
            <a:r>
              <a:rPr lang="en-US" sz="2000" dirty="0">
                <a:latin typeface="Cambria" panose="02040503050406030204" pitchFamily="18" charset="0"/>
                <a:ea typeface="Cambria" panose="02040503050406030204" pitchFamily="18" charset="0"/>
              </a:rPr>
              <a:t>appropriate word in the blanks in the sentences, or in a text</a:t>
            </a:r>
            <a:endParaRPr lang="ro-RO" sz="2000" dirty="0">
              <a:latin typeface="Cambria" panose="02040503050406030204" pitchFamily="18" charset="0"/>
              <a:ea typeface="Cambria" panose="02040503050406030204" pitchFamily="18" charset="0"/>
            </a:endParaRPr>
          </a:p>
          <a:p>
            <a:pPr lvl="1"/>
            <a:r>
              <a:rPr lang="en-US" sz="2000" dirty="0">
                <a:latin typeface="Cambria" panose="02040503050406030204" pitchFamily="18" charset="0"/>
                <a:ea typeface="Cambria" panose="02040503050406030204" pitchFamily="18" charset="0"/>
              </a:rPr>
              <a:t>E.g.: That car belongs ………… my brother. (</a:t>
            </a:r>
            <a:r>
              <a:rPr lang="en-US" sz="2000" b="1" dirty="0">
                <a:latin typeface="Cambria" panose="02040503050406030204" pitchFamily="18" charset="0"/>
                <a:ea typeface="Cambria" panose="02040503050406030204" pitchFamily="18" charset="0"/>
              </a:rPr>
              <a:t>blank completion</a:t>
            </a:r>
            <a:r>
              <a:rPr lang="en-US" sz="2000" dirty="0">
                <a:latin typeface="Cambria" panose="02040503050406030204" pitchFamily="18" charset="0"/>
                <a:ea typeface="Cambria" panose="02040503050406030204" pitchFamily="18" charset="0"/>
              </a:rPr>
              <a:t>)</a:t>
            </a:r>
            <a:endParaRPr lang="ro-RO" sz="2000" dirty="0">
              <a:latin typeface="Cambria" panose="02040503050406030204" pitchFamily="18" charset="0"/>
              <a:ea typeface="Cambria" panose="02040503050406030204" pitchFamily="18" charset="0"/>
            </a:endParaRPr>
          </a:p>
          <a:p>
            <a:r>
              <a:rPr lang="en-US" sz="2000" dirty="0">
                <a:latin typeface="Cambria" panose="02040503050406030204" pitchFamily="18" charset="0"/>
                <a:ea typeface="Cambria" panose="02040503050406030204" pitchFamily="18" charset="0"/>
              </a:rPr>
              <a:t>      </a:t>
            </a:r>
            <a:r>
              <a:rPr lang="en-US" sz="2000" dirty="0" smtClean="0">
                <a:latin typeface="Cambria" panose="02040503050406030204" pitchFamily="18" charset="0"/>
                <a:ea typeface="Cambria" panose="02040503050406030204" pitchFamily="18" charset="0"/>
              </a:rPr>
              <a:t> </a:t>
            </a:r>
            <a:r>
              <a:rPr lang="en-US" sz="2000" dirty="0">
                <a:latin typeface="Cambria" panose="02040503050406030204" pitchFamily="18" charset="0"/>
                <a:ea typeface="Cambria" panose="02040503050406030204" pitchFamily="18" charset="0"/>
              </a:rPr>
              <a:t>She ……….. (come) home late yesterday (</a:t>
            </a:r>
            <a:r>
              <a:rPr lang="en-US" sz="2000" b="1" dirty="0">
                <a:latin typeface="Cambria" panose="02040503050406030204" pitchFamily="18" charset="0"/>
                <a:ea typeface="Cambria" panose="02040503050406030204" pitchFamily="18" charset="0"/>
              </a:rPr>
              <a:t>blank and cue</a:t>
            </a:r>
            <a:r>
              <a:rPr lang="en-US" sz="2000" dirty="0">
                <a:latin typeface="Cambria" panose="02040503050406030204" pitchFamily="18" charset="0"/>
                <a:ea typeface="Cambria" panose="02040503050406030204" pitchFamily="18" charset="0"/>
              </a:rPr>
              <a:t>)</a:t>
            </a:r>
            <a:endParaRPr lang="ro-RO" sz="2000" dirty="0">
              <a:latin typeface="Cambria" panose="02040503050406030204" pitchFamily="18" charset="0"/>
              <a:ea typeface="Cambria" panose="02040503050406030204" pitchFamily="18" charset="0"/>
            </a:endParaRPr>
          </a:p>
          <a:p>
            <a:r>
              <a:rPr lang="en-US" sz="2200" dirty="0">
                <a:latin typeface="Cambria" panose="02040503050406030204" pitchFamily="18" charset="0"/>
                <a:ea typeface="Cambria" panose="02040503050406030204" pitchFamily="18" charset="0"/>
              </a:rPr>
              <a:t> </a:t>
            </a:r>
            <a:endParaRPr lang="ro-RO"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011448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77047" y="535021"/>
            <a:ext cx="7627588" cy="5847755"/>
          </a:xfrm>
          <a:prstGeom prst="rect">
            <a:avLst/>
          </a:prstGeom>
          <a:noFill/>
        </p:spPr>
        <p:txBody>
          <a:bodyPr wrap="square" rtlCol="0">
            <a:spAutoFit/>
          </a:bodyPr>
          <a:lstStyle/>
          <a:p>
            <a:pPr lvl="0"/>
            <a:r>
              <a:rPr lang="en-US" sz="2200" b="1" dirty="0">
                <a:latin typeface="Cambria" panose="02040503050406030204" pitchFamily="18" charset="0"/>
                <a:ea typeface="Cambria" panose="02040503050406030204" pitchFamily="18" charset="0"/>
              </a:rPr>
              <a:t>Transformation items</a:t>
            </a:r>
            <a:r>
              <a:rPr lang="en-US" sz="2200" dirty="0">
                <a:latin typeface="Cambria" panose="02040503050406030204" pitchFamily="18" charset="0"/>
                <a:ea typeface="Cambria" panose="02040503050406030204" pitchFamily="18" charset="0"/>
              </a:rPr>
              <a:t> - there are two alternatives; the sentence has to be changed according to a given</a:t>
            </a:r>
            <a:endParaRPr lang="ro-RO" sz="2200" dirty="0">
              <a:latin typeface="Cambria" panose="02040503050406030204" pitchFamily="18" charset="0"/>
              <a:ea typeface="Cambria" panose="02040503050406030204" pitchFamily="18" charset="0"/>
            </a:endParaRPr>
          </a:p>
          <a:p>
            <a:r>
              <a:rPr lang="en-US" sz="2200" dirty="0">
                <a:latin typeface="Cambria" panose="02040503050406030204" pitchFamily="18" charset="0"/>
                <a:ea typeface="Cambria" panose="02040503050406030204" pitchFamily="18" charset="0"/>
              </a:rPr>
              <a:t>pattern or by using selected </a:t>
            </a:r>
            <a:r>
              <a:rPr lang="en-US" sz="2200" dirty="0" smtClean="0">
                <a:latin typeface="Cambria" panose="02040503050406030204" pitchFamily="18" charset="0"/>
                <a:ea typeface="Cambria" panose="02040503050406030204" pitchFamily="18" charset="0"/>
              </a:rPr>
              <a:t>words</a:t>
            </a:r>
            <a:r>
              <a:rPr lang="ro-RO" sz="2200" dirty="0" smtClean="0">
                <a:latin typeface="Cambria" panose="02040503050406030204" pitchFamily="18" charset="0"/>
                <a:ea typeface="Cambria" panose="02040503050406030204" pitchFamily="18" charset="0"/>
              </a:rPr>
              <a:t>:</a:t>
            </a:r>
            <a:endParaRPr lang="ro-RO" sz="2200" dirty="0">
              <a:latin typeface="Cambria" panose="02040503050406030204" pitchFamily="18" charset="0"/>
              <a:ea typeface="Cambria" panose="02040503050406030204" pitchFamily="18" charset="0"/>
            </a:endParaRPr>
          </a:p>
          <a:p>
            <a:pPr lvl="1"/>
            <a:r>
              <a:rPr lang="en-US" sz="2200" dirty="0">
                <a:latin typeface="Cambria" panose="02040503050406030204" pitchFamily="18" charset="0"/>
                <a:ea typeface="Cambria" panose="02040503050406030204" pitchFamily="18" charset="0"/>
              </a:rPr>
              <a:t>E.g.: I haven’t seen her for a year.</a:t>
            </a:r>
            <a:endParaRPr lang="ro-RO" sz="2200" dirty="0">
              <a:latin typeface="Cambria" panose="02040503050406030204" pitchFamily="18" charset="0"/>
              <a:ea typeface="Cambria" panose="02040503050406030204" pitchFamily="18" charset="0"/>
            </a:endParaRPr>
          </a:p>
          <a:p>
            <a:pPr lvl="1"/>
            <a:r>
              <a:rPr lang="en-US" sz="2200" dirty="0">
                <a:latin typeface="Cambria" panose="02040503050406030204" pitchFamily="18" charset="0"/>
                <a:ea typeface="Cambria" panose="02040503050406030204" pitchFamily="18" charset="0"/>
              </a:rPr>
              <a:t>It’s a year ……………………..</a:t>
            </a:r>
            <a:endParaRPr lang="ro-RO" sz="2200" dirty="0">
              <a:latin typeface="Cambria" panose="02040503050406030204" pitchFamily="18" charset="0"/>
              <a:ea typeface="Cambria" panose="02040503050406030204" pitchFamily="18" charset="0"/>
            </a:endParaRPr>
          </a:p>
          <a:p>
            <a:pPr lvl="1"/>
            <a:r>
              <a:rPr lang="en-US" sz="2200" dirty="0">
                <a:latin typeface="Cambria" panose="02040503050406030204" pitchFamily="18" charset="0"/>
                <a:ea typeface="Cambria" panose="02040503050406030204" pitchFamily="18" charset="0"/>
              </a:rPr>
              <a:t> </a:t>
            </a:r>
            <a:r>
              <a:rPr lang="en-US" sz="2200" dirty="0" smtClean="0">
                <a:latin typeface="Cambria" panose="02040503050406030204" pitchFamily="18" charset="0"/>
                <a:ea typeface="Cambria" panose="02040503050406030204" pitchFamily="18" charset="0"/>
              </a:rPr>
              <a:t>It’s </a:t>
            </a:r>
            <a:r>
              <a:rPr lang="en-US" sz="2200" dirty="0">
                <a:latin typeface="Cambria" panose="02040503050406030204" pitchFamily="18" charset="0"/>
                <a:ea typeface="Cambria" panose="02040503050406030204" pitchFamily="18" charset="0"/>
              </a:rPr>
              <a:t>no use calling her now, she’s on holiday. (point)</a:t>
            </a:r>
            <a:endParaRPr lang="ro-RO" sz="2200" dirty="0">
              <a:latin typeface="Cambria" panose="02040503050406030204" pitchFamily="18" charset="0"/>
              <a:ea typeface="Cambria" panose="02040503050406030204" pitchFamily="18" charset="0"/>
            </a:endParaRPr>
          </a:p>
          <a:p>
            <a:pPr lvl="1"/>
            <a:r>
              <a:rPr lang="en-US" sz="2200" dirty="0">
                <a:latin typeface="Cambria" panose="02040503050406030204" pitchFamily="18" charset="0"/>
                <a:ea typeface="Cambria" panose="02040503050406030204" pitchFamily="18" charset="0"/>
              </a:rPr>
              <a:t>………………………………………………………………………</a:t>
            </a:r>
            <a:endParaRPr lang="ro-RO" sz="2200" dirty="0">
              <a:latin typeface="Cambria" panose="02040503050406030204" pitchFamily="18" charset="0"/>
              <a:ea typeface="Cambria" panose="02040503050406030204" pitchFamily="18" charset="0"/>
            </a:endParaRPr>
          </a:p>
          <a:p>
            <a:r>
              <a:rPr lang="en-US" sz="2200" dirty="0">
                <a:latin typeface="Cambria" panose="02040503050406030204" pitchFamily="18" charset="0"/>
                <a:ea typeface="Cambria" panose="02040503050406030204" pitchFamily="18" charset="0"/>
              </a:rPr>
              <a:t> </a:t>
            </a:r>
            <a:endParaRPr lang="ro-RO" sz="2200" dirty="0">
              <a:latin typeface="Cambria" panose="02040503050406030204" pitchFamily="18" charset="0"/>
              <a:ea typeface="Cambria" panose="02040503050406030204" pitchFamily="18" charset="0"/>
            </a:endParaRPr>
          </a:p>
          <a:p>
            <a:pPr lvl="0"/>
            <a:r>
              <a:rPr lang="en-US" sz="2200" b="1" dirty="0">
                <a:latin typeface="Cambria" panose="02040503050406030204" pitchFamily="18" charset="0"/>
                <a:ea typeface="Cambria" panose="02040503050406030204" pitchFamily="18" charset="0"/>
              </a:rPr>
              <a:t>Joining elements</a:t>
            </a:r>
            <a:r>
              <a:rPr lang="en-US" sz="2200" dirty="0">
                <a:latin typeface="Cambria" panose="02040503050406030204" pitchFamily="18" charset="0"/>
                <a:ea typeface="Cambria" panose="02040503050406030204" pitchFamily="18" charset="0"/>
              </a:rPr>
              <a:t> (combination items</a:t>
            </a:r>
            <a:r>
              <a:rPr lang="en-US" sz="2200" dirty="0" smtClean="0">
                <a:latin typeface="Cambria" panose="02040503050406030204" pitchFamily="18" charset="0"/>
                <a:ea typeface="Cambria" panose="02040503050406030204" pitchFamily="18" charset="0"/>
              </a:rPr>
              <a:t>)-</a:t>
            </a:r>
            <a:r>
              <a:rPr lang="ro-RO" sz="2200" dirty="0" smtClean="0">
                <a:latin typeface="Cambria" panose="02040503050406030204" pitchFamily="18" charset="0"/>
                <a:ea typeface="Cambria" panose="02040503050406030204" pitchFamily="18" charset="0"/>
              </a:rPr>
              <a:t> </a:t>
            </a:r>
            <a:r>
              <a:rPr lang="en-US" sz="2200" dirty="0" smtClean="0">
                <a:latin typeface="Cambria" panose="02040503050406030204" pitchFamily="18" charset="0"/>
                <a:ea typeface="Cambria" panose="02040503050406030204" pitchFamily="18" charset="0"/>
              </a:rPr>
              <a:t>a </a:t>
            </a:r>
            <a:r>
              <a:rPr lang="en-US" sz="2200" dirty="0">
                <a:latin typeface="Cambria" panose="02040503050406030204" pitchFamily="18" charset="0"/>
                <a:ea typeface="Cambria" panose="02040503050406030204" pitchFamily="18" charset="0"/>
              </a:rPr>
              <a:t>pair of sentences is to be joined using the word given. </a:t>
            </a:r>
            <a:endParaRPr lang="ro-RO" sz="2200" dirty="0">
              <a:latin typeface="Cambria" panose="02040503050406030204" pitchFamily="18" charset="0"/>
              <a:ea typeface="Cambria" panose="02040503050406030204" pitchFamily="18" charset="0"/>
            </a:endParaRPr>
          </a:p>
          <a:p>
            <a:r>
              <a:rPr lang="en-US" sz="2200" dirty="0">
                <a:latin typeface="Cambria" panose="02040503050406030204" pitchFamily="18" charset="0"/>
                <a:ea typeface="Cambria" panose="02040503050406030204" pitchFamily="18" charset="0"/>
              </a:rPr>
              <a:t>E.g.: Some questions were difficult. They weren’t answered by several candidates. (WHICH)</a:t>
            </a:r>
            <a:endParaRPr lang="ro-RO" sz="2200" dirty="0">
              <a:latin typeface="Cambria" panose="02040503050406030204" pitchFamily="18" charset="0"/>
              <a:ea typeface="Cambria" panose="02040503050406030204" pitchFamily="18" charset="0"/>
            </a:endParaRPr>
          </a:p>
          <a:p>
            <a:r>
              <a:rPr lang="en-US" sz="2200" dirty="0">
                <a:latin typeface="Cambria" panose="02040503050406030204" pitchFamily="18" charset="0"/>
                <a:ea typeface="Cambria" panose="02040503050406030204" pitchFamily="18" charset="0"/>
              </a:rPr>
              <a:t> </a:t>
            </a:r>
            <a:endParaRPr lang="ro-RO" sz="2200" dirty="0">
              <a:latin typeface="Cambria" panose="02040503050406030204" pitchFamily="18" charset="0"/>
              <a:ea typeface="Cambria" panose="02040503050406030204" pitchFamily="18" charset="0"/>
            </a:endParaRPr>
          </a:p>
          <a:p>
            <a:pPr lvl="0"/>
            <a:r>
              <a:rPr lang="en-US" sz="2200" b="1" dirty="0">
                <a:latin typeface="Cambria" panose="02040503050406030204" pitchFamily="18" charset="0"/>
                <a:ea typeface="Cambria" panose="02040503050406030204" pitchFamily="18" charset="0"/>
              </a:rPr>
              <a:t>Addition items</a:t>
            </a:r>
            <a:r>
              <a:rPr lang="en-US" sz="2200" dirty="0">
                <a:latin typeface="Cambria" panose="02040503050406030204" pitchFamily="18" charset="0"/>
                <a:ea typeface="Cambria" panose="02040503050406030204" pitchFamily="18" charset="0"/>
              </a:rPr>
              <a:t> - students are to insert the given word in the most appropriate place in the sentence.</a:t>
            </a:r>
            <a:endParaRPr lang="ro-RO" sz="2200" dirty="0">
              <a:latin typeface="Cambria" panose="02040503050406030204" pitchFamily="18" charset="0"/>
              <a:ea typeface="Cambria" panose="02040503050406030204" pitchFamily="18" charset="0"/>
            </a:endParaRPr>
          </a:p>
          <a:p>
            <a:r>
              <a:rPr lang="en-US" sz="2200" dirty="0">
                <a:latin typeface="Cambria" panose="02040503050406030204" pitchFamily="18" charset="0"/>
                <a:ea typeface="Cambria" panose="02040503050406030204" pitchFamily="18" charset="0"/>
              </a:rPr>
              <a:t>E.g.: The children were alone at home in the evenings (OFTEN)</a:t>
            </a:r>
            <a:endParaRPr lang="ro-RO" sz="2200" dirty="0">
              <a:latin typeface="Cambria" panose="02040503050406030204" pitchFamily="18" charset="0"/>
              <a:ea typeface="Cambria" panose="02040503050406030204" pitchFamily="18" charset="0"/>
            </a:endParaRPr>
          </a:p>
          <a:p>
            <a:r>
              <a:rPr lang="en-US" sz="2200" dirty="0">
                <a:latin typeface="Cambria" panose="02040503050406030204" pitchFamily="18" charset="0"/>
                <a:ea typeface="Cambria" panose="02040503050406030204" pitchFamily="18" charset="0"/>
              </a:rPr>
              <a:t> </a:t>
            </a:r>
            <a:endParaRPr lang="ro-RO" sz="2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8515841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2221" y="807395"/>
            <a:ext cx="7597302" cy="4375044"/>
          </a:xfrm>
          <a:prstGeom prst="rect">
            <a:avLst/>
          </a:prstGeom>
        </p:spPr>
        <p:txBody>
          <a:bodyPr wrap="square">
            <a:spAutoFit/>
          </a:bodyPr>
          <a:lstStyle/>
          <a:p>
            <a:pPr marL="342900" lvl="0" indent="-342900">
              <a:lnSpc>
                <a:spcPct val="115000"/>
              </a:lnSpc>
              <a:spcAft>
                <a:spcPts val="0"/>
              </a:spcAft>
              <a:buFont typeface="Symbol" panose="05050102010706020507" pitchFamily="18" charset="2"/>
              <a:buChar char=""/>
            </a:pPr>
            <a:r>
              <a:rPr lang="en-US" sz="2200" b="1" dirty="0">
                <a:highlight>
                  <a:srgbClr val="00FFFF"/>
                </a:highlight>
                <a:latin typeface="Cambria" panose="02040503050406030204" pitchFamily="18" charset="0"/>
                <a:ea typeface="Cambria" panose="02040503050406030204" pitchFamily="18" charset="0"/>
                <a:cs typeface="F3"/>
              </a:rPr>
              <a:t>Cloze procedure </a:t>
            </a:r>
            <a:r>
              <a:rPr lang="en-US" sz="2200" b="1" dirty="0">
                <a:latin typeface="Cambria" panose="02040503050406030204" pitchFamily="18" charset="0"/>
                <a:ea typeface="Cambria" panose="02040503050406030204" pitchFamily="18" charset="0"/>
                <a:cs typeface="F3"/>
              </a:rPr>
              <a:t>– </a:t>
            </a:r>
            <a:r>
              <a:rPr lang="en-US" sz="2200" dirty="0">
                <a:latin typeface="Cambria" panose="02040503050406030204" pitchFamily="18" charset="0"/>
                <a:ea typeface="Cambria" panose="02040503050406030204" pitchFamily="18" charset="0"/>
                <a:cs typeface="F3"/>
              </a:rPr>
              <a:t>is considered an</a:t>
            </a:r>
            <a:r>
              <a:rPr lang="en-US" sz="2200" b="1" dirty="0">
                <a:latin typeface="Cambria" panose="02040503050406030204" pitchFamily="18" charset="0"/>
                <a:ea typeface="Cambria" panose="02040503050406030204" pitchFamily="18" charset="0"/>
                <a:cs typeface="F3"/>
              </a:rPr>
              <a:t> </a:t>
            </a:r>
            <a:r>
              <a:rPr lang="en-US" sz="2200" b="1" dirty="0">
                <a:latin typeface="Cambria" panose="02040503050406030204" pitchFamily="18" charset="0"/>
                <a:ea typeface="Cambria" panose="02040503050406030204" pitchFamily="18" charset="0"/>
                <a:cs typeface="F6"/>
              </a:rPr>
              <a:t>integrative</a:t>
            </a:r>
            <a:r>
              <a:rPr lang="en-US" sz="2200" dirty="0">
                <a:latin typeface="Cambria" panose="02040503050406030204" pitchFamily="18" charset="0"/>
                <a:ea typeface="Cambria" panose="02040503050406030204" pitchFamily="18" charset="0"/>
                <a:cs typeface="F6"/>
              </a:rPr>
              <a:t> </a:t>
            </a:r>
            <a:r>
              <a:rPr lang="ro-RO" sz="1600" dirty="0">
                <a:latin typeface="Cambria" panose="02040503050406030204" pitchFamily="18" charset="0"/>
                <a:ea typeface="Cambria" panose="02040503050406030204" pitchFamily="18" charset="0"/>
              </a:rPr>
              <a:t>/ˈ</a:t>
            </a:r>
            <a:r>
              <a:rPr lang="ro-RO" sz="1600" dirty="0" smtClean="0">
                <a:latin typeface="Cambria" panose="02040503050406030204" pitchFamily="18" charset="0"/>
                <a:ea typeface="Cambria" panose="02040503050406030204" pitchFamily="18" charset="0"/>
              </a:rPr>
              <a:t>ɪntəɡrətɪv</a:t>
            </a:r>
            <a:r>
              <a:rPr lang="ro-RO" sz="1600" dirty="0">
                <a:latin typeface="Cambria" panose="02040503050406030204" pitchFamily="18" charset="0"/>
                <a:ea typeface="Cambria" panose="02040503050406030204" pitchFamily="18" charset="0"/>
              </a:rPr>
              <a:t>/ </a:t>
            </a:r>
            <a:r>
              <a:rPr lang="en-US" sz="2200" dirty="0" smtClean="0">
                <a:latin typeface="Cambria" panose="02040503050406030204" pitchFamily="18" charset="0"/>
                <a:ea typeface="Cambria" panose="02040503050406030204" pitchFamily="18" charset="0"/>
                <a:cs typeface="F6"/>
              </a:rPr>
              <a:t>or </a:t>
            </a:r>
            <a:r>
              <a:rPr lang="en-US" sz="2200" dirty="0">
                <a:latin typeface="Cambria" panose="02040503050406030204" pitchFamily="18" charset="0"/>
                <a:ea typeface="Cambria" panose="02040503050406030204" pitchFamily="18" charset="0"/>
                <a:cs typeface="F6"/>
              </a:rPr>
              <a:t>global technique </a:t>
            </a:r>
            <a:r>
              <a:rPr lang="en-US" sz="2200" dirty="0">
                <a:latin typeface="Cambria" panose="02040503050406030204" pitchFamily="18" charset="0"/>
                <a:ea typeface="Cambria" panose="02040503050406030204" pitchFamily="18" charset="0"/>
                <a:cs typeface="F0"/>
              </a:rPr>
              <a:t>the test taker to </a:t>
            </a:r>
            <a:r>
              <a:rPr lang="en-US" sz="2200" b="1" dirty="0">
                <a:latin typeface="Cambria" panose="02040503050406030204" pitchFamily="18" charset="0"/>
                <a:ea typeface="Cambria" panose="02040503050406030204" pitchFamily="18" charset="0"/>
                <a:cs typeface="F0"/>
              </a:rPr>
              <a:t>combine many elements of the </a:t>
            </a:r>
            <a:r>
              <a:rPr lang="en-US" sz="2200" b="1" dirty="0" smtClean="0">
                <a:latin typeface="Cambria" panose="02040503050406030204" pitchFamily="18" charset="0"/>
                <a:ea typeface="Cambria" panose="02040503050406030204" pitchFamily="18" charset="0"/>
                <a:cs typeface="F0"/>
              </a:rPr>
              <a:t>lge</a:t>
            </a:r>
            <a:r>
              <a:rPr lang="en-US" sz="2200" dirty="0" smtClean="0">
                <a:latin typeface="Cambria" panose="02040503050406030204" pitchFamily="18" charset="0"/>
                <a:ea typeface="Cambria" panose="02040503050406030204" pitchFamily="18" charset="0"/>
                <a:cs typeface="F0"/>
              </a:rPr>
              <a:t> </a:t>
            </a:r>
            <a:r>
              <a:rPr lang="en-US" sz="2200" dirty="0">
                <a:latin typeface="Cambria" panose="02040503050406030204" pitchFamily="18" charset="0"/>
                <a:ea typeface="Cambria" panose="02040503050406030204" pitchFamily="18" charset="0"/>
                <a:cs typeface="F0"/>
              </a:rPr>
              <a:t>to perform the task. </a:t>
            </a:r>
            <a:r>
              <a:rPr lang="en-US" sz="2200" b="1" dirty="0">
                <a:latin typeface="Cambria" panose="02040503050406030204" pitchFamily="18" charset="0"/>
                <a:ea typeface="Cambria" panose="02040503050406030204" pitchFamily="18" charset="0"/>
                <a:cs typeface="F0"/>
              </a:rPr>
              <a:t>A text is taken and words are deleted form it at intervals</a:t>
            </a:r>
            <a:r>
              <a:rPr lang="en-US" sz="2200" dirty="0">
                <a:latin typeface="Cambria" panose="02040503050406030204" pitchFamily="18" charset="0"/>
                <a:ea typeface="Cambria" panose="02040503050406030204" pitchFamily="18" charset="0"/>
                <a:cs typeface="F0"/>
              </a:rPr>
              <a:t>. The test taker is to restore the missing part. It can be regarded integrative because each cloze test can contain a large number of items, it </a:t>
            </a:r>
            <a:r>
              <a:rPr lang="en-US" sz="2200" b="1" dirty="0">
                <a:latin typeface="Cambria" panose="02040503050406030204" pitchFamily="18" charset="0"/>
                <a:ea typeface="Cambria" panose="02040503050406030204" pitchFamily="18" charset="0"/>
                <a:cs typeface="F0"/>
              </a:rPr>
              <a:t>operates beyond sentence level </a:t>
            </a:r>
            <a:r>
              <a:rPr lang="en-US" sz="2200" dirty="0">
                <a:latin typeface="Cambria" panose="02040503050406030204" pitchFamily="18" charset="0"/>
                <a:ea typeface="Cambria" panose="02040503050406030204" pitchFamily="18" charset="0"/>
                <a:cs typeface="F0"/>
              </a:rPr>
              <a:t>and </a:t>
            </a:r>
            <a:r>
              <a:rPr lang="en-US" sz="2200" b="1" dirty="0">
                <a:latin typeface="Cambria" panose="02040503050406030204" pitchFamily="18" charset="0"/>
                <a:ea typeface="Cambria" panose="02040503050406030204" pitchFamily="18" charset="0"/>
                <a:cs typeface="F0"/>
              </a:rPr>
              <a:t>gives a full context for each item</a:t>
            </a:r>
            <a:r>
              <a:rPr lang="en-US" sz="2200" dirty="0">
                <a:latin typeface="Cambria" panose="02040503050406030204" pitchFamily="18" charset="0"/>
                <a:ea typeface="Cambria" panose="02040503050406030204" pitchFamily="18" charset="0"/>
                <a:cs typeface="F0"/>
              </a:rPr>
              <a:t>, and the test taker has to employ a </a:t>
            </a:r>
            <a:r>
              <a:rPr lang="en-US" sz="2200" b="1" dirty="0">
                <a:latin typeface="Cambria" panose="02040503050406030204" pitchFamily="18" charset="0"/>
                <a:ea typeface="Cambria" panose="02040503050406030204" pitchFamily="18" charset="0"/>
                <a:cs typeface="F0"/>
              </a:rPr>
              <a:t>wide range of </a:t>
            </a:r>
            <a:r>
              <a:rPr lang="en-US" sz="2200" b="1" dirty="0" smtClean="0">
                <a:latin typeface="Cambria" panose="02040503050406030204" pitchFamily="18" charset="0"/>
                <a:ea typeface="Cambria" panose="02040503050406030204" pitchFamily="18" charset="0"/>
                <a:cs typeface="F0"/>
              </a:rPr>
              <a:t>lge </a:t>
            </a:r>
            <a:r>
              <a:rPr lang="en-US" sz="2200" b="1" dirty="0">
                <a:latin typeface="Cambria" panose="02040503050406030204" pitchFamily="18" charset="0"/>
                <a:ea typeface="Cambria" panose="02040503050406030204" pitchFamily="18" charset="0"/>
                <a:cs typeface="F0"/>
              </a:rPr>
              <a:t>skills </a:t>
            </a:r>
            <a:r>
              <a:rPr lang="en-US" sz="2200" dirty="0">
                <a:latin typeface="Cambria" panose="02040503050406030204" pitchFamily="18" charset="0"/>
                <a:ea typeface="Cambria" panose="02040503050406030204" pitchFamily="18" charset="0"/>
                <a:cs typeface="F0"/>
              </a:rPr>
              <a:t>(</a:t>
            </a:r>
            <a:r>
              <a:rPr lang="en-US" sz="2200" b="1" dirty="0">
                <a:latin typeface="Cambria" panose="02040503050406030204" pitchFamily="18" charset="0"/>
                <a:ea typeface="Cambria" panose="02040503050406030204" pitchFamily="18" charset="0"/>
                <a:cs typeface="F0"/>
              </a:rPr>
              <a:t>lexical, grammatical, cohesive, semantic, contextual and predictive</a:t>
            </a:r>
            <a:r>
              <a:rPr lang="en-US" sz="2200" dirty="0">
                <a:latin typeface="Cambria" panose="02040503050406030204" pitchFamily="18" charset="0"/>
                <a:ea typeface="Cambria" panose="02040503050406030204" pitchFamily="18" charset="0"/>
                <a:cs typeface="F0"/>
              </a:rPr>
              <a:t>) to fill in the missing item.</a:t>
            </a:r>
            <a:endParaRPr lang="ro-RO" sz="2200" dirty="0">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593010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51751" y="254255"/>
            <a:ext cx="7928043" cy="6521458"/>
          </a:xfrm>
          <a:prstGeom prst="rect">
            <a:avLst/>
          </a:prstGeom>
        </p:spPr>
      </p:pic>
    </p:spTree>
    <p:extLst>
      <p:ext uri="{BB962C8B-B14F-4D97-AF65-F5344CB8AC3E}">
        <p14:creationId xmlns:p14="http://schemas.microsoft.com/office/powerpoint/2010/main" val="3463471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4656" y="867265"/>
            <a:ext cx="7701699" cy="4873656"/>
          </a:xfrm>
        </p:spPr>
        <p:txBody>
          <a:bodyPr/>
          <a:lstStyle/>
          <a:p>
            <a:pPr marL="0" indent="0">
              <a:buNone/>
            </a:pPr>
            <a:r>
              <a:rPr lang="ro-RO" sz="2800" b="1" dirty="0" smtClean="0">
                <a:latin typeface="Cambria" panose="02040503050406030204" pitchFamily="18" charset="0"/>
                <a:ea typeface="Cambria" panose="02040503050406030204" pitchFamily="18" charset="0"/>
              </a:rPr>
              <a:t>          Assessment </a:t>
            </a:r>
            <a:r>
              <a:rPr lang="ro-RO" sz="2800" b="1" dirty="0">
                <a:latin typeface="Cambria" panose="02040503050406030204" pitchFamily="18" charset="0"/>
                <a:ea typeface="Cambria" panose="02040503050406030204" pitchFamily="18" charset="0"/>
              </a:rPr>
              <a:t>vs. Testing</a:t>
            </a:r>
          </a:p>
          <a:p>
            <a:r>
              <a:rPr lang="ro-RO" sz="2100" b="1" dirty="0" smtClean="0">
                <a:latin typeface="Cambria" panose="02040503050406030204" pitchFamily="18" charset="0"/>
                <a:ea typeface="Cambria" panose="02040503050406030204" pitchFamily="18" charset="0"/>
              </a:rPr>
              <a:t>Continuous </a:t>
            </a:r>
            <a:r>
              <a:rPr lang="ro-RO" sz="2100" b="1" dirty="0">
                <a:latin typeface="Cambria" panose="02040503050406030204" pitchFamily="18" charset="0"/>
                <a:ea typeface="Cambria" panose="02040503050406030204" pitchFamily="18" charset="0"/>
              </a:rPr>
              <a:t>assessment is like a mirror </a:t>
            </a:r>
            <a:r>
              <a:rPr lang="ro-RO" sz="2100" dirty="0">
                <a:latin typeface="Cambria" panose="02040503050406030204" pitchFamily="18" charset="0"/>
                <a:ea typeface="Cambria" panose="02040503050406030204" pitchFamily="18" charset="0"/>
              </a:rPr>
              <a:t>- it allows you to keep checking what you look like, and you can make changes based on what you see</a:t>
            </a:r>
            <a:r>
              <a:rPr lang="ro-RO" sz="2100" dirty="0" smtClean="0">
                <a:latin typeface="Cambria" panose="02040503050406030204" pitchFamily="18" charset="0"/>
                <a:ea typeface="Cambria" panose="02040503050406030204" pitchFamily="18" charset="0"/>
              </a:rPr>
              <a:t>. </a:t>
            </a:r>
            <a:r>
              <a:rPr lang="ro-RO" sz="2100" b="1" dirty="0">
                <a:latin typeface="Cambria" panose="02040503050406030204" pitchFamily="18" charset="0"/>
                <a:ea typeface="Cambria" panose="02040503050406030204" pitchFamily="18" charset="0"/>
              </a:rPr>
              <a:t>Continuous </a:t>
            </a:r>
            <a:r>
              <a:rPr lang="ro-RO" sz="2100" dirty="0">
                <a:latin typeface="Cambria" panose="02040503050406030204" pitchFamily="18" charset="0"/>
                <a:ea typeface="Cambria" panose="02040503050406030204" pitchFamily="18" charset="0"/>
              </a:rPr>
              <a:t>assessment is ongoing throughout the duration of a course, rather than all at the end of a course. It is often </a:t>
            </a:r>
            <a:r>
              <a:rPr lang="ro-RO" sz="2100" b="1" dirty="0">
                <a:latin typeface="Cambria" panose="02040503050406030204" pitchFamily="18" charset="0"/>
                <a:ea typeface="Cambria" panose="02040503050406030204" pitchFamily="18" charset="0"/>
              </a:rPr>
              <a:t>informal</a:t>
            </a:r>
            <a:r>
              <a:rPr lang="ro-RO" sz="2100" dirty="0">
                <a:latin typeface="Cambria" panose="02040503050406030204" pitchFamily="18" charset="0"/>
                <a:ea typeface="Cambria" panose="02040503050406030204" pitchFamily="18" charset="0"/>
              </a:rPr>
              <a:t> and </a:t>
            </a:r>
            <a:r>
              <a:rPr lang="ro-RO" sz="2100" b="1" dirty="0">
                <a:latin typeface="Cambria" panose="02040503050406030204" pitchFamily="18" charset="0"/>
                <a:ea typeface="Cambria" panose="02040503050406030204" pitchFamily="18" charset="0"/>
              </a:rPr>
              <a:t>formative</a:t>
            </a:r>
            <a:r>
              <a:rPr lang="ro-RO" sz="2100" dirty="0">
                <a:latin typeface="Cambria" panose="02040503050406030204" pitchFamily="18" charset="0"/>
                <a:ea typeface="Cambria" panose="02040503050406030204" pitchFamily="18" charset="0"/>
              </a:rPr>
              <a:t>, although it may sometimes also contribute to students’ grades.</a:t>
            </a:r>
          </a:p>
          <a:p>
            <a:pPr lvl="0"/>
            <a:r>
              <a:rPr lang="ro-RO" sz="2100" b="1" dirty="0" smtClean="0">
                <a:latin typeface="Cambria" panose="02040503050406030204" pitchFamily="18" charset="0"/>
                <a:ea typeface="Cambria" panose="02040503050406030204" pitchFamily="18" charset="0"/>
              </a:rPr>
              <a:t>A </a:t>
            </a:r>
            <a:r>
              <a:rPr lang="ro-RO" sz="2100" b="1" dirty="0">
                <a:latin typeface="Cambria" panose="02040503050406030204" pitchFamily="18" charset="0"/>
                <a:ea typeface="Cambria" panose="02040503050406030204" pitchFamily="18" charset="0"/>
              </a:rPr>
              <a:t>test,</a:t>
            </a:r>
            <a:r>
              <a:rPr lang="ro-RO" sz="2100" dirty="0">
                <a:latin typeface="Cambria" panose="02040503050406030204" pitchFamily="18" charset="0"/>
                <a:ea typeface="Cambria" panose="02040503050406030204" pitchFamily="18" charset="0"/>
              </a:rPr>
              <a:t> on the other hand, is </a:t>
            </a:r>
            <a:r>
              <a:rPr lang="ro-RO" sz="2100" b="1" dirty="0">
                <a:latin typeface="Cambria" panose="02040503050406030204" pitchFamily="18" charset="0"/>
                <a:ea typeface="Cambria" panose="02040503050406030204" pitchFamily="18" charset="0"/>
              </a:rPr>
              <a:t>like a photograph </a:t>
            </a:r>
            <a:r>
              <a:rPr lang="ro-RO" sz="2100" dirty="0">
                <a:latin typeface="Cambria" panose="02040503050406030204" pitchFamily="18" charset="0"/>
                <a:ea typeface="Cambria" panose="02040503050406030204" pitchFamily="18" charset="0"/>
              </a:rPr>
              <a:t>- it captures one moment.</a:t>
            </a:r>
          </a:p>
          <a:p>
            <a:pPr marL="0" indent="0">
              <a:buNone/>
            </a:pPr>
            <a:endParaRPr lang="ro-RO" sz="2100" dirty="0"/>
          </a:p>
        </p:txBody>
      </p:sp>
    </p:spTree>
    <p:extLst>
      <p:ext uri="{BB962C8B-B14F-4D97-AF65-F5344CB8AC3E}">
        <p14:creationId xmlns:p14="http://schemas.microsoft.com/office/powerpoint/2010/main" val="644646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7010" y="663190"/>
            <a:ext cx="8107052" cy="5272213"/>
          </a:xfrm>
          <a:prstGeom prst="rect">
            <a:avLst/>
          </a:prstGeom>
        </p:spPr>
        <p:txBody>
          <a:bodyPr wrap="square">
            <a:spAutoFit/>
          </a:bodyPr>
          <a:lstStyle/>
          <a:p>
            <a:pPr>
              <a:lnSpc>
                <a:spcPct val="115000"/>
              </a:lnSpc>
              <a:spcBef>
                <a:spcPts val="1200"/>
              </a:spcBef>
              <a:spcAft>
                <a:spcPts val="1200"/>
              </a:spcAft>
            </a:pPr>
            <a:r>
              <a:rPr lang="ro-RO" sz="2400" b="1" dirty="0" smtClean="0">
                <a:latin typeface="Cambria" panose="02040503050406030204" pitchFamily="18" charset="0"/>
                <a:ea typeface="Calibri" panose="020F0502020204030204" pitchFamily="34" charset="0"/>
                <a:cs typeface="F0"/>
              </a:rPr>
              <a:t>          </a:t>
            </a:r>
            <a:r>
              <a:rPr lang="en-US" sz="2400" b="1" dirty="0" smtClean="0">
                <a:latin typeface="Cambria" panose="02040503050406030204" pitchFamily="18" charset="0"/>
                <a:ea typeface="Calibri" panose="020F0502020204030204" pitchFamily="34" charset="0"/>
                <a:cs typeface="F0"/>
              </a:rPr>
              <a:t>Different </a:t>
            </a:r>
            <a:r>
              <a:rPr lang="en-US" sz="2400" b="1" dirty="0">
                <a:latin typeface="Cambria" panose="02040503050406030204" pitchFamily="18" charset="0"/>
                <a:ea typeface="Calibri" panose="020F0502020204030204" pitchFamily="34" charset="0"/>
                <a:cs typeface="F0"/>
              </a:rPr>
              <a:t>forms of cloze procedure:</a:t>
            </a:r>
            <a:endParaRPr lang="ro-RO" sz="2400" dirty="0">
              <a:latin typeface="Calibri" panose="020F0502020204030204" pitchFamily="34" charset="0"/>
              <a:ea typeface="Calibri" panose="020F0502020204030204" pitchFamily="34" charset="0"/>
              <a:cs typeface="Arial" panose="020B0604020202020204" pitchFamily="34" charset="0"/>
            </a:endParaRPr>
          </a:p>
          <a:p>
            <a:pPr marL="800100" lvl="1" indent="-342900">
              <a:lnSpc>
                <a:spcPct val="115000"/>
              </a:lnSpc>
              <a:buFont typeface="Symbol" panose="05050102010706020507" pitchFamily="18" charset="2"/>
              <a:buChar char=""/>
            </a:pPr>
            <a:r>
              <a:rPr lang="en-US" sz="2000" b="1" dirty="0">
                <a:latin typeface="Cambria" panose="02040503050406030204" pitchFamily="18" charset="0"/>
                <a:ea typeface="Cambria" panose="02040503050406030204" pitchFamily="18" charset="0"/>
                <a:cs typeface="F3"/>
              </a:rPr>
              <a:t>Traditional </a:t>
            </a:r>
            <a:r>
              <a:rPr lang="en-US" sz="2000" b="1" dirty="0">
                <a:latin typeface="Cambria" panose="02040503050406030204" pitchFamily="18" charset="0"/>
                <a:ea typeface="Cambria" panose="02040503050406030204" pitchFamily="18" charset="0"/>
                <a:cs typeface="F0"/>
              </a:rPr>
              <a:t>(also called mechanical deletion) cloze</a:t>
            </a:r>
            <a:r>
              <a:rPr lang="en-US" sz="2000" dirty="0">
                <a:latin typeface="Cambria" panose="02040503050406030204" pitchFamily="18" charset="0"/>
                <a:ea typeface="Cambria" panose="02040503050406030204" pitchFamily="18" charset="0"/>
                <a:cs typeface="F0"/>
              </a:rPr>
              <a:t> - words are </a:t>
            </a:r>
            <a:r>
              <a:rPr lang="en-US" sz="2000" b="1" dirty="0">
                <a:latin typeface="Cambria" panose="02040503050406030204" pitchFamily="18" charset="0"/>
                <a:ea typeface="Cambria" panose="02040503050406030204" pitchFamily="18" charset="0"/>
                <a:cs typeface="F0"/>
              </a:rPr>
              <a:t>deleted at regular intervals</a:t>
            </a:r>
            <a:r>
              <a:rPr lang="en-US" sz="2000" dirty="0">
                <a:latin typeface="Cambria" panose="02040503050406030204" pitchFamily="18" charset="0"/>
                <a:ea typeface="Cambria" panose="02040503050406030204" pitchFamily="18" charset="0"/>
                <a:cs typeface="F0"/>
              </a:rPr>
              <a:t>, every sixth, seventh or eighth word.</a:t>
            </a:r>
            <a:endParaRPr lang="ro-RO" sz="2000" dirty="0">
              <a:latin typeface="Cambria" panose="02040503050406030204" pitchFamily="18" charset="0"/>
              <a:ea typeface="Cambria" panose="02040503050406030204" pitchFamily="18" charset="0"/>
              <a:cs typeface="Arial" panose="020B0604020202020204" pitchFamily="34" charset="0"/>
            </a:endParaRPr>
          </a:p>
          <a:p>
            <a:pPr marL="800100" lvl="1" indent="-342900">
              <a:lnSpc>
                <a:spcPct val="115000"/>
              </a:lnSpc>
              <a:buFont typeface="Symbol" panose="05050102010706020507" pitchFamily="18" charset="2"/>
              <a:buChar char=""/>
            </a:pPr>
            <a:r>
              <a:rPr lang="en-US" sz="2000" b="1" dirty="0">
                <a:latin typeface="Cambria" panose="02040503050406030204" pitchFamily="18" charset="0"/>
                <a:ea typeface="Cambria" panose="02040503050406030204" pitchFamily="18" charset="0"/>
                <a:cs typeface="F3"/>
              </a:rPr>
              <a:t>Modified</a:t>
            </a:r>
            <a:r>
              <a:rPr lang="en-US" sz="2000" b="1" dirty="0">
                <a:latin typeface="Cambria" panose="02040503050406030204" pitchFamily="18" charset="0"/>
                <a:ea typeface="Cambria" panose="02040503050406030204" pitchFamily="18" charset="0"/>
                <a:cs typeface="F0"/>
              </a:rPr>
              <a:t> (also called selected deletion) cloze</a:t>
            </a:r>
            <a:r>
              <a:rPr lang="en-US" sz="2000" dirty="0">
                <a:latin typeface="Cambria" panose="02040503050406030204" pitchFamily="18" charset="0"/>
                <a:ea typeface="Cambria" panose="02040503050406030204" pitchFamily="18" charset="0"/>
                <a:cs typeface="F0"/>
              </a:rPr>
              <a:t> - the words are </a:t>
            </a:r>
            <a:r>
              <a:rPr lang="en-US" sz="2000" b="1" dirty="0">
                <a:latin typeface="Cambria" panose="02040503050406030204" pitchFamily="18" charset="0"/>
                <a:ea typeface="Cambria" panose="02040503050406030204" pitchFamily="18" charset="0"/>
                <a:cs typeface="F0"/>
              </a:rPr>
              <a:t>deleted at irregular intervals</a:t>
            </a:r>
            <a:r>
              <a:rPr lang="en-US" sz="2000" dirty="0">
                <a:latin typeface="Cambria" panose="02040503050406030204" pitchFamily="18" charset="0"/>
                <a:ea typeface="Cambria" panose="02040503050406030204" pitchFamily="18" charset="0"/>
                <a:cs typeface="F0"/>
              </a:rPr>
              <a:t> depending on the test focus. All deletions may focus on the same </a:t>
            </a:r>
            <a:r>
              <a:rPr lang="en-US" sz="2000" dirty="0" smtClean="0">
                <a:latin typeface="Cambria" panose="02040503050406030204" pitchFamily="18" charset="0"/>
                <a:ea typeface="Cambria" panose="02040503050406030204" pitchFamily="18" charset="0"/>
                <a:cs typeface="F0"/>
              </a:rPr>
              <a:t>lge </a:t>
            </a:r>
            <a:r>
              <a:rPr lang="en-US" sz="2000" dirty="0">
                <a:latin typeface="Cambria" panose="02040503050406030204" pitchFamily="18" charset="0"/>
                <a:ea typeface="Cambria" panose="02040503050406030204" pitchFamily="18" charset="0"/>
                <a:cs typeface="F0"/>
              </a:rPr>
              <a:t>point or different but specific </a:t>
            </a:r>
            <a:r>
              <a:rPr lang="en-US" sz="2000" dirty="0" smtClean="0">
                <a:latin typeface="Cambria" panose="02040503050406030204" pitchFamily="18" charset="0"/>
                <a:ea typeface="Cambria" panose="02040503050406030204" pitchFamily="18" charset="0"/>
                <a:cs typeface="F0"/>
              </a:rPr>
              <a:t>lge </a:t>
            </a:r>
            <a:r>
              <a:rPr lang="en-US" sz="2000" dirty="0">
                <a:latin typeface="Cambria" panose="02040503050406030204" pitchFamily="18" charset="0"/>
                <a:ea typeface="Cambria" panose="02040503050406030204" pitchFamily="18" charset="0"/>
                <a:cs typeface="F0"/>
              </a:rPr>
              <a:t>points e.g. past tense forms, prepositions.</a:t>
            </a:r>
            <a:endParaRPr lang="ro-RO" sz="2000" dirty="0">
              <a:latin typeface="Cambria" panose="02040503050406030204" pitchFamily="18" charset="0"/>
              <a:ea typeface="Cambria" panose="02040503050406030204" pitchFamily="18" charset="0"/>
              <a:cs typeface="Arial" panose="020B0604020202020204" pitchFamily="34" charset="0"/>
            </a:endParaRPr>
          </a:p>
          <a:p>
            <a:pPr marL="800100" lvl="1" indent="-342900">
              <a:lnSpc>
                <a:spcPct val="115000"/>
              </a:lnSpc>
              <a:buFont typeface="Symbol" panose="05050102010706020507" pitchFamily="18" charset="2"/>
              <a:buChar char=""/>
            </a:pPr>
            <a:r>
              <a:rPr lang="en-US" sz="2000" b="1" dirty="0">
                <a:latin typeface="Cambria" panose="02040503050406030204" pitchFamily="18" charset="0"/>
                <a:ea typeface="Cambria" panose="02040503050406030204" pitchFamily="18" charset="0"/>
                <a:cs typeface="F3"/>
              </a:rPr>
              <a:t>Multiple-choice cloze</a:t>
            </a:r>
            <a:r>
              <a:rPr lang="en-US" sz="2000" dirty="0">
                <a:latin typeface="Cambria" panose="02040503050406030204" pitchFamily="18" charset="0"/>
                <a:ea typeface="Cambria" panose="02040503050406030204" pitchFamily="18" charset="0"/>
                <a:cs typeface="F0"/>
              </a:rPr>
              <a:t>, which is an easier version of a traditional or modified cloze, where </a:t>
            </a:r>
            <a:r>
              <a:rPr lang="en-US" sz="2000" b="1" dirty="0">
                <a:latin typeface="Cambria" panose="02040503050406030204" pitchFamily="18" charset="0"/>
                <a:ea typeface="Cambria" panose="02040503050406030204" pitchFamily="18" charset="0"/>
                <a:cs typeface="F0"/>
              </a:rPr>
              <a:t>several options </a:t>
            </a:r>
            <a:r>
              <a:rPr lang="en-US" sz="2000" dirty="0">
                <a:latin typeface="Cambria" panose="02040503050406030204" pitchFamily="18" charset="0"/>
                <a:ea typeface="Cambria" panose="02040503050406030204" pitchFamily="18" charset="0"/>
                <a:cs typeface="F0"/>
              </a:rPr>
              <a:t>are </a:t>
            </a:r>
            <a:r>
              <a:rPr lang="en-US" sz="2000" b="1" dirty="0">
                <a:latin typeface="Cambria" panose="02040503050406030204" pitchFamily="18" charset="0"/>
                <a:ea typeface="Cambria" panose="02040503050406030204" pitchFamily="18" charset="0"/>
                <a:cs typeface="F0"/>
              </a:rPr>
              <a:t>offered for each gap.</a:t>
            </a:r>
            <a:endParaRPr lang="ro-RO" sz="2000" b="1" dirty="0">
              <a:latin typeface="Cambria" panose="02040503050406030204" pitchFamily="18" charset="0"/>
              <a:ea typeface="Cambria" panose="02040503050406030204" pitchFamily="18" charset="0"/>
              <a:cs typeface="Arial" panose="020B0604020202020204" pitchFamily="34" charset="0"/>
            </a:endParaRPr>
          </a:p>
          <a:p>
            <a:pPr marL="800100" lvl="1" indent="-342900">
              <a:lnSpc>
                <a:spcPct val="115000"/>
              </a:lnSpc>
              <a:buFont typeface="Symbol" panose="05050102010706020507" pitchFamily="18" charset="2"/>
              <a:buChar char=""/>
            </a:pPr>
            <a:r>
              <a:rPr lang="en-US" sz="2000" b="1" dirty="0">
                <a:latin typeface="Cambria" panose="02040503050406030204" pitchFamily="18" charset="0"/>
                <a:ea typeface="Cambria" panose="02040503050406030204" pitchFamily="18" charset="0"/>
                <a:cs typeface="F3"/>
              </a:rPr>
              <a:t>Authentic cloze</a:t>
            </a:r>
            <a:r>
              <a:rPr lang="en-US" sz="2000" dirty="0">
                <a:latin typeface="Cambria" panose="02040503050406030204" pitchFamily="18" charset="0"/>
                <a:ea typeface="Cambria" panose="02040503050406030204" pitchFamily="18" charset="0"/>
                <a:cs typeface="F0"/>
              </a:rPr>
              <a:t>, which is a version of a traditional cloze, where </a:t>
            </a:r>
            <a:r>
              <a:rPr lang="en-US" sz="2000" b="1" dirty="0">
                <a:latin typeface="Cambria" panose="02040503050406030204" pitchFamily="18" charset="0"/>
                <a:ea typeface="Cambria" panose="02040503050406030204" pitchFamily="18" charset="0"/>
                <a:cs typeface="F0"/>
              </a:rPr>
              <a:t>a number of letters are cut off </a:t>
            </a:r>
            <a:r>
              <a:rPr lang="en-US" sz="2000" dirty="0">
                <a:latin typeface="Cambria" panose="02040503050406030204" pitchFamily="18" charset="0"/>
                <a:ea typeface="Cambria" panose="02040503050406030204" pitchFamily="18" charset="0"/>
                <a:cs typeface="F0"/>
              </a:rPr>
              <a:t>from the beginning or/and of each </a:t>
            </a:r>
            <a:r>
              <a:rPr lang="en-US" sz="2000" dirty="0" smtClean="0">
                <a:latin typeface="Cambria" panose="02040503050406030204" pitchFamily="18" charset="0"/>
                <a:ea typeface="Cambria" panose="02040503050406030204" pitchFamily="18" charset="0"/>
                <a:cs typeface="F0"/>
              </a:rPr>
              <a:t>line</a:t>
            </a:r>
            <a:endParaRPr lang="ro-RO" sz="2000" dirty="0">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0279979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7266" y="490194"/>
            <a:ext cx="7918515" cy="6007884"/>
          </a:xfrm>
        </p:spPr>
        <p:txBody>
          <a:bodyPr>
            <a:normAutofit/>
          </a:bodyPr>
          <a:lstStyle/>
          <a:p>
            <a:pPr marL="0" indent="0">
              <a:buNone/>
            </a:pPr>
            <a:r>
              <a:rPr lang="ro-RO" sz="2400" b="1" dirty="0">
                <a:solidFill>
                  <a:schemeClr val="tx1"/>
                </a:solidFill>
                <a:latin typeface="Cambria" panose="02040503050406030204" pitchFamily="18" charset="0"/>
                <a:ea typeface="Cambria" panose="02040503050406030204" pitchFamily="18" charset="0"/>
              </a:rPr>
              <a:t>Test’s Construct </a:t>
            </a:r>
            <a:r>
              <a:rPr lang="ro-RO" sz="2400" b="1" dirty="0" smtClean="0">
                <a:solidFill>
                  <a:schemeClr val="tx1"/>
                </a:solidFill>
                <a:latin typeface="Cambria" panose="02040503050406030204" pitchFamily="18" charset="0"/>
                <a:ea typeface="Cambria" panose="02040503050406030204" pitchFamily="18" charset="0"/>
              </a:rPr>
              <a:t>- the </a:t>
            </a:r>
            <a:r>
              <a:rPr lang="ro-RO" sz="2400" b="1" dirty="0">
                <a:solidFill>
                  <a:schemeClr val="tx1"/>
                </a:solidFill>
                <a:latin typeface="Cambria" panose="02040503050406030204" pitchFamily="18" charset="0"/>
                <a:ea typeface="Cambria" panose="02040503050406030204" pitchFamily="18" charset="0"/>
              </a:rPr>
              <a:t>set of student abilities that the test measures </a:t>
            </a:r>
          </a:p>
          <a:p>
            <a:pPr marL="0" indent="0">
              <a:buNone/>
            </a:pPr>
            <a:r>
              <a:rPr lang="ro-RO" dirty="0" smtClean="0">
                <a:solidFill>
                  <a:schemeClr val="tx1"/>
                </a:solidFill>
                <a:latin typeface="Cambria" panose="02040503050406030204" pitchFamily="18" charset="0"/>
                <a:ea typeface="Cambria" panose="02040503050406030204" pitchFamily="18" charset="0"/>
              </a:rPr>
              <a:t>There </a:t>
            </a:r>
            <a:r>
              <a:rPr lang="ro-RO" b="1" dirty="0">
                <a:solidFill>
                  <a:schemeClr val="tx1"/>
                </a:solidFill>
                <a:latin typeface="Cambria" panose="02040503050406030204" pitchFamily="18" charset="0"/>
                <a:ea typeface="Cambria" panose="02040503050406030204" pitchFamily="18" charset="0"/>
              </a:rPr>
              <a:t>are two main problems </a:t>
            </a:r>
            <a:r>
              <a:rPr lang="ro-RO" dirty="0">
                <a:solidFill>
                  <a:schemeClr val="tx1"/>
                </a:solidFill>
                <a:latin typeface="Cambria" panose="02040503050406030204" pitchFamily="18" charset="0"/>
                <a:ea typeface="Cambria" panose="02040503050406030204" pitchFamily="18" charset="0"/>
              </a:rPr>
              <a:t>with test </a:t>
            </a:r>
            <a:r>
              <a:rPr lang="ro-RO" dirty="0" smtClean="0">
                <a:solidFill>
                  <a:schemeClr val="tx1"/>
                </a:solidFill>
                <a:latin typeface="Cambria" panose="02040503050406030204" pitchFamily="18" charset="0"/>
                <a:ea typeface="Cambria" panose="02040503050406030204" pitchFamily="18" charset="0"/>
              </a:rPr>
              <a:t>construct that can </a:t>
            </a:r>
            <a:r>
              <a:rPr lang="ro-RO" dirty="0">
                <a:solidFill>
                  <a:schemeClr val="tx1"/>
                </a:solidFill>
                <a:latin typeface="Cambria" panose="02040503050406030204" pitchFamily="18" charset="0"/>
                <a:ea typeface="Cambria" panose="02040503050406030204" pitchFamily="18" charset="0"/>
              </a:rPr>
              <a:t>produce negative washback:</a:t>
            </a:r>
          </a:p>
          <a:p>
            <a:r>
              <a:rPr lang="ro-RO" b="1" dirty="0">
                <a:solidFill>
                  <a:schemeClr val="tx1"/>
                </a:solidFill>
                <a:latin typeface="Cambria" panose="02040503050406030204" pitchFamily="18" charset="0"/>
                <a:ea typeface="Cambria" panose="02040503050406030204" pitchFamily="18" charset="0"/>
              </a:rPr>
              <a:t>1) The construct can be too narrow</a:t>
            </a:r>
            <a:r>
              <a:rPr lang="ro-RO" dirty="0">
                <a:solidFill>
                  <a:schemeClr val="tx1"/>
                </a:solidFill>
                <a:latin typeface="Cambria" panose="02040503050406030204" pitchFamily="18" charset="0"/>
                <a:ea typeface="Cambria" panose="02040503050406030204" pitchFamily="18" charset="0"/>
              </a:rPr>
              <a:t>, so only a small number of specific skills or abilities are tested. This may cause teachers and learners to restrict what they learn.</a:t>
            </a:r>
          </a:p>
          <a:p>
            <a:pPr marL="400050" lvl="1" indent="0">
              <a:buNone/>
            </a:pPr>
            <a:r>
              <a:rPr lang="ro-RO" sz="1800" dirty="0" smtClean="0">
                <a:solidFill>
                  <a:schemeClr val="tx1"/>
                </a:solidFill>
                <a:latin typeface="Cambria" panose="02040503050406030204" pitchFamily="18" charset="0"/>
                <a:ea typeface="Cambria" panose="02040503050406030204" pitchFamily="18" charset="0"/>
              </a:rPr>
              <a:t>E.g., </a:t>
            </a:r>
            <a:r>
              <a:rPr lang="ro-RO" sz="1800" dirty="0">
                <a:solidFill>
                  <a:schemeClr val="tx1"/>
                </a:solidFill>
                <a:latin typeface="Cambria" panose="02040503050406030204" pitchFamily="18" charset="0"/>
                <a:ea typeface="Cambria" panose="02040503050406030204" pitchFamily="18" charset="0"/>
              </a:rPr>
              <a:t>if speaking is not tested, teachers and learners may choose not to practise speaking in class, even though it would be a useful skill in real-life</a:t>
            </a:r>
            <a:r>
              <a:rPr lang="ro-RO" sz="1800" dirty="0" smtClean="0">
                <a:solidFill>
                  <a:schemeClr val="tx1"/>
                </a:solidFill>
                <a:latin typeface="Cambria" panose="02040503050406030204" pitchFamily="18" charset="0"/>
                <a:ea typeface="Cambria" panose="02040503050406030204" pitchFamily="18" charset="0"/>
              </a:rPr>
              <a:t>. To </a:t>
            </a:r>
            <a:r>
              <a:rPr lang="ro-RO" sz="1800" dirty="0">
                <a:solidFill>
                  <a:schemeClr val="tx1"/>
                </a:solidFill>
                <a:latin typeface="Cambria" panose="02040503050406030204" pitchFamily="18" charset="0"/>
                <a:ea typeface="Cambria" panose="02040503050406030204" pitchFamily="18" charset="0"/>
              </a:rPr>
              <a:t>avoid this kind of negative washback, we need to </a:t>
            </a:r>
            <a:r>
              <a:rPr lang="ro-RO" sz="1800" b="1" dirty="0">
                <a:solidFill>
                  <a:schemeClr val="tx1"/>
                </a:solidFill>
                <a:latin typeface="Cambria" panose="02040503050406030204" pitchFamily="18" charset="0"/>
                <a:ea typeface="Cambria" panose="02040503050406030204" pitchFamily="18" charset="0"/>
              </a:rPr>
              <a:t>include a wide range of skills and abilities </a:t>
            </a:r>
            <a:r>
              <a:rPr lang="ro-RO" sz="1800" dirty="0">
                <a:solidFill>
                  <a:schemeClr val="tx1"/>
                </a:solidFill>
                <a:latin typeface="Cambria" panose="02040503050406030204" pitchFamily="18" charset="0"/>
                <a:ea typeface="Cambria" panose="02040503050406030204" pitchFamily="18" charset="0"/>
              </a:rPr>
              <a:t>in our test construct.</a:t>
            </a:r>
          </a:p>
          <a:p>
            <a:r>
              <a:rPr lang="ro-RO" b="1" dirty="0">
                <a:solidFill>
                  <a:schemeClr val="tx1"/>
                </a:solidFill>
                <a:latin typeface="Cambria" panose="02040503050406030204" pitchFamily="18" charset="0"/>
                <a:ea typeface="Cambria" panose="02040503050406030204" pitchFamily="18" charset="0"/>
              </a:rPr>
              <a:t>2) Sometimes </a:t>
            </a:r>
            <a:r>
              <a:rPr lang="ro-RO" b="1" dirty="0" smtClean="0">
                <a:solidFill>
                  <a:schemeClr val="tx1"/>
                </a:solidFill>
                <a:latin typeface="Cambria" panose="02040503050406030204" pitchFamily="18" charset="0"/>
                <a:ea typeface="Cambria" panose="02040503050406030204" pitchFamily="18" charset="0"/>
              </a:rPr>
              <a:t>lge </a:t>
            </a:r>
            <a:r>
              <a:rPr lang="ro-RO" b="1" dirty="0">
                <a:solidFill>
                  <a:schemeClr val="tx1"/>
                </a:solidFill>
                <a:latin typeface="Cambria" panose="02040503050406030204" pitchFamily="18" charset="0"/>
                <a:ea typeface="Cambria" panose="02040503050406030204" pitchFamily="18" charset="0"/>
              </a:rPr>
              <a:t>skills and abilities are tested</a:t>
            </a:r>
            <a:r>
              <a:rPr lang="ro-RO" dirty="0">
                <a:solidFill>
                  <a:schemeClr val="tx1"/>
                </a:solidFill>
                <a:latin typeface="Cambria" panose="02040503050406030204" pitchFamily="18" charset="0"/>
                <a:ea typeface="Cambria" panose="02040503050406030204" pitchFamily="18" charset="0"/>
              </a:rPr>
              <a:t>, but </a:t>
            </a:r>
            <a:r>
              <a:rPr lang="ro-RO" b="1" dirty="0">
                <a:solidFill>
                  <a:schemeClr val="tx1"/>
                </a:solidFill>
                <a:latin typeface="Cambria" panose="02040503050406030204" pitchFamily="18" charset="0"/>
                <a:ea typeface="Cambria" panose="02040503050406030204" pitchFamily="18" charset="0"/>
              </a:rPr>
              <a:t>they are not connected to real-life abilities </a:t>
            </a:r>
            <a:r>
              <a:rPr lang="ro-RO" dirty="0">
                <a:solidFill>
                  <a:schemeClr val="tx1"/>
                </a:solidFill>
                <a:latin typeface="Cambria" panose="02040503050406030204" pitchFamily="18" charset="0"/>
                <a:ea typeface="Cambria" panose="02040503050406030204" pitchFamily="18" charset="0"/>
              </a:rPr>
              <a:t>which we need to learn. When the test is not relevant in this way, negative washback can happen.</a:t>
            </a:r>
          </a:p>
          <a:p>
            <a:pPr marL="400050" lvl="1" indent="0">
              <a:buNone/>
            </a:pPr>
            <a:r>
              <a:rPr lang="en-US" sz="1800" dirty="0" smtClean="0">
                <a:solidFill>
                  <a:schemeClr val="tx1"/>
                </a:solidFill>
                <a:latin typeface="Cambria" panose="02040503050406030204" pitchFamily="18" charset="0"/>
                <a:ea typeface="Cambria" panose="02040503050406030204" pitchFamily="18" charset="0"/>
              </a:rPr>
              <a:t>E.g.</a:t>
            </a:r>
            <a:r>
              <a:rPr lang="ro-RO" sz="1800" dirty="0" smtClean="0">
                <a:solidFill>
                  <a:schemeClr val="tx1"/>
                </a:solidFill>
                <a:latin typeface="Cambria" panose="02040503050406030204" pitchFamily="18" charset="0"/>
                <a:ea typeface="Cambria" panose="02040503050406030204" pitchFamily="18" charset="0"/>
              </a:rPr>
              <a:t>, </a:t>
            </a:r>
            <a:r>
              <a:rPr lang="ro-RO" sz="1800" dirty="0">
                <a:solidFill>
                  <a:schemeClr val="tx1"/>
                </a:solidFill>
                <a:latin typeface="Cambria" panose="02040503050406030204" pitchFamily="18" charset="0"/>
                <a:ea typeface="Cambria" panose="02040503050406030204" pitchFamily="18" charset="0"/>
              </a:rPr>
              <a:t>if a speaking test includes a memorised speech, students may spend more time trying to memorise the speech than developing their speaking </a:t>
            </a:r>
            <a:r>
              <a:rPr lang="ro-RO" sz="1800" dirty="0" smtClean="0">
                <a:solidFill>
                  <a:schemeClr val="tx1"/>
                </a:solidFill>
                <a:latin typeface="Cambria" panose="02040503050406030204" pitchFamily="18" charset="0"/>
                <a:ea typeface="Cambria" panose="02040503050406030204" pitchFamily="18" charset="0"/>
              </a:rPr>
              <a:t>skills. To </a:t>
            </a:r>
            <a:r>
              <a:rPr lang="ro-RO" sz="1800" dirty="0">
                <a:solidFill>
                  <a:schemeClr val="tx1"/>
                </a:solidFill>
                <a:latin typeface="Cambria" panose="02040503050406030204" pitchFamily="18" charset="0"/>
                <a:ea typeface="Cambria" panose="02040503050406030204" pitchFamily="18" charset="0"/>
              </a:rPr>
              <a:t>avoid this kind of negative washback, it is important for tests to focus only on the </a:t>
            </a:r>
            <a:r>
              <a:rPr lang="ro-RO" sz="1800" b="1" dirty="0" smtClean="0">
                <a:solidFill>
                  <a:schemeClr val="tx1"/>
                </a:solidFill>
                <a:latin typeface="Cambria" panose="02040503050406030204" pitchFamily="18" charset="0"/>
                <a:ea typeface="Cambria" panose="02040503050406030204" pitchFamily="18" charset="0"/>
              </a:rPr>
              <a:t>lge </a:t>
            </a:r>
            <a:r>
              <a:rPr lang="ro-RO" sz="1800" b="1" dirty="0">
                <a:solidFill>
                  <a:schemeClr val="tx1"/>
                </a:solidFill>
                <a:latin typeface="Cambria" panose="02040503050406030204" pitchFamily="18" charset="0"/>
                <a:ea typeface="Cambria" panose="02040503050406030204" pitchFamily="18" charset="0"/>
              </a:rPr>
              <a:t>ability</a:t>
            </a:r>
            <a:r>
              <a:rPr lang="ro-RO" sz="1800" dirty="0">
                <a:solidFill>
                  <a:schemeClr val="tx1"/>
                </a:solidFill>
                <a:latin typeface="Cambria" panose="02040503050406030204" pitchFamily="18" charset="0"/>
                <a:ea typeface="Cambria" panose="02040503050406030204" pitchFamily="18" charset="0"/>
              </a:rPr>
              <a:t> being tested.</a:t>
            </a:r>
          </a:p>
          <a:p>
            <a:pPr>
              <a:buFontTx/>
              <a:buChar char="-"/>
            </a:pPr>
            <a:endParaRPr lang="ro-RO" dirty="0"/>
          </a:p>
        </p:txBody>
      </p:sp>
    </p:spTree>
    <p:extLst>
      <p:ext uri="{BB962C8B-B14F-4D97-AF65-F5344CB8AC3E}">
        <p14:creationId xmlns:p14="http://schemas.microsoft.com/office/powerpoint/2010/main" val="10471243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50586" y="535021"/>
            <a:ext cx="7612647" cy="6016608"/>
          </a:xfrm>
        </p:spPr>
        <p:txBody>
          <a:bodyPr>
            <a:normAutofit/>
          </a:bodyPr>
          <a:lstStyle/>
          <a:p>
            <a:pPr marL="0" indent="0">
              <a:buNone/>
            </a:pPr>
            <a:r>
              <a:rPr lang="ro-RO" sz="2400" b="1" dirty="0">
                <a:solidFill>
                  <a:schemeClr val="tx1"/>
                </a:solidFill>
                <a:latin typeface="Cambria" panose="02040503050406030204" pitchFamily="18" charset="0"/>
                <a:ea typeface="Cambria" panose="02040503050406030204" pitchFamily="18" charset="0"/>
              </a:rPr>
              <a:t>Formats, tasks and </a:t>
            </a:r>
            <a:r>
              <a:rPr lang="ro-RO" sz="2400" b="1" dirty="0" smtClean="0">
                <a:solidFill>
                  <a:schemeClr val="tx1"/>
                </a:solidFill>
                <a:latin typeface="Cambria" panose="02040503050406030204" pitchFamily="18" charset="0"/>
                <a:ea typeface="Cambria" panose="02040503050406030204" pitchFamily="18" charset="0"/>
              </a:rPr>
              <a:t>settings </a:t>
            </a:r>
            <a:r>
              <a:rPr lang="ro-RO" sz="2400" dirty="0" smtClean="0">
                <a:solidFill>
                  <a:schemeClr val="tx1"/>
                </a:solidFill>
                <a:latin typeface="Cambria" panose="02040503050406030204" pitchFamily="18" charset="0"/>
                <a:ea typeface="Cambria" panose="02040503050406030204" pitchFamily="18" charset="0"/>
              </a:rPr>
              <a:t>-</a:t>
            </a:r>
            <a:r>
              <a:rPr lang="ro-RO" dirty="0" smtClean="0">
                <a:solidFill>
                  <a:schemeClr val="tx1"/>
                </a:solidFill>
                <a:latin typeface="Cambria" panose="02040503050406030204" pitchFamily="18" charset="0"/>
                <a:ea typeface="Cambria" panose="02040503050406030204" pitchFamily="18" charset="0"/>
              </a:rPr>
              <a:t> </a:t>
            </a:r>
            <a:r>
              <a:rPr lang="ro-RO" sz="2000" dirty="0">
                <a:solidFill>
                  <a:schemeClr val="tx1"/>
                </a:solidFill>
                <a:latin typeface="Cambria" panose="02040503050406030204" pitchFamily="18" charset="0"/>
                <a:ea typeface="Cambria" panose="02040503050406030204" pitchFamily="18" charset="0"/>
              </a:rPr>
              <a:t>ways in which we can try to reproduce the conditions of real </a:t>
            </a:r>
            <a:r>
              <a:rPr lang="ro-RO" sz="2000" dirty="0" smtClean="0">
                <a:solidFill>
                  <a:schemeClr val="tx1"/>
                </a:solidFill>
                <a:latin typeface="Cambria" panose="02040503050406030204" pitchFamily="18" charset="0"/>
                <a:ea typeface="Cambria" panose="02040503050406030204" pitchFamily="18" charset="0"/>
              </a:rPr>
              <a:t>life lge use.</a:t>
            </a:r>
            <a:endParaRPr lang="ro-RO" sz="2000" dirty="0">
              <a:solidFill>
                <a:schemeClr val="tx1"/>
              </a:solidFill>
              <a:latin typeface="Cambria" panose="02040503050406030204" pitchFamily="18" charset="0"/>
              <a:ea typeface="Cambria" panose="02040503050406030204" pitchFamily="18" charset="0"/>
            </a:endParaRPr>
          </a:p>
          <a:p>
            <a:pPr marL="0" indent="0">
              <a:buNone/>
            </a:pPr>
            <a:r>
              <a:rPr lang="ro-RO" sz="2000" b="1" dirty="0" smtClean="0">
                <a:solidFill>
                  <a:schemeClr val="tx1"/>
                </a:solidFill>
                <a:latin typeface="Cambria" panose="02040503050406030204" pitchFamily="18" charset="0"/>
                <a:ea typeface="Cambria" panose="02040503050406030204" pitchFamily="18" charset="0"/>
              </a:rPr>
              <a:t>Common </a:t>
            </a:r>
            <a:r>
              <a:rPr lang="ro-RO" sz="2000" b="1" dirty="0">
                <a:solidFill>
                  <a:schemeClr val="tx1"/>
                </a:solidFill>
                <a:latin typeface="Cambria" panose="02040503050406030204" pitchFamily="18" charset="0"/>
                <a:ea typeface="Cambria" panose="02040503050406030204" pitchFamily="18" charset="0"/>
              </a:rPr>
              <a:t>formats for speaking tests include:</a:t>
            </a:r>
          </a:p>
          <a:p>
            <a:pPr lvl="0"/>
            <a:r>
              <a:rPr lang="ro-RO" sz="2000" b="1" i="1" dirty="0">
                <a:solidFill>
                  <a:schemeClr val="tx1"/>
                </a:solidFill>
                <a:latin typeface="Cambria" panose="02040503050406030204" pitchFamily="18" charset="0"/>
                <a:ea typeface="Cambria" panose="02040503050406030204" pitchFamily="18" charset="0"/>
              </a:rPr>
              <a:t>Interview</a:t>
            </a:r>
            <a:r>
              <a:rPr lang="ro-RO" sz="2000" b="1" dirty="0">
                <a:solidFill>
                  <a:schemeClr val="tx1"/>
                </a:solidFill>
                <a:latin typeface="Cambria" panose="02040503050406030204" pitchFamily="18" charset="0"/>
                <a:ea typeface="Cambria" panose="02040503050406030204" pitchFamily="18" charset="0"/>
              </a:rPr>
              <a:t>: </a:t>
            </a:r>
            <a:r>
              <a:rPr lang="ro-RO" sz="2000" dirty="0">
                <a:solidFill>
                  <a:schemeClr val="tx1"/>
                </a:solidFill>
                <a:latin typeface="Cambria" panose="02040503050406030204" pitchFamily="18" charset="0"/>
                <a:ea typeface="Cambria" panose="02040503050406030204" pitchFamily="18" charset="0"/>
              </a:rPr>
              <a:t>This has the advantage of being </a:t>
            </a:r>
            <a:r>
              <a:rPr lang="ro-RO" sz="2000" b="1" dirty="0">
                <a:solidFill>
                  <a:schemeClr val="tx1"/>
                </a:solidFill>
                <a:latin typeface="Cambria" panose="02040503050406030204" pitchFamily="18" charset="0"/>
                <a:ea typeface="Cambria" panose="02040503050406030204" pitchFamily="18" charset="0"/>
              </a:rPr>
              <a:t>interactive</a:t>
            </a:r>
            <a:r>
              <a:rPr lang="ro-RO" sz="2000" dirty="0">
                <a:solidFill>
                  <a:schemeClr val="tx1"/>
                </a:solidFill>
                <a:latin typeface="Cambria" panose="02040503050406030204" pitchFamily="18" charset="0"/>
                <a:ea typeface="Cambria" panose="02040503050406030204" pitchFamily="18" charset="0"/>
              </a:rPr>
              <a:t>, but is not like a real conversation because one person usually asks all the questions and the other answers them.</a:t>
            </a:r>
          </a:p>
          <a:p>
            <a:pPr lvl="0"/>
            <a:r>
              <a:rPr lang="ro-RO" sz="2000" b="1" i="1" dirty="0">
                <a:solidFill>
                  <a:schemeClr val="tx1"/>
                </a:solidFill>
                <a:latin typeface="Cambria" panose="02040503050406030204" pitchFamily="18" charset="0"/>
                <a:ea typeface="Cambria" panose="02040503050406030204" pitchFamily="18" charset="0"/>
              </a:rPr>
              <a:t>Oral presentation</a:t>
            </a:r>
            <a:r>
              <a:rPr lang="ro-RO" sz="2000" dirty="0">
                <a:solidFill>
                  <a:schemeClr val="tx1"/>
                </a:solidFill>
                <a:latin typeface="Cambria" panose="02040503050406030204" pitchFamily="18" charset="0"/>
                <a:ea typeface="Cambria" panose="02040503050406030204" pitchFamily="18" charset="0"/>
              </a:rPr>
              <a:t>: Presentations can be useful in business or academic situations, but they are not very interactive.</a:t>
            </a:r>
          </a:p>
          <a:p>
            <a:pPr lvl="0"/>
            <a:r>
              <a:rPr lang="ro-RO" sz="2000" b="1" i="1" dirty="0">
                <a:solidFill>
                  <a:schemeClr val="tx1"/>
                </a:solidFill>
                <a:latin typeface="Cambria" panose="02040503050406030204" pitchFamily="18" charset="0"/>
                <a:ea typeface="Cambria" panose="02040503050406030204" pitchFamily="18" charset="0"/>
              </a:rPr>
              <a:t>Interactive task</a:t>
            </a:r>
            <a:r>
              <a:rPr lang="ro-RO" sz="2000" dirty="0">
                <a:solidFill>
                  <a:schemeClr val="tx1"/>
                </a:solidFill>
                <a:latin typeface="Cambria" panose="02040503050406030204" pitchFamily="18" charset="0"/>
                <a:ea typeface="Cambria" panose="02040503050406030204" pitchFamily="18" charset="0"/>
              </a:rPr>
              <a:t>: When two or more students work together, it encourages natural student interaction and genuine communication. However, one student’s performance might affect the other’s.</a:t>
            </a:r>
          </a:p>
          <a:p>
            <a:pPr lvl="0"/>
            <a:r>
              <a:rPr lang="ro-RO" sz="2000" b="1" i="1" dirty="0">
                <a:solidFill>
                  <a:schemeClr val="tx1"/>
                </a:solidFill>
                <a:latin typeface="Cambria" panose="02040503050406030204" pitchFamily="18" charset="0"/>
                <a:ea typeface="Cambria" panose="02040503050406030204" pitchFamily="18" charset="0"/>
              </a:rPr>
              <a:t>Group discussion</a:t>
            </a:r>
            <a:r>
              <a:rPr lang="ro-RO" sz="2000" dirty="0">
                <a:solidFill>
                  <a:schemeClr val="tx1"/>
                </a:solidFill>
                <a:latin typeface="Cambria" panose="02040503050406030204" pitchFamily="18" charset="0"/>
                <a:ea typeface="Cambria" panose="02040503050406030204" pitchFamily="18" charset="0"/>
              </a:rPr>
              <a:t>: This can work well with large classes because it saves time by assessing students together. However, teachers need to be careful not to allow any students to dominate while others say very little.</a:t>
            </a:r>
          </a:p>
          <a:p>
            <a:pPr marL="0" indent="0">
              <a:buNone/>
            </a:pPr>
            <a:endParaRPr lang="ro-RO"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4368867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3038" y="729573"/>
            <a:ext cx="7785035" cy="5642043"/>
          </a:xfrm>
        </p:spPr>
        <p:txBody>
          <a:bodyPr>
            <a:normAutofit fontScale="92500" lnSpcReduction="20000"/>
          </a:bodyPr>
          <a:lstStyle/>
          <a:p>
            <a:pPr marL="0" indent="0">
              <a:buNone/>
            </a:pPr>
            <a:r>
              <a:rPr lang="ro-RO" sz="3000" b="1" dirty="0" smtClean="0">
                <a:solidFill>
                  <a:schemeClr val="tx1"/>
                </a:solidFill>
                <a:latin typeface="Cambria" panose="02040503050406030204" pitchFamily="18" charset="0"/>
                <a:ea typeface="Cambria" panose="02040503050406030204" pitchFamily="18" charset="0"/>
                <a:cs typeface="Times New Roman" panose="02020603050405020304" pitchFamily="18" charset="0"/>
              </a:rPr>
              <a:t>        Tasks</a:t>
            </a:r>
            <a:endParaRPr lang="ro-RO" sz="3000" dirty="0">
              <a:solidFill>
                <a:schemeClr val="tx1"/>
              </a:solidFill>
              <a:latin typeface="Cambria" panose="02040503050406030204" pitchFamily="18" charset="0"/>
              <a:ea typeface="Cambria" panose="02040503050406030204" pitchFamily="18" charset="0"/>
              <a:cs typeface="Times New Roman" panose="02020603050405020304" pitchFamily="18" charset="0"/>
            </a:endParaRPr>
          </a:p>
          <a:p>
            <a:pPr marL="0" indent="0">
              <a:buNone/>
            </a:pPr>
            <a:r>
              <a:rPr lang="ro-RO" sz="2400" dirty="0">
                <a:solidFill>
                  <a:schemeClr val="tx1"/>
                </a:solidFill>
                <a:latin typeface="Cambria" panose="02040503050406030204" pitchFamily="18" charset="0"/>
                <a:ea typeface="Cambria" panose="02040503050406030204" pitchFamily="18" charset="0"/>
                <a:cs typeface="Times New Roman" panose="02020603050405020304" pitchFamily="18" charset="0"/>
              </a:rPr>
              <a:t>Speaking tasks commonly used in assessment include:</a:t>
            </a:r>
          </a:p>
          <a:p>
            <a:pPr lvl="0"/>
            <a:r>
              <a:rPr lang="ro-RO" sz="2400" b="1" i="1" dirty="0">
                <a:solidFill>
                  <a:schemeClr val="tx1"/>
                </a:solidFill>
                <a:latin typeface="Cambria" panose="02040503050406030204" pitchFamily="18" charset="0"/>
                <a:ea typeface="Cambria" panose="02040503050406030204" pitchFamily="18" charset="0"/>
                <a:cs typeface="Times New Roman" panose="02020603050405020304" pitchFamily="18" charset="0"/>
              </a:rPr>
              <a:t>Describing </a:t>
            </a:r>
            <a:r>
              <a:rPr lang="ro-RO" sz="2400" b="1" i="1" dirty="0" smtClean="0">
                <a:solidFill>
                  <a:schemeClr val="tx1"/>
                </a:solidFill>
                <a:latin typeface="Cambria" panose="02040503050406030204" pitchFamily="18" charset="0"/>
                <a:ea typeface="Cambria" panose="02040503050406030204" pitchFamily="18" charset="0"/>
                <a:cs typeface="Times New Roman" panose="02020603050405020304" pitchFamily="18" charset="0"/>
              </a:rPr>
              <a:t>something</a:t>
            </a:r>
            <a:r>
              <a:rPr lang="ro-RO" sz="2400" dirty="0" smtClean="0">
                <a:solidFill>
                  <a:schemeClr val="tx1"/>
                </a:solidFill>
                <a:latin typeface="Cambria" panose="02040503050406030204" pitchFamily="18" charset="0"/>
                <a:ea typeface="Cambria" panose="02040503050406030204" pitchFamily="18" charset="0"/>
                <a:cs typeface="Times New Roman" panose="02020603050405020304" pitchFamily="18" charset="0"/>
              </a:rPr>
              <a:t>: e.g., </a:t>
            </a:r>
            <a:r>
              <a:rPr lang="ro-RO" sz="2400" dirty="0">
                <a:solidFill>
                  <a:schemeClr val="tx1"/>
                </a:solidFill>
                <a:latin typeface="Cambria" panose="02040503050406030204" pitchFamily="18" charset="0"/>
                <a:ea typeface="Cambria" panose="02040503050406030204" pitchFamily="18" charset="0"/>
                <a:cs typeface="Times New Roman" panose="02020603050405020304" pitchFamily="18" charset="0"/>
              </a:rPr>
              <a:t>describing a picture. This gives students something to talk about, and it doesn’t require students to read anything.</a:t>
            </a:r>
          </a:p>
          <a:p>
            <a:pPr lvl="0"/>
            <a:r>
              <a:rPr lang="ro-RO" sz="2400" b="1" i="1" dirty="0">
                <a:solidFill>
                  <a:schemeClr val="tx1"/>
                </a:solidFill>
                <a:latin typeface="Cambria" panose="02040503050406030204" pitchFamily="18" charset="0"/>
                <a:ea typeface="Cambria" panose="02040503050406030204" pitchFamily="18" charset="0"/>
                <a:cs typeface="Times New Roman" panose="02020603050405020304" pitchFamily="18" charset="0"/>
              </a:rPr>
              <a:t>Comparing things</a:t>
            </a:r>
            <a:r>
              <a:rPr lang="ro-RO" sz="2400" dirty="0">
                <a:solidFill>
                  <a:schemeClr val="tx1"/>
                </a:solidFill>
                <a:latin typeface="Cambria" panose="02040503050406030204" pitchFamily="18" charset="0"/>
                <a:ea typeface="Cambria" panose="02040503050406030204" pitchFamily="18" charset="0"/>
                <a:cs typeface="Times New Roman" panose="02020603050405020304" pitchFamily="18" charset="0"/>
              </a:rPr>
              <a:t>: This is similar to describing something, but can be more demanding. It encourages students to compare and contrast two different things.</a:t>
            </a:r>
          </a:p>
          <a:p>
            <a:pPr lvl="0"/>
            <a:r>
              <a:rPr lang="ro-RO" sz="2400" b="1" i="1" dirty="0">
                <a:solidFill>
                  <a:schemeClr val="tx1"/>
                </a:solidFill>
                <a:latin typeface="Cambria" panose="02040503050406030204" pitchFamily="18" charset="0"/>
                <a:ea typeface="Cambria" panose="02040503050406030204" pitchFamily="18" charset="0"/>
                <a:cs typeface="Times New Roman" panose="02020603050405020304" pitchFamily="18" charset="0"/>
              </a:rPr>
              <a:t>Telling a story</a:t>
            </a:r>
            <a:r>
              <a:rPr lang="ro-RO" sz="2400" b="1" dirty="0">
                <a:solidFill>
                  <a:schemeClr val="tx1"/>
                </a:solidFill>
                <a:latin typeface="Cambria" panose="02040503050406030204" pitchFamily="18" charset="0"/>
                <a:ea typeface="Cambria" panose="02040503050406030204" pitchFamily="18" charset="0"/>
                <a:cs typeface="Times New Roman" panose="02020603050405020304" pitchFamily="18" charset="0"/>
              </a:rPr>
              <a:t>:</a:t>
            </a:r>
            <a:r>
              <a:rPr lang="ro-RO" sz="2400" dirty="0">
                <a:solidFill>
                  <a:schemeClr val="tx1"/>
                </a:solidFill>
                <a:latin typeface="Cambria" panose="02040503050406030204" pitchFamily="18" charset="0"/>
                <a:ea typeface="Cambria" panose="02040503050406030204" pitchFamily="18" charset="0"/>
                <a:cs typeface="Times New Roman" panose="02020603050405020304" pitchFamily="18" charset="0"/>
              </a:rPr>
              <a:t> This is a very natural speaking activity. Stories can be based on pictures. Alternatively, students can tell their own stories, but some students might find it difficult to think of a story to tell.</a:t>
            </a:r>
          </a:p>
          <a:p>
            <a:pPr lvl="0"/>
            <a:r>
              <a:rPr lang="ro-RO" sz="2400" b="1" i="1" dirty="0">
                <a:solidFill>
                  <a:schemeClr val="tx1"/>
                </a:solidFill>
                <a:latin typeface="Cambria" panose="02040503050406030204" pitchFamily="18" charset="0"/>
                <a:ea typeface="Cambria" panose="02040503050406030204" pitchFamily="18" charset="0"/>
                <a:cs typeface="Times New Roman" panose="02020603050405020304" pitchFamily="18" charset="0"/>
              </a:rPr>
              <a:t>Giving some personal information</a:t>
            </a:r>
            <a:r>
              <a:rPr lang="ro-RO" sz="2400" dirty="0">
                <a:solidFill>
                  <a:schemeClr val="tx1"/>
                </a:solidFill>
                <a:latin typeface="Cambria" panose="02040503050406030204" pitchFamily="18" charset="0"/>
                <a:ea typeface="Cambria" panose="02040503050406030204" pitchFamily="18" charset="0"/>
                <a:cs typeface="Times New Roman" panose="02020603050405020304" pitchFamily="18" charset="0"/>
              </a:rPr>
              <a:t>: This is also a natural speaking activity, and focuses on personal topics that students are familiar with. </a:t>
            </a:r>
            <a:r>
              <a:rPr lang="ro-RO" sz="2400" dirty="0" smtClean="0">
                <a:solidFill>
                  <a:schemeClr val="tx1"/>
                </a:solidFill>
                <a:latin typeface="Cambria" panose="02040503050406030204" pitchFamily="18" charset="0"/>
                <a:ea typeface="Cambria" panose="02040503050406030204" pitchFamily="18" charset="0"/>
                <a:cs typeface="Times New Roman" panose="02020603050405020304" pitchFamily="18" charset="0"/>
              </a:rPr>
              <a:t>In addition to basic </a:t>
            </a:r>
            <a:r>
              <a:rPr lang="ro-RO" sz="2400" dirty="0">
                <a:solidFill>
                  <a:schemeClr val="tx1"/>
                </a:solidFill>
                <a:latin typeface="Cambria" panose="02040503050406030204" pitchFamily="18" charset="0"/>
                <a:ea typeface="Cambria" panose="02040503050406030204" pitchFamily="18" charset="0"/>
                <a:cs typeface="Times New Roman" panose="02020603050405020304" pitchFamily="18" charset="0"/>
              </a:rPr>
              <a:t>information, it can include talking about personal experiences and opinions.</a:t>
            </a:r>
          </a:p>
          <a:p>
            <a:pPr marL="0" indent="0">
              <a:buNone/>
            </a:pPr>
            <a:endParaRPr lang="ro-RO" dirty="0"/>
          </a:p>
        </p:txBody>
      </p:sp>
    </p:spTree>
    <p:extLst>
      <p:ext uri="{BB962C8B-B14F-4D97-AF65-F5344CB8AC3E}">
        <p14:creationId xmlns:p14="http://schemas.microsoft.com/office/powerpoint/2010/main" val="19589118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9771" y="778213"/>
            <a:ext cx="7479768" cy="5133008"/>
          </a:xfrm>
        </p:spPr>
        <p:txBody>
          <a:bodyPr>
            <a:normAutofit/>
          </a:bodyPr>
          <a:lstStyle/>
          <a:p>
            <a:pPr marL="0" indent="0">
              <a:buNone/>
            </a:pPr>
            <a:r>
              <a:rPr lang="ro-RO" sz="2800" b="1" dirty="0">
                <a:solidFill>
                  <a:schemeClr val="tx1"/>
                </a:solidFill>
                <a:latin typeface="Cambria" panose="02040503050406030204" pitchFamily="18" charset="0"/>
                <a:ea typeface="Cambria" panose="02040503050406030204" pitchFamily="18" charset="0"/>
              </a:rPr>
              <a:t>Settings</a:t>
            </a:r>
            <a:endParaRPr lang="ro-RO" sz="2800" dirty="0">
              <a:solidFill>
                <a:schemeClr val="tx1"/>
              </a:solidFill>
              <a:latin typeface="Cambria" panose="02040503050406030204" pitchFamily="18" charset="0"/>
              <a:ea typeface="Cambria" panose="02040503050406030204" pitchFamily="18" charset="0"/>
            </a:endParaRPr>
          </a:p>
          <a:p>
            <a:pPr lvl="0"/>
            <a:r>
              <a:rPr lang="ro-RO" sz="2000" b="1" i="1" dirty="0" smtClean="0">
                <a:solidFill>
                  <a:schemeClr val="tx1"/>
                </a:solidFill>
                <a:latin typeface="Cambria" panose="02040503050406030204" pitchFamily="18" charset="0"/>
                <a:ea typeface="Cambria" panose="02040503050406030204" pitchFamily="18" charset="0"/>
              </a:rPr>
              <a:t>Recorded</a:t>
            </a:r>
            <a:r>
              <a:rPr lang="ro-RO" sz="2000" b="1" i="1" dirty="0">
                <a:solidFill>
                  <a:schemeClr val="tx1"/>
                </a:solidFill>
                <a:latin typeface="Cambria" panose="02040503050406030204" pitchFamily="18" charset="0"/>
                <a:ea typeface="Cambria" panose="02040503050406030204" pitchFamily="18" charset="0"/>
              </a:rPr>
              <a:t>:</a:t>
            </a:r>
            <a:r>
              <a:rPr lang="ro-RO" sz="2000" dirty="0">
                <a:solidFill>
                  <a:schemeClr val="tx1"/>
                </a:solidFill>
                <a:latin typeface="Cambria" panose="02040503050406030204" pitchFamily="18" charset="0"/>
                <a:ea typeface="Cambria" panose="02040503050406030204" pitchFamily="18" charset="0"/>
              </a:rPr>
              <a:t> This allows lots of students’ speaking performances to be recorded at the same time, and it also means that markers can listen more than once. However, it means that markers need time to listen to the recordings after the test.</a:t>
            </a:r>
          </a:p>
          <a:p>
            <a:pPr lvl="0"/>
            <a:r>
              <a:rPr lang="ro-RO" sz="2000" b="1" i="1" dirty="0">
                <a:solidFill>
                  <a:schemeClr val="tx1"/>
                </a:solidFill>
                <a:latin typeface="Cambria" panose="02040503050406030204" pitchFamily="18" charset="0"/>
                <a:ea typeface="Cambria" panose="02040503050406030204" pitchFamily="18" charset="0"/>
              </a:rPr>
              <a:t>Face-to-face</a:t>
            </a:r>
            <a:r>
              <a:rPr lang="ro-RO" sz="2000" dirty="0">
                <a:solidFill>
                  <a:schemeClr val="tx1"/>
                </a:solidFill>
                <a:latin typeface="Cambria" panose="02040503050406030204" pitchFamily="18" charset="0"/>
                <a:ea typeface="Cambria" panose="02040503050406030204" pitchFamily="18" charset="0"/>
              </a:rPr>
              <a:t>: This might be considered more realistic, but it means that the marker and the students need to be in the same place for the test.</a:t>
            </a:r>
          </a:p>
          <a:p>
            <a:pPr lvl="0"/>
            <a:r>
              <a:rPr lang="ro-RO" sz="2000" b="1" i="1" dirty="0">
                <a:solidFill>
                  <a:schemeClr val="tx1"/>
                </a:solidFill>
                <a:latin typeface="Cambria" panose="02040503050406030204" pitchFamily="18" charset="0"/>
                <a:ea typeface="Cambria" panose="02040503050406030204" pitchFamily="18" charset="0"/>
              </a:rPr>
              <a:t>Remote (via </a:t>
            </a:r>
            <a:r>
              <a:rPr lang="ro-RO" sz="2000" b="1" i="1" dirty="0" smtClean="0">
                <a:solidFill>
                  <a:schemeClr val="tx1"/>
                </a:solidFill>
                <a:latin typeface="Cambria" panose="02040503050406030204" pitchFamily="18" charset="0"/>
                <a:ea typeface="Cambria" panose="02040503050406030204" pitchFamily="18" charset="0"/>
              </a:rPr>
              <a:t>internet</a:t>
            </a:r>
            <a:r>
              <a:rPr lang="ro-RO" sz="2000" b="1" i="1" dirty="0">
                <a:solidFill>
                  <a:schemeClr val="tx1"/>
                </a:solidFill>
                <a:latin typeface="Cambria" panose="02040503050406030204" pitchFamily="18" charset="0"/>
                <a:ea typeface="Cambria" panose="02040503050406030204" pitchFamily="18" charset="0"/>
              </a:rPr>
              <a:t>)</a:t>
            </a:r>
            <a:r>
              <a:rPr lang="ro-RO" sz="2000" dirty="0">
                <a:solidFill>
                  <a:schemeClr val="tx1"/>
                </a:solidFill>
                <a:latin typeface="Cambria" panose="02040503050406030204" pitchFamily="18" charset="0"/>
                <a:ea typeface="Cambria" panose="02040503050406030204" pitchFamily="18" charset="0"/>
              </a:rPr>
              <a:t>: This may feel different from face-to-face communication, but it can make tests easier to access, especially for students in remote locations.</a:t>
            </a:r>
          </a:p>
          <a:p>
            <a:pPr marL="0" indent="0">
              <a:buNone/>
            </a:pPr>
            <a:endParaRPr lang="ro-RO" sz="2000" b="1"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487543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6010" y="443061"/>
            <a:ext cx="3454588" cy="558890"/>
          </a:xfrm>
        </p:spPr>
        <p:txBody>
          <a:bodyPr/>
          <a:lstStyle/>
          <a:p>
            <a:pPr marL="0" indent="0">
              <a:buNone/>
            </a:pPr>
            <a:r>
              <a:rPr lang="ro-RO" sz="2400" b="1" i="1" dirty="0">
                <a:latin typeface="Cambria" panose="02040503050406030204" pitchFamily="18" charset="0"/>
                <a:ea typeface="Cambria" panose="02040503050406030204" pitchFamily="18" charset="0"/>
              </a:rPr>
              <a:t>Scoring speaking</a:t>
            </a:r>
            <a:r>
              <a:rPr lang="ro-RO" sz="2400" b="1" dirty="0">
                <a:latin typeface="Cambria" panose="02040503050406030204" pitchFamily="18" charset="0"/>
                <a:ea typeface="Cambria" panose="02040503050406030204" pitchFamily="18" charset="0"/>
              </a:rPr>
              <a:t>:</a:t>
            </a:r>
          </a:p>
          <a:p>
            <a:pPr marL="0" indent="0">
              <a:buNone/>
            </a:pPr>
            <a:endParaRPr lang="ro-RO" b="1" dirty="0"/>
          </a:p>
        </p:txBody>
      </p:sp>
      <p:pic>
        <p:nvPicPr>
          <p:cNvPr id="4" name="Picture 3"/>
          <p:cNvPicPr/>
          <p:nvPr/>
        </p:nvPicPr>
        <p:blipFill>
          <a:blip r:embed="rId2"/>
          <a:stretch>
            <a:fillRect/>
          </a:stretch>
        </p:blipFill>
        <p:spPr>
          <a:xfrm>
            <a:off x="976010" y="1001951"/>
            <a:ext cx="6745909" cy="5757069"/>
          </a:xfrm>
          <a:prstGeom prst="rect">
            <a:avLst/>
          </a:prstGeom>
        </p:spPr>
      </p:pic>
    </p:spTree>
    <p:extLst>
      <p:ext uri="{BB962C8B-B14F-4D97-AF65-F5344CB8AC3E}">
        <p14:creationId xmlns:p14="http://schemas.microsoft.com/office/powerpoint/2010/main" val="16478947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4082" y="527900"/>
            <a:ext cx="7579151" cy="6080289"/>
          </a:xfrm>
        </p:spPr>
        <p:txBody>
          <a:bodyPr>
            <a:normAutofit lnSpcReduction="10000"/>
          </a:bodyPr>
          <a:lstStyle/>
          <a:p>
            <a:pPr marL="0" indent="0">
              <a:buNone/>
            </a:pPr>
            <a:r>
              <a:rPr lang="ro-RO" sz="2200" b="1" dirty="0" smtClean="0">
                <a:solidFill>
                  <a:schemeClr val="tx1"/>
                </a:solidFill>
                <a:latin typeface="Cambria" panose="02040503050406030204" pitchFamily="18" charset="0"/>
                <a:ea typeface="Cambria" panose="02040503050406030204" pitchFamily="18" charset="0"/>
              </a:rPr>
              <a:t>Writing</a:t>
            </a:r>
          </a:p>
          <a:p>
            <a:pPr marL="0" indent="0">
              <a:buNone/>
            </a:pPr>
            <a:r>
              <a:rPr lang="ro-RO" sz="2000" b="1" dirty="0">
                <a:solidFill>
                  <a:schemeClr val="tx1"/>
                </a:solidFill>
                <a:latin typeface="Cambria" panose="02040503050406030204" pitchFamily="18" charset="0"/>
                <a:ea typeface="Cambria" panose="02040503050406030204" pitchFamily="18" charset="0"/>
              </a:rPr>
              <a:t>Like speaking, writing is usually assessed using a rating scale. </a:t>
            </a:r>
            <a:endParaRPr lang="ro-RO" sz="2000" dirty="0">
              <a:solidFill>
                <a:schemeClr val="tx1"/>
              </a:solidFill>
              <a:latin typeface="Cambria" panose="02040503050406030204" pitchFamily="18" charset="0"/>
              <a:ea typeface="Cambria" panose="02040503050406030204" pitchFamily="18" charset="0"/>
            </a:endParaRPr>
          </a:p>
          <a:p>
            <a:r>
              <a:rPr lang="ro-RO" sz="2000" dirty="0">
                <a:solidFill>
                  <a:schemeClr val="tx1"/>
                </a:solidFill>
                <a:latin typeface="Cambria" panose="02040503050406030204" pitchFamily="18" charset="0"/>
                <a:ea typeface="Cambria" panose="02040503050406030204" pitchFamily="18" charset="0"/>
              </a:rPr>
              <a:t>Rating scales give students credit for what they do well, rather than penalising them for making mistakes. This approach can feel more positive and motivating for students.</a:t>
            </a:r>
          </a:p>
          <a:p>
            <a:r>
              <a:rPr lang="ro-RO" sz="2000" b="1" i="1" dirty="0" smtClean="0">
                <a:solidFill>
                  <a:schemeClr val="tx1"/>
                </a:solidFill>
                <a:latin typeface="Cambria" panose="02040503050406030204" pitchFamily="18" charset="0"/>
                <a:ea typeface="Cambria" panose="02040503050406030204" pitchFamily="18" charset="0"/>
              </a:rPr>
              <a:t>Holistic</a:t>
            </a:r>
            <a:r>
              <a:rPr lang="ro-RO" sz="2000" dirty="0">
                <a:solidFill>
                  <a:schemeClr val="tx1"/>
                </a:solidFill>
                <a:latin typeface="Cambria" panose="02040503050406030204" pitchFamily="18" charset="0"/>
                <a:ea typeface="Cambria" panose="02040503050406030204" pitchFamily="18" charset="0"/>
              </a:rPr>
              <a:t> </a:t>
            </a:r>
            <a:r>
              <a:rPr lang="ro-RO" sz="2000" dirty="0" smtClean="0">
                <a:solidFill>
                  <a:schemeClr val="tx1"/>
                </a:solidFill>
                <a:latin typeface="Cambria" panose="02040503050406030204" pitchFamily="18" charset="0"/>
                <a:ea typeface="Cambria" panose="02040503050406030204" pitchFamily="18" charset="0"/>
              </a:rPr>
              <a:t>(</a:t>
            </a:r>
            <a:r>
              <a:rPr lang="ro-RO" sz="2000" i="1" dirty="0" smtClean="0">
                <a:solidFill>
                  <a:schemeClr val="tx1"/>
                </a:solidFill>
                <a:latin typeface="Cambria" panose="02040503050406030204" pitchFamily="18" charset="0"/>
                <a:ea typeface="Cambria" panose="02040503050406030204" pitchFamily="18" charset="0"/>
              </a:rPr>
              <a:t>global</a:t>
            </a:r>
            <a:r>
              <a:rPr lang="ro-RO" sz="2000" dirty="0">
                <a:solidFill>
                  <a:schemeClr val="tx1"/>
                </a:solidFill>
                <a:latin typeface="Cambria" panose="02040503050406030204" pitchFamily="18" charset="0"/>
                <a:ea typeface="Cambria" panose="02040503050406030204" pitchFamily="18" charset="0"/>
              </a:rPr>
              <a:t>) </a:t>
            </a:r>
            <a:r>
              <a:rPr lang="ro-RO" sz="2000" b="1" dirty="0">
                <a:solidFill>
                  <a:schemeClr val="tx1"/>
                </a:solidFill>
                <a:latin typeface="Cambria" panose="02040503050406030204" pitchFamily="18" charset="0"/>
                <a:ea typeface="Cambria" panose="02040503050406030204" pitchFamily="18" charset="0"/>
              </a:rPr>
              <a:t>rating </a:t>
            </a:r>
            <a:r>
              <a:rPr lang="ro-RO" sz="2000" b="1" dirty="0" smtClean="0">
                <a:solidFill>
                  <a:schemeClr val="tx1"/>
                </a:solidFill>
                <a:latin typeface="Cambria" panose="02040503050406030204" pitchFamily="18" charset="0"/>
                <a:ea typeface="Cambria" panose="02040503050406030204" pitchFamily="18" charset="0"/>
              </a:rPr>
              <a:t>scales </a:t>
            </a:r>
            <a:r>
              <a:rPr lang="ro-RO" sz="2000" dirty="0">
                <a:solidFill>
                  <a:schemeClr val="tx1"/>
                </a:solidFill>
                <a:latin typeface="Cambria" panose="02040503050406030204" pitchFamily="18" charset="0"/>
                <a:ea typeface="Cambria" panose="02040503050406030204" pitchFamily="18" charset="0"/>
              </a:rPr>
              <a:t>give one overall score for a piece of writing or speaking. Holistic scales are often easier for teachers to use, and can produce more consistent marking.</a:t>
            </a:r>
          </a:p>
          <a:p>
            <a:r>
              <a:rPr lang="ro-RO" sz="2000" b="1" i="1" dirty="0">
                <a:solidFill>
                  <a:schemeClr val="tx1"/>
                </a:solidFill>
                <a:latin typeface="Cambria" panose="02040503050406030204" pitchFamily="18" charset="0"/>
                <a:ea typeface="Cambria" panose="02040503050406030204" pitchFamily="18" charset="0"/>
              </a:rPr>
              <a:t>Analytic</a:t>
            </a:r>
            <a:r>
              <a:rPr lang="ro-RO" sz="2000" b="1" dirty="0">
                <a:solidFill>
                  <a:schemeClr val="tx1"/>
                </a:solidFill>
                <a:latin typeface="Cambria" panose="02040503050406030204" pitchFamily="18" charset="0"/>
                <a:ea typeface="Cambria" panose="02040503050406030204" pitchFamily="18" charset="0"/>
              </a:rPr>
              <a:t> rating scales </a:t>
            </a:r>
            <a:r>
              <a:rPr lang="ro-RO" sz="2000" dirty="0">
                <a:solidFill>
                  <a:schemeClr val="tx1"/>
                </a:solidFill>
                <a:latin typeface="Cambria" panose="02040503050406030204" pitchFamily="18" charset="0"/>
                <a:ea typeface="Cambria" panose="02040503050406030204" pitchFamily="18" charset="0"/>
              </a:rPr>
              <a:t>give separate scores for different aspects of writing or speaking, such as </a:t>
            </a:r>
            <a:r>
              <a:rPr lang="ro-RO" sz="2000" b="1" dirty="0">
                <a:solidFill>
                  <a:schemeClr val="tx1"/>
                </a:solidFill>
                <a:latin typeface="Cambria" panose="02040503050406030204" pitchFamily="18" charset="0"/>
                <a:ea typeface="Cambria" panose="02040503050406030204" pitchFamily="18" charset="0"/>
              </a:rPr>
              <a:t>task achievement</a:t>
            </a:r>
            <a:r>
              <a:rPr lang="ro-RO" sz="2000" dirty="0">
                <a:solidFill>
                  <a:schemeClr val="tx1"/>
                </a:solidFill>
                <a:latin typeface="Cambria" panose="02040503050406030204" pitchFamily="18" charset="0"/>
                <a:ea typeface="Cambria" panose="02040503050406030204" pitchFamily="18" charset="0"/>
              </a:rPr>
              <a:t>, </a:t>
            </a:r>
            <a:r>
              <a:rPr lang="ro-RO" sz="2000" b="1" dirty="0">
                <a:solidFill>
                  <a:schemeClr val="tx1"/>
                </a:solidFill>
                <a:latin typeface="Cambria" panose="02040503050406030204" pitchFamily="18" charset="0"/>
                <a:ea typeface="Cambria" panose="02040503050406030204" pitchFamily="18" charset="0"/>
              </a:rPr>
              <a:t>vocabulary</a:t>
            </a:r>
            <a:r>
              <a:rPr lang="ro-RO" sz="2000" dirty="0">
                <a:solidFill>
                  <a:schemeClr val="tx1"/>
                </a:solidFill>
                <a:latin typeface="Cambria" panose="02040503050406030204" pitchFamily="18" charset="0"/>
                <a:ea typeface="Cambria" panose="02040503050406030204" pitchFamily="18" charset="0"/>
              </a:rPr>
              <a:t>, and </a:t>
            </a:r>
            <a:r>
              <a:rPr lang="ro-RO" sz="2000" b="1" dirty="0">
                <a:solidFill>
                  <a:schemeClr val="tx1"/>
                </a:solidFill>
                <a:latin typeface="Cambria" panose="02040503050406030204" pitchFamily="18" charset="0"/>
                <a:ea typeface="Cambria" panose="02040503050406030204" pitchFamily="18" charset="0"/>
              </a:rPr>
              <a:t>grammar,</a:t>
            </a:r>
            <a:r>
              <a:rPr lang="ro-RO" sz="2000" dirty="0">
                <a:solidFill>
                  <a:schemeClr val="tx1"/>
                </a:solidFill>
                <a:latin typeface="Cambria" panose="02040503050406030204" pitchFamily="18" charset="0"/>
                <a:ea typeface="Cambria" panose="02040503050406030204" pitchFamily="18" charset="0"/>
              </a:rPr>
              <a:t> for example. Analytic rating scales can be useful for </a:t>
            </a:r>
            <a:r>
              <a:rPr lang="ro-RO" sz="2000" b="1" dirty="0">
                <a:solidFill>
                  <a:schemeClr val="tx1"/>
                </a:solidFill>
                <a:latin typeface="Cambria" panose="02040503050406030204" pitchFamily="18" charset="0"/>
                <a:ea typeface="Cambria" panose="02040503050406030204" pitchFamily="18" charset="0"/>
              </a:rPr>
              <a:t>formative assessment</a:t>
            </a:r>
            <a:r>
              <a:rPr lang="ro-RO" sz="2000" dirty="0">
                <a:solidFill>
                  <a:schemeClr val="tx1"/>
                </a:solidFill>
                <a:latin typeface="Cambria" panose="02040503050406030204" pitchFamily="18" charset="0"/>
                <a:ea typeface="Cambria" panose="02040503050406030204" pitchFamily="18" charset="0"/>
              </a:rPr>
              <a:t>, because they give learners more </a:t>
            </a:r>
            <a:r>
              <a:rPr lang="ro-RO" sz="2000" b="1" dirty="0">
                <a:solidFill>
                  <a:schemeClr val="tx1"/>
                </a:solidFill>
                <a:latin typeface="Cambria" panose="02040503050406030204" pitchFamily="18" charset="0"/>
                <a:ea typeface="Cambria" panose="02040503050406030204" pitchFamily="18" charset="0"/>
              </a:rPr>
              <a:t>detailed information </a:t>
            </a:r>
            <a:r>
              <a:rPr lang="ro-RO" sz="2000" dirty="0">
                <a:solidFill>
                  <a:schemeClr val="tx1"/>
                </a:solidFill>
                <a:latin typeface="Cambria" panose="02040503050406030204" pitchFamily="18" charset="0"/>
                <a:ea typeface="Cambria" panose="02040503050406030204" pitchFamily="18" charset="0"/>
              </a:rPr>
              <a:t>about the strengths and weaknesses of their writing.</a:t>
            </a:r>
          </a:p>
          <a:p>
            <a:pPr marL="0" indent="0">
              <a:buNone/>
            </a:pPr>
            <a:r>
              <a:rPr lang="ro-RO" dirty="0" smtClean="0">
                <a:solidFill>
                  <a:srgbClr val="002060"/>
                </a:solidFill>
                <a:latin typeface="Cambria" panose="02040503050406030204" pitchFamily="18" charset="0"/>
                <a:ea typeface="Cambria" panose="02040503050406030204" pitchFamily="18" charset="0"/>
              </a:rPr>
              <a:t>https</a:t>
            </a:r>
            <a:r>
              <a:rPr lang="ro-RO" dirty="0">
                <a:solidFill>
                  <a:srgbClr val="002060"/>
                </a:solidFill>
                <a:latin typeface="Cambria" panose="02040503050406030204" pitchFamily="18" charset="0"/>
                <a:ea typeface="Cambria" panose="02040503050406030204" pitchFamily="18" charset="0"/>
              </a:rPr>
              <a:t>://</a:t>
            </a:r>
            <a:r>
              <a:rPr lang="ro-RO" dirty="0" smtClean="0">
                <a:solidFill>
                  <a:srgbClr val="002060"/>
                </a:solidFill>
                <a:latin typeface="Cambria" panose="02040503050406030204" pitchFamily="18" charset="0"/>
                <a:ea typeface="Cambria" panose="02040503050406030204" pitchFamily="18" charset="0"/>
              </a:rPr>
              <a:t>ugc.futurelearn.com/uploads/files/a9/da/a9dacc3a-4fd1-4dcb-8841-6da3a4f72d5f/</a:t>
            </a:r>
            <a:r>
              <a:rPr lang="ro-RO" b="1" dirty="0" smtClean="0">
                <a:solidFill>
                  <a:srgbClr val="002060"/>
                </a:solidFill>
                <a:latin typeface="Cambria" panose="02040503050406030204" pitchFamily="18" charset="0"/>
                <a:ea typeface="Cambria" panose="02040503050406030204" pitchFamily="18" charset="0"/>
              </a:rPr>
              <a:t>Aptis_writing_rating_scale</a:t>
            </a:r>
            <a:r>
              <a:rPr lang="ro-RO" dirty="0" smtClean="0">
                <a:solidFill>
                  <a:srgbClr val="002060"/>
                </a:solidFill>
                <a:latin typeface="Cambria" panose="02040503050406030204" pitchFamily="18" charset="0"/>
                <a:ea typeface="Cambria" panose="02040503050406030204" pitchFamily="18" charset="0"/>
              </a:rPr>
              <a:t>s.pdf</a:t>
            </a:r>
          </a:p>
          <a:p>
            <a:pPr marL="0" indent="0">
              <a:buNone/>
            </a:pPr>
            <a:r>
              <a:rPr lang="en-US" sz="1600" dirty="0">
                <a:latin typeface="Cambria" panose="02040503050406030204" pitchFamily="18" charset="0"/>
                <a:ea typeface="Cambria" panose="02040503050406030204" pitchFamily="18" charset="0"/>
              </a:rPr>
              <a:t>Aptis is an English test for adults (16+), which can be used to assess ability in all four English skills - speaking, listening, reading and writing.</a:t>
            </a:r>
            <a:endParaRPr lang="ro-RO" sz="1600" dirty="0">
              <a:latin typeface="Cambria" panose="02040503050406030204" pitchFamily="18" charset="0"/>
              <a:ea typeface="Cambria" panose="02040503050406030204" pitchFamily="18" charset="0"/>
            </a:endParaRPr>
          </a:p>
          <a:p>
            <a:endParaRPr lang="ro-RO" dirty="0"/>
          </a:p>
          <a:p>
            <a:pPr marL="0" indent="0">
              <a:buNone/>
            </a:pPr>
            <a:endParaRPr lang="ro-RO" b="1" dirty="0"/>
          </a:p>
        </p:txBody>
      </p:sp>
    </p:spTree>
    <p:extLst>
      <p:ext uri="{BB962C8B-B14F-4D97-AF65-F5344CB8AC3E}">
        <p14:creationId xmlns:p14="http://schemas.microsoft.com/office/powerpoint/2010/main" val="27344105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120" y="697583"/>
            <a:ext cx="8031637" cy="6023727"/>
          </a:xfrm>
        </p:spPr>
        <p:txBody>
          <a:bodyPr>
            <a:normAutofit/>
          </a:bodyPr>
          <a:lstStyle/>
          <a:p>
            <a:pPr marL="0" indent="0">
              <a:buNone/>
            </a:pPr>
            <a:r>
              <a:rPr lang="ro-RO" sz="2300" b="1" dirty="0" smtClean="0">
                <a:latin typeface="Cambria" panose="02040503050406030204" pitchFamily="18" charset="0"/>
                <a:ea typeface="Cambria" panose="02040503050406030204" pitchFamily="18" charset="0"/>
              </a:rPr>
              <a:t>      </a:t>
            </a:r>
            <a:r>
              <a:rPr lang="ro-RO" sz="2300" b="1" dirty="0" smtClean="0">
                <a:solidFill>
                  <a:schemeClr val="tx1"/>
                </a:solidFill>
                <a:latin typeface="Cambria" panose="02040503050406030204" pitchFamily="18" charset="0"/>
                <a:ea typeface="Cambria" panose="02040503050406030204" pitchFamily="18" charset="0"/>
              </a:rPr>
              <a:t>Reading in the CEFR</a:t>
            </a:r>
          </a:p>
          <a:p>
            <a:pPr marL="0" indent="0">
              <a:buNone/>
            </a:pPr>
            <a:r>
              <a:rPr lang="ro-RO" sz="2100" dirty="0" smtClean="0">
                <a:solidFill>
                  <a:schemeClr val="tx1"/>
                </a:solidFill>
                <a:latin typeface="Cambria" panose="02040503050406030204" pitchFamily="18" charset="0"/>
                <a:ea typeface="Cambria" panose="02040503050406030204" pitchFamily="18" charset="0"/>
              </a:rPr>
              <a:t>Looking </a:t>
            </a:r>
            <a:r>
              <a:rPr lang="ro-RO" sz="2100" dirty="0">
                <a:solidFill>
                  <a:schemeClr val="tx1"/>
                </a:solidFill>
                <a:latin typeface="Cambria" panose="02040503050406030204" pitchFamily="18" charset="0"/>
                <a:ea typeface="Cambria" panose="02040503050406030204" pitchFamily="18" charset="0"/>
              </a:rPr>
              <a:t>at the </a:t>
            </a:r>
            <a:r>
              <a:rPr lang="ro-RO" sz="2100" b="1" dirty="0">
                <a:solidFill>
                  <a:schemeClr val="tx1"/>
                </a:solidFill>
                <a:latin typeface="Cambria" panose="02040503050406030204" pitchFamily="18" charset="0"/>
                <a:ea typeface="Cambria" panose="02040503050406030204" pitchFamily="18" charset="0"/>
              </a:rPr>
              <a:t>Overall Reading Comprehension </a:t>
            </a:r>
            <a:r>
              <a:rPr lang="ro-RO" sz="2100" b="1" dirty="0" smtClean="0">
                <a:solidFill>
                  <a:schemeClr val="tx1"/>
                </a:solidFill>
                <a:latin typeface="Cambria" panose="02040503050406030204" pitchFamily="18" charset="0"/>
                <a:ea typeface="Cambria" panose="02040503050406030204" pitchFamily="18" charset="0"/>
              </a:rPr>
              <a:t>Scale</a:t>
            </a:r>
            <a:r>
              <a:rPr lang="ro-RO" sz="2100" dirty="0" smtClean="0">
                <a:solidFill>
                  <a:schemeClr val="tx1"/>
                </a:solidFill>
                <a:latin typeface="Cambria" panose="02040503050406030204" pitchFamily="18" charset="0"/>
                <a:ea typeface="Cambria" panose="02040503050406030204" pitchFamily="18" charset="0"/>
              </a:rPr>
              <a:t>, </a:t>
            </a:r>
            <a:r>
              <a:rPr lang="ro-RO" sz="2100" dirty="0">
                <a:solidFill>
                  <a:schemeClr val="tx1"/>
                </a:solidFill>
                <a:latin typeface="Cambria" panose="02040503050406030204" pitchFamily="18" charset="0"/>
                <a:ea typeface="Cambria" panose="02040503050406030204" pitchFamily="18" charset="0"/>
              </a:rPr>
              <a:t>we can see the progression of reading skills, which means that students will move:</a:t>
            </a:r>
          </a:p>
          <a:p>
            <a:pPr lvl="1"/>
            <a:r>
              <a:rPr lang="ro-RO" sz="2100" dirty="0">
                <a:solidFill>
                  <a:schemeClr val="tx1"/>
                </a:solidFill>
                <a:latin typeface="Cambria" panose="02040503050406030204" pitchFamily="18" charset="0"/>
                <a:ea typeface="Cambria" panose="02040503050406030204" pitchFamily="18" charset="0"/>
              </a:rPr>
              <a:t>from individual words (Pre-A1) to texts (A1 - C2)</a:t>
            </a:r>
          </a:p>
          <a:p>
            <a:pPr lvl="1"/>
            <a:r>
              <a:rPr lang="ro-RO" sz="2100" dirty="0">
                <a:solidFill>
                  <a:schemeClr val="tx1"/>
                </a:solidFill>
                <a:latin typeface="Cambria" panose="02040503050406030204" pitchFamily="18" charset="0"/>
                <a:ea typeface="Cambria" panose="02040503050406030204" pitchFamily="18" charset="0"/>
              </a:rPr>
              <a:t>from very short (A1) and short (A2) to long texts (C1 - C2)</a:t>
            </a:r>
          </a:p>
          <a:p>
            <a:pPr lvl="1"/>
            <a:r>
              <a:rPr lang="ro-RO" sz="2100" dirty="0">
                <a:solidFill>
                  <a:schemeClr val="tx1"/>
                </a:solidFill>
                <a:latin typeface="Cambria" panose="02040503050406030204" pitchFamily="18" charset="0"/>
                <a:ea typeface="Cambria" panose="02040503050406030204" pitchFamily="18" charset="0"/>
              </a:rPr>
              <a:t>from simple (A1 - A2) to complex messages (C1 - C2)</a:t>
            </a:r>
          </a:p>
          <a:p>
            <a:pPr lvl="1"/>
            <a:r>
              <a:rPr lang="ro-RO" sz="2100" dirty="0">
                <a:solidFill>
                  <a:schemeClr val="tx1"/>
                </a:solidFill>
                <a:latin typeface="Cambria" panose="02040503050406030204" pitchFamily="18" charset="0"/>
                <a:ea typeface="Cambria" panose="02040503050406030204" pitchFamily="18" charset="0"/>
              </a:rPr>
              <a:t>from concrete information (A2) to abstract concepts (C2)</a:t>
            </a:r>
          </a:p>
          <a:p>
            <a:pPr lvl="1"/>
            <a:r>
              <a:rPr lang="ro-RO" sz="2100" dirty="0">
                <a:solidFill>
                  <a:schemeClr val="tx1"/>
                </a:solidFill>
                <a:latin typeface="Cambria" panose="02040503050406030204" pitchFamily="18" charset="0"/>
                <a:ea typeface="Cambria" panose="02040503050406030204" pitchFamily="18" charset="0"/>
              </a:rPr>
              <a:t>from standard high-frequency </a:t>
            </a:r>
            <a:r>
              <a:rPr lang="ro-RO" sz="2100" dirty="0" smtClean="0">
                <a:solidFill>
                  <a:schemeClr val="tx1"/>
                </a:solidFill>
                <a:latin typeface="Cambria" panose="02040503050406030204" pitchFamily="18" charset="0"/>
                <a:ea typeface="Cambria" panose="02040503050406030204" pitchFamily="18" charset="0"/>
              </a:rPr>
              <a:t>lge </a:t>
            </a:r>
            <a:r>
              <a:rPr lang="ro-RO" sz="2100" dirty="0">
                <a:solidFill>
                  <a:schemeClr val="tx1"/>
                </a:solidFill>
                <a:latin typeface="Cambria" panose="02040503050406030204" pitchFamily="18" charset="0"/>
                <a:ea typeface="Cambria" panose="02040503050406030204" pitchFamily="18" charset="0"/>
              </a:rPr>
              <a:t>(A2) to idioms (B2) and colloquialisms (C2)</a:t>
            </a:r>
          </a:p>
          <a:p>
            <a:pPr lvl="1"/>
            <a:r>
              <a:rPr lang="ro-RO" sz="2100" dirty="0">
                <a:solidFill>
                  <a:schemeClr val="tx1"/>
                </a:solidFill>
                <a:latin typeface="Cambria" panose="02040503050406030204" pitchFamily="18" charset="0"/>
                <a:ea typeface="Cambria" panose="02040503050406030204" pitchFamily="18" charset="0"/>
              </a:rPr>
              <a:t>from familiar matters (A2) to topics of interest (B1) and specialised subjects (C1).</a:t>
            </a:r>
          </a:p>
        </p:txBody>
      </p:sp>
    </p:spTree>
    <p:extLst>
      <p:ext uri="{BB962C8B-B14F-4D97-AF65-F5344CB8AC3E}">
        <p14:creationId xmlns:p14="http://schemas.microsoft.com/office/powerpoint/2010/main" val="38963859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1132" y="398835"/>
            <a:ext cx="7952612" cy="6360184"/>
          </a:xfrm>
        </p:spPr>
        <p:txBody>
          <a:bodyPr>
            <a:noAutofit/>
          </a:bodyPr>
          <a:lstStyle/>
          <a:p>
            <a:pPr marL="0" indent="0">
              <a:buNone/>
            </a:pPr>
            <a:r>
              <a:rPr lang="ro-RO" sz="2400" b="1" dirty="0" smtClean="0">
                <a:solidFill>
                  <a:schemeClr val="tx1"/>
                </a:solidFill>
                <a:latin typeface="Cambria" panose="02040503050406030204" pitchFamily="18" charset="0"/>
                <a:ea typeface="Cambria" panose="02040503050406030204" pitchFamily="18" charset="0"/>
              </a:rPr>
              <a:t>            Tasks </a:t>
            </a:r>
            <a:r>
              <a:rPr lang="ro-RO" sz="2400" b="1" dirty="0">
                <a:solidFill>
                  <a:schemeClr val="tx1"/>
                </a:solidFill>
                <a:latin typeface="Cambria" panose="02040503050406030204" pitchFamily="18" charset="0"/>
                <a:ea typeface="Cambria" panose="02040503050406030204" pitchFamily="18" charset="0"/>
              </a:rPr>
              <a:t>for assessing reading:</a:t>
            </a:r>
            <a:endParaRPr lang="ro-RO" sz="2400" dirty="0">
              <a:solidFill>
                <a:schemeClr val="tx1"/>
              </a:solidFill>
              <a:latin typeface="Cambria" panose="02040503050406030204" pitchFamily="18" charset="0"/>
              <a:ea typeface="Cambria" panose="02040503050406030204" pitchFamily="18" charset="0"/>
            </a:endParaRPr>
          </a:p>
          <a:p>
            <a:pPr lvl="0"/>
            <a:endParaRPr lang="ro-RO" b="1" dirty="0" smtClean="0">
              <a:solidFill>
                <a:schemeClr val="tx1"/>
              </a:solidFill>
              <a:latin typeface="Cambria" panose="02040503050406030204" pitchFamily="18" charset="0"/>
              <a:ea typeface="Cambria" panose="02040503050406030204" pitchFamily="18" charset="0"/>
            </a:endParaRPr>
          </a:p>
          <a:p>
            <a:pPr lvl="0"/>
            <a:r>
              <a:rPr lang="ro-RO" sz="1900" b="1" dirty="0" smtClean="0">
                <a:solidFill>
                  <a:schemeClr val="tx1"/>
                </a:solidFill>
                <a:latin typeface="Cambria" panose="02040503050406030204" pitchFamily="18" charset="0"/>
                <a:ea typeface="Cambria" panose="02040503050406030204" pitchFamily="18" charset="0"/>
              </a:rPr>
              <a:t>Multiple </a:t>
            </a:r>
            <a:r>
              <a:rPr lang="ro-RO" sz="1900" b="1" dirty="0">
                <a:solidFill>
                  <a:schemeClr val="tx1"/>
                </a:solidFill>
                <a:latin typeface="Cambria" panose="02040503050406030204" pitchFamily="18" charset="0"/>
                <a:ea typeface="Cambria" panose="02040503050406030204" pitchFamily="18" charset="0"/>
              </a:rPr>
              <a:t>choice questions</a:t>
            </a:r>
            <a:r>
              <a:rPr lang="ro-RO" sz="1900" dirty="0">
                <a:solidFill>
                  <a:schemeClr val="tx1"/>
                </a:solidFill>
                <a:latin typeface="Cambria" panose="02040503050406030204" pitchFamily="18" charset="0"/>
                <a:ea typeface="Cambria" panose="02040503050406030204" pitchFamily="18" charset="0"/>
              </a:rPr>
              <a:t> </a:t>
            </a:r>
            <a:r>
              <a:rPr lang="ro-RO" sz="1900" dirty="0" smtClean="0">
                <a:solidFill>
                  <a:schemeClr val="tx1"/>
                </a:solidFill>
                <a:latin typeface="Cambria" panose="02040503050406030204" pitchFamily="18" charset="0"/>
                <a:ea typeface="Cambria" panose="02040503050406030204" pitchFamily="18" charset="0"/>
              </a:rPr>
              <a:t>consist </a:t>
            </a:r>
            <a:r>
              <a:rPr lang="ro-RO" sz="1900" dirty="0">
                <a:solidFill>
                  <a:schemeClr val="tx1"/>
                </a:solidFill>
                <a:latin typeface="Cambria" panose="02040503050406030204" pitchFamily="18" charset="0"/>
                <a:ea typeface="Cambria" panose="02040503050406030204" pitchFamily="18" charset="0"/>
              </a:rPr>
              <a:t>of a short text (usually a sentence or part of a sentence), </a:t>
            </a:r>
            <a:r>
              <a:rPr lang="ro-RO" sz="1900" dirty="0" smtClean="0">
                <a:solidFill>
                  <a:schemeClr val="tx1"/>
                </a:solidFill>
                <a:latin typeface="Cambria" panose="02040503050406030204" pitchFamily="18" charset="0"/>
                <a:ea typeface="Cambria" panose="02040503050406030204" pitchFamily="18" charset="0"/>
              </a:rPr>
              <a:t>the </a:t>
            </a:r>
            <a:r>
              <a:rPr lang="ro-RO" sz="1900" b="1" dirty="0">
                <a:solidFill>
                  <a:schemeClr val="tx1"/>
                </a:solidFill>
                <a:latin typeface="Cambria" panose="02040503050406030204" pitchFamily="18" charset="0"/>
                <a:ea typeface="Cambria" panose="02040503050406030204" pitchFamily="18" charset="0"/>
              </a:rPr>
              <a:t>‘stem’, </a:t>
            </a:r>
            <a:r>
              <a:rPr lang="ro-RO" sz="1900" dirty="0">
                <a:solidFill>
                  <a:schemeClr val="tx1"/>
                </a:solidFill>
                <a:latin typeface="Cambria" panose="02040503050406030204" pitchFamily="18" charset="0"/>
                <a:ea typeface="Cambria" panose="02040503050406030204" pitchFamily="18" charset="0"/>
              </a:rPr>
              <a:t>and a list of options or alternatives, which includes the correct answer </a:t>
            </a:r>
            <a:r>
              <a:rPr lang="ro-RO" sz="1900" dirty="0" smtClean="0">
                <a:solidFill>
                  <a:schemeClr val="tx1"/>
                </a:solidFill>
                <a:latin typeface="Cambria" panose="02040503050406030204" pitchFamily="18" charset="0"/>
                <a:ea typeface="Cambria" panose="02040503050406030204" pitchFamily="18" charset="0"/>
              </a:rPr>
              <a:t>(</a:t>
            </a:r>
            <a:r>
              <a:rPr lang="ro-RO" sz="1900" dirty="0">
                <a:solidFill>
                  <a:schemeClr val="tx1"/>
                </a:solidFill>
                <a:latin typeface="Cambria" panose="02040503050406030204" pitchFamily="18" charset="0"/>
                <a:ea typeface="Cambria" panose="02040503050406030204" pitchFamily="18" charset="0"/>
              </a:rPr>
              <a:t>the </a:t>
            </a:r>
            <a:r>
              <a:rPr lang="ro-RO" sz="1900" b="1" dirty="0">
                <a:solidFill>
                  <a:schemeClr val="tx1"/>
                </a:solidFill>
                <a:latin typeface="Cambria" panose="02040503050406030204" pitchFamily="18" charset="0"/>
                <a:ea typeface="Cambria" panose="02040503050406030204" pitchFamily="18" charset="0"/>
              </a:rPr>
              <a:t>‘key</a:t>
            </a:r>
            <a:r>
              <a:rPr lang="ro-RO" sz="1900" dirty="0">
                <a:solidFill>
                  <a:schemeClr val="tx1"/>
                </a:solidFill>
                <a:latin typeface="Cambria" panose="02040503050406030204" pitchFamily="18" charset="0"/>
                <a:ea typeface="Cambria" panose="02040503050406030204" pitchFamily="18" charset="0"/>
              </a:rPr>
              <a:t>’) and a few incorrect ones, called ‘</a:t>
            </a:r>
            <a:r>
              <a:rPr lang="ro-RO" sz="1900" b="1" dirty="0">
                <a:solidFill>
                  <a:schemeClr val="tx1"/>
                </a:solidFill>
                <a:latin typeface="Cambria" panose="02040503050406030204" pitchFamily="18" charset="0"/>
                <a:ea typeface="Cambria" panose="02040503050406030204" pitchFamily="18" charset="0"/>
              </a:rPr>
              <a:t>distractors</a:t>
            </a:r>
            <a:r>
              <a:rPr lang="ro-RO" sz="1900" dirty="0">
                <a:solidFill>
                  <a:schemeClr val="tx1"/>
                </a:solidFill>
                <a:latin typeface="Cambria" panose="02040503050406030204" pitchFamily="18" charset="0"/>
                <a:ea typeface="Cambria" panose="02040503050406030204" pitchFamily="18" charset="0"/>
              </a:rPr>
              <a:t>’. One of the challenges of this task type is to come up with distractors that are credible enough, but not too challenging for our students.</a:t>
            </a:r>
          </a:p>
          <a:p>
            <a:pPr lvl="0"/>
            <a:r>
              <a:rPr lang="ro-RO" sz="1900" b="1" dirty="0">
                <a:solidFill>
                  <a:schemeClr val="tx1"/>
                </a:solidFill>
                <a:latin typeface="Cambria" panose="02040503050406030204" pitchFamily="18" charset="0"/>
                <a:ea typeface="Cambria" panose="02040503050406030204" pitchFamily="18" charset="0"/>
              </a:rPr>
              <a:t>True/False questions</a:t>
            </a:r>
            <a:r>
              <a:rPr lang="ro-RO" sz="1900" dirty="0">
                <a:solidFill>
                  <a:schemeClr val="tx1"/>
                </a:solidFill>
                <a:latin typeface="Cambria" panose="02040503050406030204" pitchFamily="18" charset="0"/>
                <a:ea typeface="Cambria" panose="02040503050406030204" pitchFamily="18" charset="0"/>
              </a:rPr>
              <a:t> </a:t>
            </a:r>
            <a:r>
              <a:rPr lang="ro-RO" sz="1900" dirty="0" smtClean="0">
                <a:solidFill>
                  <a:schemeClr val="tx1"/>
                </a:solidFill>
                <a:latin typeface="Cambria" panose="02040503050406030204" pitchFamily="18" charset="0"/>
                <a:ea typeface="Cambria" panose="02040503050406030204" pitchFamily="18" charset="0"/>
              </a:rPr>
              <a:t>have </a:t>
            </a:r>
            <a:r>
              <a:rPr lang="ro-RO" sz="1900" dirty="0">
                <a:solidFill>
                  <a:schemeClr val="tx1"/>
                </a:solidFill>
                <a:latin typeface="Cambria" panose="02040503050406030204" pitchFamily="18" charset="0"/>
                <a:ea typeface="Cambria" panose="02040503050406030204" pitchFamily="18" charset="0"/>
              </a:rPr>
              <a:t>only two options (generally True/False, Yes/No). This means that test takers have a 50% chance of getting them correct, regardless of their understanding. To limit the guessing, we might add a third option (e.g. </a:t>
            </a:r>
            <a:r>
              <a:rPr lang="ro-RO" sz="1900" b="1" dirty="0">
                <a:solidFill>
                  <a:schemeClr val="tx1"/>
                </a:solidFill>
                <a:latin typeface="Cambria" panose="02040503050406030204" pitchFamily="18" charset="0"/>
                <a:ea typeface="Cambria" panose="02040503050406030204" pitchFamily="18" charset="0"/>
              </a:rPr>
              <a:t>Not mentioned</a:t>
            </a:r>
            <a:r>
              <a:rPr lang="ro-RO" sz="1900" dirty="0">
                <a:solidFill>
                  <a:schemeClr val="tx1"/>
                </a:solidFill>
                <a:latin typeface="Cambria" panose="02040503050406030204" pitchFamily="18" charset="0"/>
                <a:ea typeface="Cambria" panose="02040503050406030204" pitchFamily="18" charset="0"/>
              </a:rPr>
              <a:t>), although sometimes it can be difficult for students to distinguish between ‘false’ and ‘not mentioned’, so it is important to train our students in this type of task if we want to use them in a test. Alternatively, we might ask them to </a:t>
            </a:r>
            <a:r>
              <a:rPr lang="ro-RO" sz="1900" b="1" dirty="0">
                <a:solidFill>
                  <a:schemeClr val="tx1"/>
                </a:solidFill>
                <a:latin typeface="Cambria" panose="02040503050406030204" pitchFamily="18" charset="0"/>
                <a:ea typeface="Cambria" panose="02040503050406030204" pitchFamily="18" charset="0"/>
              </a:rPr>
              <a:t>locate the answer </a:t>
            </a:r>
            <a:r>
              <a:rPr lang="ro-RO" sz="1900" dirty="0">
                <a:solidFill>
                  <a:schemeClr val="tx1"/>
                </a:solidFill>
                <a:latin typeface="Cambria" panose="02040503050406030204" pitchFamily="18" charset="0"/>
                <a:ea typeface="Cambria" panose="02040503050406030204" pitchFamily="18" charset="0"/>
              </a:rPr>
              <a:t>in the text (i.e. write the number of the paragraph where the answer is located), although this doesn’t work very well if we are testing global reading</a:t>
            </a:r>
            <a:r>
              <a:rPr lang="ro-RO" sz="1900" dirty="0" smtClean="0">
                <a:solidFill>
                  <a:schemeClr val="tx1"/>
                </a:solidFill>
                <a:latin typeface="Cambria" panose="02040503050406030204" pitchFamily="18" charset="0"/>
                <a:ea typeface="Cambria" panose="02040503050406030204" pitchFamily="18" charset="0"/>
              </a:rPr>
              <a:t>.</a:t>
            </a:r>
            <a:endParaRPr lang="ro-RO" sz="1900"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265524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7523" y="829559"/>
            <a:ext cx="7786540" cy="5778631"/>
          </a:xfrm>
        </p:spPr>
        <p:txBody>
          <a:bodyPr>
            <a:noAutofit/>
          </a:bodyPr>
          <a:lstStyle/>
          <a:p>
            <a:pPr marL="0" indent="0">
              <a:buNone/>
            </a:pPr>
            <a:r>
              <a:rPr lang="ro-RO" sz="2400" b="1" dirty="0" smtClean="0">
                <a:solidFill>
                  <a:schemeClr val="tx1"/>
                </a:solidFill>
                <a:latin typeface="Cambria" panose="02040503050406030204" pitchFamily="18" charset="0"/>
                <a:ea typeface="Cambria" panose="02040503050406030204" pitchFamily="18" charset="0"/>
              </a:rPr>
              <a:t>            Tasks </a:t>
            </a:r>
            <a:r>
              <a:rPr lang="ro-RO" sz="2400" b="1" dirty="0">
                <a:solidFill>
                  <a:schemeClr val="tx1"/>
                </a:solidFill>
                <a:latin typeface="Cambria" panose="02040503050406030204" pitchFamily="18" charset="0"/>
                <a:ea typeface="Cambria" panose="02040503050406030204" pitchFamily="18" charset="0"/>
              </a:rPr>
              <a:t>for assessing reading:</a:t>
            </a:r>
            <a:endParaRPr lang="ro-RO" sz="2400" dirty="0">
              <a:solidFill>
                <a:schemeClr val="tx1"/>
              </a:solidFill>
              <a:latin typeface="Cambria" panose="02040503050406030204" pitchFamily="18" charset="0"/>
              <a:ea typeface="Cambria" panose="02040503050406030204" pitchFamily="18" charset="0"/>
            </a:endParaRPr>
          </a:p>
          <a:p>
            <a:pPr lvl="0"/>
            <a:r>
              <a:rPr lang="ro-RO" sz="2000" b="1" dirty="0" smtClean="0">
                <a:solidFill>
                  <a:schemeClr val="tx1"/>
                </a:solidFill>
                <a:latin typeface="Cambria" panose="02040503050406030204" pitchFamily="18" charset="0"/>
                <a:ea typeface="Cambria" panose="02040503050406030204" pitchFamily="18" charset="0"/>
              </a:rPr>
              <a:t>Matching </a:t>
            </a:r>
            <a:r>
              <a:rPr lang="ro-RO" sz="2000" b="1" dirty="0">
                <a:solidFill>
                  <a:schemeClr val="tx1"/>
                </a:solidFill>
                <a:latin typeface="Cambria" panose="02040503050406030204" pitchFamily="18" charset="0"/>
                <a:ea typeface="Cambria" panose="02040503050406030204" pitchFamily="18" charset="0"/>
              </a:rPr>
              <a:t>tasks</a:t>
            </a:r>
            <a:r>
              <a:rPr lang="ro-RO" sz="2000" dirty="0">
                <a:solidFill>
                  <a:schemeClr val="tx1"/>
                </a:solidFill>
                <a:latin typeface="Cambria" panose="02040503050406030204" pitchFamily="18" charset="0"/>
                <a:ea typeface="Cambria" panose="02040503050406030204" pitchFamily="18" charset="0"/>
              </a:rPr>
              <a:t> </a:t>
            </a:r>
            <a:r>
              <a:rPr lang="ro-RO" sz="2000" dirty="0" smtClean="0">
                <a:solidFill>
                  <a:schemeClr val="tx1"/>
                </a:solidFill>
                <a:latin typeface="Cambria" panose="02040503050406030204" pitchFamily="18" charset="0"/>
                <a:ea typeface="Cambria" panose="02040503050406030204" pitchFamily="18" charset="0"/>
              </a:rPr>
              <a:t>take </a:t>
            </a:r>
            <a:r>
              <a:rPr lang="ro-RO" sz="2000" dirty="0">
                <a:solidFill>
                  <a:schemeClr val="tx1"/>
                </a:solidFill>
                <a:latin typeface="Cambria" panose="02040503050406030204" pitchFamily="18" charset="0"/>
                <a:ea typeface="Cambria" panose="02040503050406030204" pitchFamily="18" charset="0"/>
              </a:rPr>
              <a:t>the form of matching texts with appropriate </a:t>
            </a:r>
            <a:r>
              <a:rPr lang="ro-RO" sz="2000" b="1" dirty="0">
                <a:solidFill>
                  <a:schemeClr val="tx1"/>
                </a:solidFill>
                <a:latin typeface="Cambria" panose="02040503050406030204" pitchFamily="18" charset="0"/>
                <a:ea typeface="Cambria" panose="02040503050406030204" pitchFamily="18" charset="0"/>
              </a:rPr>
              <a:t>headings</a:t>
            </a:r>
            <a:r>
              <a:rPr lang="ro-RO" sz="2000" dirty="0">
                <a:solidFill>
                  <a:schemeClr val="tx1"/>
                </a:solidFill>
                <a:latin typeface="Cambria" panose="02040503050406030204" pitchFamily="18" charset="0"/>
                <a:ea typeface="Cambria" panose="02040503050406030204" pitchFamily="18" charset="0"/>
              </a:rPr>
              <a:t> (or paragraphs within a text with appropriate subheadings) or </a:t>
            </a:r>
            <a:r>
              <a:rPr lang="ro-RO" sz="2000" b="1" dirty="0">
                <a:solidFill>
                  <a:schemeClr val="tx1"/>
                </a:solidFill>
                <a:latin typeface="Cambria" panose="02040503050406030204" pitchFamily="18" charset="0"/>
                <a:ea typeface="Cambria" panose="02040503050406030204" pitchFamily="18" charset="0"/>
              </a:rPr>
              <a:t>matching the first part of a text</a:t>
            </a:r>
            <a:r>
              <a:rPr lang="ro-RO" sz="2000" dirty="0">
                <a:solidFill>
                  <a:schemeClr val="tx1"/>
                </a:solidFill>
                <a:latin typeface="Cambria" panose="02040503050406030204" pitchFamily="18" charset="0"/>
                <a:ea typeface="Cambria" panose="02040503050406030204" pitchFamily="18" charset="0"/>
              </a:rPr>
              <a:t> with </a:t>
            </a:r>
            <a:r>
              <a:rPr lang="ro-RO" sz="2000" b="1" dirty="0">
                <a:solidFill>
                  <a:schemeClr val="tx1"/>
                </a:solidFill>
                <a:latin typeface="Cambria" panose="02040503050406030204" pitchFamily="18" charset="0"/>
                <a:ea typeface="Cambria" panose="02040503050406030204" pitchFamily="18" charset="0"/>
              </a:rPr>
              <a:t>its second part</a:t>
            </a:r>
            <a:r>
              <a:rPr lang="ro-RO" sz="2000" dirty="0">
                <a:solidFill>
                  <a:schemeClr val="tx1"/>
                </a:solidFill>
                <a:latin typeface="Cambria" panose="02040503050406030204" pitchFamily="18" charset="0"/>
                <a:ea typeface="Cambria" panose="02040503050406030204" pitchFamily="18" charset="0"/>
              </a:rPr>
              <a:t>. It is good practice to include </a:t>
            </a:r>
            <a:r>
              <a:rPr lang="ro-RO" sz="2000" b="1" dirty="0">
                <a:solidFill>
                  <a:schemeClr val="tx1"/>
                </a:solidFill>
                <a:latin typeface="Cambria" panose="02040503050406030204" pitchFamily="18" charset="0"/>
                <a:ea typeface="Cambria" panose="02040503050406030204" pitchFamily="18" charset="0"/>
              </a:rPr>
              <a:t>a few extra distractors </a:t>
            </a:r>
            <a:r>
              <a:rPr lang="ro-RO" sz="2000" dirty="0">
                <a:solidFill>
                  <a:schemeClr val="tx1"/>
                </a:solidFill>
                <a:latin typeface="Cambria" panose="02040503050406030204" pitchFamily="18" charset="0"/>
                <a:ea typeface="Cambria" panose="02040503050406030204" pitchFamily="18" charset="0"/>
              </a:rPr>
              <a:t>in the list of options (e.g. to have 7 subheadings and only 5 paragraphs), in order </a:t>
            </a:r>
            <a:r>
              <a:rPr lang="ro-RO" sz="2000" b="1" dirty="0">
                <a:solidFill>
                  <a:schemeClr val="tx1"/>
                </a:solidFill>
                <a:latin typeface="Cambria" panose="02040503050406030204" pitchFamily="18" charset="0"/>
                <a:ea typeface="Cambria" panose="02040503050406030204" pitchFamily="18" charset="0"/>
              </a:rPr>
              <a:t>to limit guessing</a:t>
            </a:r>
            <a:r>
              <a:rPr lang="ro-RO" sz="2000" dirty="0" smtClean="0">
                <a:solidFill>
                  <a:schemeClr val="tx1"/>
                </a:solidFill>
                <a:latin typeface="Cambria" panose="02040503050406030204" pitchFamily="18" charset="0"/>
                <a:ea typeface="Cambria" panose="02040503050406030204" pitchFamily="18" charset="0"/>
              </a:rPr>
              <a:t>.</a:t>
            </a:r>
          </a:p>
          <a:p>
            <a:r>
              <a:rPr lang="ro-RO" sz="2000" b="1" dirty="0" smtClean="0">
                <a:solidFill>
                  <a:schemeClr val="tx1"/>
                </a:solidFill>
                <a:latin typeface="Cambria" panose="02040503050406030204" pitchFamily="18" charset="0"/>
                <a:ea typeface="Cambria" panose="02040503050406030204" pitchFamily="18" charset="0"/>
              </a:rPr>
              <a:t>Gap </a:t>
            </a:r>
            <a:r>
              <a:rPr lang="ro-RO" sz="2000" b="1" dirty="0">
                <a:solidFill>
                  <a:schemeClr val="tx1"/>
                </a:solidFill>
                <a:latin typeface="Cambria" panose="02040503050406030204" pitchFamily="18" charset="0"/>
                <a:ea typeface="Cambria" panose="02040503050406030204" pitchFamily="18" charset="0"/>
              </a:rPr>
              <a:t>fill</a:t>
            </a:r>
            <a:r>
              <a:rPr lang="ro-RO" sz="2000" dirty="0">
                <a:solidFill>
                  <a:schemeClr val="tx1"/>
                </a:solidFill>
                <a:latin typeface="Cambria" panose="02040503050406030204" pitchFamily="18" charset="0"/>
                <a:ea typeface="Cambria" panose="02040503050406030204" pitchFamily="18" charset="0"/>
              </a:rPr>
              <a:t> and </a:t>
            </a:r>
            <a:r>
              <a:rPr lang="ro-RO" sz="2000" b="1" dirty="0">
                <a:solidFill>
                  <a:schemeClr val="tx1"/>
                </a:solidFill>
                <a:latin typeface="Cambria" panose="02040503050406030204" pitchFamily="18" charset="0"/>
                <a:ea typeface="Cambria" panose="02040503050406030204" pitchFamily="18" charset="0"/>
              </a:rPr>
              <a:t>cloze</a:t>
            </a:r>
            <a:r>
              <a:rPr lang="ro-RO" sz="2000" dirty="0">
                <a:solidFill>
                  <a:schemeClr val="tx1"/>
                </a:solidFill>
                <a:latin typeface="Cambria" panose="02040503050406030204" pitchFamily="18" charset="0"/>
                <a:ea typeface="Cambria" panose="02040503050406030204" pitchFamily="18" charset="0"/>
              </a:rPr>
              <a:t> are tasks where a few words have been taken out and substituted with blanks. Test takers are expected to fill in the blanks with the missing word(s). This type of task requires not only reading skills, but also textual and </a:t>
            </a:r>
            <a:r>
              <a:rPr lang="ro-RO" sz="2000" dirty="0" smtClean="0">
                <a:solidFill>
                  <a:schemeClr val="tx1"/>
                </a:solidFill>
                <a:latin typeface="Cambria" panose="02040503050406030204" pitchFamily="18" charset="0"/>
                <a:ea typeface="Cambria" panose="02040503050406030204" pitchFamily="18" charset="0"/>
              </a:rPr>
              <a:t>lge </a:t>
            </a:r>
            <a:r>
              <a:rPr lang="ro-RO" sz="2000" dirty="0">
                <a:solidFill>
                  <a:schemeClr val="tx1"/>
                </a:solidFill>
                <a:latin typeface="Cambria" panose="02040503050406030204" pitchFamily="18" charset="0"/>
                <a:ea typeface="Cambria" panose="02040503050406030204" pitchFamily="18" charset="0"/>
              </a:rPr>
              <a:t>skills, as test takers are expected to fill in the blanks with a word that fits within the text and is grammatically correct. Common variants of this task include the </a:t>
            </a:r>
            <a:r>
              <a:rPr lang="ro-RO" sz="2000" b="1" dirty="0">
                <a:solidFill>
                  <a:schemeClr val="tx1"/>
                </a:solidFill>
                <a:latin typeface="Cambria" panose="02040503050406030204" pitchFamily="18" charset="0"/>
                <a:ea typeface="Cambria" panose="02040503050406030204" pitchFamily="18" charset="0"/>
              </a:rPr>
              <a:t>‘banked cloze</a:t>
            </a:r>
            <a:r>
              <a:rPr lang="ro-RO" sz="2000" dirty="0">
                <a:solidFill>
                  <a:schemeClr val="tx1"/>
                </a:solidFill>
                <a:latin typeface="Cambria" panose="02040503050406030204" pitchFamily="18" charset="0"/>
                <a:ea typeface="Cambria" panose="02040503050406030204" pitchFamily="18" charset="0"/>
              </a:rPr>
              <a:t>’, where students have to choose the right answer from a list of options, and the </a:t>
            </a:r>
            <a:r>
              <a:rPr lang="ro-RO" sz="2000" b="1" dirty="0">
                <a:solidFill>
                  <a:schemeClr val="tx1"/>
                </a:solidFill>
                <a:latin typeface="Cambria" panose="02040503050406030204" pitchFamily="18" charset="0"/>
                <a:ea typeface="Cambria" panose="02040503050406030204" pitchFamily="18" charset="0"/>
              </a:rPr>
              <a:t>‘cloze elide</a:t>
            </a:r>
            <a:r>
              <a:rPr lang="ro-RO" sz="2000" dirty="0">
                <a:solidFill>
                  <a:schemeClr val="tx1"/>
                </a:solidFill>
                <a:latin typeface="Cambria" panose="02040503050406030204" pitchFamily="18" charset="0"/>
                <a:ea typeface="Cambria" panose="02040503050406030204" pitchFamily="18" charset="0"/>
              </a:rPr>
              <a:t>’, where students have to put </a:t>
            </a:r>
            <a:r>
              <a:rPr lang="ro-RO" sz="2000" b="1" dirty="0">
                <a:solidFill>
                  <a:schemeClr val="tx1"/>
                </a:solidFill>
                <a:latin typeface="Cambria" panose="02040503050406030204" pitchFamily="18" charset="0"/>
                <a:ea typeface="Cambria" panose="02040503050406030204" pitchFamily="18" charset="0"/>
              </a:rPr>
              <a:t>whole sentences back into a text.</a:t>
            </a:r>
          </a:p>
          <a:p>
            <a:pPr lvl="0"/>
            <a:endParaRPr lang="ro-RO" sz="2000"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8833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904135912"/>
              </p:ext>
            </p:extLst>
          </p:nvPr>
        </p:nvGraphicFramePr>
        <p:xfrm>
          <a:off x="729574" y="1332688"/>
          <a:ext cx="8219872" cy="5252937"/>
        </p:xfrm>
        <a:graphic>
          <a:graphicData uri="http://schemas.openxmlformats.org/drawingml/2006/table">
            <a:tbl>
              <a:tblPr firstRow="1" firstCol="1" bandRow="1">
                <a:tableStyleId>{5C22544A-7EE6-4342-B048-85BDC9FD1C3A}</a:tableStyleId>
              </a:tblPr>
              <a:tblGrid>
                <a:gridCol w="4109936">
                  <a:extLst>
                    <a:ext uri="{9D8B030D-6E8A-4147-A177-3AD203B41FA5}">
                      <a16:colId xmlns:a16="http://schemas.microsoft.com/office/drawing/2014/main" val="2254553593"/>
                    </a:ext>
                  </a:extLst>
                </a:gridCol>
                <a:gridCol w="4109936">
                  <a:extLst>
                    <a:ext uri="{9D8B030D-6E8A-4147-A177-3AD203B41FA5}">
                      <a16:colId xmlns:a16="http://schemas.microsoft.com/office/drawing/2014/main" val="1834172832"/>
                    </a:ext>
                  </a:extLst>
                </a:gridCol>
              </a:tblGrid>
              <a:tr h="387694">
                <a:tc>
                  <a:txBody>
                    <a:bodyPr/>
                    <a:lstStyle/>
                    <a:p>
                      <a:pPr algn="ctr">
                        <a:lnSpc>
                          <a:spcPct val="115000"/>
                        </a:lnSpc>
                        <a:spcAft>
                          <a:spcPts val="1000"/>
                        </a:spcAft>
                        <a:tabLst>
                          <a:tab pos="457200" algn="l"/>
                        </a:tabLst>
                      </a:pPr>
                      <a:r>
                        <a:rPr lang="en-US" sz="2000" dirty="0">
                          <a:solidFill>
                            <a:schemeClr val="tx1"/>
                          </a:solidFill>
                          <a:effectLst/>
                          <a:latin typeface="Cambria" panose="02040503050406030204" pitchFamily="18" charset="0"/>
                          <a:ea typeface="Cambria" panose="02040503050406030204" pitchFamily="18" charset="0"/>
                        </a:rPr>
                        <a:t>formative assessment</a:t>
                      </a:r>
                      <a:endParaRPr lang="ro-RO" sz="2000" dirty="0">
                        <a:solidFill>
                          <a:schemeClr val="tx1"/>
                        </a:solidFill>
                        <a:effectLst/>
                        <a:latin typeface="Cambria" panose="02040503050406030204" pitchFamily="18" charset="0"/>
                        <a:ea typeface="Cambria" panose="02040503050406030204" pitchFamily="18" charset="0"/>
                        <a:cs typeface="Arial" panose="020B0604020202020204" pitchFamily="34" charset="0"/>
                      </a:endParaRPr>
                    </a:p>
                  </a:txBody>
                  <a:tcPr marL="68580" marR="68580" marT="0" marB="0">
                    <a:solidFill>
                      <a:schemeClr val="bg2"/>
                    </a:solidFill>
                  </a:tcPr>
                </a:tc>
                <a:tc>
                  <a:txBody>
                    <a:bodyPr/>
                    <a:lstStyle/>
                    <a:p>
                      <a:pPr algn="ctr">
                        <a:lnSpc>
                          <a:spcPct val="115000"/>
                        </a:lnSpc>
                        <a:spcAft>
                          <a:spcPts val="1000"/>
                        </a:spcAft>
                        <a:tabLst>
                          <a:tab pos="457200" algn="l"/>
                        </a:tabLst>
                      </a:pPr>
                      <a:r>
                        <a:rPr lang="en-US" sz="2000" dirty="0">
                          <a:solidFill>
                            <a:schemeClr val="tx1"/>
                          </a:solidFill>
                          <a:effectLst/>
                          <a:latin typeface="Cambria" panose="02040503050406030204" pitchFamily="18" charset="0"/>
                          <a:ea typeface="Cambria" panose="02040503050406030204" pitchFamily="18" charset="0"/>
                        </a:rPr>
                        <a:t>summative assessment</a:t>
                      </a:r>
                      <a:endParaRPr lang="ro-RO" sz="2000">
                        <a:solidFill>
                          <a:schemeClr val="tx1"/>
                        </a:solidFill>
                        <a:effectLst/>
                        <a:latin typeface="Cambria" panose="02040503050406030204" pitchFamily="18" charset="0"/>
                        <a:ea typeface="Cambria" panose="02040503050406030204" pitchFamily="18" charset="0"/>
                        <a:cs typeface="Arial" panose="020B0604020202020204" pitchFamily="34" charset="0"/>
                      </a:endParaRPr>
                    </a:p>
                  </a:txBody>
                  <a:tcPr marL="68580" marR="68580" marT="0" marB="0">
                    <a:solidFill>
                      <a:schemeClr val="bg2"/>
                    </a:solidFill>
                  </a:tcPr>
                </a:tc>
                <a:extLst>
                  <a:ext uri="{0D108BD9-81ED-4DB2-BD59-A6C34878D82A}">
                    <a16:rowId xmlns:a16="http://schemas.microsoft.com/office/drawing/2014/main" val="1937375325"/>
                  </a:ext>
                </a:extLst>
              </a:tr>
              <a:tr h="4865243">
                <a:tc>
                  <a:txBody>
                    <a:bodyPr/>
                    <a:lstStyle/>
                    <a:p>
                      <a:pPr marL="342900" lvl="0" indent="-342900">
                        <a:lnSpc>
                          <a:spcPct val="115000"/>
                        </a:lnSpc>
                        <a:spcAft>
                          <a:spcPts val="0"/>
                        </a:spcAft>
                        <a:buFont typeface="Symbol" panose="05050102010706020507" pitchFamily="18" charset="2"/>
                        <a:buChar char=""/>
                      </a:pPr>
                      <a:r>
                        <a:rPr lang="en-US" sz="2000" b="0" dirty="0">
                          <a:solidFill>
                            <a:schemeClr val="tx1"/>
                          </a:solidFill>
                          <a:effectLst/>
                          <a:latin typeface="Cambria" panose="02040503050406030204" pitchFamily="18" charset="0"/>
                          <a:ea typeface="Cambria" panose="02040503050406030204" pitchFamily="18" charset="0"/>
                        </a:rPr>
                        <a:t>is used to monitor the students’ progress during a course, to check how much they have learnt of what they should have learnt, and then using this information, future teaching might be modified if necessary. </a:t>
                      </a:r>
                      <a:endParaRPr lang="ro-RO" sz="2000" b="0" dirty="0">
                        <a:solidFill>
                          <a:schemeClr val="tx1"/>
                        </a:solidFill>
                        <a:effectLst/>
                        <a:latin typeface="Cambria" panose="02040503050406030204" pitchFamily="18" charset="0"/>
                        <a:ea typeface="Cambria" panose="02040503050406030204" pitchFamily="18" charset="0"/>
                      </a:endParaRPr>
                    </a:p>
                    <a:p>
                      <a:pPr marL="342900" lvl="0" indent="-342900">
                        <a:lnSpc>
                          <a:spcPct val="115000"/>
                        </a:lnSpc>
                        <a:spcAft>
                          <a:spcPts val="0"/>
                        </a:spcAft>
                        <a:buFont typeface="Symbol" panose="05050102010706020507" pitchFamily="18" charset="2"/>
                        <a:buChar char=""/>
                      </a:pPr>
                      <a:r>
                        <a:rPr lang="en-US" sz="2000" b="0" dirty="0">
                          <a:solidFill>
                            <a:schemeClr val="tx1"/>
                          </a:solidFill>
                          <a:effectLst/>
                          <a:latin typeface="Cambria" panose="02040503050406030204" pitchFamily="18" charset="0"/>
                          <a:ea typeface="Cambria" panose="02040503050406030204" pitchFamily="18" charset="0"/>
                        </a:rPr>
                        <a:t>can be carried out in the form of informal tests and quizzes and it can be the basis for feedback to the students.</a:t>
                      </a:r>
                      <a:endParaRPr lang="ro-RO" sz="2000" b="0" dirty="0">
                        <a:solidFill>
                          <a:schemeClr val="tx1"/>
                        </a:solidFill>
                        <a:effectLst/>
                        <a:latin typeface="Cambria" panose="02040503050406030204" pitchFamily="18" charset="0"/>
                        <a:ea typeface="Cambria" panose="02040503050406030204" pitchFamily="18" charset="0"/>
                        <a:cs typeface="Arial" panose="020B0604020202020204" pitchFamily="34" charset="0"/>
                      </a:endParaRPr>
                    </a:p>
                  </a:txBody>
                  <a:tcPr marL="68580" marR="68580" marT="0" marB="0">
                    <a:solidFill>
                      <a:schemeClr val="bg2"/>
                    </a:solidFill>
                  </a:tcPr>
                </a:tc>
                <a:tc>
                  <a:txBody>
                    <a:bodyPr/>
                    <a:lstStyle/>
                    <a:p>
                      <a:pPr marL="342900" lvl="0" indent="-342900">
                        <a:lnSpc>
                          <a:spcPct val="115000"/>
                        </a:lnSpc>
                        <a:spcAft>
                          <a:spcPts val="0"/>
                        </a:spcAft>
                        <a:buFont typeface="Symbol" panose="05050102010706020507" pitchFamily="18" charset="2"/>
                        <a:buChar char=""/>
                      </a:pPr>
                      <a:r>
                        <a:rPr lang="en-US" sz="2000" dirty="0">
                          <a:solidFill>
                            <a:schemeClr val="tx1"/>
                          </a:solidFill>
                          <a:effectLst/>
                          <a:latin typeface="Cambria" panose="02040503050406030204" pitchFamily="18" charset="0"/>
                          <a:ea typeface="Cambria" panose="02040503050406030204" pitchFamily="18" charset="0"/>
                        </a:rPr>
                        <a:t>is used at the end of a term, a semester, or a year, to assess how much has been achieved by individuals or groups.</a:t>
                      </a:r>
                      <a:endParaRPr lang="ro-RO" sz="2000" dirty="0">
                        <a:solidFill>
                          <a:schemeClr val="tx1"/>
                        </a:solidFill>
                        <a:effectLst/>
                        <a:latin typeface="Cambria" panose="02040503050406030204" pitchFamily="18" charset="0"/>
                        <a:ea typeface="Cambria" panose="02040503050406030204" pitchFamily="18" charset="0"/>
                      </a:endParaRPr>
                    </a:p>
                    <a:p>
                      <a:pPr marL="342900" lvl="0" indent="-342900">
                        <a:lnSpc>
                          <a:spcPct val="115000"/>
                        </a:lnSpc>
                        <a:spcAft>
                          <a:spcPts val="0"/>
                        </a:spcAft>
                        <a:buFont typeface="Symbol" panose="05050102010706020507" pitchFamily="18" charset="2"/>
                        <a:buChar char=""/>
                      </a:pPr>
                      <a:r>
                        <a:rPr lang="en-US" sz="2000" dirty="0">
                          <a:solidFill>
                            <a:schemeClr val="tx1"/>
                          </a:solidFill>
                          <a:effectLst/>
                          <a:latin typeface="Cambria" panose="02040503050406030204" pitchFamily="18" charset="0"/>
                          <a:ea typeface="Cambria" panose="02040503050406030204" pitchFamily="18" charset="0"/>
                        </a:rPr>
                        <a:t>is usually carried out by using more formal tests.</a:t>
                      </a:r>
                      <a:endParaRPr lang="ro-RO" sz="2000" dirty="0">
                        <a:solidFill>
                          <a:schemeClr val="tx1"/>
                        </a:solidFill>
                        <a:effectLst/>
                        <a:latin typeface="Cambria" panose="02040503050406030204" pitchFamily="18" charset="0"/>
                        <a:ea typeface="Cambria" panose="02040503050406030204" pitchFamily="18" charset="0"/>
                      </a:endParaRPr>
                    </a:p>
                    <a:p>
                      <a:pPr>
                        <a:lnSpc>
                          <a:spcPct val="115000"/>
                        </a:lnSpc>
                        <a:spcAft>
                          <a:spcPts val="1000"/>
                        </a:spcAft>
                        <a:tabLst>
                          <a:tab pos="457200" algn="l"/>
                        </a:tabLst>
                      </a:pPr>
                      <a:r>
                        <a:rPr lang="en-US" sz="2000" dirty="0">
                          <a:solidFill>
                            <a:schemeClr val="tx1"/>
                          </a:solidFill>
                          <a:effectLst/>
                          <a:latin typeface="Cambria" panose="02040503050406030204" pitchFamily="18" charset="0"/>
                          <a:ea typeface="Cambria" panose="02040503050406030204" pitchFamily="18" charset="0"/>
                        </a:rPr>
                        <a:t> </a:t>
                      </a:r>
                      <a:endParaRPr lang="ro-RO" sz="2000" dirty="0">
                        <a:solidFill>
                          <a:schemeClr val="tx1"/>
                        </a:solidFill>
                        <a:effectLst/>
                        <a:latin typeface="Cambria" panose="02040503050406030204" pitchFamily="18" charset="0"/>
                        <a:ea typeface="Cambria" panose="02040503050406030204" pitchFamily="18" charset="0"/>
                        <a:cs typeface="Arial" panose="020B0604020202020204" pitchFamily="34" charset="0"/>
                      </a:endParaRPr>
                    </a:p>
                  </a:txBody>
                  <a:tcPr marL="68580" marR="68580" marT="0" marB="0">
                    <a:solidFill>
                      <a:schemeClr val="bg2"/>
                    </a:solidFill>
                  </a:tcPr>
                </a:tc>
                <a:extLst>
                  <a:ext uri="{0D108BD9-81ED-4DB2-BD59-A6C34878D82A}">
                    <a16:rowId xmlns:a16="http://schemas.microsoft.com/office/drawing/2014/main" val="3055588989"/>
                  </a:ext>
                </a:extLst>
              </a:tr>
            </a:tbl>
          </a:graphicData>
        </a:graphic>
      </p:graphicFrame>
      <p:sp>
        <p:nvSpPr>
          <p:cNvPr id="4" name="Rectangle 3"/>
          <p:cNvSpPr/>
          <p:nvPr/>
        </p:nvSpPr>
        <p:spPr>
          <a:xfrm>
            <a:off x="2821021" y="597082"/>
            <a:ext cx="4007796" cy="517065"/>
          </a:xfrm>
          <a:prstGeom prst="rect">
            <a:avLst/>
          </a:prstGeom>
        </p:spPr>
        <p:txBody>
          <a:bodyPr wrap="square">
            <a:spAutoFit/>
          </a:bodyPr>
          <a:lstStyle/>
          <a:p>
            <a:pPr lvl="0">
              <a:lnSpc>
                <a:spcPct val="115000"/>
              </a:lnSpc>
              <a:spcAft>
                <a:spcPts val="0"/>
              </a:spcAft>
              <a:tabLst>
                <a:tab pos="457200" algn="l"/>
              </a:tabLst>
            </a:pPr>
            <a:r>
              <a:rPr lang="en-US" sz="2400" b="1" dirty="0">
                <a:latin typeface="Cambria" panose="02040503050406030204" pitchFamily="18" charset="0"/>
                <a:ea typeface="Calibri" panose="020F0502020204030204" pitchFamily="34" charset="0"/>
                <a:cs typeface="Arial" panose="020B0604020202020204" pitchFamily="34" charset="0"/>
              </a:rPr>
              <a:t>Forms of assessment</a:t>
            </a:r>
            <a:endParaRPr lang="ro-RO" sz="2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711663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3764" y="801278"/>
            <a:ext cx="7626285" cy="5628704"/>
          </a:xfrm>
        </p:spPr>
        <p:txBody>
          <a:bodyPr>
            <a:normAutofit/>
          </a:bodyPr>
          <a:lstStyle/>
          <a:p>
            <a:pPr marL="0" indent="0">
              <a:buNone/>
            </a:pPr>
            <a:r>
              <a:rPr lang="ro-RO" sz="2000" b="1" dirty="0" smtClean="0">
                <a:solidFill>
                  <a:schemeClr val="tx1"/>
                </a:solidFill>
                <a:latin typeface="Cambria" panose="02040503050406030204" pitchFamily="18" charset="0"/>
                <a:ea typeface="Cambria" panose="02040503050406030204" pitchFamily="18" charset="0"/>
              </a:rPr>
              <a:t>      </a:t>
            </a:r>
            <a:r>
              <a:rPr lang="ro-RO" sz="2400" b="1" dirty="0" smtClean="0">
                <a:solidFill>
                  <a:schemeClr val="tx1"/>
                </a:solidFill>
                <a:latin typeface="Cambria" panose="02040503050406030204" pitchFamily="18" charset="0"/>
                <a:ea typeface="Cambria" panose="02040503050406030204" pitchFamily="18" charset="0"/>
              </a:rPr>
              <a:t>Tasks </a:t>
            </a:r>
            <a:r>
              <a:rPr lang="ro-RO" sz="2400" b="1" dirty="0">
                <a:solidFill>
                  <a:schemeClr val="tx1"/>
                </a:solidFill>
                <a:latin typeface="Cambria" panose="02040503050406030204" pitchFamily="18" charset="0"/>
                <a:ea typeface="Cambria" panose="02040503050406030204" pitchFamily="18" charset="0"/>
              </a:rPr>
              <a:t>for assessing reading</a:t>
            </a:r>
            <a:r>
              <a:rPr lang="ro-RO" sz="2400" b="1" dirty="0" smtClean="0">
                <a:solidFill>
                  <a:schemeClr val="tx1"/>
                </a:solidFill>
                <a:latin typeface="Cambria" panose="02040503050406030204" pitchFamily="18" charset="0"/>
                <a:ea typeface="Cambria" panose="02040503050406030204" pitchFamily="18" charset="0"/>
              </a:rPr>
              <a:t>:</a:t>
            </a:r>
          </a:p>
          <a:p>
            <a:pPr lvl="0"/>
            <a:endParaRPr lang="ro-RO" sz="2000" b="1" dirty="0">
              <a:solidFill>
                <a:schemeClr val="tx1"/>
              </a:solidFill>
              <a:latin typeface="Cambria" panose="02040503050406030204" pitchFamily="18" charset="0"/>
              <a:ea typeface="Cambria" panose="02040503050406030204" pitchFamily="18" charset="0"/>
            </a:endParaRPr>
          </a:p>
          <a:p>
            <a:pPr lvl="0"/>
            <a:r>
              <a:rPr lang="ro-RO" sz="2000" b="1" dirty="0" smtClean="0">
                <a:solidFill>
                  <a:schemeClr val="tx1"/>
                </a:solidFill>
                <a:latin typeface="Cambria" panose="02040503050406030204" pitchFamily="18" charset="0"/>
                <a:ea typeface="Cambria" panose="02040503050406030204" pitchFamily="18" charset="0"/>
              </a:rPr>
              <a:t>Short </a:t>
            </a:r>
            <a:r>
              <a:rPr lang="ro-RO" sz="2000" b="1" dirty="0">
                <a:solidFill>
                  <a:schemeClr val="tx1"/>
                </a:solidFill>
                <a:latin typeface="Cambria" panose="02040503050406030204" pitchFamily="18" charset="0"/>
                <a:ea typeface="Cambria" panose="02040503050406030204" pitchFamily="18" charset="0"/>
              </a:rPr>
              <a:t>answer </a:t>
            </a:r>
            <a:r>
              <a:rPr lang="ro-RO" sz="2000" b="1" dirty="0" smtClean="0">
                <a:solidFill>
                  <a:schemeClr val="tx1"/>
                </a:solidFill>
                <a:latin typeface="Cambria" panose="02040503050406030204" pitchFamily="18" charset="0"/>
                <a:ea typeface="Cambria" panose="02040503050406030204" pitchFamily="18" charset="0"/>
              </a:rPr>
              <a:t>questions</a:t>
            </a:r>
            <a:r>
              <a:rPr lang="ro-RO" sz="2000" dirty="0" smtClean="0">
                <a:solidFill>
                  <a:schemeClr val="tx1"/>
                </a:solidFill>
                <a:latin typeface="Cambria" panose="02040503050406030204" pitchFamily="18" charset="0"/>
                <a:ea typeface="Cambria" panose="02040503050406030204" pitchFamily="18" charset="0"/>
              </a:rPr>
              <a:t>. </a:t>
            </a:r>
            <a:r>
              <a:rPr lang="ro-RO" sz="2000" dirty="0">
                <a:solidFill>
                  <a:schemeClr val="tx1"/>
                </a:solidFill>
                <a:latin typeface="Cambria" panose="02040503050406030204" pitchFamily="18" charset="0"/>
                <a:ea typeface="Cambria" panose="02040503050406030204" pitchFamily="18" charset="0"/>
              </a:rPr>
              <a:t>They usually pose less of a challenge when it comes to scoring because it is easier to predict the answers test takers will come up with, and decide in advance which are acceptable and which are not.</a:t>
            </a:r>
          </a:p>
          <a:p>
            <a:pPr lvl="0"/>
            <a:r>
              <a:rPr lang="ro-RO" sz="2000" b="1" dirty="0">
                <a:solidFill>
                  <a:schemeClr val="tx1"/>
                </a:solidFill>
                <a:latin typeface="Cambria" panose="02040503050406030204" pitchFamily="18" charset="0"/>
                <a:ea typeface="Cambria" panose="02040503050406030204" pitchFamily="18" charset="0"/>
              </a:rPr>
              <a:t>Information transfer</a:t>
            </a:r>
            <a:r>
              <a:rPr lang="ro-RO" sz="2000" dirty="0">
                <a:solidFill>
                  <a:schemeClr val="tx1"/>
                </a:solidFill>
                <a:latin typeface="Cambria" panose="02040503050406030204" pitchFamily="18" charset="0"/>
                <a:ea typeface="Cambria" panose="02040503050406030204" pitchFamily="18" charset="0"/>
              </a:rPr>
              <a:t> are tasks where candidates are expected to </a:t>
            </a:r>
            <a:r>
              <a:rPr lang="ro-RO" sz="2000" b="1" dirty="0">
                <a:solidFill>
                  <a:schemeClr val="tx1"/>
                </a:solidFill>
                <a:latin typeface="Cambria" panose="02040503050406030204" pitchFamily="18" charset="0"/>
                <a:ea typeface="Cambria" panose="02040503050406030204" pitchFamily="18" charset="0"/>
              </a:rPr>
              <a:t>fill in charts, tables or diagrams </a:t>
            </a:r>
            <a:r>
              <a:rPr lang="ro-RO" sz="2000" dirty="0">
                <a:solidFill>
                  <a:schemeClr val="tx1"/>
                </a:solidFill>
                <a:latin typeface="Cambria" panose="02040503050406030204" pitchFamily="18" charset="0"/>
                <a:ea typeface="Cambria" panose="02040503050406030204" pitchFamily="18" charset="0"/>
              </a:rPr>
              <a:t>based on the information they read in a text. This kind of task is often used in academically oriented </a:t>
            </a:r>
            <a:r>
              <a:rPr lang="ro-RO" sz="2000" dirty="0" smtClean="0">
                <a:solidFill>
                  <a:schemeClr val="tx1"/>
                </a:solidFill>
                <a:latin typeface="Cambria" panose="02040503050406030204" pitchFamily="18" charset="0"/>
                <a:ea typeface="Cambria" panose="02040503050406030204" pitchFamily="18" charset="0"/>
              </a:rPr>
              <a:t>lge </a:t>
            </a:r>
            <a:r>
              <a:rPr lang="ro-RO" sz="2000" dirty="0">
                <a:solidFill>
                  <a:schemeClr val="tx1"/>
                </a:solidFill>
                <a:latin typeface="Cambria" panose="02040503050406030204" pitchFamily="18" charset="0"/>
                <a:ea typeface="Cambria" panose="02040503050406030204" pitchFamily="18" charset="0"/>
              </a:rPr>
              <a:t>tests</a:t>
            </a:r>
            <a:r>
              <a:rPr lang="ro-RO" sz="2000" dirty="0" smtClean="0">
                <a:solidFill>
                  <a:schemeClr val="tx1"/>
                </a:solidFill>
                <a:latin typeface="Cambria" panose="02040503050406030204" pitchFamily="18" charset="0"/>
                <a:ea typeface="Cambria" panose="02040503050406030204" pitchFamily="18" charset="0"/>
              </a:rPr>
              <a:t>.</a:t>
            </a:r>
            <a:endParaRPr lang="ro-RO" sz="2000"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4167881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8954" y="418290"/>
            <a:ext cx="7771096" cy="6284062"/>
          </a:xfrm>
        </p:spPr>
        <p:txBody>
          <a:bodyPr>
            <a:noAutofit/>
          </a:bodyPr>
          <a:lstStyle/>
          <a:p>
            <a:pPr lvl="0"/>
            <a:r>
              <a:rPr lang="ro-RO" sz="2000" b="1" dirty="0" smtClean="0">
                <a:solidFill>
                  <a:schemeClr val="tx1"/>
                </a:solidFill>
                <a:latin typeface="Cambria" panose="02040503050406030204" pitchFamily="18" charset="0"/>
                <a:ea typeface="Cambria" panose="02040503050406030204" pitchFamily="18" charset="0"/>
              </a:rPr>
              <a:t>Ordering </a:t>
            </a:r>
            <a:r>
              <a:rPr lang="ro-RO" sz="2000" b="1" dirty="0">
                <a:solidFill>
                  <a:schemeClr val="tx1"/>
                </a:solidFill>
                <a:latin typeface="Cambria" panose="02040503050406030204" pitchFamily="18" charset="0"/>
                <a:ea typeface="Cambria" panose="02040503050406030204" pitchFamily="18" charset="0"/>
              </a:rPr>
              <a:t>tasks</a:t>
            </a:r>
            <a:r>
              <a:rPr lang="ro-RO" sz="2000" dirty="0">
                <a:solidFill>
                  <a:schemeClr val="tx1"/>
                </a:solidFill>
                <a:latin typeface="Cambria" panose="02040503050406030204" pitchFamily="18" charset="0"/>
                <a:ea typeface="Cambria" panose="02040503050406030204" pitchFamily="18" charset="0"/>
              </a:rPr>
              <a:t> are tasks where candidates need to put sentences or paragraphs of a text in the right order. It is particularly important to pilot this type of task because they are apparently easy to build from authentic texts, but often students </a:t>
            </a:r>
            <a:r>
              <a:rPr lang="ro-RO" sz="2000" b="1" dirty="0">
                <a:solidFill>
                  <a:schemeClr val="tx1"/>
                </a:solidFill>
                <a:latin typeface="Cambria" panose="02040503050406030204" pitchFamily="18" charset="0"/>
                <a:ea typeface="Cambria" panose="02040503050406030204" pitchFamily="18" charset="0"/>
              </a:rPr>
              <a:t>come up with different solutions we had not thought of </a:t>
            </a:r>
            <a:r>
              <a:rPr lang="ro-RO" sz="2000" dirty="0">
                <a:solidFill>
                  <a:schemeClr val="tx1"/>
                </a:solidFill>
                <a:latin typeface="Cambria" panose="02040503050406030204" pitchFamily="18" charset="0"/>
                <a:ea typeface="Cambria" panose="02040503050406030204" pitchFamily="18" charset="0"/>
              </a:rPr>
              <a:t>(and </a:t>
            </a:r>
            <a:r>
              <a:rPr lang="ro-RO" sz="2000" b="1" dirty="0">
                <a:solidFill>
                  <a:schemeClr val="tx1"/>
                </a:solidFill>
                <a:latin typeface="Cambria" panose="02040503050406030204" pitchFamily="18" charset="0"/>
                <a:ea typeface="Cambria" panose="02040503050406030204" pitchFamily="18" charset="0"/>
              </a:rPr>
              <a:t>which are also perfectly acceptable</a:t>
            </a:r>
            <a:r>
              <a:rPr lang="ro-RO" sz="2000" dirty="0">
                <a:solidFill>
                  <a:schemeClr val="tx1"/>
                </a:solidFill>
                <a:latin typeface="Cambria" panose="02040503050406030204" pitchFamily="18" charset="0"/>
                <a:ea typeface="Cambria" panose="02040503050406030204" pitchFamily="18" charset="0"/>
              </a:rPr>
              <a:t>).</a:t>
            </a:r>
          </a:p>
          <a:p>
            <a:pPr lvl="0"/>
            <a:r>
              <a:rPr lang="ro-RO" sz="2000" b="1" dirty="0">
                <a:solidFill>
                  <a:schemeClr val="tx1"/>
                </a:solidFill>
                <a:latin typeface="Cambria" panose="02040503050406030204" pitchFamily="18" charset="0"/>
                <a:ea typeface="Cambria" panose="02040503050406030204" pitchFamily="18" charset="0"/>
              </a:rPr>
              <a:t>Integrated tasks:</a:t>
            </a:r>
            <a:r>
              <a:rPr lang="ro-RO" sz="2000" dirty="0">
                <a:solidFill>
                  <a:schemeClr val="tx1"/>
                </a:solidFill>
                <a:latin typeface="Cambria" panose="02040503050406030204" pitchFamily="18" charset="0"/>
                <a:ea typeface="Cambria" panose="02040503050406030204" pitchFamily="18" charset="0"/>
              </a:rPr>
              <a:t> These are tasks that require the use of a different skill (usually a productive one, like speaking and/or writing). Examples can be </a:t>
            </a:r>
            <a:r>
              <a:rPr lang="ro-RO" sz="2000" b="1" dirty="0">
                <a:solidFill>
                  <a:schemeClr val="tx1"/>
                </a:solidFill>
                <a:latin typeface="Cambria" panose="02040503050406030204" pitchFamily="18" charset="0"/>
                <a:ea typeface="Cambria" panose="02040503050406030204" pitchFamily="18" charset="0"/>
              </a:rPr>
              <a:t>summary tasks, making notes from a text, paraphrasing,</a:t>
            </a:r>
            <a:r>
              <a:rPr lang="ro-RO" sz="2000" dirty="0">
                <a:solidFill>
                  <a:schemeClr val="tx1"/>
                </a:solidFill>
                <a:latin typeface="Cambria" panose="02040503050406030204" pitchFamily="18" charset="0"/>
                <a:ea typeface="Cambria" panose="02040503050406030204" pitchFamily="18" charset="0"/>
              </a:rPr>
              <a:t> etc. </a:t>
            </a:r>
            <a:endParaRPr lang="ro-RO" sz="2000" dirty="0" smtClean="0">
              <a:solidFill>
                <a:schemeClr val="tx1"/>
              </a:solidFill>
              <a:latin typeface="Cambria" panose="02040503050406030204" pitchFamily="18" charset="0"/>
              <a:ea typeface="Cambria" panose="02040503050406030204" pitchFamily="18" charset="0"/>
            </a:endParaRPr>
          </a:p>
          <a:p>
            <a:pPr lvl="1">
              <a:buFont typeface="Wingdings" panose="05000000000000000000" pitchFamily="2" charset="2"/>
              <a:buChar char="Ø"/>
            </a:pPr>
            <a:r>
              <a:rPr lang="ro-RO" sz="2000" dirty="0" smtClean="0">
                <a:solidFill>
                  <a:schemeClr val="tx1"/>
                </a:solidFill>
                <a:latin typeface="Cambria" panose="02040503050406030204" pitchFamily="18" charset="0"/>
                <a:ea typeface="Cambria" panose="02040503050406030204" pitchFamily="18" charset="0"/>
              </a:rPr>
              <a:t>They </a:t>
            </a:r>
            <a:r>
              <a:rPr lang="ro-RO" sz="2000" dirty="0">
                <a:solidFill>
                  <a:schemeClr val="tx1"/>
                </a:solidFill>
                <a:latin typeface="Cambria" panose="02040503050406030204" pitchFamily="18" charset="0"/>
                <a:ea typeface="Cambria" panose="02040503050406030204" pitchFamily="18" charset="0"/>
              </a:rPr>
              <a:t>can be very challenging to score because it can be hard to build a scale of criteria that takes into account both reading and writing (or speaking) skills, and sometimes it’s not so straightforward to determine whether an error depends on poor reading or on the lack of productive ability. However, these tasks can be more authentic than non-integrated tasks.</a:t>
            </a:r>
          </a:p>
          <a:p>
            <a:pPr marL="0" indent="0">
              <a:spcBef>
                <a:spcPts val="0"/>
              </a:spcBef>
              <a:buNone/>
            </a:pPr>
            <a:r>
              <a:rPr lang="ro-RO" b="1" dirty="0" smtClean="0">
                <a:solidFill>
                  <a:schemeClr val="tx1"/>
                </a:solidFill>
                <a:latin typeface="Cambria" panose="02040503050406030204" pitchFamily="18" charset="0"/>
                <a:ea typeface="Cambria" panose="02040503050406030204" pitchFamily="18" charset="0"/>
              </a:rPr>
              <a:t>It’s </a:t>
            </a:r>
            <a:r>
              <a:rPr lang="ro-RO" b="1" dirty="0">
                <a:solidFill>
                  <a:schemeClr val="tx1"/>
                </a:solidFill>
                <a:latin typeface="Cambria" panose="02040503050406030204" pitchFamily="18" charset="0"/>
                <a:ea typeface="Cambria" panose="02040503050406030204" pitchFamily="18" charset="0"/>
              </a:rPr>
              <a:t>important to keep in mind that each task type will have advantages and disadvantages, therefore, including a number of different task types is probably </a:t>
            </a:r>
            <a:r>
              <a:rPr lang="ro-RO" b="1" dirty="0" smtClean="0">
                <a:solidFill>
                  <a:schemeClr val="tx1"/>
                </a:solidFill>
                <a:latin typeface="Cambria" panose="02040503050406030204" pitchFamily="18" charset="0"/>
                <a:ea typeface="Cambria" panose="02040503050406030204" pitchFamily="18" charset="0"/>
              </a:rPr>
              <a:t>the </a:t>
            </a:r>
            <a:r>
              <a:rPr lang="ro-RO" b="1" dirty="0">
                <a:solidFill>
                  <a:schemeClr val="tx1"/>
                </a:solidFill>
                <a:latin typeface="Cambria" panose="02040503050406030204" pitchFamily="18" charset="0"/>
                <a:ea typeface="Cambria" panose="02040503050406030204" pitchFamily="18" charset="0"/>
              </a:rPr>
              <a:t>safest approach.</a:t>
            </a:r>
          </a:p>
          <a:p>
            <a:pPr marL="0" indent="0">
              <a:buNone/>
            </a:pPr>
            <a:endParaRPr lang="ro-RO"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6286923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6693" y="763571"/>
            <a:ext cx="7843102" cy="5374582"/>
          </a:xfrm>
        </p:spPr>
        <p:txBody>
          <a:bodyPr>
            <a:normAutofit/>
          </a:bodyPr>
          <a:lstStyle/>
          <a:p>
            <a:pPr marL="0" indent="0">
              <a:buNone/>
            </a:pPr>
            <a:r>
              <a:rPr lang="ro-RO" sz="2400" b="1" dirty="0" smtClean="0">
                <a:solidFill>
                  <a:schemeClr val="tx1"/>
                </a:solidFill>
                <a:latin typeface="Cambria" panose="02040503050406030204" pitchFamily="18" charset="0"/>
                <a:ea typeface="Cambria" panose="02040503050406030204" pitchFamily="18" charset="0"/>
              </a:rPr>
              <a:t>         More </a:t>
            </a:r>
            <a:r>
              <a:rPr lang="ro-RO" sz="2400" b="1" dirty="0">
                <a:solidFill>
                  <a:schemeClr val="tx1"/>
                </a:solidFill>
                <a:latin typeface="Cambria" panose="02040503050406030204" pitchFamily="18" charset="0"/>
                <a:ea typeface="Cambria" panose="02040503050406030204" pitchFamily="18" charset="0"/>
              </a:rPr>
              <a:t>tips on assessing </a:t>
            </a:r>
            <a:r>
              <a:rPr lang="ro-RO" sz="2400" b="1" dirty="0" smtClean="0">
                <a:solidFill>
                  <a:schemeClr val="tx1"/>
                </a:solidFill>
                <a:latin typeface="Cambria" panose="02040503050406030204" pitchFamily="18" charset="0"/>
                <a:ea typeface="Cambria" panose="02040503050406030204" pitchFamily="18" charset="0"/>
              </a:rPr>
              <a:t>reading:</a:t>
            </a:r>
          </a:p>
          <a:p>
            <a:pPr marL="0" indent="0">
              <a:buNone/>
            </a:pPr>
            <a:endParaRPr lang="ro-RO" sz="2000" b="1" dirty="0">
              <a:solidFill>
                <a:schemeClr val="tx1"/>
              </a:solidFill>
              <a:latin typeface="Cambria" panose="02040503050406030204" pitchFamily="18" charset="0"/>
              <a:ea typeface="Cambria" panose="02040503050406030204" pitchFamily="18" charset="0"/>
            </a:endParaRPr>
          </a:p>
          <a:p>
            <a:pPr lvl="0"/>
            <a:r>
              <a:rPr lang="ro-RO" sz="2000" dirty="0" smtClean="0">
                <a:solidFill>
                  <a:schemeClr val="tx1"/>
                </a:solidFill>
                <a:latin typeface="Cambria" panose="02040503050406030204" pitchFamily="18" charset="0"/>
                <a:ea typeface="Cambria" panose="02040503050406030204" pitchFamily="18" charset="0"/>
              </a:rPr>
              <a:t>Decide </a:t>
            </a:r>
            <a:r>
              <a:rPr lang="ro-RO" sz="2000" dirty="0">
                <a:solidFill>
                  <a:schemeClr val="tx1"/>
                </a:solidFill>
                <a:latin typeface="Cambria" panose="02040503050406030204" pitchFamily="18" charset="0"/>
                <a:ea typeface="Cambria" panose="02040503050406030204" pitchFamily="18" charset="0"/>
              </a:rPr>
              <a:t>which </a:t>
            </a:r>
            <a:r>
              <a:rPr lang="ro-RO" sz="2000" b="1" dirty="0">
                <a:solidFill>
                  <a:schemeClr val="tx1"/>
                </a:solidFill>
                <a:latin typeface="Cambria" panose="02040503050406030204" pitchFamily="18" charset="0"/>
                <a:ea typeface="Cambria" panose="02040503050406030204" pitchFamily="18" charset="0"/>
              </a:rPr>
              <a:t>sub-skills </a:t>
            </a:r>
            <a:r>
              <a:rPr lang="ro-RO" sz="2000" dirty="0">
                <a:solidFill>
                  <a:schemeClr val="tx1"/>
                </a:solidFill>
                <a:latin typeface="Cambria" panose="02040503050406030204" pitchFamily="18" charset="0"/>
                <a:ea typeface="Cambria" panose="02040503050406030204" pitchFamily="18" charset="0"/>
              </a:rPr>
              <a:t>you wish to test e.g. </a:t>
            </a:r>
            <a:r>
              <a:rPr lang="ro-RO" sz="2000" b="1" dirty="0">
                <a:solidFill>
                  <a:schemeClr val="tx1"/>
                </a:solidFill>
                <a:latin typeface="Cambria" panose="02040503050406030204" pitchFamily="18" charset="0"/>
                <a:ea typeface="Cambria" panose="02040503050406030204" pitchFamily="18" charset="0"/>
              </a:rPr>
              <a:t>skimming, scanning, making inferences.</a:t>
            </a:r>
          </a:p>
          <a:p>
            <a:pPr lvl="0"/>
            <a:r>
              <a:rPr lang="ro-RO" sz="2000" dirty="0">
                <a:solidFill>
                  <a:schemeClr val="tx1"/>
                </a:solidFill>
                <a:latin typeface="Cambria" panose="02040503050406030204" pitchFamily="18" charset="0"/>
                <a:ea typeface="Cambria" panose="02040503050406030204" pitchFamily="18" charset="0"/>
              </a:rPr>
              <a:t>Choose </a:t>
            </a:r>
            <a:r>
              <a:rPr lang="ro-RO" sz="2000" b="1" dirty="0">
                <a:solidFill>
                  <a:schemeClr val="tx1"/>
                </a:solidFill>
                <a:latin typeface="Cambria" panose="02040503050406030204" pitchFamily="18" charset="0"/>
                <a:ea typeface="Cambria" panose="02040503050406030204" pitchFamily="18" charset="0"/>
              </a:rPr>
              <a:t>suitable reading texts </a:t>
            </a:r>
            <a:r>
              <a:rPr lang="ro-RO" sz="2000" dirty="0">
                <a:solidFill>
                  <a:schemeClr val="tx1"/>
                </a:solidFill>
                <a:latin typeface="Cambria" panose="02040503050406030204" pitchFamily="18" charset="0"/>
                <a:ea typeface="Cambria" panose="02040503050406030204" pitchFamily="18" charset="0"/>
              </a:rPr>
              <a:t>and task types. Ideally your texts will be interesting and similar to the reading your students need to do in real life.</a:t>
            </a:r>
          </a:p>
          <a:p>
            <a:pPr lvl="0"/>
            <a:r>
              <a:rPr lang="ro-RO" sz="2000" dirty="0">
                <a:solidFill>
                  <a:schemeClr val="tx1"/>
                </a:solidFill>
                <a:latin typeface="Cambria" panose="02040503050406030204" pitchFamily="18" charset="0"/>
                <a:ea typeface="Cambria" panose="02040503050406030204" pitchFamily="18" charset="0"/>
              </a:rPr>
              <a:t>Make sure you test </a:t>
            </a:r>
            <a:r>
              <a:rPr lang="ro-RO" sz="2000" b="1" dirty="0">
                <a:solidFill>
                  <a:schemeClr val="tx1"/>
                </a:solidFill>
                <a:latin typeface="Cambria" panose="02040503050406030204" pitchFamily="18" charset="0"/>
                <a:ea typeface="Cambria" panose="02040503050406030204" pitchFamily="18" charset="0"/>
              </a:rPr>
              <a:t>a range of reading skills </a:t>
            </a:r>
            <a:r>
              <a:rPr lang="ro-RO" sz="2000" dirty="0">
                <a:solidFill>
                  <a:schemeClr val="tx1"/>
                </a:solidFill>
                <a:latin typeface="Cambria" panose="02040503050406030204" pitchFamily="18" charset="0"/>
                <a:ea typeface="Cambria" panose="02040503050406030204" pitchFamily="18" charset="0"/>
              </a:rPr>
              <a:t>and include a </a:t>
            </a:r>
            <a:r>
              <a:rPr lang="ro-RO" sz="2000" b="1" dirty="0">
                <a:solidFill>
                  <a:schemeClr val="tx1"/>
                </a:solidFill>
                <a:latin typeface="Cambria" panose="02040503050406030204" pitchFamily="18" charset="0"/>
                <a:ea typeface="Cambria" panose="02040503050406030204" pitchFamily="18" charset="0"/>
              </a:rPr>
              <a:t>variety of tasks</a:t>
            </a:r>
            <a:r>
              <a:rPr lang="ro-RO" sz="2000" dirty="0">
                <a:solidFill>
                  <a:schemeClr val="tx1"/>
                </a:solidFill>
                <a:latin typeface="Cambria" panose="02040503050406030204" pitchFamily="18" charset="0"/>
                <a:ea typeface="Cambria" panose="02040503050406030204" pitchFamily="18" charset="0"/>
              </a:rPr>
              <a:t>.</a:t>
            </a:r>
          </a:p>
          <a:p>
            <a:pPr lvl="0"/>
            <a:r>
              <a:rPr lang="ro-RO" sz="2000" dirty="0">
                <a:solidFill>
                  <a:schemeClr val="tx1"/>
                </a:solidFill>
                <a:latin typeface="Cambria" panose="02040503050406030204" pitchFamily="18" charset="0"/>
                <a:ea typeface="Cambria" panose="02040503050406030204" pitchFamily="18" charset="0"/>
              </a:rPr>
              <a:t>Give the test to someone else to try first. Did you expect the same answers? Can you improve the test?</a:t>
            </a:r>
          </a:p>
          <a:p>
            <a:pPr lvl="0"/>
            <a:r>
              <a:rPr lang="ro-RO" sz="2000" dirty="0" smtClean="0">
                <a:solidFill>
                  <a:schemeClr val="tx1"/>
                </a:solidFill>
                <a:latin typeface="Cambria" panose="02040503050406030204" pitchFamily="18" charset="0"/>
                <a:ea typeface="Cambria" panose="02040503050406030204" pitchFamily="18" charset="0"/>
              </a:rPr>
              <a:t>Write </a:t>
            </a:r>
            <a:r>
              <a:rPr lang="ro-RO" sz="2000" dirty="0">
                <a:solidFill>
                  <a:schemeClr val="tx1"/>
                </a:solidFill>
                <a:latin typeface="Cambria" panose="02040503050406030204" pitchFamily="18" charset="0"/>
                <a:ea typeface="Cambria" panose="02040503050406030204" pitchFamily="18" charset="0"/>
              </a:rPr>
              <a:t>tests in teams of people wherever possible. Two heads are better than one, as they say!</a:t>
            </a:r>
          </a:p>
          <a:p>
            <a:pPr marL="0" indent="0">
              <a:buNone/>
            </a:pPr>
            <a:endParaRPr lang="ro-RO" dirty="0"/>
          </a:p>
        </p:txBody>
      </p:sp>
    </p:spTree>
    <p:extLst>
      <p:ext uri="{BB962C8B-B14F-4D97-AF65-F5344CB8AC3E}">
        <p14:creationId xmlns:p14="http://schemas.microsoft.com/office/powerpoint/2010/main" val="28707060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6693" y="546755"/>
            <a:ext cx="7918515" cy="6099141"/>
          </a:xfrm>
        </p:spPr>
        <p:txBody>
          <a:bodyPr>
            <a:noAutofit/>
          </a:bodyPr>
          <a:lstStyle/>
          <a:p>
            <a:pPr marL="0" indent="0">
              <a:buNone/>
            </a:pPr>
            <a:r>
              <a:rPr lang="ro-RO" sz="2400" b="1" dirty="0" smtClean="0">
                <a:solidFill>
                  <a:schemeClr val="tx1"/>
                </a:solidFill>
                <a:latin typeface="Cambria" panose="02040503050406030204" pitchFamily="18" charset="0"/>
                <a:ea typeface="Cambria" panose="02040503050406030204" pitchFamily="18" charset="0"/>
              </a:rPr>
              <a:t>Different </a:t>
            </a:r>
            <a:r>
              <a:rPr lang="ro-RO" sz="2400" b="1" dirty="0">
                <a:solidFill>
                  <a:schemeClr val="tx1"/>
                </a:solidFill>
                <a:latin typeface="Cambria" panose="02040503050406030204" pitchFamily="18" charset="0"/>
                <a:ea typeface="Cambria" panose="02040503050406030204" pitchFamily="18" charset="0"/>
              </a:rPr>
              <a:t>types of </a:t>
            </a:r>
            <a:r>
              <a:rPr lang="ro-RO" sz="2400" b="1" dirty="0" smtClean="0">
                <a:solidFill>
                  <a:schemeClr val="tx1"/>
                </a:solidFill>
                <a:latin typeface="Cambria" panose="02040503050406030204" pitchFamily="18" charset="0"/>
                <a:ea typeface="Cambria" panose="02040503050406030204" pitchFamily="18" charset="0"/>
              </a:rPr>
              <a:t>listening (listening behaviours)</a:t>
            </a:r>
            <a:endParaRPr lang="ro-RO" sz="2400" dirty="0">
              <a:solidFill>
                <a:schemeClr val="tx1"/>
              </a:solidFill>
              <a:latin typeface="Cambria" panose="02040503050406030204" pitchFamily="18" charset="0"/>
              <a:ea typeface="Cambria" panose="02040503050406030204" pitchFamily="18" charset="0"/>
            </a:endParaRPr>
          </a:p>
          <a:p>
            <a:pPr marL="0" indent="0">
              <a:buNone/>
            </a:pPr>
            <a:r>
              <a:rPr lang="ro-RO" dirty="0">
                <a:solidFill>
                  <a:schemeClr val="tx1"/>
                </a:solidFill>
                <a:latin typeface="Cambria" panose="02040503050406030204" pitchFamily="18" charset="0"/>
                <a:ea typeface="Cambria" panose="02040503050406030204" pitchFamily="18" charset="0"/>
              </a:rPr>
              <a:t>Each of these different listening behaviours is generally called a listening sub-skill, and we commonly distinguish five of them.</a:t>
            </a:r>
          </a:p>
          <a:p>
            <a:pPr lvl="0"/>
            <a:r>
              <a:rPr lang="ro-RO" sz="2000" b="1" dirty="0">
                <a:solidFill>
                  <a:schemeClr val="tx1"/>
                </a:solidFill>
                <a:latin typeface="Cambria" panose="02040503050406030204" pitchFamily="18" charset="0"/>
                <a:ea typeface="Cambria" panose="02040503050406030204" pitchFamily="18" charset="0"/>
              </a:rPr>
              <a:t>Listening for gist</a:t>
            </a:r>
            <a:r>
              <a:rPr lang="ro-RO" sz="2000" dirty="0">
                <a:solidFill>
                  <a:schemeClr val="tx1"/>
                </a:solidFill>
                <a:latin typeface="Cambria" panose="02040503050406030204" pitchFamily="18" charset="0"/>
                <a:ea typeface="Cambria" panose="02040503050406030204" pitchFamily="18" charset="0"/>
              </a:rPr>
              <a:t> - Gist is a </a:t>
            </a:r>
            <a:r>
              <a:rPr lang="ro-RO" sz="2000" b="1" dirty="0">
                <a:solidFill>
                  <a:schemeClr val="tx1"/>
                </a:solidFill>
                <a:latin typeface="Cambria" panose="02040503050406030204" pitchFamily="18" charset="0"/>
                <a:ea typeface="Cambria" panose="02040503050406030204" pitchFamily="18" charset="0"/>
              </a:rPr>
              <a:t>general understanding</a:t>
            </a:r>
            <a:r>
              <a:rPr lang="ro-RO" sz="2000" dirty="0">
                <a:solidFill>
                  <a:schemeClr val="tx1"/>
                </a:solidFill>
                <a:latin typeface="Cambria" panose="02040503050406030204" pitchFamily="18" charset="0"/>
                <a:ea typeface="Cambria" panose="02040503050406030204" pitchFamily="18" charset="0"/>
              </a:rPr>
              <a:t>. Students do not have to understand every word because the idea is clear enough.</a:t>
            </a:r>
          </a:p>
          <a:p>
            <a:pPr lvl="0"/>
            <a:r>
              <a:rPr lang="ro-RO" sz="2000" b="1" dirty="0">
                <a:solidFill>
                  <a:schemeClr val="tx1"/>
                </a:solidFill>
                <a:latin typeface="Cambria" panose="02040503050406030204" pitchFamily="18" charset="0"/>
                <a:ea typeface="Cambria" panose="02040503050406030204" pitchFamily="18" charset="0"/>
              </a:rPr>
              <a:t>Listening for specific information</a:t>
            </a:r>
            <a:r>
              <a:rPr lang="ro-RO" sz="2000" dirty="0">
                <a:solidFill>
                  <a:schemeClr val="tx1"/>
                </a:solidFill>
                <a:latin typeface="Cambria" panose="02040503050406030204" pitchFamily="18" charset="0"/>
                <a:ea typeface="Cambria" panose="02040503050406030204" pitchFamily="18" charset="0"/>
              </a:rPr>
              <a:t> - Listening for </a:t>
            </a:r>
            <a:r>
              <a:rPr lang="ro-RO" sz="2000" b="1" dirty="0">
                <a:solidFill>
                  <a:schemeClr val="tx1"/>
                </a:solidFill>
                <a:latin typeface="Cambria" panose="02040503050406030204" pitchFamily="18" charset="0"/>
                <a:ea typeface="Cambria" panose="02040503050406030204" pitchFamily="18" charset="0"/>
              </a:rPr>
              <a:t>keywords</a:t>
            </a:r>
            <a:r>
              <a:rPr lang="ro-RO" sz="2000" dirty="0">
                <a:solidFill>
                  <a:schemeClr val="tx1"/>
                </a:solidFill>
                <a:latin typeface="Cambria" panose="02040503050406030204" pitchFamily="18" charset="0"/>
                <a:ea typeface="Cambria" panose="02040503050406030204" pitchFamily="18" charset="0"/>
              </a:rPr>
              <a:t> and </a:t>
            </a:r>
            <a:r>
              <a:rPr lang="ro-RO" sz="2000" b="1" dirty="0">
                <a:solidFill>
                  <a:schemeClr val="tx1"/>
                </a:solidFill>
                <a:latin typeface="Cambria" panose="02040503050406030204" pitchFamily="18" charset="0"/>
                <a:ea typeface="Cambria" panose="02040503050406030204" pitchFamily="18" charset="0"/>
              </a:rPr>
              <a:t>important ideas</a:t>
            </a:r>
            <a:r>
              <a:rPr lang="ro-RO" sz="2000" dirty="0">
                <a:solidFill>
                  <a:schemeClr val="tx1"/>
                </a:solidFill>
                <a:latin typeface="Cambria" panose="02040503050406030204" pitchFamily="18" charset="0"/>
                <a:ea typeface="Cambria" panose="02040503050406030204" pitchFamily="18" charset="0"/>
              </a:rPr>
              <a:t>. Students focus more on the main points and should be ready </a:t>
            </a:r>
            <a:r>
              <a:rPr lang="ro-RO" sz="2000" b="1" dirty="0">
                <a:solidFill>
                  <a:schemeClr val="tx1"/>
                </a:solidFill>
                <a:latin typeface="Cambria" panose="02040503050406030204" pitchFamily="18" charset="0"/>
                <a:ea typeface="Cambria" panose="02040503050406030204" pitchFamily="18" charset="0"/>
              </a:rPr>
              <a:t>to note down answers</a:t>
            </a:r>
            <a:r>
              <a:rPr lang="ro-RO" sz="2000" dirty="0">
                <a:solidFill>
                  <a:schemeClr val="tx1"/>
                </a:solidFill>
                <a:latin typeface="Cambria" panose="02040503050406030204" pitchFamily="18" charset="0"/>
                <a:ea typeface="Cambria" panose="02040503050406030204" pitchFamily="18" charset="0"/>
              </a:rPr>
              <a:t>.</a:t>
            </a:r>
          </a:p>
          <a:p>
            <a:pPr lvl="0"/>
            <a:r>
              <a:rPr lang="ro-RO" sz="2000" b="1" dirty="0">
                <a:solidFill>
                  <a:schemeClr val="tx1"/>
                </a:solidFill>
                <a:latin typeface="Cambria" panose="02040503050406030204" pitchFamily="18" charset="0"/>
                <a:ea typeface="Cambria" panose="02040503050406030204" pitchFamily="18" charset="0"/>
              </a:rPr>
              <a:t>Listening for detail</a:t>
            </a:r>
            <a:r>
              <a:rPr lang="ro-RO" sz="2000" dirty="0">
                <a:solidFill>
                  <a:schemeClr val="tx1"/>
                </a:solidFill>
                <a:latin typeface="Cambria" panose="02040503050406030204" pitchFamily="18" charset="0"/>
                <a:ea typeface="Cambria" panose="02040503050406030204" pitchFamily="18" charset="0"/>
              </a:rPr>
              <a:t> - Listening to someone speaking and trying to get as much information as you can.</a:t>
            </a:r>
          </a:p>
          <a:p>
            <a:pPr lvl="0"/>
            <a:r>
              <a:rPr lang="ro-RO" sz="2000" b="1" dirty="0">
                <a:solidFill>
                  <a:schemeClr val="tx1"/>
                </a:solidFill>
                <a:latin typeface="Cambria" panose="02040503050406030204" pitchFamily="18" charset="0"/>
                <a:ea typeface="Cambria" panose="02040503050406030204" pitchFamily="18" charset="0"/>
              </a:rPr>
              <a:t>Listening for inferred meaning</a:t>
            </a:r>
            <a:r>
              <a:rPr lang="ro-RO" sz="2000" dirty="0">
                <a:solidFill>
                  <a:schemeClr val="tx1"/>
                </a:solidFill>
                <a:latin typeface="Cambria" panose="02040503050406030204" pitchFamily="18" charset="0"/>
                <a:ea typeface="Cambria" panose="02040503050406030204" pitchFamily="18" charset="0"/>
              </a:rPr>
              <a:t> - Students guess the real meaning from what someone has said. The answer may not be clear, so they are </a:t>
            </a:r>
            <a:r>
              <a:rPr lang="ro-RO" sz="2000" b="1" dirty="0">
                <a:solidFill>
                  <a:schemeClr val="tx1"/>
                </a:solidFill>
                <a:latin typeface="Cambria" panose="02040503050406030204" pitchFamily="18" charset="0"/>
                <a:ea typeface="Cambria" panose="02040503050406030204" pitchFamily="18" charset="0"/>
              </a:rPr>
              <a:t>paying attention to cues</a:t>
            </a:r>
            <a:r>
              <a:rPr lang="ro-RO" sz="2000" dirty="0">
                <a:solidFill>
                  <a:schemeClr val="tx1"/>
                </a:solidFill>
                <a:latin typeface="Cambria" panose="02040503050406030204" pitchFamily="18" charset="0"/>
                <a:ea typeface="Cambria" panose="02040503050406030204" pitchFamily="18" charset="0"/>
              </a:rPr>
              <a:t>.</a:t>
            </a:r>
          </a:p>
          <a:p>
            <a:pPr lvl="0"/>
            <a:r>
              <a:rPr lang="ro-RO" sz="2000" b="1" dirty="0">
                <a:solidFill>
                  <a:schemeClr val="tx1"/>
                </a:solidFill>
                <a:latin typeface="Cambria" panose="02040503050406030204" pitchFamily="18" charset="0"/>
                <a:ea typeface="Cambria" panose="02040503050406030204" pitchFamily="18" charset="0"/>
              </a:rPr>
              <a:t>Listening for attitude</a:t>
            </a:r>
            <a:r>
              <a:rPr lang="ro-RO" sz="2000" dirty="0">
                <a:solidFill>
                  <a:schemeClr val="tx1"/>
                </a:solidFill>
                <a:latin typeface="Cambria" panose="02040503050406030204" pitchFamily="18" charset="0"/>
                <a:ea typeface="Cambria" panose="02040503050406030204" pitchFamily="18" charset="0"/>
              </a:rPr>
              <a:t> - Focusing on the tone and on some keywords, listeners try to work out the </a:t>
            </a:r>
            <a:r>
              <a:rPr lang="ro-RO" sz="2000" dirty="0" smtClean="0">
                <a:solidFill>
                  <a:schemeClr val="tx1"/>
                </a:solidFill>
                <a:latin typeface="Cambria" panose="02040503050406030204" pitchFamily="18" charset="0"/>
                <a:ea typeface="Cambria" panose="02040503050406030204" pitchFamily="18" charset="0"/>
              </a:rPr>
              <a:t>b</a:t>
            </a:r>
            <a:r>
              <a:rPr lang="ro-RO" sz="2000" b="1" dirty="0" smtClean="0">
                <a:solidFill>
                  <a:schemeClr val="tx1"/>
                </a:solidFill>
                <a:latin typeface="Cambria" panose="02040503050406030204" pitchFamily="18" charset="0"/>
                <a:ea typeface="Cambria" panose="02040503050406030204" pitchFamily="18" charset="0"/>
              </a:rPr>
              <a:t>ehaviour</a:t>
            </a:r>
            <a:r>
              <a:rPr lang="en-US" sz="2000" b="1" dirty="0" smtClean="0">
                <a:solidFill>
                  <a:schemeClr val="tx1"/>
                </a:solidFill>
                <a:latin typeface="Cambria" panose="02040503050406030204" pitchFamily="18" charset="0"/>
                <a:ea typeface="Cambria" panose="02040503050406030204" pitchFamily="18" charset="0"/>
              </a:rPr>
              <a:t>s</a:t>
            </a:r>
            <a:r>
              <a:rPr lang="ro-RO" sz="2000" dirty="0" smtClean="0">
                <a:solidFill>
                  <a:schemeClr val="tx1"/>
                </a:solidFill>
                <a:latin typeface="Cambria" panose="02040503050406030204" pitchFamily="18" charset="0"/>
                <a:ea typeface="Cambria" panose="02040503050406030204" pitchFamily="18" charset="0"/>
              </a:rPr>
              <a:t> </a:t>
            </a:r>
            <a:r>
              <a:rPr lang="ro-RO" sz="2000" dirty="0">
                <a:solidFill>
                  <a:schemeClr val="tx1"/>
                </a:solidFill>
                <a:latin typeface="Cambria" panose="02040503050406030204" pitchFamily="18" charset="0"/>
                <a:ea typeface="Cambria" panose="02040503050406030204" pitchFamily="18" charset="0"/>
              </a:rPr>
              <a:t>and </a:t>
            </a:r>
            <a:r>
              <a:rPr lang="en-US" sz="2000" b="1" dirty="0" smtClean="0">
                <a:solidFill>
                  <a:schemeClr val="tx1"/>
                </a:solidFill>
                <a:latin typeface="Cambria" panose="02040503050406030204" pitchFamily="18" charset="0"/>
                <a:ea typeface="Cambria" panose="02040503050406030204" pitchFamily="18" charset="0"/>
              </a:rPr>
              <a:t>feelings</a:t>
            </a:r>
            <a:r>
              <a:rPr lang="ro-RO" sz="2000" dirty="0" smtClean="0">
                <a:solidFill>
                  <a:schemeClr val="tx1"/>
                </a:solidFill>
                <a:latin typeface="Cambria" panose="02040503050406030204" pitchFamily="18" charset="0"/>
                <a:ea typeface="Cambria" panose="02040503050406030204" pitchFamily="18" charset="0"/>
              </a:rPr>
              <a:t> </a:t>
            </a:r>
            <a:r>
              <a:rPr lang="ro-RO" sz="2000" dirty="0">
                <a:solidFill>
                  <a:schemeClr val="tx1"/>
                </a:solidFill>
                <a:latin typeface="Cambria" panose="02040503050406030204" pitchFamily="18" charset="0"/>
                <a:ea typeface="Cambria" panose="02040503050406030204" pitchFamily="18" charset="0"/>
              </a:rPr>
              <a:t>of the speakers (e.g. whether they are enthusiastic or annoyed, bored or interested, kind or aggressive, etc.).</a:t>
            </a:r>
          </a:p>
          <a:p>
            <a:pPr marL="0" indent="0">
              <a:buNone/>
            </a:pPr>
            <a:endParaRPr lang="ro-RO"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2221657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96502" y="486383"/>
            <a:ext cx="7466732" cy="6178368"/>
          </a:xfrm>
        </p:spPr>
        <p:txBody>
          <a:bodyPr>
            <a:normAutofit lnSpcReduction="10000"/>
          </a:bodyPr>
          <a:lstStyle/>
          <a:p>
            <a:pPr marL="0" indent="0">
              <a:buNone/>
            </a:pPr>
            <a:r>
              <a:rPr lang="ro-RO" sz="2400" b="1" dirty="0" smtClean="0">
                <a:solidFill>
                  <a:schemeClr val="tx1"/>
                </a:solidFill>
                <a:latin typeface="Cambria" panose="02040503050406030204" pitchFamily="18" charset="0"/>
                <a:ea typeface="Cambria" panose="02040503050406030204" pitchFamily="18" charset="0"/>
              </a:rPr>
              <a:t>Listening skills in the CEFR</a:t>
            </a:r>
          </a:p>
          <a:p>
            <a:pPr marL="0" indent="0">
              <a:buNone/>
            </a:pPr>
            <a:r>
              <a:rPr lang="ro-RO" sz="1900" dirty="0" smtClean="0">
                <a:solidFill>
                  <a:schemeClr val="tx1"/>
                </a:solidFill>
                <a:latin typeface="Cambria" panose="02040503050406030204" pitchFamily="18" charset="0"/>
                <a:ea typeface="Cambria" panose="02040503050406030204" pitchFamily="18" charset="0"/>
              </a:rPr>
              <a:t>The </a:t>
            </a:r>
            <a:r>
              <a:rPr lang="ro-RO" sz="1900" dirty="0">
                <a:solidFill>
                  <a:schemeClr val="tx1"/>
                </a:solidFill>
                <a:latin typeface="Cambria" panose="02040503050406030204" pitchFamily="18" charset="0"/>
                <a:ea typeface="Cambria" panose="02040503050406030204" pitchFamily="18" charset="0"/>
              </a:rPr>
              <a:t>progression of listening skills can be observed as learners move up through the levels:</a:t>
            </a:r>
          </a:p>
          <a:p>
            <a:pPr lvl="0">
              <a:buFont typeface="Wingdings" panose="05000000000000000000" pitchFamily="2" charset="2"/>
              <a:buChar char="§"/>
            </a:pPr>
            <a:r>
              <a:rPr lang="ro-RO" sz="2000" dirty="0">
                <a:solidFill>
                  <a:schemeClr val="tx1"/>
                </a:solidFill>
                <a:latin typeface="Cambria" panose="02040503050406030204" pitchFamily="18" charset="0"/>
                <a:ea typeface="Cambria" panose="02040503050406030204" pitchFamily="18" charset="0"/>
              </a:rPr>
              <a:t>from the individual word level (Pre A1) to extended speech (C1 - C2)</a:t>
            </a:r>
          </a:p>
          <a:p>
            <a:pPr lvl="0">
              <a:buFont typeface="Wingdings" panose="05000000000000000000" pitchFamily="2" charset="2"/>
              <a:buChar char="§"/>
            </a:pPr>
            <a:r>
              <a:rPr lang="ro-RO" sz="2000" dirty="0">
                <a:solidFill>
                  <a:schemeClr val="tx1"/>
                </a:solidFill>
                <a:latin typeface="Cambria" panose="02040503050406030204" pitchFamily="18" charset="0"/>
                <a:ea typeface="Cambria" panose="02040503050406030204" pitchFamily="18" charset="0"/>
              </a:rPr>
              <a:t>from very short questions (Pre A1) to short narratives (B1) to any kind of spoken </a:t>
            </a:r>
            <a:r>
              <a:rPr lang="ro-RO" sz="2000" dirty="0" smtClean="0">
                <a:solidFill>
                  <a:schemeClr val="tx1"/>
                </a:solidFill>
                <a:latin typeface="Cambria" panose="02040503050406030204" pitchFamily="18" charset="0"/>
                <a:ea typeface="Cambria" panose="02040503050406030204" pitchFamily="18" charset="0"/>
              </a:rPr>
              <a:t>lge </a:t>
            </a:r>
            <a:r>
              <a:rPr lang="ro-RO" sz="2000" dirty="0">
                <a:solidFill>
                  <a:schemeClr val="tx1"/>
                </a:solidFill>
                <a:latin typeface="Cambria" panose="02040503050406030204" pitchFamily="18" charset="0"/>
                <a:ea typeface="Cambria" panose="02040503050406030204" pitchFamily="18" charset="0"/>
              </a:rPr>
              <a:t>(C2)</a:t>
            </a:r>
          </a:p>
          <a:p>
            <a:pPr lvl="0">
              <a:buFont typeface="Wingdings" panose="05000000000000000000" pitchFamily="2" charset="2"/>
              <a:buChar char="§"/>
            </a:pPr>
            <a:r>
              <a:rPr lang="ro-RO" sz="2000" dirty="0">
                <a:solidFill>
                  <a:schemeClr val="tx1"/>
                </a:solidFill>
                <a:latin typeface="Cambria" panose="02040503050406030204" pitchFamily="18" charset="0"/>
                <a:ea typeface="Cambria" panose="02040503050406030204" pitchFamily="18" charset="0"/>
              </a:rPr>
              <a:t>from needing visual aids or gestures to support understanding (Pre A1) to understanding with ease any kind of </a:t>
            </a:r>
            <a:r>
              <a:rPr lang="ro-RO" sz="2000" dirty="0" smtClean="0">
                <a:solidFill>
                  <a:schemeClr val="tx1"/>
                </a:solidFill>
                <a:latin typeface="Cambria" panose="02040503050406030204" pitchFamily="18" charset="0"/>
                <a:ea typeface="Cambria" panose="02040503050406030204" pitchFamily="18" charset="0"/>
              </a:rPr>
              <a:t>lge </a:t>
            </a:r>
            <a:r>
              <a:rPr lang="ro-RO" sz="2000" dirty="0">
                <a:solidFill>
                  <a:schemeClr val="tx1"/>
                </a:solidFill>
                <a:latin typeface="Cambria" panose="02040503050406030204" pitchFamily="18" charset="0"/>
                <a:ea typeface="Cambria" panose="02040503050406030204" pitchFamily="18" charset="0"/>
              </a:rPr>
              <a:t>live or broadcast (C2)</a:t>
            </a:r>
          </a:p>
          <a:p>
            <a:pPr lvl="0">
              <a:buFont typeface="Wingdings" panose="05000000000000000000" pitchFamily="2" charset="2"/>
              <a:buChar char="§"/>
            </a:pPr>
            <a:r>
              <a:rPr lang="ro-RO" sz="2000" dirty="0">
                <a:solidFill>
                  <a:schemeClr val="tx1"/>
                </a:solidFill>
                <a:latin typeface="Cambria" panose="02040503050406030204" pitchFamily="18" charset="0"/>
                <a:ea typeface="Cambria" panose="02040503050406030204" pitchFamily="18" charset="0"/>
              </a:rPr>
              <a:t>from very slow delivery and careful articulation (Pre A1 - A1) to clear standard speech (B1 - B2) and dealing with unfamiliar accents (C1) and fast natural speed (C2)</a:t>
            </a:r>
          </a:p>
          <a:p>
            <a:pPr lvl="0">
              <a:buFont typeface="Wingdings" panose="05000000000000000000" pitchFamily="2" charset="2"/>
              <a:buChar char="§"/>
            </a:pPr>
            <a:r>
              <a:rPr lang="ro-RO" sz="2000" dirty="0">
                <a:solidFill>
                  <a:schemeClr val="tx1"/>
                </a:solidFill>
                <a:latin typeface="Cambria" panose="02040503050406030204" pitchFamily="18" charset="0"/>
                <a:ea typeface="Cambria" panose="02040503050406030204" pitchFamily="18" charset="0"/>
              </a:rPr>
              <a:t>from understanding concrete information on everyday topics (A2) to the main points of complex lines of argument on familiar (B2) and unfamiliar subjects (C1)</a:t>
            </a:r>
          </a:p>
          <a:p>
            <a:pPr lvl="0">
              <a:buFont typeface="Wingdings" panose="05000000000000000000" pitchFamily="2" charset="2"/>
              <a:buChar char="§"/>
            </a:pPr>
            <a:r>
              <a:rPr lang="ro-RO" sz="2000" dirty="0">
                <a:solidFill>
                  <a:schemeClr val="tx1"/>
                </a:solidFill>
                <a:latin typeface="Cambria" panose="02040503050406030204" pitchFamily="18" charset="0"/>
                <a:ea typeface="Cambria" panose="02040503050406030204" pitchFamily="18" charset="0"/>
              </a:rPr>
              <a:t>from standard high-frequency </a:t>
            </a:r>
            <a:r>
              <a:rPr lang="ro-RO" sz="2000" dirty="0" smtClean="0">
                <a:solidFill>
                  <a:schemeClr val="tx1"/>
                </a:solidFill>
                <a:latin typeface="Cambria" panose="02040503050406030204" pitchFamily="18" charset="0"/>
                <a:ea typeface="Cambria" panose="02040503050406030204" pitchFamily="18" charset="0"/>
              </a:rPr>
              <a:t>lge </a:t>
            </a:r>
            <a:r>
              <a:rPr lang="ro-RO" sz="2000" dirty="0">
                <a:solidFill>
                  <a:schemeClr val="tx1"/>
                </a:solidFill>
                <a:latin typeface="Cambria" panose="02040503050406030204" pitchFamily="18" charset="0"/>
                <a:ea typeface="Cambria" panose="02040503050406030204" pitchFamily="18" charset="0"/>
              </a:rPr>
              <a:t>(A2) to a wide range of idioms and colloquialisms (C2).</a:t>
            </a:r>
          </a:p>
          <a:p>
            <a:pPr marL="0" indent="0">
              <a:buNone/>
            </a:pPr>
            <a:endParaRPr lang="ro-RO" dirty="0"/>
          </a:p>
        </p:txBody>
      </p:sp>
    </p:spTree>
    <p:extLst>
      <p:ext uri="{BB962C8B-B14F-4D97-AF65-F5344CB8AC3E}">
        <p14:creationId xmlns:p14="http://schemas.microsoft.com/office/powerpoint/2010/main" val="20836225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0705" y="395925"/>
            <a:ext cx="8041064" cy="6338249"/>
          </a:xfrm>
        </p:spPr>
        <p:txBody>
          <a:bodyPr>
            <a:normAutofit fontScale="85000" lnSpcReduction="20000"/>
          </a:bodyPr>
          <a:lstStyle/>
          <a:p>
            <a:pPr marL="0" indent="0">
              <a:buNone/>
            </a:pPr>
            <a:r>
              <a:rPr lang="en-US" sz="2800" b="1" dirty="0">
                <a:solidFill>
                  <a:schemeClr val="tx1"/>
                </a:solidFill>
                <a:latin typeface="Cambria" panose="02040503050406030204" pitchFamily="18" charset="0"/>
                <a:ea typeface="Cambria" panose="02040503050406030204" pitchFamily="18" charset="0"/>
              </a:rPr>
              <a:t>Common Task Types to Assess Listening</a:t>
            </a:r>
            <a:r>
              <a:rPr lang="en-US" sz="3300" b="1" dirty="0">
                <a:solidFill>
                  <a:schemeClr val="tx1"/>
                </a:solidFill>
                <a:latin typeface="Cambria" panose="02040503050406030204" pitchFamily="18" charset="0"/>
                <a:ea typeface="Cambria" panose="02040503050406030204" pitchFamily="18" charset="0"/>
              </a:rPr>
              <a:t>:</a:t>
            </a:r>
          </a:p>
          <a:p>
            <a:pPr lvl="0"/>
            <a:r>
              <a:rPr lang="en-US" sz="2400" b="1" dirty="0" smtClean="0">
                <a:solidFill>
                  <a:schemeClr val="tx1"/>
                </a:solidFill>
                <a:latin typeface="Cambria" panose="02040503050406030204" pitchFamily="18" charset="0"/>
                <a:ea typeface="Cambria" panose="02040503050406030204" pitchFamily="18" charset="0"/>
              </a:rPr>
              <a:t>Multiple </a:t>
            </a:r>
            <a:r>
              <a:rPr lang="en-US" sz="2400" b="1" dirty="0">
                <a:solidFill>
                  <a:schemeClr val="tx1"/>
                </a:solidFill>
                <a:latin typeface="Cambria" panose="02040503050406030204" pitchFamily="18" charset="0"/>
                <a:ea typeface="Cambria" panose="02040503050406030204" pitchFamily="18" charset="0"/>
              </a:rPr>
              <a:t>choice questions</a:t>
            </a:r>
            <a:r>
              <a:rPr lang="en-US" sz="2400" dirty="0">
                <a:solidFill>
                  <a:schemeClr val="tx1"/>
                </a:solidFill>
                <a:latin typeface="Cambria" panose="02040503050406030204" pitchFamily="18" charset="0"/>
                <a:ea typeface="Cambria" panose="02040503050406030204" pitchFamily="18" charset="0"/>
              </a:rPr>
              <a:t> and </a:t>
            </a:r>
            <a:r>
              <a:rPr lang="en-US" sz="2400" b="1" dirty="0">
                <a:solidFill>
                  <a:schemeClr val="tx1"/>
                </a:solidFill>
                <a:latin typeface="Cambria" panose="02040503050406030204" pitchFamily="18" charset="0"/>
                <a:ea typeface="Cambria" panose="02040503050406030204" pitchFamily="18" charset="0"/>
              </a:rPr>
              <a:t>True/False questions</a:t>
            </a:r>
            <a:r>
              <a:rPr lang="en-US" sz="2400" dirty="0">
                <a:solidFill>
                  <a:schemeClr val="tx1"/>
                </a:solidFill>
                <a:latin typeface="Cambria" panose="02040503050406030204" pitchFamily="18" charset="0"/>
                <a:ea typeface="Cambria" panose="02040503050406030204" pitchFamily="18" charset="0"/>
              </a:rPr>
              <a:t> normally consist</a:t>
            </a:r>
            <a:r>
              <a:rPr lang="ro-RO" sz="2400" dirty="0">
                <a:solidFill>
                  <a:schemeClr val="tx1"/>
                </a:solidFill>
                <a:latin typeface="Cambria" panose="02040503050406030204" pitchFamily="18" charset="0"/>
                <a:ea typeface="Cambria" panose="02040503050406030204" pitchFamily="18" charset="0"/>
              </a:rPr>
              <a:t> of a ‘stem’, and a list of options, which includes the correct answer(s) (the ‘key’) together with a few ‘distractors’. Two common variations of this type of task are </a:t>
            </a:r>
            <a:r>
              <a:rPr lang="ro-RO" sz="2400" b="1" dirty="0">
                <a:solidFill>
                  <a:schemeClr val="tx1"/>
                </a:solidFill>
                <a:latin typeface="Cambria" panose="02040503050406030204" pitchFamily="18" charset="0"/>
                <a:ea typeface="Cambria" panose="02040503050406030204" pitchFamily="18" charset="0"/>
              </a:rPr>
              <a:t>matching tasks</a:t>
            </a:r>
            <a:r>
              <a:rPr lang="ro-RO" sz="2400" dirty="0">
                <a:solidFill>
                  <a:schemeClr val="tx1"/>
                </a:solidFill>
                <a:latin typeface="Cambria" panose="02040503050406030204" pitchFamily="18" charset="0"/>
                <a:ea typeface="Cambria" panose="02040503050406030204" pitchFamily="18" charset="0"/>
              </a:rPr>
              <a:t> (e.g. tasks that require candidates to identify who says what) and </a:t>
            </a:r>
            <a:r>
              <a:rPr lang="ro-RO" sz="2400" b="1" dirty="0">
                <a:solidFill>
                  <a:schemeClr val="tx1"/>
                </a:solidFill>
                <a:latin typeface="Cambria" panose="02040503050406030204" pitchFamily="18" charset="0"/>
                <a:ea typeface="Cambria" panose="02040503050406030204" pitchFamily="18" charset="0"/>
              </a:rPr>
              <a:t>ordering tasks</a:t>
            </a:r>
            <a:r>
              <a:rPr lang="ro-RO" sz="2400" dirty="0">
                <a:solidFill>
                  <a:schemeClr val="tx1"/>
                </a:solidFill>
                <a:latin typeface="Cambria" panose="02040503050406030204" pitchFamily="18" charset="0"/>
                <a:ea typeface="Cambria" panose="02040503050406030204" pitchFamily="18" charset="0"/>
              </a:rPr>
              <a:t> (e.g. tasks where candidates need to order information or parts of a dialogue).</a:t>
            </a:r>
          </a:p>
          <a:p>
            <a:pPr lvl="0"/>
            <a:r>
              <a:rPr lang="ro-RO" sz="2400" b="1" dirty="0">
                <a:solidFill>
                  <a:schemeClr val="tx1"/>
                </a:solidFill>
                <a:latin typeface="Cambria" panose="02040503050406030204" pitchFamily="18" charset="0"/>
                <a:ea typeface="Cambria" panose="02040503050406030204" pitchFamily="18" charset="0"/>
              </a:rPr>
              <a:t>Gap fill</a:t>
            </a:r>
            <a:r>
              <a:rPr lang="ro-RO" sz="2400" dirty="0">
                <a:solidFill>
                  <a:schemeClr val="tx1"/>
                </a:solidFill>
                <a:latin typeface="Cambria" panose="02040503050406030204" pitchFamily="18" charset="0"/>
                <a:ea typeface="Cambria" panose="02040503050406030204" pitchFamily="18" charset="0"/>
              </a:rPr>
              <a:t> and </a:t>
            </a:r>
            <a:r>
              <a:rPr lang="ro-RO" sz="2400" b="1" dirty="0">
                <a:solidFill>
                  <a:schemeClr val="tx1"/>
                </a:solidFill>
                <a:latin typeface="Cambria" panose="02040503050406030204" pitchFamily="18" charset="0"/>
                <a:ea typeface="Cambria" panose="02040503050406030204" pitchFamily="18" charset="0"/>
              </a:rPr>
              <a:t>cloze</a:t>
            </a:r>
            <a:r>
              <a:rPr lang="ro-RO" sz="2400" dirty="0">
                <a:solidFill>
                  <a:schemeClr val="tx1"/>
                </a:solidFill>
                <a:latin typeface="Cambria" panose="02040503050406030204" pitchFamily="18" charset="0"/>
                <a:ea typeface="Cambria" panose="02040503050406030204" pitchFamily="18" charset="0"/>
              </a:rPr>
              <a:t> are texts where a few words have been taken out and substituted with blanks. Test takers are expected to listen to a text and fill in the blanks with the missing word(s). In this case, textual and </a:t>
            </a:r>
            <a:r>
              <a:rPr lang="ro-RO" sz="2400" dirty="0" smtClean="0">
                <a:solidFill>
                  <a:schemeClr val="tx1"/>
                </a:solidFill>
                <a:latin typeface="Cambria" panose="02040503050406030204" pitchFamily="18" charset="0"/>
                <a:ea typeface="Cambria" panose="02040503050406030204" pitchFamily="18" charset="0"/>
              </a:rPr>
              <a:t>lge </a:t>
            </a:r>
            <a:r>
              <a:rPr lang="ro-RO" sz="2400" dirty="0">
                <a:solidFill>
                  <a:schemeClr val="tx1"/>
                </a:solidFill>
                <a:latin typeface="Cambria" panose="02040503050406030204" pitchFamily="18" charset="0"/>
                <a:ea typeface="Cambria" panose="02040503050406030204" pitchFamily="18" charset="0"/>
              </a:rPr>
              <a:t>skills might compensate for a lack of listening skills (e.g. even if a student hasn’t listened properly, he might still be able to fill in the blank with an appropriate word).</a:t>
            </a:r>
          </a:p>
          <a:p>
            <a:pPr lvl="0"/>
            <a:r>
              <a:rPr lang="ro-RO" sz="2400" b="1" dirty="0">
                <a:solidFill>
                  <a:schemeClr val="tx1"/>
                </a:solidFill>
                <a:latin typeface="Cambria" panose="02040503050406030204" pitchFamily="18" charset="0"/>
                <a:ea typeface="Cambria" panose="02040503050406030204" pitchFamily="18" charset="0"/>
              </a:rPr>
              <a:t>Short answer questions</a:t>
            </a:r>
            <a:r>
              <a:rPr lang="ro-RO" sz="2400" dirty="0">
                <a:solidFill>
                  <a:schemeClr val="tx1"/>
                </a:solidFill>
                <a:latin typeface="Cambria" panose="02040503050406030204" pitchFamily="18" charset="0"/>
                <a:ea typeface="Cambria" panose="02040503050406030204" pitchFamily="18" charset="0"/>
              </a:rPr>
              <a:t> can be considered a type of </a:t>
            </a:r>
            <a:r>
              <a:rPr lang="ro-RO" sz="2400" b="1" dirty="0">
                <a:solidFill>
                  <a:schemeClr val="tx1"/>
                </a:solidFill>
                <a:latin typeface="Cambria" panose="02040503050406030204" pitchFamily="18" charset="0"/>
                <a:ea typeface="Cambria" panose="02040503050406030204" pitchFamily="18" charset="0"/>
              </a:rPr>
              <a:t>open question</a:t>
            </a:r>
            <a:r>
              <a:rPr lang="ro-RO" sz="2400" dirty="0">
                <a:solidFill>
                  <a:schemeClr val="tx1"/>
                </a:solidFill>
                <a:latin typeface="Cambria" panose="02040503050406030204" pitchFamily="18" charset="0"/>
                <a:ea typeface="Cambria" panose="02040503050406030204" pitchFamily="18" charset="0"/>
              </a:rPr>
              <a:t> where test takers are required to use a specific number of words. This type of task can be difficult to score because we’ll need to decide in advance how to deal with grammatical and spelling mistakes.</a:t>
            </a:r>
          </a:p>
          <a:p>
            <a:pPr lvl="0"/>
            <a:r>
              <a:rPr lang="ro-RO" sz="2400" b="1" dirty="0">
                <a:solidFill>
                  <a:schemeClr val="tx1"/>
                </a:solidFill>
                <a:latin typeface="Cambria" panose="02040503050406030204" pitchFamily="18" charset="0"/>
                <a:ea typeface="Cambria" panose="02040503050406030204" pitchFamily="18" charset="0"/>
              </a:rPr>
              <a:t>Information transfer</a:t>
            </a:r>
            <a:r>
              <a:rPr lang="ro-RO" sz="2400" dirty="0">
                <a:solidFill>
                  <a:schemeClr val="tx1"/>
                </a:solidFill>
                <a:latin typeface="Cambria" panose="02040503050406030204" pitchFamily="18" charset="0"/>
                <a:ea typeface="Cambria" panose="02040503050406030204" pitchFamily="18" charset="0"/>
              </a:rPr>
              <a:t> are tasks where candidates are expected to listen to a text and fill in a table, or label charts and diagrams based on the information they receive</a:t>
            </a:r>
            <a:r>
              <a:rPr lang="ro-RO" sz="2400" dirty="0" smtClean="0">
                <a:solidFill>
                  <a:schemeClr val="tx1"/>
                </a:solidFill>
                <a:latin typeface="Cambria" panose="02040503050406030204" pitchFamily="18" charset="0"/>
                <a:ea typeface="Cambria" panose="02040503050406030204" pitchFamily="18" charset="0"/>
              </a:rPr>
              <a:t>.</a:t>
            </a:r>
            <a:endParaRPr lang="ro-RO" sz="2400"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5116402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1597" y="405353"/>
            <a:ext cx="8220172" cy="6328821"/>
          </a:xfrm>
        </p:spPr>
        <p:txBody>
          <a:bodyPr>
            <a:normAutofit fontScale="62500" lnSpcReduction="20000"/>
          </a:bodyPr>
          <a:lstStyle/>
          <a:p>
            <a:pPr marL="0" indent="0">
              <a:buNone/>
            </a:pPr>
            <a:r>
              <a:rPr lang="ro-RO" sz="3600" b="1" dirty="0" smtClean="0">
                <a:solidFill>
                  <a:schemeClr val="tx1"/>
                </a:solidFill>
                <a:latin typeface="Cambria" panose="02040503050406030204" pitchFamily="18" charset="0"/>
                <a:ea typeface="Cambria" panose="02040503050406030204" pitchFamily="18" charset="0"/>
              </a:rPr>
              <a:t>        </a:t>
            </a:r>
            <a:r>
              <a:rPr lang="en-US" sz="3600" b="1" dirty="0" smtClean="0">
                <a:solidFill>
                  <a:schemeClr val="tx1"/>
                </a:solidFill>
                <a:latin typeface="Cambria" panose="02040503050406030204" pitchFamily="18" charset="0"/>
                <a:ea typeface="Cambria" panose="02040503050406030204" pitchFamily="18" charset="0"/>
              </a:rPr>
              <a:t>Common </a:t>
            </a:r>
            <a:r>
              <a:rPr lang="en-US" sz="3600" b="1" dirty="0">
                <a:solidFill>
                  <a:schemeClr val="tx1"/>
                </a:solidFill>
                <a:latin typeface="Cambria" panose="02040503050406030204" pitchFamily="18" charset="0"/>
                <a:ea typeface="Cambria" panose="02040503050406030204" pitchFamily="18" charset="0"/>
              </a:rPr>
              <a:t>Task Types to Assess Listening:</a:t>
            </a:r>
          </a:p>
          <a:p>
            <a:pPr lvl="0"/>
            <a:r>
              <a:rPr lang="ro-RO" sz="2900" b="1" dirty="0" smtClean="0">
                <a:solidFill>
                  <a:schemeClr val="tx1"/>
                </a:solidFill>
                <a:latin typeface="Cambria" panose="02040503050406030204" pitchFamily="18" charset="0"/>
                <a:ea typeface="Cambria" panose="02040503050406030204" pitchFamily="18" charset="0"/>
              </a:rPr>
              <a:t>Integrated </a:t>
            </a:r>
            <a:r>
              <a:rPr lang="ro-RO" sz="2900" b="1" dirty="0">
                <a:solidFill>
                  <a:schemeClr val="tx1"/>
                </a:solidFill>
                <a:latin typeface="Cambria" panose="02040503050406030204" pitchFamily="18" charset="0"/>
                <a:ea typeface="Cambria" panose="02040503050406030204" pitchFamily="18" charset="0"/>
              </a:rPr>
              <a:t>tasks</a:t>
            </a:r>
            <a:r>
              <a:rPr lang="ro-RO" sz="2900" dirty="0">
                <a:solidFill>
                  <a:schemeClr val="tx1"/>
                </a:solidFill>
                <a:latin typeface="Cambria" panose="02040503050406030204" pitchFamily="18" charset="0"/>
                <a:ea typeface="Cambria" panose="02040503050406030204" pitchFamily="18" charset="0"/>
              </a:rPr>
              <a:t> require the use of a different skill (usually a productive one, like speaking and/or writing). Examples can be summary and note-taking tasks, etc. When scoring this kind of task, we’ll need to take into account to what extent productive skills are required and how they can impact the students’ performances.</a:t>
            </a:r>
          </a:p>
          <a:p>
            <a:pPr lvl="0"/>
            <a:r>
              <a:rPr lang="ro-RO" sz="2900" b="1" dirty="0">
                <a:solidFill>
                  <a:schemeClr val="tx1"/>
                </a:solidFill>
                <a:latin typeface="Cambria" panose="02040503050406030204" pitchFamily="18" charset="0"/>
                <a:ea typeface="Cambria" panose="02040503050406030204" pitchFamily="18" charset="0"/>
              </a:rPr>
              <a:t>Dictation</a:t>
            </a:r>
            <a:r>
              <a:rPr lang="ro-RO" sz="2900" dirty="0">
                <a:solidFill>
                  <a:schemeClr val="tx1"/>
                </a:solidFill>
                <a:latin typeface="Cambria" panose="02040503050406030204" pitchFamily="18" charset="0"/>
                <a:ea typeface="Cambria" panose="02040503050406030204" pitchFamily="18" charset="0"/>
              </a:rPr>
              <a:t> is a task that nowadays is often frowned upon, although, it can have its merits, especially if used in combination with other tasks.</a:t>
            </a:r>
          </a:p>
          <a:p>
            <a:pPr marL="0" indent="0">
              <a:buNone/>
            </a:pPr>
            <a:r>
              <a:rPr lang="ro-RO" sz="2900" dirty="0">
                <a:solidFill>
                  <a:schemeClr val="tx1"/>
                </a:solidFill>
                <a:latin typeface="Cambria" panose="02040503050406030204" pitchFamily="18" charset="0"/>
                <a:ea typeface="Cambria" panose="02040503050406030204" pitchFamily="18" charset="0"/>
              </a:rPr>
              <a:t>The choice of tasks will depend</a:t>
            </a:r>
            <a:r>
              <a:rPr lang="en-US" sz="2900" dirty="0">
                <a:solidFill>
                  <a:schemeClr val="tx1"/>
                </a:solidFill>
                <a:latin typeface="Cambria" panose="02040503050406030204" pitchFamily="18" charset="0"/>
                <a:ea typeface="Cambria" panose="02040503050406030204" pitchFamily="18" charset="0"/>
              </a:rPr>
              <a:t>:</a:t>
            </a:r>
            <a:r>
              <a:rPr lang="ro-RO" sz="2900" dirty="0">
                <a:solidFill>
                  <a:schemeClr val="tx1"/>
                </a:solidFill>
                <a:latin typeface="Cambria" panose="02040503050406030204" pitchFamily="18" charset="0"/>
                <a:ea typeface="Cambria" panose="02040503050406030204" pitchFamily="18" charset="0"/>
              </a:rPr>
              <a:t> Why do the students need English? What kind of listening will they be doing? How do you use that information to produce a task that they can do?</a:t>
            </a:r>
          </a:p>
          <a:p>
            <a:r>
              <a:rPr lang="ro-RO" sz="2900" dirty="0">
                <a:solidFill>
                  <a:schemeClr val="tx1"/>
                </a:solidFill>
                <a:latin typeface="Cambria" panose="02040503050406030204" pitchFamily="18" charset="0"/>
                <a:ea typeface="Cambria" panose="02040503050406030204" pitchFamily="18" charset="0"/>
              </a:rPr>
              <a:t>It is very important to try and </a:t>
            </a:r>
            <a:r>
              <a:rPr lang="ro-RO" sz="2900" b="1" dirty="0">
                <a:solidFill>
                  <a:schemeClr val="tx1"/>
                </a:solidFill>
                <a:latin typeface="Cambria" panose="02040503050406030204" pitchFamily="18" charset="0"/>
                <a:ea typeface="Cambria" panose="02040503050406030204" pitchFamily="18" charset="0"/>
              </a:rPr>
              <a:t>mimic a real-life activity </a:t>
            </a:r>
            <a:r>
              <a:rPr lang="ro-RO" sz="2900" dirty="0">
                <a:solidFill>
                  <a:schemeClr val="tx1"/>
                </a:solidFill>
                <a:latin typeface="Cambria" panose="02040503050406030204" pitchFamily="18" charset="0"/>
                <a:ea typeface="Cambria" panose="02040503050406030204" pitchFamily="18" charset="0"/>
              </a:rPr>
              <a:t>and to include a </a:t>
            </a:r>
            <a:r>
              <a:rPr lang="ro-RO" sz="2900" b="1" dirty="0">
                <a:solidFill>
                  <a:schemeClr val="tx1"/>
                </a:solidFill>
                <a:latin typeface="Cambria" panose="02040503050406030204" pitchFamily="18" charset="0"/>
                <a:ea typeface="Cambria" panose="02040503050406030204" pitchFamily="18" charset="0"/>
              </a:rPr>
              <a:t>variety of task types </a:t>
            </a:r>
            <a:r>
              <a:rPr lang="ro-RO" sz="2900" dirty="0">
                <a:solidFill>
                  <a:schemeClr val="tx1"/>
                </a:solidFill>
                <a:latin typeface="Cambria" panose="02040503050406030204" pitchFamily="18" charset="0"/>
                <a:ea typeface="Cambria" panose="02040503050406030204" pitchFamily="18" charset="0"/>
              </a:rPr>
              <a:t>and of listening sub-skills (listening for specific information, listening for detail, etc.), targeting both higher and lower level processing so that we can really get a picture of what students can do with their </a:t>
            </a:r>
            <a:r>
              <a:rPr lang="ro-RO" sz="2900" dirty="0" smtClean="0">
                <a:solidFill>
                  <a:schemeClr val="tx1"/>
                </a:solidFill>
                <a:latin typeface="Cambria" panose="02040503050406030204" pitchFamily="18" charset="0"/>
                <a:ea typeface="Cambria" panose="02040503050406030204" pitchFamily="18" charset="0"/>
              </a:rPr>
              <a:t>lge </a:t>
            </a:r>
            <a:r>
              <a:rPr lang="ro-RO" sz="2900" dirty="0">
                <a:solidFill>
                  <a:schemeClr val="tx1"/>
                </a:solidFill>
                <a:latin typeface="Cambria" panose="02040503050406030204" pitchFamily="18" charset="0"/>
                <a:ea typeface="Cambria" panose="02040503050406030204" pitchFamily="18" charset="0"/>
              </a:rPr>
              <a:t>skills.</a:t>
            </a:r>
          </a:p>
          <a:p>
            <a:r>
              <a:rPr lang="ro-RO" sz="2900" dirty="0" smtClean="0">
                <a:solidFill>
                  <a:schemeClr val="tx1"/>
                </a:solidFill>
                <a:latin typeface="Cambria" panose="02040503050406030204" pitchFamily="18" charset="0"/>
                <a:ea typeface="Cambria" panose="02040503050406030204" pitchFamily="18" charset="0"/>
              </a:rPr>
              <a:t>When </a:t>
            </a:r>
            <a:r>
              <a:rPr lang="ro-RO" sz="2900" dirty="0">
                <a:solidFill>
                  <a:schemeClr val="tx1"/>
                </a:solidFill>
                <a:latin typeface="Cambria" panose="02040503050406030204" pitchFamily="18" charset="0"/>
                <a:ea typeface="Cambria" panose="02040503050406030204" pitchFamily="18" charset="0"/>
              </a:rPr>
              <a:t>designing a test, we should always consider </a:t>
            </a:r>
            <a:r>
              <a:rPr lang="ro-RO" sz="2900" b="1" dirty="0">
                <a:solidFill>
                  <a:schemeClr val="tx1"/>
                </a:solidFill>
                <a:latin typeface="Cambria" panose="02040503050406030204" pitchFamily="18" charset="0"/>
                <a:ea typeface="Cambria" panose="02040503050406030204" pitchFamily="18" charset="0"/>
              </a:rPr>
              <a:t>going from easier to more difficult </a:t>
            </a:r>
            <a:r>
              <a:rPr lang="ro-RO" sz="2900" dirty="0">
                <a:solidFill>
                  <a:schemeClr val="tx1"/>
                </a:solidFill>
                <a:latin typeface="Cambria" panose="02040503050406030204" pitchFamily="18" charset="0"/>
                <a:ea typeface="Cambria" panose="02040503050406030204" pitchFamily="18" charset="0"/>
              </a:rPr>
              <a:t>(and </a:t>
            </a:r>
            <a:r>
              <a:rPr lang="ro-RO" sz="2900" b="1" dirty="0">
                <a:solidFill>
                  <a:schemeClr val="tx1"/>
                </a:solidFill>
                <a:latin typeface="Cambria" panose="02040503050406030204" pitchFamily="18" charset="0"/>
                <a:ea typeface="Cambria" panose="02040503050406030204" pitchFamily="18" charset="0"/>
              </a:rPr>
              <a:t>finishing off </a:t>
            </a:r>
            <a:r>
              <a:rPr lang="ro-RO" sz="2900" dirty="0">
                <a:solidFill>
                  <a:schemeClr val="tx1"/>
                </a:solidFill>
                <a:latin typeface="Cambria" panose="02040503050406030204" pitchFamily="18" charset="0"/>
                <a:ea typeface="Cambria" panose="02040503050406030204" pitchFamily="18" charset="0"/>
              </a:rPr>
              <a:t>with something </a:t>
            </a:r>
            <a:r>
              <a:rPr lang="ro-RO" sz="2900" b="1" dirty="0">
                <a:solidFill>
                  <a:schemeClr val="tx1"/>
                </a:solidFill>
                <a:latin typeface="Cambria" panose="02040503050406030204" pitchFamily="18" charset="0"/>
                <a:ea typeface="Cambria" panose="02040503050406030204" pitchFamily="18" charset="0"/>
              </a:rPr>
              <a:t>slightly easier</a:t>
            </a:r>
            <a:r>
              <a:rPr lang="ro-RO" sz="2900" dirty="0">
                <a:solidFill>
                  <a:schemeClr val="tx1"/>
                </a:solidFill>
                <a:latin typeface="Cambria" panose="02040503050406030204" pitchFamily="18" charset="0"/>
                <a:ea typeface="Cambria" panose="02040503050406030204" pitchFamily="18" charset="0"/>
              </a:rPr>
              <a:t>). Students often need some time to start listening properly and concentrate, so having a difficult item at the beginning might be problematic. As the test progresses, the students concentrate more and will begin to listen better. Towards the end, again, they might be a bit tired, or they might not have enough time to listen properly, so it’s better to have something slightly easier again.</a:t>
            </a:r>
          </a:p>
        </p:txBody>
      </p:sp>
    </p:spTree>
    <p:extLst>
      <p:ext uri="{BB962C8B-B14F-4D97-AF65-F5344CB8AC3E}">
        <p14:creationId xmlns:p14="http://schemas.microsoft.com/office/powerpoint/2010/main" val="18466763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017" y="184621"/>
            <a:ext cx="8508593" cy="6546915"/>
          </a:xfrm>
        </p:spPr>
        <p:txBody>
          <a:bodyPr>
            <a:noAutofit/>
          </a:bodyPr>
          <a:lstStyle/>
          <a:p>
            <a:pPr marL="0" indent="0">
              <a:buNone/>
            </a:pPr>
            <a:r>
              <a:rPr lang="ro-RO" sz="2400" b="1" dirty="0" smtClean="0"/>
              <a:t>                 </a:t>
            </a:r>
            <a:r>
              <a:rPr lang="ro-RO" sz="2400" b="1" dirty="0" smtClean="0">
                <a:latin typeface="Cambria" panose="02040503050406030204" pitchFamily="18" charset="0"/>
                <a:ea typeface="Cambria" panose="02040503050406030204" pitchFamily="18" charset="0"/>
              </a:rPr>
              <a:t>Monitoring </a:t>
            </a:r>
            <a:r>
              <a:rPr lang="ro-RO" sz="2400" b="1" dirty="0">
                <a:latin typeface="Cambria" panose="02040503050406030204" pitchFamily="18" charset="0"/>
                <a:ea typeface="Cambria" panose="02040503050406030204" pitchFamily="18" charset="0"/>
              </a:rPr>
              <a:t>and evaluating a test</a:t>
            </a:r>
            <a:endParaRPr lang="ro-RO" sz="2400" dirty="0">
              <a:latin typeface="Cambria" panose="02040503050406030204" pitchFamily="18" charset="0"/>
              <a:ea typeface="Cambria" panose="02040503050406030204" pitchFamily="18" charset="0"/>
            </a:endParaRPr>
          </a:p>
          <a:p>
            <a:r>
              <a:rPr lang="ro-RO" sz="2000" b="1" dirty="0">
                <a:latin typeface="Cambria" panose="02040503050406030204" pitchFamily="18" charset="0"/>
                <a:ea typeface="Cambria" panose="02040503050406030204" pitchFamily="18" charset="0"/>
              </a:rPr>
              <a:t>After using a test, it is a good idea to analyse the results. </a:t>
            </a:r>
            <a:endParaRPr lang="ro-RO" sz="2000" dirty="0">
              <a:latin typeface="Cambria" panose="02040503050406030204" pitchFamily="18" charset="0"/>
              <a:ea typeface="Cambria" panose="02040503050406030204" pitchFamily="18" charset="0"/>
            </a:endParaRPr>
          </a:p>
          <a:p>
            <a:pPr lvl="1">
              <a:buFont typeface="Wingdings" panose="05000000000000000000" pitchFamily="2" charset="2"/>
              <a:buChar char="§"/>
            </a:pPr>
            <a:r>
              <a:rPr lang="ro-RO" sz="2000" dirty="0" smtClean="0">
                <a:latin typeface="Cambria" panose="02040503050406030204" pitchFamily="18" charset="0"/>
                <a:ea typeface="Cambria" panose="02040503050406030204" pitchFamily="18" charset="0"/>
              </a:rPr>
              <a:t>To </a:t>
            </a:r>
            <a:r>
              <a:rPr lang="ro-RO" sz="2000" dirty="0">
                <a:latin typeface="Cambria" panose="02040503050406030204" pitchFamily="18" charset="0"/>
                <a:ea typeface="Cambria" panose="02040503050406030204" pitchFamily="18" charset="0"/>
              </a:rPr>
              <a:t>find out how easy a question was, we can calculate the proportion of students who got a question right. Simply </a:t>
            </a:r>
            <a:r>
              <a:rPr lang="ro-RO" sz="2000" b="1" dirty="0">
                <a:latin typeface="Cambria" panose="02040503050406030204" pitchFamily="18" charset="0"/>
                <a:ea typeface="Cambria" panose="02040503050406030204" pitchFamily="18" charset="0"/>
              </a:rPr>
              <a:t>divide the number of students who got it right by the total number of students who took the test</a:t>
            </a:r>
            <a:r>
              <a:rPr lang="ro-RO" sz="2000" dirty="0">
                <a:latin typeface="Cambria" panose="02040503050406030204" pitchFamily="18" charset="0"/>
                <a:ea typeface="Cambria" panose="02040503050406030204" pitchFamily="18" charset="0"/>
              </a:rPr>
              <a:t>.</a:t>
            </a:r>
          </a:p>
          <a:p>
            <a:pPr lvl="1">
              <a:buFont typeface="Wingdings" panose="05000000000000000000" pitchFamily="2" charset="2"/>
              <a:buChar char="§"/>
            </a:pPr>
            <a:r>
              <a:rPr lang="ro-RO" sz="2000" dirty="0">
                <a:latin typeface="Cambria" panose="02040503050406030204" pitchFamily="18" charset="0"/>
                <a:ea typeface="Cambria" panose="02040503050406030204" pitchFamily="18" charset="0"/>
              </a:rPr>
              <a:t>0.0 means that nobody got the question right, so </a:t>
            </a:r>
            <a:r>
              <a:rPr lang="ro-RO" sz="2000" dirty="0" smtClean="0">
                <a:latin typeface="Cambria" panose="02040503050406030204" pitchFamily="18" charset="0"/>
                <a:ea typeface="Cambria" panose="02040503050406030204" pitchFamily="18" charset="0"/>
              </a:rPr>
              <a:t>th</a:t>
            </a:r>
            <a:r>
              <a:rPr lang="en-US" sz="2000" dirty="0" smtClean="0">
                <a:latin typeface="Cambria" panose="02040503050406030204" pitchFamily="18" charset="0"/>
                <a:ea typeface="Cambria" panose="02040503050406030204" pitchFamily="18" charset="0"/>
              </a:rPr>
              <a:t>e</a:t>
            </a:r>
            <a:r>
              <a:rPr lang="ro-RO" sz="2000" dirty="0" smtClean="0">
                <a:latin typeface="Cambria" panose="02040503050406030204" pitchFamily="18" charset="0"/>
                <a:ea typeface="Cambria" panose="02040503050406030204" pitchFamily="18" charset="0"/>
              </a:rPr>
              <a:t> </a:t>
            </a:r>
            <a:r>
              <a:rPr lang="ro-RO" sz="2000" dirty="0">
                <a:latin typeface="Cambria" panose="02040503050406030204" pitchFamily="18" charset="0"/>
                <a:ea typeface="Cambria" panose="02040503050406030204" pitchFamily="18" charset="0"/>
              </a:rPr>
              <a:t>question was very difficult for these students.</a:t>
            </a:r>
          </a:p>
          <a:p>
            <a:pPr lvl="1">
              <a:buFont typeface="Wingdings" panose="05000000000000000000" pitchFamily="2" charset="2"/>
              <a:buChar char="§"/>
            </a:pPr>
            <a:r>
              <a:rPr lang="ro-RO" sz="2000" dirty="0">
                <a:latin typeface="Cambria" panose="02040503050406030204" pitchFamily="18" charset="0"/>
                <a:ea typeface="Cambria" panose="02040503050406030204" pitchFamily="18" charset="0"/>
              </a:rPr>
              <a:t>1.0 means that everybody got the question right, so this question was very easy for these students.</a:t>
            </a:r>
          </a:p>
          <a:p>
            <a:pPr lvl="1">
              <a:buFont typeface="Wingdings" panose="05000000000000000000" pitchFamily="2" charset="2"/>
              <a:buChar char="§"/>
            </a:pPr>
            <a:r>
              <a:rPr lang="ro-RO" sz="2000" dirty="0">
                <a:latin typeface="Cambria" panose="02040503050406030204" pitchFamily="18" charset="0"/>
                <a:ea typeface="Cambria" panose="02040503050406030204" pitchFamily="18" charset="0"/>
              </a:rPr>
              <a:t>For example, if 32 students take a test, and 24 of them get it right:</a:t>
            </a:r>
          </a:p>
          <a:p>
            <a:pPr lvl="1">
              <a:buFont typeface="Wingdings" panose="05000000000000000000" pitchFamily="2" charset="2"/>
              <a:buChar char="§"/>
            </a:pPr>
            <a:r>
              <a:rPr lang="ro-RO" sz="2000" dirty="0">
                <a:latin typeface="Cambria" panose="02040503050406030204" pitchFamily="18" charset="0"/>
                <a:ea typeface="Cambria" panose="02040503050406030204" pitchFamily="18" charset="0"/>
              </a:rPr>
              <a:t>24/32 = 0.75</a:t>
            </a:r>
          </a:p>
          <a:p>
            <a:r>
              <a:rPr lang="ro-RO" sz="2000" dirty="0">
                <a:latin typeface="Cambria" panose="02040503050406030204" pitchFamily="18" charset="0"/>
                <a:ea typeface="Cambria" panose="02040503050406030204" pitchFamily="18" charset="0"/>
              </a:rPr>
              <a:t>If your test is an </a:t>
            </a:r>
            <a:r>
              <a:rPr lang="ro-RO" sz="2000" b="1" dirty="0">
                <a:latin typeface="Cambria" panose="02040503050406030204" pitchFamily="18" charset="0"/>
                <a:ea typeface="Cambria" panose="02040503050406030204" pitchFamily="18" charset="0"/>
              </a:rPr>
              <a:t>achievement test </a:t>
            </a:r>
            <a:r>
              <a:rPr lang="ro-RO" sz="2000" dirty="0">
                <a:latin typeface="Cambria" panose="02040503050406030204" pitchFamily="18" charset="0"/>
                <a:ea typeface="Cambria" panose="02040503050406030204" pitchFamily="18" charset="0"/>
              </a:rPr>
              <a:t>to check students’ learning on the course, you might expect most students to get </a:t>
            </a:r>
            <a:r>
              <a:rPr lang="ro-RO" sz="2000" b="1" dirty="0">
                <a:latin typeface="Cambria" panose="02040503050406030204" pitchFamily="18" charset="0"/>
                <a:ea typeface="Cambria" panose="02040503050406030204" pitchFamily="18" charset="0"/>
              </a:rPr>
              <a:t>questions right.</a:t>
            </a:r>
          </a:p>
          <a:p>
            <a:r>
              <a:rPr lang="ro-RO" sz="2000" dirty="0">
                <a:latin typeface="Cambria" panose="02040503050406030204" pitchFamily="18" charset="0"/>
                <a:ea typeface="Cambria" panose="02040503050406030204" pitchFamily="18" charset="0"/>
              </a:rPr>
              <a:t>If, on the other hand, your test is an end-of-year test to decide students’ grades, questions that are too easy or difficult are not very helpful. Values in the range of </a:t>
            </a:r>
            <a:r>
              <a:rPr lang="ro-RO" sz="2000" b="1" dirty="0">
                <a:latin typeface="Cambria" panose="02040503050406030204" pitchFamily="18" charset="0"/>
                <a:ea typeface="Cambria" panose="02040503050406030204" pitchFamily="18" charset="0"/>
              </a:rPr>
              <a:t>0.25 - 0.75 </a:t>
            </a:r>
            <a:r>
              <a:rPr lang="ro-RO" sz="2000" dirty="0">
                <a:latin typeface="Cambria" panose="02040503050406030204" pitchFamily="18" charset="0"/>
                <a:ea typeface="Cambria" panose="02040503050406030204" pitchFamily="18" charset="0"/>
              </a:rPr>
              <a:t>are probably the most helpful for this sort of test. Below 0.25 is too difficult, and above 0.75 is too easy</a:t>
            </a:r>
            <a:r>
              <a:rPr lang="ro-RO" sz="2000" dirty="0" smtClean="0">
                <a:latin typeface="Cambria" panose="02040503050406030204" pitchFamily="18" charset="0"/>
                <a:ea typeface="Cambria" panose="02040503050406030204" pitchFamily="18" charset="0"/>
              </a:rPr>
              <a:t>.</a:t>
            </a:r>
            <a:endParaRPr lang="ro-RO"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59329400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3574" y="320507"/>
            <a:ext cx="8276734" cy="6419658"/>
          </a:xfrm>
        </p:spPr>
        <p:txBody>
          <a:bodyPr>
            <a:noAutofit/>
          </a:bodyPr>
          <a:lstStyle/>
          <a:p>
            <a:pPr marL="0" indent="0">
              <a:buNone/>
            </a:pPr>
            <a:r>
              <a:rPr lang="ro-RO" sz="2000" b="1" dirty="0" smtClean="0">
                <a:solidFill>
                  <a:schemeClr val="tx1"/>
                </a:solidFill>
                <a:latin typeface="Cambria" panose="02040503050406030204" pitchFamily="18" charset="0"/>
                <a:ea typeface="Cambria" panose="02040503050406030204" pitchFamily="18" charset="0"/>
              </a:rPr>
              <a:t>Another </a:t>
            </a:r>
            <a:r>
              <a:rPr lang="ro-RO" sz="2000" b="1" dirty="0">
                <a:solidFill>
                  <a:schemeClr val="tx1"/>
                </a:solidFill>
                <a:latin typeface="Cambria" panose="02040503050406030204" pitchFamily="18" charset="0"/>
                <a:ea typeface="Cambria" panose="02040503050406030204" pitchFamily="18" charset="0"/>
              </a:rPr>
              <a:t>way we can evaluate test questions is to look at who answered correctly and incorrectly.</a:t>
            </a:r>
            <a:endParaRPr lang="ro-RO" sz="2000" dirty="0">
              <a:solidFill>
                <a:schemeClr val="tx1"/>
              </a:solidFill>
              <a:latin typeface="Cambria" panose="02040503050406030204" pitchFamily="18" charset="0"/>
              <a:ea typeface="Cambria" panose="02040503050406030204" pitchFamily="18" charset="0"/>
            </a:endParaRPr>
          </a:p>
          <a:p>
            <a:r>
              <a:rPr lang="ro-RO" sz="2000" dirty="0">
                <a:solidFill>
                  <a:schemeClr val="tx1"/>
                </a:solidFill>
                <a:latin typeface="Cambria" panose="02040503050406030204" pitchFamily="18" charset="0"/>
                <a:ea typeface="Cambria" panose="02040503050406030204" pitchFamily="18" charset="0"/>
              </a:rPr>
              <a:t>If a test question is working well, we would expect stronger students to answer correctly more often than weaker students. We can find out whether this is happening by </a:t>
            </a:r>
            <a:r>
              <a:rPr lang="ro-RO" sz="2000" b="1" dirty="0">
                <a:solidFill>
                  <a:schemeClr val="tx1"/>
                </a:solidFill>
                <a:latin typeface="Cambria" panose="02040503050406030204" pitchFamily="18" charset="0"/>
                <a:ea typeface="Cambria" panose="02040503050406030204" pitchFamily="18" charset="0"/>
              </a:rPr>
              <a:t>comparing the top third of the class </a:t>
            </a:r>
            <a:r>
              <a:rPr lang="ro-RO" sz="2000" dirty="0">
                <a:solidFill>
                  <a:schemeClr val="tx1"/>
                </a:solidFill>
                <a:latin typeface="Cambria" panose="02040503050406030204" pitchFamily="18" charset="0"/>
                <a:ea typeface="Cambria" panose="02040503050406030204" pitchFamily="18" charset="0"/>
              </a:rPr>
              <a:t>with </a:t>
            </a:r>
            <a:r>
              <a:rPr lang="ro-RO" sz="2000" b="1" dirty="0">
                <a:solidFill>
                  <a:schemeClr val="tx1"/>
                </a:solidFill>
                <a:latin typeface="Cambria" panose="02040503050406030204" pitchFamily="18" charset="0"/>
                <a:ea typeface="Cambria" panose="02040503050406030204" pitchFamily="18" charset="0"/>
              </a:rPr>
              <a:t>the bottom third</a:t>
            </a:r>
            <a:r>
              <a:rPr lang="ro-RO" sz="2000" dirty="0">
                <a:solidFill>
                  <a:schemeClr val="tx1"/>
                </a:solidFill>
                <a:latin typeface="Cambria" panose="02040503050406030204" pitchFamily="18" charset="0"/>
                <a:ea typeface="Cambria" panose="02040503050406030204" pitchFamily="18" charset="0"/>
              </a:rPr>
              <a:t>.</a:t>
            </a:r>
          </a:p>
          <a:p>
            <a:r>
              <a:rPr lang="ro-RO" sz="2000" dirty="0">
                <a:solidFill>
                  <a:schemeClr val="tx1"/>
                </a:solidFill>
                <a:latin typeface="Cambria" panose="02040503050406030204" pitchFamily="18" charset="0"/>
                <a:ea typeface="Cambria" panose="02040503050406030204" pitchFamily="18" charset="0"/>
              </a:rPr>
              <a:t>First, calculate students’ test score for the whole test component (e.g. all grammar items) and put them in order from highest total score to lowest total score.</a:t>
            </a:r>
          </a:p>
          <a:p>
            <a:r>
              <a:rPr lang="ro-RO" sz="2000" dirty="0">
                <a:solidFill>
                  <a:schemeClr val="tx1"/>
                </a:solidFill>
                <a:latin typeface="Cambria" panose="02040503050406030204" pitchFamily="18" charset="0"/>
                <a:ea typeface="Cambria" panose="02040503050406030204" pitchFamily="18" charset="0"/>
              </a:rPr>
              <a:t>Now, split the class into thirds (approximately), so that the highest scoring students are in the top third and the lowest scoring students are in the bottom third. If the total number of students cannot be divided by three, make sure that the top and bottom thirds have equal numbers.</a:t>
            </a:r>
          </a:p>
          <a:p>
            <a:r>
              <a:rPr lang="ro-RO" sz="2000" dirty="0">
                <a:solidFill>
                  <a:schemeClr val="tx1"/>
                </a:solidFill>
                <a:latin typeface="Cambria" panose="02040503050406030204" pitchFamily="18" charset="0"/>
                <a:ea typeface="Cambria" panose="02040503050406030204" pitchFamily="18" charset="0"/>
              </a:rPr>
              <a:t>For the top third and bottom third of the class, calculate the </a:t>
            </a:r>
            <a:r>
              <a:rPr lang="ro-RO" sz="2000" b="1" dirty="0">
                <a:solidFill>
                  <a:schemeClr val="tx1"/>
                </a:solidFill>
                <a:latin typeface="Cambria" panose="02040503050406030204" pitchFamily="18" charset="0"/>
                <a:ea typeface="Cambria" panose="02040503050406030204" pitchFamily="18" charset="0"/>
              </a:rPr>
              <a:t>facility val</a:t>
            </a:r>
            <a:r>
              <a:rPr lang="ro-RO" sz="2000" dirty="0">
                <a:solidFill>
                  <a:schemeClr val="tx1"/>
                </a:solidFill>
                <a:latin typeface="Cambria" panose="02040503050406030204" pitchFamily="18" charset="0"/>
                <a:ea typeface="Cambria" panose="02040503050406030204" pitchFamily="18" charset="0"/>
              </a:rPr>
              <a:t>ue for each question, the same way we did in the previous step: number of students who answered correctly divided by the total number of students in that group</a:t>
            </a:r>
            <a:r>
              <a:rPr lang="ro-RO" sz="2000" dirty="0" smtClean="0">
                <a:solidFill>
                  <a:schemeClr val="tx1"/>
                </a:solidFill>
                <a:latin typeface="Cambria" panose="02040503050406030204" pitchFamily="18" charset="0"/>
                <a:ea typeface="Cambria" panose="02040503050406030204" pitchFamily="18" charset="0"/>
              </a:rPr>
              <a:t>.</a:t>
            </a:r>
            <a:endParaRPr lang="ro-RO" sz="2000"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94987336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0132" y="603314"/>
            <a:ext cx="8125905" cy="6033155"/>
          </a:xfrm>
        </p:spPr>
        <p:txBody>
          <a:bodyPr>
            <a:noAutofit/>
          </a:bodyPr>
          <a:lstStyle/>
          <a:p>
            <a:pPr lvl="1"/>
            <a:r>
              <a:rPr lang="ro-RO" sz="2100" dirty="0" smtClean="0">
                <a:solidFill>
                  <a:schemeClr val="tx1"/>
                </a:solidFill>
                <a:latin typeface="Cambria" panose="02040503050406030204" pitchFamily="18" charset="0"/>
                <a:ea typeface="Cambria" panose="02040503050406030204" pitchFamily="18" charset="0"/>
              </a:rPr>
              <a:t>For </a:t>
            </a:r>
            <a:r>
              <a:rPr lang="ro-RO" sz="2100" dirty="0">
                <a:solidFill>
                  <a:schemeClr val="tx1"/>
                </a:solidFill>
                <a:latin typeface="Cambria" panose="02040503050406030204" pitchFamily="18" charset="0"/>
                <a:ea typeface="Cambria" panose="02040503050406030204" pitchFamily="18" charset="0"/>
              </a:rPr>
              <a:t>example, in a class of 30, there would be 10 students in each third.</a:t>
            </a:r>
          </a:p>
          <a:p>
            <a:pPr lvl="1"/>
            <a:r>
              <a:rPr lang="ro-RO" sz="2100" dirty="0">
                <a:solidFill>
                  <a:schemeClr val="tx1"/>
                </a:solidFill>
                <a:latin typeface="Cambria" panose="02040503050406030204" pitchFamily="18" charset="0"/>
                <a:ea typeface="Cambria" panose="02040503050406030204" pitchFamily="18" charset="0"/>
              </a:rPr>
              <a:t>In the upper third of the class, 8 students answered </a:t>
            </a:r>
            <a:r>
              <a:rPr lang="ro-RO" sz="2100" i="1" dirty="0">
                <a:solidFill>
                  <a:schemeClr val="tx1"/>
                </a:solidFill>
                <a:latin typeface="Cambria" panose="02040503050406030204" pitchFamily="18" charset="0"/>
                <a:ea typeface="Cambria" panose="02040503050406030204" pitchFamily="18" charset="0"/>
              </a:rPr>
              <a:t>Question 1</a:t>
            </a:r>
            <a:r>
              <a:rPr lang="ro-RO" sz="2100" dirty="0">
                <a:solidFill>
                  <a:schemeClr val="tx1"/>
                </a:solidFill>
                <a:latin typeface="Cambria" panose="02040503050406030204" pitchFamily="18" charset="0"/>
                <a:ea typeface="Cambria" panose="02040503050406030204" pitchFamily="18" charset="0"/>
              </a:rPr>
              <a:t> correctly, so the facility value is 8/10 = 0.80</a:t>
            </a:r>
          </a:p>
          <a:p>
            <a:pPr lvl="1"/>
            <a:r>
              <a:rPr lang="ro-RO" sz="2100" dirty="0">
                <a:solidFill>
                  <a:schemeClr val="tx1"/>
                </a:solidFill>
                <a:latin typeface="Cambria" panose="02040503050406030204" pitchFamily="18" charset="0"/>
                <a:ea typeface="Cambria" panose="02040503050406030204" pitchFamily="18" charset="0"/>
              </a:rPr>
              <a:t>In the lower third of the class, 5 students answered </a:t>
            </a:r>
            <a:r>
              <a:rPr lang="ro-RO" sz="2100" i="1" dirty="0">
                <a:solidFill>
                  <a:schemeClr val="tx1"/>
                </a:solidFill>
                <a:latin typeface="Cambria" panose="02040503050406030204" pitchFamily="18" charset="0"/>
                <a:ea typeface="Cambria" panose="02040503050406030204" pitchFamily="18" charset="0"/>
              </a:rPr>
              <a:t>Question 1 </a:t>
            </a:r>
            <a:r>
              <a:rPr lang="ro-RO" sz="2100" dirty="0">
                <a:solidFill>
                  <a:schemeClr val="tx1"/>
                </a:solidFill>
                <a:latin typeface="Cambria" panose="02040503050406030204" pitchFamily="18" charset="0"/>
                <a:ea typeface="Cambria" panose="02040503050406030204" pitchFamily="18" charset="0"/>
              </a:rPr>
              <a:t>correctly, so the facility value for this third is 5/10 = 0.50</a:t>
            </a:r>
          </a:p>
          <a:p>
            <a:pPr lvl="1"/>
            <a:r>
              <a:rPr lang="ro-RO" sz="2100" dirty="0">
                <a:solidFill>
                  <a:schemeClr val="tx1"/>
                </a:solidFill>
                <a:latin typeface="Cambria" panose="02040503050406030204" pitchFamily="18" charset="0"/>
                <a:ea typeface="Cambria" panose="02040503050406030204" pitchFamily="18" charset="0"/>
              </a:rPr>
              <a:t>More students answered correctly in the upper third than the lower third. This is what we would expect, so Question 1 seems to be working well.</a:t>
            </a:r>
          </a:p>
          <a:p>
            <a:pPr lvl="1"/>
            <a:r>
              <a:rPr lang="ro-RO" sz="2100" dirty="0">
                <a:solidFill>
                  <a:schemeClr val="tx1"/>
                </a:solidFill>
                <a:latin typeface="Cambria" panose="02040503050406030204" pitchFamily="18" charset="0"/>
                <a:ea typeface="Cambria" panose="02040503050406030204" pitchFamily="18" charset="0"/>
              </a:rPr>
              <a:t>If the values are the same for both groups, it may mean that students are guessing.</a:t>
            </a:r>
          </a:p>
          <a:p>
            <a:pPr lvl="1"/>
            <a:r>
              <a:rPr lang="ro-RO" sz="2100" dirty="0">
                <a:solidFill>
                  <a:schemeClr val="tx1"/>
                </a:solidFill>
                <a:latin typeface="Cambria" panose="02040503050406030204" pitchFamily="18" charset="0"/>
                <a:ea typeface="Cambria" panose="02040503050406030204" pitchFamily="18" charset="0"/>
              </a:rPr>
              <a:t>If more students answer correctly in the lower third, it may mean that there is a problem with the question. For example, the answer key might be wrong, or the question might be c</a:t>
            </a:r>
            <a:r>
              <a:rPr lang="ro-RO" sz="2000" dirty="0">
                <a:solidFill>
                  <a:schemeClr val="tx1"/>
                </a:solidFill>
                <a:latin typeface="Cambria" panose="02040503050406030204" pitchFamily="18" charset="0"/>
                <a:ea typeface="Cambria" panose="02040503050406030204" pitchFamily="18" charset="0"/>
              </a:rPr>
              <a:t>onfusing</a:t>
            </a:r>
            <a:r>
              <a:rPr lang="ro-RO" sz="2000" dirty="0" smtClean="0">
                <a:solidFill>
                  <a:schemeClr val="tx1"/>
                </a:solidFill>
                <a:latin typeface="Cambria" panose="02040503050406030204" pitchFamily="18" charset="0"/>
                <a:ea typeface="Cambria" panose="02040503050406030204" pitchFamily="18" charset="0"/>
              </a:rPr>
              <a:t>. </a:t>
            </a:r>
            <a:endParaRPr lang="ro-RO" sz="2000"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6798183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7864" y="546754"/>
            <a:ext cx="7741612" cy="5669220"/>
          </a:xfrm>
          <a:prstGeom prst="rect">
            <a:avLst/>
          </a:prstGeom>
        </p:spPr>
        <p:txBody>
          <a:bodyPr wrap="square">
            <a:spAutoFit/>
          </a:bodyPr>
          <a:lstStyle/>
          <a:p>
            <a:pPr lvl="0">
              <a:lnSpc>
                <a:spcPct val="115000"/>
              </a:lnSpc>
              <a:spcBef>
                <a:spcPts val="600"/>
              </a:spcBef>
              <a:spcAft>
                <a:spcPts val="600"/>
              </a:spcAft>
              <a:tabLst>
                <a:tab pos="457200" algn="l"/>
              </a:tabLst>
            </a:pPr>
            <a:r>
              <a:rPr lang="en-US" sz="2800" b="1" dirty="0" smtClean="0">
                <a:highlight>
                  <a:srgbClr val="00FFFF"/>
                </a:highlight>
                <a:latin typeface="Cambria" panose="02040503050406030204" pitchFamily="18" charset="0"/>
                <a:ea typeface="Calibri" panose="020F0502020204030204" pitchFamily="34" charset="0"/>
                <a:cs typeface="F1"/>
              </a:rPr>
              <a:t>Criteria </a:t>
            </a:r>
            <a:r>
              <a:rPr lang="en-US" sz="2800" b="1" dirty="0">
                <a:highlight>
                  <a:srgbClr val="00FFFF"/>
                </a:highlight>
                <a:latin typeface="Cambria" panose="02040503050406030204" pitchFamily="18" charset="0"/>
                <a:ea typeface="Calibri" panose="020F0502020204030204" pitchFamily="34" charset="0"/>
                <a:cs typeface="F1"/>
              </a:rPr>
              <a:t>of good </a:t>
            </a:r>
            <a:r>
              <a:rPr lang="en-US" sz="2800" b="1" dirty="0" smtClean="0">
                <a:highlight>
                  <a:srgbClr val="00FFFF"/>
                </a:highlight>
                <a:latin typeface="Cambria" panose="02040503050406030204" pitchFamily="18" charset="0"/>
                <a:ea typeface="Calibri" panose="020F0502020204030204" pitchFamily="34" charset="0"/>
                <a:cs typeface="F1"/>
              </a:rPr>
              <a:t>tests</a:t>
            </a:r>
            <a:endParaRPr lang="ro-RO" sz="2800" b="1" dirty="0" smtClean="0">
              <a:highlight>
                <a:srgbClr val="00FFFF"/>
              </a:highlight>
              <a:latin typeface="Cambria" panose="02040503050406030204" pitchFamily="18" charset="0"/>
              <a:ea typeface="Calibri" panose="020F0502020204030204" pitchFamily="34" charset="0"/>
              <a:cs typeface="F1"/>
            </a:endParaRPr>
          </a:p>
          <a:p>
            <a:pPr marL="285750" indent="-285750">
              <a:spcAft>
                <a:spcPts val="0"/>
              </a:spcAft>
              <a:buFont typeface="Wingdings" panose="05000000000000000000" pitchFamily="2" charset="2"/>
              <a:buChar char="Ø"/>
            </a:pPr>
            <a:r>
              <a:rPr lang="en-US" sz="2100" b="1" dirty="0" smtClean="0">
                <a:latin typeface="Cambria" panose="02040503050406030204" pitchFamily="18" charset="0"/>
                <a:ea typeface="Cambria" panose="02040503050406030204" pitchFamily="18" charset="0"/>
                <a:cs typeface="F0"/>
              </a:rPr>
              <a:t>Validity</a:t>
            </a:r>
            <a:r>
              <a:rPr lang="en-US" sz="2100" dirty="0" smtClean="0">
                <a:latin typeface="Cambria" panose="02040503050406030204" pitchFamily="18" charset="0"/>
                <a:ea typeface="Cambria" panose="02040503050406030204" pitchFamily="18" charset="0"/>
                <a:cs typeface="F0"/>
              </a:rPr>
              <a:t> </a:t>
            </a:r>
            <a:r>
              <a:rPr lang="en-US" sz="2100" dirty="0">
                <a:latin typeface="Cambria" panose="02040503050406030204" pitchFamily="18" charset="0"/>
                <a:ea typeface="Cambria" panose="02040503050406030204" pitchFamily="18" charset="0"/>
                <a:cs typeface="F0"/>
              </a:rPr>
              <a:t>- the degree to which the gathered empirical evidence supports the adequacy and appropriateness of the inferences that are made from the scores, i.e. a test is said to be valid to the extent that is measures what it is  supposed to measure. </a:t>
            </a:r>
            <a:r>
              <a:rPr lang="en-US" sz="2100" b="1" dirty="0">
                <a:latin typeface="Cambria" panose="02040503050406030204" pitchFamily="18" charset="0"/>
                <a:ea typeface="Cambria" panose="02040503050406030204" pitchFamily="18" charset="0"/>
                <a:cs typeface="F0"/>
              </a:rPr>
              <a:t>Content validity</a:t>
            </a:r>
            <a:r>
              <a:rPr lang="en-US" sz="2100" dirty="0">
                <a:latin typeface="Cambria" panose="02040503050406030204" pitchFamily="18" charset="0"/>
                <a:ea typeface="Cambria" panose="02040503050406030204" pitchFamily="18" charset="0"/>
                <a:cs typeface="F0"/>
              </a:rPr>
              <a:t> - test contains a </a:t>
            </a:r>
            <a:r>
              <a:rPr lang="en-US" sz="2100" dirty="0">
                <a:latin typeface="Cambria" panose="02040503050406030204" pitchFamily="18" charset="0"/>
                <a:ea typeface="Cambria" panose="02040503050406030204" pitchFamily="18" charset="0"/>
                <a:cs typeface="F3"/>
              </a:rPr>
              <a:t>representative sample of the relevant </a:t>
            </a:r>
            <a:r>
              <a:rPr lang="en-US" sz="2100" dirty="0" smtClean="0">
                <a:latin typeface="Cambria" panose="02040503050406030204" pitchFamily="18" charset="0"/>
                <a:ea typeface="Cambria" panose="02040503050406030204" pitchFamily="18" charset="0"/>
                <a:cs typeface="F3"/>
              </a:rPr>
              <a:t>lge </a:t>
            </a:r>
            <a:r>
              <a:rPr lang="en-US" sz="2100" dirty="0">
                <a:latin typeface="Cambria" panose="02040503050406030204" pitchFamily="18" charset="0"/>
                <a:ea typeface="Cambria" panose="02040503050406030204" pitchFamily="18" charset="0"/>
                <a:cs typeface="F3"/>
              </a:rPr>
              <a:t>skills</a:t>
            </a:r>
            <a:r>
              <a:rPr lang="en-US" sz="2100" dirty="0">
                <a:latin typeface="Cambria" panose="02040503050406030204" pitchFamily="18" charset="0"/>
                <a:ea typeface="Cambria" panose="02040503050406030204" pitchFamily="18" charset="0"/>
                <a:cs typeface="F0"/>
              </a:rPr>
              <a:t>. </a:t>
            </a:r>
            <a:endParaRPr lang="ro-RO" sz="2100" dirty="0" smtClean="0">
              <a:latin typeface="Cambria" panose="02040503050406030204" pitchFamily="18" charset="0"/>
              <a:ea typeface="Cambria" panose="02040503050406030204" pitchFamily="18" charset="0"/>
              <a:cs typeface="F0"/>
            </a:endParaRPr>
          </a:p>
          <a:p>
            <a:pPr>
              <a:spcAft>
                <a:spcPts val="0"/>
              </a:spcAft>
            </a:pPr>
            <a:endParaRPr lang="ro-RO" sz="2100" dirty="0" smtClean="0">
              <a:latin typeface="Cambria" panose="02040503050406030204" pitchFamily="18" charset="0"/>
              <a:ea typeface="Cambria" panose="02040503050406030204" pitchFamily="18" charset="0"/>
              <a:cs typeface="Arial" panose="020B0604020202020204" pitchFamily="34" charset="0"/>
            </a:endParaRPr>
          </a:p>
          <a:p>
            <a:pPr marL="285750" indent="-285750">
              <a:spcAft>
                <a:spcPts val="0"/>
              </a:spcAft>
              <a:buFont typeface="Wingdings" panose="05000000000000000000" pitchFamily="2" charset="2"/>
              <a:buChar char="Ø"/>
            </a:pPr>
            <a:r>
              <a:rPr lang="en-US" sz="2100" b="1" dirty="0" smtClean="0">
                <a:latin typeface="Cambria" panose="02040503050406030204" pitchFamily="18" charset="0"/>
                <a:ea typeface="Cambria" panose="02040503050406030204" pitchFamily="18" charset="0"/>
                <a:cs typeface="Arial" panose="020B0604020202020204" pitchFamily="34" charset="0"/>
              </a:rPr>
              <a:t>Reliability</a:t>
            </a:r>
            <a:r>
              <a:rPr lang="en-US" sz="2100" dirty="0" smtClean="0">
                <a:latin typeface="Cambria" panose="02040503050406030204" pitchFamily="18" charset="0"/>
                <a:ea typeface="Cambria" panose="02040503050406030204" pitchFamily="18" charset="0"/>
                <a:cs typeface="Arial" panose="020B0604020202020204" pitchFamily="34" charset="0"/>
              </a:rPr>
              <a:t> -g</a:t>
            </a:r>
            <a:r>
              <a:rPr lang="en-US" sz="2100" b="1" dirty="0" smtClean="0">
                <a:latin typeface="Cambria" panose="02040503050406030204" pitchFamily="18" charset="0"/>
                <a:ea typeface="Cambria" panose="02040503050406030204" pitchFamily="18" charset="0"/>
                <a:cs typeface="Arial" panose="020B0604020202020204" pitchFamily="34" charset="0"/>
              </a:rPr>
              <a:t>ood </a:t>
            </a:r>
            <a:r>
              <a:rPr lang="en-US" sz="2100" b="1" dirty="0">
                <a:latin typeface="Cambria" panose="02040503050406030204" pitchFamily="18" charset="0"/>
                <a:ea typeface="Cambria" panose="02040503050406030204" pitchFamily="18" charset="0"/>
                <a:cs typeface="Arial" panose="020B0604020202020204" pitchFamily="34" charset="0"/>
              </a:rPr>
              <a:t>test questions contribute to the reliability of the test because they produce consistent </a:t>
            </a:r>
            <a:r>
              <a:rPr lang="en-US" sz="2100" b="1" dirty="0" smtClean="0">
                <a:latin typeface="Cambria" panose="02040503050406030204" pitchFamily="18" charset="0"/>
                <a:ea typeface="Cambria" panose="02040503050406030204" pitchFamily="18" charset="0"/>
                <a:cs typeface="Arial" panose="020B0604020202020204" pitchFamily="34" charset="0"/>
              </a:rPr>
              <a:t>results</a:t>
            </a:r>
            <a:r>
              <a:rPr lang="ro-RO" sz="2100" b="1" dirty="0" smtClean="0">
                <a:latin typeface="Cambria" panose="02040503050406030204" pitchFamily="18" charset="0"/>
                <a:ea typeface="Cambria" panose="02040503050406030204" pitchFamily="18" charset="0"/>
                <a:cs typeface="Arial" panose="020B0604020202020204" pitchFamily="34" charset="0"/>
              </a:rPr>
              <a:t>, </a:t>
            </a:r>
            <a:r>
              <a:rPr lang="en-US" sz="2100" dirty="0" smtClean="0">
                <a:latin typeface="Cambria" panose="02040503050406030204" pitchFamily="18" charset="0"/>
                <a:ea typeface="Cambria" panose="02040503050406030204" pitchFamily="18" charset="0"/>
                <a:cs typeface="Arial" panose="020B0604020202020204" pitchFamily="34" charset="0"/>
              </a:rPr>
              <a:t>i.e</a:t>
            </a:r>
            <a:r>
              <a:rPr lang="en-US" sz="2100" dirty="0">
                <a:latin typeface="Cambria" panose="02040503050406030204" pitchFamily="18" charset="0"/>
                <a:ea typeface="Cambria" panose="02040503050406030204" pitchFamily="18" charset="0"/>
                <a:cs typeface="Arial" panose="020B0604020202020204" pitchFamily="34" charset="0"/>
              </a:rPr>
              <a:t>. consistency from person to person, time to time or place to place. It means that tests are to be constructed, administered and scored in such a way that the scores obtained on a test on a particular occasion are likely to be very similar to those which would have been obtained if it had been administered with the same students with the same ability, but at a different time</a:t>
            </a:r>
            <a:r>
              <a:rPr lang="en-US" sz="2100" dirty="0" smtClean="0">
                <a:latin typeface="Cambria" panose="02040503050406030204" pitchFamily="18" charset="0"/>
                <a:ea typeface="Cambria" panose="02040503050406030204" pitchFamily="18" charset="0"/>
                <a:cs typeface="Arial" panose="020B0604020202020204" pitchFamily="34" charset="0"/>
              </a:rPr>
              <a:t>.</a:t>
            </a:r>
            <a:endParaRPr lang="ro-RO" sz="2100" dirty="0">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85299757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556181" y="480766"/>
            <a:ext cx="8314443" cy="6377233"/>
          </a:xfrm>
          <a:prstGeom prst="rect">
            <a:avLst/>
          </a:prstGeom>
        </p:spPr>
        <p:txBody>
          <a:bodyPr>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600"/>
              </a:spcBef>
              <a:buNone/>
            </a:pPr>
            <a:r>
              <a:rPr lang="ro-RO" sz="2000" b="1" dirty="0" smtClean="0">
                <a:solidFill>
                  <a:schemeClr val="tx1"/>
                </a:solidFill>
                <a:latin typeface="Cambria" panose="02040503050406030204" pitchFamily="18" charset="0"/>
                <a:ea typeface="Cambria" panose="02040503050406030204" pitchFamily="18" charset="0"/>
              </a:rPr>
              <a:t>                  </a:t>
            </a:r>
            <a:r>
              <a:rPr lang="en-US" sz="2400" b="1" dirty="0" smtClean="0">
                <a:solidFill>
                  <a:schemeClr val="tx1"/>
                </a:solidFill>
                <a:latin typeface="Cambria" panose="02040503050406030204" pitchFamily="18" charset="0"/>
                <a:ea typeface="Cambria" panose="02040503050406030204" pitchFamily="18" charset="0"/>
              </a:rPr>
              <a:t>Guidelines </a:t>
            </a:r>
            <a:r>
              <a:rPr lang="en-US" sz="2400" b="1" dirty="0">
                <a:solidFill>
                  <a:schemeClr val="tx1"/>
                </a:solidFill>
                <a:latin typeface="Cambria" panose="02040503050406030204" pitchFamily="18" charset="0"/>
                <a:ea typeface="Cambria" panose="02040503050406030204" pitchFamily="18" charset="0"/>
              </a:rPr>
              <a:t>for Developing a Scoring Rubric</a:t>
            </a:r>
            <a:r>
              <a:rPr lang="ru-RU" sz="2400" dirty="0">
                <a:solidFill>
                  <a:schemeClr val="tx1"/>
                </a:solidFill>
                <a:latin typeface="Cambria" panose="02040503050406030204" pitchFamily="18" charset="0"/>
                <a:ea typeface="Cambria" panose="02040503050406030204" pitchFamily="18" charset="0"/>
              </a:rPr>
              <a:t/>
            </a:r>
            <a:br>
              <a:rPr lang="ru-RU" sz="2400" dirty="0">
                <a:solidFill>
                  <a:schemeClr val="tx1"/>
                </a:solidFill>
                <a:latin typeface="Cambria" panose="02040503050406030204" pitchFamily="18" charset="0"/>
                <a:ea typeface="Cambria" panose="02040503050406030204" pitchFamily="18" charset="0"/>
              </a:rPr>
            </a:br>
            <a:r>
              <a:rPr lang="ro-RO" sz="2400" dirty="0" smtClean="0">
                <a:solidFill>
                  <a:schemeClr val="tx1"/>
                </a:solidFill>
                <a:latin typeface="Cambria" panose="02040503050406030204" pitchFamily="18" charset="0"/>
                <a:ea typeface="Cambria" panose="02040503050406030204" pitchFamily="18" charset="0"/>
              </a:rPr>
              <a:t>     </a:t>
            </a:r>
            <a:r>
              <a:rPr lang="en-US" sz="2000" b="1" dirty="0" smtClean="0">
                <a:solidFill>
                  <a:schemeClr val="tx1"/>
                </a:solidFill>
                <a:latin typeface="Cambria" panose="02040503050406030204" pitchFamily="18" charset="0"/>
                <a:ea typeface="Cambria" panose="02040503050406030204" pitchFamily="18" charset="0"/>
              </a:rPr>
              <a:t>Step </a:t>
            </a:r>
            <a:r>
              <a:rPr lang="en-US" sz="2000" b="1" dirty="0">
                <a:solidFill>
                  <a:schemeClr val="tx1"/>
                </a:solidFill>
                <a:latin typeface="Cambria" panose="02040503050406030204" pitchFamily="18" charset="0"/>
                <a:ea typeface="Cambria" panose="02040503050406030204" pitchFamily="18" charset="0"/>
              </a:rPr>
              <a:t>1:</a:t>
            </a:r>
            <a:r>
              <a:rPr lang="en-US" sz="2000" dirty="0">
                <a:solidFill>
                  <a:schemeClr val="tx1"/>
                </a:solidFill>
                <a:latin typeface="Cambria" panose="02040503050406030204" pitchFamily="18" charset="0"/>
                <a:ea typeface="Cambria" panose="02040503050406030204" pitchFamily="18" charset="0"/>
              </a:rPr>
              <a:t> Select a project/assignment for assessment.</a:t>
            </a:r>
            <a:endParaRPr lang="ru-RU" sz="2000" dirty="0">
              <a:solidFill>
                <a:schemeClr val="tx1"/>
              </a:solidFill>
              <a:latin typeface="Cambria" panose="02040503050406030204" pitchFamily="18" charset="0"/>
              <a:ea typeface="Cambria" panose="02040503050406030204" pitchFamily="18" charset="0"/>
            </a:endParaRPr>
          </a:p>
          <a:p>
            <a:pPr lvl="1">
              <a:spcBef>
                <a:spcPts val="600"/>
              </a:spcBef>
            </a:pPr>
            <a:r>
              <a:rPr lang="en-US" sz="2000" dirty="0">
                <a:solidFill>
                  <a:schemeClr val="tx1"/>
                </a:solidFill>
                <a:latin typeface="Cambria" panose="02040503050406030204" pitchFamily="18" charset="0"/>
                <a:ea typeface="Cambria" panose="02040503050406030204" pitchFamily="18" charset="0"/>
              </a:rPr>
              <a:t>Example: Work in small groups to write and present a collaborative paper.</a:t>
            </a:r>
            <a:endParaRPr lang="ru-RU" sz="2000" dirty="0">
              <a:solidFill>
                <a:schemeClr val="tx1"/>
              </a:solidFill>
              <a:latin typeface="Cambria" panose="02040503050406030204" pitchFamily="18" charset="0"/>
              <a:ea typeface="Cambria" panose="02040503050406030204" pitchFamily="18" charset="0"/>
            </a:endParaRPr>
          </a:p>
          <a:p>
            <a:pPr marL="400050" lvl="1" indent="0">
              <a:spcBef>
                <a:spcPts val="600"/>
              </a:spcBef>
              <a:buNone/>
            </a:pPr>
            <a:r>
              <a:rPr lang="en-US" sz="2000" b="1" dirty="0">
                <a:solidFill>
                  <a:schemeClr val="tx1"/>
                </a:solidFill>
                <a:latin typeface="Cambria" panose="02040503050406030204" pitchFamily="18" charset="0"/>
                <a:ea typeface="Cambria" panose="02040503050406030204" pitchFamily="18" charset="0"/>
              </a:rPr>
              <a:t>Step 2:</a:t>
            </a:r>
            <a:r>
              <a:rPr lang="en-US" sz="2000" dirty="0">
                <a:solidFill>
                  <a:schemeClr val="tx1"/>
                </a:solidFill>
                <a:latin typeface="Cambria" panose="02040503050406030204" pitchFamily="18" charset="0"/>
                <a:ea typeface="Cambria" panose="02040503050406030204" pitchFamily="18" charset="0"/>
              </a:rPr>
              <a:t> What performance skill(s) or competency(ies) are students demonstrating through their work on this project?</a:t>
            </a:r>
            <a:endParaRPr lang="ru-RU" sz="2000" dirty="0">
              <a:solidFill>
                <a:schemeClr val="tx1"/>
              </a:solidFill>
              <a:latin typeface="Cambria" panose="02040503050406030204" pitchFamily="18" charset="0"/>
              <a:ea typeface="Cambria" panose="02040503050406030204" pitchFamily="18" charset="0"/>
            </a:endParaRPr>
          </a:p>
          <a:p>
            <a:pPr lvl="1">
              <a:spcBef>
                <a:spcPts val="600"/>
              </a:spcBef>
            </a:pPr>
            <a:r>
              <a:rPr lang="en-US" sz="2000" dirty="0">
                <a:solidFill>
                  <a:schemeClr val="tx1"/>
                </a:solidFill>
                <a:latin typeface="Cambria" panose="02040503050406030204" pitchFamily="18" charset="0"/>
                <a:ea typeface="Cambria" panose="02040503050406030204" pitchFamily="18" charset="0"/>
              </a:rPr>
              <a:t>Example: Ability to work as part of a team.</a:t>
            </a:r>
            <a:endParaRPr lang="ru-RU" sz="2000" dirty="0">
              <a:solidFill>
                <a:schemeClr val="tx1"/>
              </a:solidFill>
              <a:latin typeface="Cambria" panose="02040503050406030204" pitchFamily="18" charset="0"/>
              <a:ea typeface="Cambria" panose="02040503050406030204" pitchFamily="18" charset="0"/>
            </a:endParaRPr>
          </a:p>
          <a:p>
            <a:pPr marL="400050" lvl="1" indent="0">
              <a:spcBef>
                <a:spcPts val="600"/>
              </a:spcBef>
              <a:buNone/>
            </a:pPr>
            <a:r>
              <a:rPr lang="en-US" sz="2000" b="1" dirty="0">
                <a:solidFill>
                  <a:schemeClr val="tx1"/>
                </a:solidFill>
                <a:latin typeface="Cambria" panose="02040503050406030204" pitchFamily="18" charset="0"/>
                <a:ea typeface="Cambria" panose="02040503050406030204" pitchFamily="18" charset="0"/>
              </a:rPr>
              <a:t>Step 3:</a:t>
            </a:r>
            <a:r>
              <a:rPr lang="en-US" sz="2000" dirty="0">
                <a:solidFill>
                  <a:schemeClr val="tx1"/>
                </a:solidFill>
                <a:latin typeface="Cambria" panose="02040503050406030204" pitchFamily="18" charset="0"/>
                <a:ea typeface="Cambria" panose="02040503050406030204" pitchFamily="18" charset="0"/>
              </a:rPr>
              <a:t> List the traits you'll assess when evaluating the project--in other words, ask: "What counts in my assessment of this work?" Use nouns or noun phrases to name traits, and avoid evaluative </a:t>
            </a:r>
            <a:r>
              <a:rPr lang="en-US" sz="2000" dirty="0" smtClean="0">
                <a:solidFill>
                  <a:schemeClr val="tx1"/>
                </a:solidFill>
                <a:latin typeface="Cambria" panose="02040503050406030204" pitchFamily="18" charset="0"/>
                <a:ea typeface="Cambria" panose="02040503050406030204" pitchFamily="18" charset="0"/>
              </a:rPr>
              <a:t>lge. </a:t>
            </a:r>
            <a:r>
              <a:rPr lang="en-US" sz="2000" dirty="0">
                <a:solidFill>
                  <a:schemeClr val="tx1"/>
                </a:solidFill>
                <a:latin typeface="Cambria" panose="02040503050406030204" pitchFamily="18" charset="0"/>
                <a:ea typeface="Cambria" panose="02040503050406030204" pitchFamily="18" charset="0"/>
              </a:rPr>
              <a:t>Limit the number of traits to no more than seven. Each trait should represent a key </a:t>
            </a:r>
            <a:r>
              <a:rPr lang="en-US" sz="2000" b="1" dirty="0">
                <a:solidFill>
                  <a:schemeClr val="tx1"/>
                </a:solidFill>
                <a:latin typeface="Cambria" panose="02040503050406030204" pitchFamily="18" charset="0"/>
                <a:ea typeface="Cambria" panose="02040503050406030204" pitchFamily="18" charset="0"/>
              </a:rPr>
              <a:t>teachable</a:t>
            </a:r>
            <a:r>
              <a:rPr lang="en-US" sz="2000" dirty="0">
                <a:solidFill>
                  <a:schemeClr val="tx1"/>
                </a:solidFill>
                <a:latin typeface="Cambria" panose="02040503050406030204" pitchFamily="18" charset="0"/>
                <a:ea typeface="Cambria" panose="02040503050406030204" pitchFamily="18" charset="0"/>
              </a:rPr>
              <a:t> attribute of the overall skill you're assessing.</a:t>
            </a:r>
            <a:endParaRPr lang="ru-RU" sz="2000" dirty="0">
              <a:solidFill>
                <a:schemeClr val="tx1"/>
              </a:solidFill>
              <a:latin typeface="Cambria" panose="02040503050406030204" pitchFamily="18" charset="0"/>
              <a:ea typeface="Cambria" panose="02040503050406030204" pitchFamily="18" charset="0"/>
            </a:endParaRPr>
          </a:p>
          <a:p>
            <a:pPr lvl="2">
              <a:spcBef>
                <a:spcPts val="600"/>
              </a:spcBef>
            </a:pPr>
            <a:r>
              <a:rPr lang="en-US" sz="2000" dirty="0">
                <a:solidFill>
                  <a:schemeClr val="tx1"/>
                </a:solidFill>
                <a:latin typeface="Cambria" panose="02040503050406030204" pitchFamily="18" charset="0"/>
                <a:ea typeface="Cambria" panose="02040503050406030204" pitchFamily="18" charset="0"/>
              </a:rPr>
              <a:t>Example:</a:t>
            </a:r>
            <a:br>
              <a:rPr lang="en-US" sz="2000" dirty="0">
                <a:solidFill>
                  <a:schemeClr val="tx1"/>
                </a:solidFill>
                <a:latin typeface="Cambria" panose="02040503050406030204" pitchFamily="18" charset="0"/>
                <a:ea typeface="Cambria" panose="02040503050406030204" pitchFamily="18" charset="0"/>
              </a:rPr>
            </a:br>
            <a:r>
              <a:rPr lang="en-US" sz="2000" dirty="0">
                <a:solidFill>
                  <a:schemeClr val="tx1"/>
                </a:solidFill>
                <a:latin typeface="Cambria" panose="02040503050406030204" pitchFamily="18" charset="0"/>
                <a:ea typeface="Cambria" panose="02040503050406030204" pitchFamily="18" charset="0"/>
              </a:rPr>
              <a:t>Content</a:t>
            </a:r>
            <a:br>
              <a:rPr lang="en-US" sz="2000" dirty="0">
                <a:solidFill>
                  <a:schemeClr val="tx1"/>
                </a:solidFill>
                <a:latin typeface="Cambria" panose="02040503050406030204" pitchFamily="18" charset="0"/>
                <a:ea typeface="Cambria" panose="02040503050406030204" pitchFamily="18" charset="0"/>
              </a:rPr>
            </a:br>
            <a:r>
              <a:rPr lang="en-US" sz="2000" dirty="0">
                <a:solidFill>
                  <a:schemeClr val="tx1"/>
                </a:solidFill>
                <a:latin typeface="Cambria" panose="02040503050406030204" pitchFamily="18" charset="0"/>
                <a:ea typeface="Cambria" panose="02040503050406030204" pitchFamily="18" charset="0"/>
              </a:rPr>
              <a:t>Coherence and Organization</a:t>
            </a:r>
            <a:br>
              <a:rPr lang="en-US" sz="2000" dirty="0">
                <a:solidFill>
                  <a:schemeClr val="tx1"/>
                </a:solidFill>
                <a:latin typeface="Cambria" panose="02040503050406030204" pitchFamily="18" charset="0"/>
                <a:ea typeface="Cambria" panose="02040503050406030204" pitchFamily="18" charset="0"/>
              </a:rPr>
            </a:br>
            <a:r>
              <a:rPr lang="en-US" sz="2000" dirty="0">
                <a:solidFill>
                  <a:schemeClr val="tx1"/>
                </a:solidFill>
                <a:latin typeface="Cambria" panose="02040503050406030204" pitchFamily="18" charset="0"/>
                <a:ea typeface="Cambria" panose="02040503050406030204" pitchFamily="18" charset="0"/>
              </a:rPr>
              <a:t>Creativity</a:t>
            </a:r>
            <a:br>
              <a:rPr lang="en-US" sz="2000" dirty="0">
                <a:solidFill>
                  <a:schemeClr val="tx1"/>
                </a:solidFill>
                <a:latin typeface="Cambria" panose="02040503050406030204" pitchFamily="18" charset="0"/>
                <a:ea typeface="Cambria" panose="02040503050406030204" pitchFamily="18" charset="0"/>
              </a:rPr>
            </a:br>
            <a:r>
              <a:rPr lang="en-US" sz="2000" dirty="0">
                <a:solidFill>
                  <a:schemeClr val="tx1"/>
                </a:solidFill>
                <a:latin typeface="Cambria" panose="02040503050406030204" pitchFamily="18" charset="0"/>
                <a:ea typeface="Cambria" panose="02040503050406030204" pitchFamily="18" charset="0"/>
              </a:rPr>
              <a:t>Graphics and visuals</a:t>
            </a:r>
            <a:br>
              <a:rPr lang="en-US" sz="2000" dirty="0">
                <a:solidFill>
                  <a:schemeClr val="tx1"/>
                </a:solidFill>
                <a:latin typeface="Cambria" panose="02040503050406030204" pitchFamily="18" charset="0"/>
                <a:ea typeface="Cambria" panose="02040503050406030204" pitchFamily="18" charset="0"/>
              </a:rPr>
            </a:br>
            <a:r>
              <a:rPr lang="en-US" sz="2000" dirty="0">
                <a:solidFill>
                  <a:schemeClr val="tx1"/>
                </a:solidFill>
                <a:latin typeface="Cambria" panose="02040503050406030204" pitchFamily="18" charset="0"/>
                <a:ea typeface="Cambria" panose="02040503050406030204" pitchFamily="18" charset="0"/>
              </a:rPr>
              <a:t>Delivery</a:t>
            </a:r>
            <a:endParaRPr lang="ru-RU" sz="2000" dirty="0">
              <a:solidFill>
                <a:schemeClr val="tx1"/>
              </a:solidFill>
              <a:latin typeface="Cambria" panose="02040503050406030204" pitchFamily="18" charset="0"/>
              <a:ea typeface="Cambria" panose="02040503050406030204" pitchFamily="18" charset="0"/>
            </a:endParaRPr>
          </a:p>
          <a:p>
            <a:pPr marL="0" indent="0">
              <a:spcBef>
                <a:spcPts val="600"/>
              </a:spcBef>
              <a:buNone/>
            </a:pPr>
            <a:endParaRPr lang="ru-RU" sz="2000"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85711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1084082" y="480767"/>
            <a:ext cx="7786541" cy="6043858"/>
          </a:xfrm>
          <a:prstGeom prst="rect">
            <a:avLst/>
          </a:prstGeom>
        </p:spPr>
        <p:txBody>
          <a:bodyPr>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600"/>
              </a:spcBef>
              <a:buNone/>
            </a:pPr>
            <a:r>
              <a:rPr lang="ro-RO" sz="2000" b="1" dirty="0" smtClean="0">
                <a:latin typeface="Cambria" panose="02040503050406030204" pitchFamily="18" charset="0"/>
                <a:ea typeface="Cambria" panose="02040503050406030204" pitchFamily="18" charset="0"/>
              </a:rPr>
              <a:t>                  </a:t>
            </a:r>
            <a:r>
              <a:rPr lang="en-US" sz="2400" b="1" dirty="0" smtClean="0">
                <a:solidFill>
                  <a:schemeClr val="tx1"/>
                </a:solidFill>
                <a:latin typeface="Cambria" panose="02040503050406030204" pitchFamily="18" charset="0"/>
                <a:ea typeface="Cambria" panose="02040503050406030204" pitchFamily="18" charset="0"/>
              </a:rPr>
              <a:t>Guidelines </a:t>
            </a:r>
            <a:r>
              <a:rPr lang="en-US" sz="2400" b="1" dirty="0">
                <a:solidFill>
                  <a:schemeClr val="tx1"/>
                </a:solidFill>
                <a:latin typeface="Cambria" panose="02040503050406030204" pitchFamily="18" charset="0"/>
                <a:ea typeface="Cambria" panose="02040503050406030204" pitchFamily="18" charset="0"/>
              </a:rPr>
              <a:t>for Developing a Scoring Rubric</a:t>
            </a:r>
            <a:r>
              <a:rPr lang="ru-RU" sz="2400" dirty="0">
                <a:solidFill>
                  <a:schemeClr val="tx1"/>
                </a:solidFill>
                <a:latin typeface="Cambria" panose="02040503050406030204" pitchFamily="18" charset="0"/>
                <a:ea typeface="Cambria" panose="02040503050406030204" pitchFamily="18" charset="0"/>
              </a:rPr>
              <a:t/>
            </a:r>
            <a:br>
              <a:rPr lang="ru-RU" sz="2400" dirty="0">
                <a:solidFill>
                  <a:schemeClr val="tx1"/>
                </a:solidFill>
                <a:latin typeface="Cambria" panose="02040503050406030204" pitchFamily="18" charset="0"/>
                <a:ea typeface="Cambria" panose="02040503050406030204" pitchFamily="18" charset="0"/>
              </a:rPr>
            </a:br>
            <a:endParaRPr lang="ro-RO" sz="2400" dirty="0">
              <a:solidFill>
                <a:schemeClr val="tx1"/>
              </a:solidFill>
              <a:latin typeface="Cambria" panose="02040503050406030204" pitchFamily="18" charset="0"/>
              <a:ea typeface="Cambria" panose="02040503050406030204" pitchFamily="18" charset="0"/>
            </a:endParaRPr>
          </a:p>
          <a:p>
            <a:pPr>
              <a:spcBef>
                <a:spcPts val="600"/>
              </a:spcBef>
            </a:pPr>
            <a:r>
              <a:rPr lang="en-US" sz="2100" b="1" dirty="0" smtClean="0">
                <a:solidFill>
                  <a:schemeClr val="tx1"/>
                </a:solidFill>
                <a:latin typeface="Cambria" panose="02040503050406030204" pitchFamily="18" charset="0"/>
                <a:ea typeface="Cambria" panose="02040503050406030204" pitchFamily="18" charset="0"/>
              </a:rPr>
              <a:t>Step </a:t>
            </a:r>
            <a:r>
              <a:rPr lang="en-US" sz="2100" b="1" dirty="0">
                <a:solidFill>
                  <a:schemeClr val="tx1"/>
                </a:solidFill>
                <a:latin typeface="Cambria" panose="02040503050406030204" pitchFamily="18" charset="0"/>
                <a:ea typeface="Cambria" panose="02040503050406030204" pitchFamily="18" charset="0"/>
              </a:rPr>
              <a:t>4:</a:t>
            </a:r>
            <a:r>
              <a:rPr lang="en-US" sz="2100" dirty="0">
                <a:solidFill>
                  <a:schemeClr val="tx1"/>
                </a:solidFill>
                <a:latin typeface="Cambria" panose="02040503050406030204" pitchFamily="18" charset="0"/>
                <a:ea typeface="Cambria" panose="02040503050406030204" pitchFamily="18" charset="0"/>
              </a:rPr>
              <a:t> Decide on the number of gradations of mastery you'll establish for each trait and the </a:t>
            </a:r>
            <a:r>
              <a:rPr lang="en-US" sz="2100" dirty="0" smtClean="0">
                <a:solidFill>
                  <a:schemeClr val="tx1"/>
                </a:solidFill>
                <a:latin typeface="Cambria" panose="02040503050406030204" pitchFamily="18" charset="0"/>
                <a:ea typeface="Cambria" panose="02040503050406030204" pitchFamily="18" charset="0"/>
              </a:rPr>
              <a:t>lge </a:t>
            </a:r>
            <a:r>
              <a:rPr lang="en-US" sz="2100" dirty="0">
                <a:solidFill>
                  <a:schemeClr val="tx1"/>
                </a:solidFill>
                <a:latin typeface="Cambria" panose="02040503050406030204" pitchFamily="18" charset="0"/>
                <a:ea typeface="Cambria" panose="02040503050406030204" pitchFamily="18" charset="0"/>
              </a:rPr>
              <a:t>you'll use to describe those levels.</a:t>
            </a:r>
          </a:p>
          <a:p>
            <a:pPr>
              <a:spcBef>
                <a:spcPts val="600"/>
              </a:spcBef>
            </a:pPr>
            <a:r>
              <a:rPr lang="en-US" sz="2100" b="1" dirty="0">
                <a:solidFill>
                  <a:schemeClr val="tx1"/>
                </a:solidFill>
                <a:latin typeface="Cambria" panose="02040503050406030204" pitchFamily="18" charset="0"/>
                <a:ea typeface="Cambria" panose="02040503050406030204" pitchFamily="18" charset="0"/>
              </a:rPr>
              <a:t>Step 5:</a:t>
            </a:r>
            <a:r>
              <a:rPr lang="en-US" sz="2100" dirty="0">
                <a:solidFill>
                  <a:schemeClr val="tx1"/>
                </a:solidFill>
                <a:latin typeface="Cambria" panose="02040503050406030204" pitchFamily="18" charset="0"/>
                <a:ea typeface="Cambria" panose="02040503050406030204" pitchFamily="18" charset="0"/>
              </a:rPr>
              <a:t> For each trait write statements that describe work at each level of mastery. If, for example, you have seven traits and five gradations, you'll have 35 descriptive statements in your rubric. Attempt to maintain a balance between over-generalizations and task-specificity. </a:t>
            </a:r>
          </a:p>
          <a:p>
            <a:pPr>
              <a:spcBef>
                <a:spcPts val="600"/>
              </a:spcBef>
            </a:pPr>
            <a:r>
              <a:rPr lang="en-US" sz="2100" b="1" dirty="0">
                <a:solidFill>
                  <a:schemeClr val="tx1"/>
                </a:solidFill>
                <a:latin typeface="Cambria" panose="02040503050406030204" pitchFamily="18" charset="0"/>
                <a:ea typeface="Cambria" panose="02040503050406030204" pitchFamily="18" charset="0"/>
              </a:rPr>
              <a:t>Step 6:</a:t>
            </a:r>
            <a:r>
              <a:rPr lang="en-US" sz="2100" dirty="0">
                <a:solidFill>
                  <a:schemeClr val="tx1"/>
                </a:solidFill>
                <a:latin typeface="Cambria" panose="02040503050406030204" pitchFamily="18" charset="0"/>
                <a:ea typeface="Cambria" panose="02040503050406030204" pitchFamily="18" charset="0"/>
              </a:rPr>
              <a:t> Design a format for presenting the rubric to students and for scoring student work.</a:t>
            </a:r>
            <a:endParaRPr lang="ru-RU" sz="2100" dirty="0">
              <a:solidFill>
                <a:schemeClr val="tx1"/>
              </a:solidFill>
              <a:latin typeface="Cambria" panose="02040503050406030204" pitchFamily="18" charset="0"/>
              <a:ea typeface="Cambria" panose="02040503050406030204" pitchFamily="18" charset="0"/>
            </a:endParaRPr>
          </a:p>
          <a:p>
            <a:pPr>
              <a:spcBef>
                <a:spcPts val="600"/>
              </a:spcBef>
            </a:pPr>
            <a:r>
              <a:rPr lang="en-US" sz="2100" b="1" dirty="0">
                <a:solidFill>
                  <a:schemeClr val="tx1"/>
                </a:solidFill>
                <a:latin typeface="Cambria" panose="02040503050406030204" pitchFamily="18" charset="0"/>
                <a:ea typeface="Cambria" panose="02040503050406030204" pitchFamily="18" charset="0"/>
              </a:rPr>
              <a:t>Step 7:</a:t>
            </a:r>
            <a:r>
              <a:rPr lang="en-US" sz="2100" dirty="0">
                <a:solidFill>
                  <a:schemeClr val="tx1"/>
                </a:solidFill>
                <a:latin typeface="Cambria" panose="02040503050406030204" pitchFamily="18" charset="0"/>
                <a:ea typeface="Cambria" panose="02040503050406030204" pitchFamily="18" charset="0"/>
              </a:rPr>
              <a:t> Test the rubric and fine tune it based on feedback from colleagues and students.</a:t>
            </a:r>
          </a:p>
          <a:p>
            <a:pPr marL="0" indent="0">
              <a:spcBef>
                <a:spcPts val="600"/>
              </a:spcBef>
              <a:buNone/>
            </a:pPr>
            <a:r>
              <a:rPr lang="ro-RO" sz="2100" dirty="0">
                <a:solidFill>
                  <a:schemeClr val="tx1"/>
                </a:solidFill>
                <a:latin typeface="Cambria" panose="02040503050406030204" pitchFamily="18" charset="0"/>
                <a:ea typeface="Cambria" panose="02040503050406030204" pitchFamily="18" charset="0"/>
              </a:rPr>
              <a:t>http://rubistar.4teachers.org/index.php?screen=NewRubric&amp;section_id=5#05</a:t>
            </a:r>
          </a:p>
          <a:p>
            <a:pPr marL="0" indent="0">
              <a:spcBef>
                <a:spcPts val="600"/>
              </a:spcBef>
              <a:buNone/>
            </a:pPr>
            <a:endParaRPr lang="ru-RU" sz="2100"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3515267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30277" y="257935"/>
            <a:ext cx="2283446" cy="369332"/>
          </a:xfrm>
          <a:prstGeom prst="rect">
            <a:avLst/>
          </a:prstGeom>
        </p:spPr>
        <p:txBody>
          <a:bodyPr wrap="none">
            <a:spAutoFit/>
          </a:bodyPr>
          <a:lstStyle/>
          <a:p>
            <a:r>
              <a:rPr lang="ro-RO" b="1" dirty="0">
                <a:solidFill>
                  <a:srgbClr val="000000"/>
                </a:solidFill>
                <a:latin typeface="arial" panose="020B0604020202020204" pitchFamily="34" charset="0"/>
              </a:rPr>
              <a:t>Making A Brochure</a:t>
            </a:r>
            <a:endParaRPr lang="ro-RO" b="1" i="0" dirty="0">
              <a:solidFill>
                <a:srgbClr val="000000"/>
              </a:solidFill>
              <a:effectLst/>
              <a:latin typeface="arial" panose="020B0604020202020204" pitchFamily="34" charset="0"/>
            </a:endParaRPr>
          </a:p>
        </p:txBody>
      </p:sp>
      <p:sp>
        <p:nvSpPr>
          <p:cNvPr id="3" name="Rectangle 2"/>
          <p:cNvSpPr/>
          <p:nvPr/>
        </p:nvSpPr>
        <p:spPr>
          <a:xfrm>
            <a:off x="1173457" y="257932"/>
            <a:ext cx="1210588" cy="369332"/>
          </a:xfrm>
          <a:prstGeom prst="rect">
            <a:avLst/>
          </a:prstGeom>
        </p:spPr>
        <p:txBody>
          <a:bodyPr wrap="none">
            <a:spAutoFit/>
          </a:bodyPr>
          <a:lstStyle/>
          <a:p>
            <a:r>
              <a:rPr lang="en-US" b="1" dirty="0" smtClean="0">
                <a:solidFill>
                  <a:srgbClr val="000000"/>
                </a:solidFill>
                <a:latin typeface="arial" panose="020B0604020202020204" pitchFamily="34" charset="0"/>
              </a:rPr>
              <a:t>Example:</a:t>
            </a:r>
            <a:endParaRPr lang="ro-RO" b="1" i="0" dirty="0">
              <a:solidFill>
                <a:srgbClr val="000000"/>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797668" y="628564"/>
            <a:ext cx="7723762" cy="5743056"/>
          </a:xfrm>
          <a:prstGeom prst="rect">
            <a:avLst/>
          </a:prstGeom>
        </p:spPr>
      </p:pic>
      <p:sp>
        <p:nvSpPr>
          <p:cNvPr id="6" name="Rectangle 5"/>
          <p:cNvSpPr/>
          <p:nvPr/>
        </p:nvSpPr>
        <p:spPr>
          <a:xfrm>
            <a:off x="797668" y="6306244"/>
            <a:ext cx="7597302" cy="307777"/>
          </a:xfrm>
          <a:prstGeom prst="rect">
            <a:avLst/>
          </a:prstGeom>
        </p:spPr>
        <p:txBody>
          <a:bodyPr wrap="square">
            <a:spAutoFit/>
          </a:bodyPr>
          <a:lstStyle/>
          <a:p>
            <a:r>
              <a:rPr lang="ro-RO" sz="1400" b="1" dirty="0">
                <a:latin typeface="Cambria" panose="02040503050406030204" pitchFamily="18" charset="0"/>
                <a:ea typeface="Cambria" panose="02040503050406030204" pitchFamily="18" charset="0"/>
              </a:rPr>
              <a:t>http://rubistar.4teachers.org/index.php?ts=1702393983</a:t>
            </a:r>
          </a:p>
        </p:txBody>
      </p:sp>
    </p:spTree>
    <p:extLst>
      <p:ext uri="{BB962C8B-B14F-4D97-AF65-F5344CB8AC3E}">
        <p14:creationId xmlns:p14="http://schemas.microsoft.com/office/powerpoint/2010/main" val="924166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50587" y="710119"/>
            <a:ext cx="7179013" cy="3263457"/>
          </a:xfrm>
          <a:prstGeom prst="rect">
            <a:avLst/>
          </a:prstGeom>
        </p:spPr>
        <p:txBody>
          <a:bodyPr wrap="square">
            <a:spAutoFit/>
          </a:bodyPr>
          <a:lstStyle/>
          <a:p>
            <a:pPr lvl="0">
              <a:lnSpc>
                <a:spcPct val="115000"/>
              </a:lnSpc>
              <a:spcBef>
                <a:spcPts val="600"/>
              </a:spcBef>
              <a:spcAft>
                <a:spcPts val="600"/>
              </a:spcAft>
              <a:tabLst>
                <a:tab pos="457200" algn="l"/>
              </a:tabLst>
            </a:pPr>
            <a:r>
              <a:rPr lang="en-US" sz="2800" b="1" dirty="0" smtClean="0">
                <a:highlight>
                  <a:srgbClr val="00FFFF"/>
                </a:highlight>
                <a:latin typeface="Cambria" panose="02040503050406030204" pitchFamily="18" charset="0"/>
                <a:ea typeface="Calibri" panose="020F0502020204030204" pitchFamily="34" charset="0"/>
                <a:cs typeface="F1"/>
              </a:rPr>
              <a:t>Criteria </a:t>
            </a:r>
            <a:r>
              <a:rPr lang="en-US" sz="2800" b="1" dirty="0">
                <a:highlight>
                  <a:srgbClr val="00FFFF"/>
                </a:highlight>
                <a:latin typeface="Cambria" panose="02040503050406030204" pitchFamily="18" charset="0"/>
                <a:ea typeface="Calibri" panose="020F0502020204030204" pitchFamily="34" charset="0"/>
                <a:cs typeface="F1"/>
              </a:rPr>
              <a:t>of good </a:t>
            </a:r>
            <a:r>
              <a:rPr lang="en-US" sz="2800" b="1" dirty="0" smtClean="0">
                <a:highlight>
                  <a:srgbClr val="00FFFF"/>
                </a:highlight>
                <a:latin typeface="Cambria" panose="02040503050406030204" pitchFamily="18" charset="0"/>
                <a:ea typeface="Calibri" panose="020F0502020204030204" pitchFamily="34" charset="0"/>
                <a:cs typeface="F1"/>
              </a:rPr>
              <a:t>tests</a:t>
            </a:r>
            <a:endParaRPr lang="ro-RO" sz="2800" b="1" dirty="0" smtClean="0">
              <a:highlight>
                <a:srgbClr val="00FFFF"/>
              </a:highlight>
              <a:latin typeface="Cambria" panose="02040503050406030204" pitchFamily="18" charset="0"/>
              <a:ea typeface="Calibri" panose="020F0502020204030204" pitchFamily="34" charset="0"/>
              <a:cs typeface="F1"/>
            </a:endParaRPr>
          </a:p>
          <a:p>
            <a:pPr lvl="0">
              <a:lnSpc>
                <a:spcPct val="115000"/>
              </a:lnSpc>
              <a:spcBef>
                <a:spcPts val="600"/>
              </a:spcBef>
              <a:spcAft>
                <a:spcPts val="600"/>
              </a:spcAft>
              <a:tabLst>
                <a:tab pos="457200" algn="l"/>
              </a:tabLst>
            </a:pPr>
            <a:endParaRPr lang="ro-RO" sz="2800" b="1" dirty="0" smtClean="0">
              <a:highlight>
                <a:srgbClr val="00FFFF"/>
              </a:highlight>
              <a:latin typeface="Cambria" panose="02040503050406030204" pitchFamily="18" charset="0"/>
              <a:ea typeface="Calibri" panose="020F0502020204030204" pitchFamily="34" charset="0"/>
              <a:cs typeface="F1"/>
            </a:endParaRPr>
          </a:p>
          <a:p>
            <a:pPr marL="285750" indent="-285750">
              <a:spcAft>
                <a:spcPts val="1000"/>
              </a:spcAft>
              <a:buFont typeface="Wingdings" panose="05000000000000000000" pitchFamily="2" charset="2"/>
              <a:buChar char="Ø"/>
            </a:pPr>
            <a:r>
              <a:rPr lang="en-US" sz="2200" b="1" dirty="0" smtClean="0">
                <a:latin typeface="Cambria" panose="02040503050406030204" pitchFamily="18" charset="0"/>
                <a:ea typeface="Cambria" panose="02040503050406030204" pitchFamily="18" charset="0"/>
                <a:cs typeface="Arial" panose="020B0604020202020204" pitchFamily="34" charset="0"/>
              </a:rPr>
              <a:t>Clarity</a:t>
            </a:r>
            <a:r>
              <a:rPr lang="en-US" sz="2200" dirty="0" smtClean="0">
                <a:latin typeface="Cambria" panose="02040503050406030204" pitchFamily="18" charset="0"/>
                <a:ea typeface="Cambria" panose="02040503050406030204" pitchFamily="18" charset="0"/>
                <a:cs typeface="Arial" panose="020B0604020202020204" pitchFamily="34" charset="0"/>
              </a:rPr>
              <a:t> </a:t>
            </a:r>
            <a:r>
              <a:rPr lang="en-US" sz="2200" dirty="0">
                <a:latin typeface="Cambria" panose="02040503050406030204" pitchFamily="18" charset="0"/>
                <a:ea typeface="Cambria" panose="02040503050406030204" pitchFamily="18" charset="0"/>
                <a:cs typeface="Arial" panose="020B0604020202020204" pitchFamily="34" charset="0"/>
              </a:rPr>
              <a:t>in the formulation of items.</a:t>
            </a:r>
            <a:endParaRPr lang="ro-RO" sz="2200" dirty="0">
              <a:latin typeface="Cambria" panose="02040503050406030204" pitchFamily="18" charset="0"/>
              <a:ea typeface="Cambria" panose="02040503050406030204" pitchFamily="18" charset="0"/>
              <a:cs typeface="Arial" panose="020B0604020202020204" pitchFamily="34" charset="0"/>
            </a:endParaRPr>
          </a:p>
          <a:p>
            <a:pPr marL="285750" indent="-285750">
              <a:spcAft>
                <a:spcPts val="1000"/>
              </a:spcAft>
              <a:buFont typeface="Wingdings" panose="05000000000000000000" pitchFamily="2" charset="2"/>
              <a:buChar char="Ø"/>
            </a:pPr>
            <a:r>
              <a:rPr lang="en-US" sz="2200" b="1" dirty="0">
                <a:latin typeface="Cambria" panose="02040503050406030204" pitchFamily="18" charset="0"/>
                <a:ea typeface="Cambria" panose="02040503050406030204" pitchFamily="18" charset="0"/>
                <a:cs typeface="Arial" panose="020B0604020202020204" pitchFamily="34" charset="0"/>
              </a:rPr>
              <a:t>“Doable” </a:t>
            </a:r>
            <a:r>
              <a:rPr lang="ro-RO" sz="2200" dirty="0" smtClean="0">
                <a:latin typeface="Cambria" panose="02040503050406030204" pitchFamily="18" charset="0"/>
                <a:ea typeface="Cambria" panose="02040503050406030204" pitchFamily="18" charset="0"/>
                <a:cs typeface="Arial" panose="020B0604020202020204" pitchFamily="34" charset="0"/>
              </a:rPr>
              <a:t>-</a:t>
            </a:r>
            <a:r>
              <a:rPr lang="en-US" sz="2200" dirty="0" smtClean="0">
                <a:latin typeface="Cambria" panose="02040503050406030204" pitchFamily="18" charset="0"/>
                <a:ea typeface="Cambria" panose="02040503050406030204" pitchFamily="18" charset="0"/>
                <a:cs typeface="Arial" panose="020B0604020202020204" pitchFamily="34" charset="0"/>
              </a:rPr>
              <a:t> </a:t>
            </a:r>
            <a:r>
              <a:rPr lang="en-US" sz="2200" dirty="0">
                <a:latin typeface="Cambria" panose="02040503050406030204" pitchFamily="18" charset="0"/>
                <a:ea typeface="Cambria" panose="02040503050406030204" pitchFamily="18" charset="0"/>
                <a:cs typeface="Arial" panose="020B0604020202020204" pitchFamily="34" charset="0"/>
              </a:rPr>
              <a:t>with no trick questions.</a:t>
            </a:r>
            <a:endParaRPr lang="ro-RO" sz="2200" dirty="0">
              <a:latin typeface="Cambria" panose="02040503050406030204" pitchFamily="18" charset="0"/>
              <a:ea typeface="Cambria" panose="02040503050406030204" pitchFamily="18" charset="0"/>
              <a:cs typeface="Arial" panose="020B0604020202020204" pitchFamily="34" charset="0"/>
            </a:endParaRPr>
          </a:p>
          <a:p>
            <a:pPr marL="285750" indent="-285750">
              <a:spcAft>
                <a:spcPts val="1000"/>
              </a:spcAft>
              <a:buFont typeface="Wingdings" panose="05000000000000000000" pitchFamily="2" charset="2"/>
              <a:buChar char="Ø"/>
            </a:pPr>
            <a:r>
              <a:rPr lang="en-US" sz="2200" b="1" dirty="0">
                <a:latin typeface="Cambria" panose="02040503050406030204" pitchFamily="18" charset="0"/>
                <a:ea typeface="Cambria" panose="02040503050406030204" pitchFamily="18" charset="0"/>
                <a:cs typeface="Arial" panose="020B0604020202020204" pitchFamily="34" charset="0"/>
              </a:rPr>
              <a:t>“Marking”</a:t>
            </a:r>
            <a:r>
              <a:rPr lang="en-US" sz="2200" dirty="0">
                <a:latin typeface="Cambria" panose="02040503050406030204" pitchFamily="18" charset="0"/>
                <a:ea typeface="Cambria" panose="02040503050406030204" pitchFamily="18" charset="0"/>
                <a:cs typeface="Arial" panose="020B0604020202020204" pitchFamily="34" charset="0"/>
              </a:rPr>
              <a:t>-decide how exactly you will assess each section of the text. Inform the students, write the number of points assigned for each section.</a:t>
            </a:r>
            <a:endParaRPr lang="ro-RO" sz="2200" dirty="0">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7390517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7591" y="603115"/>
            <a:ext cx="7562202" cy="6118196"/>
          </a:xfrm>
        </p:spPr>
        <p:txBody>
          <a:bodyPr>
            <a:normAutofit/>
          </a:bodyPr>
          <a:lstStyle/>
          <a:p>
            <a:pPr marL="0" lvl="0" indent="0">
              <a:spcBef>
                <a:spcPts val="600"/>
              </a:spcBef>
              <a:buNone/>
            </a:pPr>
            <a:r>
              <a:rPr lang="en-US" sz="2800" b="1" dirty="0" smtClean="0">
                <a:latin typeface="Cambria" panose="02040503050406030204" pitchFamily="18" charset="0"/>
                <a:ea typeface="Cambria" panose="02040503050406030204" pitchFamily="18" charset="0"/>
              </a:rPr>
              <a:t>Test </a:t>
            </a:r>
            <a:r>
              <a:rPr lang="en-US" sz="2800" b="1" dirty="0">
                <a:latin typeface="Cambria" panose="02040503050406030204" pitchFamily="18" charset="0"/>
                <a:ea typeface="Cambria" panose="02040503050406030204" pitchFamily="18" charset="0"/>
              </a:rPr>
              <a:t>types </a:t>
            </a:r>
            <a:endParaRPr lang="ro-RO" sz="2800" dirty="0">
              <a:latin typeface="Cambria" panose="02040503050406030204" pitchFamily="18" charset="0"/>
              <a:ea typeface="Cambria" panose="02040503050406030204" pitchFamily="18" charset="0"/>
            </a:endParaRPr>
          </a:p>
          <a:p>
            <a:pPr marL="400050" lvl="1" indent="0">
              <a:lnSpc>
                <a:spcPct val="120000"/>
              </a:lnSpc>
              <a:spcBef>
                <a:spcPts val="0"/>
              </a:spcBef>
              <a:buNone/>
            </a:pPr>
            <a:r>
              <a:rPr lang="en-US" sz="2100" b="1" dirty="0">
                <a:solidFill>
                  <a:schemeClr val="tx1"/>
                </a:solidFill>
                <a:latin typeface="Cambria" panose="02040503050406030204" pitchFamily="18" charset="0"/>
                <a:ea typeface="Cambria" panose="02040503050406030204" pitchFamily="18" charset="0"/>
              </a:rPr>
              <a:t>Placement tests</a:t>
            </a:r>
            <a:endParaRPr lang="ro-RO" sz="2100" dirty="0">
              <a:solidFill>
                <a:schemeClr val="tx1"/>
              </a:solidFill>
              <a:latin typeface="Cambria" panose="02040503050406030204" pitchFamily="18" charset="0"/>
              <a:ea typeface="Cambria" panose="02040503050406030204" pitchFamily="18" charset="0"/>
            </a:endParaRPr>
          </a:p>
          <a:p>
            <a:pPr marL="685800" lvl="1">
              <a:lnSpc>
                <a:spcPct val="120000"/>
              </a:lnSpc>
              <a:spcBef>
                <a:spcPts val="0"/>
              </a:spcBef>
              <a:buFont typeface="Wingdings" panose="05000000000000000000" pitchFamily="2" charset="2"/>
              <a:buChar char="§"/>
            </a:pPr>
            <a:r>
              <a:rPr lang="en-US" sz="2100" dirty="0">
                <a:solidFill>
                  <a:schemeClr val="tx1"/>
                </a:solidFill>
                <a:latin typeface="Cambria" panose="02040503050406030204" pitchFamily="18" charset="0"/>
                <a:ea typeface="Cambria" panose="02040503050406030204" pitchFamily="18" charset="0"/>
              </a:rPr>
              <a:t>measure the students’ </a:t>
            </a:r>
            <a:r>
              <a:rPr lang="en-US" sz="2100" b="1" dirty="0">
                <a:solidFill>
                  <a:schemeClr val="tx1"/>
                </a:solidFill>
                <a:latin typeface="Cambria" panose="02040503050406030204" pitchFamily="18" charset="0"/>
                <a:ea typeface="Cambria" panose="02040503050406030204" pitchFamily="18" charset="0"/>
              </a:rPr>
              <a:t>general knowledge</a:t>
            </a:r>
            <a:r>
              <a:rPr lang="en-US" sz="2100" dirty="0">
                <a:solidFill>
                  <a:schemeClr val="tx1"/>
                </a:solidFill>
                <a:latin typeface="Cambria" panose="02040503050406030204" pitchFamily="18" charset="0"/>
                <a:ea typeface="Cambria" panose="02040503050406030204" pitchFamily="18" charset="0"/>
              </a:rPr>
              <a:t> of the </a:t>
            </a:r>
            <a:r>
              <a:rPr lang="en-US" sz="2100" dirty="0" smtClean="0">
                <a:solidFill>
                  <a:schemeClr val="tx1"/>
                </a:solidFill>
                <a:latin typeface="Cambria" panose="02040503050406030204" pitchFamily="18" charset="0"/>
                <a:ea typeface="Cambria" panose="02040503050406030204" pitchFamily="18" charset="0"/>
              </a:rPr>
              <a:t>lge,</a:t>
            </a:r>
            <a:endParaRPr lang="ro-RO" sz="2100" dirty="0">
              <a:solidFill>
                <a:schemeClr val="tx1"/>
              </a:solidFill>
              <a:latin typeface="Cambria" panose="02040503050406030204" pitchFamily="18" charset="0"/>
              <a:ea typeface="Cambria" panose="02040503050406030204" pitchFamily="18" charset="0"/>
            </a:endParaRPr>
          </a:p>
          <a:p>
            <a:pPr marL="685800" lvl="1">
              <a:lnSpc>
                <a:spcPct val="120000"/>
              </a:lnSpc>
              <a:spcBef>
                <a:spcPts val="0"/>
              </a:spcBef>
              <a:buFont typeface="Wingdings" panose="05000000000000000000" pitchFamily="2" charset="2"/>
              <a:buChar char="§"/>
            </a:pPr>
            <a:r>
              <a:rPr lang="en-US" sz="2100" dirty="0">
                <a:solidFill>
                  <a:schemeClr val="tx1"/>
                </a:solidFill>
                <a:latin typeface="Cambria" panose="02040503050406030204" pitchFamily="18" charset="0"/>
                <a:ea typeface="Cambria" panose="02040503050406030204" pitchFamily="18" charset="0"/>
              </a:rPr>
              <a:t>measure their previous </a:t>
            </a:r>
            <a:r>
              <a:rPr lang="en-US" sz="2100" dirty="0" smtClean="0">
                <a:solidFill>
                  <a:schemeClr val="tx1"/>
                </a:solidFill>
                <a:latin typeface="Cambria" panose="02040503050406030204" pitchFamily="18" charset="0"/>
                <a:ea typeface="Cambria" panose="02040503050406030204" pitchFamily="18" charset="0"/>
              </a:rPr>
              <a:t>lge-learning </a:t>
            </a:r>
            <a:r>
              <a:rPr lang="en-US" sz="2100" dirty="0">
                <a:solidFill>
                  <a:schemeClr val="tx1"/>
                </a:solidFill>
                <a:latin typeface="Cambria" panose="02040503050406030204" pitchFamily="18" charset="0"/>
                <a:ea typeface="Cambria" panose="02040503050406030204" pitchFamily="18" charset="0"/>
              </a:rPr>
              <a:t>experience in order </a:t>
            </a:r>
            <a:r>
              <a:rPr lang="en-US" sz="2100" b="1" dirty="0">
                <a:solidFill>
                  <a:schemeClr val="tx1"/>
                </a:solidFill>
                <a:latin typeface="Cambria" panose="02040503050406030204" pitchFamily="18" charset="0"/>
                <a:ea typeface="Cambria" panose="02040503050406030204" pitchFamily="18" charset="0"/>
              </a:rPr>
              <a:t>to separate them into different levels of </a:t>
            </a:r>
            <a:r>
              <a:rPr lang="en-US" sz="2100" b="1" dirty="0" smtClean="0">
                <a:solidFill>
                  <a:schemeClr val="tx1"/>
                </a:solidFill>
                <a:latin typeface="Cambria" panose="02040503050406030204" pitchFamily="18" charset="0"/>
                <a:ea typeface="Cambria" panose="02040503050406030204" pitchFamily="18" charset="0"/>
              </a:rPr>
              <a:t>lge </a:t>
            </a:r>
            <a:r>
              <a:rPr lang="en-US" sz="2100" b="1" dirty="0">
                <a:solidFill>
                  <a:schemeClr val="tx1"/>
                </a:solidFill>
                <a:latin typeface="Cambria" panose="02040503050406030204" pitchFamily="18" charset="0"/>
                <a:ea typeface="Cambria" panose="02040503050406030204" pitchFamily="18" charset="0"/>
              </a:rPr>
              <a:t>proficiency </a:t>
            </a:r>
            <a:r>
              <a:rPr lang="en-US" sz="2100" dirty="0">
                <a:solidFill>
                  <a:schemeClr val="tx1"/>
                </a:solidFill>
                <a:latin typeface="Cambria" panose="02040503050406030204" pitchFamily="18" charset="0"/>
                <a:ea typeface="Cambria" panose="02040503050406030204" pitchFamily="18" charset="0"/>
              </a:rPr>
              <a:t>so that they can be arranged in groups or </a:t>
            </a:r>
            <a:r>
              <a:rPr lang="en-US" sz="2100" dirty="0" smtClean="0">
                <a:solidFill>
                  <a:schemeClr val="tx1"/>
                </a:solidFill>
                <a:latin typeface="Cambria" panose="02040503050406030204" pitchFamily="18" charset="0"/>
                <a:ea typeface="Cambria" panose="02040503050406030204" pitchFamily="18" charset="0"/>
              </a:rPr>
              <a:t>lge </a:t>
            </a:r>
            <a:r>
              <a:rPr lang="en-US" sz="2100" dirty="0">
                <a:solidFill>
                  <a:schemeClr val="tx1"/>
                </a:solidFill>
                <a:latin typeface="Cambria" panose="02040503050406030204" pitchFamily="18" charset="0"/>
                <a:ea typeface="Cambria" panose="02040503050406030204" pitchFamily="18" charset="0"/>
              </a:rPr>
              <a:t>classes of the appropriate level,</a:t>
            </a:r>
            <a:endParaRPr lang="ro-RO" sz="2100" dirty="0">
              <a:solidFill>
                <a:schemeClr val="tx1"/>
              </a:solidFill>
              <a:latin typeface="Cambria" panose="02040503050406030204" pitchFamily="18" charset="0"/>
              <a:ea typeface="Cambria" panose="02040503050406030204" pitchFamily="18" charset="0"/>
            </a:endParaRPr>
          </a:p>
          <a:p>
            <a:pPr marL="685800" lvl="1">
              <a:lnSpc>
                <a:spcPct val="120000"/>
              </a:lnSpc>
              <a:spcBef>
                <a:spcPts val="0"/>
              </a:spcBef>
              <a:buFont typeface="Wingdings" panose="05000000000000000000" pitchFamily="2" charset="2"/>
              <a:buChar char="§"/>
            </a:pPr>
            <a:r>
              <a:rPr lang="en-US" sz="2100" dirty="0">
                <a:solidFill>
                  <a:schemeClr val="tx1"/>
                </a:solidFill>
                <a:latin typeface="Cambria" panose="02040503050406030204" pitchFamily="18" charset="0"/>
                <a:ea typeface="Cambria" panose="02040503050406030204" pitchFamily="18" charset="0"/>
              </a:rPr>
              <a:t>are administered </a:t>
            </a:r>
            <a:r>
              <a:rPr lang="en-US" sz="2100" b="1" dirty="0">
                <a:solidFill>
                  <a:schemeClr val="tx1"/>
                </a:solidFill>
                <a:latin typeface="Cambria" panose="02040503050406030204" pitchFamily="18" charset="0"/>
                <a:ea typeface="Cambria" panose="02040503050406030204" pitchFamily="18" charset="0"/>
              </a:rPr>
              <a:t>at the start of a new </a:t>
            </a:r>
            <a:r>
              <a:rPr lang="en-US" sz="2100" b="1" dirty="0" smtClean="0">
                <a:solidFill>
                  <a:schemeClr val="tx1"/>
                </a:solidFill>
                <a:latin typeface="Cambria" panose="02040503050406030204" pitchFamily="18" charset="0"/>
                <a:ea typeface="Cambria" panose="02040503050406030204" pitchFamily="18" charset="0"/>
              </a:rPr>
              <a:t>lge </a:t>
            </a:r>
            <a:r>
              <a:rPr lang="en-US" sz="2100" b="1" dirty="0">
                <a:solidFill>
                  <a:schemeClr val="tx1"/>
                </a:solidFill>
                <a:latin typeface="Cambria" panose="02040503050406030204" pitchFamily="18" charset="0"/>
                <a:ea typeface="Cambria" panose="02040503050406030204" pitchFamily="18" charset="0"/>
              </a:rPr>
              <a:t>course</a:t>
            </a:r>
            <a:r>
              <a:rPr lang="en-US" sz="2100" dirty="0">
                <a:solidFill>
                  <a:schemeClr val="tx1"/>
                </a:solidFill>
                <a:latin typeface="Cambria" panose="02040503050406030204" pitchFamily="18" charset="0"/>
                <a:ea typeface="Cambria" panose="02040503050406030204" pitchFamily="18" charset="0"/>
              </a:rPr>
              <a:t> or </a:t>
            </a:r>
            <a:r>
              <a:rPr lang="en-US" sz="2100" dirty="0" smtClean="0">
                <a:solidFill>
                  <a:schemeClr val="tx1"/>
                </a:solidFill>
                <a:latin typeface="Cambria" panose="02040503050406030204" pitchFamily="18" charset="0"/>
                <a:ea typeface="Cambria" panose="02040503050406030204" pitchFamily="18" charset="0"/>
              </a:rPr>
              <a:t>phase </a:t>
            </a:r>
            <a:r>
              <a:rPr lang="en-US" sz="2100" dirty="0">
                <a:solidFill>
                  <a:schemeClr val="tx1"/>
                </a:solidFill>
                <a:latin typeface="Cambria" panose="02040503050406030204" pitchFamily="18" charset="0"/>
                <a:ea typeface="Cambria" panose="02040503050406030204" pitchFamily="18" charset="0"/>
              </a:rPr>
              <a:t>of a </a:t>
            </a:r>
            <a:r>
              <a:rPr lang="en-US" sz="2100" dirty="0" smtClean="0">
                <a:solidFill>
                  <a:schemeClr val="tx1"/>
                </a:solidFill>
                <a:latin typeface="Cambria" panose="02040503050406030204" pitchFamily="18" charset="0"/>
                <a:ea typeface="Cambria" panose="02040503050406030204" pitchFamily="18" charset="0"/>
              </a:rPr>
              <a:t>lge </a:t>
            </a:r>
            <a:r>
              <a:rPr lang="en-US" sz="2100" dirty="0">
                <a:solidFill>
                  <a:schemeClr val="tx1"/>
                </a:solidFill>
                <a:latin typeface="Cambria" panose="02040503050406030204" pitchFamily="18" charset="0"/>
                <a:ea typeface="Cambria" panose="02040503050406030204" pitchFamily="18" charset="0"/>
              </a:rPr>
              <a:t>course,</a:t>
            </a:r>
            <a:endParaRPr lang="ro-RO" sz="2100" dirty="0">
              <a:solidFill>
                <a:schemeClr val="tx1"/>
              </a:solidFill>
              <a:latin typeface="Cambria" panose="02040503050406030204" pitchFamily="18" charset="0"/>
              <a:ea typeface="Cambria" panose="02040503050406030204" pitchFamily="18" charset="0"/>
            </a:endParaRPr>
          </a:p>
          <a:p>
            <a:pPr marL="685800" lvl="1">
              <a:lnSpc>
                <a:spcPct val="120000"/>
              </a:lnSpc>
              <a:spcBef>
                <a:spcPts val="0"/>
              </a:spcBef>
              <a:buFont typeface="Wingdings" panose="05000000000000000000" pitchFamily="2" charset="2"/>
              <a:buChar char="§"/>
            </a:pPr>
            <a:r>
              <a:rPr lang="en-US" sz="2100" dirty="0">
                <a:solidFill>
                  <a:schemeClr val="tx1"/>
                </a:solidFill>
                <a:latin typeface="Cambria" panose="02040503050406030204" pitchFamily="18" charset="0"/>
                <a:ea typeface="Cambria" panose="02040503050406030204" pitchFamily="18" charset="0"/>
              </a:rPr>
              <a:t>aim to make only a </a:t>
            </a:r>
            <a:r>
              <a:rPr lang="en-US" sz="2100" b="1" dirty="0">
                <a:solidFill>
                  <a:schemeClr val="tx1"/>
                </a:solidFill>
                <a:latin typeface="Cambria" panose="02040503050406030204" pitchFamily="18" charset="0"/>
                <a:ea typeface="Cambria" panose="02040503050406030204" pitchFamily="18" charset="0"/>
              </a:rPr>
              <a:t>rough estimate of </a:t>
            </a:r>
            <a:r>
              <a:rPr lang="en-US" sz="2100" b="1" dirty="0" smtClean="0">
                <a:solidFill>
                  <a:schemeClr val="tx1"/>
                </a:solidFill>
                <a:latin typeface="Cambria" panose="02040503050406030204" pitchFamily="18" charset="0"/>
                <a:ea typeface="Cambria" panose="02040503050406030204" pitchFamily="18" charset="0"/>
              </a:rPr>
              <a:t>lge </a:t>
            </a:r>
            <a:r>
              <a:rPr lang="en-US" sz="2100" b="1" dirty="0">
                <a:solidFill>
                  <a:schemeClr val="tx1"/>
                </a:solidFill>
                <a:latin typeface="Cambria" panose="02040503050406030204" pitchFamily="18" charset="0"/>
                <a:ea typeface="Cambria" panose="02040503050406030204" pitchFamily="18" charset="0"/>
              </a:rPr>
              <a:t>proficiency</a:t>
            </a:r>
            <a:r>
              <a:rPr lang="en-US" sz="2100" dirty="0">
                <a:solidFill>
                  <a:schemeClr val="tx1"/>
                </a:solidFill>
                <a:latin typeface="Cambria" panose="02040503050406030204" pitchFamily="18" charset="0"/>
                <a:ea typeface="Cambria" panose="02040503050406030204" pitchFamily="18" charset="0"/>
              </a:rPr>
              <a:t>, </a:t>
            </a:r>
            <a:r>
              <a:rPr lang="en-US" sz="2100" dirty="0" smtClean="0">
                <a:solidFill>
                  <a:schemeClr val="tx1"/>
                </a:solidFill>
                <a:latin typeface="Cambria" panose="02040503050406030204" pitchFamily="18" charset="0"/>
                <a:ea typeface="Cambria" panose="02040503050406030204" pitchFamily="18" charset="0"/>
              </a:rPr>
              <a:t> </a:t>
            </a:r>
            <a:r>
              <a:rPr lang="en-US" sz="2100" dirty="0">
                <a:solidFill>
                  <a:schemeClr val="tx1"/>
                </a:solidFill>
                <a:latin typeface="Cambria" panose="02040503050406030204" pitchFamily="18" charset="0"/>
                <a:ea typeface="Cambria" panose="02040503050406030204" pitchFamily="18" charset="0"/>
              </a:rPr>
              <a:t>most commonly used </a:t>
            </a:r>
            <a:r>
              <a:rPr lang="en-US" sz="2100" b="1" dirty="0">
                <a:solidFill>
                  <a:schemeClr val="tx1"/>
                </a:solidFill>
                <a:latin typeface="Cambria" panose="02040503050406030204" pitchFamily="18" charset="0"/>
                <a:ea typeface="Cambria" panose="02040503050406030204" pitchFamily="18" charset="0"/>
              </a:rPr>
              <a:t>areas are grammar and vocabulary</a:t>
            </a:r>
            <a:r>
              <a:rPr lang="en-US" sz="2100" dirty="0">
                <a:solidFill>
                  <a:schemeClr val="tx1"/>
                </a:solidFill>
                <a:latin typeface="Cambria" panose="02040503050406030204" pitchFamily="18" charset="0"/>
                <a:ea typeface="Cambria" panose="02040503050406030204" pitchFamily="18" charset="0"/>
              </a:rPr>
              <a:t>,</a:t>
            </a:r>
            <a:endParaRPr lang="ro-RO" sz="2100" dirty="0">
              <a:solidFill>
                <a:schemeClr val="tx1"/>
              </a:solidFill>
              <a:latin typeface="Cambria" panose="02040503050406030204" pitchFamily="18" charset="0"/>
              <a:ea typeface="Cambria" panose="02040503050406030204" pitchFamily="18" charset="0"/>
            </a:endParaRPr>
          </a:p>
          <a:p>
            <a:pPr marL="685800" lvl="1">
              <a:lnSpc>
                <a:spcPct val="120000"/>
              </a:lnSpc>
              <a:spcBef>
                <a:spcPts val="0"/>
              </a:spcBef>
              <a:buFont typeface="Wingdings" panose="05000000000000000000" pitchFamily="2" charset="2"/>
              <a:buChar char="§"/>
            </a:pPr>
            <a:r>
              <a:rPr lang="en-US" sz="2100" dirty="0">
                <a:solidFill>
                  <a:schemeClr val="tx1"/>
                </a:solidFill>
                <a:latin typeface="Cambria" panose="02040503050406030204" pitchFamily="18" charset="0"/>
                <a:ea typeface="Cambria" panose="02040503050406030204" pitchFamily="18" charset="0"/>
              </a:rPr>
              <a:t>rely on objective techniques for reasons of reliability and practicality.</a:t>
            </a:r>
            <a:endParaRPr lang="ro-RO" sz="2100" dirty="0">
              <a:solidFill>
                <a:schemeClr val="tx1"/>
              </a:solidFill>
              <a:latin typeface="Cambria" panose="02040503050406030204" pitchFamily="18" charset="0"/>
              <a:ea typeface="Cambria" panose="02040503050406030204" pitchFamily="18" charset="0"/>
            </a:endParaRPr>
          </a:p>
          <a:p>
            <a:pPr marL="400050" lvl="1" indent="0">
              <a:lnSpc>
                <a:spcPct val="120000"/>
              </a:lnSpc>
              <a:spcBef>
                <a:spcPts val="0"/>
              </a:spcBef>
              <a:buNone/>
            </a:pPr>
            <a:endParaRPr lang="ro-RO" sz="1900" b="1" dirty="0" smtClean="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3823401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7591" y="535019"/>
            <a:ext cx="7562202" cy="6137651"/>
          </a:xfrm>
        </p:spPr>
        <p:txBody>
          <a:bodyPr>
            <a:normAutofit/>
          </a:bodyPr>
          <a:lstStyle/>
          <a:p>
            <a:pPr marL="0" lvl="0" indent="0">
              <a:spcBef>
                <a:spcPts val="600"/>
              </a:spcBef>
              <a:buNone/>
            </a:pPr>
            <a:r>
              <a:rPr lang="en-US" sz="2800" b="1" dirty="0">
                <a:solidFill>
                  <a:schemeClr val="tx1"/>
                </a:solidFill>
                <a:latin typeface="Cambria" panose="02040503050406030204" pitchFamily="18" charset="0"/>
                <a:ea typeface="Cambria" panose="02040503050406030204" pitchFamily="18" charset="0"/>
              </a:rPr>
              <a:t>Test types </a:t>
            </a:r>
            <a:endParaRPr lang="ro-RO" sz="2800" dirty="0">
              <a:solidFill>
                <a:schemeClr val="tx1"/>
              </a:solidFill>
              <a:latin typeface="Cambria" panose="02040503050406030204" pitchFamily="18" charset="0"/>
              <a:ea typeface="Cambria" panose="02040503050406030204" pitchFamily="18" charset="0"/>
            </a:endParaRPr>
          </a:p>
          <a:p>
            <a:pPr marL="400050" lvl="1" indent="0">
              <a:lnSpc>
                <a:spcPct val="120000"/>
              </a:lnSpc>
              <a:spcBef>
                <a:spcPts val="0"/>
              </a:spcBef>
              <a:buNone/>
            </a:pPr>
            <a:endParaRPr lang="ro-RO" sz="1900" b="1" dirty="0" smtClean="0">
              <a:solidFill>
                <a:schemeClr val="tx1"/>
              </a:solidFill>
              <a:latin typeface="Cambria" panose="02040503050406030204" pitchFamily="18" charset="0"/>
              <a:ea typeface="Cambria" panose="02040503050406030204" pitchFamily="18" charset="0"/>
            </a:endParaRPr>
          </a:p>
          <a:p>
            <a:pPr marL="400050" lvl="1" indent="0">
              <a:lnSpc>
                <a:spcPct val="120000"/>
              </a:lnSpc>
              <a:spcBef>
                <a:spcPts val="0"/>
              </a:spcBef>
              <a:buNone/>
            </a:pPr>
            <a:r>
              <a:rPr lang="en-US" sz="2100" b="1" dirty="0" smtClean="0">
                <a:solidFill>
                  <a:schemeClr val="tx1"/>
                </a:solidFill>
                <a:latin typeface="Cambria" panose="02040503050406030204" pitchFamily="18" charset="0"/>
                <a:ea typeface="Cambria" panose="02040503050406030204" pitchFamily="18" charset="0"/>
              </a:rPr>
              <a:t>Achievement </a:t>
            </a:r>
            <a:r>
              <a:rPr lang="en-US" sz="2100" b="1" dirty="0">
                <a:solidFill>
                  <a:schemeClr val="tx1"/>
                </a:solidFill>
                <a:latin typeface="Cambria" panose="02040503050406030204" pitchFamily="18" charset="0"/>
                <a:ea typeface="Cambria" panose="02040503050406030204" pitchFamily="18" charset="0"/>
              </a:rPr>
              <a:t>tests</a:t>
            </a:r>
            <a:endParaRPr lang="ro-RO" sz="2100" dirty="0">
              <a:solidFill>
                <a:schemeClr val="tx1"/>
              </a:solidFill>
              <a:latin typeface="Cambria" panose="02040503050406030204" pitchFamily="18" charset="0"/>
              <a:ea typeface="Cambria" panose="02040503050406030204" pitchFamily="18" charset="0"/>
            </a:endParaRPr>
          </a:p>
          <a:p>
            <a:pPr marL="685800" lvl="1">
              <a:lnSpc>
                <a:spcPct val="120000"/>
              </a:lnSpc>
              <a:spcBef>
                <a:spcPts val="0"/>
              </a:spcBef>
              <a:buFont typeface="Wingdings" panose="05000000000000000000" pitchFamily="2" charset="2"/>
              <a:buChar char="§"/>
            </a:pPr>
            <a:r>
              <a:rPr lang="en-US" sz="2100" dirty="0">
                <a:solidFill>
                  <a:schemeClr val="tx1"/>
                </a:solidFill>
                <a:latin typeface="Cambria" panose="02040503050406030204" pitchFamily="18" charset="0"/>
                <a:ea typeface="Cambria" panose="02040503050406030204" pitchFamily="18" charset="0"/>
              </a:rPr>
              <a:t>check how much of the </a:t>
            </a:r>
            <a:r>
              <a:rPr lang="en-US" sz="2100" dirty="0" smtClean="0">
                <a:solidFill>
                  <a:schemeClr val="tx1"/>
                </a:solidFill>
                <a:latin typeface="Cambria" panose="02040503050406030204" pitchFamily="18" charset="0"/>
                <a:ea typeface="Cambria" panose="02040503050406030204" pitchFamily="18" charset="0"/>
              </a:rPr>
              <a:t>lge </a:t>
            </a:r>
            <a:r>
              <a:rPr lang="en-US" sz="2100" dirty="0">
                <a:solidFill>
                  <a:schemeClr val="tx1"/>
                </a:solidFill>
                <a:latin typeface="Cambria" panose="02040503050406030204" pitchFamily="18" charset="0"/>
                <a:ea typeface="Cambria" panose="02040503050406030204" pitchFamily="18" charset="0"/>
              </a:rPr>
              <a:t>syllabus has been acquired by the students, whether they have </a:t>
            </a:r>
            <a:r>
              <a:rPr lang="en-US" sz="2100" b="1" dirty="0">
                <a:solidFill>
                  <a:schemeClr val="tx1"/>
                </a:solidFill>
                <a:latin typeface="Cambria" panose="02040503050406030204" pitchFamily="18" charset="0"/>
                <a:ea typeface="Cambria" panose="02040503050406030204" pitchFamily="18" charset="0"/>
              </a:rPr>
              <a:t>achieved</a:t>
            </a:r>
            <a:r>
              <a:rPr lang="en-US" sz="2100" dirty="0">
                <a:solidFill>
                  <a:schemeClr val="tx1"/>
                </a:solidFill>
                <a:latin typeface="Cambria" panose="02040503050406030204" pitchFamily="18" charset="0"/>
                <a:ea typeface="Cambria" panose="02040503050406030204" pitchFamily="18" charset="0"/>
              </a:rPr>
              <a:t> the </a:t>
            </a:r>
            <a:r>
              <a:rPr lang="en-US" sz="2100" b="1" dirty="0">
                <a:solidFill>
                  <a:schemeClr val="tx1"/>
                </a:solidFill>
                <a:latin typeface="Cambria" panose="02040503050406030204" pitchFamily="18" charset="0"/>
                <a:ea typeface="Cambria" panose="02040503050406030204" pitchFamily="18" charset="0"/>
              </a:rPr>
              <a:t>course objectives</a:t>
            </a:r>
            <a:r>
              <a:rPr lang="en-US" sz="2100" dirty="0">
                <a:solidFill>
                  <a:schemeClr val="tx1"/>
                </a:solidFill>
                <a:latin typeface="Cambria" panose="02040503050406030204" pitchFamily="18" charset="0"/>
                <a:ea typeface="Cambria" panose="02040503050406030204" pitchFamily="18" charset="0"/>
              </a:rPr>
              <a:t>;</a:t>
            </a:r>
            <a:endParaRPr lang="ro-RO" sz="2100" dirty="0">
              <a:solidFill>
                <a:schemeClr val="tx1"/>
              </a:solidFill>
              <a:latin typeface="Cambria" panose="02040503050406030204" pitchFamily="18" charset="0"/>
              <a:ea typeface="Cambria" panose="02040503050406030204" pitchFamily="18" charset="0"/>
            </a:endParaRPr>
          </a:p>
          <a:p>
            <a:pPr marL="685800" lvl="1">
              <a:lnSpc>
                <a:spcPct val="120000"/>
              </a:lnSpc>
              <a:spcBef>
                <a:spcPts val="0"/>
              </a:spcBef>
              <a:buFont typeface="Wingdings" panose="05000000000000000000" pitchFamily="2" charset="2"/>
              <a:buChar char="§"/>
            </a:pPr>
            <a:r>
              <a:rPr lang="en-US" sz="2100" dirty="0">
                <a:solidFill>
                  <a:schemeClr val="tx1"/>
                </a:solidFill>
                <a:latin typeface="Cambria" panose="02040503050406030204" pitchFamily="18" charset="0"/>
                <a:ea typeface="Cambria" panose="02040503050406030204" pitchFamily="18" charset="0"/>
              </a:rPr>
              <a:t>are used for certification or </a:t>
            </a:r>
            <a:r>
              <a:rPr lang="en-US" sz="2100" b="1" dirty="0">
                <a:solidFill>
                  <a:schemeClr val="tx1"/>
                </a:solidFill>
                <a:latin typeface="Cambria" panose="02040503050406030204" pitchFamily="18" charset="0"/>
                <a:ea typeface="Cambria" panose="02040503050406030204" pitchFamily="18" charset="0"/>
              </a:rPr>
              <a:t>promotion to a more advanced course</a:t>
            </a:r>
            <a:r>
              <a:rPr lang="en-US" sz="2100" dirty="0">
                <a:solidFill>
                  <a:schemeClr val="tx1"/>
                </a:solidFill>
                <a:latin typeface="Cambria" panose="02040503050406030204" pitchFamily="18" charset="0"/>
                <a:ea typeface="Cambria" panose="02040503050406030204" pitchFamily="18" charset="0"/>
              </a:rPr>
              <a:t>, or as an entry qualification for higher education;</a:t>
            </a:r>
            <a:endParaRPr lang="ro-RO" sz="2100" dirty="0">
              <a:solidFill>
                <a:schemeClr val="tx1"/>
              </a:solidFill>
              <a:latin typeface="Cambria" panose="02040503050406030204" pitchFamily="18" charset="0"/>
              <a:ea typeface="Cambria" panose="02040503050406030204" pitchFamily="18" charset="0"/>
            </a:endParaRPr>
          </a:p>
          <a:p>
            <a:pPr marL="685800" lvl="1">
              <a:lnSpc>
                <a:spcPct val="120000"/>
              </a:lnSpc>
              <a:spcBef>
                <a:spcPts val="0"/>
              </a:spcBef>
              <a:buFont typeface="Wingdings" panose="05000000000000000000" pitchFamily="2" charset="2"/>
              <a:buChar char="§"/>
            </a:pPr>
            <a:r>
              <a:rPr lang="en-US" sz="2100" dirty="0">
                <a:solidFill>
                  <a:schemeClr val="tx1"/>
                </a:solidFill>
                <a:latin typeface="Cambria" panose="02040503050406030204" pitchFamily="18" charset="0"/>
                <a:ea typeface="Cambria" panose="02040503050406030204" pitchFamily="18" charset="0"/>
              </a:rPr>
              <a:t> are always based on the taught syllabus and the teaching methods used in the course;</a:t>
            </a:r>
            <a:endParaRPr lang="ro-RO" sz="2100" dirty="0">
              <a:solidFill>
                <a:schemeClr val="tx1"/>
              </a:solidFill>
              <a:latin typeface="Cambria" panose="02040503050406030204" pitchFamily="18" charset="0"/>
              <a:ea typeface="Cambria" panose="02040503050406030204" pitchFamily="18" charset="0"/>
            </a:endParaRPr>
          </a:p>
          <a:p>
            <a:pPr marL="685800" lvl="1">
              <a:lnSpc>
                <a:spcPct val="120000"/>
              </a:lnSpc>
              <a:spcBef>
                <a:spcPts val="0"/>
              </a:spcBef>
              <a:buFont typeface="Wingdings" panose="05000000000000000000" pitchFamily="2" charset="2"/>
              <a:buChar char="§"/>
            </a:pPr>
            <a:r>
              <a:rPr lang="en-US" sz="2100" dirty="0">
                <a:solidFill>
                  <a:schemeClr val="tx1"/>
                </a:solidFill>
                <a:latin typeface="Cambria" panose="02040503050406030204" pitchFamily="18" charset="0"/>
                <a:ea typeface="Cambria" panose="02040503050406030204" pitchFamily="18" charset="0"/>
              </a:rPr>
              <a:t>typical examples of achievement tests are end-of-term tests, </a:t>
            </a:r>
            <a:endParaRPr lang="ro-RO" sz="2100" dirty="0">
              <a:solidFill>
                <a:schemeClr val="tx1"/>
              </a:solidFill>
              <a:latin typeface="Cambria" panose="02040503050406030204" pitchFamily="18" charset="0"/>
              <a:ea typeface="Cambria" panose="02040503050406030204" pitchFamily="18" charset="0"/>
            </a:endParaRPr>
          </a:p>
          <a:p>
            <a:pPr marL="685800" lvl="1">
              <a:lnSpc>
                <a:spcPct val="120000"/>
              </a:lnSpc>
              <a:spcBef>
                <a:spcPts val="0"/>
              </a:spcBef>
              <a:buFont typeface="Wingdings" panose="05000000000000000000" pitchFamily="2" charset="2"/>
              <a:buChar char="§"/>
            </a:pPr>
            <a:r>
              <a:rPr lang="en-US" sz="2100" dirty="0">
                <a:solidFill>
                  <a:schemeClr val="tx1"/>
                </a:solidFill>
                <a:latin typeface="Cambria" panose="02040503050406030204" pitchFamily="18" charset="0"/>
                <a:ea typeface="Cambria" panose="02040503050406030204" pitchFamily="18" charset="0"/>
              </a:rPr>
              <a:t>they are </a:t>
            </a:r>
            <a:r>
              <a:rPr lang="en-US" sz="2100" b="1" dirty="0">
                <a:solidFill>
                  <a:schemeClr val="tx1"/>
                </a:solidFill>
                <a:latin typeface="Cambria" panose="02040503050406030204" pitchFamily="18" charset="0"/>
                <a:ea typeface="Cambria" panose="02040503050406030204" pitchFamily="18" charset="0"/>
              </a:rPr>
              <a:t>summative</a:t>
            </a:r>
            <a:r>
              <a:rPr lang="en-US" sz="2100" dirty="0">
                <a:solidFill>
                  <a:schemeClr val="tx1"/>
                </a:solidFill>
                <a:latin typeface="Cambria" panose="02040503050406030204" pitchFamily="18" charset="0"/>
                <a:ea typeface="Cambria" panose="02040503050406030204" pitchFamily="18" charset="0"/>
              </a:rPr>
              <a:t> in nature, and are administered at the end of the </a:t>
            </a:r>
            <a:r>
              <a:rPr lang="en-US" sz="2100" dirty="0" smtClean="0">
                <a:solidFill>
                  <a:schemeClr val="tx1"/>
                </a:solidFill>
                <a:latin typeface="Cambria" panose="02040503050406030204" pitchFamily="18" charset="0"/>
                <a:ea typeface="Cambria" panose="02040503050406030204" pitchFamily="18" charset="0"/>
              </a:rPr>
              <a:t>course</a:t>
            </a:r>
            <a:r>
              <a:rPr lang="ro-RO" sz="2100" dirty="0" smtClean="0">
                <a:solidFill>
                  <a:schemeClr val="tx1"/>
                </a:solidFill>
                <a:latin typeface="Cambria" panose="02040503050406030204" pitchFamily="18" charset="0"/>
                <a:ea typeface="Cambria" panose="02040503050406030204" pitchFamily="18" charset="0"/>
              </a:rPr>
              <a:t>.</a:t>
            </a:r>
            <a:endParaRPr lang="ro-RO" sz="2100"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9075837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8681" y="408562"/>
            <a:ext cx="7450283" cy="6206247"/>
          </a:xfrm>
        </p:spPr>
        <p:txBody>
          <a:bodyPr>
            <a:noAutofit/>
          </a:bodyPr>
          <a:lstStyle/>
          <a:p>
            <a:pPr marL="0" indent="0">
              <a:spcBef>
                <a:spcPts val="0"/>
              </a:spcBef>
              <a:buNone/>
            </a:pPr>
            <a:r>
              <a:rPr lang="en-US" sz="2800" b="1" dirty="0">
                <a:solidFill>
                  <a:schemeClr val="tx1"/>
                </a:solidFill>
                <a:latin typeface="Cambria" panose="02040503050406030204" pitchFamily="18" charset="0"/>
                <a:ea typeface="Cambria" panose="02040503050406030204" pitchFamily="18" charset="0"/>
              </a:rPr>
              <a:t>Test types </a:t>
            </a:r>
            <a:endParaRPr lang="ro-RO" sz="2800" dirty="0">
              <a:solidFill>
                <a:schemeClr val="tx1"/>
              </a:solidFill>
              <a:latin typeface="Cambria" panose="02040503050406030204" pitchFamily="18" charset="0"/>
              <a:ea typeface="Cambria" panose="02040503050406030204" pitchFamily="18" charset="0"/>
            </a:endParaRPr>
          </a:p>
          <a:p>
            <a:pPr marL="0" indent="0">
              <a:spcBef>
                <a:spcPts val="0"/>
              </a:spcBef>
              <a:buNone/>
            </a:pPr>
            <a:r>
              <a:rPr lang="ro-RO" b="1" dirty="0" smtClean="0">
                <a:solidFill>
                  <a:schemeClr val="tx1"/>
                </a:solidFill>
                <a:latin typeface="Cambria" panose="02040503050406030204" pitchFamily="18" charset="0"/>
                <a:ea typeface="Cambria" panose="02040503050406030204" pitchFamily="18" charset="0"/>
              </a:rPr>
              <a:t>    </a:t>
            </a:r>
          </a:p>
          <a:p>
            <a:pPr marL="0" indent="0">
              <a:spcBef>
                <a:spcPts val="0"/>
              </a:spcBef>
              <a:buNone/>
            </a:pPr>
            <a:r>
              <a:rPr lang="en-US" sz="2100" b="1" dirty="0" smtClean="0">
                <a:solidFill>
                  <a:schemeClr val="tx1"/>
                </a:solidFill>
                <a:latin typeface="Cambria" panose="02040503050406030204" pitchFamily="18" charset="0"/>
                <a:ea typeface="Cambria" panose="02040503050406030204" pitchFamily="18" charset="0"/>
              </a:rPr>
              <a:t>Progress </a:t>
            </a:r>
            <a:r>
              <a:rPr lang="en-US" sz="2100" b="1" dirty="0">
                <a:solidFill>
                  <a:schemeClr val="tx1"/>
                </a:solidFill>
                <a:latin typeface="Cambria" panose="02040503050406030204" pitchFamily="18" charset="0"/>
                <a:ea typeface="Cambria" panose="02040503050406030204" pitchFamily="18" charset="0"/>
              </a:rPr>
              <a:t>tests</a:t>
            </a:r>
            <a:endParaRPr lang="ro-RO" sz="2100" dirty="0">
              <a:solidFill>
                <a:schemeClr val="tx1"/>
              </a:solidFill>
              <a:latin typeface="Cambria" panose="02040503050406030204" pitchFamily="18" charset="0"/>
              <a:ea typeface="Cambria" panose="02040503050406030204" pitchFamily="18" charset="0"/>
            </a:endParaRPr>
          </a:p>
          <a:p>
            <a:pPr lvl="1">
              <a:spcBef>
                <a:spcPts val="0"/>
              </a:spcBef>
              <a:buFont typeface="Wingdings" panose="05000000000000000000" pitchFamily="2" charset="2"/>
              <a:buChar char="§"/>
            </a:pPr>
            <a:r>
              <a:rPr lang="en-US" sz="2100" dirty="0">
                <a:solidFill>
                  <a:schemeClr val="tx1"/>
                </a:solidFill>
                <a:latin typeface="Cambria" panose="02040503050406030204" pitchFamily="18" charset="0"/>
                <a:ea typeface="Cambria" panose="02040503050406030204" pitchFamily="18" charset="0"/>
              </a:rPr>
              <a:t>are very similar to achievement tests, in as much that they assess how much of what has been taught has been learnt, but they look back </a:t>
            </a:r>
            <a:r>
              <a:rPr lang="en-US" sz="2100" b="1" dirty="0">
                <a:solidFill>
                  <a:schemeClr val="tx1"/>
                </a:solidFill>
                <a:latin typeface="Cambria" panose="02040503050406030204" pitchFamily="18" charset="0"/>
                <a:ea typeface="Cambria" panose="02040503050406030204" pitchFamily="18" charset="0"/>
              </a:rPr>
              <a:t>to a shorter period </a:t>
            </a:r>
            <a:r>
              <a:rPr lang="en-US" sz="2100" dirty="0">
                <a:solidFill>
                  <a:schemeClr val="tx1"/>
                </a:solidFill>
                <a:latin typeface="Cambria" panose="02040503050406030204" pitchFamily="18" charset="0"/>
                <a:ea typeface="Cambria" panose="02040503050406030204" pitchFamily="18" charset="0"/>
              </a:rPr>
              <a:t>e.g. a </a:t>
            </a:r>
            <a:r>
              <a:rPr lang="en-US" sz="2100" b="1" dirty="0">
                <a:solidFill>
                  <a:schemeClr val="tx1"/>
                </a:solidFill>
                <a:latin typeface="Cambria" panose="02040503050406030204" pitchFamily="18" charset="0"/>
                <a:ea typeface="Cambria" panose="02040503050406030204" pitchFamily="18" charset="0"/>
              </a:rPr>
              <a:t>teaching unit</a:t>
            </a:r>
            <a:r>
              <a:rPr lang="en-US" sz="2100" dirty="0">
                <a:solidFill>
                  <a:schemeClr val="tx1"/>
                </a:solidFill>
                <a:latin typeface="Cambria" panose="02040503050406030204" pitchFamily="18" charset="0"/>
                <a:ea typeface="Cambria" panose="02040503050406030204" pitchFamily="18" charset="0"/>
              </a:rPr>
              <a:t>, </a:t>
            </a:r>
            <a:r>
              <a:rPr lang="en-US" sz="2100" dirty="0" smtClean="0">
                <a:solidFill>
                  <a:schemeClr val="tx1"/>
                </a:solidFill>
                <a:latin typeface="Cambria" panose="02040503050406030204" pitchFamily="18" charset="0"/>
                <a:ea typeface="Cambria" panose="02040503050406030204" pitchFamily="18" charset="0"/>
              </a:rPr>
              <a:t>they </a:t>
            </a:r>
            <a:r>
              <a:rPr lang="en-US" sz="2100" dirty="0">
                <a:solidFill>
                  <a:schemeClr val="tx1"/>
                </a:solidFill>
                <a:latin typeface="Cambria" panose="02040503050406030204" pitchFamily="18" charset="0"/>
                <a:ea typeface="Cambria" panose="02040503050406030204" pitchFamily="18" charset="0"/>
              </a:rPr>
              <a:t>intend to measure the progress that the students are making;</a:t>
            </a:r>
            <a:endParaRPr lang="ro-RO" sz="2100" dirty="0">
              <a:solidFill>
                <a:schemeClr val="tx1"/>
              </a:solidFill>
              <a:latin typeface="Cambria" panose="02040503050406030204" pitchFamily="18" charset="0"/>
              <a:ea typeface="Cambria" panose="02040503050406030204" pitchFamily="18" charset="0"/>
            </a:endParaRPr>
          </a:p>
          <a:p>
            <a:pPr lvl="1">
              <a:spcBef>
                <a:spcPts val="0"/>
              </a:spcBef>
              <a:buFont typeface="Wingdings" panose="05000000000000000000" pitchFamily="2" charset="2"/>
              <a:buChar char="§"/>
            </a:pPr>
            <a:r>
              <a:rPr lang="en-US" sz="2100" dirty="0">
                <a:solidFill>
                  <a:schemeClr val="tx1"/>
                </a:solidFill>
                <a:latin typeface="Cambria" panose="02040503050406030204" pitchFamily="18" charset="0"/>
                <a:ea typeface="Cambria" panose="02040503050406030204" pitchFamily="18" charset="0"/>
              </a:rPr>
              <a:t>their content is based on the </a:t>
            </a:r>
            <a:r>
              <a:rPr lang="en-US" sz="2100" b="1" dirty="0">
                <a:solidFill>
                  <a:schemeClr val="tx1"/>
                </a:solidFill>
                <a:latin typeface="Cambria" panose="02040503050406030204" pitchFamily="18" charset="0"/>
                <a:ea typeface="Cambria" panose="02040503050406030204" pitchFamily="18" charset="0"/>
              </a:rPr>
              <a:t>course material</a:t>
            </a:r>
            <a:r>
              <a:rPr lang="en-US" sz="2100" dirty="0">
                <a:solidFill>
                  <a:schemeClr val="tx1"/>
                </a:solidFill>
                <a:latin typeface="Cambria" panose="02040503050406030204" pitchFamily="18" charset="0"/>
                <a:ea typeface="Cambria" panose="02040503050406030204" pitchFamily="18" charset="0"/>
              </a:rPr>
              <a:t>, but they cover </a:t>
            </a:r>
            <a:r>
              <a:rPr lang="en-US" sz="2100" b="1" dirty="0">
                <a:solidFill>
                  <a:schemeClr val="tx1"/>
                </a:solidFill>
                <a:latin typeface="Cambria" panose="02040503050406030204" pitchFamily="18" charset="0"/>
                <a:ea typeface="Cambria" panose="02040503050406030204" pitchFamily="18" charset="0"/>
              </a:rPr>
              <a:t>only one and two </a:t>
            </a:r>
            <a:r>
              <a:rPr lang="en-US" sz="2100" b="1" dirty="0" smtClean="0">
                <a:solidFill>
                  <a:schemeClr val="tx1"/>
                </a:solidFill>
                <a:latin typeface="Cambria" panose="02040503050406030204" pitchFamily="18" charset="0"/>
                <a:ea typeface="Cambria" panose="02040503050406030204" pitchFamily="18" charset="0"/>
              </a:rPr>
              <a:t>lge </a:t>
            </a:r>
            <a:r>
              <a:rPr lang="en-US" sz="2100" b="1" dirty="0">
                <a:solidFill>
                  <a:schemeClr val="tx1"/>
                </a:solidFill>
                <a:latin typeface="Cambria" panose="02040503050406030204" pitchFamily="18" charset="0"/>
                <a:ea typeface="Cambria" panose="02040503050406030204" pitchFamily="18" charset="0"/>
              </a:rPr>
              <a:t>points</a:t>
            </a:r>
            <a:r>
              <a:rPr lang="en-US" sz="2100" dirty="0">
                <a:solidFill>
                  <a:schemeClr val="tx1"/>
                </a:solidFill>
                <a:latin typeface="Cambria" panose="02040503050406030204" pitchFamily="18" charset="0"/>
                <a:ea typeface="Cambria" panose="02040503050406030204" pitchFamily="18" charset="0"/>
              </a:rPr>
              <a:t> and assess whether the students have mastered these points adequately;</a:t>
            </a:r>
            <a:endParaRPr lang="ro-RO" sz="2100" dirty="0">
              <a:solidFill>
                <a:schemeClr val="tx1"/>
              </a:solidFill>
              <a:latin typeface="Cambria" panose="02040503050406030204" pitchFamily="18" charset="0"/>
              <a:ea typeface="Cambria" panose="02040503050406030204" pitchFamily="18" charset="0"/>
            </a:endParaRPr>
          </a:p>
          <a:p>
            <a:pPr lvl="1">
              <a:spcBef>
                <a:spcPts val="0"/>
              </a:spcBef>
              <a:buFont typeface="Wingdings" panose="05000000000000000000" pitchFamily="2" charset="2"/>
              <a:buChar char="§"/>
            </a:pPr>
            <a:r>
              <a:rPr lang="en-US" sz="2100" b="1" dirty="0">
                <a:solidFill>
                  <a:schemeClr val="tx1"/>
                </a:solidFill>
                <a:latin typeface="Cambria" panose="02040503050406030204" pitchFamily="18" charset="0"/>
                <a:ea typeface="Cambria" panose="02040503050406030204" pitchFamily="18" charset="0"/>
              </a:rPr>
              <a:t>are formative in nature</a:t>
            </a:r>
            <a:r>
              <a:rPr lang="en-US" sz="2100" dirty="0">
                <a:solidFill>
                  <a:schemeClr val="tx1"/>
                </a:solidFill>
                <a:latin typeface="Cambria" panose="02040503050406030204" pitchFamily="18" charset="0"/>
                <a:ea typeface="Cambria" panose="02040503050406030204" pitchFamily="18" charset="0"/>
              </a:rPr>
              <a:t>, and given during the course, at </a:t>
            </a:r>
            <a:r>
              <a:rPr lang="en-US" sz="2100" b="1" dirty="0">
                <a:solidFill>
                  <a:schemeClr val="tx1"/>
                </a:solidFill>
                <a:latin typeface="Cambria" panose="02040503050406030204" pitchFamily="18" charset="0"/>
                <a:ea typeface="Cambria" panose="02040503050406030204" pitchFamily="18" charset="0"/>
              </a:rPr>
              <a:t>the end of a unit</a:t>
            </a:r>
            <a:r>
              <a:rPr lang="en-US" sz="2100" dirty="0">
                <a:solidFill>
                  <a:schemeClr val="tx1"/>
                </a:solidFill>
                <a:latin typeface="Cambria" panose="02040503050406030204" pitchFamily="18" charset="0"/>
                <a:ea typeface="Cambria" panose="02040503050406030204" pitchFamily="18" charset="0"/>
              </a:rPr>
              <a:t> of </a:t>
            </a:r>
            <a:r>
              <a:rPr lang="en-US" sz="2100" dirty="0" smtClean="0">
                <a:solidFill>
                  <a:schemeClr val="tx1"/>
                </a:solidFill>
                <a:latin typeface="Cambria" panose="02040503050406030204" pitchFamily="18" charset="0"/>
                <a:ea typeface="Cambria" panose="02040503050406030204" pitchFamily="18" charset="0"/>
              </a:rPr>
              <a:t>lge </a:t>
            </a:r>
            <a:r>
              <a:rPr lang="en-US" sz="2100" dirty="0">
                <a:solidFill>
                  <a:schemeClr val="tx1"/>
                </a:solidFill>
                <a:latin typeface="Cambria" panose="02040503050406030204" pitchFamily="18" charset="0"/>
                <a:ea typeface="Cambria" panose="02040503050406030204" pitchFamily="18" charset="0"/>
              </a:rPr>
              <a:t>teaching;</a:t>
            </a:r>
            <a:endParaRPr lang="ro-RO" sz="2100" dirty="0">
              <a:solidFill>
                <a:schemeClr val="tx1"/>
              </a:solidFill>
              <a:latin typeface="Cambria" panose="02040503050406030204" pitchFamily="18" charset="0"/>
              <a:ea typeface="Cambria" panose="02040503050406030204" pitchFamily="18" charset="0"/>
            </a:endParaRPr>
          </a:p>
          <a:p>
            <a:pPr lvl="1">
              <a:spcBef>
                <a:spcPts val="600"/>
              </a:spcBef>
              <a:buFont typeface="Wingdings" panose="05000000000000000000" pitchFamily="2" charset="2"/>
              <a:buChar char="§"/>
            </a:pPr>
            <a:r>
              <a:rPr lang="en-US" sz="2100" dirty="0">
                <a:solidFill>
                  <a:schemeClr val="tx1"/>
                </a:solidFill>
                <a:latin typeface="Cambria" panose="02040503050406030204" pitchFamily="18" charset="0"/>
                <a:ea typeface="Cambria" panose="02040503050406030204" pitchFamily="18" charset="0"/>
              </a:rPr>
              <a:t>they are informal tests, set by the teacher, with the purpose of obtaining information about </a:t>
            </a:r>
            <a:r>
              <a:rPr lang="en-US" sz="2100" b="1" dirty="0">
                <a:solidFill>
                  <a:schemeClr val="tx1"/>
                </a:solidFill>
                <a:latin typeface="Cambria" panose="02040503050406030204" pitchFamily="18" charset="0"/>
                <a:ea typeface="Cambria" panose="02040503050406030204" pitchFamily="18" charset="0"/>
              </a:rPr>
              <a:t>which areas need further attention</a:t>
            </a:r>
            <a:r>
              <a:rPr lang="en-US" sz="2100" dirty="0">
                <a:solidFill>
                  <a:schemeClr val="tx1"/>
                </a:solidFill>
                <a:latin typeface="Cambria" panose="02040503050406030204" pitchFamily="18" charset="0"/>
                <a:ea typeface="Cambria" panose="02040503050406030204" pitchFamily="18" charset="0"/>
              </a:rPr>
              <a:t> in order to plan future teaching. </a:t>
            </a:r>
            <a:endParaRPr lang="ro-RO" sz="2100"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814299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4868" y="505838"/>
            <a:ext cx="7314096" cy="5505856"/>
          </a:xfrm>
        </p:spPr>
        <p:txBody>
          <a:bodyPr>
            <a:noAutofit/>
          </a:bodyPr>
          <a:lstStyle/>
          <a:p>
            <a:pPr marL="400050" lvl="1" indent="0">
              <a:spcBef>
                <a:spcPts val="0"/>
              </a:spcBef>
              <a:buNone/>
            </a:pPr>
            <a:r>
              <a:rPr lang="en-US" sz="2800" b="1" dirty="0">
                <a:solidFill>
                  <a:schemeClr val="tx1"/>
                </a:solidFill>
                <a:latin typeface="Cambria" panose="02040503050406030204" pitchFamily="18" charset="0"/>
                <a:ea typeface="Cambria" panose="02040503050406030204" pitchFamily="18" charset="0"/>
              </a:rPr>
              <a:t>Test types </a:t>
            </a:r>
            <a:endParaRPr lang="ro-RO" sz="2800" dirty="0">
              <a:solidFill>
                <a:schemeClr val="tx1"/>
              </a:solidFill>
              <a:latin typeface="Cambria" panose="02040503050406030204" pitchFamily="18" charset="0"/>
              <a:ea typeface="Cambria" panose="02040503050406030204" pitchFamily="18" charset="0"/>
            </a:endParaRPr>
          </a:p>
          <a:p>
            <a:pPr marL="400050" lvl="1" indent="0">
              <a:spcBef>
                <a:spcPts val="0"/>
              </a:spcBef>
              <a:buNone/>
            </a:pPr>
            <a:endParaRPr lang="ro-RO" sz="1800" dirty="0" smtClean="0">
              <a:solidFill>
                <a:schemeClr val="tx1"/>
              </a:solidFill>
              <a:latin typeface="Cambria" panose="02040503050406030204" pitchFamily="18" charset="0"/>
              <a:ea typeface="Cambria" panose="02040503050406030204" pitchFamily="18" charset="0"/>
            </a:endParaRPr>
          </a:p>
          <a:p>
            <a:pPr marL="400050" lvl="1" indent="0">
              <a:spcBef>
                <a:spcPts val="0"/>
              </a:spcBef>
              <a:buNone/>
            </a:pPr>
            <a:r>
              <a:rPr lang="en-US" sz="2100" dirty="0">
                <a:solidFill>
                  <a:schemeClr val="tx1"/>
                </a:solidFill>
                <a:latin typeface="Cambria" panose="02040503050406030204" pitchFamily="18" charset="0"/>
                <a:ea typeface="Cambria" panose="02040503050406030204" pitchFamily="18" charset="0"/>
              </a:rPr>
              <a:t> </a:t>
            </a:r>
            <a:r>
              <a:rPr lang="en-US" sz="2100" b="1" dirty="0" smtClean="0">
                <a:solidFill>
                  <a:schemeClr val="tx1"/>
                </a:solidFill>
                <a:latin typeface="Cambria" panose="02040503050406030204" pitchFamily="18" charset="0"/>
                <a:ea typeface="Cambria" panose="02040503050406030204" pitchFamily="18" charset="0"/>
              </a:rPr>
              <a:t>Diagnostic </a:t>
            </a:r>
            <a:r>
              <a:rPr lang="en-US" sz="2100" b="1" dirty="0">
                <a:solidFill>
                  <a:schemeClr val="tx1"/>
                </a:solidFill>
                <a:latin typeface="Cambria" panose="02040503050406030204" pitchFamily="18" charset="0"/>
                <a:ea typeface="Cambria" panose="02040503050406030204" pitchFamily="18" charset="0"/>
              </a:rPr>
              <a:t>tests</a:t>
            </a:r>
            <a:endParaRPr lang="ro-RO" sz="2100" dirty="0">
              <a:solidFill>
                <a:schemeClr val="tx1"/>
              </a:solidFill>
              <a:latin typeface="Cambria" panose="02040503050406030204" pitchFamily="18" charset="0"/>
              <a:ea typeface="Cambria" panose="02040503050406030204" pitchFamily="18" charset="0"/>
            </a:endParaRPr>
          </a:p>
          <a:p>
            <a:pPr lvl="1">
              <a:spcBef>
                <a:spcPts val="0"/>
              </a:spcBef>
              <a:buFont typeface="Wingdings" panose="05000000000000000000" pitchFamily="2" charset="2"/>
              <a:buChar char="§"/>
            </a:pPr>
            <a:r>
              <a:rPr lang="en-US" sz="2100" dirty="0">
                <a:solidFill>
                  <a:schemeClr val="tx1"/>
                </a:solidFill>
                <a:latin typeface="Cambria" panose="02040503050406030204" pitchFamily="18" charset="0"/>
                <a:ea typeface="Cambria" panose="02040503050406030204" pitchFamily="18" charset="0"/>
              </a:rPr>
              <a:t>are used to </a:t>
            </a:r>
            <a:r>
              <a:rPr lang="en-US" sz="2100" b="1" dirty="0">
                <a:solidFill>
                  <a:schemeClr val="tx1"/>
                </a:solidFill>
                <a:latin typeface="Cambria" panose="02040503050406030204" pitchFamily="18" charset="0"/>
                <a:ea typeface="Cambria" panose="02040503050406030204" pitchFamily="18" charset="0"/>
              </a:rPr>
              <a:t>identify students’ </a:t>
            </a:r>
            <a:r>
              <a:rPr lang="en-US" sz="2100" b="1" dirty="0" smtClean="0">
                <a:solidFill>
                  <a:schemeClr val="tx1"/>
                </a:solidFill>
                <a:latin typeface="Cambria" panose="02040503050406030204" pitchFamily="18" charset="0"/>
                <a:ea typeface="Cambria" panose="02040503050406030204" pitchFamily="18" charset="0"/>
              </a:rPr>
              <a:t>lge </a:t>
            </a:r>
            <a:r>
              <a:rPr lang="en-US" sz="2100" b="1" dirty="0">
                <a:solidFill>
                  <a:schemeClr val="tx1"/>
                </a:solidFill>
                <a:latin typeface="Cambria" panose="02040503050406030204" pitchFamily="18" charset="0"/>
                <a:ea typeface="Cambria" panose="02040503050406030204" pitchFamily="18" charset="0"/>
              </a:rPr>
              <a:t>problems</a:t>
            </a:r>
            <a:r>
              <a:rPr lang="en-US" sz="2100" dirty="0">
                <a:solidFill>
                  <a:schemeClr val="tx1"/>
                </a:solidFill>
                <a:latin typeface="Cambria" panose="02040503050406030204" pitchFamily="18" charset="0"/>
                <a:ea typeface="Cambria" panose="02040503050406030204" pitchFamily="18" charset="0"/>
              </a:rPr>
              <a:t>, </a:t>
            </a:r>
            <a:r>
              <a:rPr lang="en-US" sz="2100" b="1" dirty="0">
                <a:solidFill>
                  <a:schemeClr val="tx1"/>
                </a:solidFill>
                <a:latin typeface="Cambria" panose="02040503050406030204" pitchFamily="18" charset="0"/>
                <a:ea typeface="Cambria" panose="02040503050406030204" pitchFamily="18" charset="0"/>
              </a:rPr>
              <a:t>weaknesses</a:t>
            </a:r>
            <a:r>
              <a:rPr lang="en-US" sz="2100" dirty="0">
                <a:solidFill>
                  <a:schemeClr val="tx1"/>
                </a:solidFill>
                <a:latin typeface="Cambria" panose="02040503050406030204" pitchFamily="18" charset="0"/>
                <a:ea typeface="Cambria" panose="02040503050406030204" pitchFamily="18" charset="0"/>
              </a:rPr>
              <a:t> </a:t>
            </a:r>
            <a:r>
              <a:rPr lang="en-US" sz="2100" dirty="0" smtClean="0">
                <a:solidFill>
                  <a:schemeClr val="tx1"/>
                </a:solidFill>
                <a:latin typeface="Cambria" panose="02040503050406030204" pitchFamily="18" charset="0"/>
                <a:ea typeface="Cambria" panose="02040503050406030204" pitchFamily="18" charset="0"/>
              </a:rPr>
              <a:t>with </a:t>
            </a:r>
            <a:r>
              <a:rPr lang="en-US" sz="2100" dirty="0">
                <a:solidFill>
                  <a:schemeClr val="tx1"/>
                </a:solidFill>
                <a:latin typeface="Cambria" panose="02040503050406030204" pitchFamily="18" charset="0"/>
                <a:ea typeface="Cambria" panose="02040503050406030204" pitchFamily="18" charset="0"/>
              </a:rPr>
              <a:t>the purpose of obtaining information of which </a:t>
            </a:r>
            <a:r>
              <a:rPr lang="en-US" sz="2100" dirty="0" smtClean="0">
                <a:solidFill>
                  <a:schemeClr val="tx1"/>
                </a:solidFill>
                <a:latin typeface="Cambria" panose="02040503050406030204" pitchFamily="18" charset="0"/>
                <a:ea typeface="Cambria" panose="02040503050406030204" pitchFamily="18" charset="0"/>
              </a:rPr>
              <a:t>lge </a:t>
            </a:r>
            <a:r>
              <a:rPr lang="en-US" sz="2100" dirty="0">
                <a:solidFill>
                  <a:schemeClr val="tx1"/>
                </a:solidFill>
                <a:latin typeface="Cambria" panose="02040503050406030204" pitchFamily="18" charset="0"/>
                <a:ea typeface="Cambria" panose="02040503050406030204" pitchFamily="18" charset="0"/>
              </a:rPr>
              <a:t>areas require further teaching in order to plan future teaching priorities. </a:t>
            </a:r>
            <a:endParaRPr lang="ro-RO" sz="2100" dirty="0">
              <a:solidFill>
                <a:schemeClr val="tx1"/>
              </a:solidFill>
              <a:latin typeface="Cambria" panose="02040503050406030204" pitchFamily="18" charset="0"/>
              <a:ea typeface="Cambria" panose="02040503050406030204" pitchFamily="18" charset="0"/>
            </a:endParaRPr>
          </a:p>
          <a:p>
            <a:pPr lvl="1">
              <a:spcBef>
                <a:spcPts val="0"/>
              </a:spcBef>
              <a:buFont typeface="Wingdings" panose="05000000000000000000" pitchFamily="2" charset="2"/>
              <a:buChar char="§"/>
            </a:pPr>
            <a:r>
              <a:rPr lang="en-US" sz="2100" dirty="0">
                <a:solidFill>
                  <a:schemeClr val="tx1"/>
                </a:solidFill>
                <a:latin typeface="Cambria" panose="02040503050406030204" pitchFamily="18" charset="0"/>
                <a:ea typeface="Cambria" panose="02040503050406030204" pitchFamily="18" charset="0"/>
              </a:rPr>
              <a:t>results can be used to design a syllabus;</a:t>
            </a:r>
            <a:endParaRPr lang="ro-RO" sz="2100" dirty="0">
              <a:solidFill>
                <a:schemeClr val="tx1"/>
              </a:solidFill>
              <a:latin typeface="Cambria" panose="02040503050406030204" pitchFamily="18" charset="0"/>
              <a:ea typeface="Cambria" panose="02040503050406030204" pitchFamily="18" charset="0"/>
            </a:endParaRPr>
          </a:p>
          <a:p>
            <a:pPr lvl="1">
              <a:spcBef>
                <a:spcPts val="0"/>
              </a:spcBef>
              <a:buFont typeface="Wingdings" panose="05000000000000000000" pitchFamily="2" charset="2"/>
              <a:buChar char="§"/>
            </a:pPr>
            <a:r>
              <a:rPr lang="en-US" sz="2100" dirty="0">
                <a:solidFill>
                  <a:schemeClr val="tx1"/>
                </a:solidFill>
                <a:latin typeface="Cambria" panose="02040503050406030204" pitchFamily="18" charset="0"/>
                <a:ea typeface="Cambria" panose="02040503050406030204" pitchFamily="18" charset="0"/>
              </a:rPr>
              <a:t>are usually administered </a:t>
            </a:r>
            <a:r>
              <a:rPr lang="en-US" sz="2100" b="1" dirty="0">
                <a:solidFill>
                  <a:schemeClr val="tx1"/>
                </a:solidFill>
                <a:latin typeface="Cambria" panose="02040503050406030204" pitchFamily="18" charset="0"/>
                <a:ea typeface="Cambria" panose="02040503050406030204" pitchFamily="18" charset="0"/>
              </a:rPr>
              <a:t>at the start </a:t>
            </a:r>
            <a:r>
              <a:rPr lang="en-US" sz="2100" dirty="0">
                <a:solidFill>
                  <a:schemeClr val="tx1"/>
                </a:solidFill>
                <a:latin typeface="Cambria" panose="02040503050406030204" pitchFamily="18" charset="0"/>
                <a:ea typeface="Cambria" panose="02040503050406030204" pitchFamily="18" charset="0"/>
              </a:rPr>
              <a:t>of a new phase of </a:t>
            </a:r>
            <a:r>
              <a:rPr lang="en-US" sz="2100" dirty="0" smtClean="0">
                <a:solidFill>
                  <a:schemeClr val="tx1"/>
                </a:solidFill>
                <a:latin typeface="Cambria" panose="02040503050406030204" pitchFamily="18" charset="0"/>
                <a:ea typeface="Cambria" panose="02040503050406030204" pitchFamily="18" charset="0"/>
              </a:rPr>
              <a:t>lge </a:t>
            </a:r>
            <a:r>
              <a:rPr lang="en-US" sz="2100" dirty="0">
                <a:solidFill>
                  <a:schemeClr val="tx1"/>
                </a:solidFill>
                <a:latin typeface="Cambria" panose="02040503050406030204" pitchFamily="18" charset="0"/>
                <a:ea typeface="Cambria" panose="02040503050406030204" pitchFamily="18" charset="0"/>
              </a:rPr>
              <a:t>teaching (e.g. the start of a new school year</a:t>
            </a:r>
            <a:r>
              <a:rPr lang="en-US" sz="2100" dirty="0" smtClean="0">
                <a:solidFill>
                  <a:schemeClr val="tx1"/>
                </a:solidFill>
                <a:latin typeface="Cambria" panose="02040503050406030204" pitchFamily="18" charset="0"/>
                <a:ea typeface="Cambria" panose="02040503050406030204" pitchFamily="18" charset="0"/>
              </a:rPr>
              <a:t>)</a:t>
            </a:r>
            <a:r>
              <a:rPr lang="ro-RO" sz="2100" dirty="0" smtClean="0">
                <a:solidFill>
                  <a:schemeClr val="tx1"/>
                </a:solidFill>
                <a:latin typeface="Cambria" panose="02040503050406030204" pitchFamily="18" charset="0"/>
                <a:ea typeface="Cambria" panose="02040503050406030204" pitchFamily="18" charset="0"/>
              </a:rPr>
              <a:t>.</a:t>
            </a:r>
            <a:endParaRPr lang="ro-RO" sz="2100"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80404284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835</TotalTime>
  <Words>3387</Words>
  <Application>Microsoft Office PowerPoint</Application>
  <PresentationFormat>On-screen Show (4:3)</PresentationFormat>
  <Paragraphs>255</Paragraphs>
  <Slides>42</Slides>
  <Notes>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42</vt:i4>
      </vt:variant>
    </vt:vector>
  </HeadingPairs>
  <TitlesOfParts>
    <vt:vector size="56" baseType="lpstr">
      <vt:lpstr>F0</vt:lpstr>
      <vt:lpstr>F1</vt:lpstr>
      <vt:lpstr>F3</vt:lpstr>
      <vt:lpstr>F6</vt:lpstr>
      <vt:lpstr>Arial</vt:lpstr>
      <vt:lpstr>Arial</vt:lpstr>
      <vt:lpstr>Calibri</vt:lpstr>
      <vt:lpstr>Cambria</vt:lpstr>
      <vt:lpstr>Century Gothic</vt:lpstr>
      <vt:lpstr>Symbol</vt:lpstr>
      <vt:lpstr>Times New Roman</vt:lpstr>
      <vt:lpstr>Wingdings</vt:lpstr>
      <vt:lpstr>Wingdings 3</vt:lpstr>
      <vt:lpstr>Wisp</vt:lpstr>
      <vt:lpstr>Assessment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dc:title>
  <dc:creator>Asus</dc:creator>
  <cp:lastModifiedBy>Asus</cp:lastModifiedBy>
  <cp:revision>67</cp:revision>
  <dcterms:created xsi:type="dcterms:W3CDTF">2021-03-04T12:24:34Z</dcterms:created>
  <dcterms:modified xsi:type="dcterms:W3CDTF">2023-12-12T15:37:14Z</dcterms:modified>
</cp:coreProperties>
</file>