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60" r:id="rId4"/>
    <p:sldId id="261" r:id="rId5"/>
    <p:sldId id="262" r:id="rId6"/>
    <p:sldId id="263" r:id="rId7"/>
    <p:sldId id="264" r:id="rId8"/>
    <p:sldId id="294" r:id="rId9"/>
    <p:sldId id="267" r:id="rId10"/>
    <p:sldId id="268" r:id="rId11"/>
    <p:sldId id="269" r:id="rId12"/>
    <p:sldId id="270" r:id="rId13"/>
    <p:sldId id="271" r:id="rId14"/>
    <p:sldId id="272" r:id="rId15"/>
    <p:sldId id="273" r:id="rId16"/>
    <p:sldId id="274" r:id="rId17"/>
    <p:sldId id="309" r:id="rId18"/>
    <p:sldId id="275" r:id="rId19"/>
    <p:sldId id="276" r:id="rId20"/>
    <p:sldId id="277" r:id="rId21"/>
    <p:sldId id="278" r:id="rId22"/>
    <p:sldId id="279" r:id="rId23"/>
    <p:sldId id="280" r:id="rId24"/>
    <p:sldId id="281" r:id="rId25"/>
    <p:sldId id="282" r:id="rId26"/>
    <p:sldId id="283" r:id="rId27"/>
    <p:sldId id="284" r:id="rId28"/>
    <p:sldId id="285" r:id="rId29"/>
    <p:sldId id="286" r:id="rId30"/>
    <p:sldId id="287" r:id="rId31"/>
    <p:sldId id="288" r:id="rId32"/>
    <p:sldId id="289" r:id="rId3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0C473"/>
    <a:srgbClr val="698C54"/>
    <a:srgbClr val="5FA53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3" d="100"/>
          <a:sy n="83" d="100"/>
        </p:scale>
        <p:origin x="6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93105" y="802298"/>
            <a:ext cx="8561747"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93106" y="3531204"/>
            <a:ext cx="8561746"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423BF71-38B7-8642-BFCE-EDAE9BD0CBAF}" type="datetimeFigureOut">
              <a:rPr lang="en-US" dirty="0"/>
              <a:t>9/8/2025</a:t>
            </a:fld>
            <a:endParaRPr lang="en-US" dirty="0"/>
          </a:p>
        </p:txBody>
      </p:sp>
      <p:sp>
        <p:nvSpPr>
          <p:cNvPr id="5" name="Footer Placeholder 4"/>
          <p:cNvSpPr>
            <a:spLocks noGrp="1"/>
          </p:cNvSpPr>
          <p:nvPr>
            <p:ph type="ftr" sz="quarter" idx="11"/>
          </p:nvPr>
        </p:nvSpPr>
        <p:spPr>
          <a:xfrm>
            <a:off x="2493105" y="329307"/>
            <a:ext cx="4897310"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8" name="Straight Connector 7"/>
          <p:cNvCxnSpPr/>
          <p:nvPr/>
        </p:nvCxnSpPr>
        <p:spPr>
          <a:xfrm>
            <a:off x="2334637" y="798973"/>
            <a:ext cx="0" cy="2544756"/>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B025CB-9D18-264E-A945-2D020344C9DA}" type="datetimeFigureOut">
              <a:rPr lang="en-US" dirty="0"/>
              <a:t>9/8/2025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8" name="Straight Connector 7"/>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883863"/>
            <a:ext cx="1615742" cy="457499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534694" y="883863"/>
            <a:ext cx="7738807" cy="457499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07EFB6C-7E96-8F41-8872-189CA1C59F84}" type="datetimeFigureOut">
              <a:rPr lang="en-US" dirty="0"/>
              <a:t>9/8/2025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8" name="Straight Connector 7"/>
          <p:cNvCxnSpPr/>
          <p:nvPr/>
        </p:nvCxnSpPr>
        <p:spPr>
          <a:xfrm flipH="1">
            <a:off x="9439111" y="719272"/>
            <a:ext cx="1615742" cy="0"/>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981CDE-9BE7-C544-8ACB-7077DFC4270F}" type="datetimeFigureOut">
              <a:rPr lang="en-US" dirty="0"/>
              <a:t>9/8/2025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8" name="Straight Connector 7"/>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534813" y="1756130"/>
            <a:ext cx="8562580"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534695" y="3806195"/>
            <a:ext cx="8549990"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55BA285-9698-1B45-8319-D90A8C63F150}" type="datetimeFigureOut">
              <a:rPr lang="en-US" dirty="0"/>
              <a:t>9/8/2025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8" name="Straight Connector 7"/>
          <p:cNvCxnSpPr/>
          <p:nvPr/>
        </p:nvCxnSpPr>
        <p:spPr>
          <a:xfrm>
            <a:off x="1371687" y="798973"/>
            <a:ext cx="0" cy="2845107"/>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534695" y="804889"/>
            <a:ext cx="9520157"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534695" y="2010878"/>
            <a:ext cx="4608576" cy="343814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4793" y="2017343"/>
            <a:ext cx="4604130" cy="344152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A86CD42-43FF-B740-998F-DCC3802C4CE3}" type="datetimeFigureOut">
              <a:rPr lang="en-US" dirty="0"/>
              <a:t>9/8/2025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9" name="Straight Connector 8"/>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534695" y="804163"/>
            <a:ext cx="9520157"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534695" y="2019549"/>
            <a:ext cx="4608576"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34695" y="2824269"/>
            <a:ext cx="4608576" cy="264445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4791" y="2023003"/>
            <a:ext cx="4608576"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454792" y="2821491"/>
            <a:ext cx="4608576" cy="263737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EA0FFBD-2EE4-8547-BBAE-A1AC91C8D77E}" type="datetimeFigureOut">
              <a:rPr lang="en-US" dirty="0"/>
              <a:t>9/8/2025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11" name="Straight Connector 10"/>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55A2352-D7AC-F242-9256-A4477BCBF354}" type="datetimeFigureOut">
              <a:rPr lang="en-US" dirty="0"/>
              <a:t>9/8/2025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7" name="Straight Connector 6"/>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FCFC6A-9AE6-404D-9FDD-168B477B9C90}" type="datetimeFigureOut">
              <a:rPr lang="en-US" dirty="0"/>
              <a:t>9/8/2025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34642" y="798973"/>
            <a:ext cx="3183128"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534695" y="3205491"/>
            <a:ext cx="3184989"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1CFCDFD-B4CF-A241-8D71-E814B10BEAF4}" type="datetimeFigureOut">
              <a:rPr lang="en-US" dirty="0"/>
              <a:t>9/8/2025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9" name="Straight Connector 8"/>
          <p:cNvCxnSpPr/>
          <p:nvPr/>
        </p:nvCxnSpPr>
        <p:spPr>
          <a:xfrm>
            <a:off x="1371687" y="798973"/>
            <a:ext cx="0" cy="2247117"/>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a:xfrm>
              <a:off x="7477387" y="482170"/>
              <a:ext cx="4074533" cy="5149101"/>
            </a:xfrm>
            <a:prstGeom prst="rect">
              <a:avLst/>
            </a:prstGeom>
            <a:gradFill>
              <a:gsLst>
                <a:gs pos="0">
                  <a:schemeClr val="bg2">
                    <a:lumMod val="10000"/>
                  </a:schemeClr>
                </a:gs>
                <a:gs pos="100000">
                  <a:schemeClr val="bg2">
                    <a:lumMod val="10000"/>
                  </a:schemeClr>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prstMaterial="matte">
              <a:bevelT w="133350" h="50800" prst="divot"/>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535694" y="1129513"/>
            <a:ext cx="5447840"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534695" y="3145992"/>
            <a:ext cx="5440037"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1534695" y="5469856"/>
            <a:ext cx="5440038" cy="320123"/>
          </a:xfrm>
        </p:spPr>
        <p:txBody>
          <a:bodyPr/>
          <a:lstStyle>
            <a:lvl1pPr algn="l">
              <a:defRPr/>
            </a:lvl1pPr>
          </a:lstStyle>
          <a:p>
            <a:fld id="{26A7B589-FD4B-7E46-869A-CBADC5FC564E}" type="datetimeFigureOut">
              <a:rPr lang="en-US" dirty="0"/>
              <a:t>9/8/2025</a:t>
            </a:fld>
            <a:endParaRPr lang="en-US" dirty="0"/>
          </a:p>
        </p:txBody>
      </p:sp>
      <p:sp>
        <p:nvSpPr>
          <p:cNvPr id="6" name="Footer Placeholder 5"/>
          <p:cNvSpPr>
            <a:spLocks noGrp="1"/>
          </p:cNvSpPr>
          <p:nvPr>
            <p:ph type="ftr" sz="quarter" idx="11"/>
          </p:nvPr>
        </p:nvSpPr>
        <p:spPr>
          <a:xfrm>
            <a:off x="1534910" y="318640"/>
            <a:ext cx="5453475"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4" name="Straight Connector 13"/>
          <p:cNvCxnSpPr/>
          <p:nvPr/>
        </p:nvCxnSpPr>
        <p:spPr>
          <a:xfrm>
            <a:off x="1371687" y="798973"/>
            <a:ext cx="0" cy="2161124"/>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Rectangle 8"/>
          <p:cNvSpPr/>
          <p:nvPr/>
        </p:nvSpPr>
        <p:spPr>
          <a:xfrm>
            <a:off x="0" y="2015732"/>
            <a:ext cx="12192000" cy="4118829"/>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srcRect t="2769" b="-2769"/>
          <a:stretch/>
        </p:blipFill>
        <p:spPr>
          <a:xfrm>
            <a:off x="0" y="6135624"/>
            <a:ext cx="12192000" cy="742950"/>
          </a:xfrm>
          <a:prstGeom prst="rect">
            <a:avLst/>
          </a:prstGeom>
        </p:spPr>
      </p:pic>
      <p:sp>
        <p:nvSpPr>
          <p:cNvPr id="2" name="Title Placeholder 1"/>
          <p:cNvSpPr>
            <a:spLocks noGrp="1"/>
          </p:cNvSpPr>
          <p:nvPr>
            <p:ph type="title"/>
          </p:nvPr>
        </p:nvSpPr>
        <p:spPr>
          <a:xfrm>
            <a:off x="1534696" y="804519"/>
            <a:ext cx="9520158" cy="1049235"/>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534696" y="2015732"/>
            <a:ext cx="9520158"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CD8A92E-5FF9-8143-81B3-CCB531513398}" type="datetimeFigureOut">
              <a:rPr lang="en-US" dirty="0"/>
              <a:t>9/8/2025</a:t>
            </a:fld>
            <a:endParaRPr lang="en-US" dirty="0"/>
          </a:p>
        </p:txBody>
      </p:sp>
      <p:sp>
        <p:nvSpPr>
          <p:cNvPr id="5" name="Footer Placeholder 4"/>
          <p:cNvSpPr>
            <a:spLocks noGrp="1"/>
          </p:cNvSpPr>
          <p:nvPr>
            <p:ph type="ftr" sz="quarter" idx="3"/>
          </p:nvPr>
        </p:nvSpPr>
        <p:spPr>
          <a:xfrm>
            <a:off x="1534695" y="329307"/>
            <a:ext cx="5855719"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2" name="Straight Connector 11"/>
          <p:cNvCxnSpPr/>
          <p:nvPr/>
        </p:nvCxnSpPr>
        <p:spPr>
          <a:xfrm>
            <a:off x="0" y="6141705"/>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3200" b="0" i="0" kern="1200" cap="none">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oxforddictionaries.com/definition/english/equally" TargetMode="External"/><Relationship Id="rId2" Type="http://schemas.openxmlformats.org/officeDocument/2006/relationships/hyperlink" Target="http://www.oxforddictionaries.com/definition/english/root#root__9" TargetMode="Externa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B939B-F6A4-47C9-AC95-47D0723E630B}"/>
              </a:ext>
            </a:extLst>
          </p:cNvPr>
          <p:cNvSpPr>
            <a:spLocks noGrp="1"/>
          </p:cNvSpPr>
          <p:nvPr>
            <p:ph type="ctrTitle"/>
          </p:nvPr>
        </p:nvSpPr>
        <p:spPr/>
        <p:txBody>
          <a:bodyPr>
            <a:normAutofit/>
          </a:bodyPr>
          <a:lstStyle/>
          <a:p>
            <a:r>
              <a:rPr lang="en-US" sz="4400" dirty="0"/>
              <a:t>Using</a:t>
            </a:r>
            <a:r>
              <a:rPr lang="en-US" dirty="0"/>
              <a:t> ADJECTIVES </a:t>
            </a:r>
            <a:r>
              <a:rPr lang="en-US" sz="4000" dirty="0"/>
              <a:t>and</a:t>
            </a:r>
            <a:r>
              <a:rPr lang="en-US" dirty="0"/>
              <a:t> ADVERBS </a:t>
            </a:r>
            <a:r>
              <a:rPr lang="en-US" sz="4000" dirty="0"/>
              <a:t>correctly</a:t>
            </a:r>
            <a:endParaRPr lang="ro-RO" sz="4000" dirty="0"/>
          </a:p>
        </p:txBody>
      </p:sp>
    </p:spTree>
    <p:extLst>
      <p:ext uri="{BB962C8B-B14F-4D97-AF65-F5344CB8AC3E}">
        <p14:creationId xmlns:p14="http://schemas.microsoft.com/office/powerpoint/2010/main" val="34232507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07DA3F0-0B36-468A-93B6-B4F024983A0D}"/>
              </a:ext>
            </a:extLst>
          </p:cNvPr>
          <p:cNvSpPr>
            <a:spLocks noGrp="1"/>
          </p:cNvSpPr>
          <p:nvPr>
            <p:ph type="title"/>
          </p:nvPr>
        </p:nvSpPr>
        <p:spPr>
          <a:xfrm>
            <a:off x="1351468" y="1099664"/>
            <a:ext cx="10618860" cy="1722268"/>
          </a:xfrm>
        </p:spPr>
        <p:txBody>
          <a:bodyPr>
            <a:normAutofit fontScale="90000"/>
          </a:bodyPr>
          <a:lstStyle/>
          <a:p>
            <a:pPr marL="457200" indent="-457200">
              <a:buFont typeface="Arial" panose="020B0604020202020204" pitchFamily="34" charset="0"/>
              <a:buChar char="•"/>
            </a:pPr>
            <a:r>
              <a:rPr lang="en-GB" sz="2700" dirty="0"/>
              <a:t>A few adjectives and adverbs don’t follow these rules when they form the comparative and superlative degrees. Unfortunately, they are among the most commonly used modifiers in English, so one may need them virtually every day. Since they don’t follow a pattern, they should be memorized.</a:t>
            </a:r>
            <a:br>
              <a:rPr lang="ro-RO" dirty="0"/>
            </a:br>
            <a:endParaRPr lang="ro-RO" dirty="0"/>
          </a:p>
        </p:txBody>
      </p:sp>
      <p:graphicFrame>
        <p:nvGraphicFramePr>
          <p:cNvPr id="6" name="Content Placeholder 5">
            <a:extLst>
              <a:ext uri="{FF2B5EF4-FFF2-40B4-BE49-F238E27FC236}">
                <a16:creationId xmlns:a16="http://schemas.microsoft.com/office/drawing/2014/main" id="{FD6542A8-85EF-4035-8D64-EE509004BAEE}"/>
              </a:ext>
            </a:extLst>
          </p:cNvPr>
          <p:cNvGraphicFramePr>
            <a:graphicFrameLocks noGrp="1"/>
          </p:cNvGraphicFramePr>
          <p:nvPr>
            <p:ph idx="1"/>
            <p:extLst>
              <p:ext uri="{D42A27DB-BD31-4B8C-83A1-F6EECF244321}">
                <p14:modId xmlns:p14="http://schemas.microsoft.com/office/powerpoint/2010/main" val="289946709"/>
              </p:ext>
            </p:extLst>
          </p:nvPr>
        </p:nvGraphicFramePr>
        <p:xfrm>
          <a:off x="1902692" y="2495837"/>
          <a:ext cx="9174848" cy="3616171"/>
        </p:xfrm>
        <a:graphic>
          <a:graphicData uri="http://schemas.openxmlformats.org/drawingml/2006/table">
            <a:tbl>
              <a:tblPr firstRow="1" firstCol="1" lastRow="1" lastCol="1" bandRow="1" bandCol="1">
                <a:tableStyleId>{5C22544A-7EE6-4342-B048-85BDC9FD1C3A}</a:tableStyleId>
              </a:tblPr>
              <a:tblGrid>
                <a:gridCol w="3010827">
                  <a:extLst>
                    <a:ext uri="{9D8B030D-6E8A-4147-A177-3AD203B41FA5}">
                      <a16:colId xmlns:a16="http://schemas.microsoft.com/office/drawing/2014/main" val="524857884"/>
                    </a:ext>
                  </a:extLst>
                </a:gridCol>
                <a:gridCol w="3340922">
                  <a:extLst>
                    <a:ext uri="{9D8B030D-6E8A-4147-A177-3AD203B41FA5}">
                      <a16:colId xmlns:a16="http://schemas.microsoft.com/office/drawing/2014/main" val="2982130830"/>
                    </a:ext>
                  </a:extLst>
                </a:gridCol>
                <a:gridCol w="2823099">
                  <a:extLst>
                    <a:ext uri="{9D8B030D-6E8A-4147-A177-3AD203B41FA5}">
                      <a16:colId xmlns:a16="http://schemas.microsoft.com/office/drawing/2014/main" val="3893065078"/>
                    </a:ext>
                  </a:extLst>
                </a:gridCol>
              </a:tblGrid>
              <a:tr h="568171">
                <a:tc>
                  <a:txBody>
                    <a:bodyPr/>
                    <a:lstStyle/>
                    <a:p>
                      <a:pPr indent="360000" algn="just">
                        <a:lnSpc>
                          <a:spcPct val="100000"/>
                        </a:lnSpc>
                        <a:spcAft>
                          <a:spcPts val="0"/>
                        </a:spcAft>
                      </a:pPr>
                      <a:r>
                        <a:rPr lang="en-GB" sz="2000" dirty="0">
                          <a:effectLst/>
                        </a:rPr>
                        <a:t>POSITIVE</a:t>
                      </a:r>
                      <a:endParaRPr lang="ro-RO"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indent="360000" algn="just">
                        <a:lnSpc>
                          <a:spcPct val="100000"/>
                        </a:lnSpc>
                        <a:spcAft>
                          <a:spcPts val="0"/>
                        </a:spcAft>
                      </a:pPr>
                      <a:r>
                        <a:rPr lang="en-GB" sz="2000" dirty="0">
                          <a:effectLst/>
                        </a:rPr>
                        <a:t>COMPARATIVE</a:t>
                      </a:r>
                      <a:endParaRPr lang="ro-RO"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indent="360000" algn="just">
                        <a:lnSpc>
                          <a:spcPct val="100000"/>
                        </a:lnSpc>
                        <a:spcAft>
                          <a:spcPts val="0"/>
                        </a:spcAft>
                      </a:pPr>
                      <a:r>
                        <a:rPr lang="en-GB" sz="2000" dirty="0">
                          <a:effectLst/>
                        </a:rPr>
                        <a:t>SUPERLATIVE</a:t>
                      </a:r>
                      <a:endParaRPr lang="ro-RO"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094558393"/>
                  </a:ext>
                </a:extLst>
              </a:tr>
              <a:tr h="284085">
                <a:tc>
                  <a:txBody>
                    <a:bodyPr/>
                    <a:lstStyle/>
                    <a:p>
                      <a:pPr indent="360000" algn="just">
                        <a:lnSpc>
                          <a:spcPct val="100000"/>
                        </a:lnSpc>
                        <a:spcAft>
                          <a:spcPts val="0"/>
                        </a:spcAft>
                      </a:pPr>
                      <a:r>
                        <a:rPr lang="en-GB" sz="2000" b="1" dirty="0">
                          <a:effectLst/>
                        </a:rPr>
                        <a:t>bad</a:t>
                      </a:r>
                      <a:endParaRPr lang="ro-RO" sz="20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indent="360000" algn="just">
                        <a:lnSpc>
                          <a:spcPct val="100000"/>
                        </a:lnSpc>
                        <a:spcAft>
                          <a:spcPts val="0"/>
                        </a:spcAft>
                      </a:pPr>
                      <a:r>
                        <a:rPr lang="en-GB" sz="2000" b="1" dirty="0">
                          <a:solidFill>
                            <a:schemeClr val="bg1"/>
                          </a:solidFill>
                          <a:effectLst/>
                        </a:rPr>
                        <a:t>worse</a:t>
                      </a:r>
                      <a:endParaRPr lang="ro-RO" sz="20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1"/>
                    </a:solidFill>
                  </a:tcPr>
                </a:tc>
                <a:tc>
                  <a:txBody>
                    <a:bodyPr/>
                    <a:lstStyle/>
                    <a:p>
                      <a:pPr indent="360000" algn="just">
                        <a:lnSpc>
                          <a:spcPct val="100000"/>
                        </a:lnSpc>
                        <a:spcAft>
                          <a:spcPts val="0"/>
                        </a:spcAft>
                      </a:pPr>
                      <a:r>
                        <a:rPr lang="en-GB" sz="2000" b="1">
                          <a:effectLst/>
                        </a:rPr>
                        <a:t>worst</a:t>
                      </a:r>
                      <a:endParaRPr lang="ro-RO" sz="20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606771373"/>
                  </a:ext>
                </a:extLst>
              </a:tr>
              <a:tr h="284085">
                <a:tc>
                  <a:txBody>
                    <a:bodyPr/>
                    <a:lstStyle/>
                    <a:p>
                      <a:pPr indent="360000" algn="just">
                        <a:lnSpc>
                          <a:spcPct val="100000"/>
                        </a:lnSpc>
                        <a:spcAft>
                          <a:spcPts val="0"/>
                        </a:spcAft>
                      </a:pPr>
                      <a:r>
                        <a:rPr lang="en-GB" sz="2000" b="1" dirty="0">
                          <a:effectLst/>
                        </a:rPr>
                        <a:t>badly</a:t>
                      </a:r>
                      <a:endParaRPr lang="ro-RO" sz="20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indent="360000" algn="just">
                        <a:lnSpc>
                          <a:spcPct val="100000"/>
                        </a:lnSpc>
                        <a:spcAft>
                          <a:spcPts val="0"/>
                        </a:spcAft>
                      </a:pPr>
                      <a:r>
                        <a:rPr lang="en-GB" sz="2000" b="1" dirty="0">
                          <a:solidFill>
                            <a:schemeClr val="bg1"/>
                          </a:solidFill>
                          <a:effectLst/>
                        </a:rPr>
                        <a:t>worse</a:t>
                      </a:r>
                      <a:endParaRPr lang="ro-RO" sz="20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1"/>
                    </a:solidFill>
                  </a:tcPr>
                </a:tc>
                <a:tc>
                  <a:txBody>
                    <a:bodyPr/>
                    <a:lstStyle/>
                    <a:p>
                      <a:pPr indent="360000" algn="just">
                        <a:lnSpc>
                          <a:spcPct val="100000"/>
                        </a:lnSpc>
                        <a:spcAft>
                          <a:spcPts val="0"/>
                        </a:spcAft>
                      </a:pPr>
                      <a:r>
                        <a:rPr lang="en-GB" sz="2000" b="1">
                          <a:effectLst/>
                        </a:rPr>
                        <a:t>worst</a:t>
                      </a:r>
                      <a:endParaRPr lang="ro-RO" sz="20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169099958"/>
                  </a:ext>
                </a:extLst>
              </a:tr>
              <a:tr h="284085">
                <a:tc>
                  <a:txBody>
                    <a:bodyPr/>
                    <a:lstStyle/>
                    <a:p>
                      <a:pPr indent="360000" algn="just">
                        <a:lnSpc>
                          <a:spcPct val="100000"/>
                        </a:lnSpc>
                        <a:spcAft>
                          <a:spcPts val="0"/>
                        </a:spcAft>
                      </a:pPr>
                      <a:r>
                        <a:rPr lang="en-GB" sz="2000" b="1" dirty="0">
                          <a:effectLst/>
                        </a:rPr>
                        <a:t>far </a:t>
                      </a:r>
                      <a:endParaRPr lang="ro-RO" sz="20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indent="360000" algn="just">
                        <a:lnSpc>
                          <a:spcPct val="100000"/>
                        </a:lnSpc>
                        <a:spcAft>
                          <a:spcPts val="0"/>
                        </a:spcAft>
                      </a:pPr>
                      <a:r>
                        <a:rPr lang="en-GB" sz="2000" b="1" dirty="0">
                          <a:solidFill>
                            <a:schemeClr val="bg1"/>
                          </a:solidFill>
                          <a:effectLst/>
                        </a:rPr>
                        <a:t>farther</a:t>
                      </a:r>
                      <a:endParaRPr lang="ro-RO" sz="20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1"/>
                    </a:solidFill>
                  </a:tcPr>
                </a:tc>
                <a:tc>
                  <a:txBody>
                    <a:bodyPr/>
                    <a:lstStyle/>
                    <a:p>
                      <a:pPr indent="360000" algn="just">
                        <a:lnSpc>
                          <a:spcPct val="100000"/>
                        </a:lnSpc>
                        <a:spcAft>
                          <a:spcPts val="0"/>
                        </a:spcAft>
                      </a:pPr>
                      <a:r>
                        <a:rPr lang="en-GB" sz="2000" b="1">
                          <a:effectLst/>
                        </a:rPr>
                        <a:t>farthest</a:t>
                      </a:r>
                      <a:endParaRPr lang="ro-RO" sz="20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568526885"/>
                  </a:ext>
                </a:extLst>
              </a:tr>
              <a:tr h="284085">
                <a:tc>
                  <a:txBody>
                    <a:bodyPr/>
                    <a:lstStyle/>
                    <a:p>
                      <a:pPr indent="360000" algn="just">
                        <a:lnSpc>
                          <a:spcPct val="100000"/>
                        </a:lnSpc>
                        <a:spcAft>
                          <a:spcPts val="0"/>
                        </a:spcAft>
                      </a:pPr>
                      <a:r>
                        <a:rPr lang="en-GB" sz="2000" b="1">
                          <a:effectLst/>
                        </a:rPr>
                        <a:t>far</a:t>
                      </a:r>
                      <a:endParaRPr lang="ro-RO" sz="20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indent="360000" algn="just">
                        <a:lnSpc>
                          <a:spcPct val="100000"/>
                        </a:lnSpc>
                        <a:spcAft>
                          <a:spcPts val="0"/>
                        </a:spcAft>
                      </a:pPr>
                      <a:r>
                        <a:rPr lang="en-GB" sz="2000" b="1" dirty="0">
                          <a:solidFill>
                            <a:schemeClr val="bg1"/>
                          </a:solidFill>
                          <a:effectLst/>
                        </a:rPr>
                        <a:t>further</a:t>
                      </a:r>
                      <a:endParaRPr lang="ro-RO" sz="20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1"/>
                    </a:solidFill>
                  </a:tcPr>
                </a:tc>
                <a:tc>
                  <a:txBody>
                    <a:bodyPr/>
                    <a:lstStyle/>
                    <a:p>
                      <a:pPr indent="360000" algn="just">
                        <a:lnSpc>
                          <a:spcPct val="100000"/>
                        </a:lnSpc>
                        <a:spcAft>
                          <a:spcPts val="0"/>
                        </a:spcAft>
                      </a:pPr>
                      <a:r>
                        <a:rPr lang="en-GB" sz="2000" b="1">
                          <a:effectLst/>
                        </a:rPr>
                        <a:t>furthest</a:t>
                      </a:r>
                      <a:endParaRPr lang="ro-RO" sz="20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899168692"/>
                  </a:ext>
                </a:extLst>
              </a:tr>
              <a:tr h="284085">
                <a:tc>
                  <a:txBody>
                    <a:bodyPr/>
                    <a:lstStyle/>
                    <a:p>
                      <a:pPr indent="360000" algn="just">
                        <a:lnSpc>
                          <a:spcPct val="100000"/>
                        </a:lnSpc>
                        <a:spcAft>
                          <a:spcPts val="0"/>
                        </a:spcAft>
                      </a:pPr>
                      <a:r>
                        <a:rPr lang="en-GB" sz="2000" b="1">
                          <a:effectLst/>
                        </a:rPr>
                        <a:t>good</a:t>
                      </a:r>
                      <a:endParaRPr lang="ro-RO" sz="20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indent="360000" algn="just">
                        <a:lnSpc>
                          <a:spcPct val="100000"/>
                        </a:lnSpc>
                        <a:spcAft>
                          <a:spcPts val="0"/>
                        </a:spcAft>
                      </a:pPr>
                      <a:r>
                        <a:rPr lang="en-GB" sz="2000" b="1" dirty="0">
                          <a:solidFill>
                            <a:schemeClr val="bg1"/>
                          </a:solidFill>
                          <a:effectLst/>
                        </a:rPr>
                        <a:t>better</a:t>
                      </a:r>
                      <a:endParaRPr lang="ro-RO" sz="20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1"/>
                    </a:solidFill>
                  </a:tcPr>
                </a:tc>
                <a:tc>
                  <a:txBody>
                    <a:bodyPr/>
                    <a:lstStyle/>
                    <a:p>
                      <a:pPr indent="360000" algn="just">
                        <a:lnSpc>
                          <a:spcPct val="100000"/>
                        </a:lnSpc>
                        <a:spcAft>
                          <a:spcPts val="0"/>
                        </a:spcAft>
                      </a:pPr>
                      <a:r>
                        <a:rPr lang="en-GB" sz="2000" b="1">
                          <a:effectLst/>
                        </a:rPr>
                        <a:t>best</a:t>
                      </a:r>
                      <a:endParaRPr lang="ro-RO" sz="20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250047843"/>
                  </a:ext>
                </a:extLst>
              </a:tr>
              <a:tr h="284085">
                <a:tc>
                  <a:txBody>
                    <a:bodyPr/>
                    <a:lstStyle/>
                    <a:p>
                      <a:pPr indent="360000" algn="just">
                        <a:lnSpc>
                          <a:spcPct val="100000"/>
                        </a:lnSpc>
                        <a:spcAft>
                          <a:spcPts val="0"/>
                        </a:spcAft>
                      </a:pPr>
                      <a:r>
                        <a:rPr lang="en-GB" sz="2000" b="1" dirty="0">
                          <a:effectLst/>
                        </a:rPr>
                        <a:t>ill</a:t>
                      </a:r>
                      <a:endParaRPr lang="ro-RO" sz="20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indent="360000" algn="just">
                        <a:lnSpc>
                          <a:spcPct val="100000"/>
                        </a:lnSpc>
                        <a:spcAft>
                          <a:spcPts val="0"/>
                        </a:spcAft>
                      </a:pPr>
                      <a:r>
                        <a:rPr lang="en-GB" sz="2000" b="1" dirty="0">
                          <a:solidFill>
                            <a:schemeClr val="bg1"/>
                          </a:solidFill>
                          <a:effectLst/>
                        </a:rPr>
                        <a:t>worse</a:t>
                      </a:r>
                      <a:endParaRPr lang="ro-RO" sz="20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1"/>
                    </a:solidFill>
                  </a:tcPr>
                </a:tc>
                <a:tc>
                  <a:txBody>
                    <a:bodyPr/>
                    <a:lstStyle/>
                    <a:p>
                      <a:pPr indent="360000" algn="just">
                        <a:lnSpc>
                          <a:spcPct val="100000"/>
                        </a:lnSpc>
                        <a:spcAft>
                          <a:spcPts val="0"/>
                        </a:spcAft>
                      </a:pPr>
                      <a:r>
                        <a:rPr lang="en-GB" sz="2000" b="1" dirty="0">
                          <a:effectLst/>
                        </a:rPr>
                        <a:t>worst</a:t>
                      </a:r>
                      <a:endParaRPr lang="ro-RO" sz="20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959595967"/>
                  </a:ext>
                </a:extLst>
              </a:tr>
              <a:tr h="284085">
                <a:tc>
                  <a:txBody>
                    <a:bodyPr/>
                    <a:lstStyle/>
                    <a:p>
                      <a:pPr indent="360000" algn="just">
                        <a:lnSpc>
                          <a:spcPct val="100000"/>
                        </a:lnSpc>
                        <a:spcAft>
                          <a:spcPts val="0"/>
                        </a:spcAft>
                      </a:pPr>
                      <a:r>
                        <a:rPr lang="en-GB" sz="2000" b="1">
                          <a:effectLst/>
                        </a:rPr>
                        <a:t>little (amount)</a:t>
                      </a:r>
                      <a:endParaRPr lang="ro-RO" sz="20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indent="360000" algn="just">
                        <a:lnSpc>
                          <a:spcPct val="100000"/>
                        </a:lnSpc>
                        <a:spcAft>
                          <a:spcPts val="0"/>
                        </a:spcAft>
                      </a:pPr>
                      <a:r>
                        <a:rPr lang="en-GB" sz="2000" b="1" dirty="0">
                          <a:solidFill>
                            <a:schemeClr val="bg1"/>
                          </a:solidFill>
                          <a:effectLst/>
                        </a:rPr>
                        <a:t>less</a:t>
                      </a:r>
                      <a:endParaRPr lang="ro-RO" sz="20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1"/>
                    </a:solidFill>
                  </a:tcPr>
                </a:tc>
                <a:tc>
                  <a:txBody>
                    <a:bodyPr/>
                    <a:lstStyle/>
                    <a:p>
                      <a:pPr indent="360000" algn="just">
                        <a:lnSpc>
                          <a:spcPct val="100000"/>
                        </a:lnSpc>
                        <a:spcAft>
                          <a:spcPts val="0"/>
                        </a:spcAft>
                      </a:pPr>
                      <a:r>
                        <a:rPr lang="en-GB" sz="2000" b="1" dirty="0">
                          <a:effectLst/>
                        </a:rPr>
                        <a:t>least</a:t>
                      </a:r>
                      <a:endParaRPr lang="ro-RO" sz="20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19702877"/>
                  </a:ext>
                </a:extLst>
              </a:tr>
              <a:tr h="284085">
                <a:tc>
                  <a:txBody>
                    <a:bodyPr/>
                    <a:lstStyle/>
                    <a:p>
                      <a:pPr indent="360000" algn="just">
                        <a:lnSpc>
                          <a:spcPct val="100000"/>
                        </a:lnSpc>
                        <a:spcAft>
                          <a:spcPts val="0"/>
                        </a:spcAft>
                      </a:pPr>
                      <a:r>
                        <a:rPr lang="en-GB" sz="2000" b="1">
                          <a:effectLst/>
                        </a:rPr>
                        <a:t>many</a:t>
                      </a:r>
                      <a:endParaRPr lang="ro-RO" sz="20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indent="360000" algn="just">
                        <a:lnSpc>
                          <a:spcPct val="100000"/>
                        </a:lnSpc>
                        <a:spcAft>
                          <a:spcPts val="0"/>
                        </a:spcAft>
                      </a:pPr>
                      <a:r>
                        <a:rPr lang="en-GB" sz="2000" b="1" dirty="0">
                          <a:solidFill>
                            <a:schemeClr val="bg1"/>
                          </a:solidFill>
                          <a:effectLst/>
                        </a:rPr>
                        <a:t>more</a:t>
                      </a:r>
                      <a:endParaRPr lang="ro-RO" sz="20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1"/>
                    </a:solidFill>
                  </a:tcPr>
                </a:tc>
                <a:tc>
                  <a:txBody>
                    <a:bodyPr/>
                    <a:lstStyle/>
                    <a:p>
                      <a:pPr indent="360000" algn="just">
                        <a:lnSpc>
                          <a:spcPct val="100000"/>
                        </a:lnSpc>
                        <a:spcAft>
                          <a:spcPts val="0"/>
                        </a:spcAft>
                      </a:pPr>
                      <a:r>
                        <a:rPr lang="en-GB" sz="2000" b="1" dirty="0">
                          <a:effectLst/>
                        </a:rPr>
                        <a:t>most</a:t>
                      </a:r>
                      <a:endParaRPr lang="ro-RO" sz="20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617464736"/>
                  </a:ext>
                </a:extLst>
              </a:tr>
              <a:tr h="284085">
                <a:tc>
                  <a:txBody>
                    <a:bodyPr/>
                    <a:lstStyle/>
                    <a:p>
                      <a:pPr indent="360000" algn="just">
                        <a:lnSpc>
                          <a:spcPct val="100000"/>
                        </a:lnSpc>
                        <a:spcAft>
                          <a:spcPts val="0"/>
                        </a:spcAft>
                      </a:pPr>
                      <a:r>
                        <a:rPr lang="en-GB" sz="2000" b="1">
                          <a:effectLst/>
                        </a:rPr>
                        <a:t>much</a:t>
                      </a:r>
                      <a:endParaRPr lang="ro-RO" sz="20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indent="360000" algn="just">
                        <a:lnSpc>
                          <a:spcPct val="100000"/>
                        </a:lnSpc>
                        <a:spcAft>
                          <a:spcPts val="0"/>
                        </a:spcAft>
                      </a:pPr>
                      <a:r>
                        <a:rPr lang="en-GB" sz="2000" b="1" dirty="0">
                          <a:solidFill>
                            <a:schemeClr val="bg1"/>
                          </a:solidFill>
                          <a:effectLst/>
                        </a:rPr>
                        <a:t>more</a:t>
                      </a:r>
                      <a:endParaRPr lang="ro-RO" sz="20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1"/>
                    </a:solidFill>
                  </a:tcPr>
                </a:tc>
                <a:tc>
                  <a:txBody>
                    <a:bodyPr/>
                    <a:lstStyle/>
                    <a:p>
                      <a:pPr indent="360000" algn="just">
                        <a:lnSpc>
                          <a:spcPct val="100000"/>
                        </a:lnSpc>
                        <a:spcAft>
                          <a:spcPts val="0"/>
                        </a:spcAft>
                      </a:pPr>
                      <a:r>
                        <a:rPr lang="en-GB" sz="2000" b="1" dirty="0">
                          <a:effectLst/>
                        </a:rPr>
                        <a:t>most</a:t>
                      </a:r>
                      <a:endParaRPr lang="ro-RO" sz="20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674481651"/>
                  </a:ext>
                </a:extLst>
              </a:tr>
              <a:tr h="284085">
                <a:tc>
                  <a:txBody>
                    <a:bodyPr/>
                    <a:lstStyle/>
                    <a:p>
                      <a:pPr indent="360000" algn="just">
                        <a:lnSpc>
                          <a:spcPct val="100000"/>
                        </a:lnSpc>
                        <a:spcAft>
                          <a:spcPts val="0"/>
                        </a:spcAft>
                      </a:pPr>
                      <a:r>
                        <a:rPr lang="en-GB" sz="2000" b="1">
                          <a:effectLst/>
                        </a:rPr>
                        <a:t>well</a:t>
                      </a:r>
                      <a:endParaRPr lang="ro-RO" sz="20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indent="360000" algn="just">
                        <a:lnSpc>
                          <a:spcPct val="100000"/>
                        </a:lnSpc>
                        <a:spcAft>
                          <a:spcPts val="0"/>
                        </a:spcAft>
                      </a:pPr>
                      <a:r>
                        <a:rPr lang="en-GB" sz="2000" b="1">
                          <a:effectLst/>
                        </a:rPr>
                        <a:t>better</a:t>
                      </a:r>
                      <a:endParaRPr lang="ro-RO" sz="20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indent="360000" algn="just">
                        <a:lnSpc>
                          <a:spcPct val="100000"/>
                        </a:lnSpc>
                        <a:spcAft>
                          <a:spcPts val="0"/>
                        </a:spcAft>
                      </a:pPr>
                      <a:r>
                        <a:rPr lang="en-GB" sz="2000" b="1" dirty="0">
                          <a:effectLst/>
                        </a:rPr>
                        <a:t>best</a:t>
                      </a:r>
                      <a:endParaRPr lang="ro-RO" sz="20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049145006"/>
                  </a:ext>
                </a:extLst>
              </a:tr>
            </a:tbl>
          </a:graphicData>
        </a:graphic>
      </p:graphicFrame>
    </p:spTree>
    <p:extLst>
      <p:ext uri="{BB962C8B-B14F-4D97-AF65-F5344CB8AC3E}">
        <p14:creationId xmlns:p14="http://schemas.microsoft.com/office/powerpoint/2010/main" val="5873268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4309D82-7AAF-4E71-9B1F-46A7E5C2F940}"/>
              </a:ext>
            </a:extLst>
          </p:cNvPr>
          <p:cNvSpPr/>
          <p:nvPr/>
        </p:nvSpPr>
        <p:spPr>
          <a:xfrm>
            <a:off x="421936" y="346805"/>
            <a:ext cx="11437555" cy="5262979"/>
          </a:xfrm>
          <a:prstGeom prst="rect">
            <a:avLst/>
          </a:prstGeom>
        </p:spPr>
        <p:txBody>
          <a:bodyPr wrap="square">
            <a:spAutoFit/>
          </a:bodyPr>
          <a:lstStyle/>
          <a:p>
            <a:pPr indent="448310" algn="just">
              <a:spcAft>
                <a:spcPts val="0"/>
              </a:spcAft>
            </a:pPr>
            <a:r>
              <a:rPr lang="en-US" sz="2800" i="1" dirty="0">
                <a:solidFill>
                  <a:srgbClr val="FF0000"/>
                </a:solidFill>
                <a:latin typeface="Times New Roman" panose="02020603050405020304" pitchFamily="18" charset="0"/>
                <a:ea typeface="Times New Roman" panose="02020603050405020304" pitchFamily="18" charset="0"/>
              </a:rPr>
              <a:t>Farther</a:t>
            </a:r>
            <a:r>
              <a:rPr lang="en-US" sz="2800" b="1" i="1" dirty="0">
                <a:latin typeface="Times New Roman" panose="02020603050405020304" pitchFamily="18" charset="0"/>
                <a:ea typeface="Times New Roman" panose="02020603050405020304" pitchFamily="18" charset="0"/>
              </a:rPr>
              <a:t> </a:t>
            </a:r>
            <a:r>
              <a:rPr lang="en-US" sz="2800" dirty="0">
                <a:latin typeface="Times New Roman" panose="02020603050405020304" pitchFamily="18" charset="0"/>
                <a:ea typeface="Times New Roman" panose="02020603050405020304" pitchFamily="18" charset="0"/>
              </a:rPr>
              <a:t>and</a:t>
            </a:r>
            <a:r>
              <a:rPr lang="en-US" sz="2800" b="1" dirty="0">
                <a:latin typeface="Times New Roman" panose="02020603050405020304" pitchFamily="18" charset="0"/>
                <a:ea typeface="Times New Roman" panose="02020603050405020304" pitchFamily="18" charset="0"/>
              </a:rPr>
              <a:t> </a:t>
            </a:r>
            <a:r>
              <a:rPr lang="en-US" sz="2800" i="1" dirty="0">
                <a:solidFill>
                  <a:srgbClr val="FF0000"/>
                </a:solidFill>
                <a:latin typeface="Times New Roman" panose="02020603050405020304" pitchFamily="18" charset="0"/>
                <a:ea typeface="Times New Roman" panose="02020603050405020304" pitchFamily="18" charset="0"/>
              </a:rPr>
              <a:t>further</a:t>
            </a:r>
            <a:r>
              <a:rPr lang="en-US" sz="2800" i="1" dirty="0">
                <a:latin typeface="Times New Roman" panose="02020603050405020304" pitchFamily="18" charset="0"/>
                <a:ea typeface="Times New Roman" panose="02020603050405020304" pitchFamily="18" charset="0"/>
              </a:rPr>
              <a:t> </a:t>
            </a:r>
            <a:r>
              <a:rPr lang="en-US" sz="2800" dirty="0">
                <a:latin typeface="Times New Roman" panose="02020603050405020304" pitchFamily="18" charset="0"/>
                <a:ea typeface="Times New Roman" panose="02020603050405020304" pitchFamily="18" charset="0"/>
              </a:rPr>
              <a:t>both mean </a:t>
            </a:r>
            <a:r>
              <a:rPr lang="en-US" sz="2800" i="1" dirty="0">
                <a:latin typeface="Times New Roman" panose="02020603050405020304" pitchFamily="18" charset="0"/>
                <a:ea typeface="Times New Roman" panose="02020603050405020304" pitchFamily="18" charset="0"/>
              </a:rPr>
              <a:t>at a greater distance</a:t>
            </a:r>
            <a:r>
              <a:rPr lang="en-US" sz="2800" dirty="0">
                <a:latin typeface="Times New Roman" panose="02020603050405020304" pitchFamily="18" charset="0"/>
                <a:ea typeface="Times New Roman" panose="02020603050405020304" pitchFamily="18" charset="0"/>
              </a:rPr>
              <a:t>, and they are used interchangeably in this sense.</a:t>
            </a:r>
            <a:endParaRPr lang="ro-RO" sz="2800" dirty="0">
              <a:latin typeface="Times New Roman" panose="02020603050405020304" pitchFamily="18" charset="0"/>
              <a:ea typeface="Times New Roman" panose="02020603050405020304" pitchFamily="18" charset="0"/>
            </a:endParaRPr>
          </a:p>
          <a:p>
            <a:pPr indent="448310" algn="just">
              <a:spcAft>
                <a:spcPts val="0"/>
              </a:spcAft>
            </a:pPr>
            <a:r>
              <a:rPr lang="ro-RO" sz="2800" i="1" dirty="0" err="1">
                <a:solidFill>
                  <a:schemeClr val="accent1">
                    <a:lumMod val="60000"/>
                    <a:lumOff val="40000"/>
                  </a:schemeClr>
                </a:solidFill>
                <a:latin typeface="Times New Roman" panose="02020603050405020304" pitchFamily="18" charset="0"/>
                <a:ea typeface="Times New Roman" panose="02020603050405020304" pitchFamily="18" charset="0"/>
              </a:rPr>
              <a:t>She</a:t>
            </a:r>
            <a:r>
              <a:rPr lang="ro-RO" sz="2800" i="1" dirty="0">
                <a:solidFill>
                  <a:schemeClr val="accent1">
                    <a:lumMod val="60000"/>
                    <a:lumOff val="40000"/>
                  </a:schemeClr>
                </a:solidFill>
                <a:latin typeface="Times New Roman" panose="02020603050405020304" pitchFamily="18" charset="0"/>
                <a:ea typeface="Times New Roman" panose="02020603050405020304" pitchFamily="18" charset="0"/>
              </a:rPr>
              <a:t> </a:t>
            </a:r>
            <a:r>
              <a:rPr lang="ro-RO" sz="2800" i="1" dirty="0" err="1">
                <a:solidFill>
                  <a:schemeClr val="accent1">
                    <a:lumMod val="60000"/>
                    <a:lumOff val="40000"/>
                  </a:schemeClr>
                </a:solidFill>
                <a:latin typeface="Times New Roman" panose="02020603050405020304" pitchFamily="18" charset="0"/>
                <a:ea typeface="Times New Roman" panose="02020603050405020304" pitchFamily="18" charset="0"/>
              </a:rPr>
              <a:t>moved</a:t>
            </a:r>
            <a:r>
              <a:rPr lang="ro-RO" sz="2800" i="1" dirty="0">
                <a:solidFill>
                  <a:schemeClr val="accent1">
                    <a:lumMod val="60000"/>
                    <a:lumOff val="40000"/>
                  </a:schemeClr>
                </a:solidFill>
                <a:latin typeface="Times New Roman" panose="02020603050405020304" pitchFamily="18" charset="0"/>
                <a:ea typeface="Times New Roman" panose="02020603050405020304" pitchFamily="18" charset="0"/>
              </a:rPr>
              <a:t> </a:t>
            </a:r>
            <a:r>
              <a:rPr lang="ro-RO" sz="2800" b="1" i="1" dirty="0" err="1">
                <a:solidFill>
                  <a:schemeClr val="accent1">
                    <a:lumMod val="60000"/>
                    <a:lumOff val="40000"/>
                  </a:schemeClr>
                </a:solidFill>
                <a:latin typeface="Times New Roman" panose="02020603050405020304" pitchFamily="18" charset="0"/>
                <a:ea typeface="Times New Roman" panose="02020603050405020304" pitchFamily="18" charset="0"/>
              </a:rPr>
              <a:t>further</a:t>
            </a:r>
            <a:r>
              <a:rPr lang="ro-RO" sz="2800" i="1" dirty="0">
                <a:solidFill>
                  <a:schemeClr val="accent1">
                    <a:lumMod val="60000"/>
                    <a:lumOff val="40000"/>
                  </a:schemeClr>
                </a:solidFill>
                <a:latin typeface="Times New Roman" panose="02020603050405020304" pitchFamily="18" charset="0"/>
                <a:ea typeface="Times New Roman" panose="02020603050405020304" pitchFamily="18" charset="0"/>
              </a:rPr>
              <a:t> </a:t>
            </a:r>
            <a:r>
              <a:rPr lang="ro-RO" sz="2800" i="1" dirty="0" err="1">
                <a:solidFill>
                  <a:schemeClr val="accent1">
                    <a:lumMod val="60000"/>
                    <a:lumOff val="40000"/>
                  </a:schemeClr>
                </a:solidFill>
                <a:latin typeface="Times New Roman" panose="02020603050405020304" pitchFamily="18" charset="0"/>
                <a:ea typeface="Times New Roman" panose="02020603050405020304" pitchFamily="18" charset="0"/>
              </a:rPr>
              <a:t>down</a:t>
            </a:r>
            <a:r>
              <a:rPr lang="ro-RO" sz="2800" i="1" dirty="0">
                <a:solidFill>
                  <a:schemeClr val="accent1">
                    <a:lumMod val="60000"/>
                    <a:lumOff val="40000"/>
                  </a:schemeClr>
                </a:solidFill>
                <a:latin typeface="Times New Roman" panose="02020603050405020304" pitchFamily="18" charset="0"/>
                <a:ea typeface="Times New Roman" panose="02020603050405020304" pitchFamily="18" charset="0"/>
              </a:rPr>
              <a:t> </a:t>
            </a:r>
            <a:r>
              <a:rPr lang="ro-RO" sz="2800" i="1" dirty="0" err="1">
                <a:solidFill>
                  <a:schemeClr val="accent1">
                    <a:lumMod val="60000"/>
                    <a:lumOff val="40000"/>
                  </a:schemeClr>
                </a:solidFill>
                <a:latin typeface="Times New Roman" panose="02020603050405020304" pitchFamily="18" charset="0"/>
                <a:ea typeface="Times New Roman" panose="02020603050405020304" pitchFamily="18" charset="0"/>
              </a:rPr>
              <a:t>the</a:t>
            </a:r>
            <a:r>
              <a:rPr lang="ro-RO" sz="2800" i="1" dirty="0">
                <a:solidFill>
                  <a:schemeClr val="accent1">
                    <a:lumMod val="60000"/>
                    <a:lumOff val="40000"/>
                  </a:schemeClr>
                </a:solidFill>
                <a:latin typeface="Times New Roman" panose="02020603050405020304" pitchFamily="18" charset="0"/>
                <a:ea typeface="Times New Roman" panose="02020603050405020304" pitchFamily="18" charset="0"/>
              </a:rPr>
              <a:t> </a:t>
            </a:r>
            <a:r>
              <a:rPr lang="ro-RO" sz="2800" i="1" dirty="0" err="1">
                <a:solidFill>
                  <a:schemeClr val="accent1">
                    <a:lumMod val="60000"/>
                    <a:lumOff val="40000"/>
                  </a:schemeClr>
                </a:solidFill>
                <a:latin typeface="Times New Roman" panose="02020603050405020304" pitchFamily="18" charset="0"/>
                <a:ea typeface="Times New Roman" panose="02020603050405020304" pitchFamily="18" charset="0"/>
              </a:rPr>
              <a:t>train</a:t>
            </a:r>
            <a:r>
              <a:rPr lang="ro-RO" sz="2800" i="1" dirty="0">
                <a:solidFill>
                  <a:schemeClr val="accent1">
                    <a:lumMod val="60000"/>
                    <a:lumOff val="40000"/>
                  </a:schemeClr>
                </a:solidFill>
                <a:latin typeface="Times New Roman" panose="02020603050405020304" pitchFamily="18" charset="0"/>
                <a:ea typeface="Times New Roman" panose="02020603050405020304" pitchFamily="18" charset="0"/>
              </a:rPr>
              <a:t>.</a:t>
            </a:r>
            <a:endParaRPr lang="ro-RO" sz="2800" dirty="0">
              <a:solidFill>
                <a:schemeClr val="accent1">
                  <a:lumMod val="60000"/>
                  <a:lumOff val="40000"/>
                </a:schemeClr>
              </a:solidFill>
              <a:latin typeface="Times New Roman" panose="02020603050405020304" pitchFamily="18" charset="0"/>
              <a:ea typeface="Times New Roman" panose="02020603050405020304" pitchFamily="18" charset="0"/>
            </a:endParaRPr>
          </a:p>
          <a:p>
            <a:pPr indent="448310" algn="just">
              <a:spcAft>
                <a:spcPts val="0"/>
              </a:spcAft>
            </a:pPr>
            <a:r>
              <a:rPr lang="ro-RO" sz="2800" i="1" dirty="0" err="1">
                <a:solidFill>
                  <a:schemeClr val="accent1">
                    <a:lumMod val="60000"/>
                    <a:lumOff val="40000"/>
                  </a:schemeClr>
                </a:solidFill>
                <a:latin typeface="Times New Roman" panose="02020603050405020304" pitchFamily="18" charset="0"/>
                <a:ea typeface="Times New Roman" panose="02020603050405020304" pitchFamily="18" charset="0"/>
              </a:rPr>
              <a:t>She</a:t>
            </a:r>
            <a:r>
              <a:rPr lang="ro-RO" sz="2800" i="1" dirty="0">
                <a:solidFill>
                  <a:schemeClr val="accent1">
                    <a:lumMod val="60000"/>
                    <a:lumOff val="40000"/>
                  </a:schemeClr>
                </a:solidFill>
                <a:latin typeface="Times New Roman" panose="02020603050405020304" pitchFamily="18" charset="0"/>
                <a:ea typeface="Times New Roman" panose="02020603050405020304" pitchFamily="18" charset="0"/>
              </a:rPr>
              <a:t> </a:t>
            </a:r>
            <a:r>
              <a:rPr lang="ro-RO" sz="2800" i="1" dirty="0" err="1">
                <a:solidFill>
                  <a:schemeClr val="accent1">
                    <a:lumMod val="60000"/>
                    <a:lumOff val="40000"/>
                  </a:schemeClr>
                </a:solidFill>
                <a:latin typeface="Times New Roman" panose="02020603050405020304" pitchFamily="18" charset="0"/>
                <a:ea typeface="Times New Roman" panose="02020603050405020304" pitchFamily="18" charset="0"/>
              </a:rPr>
              <a:t>moved</a:t>
            </a:r>
            <a:r>
              <a:rPr lang="ro-RO" sz="2800" i="1" dirty="0">
                <a:solidFill>
                  <a:schemeClr val="accent1">
                    <a:lumMod val="60000"/>
                    <a:lumOff val="40000"/>
                  </a:schemeClr>
                </a:solidFill>
                <a:latin typeface="Times New Roman" panose="02020603050405020304" pitchFamily="18" charset="0"/>
                <a:ea typeface="Times New Roman" panose="02020603050405020304" pitchFamily="18" charset="0"/>
              </a:rPr>
              <a:t> </a:t>
            </a:r>
            <a:r>
              <a:rPr lang="ro-RO" sz="2800" b="1" i="1" dirty="0" err="1">
                <a:solidFill>
                  <a:schemeClr val="accent1">
                    <a:lumMod val="60000"/>
                    <a:lumOff val="40000"/>
                  </a:schemeClr>
                </a:solidFill>
                <a:latin typeface="Times New Roman" panose="02020603050405020304" pitchFamily="18" charset="0"/>
                <a:ea typeface="Times New Roman" panose="02020603050405020304" pitchFamily="18" charset="0"/>
              </a:rPr>
              <a:t>farther</a:t>
            </a:r>
            <a:r>
              <a:rPr lang="ro-RO" sz="2800" i="1" dirty="0">
                <a:solidFill>
                  <a:schemeClr val="accent1">
                    <a:lumMod val="60000"/>
                    <a:lumOff val="40000"/>
                  </a:schemeClr>
                </a:solidFill>
                <a:latin typeface="Times New Roman" panose="02020603050405020304" pitchFamily="18" charset="0"/>
                <a:ea typeface="Times New Roman" panose="02020603050405020304" pitchFamily="18" charset="0"/>
              </a:rPr>
              <a:t> </a:t>
            </a:r>
            <a:r>
              <a:rPr lang="ro-RO" sz="2800" i="1" dirty="0" err="1">
                <a:solidFill>
                  <a:schemeClr val="accent1">
                    <a:lumMod val="60000"/>
                    <a:lumOff val="40000"/>
                  </a:schemeClr>
                </a:solidFill>
                <a:latin typeface="Times New Roman" panose="02020603050405020304" pitchFamily="18" charset="0"/>
                <a:ea typeface="Times New Roman" panose="02020603050405020304" pitchFamily="18" charset="0"/>
              </a:rPr>
              <a:t>down</a:t>
            </a:r>
            <a:r>
              <a:rPr lang="ro-RO" sz="2800" i="1" dirty="0">
                <a:solidFill>
                  <a:schemeClr val="accent1">
                    <a:lumMod val="60000"/>
                    <a:lumOff val="40000"/>
                  </a:schemeClr>
                </a:solidFill>
                <a:latin typeface="Times New Roman" panose="02020603050405020304" pitchFamily="18" charset="0"/>
                <a:ea typeface="Times New Roman" panose="02020603050405020304" pitchFamily="18" charset="0"/>
              </a:rPr>
              <a:t> </a:t>
            </a:r>
            <a:r>
              <a:rPr lang="ro-RO" sz="2800" i="1" dirty="0" err="1">
                <a:solidFill>
                  <a:schemeClr val="accent1">
                    <a:lumMod val="60000"/>
                    <a:lumOff val="40000"/>
                  </a:schemeClr>
                </a:solidFill>
                <a:latin typeface="Times New Roman" panose="02020603050405020304" pitchFamily="18" charset="0"/>
                <a:ea typeface="Times New Roman" panose="02020603050405020304" pitchFamily="18" charset="0"/>
              </a:rPr>
              <a:t>the</a:t>
            </a:r>
            <a:r>
              <a:rPr lang="ro-RO" sz="2800" i="1" dirty="0">
                <a:solidFill>
                  <a:schemeClr val="accent1">
                    <a:lumMod val="60000"/>
                    <a:lumOff val="40000"/>
                  </a:schemeClr>
                </a:solidFill>
                <a:latin typeface="Times New Roman" panose="02020603050405020304" pitchFamily="18" charset="0"/>
                <a:ea typeface="Times New Roman" panose="02020603050405020304" pitchFamily="18" charset="0"/>
              </a:rPr>
              <a:t> </a:t>
            </a:r>
            <a:r>
              <a:rPr lang="ro-RO" sz="2800" i="1" dirty="0" err="1">
                <a:solidFill>
                  <a:schemeClr val="accent1">
                    <a:lumMod val="60000"/>
                    <a:lumOff val="40000"/>
                  </a:schemeClr>
                </a:solidFill>
                <a:latin typeface="Times New Roman" panose="02020603050405020304" pitchFamily="18" charset="0"/>
                <a:ea typeface="Times New Roman" panose="02020603050405020304" pitchFamily="18" charset="0"/>
              </a:rPr>
              <a:t>train</a:t>
            </a:r>
            <a:r>
              <a:rPr lang="ro-RO" sz="2800" i="1" dirty="0">
                <a:solidFill>
                  <a:schemeClr val="accent1">
                    <a:lumMod val="60000"/>
                    <a:lumOff val="40000"/>
                  </a:schemeClr>
                </a:solidFill>
                <a:latin typeface="Times New Roman" panose="02020603050405020304" pitchFamily="18" charset="0"/>
                <a:ea typeface="Times New Roman" panose="02020603050405020304" pitchFamily="18" charset="0"/>
              </a:rPr>
              <a:t>.</a:t>
            </a:r>
            <a:endParaRPr lang="ro-RO" sz="2800" dirty="0">
              <a:solidFill>
                <a:schemeClr val="accent1">
                  <a:lumMod val="60000"/>
                  <a:lumOff val="40000"/>
                </a:schemeClr>
              </a:solidFill>
              <a:latin typeface="Times New Roman" panose="02020603050405020304" pitchFamily="18" charset="0"/>
              <a:ea typeface="Times New Roman" panose="02020603050405020304" pitchFamily="18" charset="0"/>
            </a:endParaRPr>
          </a:p>
          <a:p>
            <a:pPr indent="448310" algn="just">
              <a:spcAft>
                <a:spcPts val="0"/>
              </a:spcAft>
            </a:pPr>
            <a:r>
              <a:rPr lang="ro-RO" sz="2800" dirty="0">
                <a:latin typeface="Times New Roman" panose="02020603050405020304" pitchFamily="18" charset="0"/>
                <a:ea typeface="Times New Roman" panose="02020603050405020304" pitchFamily="18" charset="0"/>
              </a:rPr>
              <a:t>Both </a:t>
            </a:r>
            <a:r>
              <a:rPr lang="ro-RO" sz="2800" dirty="0" err="1">
                <a:latin typeface="Times New Roman" panose="02020603050405020304" pitchFamily="18" charset="0"/>
                <a:ea typeface="Times New Roman" panose="02020603050405020304" pitchFamily="18" charset="0"/>
              </a:rPr>
              <a:t>words</a:t>
            </a:r>
            <a:r>
              <a:rPr lang="ro-RO" sz="2800" dirty="0">
                <a:latin typeface="Times New Roman" panose="02020603050405020304" pitchFamily="18" charset="0"/>
                <a:ea typeface="Times New Roman" panose="02020603050405020304" pitchFamily="18" charset="0"/>
              </a:rPr>
              <a:t> </a:t>
            </a:r>
            <a:r>
              <a:rPr lang="ro-RO" sz="2800" dirty="0" err="1">
                <a:latin typeface="Times New Roman" panose="02020603050405020304" pitchFamily="18" charset="0"/>
                <a:ea typeface="Times New Roman" panose="02020603050405020304" pitchFamily="18" charset="0"/>
              </a:rPr>
              <a:t>share</a:t>
            </a:r>
            <a:r>
              <a:rPr lang="ro-RO" sz="2800" dirty="0">
                <a:latin typeface="Times New Roman" panose="02020603050405020304" pitchFamily="18" charset="0"/>
                <a:ea typeface="Times New Roman" panose="02020603050405020304" pitchFamily="18" charset="0"/>
              </a:rPr>
              <a:t> </a:t>
            </a:r>
            <a:r>
              <a:rPr lang="ro-RO" sz="2800" dirty="0" err="1">
                <a:latin typeface="Times New Roman" panose="02020603050405020304" pitchFamily="18" charset="0"/>
                <a:ea typeface="Times New Roman" panose="02020603050405020304" pitchFamily="18" charset="0"/>
              </a:rPr>
              <a:t>the</a:t>
            </a:r>
            <a:r>
              <a:rPr lang="ro-RO" sz="2800" dirty="0">
                <a:latin typeface="Times New Roman" panose="02020603050405020304" pitchFamily="18" charset="0"/>
                <a:ea typeface="Times New Roman" panose="02020603050405020304" pitchFamily="18" charset="0"/>
              </a:rPr>
              <a:t> same </a:t>
            </a:r>
            <a:r>
              <a:rPr lang="ro-RO" sz="2800" u="sng" dirty="0" err="1">
                <a:solidFill>
                  <a:srgbClr val="0000FF"/>
                </a:solidFill>
                <a:latin typeface="Times New Roman" panose="02020603050405020304" pitchFamily="18" charset="0"/>
                <a:ea typeface="Times New Roman" panose="02020603050405020304" pitchFamily="18" charset="0"/>
                <a:hlinkClick r:id="rId2"/>
              </a:rPr>
              <a:t>roots</a:t>
            </a:r>
            <a:r>
              <a:rPr lang="ro-RO" sz="2800" dirty="0">
                <a:latin typeface="Times New Roman" panose="02020603050405020304" pitchFamily="18" charset="0"/>
                <a:ea typeface="Times New Roman" panose="02020603050405020304" pitchFamily="18" charset="0"/>
              </a:rPr>
              <a:t>: in </a:t>
            </a:r>
            <a:r>
              <a:rPr lang="ro-RO" sz="2800" dirty="0" err="1">
                <a:latin typeface="Times New Roman" panose="02020603050405020304" pitchFamily="18" charset="0"/>
                <a:ea typeface="Times New Roman" panose="02020603050405020304" pitchFamily="18" charset="0"/>
              </a:rPr>
              <a:t>the</a:t>
            </a:r>
            <a:r>
              <a:rPr lang="ro-RO" sz="2800" dirty="0">
                <a:latin typeface="Times New Roman" panose="02020603050405020304" pitchFamily="18" charset="0"/>
                <a:ea typeface="Times New Roman" panose="02020603050405020304" pitchFamily="18" charset="0"/>
              </a:rPr>
              <a:t> </a:t>
            </a:r>
            <a:r>
              <a:rPr lang="ro-RO" sz="2800" dirty="0" err="1">
                <a:latin typeface="Times New Roman" panose="02020603050405020304" pitchFamily="18" charset="0"/>
                <a:ea typeface="Times New Roman" panose="02020603050405020304" pitchFamily="18" charset="0"/>
              </a:rPr>
              <a:t>sentences</a:t>
            </a:r>
            <a:r>
              <a:rPr lang="ro-RO" sz="2800" dirty="0">
                <a:latin typeface="Times New Roman" panose="02020603050405020304" pitchFamily="18" charset="0"/>
                <a:ea typeface="Times New Roman" panose="02020603050405020304" pitchFamily="18" charset="0"/>
              </a:rPr>
              <a:t> </a:t>
            </a:r>
            <a:r>
              <a:rPr lang="ro-RO" sz="2800" dirty="0" err="1">
                <a:latin typeface="Times New Roman" panose="02020603050405020304" pitchFamily="18" charset="0"/>
                <a:ea typeface="Times New Roman" panose="02020603050405020304" pitchFamily="18" charset="0"/>
              </a:rPr>
              <a:t>given</a:t>
            </a:r>
            <a:r>
              <a:rPr lang="ro-RO" sz="2800" dirty="0">
                <a:latin typeface="Times New Roman" panose="02020603050405020304" pitchFamily="18" charset="0"/>
                <a:ea typeface="Times New Roman" panose="02020603050405020304" pitchFamily="18" charset="0"/>
              </a:rPr>
              <a:t> </a:t>
            </a:r>
            <a:r>
              <a:rPr lang="ro-RO" sz="2800" dirty="0" err="1">
                <a:latin typeface="Times New Roman" panose="02020603050405020304" pitchFamily="18" charset="0"/>
                <a:ea typeface="Times New Roman" panose="02020603050405020304" pitchFamily="18" charset="0"/>
              </a:rPr>
              <a:t>above</a:t>
            </a:r>
            <a:r>
              <a:rPr lang="ro-RO" sz="2800" dirty="0">
                <a:latin typeface="Times New Roman" panose="02020603050405020304" pitchFamily="18" charset="0"/>
                <a:ea typeface="Times New Roman" panose="02020603050405020304" pitchFamily="18" charset="0"/>
              </a:rPr>
              <a:t>, </a:t>
            </a:r>
            <a:r>
              <a:rPr lang="ro-RO" sz="2800" dirty="0" err="1">
                <a:latin typeface="Times New Roman" panose="02020603050405020304" pitchFamily="18" charset="0"/>
                <a:ea typeface="Times New Roman" panose="02020603050405020304" pitchFamily="18" charset="0"/>
              </a:rPr>
              <a:t>where</a:t>
            </a:r>
            <a:r>
              <a:rPr lang="ro-RO" sz="2800" dirty="0">
                <a:latin typeface="Times New Roman" panose="02020603050405020304" pitchFamily="18" charset="0"/>
                <a:ea typeface="Times New Roman" panose="02020603050405020304" pitchFamily="18" charset="0"/>
              </a:rPr>
              <a:t> </a:t>
            </a:r>
            <a:r>
              <a:rPr lang="ro-RO" sz="2800" dirty="0" err="1">
                <a:latin typeface="Times New Roman" panose="02020603050405020304" pitchFamily="18" charset="0"/>
                <a:ea typeface="Times New Roman" panose="02020603050405020304" pitchFamily="18" charset="0"/>
              </a:rPr>
              <a:t>the</a:t>
            </a:r>
            <a:r>
              <a:rPr lang="ro-RO" sz="2800" dirty="0">
                <a:latin typeface="Times New Roman" panose="02020603050405020304" pitchFamily="18" charset="0"/>
                <a:ea typeface="Times New Roman" panose="02020603050405020304" pitchFamily="18" charset="0"/>
              </a:rPr>
              <a:t> </a:t>
            </a:r>
            <a:r>
              <a:rPr lang="ro-RO" sz="2800" dirty="0" err="1">
                <a:latin typeface="Times New Roman" panose="02020603050405020304" pitchFamily="18" charset="0"/>
                <a:ea typeface="Times New Roman" panose="02020603050405020304" pitchFamily="18" charset="0"/>
              </a:rPr>
              <a:t>sense</a:t>
            </a:r>
            <a:r>
              <a:rPr lang="ro-RO" sz="2800" dirty="0">
                <a:latin typeface="Times New Roman" panose="02020603050405020304" pitchFamily="18" charset="0"/>
                <a:ea typeface="Times New Roman" panose="02020603050405020304" pitchFamily="18" charset="0"/>
              </a:rPr>
              <a:t> </a:t>
            </a:r>
            <a:r>
              <a:rPr lang="ro-RO" sz="2800" dirty="0" err="1">
                <a:latin typeface="Times New Roman" panose="02020603050405020304" pitchFamily="18" charset="0"/>
                <a:ea typeface="Times New Roman" panose="02020603050405020304" pitchFamily="18" charset="0"/>
              </a:rPr>
              <a:t>is</a:t>
            </a:r>
            <a:r>
              <a:rPr lang="ro-RO" sz="2800" dirty="0">
                <a:latin typeface="Times New Roman" panose="02020603050405020304" pitchFamily="18" charset="0"/>
                <a:ea typeface="Times New Roman" panose="02020603050405020304" pitchFamily="18" charset="0"/>
              </a:rPr>
              <a:t> ‘at, </a:t>
            </a:r>
            <a:r>
              <a:rPr lang="ro-RO" sz="2800" dirty="0" err="1">
                <a:latin typeface="Times New Roman" panose="02020603050405020304" pitchFamily="18" charset="0"/>
                <a:ea typeface="Times New Roman" panose="02020603050405020304" pitchFamily="18" charset="0"/>
              </a:rPr>
              <a:t>to</a:t>
            </a:r>
            <a:r>
              <a:rPr lang="ro-RO" sz="2800" dirty="0">
                <a:latin typeface="Times New Roman" panose="02020603050405020304" pitchFamily="18" charset="0"/>
                <a:ea typeface="Times New Roman" panose="02020603050405020304" pitchFamily="18" charset="0"/>
              </a:rPr>
              <a:t>, or </a:t>
            </a:r>
            <a:r>
              <a:rPr lang="ro-RO" sz="2800" dirty="0" err="1">
                <a:latin typeface="Times New Roman" panose="02020603050405020304" pitchFamily="18" charset="0"/>
                <a:ea typeface="Times New Roman" panose="02020603050405020304" pitchFamily="18" charset="0"/>
              </a:rPr>
              <a:t>by</a:t>
            </a:r>
            <a:r>
              <a:rPr lang="ro-RO" sz="2800" dirty="0">
                <a:latin typeface="Times New Roman" panose="02020603050405020304" pitchFamily="18" charset="0"/>
                <a:ea typeface="Times New Roman" panose="02020603050405020304" pitchFamily="18" charset="0"/>
              </a:rPr>
              <a:t> a </a:t>
            </a:r>
            <a:r>
              <a:rPr lang="ro-RO" sz="2800" dirty="0" err="1">
                <a:latin typeface="Times New Roman" panose="02020603050405020304" pitchFamily="18" charset="0"/>
                <a:ea typeface="Times New Roman" panose="02020603050405020304" pitchFamily="18" charset="0"/>
              </a:rPr>
              <a:t>greater</a:t>
            </a:r>
            <a:r>
              <a:rPr lang="ro-RO" sz="2800" dirty="0">
                <a:latin typeface="Times New Roman" panose="02020603050405020304" pitchFamily="18" charset="0"/>
                <a:ea typeface="Times New Roman" panose="02020603050405020304" pitchFamily="18" charset="0"/>
              </a:rPr>
              <a:t> </a:t>
            </a:r>
            <a:r>
              <a:rPr lang="ro-RO" sz="2800" dirty="0" err="1">
                <a:latin typeface="Times New Roman" panose="02020603050405020304" pitchFamily="18" charset="0"/>
                <a:ea typeface="Times New Roman" panose="02020603050405020304" pitchFamily="18" charset="0"/>
              </a:rPr>
              <a:t>distance</a:t>
            </a:r>
            <a:r>
              <a:rPr lang="ro-RO" sz="2800" dirty="0">
                <a:latin typeface="Times New Roman" panose="02020603050405020304" pitchFamily="18" charset="0"/>
                <a:ea typeface="Times New Roman" panose="02020603050405020304" pitchFamily="18" charset="0"/>
              </a:rPr>
              <a:t>’, </a:t>
            </a:r>
            <a:r>
              <a:rPr lang="ro-RO" sz="2800" dirty="0" err="1">
                <a:latin typeface="Times New Roman" panose="02020603050405020304" pitchFamily="18" charset="0"/>
                <a:ea typeface="Times New Roman" panose="02020603050405020304" pitchFamily="18" charset="0"/>
              </a:rPr>
              <a:t>there</a:t>
            </a:r>
            <a:r>
              <a:rPr lang="ro-RO" sz="2800" dirty="0">
                <a:latin typeface="Times New Roman" panose="02020603050405020304" pitchFamily="18" charset="0"/>
                <a:ea typeface="Times New Roman" panose="02020603050405020304" pitchFamily="18" charset="0"/>
              </a:rPr>
              <a:t> </a:t>
            </a:r>
            <a:r>
              <a:rPr lang="ro-RO" sz="2800" dirty="0" err="1">
                <a:latin typeface="Times New Roman" panose="02020603050405020304" pitchFamily="18" charset="0"/>
                <a:ea typeface="Times New Roman" panose="02020603050405020304" pitchFamily="18" charset="0"/>
              </a:rPr>
              <a:t>is</a:t>
            </a:r>
            <a:r>
              <a:rPr lang="ro-RO" sz="2800" dirty="0">
                <a:latin typeface="Times New Roman" panose="02020603050405020304" pitchFamily="18" charset="0"/>
                <a:ea typeface="Times New Roman" panose="02020603050405020304" pitchFamily="18" charset="0"/>
              </a:rPr>
              <a:t> </a:t>
            </a:r>
            <a:r>
              <a:rPr lang="ro-RO" sz="2800" dirty="0" err="1">
                <a:latin typeface="Times New Roman" panose="02020603050405020304" pitchFamily="18" charset="0"/>
                <a:ea typeface="Times New Roman" panose="02020603050405020304" pitchFamily="18" charset="0"/>
              </a:rPr>
              <a:t>no</a:t>
            </a:r>
            <a:r>
              <a:rPr lang="ro-RO" sz="2800" dirty="0">
                <a:latin typeface="Times New Roman" panose="02020603050405020304" pitchFamily="18" charset="0"/>
                <a:ea typeface="Times New Roman" panose="02020603050405020304" pitchFamily="18" charset="0"/>
              </a:rPr>
              <a:t> </a:t>
            </a:r>
            <a:r>
              <a:rPr lang="ro-RO" sz="2800" dirty="0" err="1">
                <a:latin typeface="Times New Roman" panose="02020603050405020304" pitchFamily="18" charset="0"/>
                <a:ea typeface="Times New Roman" panose="02020603050405020304" pitchFamily="18" charset="0"/>
              </a:rPr>
              <a:t>difference</a:t>
            </a:r>
            <a:r>
              <a:rPr lang="ro-RO" sz="2800" dirty="0">
                <a:latin typeface="Times New Roman" panose="02020603050405020304" pitchFamily="18" charset="0"/>
                <a:ea typeface="Times New Roman" panose="02020603050405020304" pitchFamily="18" charset="0"/>
              </a:rPr>
              <a:t> in </a:t>
            </a:r>
            <a:r>
              <a:rPr lang="ro-RO" sz="2800" dirty="0" err="1">
                <a:latin typeface="Times New Roman" panose="02020603050405020304" pitchFamily="18" charset="0"/>
                <a:ea typeface="Times New Roman" panose="02020603050405020304" pitchFamily="18" charset="0"/>
              </a:rPr>
              <a:t>meaning</a:t>
            </a:r>
            <a:r>
              <a:rPr lang="ro-RO" sz="2800" dirty="0">
                <a:latin typeface="Times New Roman" panose="02020603050405020304" pitchFamily="18" charset="0"/>
                <a:ea typeface="Times New Roman" panose="02020603050405020304" pitchFamily="18" charset="0"/>
              </a:rPr>
              <a:t>, </a:t>
            </a:r>
            <a:r>
              <a:rPr lang="ro-RO" sz="2800" dirty="0" err="1">
                <a:latin typeface="Times New Roman" panose="02020603050405020304" pitchFamily="18" charset="0"/>
                <a:ea typeface="Times New Roman" panose="02020603050405020304" pitchFamily="18" charset="0"/>
              </a:rPr>
              <a:t>and</a:t>
            </a:r>
            <a:r>
              <a:rPr lang="ro-RO" sz="2800" dirty="0">
                <a:latin typeface="Times New Roman" panose="02020603050405020304" pitchFamily="18" charset="0"/>
                <a:ea typeface="Times New Roman" panose="02020603050405020304" pitchFamily="18" charset="0"/>
              </a:rPr>
              <a:t> </a:t>
            </a:r>
            <a:r>
              <a:rPr lang="ro-RO" sz="2800" dirty="0" err="1">
                <a:latin typeface="Times New Roman" panose="02020603050405020304" pitchFamily="18" charset="0"/>
                <a:ea typeface="Times New Roman" panose="02020603050405020304" pitchFamily="18" charset="0"/>
              </a:rPr>
              <a:t>both</a:t>
            </a:r>
            <a:r>
              <a:rPr lang="ro-RO" sz="2800" dirty="0">
                <a:latin typeface="Times New Roman" panose="02020603050405020304" pitchFamily="18" charset="0"/>
                <a:ea typeface="Times New Roman" panose="02020603050405020304" pitchFamily="18" charset="0"/>
              </a:rPr>
              <a:t> are </a:t>
            </a:r>
            <a:r>
              <a:rPr lang="ro-RO" sz="2800" u="sng" dirty="0" err="1">
                <a:solidFill>
                  <a:srgbClr val="0000FF"/>
                </a:solidFill>
                <a:latin typeface="Times New Roman" panose="02020603050405020304" pitchFamily="18" charset="0"/>
                <a:ea typeface="Times New Roman" panose="02020603050405020304" pitchFamily="18" charset="0"/>
                <a:hlinkClick r:id="rId3"/>
              </a:rPr>
              <a:t>equally</a:t>
            </a:r>
            <a:r>
              <a:rPr lang="ro-RO" sz="2800" dirty="0">
                <a:latin typeface="Times New Roman" panose="02020603050405020304" pitchFamily="18" charset="0"/>
                <a:ea typeface="Times New Roman" panose="02020603050405020304" pitchFamily="18" charset="0"/>
              </a:rPr>
              <a:t> </a:t>
            </a:r>
            <a:r>
              <a:rPr lang="ro-RO" sz="2800" dirty="0" err="1">
                <a:latin typeface="Times New Roman" panose="02020603050405020304" pitchFamily="18" charset="0"/>
                <a:ea typeface="Times New Roman" panose="02020603050405020304" pitchFamily="18" charset="0"/>
              </a:rPr>
              <a:t>correct</a:t>
            </a:r>
            <a:r>
              <a:rPr lang="ro-RO" sz="2800" dirty="0">
                <a:latin typeface="Times New Roman" panose="02020603050405020304" pitchFamily="18" charset="0"/>
                <a:ea typeface="Times New Roman" panose="02020603050405020304" pitchFamily="18" charset="0"/>
              </a:rPr>
              <a:t>.</a:t>
            </a:r>
            <a:endParaRPr lang="en-US" sz="2800" dirty="0">
              <a:latin typeface="Times New Roman" panose="02020603050405020304" pitchFamily="18" charset="0"/>
              <a:ea typeface="Times New Roman" panose="02020603050405020304" pitchFamily="18" charset="0"/>
            </a:endParaRPr>
          </a:p>
          <a:p>
            <a:pPr indent="448310" algn="just">
              <a:spcAft>
                <a:spcPts val="0"/>
              </a:spcAft>
            </a:pPr>
            <a:endParaRPr lang="ro-RO" sz="2800" dirty="0">
              <a:latin typeface="Times New Roman" panose="02020603050405020304" pitchFamily="18" charset="0"/>
              <a:ea typeface="Times New Roman" panose="02020603050405020304" pitchFamily="18" charset="0"/>
            </a:endParaRPr>
          </a:p>
          <a:p>
            <a:pPr indent="448310" algn="just">
              <a:spcAft>
                <a:spcPts val="0"/>
              </a:spcAft>
            </a:pPr>
            <a:r>
              <a:rPr lang="ro-RO" sz="2800" i="1" dirty="0" err="1">
                <a:solidFill>
                  <a:srgbClr val="FF0000"/>
                </a:solidFill>
                <a:latin typeface="Times New Roman" panose="02020603050405020304" pitchFamily="18" charset="0"/>
                <a:ea typeface="Times New Roman" panose="02020603050405020304" pitchFamily="18" charset="0"/>
              </a:rPr>
              <a:t>Further</a:t>
            </a:r>
            <a:r>
              <a:rPr lang="ro-RO" sz="2800" dirty="0">
                <a:latin typeface="Times New Roman" panose="02020603050405020304" pitchFamily="18" charset="0"/>
                <a:ea typeface="Times New Roman" panose="02020603050405020304" pitchFamily="18" charset="0"/>
              </a:rPr>
              <a:t> </a:t>
            </a:r>
            <a:r>
              <a:rPr lang="ro-RO" sz="2800" dirty="0" err="1">
                <a:latin typeface="Times New Roman" panose="02020603050405020304" pitchFamily="18" charset="0"/>
                <a:ea typeface="Times New Roman" panose="02020603050405020304" pitchFamily="18" charset="0"/>
              </a:rPr>
              <a:t>is</a:t>
            </a:r>
            <a:r>
              <a:rPr lang="ro-RO" sz="2800" dirty="0">
                <a:latin typeface="Times New Roman" panose="02020603050405020304" pitchFamily="18" charset="0"/>
                <a:ea typeface="Times New Roman" panose="02020603050405020304" pitchFamily="18" charset="0"/>
              </a:rPr>
              <a:t> a </a:t>
            </a:r>
            <a:r>
              <a:rPr lang="ro-RO" sz="2800" dirty="0" err="1">
                <a:latin typeface="Times New Roman" panose="02020603050405020304" pitchFamily="18" charset="0"/>
                <a:ea typeface="Times New Roman" panose="02020603050405020304" pitchFamily="18" charset="0"/>
              </a:rPr>
              <a:t>much</a:t>
            </a:r>
            <a:r>
              <a:rPr lang="ro-RO" sz="2800" dirty="0">
                <a:latin typeface="Times New Roman" panose="02020603050405020304" pitchFamily="18" charset="0"/>
                <a:ea typeface="Times New Roman" panose="02020603050405020304" pitchFamily="18" charset="0"/>
              </a:rPr>
              <a:t> more </a:t>
            </a:r>
            <a:r>
              <a:rPr lang="ro-RO" sz="2800" dirty="0" err="1">
                <a:latin typeface="Times New Roman" panose="02020603050405020304" pitchFamily="18" charset="0"/>
                <a:ea typeface="Times New Roman" panose="02020603050405020304" pitchFamily="18" charset="0"/>
              </a:rPr>
              <a:t>common</a:t>
            </a:r>
            <a:r>
              <a:rPr lang="ro-RO" sz="2800" dirty="0">
                <a:latin typeface="Times New Roman" panose="02020603050405020304" pitchFamily="18" charset="0"/>
                <a:ea typeface="Times New Roman" panose="02020603050405020304" pitchFamily="18" charset="0"/>
              </a:rPr>
              <a:t> </a:t>
            </a:r>
            <a:r>
              <a:rPr lang="ro-RO" sz="2800" dirty="0" err="1">
                <a:latin typeface="Times New Roman" panose="02020603050405020304" pitchFamily="18" charset="0"/>
                <a:ea typeface="Times New Roman" panose="02020603050405020304" pitchFamily="18" charset="0"/>
              </a:rPr>
              <a:t>word</a:t>
            </a:r>
            <a:r>
              <a:rPr lang="ro-RO" sz="2800" dirty="0">
                <a:latin typeface="Times New Roman" panose="02020603050405020304" pitchFamily="18" charset="0"/>
                <a:ea typeface="Times New Roman" panose="02020603050405020304" pitchFamily="18" charset="0"/>
              </a:rPr>
              <a:t>, </a:t>
            </a:r>
            <a:r>
              <a:rPr lang="ro-RO" sz="2800" dirty="0" err="1">
                <a:latin typeface="Times New Roman" panose="02020603050405020304" pitchFamily="18" charset="0"/>
                <a:ea typeface="Times New Roman" panose="02020603050405020304" pitchFamily="18" charset="0"/>
              </a:rPr>
              <a:t>though</a:t>
            </a:r>
            <a:r>
              <a:rPr lang="ro-RO" sz="2800" dirty="0">
                <a:latin typeface="Times New Roman" panose="02020603050405020304" pitchFamily="18" charset="0"/>
                <a:ea typeface="Times New Roman" panose="02020603050405020304" pitchFamily="18" charset="0"/>
              </a:rPr>
              <a:t>, </a:t>
            </a:r>
            <a:r>
              <a:rPr lang="ro-RO" sz="2800" dirty="0" err="1">
                <a:latin typeface="Times New Roman" panose="02020603050405020304" pitchFamily="18" charset="0"/>
                <a:ea typeface="Times New Roman" panose="02020603050405020304" pitchFamily="18" charset="0"/>
              </a:rPr>
              <a:t>and</a:t>
            </a:r>
            <a:r>
              <a:rPr lang="ro-RO" sz="2800" dirty="0">
                <a:latin typeface="Times New Roman" panose="02020603050405020304" pitchFamily="18" charset="0"/>
                <a:ea typeface="Times New Roman" panose="02020603050405020304" pitchFamily="18" charset="0"/>
              </a:rPr>
              <a:t> </a:t>
            </a:r>
            <a:r>
              <a:rPr lang="en-US" sz="2800" dirty="0">
                <a:latin typeface="Times New Roman" panose="02020603050405020304" pitchFamily="18" charset="0"/>
                <a:ea typeface="Times New Roman" panose="02020603050405020304" pitchFamily="18" charset="0"/>
              </a:rPr>
              <a:t>it is used to mean ‘</a:t>
            </a:r>
            <a:r>
              <a:rPr lang="en-US" sz="2800" i="1" dirty="0">
                <a:latin typeface="Times New Roman" panose="02020603050405020304" pitchFamily="18" charset="0"/>
                <a:ea typeface="Times New Roman" panose="02020603050405020304" pitchFamily="18" charset="0"/>
              </a:rPr>
              <a:t>additional</a:t>
            </a:r>
            <a:r>
              <a:rPr lang="en-US" sz="2800" dirty="0">
                <a:latin typeface="Times New Roman" panose="02020603050405020304" pitchFamily="18" charset="0"/>
                <a:ea typeface="Times New Roman" panose="02020603050405020304" pitchFamily="18" charset="0"/>
              </a:rPr>
              <a:t>’, ‘</a:t>
            </a:r>
            <a:r>
              <a:rPr lang="en-US" sz="2800" i="1" dirty="0">
                <a:latin typeface="Times New Roman" panose="02020603050405020304" pitchFamily="18" charset="0"/>
                <a:ea typeface="Times New Roman" panose="02020603050405020304" pitchFamily="18" charset="0"/>
              </a:rPr>
              <a:t>extra</a:t>
            </a:r>
            <a:r>
              <a:rPr lang="en-US" sz="2800" dirty="0">
                <a:latin typeface="Times New Roman" panose="02020603050405020304" pitchFamily="18" charset="0"/>
                <a:ea typeface="Times New Roman" panose="02020603050405020304" pitchFamily="18" charset="0"/>
              </a:rPr>
              <a:t>’, ‘</a:t>
            </a:r>
            <a:r>
              <a:rPr lang="en-US" sz="2800" i="1" dirty="0">
                <a:latin typeface="Times New Roman" panose="02020603050405020304" pitchFamily="18" charset="0"/>
                <a:ea typeface="Times New Roman" panose="02020603050405020304" pitchFamily="18" charset="0"/>
              </a:rPr>
              <a:t>more advanced</a:t>
            </a:r>
            <a:r>
              <a:rPr lang="en-US" sz="2800" dirty="0">
                <a:latin typeface="Times New Roman" panose="02020603050405020304" pitchFamily="18" charset="0"/>
                <a:ea typeface="Times New Roman" panose="02020603050405020304" pitchFamily="18" charset="0"/>
              </a:rPr>
              <a:t>’</a:t>
            </a:r>
            <a:endParaRPr lang="ro-RO" sz="2800" dirty="0">
              <a:latin typeface="Times New Roman" panose="02020603050405020304" pitchFamily="18" charset="0"/>
              <a:ea typeface="Times New Roman" panose="02020603050405020304" pitchFamily="18" charset="0"/>
            </a:endParaRPr>
          </a:p>
          <a:p>
            <a:pPr indent="448310" algn="just">
              <a:spcAft>
                <a:spcPts val="0"/>
              </a:spcAft>
            </a:pPr>
            <a:r>
              <a:rPr lang="ro-RO" sz="2800" i="1" dirty="0" err="1">
                <a:latin typeface="Times New Roman" panose="02020603050405020304" pitchFamily="18" charset="0"/>
                <a:ea typeface="Times New Roman" panose="02020603050405020304" pitchFamily="18" charset="0"/>
              </a:rPr>
              <a:t>Have</a:t>
            </a:r>
            <a:r>
              <a:rPr lang="ro-RO" sz="2800" i="1" dirty="0">
                <a:latin typeface="Times New Roman" panose="02020603050405020304" pitchFamily="18" charset="0"/>
                <a:ea typeface="Times New Roman" panose="02020603050405020304" pitchFamily="18" charset="0"/>
              </a:rPr>
              <a:t> </a:t>
            </a:r>
            <a:r>
              <a:rPr lang="ro-RO" sz="2800" i="1" dirty="0" err="1">
                <a:latin typeface="Times New Roman" panose="02020603050405020304" pitchFamily="18" charset="0"/>
                <a:ea typeface="Times New Roman" panose="02020603050405020304" pitchFamily="18" charset="0"/>
              </a:rPr>
              <a:t>you</a:t>
            </a:r>
            <a:r>
              <a:rPr lang="ro-RO" sz="2800" i="1" dirty="0">
                <a:latin typeface="Times New Roman" panose="02020603050405020304" pitchFamily="18" charset="0"/>
                <a:ea typeface="Times New Roman" panose="02020603050405020304" pitchFamily="18" charset="0"/>
              </a:rPr>
              <a:t> </a:t>
            </a:r>
            <a:r>
              <a:rPr lang="ro-RO" sz="2800" i="1" dirty="0" err="1">
                <a:latin typeface="Times New Roman" panose="02020603050405020304" pitchFamily="18" charset="0"/>
                <a:ea typeface="Times New Roman" panose="02020603050405020304" pitchFamily="18" charset="0"/>
              </a:rPr>
              <a:t>anything</a:t>
            </a:r>
            <a:r>
              <a:rPr lang="ro-RO" sz="2800" i="1" dirty="0">
                <a:latin typeface="Times New Roman" panose="02020603050405020304" pitchFamily="18" charset="0"/>
                <a:ea typeface="Times New Roman" panose="02020603050405020304" pitchFamily="18" charset="0"/>
              </a:rPr>
              <a:t> </a:t>
            </a:r>
            <a:r>
              <a:rPr lang="ro-RO" sz="2800" b="1" i="1" dirty="0" err="1">
                <a:solidFill>
                  <a:schemeClr val="accent1"/>
                </a:solidFill>
                <a:latin typeface="Times New Roman" panose="02020603050405020304" pitchFamily="18" charset="0"/>
                <a:ea typeface="Times New Roman" panose="02020603050405020304" pitchFamily="18" charset="0"/>
              </a:rPr>
              <a:t>further</a:t>
            </a:r>
            <a:r>
              <a:rPr lang="ro-RO" sz="2800" i="1" dirty="0">
                <a:latin typeface="Times New Roman" panose="02020603050405020304" pitchFamily="18" charset="0"/>
                <a:ea typeface="Times New Roman" panose="02020603050405020304" pitchFamily="18" charset="0"/>
              </a:rPr>
              <a:t> </a:t>
            </a:r>
            <a:r>
              <a:rPr lang="ro-RO" sz="2800" i="1" dirty="0" err="1">
                <a:latin typeface="Times New Roman" panose="02020603050405020304" pitchFamily="18" charset="0"/>
                <a:ea typeface="Times New Roman" panose="02020603050405020304" pitchFamily="18" charset="0"/>
              </a:rPr>
              <a:t>to</a:t>
            </a:r>
            <a:r>
              <a:rPr lang="ro-RO" sz="2800" i="1" dirty="0">
                <a:latin typeface="Times New Roman" panose="02020603050405020304" pitchFamily="18" charset="0"/>
                <a:ea typeface="Times New Roman" panose="02020603050405020304" pitchFamily="18" charset="0"/>
              </a:rPr>
              <a:t> </a:t>
            </a:r>
            <a:r>
              <a:rPr lang="ro-RO" sz="2800" i="1" dirty="0" err="1">
                <a:latin typeface="Times New Roman" panose="02020603050405020304" pitchFamily="18" charset="0"/>
                <a:ea typeface="Times New Roman" panose="02020603050405020304" pitchFamily="18" charset="0"/>
              </a:rPr>
              <a:t>say</a:t>
            </a:r>
            <a:r>
              <a:rPr lang="ro-RO" sz="2800" i="1" dirty="0">
                <a:latin typeface="Times New Roman" panose="02020603050405020304" pitchFamily="18" charset="0"/>
                <a:ea typeface="Times New Roman" panose="02020603050405020304" pitchFamily="18" charset="0"/>
              </a:rPr>
              <a:t>?</a:t>
            </a:r>
            <a:endParaRPr lang="ro-RO" sz="2800" dirty="0">
              <a:latin typeface="Times New Roman" panose="02020603050405020304" pitchFamily="18" charset="0"/>
              <a:ea typeface="Times New Roman" panose="02020603050405020304" pitchFamily="18" charset="0"/>
            </a:endParaRPr>
          </a:p>
          <a:p>
            <a:pPr indent="448310" algn="just">
              <a:spcAft>
                <a:spcPts val="0"/>
              </a:spcAft>
            </a:pPr>
            <a:r>
              <a:rPr lang="ro-RO" sz="2800" i="1" dirty="0" err="1">
                <a:latin typeface="Times New Roman" panose="02020603050405020304" pitchFamily="18" charset="0"/>
                <a:ea typeface="Times New Roman" panose="02020603050405020304" pitchFamily="18" charset="0"/>
              </a:rPr>
              <a:t>We</a:t>
            </a:r>
            <a:r>
              <a:rPr lang="ro-RO" sz="2800" i="1" dirty="0">
                <a:latin typeface="Times New Roman" panose="02020603050405020304" pitchFamily="18" charset="0"/>
                <a:ea typeface="Times New Roman" panose="02020603050405020304" pitchFamily="18" charset="0"/>
              </a:rPr>
              <a:t> </a:t>
            </a:r>
            <a:r>
              <a:rPr lang="ro-RO" sz="2800" i="1" dirty="0" err="1">
                <a:latin typeface="Times New Roman" panose="02020603050405020304" pitchFamily="18" charset="0"/>
                <a:ea typeface="Times New Roman" panose="02020603050405020304" pitchFamily="18" charset="0"/>
              </a:rPr>
              <a:t>intend</a:t>
            </a:r>
            <a:r>
              <a:rPr lang="ro-RO" sz="2800" i="1" dirty="0">
                <a:latin typeface="Times New Roman" panose="02020603050405020304" pitchFamily="18" charset="0"/>
                <a:ea typeface="Times New Roman" panose="02020603050405020304" pitchFamily="18" charset="0"/>
              </a:rPr>
              <a:t> </a:t>
            </a:r>
            <a:r>
              <a:rPr lang="ro-RO" sz="2800" i="1" dirty="0" err="1">
                <a:latin typeface="Times New Roman" panose="02020603050405020304" pitchFamily="18" charset="0"/>
                <a:ea typeface="Times New Roman" panose="02020603050405020304" pitchFamily="18" charset="0"/>
              </a:rPr>
              <a:t>to</a:t>
            </a:r>
            <a:r>
              <a:rPr lang="ro-RO" sz="2800" i="1" dirty="0">
                <a:latin typeface="Times New Roman" panose="02020603050405020304" pitchFamily="18" charset="0"/>
                <a:ea typeface="Times New Roman" panose="02020603050405020304" pitchFamily="18" charset="0"/>
              </a:rPr>
              <a:t> </a:t>
            </a:r>
            <a:r>
              <a:rPr lang="ro-RO" sz="2800" i="1" dirty="0" err="1">
                <a:latin typeface="Times New Roman" panose="02020603050405020304" pitchFamily="18" charset="0"/>
                <a:ea typeface="Times New Roman" panose="02020603050405020304" pitchFamily="18" charset="0"/>
              </a:rPr>
              <a:t>stay</a:t>
            </a:r>
            <a:r>
              <a:rPr lang="ro-RO" sz="2800" i="1" dirty="0">
                <a:latin typeface="Times New Roman" panose="02020603050405020304" pitchFamily="18" charset="0"/>
                <a:ea typeface="Times New Roman" panose="02020603050405020304" pitchFamily="18" charset="0"/>
              </a:rPr>
              <a:t> a </a:t>
            </a:r>
            <a:r>
              <a:rPr lang="ro-RO" sz="2800" b="1" i="1" dirty="0" err="1">
                <a:solidFill>
                  <a:schemeClr val="accent1"/>
                </a:solidFill>
                <a:latin typeface="Times New Roman" panose="02020603050405020304" pitchFamily="18" charset="0"/>
                <a:ea typeface="Times New Roman" panose="02020603050405020304" pitchFamily="18" charset="0"/>
              </a:rPr>
              <a:t>further</a:t>
            </a:r>
            <a:r>
              <a:rPr lang="ro-RO" sz="2800" i="1" dirty="0">
                <a:latin typeface="Times New Roman" panose="02020603050405020304" pitchFamily="18" charset="0"/>
                <a:ea typeface="Times New Roman" panose="02020603050405020304" pitchFamily="18" charset="0"/>
              </a:rPr>
              <a:t> </a:t>
            </a:r>
            <a:r>
              <a:rPr lang="ro-RO" sz="2800" i="1" dirty="0" err="1">
                <a:latin typeface="Times New Roman" panose="02020603050405020304" pitchFamily="18" charset="0"/>
                <a:ea typeface="Times New Roman" panose="02020603050405020304" pitchFamily="18" charset="0"/>
              </a:rPr>
              <a:t>two</a:t>
            </a:r>
            <a:r>
              <a:rPr lang="ro-RO" sz="2800" i="1" dirty="0">
                <a:latin typeface="Times New Roman" panose="02020603050405020304" pitchFamily="18" charset="0"/>
                <a:ea typeface="Times New Roman" panose="02020603050405020304" pitchFamily="18" charset="0"/>
              </a:rPr>
              <a:t> </a:t>
            </a:r>
            <a:r>
              <a:rPr lang="ro-RO" sz="2800" i="1" dirty="0" err="1">
                <a:latin typeface="Times New Roman" panose="02020603050405020304" pitchFamily="18" charset="0"/>
                <a:ea typeface="Times New Roman" panose="02020603050405020304" pitchFamily="18" charset="0"/>
              </a:rPr>
              <a:t>weeks</a:t>
            </a:r>
            <a:r>
              <a:rPr lang="ro-RO" sz="2800" i="1" dirty="0">
                <a:latin typeface="Times New Roman" panose="02020603050405020304" pitchFamily="18" charset="0"/>
                <a:ea typeface="Times New Roman" panose="02020603050405020304" pitchFamily="18" charset="0"/>
              </a:rPr>
              <a:t>.</a:t>
            </a:r>
            <a:endParaRPr lang="ro-RO" sz="28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6436102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7C36D-F0BB-4752-9EB6-16ED75BFA4D4}"/>
              </a:ext>
            </a:extLst>
          </p:cNvPr>
          <p:cNvSpPr/>
          <p:nvPr/>
        </p:nvSpPr>
        <p:spPr>
          <a:xfrm>
            <a:off x="651933" y="618067"/>
            <a:ext cx="10902758" cy="4832092"/>
          </a:xfrm>
          <a:prstGeom prst="rect">
            <a:avLst/>
          </a:prstGeom>
        </p:spPr>
        <p:txBody>
          <a:bodyPr wrap="square">
            <a:spAutoFit/>
          </a:bodyPr>
          <a:lstStyle/>
          <a:p>
            <a:pPr indent="448310" algn="just">
              <a:spcAft>
                <a:spcPts val="0"/>
              </a:spcAft>
            </a:pPr>
            <a:r>
              <a:rPr lang="en-US" sz="2800" i="1" dirty="0">
                <a:solidFill>
                  <a:srgbClr val="FF0000"/>
                </a:solidFill>
                <a:latin typeface="Times New Roman" panose="02020603050405020304" pitchFamily="18" charset="0"/>
                <a:ea typeface="Times New Roman" panose="02020603050405020304" pitchFamily="18" charset="0"/>
              </a:rPr>
              <a:t>Further</a:t>
            </a:r>
            <a:r>
              <a:rPr lang="en-US" sz="2800" i="1" dirty="0">
                <a:latin typeface="Times New Roman" panose="02020603050405020304" pitchFamily="18" charset="0"/>
                <a:ea typeface="Times New Roman" panose="02020603050405020304" pitchFamily="18" charset="0"/>
              </a:rPr>
              <a:t> </a:t>
            </a:r>
            <a:r>
              <a:rPr lang="en-US" sz="2800" dirty="0">
                <a:latin typeface="Times New Roman" panose="02020603050405020304" pitchFamily="18" charset="0"/>
                <a:ea typeface="Times New Roman" panose="02020603050405020304" pitchFamily="18" charset="0"/>
              </a:rPr>
              <a:t>has senses it does not share with </a:t>
            </a:r>
            <a:r>
              <a:rPr lang="en-US" sz="2800" i="1" dirty="0">
                <a:solidFill>
                  <a:srgbClr val="FF0000"/>
                </a:solidFill>
                <a:latin typeface="Times New Roman" panose="02020603050405020304" pitchFamily="18" charset="0"/>
                <a:ea typeface="Times New Roman" panose="02020603050405020304" pitchFamily="18" charset="0"/>
              </a:rPr>
              <a:t>farther</a:t>
            </a:r>
            <a:r>
              <a:rPr lang="en-US" sz="2800" dirty="0">
                <a:latin typeface="Times New Roman" panose="02020603050405020304" pitchFamily="18" charset="0"/>
                <a:ea typeface="Times New Roman" panose="02020603050405020304" pitchFamily="18" charset="0"/>
              </a:rPr>
              <a:t>. It works as an adjective meaning </a:t>
            </a:r>
            <a:r>
              <a:rPr lang="en-US" sz="2800" i="1" dirty="0">
                <a:solidFill>
                  <a:srgbClr val="FF0000"/>
                </a:solidFill>
                <a:latin typeface="Times New Roman" panose="02020603050405020304" pitchFamily="18" charset="0"/>
                <a:ea typeface="Times New Roman" panose="02020603050405020304" pitchFamily="18" charset="0"/>
              </a:rPr>
              <a:t>additional</a:t>
            </a:r>
            <a:r>
              <a:rPr lang="en-US" sz="2800" dirty="0">
                <a:latin typeface="Times New Roman" panose="02020603050405020304" pitchFamily="18" charset="0"/>
                <a:ea typeface="Times New Roman" panose="02020603050405020304" pitchFamily="18" charset="0"/>
              </a:rPr>
              <a:t>: </a:t>
            </a:r>
            <a:endParaRPr lang="ro-RO" sz="2800" dirty="0">
              <a:latin typeface="Times New Roman" panose="02020603050405020304" pitchFamily="18" charset="0"/>
              <a:ea typeface="Times New Roman" panose="02020603050405020304" pitchFamily="18" charset="0"/>
            </a:endParaRPr>
          </a:p>
          <a:p>
            <a:pPr indent="448310" algn="just">
              <a:spcAft>
                <a:spcPts val="0"/>
              </a:spcAft>
            </a:pPr>
            <a:r>
              <a:rPr lang="en-US" sz="2800" i="1" dirty="0">
                <a:solidFill>
                  <a:srgbClr val="00B050"/>
                </a:solidFill>
                <a:latin typeface="Times New Roman" panose="02020603050405020304" pitchFamily="18" charset="0"/>
                <a:ea typeface="Times New Roman" panose="02020603050405020304" pitchFamily="18" charset="0"/>
              </a:rPr>
              <a:t>I have no </a:t>
            </a:r>
            <a:r>
              <a:rPr lang="en-US" sz="2800" b="1" i="1" dirty="0">
                <a:solidFill>
                  <a:srgbClr val="00B050"/>
                </a:solidFill>
                <a:latin typeface="Times New Roman" panose="02020603050405020304" pitchFamily="18" charset="0"/>
                <a:ea typeface="Times New Roman" panose="02020603050405020304" pitchFamily="18" charset="0"/>
              </a:rPr>
              <a:t>further</a:t>
            </a:r>
            <a:r>
              <a:rPr lang="en-US" sz="2800" i="1" dirty="0">
                <a:solidFill>
                  <a:srgbClr val="00B050"/>
                </a:solidFill>
                <a:latin typeface="Times New Roman" panose="02020603050405020304" pitchFamily="18" charset="0"/>
                <a:ea typeface="Times New Roman" panose="02020603050405020304" pitchFamily="18" charset="0"/>
              </a:rPr>
              <a:t> questions</a:t>
            </a:r>
            <a:r>
              <a:rPr lang="en-US" sz="2800" dirty="0">
                <a:solidFill>
                  <a:srgbClr val="00B050"/>
                </a:solidFill>
                <a:latin typeface="Times New Roman" panose="02020603050405020304" pitchFamily="18" charset="0"/>
                <a:ea typeface="Times New Roman" panose="02020603050405020304" pitchFamily="18" charset="0"/>
              </a:rPr>
              <a:t>.</a:t>
            </a:r>
          </a:p>
          <a:p>
            <a:pPr indent="448310" algn="just">
              <a:spcAft>
                <a:spcPts val="0"/>
              </a:spcAft>
            </a:pPr>
            <a:endParaRPr lang="ro-RO" sz="2800" dirty="0">
              <a:solidFill>
                <a:srgbClr val="00B050"/>
              </a:solidFill>
              <a:latin typeface="Times New Roman" panose="02020603050405020304" pitchFamily="18" charset="0"/>
              <a:ea typeface="Times New Roman" panose="02020603050405020304" pitchFamily="18" charset="0"/>
            </a:endParaRPr>
          </a:p>
          <a:p>
            <a:pPr indent="448310" algn="just">
              <a:spcAft>
                <a:spcPts val="0"/>
              </a:spcAft>
            </a:pPr>
            <a:r>
              <a:rPr lang="en-US" sz="2800" i="1" dirty="0">
                <a:latin typeface="Times New Roman" panose="02020603050405020304" pitchFamily="18" charset="0"/>
                <a:ea typeface="Times New Roman" panose="02020603050405020304" pitchFamily="18" charset="0"/>
              </a:rPr>
              <a:t> </a:t>
            </a:r>
            <a:r>
              <a:rPr lang="en-US" sz="2800" dirty="0">
                <a:latin typeface="Times New Roman" panose="02020603050405020304" pitchFamily="18" charset="0"/>
                <a:ea typeface="Times New Roman" panose="02020603050405020304" pitchFamily="18" charset="0"/>
              </a:rPr>
              <a:t>It works as an adverb meaning </a:t>
            </a:r>
            <a:r>
              <a:rPr lang="en-US" sz="2800" i="1" dirty="0">
                <a:solidFill>
                  <a:srgbClr val="FF0000"/>
                </a:solidFill>
                <a:latin typeface="Times New Roman" panose="02020603050405020304" pitchFamily="18" charset="0"/>
                <a:ea typeface="Times New Roman" panose="02020603050405020304" pitchFamily="18" charset="0"/>
              </a:rPr>
              <a:t>additionally</a:t>
            </a:r>
            <a:r>
              <a:rPr lang="en-US" sz="2800" dirty="0">
                <a:latin typeface="Times New Roman" panose="02020603050405020304" pitchFamily="18" charset="0"/>
                <a:ea typeface="Times New Roman" panose="02020603050405020304" pitchFamily="18" charset="0"/>
              </a:rPr>
              <a:t>:</a:t>
            </a:r>
            <a:endParaRPr lang="ro-RO" sz="2800" dirty="0">
              <a:latin typeface="Times New Roman" panose="02020603050405020304" pitchFamily="18" charset="0"/>
              <a:ea typeface="Times New Roman" panose="02020603050405020304" pitchFamily="18" charset="0"/>
            </a:endParaRPr>
          </a:p>
          <a:p>
            <a:pPr indent="448310" algn="just">
              <a:spcAft>
                <a:spcPts val="0"/>
              </a:spcAft>
            </a:pPr>
            <a:r>
              <a:rPr lang="en-US" sz="2800" i="1" dirty="0">
                <a:solidFill>
                  <a:srgbClr val="00B050"/>
                </a:solidFill>
                <a:latin typeface="Times New Roman" panose="02020603050405020304" pitchFamily="18" charset="0"/>
                <a:ea typeface="Times New Roman" panose="02020603050405020304" pitchFamily="18" charset="0"/>
              </a:rPr>
              <a:t>He said he did not spend the money, and stated </a:t>
            </a:r>
            <a:r>
              <a:rPr lang="en-US" sz="2800" b="1" i="1" dirty="0">
                <a:solidFill>
                  <a:srgbClr val="00B050"/>
                </a:solidFill>
                <a:latin typeface="Times New Roman" panose="02020603050405020304" pitchFamily="18" charset="0"/>
                <a:ea typeface="Times New Roman" panose="02020603050405020304" pitchFamily="18" charset="0"/>
              </a:rPr>
              <a:t>further</a:t>
            </a:r>
            <a:r>
              <a:rPr lang="en-US" sz="2800" i="1" dirty="0">
                <a:solidFill>
                  <a:srgbClr val="00B050"/>
                </a:solidFill>
                <a:latin typeface="Times New Roman" panose="02020603050405020304" pitchFamily="18" charset="0"/>
                <a:ea typeface="Times New Roman" panose="02020603050405020304" pitchFamily="18" charset="0"/>
              </a:rPr>
              <a:t> that he had never even received it.</a:t>
            </a:r>
          </a:p>
          <a:p>
            <a:pPr indent="448310" algn="just">
              <a:spcAft>
                <a:spcPts val="0"/>
              </a:spcAft>
            </a:pPr>
            <a:endParaRPr lang="ro-RO" sz="2800" dirty="0">
              <a:solidFill>
                <a:srgbClr val="00B050"/>
              </a:solidFill>
              <a:latin typeface="Times New Roman" panose="02020603050405020304" pitchFamily="18" charset="0"/>
              <a:ea typeface="Times New Roman" panose="02020603050405020304" pitchFamily="18" charset="0"/>
            </a:endParaRPr>
          </a:p>
          <a:p>
            <a:pPr indent="448310" algn="just">
              <a:spcAft>
                <a:spcPts val="0"/>
              </a:spcAft>
            </a:pPr>
            <a:r>
              <a:rPr lang="en-US" sz="2800" dirty="0">
                <a:latin typeface="Times New Roman" panose="02020603050405020304" pitchFamily="18" charset="0"/>
                <a:ea typeface="Times New Roman" panose="02020603050405020304" pitchFamily="18" charset="0"/>
              </a:rPr>
              <a:t>And it works as a verb meaning </a:t>
            </a:r>
            <a:r>
              <a:rPr lang="en-US" sz="2800" i="1" dirty="0">
                <a:solidFill>
                  <a:srgbClr val="FF0000"/>
                </a:solidFill>
                <a:latin typeface="Times New Roman" panose="02020603050405020304" pitchFamily="18" charset="0"/>
                <a:ea typeface="Times New Roman" panose="02020603050405020304" pitchFamily="18" charset="0"/>
              </a:rPr>
              <a:t>to advance (something</a:t>
            </a:r>
            <a:r>
              <a:rPr lang="en-US" sz="2800" i="1" dirty="0">
                <a:latin typeface="Times New Roman" panose="02020603050405020304" pitchFamily="18" charset="0"/>
                <a:ea typeface="Times New Roman" panose="02020603050405020304" pitchFamily="18" charset="0"/>
              </a:rPr>
              <a:t>):</a:t>
            </a:r>
            <a:endParaRPr lang="ro-RO" sz="2800" dirty="0">
              <a:latin typeface="Times New Roman" panose="02020603050405020304" pitchFamily="18" charset="0"/>
              <a:ea typeface="Times New Roman" panose="02020603050405020304" pitchFamily="18" charset="0"/>
            </a:endParaRPr>
          </a:p>
          <a:p>
            <a:pPr indent="448310" algn="just">
              <a:spcAft>
                <a:spcPts val="0"/>
              </a:spcAft>
            </a:pPr>
            <a:r>
              <a:rPr lang="en-US" sz="2800" i="1" dirty="0">
                <a:solidFill>
                  <a:srgbClr val="00B050"/>
                </a:solidFill>
                <a:latin typeface="Times New Roman" panose="02020603050405020304" pitchFamily="18" charset="0"/>
                <a:ea typeface="Times New Roman" panose="02020603050405020304" pitchFamily="18" charset="0"/>
              </a:rPr>
              <a:t>Additional training is the best way </a:t>
            </a:r>
            <a:r>
              <a:rPr lang="en-US" sz="2800" b="1" i="1" dirty="0">
                <a:solidFill>
                  <a:srgbClr val="00B050"/>
                </a:solidFill>
                <a:latin typeface="Times New Roman" panose="02020603050405020304" pitchFamily="18" charset="0"/>
                <a:ea typeface="Times New Roman" panose="02020603050405020304" pitchFamily="18" charset="0"/>
              </a:rPr>
              <a:t>to further </a:t>
            </a:r>
            <a:r>
              <a:rPr lang="en-US" sz="2800" i="1" dirty="0">
                <a:solidFill>
                  <a:srgbClr val="00B050"/>
                </a:solidFill>
                <a:latin typeface="Times New Roman" panose="02020603050405020304" pitchFamily="18" charset="0"/>
                <a:ea typeface="Times New Roman" panose="02020603050405020304" pitchFamily="18" charset="0"/>
              </a:rPr>
              <a:t>your career these days</a:t>
            </a:r>
            <a:r>
              <a:rPr lang="en-US" sz="2800" i="1" dirty="0">
                <a:latin typeface="Times New Roman" panose="02020603050405020304" pitchFamily="18" charset="0"/>
                <a:ea typeface="Times New Roman" panose="02020603050405020304" pitchFamily="18" charset="0"/>
              </a:rPr>
              <a:t>.</a:t>
            </a:r>
            <a:endParaRPr lang="ro-RO" sz="2800" dirty="0">
              <a:latin typeface="Times New Roman" panose="02020603050405020304" pitchFamily="18" charset="0"/>
              <a:ea typeface="Times New Roman" panose="02020603050405020304" pitchFamily="18" charset="0"/>
            </a:endParaRPr>
          </a:p>
          <a:p>
            <a:pPr indent="448310" algn="just">
              <a:spcAft>
                <a:spcPts val="0"/>
              </a:spcAft>
            </a:pPr>
            <a:r>
              <a:rPr lang="en-US" sz="2800" i="1" dirty="0">
                <a:solidFill>
                  <a:srgbClr val="FF0000"/>
                </a:solidFill>
                <a:latin typeface="Times New Roman" panose="02020603050405020304" pitchFamily="18" charset="0"/>
                <a:ea typeface="Times New Roman" panose="02020603050405020304" pitchFamily="18" charset="0"/>
              </a:rPr>
              <a:t>Farther</a:t>
            </a:r>
            <a:r>
              <a:rPr lang="en-US" sz="2800" i="1" dirty="0">
                <a:latin typeface="Times New Roman" panose="02020603050405020304" pitchFamily="18" charset="0"/>
                <a:ea typeface="Times New Roman" panose="02020603050405020304" pitchFamily="18" charset="0"/>
              </a:rPr>
              <a:t> </a:t>
            </a:r>
            <a:r>
              <a:rPr lang="en-US" sz="2800" dirty="0">
                <a:latin typeface="Times New Roman" panose="02020603050405020304" pitchFamily="18" charset="0"/>
                <a:ea typeface="Times New Roman" panose="02020603050405020304" pitchFamily="18" charset="0"/>
              </a:rPr>
              <a:t>is not commonly used these ways.</a:t>
            </a:r>
            <a:endParaRPr lang="ro-RO" sz="28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9987636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F2360E0B-8253-4786-85C8-4E0B70FE0E90}"/>
              </a:ext>
            </a:extLst>
          </p:cNvPr>
          <p:cNvSpPr/>
          <p:nvPr/>
        </p:nvSpPr>
        <p:spPr>
          <a:xfrm>
            <a:off x="1328881" y="1079115"/>
            <a:ext cx="9534237" cy="4154984"/>
          </a:xfrm>
          <a:prstGeom prst="rect">
            <a:avLst/>
          </a:prstGeom>
        </p:spPr>
        <p:txBody>
          <a:bodyPr wrap="square">
            <a:spAutoFit/>
          </a:bodyPr>
          <a:lstStyle/>
          <a:p>
            <a:pPr indent="448310" algn="just">
              <a:spcAft>
                <a:spcPts val="0"/>
              </a:spcAft>
            </a:pPr>
            <a:r>
              <a:rPr lang="en-GB" sz="2400" b="1" i="1" dirty="0">
                <a:solidFill>
                  <a:srgbClr val="FF0000"/>
                </a:solidFill>
                <a:latin typeface="Times New Roman" panose="02020603050405020304" pitchFamily="18" charset="0"/>
                <a:ea typeface="Times New Roman" panose="02020603050405020304" pitchFamily="18" charset="0"/>
              </a:rPr>
              <a:t>Good</a:t>
            </a:r>
            <a:r>
              <a:rPr lang="en-GB" sz="2400" i="1" dirty="0">
                <a:latin typeface="Times New Roman" panose="02020603050405020304" pitchFamily="18" charset="0"/>
                <a:ea typeface="Times New Roman" panose="02020603050405020304" pitchFamily="18" charset="0"/>
              </a:rPr>
              <a:t> </a:t>
            </a:r>
            <a:r>
              <a:rPr lang="en-GB" sz="2400" dirty="0">
                <a:latin typeface="Times New Roman" panose="02020603050405020304" pitchFamily="18" charset="0"/>
                <a:ea typeface="Times New Roman" panose="02020603050405020304" pitchFamily="18" charset="0"/>
              </a:rPr>
              <a:t>and </a:t>
            </a:r>
            <a:r>
              <a:rPr lang="en-GB" sz="2400" b="1" i="1" dirty="0">
                <a:solidFill>
                  <a:srgbClr val="FF0000"/>
                </a:solidFill>
                <a:latin typeface="Times New Roman" panose="02020603050405020304" pitchFamily="18" charset="0"/>
                <a:ea typeface="Times New Roman" panose="02020603050405020304" pitchFamily="18" charset="0"/>
              </a:rPr>
              <a:t>well</a:t>
            </a:r>
            <a:r>
              <a:rPr lang="en-GB" sz="2400" i="1" dirty="0">
                <a:latin typeface="Times New Roman" panose="02020603050405020304" pitchFamily="18" charset="0"/>
                <a:ea typeface="Times New Roman" panose="02020603050405020304" pitchFamily="18" charset="0"/>
              </a:rPr>
              <a:t> </a:t>
            </a:r>
            <a:r>
              <a:rPr lang="en-GB" sz="2400" dirty="0">
                <a:latin typeface="Times New Roman" panose="02020603050405020304" pitchFamily="18" charset="0"/>
                <a:ea typeface="Times New Roman" panose="02020603050405020304" pitchFamily="18" charset="0"/>
              </a:rPr>
              <a:t>are especially tricky:</a:t>
            </a:r>
          </a:p>
          <a:p>
            <a:pPr indent="448310" algn="just">
              <a:spcAft>
                <a:spcPts val="0"/>
              </a:spcAft>
            </a:pPr>
            <a:endParaRPr lang="ro-RO" sz="2400" dirty="0">
              <a:latin typeface="Times New Roman" panose="02020603050405020304" pitchFamily="18" charset="0"/>
              <a:ea typeface="Times New Roman" panose="02020603050405020304" pitchFamily="18" charset="0"/>
            </a:endParaRPr>
          </a:p>
          <a:p>
            <a:pPr marL="342900" indent="-342900" algn="just">
              <a:spcAft>
                <a:spcPts val="0"/>
              </a:spcAft>
              <a:buFont typeface="Symbol" panose="05050102010706020507" pitchFamily="18" charset="2"/>
              <a:buChar char="·"/>
            </a:pPr>
            <a:r>
              <a:rPr lang="en-GB" sz="2400" i="1" dirty="0">
                <a:solidFill>
                  <a:srgbClr val="FF0000"/>
                </a:solidFill>
                <a:latin typeface="Times New Roman" panose="02020603050405020304" pitchFamily="18" charset="0"/>
                <a:ea typeface="Times New Roman" panose="02020603050405020304" pitchFamily="18" charset="0"/>
              </a:rPr>
              <a:t>Good</a:t>
            </a:r>
            <a:r>
              <a:rPr lang="en-GB" sz="2400" i="1" dirty="0">
                <a:latin typeface="Times New Roman" panose="02020603050405020304" pitchFamily="18" charset="0"/>
                <a:ea typeface="Times New Roman" panose="02020603050405020304" pitchFamily="18" charset="0"/>
              </a:rPr>
              <a:t> </a:t>
            </a:r>
            <a:r>
              <a:rPr lang="en-GB" sz="2400" dirty="0">
                <a:latin typeface="Times New Roman" panose="02020603050405020304" pitchFamily="18" charset="0"/>
                <a:ea typeface="Times New Roman" panose="02020603050405020304" pitchFamily="18" charset="0"/>
              </a:rPr>
              <a:t>is always an adjective:</a:t>
            </a:r>
          </a:p>
          <a:p>
            <a:pPr algn="just">
              <a:spcAft>
                <a:spcPts val="0"/>
              </a:spcAft>
            </a:pPr>
            <a:r>
              <a:rPr lang="en-GB" sz="2400" dirty="0">
                <a:solidFill>
                  <a:srgbClr val="00B050"/>
                </a:solidFill>
                <a:latin typeface="Times New Roman" panose="02020603050405020304" pitchFamily="18" charset="0"/>
                <a:ea typeface="Times New Roman" panose="02020603050405020304" pitchFamily="18" charset="0"/>
              </a:rPr>
              <a:t>	You should read this novel. It has a </a:t>
            </a:r>
            <a:r>
              <a:rPr lang="en-GB" sz="2400" b="1" i="1" dirty="0">
                <a:solidFill>
                  <a:srgbClr val="00B050"/>
                </a:solidFill>
                <a:latin typeface="Times New Roman" panose="02020603050405020304" pitchFamily="18" charset="0"/>
                <a:ea typeface="Times New Roman" panose="02020603050405020304" pitchFamily="18" charset="0"/>
              </a:rPr>
              <a:t>good</a:t>
            </a:r>
            <a:r>
              <a:rPr lang="en-GB" sz="2400" i="1" dirty="0">
                <a:solidFill>
                  <a:srgbClr val="00B050"/>
                </a:solidFill>
                <a:latin typeface="Times New Roman" panose="02020603050405020304" pitchFamily="18" charset="0"/>
                <a:ea typeface="Times New Roman" panose="02020603050405020304" pitchFamily="18" charset="0"/>
              </a:rPr>
              <a:t> plot </a:t>
            </a:r>
            <a:r>
              <a:rPr lang="en-GB" sz="2400" i="1" dirty="0">
                <a:latin typeface="Times New Roman" panose="02020603050405020304" pitchFamily="18" charset="0"/>
                <a:ea typeface="Times New Roman" panose="02020603050405020304" pitchFamily="18" charset="0"/>
              </a:rPr>
              <a:t>(</a:t>
            </a:r>
            <a:r>
              <a:rPr lang="en-GB" sz="2400" dirty="0">
                <a:latin typeface="Times New Roman" panose="02020603050405020304" pitchFamily="18" charset="0"/>
                <a:ea typeface="Times New Roman" panose="02020603050405020304" pitchFamily="18" charset="0"/>
              </a:rPr>
              <a:t>adj. noun);</a:t>
            </a:r>
          </a:p>
          <a:p>
            <a:pPr algn="just">
              <a:spcAft>
                <a:spcPts val="0"/>
              </a:spcAft>
            </a:pPr>
            <a:r>
              <a:rPr lang="en-GB" sz="2400" dirty="0">
                <a:solidFill>
                  <a:srgbClr val="00B050"/>
                </a:solidFill>
                <a:latin typeface="Times New Roman" panose="02020603050405020304" pitchFamily="18" charset="0"/>
                <a:ea typeface="Times New Roman" panose="02020603050405020304" pitchFamily="18" charset="0"/>
              </a:rPr>
              <a:t>	Rory traded in her old car for a </a:t>
            </a:r>
            <a:r>
              <a:rPr lang="en-GB" sz="2400" b="1" i="1" dirty="0">
                <a:solidFill>
                  <a:srgbClr val="00B050"/>
                </a:solidFill>
                <a:latin typeface="Times New Roman" panose="02020603050405020304" pitchFamily="18" charset="0"/>
                <a:ea typeface="Times New Roman" panose="02020603050405020304" pitchFamily="18" charset="0"/>
              </a:rPr>
              <a:t>good</a:t>
            </a:r>
            <a:r>
              <a:rPr lang="en-GB" sz="2400" i="1" dirty="0">
                <a:solidFill>
                  <a:srgbClr val="00B050"/>
                </a:solidFill>
                <a:latin typeface="Times New Roman" panose="02020603050405020304" pitchFamily="18" charset="0"/>
                <a:ea typeface="Times New Roman" panose="02020603050405020304" pitchFamily="18" charset="0"/>
              </a:rPr>
              <a:t> one </a:t>
            </a:r>
            <a:r>
              <a:rPr lang="en-GB" sz="2400" i="1" dirty="0">
                <a:latin typeface="Times New Roman" panose="02020603050405020304" pitchFamily="18" charset="0"/>
                <a:ea typeface="Times New Roman" panose="02020603050405020304" pitchFamily="18" charset="0"/>
              </a:rPr>
              <a:t>(</a:t>
            </a:r>
            <a:r>
              <a:rPr lang="en-GB" sz="2400" dirty="0">
                <a:latin typeface="Times New Roman" panose="02020603050405020304" pitchFamily="18" charset="0"/>
                <a:ea typeface="Times New Roman" panose="02020603050405020304" pitchFamily="18" charset="0"/>
              </a:rPr>
              <a:t>adj. noun).</a:t>
            </a:r>
            <a:endParaRPr lang="ro-RO" sz="2400" dirty="0">
              <a:latin typeface="Times New Roman" panose="02020603050405020304" pitchFamily="18" charset="0"/>
              <a:ea typeface="Times New Roman" panose="02020603050405020304" pitchFamily="18" charset="0"/>
            </a:endParaRPr>
          </a:p>
          <a:p>
            <a:pPr marL="342900" indent="-342900" algn="just">
              <a:spcAft>
                <a:spcPts val="0"/>
              </a:spcAft>
              <a:buFont typeface="Symbol" panose="05050102010706020507" pitchFamily="18" charset="2"/>
              <a:buChar char="·"/>
            </a:pPr>
            <a:r>
              <a:rPr lang="en-GB" sz="2400" i="1" dirty="0">
                <a:solidFill>
                  <a:srgbClr val="FF0000"/>
                </a:solidFill>
                <a:latin typeface="Times New Roman" panose="02020603050405020304" pitchFamily="18" charset="0"/>
                <a:ea typeface="Times New Roman" panose="02020603050405020304" pitchFamily="18" charset="0"/>
              </a:rPr>
              <a:t>Well</a:t>
            </a:r>
            <a:r>
              <a:rPr lang="en-GB" sz="2400" i="1" dirty="0">
                <a:latin typeface="Times New Roman" panose="02020603050405020304" pitchFamily="18" charset="0"/>
                <a:ea typeface="Times New Roman" panose="02020603050405020304" pitchFamily="18" charset="0"/>
              </a:rPr>
              <a:t> </a:t>
            </a:r>
            <a:r>
              <a:rPr lang="en-GB" sz="2400" dirty="0">
                <a:latin typeface="Times New Roman" panose="02020603050405020304" pitchFamily="18" charset="0"/>
                <a:ea typeface="Times New Roman" panose="02020603050405020304" pitchFamily="18" charset="0"/>
              </a:rPr>
              <a:t>can be an adjective meaning </a:t>
            </a:r>
            <a:r>
              <a:rPr lang="en-GB" sz="2400" dirty="0">
                <a:solidFill>
                  <a:srgbClr val="FF0000"/>
                </a:solidFill>
                <a:latin typeface="Times New Roman" panose="02020603050405020304" pitchFamily="18" charset="0"/>
                <a:ea typeface="Times New Roman" panose="02020603050405020304" pitchFamily="18" charset="0"/>
              </a:rPr>
              <a:t>good health</a:t>
            </a:r>
            <a:r>
              <a:rPr lang="en-GB" sz="2400" dirty="0">
                <a:latin typeface="Times New Roman" panose="02020603050405020304" pitchFamily="18" charset="0"/>
                <a:ea typeface="Times New Roman" panose="02020603050405020304" pitchFamily="18" charset="0"/>
              </a:rPr>
              <a:t>:</a:t>
            </a:r>
          </a:p>
          <a:p>
            <a:pPr algn="just">
              <a:spcAft>
                <a:spcPts val="0"/>
              </a:spcAft>
            </a:pPr>
            <a:r>
              <a:rPr lang="en-GB" sz="2400" dirty="0">
                <a:latin typeface="Times New Roman" panose="02020603050405020304" pitchFamily="18" charset="0"/>
                <a:ea typeface="Times New Roman" panose="02020603050405020304" pitchFamily="18" charset="0"/>
              </a:rPr>
              <a:t>	</a:t>
            </a:r>
            <a:r>
              <a:rPr lang="en-GB" sz="2400" dirty="0">
                <a:solidFill>
                  <a:srgbClr val="00B050"/>
                </a:solidFill>
                <a:latin typeface="Times New Roman" panose="02020603050405020304" pitchFamily="18" charset="0"/>
                <a:ea typeface="Times New Roman" panose="02020603050405020304" pitchFamily="18" charset="0"/>
              </a:rPr>
              <a:t>You </a:t>
            </a:r>
            <a:r>
              <a:rPr lang="en-GB" sz="2400" i="1" dirty="0">
                <a:solidFill>
                  <a:srgbClr val="00B050"/>
                </a:solidFill>
                <a:latin typeface="Times New Roman" panose="02020603050405020304" pitchFamily="18" charset="0"/>
                <a:ea typeface="Times New Roman" panose="02020603050405020304" pitchFamily="18" charset="0"/>
              </a:rPr>
              <a:t>sound </a:t>
            </a:r>
            <a:r>
              <a:rPr lang="en-GB" sz="2400" b="1" i="1" dirty="0">
                <a:solidFill>
                  <a:srgbClr val="00B050"/>
                </a:solidFill>
                <a:latin typeface="Times New Roman" panose="02020603050405020304" pitchFamily="18" charset="0"/>
                <a:ea typeface="Times New Roman" panose="02020603050405020304" pitchFamily="18" charset="0"/>
              </a:rPr>
              <a:t>well</a:t>
            </a:r>
            <a:r>
              <a:rPr lang="en-GB" sz="2400" i="1" dirty="0">
                <a:solidFill>
                  <a:srgbClr val="00B050"/>
                </a:solidFill>
                <a:latin typeface="Times New Roman" panose="02020603050405020304" pitchFamily="18" charset="0"/>
                <a:ea typeface="Times New Roman" panose="02020603050405020304" pitchFamily="18" charset="0"/>
              </a:rPr>
              <a:t>—</a:t>
            </a:r>
            <a:r>
              <a:rPr lang="en-GB" sz="2400" dirty="0">
                <a:solidFill>
                  <a:srgbClr val="00B050"/>
                </a:solidFill>
                <a:latin typeface="Times New Roman" panose="02020603050405020304" pitchFamily="18" charset="0"/>
                <a:ea typeface="Times New Roman" panose="02020603050405020304" pitchFamily="18" charset="0"/>
              </a:rPr>
              <a:t>for someone who has laryngitis </a:t>
            </a:r>
            <a:r>
              <a:rPr lang="en-GB" sz="2400" dirty="0">
                <a:latin typeface="Times New Roman" panose="02020603050405020304" pitchFamily="18" charset="0"/>
                <a:ea typeface="Times New Roman" panose="02020603050405020304" pitchFamily="18" charset="0"/>
              </a:rPr>
              <a:t>(verb adj.)</a:t>
            </a:r>
          </a:p>
          <a:p>
            <a:pPr algn="just">
              <a:spcAft>
                <a:spcPts val="0"/>
              </a:spcAft>
            </a:pPr>
            <a:r>
              <a:rPr lang="en-GB" sz="2400" dirty="0">
                <a:latin typeface="Times New Roman" panose="02020603050405020304" pitchFamily="18" charset="0"/>
                <a:ea typeface="Times New Roman" panose="02020603050405020304" pitchFamily="18" charset="0"/>
              </a:rPr>
              <a:t>	</a:t>
            </a:r>
            <a:r>
              <a:rPr lang="en-GB" sz="2400" dirty="0">
                <a:solidFill>
                  <a:srgbClr val="00B050"/>
                </a:solidFill>
                <a:latin typeface="Times New Roman" panose="02020603050405020304" pitchFamily="18" charset="0"/>
                <a:ea typeface="Times New Roman" panose="02020603050405020304" pitchFamily="18" charset="0"/>
              </a:rPr>
              <a:t> I do not </a:t>
            </a:r>
            <a:r>
              <a:rPr lang="en-GB" sz="2400" i="1" dirty="0">
                <a:solidFill>
                  <a:srgbClr val="00B050"/>
                </a:solidFill>
                <a:latin typeface="Times New Roman" panose="02020603050405020304" pitchFamily="18" charset="0"/>
                <a:ea typeface="Times New Roman" panose="02020603050405020304" pitchFamily="18" charset="0"/>
              </a:rPr>
              <a:t>feel</a:t>
            </a:r>
            <a:r>
              <a:rPr lang="en-GB" sz="2400" dirty="0">
                <a:solidFill>
                  <a:srgbClr val="00B050"/>
                </a:solidFill>
                <a:latin typeface="Times New Roman" panose="02020603050405020304" pitchFamily="18" charset="0"/>
                <a:ea typeface="Times New Roman" panose="02020603050405020304" pitchFamily="18" charset="0"/>
              </a:rPr>
              <a:t> </a:t>
            </a:r>
            <a:r>
              <a:rPr lang="en-GB" sz="2400" b="1" i="1" dirty="0">
                <a:solidFill>
                  <a:srgbClr val="00B050"/>
                </a:solidFill>
                <a:latin typeface="Times New Roman" panose="02020603050405020304" pitchFamily="18" charset="0"/>
                <a:ea typeface="Times New Roman" panose="02020603050405020304" pitchFamily="18" charset="0"/>
              </a:rPr>
              <a:t>well</a:t>
            </a:r>
            <a:r>
              <a:rPr lang="en-GB" sz="2400" dirty="0">
                <a:solidFill>
                  <a:srgbClr val="00B050"/>
                </a:solidFill>
                <a:latin typeface="Times New Roman" panose="02020603050405020304" pitchFamily="18" charset="0"/>
                <a:ea typeface="Times New Roman" panose="02020603050405020304" pitchFamily="18" charset="0"/>
              </a:rPr>
              <a:t>. You do not </a:t>
            </a:r>
            <a:r>
              <a:rPr lang="en-GB" sz="2400" i="1" dirty="0">
                <a:solidFill>
                  <a:srgbClr val="00B050"/>
                </a:solidFill>
                <a:latin typeface="Times New Roman" panose="02020603050405020304" pitchFamily="18" charset="0"/>
                <a:ea typeface="Times New Roman" panose="02020603050405020304" pitchFamily="18" charset="0"/>
              </a:rPr>
              <a:t>look</a:t>
            </a:r>
            <a:r>
              <a:rPr lang="en-GB" sz="2400" dirty="0">
                <a:solidFill>
                  <a:srgbClr val="00B050"/>
                </a:solidFill>
                <a:latin typeface="Times New Roman" panose="02020603050405020304" pitchFamily="18" charset="0"/>
                <a:ea typeface="Times New Roman" panose="02020603050405020304" pitchFamily="18" charset="0"/>
              </a:rPr>
              <a:t> </a:t>
            </a:r>
            <a:r>
              <a:rPr lang="en-GB" sz="2400" b="1" i="1" dirty="0">
                <a:solidFill>
                  <a:srgbClr val="00B050"/>
                </a:solidFill>
                <a:latin typeface="Times New Roman" panose="02020603050405020304" pitchFamily="18" charset="0"/>
                <a:ea typeface="Times New Roman" panose="02020603050405020304" pitchFamily="18" charset="0"/>
              </a:rPr>
              <a:t>well</a:t>
            </a:r>
            <a:r>
              <a:rPr lang="en-GB" sz="2400" dirty="0">
                <a:solidFill>
                  <a:srgbClr val="00B050"/>
                </a:solidFill>
                <a:latin typeface="Times New Roman" panose="02020603050405020304" pitchFamily="18" charset="0"/>
                <a:ea typeface="Times New Roman" panose="02020603050405020304" pitchFamily="18" charset="0"/>
              </a:rPr>
              <a:t> today.</a:t>
            </a:r>
            <a:endParaRPr lang="en-GB" sz="2400" dirty="0">
              <a:latin typeface="Times New Roman" panose="02020603050405020304" pitchFamily="18" charset="0"/>
              <a:ea typeface="Times New Roman" panose="02020603050405020304" pitchFamily="18" charset="0"/>
            </a:endParaRPr>
          </a:p>
          <a:p>
            <a:pPr marL="342900" indent="-342900" algn="just">
              <a:spcAft>
                <a:spcPts val="0"/>
              </a:spcAft>
              <a:buFont typeface="Arial" panose="020B0604020202020204" pitchFamily="34" charset="0"/>
              <a:buChar char="•"/>
            </a:pPr>
            <a:r>
              <a:rPr lang="en-GB" sz="2400" i="1" dirty="0">
                <a:solidFill>
                  <a:srgbClr val="FF0000"/>
                </a:solidFill>
                <a:latin typeface="Times New Roman" panose="02020603050405020304" pitchFamily="18" charset="0"/>
                <a:ea typeface="Times New Roman" panose="02020603050405020304" pitchFamily="18" charset="0"/>
              </a:rPr>
              <a:t>Well</a:t>
            </a:r>
            <a:r>
              <a:rPr lang="en-GB" sz="2400" i="1" dirty="0">
                <a:latin typeface="Times New Roman" panose="02020603050405020304" pitchFamily="18" charset="0"/>
                <a:ea typeface="Times New Roman" panose="02020603050405020304" pitchFamily="18" charset="0"/>
              </a:rPr>
              <a:t> </a:t>
            </a:r>
            <a:r>
              <a:rPr lang="en-GB" sz="2400" dirty="0">
                <a:latin typeface="Times New Roman" panose="02020603050405020304" pitchFamily="18" charset="0"/>
                <a:ea typeface="Times New Roman" panose="02020603050405020304" pitchFamily="18" charset="0"/>
              </a:rPr>
              <a:t>is an adverb when used to describe </a:t>
            </a:r>
            <a:r>
              <a:rPr lang="en-GB" sz="2400" dirty="0">
                <a:solidFill>
                  <a:srgbClr val="FF0000"/>
                </a:solidFill>
                <a:latin typeface="Times New Roman" panose="02020603050405020304" pitchFamily="18" charset="0"/>
                <a:ea typeface="Times New Roman" panose="02020603050405020304" pitchFamily="18" charset="0"/>
              </a:rPr>
              <a:t>anything but health</a:t>
            </a:r>
            <a:r>
              <a:rPr lang="en-GB" sz="2400" dirty="0">
                <a:latin typeface="Times New Roman" panose="02020603050405020304" pitchFamily="18" charset="0"/>
                <a:ea typeface="Times New Roman" panose="02020603050405020304" pitchFamily="18" charset="0"/>
              </a:rPr>
              <a:t>:</a:t>
            </a:r>
          </a:p>
          <a:p>
            <a:pPr algn="just">
              <a:spcAft>
                <a:spcPts val="0"/>
              </a:spcAft>
            </a:pPr>
            <a:r>
              <a:rPr lang="en-GB" sz="2400" dirty="0">
                <a:latin typeface="Times New Roman" panose="02020603050405020304" pitchFamily="18" charset="0"/>
                <a:ea typeface="Times New Roman" panose="02020603050405020304" pitchFamily="18" charset="0"/>
              </a:rPr>
              <a:t>	</a:t>
            </a:r>
            <a:r>
              <a:rPr lang="en-GB" sz="2400" dirty="0">
                <a:solidFill>
                  <a:srgbClr val="00B050"/>
                </a:solidFill>
                <a:latin typeface="Times New Roman" panose="02020603050405020304" pitchFamily="18" charset="0"/>
                <a:ea typeface="Times New Roman" panose="02020603050405020304" pitchFamily="18" charset="0"/>
              </a:rPr>
              <a:t>Chef Big Hat </a:t>
            </a:r>
            <a:r>
              <a:rPr lang="en-GB" sz="2400" i="1" dirty="0">
                <a:solidFill>
                  <a:srgbClr val="00B050"/>
                </a:solidFill>
                <a:latin typeface="Times New Roman" panose="02020603050405020304" pitchFamily="18" charset="0"/>
                <a:ea typeface="Times New Roman" panose="02020603050405020304" pitchFamily="18" charset="0"/>
              </a:rPr>
              <a:t>cooks </a:t>
            </a:r>
            <a:r>
              <a:rPr lang="en-GB" sz="2400" b="1" i="1" dirty="0">
                <a:solidFill>
                  <a:srgbClr val="00B050"/>
                </a:solidFill>
                <a:latin typeface="Times New Roman" panose="02020603050405020304" pitchFamily="18" charset="0"/>
                <a:ea typeface="Times New Roman" panose="02020603050405020304" pitchFamily="18" charset="0"/>
              </a:rPr>
              <a:t>well</a:t>
            </a:r>
            <a:r>
              <a:rPr lang="en-GB" sz="2400" i="1" dirty="0">
                <a:solidFill>
                  <a:srgbClr val="00B050"/>
                </a:solidFill>
                <a:latin typeface="Times New Roman" panose="02020603050405020304" pitchFamily="18" charset="0"/>
                <a:ea typeface="Times New Roman" panose="02020603050405020304" pitchFamily="18" charset="0"/>
              </a:rPr>
              <a:t> </a:t>
            </a:r>
            <a:r>
              <a:rPr lang="en-GB" sz="2400" i="1" dirty="0">
                <a:latin typeface="Times New Roman" panose="02020603050405020304" pitchFamily="18" charset="0"/>
                <a:ea typeface="Times New Roman" panose="02020603050405020304" pitchFamily="18" charset="0"/>
              </a:rPr>
              <a:t>(</a:t>
            </a:r>
            <a:r>
              <a:rPr lang="en-GB" sz="2400" dirty="0">
                <a:latin typeface="Times New Roman" panose="02020603050405020304" pitchFamily="18" charset="0"/>
                <a:ea typeface="Times New Roman" panose="02020603050405020304" pitchFamily="18" charset="0"/>
              </a:rPr>
              <a:t>verb adv.);</a:t>
            </a:r>
          </a:p>
          <a:p>
            <a:pPr algn="just">
              <a:spcAft>
                <a:spcPts val="0"/>
              </a:spcAft>
            </a:pPr>
            <a:r>
              <a:rPr lang="en-GB" sz="2400" dirty="0">
                <a:latin typeface="Times New Roman" panose="02020603050405020304" pitchFamily="18" charset="0"/>
                <a:ea typeface="Times New Roman" panose="02020603050405020304" pitchFamily="18" charset="0"/>
              </a:rPr>
              <a:t>	</a:t>
            </a:r>
            <a:r>
              <a:rPr lang="en-GB" sz="2400" dirty="0">
                <a:solidFill>
                  <a:srgbClr val="00B050"/>
                </a:solidFill>
                <a:latin typeface="Times New Roman" panose="02020603050405020304" pitchFamily="18" charset="0"/>
                <a:ea typeface="Times New Roman" panose="02020603050405020304" pitchFamily="18" charset="0"/>
              </a:rPr>
              <a:t>As a result, everyone in his house no doubt </a:t>
            </a:r>
            <a:r>
              <a:rPr lang="en-GB" sz="2400" i="1" dirty="0">
                <a:solidFill>
                  <a:srgbClr val="00B050"/>
                </a:solidFill>
                <a:latin typeface="Times New Roman" panose="02020603050405020304" pitchFamily="18" charset="0"/>
                <a:ea typeface="Times New Roman" panose="02020603050405020304" pitchFamily="18" charset="0"/>
              </a:rPr>
              <a:t>eats </a:t>
            </a:r>
            <a:r>
              <a:rPr lang="en-GB" sz="2400" b="1" i="1" dirty="0">
                <a:solidFill>
                  <a:srgbClr val="00B050"/>
                </a:solidFill>
                <a:latin typeface="Times New Roman" panose="02020603050405020304" pitchFamily="18" charset="0"/>
                <a:ea typeface="Times New Roman" panose="02020603050405020304" pitchFamily="18" charset="0"/>
              </a:rPr>
              <a:t>well</a:t>
            </a:r>
            <a:r>
              <a:rPr lang="en-GB" sz="2400" i="1" dirty="0">
                <a:solidFill>
                  <a:srgbClr val="00B050"/>
                </a:solidFill>
                <a:latin typeface="Times New Roman" panose="02020603050405020304" pitchFamily="18" charset="0"/>
                <a:ea typeface="Times New Roman" panose="02020603050405020304" pitchFamily="18" charset="0"/>
              </a:rPr>
              <a:t>! </a:t>
            </a:r>
            <a:r>
              <a:rPr lang="en-GB" sz="2400" i="1" dirty="0">
                <a:latin typeface="Times New Roman" panose="02020603050405020304" pitchFamily="18" charset="0"/>
                <a:ea typeface="Times New Roman" panose="02020603050405020304" pitchFamily="18" charset="0"/>
              </a:rPr>
              <a:t>(</a:t>
            </a:r>
            <a:r>
              <a:rPr lang="en-GB" sz="2400" dirty="0">
                <a:latin typeface="Times New Roman" panose="02020603050405020304" pitchFamily="18" charset="0"/>
                <a:ea typeface="Times New Roman" panose="02020603050405020304" pitchFamily="18" charset="0"/>
              </a:rPr>
              <a:t>verb adv.).</a:t>
            </a:r>
            <a:endParaRPr lang="ro-RO" sz="24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8852744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00CDE2-4FA0-402A-AF1E-319B84500FF4}"/>
              </a:ext>
            </a:extLst>
          </p:cNvPr>
          <p:cNvSpPr>
            <a:spLocks noGrp="1"/>
          </p:cNvSpPr>
          <p:nvPr>
            <p:ph type="title"/>
          </p:nvPr>
        </p:nvSpPr>
        <p:spPr>
          <a:xfrm>
            <a:off x="1534696" y="266330"/>
            <a:ext cx="9207285" cy="1012054"/>
          </a:xfrm>
        </p:spPr>
        <p:txBody>
          <a:bodyPr>
            <a:normAutofit fontScale="90000"/>
          </a:bodyPr>
          <a:lstStyle/>
          <a:p>
            <a:br>
              <a:rPr lang="ro-RO" b="1" i="1" dirty="0"/>
            </a:br>
            <a:br>
              <a:rPr lang="ro-RO" b="1" i="1" dirty="0"/>
            </a:br>
            <a:br>
              <a:rPr lang="ro-RO" b="1" i="1" dirty="0"/>
            </a:br>
            <a:br>
              <a:rPr lang="ro-RO" b="1" i="1" dirty="0"/>
            </a:br>
            <a:r>
              <a:rPr lang="en-GB" b="1" i="1" dirty="0">
                <a:solidFill>
                  <a:srgbClr val="00B050"/>
                </a:solidFill>
              </a:rPr>
              <a:t>The + comparative + the</a:t>
            </a:r>
            <a:r>
              <a:rPr lang="en-GB" dirty="0">
                <a:solidFill>
                  <a:srgbClr val="00B050"/>
                </a:solidFill>
              </a:rPr>
              <a:t> </a:t>
            </a:r>
            <a:br>
              <a:rPr lang="ro-RO" dirty="0"/>
            </a:br>
            <a:endParaRPr lang="ro-RO" dirty="0"/>
          </a:p>
        </p:txBody>
      </p:sp>
      <p:sp>
        <p:nvSpPr>
          <p:cNvPr id="3" name="Content Placeholder 2">
            <a:extLst>
              <a:ext uri="{FF2B5EF4-FFF2-40B4-BE49-F238E27FC236}">
                <a16:creationId xmlns:a16="http://schemas.microsoft.com/office/drawing/2014/main" id="{46F4D538-F19B-45F9-B1B5-7D54769FFCDD}"/>
              </a:ext>
            </a:extLst>
          </p:cNvPr>
          <p:cNvSpPr>
            <a:spLocks noGrp="1"/>
          </p:cNvSpPr>
          <p:nvPr>
            <p:ph idx="1"/>
          </p:nvPr>
        </p:nvSpPr>
        <p:spPr>
          <a:xfrm>
            <a:off x="1450019" y="1074199"/>
            <a:ext cx="10392793" cy="4305670"/>
          </a:xfrm>
        </p:spPr>
        <p:txBody>
          <a:bodyPr>
            <a:normAutofit fontScale="92500" lnSpcReduction="20000"/>
          </a:bodyPr>
          <a:lstStyle/>
          <a:p>
            <a:r>
              <a:rPr lang="en-GB" sz="2400" dirty="0"/>
              <a:t>This construction links two actions or situations - when one thing happens, another thing follows. A comparative expression in the first clause is balanced by a comparative expression in the second clause. Several grammatical patterns are possible here: </a:t>
            </a:r>
            <a:endParaRPr lang="ro-RO" sz="2400" dirty="0"/>
          </a:p>
          <a:p>
            <a:r>
              <a:rPr lang="en-GB" sz="2400" i="1" u="sng" dirty="0"/>
              <a:t>adjective... adjective</a:t>
            </a:r>
            <a:r>
              <a:rPr lang="en-GB" sz="2400" dirty="0"/>
              <a:t>.</a:t>
            </a:r>
            <a:endParaRPr lang="ro-RO" sz="2400" dirty="0"/>
          </a:p>
          <a:p>
            <a:pPr marL="0" indent="0">
              <a:buNone/>
            </a:pPr>
            <a:r>
              <a:rPr lang="en-GB" sz="2400" dirty="0">
                <a:solidFill>
                  <a:srgbClr val="00B050"/>
                </a:solidFill>
              </a:rPr>
              <a:t>	The </a:t>
            </a:r>
            <a:r>
              <a:rPr lang="en-GB" sz="2400" dirty="0">
                <a:solidFill>
                  <a:srgbClr val="FF0000"/>
                </a:solidFill>
              </a:rPr>
              <a:t>harder</a:t>
            </a:r>
            <a:r>
              <a:rPr lang="en-GB" sz="2400" dirty="0">
                <a:solidFill>
                  <a:srgbClr val="00B050"/>
                </a:solidFill>
              </a:rPr>
              <a:t> a job is, the </a:t>
            </a:r>
            <a:r>
              <a:rPr lang="en-GB" sz="2400" dirty="0">
                <a:solidFill>
                  <a:srgbClr val="FF0000"/>
                </a:solidFill>
              </a:rPr>
              <a:t>more rewarding </a:t>
            </a:r>
            <a:r>
              <a:rPr lang="en-GB" sz="2400" dirty="0">
                <a:solidFill>
                  <a:srgbClr val="00B050"/>
                </a:solidFill>
              </a:rPr>
              <a:t>I find it.</a:t>
            </a:r>
            <a:endParaRPr lang="ro-RO" sz="2400" dirty="0">
              <a:solidFill>
                <a:srgbClr val="00B050"/>
              </a:solidFill>
            </a:endParaRPr>
          </a:p>
          <a:p>
            <a:r>
              <a:rPr lang="en-GB" sz="2400" i="1" u="sng" dirty="0"/>
              <a:t>adverb... adverb</a:t>
            </a:r>
            <a:r>
              <a:rPr lang="en-GB" sz="2400" dirty="0"/>
              <a:t>.</a:t>
            </a:r>
            <a:endParaRPr lang="ro-RO" sz="2400" dirty="0"/>
          </a:p>
          <a:p>
            <a:pPr marL="0" indent="0">
              <a:buNone/>
            </a:pPr>
            <a:r>
              <a:rPr lang="en-GB" sz="2400" dirty="0">
                <a:solidFill>
                  <a:srgbClr val="00B050"/>
                </a:solidFill>
              </a:rPr>
              <a:t>	The </a:t>
            </a:r>
            <a:r>
              <a:rPr lang="en-GB" sz="2400" dirty="0">
                <a:solidFill>
                  <a:srgbClr val="FF0000"/>
                </a:solidFill>
              </a:rPr>
              <a:t>sooner</a:t>
            </a:r>
            <a:r>
              <a:rPr lang="en-GB" sz="2400" dirty="0">
                <a:solidFill>
                  <a:srgbClr val="00B050"/>
                </a:solidFill>
              </a:rPr>
              <a:t> we start, the </a:t>
            </a:r>
            <a:r>
              <a:rPr lang="en-GB" sz="2400" dirty="0">
                <a:solidFill>
                  <a:srgbClr val="FF0000"/>
                </a:solidFill>
              </a:rPr>
              <a:t>quicker</a:t>
            </a:r>
            <a:r>
              <a:rPr lang="en-GB" sz="2400" dirty="0">
                <a:solidFill>
                  <a:srgbClr val="00B050"/>
                </a:solidFill>
              </a:rPr>
              <a:t> we'll finish.</a:t>
            </a:r>
            <a:endParaRPr lang="ro-RO" sz="2400" dirty="0">
              <a:solidFill>
                <a:srgbClr val="00B050"/>
              </a:solidFill>
            </a:endParaRPr>
          </a:p>
          <a:p>
            <a:r>
              <a:rPr lang="en-GB" sz="2400" i="1" u="sng" dirty="0"/>
              <a:t>adjective ... adverb, or adverb ... adjective.</a:t>
            </a:r>
            <a:endParaRPr lang="ro-RO" sz="2400" dirty="0"/>
          </a:p>
          <a:p>
            <a:pPr marL="0" indent="0">
              <a:buNone/>
            </a:pPr>
            <a:r>
              <a:rPr lang="en-GB" sz="2400" dirty="0">
                <a:solidFill>
                  <a:srgbClr val="00B050"/>
                </a:solidFill>
              </a:rPr>
              <a:t>	The </a:t>
            </a:r>
            <a:r>
              <a:rPr lang="en-GB" sz="2400" dirty="0">
                <a:solidFill>
                  <a:srgbClr val="FF0000"/>
                </a:solidFill>
              </a:rPr>
              <a:t>easier</a:t>
            </a:r>
            <a:r>
              <a:rPr lang="en-GB" sz="2400" dirty="0">
                <a:solidFill>
                  <a:srgbClr val="00B050"/>
                </a:solidFill>
              </a:rPr>
              <a:t> a job is, the </a:t>
            </a:r>
            <a:r>
              <a:rPr lang="en-GB" sz="2400" dirty="0">
                <a:solidFill>
                  <a:srgbClr val="FF0000"/>
                </a:solidFill>
              </a:rPr>
              <a:t>more quickly </a:t>
            </a:r>
            <a:r>
              <a:rPr lang="en-GB" sz="2400" dirty="0">
                <a:solidFill>
                  <a:srgbClr val="00B050"/>
                </a:solidFill>
              </a:rPr>
              <a:t>I do it.</a:t>
            </a:r>
            <a:endParaRPr lang="ro-RO" sz="2400" dirty="0">
              <a:solidFill>
                <a:srgbClr val="00B050"/>
              </a:solidFill>
            </a:endParaRPr>
          </a:p>
          <a:p>
            <a:pPr marL="0" indent="0">
              <a:buNone/>
            </a:pPr>
            <a:endParaRPr lang="ro-RO" sz="2400" dirty="0"/>
          </a:p>
        </p:txBody>
      </p:sp>
    </p:spTree>
    <p:extLst>
      <p:ext uri="{BB962C8B-B14F-4D97-AF65-F5344CB8AC3E}">
        <p14:creationId xmlns:p14="http://schemas.microsoft.com/office/powerpoint/2010/main" val="9905944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1F77156C-EAB8-48AE-AA64-36843E537219}"/>
              </a:ext>
            </a:extLst>
          </p:cNvPr>
          <p:cNvSpPr/>
          <p:nvPr/>
        </p:nvSpPr>
        <p:spPr>
          <a:xfrm>
            <a:off x="440267" y="728133"/>
            <a:ext cx="10828097" cy="5262979"/>
          </a:xfrm>
          <a:prstGeom prst="rect">
            <a:avLst/>
          </a:prstGeom>
        </p:spPr>
        <p:txBody>
          <a:bodyPr wrap="square">
            <a:spAutoFit/>
          </a:bodyPr>
          <a:lstStyle/>
          <a:p>
            <a:pPr indent="448310" algn="just">
              <a:spcAft>
                <a:spcPts val="0"/>
              </a:spcAft>
            </a:pPr>
            <a:r>
              <a:rPr lang="en-GB" sz="2400" i="1" u="sng" dirty="0">
                <a:latin typeface="Times New Roman" panose="02020603050405020304" pitchFamily="18" charset="0"/>
                <a:ea typeface="Times New Roman" panose="02020603050405020304" pitchFamily="18" charset="0"/>
              </a:rPr>
              <a:t>more (+ noun)... more (+ noun</a:t>
            </a:r>
            <a:r>
              <a:rPr lang="en-GB" sz="2400" dirty="0">
                <a:latin typeface="Times New Roman" panose="02020603050405020304" pitchFamily="18" charset="0"/>
                <a:ea typeface="Times New Roman" panose="02020603050405020304" pitchFamily="18" charset="0"/>
              </a:rPr>
              <a:t>).</a:t>
            </a:r>
            <a:endParaRPr lang="ro-RO" sz="2400" dirty="0">
              <a:latin typeface="Times New Roman" panose="02020603050405020304" pitchFamily="18" charset="0"/>
              <a:ea typeface="Times New Roman" panose="02020603050405020304" pitchFamily="18" charset="0"/>
            </a:endParaRPr>
          </a:p>
          <a:p>
            <a:pPr indent="448310" algn="just">
              <a:spcAft>
                <a:spcPts val="0"/>
              </a:spcAft>
            </a:pPr>
            <a:r>
              <a:rPr lang="en-GB" sz="2400" dirty="0">
                <a:solidFill>
                  <a:srgbClr val="00B050"/>
                </a:solidFill>
                <a:latin typeface="Times New Roman" panose="02020603050405020304" pitchFamily="18" charset="0"/>
                <a:ea typeface="Times New Roman" panose="02020603050405020304" pitchFamily="18" charset="0"/>
              </a:rPr>
              <a:t>The </a:t>
            </a:r>
            <a:r>
              <a:rPr lang="en-GB" sz="2400" dirty="0">
                <a:solidFill>
                  <a:srgbClr val="FF0000"/>
                </a:solidFill>
                <a:latin typeface="Times New Roman" panose="02020603050405020304" pitchFamily="18" charset="0"/>
                <a:ea typeface="Times New Roman" panose="02020603050405020304" pitchFamily="18" charset="0"/>
              </a:rPr>
              <a:t>more</a:t>
            </a:r>
            <a:r>
              <a:rPr lang="en-GB" sz="2400" dirty="0">
                <a:solidFill>
                  <a:srgbClr val="00B050"/>
                </a:solidFill>
                <a:latin typeface="Times New Roman" panose="02020603050405020304" pitchFamily="18" charset="0"/>
                <a:ea typeface="Times New Roman" panose="02020603050405020304" pitchFamily="18" charset="0"/>
              </a:rPr>
              <a:t> </a:t>
            </a:r>
            <a:r>
              <a:rPr lang="en-GB" sz="2400" dirty="0">
                <a:solidFill>
                  <a:srgbClr val="FF0000"/>
                </a:solidFill>
                <a:latin typeface="Times New Roman" panose="02020603050405020304" pitchFamily="18" charset="0"/>
                <a:ea typeface="Times New Roman" panose="02020603050405020304" pitchFamily="18" charset="0"/>
              </a:rPr>
              <a:t>money</a:t>
            </a:r>
            <a:r>
              <a:rPr lang="en-GB" sz="2400" dirty="0">
                <a:solidFill>
                  <a:srgbClr val="00B050"/>
                </a:solidFill>
                <a:latin typeface="Times New Roman" panose="02020603050405020304" pitchFamily="18" charset="0"/>
                <a:ea typeface="Times New Roman" panose="02020603050405020304" pitchFamily="18" charset="0"/>
              </a:rPr>
              <a:t> Jack earned, the </a:t>
            </a:r>
            <a:r>
              <a:rPr lang="en-GB" sz="2400" dirty="0">
                <a:solidFill>
                  <a:srgbClr val="FF0000"/>
                </a:solidFill>
                <a:latin typeface="Times New Roman" panose="02020603050405020304" pitchFamily="18" charset="0"/>
                <a:ea typeface="Times New Roman" panose="02020603050405020304" pitchFamily="18" charset="0"/>
              </a:rPr>
              <a:t>more clothes </a:t>
            </a:r>
            <a:r>
              <a:rPr lang="en-GB" sz="2400" dirty="0">
                <a:solidFill>
                  <a:srgbClr val="00B050"/>
                </a:solidFill>
                <a:latin typeface="Times New Roman" panose="02020603050405020304" pitchFamily="18" charset="0"/>
                <a:ea typeface="Times New Roman" panose="02020603050405020304" pitchFamily="18" charset="0"/>
              </a:rPr>
              <a:t>he bought.</a:t>
            </a:r>
            <a:endParaRPr lang="ro-RO" sz="2400" dirty="0">
              <a:solidFill>
                <a:srgbClr val="00B050"/>
              </a:solidFill>
              <a:latin typeface="Times New Roman" panose="02020603050405020304" pitchFamily="18" charset="0"/>
              <a:ea typeface="Times New Roman" panose="02020603050405020304" pitchFamily="18" charset="0"/>
            </a:endParaRPr>
          </a:p>
          <a:p>
            <a:pPr indent="448310" algn="just">
              <a:spcAft>
                <a:spcPts val="0"/>
              </a:spcAft>
            </a:pPr>
            <a:endParaRPr lang="en-GB" sz="2400" i="1" u="sng" dirty="0">
              <a:latin typeface="Times New Roman" panose="02020603050405020304" pitchFamily="18" charset="0"/>
              <a:ea typeface="Times New Roman" panose="02020603050405020304" pitchFamily="18" charset="0"/>
            </a:endParaRPr>
          </a:p>
          <a:p>
            <a:pPr indent="448310" algn="just">
              <a:spcAft>
                <a:spcPts val="0"/>
              </a:spcAft>
            </a:pPr>
            <a:r>
              <a:rPr lang="en-GB" sz="2400" i="1" u="sng" dirty="0">
                <a:latin typeface="Times New Roman" panose="02020603050405020304" pitchFamily="18" charset="0"/>
                <a:ea typeface="Times New Roman" panose="02020603050405020304" pitchFamily="18" charset="0"/>
              </a:rPr>
              <a:t>less (+ clause)... less (+ uncountable noun), fewer (+ plural countable noun).</a:t>
            </a:r>
            <a:endParaRPr lang="ro-RO" sz="2400" dirty="0">
              <a:latin typeface="Times New Roman" panose="02020603050405020304" pitchFamily="18" charset="0"/>
              <a:ea typeface="Times New Roman" panose="02020603050405020304" pitchFamily="18" charset="0"/>
            </a:endParaRPr>
          </a:p>
          <a:p>
            <a:pPr indent="448310" algn="just">
              <a:spcAft>
                <a:spcPts val="0"/>
              </a:spcAft>
            </a:pPr>
            <a:r>
              <a:rPr lang="en-GB" sz="2400" dirty="0">
                <a:solidFill>
                  <a:srgbClr val="00B050"/>
                </a:solidFill>
                <a:latin typeface="Times New Roman" panose="02020603050405020304" pitchFamily="18" charset="0"/>
                <a:ea typeface="Times New Roman" panose="02020603050405020304" pitchFamily="18" charset="0"/>
              </a:rPr>
              <a:t>The </a:t>
            </a:r>
            <a:r>
              <a:rPr lang="en-GB" sz="2400" dirty="0">
                <a:solidFill>
                  <a:srgbClr val="FF0000"/>
                </a:solidFill>
                <a:latin typeface="Times New Roman" panose="02020603050405020304" pitchFamily="18" charset="0"/>
                <a:ea typeface="Times New Roman" panose="02020603050405020304" pitchFamily="18" charset="0"/>
              </a:rPr>
              <a:t>less Bob earned</a:t>
            </a:r>
            <a:r>
              <a:rPr lang="en-GB" sz="2400" dirty="0">
                <a:solidFill>
                  <a:srgbClr val="00B050"/>
                </a:solidFill>
                <a:latin typeface="Times New Roman" panose="02020603050405020304" pitchFamily="18" charset="0"/>
                <a:ea typeface="Times New Roman" panose="02020603050405020304" pitchFamily="18" charset="0"/>
              </a:rPr>
              <a:t>, the </a:t>
            </a:r>
            <a:r>
              <a:rPr lang="en-GB" sz="2400" dirty="0">
                <a:solidFill>
                  <a:srgbClr val="FF0000"/>
                </a:solidFill>
                <a:latin typeface="Times New Roman" panose="02020603050405020304" pitchFamily="18" charset="0"/>
                <a:ea typeface="Times New Roman" panose="02020603050405020304" pitchFamily="18" charset="0"/>
              </a:rPr>
              <a:t>less food</a:t>
            </a:r>
            <a:r>
              <a:rPr lang="en-GB" sz="2400" dirty="0">
                <a:solidFill>
                  <a:srgbClr val="00B050"/>
                </a:solidFill>
                <a:latin typeface="Times New Roman" panose="02020603050405020304" pitchFamily="18" charset="0"/>
                <a:ea typeface="Times New Roman" panose="02020603050405020304" pitchFamily="18" charset="0"/>
              </a:rPr>
              <a:t>/ the </a:t>
            </a:r>
            <a:r>
              <a:rPr lang="en-GB" sz="2400" dirty="0">
                <a:solidFill>
                  <a:srgbClr val="FF0000"/>
                </a:solidFill>
                <a:latin typeface="Times New Roman" panose="02020603050405020304" pitchFamily="18" charset="0"/>
                <a:ea typeface="Times New Roman" panose="02020603050405020304" pitchFamily="18" charset="0"/>
              </a:rPr>
              <a:t>fewer holidays </a:t>
            </a:r>
            <a:r>
              <a:rPr lang="en-GB" sz="2400" dirty="0">
                <a:solidFill>
                  <a:srgbClr val="00B050"/>
                </a:solidFill>
                <a:latin typeface="Times New Roman" panose="02020603050405020304" pitchFamily="18" charset="0"/>
                <a:ea typeface="Times New Roman" panose="02020603050405020304" pitchFamily="18" charset="0"/>
              </a:rPr>
              <a:t>he could afford.</a:t>
            </a:r>
            <a:endParaRPr lang="ro-RO" sz="2400" dirty="0">
              <a:solidFill>
                <a:srgbClr val="00B050"/>
              </a:solidFill>
              <a:latin typeface="Times New Roman" panose="02020603050405020304" pitchFamily="18" charset="0"/>
              <a:ea typeface="Times New Roman" panose="02020603050405020304" pitchFamily="18" charset="0"/>
            </a:endParaRPr>
          </a:p>
          <a:p>
            <a:pPr indent="448310" algn="just">
              <a:spcAft>
                <a:spcPts val="0"/>
              </a:spcAft>
            </a:pPr>
            <a:endParaRPr lang="en-GB" sz="2400" i="1" u="sng" dirty="0">
              <a:latin typeface="Times New Roman" panose="02020603050405020304" pitchFamily="18" charset="0"/>
              <a:ea typeface="Times New Roman" panose="02020603050405020304" pitchFamily="18" charset="0"/>
            </a:endParaRPr>
          </a:p>
          <a:p>
            <a:pPr indent="448310" algn="just">
              <a:spcAft>
                <a:spcPts val="0"/>
              </a:spcAft>
            </a:pPr>
            <a:r>
              <a:rPr lang="en-GB" sz="2400" i="1" u="sng" dirty="0">
                <a:latin typeface="Times New Roman" panose="02020603050405020304" pitchFamily="18" charset="0"/>
                <a:ea typeface="Times New Roman" panose="02020603050405020304" pitchFamily="18" charset="0"/>
              </a:rPr>
              <a:t>more (+ clause)... less (+ clause).</a:t>
            </a:r>
            <a:endParaRPr lang="ro-RO" sz="2400" dirty="0">
              <a:latin typeface="Times New Roman" panose="02020603050405020304" pitchFamily="18" charset="0"/>
              <a:ea typeface="Times New Roman" panose="02020603050405020304" pitchFamily="18" charset="0"/>
            </a:endParaRPr>
          </a:p>
          <a:p>
            <a:pPr indent="448310" algn="just">
              <a:spcAft>
                <a:spcPts val="0"/>
              </a:spcAft>
            </a:pPr>
            <a:r>
              <a:rPr lang="en-GB" sz="2400" dirty="0">
                <a:solidFill>
                  <a:srgbClr val="00B050"/>
                </a:solidFill>
                <a:latin typeface="Times New Roman" panose="02020603050405020304" pitchFamily="18" charset="0"/>
                <a:ea typeface="Times New Roman" panose="02020603050405020304" pitchFamily="18" charset="0"/>
              </a:rPr>
              <a:t>The </a:t>
            </a:r>
            <a:r>
              <a:rPr lang="en-GB" sz="2400" dirty="0">
                <a:solidFill>
                  <a:srgbClr val="FF0000"/>
                </a:solidFill>
                <a:latin typeface="Times New Roman" panose="02020603050405020304" pitchFamily="18" charset="0"/>
                <a:ea typeface="Times New Roman" panose="02020603050405020304" pitchFamily="18" charset="0"/>
              </a:rPr>
              <a:t>more you sleep</a:t>
            </a:r>
            <a:r>
              <a:rPr lang="en-GB" sz="2400" dirty="0">
                <a:solidFill>
                  <a:srgbClr val="00B050"/>
                </a:solidFill>
                <a:latin typeface="Times New Roman" panose="02020603050405020304" pitchFamily="18" charset="0"/>
                <a:ea typeface="Times New Roman" panose="02020603050405020304" pitchFamily="18" charset="0"/>
              </a:rPr>
              <a:t>, the </a:t>
            </a:r>
            <a:r>
              <a:rPr lang="en-GB" sz="2400" dirty="0">
                <a:solidFill>
                  <a:srgbClr val="FF0000"/>
                </a:solidFill>
                <a:latin typeface="Times New Roman" panose="02020603050405020304" pitchFamily="18" charset="0"/>
                <a:ea typeface="Times New Roman" panose="02020603050405020304" pitchFamily="18" charset="0"/>
              </a:rPr>
              <a:t>less you do</a:t>
            </a:r>
            <a:r>
              <a:rPr lang="en-GB" sz="2400" dirty="0">
                <a:solidFill>
                  <a:srgbClr val="00B050"/>
                </a:solidFill>
                <a:latin typeface="Times New Roman" panose="02020603050405020304" pitchFamily="18" charset="0"/>
                <a:ea typeface="Times New Roman" panose="02020603050405020304" pitchFamily="18" charset="0"/>
              </a:rPr>
              <a:t>.</a:t>
            </a:r>
            <a:endParaRPr lang="ro-RO" sz="2400" dirty="0">
              <a:solidFill>
                <a:srgbClr val="00B050"/>
              </a:solidFill>
              <a:latin typeface="Times New Roman" panose="02020603050405020304" pitchFamily="18" charset="0"/>
              <a:ea typeface="Times New Roman" panose="02020603050405020304" pitchFamily="18" charset="0"/>
            </a:endParaRPr>
          </a:p>
          <a:p>
            <a:pPr indent="448310" algn="just">
              <a:spcAft>
                <a:spcPts val="0"/>
              </a:spcAft>
            </a:pPr>
            <a:endParaRPr lang="en-GB" sz="2400" i="1" u="sng" dirty="0">
              <a:latin typeface="Times New Roman" panose="02020603050405020304" pitchFamily="18" charset="0"/>
              <a:ea typeface="Times New Roman" panose="02020603050405020304" pitchFamily="18" charset="0"/>
            </a:endParaRPr>
          </a:p>
          <a:p>
            <a:pPr indent="448310" algn="just">
              <a:spcAft>
                <a:spcPts val="0"/>
              </a:spcAft>
            </a:pPr>
            <a:r>
              <a:rPr lang="en-GB" sz="2400" i="1" u="sng" dirty="0">
                <a:latin typeface="Times New Roman" panose="02020603050405020304" pitchFamily="18" charset="0"/>
                <a:ea typeface="Times New Roman" panose="02020603050405020304" pitchFamily="18" charset="0"/>
              </a:rPr>
              <a:t>Other combinations of these patterns are possible.</a:t>
            </a:r>
            <a:endParaRPr lang="ro-RO" sz="2400" dirty="0">
              <a:latin typeface="Times New Roman" panose="02020603050405020304" pitchFamily="18" charset="0"/>
              <a:ea typeface="Times New Roman" panose="02020603050405020304" pitchFamily="18" charset="0"/>
            </a:endParaRPr>
          </a:p>
          <a:p>
            <a:pPr indent="448310" algn="just">
              <a:spcAft>
                <a:spcPts val="0"/>
              </a:spcAft>
            </a:pPr>
            <a:r>
              <a:rPr lang="en-GB" sz="2400" dirty="0">
                <a:solidFill>
                  <a:srgbClr val="00B050"/>
                </a:solidFill>
                <a:latin typeface="Times New Roman" panose="02020603050405020304" pitchFamily="18" charset="0"/>
                <a:ea typeface="Times New Roman" panose="02020603050405020304" pitchFamily="18" charset="0"/>
              </a:rPr>
              <a:t>The harder Joe worked, the more he earned.</a:t>
            </a:r>
            <a:endParaRPr lang="ro-RO" sz="2400" dirty="0">
              <a:solidFill>
                <a:srgbClr val="00B050"/>
              </a:solidFill>
              <a:latin typeface="Times New Roman" panose="02020603050405020304" pitchFamily="18" charset="0"/>
              <a:ea typeface="Times New Roman" panose="02020603050405020304" pitchFamily="18" charset="0"/>
            </a:endParaRPr>
          </a:p>
          <a:p>
            <a:pPr indent="448310" algn="just">
              <a:spcAft>
                <a:spcPts val="0"/>
              </a:spcAft>
            </a:pPr>
            <a:r>
              <a:rPr lang="en-GB" sz="2400" dirty="0">
                <a:solidFill>
                  <a:srgbClr val="00B050"/>
                </a:solidFill>
                <a:latin typeface="Times New Roman" panose="02020603050405020304" pitchFamily="18" charset="0"/>
                <a:ea typeface="Times New Roman" panose="02020603050405020304" pitchFamily="18" charset="0"/>
              </a:rPr>
              <a:t>The more he ate, the fatter he got.</a:t>
            </a:r>
          </a:p>
          <a:p>
            <a:pPr indent="448310" algn="just">
              <a:spcAft>
                <a:spcPts val="0"/>
              </a:spcAft>
            </a:pPr>
            <a:endParaRPr lang="en-GB" sz="2400" dirty="0">
              <a:solidFill>
                <a:srgbClr val="00B050"/>
              </a:solidFill>
              <a:latin typeface="Times New Roman" panose="02020603050405020304" pitchFamily="18" charset="0"/>
              <a:ea typeface="Times New Roman" panose="02020603050405020304" pitchFamily="18" charset="0"/>
            </a:endParaRPr>
          </a:p>
          <a:p>
            <a:pPr indent="448310" algn="just">
              <a:spcAft>
                <a:spcPts val="0"/>
              </a:spcAft>
            </a:pPr>
            <a:r>
              <a:rPr lang="en-GB" sz="2400" dirty="0">
                <a:solidFill>
                  <a:srgbClr val="FF0000"/>
                </a:solidFill>
                <a:latin typeface="Times New Roman" panose="02020603050405020304" pitchFamily="18" charset="0"/>
                <a:ea typeface="Times New Roman" panose="02020603050405020304" pitchFamily="18" charset="0"/>
              </a:rPr>
              <a:t>Homework: Write your own examples</a:t>
            </a:r>
            <a:endParaRPr lang="ro-RO" sz="2400" dirty="0">
              <a:solidFill>
                <a:srgbClr val="FF0000"/>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1212999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F64720-44FB-4871-B2C4-630E6C1D7DAC}"/>
              </a:ext>
            </a:extLst>
          </p:cNvPr>
          <p:cNvSpPr>
            <a:spLocks noGrp="1"/>
          </p:cNvSpPr>
          <p:nvPr>
            <p:ph type="title"/>
          </p:nvPr>
        </p:nvSpPr>
        <p:spPr>
          <a:xfrm>
            <a:off x="1534695" y="536664"/>
            <a:ext cx="9520158" cy="1049235"/>
          </a:xfrm>
        </p:spPr>
        <p:txBody>
          <a:bodyPr/>
          <a:lstStyle/>
          <a:p>
            <a:r>
              <a:rPr lang="en-US" dirty="0"/>
              <a:t>NOTES: </a:t>
            </a:r>
            <a:r>
              <a:rPr lang="en-GB" dirty="0">
                <a:solidFill>
                  <a:srgbClr val="00B050"/>
                </a:solidFill>
                <a:latin typeface="Times New Roman" panose="02020603050405020304" pitchFamily="18" charset="0"/>
                <a:ea typeface="Times New Roman" panose="02020603050405020304" pitchFamily="18" charset="0"/>
              </a:rPr>
              <a:t>The more you sleep, the less you do.</a:t>
            </a:r>
            <a:endParaRPr lang="ro-RO" dirty="0"/>
          </a:p>
        </p:txBody>
      </p:sp>
      <p:sp>
        <p:nvSpPr>
          <p:cNvPr id="3" name="Content Placeholder 2">
            <a:extLst>
              <a:ext uri="{FF2B5EF4-FFF2-40B4-BE49-F238E27FC236}">
                <a16:creationId xmlns:a16="http://schemas.microsoft.com/office/drawing/2014/main" id="{882277D7-0BC3-46FD-9D01-DB0582DD235B}"/>
              </a:ext>
            </a:extLst>
          </p:cNvPr>
          <p:cNvSpPr>
            <a:spLocks noGrp="1"/>
          </p:cNvSpPr>
          <p:nvPr>
            <p:ph idx="1"/>
          </p:nvPr>
        </p:nvSpPr>
        <p:spPr>
          <a:xfrm>
            <a:off x="1534695" y="2015732"/>
            <a:ext cx="10435631" cy="4037749"/>
          </a:xfrm>
        </p:spPr>
        <p:txBody>
          <a:bodyPr>
            <a:normAutofit lnSpcReduction="10000"/>
          </a:bodyPr>
          <a:lstStyle/>
          <a:p>
            <a:pPr marL="0" indent="0">
              <a:buNone/>
            </a:pPr>
            <a:r>
              <a:rPr lang="en-GB" sz="2200" dirty="0"/>
              <a:t>1. Neither of the two clauses in </a:t>
            </a:r>
            <a:r>
              <a:rPr lang="en-GB" sz="2200" i="1" dirty="0"/>
              <a:t>the + comparative + the</a:t>
            </a:r>
            <a:r>
              <a:rPr lang="en-GB" sz="2200" dirty="0"/>
              <a:t> sentences makes sense without the other.</a:t>
            </a:r>
          </a:p>
          <a:p>
            <a:pPr marL="0" indent="0">
              <a:buNone/>
            </a:pPr>
            <a:r>
              <a:rPr lang="en-GB" sz="2200" dirty="0"/>
              <a:t>2. In writing, a comma is used to separate the two clauses. </a:t>
            </a:r>
            <a:endParaRPr lang="ro-RO" sz="2200" dirty="0"/>
          </a:p>
          <a:p>
            <a:pPr marL="0" indent="0">
              <a:buNone/>
            </a:pPr>
            <a:r>
              <a:rPr lang="en-GB" sz="2200" dirty="0"/>
              <a:t>3. Both clauses need a verb. </a:t>
            </a:r>
            <a:endParaRPr lang="ro-RO" sz="2200" dirty="0"/>
          </a:p>
          <a:p>
            <a:pPr marL="0" indent="0">
              <a:buNone/>
            </a:pPr>
            <a:r>
              <a:rPr lang="en-GB" sz="2200" dirty="0"/>
              <a:t>4. In some expressions with </a:t>
            </a:r>
            <a:r>
              <a:rPr lang="en-GB" sz="2200" i="1" dirty="0"/>
              <a:t>better</a:t>
            </a:r>
            <a:r>
              <a:rPr lang="en-GB" sz="2200" dirty="0"/>
              <a:t>, no verbs are needed.</a:t>
            </a:r>
            <a:endParaRPr lang="ro-RO" sz="2200" dirty="0"/>
          </a:p>
          <a:p>
            <a:pPr marL="0" indent="0">
              <a:buNone/>
            </a:pPr>
            <a:r>
              <a:rPr lang="en-GB" sz="2200" dirty="0"/>
              <a:t>	</a:t>
            </a:r>
            <a:r>
              <a:rPr lang="en-GB" sz="2200" dirty="0">
                <a:solidFill>
                  <a:srgbClr val="00B050"/>
                </a:solidFill>
              </a:rPr>
              <a:t>Jim: When shall I come round to see you?</a:t>
            </a:r>
            <a:endParaRPr lang="ro-RO" sz="2200" dirty="0">
              <a:solidFill>
                <a:srgbClr val="00B050"/>
              </a:solidFill>
            </a:endParaRPr>
          </a:p>
          <a:p>
            <a:pPr marL="0" indent="0">
              <a:buNone/>
            </a:pPr>
            <a:r>
              <a:rPr lang="en-GB" sz="2200" dirty="0">
                <a:solidFill>
                  <a:srgbClr val="00B050"/>
                </a:solidFill>
              </a:rPr>
              <a:t>	Tim: The sooner, the better.</a:t>
            </a:r>
          </a:p>
          <a:p>
            <a:pPr marL="0" indent="0" algn="r">
              <a:buNone/>
            </a:pPr>
            <a:r>
              <a:rPr lang="en-GB" sz="2200" dirty="0">
                <a:solidFill>
                  <a:srgbClr val="00B0F0"/>
                </a:solidFill>
              </a:rPr>
              <a:t>Find more interesting examples on the internet</a:t>
            </a:r>
            <a:endParaRPr lang="ro-RO" sz="2200" dirty="0">
              <a:solidFill>
                <a:srgbClr val="00B0F0"/>
              </a:solidFill>
            </a:endParaRPr>
          </a:p>
          <a:p>
            <a:pPr marL="0" indent="0">
              <a:buNone/>
            </a:pPr>
            <a:endParaRPr lang="ro-RO" dirty="0"/>
          </a:p>
        </p:txBody>
      </p:sp>
    </p:spTree>
    <p:extLst>
      <p:ext uri="{BB962C8B-B14F-4D97-AF65-F5344CB8AC3E}">
        <p14:creationId xmlns:p14="http://schemas.microsoft.com/office/powerpoint/2010/main" val="31966553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A3869E-9D50-4C2A-8431-DA04477DF14A}"/>
              </a:ext>
            </a:extLst>
          </p:cNvPr>
          <p:cNvSpPr>
            <a:spLocks noGrp="1"/>
          </p:cNvSpPr>
          <p:nvPr>
            <p:ph type="title"/>
          </p:nvPr>
        </p:nvSpPr>
        <p:spPr>
          <a:xfrm>
            <a:off x="1534696" y="1270000"/>
            <a:ext cx="9520158" cy="583754"/>
          </a:xfrm>
        </p:spPr>
        <p:txBody>
          <a:bodyPr/>
          <a:lstStyle/>
          <a:p>
            <a:r>
              <a:rPr lang="ro-RO" dirty="0"/>
              <a:t>H</a:t>
            </a:r>
            <a:r>
              <a:rPr lang="en-US" dirty="0" err="1"/>
              <a:t>aving</a:t>
            </a:r>
            <a:r>
              <a:rPr lang="en-US" dirty="0"/>
              <a:t> fun!</a:t>
            </a:r>
            <a:endParaRPr lang="ro-RO" dirty="0"/>
          </a:p>
        </p:txBody>
      </p:sp>
      <p:sp>
        <p:nvSpPr>
          <p:cNvPr id="3" name="Content Placeholder 2">
            <a:extLst>
              <a:ext uri="{FF2B5EF4-FFF2-40B4-BE49-F238E27FC236}">
                <a16:creationId xmlns:a16="http://schemas.microsoft.com/office/drawing/2014/main" id="{6CB8C1A7-E0EB-45C1-A71F-F57D2CBA7261}"/>
              </a:ext>
            </a:extLst>
          </p:cNvPr>
          <p:cNvSpPr>
            <a:spLocks noGrp="1"/>
          </p:cNvSpPr>
          <p:nvPr>
            <p:ph idx="1"/>
          </p:nvPr>
        </p:nvSpPr>
        <p:spPr/>
        <p:txBody>
          <a:bodyPr/>
          <a:lstStyle/>
          <a:p>
            <a:r>
              <a:rPr lang="en-US" b="1" dirty="0"/>
              <a:t>MIME GAME</a:t>
            </a:r>
          </a:p>
          <a:p>
            <a:pPr marL="0" indent="0">
              <a:buNone/>
            </a:pPr>
            <a:r>
              <a:rPr lang="en-US" sz="2400" i="1" dirty="0">
                <a:solidFill>
                  <a:srgbClr val="FF0000"/>
                </a:solidFill>
              </a:rPr>
              <a:t>more and more</a:t>
            </a:r>
          </a:p>
          <a:p>
            <a:pPr marL="0" indent="0">
              <a:buNone/>
            </a:pPr>
            <a:r>
              <a:rPr lang="en-US" sz="2400" i="1" dirty="0"/>
              <a:t>We can use </a:t>
            </a:r>
            <a:r>
              <a:rPr lang="en-US" sz="2400" b="1" i="1" dirty="0"/>
              <a:t>double comparatives </a:t>
            </a:r>
            <a:r>
              <a:rPr lang="en-US" sz="2400" i="1" dirty="0"/>
              <a:t>to say that </a:t>
            </a:r>
            <a:r>
              <a:rPr lang="en-US" sz="2400" i="1" dirty="0">
                <a:solidFill>
                  <a:srgbClr val="FF0000"/>
                </a:solidFill>
              </a:rPr>
              <a:t>something is changing</a:t>
            </a:r>
            <a:r>
              <a:rPr lang="ro-RO" sz="2400" i="1" dirty="0">
                <a:solidFill>
                  <a:srgbClr val="FF0000"/>
                </a:solidFill>
              </a:rPr>
              <a:t>:</a:t>
            </a:r>
          </a:p>
          <a:p>
            <a:pPr marL="0" indent="0" algn="ctr">
              <a:buNone/>
            </a:pPr>
            <a:r>
              <a:rPr lang="ro-RO" sz="4800" i="1" dirty="0">
                <a:solidFill>
                  <a:srgbClr val="FF0000"/>
                </a:solidFill>
              </a:rPr>
              <a:t>Ex: </a:t>
            </a:r>
            <a:r>
              <a:rPr lang="ro-RO" sz="4800" i="1" dirty="0" err="1">
                <a:solidFill>
                  <a:srgbClr val="FF0000"/>
                </a:solidFill>
              </a:rPr>
              <a:t>happier</a:t>
            </a:r>
            <a:r>
              <a:rPr lang="ro-RO" sz="4800" i="1" dirty="0">
                <a:solidFill>
                  <a:srgbClr val="FF0000"/>
                </a:solidFill>
              </a:rPr>
              <a:t> </a:t>
            </a:r>
            <a:r>
              <a:rPr lang="ro-RO" sz="4800" i="1" dirty="0" err="1">
                <a:solidFill>
                  <a:srgbClr val="FF0000"/>
                </a:solidFill>
              </a:rPr>
              <a:t>and</a:t>
            </a:r>
            <a:r>
              <a:rPr lang="ro-RO" sz="4800" i="1" dirty="0">
                <a:solidFill>
                  <a:srgbClr val="FF0000"/>
                </a:solidFill>
              </a:rPr>
              <a:t> </a:t>
            </a:r>
            <a:r>
              <a:rPr lang="ro-RO" sz="4800" i="1" dirty="0" err="1">
                <a:solidFill>
                  <a:srgbClr val="FF0000"/>
                </a:solidFill>
              </a:rPr>
              <a:t>happier</a:t>
            </a:r>
            <a:endParaRPr lang="ro-RO" sz="4800" i="1" dirty="0">
              <a:solidFill>
                <a:srgbClr val="FF0000"/>
              </a:solidFill>
            </a:endParaRPr>
          </a:p>
          <a:p>
            <a:pPr marL="0" indent="0">
              <a:buNone/>
            </a:pPr>
            <a:r>
              <a:rPr lang="ro-RO" i="1" dirty="0"/>
              <a:t>Internet </a:t>
            </a:r>
            <a:r>
              <a:rPr lang="ro-RO" i="1" dirty="0" err="1"/>
              <a:t>search</a:t>
            </a:r>
            <a:r>
              <a:rPr lang="ro-RO" i="1" dirty="0"/>
              <a:t>: </a:t>
            </a:r>
            <a:r>
              <a:rPr lang="ro-RO" dirty="0" err="1"/>
              <a:t>find</a:t>
            </a:r>
            <a:r>
              <a:rPr lang="ro-RO" dirty="0"/>
              <a:t> more </a:t>
            </a:r>
            <a:r>
              <a:rPr lang="ro-RO" dirty="0">
                <a:solidFill>
                  <a:srgbClr val="FF0000"/>
                </a:solidFill>
              </a:rPr>
              <a:t>INTERESTING </a:t>
            </a:r>
            <a:r>
              <a:rPr lang="ro-RO" dirty="0" err="1"/>
              <a:t>examples</a:t>
            </a:r>
            <a:r>
              <a:rPr lang="ro-RO" dirty="0"/>
              <a:t> of </a:t>
            </a:r>
            <a:r>
              <a:rPr lang="ro-RO" dirty="0" err="1"/>
              <a:t>double</a:t>
            </a:r>
            <a:r>
              <a:rPr lang="ro-RO" dirty="0"/>
              <a:t> </a:t>
            </a:r>
            <a:r>
              <a:rPr lang="ro-RO" dirty="0" err="1"/>
              <a:t>comparatives</a:t>
            </a:r>
            <a:endParaRPr lang="ro-RO" dirty="0"/>
          </a:p>
          <a:p>
            <a:pPr marL="0" indent="0">
              <a:buNone/>
            </a:pPr>
            <a:endParaRPr lang="ro-RO" dirty="0"/>
          </a:p>
        </p:txBody>
      </p:sp>
    </p:spTree>
    <p:extLst>
      <p:ext uri="{BB962C8B-B14F-4D97-AF65-F5344CB8AC3E}">
        <p14:creationId xmlns:p14="http://schemas.microsoft.com/office/powerpoint/2010/main" val="5701991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34CBFB-8527-4AFD-9C9C-CF40A2151BC2}"/>
              </a:ext>
            </a:extLst>
          </p:cNvPr>
          <p:cNvSpPr>
            <a:spLocks noGrp="1"/>
          </p:cNvSpPr>
          <p:nvPr>
            <p:ph type="title"/>
          </p:nvPr>
        </p:nvSpPr>
        <p:spPr>
          <a:xfrm>
            <a:off x="1534696" y="413901"/>
            <a:ext cx="9520158" cy="1049235"/>
          </a:xfrm>
        </p:spPr>
        <p:txBody>
          <a:bodyPr>
            <a:normAutofit/>
          </a:bodyPr>
          <a:lstStyle/>
          <a:p>
            <a:pPr algn="ctr"/>
            <a:r>
              <a:rPr lang="en-GB" b="1" i="1" dirty="0"/>
              <a:t>Comparing with Adjectives and Adverbs</a:t>
            </a:r>
            <a:br>
              <a:rPr lang="ro-RO" dirty="0"/>
            </a:br>
            <a:r>
              <a:rPr lang="en-GB" sz="1800" dirty="0"/>
              <a:t>These guidelines will help to make the comparisons correct</a:t>
            </a:r>
            <a:endParaRPr lang="ro-RO" dirty="0"/>
          </a:p>
        </p:txBody>
      </p:sp>
      <p:sp>
        <p:nvSpPr>
          <p:cNvPr id="3" name="Content Placeholder 2">
            <a:extLst>
              <a:ext uri="{FF2B5EF4-FFF2-40B4-BE49-F238E27FC236}">
                <a16:creationId xmlns:a16="http://schemas.microsoft.com/office/drawing/2014/main" id="{EBC04290-CF36-4A3A-8FEC-5B0FA0B3BB64}"/>
              </a:ext>
            </a:extLst>
          </p:cNvPr>
          <p:cNvSpPr>
            <a:spLocks noGrp="1"/>
          </p:cNvSpPr>
          <p:nvPr>
            <p:ph idx="1"/>
          </p:nvPr>
        </p:nvSpPr>
        <p:spPr>
          <a:xfrm>
            <a:off x="1420427" y="1463136"/>
            <a:ext cx="9889724" cy="4413881"/>
          </a:xfrm>
        </p:spPr>
        <p:txBody>
          <a:bodyPr>
            <a:normAutofit/>
          </a:bodyPr>
          <a:lstStyle/>
          <a:p>
            <a:r>
              <a:rPr lang="en-GB" b="1" u="sng" dirty="0"/>
              <a:t>1.</a:t>
            </a:r>
            <a:r>
              <a:rPr lang="en-GB" dirty="0"/>
              <a:t> The comparative degree (</a:t>
            </a:r>
            <a:r>
              <a:rPr lang="en-GB" i="1" dirty="0"/>
              <a:t>-</a:t>
            </a:r>
            <a:r>
              <a:rPr lang="en-GB" i="1" dirty="0" err="1"/>
              <a:t>er</a:t>
            </a:r>
            <a:r>
              <a:rPr lang="en-GB" i="1" dirty="0"/>
              <a:t> </a:t>
            </a:r>
            <a:r>
              <a:rPr lang="en-GB" dirty="0"/>
              <a:t>or </a:t>
            </a:r>
            <a:r>
              <a:rPr lang="en-GB" i="1" dirty="0"/>
              <a:t>more </a:t>
            </a:r>
            <a:r>
              <a:rPr lang="en-GB" dirty="0"/>
              <a:t>form) is used to compare two things:</a:t>
            </a:r>
          </a:p>
          <a:p>
            <a:pPr marL="0" indent="0">
              <a:buNone/>
            </a:pPr>
            <a:r>
              <a:rPr lang="en-GB" dirty="0"/>
              <a:t>	</a:t>
            </a:r>
            <a:r>
              <a:rPr lang="en-GB" dirty="0">
                <a:solidFill>
                  <a:srgbClr val="00B050"/>
                </a:solidFill>
              </a:rPr>
              <a:t>Your house is </a:t>
            </a:r>
            <a:r>
              <a:rPr lang="en-GB" b="1" i="1" dirty="0">
                <a:solidFill>
                  <a:srgbClr val="00B050"/>
                </a:solidFill>
              </a:rPr>
              <a:t>bigger</a:t>
            </a:r>
            <a:r>
              <a:rPr lang="en-GB" i="1" dirty="0">
                <a:solidFill>
                  <a:srgbClr val="00B050"/>
                </a:solidFill>
              </a:rPr>
              <a:t> </a:t>
            </a:r>
            <a:r>
              <a:rPr lang="en-GB" dirty="0">
                <a:solidFill>
                  <a:srgbClr val="00B050"/>
                </a:solidFill>
              </a:rPr>
              <a:t>than mine;</a:t>
            </a:r>
          </a:p>
          <a:p>
            <a:pPr marL="0" indent="0">
              <a:buNone/>
            </a:pPr>
            <a:r>
              <a:rPr lang="en-GB" dirty="0">
                <a:solidFill>
                  <a:srgbClr val="00B050"/>
                </a:solidFill>
              </a:rPr>
              <a:t>	Your house has </a:t>
            </a:r>
            <a:r>
              <a:rPr lang="en-GB" b="1" i="1" dirty="0">
                <a:solidFill>
                  <a:srgbClr val="00B050"/>
                </a:solidFill>
              </a:rPr>
              <a:t>more</a:t>
            </a:r>
            <a:r>
              <a:rPr lang="en-GB" i="1" dirty="0">
                <a:solidFill>
                  <a:srgbClr val="00B050"/>
                </a:solidFill>
              </a:rPr>
              <a:t> </a:t>
            </a:r>
            <a:r>
              <a:rPr lang="en-GB" dirty="0">
                <a:solidFill>
                  <a:srgbClr val="00B050"/>
                </a:solidFill>
              </a:rPr>
              <a:t>rooms than mine.</a:t>
            </a:r>
            <a:endParaRPr lang="ro-RO" dirty="0">
              <a:solidFill>
                <a:srgbClr val="00B050"/>
              </a:solidFill>
            </a:endParaRPr>
          </a:p>
          <a:p>
            <a:r>
              <a:rPr lang="en-GB" b="1" u="sng" dirty="0"/>
              <a:t>2.</a:t>
            </a:r>
            <a:r>
              <a:rPr lang="en-GB" dirty="0"/>
              <a:t> The superlative form (</a:t>
            </a:r>
            <a:r>
              <a:rPr lang="en-GB" i="1" dirty="0"/>
              <a:t>-</a:t>
            </a:r>
            <a:r>
              <a:rPr lang="en-GB" i="1" dirty="0" err="1"/>
              <a:t>est</a:t>
            </a:r>
            <a:r>
              <a:rPr lang="en-GB" i="1" dirty="0"/>
              <a:t> </a:t>
            </a:r>
            <a:r>
              <a:rPr lang="en-GB" dirty="0"/>
              <a:t>or </a:t>
            </a:r>
            <a:r>
              <a:rPr lang="en-GB" i="1" dirty="0"/>
              <a:t>most) </a:t>
            </a:r>
            <a:r>
              <a:rPr lang="en-GB" dirty="0"/>
              <a:t>is used to</a:t>
            </a:r>
            <a:r>
              <a:rPr lang="en-GB" i="1" dirty="0"/>
              <a:t> </a:t>
            </a:r>
            <a:r>
              <a:rPr lang="en-GB" dirty="0"/>
              <a:t>compare three or more things:</a:t>
            </a:r>
          </a:p>
          <a:p>
            <a:pPr marL="0" indent="0">
              <a:buNone/>
            </a:pPr>
            <a:r>
              <a:rPr lang="en-GB" dirty="0"/>
              <a:t>	</a:t>
            </a:r>
            <a:r>
              <a:rPr lang="en-GB" dirty="0">
                <a:solidFill>
                  <a:srgbClr val="00B050"/>
                </a:solidFill>
              </a:rPr>
              <a:t>The kitchen is the </a:t>
            </a:r>
            <a:r>
              <a:rPr lang="en-GB" b="1" i="1" dirty="0">
                <a:solidFill>
                  <a:srgbClr val="00B050"/>
                </a:solidFill>
              </a:rPr>
              <a:t>largest</a:t>
            </a:r>
            <a:r>
              <a:rPr lang="en-GB" i="1" dirty="0">
                <a:solidFill>
                  <a:srgbClr val="00B050"/>
                </a:solidFill>
              </a:rPr>
              <a:t> </a:t>
            </a:r>
            <a:r>
              <a:rPr lang="en-GB" dirty="0">
                <a:solidFill>
                  <a:srgbClr val="00B050"/>
                </a:solidFill>
              </a:rPr>
              <a:t>room in the house; </a:t>
            </a:r>
          </a:p>
          <a:p>
            <a:pPr marL="0" indent="0">
              <a:buNone/>
            </a:pPr>
            <a:r>
              <a:rPr lang="en-GB" dirty="0">
                <a:solidFill>
                  <a:srgbClr val="00B050"/>
                </a:solidFill>
              </a:rPr>
              <a:t>	It is the </a:t>
            </a:r>
            <a:r>
              <a:rPr lang="en-GB" b="1" i="1" dirty="0">
                <a:solidFill>
                  <a:srgbClr val="00B050"/>
                </a:solidFill>
              </a:rPr>
              <a:t>most</a:t>
            </a:r>
            <a:r>
              <a:rPr lang="en-GB" i="1" dirty="0">
                <a:solidFill>
                  <a:srgbClr val="00B050"/>
                </a:solidFill>
              </a:rPr>
              <a:t> </a:t>
            </a:r>
            <a:r>
              <a:rPr lang="en-GB" b="1" dirty="0">
                <a:solidFill>
                  <a:srgbClr val="00B050"/>
                </a:solidFill>
              </a:rPr>
              <a:t>impressive</a:t>
            </a:r>
            <a:r>
              <a:rPr lang="en-GB" dirty="0">
                <a:solidFill>
                  <a:srgbClr val="00B050"/>
                </a:solidFill>
              </a:rPr>
              <a:t> room of all.</a:t>
            </a:r>
            <a:endParaRPr lang="ro-RO" dirty="0">
              <a:solidFill>
                <a:srgbClr val="00B050"/>
              </a:solidFill>
            </a:endParaRPr>
          </a:p>
          <a:p>
            <a:r>
              <a:rPr lang="en-GB" b="1" dirty="0"/>
              <a:t>Fewer </a:t>
            </a:r>
            <a:r>
              <a:rPr lang="en-GB" dirty="0"/>
              <a:t>and </a:t>
            </a:r>
            <a:r>
              <a:rPr lang="en-GB" b="1" dirty="0"/>
              <a:t>less </a:t>
            </a:r>
            <a:r>
              <a:rPr lang="en-GB" dirty="0"/>
              <a:t>have different meanings and cannot be used interchangeably. </a:t>
            </a:r>
            <a:r>
              <a:rPr lang="en-GB" b="1" dirty="0"/>
              <a:t>Fewer </a:t>
            </a:r>
            <a:r>
              <a:rPr lang="en-GB" dirty="0"/>
              <a:t>refers to items that </a:t>
            </a:r>
            <a:r>
              <a:rPr lang="en-GB" b="1" dirty="0"/>
              <a:t>can </a:t>
            </a:r>
            <a:r>
              <a:rPr lang="en-GB" dirty="0"/>
              <a:t>be counted (</a:t>
            </a:r>
            <a:r>
              <a:rPr lang="en-GB" b="1" dirty="0"/>
              <a:t>fewer sandwiches, fewer cookies</a:t>
            </a:r>
            <a:r>
              <a:rPr lang="en-GB" dirty="0"/>
              <a:t>). </a:t>
            </a:r>
            <a:r>
              <a:rPr lang="en-GB" b="1" dirty="0"/>
              <a:t>Less </a:t>
            </a:r>
            <a:r>
              <a:rPr lang="en-GB" dirty="0"/>
              <a:t>refers to amounts that </a:t>
            </a:r>
            <a:r>
              <a:rPr lang="en-GB" b="1" dirty="0"/>
              <a:t>can’t </a:t>
            </a:r>
            <a:r>
              <a:rPr lang="en-GB" dirty="0"/>
              <a:t>be counted (</a:t>
            </a:r>
            <a:r>
              <a:rPr lang="en-GB" b="1" dirty="0"/>
              <a:t>less sugar, less sand, less anger, less filling</a:t>
            </a:r>
            <a:r>
              <a:rPr lang="en-GB" dirty="0"/>
              <a:t>).</a:t>
            </a:r>
            <a:endParaRPr lang="ro-RO" dirty="0"/>
          </a:p>
          <a:p>
            <a:pPr marL="0" indent="0">
              <a:buNone/>
            </a:pPr>
            <a:endParaRPr lang="ro-RO" dirty="0"/>
          </a:p>
          <a:p>
            <a:pPr marL="0" indent="0">
              <a:buNone/>
            </a:pPr>
            <a:endParaRPr lang="ro-RO" dirty="0"/>
          </a:p>
        </p:txBody>
      </p:sp>
    </p:spTree>
    <p:extLst>
      <p:ext uri="{BB962C8B-B14F-4D97-AF65-F5344CB8AC3E}">
        <p14:creationId xmlns:p14="http://schemas.microsoft.com/office/powerpoint/2010/main" val="5864363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34CBFB-8527-4AFD-9C9C-CF40A2151BC2}"/>
              </a:ext>
            </a:extLst>
          </p:cNvPr>
          <p:cNvSpPr>
            <a:spLocks noGrp="1"/>
          </p:cNvSpPr>
          <p:nvPr>
            <p:ph type="title"/>
          </p:nvPr>
        </p:nvSpPr>
        <p:spPr/>
        <p:txBody>
          <a:bodyPr/>
          <a:lstStyle/>
          <a:p>
            <a:r>
              <a:rPr lang="en-GB" b="1" i="1" dirty="0"/>
              <a:t>Comparing with Adjectives and Adverbs</a:t>
            </a:r>
            <a:br>
              <a:rPr lang="ro-RO" dirty="0"/>
            </a:br>
            <a:endParaRPr lang="ro-RO" dirty="0"/>
          </a:p>
        </p:txBody>
      </p:sp>
      <p:sp>
        <p:nvSpPr>
          <p:cNvPr id="3" name="Content Placeholder 2">
            <a:extLst>
              <a:ext uri="{FF2B5EF4-FFF2-40B4-BE49-F238E27FC236}">
                <a16:creationId xmlns:a16="http://schemas.microsoft.com/office/drawing/2014/main" id="{EBC04290-CF36-4A3A-8FEC-5B0FA0B3BB64}"/>
              </a:ext>
            </a:extLst>
          </p:cNvPr>
          <p:cNvSpPr>
            <a:spLocks noGrp="1"/>
          </p:cNvSpPr>
          <p:nvPr>
            <p:ph idx="1"/>
          </p:nvPr>
        </p:nvSpPr>
        <p:spPr>
          <a:xfrm>
            <a:off x="1137146" y="1651247"/>
            <a:ext cx="10412703" cy="5033638"/>
          </a:xfrm>
        </p:spPr>
        <p:txBody>
          <a:bodyPr>
            <a:normAutofit/>
          </a:bodyPr>
          <a:lstStyle/>
          <a:p>
            <a:pPr indent="0" algn="just">
              <a:spcAft>
                <a:spcPts val="0"/>
              </a:spcAft>
              <a:buNone/>
            </a:pPr>
            <a:r>
              <a:rPr lang="en-GB" sz="1800" b="1" u="sng" dirty="0">
                <a:latin typeface="Times New Roman" panose="02020603050405020304" pitchFamily="18" charset="0"/>
                <a:ea typeface="Times New Roman" panose="02020603050405020304" pitchFamily="18" charset="0"/>
              </a:rPr>
              <a:t>3.</a:t>
            </a:r>
            <a:r>
              <a:rPr lang="en-GB" sz="1800" dirty="0">
                <a:latin typeface="Times New Roman" panose="02020603050405020304" pitchFamily="18" charset="0"/>
                <a:ea typeface="Times New Roman" panose="02020603050405020304" pitchFamily="18" charset="0"/>
              </a:rPr>
              <a:t> </a:t>
            </a:r>
            <a:r>
              <a:rPr lang="en-US" sz="1800" dirty="0">
                <a:latin typeface="Times New Roman" panose="02020603050405020304" pitchFamily="18" charset="0"/>
                <a:ea typeface="Times New Roman" panose="02020603050405020304" pitchFamily="18" charset="0"/>
              </a:rPr>
              <a:t>Use </a:t>
            </a:r>
            <a:r>
              <a:rPr lang="en-US" sz="1800" b="1" dirty="0">
                <a:latin typeface="Times New Roman" panose="02020603050405020304" pitchFamily="18" charset="0"/>
                <a:ea typeface="Times New Roman" panose="02020603050405020304" pitchFamily="18" charset="0"/>
              </a:rPr>
              <a:t>other</a:t>
            </a:r>
            <a:r>
              <a:rPr lang="en-US" sz="1800" dirty="0">
                <a:latin typeface="Times New Roman" panose="02020603050405020304" pitchFamily="18" charset="0"/>
                <a:ea typeface="Times New Roman" panose="02020603050405020304" pitchFamily="18" charset="0"/>
              </a:rPr>
              <a:t> and </a:t>
            </a:r>
            <a:r>
              <a:rPr lang="en-US" sz="1800" b="1" dirty="0">
                <a:latin typeface="Times New Roman" panose="02020603050405020304" pitchFamily="18" charset="0"/>
                <a:ea typeface="Times New Roman" panose="02020603050405020304" pitchFamily="18" charset="0"/>
              </a:rPr>
              <a:t>else</a:t>
            </a:r>
            <a:r>
              <a:rPr lang="en-US" sz="1800" dirty="0">
                <a:latin typeface="Times New Roman" panose="02020603050405020304" pitchFamily="18" charset="0"/>
                <a:ea typeface="Times New Roman" panose="02020603050405020304" pitchFamily="18" charset="0"/>
              </a:rPr>
              <a:t> correctly in comparisons. When you compare one item in a group with the rest of the group, be sure to include the word </a:t>
            </a:r>
            <a:r>
              <a:rPr lang="en-US" sz="1800" b="1" dirty="0">
                <a:latin typeface="Times New Roman" panose="02020603050405020304" pitchFamily="18" charset="0"/>
                <a:ea typeface="Times New Roman" panose="02020603050405020304" pitchFamily="18" charset="0"/>
              </a:rPr>
              <a:t>other</a:t>
            </a:r>
            <a:r>
              <a:rPr lang="en-US" sz="1800" dirty="0">
                <a:latin typeface="Times New Roman" panose="02020603050405020304" pitchFamily="18" charset="0"/>
                <a:ea typeface="Times New Roman" panose="02020603050405020304" pitchFamily="18" charset="0"/>
              </a:rPr>
              <a:t> or </a:t>
            </a:r>
            <a:r>
              <a:rPr lang="en-US" sz="1800" b="1" dirty="0">
                <a:latin typeface="Times New Roman" panose="02020603050405020304" pitchFamily="18" charset="0"/>
                <a:ea typeface="Times New Roman" panose="02020603050405020304" pitchFamily="18" charset="0"/>
              </a:rPr>
              <a:t>else</a:t>
            </a:r>
            <a:r>
              <a:rPr lang="en-US" sz="1800" dirty="0">
                <a:latin typeface="Times New Roman" panose="02020603050405020304" pitchFamily="18" charset="0"/>
                <a:ea typeface="Times New Roman" panose="02020603050405020304" pitchFamily="18" charset="0"/>
              </a:rPr>
              <a:t>. Then your comparison will make sense.</a:t>
            </a:r>
            <a:endParaRPr lang="ro-RO" sz="1800" dirty="0">
              <a:latin typeface="Times New Roman" panose="02020603050405020304" pitchFamily="18" charset="0"/>
              <a:ea typeface="Times New Roman" panose="02020603050405020304" pitchFamily="18" charset="0"/>
            </a:endParaRPr>
          </a:p>
          <a:p>
            <a:pPr marL="571500" indent="-342900" algn="just"/>
            <a:r>
              <a:rPr lang="en-US" sz="1800" dirty="0">
                <a:latin typeface="Times New Roman" panose="02020603050405020304" pitchFamily="18" charset="0"/>
                <a:ea typeface="Times New Roman" panose="02020603050405020304" pitchFamily="18" charset="0"/>
              </a:rPr>
              <a:t>Confusing comparison: </a:t>
            </a:r>
            <a:r>
              <a:rPr lang="en-US" sz="1800" i="1" dirty="0">
                <a:latin typeface="Times New Roman" panose="02020603050405020304" pitchFamily="18" charset="0"/>
                <a:ea typeface="Times New Roman" panose="02020603050405020304" pitchFamily="18" charset="0"/>
              </a:rPr>
              <a:t>Truman was greater than any American president.</a:t>
            </a:r>
            <a:r>
              <a:rPr lang="en-US" sz="1800" dirty="0">
                <a:latin typeface="Times New Roman" panose="02020603050405020304" pitchFamily="18" charset="0"/>
                <a:ea typeface="Times New Roman" panose="02020603050405020304" pitchFamily="18" charset="0"/>
              </a:rPr>
              <a:t> </a:t>
            </a:r>
            <a:endParaRPr lang="ro-RO" sz="1800" dirty="0">
              <a:latin typeface="Times New Roman" panose="02020603050405020304" pitchFamily="18" charset="0"/>
              <a:ea typeface="Times New Roman" panose="02020603050405020304" pitchFamily="18" charset="0"/>
            </a:endParaRPr>
          </a:p>
          <a:p>
            <a:pPr indent="0" algn="just">
              <a:spcAft>
                <a:spcPts val="0"/>
              </a:spcAft>
              <a:buNone/>
            </a:pPr>
            <a:r>
              <a:rPr lang="en-US" sz="1800" dirty="0">
                <a:latin typeface="Times New Roman" panose="02020603050405020304" pitchFamily="18" charset="0"/>
                <a:ea typeface="Times New Roman" panose="02020603050405020304" pitchFamily="18" charset="0"/>
              </a:rPr>
              <a:t>	</a:t>
            </a:r>
            <a:r>
              <a:rPr lang="en-US" sz="1800" dirty="0">
                <a:solidFill>
                  <a:srgbClr val="00B050"/>
                </a:solidFill>
                <a:latin typeface="Times New Roman" panose="02020603050405020304" pitchFamily="18" charset="0"/>
                <a:ea typeface="Times New Roman" panose="02020603050405020304" pitchFamily="18" charset="0"/>
              </a:rPr>
              <a:t>Logical comparison: </a:t>
            </a:r>
            <a:r>
              <a:rPr lang="en-US" sz="1800" i="1" dirty="0">
                <a:latin typeface="Times New Roman" panose="02020603050405020304" pitchFamily="18" charset="0"/>
                <a:ea typeface="Times New Roman" panose="02020603050405020304" pitchFamily="18" charset="0"/>
              </a:rPr>
              <a:t>Truman was greater than any </a:t>
            </a:r>
            <a:r>
              <a:rPr lang="en-US" sz="1800" b="1" i="1" dirty="0">
                <a:latin typeface="Times New Roman" panose="02020603050405020304" pitchFamily="18" charset="0"/>
                <a:ea typeface="Times New Roman" panose="02020603050405020304" pitchFamily="18" charset="0"/>
              </a:rPr>
              <a:t>other</a:t>
            </a:r>
            <a:r>
              <a:rPr lang="en-US" sz="1800" i="1" dirty="0">
                <a:latin typeface="Times New Roman" panose="02020603050405020304" pitchFamily="18" charset="0"/>
                <a:ea typeface="Times New Roman" panose="02020603050405020304" pitchFamily="18" charset="0"/>
              </a:rPr>
              <a:t> American president.</a:t>
            </a:r>
            <a:r>
              <a:rPr lang="en-US" sz="1800" dirty="0">
                <a:latin typeface="Times New Roman" panose="02020603050405020304" pitchFamily="18" charset="0"/>
                <a:ea typeface="Times New Roman" panose="02020603050405020304" pitchFamily="18" charset="0"/>
              </a:rPr>
              <a:t> </a:t>
            </a:r>
          </a:p>
          <a:p>
            <a:pPr marL="571500" indent="-342900" algn="just"/>
            <a:r>
              <a:rPr lang="en-US" sz="1800" dirty="0">
                <a:latin typeface="Times New Roman" panose="02020603050405020304" pitchFamily="18" charset="0"/>
                <a:ea typeface="Times New Roman" panose="02020603050405020304" pitchFamily="18" charset="0"/>
              </a:rPr>
              <a:t>Confusing comparison: </a:t>
            </a:r>
            <a:r>
              <a:rPr lang="en-US" sz="1800" i="1" dirty="0">
                <a:latin typeface="Times New Roman" panose="02020603050405020304" pitchFamily="18" charset="0"/>
                <a:ea typeface="Times New Roman" panose="02020603050405020304" pitchFamily="18" charset="0"/>
              </a:rPr>
              <a:t>The sinkhole in our front yard is deeper than any in the neighborhood. </a:t>
            </a:r>
            <a:endParaRPr lang="ro-RO" sz="1800" dirty="0">
              <a:latin typeface="Times New Roman" panose="02020603050405020304" pitchFamily="18" charset="0"/>
              <a:ea typeface="Times New Roman" panose="02020603050405020304" pitchFamily="18" charset="0"/>
            </a:endParaRPr>
          </a:p>
          <a:p>
            <a:pPr indent="0" algn="just">
              <a:spcAft>
                <a:spcPts val="0"/>
              </a:spcAft>
              <a:buNone/>
            </a:pPr>
            <a:r>
              <a:rPr lang="en-US" sz="1800" dirty="0">
                <a:latin typeface="Times New Roman" panose="02020603050405020304" pitchFamily="18" charset="0"/>
                <a:ea typeface="Times New Roman" panose="02020603050405020304" pitchFamily="18" charset="0"/>
              </a:rPr>
              <a:t>	</a:t>
            </a:r>
            <a:r>
              <a:rPr lang="en-US" sz="1800" dirty="0">
                <a:solidFill>
                  <a:srgbClr val="00B050"/>
                </a:solidFill>
                <a:latin typeface="Times New Roman" panose="02020603050405020304" pitchFamily="18" charset="0"/>
                <a:ea typeface="Times New Roman" panose="02020603050405020304" pitchFamily="18" charset="0"/>
              </a:rPr>
              <a:t>Logical comparison: </a:t>
            </a:r>
            <a:r>
              <a:rPr lang="en-US" sz="1800" i="1" dirty="0">
                <a:latin typeface="Times New Roman" panose="02020603050405020304" pitchFamily="18" charset="0"/>
                <a:ea typeface="Times New Roman" panose="02020603050405020304" pitchFamily="18" charset="0"/>
              </a:rPr>
              <a:t>The sinkhole in our front yard is deeper than any </a:t>
            </a:r>
            <a:r>
              <a:rPr lang="en-US" sz="1800" b="1" i="1" dirty="0">
                <a:latin typeface="Times New Roman" panose="02020603050405020304" pitchFamily="18" charset="0"/>
                <a:ea typeface="Times New Roman" panose="02020603050405020304" pitchFamily="18" charset="0"/>
              </a:rPr>
              <a:t>other</a:t>
            </a:r>
            <a:r>
              <a:rPr lang="en-US" sz="1800" i="1" dirty="0">
                <a:latin typeface="Times New Roman" panose="02020603050405020304" pitchFamily="18" charset="0"/>
                <a:ea typeface="Times New Roman" panose="02020603050405020304" pitchFamily="18" charset="0"/>
              </a:rPr>
              <a:t> in the neighborhood. </a:t>
            </a:r>
            <a:endParaRPr lang="ro-RO" sz="1800" dirty="0">
              <a:latin typeface="Times New Roman" panose="02020603050405020304" pitchFamily="18" charset="0"/>
              <a:ea typeface="Times New Roman" panose="02020603050405020304" pitchFamily="18" charset="0"/>
            </a:endParaRPr>
          </a:p>
          <a:p>
            <a:pPr marL="448310" algn="just">
              <a:spcAft>
                <a:spcPts val="0"/>
              </a:spcAft>
            </a:pPr>
            <a:r>
              <a:rPr lang="en-US" sz="1800" dirty="0">
                <a:latin typeface="Times New Roman" panose="02020603050405020304" pitchFamily="18" charset="0"/>
                <a:ea typeface="Times New Roman" panose="02020603050405020304" pitchFamily="18" charset="0"/>
              </a:rPr>
              <a:t>Confusing comparison: </a:t>
            </a:r>
            <a:r>
              <a:rPr lang="en-US" sz="1800" i="1" dirty="0">
                <a:latin typeface="Times New Roman" panose="02020603050405020304" pitchFamily="18" charset="0"/>
                <a:ea typeface="Times New Roman" panose="02020603050405020304" pitchFamily="18" charset="0"/>
              </a:rPr>
              <a:t>Tina scored more points than anyone on the badminton team.</a:t>
            </a:r>
          </a:p>
          <a:p>
            <a:pPr marL="219710" indent="0" algn="just">
              <a:spcAft>
                <a:spcPts val="0"/>
              </a:spcAft>
              <a:buNone/>
            </a:pPr>
            <a:r>
              <a:rPr lang="en-US" sz="1800" dirty="0">
                <a:latin typeface="Times New Roman" panose="02020603050405020304" pitchFamily="18" charset="0"/>
                <a:ea typeface="Times New Roman" panose="02020603050405020304" pitchFamily="18" charset="0"/>
              </a:rPr>
              <a:t>	</a:t>
            </a:r>
            <a:r>
              <a:rPr lang="en-US" sz="1800" dirty="0">
                <a:solidFill>
                  <a:srgbClr val="00B050"/>
                </a:solidFill>
                <a:latin typeface="Times New Roman" panose="02020603050405020304" pitchFamily="18" charset="0"/>
                <a:ea typeface="Times New Roman" panose="02020603050405020304" pitchFamily="18" charset="0"/>
              </a:rPr>
              <a:t>Logical comparison</a:t>
            </a:r>
            <a:r>
              <a:rPr lang="en-US" sz="1800" dirty="0">
                <a:latin typeface="Times New Roman" panose="02020603050405020304" pitchFamily="18" charset="0"/>
                <a:ea typeface="Times New Roman" panose="02020603050405020304" pitchFamily="18" charset="0"/>
              </a:rPr>
              <a:t>: </a:t>
            </a:r>
            <a:r>
              <a:rPr lang="en-US" sz="1800" i="1" dirty="0">
                <a:latin typeface="Times New Roman" panose="02020603050405020304" pitchFamily="18" charset="0"/>
                <a:ea typeface="Times New Roman" panose="02020603050405020304" pitchFamily="18" charset="0"/>
              </a:rPr>
              <a:t>Tina scored more points than </a:t>
            </a:r>
            <a:r>
              <a:rPr lang="en-US" sz="1800" b="1" i="1" dirty="0">
                <a:latin typeface="Times New Roman" panose="02020603050405020304" pitchFamily="18" charset="0"/>
                <a:ea typeface="Times New Roman" panose="02020603050405020304" pitchFamily="18" charset="0"/>
              </a:rPr>
              <a:t>anyone else</a:t>
            </a:r>
            <a:r>
              <a:rPr lang="en-US" sz="1800" i="1" dirty="0">
                <a:latin typeface="Times New Roman" panose="02020603050405020304" pitchFamily="18" charset="0"/>
                <a:ea typeface="Times New Roman" panose="02020603050405020304" pitchFamily="18" charset="0"/>
              </a:rPr>
              <a:t> on the badminton team.</a:t>
            </a:r>
          </a:p>
          <a:p>
            <a:pPr marL="448310" algn="just">
              <a:spcAft>
                <a:spcPts val="0"/>
              </a:spcAft>
            </a:pPr>
            <a:r>
              <a:rPr lang="en-US" sz="1800" dirty="0">
                <a:latin typeface="Times New Roman" panose="02020603050405020304" pitchFamily="18" charset="0"/>
                <a:ea typeface="Times New Roman" panose="02020603050405020304" pitchFamily="18" charset="0"/>
              </a:rPr>
              <a:t>Confusing comparison: </a:t>
            </a:r>
            <a:r>
              <a:rPr lang="en-US" sz="1800" i="1" dirty="0">
                <a:latin typeface="Times New Roman" panose="02020603050405020304" pitchFamily="18" charset="0"/>
                <a:ea typeface="Times New Roman" panose="02020603050405020304" pitchFamily="18" charset="0"/>
              </a:rPr>
              <a:t>The sumo wrestler is heavier than anyone in the competition.</a:t>
            </a:r>
          </a:p>
          <a:p>
            <a:pPr marL="219710" indent="0" algn="just">
              <a:spcAft>
                <a:spcPts val="0"/>
              </a:spcAft>
              <a:buNone/>
            </a:pPr>
            <a:r>
              <a:rPr lang="en-US" sz="1800" dirty="0">
                <a:latin typeface="Times New Roman" panose="02020603050405020304" pitchFamily="18" charset="0"/>
                <a:ea typeface="Times New Roman" panose="02020603050405020304" pitchFamily="18" charset="0"/>
              </a:rPr>
              <a:t>	</a:t>
            </a:r>
            <a:r>
              <a:rPr lang="en-US" sz="1800" dirty="0">
                <a:solidFill>
                  <a:srgbClr val="00B050"/>
                </a:solidFill>
                <a:latin typeface="Times New Roman" panose="02020603050405020304" pitchFamily="18" charset="0"/>
                <a:ea typeface="Times New Roman" panose="02020603050405020304" pitchFamily="18" charset="0"/>
              </a:rPr>
              <a:t>Logical comparison: </a:t>
            </a:r>
            <a:r>
              <a:rPr lang="en-US" sz="1800" i="1" dirty="0">
                <a:latin typeface="Times New Roman" panose="02020603050405020304" pitchFamily="18" charset="0"/>
                <a:ea typeface="Times New Roman" panose="02020603050405020304" pitchFamily="18" charset="0"/>
              </a:rPr>
              <a:t>The sumo wrestler is heavier than </a:t>
            </a:r>
            <a:r>
              <a:rPr lang="en-US" sz="1800" b="1" i="1" dirty="0">
                <a:latin typeface="Times New Roman" panose="02020603050405020304" pitchFamily="18" charset="0"/>
                <a:ea typeface="Times New Roman" panose="02020603050405020304" pitchFamily="18" charset="0"/>
              </a:rPr>
              <a:t>anyone else</a:t>
            </a:r>
            <a:r>
              <a:rPr lang="en-US" sz="1800" i="1" dirty="0">
                <a:latin typeface="Times New Roman" panose="02020603050405020304" pitchFamily="18" charset="0"/>
                <a:ea typeface="Times New Roman" panose="02020603050405020304" pitchFamily="18" charset="0"/>
              </a:rPr>
              <a:t> in the competition.</a:t>
            </a:r>
            <a:endParaRPr lang="ro-RO" sz="1800" dirty="0">
              <a:latin typeface="Times New Roman" panose="02020603050405020304" pitchFamily="18" charset="0"/>
              <a:ea typeface="Times New Roman" panose="02020603050405020304" pitchFamily="18" charset="0"/>
            </a:endParaRPr>
          </a:p>
          <a:p>
            <a:pPr marL="0" indent="0">
              <a:buNone/>
            </a:pPr>
            <a:endParaRPr lang="ro-RO" sz="1800" dirty="0"/>
          </a:p>
        </p:txBody>
      </p:sp>
    </p:spTree>
    <p:extLst>
      <p:ext uri="{BB962C8B-B14F-4D97-AF65-F5344CB8AC3E}">
        <p14:creationId xmlns:p14="http://schemas.microsoft.com/office/powerpoint/2010/main" val="5284764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928435-DDCC-4B93-8964-A241644339D9}"/>
              </a:ext>
            </a:extLst>
          </p:cNvPr>
          <p:cNvSpPr>
            <a:spLocks noGrp="1"/>
          </p:cNvSpPr>
          <p:nvPr>
            <p:ph type="title"/>
          </p:nvPr>
        </p:nvSpPr>
        <p:spPr/>
        <p:txBody>
          <a:bodyPr/>
          <a:lstStyle/>
          <a:p>
            <a:r>
              <a:rPr lang="en-GB" b="1" dirty="0">
                <a:solidFill>
                  <a:srgbClr val="FF0000"/>
                </a:solidFill>
              </a:rPr>
              <a:t>Using Adjectives and Adverbs Correctly</a:t>
            </a:r>
            <a:br>
              <a:rPr lang="ro-RO" dirty="0"/>
            </a:br>
            <a:endParaRPr lang="ro-RO" dirty="0"/>
          </a:p>
        </p:txBody>
      </p:sp>
      <p:sp>
        <p:nvSpPr>
          <p:cNvPr id="3" name="Content Placeholder 2">
            <a:extLst>
              <a:ext uri="{FF2B5EF4-FFF2-40B4-BE49-F238E27FC236}">
                <a16:creationId xmlns:a16="http://schemas.microsoft.com/office/drawing/2014/main" id="{32B9A5C3-B1A3-4E2F-8FD4-E9910316444C}"/>
              </a:ext>
            </a:extLst>
          </p:cNvPr>
          <p:cNvSpPr>
            <a:spLocks noGrp="1"/>
          </p:cNvSpPr>
          <p:nvPr>
            <p:ph idx="1"/>
          </p:nvPr>
        </p:nvSpPr>
        <p:spPr/>
        <p:txBody>
          <a:bodyPr/>
          <a:lstStyle/>
          <a:p>
            <a:pPr marL="342900" lvl="0" indent="-342900" algn="just">
              <a:spcAft>
                <a:spcPts val="0"/>
              </a:spcAft>
              <a:buFont typeface="Symbol" panose="05050102010706020507" pitchFamily="18" charset="2"/>
              <a:buChar char=""/>
            </a:pPr>
            <a:r>
              <a:rPr lang="en-GB" i="1" dirty="0">
                <a:latin typeface="Times New Roman" panose="02020603050405020304" pitchFamily="18" charset="0"/>
                <a:ea typeface="Times New Roman" panose="02020603050405020304" pitchFamily="18" charset="0"/>
              </a:rPr>
              <a:t>Distinguishing between Adjectives and Adverbs</a:t>
            </a:r>
            <a:endParaRPr lang="ro-RO"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en-GB" i="1" dirty="0">
                <a:latin typeface="Times New Roman" panose="02020603050405020304" pitchFamily="18" charset="0"/>
                <a:ea typeface="Times New Roman" panose="02020603050405020304" pitchFamily="18" charset="0"/>
              </a:rPr>
              <a:t>Comparing with Adjectives and Adverbs</a:t>
            </a:r>
            <a:endParaRPr lang="ro-RO"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en-GB" i="1" dirty="0">
                <a:latin typeface="Times New Roman" panose="02020603050405020304" pitchFamily="18" charset="0"/>
                <a:ea typeface="Times New Roman" panose="02020603050405020304" pitchFamily="18" charset="0"/>
              </a:rPr>
              <a:t>Using Predicate Adjectives after Linking Verbs</a:t>
            </a:r>
            <a:endParaRPr lang="ro-RO"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en-GB" i="1" dirty="0">
                <a:latin typeface="Times New Roman" panose="02020603050405020304" pitchFamily="18" charset="0"/>
                <a:ea typeface="Times New Roman" panose="02020603050405020304" pitchFamily="18" charset="0"/>
              </a:rPr>
              <a:t>Double Negatives</a:t>
            </a:r>
            <a:endParaRPr lang="ro-RO"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en-GB" i="1" dirty="0">
                <a:latin typeface="Times New Roman" panose="02020603050405020304" pitchFamily="18" charset="0"/>
                <a:ea typeface="Times New Roman" panose="02020603050405020304" pitchFamily="18" charset="0"/>
              </a:rPr>
              <a:t>Placing Adverbs in a Sentence</a:t>
            </a:r>
            <a:endParaRPr lang="ro-RO" dirty="0">
              <a:latin typeface="Times New Roman" panose="02020603050405020304" pitchFamily="18" charset="0"/>
              <a:ea typeface="Times New Roman" panose="02020603050405020304" pitchFamily="18" charset="0"/>
            </a:endParaRPr>
          </a:p>
          <a:p>
            <a:pPr marL="0" indent="0">
              <a:buNone/>
            </a:pPr>
            <a:endParaRPr lang="ro-RO" dirty="0"/>
          </a:p>
        </p:txBody>
      </p:sp>
    </p:spTree>
    <p:extLst>
      <p:ext uri="{BB962C8B-B14F-4D97-AF65-F5344CB8AC3E}">
        <p14:creationId xmlns:p14="http://schemas.microsoft.com/office/powerpoint/2010/main" val="41680466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34CBFB-8527-4AFD-9C9C-CF40A2151BC2}"/>
              </a:ext>
            </a:extLst>
          </p:cNvPr>
          <p:cNvSpPr>
            <a:spLocks noGrp="1"/>
          </p:cNvSpPr>
          <p:nvPr>
            <p:ph type="title"/>
          </p:nvPr>
        </p:nvSpPr>
        <p:spPr/>
        <p:txBody>
          <a:bodyPr/>
          <a:lstStyle/>
          <a:p>
            <a:r>
              <a:rPr lang="en-GB" b="1" i="1" dirty="0"/>
              <a:t>Comparing with Adjectives and Adverbs</a:t>
            </a:r>
            <a:br>
              <a:rPr lang="ro-RO" dirty="0"/>
            </a:br>
            <a:endParaRPr lang="ro-RO" dirty="0"/>
          </a:p>
        </p:txBody>
      </p:sp>
      <p:sp>
        <p:nvSpPr>
          <p:cNvPr id="3" name="Content Placeholder 2">
            <a:extLst>
              <a:ext uri="{FF2B5EF4-FFF2-40B4-BE49-F238E27FC236}">
                <a16:creationId xmlns:a16="http://schemas.microsoft.com/office/drawing/2014/main" id="{EBC04290-CF36-4A3A-8FEC-5B0FA0B3BB64}"/>
              </a:ext>
            </a:extLst>
          </p:cNvPr>
          <p:cNvSpPr>
            <a:spLocks noGrp="1"/>
          </p:cNvSpPr>
          <p:nvPr>
            <p:ph idx="1"/>
          </p:nvPr>
        </p:nvSpPr>
        <p:spPr>
          <a:xfrm>
            <a:off x="1534696" y="1651248"/>
            <a:ext cx="9520158" cy="3815098"/>
          </a:xfrm>
        </p:spPr>
        <p:txBody>
          <a:bodyPr>
            <a:normAutofit/>
          </a:bodyPr>
          <a:lstStyle/>
          <a:p>
            <a:pPr indent="0" algn="just">
              <a:spcAft>
                <a:spcPts val="0"/>
              </a:spcAft>
              <a:buNone/>
            </a:pPr>
            <a:r>
              <a:rPr lang="en-US" b="1" dirty="0">
                <a:latin typeface="Times New Roman" panose="02020603050405020304" pitchFamily="18" charset="0"/>
                <a:ea typeface="ZapfDingbats"/>
              </a:rPr>
              <a:t>4.</a:t>
            </a:r>
            <a:r>
              <a:rPr lang="en-US" dirty="0">
                <a:latin typeface="Times New Roman" panose="02020603050405020304" pitchFamily="18" charset="0"/>
                <a:ea typeface="ZapfDingbats"/>
              </a:rPr>
              <a:t> Create complete comparisons. Sentences that finish a comparison make sense. Comparisons that are incomplete or that compare illogical items become muddled. This confuses readers and obscures your point. </a:t>
            </a:r>
            <a:endParaRPr lang="ro-RO" dirty="0">
              <a:latin typeface="Times New Roman" panose="02020603050405020304" pitchFamily="18" charset="0"/>
              <a:ea typeface="Times New Roman" panose="02020603050405020304" pitchFamily="18" charset="0"/>
            </a:endParaRPr>
          </a:p>
          <a:p>
            <a:pPr marL="448310" algn="just">
              <a:spcAft>
                <a:spcPts val="0"/>
              </a:spcAft>
            </a:pPr>
            <a:r>
              <a:rPr lang="en-US" dirty="0">
                <a:latin typeface="Times New Roman" panose="02020603050405020304" pitchFamily="18" charset="0"/>
                <a:ea typeface="ZapfDingbats"/>
              </a:rPr>
              <a:t>Confusing comparison: </a:t>
            </a:r>
            <a:r>
              <a:rPr lang="en-US" i="1" dirty="0">
                <a:latin typeface="Times New Roman" panose="02020603050405020304" pitchFamily="18" charset="0"/>
                <a:ea typeface="ZapfDingbats"/>
              </a:rPr>
              <a:t>Jack spends more time playing video games than homework.</a:t>
            </a:r>
            <a:r>
              <a:rPr lang="en-US" dirty="0">
                <a:latin typeface="Times New Roman" panose="02020603050405020304" pitchFamily="18" charset="0"/>
                <a:ea typeface="ZapfDingbats"/>
              </a:rPr>
              <a:t> </a:t>
            </a:r>
          </a:p>
          <a:p>
            <a:pPr marL="219710" indent="0" algn="just">
              <a:spcAft>
                <a:spcPts val="0"/>
              </a:spcAft>
              <a:buNone/>
            </a:pPr>
            <a:r>
              <a:rPr lang="en-US" dirty="0">
                <a:solidFill>
                  <a:srgbClr val="00B050"/>
                </a:solidFill>
                <a:latin typeface="Times New Roman" panose="02020603050405020304" pitchFamily="18" charset="0"/>
                <a:ea typeface="ZapfDingbats"/>
              </a:rPr>
              <a:t>Logical comparison</a:t>
            </a:r>
            <a:r>
              <a:rPr lang="en-US" dirty="0">
                <a:latin typeface="Times New Roman" panose="02020603050405020304" pitchFamily="18" charset="0"/>
                <a:ea typeface="ZapfDingbats"/>
              </a:rPr>
              <a:t>: </a:t>
            </a:r>
            <a:r>
              <a:rPr lang="en-US" i="1" dirty="0">
                <a:latin typeface="Times New Roman" panose="02020603050405020304" pitchFamily="18" charset="0"/>
                <a:ea typeface="ZapfDingbats"/>
              </a:rPr>
              <a:t>Jack spends more time playing video games than </a:t>
            </a:r>
            <a:r>
              <a:rPr lang="en-US" b="1" i="1" dirty="0">
                <a:latin typeface="Times New Roman" panose="02020603050405020304" pitchFamily="18" charset="0"/>
                <a:ea typeface="ZapfDingbats"/>
              </a:rPr>
              <a:t>doing</a:t>
            </a:r>
            <a:r>
              <a:rPr lang="en-US" i="1" dirty="0">
                <a:latin typeface="Times New Roman" panose="02020603050405020304" pitchFamily="18" charset="0"/>
                <a:ea typeface="ZapfDingbats"/>
              </a:rPr>
              <a:t> homework</a:t>
            </a:r>
            <a:r>
              <a:rPr lang="en-US" dirty="0">
                <a:latin typeface="Times New Roman" panose="02020603050405020304" pitchFamily="18" charset="0"/>
                <a:ea typeface="ZapfDingbats"/>
              </a:rPr>
              <a:t>.</a:t>
            </a:r>
          </a:p>
          <a:p>
            <a:pPr marL="448310" algn="just">
              <a:spcAft>
                <a:spcPts val="0"/>
              </a:spcAft>
            </a:pPr>
            <a:r>
              <a:rPr lang="en-US" dirty="0">
                <a:latin typeface="Times New Roman" panose="02020603050405020304" pitchFamily="18" charset="0"/>
                <a:ea typeface="ZapfDingbats"/>
              </a:rPr>
              <a:t>Confusing comparison: </a:t>
            </a:r>
            <a:r>
              <a:rPr lang="en-US" i="1" dirty="0">
                <a:latin typeface="Times New Roman" panose="02020603050405020304" pitchFamily="18" charset="0"/>
                <a:ea typeface="ZapfDingbats"/>
              </a:rPr>
              <a:t>My suit is more stylish than Nick.</a:t>
            </a:r>
            <a:endParaRPr lang="ro-RO" dirty="0">
              <a:latin typeface="Times New Roman" panose="02020603050405020304" pitchFamily="18" charset="0"/>
              <a:ea typeface="Times New Roman" panose="02020603050405020304" pitchFamily="18" charset="0"/>
            </a:endParaRPr>
          </a:p>
          <a:p>
            <a:pPr marL="219710" indent="0" algn="just">
              <a:spcAft>
                <a:spcPts val="0"/>
              </a:spcAft>
              <a:buNone/>
            </a:pPr>
            <a:r>
              <a:rPr lang="en-US" dirty="0">
                <a:solidFill>
                  <a:srgbClr val="00B050"/>
                </a:solidFill>
                <a:latin typeface="Times New Roman" panose="02020603050405020304" pitchFamily="18" charset="0"/>
                <a:ea typeface="ZapfDingbats"/>
              </a:rPr>
              <a:t>Logical comparison</a:t>
            </a:r>
            <a:r>
              <a:rPr lang="en-US" dirty="0">
                <a:latin typeface="Times New Roman" panose="02020603050405020304" pitchFamily="18" charset="0"/>
                <a:ea typeface="ZapfDingbats"/>
              </a:rPr>
              <a:t>: </a:t>
            </a:r>
            <a:r>
              <a:rPr lang="en-US" i="1" dirty="0">
                <a:latin typeface="Times New Roman" panose="02020603050405020304" pitchFamily="18" charset="0"/>
                <a:ea typeface="ZapfDingbats"/>
              </a:rPr>
              <a:t>My suit is more stylish than </a:t>
            </a:r>
            <a:r>
              <a:rPr lang="en-US" b="1" i="1" dirty="0">
                <a:latin typeface="Times New Roman" panose="02020603050405020304" pitchFamily="18" charset="0"/>
                <a:ea typeface="ZapfDingbats"/>
              </a:rPr>
              <a:t>Nick’s suit.</a:t>
            </a:r>
            <a:endParaRPr lang="ro-RO" dirty="0">
              <a:latin typeface="Times New Roman" panose="02020603050405020304" pitchFamily="18" charset="0"/>
              <a:ea typeface="Times New Roman" panose="02020603050405020304" pitchFamily="18" charset="0"/>
            </a:endParaRPr>
          </a:p>
          <a:p>
            <a:pPr marL="0" indent="0">
              <a:buNone/>
            </a:pPr>
            <a:endParaRPr lang="ro-RO" dirty="0"/>
          </a:p>
        </p:txBody>
      </p:sp>
    </p:spTree>
    <p:extLst>
      <p:ext uri="{BB962C8B-B14F-4D97-AF65-F5344CB8AC3E}">
        <p14:creationId xmlns:p14="http://schemas.microsoft.com/office/powerpoint/2010/main" val="22878291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8ECBD5-69A3-45C9-8E12-53519C59F84D}"/>
              </a:ext>
            </a:extLst>
          </p:cNvPr>
          <p:cNvSpPr>
            <a:spLocks noGrp="1"/>
          </p:cNvSpPr>
          <p:nvPr>
            <p:ph type="title"/>
          </p:nvPr>
        </p:nvSpPr>
        <p:spPr>
          <a:xfrm>
            <a:off x="1534696" y="168677"/>
            <a:ext cx="9520158" cy="1685078"/>
          </a:xfrm>
        </p:spPr>
        <p:txBody>
          <a:bodyPr>
            <a:normAutofit/>
          </a:bodyPr>
          <a:lstStyle/>
          <a:p>
            <a:pPr algn="ctr"/>
            <a:r>
              <a:rPr lang="en-US" dirty="0">
                <a:latin typeface="Times New Roman" panose="02020603050405020304" pitchFamily="18" charset="0"/>
                <a:ea typeface="ZapfDingbats"/>
              </a:rPr>
              <a:t>USING PREDICATE ADJECTIVES </a:t>
            </a:r>
            <a:br>
              <a:rPr lang="en-US" dirty="0">
                <a:latin typeface="Times New Roman" panose="02020603050405020304" pitchFamily="18" charset="0"/>
                <a:ea typeface="ZapfDingbats"/>
              </a:rPr>
            </a:br>
            <a:r>
              <a:rPr lang="en-US" dirty="0">
                <a:latin typeface="Times New Roman" panose="02020603050405020304" pitchFamily="18" charset="0"/>
                <a:ea typeface="ZapfDingbats"/>
              </a:rPr>
              <a:t>AFTER LINKING VERBS </a:t>
            </a:r>
            <a:br>
              <a:rPr lang="ro-RO" dirty="0">
                <a:latin typeface="Times New Roman" panose="02020603050405020304" pitchFamily="18" charset="0"/>
                <a:ea typeface="Times New Roman" panose="02020603050405020304" pitchFamily="18" charset="0"/>
              </a:rPr>
            </a:br>
            <a:endParaRPr lang="ro-RO" dirty="0"/>
          </a:p>
        </p:txBody>
      </p:sp>
      <p:sp>
        <p:nvSpPr>
          <p:cNvPr id="3" name="Content Placeholder 2">
            <a:extLst>
              <a:ext uri="{FF2B5EF4-FFF2-40B4-BE49-F238E27FC236}">
                <a16:creationId xmlns:a16="http://schemas.microsoft.com/office/drawing/2014/main" id="{16E3702E-1E70-46C6-B808-3100E114A396}"/>
              </a:ext>
            </a:extLst>
          </p:cNvPr>
          <p:cNvSpPr>
            <a:spLocks noGrp="1"/>
          </p:cNvSpPr>
          <p:nvPr>
            <p:ph idx="1"/>
          </p:nvPr>
        </p:nvSpPr>
        <p:spPr>
          <a:xfrm>
            <a:off x="1534696" y="2015732"/>
            <a:ext cx="9520158" cy="4269658"/>
          </a:xfrm>
        </p:spPr>
        <p:txBody>
          <a:bodyPr>
            <a:normAutofit/>
          </a:bodyPr>
          <a:lstStyle/>
          <a:p>
            <a:pPr marL="448310" algn="just">
              <a:spcAft>
                <a:spcPts val="0"/>
              </a:spcAft>
            </a:pPr>
            <a:r>
              <a:rPr lang="en-US" dirty="0">
                <a:latin typeface="Times New Roman" panose="02020603050405020304" pitchFamily="18" charset="0"/>
                <a:ea typeface="ZapfDingbats"/>
              </a:rPr>
              <a:t>A </a:t>
            </a:r>
            <a:r>
              <a:rPr lang="en-US" dirty="0">
                <a:solidFill>
                  <a:srgbClr val="FF0000"/>
                </a:solidFill>
                <a:latin typeface="Times New Roman" panose="02020603050405020304" pitchFamily="18" charset="0"/>
                <a:ea typeface="ZapfDingbats"/>
              </a:rPr>
              <a:t>predicate adjective </a:t>
            </a:r>
            <a:r>
              <a:rPr lang="en-US" dirty="0">
                <a:latin typeface="Times New Roman" panose="02020603050405020304" pitchFamily="18" charset="0"/>
                <a:ea typeface="ZapfDingbats"/>
              </a:rPr>
              <a:t>is an adjective that follows a linking verb and describes the subject of a sentence.</a:t>
            </a:r>
          </a:p>
          <a:p>
            <a:pPr marL="219710" indent="0" algn="just">
              <a:spcAft>
                <a:spcPts val="0"/>
              </a:spcAft>
              <a:buNone/>
            </a:pPr>
            <a:r>
              <a:rPr lang="en-US" dirty="0">
                <a:latin typeface="Times New Roman" panose="02020603050405020304" pitchFamily="18" charset="0"/>
                <a:ea typeface="ZapfDingbats"/>
              </a:rPr>
              <a:t>Remember!!! Linking verbs describe a state of being or a condition. They include all forms of </a:t>
            </a:r>
            <a:r>
              <a:rPr lang="en-US" i="1" dirty="0">
                <a:latin typeface="Times New Roman" panose="02020603050405020304" pitchFamily="18" charset="0"/>
                <a:ea typeface="ZapfDingbats"/>
              </a:rPr>
              <a:t>to be</a:t>
            </a:r>
            <a:r>
              <a:rPr lang="en-US" dirty="0">
                <a:latin typeface="Times New Roman" panose="02020603050405020304" pitchFamily="18" charset="0"/>
                <a:ea typeface="ZapfDingbats"/>
              </a:rPr>
              <a:t> (such as </a:t>
            </a:r>
            <a:r>
              <a:rPr lang="en-US" i="1" dirty="0">
                <a:latin typeface="Times New Roman" panose="02020603050405020304" pitchFamily="18" charset="0"/>
                <a:ea typeface="ZapfDingbats"/>
              </a:rPr>
              <a:t>am, is, are, were, was</a:t>
            </a:r>
            <a:r>
              <a:rPr lang="en-US" dirty="0">
                <a:latin typeface="Times New Roman" panose="02020603050405020304" pitchFamily="18" charset="0"/>
                <a:ea typeface="ZapfDingbats"/>
              </a:rPr>
              <a:t>) and verbs related to the </a:t>
            </a:r>
            <a:r>
              <a:rPr lang="en-US" i="1" dirty="0">
                <a:latin typeface="Times New Roman" panose="02020603050405020304" pitchFamily="18" charset="0"/>
                <a:ea typeface="ZapfDingbats"/>
              </a:rPr>
              <a:t>senses</a:t>
            </a:r>
            <a:r>
              <a:rPr lang="en-US" dirty="0">
                <a:latin typeface="Times New Roman" panose="02020603050405020304" pitchFamily="18" charset="0"/>
                <a:ea typeface="ZapfDingbats"/>
              </a:rPr>
              <a:t> (</a:t>
            </a:r>
            <a:r>
              <a:rPr lang="en-US" i="1" dirty="0">
                <a:latin typeface="Times New Roman" panose="02020603050405020304" pitchFamily="18" charset="0"/>
                <a:ea typeface="ZapfDingbats"/>
              </a:rPr>
              <a:t>look, smell, sound, feel</a:t>
            </a:r>
            <a:r>
              <a:rPr lang="en-US" dirty="0">
                <a:latin typeface="Times New Roman" panose="02020603050405020304" pitchFamily="18" charset="0"/>
                <a:ea typeface="ZapfDingbats"/>
              </a:rPr>
              <a:t>). Linking verbs connect the subject of a sentence to a word that renames or describes it.</a:t>
            </a:r>
            <a:endParaRPr lang="ro-RO" dirty="0">
              <a:latin typeface="Times New Roman" panose="02020603050405020304" pitchFamily="18" charset="0"/>
              <a:ea typeface="Times New Roman" panose="02020603050405020304" pitchFamily="18" charset="0"/>
            </a:endParaRPr>
          </a:p>
          <a:p>
            <a:pPr marL="219710" indent="0" algn="just">
              <a:spcAft>
                <a:spcPts val="0"/>
              </a:spcAft>
              <a:buNone/>
            </a:pPr>
            <a:r>
              <a:rPr lang="en-US" dirty="0">
                <a:latin typeface="Times New Roman" panose="02020603050405020304" pitchFamily="18" charset="0"/>
                <a:ea typeface="ZapfDingbats"/>
              </a:rPr>
              <a:t>	Incorrect: </a:t>
            </a:r>
            <a:r>
              <a:rPr lang="en-US" i="1" strike="sngStrike" dirty="0">
                <a:solidFill>
                  <a:srgbClr val="FF0000"/>
                </a:solidFill>
                <a:latin typeface="Times New Roman" panose="02020603050405020304" pitchFamily="18" charset="0"/>
                <a:ea typeface="ZapfDingbats"/>
              </a:rPr>
              <a:t>This goulash tastes deliciously.</a:t>
            </a:r>
            <a:endParaRPr lang="ro-RO" strike="sngStrike" dirty="0">
              <a:solidFill>
                <a:srgbClr val="FF0000"/>
              </a:solidFill>
              <a:latin typeface="Times New Roman" panose="02020603050405020304" pitchFamily="18" charset="0"/>
              <a:ea typeface="Times New Roman" panose="02020603050405020304" pitchFamily="18" charset="0"/>
            </a:endParaRPr>
          </a:p>
          <a:p>
            <a:pPr marL="219710" indent="0" algn="just">
              <a:spcAft>
                <a:spcPts val="0"/>
              </a:spcAft>
              <a:buNone/>
            </a:pPr>
            <a:r>
              <a:rPr lang="en-US" dirty="0">
                <a:latin typeface="Times New Roman" panose="02020603050405020304" pitchFamily="18" charset="0"/>
                <a:ea typeface="ZapfDingbats"/>
              </a:rPr>
              <a:t>	Correct: </a:t>
            </a:r>
            <a:r>
              <a:rPr lang="en-US" i="1" dirty="0">
                <a:solidFill>
                  <a:srgbClr val="00B050"/>
                </a:solidFill>
                <a:latin typeface="Times New Roman" panose="02020603050405020304" pitchFamily="18" charset="0"/>
                <a:ea typeface="ZapfDingbats"/>
              </a:rPr>
              <a:t>This goulash tastes </a:t>
            </a:r>
            <a:r>
              <a:rPr lang="en-US" b="1" i="1" dirty="0">
                <a:solidFill>
                  <a:srgbClr val="00B050"/>
                </a:solidFill>
                <a:latin typeface="Times New Roman" panose="02020603050405020304" pitchFamily="18" charset="0"/>
                <a:ea typeface="ZapfDingbats"/>
              </a:rPr>
              <a:t>delicious</a:t>
            </a:r>
            <a:r>
              <a:rPr lang="en-US" i="1" dirty="0">
                <a:solidFill>
                  <a:srgbClr val="00B050"/>
                </a:solidFill>
                <a:latin typeface="Times New Roman" panose="02020603050405020304" pitchFamily="18" charset="0"/>
                <a:ea typeface="ZapfDingbats"/>
              </a:rPr>
              <a:t>.</a:t>
            </a:r>
          </a:p>
          <a:p>
            <a:pPr marL="219710" indent="0" algn="just">
              <a:spcAft>
                <a:spcPts val="0"/>
              </a:spcAft>
              <a:buNone/>
            </a:pPr>
            <a:endParaRPr lang="ro-RO" dirty="0">
              <a:solidFill>
                <a:srgbClr val="00B050"/>
              </a:solidFill>
              <a:latin typeface="Times New Roman" panose="02020603050405020304" pitchFamily="18" charset="0"/>
              <a:ea typeface="Times New Roman" panose="02020603050405020304" pitchFamily="18" charset="0"/>
            </a:endParaRPr>
          </a:p>
          <a:p>
            <a:pPr marL="0" indent="0">
              <a:buNone/>
            </a:pPr>
            <a:endParaRPr lang="ro-RO" dirty="0"/>
          </a:p>
        </p:txBody>
      </p:sp>
    </p:spTree>
    <p:extLst>
      <p:ext uri="{BB962C8B-B14F-4D97-AF65-F5344CB8AC3E}">
        <p14:creationId xmlns:p14="http://schemas.microsoft.com/office/powerpoint/2010/main" val="1591380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972203B-88BE-4536-9A8B-46819EF0C885}"/>
              </a:ext>
            </a:extLst>
          </p:cNvPr>
          <p:cNvSpPr/>
          <p:nvPr/>
        </p:nvSpPr>
        <p:spPr>
          <a:xfrm>
            <a:off x="585926" y="284488"/>
            <a:ext cx="10635449" cy="5878532"/>
          </a:xfrm>
          <a:prstGeom prst="rect">
            <a:avLst/>
          </a:prstGeom>
        </p:spPr>
        <p:txBody>
          <a:bodyPr wrap="square">
            <a:spAutoFit/>
          </a:bodyPr>
          <a:lstStyle/>
          <a:p>
            <a:pPr indent="448310" algn="just">
              <a:spcAft>
                <a:spcPts val="0"/>
              </a:spcAft>
            </a:pPr>
            <a:r>
              <a:rPr lang="en-US" sz="2000" dirty="0">
                <a:latin typeface="Times New Roman" panose="02020603050405020304" pitchFamily="18" charset="0"/>
                <a:ea typeface="ZapfDingbats"/>
              </a:rPr>
              <a:t>REMEMBER! USE AN ADJECTIVE RATHER THAN AN ADVERB AFTER A LINKING VERB. 	</a:t>
            </a:r>
          </a:p>
          <a:p>
            <a:pPr indent="448310" algn="just">
              <a:spcAft>
                <a:spcPts val="0"/>
              </a:spcAft>
            </a:pPr>
            <a:endParaRPr lang="en-US" sz="2000" dirty="0">
              <a:latin typeface="Times New Roman" panose="02020603050405020304" pitchFamily="18" charset="0"/>
              <a:ea typeface="ZapfDingbats"/>
            </a:endParaRPr>
          </a:p>
          <a:p>
            <a:pPr indent="448310" algn="just">
              <a:spcAft>
                <a:spcPts val="0"/>
              </a:spcAft>
            </a:pPr>
            <a:r>
              <a:rPr lang="en-US" sz="2000" dirty="0">
                <a:latin typeface="Times New Roman" panose="02020603050405020304" pitchFamily="18" charset="0"/>
                <a:ea typeface="ZapfDingbats"/>
              </a:rPr>
              <a:t>Incorrect: </a:t>
            </a:r>
            <a:r>
              <a:rPr lang="en-US" sz="2000" i="1" dirty="0">
                <a:latin typeface="Times New Roman" panose="02020603050405020304" pitchFamily="18" charset="0"/>
                <a:ea typeface="ZapfDingbats"/>
              </a:rPr>
              <a:t>The child felt badly.</a:t>
            </a:r>
            <a:endParaRPr lang="ro-RO" sz="2000" dirty="0">
              <a:latin typeface="Times New Roman" panose="02020603050405020304" pitchFamily="18" charset="0"/>
              <a:ea typeface="Times New Roman" panose="02020603050405020304" pitchFamily="18" charset="0"/>
            </a:endParaRPr>
          </a:p>
          <a:p>
            <a:pPr indent="448310" algn="just">
              <a:spcAft>
                <a:spcPts val="0"/>
              </a:spcAft>
            </a:pPr>
            <a:r>
              <a:rPr lang="en-US" sz="2000" dirty="0">
                <a:solidFill>
                  <a:srgbClr val="00B050"/>
                </a:solidFill>
                <a:latin typeface="Times New Roman" panose="02020603050405020304" pitchFamily="18" charset="0"/>
                <a:ea typeface="ZapfDingbats"/>
              </a:rPr>
              <a:t>Correct: </a:t>
            </a:r>
            <a:r>
              <a:rPr lang="en-US" sz="2000" i="1" dirty="0">
                <a:solidFill>
                  <a:srgbClr val="00B050"/>
                </a:solidFill>
                <a:latin typeface="Times New Roman" panose="02020603050405020304" pitchFamily="18" charset="0"/>
                <a:ea typeface="ZapfDingbats"/>
              </a:rPr>
              <a:t>The child felt </a:t>
            </a:r>
            <a:r>
              <a:rPr lang="en-US" sz="2000" b="1" i="1" dirty="0">
                <a:solidFill>
                  <a:srgbClr val="00B050"/>
                </a:solidFill>
                <a:latin typeface="Times New Roman" panose="02020603050405020304" pitchFamily="18" charset="0"/>
                <a:ea typeface="ZapfDingbats"/>
              </a:rPr>
              <a:t>bad</a:t>
            </a:r>
            <a:r>
              <a:rPr lang="en-US" sz="2000" i="1" dirty="0">
                <a:solidFill>
                  <a:srgbClr val="00B050"/>
                </a:solidFill>
                <a:latin typeface="Times New Roman" panose="02020603050405020304" pitchFamily="18" charset="0"/>
                <a:ea typeface="ZapfDingbats"/>
              </a:rPr>
              <a:t>.</a:t>
            </a:r>
          </a:p>
          <a:p>
            <a:pPr indent="448310" algn="just">
              <a:spcAft>
                <a:spcPts val="0"/>
              </a:spcAft>
            </a:pPr>
            <a:endParaRPr lang="en-US" sz="2000" i="1" dirty="0">
              <a:latin typeface="Times New Roman" panose="02020603050405020304" pitchFamily="18" charset="0"/>
              <a:ea typeface="Times New Roman" panose="02020603050405020304" pitchFamily="18" charset="0"/>
            </a:endParaRPr>
          </a:p>
          <a:p>
            <a:pPr indent="448310" algn="just">
              <a:spcAft>
                <a:spcPts val="0"/>
              </a:spcAft>
            </a:pPr>
            <a:endParaRPr lang="en-US" sz="2000" i="1" dirty="0">
              <a:latin typeface="Times New Roman" panose="02020603050405020304" pitchFamily="18" charset="0"/>
              <a:ea typeface="Times New Roman" panose="02020603050405020304" pitchFamily="18" charset="0"/>
            </a:endParaRPr>
          </a:p>
          <a:p>
            <a:pPr indent="448310" algn="just">
              <a:spcAft>
                <a:spcPts val="0"/>
              </a:spcAft>
            </a:pPr>
            <a:r>
              <a:rPr lang="en-US" sz="2000" dirty="0">
                <a:latin typeface="Times New Roman" panose="02020603050405020304" pitchFamily="18" charset="0"/>
                <a:ea typeface="ZapfDingbats"/>
              </a:rPr>
              <a:t>Incorrect: </a:t>
            </a:r>
            <a:r>
              <a:rPr lang="en-US" sz="2000" i="1" dirty="0">
                <a:latin typeface="Times New Roman" panose="02020603050405020304" pitchFamily="18" charset="0"/>
                <a:ea typeface="ZapfDingbats"/>
              </a:rPr>
              <a:t>I look awfully in that shade of orange</a:t>
            </a:r>
            <a:r>
              <a:rPr lang="en-US" sz="2000" dirty="0">
                <a:latin typeface="Times New Roman" panose="02020603050405020304" pitchFamily="18" charset="0"/>
                <a:ea typeface="ZapfDingbats"/>
              </a:rPr>
              <a:t>.</a:t>
            </a:r>
            <a:endParaRPr lang="ro-RO" sz="2000" dirty="0">
              <a:latin typeface="Times New Roman" panose="02020603050405020304" pitchFamily="18" charset="0"/>
              <a:ea typeface="Times New Roman" panose="02020603050405020304" pitchFamily="18" charset="0"/>
            </a:endParaRPr>
          </a:p>
          <a:p>
            <a:pPr indent="448310" algn="just">
              <a:spcAft>
                <a:spcPts val="0"/>
              </a:spcAft>
            </a:pPr>
            <a:r>
              <a:rPr lang="en-US" sz="2000" dirty="0">
                <a:solidFill>
                  <a:srgbClr val="00B050"/>
                </a:solidFill>
                <a:latin typeface="Times New Roman" panose="02020603050405020304" pitchFamily="18" charset="0"/>
                <a:ea typeface="ZapfDingbats"/>
              </a:rPr>
              <a:t>Correct: </a:t>
            </a:r>
            <a:r>
              <a:rPr lang="en-US" sz="2000" i="1" dirty="0">
                <a:solidFill>
                  <a:srgbClr val="00B050"/>
                </a:solidFill>
                <a:latin typeface="Times New Roman" panose="02020603050405020304" pitchFamily="18" charset="0"/>
                <a:ea typeface="ZapfDingbats"/>
              </a:rPr>
              <a:t>I look </a:t>
            </a:r>
            <a:r>
              <a:rPr lang="en-US" sz="2000" b="1" i="1" dirty="0">
                <a:solidFill>
                  <a:srgbClr val="00B050"/>
                </a:solidFill>
                <a:latin typeface="Times New Roman" panose="02020603050405020304" pitchFamily="18" charset="0"/>
                <a:ea typeface="ZapfDingbats"/>
              </a:rPr>
              <a:t>awful</a:t>
            </a:r>
            <a:r>
              <a:rPr lang="en-US" sz="2000" i="1" dirty="0">
                <a:solidFill>
                  <a:srgbClr val="00B050"/>
                </a:solidFill>
                <a:latin typeface="Times New Roman" panose="02020603050405020304" pitchFamily="18" charset="0"/>
                <a:ea typeface="ZapfDingbats"/>
              </a:rPr>
              <a:t> in that shade of orange</a:t>
            </a:r>
            <a:r>
              <a:rPr lang="en-US" sz="2000" dirty="0">
                <a:solidFill>
                  <a:srgbClr val="00B050"/>
                </a:solidFill>
                <a:latin typeface="Times New Roman" panose="02020603050405020304" pitchFamily="18" charset="0"/>
                <a:ea typeface="ZapfDingbats"/>
              </a:rPr>
              <a:t>.</a:t>
            </a:r>
            <a:endParaRPr lang="ro-RO" sz="2000" dirty="0">
              <a:solidFill>
                <a:srgbClr val="00B050"/>
              </a:solidFill>
              <a:latin typeface="Times New Roman" panose="02020603050405020304" pitchFamily="18" charset="0"/>
              <a:ea typeface="Times New Roman" panose="02020603050405020304" pitchFamily="18" charset="0"/>
            </a:endParaRPr>
          </a:p>
          <a:p>
            <a:pPr indent="448310" algn="just">
              <a:spcAft>
                <a:spcPts val="0"/>
              </a:spcAft>
            </a:pPr>
            <a:r>
              <a:rPr lang="en-US" sz="2000" dirty="0">
                <a:latin typeface="Times New Roman" panose="02020603050405020304" pitchFamily="18" charset="0"/>
                <a:ea typeface="ZapfDingbats"/>
              </a:rPr>
              <a:t> </a:t>
            </a:r>
            <a:endParaRPr lang="ro-RO" sz="2000" dirty="0">
              <a:latin typeface="Times New Roman" panose="02020603050405020304" pitchFamily="18" charset="0"/>
              <a:ea typeface="Times New Roman" panose="02020603050405020304" pitchFamily="18" charset="0"/>
            </a:endParaRPr>
          </a:p>
          <a:p>
            <a:pPr indent="448310" algn="just">
              <a:spcAft>
                <a:spcPts val="0"/>
              </a:spcAft>
            </a:pPr>
            <a:endParaRPr lang="en-US" sz="2000" dirty="0">
              <a:latin typeface="Times New Roman" panose="02020603050405020304" pitchFamily="18" charset="0"/>
              <a:ea typeface="Times New Roman" panose="02020603050405020304" pitchFamily="18" charset="0"/>
            </a:endParaRPr>
          </a:p>
          <a:p>
            <a:pPr indent="448310" algn="just">
              <a:spcAft>
                <a:spcPts val="0"/>
              </a:spcAft>
            </a:pPr>
            <a:r>
              <a:rPr lang="en-US" sz="2000" dirty="0">
                <a:latin typeface="Times New Roman" panose="02020603050405020304" pitchFamily="18" charset="0"/>
                <a:ea typeface="ZapfDingbats"/>
              </a:rPr>
              <a:t>Incorrect </a:t>
            </a:r>
            <a:r>
              <a:rPr lang="en-US" sz="2000" i="1" dirty="0">
                <a:latin typeface="Times New Roman" panose="02020603050405020304" pitchFamily="18" charset="0"/>
                <a:ea typeface="ZapfDingbats"/>
              </a:rPr>
              <a:t>Sammi is happily</a:t>
            </a:r>
            <a:r>
              <a:rPr lang="en-US" sz="2000" dirty="0">
                <a:latin typeface="Times New Roman" panose="02020603050405020304" pitchFamily="18" charset="0"/>
                <a:ea typeface="ZapfDingbats"/>
              </a:rPr>
              <a:t>.</a:t>
            </a:r>
            <a:endParaRPr lang="ro-RO" sz="2000" dirty="0">
              <a:latin typeface="Times New Roman" panose="02020603050405020304" pitchFamily="18" charset="0"/>
              <a:ea typeface="Times New Roman" panose="02020603050405020304" pitchFamily="18" charset="0"/>
            </a:endParaRPr>
          </a:p>
          <a:p>
            <a:pPr indent="448310" algn="just">
              <a:spcAft>
                <a:spcPts val="0"/>
              </a:spcAft>
            </a:pPr>
            <a:r>
              <a:rPr lang="en-US" sz="2000" dirty="0">
                <a:latin typeface="Times New Roman" panose="02020603050405020304" pitchFamily="18" charset="0"/>
                <a:ea typeface="ZapfDingbats"/>
              </a:rPr>
              <a:t>Correct: </a:t>
            </a:r>
            <a:r>
              <a:rPr lang="en-US" sz="2000" i="1" dirty="0">
                <a:latin typeface="Times New Roman" panose="02020603050405020304" pitchFamily="18" charset="0"/>
                <a:ea typeface="ZapfDingbats"/>
              </a:rPr>
              <a:t>Sammi is </a:t>
            </a:r>
            <a:r>
              <a:rPr lang="en-US" sz="2000" b="1" i="1" dirty="0">
                <a:solidFill>
                  <a:srgbClr val="00B050"/>
                </a:solidFill>
                <a:latin typeface="Times New Roman" panose="02020603050405020304" pitchFamily="18" charset="0"/>
                <a:ea typeface="ZapfDingbats"/>
              </a:rPr>
              <a:t>happy</a:t>
            </a:r>
            <a:r>
              <a:rPr lang="en-US" sz="2000" b="1" i="1" dirty="0">
                <a:latin typeface="Times New Roman" panose="02020603050405020304" pitchFamily="18" charset="0"/>
                <a:ea typeface="ZapfDingbats"/>
              </a:rPr>
              <a:t>.</a:t>
            </a:r>
            <a:endParaRPr lang="ro-RO" sz="2000" dirty="0">
              <a:latin typeface="Times New Roman" panose="02020603050405020304" pitchFamily="18" charset="0"/>
              <a:ea typeface="Times New Roman" panose="02020603050405020304" pitchFamily="18" charset="0"/>
            </a:endParaRPr>
          </a:p>
          <a:p>
            <a:pPr indent="448310" algn="just">
              <a:spcAft>
                <a:spcPts val="0"/>
              </a:spcAft>
            </a:pPr>
            <a:r>
              <a:rPr lang="en-US" sz="2000" i="1" dirty="0">
                <a:latin typeface="Times New Roman" panose="02020603050405020304" pitchFamily="18" charset="0"/>
                <a:ea typeface="ZapfDingbats"/>
              </a:rPr>
              <a:t> </a:t>
            </a:r>
            <a:endParaRPr lang="ro-RO" sz="2000" dirty="0">
              <a:latin typeface="Times New Roman" panose="02020603050405020304" pitchFamily="18" charset="0"/>
              <a:ea typeface="Times New Roman" panose="02020603050405020304" pitchFamily="18" charset="0"/>
            </a:endParaRPr>
          </a:p>
          <a:p>
            <a:pPr indent="448310" algn="just">
              <a:spcAft>
                <a:spcPts val="0"/>
              </a:spcAft>
            </a:pPr>
            <a:r>
              <a:rPr lang="en-US" sz="2000" dirty="0">
                <a:solidFill>
                  <a:srgbClr val="FF0000"/>
                </a:solidFill>
                <a:latin typeface="Times New Roman" panose="02020603050405020304" pitchFamily="18" charset="0"/>
                <a:ea typeface="Times New Roman" panose="02020603050405020304" pitchFamily="18" charset="0"/>
              </a:rPr>
              <a:t>TIP</a:t>
            </a:r>
            <a:r>
              <a:rPr lang="en-US" sz="2000" dirty="0">
                <a:latin typeface="Times New Roman" panose="02020603050405020304" pitchFamily="18" charset="0"/>
                <a:ea typeface="Times New Roman" panose="02020603050405020304" pitchFamily="18" charset="0"/>
              </a:rPr>
              <a:t>. Some verbs do double duty: Sometimes they function as linking verbs, but other times they function as action verbs (</a:t>
            </a:r>
            <a:r>
              <a:rPr lang="en-US" sz="2000" dirty="0">
                <a:solidFill>
                  <a:srgbClr val="00B050"/>
                </a:solidFill>
                <a:latin typeface="Times New Roman" panose="02020603050405020304" pitchFamily="18" charset="0"/>
                <a:ea typeface="Times New Roman" panose="02020603050405020304" pitchFamily="18" charset="0"/>
              </a:rPr>
              <a:t>look</a:t>
            </a:r>
            <a:r>
              <a:rPr lang="en-US" sz="2000" dirty="0">
                <a:latin typeface="Times New Roman" panose="02020603050405020304" pitchFamily="18" charset="0"/>
                <a:ea typeface="Times New Roman" panose="02020603050405020304" pitchFamily="18" charset="0"/>
              </a:rPr>
              <a:t>). As linking verbs, these verbs use adjectives as complements. As action verbs, these verbs use adverbs as complements.</a:t>
            </a:r>
            <a:endParaRPr lang="ro-RO" sz="2000" dirty="0">
              <a:latin typeface="Times New Roman" panose="02020603050405020304" pitchFamily="18" charset="0"/>
              <a:ea typeface="Times New Roman" panose="02020603050405020304" pitchFamily="18" charset="0"/>
            </a:endParaRPr>
          </a:p>
          <a:p>
            <a:pPr indent="448310" algn="just">
              <a:spcAft>
                <a:spcPts val="0"/>
              </a:spcAft>
            </a:pPr>
            <a:endParaRPr lang="ro-RO" sz="2000" dirty="0">
              <a:latin typeface="Times New Roman" panose="02020603050405020304" pitchFamily="18" charset="0"/>
              <a:ea typeface="Times New Roman" panose="02020603050405020304" pitchFamily="18" charset="0"/>
            </a:endParaRPr>
          </a:p>
          <a:p>
            <a:pPr indent="448310" algn="just">
              <a:spcAft>
                <a:spcPts val="0"/>
              </a:spcAft>
            </a:pPr>
            <a:endParaRPr lang="ro-RO"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9716318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C48D84-B0C0-4CDB-964E-587512D0BC7A}"/>
              </a:ext>
            </a:extLst>
          </p:cNvPr>
          <p:cNvSpPr>
            <a:spLocks noGrp="1"/>
          </p:cNvSpPr>
          <p:nvPr>
            <p:ph type="title"/>
          </p:nvPr>
        </p:nvSpPr>
        <p:spPr/>
        <p:txBody>
          <a:bodyPr/>
          <a:lstStyle/>
          <a:p>
            <a:pPr algn="ctr"/>
            <a:r>
              <a:rPr lang="en-US" b="1" dirty="0"/>
              <a:t>Negative Words</a:t>
            </a:r>
            <a:br>
              <a:rPr lang="en-US" b="1" dirty="0"/>
            </a:br>
            <a:endParaRPr lang="ro-RO" b="1" dirty="0"/>
          </a:p>
        </p:txBody>
      </p:sp>
      <p:sp>
        <p:nvSpPr>
          <p:cNvPr id="3" name="Content Placeholder 2">
            <a:extLst>
              <a:ext uri="{FF2B5EF4-FFF2-40B4-BE49-F238E27FC236}">
                <a16:creationId xmlns:a16="http://schemas.microsoft.com/office/drawing/2014/main" id="{B405DBBC-D145-4B0C-B563-CDC26AAF2275}"/>
              </a:ext>
            </a:extLst>
          </p:cNvPr>
          <p:cNvSpPr>
            <a:spLocks noGrp="1"/>
          </p:cNvSpPr>
          <p:nvPr>
            <p:ph idx="1"/>
          </p:nvPr>
        </p:nvSpPr>
        <p:spPr>
          <a:xfrm>
            <a:off x="2653436" y="1853754"/>
            <a:ext cx="7690217" cy="3450613"/>
          </a:xfrm>
        </p:spPr>
        <p:txBody>
          <a:bodyPr/>
          <a:lstStyle/>
          <a:p>
            <a:pPr marL="0" indent="0">
              <a:buNone/>
            </a:pPr>
            <a:endParaRPr lang="en-US" dirty="0"/>
          </a:p>
          <a:p>
            <a:pPr marL="0" indent="0">
              <a:buNone/>
            </a:pPr>
            <a:r>
              <a:rPr lang="en-US" sz="2400" b="1" i="1" dirty="0">
                <a:solidFill>
                  <a:schemeClr val="accent1"/>
                </a:solidFill>
              </a:rPr>
              <a:t>Never	 	no 		nobody</a:t>
            </a:r>
          </a:p>
          <a:p>
            <a:pPr marL="0" indent="0">
              <a:buNone/>
            </a:pPr>
            <a:r>
              <a:rPr lang="en-US" sz="2400" b="1" i="1" dirty="0">
                <a:solidFill>
                  <a:schemeClr val="accent1"/>
                </a:solidFill>
              </a:rPr>
              <a:t>none 		not 		nothing</a:t>
            </a:r>
          </a:p>
          <a:p>
            <a:pPr marL="0" indent="0">
              <a:buNone/>
            </a:pPr>
            <a:r>
              <a:rPr lang="en-US" sz="2400" b="1" i="1" dirty="0">
                <a:solidFill>
                  <a:schemeClr val="accent1"/>
                </a:solidFill>
              </a:rPr>
              <a:t>nowhere 	</a:t>
            </a:r>
            <a:r>
              <a:rPr lang="en-US" sz="2400" b="1" i="1" dirty="0" err="1">
                <a:solidFill>
                  <a:schemeClr val="accent1"/>
                </a:solidFill>
              </a:rPr>
              <a:t>n’t</a:t>
            </a:r>
            <a:r>
              <a:rPr lang="en-US" sz="2400" b="1" i="1" dirty="0">
                <a:solidFill>
                  <a:schemeClr val="accent1"/>
                </a:solidFill>
              </a:rPr>
              <a:t> 		hardly</a:t>
            </a:r>
          </a:p>
          <a:p>
            <a:pPr marL="0" indent="0">
              <a:buNone/>
            </a:pPr>
            <a:r>
              <a:rPr lang="en-US" sz="2400" b="1" i="1" dirty="0">
                <a:solidFill>
                  <a:schemeClr val="accent1"/>
                </a:solidFill>
              </a:rPr>
              <a:t>barely 			scarcely</a:t>
            </a:r>
          </a:p>
          <a:p>
            <a:pPr marL="0" indent="0">
              <a:buNone/>
            </a:pPr>
            <a:endParaRPr lang="ro-RO" dirty="0"/>
          </a:p>
        </p:txBody>
      </p:sp>
    </p:spTree>
    <p:extLst>
      <p:ext uri="{BB962C8B-B14F-4D97-AF65-F5344CB8AC3E}">
        <p14:creationId xmlns:p14="http://schemas.microsoft.com/office/powerpoint/2010/main" val="5724928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354630-AFFC-445D-AB05-10DAD1575889}"/>
              </a:ext>
            </a:extLst>
          </p:cNvPr>
          <p:cNvSpPr>
            <a:spLocks noGrp="1"/>
          </p:cNvSpPr>
          <p:nvPr>
            <p:ph type="title"/>
          </p:nvPr>
        </p:nvSpPr>
        <p:spPr>
          <a:xfrm>
            <a:off x="1534696" y="804520"/>
            <a:ext cx="9520158" cy="587136"/>
          </a:xfrm>
        </p:spPr>
        <p:txBody>
          <a:bodyPr/>
          <a:lstStyle/>
          <a:p>
            <a:pPr algn="ctr"/>
            <a:r>
              <a:rPr lang="en-US" dirty="0"/>
              <a:t>Double negatives</a:t>
            </a:r>
            <a:endParaRPr lang="ro-RO" dirty="0"/>
          </a:p>
        </p:txBody>
      </p:sp>
      <p:sp>
        <p:nvSpPr>
          <p:cNvPr id="3" name="Content Placeholder 2">
            <a:extLst>
              <a:ext uri="{FF2B5EF4-FFF2-40B4-BE49-F238E27FC236}">
                <a16:creationId xmlns:a16="http://schemas.microsoft.com/office/drawing/2014/main" id="{5D15E6B3-138E-4B9A-A21C-B92E3ED6FDAD}"/>
              </a:ext>
            </a:extLst>
          </p:cNvPr>
          <p:cNvSpPr>
            <a:spLocks noGrp="1"/>
          </p:cNvSpPr>
          <p:nvPr>
            <p:ph idx="1"/>
          </p:nvPr>
        </p:nvSpPr>
        <p:spPr>
          <a:xfrm>
            <a:off x="1534696" y="1500326"/>
            <a:ext cx="9520158" cy="4660777"/>
          </a:xfrm>
        </p:spPr>
        <p:txBody>
          <a:bodyPr>
            <a:normAutofit fontScale="92500" lnSpcReduction="10000"/>
          </a:bodyPr>
          <a:lstStyle/>
          <a:p>
            <a:pPr marL="0" indent="0">
              <a:buNone/>
            </a:pPr>
            <a:r>
              <a:rPr lang="en-US" sz="2400" dirty="0"/>
              <a:t>Using two negative words in the same clause (group of words) creates a double negative. A </a:t>
            </a:r>
            <a:r>
              <a:rPr lang="en-US" sz="2400" dirty="0">
                <a:solidFill>
                  <a:srgbClr val="FF0000"/>
                </a:solidFill>
              </a:rPr>
              <a:t>double negative </a:t>
            </a:r>
            <a:r>
              <a:rPr lang="en-US" sz="2400" dirty="0"/>
              <a:t>is an incorrect usage and should be avoided. To avoid this grammatical error, use only </a:t>
            </a:r>
            <a:r>
              <a:rPr lang="en-US" sz="2400" dirty="0">
                <a:solidFill>
                  <a:srgbClr val="FF0000"/>
                </a:solidFill>
              </a:rPr>
              <a:t>one</a:t>
            </a:r>
            <a:r>
              <a:rPr lang="en-US" sz="2400" dirty="0"/>
              <a:t> negative word to express a negative idea.</a:t>
            </a:r>
            <a:endParaRPr lang="ro-RO" sz="2400" dirty="0"/>
          </a:p>
          <a:p>
            <a:pPr marL="0" indent="0">
              <a:buNone/>
            </a:pPr>
            <a:r>
              <a:rPr lang="en-US" sz="2400" dirty="0"/>
              <a:t>	</a:t>
            </a:r>
            <a:r>
              <a:rPr lang="en-US" sz="2400" b="1" dirty="0">
                <a:solidFill>
                  <a:srgbClr val="FF0000"/>
                </a:solidFill>
              </a:rPr>
              <a:t>Double negative</a:t>
            </a:r>
            <a:r>
              <a:rPr lang="en-US" sz="2400" dirty="0"/>
              <a:t>: </a:t>
            </a:r>
            <a:r>
              <a:rPr lang="en-US" sz="2400" i="1" dirty="0"/>
              <a:t>The traveler did </a:t>
            </a:r>
            <a:r>
              <a:rPr lang="en-US" sz="2400" b="1" i="1" dirty="0"/>
              <a:t>not</a:t>
            </a:r>
            <a:r>
              <a:rPr lang="en-US" sz="2400" i="1" dirty="0"/>
              <a:t> have </a:t>
            </a:r>
            <a:r>
              <a:rPr lang="en-US" sz="2400" b="1" i="1" dirty="0"/>
              <a:t>no</a:t>
            </a:r>
            <a:r>
              <a:rPr lang="en-US" sz="2400" i="1" dirty="0"/>
              <a:t> energy after the long flight.</a:t>
            </a:r>
            <a:endParaRPr lang="ro-RO" sz="2400" dirty="0"/>
          </a:p>
          <a:p>
            <a:pPr marL="0" indent="0">
              <a:buNone/>
            </a:pPr>
            <a:r>
              <a:rPr lang="en-US" sz="2400" dirty="0"/>
              <a:t>	</a:t>
            </a:r>
            <a:r>
              <a:rPr lang="en-US" sz="2400" b="1" dirty="0">
                <a:solidFill>
                  <a:srgbClr val="00B050"/>
                </a:solidFill>
              </a:rPr>
              <a:t>Correct</a:t>
            </a:r>
            <a:r>
              <a:rPr lang="en-US" sz="2400" dirty="0"/>
              <a:t>: </a:t>
            </a:r>
            <a:r>
              <a:rPr lang="en-US" sz="2400" i="1" dirty="0"/>
              <a:t>The traveler did </a:t>
            </a:r>
            <a:r>
              <a:rPr lang="en-US" sz="2400" b="1" i="1" dirty="0"/>
              <a:t>not</a:t>
            </a:r>
            <a:r>
              <a:rPr lang="en-US" sz="2400" i="1" dirty="0"/>
              <a:t> have </a:t>
            </a:r>
            <a:r>
              <a:rPr lang="en-US" sz="2400" b="1" i="1" dirty="0"/>
              <a:t>any</a:t>
            </a:r>
            <a:r>
              <a:rPr lang="en-US" sz="2400" i="1" dirty="0"/>
              <a:t> energy after the long flight.</a:t>
            </a:r>
            <a:endParaRPr lang="ro-RO" sz="2400" dirty="0"/>
          </a:p>
          <a:p>
            <a:pPr marL="0" indent="0">
              <a:buNone/>
            </a:pPr>
            <a:r>
              <a:rPr lang="en-US" sz="2400" dirty="0"/>
              <a:t>				or</a:t>
            </a:r>
            <a:endParaRPr lang="ro-RO" sz="2400" dirty="0"/>
          </a:p>
          <a:p>
            <a:pPr marL="0" indent="0">
              <a:buNone/>
            </a:pPr>
            <a:r>
              <a:rPr lang="en-US" sz="2400" i="1" dirty="0"/>
              <a:t>		The traveler had </a:t>
            </a:r>
            <a:r>
              <a:rPr lang="en-US" sz="2400" b="1" i="1" dirty="0"/>
              <a:t>no</a:t>
            </a:r>
            <a:r>
              <a:rPr lang="en-US" sz="2400" i="1" dirty="0"/>
              <a:t> energy left after the long flight.</a:t>
            </a:r>
            <a:endParaRPr lang="ro-RO" sz="2400" dirty="0"/>
          </a:p>
          <a:p>
            <a:pPr marL="0" indent="0">
              <a:buNone/>
            </a:pPr>
            <a:r>
              <a:rPr lang="en-US" sz="2400" dirty="0"/>
              <a:t> </a:t>
            </a:r>
            <a:endParaRPr lang="ro-RO" sz="2400" dirty="0"/>
          </a:p>
          <a:p>
            <a:endParaRPr lang="ro-RO" sz="2400" dirty="0"/>
          </a:p>
        </p:txBody>
      </p:sp>
    </p:spTree>
    <p:extLst>
      <p:ext uri="{BB962C8B-B14F-4D97-AF65-F5344CB8AC3E}">
        <p14:creationId xmlns:p14="http://schemas.microsoft.com/office/powerpoint/2010/main" val="9325501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CDF9F15-8D69-4F10-A781-A6F12F20FB67}"/>
              </a:ext>
            </a:extLst>
          </p:cNvPr>
          <p:cNvSpPr/>
          <p:nvPr/>
        </p:nvSpPr>
        <p:spPr>
          <a:xfrm>
            <a:off x="319596" y="1003540"/>
            <a:ext cx="11319029" cy="5016758"/>
          </a:xfrm>
          <a:prstGeom prst="rect">
            <a:avLst/>
          </a:prstGeom>
        </p:spPr>
        <p:txBody>
          <a:bodyPr wrap="square">
            <a:spAutoFit/>
          </a:bodyPr>
          <a:lstStyle/>
          <a:p>
            <a:pPr indent="448310" algn="just">
              <a:spcAft>
                <a:spcPts val="0"/>
              </a:spcAft>
            </a:pPr>
            <a:r>
              <a:rPr lang="ro-RO" sz="2000" dirty="0">
                <a:solidFill>
                  <a:srgbClr val="FF0000"/>
                </a:solidFill>
                <a:latin typeface="Times New Roman" panose="02020603050405020304" pitchFamily="18" charset="0"/>
                <a:ea typeface="ZapfDingbats"/>
              </a:rPr>
              <a:t>		</a:t>
            </a:r>
            <a:r>
              <a:rPr lang="en-US" sz="2000" dirty="0">
                <a:solidFill>
                  <a:srgbClr val="FF0000"/>
                </a:solidFill>
                <a:latin typeface="Times New Roman" panose="02020603050405020304" pitchFamily="18" charset="0"/>
                <a:ea typeface="ZapfDingbats"/>
              </a:rPr>
              <a:t>Double negative</a:t>
            </a:r>
            <a:r>
              <a:rPr lang="en-US" sz="2000" dirty="0">
                <a:latin typeface="Times New Roman" panose="02020603050405020304" pitchFamily="18" charset="0"/>
                <a:ea typeface="ZapfDingbats"/>
              </a:rPr>
              <a:t>: </a:t>
            </a:r>
            <a:r>
              <a:rPr lang="en-US" sz="2000" i="1" dirty="0">
                <a:latin typeface="Times New Roman" panose="02020603050405020304" pitchFamily="18" charset="0"/>
                <a:ea typeface="ZapfDingbats"/>
              </a:rPr>
              <a:t>Shakira could </a:t>
            </a:r>
            <a:r>
              <a:rPr lang="en-US" sz="2000" b="1" i="1" dirty="0">
                <a:latin typeface="Times New Roman" panose="02020603050405020304" pitchFamily="18" charset="0"/>
                <a:ea typeface="ZapfDingbats"/>
              </a:rPr>
              <a:t>not hardly</a:t>
            </a:r>
            <a:r>
              <a:rPr lang="en-US" sz="2000" i="1" dirty="0">
                <a:latin typeface="Times New Roman" panose="02020603050405020304" pitchFamily="18" charset="0"/>
                <a:ea typeface="ZapfDingbats"/>
              </a:rPr>
              <a:t> see in the blizzard.</a:t>
            </a:r>
            <a:endParaRPr lang="ro-RO" sz="2000" dirty="0">
              <a:latin typeface="Times New Roman" panose="02020603050405020304" pitchFamily="18" charset="0"/>
              <a:ea typeface="Times New Roman" panose="02020603050405020304" pitchFamily="18" charset="0"/>
            </a:endParaRPr>
          </a:p>
          <a:p>
            <a:pPr marL="449580" algn="just">
              <a:spcAft>
                <a:spcPts val="0"/>
              </a:spcAft>
            </a:pPr>
            <a:r>
              <a:rPr lang="ro-RO" sz="2000" dirty="0">
                <a:solidFill>
                  <a:schemeClr val="accent1"/>
                </a:solidFill>
                <a:latin typeface="Times New Roman" panose="02020603050405020304" pitchFamily="18" charset="0"/>
                <a:ea typeface="ZapfDingbats"/>
              </a:rPr>
              <a:t>		</a:t>
            </a:r>
            <a:endParaRPr lang="en-US" sz="2000" dirty="0">
              <a:solidFill>
                <a:schemeClr val="accent1"/>
              </a:solidFill>
              <a:latin typeface="Times New Roman" panose="02020603050405020304" pitchFamily="18" charset="0"/>
              <a:ea typeface="ZapfDingbats"/>
            </a:endParaRPr>
          </a:p>
          <a:p>
            <a:pPr marL="449580" algn="just">
              <a:spcAft>
                <a:spcPts val="0"/>
              </a:spcAft>
            </a:pPr>
            <a:r>
              <a:rPr lang="en-US" sz="2000" dirty="0">
                <a:solidFill>
                  <a:schemeClr val="accent1"/>
                </a:solidFill>
                <a:latin typeface="Times New Roman" panose="02020603050405020304" pitchFamily="18" charset="0"/>
                <a:ea typeface="ZapfDingbats"/>
              </a:rPr>
              <a:t>		Correct</a:t>
            </a:r>
            <a:r>
              <a:rPr lang="en-US" sz="2000" dirty="0">
                <a:latin typeface="Times New Roman" panose="02020603050405020304" pitchFamily="18" charset="0"/>
                <a:ea typeface="ZapfDingbats"/>
              </a:rPr>
              <a:t>: 			</a:t>
            </a:r>
            <a:r>
              <a:rPr lang="en-US" sz="2000" i="1" dirty="0">
                <a:latin typeface="Times New Roman" panose="02020603050405020304" pitchFamily="18" charset="0"/>
                <a:ea typeface="ZapfDingbats"/>
              </a:rPr>
              <a:t>Shakira could </a:t>
            </a:r>
            <a:r>
              <a:rPr lang="en-US" sz="2000" b="1" i="1" dirty="0">
                <a:latin typeface="Times New Roman" panose="02020603050405020304" pitchFamily="18" charset="0"/>
                <a:ea typeface="ZapfDingbats"/>
              </a:rPr>
              <a:t>hardly</a:t>
            </a:r>
            <a:r>
              <a:rPr lang="en-US" sz="2000" i="1" dirty="0">
                <a:latin typeface="Times New Roman" panose="02020603050405020304" pitchFamily="18" charset="0"/>
                <a:ea typeface="ZapfDingbats"/>
              </a:rPr>
              <a:t> see in the blizzard.</a:t>
            </a:r>
            <a:endParaRPr lang="ro-RO" sz="2000" dirty="0">
              <a:latin typeface="Times New Roman" panose="02020603050405020304" pitchFamily="18" charset="0"/>
              <a:ea typeface="Times New Roman" panose="02020603050405020304" pitchFamily="18" charset="0"/>
            </a:endParaRPr>
          </a:p>
          <a:p>
            <a:pPr marL="1348740" indent="449580" algn="just">
              <a:spcAft>
                <a:spcPts val="0"/>
              </a:spcAft>
            </a:pPr>
            <a:r>
              <a:rPr lang="en-US" sz="2000" dirty="0">
                <a:latin typeface="Times New Roman" panose="02020603050405020304" pitchFamily="18" charset="0"/>
                <a:ea typeface="ZapfDingbats"/>
              </a:rPr>
              <a:t>						or</a:t>
            </a:r>
            <a:endParaRPr lang="ro-RO" sz="2000" dirty="0">
              <a:latin typeface="Times New Roman" panose="02020603050405020304" pitchFamily="18" charset="0"/>
              <a:ea typeface="Times New Roman" panose="02020603050405020304" pitchFamily="18" charset="0"/>
            </a:endParaRPr>
          </a:p>
          <a:p>
            <a:pPr marL="449580" indent="449580" algn="just">
              <a:spcAft>
                <a:spcPts val="0"/>
              </a:spcAft>
            </a:pPr>
            <a:r>
              <a:rPr lang="en-US" sz="2000" i="1" dirty="0">
                <a:latin typeface="Times New Roman" panose="02020603050405020304" pitchFamily="18" charset="0"/>
                <a:ea typeface="ZapfDingbats"/>
              </a:rPr>
              <a:t>					Shakira could </a:t>
            </a:r>
            <a:r>
              <a:rPr lang="en-US" sz="2000" b="1" i="1" dirty="0">
                <a:latin typeface="Times New Roman" panose="02020603050405020304" pitchFamily="18" charset="0"/>
                <a:ea typeface="ZapfDingbats"/>
              </a:rPr>
              <a:t>barely</a:t>
            </a:r>
            <a:r>
              <a:rPr lang="en-US" sz="2000" i="1" dirty="0">
                <a:latin typeface="Times New Roman" panose="02020603050405020304" pitchFamily="18" charset="0"/>
                <a:ea typeface="ZapfDingbats"/>
              </a:rPr>
              <a:t> see in the blizzard.</a:t>
            </a:r>
            <a:endParaRPr lang="ro-RO" sz="2000" dirty="0">
              <a:latin typeface="Times New Roman" panose="02020603050405020304" pitchFamily="18" charset="0"/>
              <a:ea typeface="Times New Roman" panose="02020603050405020304" pitchFamily="18" charset="0"/>
            </a:endParaRPr>
          </a:p>
          <a:p>
            <a:pPr marL="449580" indent="449580" algn="just">
              <a:spcAft>
                <a:spcPts val="0"/>
              </a:spcAft>
            </a:pPr>
            <a:r>
              <a:rPr lang="en-US" sz="2000" i="1" dirty="0">
                <a:latin typeface="Times New Roman" panose="02020603050405020304" pitchFamily="18" charset="0"/>
                <a:ea typeface="ZapfDingbats"/>
              </a:rPr>
              <a:t> </a:t>
            </a:r>
            <a:endParaRPr lang="ro-RO" sz="2000" dirty="0">
              <a:latin typeface="Times New Roman" panose="02020603050405020304" pitchFamily="18" charset="0"/>
              <a:ea typeface="Times New Roman" panose="02020603050405020304" pitchFamily="18" charset="0"/>
            </a:endParaRPr>
          </a:p>
          <a:p>
            <a:pPr marL="449580" indent="449580" algn="just">
              <a:spcAft>
                <a:spcPts val="0"/>
              </a:spcAft>
            </a:pPr>
            <a:r>
              <a:rPr lang="en-US" sz="2000" i="1" dirty="0">
                <a:latin typeface="Times New Roman" panose="02020603050405020304" pitchFamily="18" charset="0"/>
                <a:ea typeface="ZapfDingbats"/>
              </a:rPr>
              <a:t> </a:t>
            </a:r>
          </a:p>
          <a:p>
            <a:pPr marL="449580" indent="449580" algn="just">
              <a:spcAft>
                <a:spcPts val="0"/>
              </a:spcAft>
            </a:pPr>
            <a:r>
              <a:rPr lang="en-US" sz="2000" dirty="0">
                <a:latin typeface="Times New Roman" panose="02020603050405020304" pitchFamily="18" charset="0"/>
                <a:ea typeface="ZapfDingbats"/>
              </a:rPr>
              <a:t>Double negatives are especially likely to cause problems when contractions are used.</a:t>
            </a:r>
            <a:endParaRPr lang="ro-RO" sz="2000" dirty="0">
              <a:latin typeface="Times New Roman" panose="02020603050405020304" pitchFamily="18" charset="0"/>
              <a:ea typeface="Times New Roman" panose="02020603050405020304" pitchFamily="18" charset="0"/>
            </a:endParaRPr>
          </a:p>
          <a:p>
            <a:pPr marL="449580" indent="449580" algn="just">
              <a:spcAft>
                <a:spcPts val="0"/>
              </a:spcAft>
            </a:pPr>
            <a:r>
              <a:rPr lang="en-US" sz="2000" dirty="0">
                <a:latin typeface="Times New Roman" panose="02020603050405020304" pitchFamily="18" charset="0"/>
                <a:ea typeface="ZapfDingbats"/>
              </a:rPr>
              <a:t>When the word </a:t>
            </a:r>
            <a:r>
              <a:rPr lang="en-US" sz="2000" dirty="0">
                <a:solidFill>
                  <a:srgbClr val="FF0000"/>
                </a:solidFill>
                <a:latin typeface="Times New Roman" panose="02020603050405020304" pitchFamily="18" charset="0"/>
                <a:ea typeface="ZapfDingbats"/>
              </a:rPr>
              <a:t>not</a:t>
            </a:r>
            <a:r>
              <a:rPr lang="en-US" sz="2000" dirty="0">
                <a:latin typeface="Times New Roman" panose="02020603050405020304" pitchFamily="18" charset="0"/>
                <a:ea typeface="ZapfDingbats"/>
              </a:rPr>
              <a:t> is used in a contraction</a:t>
            </a:r>
            <a:r>
              <a:rPr lang="en-US" sz="2000" i="1" dirty="0">
                <a:latin typeface="Times New Roman" panose="02020603050405020304" pitchFamily="18" charset="0"/>
                <a:ea typeface="ZapfDingbats"/>
              </a:rPr>
              <a:t>—</a:t>
            </a:r>
            <a:r>
              <a:rPr lang="en-US" sz="2000" dirty="0">
                <a:latin typeface="Times New Roman" panose="02020603050405020304" pitchFamily="18" charset="0"/>
                <a:ea typeface="ZapfDingbats"/>
              </a:rPr>
              <a:t>such as</a:t>
            </a:r>
            <a:r>
              <a:rPr lang="en-US" sz="2000" i="1" dirty="0">
                <a:latin typeface="Times New Roman" panose="02020603050405020304" pitchFamily="18" charset="0"/>
                <a:ea typeface="ZapfDingbats"/>
              </a:rPr>
              <a:t> isn’t, doesn’t, wouldn’t, couldn’t, don’t—</a:t>
            </a:r>
            <a:r>
              <a:rPr lang="en-US" sz="2000" dirty="0">
                <a:latin typeface="Times New Roman" panose="02020603050405020304" pitchFamily="18" charset="0"/>
                <a:ea typeface="ZapfDingbats"/>
              </a:rPr>
              <a:t>the negative tends to slip by. As a result, writers and speakers may add another negative.</a:t>
            </a:r>
          </a:p>
          <a:p>
            <a:pPr marL="449580" indent="449580" algn="just">
              <a:spcAft>
                <a:spcPts val="0"/>
              </a:spcAft>
            </a:pPr>
            <a:endParaRPr lang="en-US" sz="2000" dirty="0">
              <a:solidFill>
                <a:srgbClr val="FF0000"/>
              </a:solidFill>
              <a:latin typeface="Times New Roman" panose="02020603050405020304" pitchFamily="18" charset="0"/>
              <a:ea typeface="ZapfDingbats"/>
            </a:endParaRPr>
          </a:p>
          <a:p>
            <a:pPr marL="449580" indent="449580" algn="just">
              <a:spcAft>
                <a:spcPts val="0"/>
              </a:spcAft>
            </a:pPr>
            <a:r>
              <a:rPr lang="en-US" sz="2000" dirty="0">
                <a:solidFill>
                  <a:srgbClr val="FF0000"/>
                </a:solidFill>
                <a:latin typeface="Times New Roman" panose="02020603050405020304" pitchFamily="18" charset="0"/>
                <a:ea typeface="ZapfDingbats"/>
              </a:rPr>
              <a:t>Double negative</a:t>
            </a:r>
            <a:r>
              <a:rPr lang="en-US" sz="2000" dirty="0">
                <a:latin typeface="Times New Roman" panose="02020603050405020304" pitchFamily="18" charset="0"/>
                <a:ea typeface="ZapfDingbats"/>
              </a:rPr>
              <a:t>:</a:t>
            </a:r>
            <a:r>
              <a:rPr lang="en-US" sz="2000" i="1" dirty="0">
                <a:latin typeface="Times New Roman" panose="02020603050405020304" pitchFamily="18" charset="0"/>
                <a:ea typeface="ZapfDingbats"/>
              </a:rPr>
              <a:t> Billy </a:t>
            </a:r>
            <a:r>
              <a:rPr lang="en-US" sz="2000" b="1" i="1" dirty="0">
                <a:latin typeface="Times New Roman" panose="02020603050405020304" pitchFamily="18" charset="0"/>
                <a:ea typeface="ZapfDingbats"/>
              </a:rPr>
              <a:t>didn’t</a:t>
            </a:r>
            <a:r>
              <a:rPr lang="en-US" sz="2000" i="1" dirty="0">
                <a:latin typeface="Times New Roman" panose="02020603050405020304" pitchFamily="18" charset="0"/>
                <a:ea typeface="ZapfDingbats"/>
              </a:rPr>
              <a:t> bring </a:t>
            </a:r>
            <a:r>
              <a:rPr lang="en-US" sz="2000" b="1" i="1" dirty="0">
                <a:latin typeface="Times New Roman" panose="02020603050405020304" pitchFamily="18" charset="0"/>
                <a:ea typeface="ZapfDingbats"/>
              </a:rPr>
              <a:t>nothing</a:t>
            </a:r>
            <a:r>
              <a:rPr lang="en-US" sz="2000" i="1" dirty="0">
                <a:latin typeface="Times New Roman" panose="02020603050405020304" pitchFamily="18" charset="0"/>
                <a:ea typeface="ZapfDingbats"/>
              </a:rPr>
              <a:t> with him on vacation.</a:t>
            </a:r>
            <a:endParaRPr lang="ro-RO" sz="2000" dirty="0">
              <a:latin typeface="Times New Roman" panose="02020603050405020304" pitchFamily="18" charset="0"/>
              <a:ea typeface="Times New Roman" panose="02020603050405020304" pitchFamily="18" charset="0"/>
            </a:endParaRPr>
          </a:p>
          <a:p>
            <a:pPr marL="449580" indent="449580" algn="just">
              <a:spcAft>
                <a:spcPts val="0"/>
              </a:spcAft>
            </a:pPr>
            <a:endParaRPr lang="en-US" sz="2000" dirty="0">
              <a:solidFill>
                <a:srgbClr val="00B050"/>
              </a:solidFill>
              <a:latin typeface="Times New Roman" panose="02020603050405020304" pitchFamily="18" charset="0"/>
              <a:ea typeface="ZapfDingbats"/>
            </a:endParaRPr>
          </a:p>
          <a:p>
            <a:pPr marL="449580" indent="449580" algn="just">
              <a:spcAft>
                <a:spcPts val="0"/>
              </a:spcAft>
            </a:pPr>
            <a:r>
              <a:rPr lang="en-US" sz="2000" dirty="0">
                <a:solidFill>
                  <a:srgbClr val="00B050"/>
                </a:solidFill>
                <a:latin typeface="Times New Roman" panose="02020603050405020304" pitchFamily="18" charset="0"/>
                <a:ea typeface="ZapfDingbats"/>
              </a:rPr>
              <a:t>Correct</a:t>
            </a:r>
            <a:r>
              <a:rPr lang="en-US" sz="2000" dirty="0">
                <a:latin typeface="Times New Roman" panose="02020603050405020304" pitchFamily="18" charset="0"/>
                <a:ea typeface="ZapfDingbats"/>
              </a:rPr>
              <a:t>:</a:t>
            </a:r>
            <a:r>
              <a:rPr lang="en-US" sz="2000" i="1" dirty="0">
                <a:latin typeface="Times New Roman" panose="02020603050405020304" pitchFamily="18" charset="0"/>
                <a:ea typeface="ZapfDingbats"/>
              </a:rPr>
              <a:t> 			Billy </a:t>
            </a:r>
            <a:r>
              <a:rPr lang="en-US" sz="2000" b="1" i="1" dirty="0">
                <a:latin typeface="Times New Roman" panose="02020603050405020304" pitchFamily="18" charset="0"/>
                <a:ea typeface="ZapfDingbats"/>
              </a:rPr>
              <a:t>didn’t</a:t>
            </a:r>
            <a:r>
              <a:rPr lang="en-US" sz="2000" i="1" dirty="0">
                <a:latin typeface="Times New Roman" panose="02020603050405020304" pitchFamily="18" charset="0"/>
                <a:ea typeface="ZapfDingbats"/>
              </a:rPr>
              <a:t> bring </a:t>
            </a:r>
            <a:r>
              <a:rPr lang="en-US" sz="2000" b="1" i="1" dirty="0">
                <a:latin typeface="Times New Roman" panose="02020603050405020304" pitchFamily="18" charset="0"/>
                <a:ea typeface="ZapfDingbats"/>
              </a:rPr>
              <a:t>anything</a:t>
            </a:r>
            <a:r>
              <a:rPr lang="en-US" sz="2000" i="1" dirty="0">
                <a:latin typeface="Times New Roman" panose="02020603050405020304" pitchFamily="18" charset="0"/>
                <a:ea typeface="ZapfDingbats"/>
              </a:rPr>
              <a:t> with him on vacation.</a:t>
            </a:r>
            <a:endParaRPr lang="ro-RO" sz="2000" dirty="0">
              <a:latin typeface="Times New Roman" panose="02020603050405020304" pitchFamily="18" charset="0"/>
              <a:ea typeface="Times New Roman" panose="02020603050405020304" pitchFamily="18" charset="0"/>
            </a:endParaRPr>
          </a:p>
          <a:p>
            <a:pPr marL="1798320" indent="449580" algn="just">
              <a:spcAft>
                <a:spcPts val="0"/>
              </a:spcAft>
            </a:pPr>
            <a:r>
              <a:rPr lang="en-US" sz="2000" dirty="0">
                <a:latin typeface="Times New Roman" panose="02020603050405020304" pitchFamily="18" charset="0"/>
                <a:ea typeface="ZapfDingbats"/>
              </a:rPr>
              <a:t>							or</a:t>
            </a:r>
            <a:endParaRPr lang="ro-RO" sz="2000" dirty="0">
              <a:latin typeface="Times New Roman" panose="02020603050405020304" pitchFamily="18" charset="0"/>
              <a:ea typeface="Times New Roman" panose="02020603050405020304" pitchFamily="18" charset="0"/>
            </a:endParaRPr>
          </a:p>
          <a:p>
            <a:pPr marL="899160" indent="449580" algn="just">
              <a:spcAft>
                <a:spcPts val="0"/>
              </a:spcAft>
            </a:pPr>
            <a:r>
              <a:rPr lang="en-US" sz="2000" i="1" dirty="0">
                <a:latin typeface="Times New Roman" panose="02020603050405020304" pitchFamily="18" charset="0"/>
                <a:ea typeface="ZapfDingbats"/>
              </a:rPr>
              <a:t>				Billy brought </a:t>
            </a:r>
            <a:r>
              <a:rPr lang="en-US" sz="2000" b="1" i="1" dirty="0">
                <a:latin typeface="Times New Roman" panose="02020603050405020304" pitchFamily="18" charset="0"/>
                <a:ea typeface="ZapfDingbats"/>
              </a:rPr>
              <a:t>hardly</a:t>
            </a:r>
            <a:r>
              <a:rPr lang="en-US" sz="2000" i="1" dirty="0">
                <a:latin typeface="Times New Roman" panose="02020603050405020304" pitchFamily="18" charset="0"/>
                <a:ea typeface="ZapfDingbats"/>
              </a:rPr>
              <a:t> anything with him on vacation.</a:t>
            </a:r>
            <a:endParaRPr lang="ro-RO" sz="20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9527677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12" end="12"/>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
                                            <p:txEl>
                                              <p:pRg st="13" end="13"/>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D962EC3-D4CE-4D3E-ADFC-D90576300038}"/>
              </a:ext>
            </a:extLst>
          </p:cNvPr>
          <p:cNvSpPr/>
          <p:nvPr/>
        </p:nvSpPr>
        <p:spPr>
          <a:xfrm>
            <a:off x="380999" y="1244601"/>
            <a:ext cx="11218333" cy="2677656"/>
          </a:xfrm>
          <a:prstGeom prst="rect">
            <a:avLst/>
          </a:prstGeom>
        </p:spPr>
        <p:txBody>
          <a:bodyPr wrap="square">
            <a:spAutoFit/>
          </a:bodyPr>
          <a:lstStyle/>
          <a:p>
            <a:pPr indent="448310" algn="just">
              <a:spcAft>
                <a:spcPts val="0"/>
              </a:spcAft>
            </a:pPr>
            <a:r>
              <a:rPr lang="en-US" sz="2400" dirty="0">
                <a:latin typeface="Times New Roman" panose="02020603050405020304" pitchFamily="18" charset="0"/>
                <a:ea typeface="ZapfDingbats"/>
              </a:rPr>
              <a:t>However, to create understatement (a statement that describes something in a way that makes it seem less important), you can use a word with a negative prefix and another negative word. The two most common negative prefixes are </a:t>
            </a:r>
            <a:r>
              <a:rPr lang="en-US" sz="2400" i="1" dirty="0">
                <a:solidFill>
                  <a:srgbClr val="FF0000"/>
                </a:solidFill>
                <a:latin typeface="Times New Roman" panose="02020603050405020304" pitchFamily="18" charset="0"/>
                <a:ea typeface="ZapfDingbats"/>
              </a:rPr>
              <a:t>un</a:t>
            </a:r>
            <a:r>
              <a:rPr lang="en-US" sz="2400" dirty="0">
                <a:solidFill>
                  <a:srgbClr val="FF0000"/>
                </a:solidFill>
                <a:latin typeface="Times New Roman" panose="02020603050405020304" pitchFamily="18" charset="0"/>
                <a:ea typeface="ZapfDingbats"/>
              </a:rPr>
              <a:t>-</a:t>
            </a:r>
            <a:r>
              <a:rPr lang="en-US" sz="2400" dirty="0">
                <a:latin typeface="Times New Roman" panose="02020603050405020304" pitchFamily="18" charset="0"/>
                <a:ea typeface="ZapfDingbats"/>
              </a:rPr>
              <a:t> and -</a:t>
            </a:r>
            <a:r>
              <a:rPr lang="en-US" sz="2400" i="1" dirty="0">
                <a:solidFill>
                  <a:srgbClr val="FF0000"/>
                </a:solidFill>
                <a:latin typeface="Times New Roman" panose="02020603050405020304" pitchFamily="18" charset="0"/>
                <a:ea typeface="ZapfDingbats"/>
              </a:rPr>
              <a:t>in</a:t>
            </a:r>
            <a:r>
              <a:rPr lang="en-US" sz="2400" dirty="0">
                <a:latin typeface="Times New Roman" panose="02020603050405020304" pitchFamily="18" charset="0"/>
                <a:ea typeface="ZapfDingbats"/>
              </a:rPr>
              <a:t>.</a:t>
            </a:r>
          </a:p>
          <a:p>
            <a:pPr indent="448310" algn="just">
              <a:spcAft>
                <a:spcPts val="0"/>
              </a:spcAft>
            </a:pPr>
            <a:endParaRPr lang="ro-RO" sz="2400" dirty="0">
              <a:latin typeface="Times New Roman" panose="02020603050405020304" pitchFamily="18" charset="0"/>
              <a:ea typeface="Times New Roman" panose="02020603050405020304" pitchFamily="18" charset="0"/>
            </a:endParaRPr>
          </a:p>
          <a:p>
            <a:pPr marL="895350" indent="-447675" algn="just">
              <a:spcAft>
                <a:spcPts val="0"/>
              </a:spcAft>
            </a:pPr>
            <a:r>
              <a:rPr lang="en-US" sz="2400" i="1" dirty="0">
                <a:latin typeface="Times New Roman" panose="02020603050405020304" pitchFamily="18" charset="0"/>
                <a:ea typeface="ZapfDingbats"/>
              </a:rPr>
              <a:t>		Nowadays, it is </a:t>
            </a:r>
            <a:r>
              <a:rPr lang="en-US" sz="2400" b="1" i="1" dirty="0">
                <a:latin typeface="Times New Roman" panose="02020603050405020304" pitchFamily="18" charset="0"/>
                <a:ea typeface="ZapfDingbats"/>
              </a:rPr>
              <a:t>not</a:t>
            </a:r>
            <a:r>
              <a:rPr lang="en-US" sz="2400" i="1" dirty="0">
                <a:latin typeface="Times New Roman" panose="02020603050405020304" pitchFamily="18" charset="0"/>
                <a:ea typeface="ZapfDingbats"/>
              </a:rPr>
              <a:t> </a:t>
            </a:r>
            <a:r>
              <a:rPr lang="en-US" sz="2400" b="1" i="1" dirty="0">
                <a:latin typeface="Times New Roman" panose="02020603050405020304" pitchFamily="18" charset="0"/>
                <a:ea typeface="ZapfDingbats"/>
              </a:rPr>
              <a:t>uncommon</a:t>
            </a:r>
            <a:r>
              <a:rPr lang="en-US" sz="2400" i="1" dirty="0">
                <a:latin typeface="Times New Roman" panose="02020603050405020304" pitchFamily="18" charset="0"/>
                <a:ea typeface="ZapfDingbats"/>
              </a:rPr>
              <a:t> to take six years to complete a four-year college degree.</a:t>
            </a:r>
            <a:endParaRPr lang="ro-RO" sz="2400" dirty="0">
              <a:latin typeface="Times New Roman" panose="02020603050405020304" pitchFamily="18" charset="0"/>
              <a:ea typeface="Times New Roman" panose="02020603050405020304" pitchFamily="18" charset="0"/>
            </a:endParaRPr>
          </a:p>
          <a:p>
            <a:pPr marL="895350" indent="-447675" algn="just">
              <a:spcAft>
                <a:spcPts val="0"/>
              </a:spcAft>
            </a:pPr>
            <a:r>
              <a:rPr lang="en-US" sz="2400" i="1" dirty="0">
                <a:latin typeface="Times New Roman" panose="02020603050405020304" pitchFamily="18" charset="0"/>
                <a:ea typeface="ZapfDingbats"/>
              </a:rPr>
              <a:t>		The report is </a:t>
            </a:r>
            <a:r>
              <a:rPr lang="en-US" sz="2400" b="1" i="1" dirty="0">
                <a:latin typeface="Times New Roman" panose="02020603050405020304" pitchFamily="18" charset="0"/>
                <a:ea typeface="ZapfDingbats"/>
              </a:rPr>
              <a:t>not</a:t>
            </a:r>
            <a:r>
              <a:rPr lang="en-US" sz="2400" i="1" dirty="0">
                <a:latin typeface="Times New Roman" panose="02020603050405020304" pitchFamily="18" charset="0"/>
                <a:ea typeface="ZapfDingbats"/>
              </a:rPr>
              <a:t> </a:t>
            </a:r>
            <a:r>
              <a:rPr lang="en-US" sz="2400" b="1" i="1" dirty="0">
                <a:latin typeface="Times New Roman" panose="02020603050405020304" pitchFamily="18" charset="0"/>
                <a:ea typeface="ZapfDingbats"/>
              </a:rPr>
              <a:t>inaccurate</a:t>
            </a:r>
            <a:r>
              <a:rPr lang="en-US" sz="2400" i="1" dirty="0">
                <a:latin typeface="Times New Roman" panose="02020603050405020304" pitchFamily="18" charset="0"/>
                <a:ea typeface="ZapfDingbats"/>
              </a:rPr>
              <a:t>, but no one should stake their reputation on it.</a:t>
            </a:r>
            <a:endParaRPr lang="ro-RO" sz="24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8537213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742961-4DCF-4BAA-9292-ED6433B869E0}"/>
              </a:ext>
            </a:extLst>
          </p:cNvPr>
          <p:cNvSpPr>
            <a:spLocks noGrp="1"/>
          </p:cNvSpPr>
          <p:nvPr>
            <p:ph type="title"/>
          </p:nvPr>
        </p:nvSpPr>
        <p:spPr/>
        <p:txBody>
          <a:bodyPr/>
          <a:lstStyle/>
          <a:p>
            <a:r>
              <a:rPr lang="en-US" dirty="0">
                <a:latin typeface="Times New Roman" panose="02020603050405020304" pitchFamily="18" charset="0"/>
                <a:ea typeface="ZapfDingbats"/>
              </a:rPr>
              <a:t>BE CAREFUL!</a:t>
            </a:r>
            <a:br>
              <a:rPr lang="ro-RO" dirty="0">
                <a:latin typeface="Times New Roman" panose="02020603050405020304" pitchFamily="18" charset="0"/>
                <a:ea typeface="Times New Roman" panose="02020603050405020304" pitchFamily="18" charset="0"/>
              </a:rPr>
            </a:br>
            <a:endParaRPr lang="ro-RO" dirty="0"/>
          </a:p>
        </p:txBody>
      </p:sp>
      <p:sp>
        <p:nvSpPr>
          <p:cNvPr id="3" name="Content Placeholder 2">
            <a:extLst>
              <a:ext uri="{FF2B5EF4-FFF2-40B4-BE49-F238E27FC236}">
                <a16:creationId xmlns:a16="http://schemas.microsoft.com/office/drawing/2014/main" id="{3AAAA9DB-F2D2-4294-9434-902C06C310F5}"/>
              </a:ext>
            </a:extLst>
          </p:cNvPr>
          <p:cNvSpPr>
            <a:spLocks noGrp="1"/>
          </p:cNvSpPr>
          <p:nvPr>
            <p:ph idx="1"/>
          </p:nvPr>
        </p:nvSpPr>
        <p:spPr/>
        <p:txBody>
          <a:bodyPr/>
          <a:lstStyle/>
          <a:p>
            <a:pPr indent="0" algn="just">
              <a:spcAft>
                <a:spcPts val="0"/>
              </a:spcAft>
              <a:buNone/>
            </a:pPr>
            <a:r>
              <a:rPr lang="en-US" dirty="0">
                <a:latin typeface="Segoe UI Emoji" panose="020B0502040204020203" pitchFamily="34" charset="0"/>
                <a:ea typeface="ZapfDingbats"/>
                <a:cs typeface="Segoe UI Emoji" panose="020B0502040204020203" pitchFamily="34" charset="0"/>
              </a:rPr>
              <a:t>✔</a:t>
            </a:r>
            <a:r>
              <a:rPr lang="en-US" dirty="0">
                <a:latin typeface="Times New Roman" panose="02020603050405020304" pitchFamily="18" charset="0"/>
                <a:ea typeface="ZapfDingbats"/>
              </a:rPr>
              <a:t>Use an adjective to describe a noun or pronoun; use an adverb to describe a</a:t>
            </a:r>
            <a:endParaRPr lang="ro-RO" dirty="0">
              <a:latin typeface="Times New Roman" panose="02020603050405020304" pitchFamily="18" charset="0"/>
              <a:ea typeface="Times New Roman" panose="02020603050405020304" pitchFamily="18" charset="0"/>
            </a:endParaRPr>
          </a:p>
          <a:p>
            <a:pPr indent="0" algn="just">
              <a:spcAft>
                <a:spcPts val="0"/>
              </a:spcAft>
              <a:buNone/>
            </a:pPr>
            <a:r>
              <a:rPr lang="en-US" dirty="0">
                <a:latin typeface="Times New Roman" panose="02020603050405020304" pitchFamily="18" charset="0"/>
                <a:ea typeface="ZapfDingbats"/>
              </a:rPr>
              <a:t>verb, adjective, or another adverb.</a:t>
            </a:r>
            <a:endParaRPr lang="ro-RO" dirty="0">
              <a:latin typeface="Times New Roman" panose="02020603050405020304" pitchFamily="18" charset="0"/>
              <a:ea typeface="Times New Roman" panose="02020603050405020304" pitchFamily="18" charset="0"/>
            </a:endParaRPr>
          </a:p>
          <a:p>
            <a:pPr indent="0" algn="just">
              <a:spcAft>
                <a:spcPts val="0"/>
              </a:spcAft>
              <a:buNone/>
            </a:pPr>
            <a:r>
              <a:rPr lang="en-US" dirty="0">
                <a:latin typeface="Segoe UI Emoji" panose="020B0502040204020203" pitchFamily="34" charset="0"/>
                <a:ea typeface="ZapfDingbats"/>
                <a:cs typeface="Segoe UI Emoji" panose="020B0502040204020203" pitchFamily="34" charset="0"/>
              </a:rPr>
              <a:t>✔</a:t>
            </a:r>
            <a:r>
              <a:rPr lang="en-US" dirty="0">
                <a:latin typeface="Times New Roman" panose="02020603050405020304" pitchFamily="18" charset="0"/>
                <a:ea typeface="ZapfDingbats"/>
              </a:rPr>
              <a:t>Use the comparative degree to describe two items; use the superlative degree</a:t>
            </a:r>
            <a:endParaRPr lang="ro-RO" dirty="0">
              <a:latin typeface="Times New Roman" panose="02020603050405020304" pitchFamily="18" charset="0"/>
              <a:ea typeface="Times New Roman" panose="02020603050405020304" pitchFamily="18" charset="0"/>
            </a:endParaRPr>
          </a:p>
          <a:p>
            <a:pPr indent="0" algn="just">
              <a:spcAft>
                <a:spcPts val="0"/>
              </a:spcAft>
              <a:buNone/>
            </a:pPr>
            <a:r>
              <a:rPr lang="en-US" dirty="0">
                <a:latin typeface="Times New Roman" panose="02020603050405020304" pitchFamily="18" charset="0"/>
                <a:ea typeface="ZapfDingbats"/>
              </a:rPr>
              <a:t>to describe three or more things.</a:t>
            </a:r>
            <a:endParaRPr lang="ro-RO" dirty="0">
              <a:latin typeface="Times New Roman" panose="02020603050405020304" pitchFamily="18" charset="0"/>
              <a:ea typeface="Times New Roman" panose="02020603050405020304" pitchFamily="18" charset="0"/>
            </a:endParaRPr>
          </a:p>
          <a:p>
            <a:pPr indent="0" algn="just">
              <a:spcAft>
                <a:spcPts val="0"/>
              </a:spcAft>
              <a:buNone/>
            </a:pPr>
            <a:r>
              <a:rPr lang="en-US" dirty="0">
                <a:latin typeface="Segoe UI Emoji" panose="020B0502040204020203" pitchFamily="34" charset="0"/>
                <a:ea typeface="ZapfDingbats"/>
                <a:cs typeface="Segoe UI Emoji" panose="020B0502040204020203" pitchFamily="34" charset="0"/>
              </a:rPr>
              <a:t>✔</a:t>
            </a:r>
            <a:r>
              <a:rPr lang="en-US" dirty="0">
                <a:latin typeface="Times New Roman" panose="02020603050405020304" pitchFamily="18" charset="0"/>
                <a:ea typeface="ZapfDingbats"/>
              </a:rPr>
              <a:t>Be careful when you use an adjective after a linking verb.</a:t>
            </a:r>
            <a:endParaRPr lang="ro-RO" dirty="0">
              <a:latin typeface="Times New Roman" panose="02020603050405020304" pitchFamily="18" charset="0"/>
              <a:ea typeface="Times New Roman" panose="02020603050405020304" pitchFamily="18" charset="0"/>
            </a:endParaRPr>
          </a:p>
          <a:p>
            <a:pPr indent="0" algn="just">
              <a:spcAft>
                <a:spcPts val="0"/>
              </a:spcAft>
              <a:buNone/>
            </a:pPr>
            <a:r>
              <a:rPr lang="en-US" dirty="0">
                <a:latin typeface="Segoe UI Emoji" panose="020B0502040204020203" pitchFamily="34" charset="0"/>
                <a:ea typeface="ZapfDingbats"/>
                <a:cs typeface="Segoe UI Emoji" panose="020B0502040204020203" pitchFamily="34" charset="0"/>
              </a:rPr>
              <a:t>✔</a:t>
            </a:r>
            <a:r>
              <a:rPr lang="en-US" dirty="0">
                <a:latin typeface="Times New Roman" panose="02020603050405020304" pitchFamily="18" charset="0"/>
                <a:ea typeface="ZapfDingbats"/>
              </a:rPr>
              <a:t>Avoid double negatives.</a:t>
            </a:r>
            <a:endParaRPr lang="ro-RO" dirty="0">
              <a:latin typeface="Times New Roman" panose="02020603050405020304" pitchFamily="18" charset="0"/>
              <a:ea typeface="Times New Roman" panose="02020603050405020304" pitchFamily="18" charset="0"/>
            </a:endParaRPr>
          </a:p>
          <a:p>
            <a:pPr marL="0" indent="0">
              <a:buNone/>
            </a:pPr>
            <a:endParaRPr lang="ro-RO" dirty="0"/>
          </a:p>
        </p:txBody>
      </p:sp>
    </p:spTree>
    <p:extLst>
      <p:ext uri="{BB962C8B-B14F-4D97-AF65-F5344CB8AC3E}">
        <p14:creationId xmlns:p14="http://schemas.microsoft.com/office/powerpoint/2010/main" val="387480098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A8370E6-668E-496F-A4E8-31BDA6C08BD6}"/>
              </a:ext>
            </a:extLst>
          </p:cNvPr>
          <p:cNvSpPr>
            <a:spLocks noGrp="1"/>
          </p:cNvSpPr>
          <p:nvPr>
            <p:ph type="title"/>
          </p:nvPr>
        </p:nvSpPr>
        <p:spPr>
          <a:xfrm>
            <a:off x="1591732" y="804520"/>
            <a:ext cx="9463121" cy="931148"/>
          </a:xfrm>
        </p:spPr>
        <p:txBody>
          <a:bodyPr>
            <a:normAutofit fontScale="90000"/>
          </a:bodyPr>
          <a:lstStyle/>
          <a:p>
            <a:r>
              <a:rPr lang="en-GB" b="1" dirty="0">
                <a:latin typeface="Times New Roman" panose="02020603050405020304" pitchFamily="18" charset="0"/>
                <a:ea typeface="Times New Roman" panose="02020603050405020304" pitchFamily="18" charset="0"/>
              </a:rPr>
              <a:t>ADVERB POSITION (1)</a:t>
            </a:r>
            <a:br>
              <a:rPr lang="ro-RO" sz="2800" dirty="0">
                <a:latin typeface="Times New Roman" panose="02020603050405020304" pitchFamily="18" charset="0"/>
                <a:ea typeface="Times New Roman" panose="02020603050405020304" pitchFamily="18" charset="0"/>
              </a:rPr>
            </a:br>
            <a:endParaRPr lang="ro-RO" dirty="0"/>
          </a:p>
        </p:txBody>
      </p:sp>
      <p:sp>
        <p:nvSpPr>
          <p:cNvPr id="5" name="Rectangle 4">
            <a:extLst>
              <a:ext uri="{FF2B5EF4-FFF2-40B4-BE49-F238E27FC236}">
                <a16:creationId xmlns:a16="http://schemas.microsoft.com/office/drawing/2014/main" id="{09B2C295-286F-4146-A557-388052D938DD}"/>
              </a:ext>
            </a:extLst>
          </p:cNvPr>
          <p:cNvSpPr/>
          <p:nvPr/>
        </p:nvSpPr>
        <p:spPr>
          <a:xfrm>
            <a:off x="1380067" y="1447800"/>
            <a:ext cx="10524888" cy="4647426"/>
          </a:xfrm>
          <a:prstGeom prst="rect">
            <a:avLst/>
          </a:prstGeom>
        </p:spPr>
        <p:txBody>
          <a:bodyPr wrap="square">
            <a:spAutoFit/>
          </a:bodyPr>
          <a:lstStyle/>
          <a:p>
            <a:pPr>
              <a:spcAft>
                <a:spcPts val="0"/>
              </a:spcAft>
            </a:pPr>
            <a:r>
              <a:rPr lang="en-US" sz="2400" dirty="0">
                <a:latin typeface="Times New Roman" panose="02020603050405020304" pitchFamily="18" charset="0"/>
                <a:ea typeface="Times New Roman" panose="02020603050405020304" pitchFamily="18" charset="0"/>
              </a:rPr>
              <a:t>Adverb position depends on the type of adverb, and some adverbs can go in more than one position. Usage in this area is complicated; general tendencies are as follows. </a:t>
            </a:r>
            <a:endParaRPr lang="ro-RO" sz="2000" dirty="0">
              <a:latin typeface="Times New Roman" panose="02020603050405020304" pitchFamily="18" charset="0"/>
              <a:ea typeface="Times New Roman" panose="02020603050405020304" pitchFamily="18" charset="0"/>
            </a:endParaRPr>
          </a:p>
          <a:p>
            <a:pPr>
              <a:spcAft>
                <a:spcPts val="0"/>
              </a:spcAft>
            </a:pPr>
            <a:r>
              <a:rPr lang="en-US" sz="2400" b="1" dirty="0">
                <a:solidFill>
                  <a:srgbClr val="4F81BD"/>
                </a:solidFill>
                <a:latin typeface="Times New Roman" panose="02020603050405020304" pitchFamily="18" charset="0"/>
                <a:ea typeface="Times New Roman" panose="02020603050405020304" pitchFamily="18" charset="0"/>
              </a:rPr>
              <a:t>Connecting adverbs and comment adverbs</a:t>
            </a:r>
            <a:r>
              <a:rPr lang="en-US" sz="2400" dirty="0">
                <a:latin typeface="Times New Roman" panose="02020603050405020304" pitchFamily="18" charset="0"/>
                <a:ea typeface="Times New Roman" panose="02020603050405020304" pitchFamily="18" charset="0"/>
              </a:rPr>
              <a:t> usually come at the beginning of a clause.</a:t>
            </a:r>
          </a:p>
          <a:p>
            <a:pPr>
              <a:spcAft>
                <a:spcPts val="0"/>
              </a:spcAft>
            </a:pPr>
            <a:r>
              <a:rPr lang="en-US" sz="2400" b="1" dirty="0">
                <a:solidFill>
                  <a:srgbClr val="4F81BD"/>
                </a:solidFill>
                <a:latin typeface="Times New Roman" panose="02020603050405020304" pitchFamily="18" charset="0"/>
                <a:ea typeface="Times New Roman" panose="02020603050405020304" pitchFamily="18" charset="0"/>
              </a:rPr>
              <a:t>Connecting adverbs</a:t>
            </a:r>
            <a:r>
              <a:rPr lang="en-US" sz="2400" dirty="0">
                <a:latin typeface="Times New Roman" panose="02020603050405020304" pitchFamily="18" charset="0"/>
                <a:ea typeface="Times New Roman" panose="02020603050405020304" pitchFamily="18" charset="0"/>
              </a:rPr>
              <a:t> join a clause to what came before;</a:t>
            </a:r>
          </a:p>
          <a:p>
            <a:pPr>
              <a:spcAft>
                <a:spcPts val="0"/>
              </a:spcAft>
            </a:pPr>
            <a:r>
              <a:rPr lang="en-US" sz="2400" b="1" dirty="0">
                <a:solidFill>
                  <a:srgbClr val="4F81BD"/>
                </a:solidFill>
                <a:latin typeface="Times New Roman" panose="02020603050405020304" pitchFamily="18" charset="0"/>
                <a:ea typeface="Times New Roman" panose="02020603050405020304" pitchFamily="18" charset="0"/>
              </a:rPr>
              <a:t>comment adverbs</a:t>
            </a:r>
            <a:r>
              <a:rPr lang="en-US" sz="2400" dirty="0">
                <a:solidFill>
                  <a:srgbClr val="4F81BD"/>
                </a:solidFill>
                <a:latin typeface="Times New Roman" panose="02020603050405020304" pitchFamily="18" charset="0"/>
                <a:ea typeface="Times New Roman" panose="02020603050405020304" pitchFamily="18" charset="0"/>
              </a:rPr>
              <a:t> </a:t>
            </a:r>
            <a:r>
              <a:rPr lang="en-US" sz="2400" dirty="0">
                <a:latin typeface="Times New Roman" panose="02020603050405020304" pitchFamily="18" charset="0"/>
                <a:ea typeface="Times New Roman" panose="02020603050405020304" pitchFamily="18" charset="0"/>
              </a:rPr>
              <a:t>give the speaker's opinion.</a:t>
            </a:r>
            <a:endParaRPr lang="ro-RO" sz="2000" dirty="0">
              <a:latin typeface="Times New Roman" panose="02020603050405020304" pitchFamily="18" charset="0"/>
              <a:ea typeface="Times New Roman" panose="02020603050405020304" pitchFamily="18" charset="0"/>
            </a:endParaRPr>
          </a:p>
          <a:p>
            <a:pPr>
              <a:spcAft>
                <a:spcPts val="0"/>
              </a:spcAft>
            </a:pPr>
            <a:r>
              <a:rPr lang="en-US" sz="2400" b="1" i="1" dirty="0">
                <a:solidFill>
                  <a:srgbClr val="00B050"/>
                </a:solidFill>
                <a:latin typeface="Times New Roman" panose="02020603050405020304" pitchFamily="18" charset="0"/>
                <a:ea typeface="Times New Roman" panose="02020603050405020304" pitchFamily="18" charset="0"/>
              </a:rPr>
              <a:t>Then</a:t>
            </a:r>
            <a:r>
              <a:rPr lang="en-US" sz="2400" i="1" dirty="0">
                <a:solidFill>
                  <a:srgbClr val="00B050"/>
                </a:solidFill>
                <a:latin typeface="Times New Roman" panose="02020603050405020304" pitchFamily="18" charset="0"/>
                <a:ea typeface="Times New Roman" panose="02020603050405020304" pitchFamily="18" charset="0"/>
              </a:rPr>
              <a:t> they went home.	 </a:t>
            </a:r>
            <a:r>
              <a:rPr lang="en-US" sz="2400" b="1" i="1" dirty="0">
                <a:solidFill>
                  <a:srgbClr val="00B050"/>
                </a:solidFill>
                <a:latin typeface="Times New Roman" panose="02020603050405020304" pitchFamily="18" charset="0"/>
                <a:ea typeface="Times New Roman" panose="02020603050405020304" pitchFamily="18" charset="0"/>
              </a:rPr>
              <a:t>Next</a:t>
            </a:r>
            <a:r>
              <a:rPr lang="en-US" sz="2400" i="1" dirty="0">
                <a:solidFill>
                  <a:srgbClr val="00B050"/>
                </a:solidFill>
                <a:latin typeface="Times New Roman" panose="02020603050405020304" pitchFamily="18" charset="0"/>
                <a:ea typeface="Times New Roman" panose="02020603050405020304" pitchFamily="18" charset="0"/>
              </a:rPr>
              <a:t>, we need to look at costs. 	</a:t>
            </a:r>
            <a:r>
              <a:rPr lang="en-US" sz="2400" b="1" i="1" dirty="0">
                <a:solidFill>
                  <a:srgbClr val="00B050"/>
                </a:solidFill>
                <a:latin typeface="Times New Roman" panose="02020603050405020304" pitchFamily="18" charset="0"/>
                <a:ea typeface="Times New Roman" panose="02020603050405020304" pitchFamily="18" charset="0"/>
              </a:rPr>
              <a:t>However</a:t>
            </a:r>
            <a:r>
              <a:rPr lang="en-US" sz="2400" i="1" dirty="0">
                <a:solidFill>
                  <a:srgbClr val="00B050"/>
                </a:solidFill>
                <a:latin typeface="Times New Roman" panose="02020603050405020304" pitchFamily="18" charset="0"/>
                <a:ea typeface="Times New Roman" panose="02020603050405020304" pitchFamily="18" charset="0"/>
              </a:rPr>
              <a:t>, lames disagreed.	 </a:t>
            </a:r>
            <a:r>
              <a:rPr lang="en-US" sz="2400" b="1" i="1" dirty="0">
                <a:solidFill>
                  <a:srgbClr val="00B050"/>
                </a:solidFill>
                <a:latin typeface="Times New Roman" panose="02020603050405020304" pitchFamily="18" charset="0"/>
                <a:ea typeface="Times New Roman" panose="02020603050405020304" pitchFamily="18" charset="0"/>
              </a:rPr>
              <a:t>Stupidly</a:t>
            </a:r>
            <a:r>
              <a:rPr lang="en-US" sz="2400" i="1" dirty="0">
                <a:solidFill>
                  <a:srgbClr val="00B050"/>
                </a:solidFill>
                <a:latin typeface="Times New Roman" panose="02020603050405020304" pitchFamily="18" charset="0"/>
                <a:ea typeface="Times New Roman" panose="02020603050405020304" pitchFamily="18" charset="0"/>
              </a:rPr>
              <a:t>, I forgot to thank Maggie.	 </a:t>
            </a:r>
            <a:r>
              <a:rPr lang="en-US" sz="2400" b="1" i="1" dirty="0">
                <a:solidFill>
                  <a:srgbClr val="00B050"/>
                </a:solidFill>
                <a:latin typeface="Times New Roman" panose="02020603050405020304" pitchFamily="18" charset="0"/>
                <a:ea typeface="Times New Roman" panose="02020603050405020304" pitchFamily="18" charset="0"/>
              </a:rPr>
              <a:t>Fortunately</a:t>
            </a:r>
            <a:r>
              <a:rPr lang="en-US" sz="2400" i="1" dirty="0">
                <a:solidFill>
                  <a:srgbClr val="00B050"/>
                </a:solidFill>
                <a:latin typeface="Times New Roman" panose="02020603050405020304" pitchFamily="18" charset="0"/>
                <a:ea typeface="Times New Roman" panose="02020603050405020304" pitchFamily="18" charset="0"/>
              </a:rPr>
              <a:t> nobody noticed the mistake.</a:t>
            </a:r>
            <a:endParaRPr lang="ro-RO" sz="2000" dirty="0">
              <a:solidFill>
                <a:srgbClr val="00B050"/>
              </a:solidFill>
              <a:latin typeface="Times New Roman" panose="02020603050405020304" pitchFamily="18" charset="0"/>
              <a:ea typeface="Times New Roman" panose="02020603050405020304" pitchFamily="18" charset="0"/>
            </a:endParaRPr>
          </a:p>
          <a:p>
            <a:pPr>
              <a:spcAft>
                <a:spcPts val="0"/>
              </a:spcAft>
            </a:pPr>
            <a:r>
              <a:rPr lang="en-GB" sz="2400" dirty="0">
                <a:latin typeface="Times New Roman" panose="02020603050405020304" pitchFamily="18" charset="0"/>
                <a:ea typeface="Times New Roman" panose="02020603050405020304" pitchFamily="18" charset="0"/>
              </a:rPr>
              <a:t> </a:t>
            </a:r>
            <a:endParaRPr lang="ro-RO" sz="2000" dirty="0">
              <a:latin typeface="Times New Roman" panose="02020603050405020304" pitchFamily="18" charset="0"/>
              <a:ea typeface="Times New Roman" panose="02020603050405020304" pitchFamily="18" charset="0"/>
            </a:endParaRPr>
          </a:p>
          <a:p>
            <a:pPr>
              <a:spcAft>
                <a:spcPts val="0"/>
              </a:spcAft>
            </a:pPr>
            <a:r>
              <a:rPr lang="en-GB" sz="2400" b="1" dirty="0">
                <a:latin typeface="Times New Roman" panose="02020603050405020304" pitchFamily="18" charset="0"/>
                <a:ea typeface="Times New Roman" panose="02020603050405020304" pitchFamily="18" charset="0"/>
              </a:rPr>
              <a:t>Maybe</a:t>
            </a:r>
            <a:r>
              <a:rPr lang="en-GB" sz="2400" dirty="0">
                <a:latin typeface="Times New Roman" panose="02020603050405020304" pitchFamily="18" charset="0"/>
                <a:ea typeface="Times New Roman" panose="02020603050405020304" pitchFamily="18" charset="0"/>
              </a:rPr>
              <a:t> and </a:t>
            </a:r>
            <a:r>
              <a:rPr lang="en-GB" sz="2400" b="1" dirty="0">
                <a:latin typeface="Times New Roman" panose="02020603050405020304" pitchFamily="18" charset="0"/>
                <a:ea typeface="Times New Roman" panose="02020603050405020304" pitchFamily="18" charset="0"/>
              </a:rPr>
              <a:t>perhaps</a:t>
            </a:r>
            <a:r>
              <a:rPr lang="en-GB" sz="2400" dirty="0">
                <a:latin typeface="Times New Roman" panose="02020603050405020304" pitchFamily="18" charset="0"/>
                <a:ea typeface="Times New Roman" panose="02020603050405020304" pitchFamily="18" charset="0"/>
              </a:rPr>
              <a:t> also usually come at the beginning.</a:t>
            </a:r>
            <a:endParaRPr lang="ro-RO" sz="2000" dirty="0">
              <a:latin typeface="Times New Roman" panose="02020603050405020304" pitchFamily="18" charset="0"/>
              <a:ea typeface="Times New Roman" panose="02020603050405020304" pitchFamily="18" charset="0"/>
            </a:endParaRPr>
          </a:p>
          <a:p>
            <a:pPr>
              <a:spcAft>
                <a:spcPts val="0"/>
              </a:spcAft>
            </a:pPr>
            <a:r>
              <a:rPr lang="en-GB" sz="2400" b="1" i="1" dirty="0">
                <a:latin typeface="Times New Roman" panose="02020603050405020304" pitchFamily="18" charset="0"/>
                <a:ea typeface="Times New Roman" panose="02020603050405020304" pitchFamily="18" charset="0"/>
              </a:rPr>
              <a:t>	</a:t>
            </a:r>
            <a:r>
              <a:rPr lang="en-GB" sz="2400" b="1" i="1" dirty="0">
                <a:solidFill>
                  <a:srgbClr val="00B050"/>
                </a:solidFill>
                <a:latin typeface="Times New Roman" panose="02020603050405020304" pitchFamily="18" charset="0"/>
                <a:ea typeface="Times New Roman" panose="02020603050405020304" pitchFamily="18" charset="0"/>
              </a:rPr>
              <a:t>Maybe</a:t>
            </a:r>
            <a:r>
              <a:rPr lang="en-GB" sz="2400" i="1" dirty="0">
                <a:solidFill>
                  <a:srgbClr val="00B050"/>
                </a:solidFill>
                <a:latin typeface="Times New Roman" panose="02020603050405020304" pitchFamily="18" charset="0"/>
                <a:ea typeface="Times New Roman" panose="02020603050405020304" pitchFamily="18" charset="0"/>
              </a:rPr>
              <a:t> you're right. 	</a:t>
            </a:r>
            <a:r>
              <a:rPr lang="en-GB" sz="2400" b="1" i="1" dirty="0">
                <a:solidFill>
                  <a:srgbClr val="00B050"/>
                </a:solidFill>
                <a:latin typeface="Times New Roman" panose="02020603050405020304" pitchFamily="18" charset="0"/>
                <a:ea typeface="Times New Roman" panose="02020603050405020304" pitchFamily="18" charset="0"/>
              </a:rPr>
              <a:t>Perhaps</a:t>
            </a:r>
            <a:r>
              <a:rPr lang="en-GB" sz="2400" i="1" dirty="0">
                <a:solidFill>
                  <a:srgbClr val="00B050"/>
                </a:solidFill>
                <a:latin typeface="Times New Roman" panose="02020603050405020304" pitchFamily="18" charset="0"/>
                <a:ea typeface="Times New Roman" panose="02020603050405020304" pitchFamily="18" charset="0"/>
              </a:rPr>
              <a:t> we should think again.</a:t>
            </a:r>
            <a:r>
              <a:rPr lang="ro-RO" sz="3200" dirty="0">
                <a:solidFill>
                  <a:srgbClr val="00B050"/>
                </a:solidFill>
              </a:rPr>
              <a:t> </a:t>
            </a:r>
            <a:r>
              <a:rPr lang="en-GB" sz="2400" i="1" dirty="0">
                <a:latin typeface="Times New Roman" panose="02020603050405020304" pitchFamily="18" charset="0"/>
                <a:ea typeface="Times New Roman" panose="02020603050405020304" pitchFamily="18" charset="0"/>
              </a:rPr>
              <a:t> </a:t>
            </a:r>
            <a:endParaRPr lang="ro-RO" sz="20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31012839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965A2308-9EC8-40CA-9E2E-405E7E928CA9}"/>
              </a:ext>
            </a:extLst>
          </p:cNvPr>
          <p:cNvSpPr/>
          <p:nvPr/>
        </p:nvSpPr>
        <p:spPr>
          <a:xfrm>
            <a:off x="567267" y="575733"/>
            <a:ext cx="10888133" cy="4678204"/>
          </a:xfrm>
          <a:prstGeom prst="rect">
            <a:avLst/>
          </a:prstGeom>
        </p:spPr>
        <p:txBody>
          <a:bodyPr wrap="square">
            <a:spAutoFit/>
          </a:bodyPr>
          <a:lstStyle/>
          <a:p>
            <a:pPr>
              <a:spcAft>
                <a:spcPts val="0"/>
              </a:spcAft>
            </a:pPr>
            <a:r>
              <a:rPr lang="en-GB" sz="2000" b="1" dirty="0">
                <a:solidFill>
                  <a:srgbClr val="4F81BD"/>
                </a:solidFill>
                <a:latin typeface="Times New Roman" panose="02020603050405020304" pitchFamily="18" charset="0"/>
                <a:ea typeface="Times New Roman" panose="02020603050405020304" pitchFamily="18" charset="0"/>
              </a:rPr>
              <a:t>Focusing (emphasising) adverbs</a:t>
            </a:r>
            <a:r>
              <a:rPr lang="en-GB" sz="2000" dirty="0">
                <a:solidFill>
                  <a:srgbClr val="4F81BD"/>
                </a:solidFill>
                <a:latin typeface="Times New Roman" panose="02020603050405020304" pitchFamily="18" charset="0"/>
                <a:ea typeface="Times New Roman" panose="02020603050405020304" pitchFamily="18" charset="0"/>
              </a:rPr>
              <a:t> </a:t>
            </a:r>
            <a:r>
              <a:rPr lang="en-GB" sz="2000" dirty="0">
                <a:latin typeface="Times New Roman" panose="02020603050405020304" pitchFamily="18" charset="0"/>
                <a:ea typeface="Times New Roman" panose="02020603050405020304" pitchFamily="18" charset="0"/>
              </a:rPr>
              <a:t>most often go with the verb if they emphasise words later in the sentence.</a:t>
            </a:r>
            <a:endParaRPr lang="ro-RO" dirty="0">
              <a:latin typeface="Times New Roman" panose="02020603050405020304" pitchFamily="18" charset="0"/>
              <a:ea typeface="Times New Roman" panose="02020603050405020304" pitchFamily="18" charset="0"/>
            </a:endParaRPr>
          </a:p>
          <a:p>
            <a:pPr>
              <a:spcAft>
                <a:spcPts val="0"/>
              </a:spcAft>
            </a:pPr>
            <a:r>
              <a:rPr lang="en-GB" sz="2000" i="1" dirty="0">
                <a:latin typeface="Times New Roman" panose="02020603050405020304" pitchFamily="18" charset="0"/>
                <a:ea typeface="Times New Roman" panose="02020603050405020304" pitchFamily="18" charset="0"/>
              </a:rPr>
              <a:t>	</a:t>
            </a:r>
            <a:r>
              <a:rPr lang="en-GB" sz="2000" i="1" dirty="0">
                <a:solidFill>
                  <a:srgbClr val="00B050"/>
                </a:solidFill>
                <a:latin typeface="Times New Roman" panose="02020603050405020304" pitchFamily="18" charset="0"/>
                <a:ea typeface="Times New Roman" panose="02020603050405020304" pitchFamily="18" charset="0"/>
              </a:rPr>
              <a:t>They're </a:t>
            </a:r>
            <a:r>
              <a:rPr lang="en-GB" sz="2000" b="1" i="1" dirty="0">
                <a:solidFill>
                  <a:srgbClr val="00B050"/>
                </a:solidFill>
                <a:latin typeface="Times New Roman" panose="02020603050405020304" pitchFamily="18" charset="0"/>
                <a:ea typeface="Times New Roman" panose="02020603050405020304" pitchFamily="18" charset="0"/>
              </a:rPr>
              <a:t>even</a:t>
            </a:r>
            <a:r>
              <a:rPr lang="en-GB" sz="2000" i="1" dirty="0">
                <a:solidFill>
                  <a:srgbClr val="00B050"/>
                </a:solidFill>
                <a:latin typeface="Times New Roman" panose="02020603050405020304" pitchFamily="18" charset="0"/>
                <a:ea typeface="Times New Roman" panose="02020603050405020304" pitchFamily="18" charset="0"/>
              </a:rPr>
              <a:t> open </a:t>
            </a:r>
            <a:r>
              <a:rPr lang="en-GB" sz="2000" b="1" i="1" dirty="0">
                <a:solidFill>
                  <a:srgbClr val="00B050"/>
                </a:solidFill>
                <a:latin typeface="Times New Roman" panose="02020603050405020304" pitchFamily="18" charset="0"/>
                <a:ea typeface="Times New Roman" panose="02020603050405020304" pitchFamily="18" charset="0"/>
              </a:rPr>
              <a:t>today</a:t>
            </a:r>
            <a:r>
              <a:rPr lang="en-GB" sz="2000" i="1" dirty="0">
                <a:solidFill>
                  <a:srgbClr val="00B050"/>
                </a:solidFill>
                <a:latin typeface="Times New Roman" panose="02020603050405020304" pitchFamily="18" charset="0"/>
                <a:ea typeface="Times New Roman" panose="02020603050405020304" pitchFamily="18" charset="0"/>
              </a:rPr>
              <a:t>. 	I've </a:t>
            </a:r>
            <a:r>
              <a:rPr lang="en-GB" sz="2000" b="1" i="1" dirty="0">
                <a:solidFill>
                  <a:srgbClr val="00B050"/>
                </a:solidFill>
                <a:latin typeface="Times New Roman" panose="02020603050405020304" pitchFamily="18" charset="0"/>
                <a:ea typeface="Times New Roman" panose="02020603050405020304" pitchFamily="18" charset="0"/>
              </a:rPr>
              <a:t>only</a:t>
            </a:r>
            <a:r>
              <a:rPr lang="en-GB" sz="2000" i="1" dirty="0">
                <a:solidFill>
                  <a:srgbClr val="00B050"/>
                </a:solidFill>
                <a:latin typeface="Times New Roman" panose="02020603050405020304" pitchFamily="18" charset="0"/>
                <a:ea typeface="Times New Roman" panose="02020603050405020304" pitchFamily="18" charset="0"/>
              </a:rPr>
              <a:t> been here </a:t>
            </a:r>
            <a:r>
              <a:rPr lang="en-GB" sz="2000" b="1" i="1" dirty="0">
                <a:solidFill>
                  <a:srgbClr val="00B050"/>
                </a:solidFill>
                <a:latin typeface="Times New Roman" panose="02020603050405020304" pitchFamily="18" charset="0"/>
                <a:ea typeface="Times New Roman" panose="02020603050405020304" pitchFamily="18" charset="0"/>
              </a:rPr>
              <a:t>a</a:t>
            </a:r>
            <a:r>
              <a:rPr lang="en-GB" sz="2000" i="1" dirty="0">
                <a:solidFill>
                  <a:srgbClr val="00B050"/>
                </a:solidFill>
                <a:latin typeface="Times New Roman" panose="02020603050405020304" pitchFamily="18" charset="0"/>
                <a:ea typeface="Times New Roman" panose="02020603050405020304" pitchFamily="18" charset="0"/>
              </a:rPr>
              <a:t> </a:t>
            </a:r>
            <a:r>
              <a:rPr lang="en-GB" sz="2000" b="1" i="1" dirty="0">
                <a:solidFill>
                  <a:srgbClr val="00B050"/>
                </a:solidFill>
                <a:latin typeface="Times New Roman" panose="02020603050405020304" pitchFamily="18" charset="0"/>
                <a:ea typeface="Times New Roman" panose="02020603050405020304" pitchFamily="18" charset="0"/>
              </a:rPr>
              <a:t>month</a:t>
            </a:r>
            <a:r>
              <a:rPr lang="en-GB" sz="2000" i="1" dirty="0">
                <a:solidFill>
                  <a:srgbClr val="00B050"/>
                </a:solidFill>
                <a:latin typeface="Times New Roman" panose="02020603050405020304" pitchFamily="18" charset="0"/>
                <a:ea typeface="Times New Roman" panose="02020603050405020304" pitchFamily="18" charset="0"/>
              </a:rPr>
              <a:t>.</a:t>
            </a:r>
            <a:endParaRPr lang="ro-RO" dirty="0">
              <a:solidFill>
                <a:srgbClr val="00B050"/>
              </a:solidFill>
              <a:latin typeface="Times New Roman" panose="02020603050405020304" pitchFamily="18" charset="0"/>
              <a:ea typeface="Times New Roman" panose="02020603050405020304" pitchFamily="18" charset="0"/>
            </a:endParaRPr>
          </a:p>
          <a:p>
            <a:pPr>
              <a:spcAft>
                <a:spcPts val="0"/>
              </a:spcAft>
            </a:pPr>
            <a:r>
              <a:rPr lang="en-GB" sz="2000" dirty="0">
                <a:latin typeface="Times New Roman" panose="02020603050405020304" pitchFamily="18" charset="0"/>
                <a:ea typeface="Times New Roman" panose="02020603050405020304" pitchFamily="18" charset="0"/>
              </a:rPr>
              <a:t> </a:t>
            </a:r>
            <a:endParaRPr lang="ro-RO" dirty="0">
              <a:latin typeface="Times New Roman" panose="02020603050405020304" pitchFamily="18" charset="0"/>
              <a:ea typeface="Times New Roman" panose="02020603050405020304" pitchFamily="18" charset="0"/>
            </a:endParaRPr>
          </a:p>
          <a:p>
            <a:pPr>
              <a:spcAft>
                <a:spcPts val="0"/>
              </a:spcAft>
            </a:pPr>
            <a:r>
              <a:rPr lang="en-GB" sz="2000" dirty="0">
                <a:latin typeface="Times New Roman" panose="02020603050405020304" pitchFamily="18" charset="0"/>
                <a:ea typeface="Times New Roman" panose="02020603050405020304" pitchFamily="18" charset="0"/>
              </a:rPr>
              <a:t>But they can also go </a:t>
            </a:r>
            <a:r>
              <a:rPr lang="en-GB" sz="2000" b="1" dirty="0">
                <a:latin typeface="Times New Roman" panose="02020603050405020304" pitchFamily="18" charset="0"/>
                <a:ea typeface="Times New Roman" panose="02020603050405020304" pitchFamily="18" charset="0"/>
              </a:rPr>
              <a:t>before</a:t>
            </a:r>
            <a:r>
              <a:rPr lang="en-GB" sz="2000" dirty="0">
                <a:latin typeface="Times New Roman" panose="02020603050405020304" pitchFamily="18" charset="0"/>
                <a:ea typeface="Times New Roman" panose="02020603050405020304" pitchFamily="18" charset="0"/>
              </a:rPr>
              <a:t> the words that they emphasise.</a:t>
            </a:r>
            <a:endParaRPr lang="ro-RO" dirty="0">
              <a:latin typeface="Times New Roman" panose="02020603050405020304" pitchFamily="18" charset="0"/>
              <a:ea typeface="Times New Roman" panose="02020603050405020304" pitchFamily="18" charset="0"/>
            </a:endParaRPr>
          </a:p>
          <a:p>
            <a:pPr>
              <a:spcAft>
                <a:spcPts val="0"/>
              </a:spcAft>
            </a:pPr>
            <a:r>
              <a:rPr lang="en-GB" sz="2000" i="1" dirty="0">
                <a:latin typeface="Times New Roman" panose="02020603050405020304" pitchFamily="18" charset="0"/>
                <a:ea typeface="Times New Roman" panose="02020603050405020304" pitchFamily="18" charset="0"/>
              </a:rPr>
              <a:t>	</a:t>
            </a:r>
            <a:r>
              <a:rPr lang="en-GB" sz="2000" i="1" dirty="0">
                <a:solidFill>
                  <a:srgbClr val="00B050"/>
                </a:solidFill>
                <a:latin typeface="Times New Roman" panose="02020603050405020304" pitchFamily="18" charset="0"/>
                <a:ea typeface="Times New Roman" panose="02020603050405020304" pitchFamily="18" charset="0"/>
              </a:rPr>
              <a:t>They're open </a:t>
            </a:r>
            <a:r>
              <a:rPr lang="en-GB" sz="2000" b="1" i="1" dirty="0">
                <a:solidFill>
                  <a:srgbClr val="00B050"/>
                </a:solidFill>
                <a:latin typeface="Times New Roman" panose="02020603050405020304" pitchFamily="18" charset="0"/>
                <a:ea typeface="Times New Roman" panose="02020603050405020304" pitchFamily="18" charset="0"/>
              </a:rPr>
              <a:t>even today</a:t>
            </a:r>
            <a:r>
              <a:rPr lang="en-GB" sz="2000" i="1" dirty="0">
                <a:solidFill>
                  <a:srgbClr val="00B050"/>
                </a:solidFill>
                <a:latin typeface="Times New Roman" panose="02020603050405020304" pitchFamily="18" charset="0"/>
                <a:ea typeface="Times New Roman" panose="02020603050405020304" pitchFamily="18" charset="0"/>
              </a:rPr>
              <a:t>. I've been here </a:t>
            </a:r>
            <a:r>
              <a:rPr lang="en-GB" sz="2000" b="1" i="1" dirty="0">
                <a:solidFill>
                  <a:srgbClr val="00B050"/>
                </a:solidFill>
                <a:latin typeface="Times New Roman" panose="02020603050405020304" pitchFamily="18" charset="0"/>
                <a:ea typeface="Times New Roman" panose="02020603050405020304" pitchFamily="18" charset="0"/>
              </a:rPr>
              <a:t>only a month</a:t>
            </a:r>
            <a:r>
              <a:rPr lang="en-GB" sz="2000" i="1" dirty="0">
                <a:solidFill>
                  <a:srgbClr val="00B050"/>
                </a:solidFill>
                <a:latin typeface="Times New Roman" panose="02020603050405020304" pitchFamily="18" charset="0"/>
                <a:ea typeface="Times New Roman" panose="02020603050405020304" pitchFamily="18" charset="0"/>
              </a:rPr>
              <a:t>.</a:t>
            </a:r>
            <a:endParaRPr lang="ro-RO" dirty="0">
              <a:solidFill>
                <a:srgbClr val="00B050"/>
              </a:solidFill>
              <a:latin typeface="Times New Roman" panose="02020603050405020304" pitchFamily="18" charset="0"/>
              <a:ea typeface="Times New Roman" panose="02020603050405020304" pitchFamily="18" charset="0"/>
            </a:endParaRPr>
          </a:p>
          <a:p>
            <a:pPr>
              <a:spcAft>
                <a:spcPts val="0"/>
              </a:spcAft>
            </a:pPr>
            <a:r>
              <a:rPr lang="en-GB" sz="2000" i="1" dirty="0">
                <a:latin typeface="Times New Roman" panose="02020603050405020304" pitchFamily="18" charset="0"/>
                <a:ea typeface="Times New Roman" panose="02020603050405020304" pitchFamily="18" charset="0"/>
              </a:rPr>
              <a:t> </a:t>
            </a:r>
            <a:endParaRPr lang="ro-RO" dirty="0">
              <a:latin typeface="Times New Roman" panose="02020603050405020304" pitchFamily="18" charset="0"/>
              <a:ea typeface="Times New Roman" panose="02020603050405020304" pitchFamily="18" charset="0"/>
            </a:endParaRPr>
          </a:p>
          <a:p>
            <a:pPr>
              <a:spcAft>
                <a:spcPts val="0"/>
              </a:spcAft>
            </a:pPr>
            <a:r>
              <a:rPr lang="en-US" sz="2000" b="1" dirty="0">
                <a:solidFill>
                  <a:srgbClr val="4F81BD"/>
                </a:solidFill>
                <a:latin typeface="Times New Roman" panose="02020603050405020304" pitchFamily="18" charset="0"/>
                <a:ea typeface="Times New Roman" panose="02020603050405020304" pitchFamily="18" charset="0"/>
              </a:rPr>
              <a:t>Expressions that say</a:t>
            </a:r>
            <a:r>
              <a:rPr lang="en-US" sz="2000" dirty="0">
                <a:solidFill>
                  <a:srgbClr val="4F81BD"/>
                </a:solidFill>
                <a:latin typeface="Times New Roman" panose="02020603050405020304" pitchFamily="18" charset="0"/>
                <a:ea typeface="Times New Roman" panose="02020603050405020304" pitchFamily="18" charset="0"/>
              </a:rPr>
              <a:t> </a:t>
            </a:r>
            <a:r>
              <a:rPr lang="en-US" sz="2000" b="1" dirty="0">
                <a:latin typeface="Times New Roman" panose="02020603050405020304" pitchFamily="18" charset="0"/>
                <a:ea typeface="Times New Roman" panose="02020603050405020304" pitchFamily="18" charset="0"/>
              </a:rPr>
              <a:t>how, where</a:t>
            </a:r>
            <a:r>
              <a:rPr lang="en-US" sz="2000" dirty="0">
                <a:latin typeface="Times New Roman" panose="02020603050405020304" pitchFamily="18" charset="0"/>
                <a:ea typeface="Times New Roman" panose="02020603050405020304" pitchFamily="18" charset="0"/>
              </a:rPr>
              <a:t> and </a:t>
            </a:r>
            <a:r>
              <a:rPr lang="en-US" sz="2000" b="1" dirty="0">
                <a:latin typeface="Times New Roman" panose="02020603050405020304" pitchFamily="18" charset="0"/>
                <a:ea typeface="Times New Roman" panose="02020603050405020304" pitchFamily="18" charset="0"/>
              </a:rPr>
              <a:t>when</a:t>
            </a:r>
            <a:r>
              <a:rPr lang="en-US" sz="2000" dirty="0">
                <a:latin typeface="Times New Roman" panose="02020603050405020304" pitchFamily="18" charset="0"/>
                <a:ea typeface="Times New Roman" panose="02020603050405020304" pitchFamily="18" charset="0"/>
              </a:rPr>
              <a:t> most often go at the end; usually in that order. </a:t>
            </a:r>
            <a:endParaRPr lang="ro-RO" dirty="0">
              <a:latin typeface="Times New Roman" panose="02020603050405020304" pitchFamily="18" charset="0"/>
              <a:ea typeface="Times New Roman" panose="02020603050405020304" pitchFamily="18" charset="0"/>
            </a:endParaRPr>
          </a:p>
          <a:p>
            <a:pPr>
              <a:spcAft>
                <a:spcPts val="0"/>
              </a:spcAft>
            </a:pPr>
            <a:r>
              <a:rPr lang="en-US" sz="2000" i="1" dirty="0">
                <a:latin typeface="Times New Roman" panose="02020603050405020304" pitchFamily="18" charset="0"/>
                <a:ea typeface="Times New Roman" panose="02020603050405020304" pitchFamily="18" charset="0"/>
              </a:rPr>
              <a:t>	</a:t>
            </a:r>
            <a:r>
              <a:rPr lang="en-US" sz="2000" i="1" dirty="0">
                <a:solidFill>
                  <a:srgbClr val="00B050"/>
                </a:solidFill>
                <a:latin typeface="Times New Roman" panose="02020603050405020304" pitchFamily="18" charset="0"/>
                <a:ea typeface="Times New Roman" panose="02020603050405020304" pitchFamily="18" charset="0"/>
              </a:rPr>
              <a:t>They played </a:t>
            </a:r>
            <a:r>
              <a:rPr lang="en-US" sz="2000" b="1" i="1" dirty="0">
                <a:solidFill>
                  <a:srgbClr val="00B050"/>
                </a:solidFill>
                <a:latin typeface="Times New Roman" panose="02020603050405020304" pitchFamily="18" charset="0"/>
                <a:ea typeface="Times New Roman" panose="02020603050405020304" pitchFamily="18" charset="0"/>
              </a:rPr>
              <a:t>brilliantly in Coventry on Saturday</a:t>
            </a:r>
            <a:r>
              <a:rPr lang="en-US" sz="2000" i="1" dirty="0">
                <a:solidFill>
                  <a:srgbClr val="00B050"/>
                </a:solidFill>
                <a:latin typeface="Times New Roman" panose="02020603050405020304" pitchFamily="18" charset="0"/>
                <a:ea typeface="Times New Roman" panose="02020603050405020304" pitchFamily="18" charset="0"/>
              </a:rPr>
              <a:t>.</a:t>
            </a:r>
            <a:endParaRPr lang="ro-RO" dirty="0">
              <a:solidFill>
                <a:srgbClr val="00B050"/>
              </a:solidFill>
              <a:latin typeface="Times New Roman" panose="02020603050405020304" pitchFamily="18" charset="0"/>
              <a:ea typeface="Times New Roman" panose="02020603050405020304" pitchFamily="18" charset="0"/>
            </a:endParaRPr>
          </a:p>
          <a:p>
            <a:pPr>
              <a:spcAft>
                <a:spcPts val="0"/>
              </a:spcAft>
            </a:pPr>
            <a:r>
              <a:rPr lang="en-US" sz="2000" i="1" dirty="0">
                <a:solidFill>
                  <a:srgbClr val="00B050"/>
                </a:solidFill>
                <a:latin typeface="Times New Roman" panose="02020603050405020304" pitchFamily="18" charset="0"/>
                <a:ea typeface="Times New Roman" panose="02020603050405020304" pitchFamily="18" charset="0"/>
              </a:rPr>
              <a:t> 	Pam works </a:t>
            </a:r>
            <a:r>
              <a:rPr lang="en-US" sz="2000" b="1" i="1" dirty="0">
                <a:solidFill>
                  <a:srgbClr val="00B050"/>
                </a:solidFill>
                <a:latin typeface="Times New Roman" panose="02020603050405020304" pitchFamily="18" charset="0"/>
                <a:ea typeface="Times New Roman" panose="02020603050405020304" pitchFamily="18" charset="0"/>
              </a:rPr>
              <a:t>in London on Wednesdays</a:t>
            </a:r>
            <a:r>
              <a:rPr lang="en-US" sz="2000" i="1" dirty="0">
                <a:solidFill>
                  <a:srgbClr val="00B050"/>
                </a:solidFill>
                <a:latin typeface="Times New Roman" panose="02020603050405020304" pitchFamily="18" charset="0"/>
                <a:ea typeface="Times New Roman" panose="02020603050405020304" pitchFamily="18" charset="0"/>
              </a:rPr>
              <a:t>. (Not </a:t>
            </a:r>
            <a:r>
              <a:rPr lang="en-US" sz="2000" i="1" strike="sngStrike" dirty="0">
                <a:solidFill>
                  <a:srgbClr val="00B050"/>
                </a:solidFill>
                <a:latin typeface="Times New Roman" panose="02020603050405020304" pitchFamily="18" charset="0"/>
                <a:ea typeface="Times New Roman" panose="02020603050405020304" pitchFamily="18" charset="0"/>
              </a:rPr>
              <a:t>Pam works on Wednesday in London.</a:t>
            </a:r>
            <a:r>
              <a:rPr lang="en-US" sz="2000" i="1" dirty="0">
                <a:solidFill>
                  <a:srgbClr val="00B050"/>
                </a:solidFill>
                <a:latin typeface="Times New Roman" panose="02020603050405020304" pitchFamily="18" charset="0"/>
                <a:ea typeface="Times New Roman" panose="02020603050405020304" pitchFamily="18" charset="0"/>
              </a:rPr>
              <a:t>)</a:t>
            </a:r>
            <a:endParaRPr lang="ro-RO" dirty="0">
              <a:solidFill>
                <a:srgbClr val="00B050"/>
              </a:solidFill>
              <a:latin typeface="Times New Roman" panose="02020603050405020304" pitchFamily="18" charset="0"/>
              <a:ea typeface="Times New Roman" panose="02020603050405020304" pitchFamily="18" charset="0"/>
            </a:endParaRPr>
          </a:p>
          <a:p>
            <a:pPr>
              <a:spcAft>
                <a:spcPts val="0"/>
              </a:spcAft>
            </a:pPr>
            <a:r>
              <a:rPr lang="en-US" sz="2000" i="1" dirty="0">
                <a:solidFill>
                  <a:srgbClr val="00B050"/>
                </a:solidFill>
                <a:latin typeface="Times New Roman" panose="02020603050405020304" pitchFamily="18" charset="0"/>
                <a:ea typeface="Times New Roman" panose="02020603050405020304" pitchFamily="18" charset="0"/>
              </a:rPr>
              <a:t> 	I'm going </a:t>
            </a:r>
            <a:r>
              <a:rPr lang="en-US" sz="2000" b="1" i="1" dirty="0">
                <a:solidFill>
                  <a:srgbClr val="00B050"/>
                </a:solidFill>
                <a:latin typeface="Times New Roman" panose="02020603050405020304" pitchFamily="18" charset="0"/>
                <a:ea typeface="Times New Roman" panose="02020603050405020304" pitchFamily="18" charset="0"/>
              </a:rPr>
              <a:t>to bed early</a:t>
            </a:r>
            <a:r>
              <a:rPr lang="en-US" sz="2000" i="1" dirty="0">
                <a:solidFill>
                  <a:srgbClr val="00B050"/>
                </a:solidFill>
                <a:latin typeface="Times New Roman" panose="02020603050405020304" pitchFamily="18" charset="0"/>
                <a:ea typeface="Times New Roman" panose="02020603050405020304" pitchFamily="18" charset="0"/>
              </a:rPr>
              <a:t>. (Not </a:t>
            </a:r>
            <a:r>
              <a:rPr lang="en-US" sz="2000" i="1" strike="sngStrike" dirty="0">
                <a:solidFill>
                  <a:srgbClr val="00B050"/>
                </a:solidFill>
                <a:latin typeface="Times New Roman" panose="02020603050405020304" pitchFamily="18" charset="0"/>
                <a:ea typeface="Times New Roman" panose="02020603050405020304" pitchFamily="18" charset="0"/>
              </a:rPr>
              <a:t>I’m going early to bed.</a:t>
            </a:r>
            <a:r>
              <a:rPr lang="en-US" sz="2000" i="1" dirty="0">
                <a:solidFill>
                  <a:srgbClr val="00B050"/>
                </a:solidFill>
                <a:latin typeface="Times New Roman" panose="02020603050405020304" pitchFamily="18" charset="0"/>
                <a:ea typeface="Times New Roman" panose="02020603050405020304" pitchFamily="18" charset="0"/>
              </a:rPr>
              <a:t>) </a:t>
            </a:r>
            <a:endParaRPr lang="ro-RO" dirty="0">
              <a:solidFill>
                <a:srgbClr val="00B050"/>
              </a:solidFill>
              <a:latin typeface="Times New Roman" panose="02020603050405020304" pitchFamily="18" charset="0"/>
              <a:ea typeface="Times New Roman" panose="02020603050405020304" pitchFamily="18" charset="0"/>
            </a:endParaRPr>
          </a:p>
          <a:p>
            <a:pPr>
              <a:spcAft>
                <a:spcPts val="0"/>
              </a:spcAft>
            </a:pPr>
            <a:r>
              <a:rPr lang="en-US" sz="2000" i="1" dirty="0">
                <a:latin typeface="Times New Roman" panose="02020603050405020304" pitchFamily="18" charset="0"/>
                <a:ea typeface="Times New Roman" panose="02020603050405020304" pitchFamily="18" charset="0"/>
              </a:rPr>
              <a:t> </a:t>
            </a:r>
            <a:endParaRPr lang="ro-RO" dirty="0">
              <a:latin typeface="Times New Roman" panose="02020603050405020304" pitchFamily="18" charset="0"/>
              <a:ea typeface="Times New Roman" panose="02020603050405020304" pitchFamily="18" charset="0"/>
            </a:endParaRPr>
          </a:p>
          <a:p>
            <a:pPr>
              <a:spcAft>
                <a:spcPts val="0"/>
              </a:spcAft>
            </a:pPr>
            <a:r>
              <a:rPr lang="en-US" sz="2000" dirty="0">
                <a:latin typeface="Times New Roman" panose="02020603050405020304" pitchFamily="18" charset="0"/>
                <a:ea typeface="Times New Roman" panose="02020603050405020304" pitchFamily="18" charset="0"/>
              </a:rPr>
              <a:t>We do </a:t>
            </a:r>
            <a:r>
              <a:rPr lang="en-US" sz="2000" b="1" dirty="0">
                <a:latin typeface="Times New Roman" panose="02020603050405020304" pitchFamily="18" charset="0"/>
                <a:ea typeface="Times New Roman" panose="02020603050405020304" pitchFamily="18" charset="0"/>
              </a:rPr>
              <a:t>not</a:t>
            </a:r>
            <a:r>
              <a:rPr lang="en-US" sz="2000" dirty="0">
                <a:latin typeface="Times New Roman" panose="02020603050405020304" pitchFamily="18" charset="0"/>
                <a:ea typeface="Times New Roman" panose="02020603050405020304" pitchFamily="18" charset="0"/>
              </a:rPr>
              <a:t> normally put these adverbs </a:t>
            </a:r>
            <a:r>
              <a:rPr lang="en-US" sz="2000" b="1" dirty="0">
                <a:latin typeface="Times New Roman" panose="02020603050405020304" pitchFamily="18" charset="0"/>
                <a:ea typeface="Times New Roman" panose="02020603050405020304" pitchFamily="18" charset="0"/>
              </a:rPr>
              <a:t>between a verb and its object</a:t>
            </a:r>
            <a:r>
              <a:rPr lang="en-US" sz="2000" dirty="0">
                <a:latin typeface="Times New Roman" panose="02020603050405020304" pitchFamily="18" charset="0"/>
                <a:ea typeface="Times New Roman" panose="02020603050405020304" pitchFamily="18" charset="0"/>
              </a:rPr>
              <a:t>.</a:t>
            </a:r>
            <a:endParaRPr lang="ro-RO" dirty="0">
              <a:latin typeface="Times New Roman" panose="02020603050405020304" pitchFamily="18" charset="0"/>
              <a:ea typeface="Times New Roman" panose="02020603050405020304" pitchFamily="18" charset="0"/>
            </a:endParaRPr>
          </a:p>
          <a:p>
            <a:pPr>
              <a:spcAft>
                <a:spcPts val="0"/>
              </a:spcAft>
            </a:pPr>
            <a:r>
              <a:rPr lang="en-US" sz="2000" i="1" dirty="0">
                <a:latin typeface="Times New Roman" panose="02020603050405020304" pitchFamily="18" charset="0"/>
                <a:ea typeface="Times New Roman" panose="02020603050405020304" pitchFamily="18" charset="0"/>
              </a:rPr>
              <a:t>	</a:t>
            </a:r>
            <a:r>
              <a:rPr lang="en-US" sz="2000" i="1" dirty="0">
                <a:solidFill>
                  <a:srgbClr val="00B050"/>
                </a:solidFill>
                <a:latin typeface="Times New Roman" panose="02020603050405020304" pitchFamily="18" charset="0"/>
                <a:ea typeface="Times New Roman" panose="02020603050405020304" pitchFamily="18" charset="0"/>
              </a:rPr>
              <a:t>You speak </a:t>
            </a:r>
            <a:r>
              <a:rPr lang="en-US" sz="2000" b="1" i="1" dirty="0">
                <a:solidFill>
                  <a:srgbClr val="00B050"/>
                </a:solidFill>
                <a:latin typeface="Times New Roman" panose="02020603050405020304" pitchFamily="18" charset="0"/>
                <a:ea typeface="Times New Roman" panose="02020603050405020304" pitchFamily="18" charset="0"/>
              </a:rPr>
              <a:t>Japanese very well</a:t>
            </a:r>
            <a:r>
              <a:rPr lang="en-US" sz="2000" dirty="0">
                <a:solidFill>
                  <a:srgbClr val="00B050"/>
                </a:solidFill>
                <a:latin typeface="Times New Roman" panose="02020603050405020304" pitchFamily="18" charset="0"/>
                <a:ea typeface="Times New Roman" panose="02020603050405020304" pitchFamily="18" charset="0"/>
              </a:rPr>
              <a:t>. (NOT </a:t>
            </a:r>
            <a:r>
              <a:rPr lang="en-US" sz="2000" i="1" strike="sngStrike" dirty="0">
                <a:solidFill>
                  <a:srgbClr val="00B050"/>
                </a:solidFill>
                <a:latin typeface="Times New Roman" panose="02020603050405020304" pitchFamily="18" charset="0"/>
                <a:ea typeface="Times New Roman" panose="02020603050405020304" pitchFamily="18" charset="0"/>
              </a:rPr>
              <a:t>You speak very well Japanese.</a:t>
            </a:r>
            <a:r>
              <a:rPr lang="en-US" sz="2000" dirty="0">
                <a:solidFill>
                  <a:srgbClr val="00B050"/>
                </a:solidFill>
                <a:latin typeface="Times New Roman" panose="02020603050405020304" pitchFamily="18" charset="0"/>
                <a:ea typeface="Times New Roman" panose="02020603050405020304" pitchFamily="18" charset="0"/>
              </a:rPr>
              <a:t>) </a:t>
            </a:r>
            <a:endParaRPr lang="ro-RO" dirty="0">
              <a:solidFill>
                <a:srgbClr val="00B050"/>
              </a:solidFill>
              <a:latin typeface="Times New Roman" panose="02020603050405020304" pitchFamily="18" charset="0"/>
              <a:ea typeface="Times New Roman" panose="02020603050405020304" pitchFamily="18" charset="0"/>
            </a:endParaRPr>
          </a:p>
          <a:p>
            <a:pPr>
              <a:spcAft>
                <a:spcPts val="0"/>
              </a:spcAft>
            </a:pPr>
            <a:r>
              <a:rPr lang="en-US" sz="2000" i="1" dirty="0">
                <a:solidFill>
                  <a:srgbClr val="00B050"/>
                </a:solidFill>
                <a:latin typeface="Times New Roman" panose="02020603050405020304" pitchFamily="18" charset="0"/>
                <a:ea typeface="Times New Roman" panose="02020603050405020304" pitchFamily="18" charset="0"/>
              </a:rPr>
              <a:t>	Let's discuss the budget </a:t>
            </a:r>
            <a:r>
              <a:rPr lang="en-US" sz="2000" b="1" i="1" dirty="0">
                <a:solidFill>
                  <a:srgbClr val="00B050"/>
                </a:solidFill>
                <a:latin typeface="Times New Roman" panose="02020603050405020304" pitchFamily="18" charset="0"/>
                <a:ea typeface="Times New Roman" panose="02020603050405020304" pitchFamily="18" charset="0"/>
              </a:rPr>
              <a:t>now</a:t>
            </a:r>
            <a:r>
              <a:rPr lang="en-US" sz="2000" i="1" dirty="0">
                <a:solidFill>
                  <a:srgbClr val="00B050"/>
                </a:solidFill>
                <a:latin typeface="Times New Roman" panose="02020603050405020304" pitchFamily="18" charset="0"/>
                <a:ea typeface="Times New Roman" panose="02020603050405020304" pitchFamily="18" charset="0"/>
              </a:rPr>
              <a:t>.</a:t>
            </a:r>
            <a:r>
              <a:rPr lang="en-US" sz="2000" dirty="0">
                <a:solidFill>
                  <a:srgbClr val="00B050"/>
                </a:solidFill>
                <a:latin typeface="Times New Roman" panose="02020603050405020304" pitchFamily="18" charset="0"/>
                <a:ea typeface="Times New Roman" panose="02020603050405020304" pitchFamily="18" charset="0"/>
              </a:rPr>
              <a:t> (NOT </a:t>
            </a:r>
            <a:r>
              <a:rPr lang="en-US" sz="2000" i="1" strike="sngStrike" dirty="0">
                <a:solidFill>
                  <a:srgbClr val="00B050"/>
                </a:solidFill>
                <a:latin typeface="Times New Roman" panose="02020603050405020304" pitchFamily="18" charset="0"/>
                <a:ea typeface="Times New Roman" panose="02020603050405020304" pitchFamily="18" charset="0"/>
              </a:rPr>
              <a:t>Let’s discuss now the budget</a:t>
            </a:r>
            <a:r>
              <a:rPr lang="en-US" sz="2000" dirty="0">
                <a:solidFill>
                  <a:srgbClr val="00B050"/>
                </a:solidFill>
                <a:latin typeface="Times New Roman" panose="02020603050405020304" pitchFamily="18" charset="0"/>
                <a:ea typeface="Times New Roman" panose="02020603050405020304" pitchFamily="18" charset="0"/>
              </a:rPr>
              <a:t>.)</a:t>
            </a:r>
            <a:endParaRPr lang="ro-RO" dirty="0">
              <a:solidFill>
                <a:srgbClr val="00B050"/>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5464609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C20421-F917-4EFA-895B-B8D6A081C531}"/>
              </a:ext>
            </a:extLst>
          </p:cNvPr>
          <p:cNvSpPr>
            <a:spLocks noGrp="1"/>
          </p:cNvSpPr>
          <p:nvPr>
            <p:ph type="title"/>
          </p:nvPr>
        </p:nvSpPr>
        <p:spPr>
          <a:xfrm>
            <a:off x="1078066" y="342420"/>
            <a:ext cx="9520158" cy="1157906"/>
          </a:xfrm>
        </p:spPr>
        <p:txBody>
          <a:bodyPr/>
          <a:lstStyle/>
          <a:p>
            <a:pPr indent="448310">
              <a:spcAft>
                <a:spcPts val="0"/>
              </a:spcAft>
            </a:pPr>
            <a:r>
              <a:rPr lang="en-GB" sz="2400" dirty="0">
                <a:latin typeface="Times New Roman" panose="02020603050405020304" pitchFamily="18" charset="0"/>
                <a:ea typeface="Times New Roman" panose="02020603050405020304" pitchFamily="18" charset="0"/>
              </a:rPr>
              <a:t>	</a:t>
            </a:r>
            <a:r>
              <a:rPr lang="en-GB" sz="2800" i="1" dirty="0">
                <a:latin typeface="Times New Roman" panose="02020603050405020304" pitchFamily="18" charset="0"/>
                <a:ea typeface="Times New Roman" panose="02020603050405020304" pitchFamily="18" charset="0"/>
              </a:rPr>
              <a:t> </a:t>
            </a:r>
            <a:r>
              <a:rPr lang="en-GB" b="1" i="1" dirty="0">
                <a:latin typeface="Times New Roman" panose="02020603050405020304" pitchFamily="18" charset="0"/>
                <a:ea typeface="Times New Roman" panose="02020603050405020304" pitchFamily="18" charset="0"/>
              </a:rPr>
              <a:t>Distinguishing between Adjectives and Adverbs</a:t>
            </a:r>
            <a:br>
              <a:rPr lang="ro-RO" sz="2400" dirty="0">
                <a:latin typeface="Times New Roman" panose="02020603050405020304" pitchFamily="18" charset="0"/>
                <a:ea typeface="Times New Roman" panose="02020603050405020304" pitchFamily="18" charset="0"/>
              </a:rPr>
            </a:br>
            <a:endParaRPr lang="ro-RO" dirty="0"/>
          </a:p>
        </p:txBody>
      </p:sp>
      <p:sp>
        <p:nvSpPr>
          <p:cNvPr id="3" name="Content Placeholder 2">
            <a:extLst>
              <a:ext uri="{FF2B5EF4-FFF2-40B4-BE49-F238E27FC236}">
                <a16:creationId xmlns:a16="http://schemas.microsoft.com/office/drawing/2014/main" id="{62FE7300-43A8-4B64-B70C-F79B7E132B94}"/>
              </a:ext>
            </a:extLst>
          </p:cNvPr>
          <p:cNvSpPr>
            <a:spLocks noGrp="1"/>
          </p:cNvSpPr>
          <p:nvPr>
            <p:ph idx="1"/>
          </p:nvPr>
        </p:nvSpPr>
        <p:spPr>
          <a:xfrm>
            <a:off x="621437" y="1562470"/>
            <a:ext cx="11008311" cy="4145872"/>
          </a:xfrm>
        </p:spPr>
        <p:txBody>
          <a:bodyPr>
            <a:normAutofit lnSpcReduction="10000"/>
          </a:bodyPr>
          <a:lstStyle/>
          <a:p>
            <a:r>
              <a:rPr lang="en-GB" sz="1800" dirty="0"/>
              <a:t>Both adjectives and adverbs describe other words.</a:t>
            </a:r>
          </a:p>
          <a:p>
            <a:r>
              <a:rPr lang="en-GB" sz="1800" i="1" dirty="0"/>
              <a:t>Adjectives </a:t>
            </a:r>
            <a:r>
              <a:rPr lang="en-GB" sz="1800" dirty="0"/>
              <a:t>describe a noun or pronoun and</a:t>
            </a:r>
          </a:p>
          <a:p>
            <a:pPr marL="628650" indent="-93663">
              <a:buFont typeface="Wingdings" panose="05000000000000000000" pitchFamily="2" charset="2"/>
              <a:buChar char="ü"/>
            </a:pPr>
            <a:r>
              <a:rPr lang="en-GB" sz="1800" dirty="0"/>
              <a:t> may come before the word they describe (</a:t>
            </a:r>
            <a:r>
              <a:rPr lang="en-GB" sz="1800" i="1" dirty="0"/>
              <a:t>That is a </a:t>
            </a:r>
            <a:r>
              <a:rPr lang="en-GB" sz="1800" i="1" dirty="0">
                <a:solidFill>
                  <a:srgbClr val="FF0000"/>
                </a:solidFill>
              </a:rPr>
              <a:t>cute</a:t>
            </a:r>
            <a:r>
              <a:rPr lang="en-GB" sz="1800" i="1" dirty="0"/>
              <a:t> puppy.</a:t>
            </a:r>
            <a:r>
              <a:rPr lang="en-GB" sz="1800" dirty="0"/>
              <a:t>) or</a:t>
            </a:r>
          </a:p>
          <a:p>
            <a:pPr marL="628650" indent="-93663">
              <a:buFont typeface="Wingdings" panose="05000000000000000000" pitchFamily="2" charset="2"/>
              <a:buChar char="ü"/>
            </a:pPr>
            <a:r>
              <a:rPr lang="en-GB" sz="1800" dirty="0"/>
              <a:t>they may follow the word they describe (</a:t>
            </a:r>
            <a:r>
              <a:rPr lang="en-GB" sz="1800" i="1" dirty="0"/>
              <a:t>That puppy is </a:t>
            </a:r>
            <a:r>
              <a:rPr lang="en-GB" sz="1800" i="1" dirty="0">
                <a:solidFill>
                  <a:srgbClr val="FF0000"/>
                </a:solidFill>
              </a:rPr>
              <a:t>cute</a:t>
            </a:r>
            <a:r>
              <a:rPr lang="en-GB" sz="1800" dirty="0"/>
              <a:t>.). </a:t>
            </a:r>
          </a:p>
          <a:p>
            <a:r>
              <a:rPr lang="en-GB" sz="1800" i="1" dirty="0"/>
              <a:t>Adverbs </a:t>
            </a:r>
            <a:r>
              <a:rPr lang="en-GB" sz="1800" dirty="0"/>
              <a:t>describe a verb, an adjective, or other adverbs. They modify everything but nouns and pronouns. They modify adjectives, verbs, and other adverbs. A word is an adverb if it answers </a:t>
            </a:r>
            <a:r>
              <a:rPr lang="en-GB" sz="1800" i="1" dirty="0">
                <a:solidFill>
                  <a:srgbClr val="FF0000"/>
                </a:solidFill>
              </a:rPr>
              <a:t>HOW, WHEN, </a:t>
            </a:r>
            <a:r>
              <a:rPr lang="en-GB" sz="1800" dirty="0"/>
              <a:t>or</a:t>
            </a:r>
            <a:r>
              <a:rPr lang="en-GB" sz="1800" i="1" dirty="0">
                <a:solidFill>
                  <a:srgbClr val="FF0000"/>
                </a:solidFill>
              </a:rPr>
              <a:t> WHERE</a:t>
            </a:r>
            <a:r>
              <a:rPr lang="en-GB" sz="1800" dirty="0"/>
              <a:t>.</a:t>
            </a:r>
            <a:endParaRPr lang="ro-RO" sz="1800" dirty="0"/>
          </a:p>
          <a:p>
            <a:r>
              <a:rPr lang="en-GB" sz="1800" dirty="0"/>
              <a:t>Many adverbs are formed by adding </a:t>
            </a:r>
            <a:r>
              <a:rPr lang="en-GB" sz="1800" b="1" dirty="0"/>
              <a:t>-</a:t>
            </a:r>
            <a:r>
              <a:rPr lang="en-GB" sz="1800" b="1" dirty="0" err="1"/>
              <a:t>ly</a:t>
            </a:r>
            <a:r>
              <a:rPr lang="en-GB" sz="1800" b="1" dirty="0"/>
              <a:t> </a:t>
            </a:r>
            <a:r>
              <a:rPr lang="en-GB" sz="1800" dirty="0"/>
              <a:t>to an adjective (</a:t>
            </a:r>
            <a:r>
              <a:rPr lang="en-GB" sz="1800" b="1" dirty="0"/>
              <a:t>poor </a:t>
            </a:r>
            <a:r>
              <a:rPr lang="en-GB" sz="1800" dirty="0"/>
              <a:t>→</a:t>
            </a:r>
            <a:r>
              <a:rPr lang="en-GB" sz="1800" b="1" dirty="0"/>
              <a:t>poorly; gentle </a:t>
            </a:r>
            <a:r>
              <a:rPr lang="en-GB" sz="1800" dirty="0"/>
              <a:t>→ </a:t>
            </a:r>
            <a:r>
              <a:rPr lang="en-GB" sz="1800" b="1" dirty="0"/>
              <a:t>gently</a:t>
            </a:r>
            <a:r>
              <a:rPr lang="en-GB" sz="1800" dirty="0"/>
              <a:t>), but a number of common adverbs do not follow this pattern: </a:t>
            </a:r>
            <a:r>
              <a:rPr lang="en-GB" sz="1800" i="1" dirty="0"/>
              <a:t>always, elsewhere, fast, hard, rather, so, straight, very, well.</a:t>
            </a:r>
            <a:r>
              <a:rPr lang="en-GB" sz="1800" dirty="0"/>
              <a:t> On the other hand, there are a number of adjectives that end in –</a:t>
            </a:r>
            <a:r>
              <a:rPr lang="en-GB" sz="1800" b="1" dirty="0" err="1"/>
              <a:t>ly</a:t>
            </a:r>
            <a:r>
              <a:rPr lang="en-GB" sz="1800" dirty="0"/>
              <a:t>: </a:t>
            </a:r>
            <a:r>
              <a:rPr lang="en-GB" sz="1800" i="1" dirty="0"/>
              <a:t>daily, early, elderly, friendly, likely, lovely, costly, yearly etc.</a:t>
            </a:r>
            <a:endParaRPr lang="ro-RO" sz="1800" dirty="0"/>
          </a:p>
          <a:p>
            <a:pPr marL="0" indent="0">
              <a:buNone/>
            </a:pPr>
            <a:endParaRPr lang="ro-RO" sz="1800" dirty="0"/>
          </a:p>
        </p:txBody>
      </p:sp>
    </p:spTree>
    <p:extLst>
      <p:ext uri="{BB962C8B-B14F-4D97-AF65-F5344CB8AC3E}">
        <p14:creationId xmlns:p14="http://schemas.microsoft.com/office/powerpoint/2010/main" val="271563498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F89F3FD-0636-4B6F-A2CA-1B32B354CCD5}"/>
              </a:ext>
            </a:extLst>
          </p:cNvPr>
          <p:cNvSpPr/>
          <p:nvPr/>
        </p:nvSpPr>
        <p:spPr>
          <a:xfrm>
            <a:off x="601133" y="795866"/>
            <a:ext cx="10803467" cy="2677656"/>
          </a:xfrm>
          <a:prstGeom prst="rect">
            <a:avLst/>
          </a:prstGeom>
        </p:spPr>
        <p:txBody>
          <a:bodyPr wrap="square">
            <a:spAutoFit/>
          </a:bodyPr>
          <a:lstStyle/>
          <a:p>
            <a:pPr>
              <a:spcAft>
                <a:spcPts val="0"/>
              </a:spcAft>
            </a:pPr>
            <a:r>
              <a:rPr lang="en-GB" sz="2400" dirty="0">
                <a:latin typeface="Times New Roman" panose="02020603050405020304" pitchFamily="18" charset="0"/>
                <a:ea typeface="Times New Roman" panose="02020603050405020304" pitchFamily="18" charset="0"/>
              </a:rPr>
              <a:t>NOTES</a:t>
            </a:r>
            <a:endParaRPr lang="ro-RO" sz="2000" dirty="0">
              <a:latin typeface="Times New Roman" panose="02020603050405020304" pitchFamily="18" charset="0"/>
              <a:ea typeface="Times New Roman" panose="02020603050405020304" pitchFamily="18" charset="0"/>
            </a:endParaRPr>
          </a:p>
          <a:p>
            <a:pPr>
              <a:spcAft>
                <a:spcPts val="0"/>
              </a:spcAft>
            </a:pPr>
            <a:endParaRPr lang="en-GB" sz="2400" b="1" dirty="0">
              <a:solidFill>
                <a:srgbClr val="4F81BD"/>
              </a:solidFill>
              <a:latin typeface="Times New Roman" panose="02020603050405020304" pitchFamily="18" charset="0"/>
              <a:ea typeface="Times New Roman" panose="02020603050405020304" pitchFamily="18" charset="0"/>
            </a:endParaRPr>
          </a:p>
          <a:p>
            <a:pPr>
              <a:spcAft>
                <a:spcPts val="0"/>
              </a:spcAft>
            </a:pPr>
            <a:r>
              <a:rPr lang="en-GB" sz="2400" b="1" dirty="0">
                <a:solidFill>
                  <a:srgbClr val="4F81BD"/>
                </a:solidFill>
                <a:latin typeface="Times New Roman" panose="02020603050405020304" pitchFamily="18" charset="0"/>
                <a:ea typeface="Times New Roman" panose="02020603050405020304" pitchFamily="18" charset="0"/>
              </a:rPr>
              <a:t>Adverbs of place and time</a:t>
            </a:r>
            <a:r>
              <a:rPr lang="en-GB" sz="2400" dirty="0">
                <a:latin typeface="Times New Roman" panose="02020603050405020304" pitchFamily="18" charset="0"/>
                <a:ea typeface="Times New Roman" panose="02020603050405020304" pitchFamily="18" charset="0"/>
              </a:rPr>
              <a:t> can go at the beginning for emphasis.</a:t>
            </a:r>
            <a:endParaRPr lang="ro-RO" sz="2000" dirty="0">
              <a:latin typeface="Times New Roman" panose="02020603050405020304" pitchFamily="18" charset="0"/>
              <a:ea typeface="Times New Roman" panose="02020603050405020304" pitchFamily="18" charset="0"/>
            </a:endParaRPr>
          </a:p>
          <a:p>
            <a:pPr>
              <a:spcAft>
                <a:spcPts val="0"/>
              </a:spcAft>
            </a:pPr>
            <a:r>
              <a:rPr lang="en-GB" sz="2400" b="1" i="1" dirty="0">
                <a:latin typeface="Times New Roman" panose="02020603050405020304" pitchFamily="18" charset="0"/>
                <a:ea typeface="Times New Roman" panose="02020603050405020304" pitchFamily="18" charset="0"/>
              </a:rPr>
              <a:t>In Germany</a:t>
            </a:r>
            <a:r>
              <a:rPr lang="en-GB" sz="2400" i="1" dirty="0">
                <a:latin typeface="Times New Roman" panose="02020603050405020304" pitchFamily="18" charset="0"/>
                <a:ea typeface="Times New Roman" panose="02020603050405020304" pitchFamily="18" charset="0"/>
              </a:rPr>
              <a:t> they do things quite differently. 	</a:t>
            </a:r>
            <a:r>
              <a:rPr lang="en-GB" sz="2400" b="1" i="1" dirty="0">
                <a:latin typeface="Times New Roman" panose="02020603050405020304" pitchFamily="18" charset="0"/>
                <a:ea typeface="Times New Roman" panose="02020603050405020304" pitchFamily="18" charset="0"/>
              </a:rPr>
              <a:t>On Monday</a:t>
            </a:r>
            <a:r>
              <a:rPr lang="en-GB" sz="2400" i="1" dirty="0">
                <a:latin typeface="Times New Roman" panose="02020603050405020304" pitchFamily="18" charset="0"/>
                <a:ea typeface="Times New Roman" panose="02020603050405020304" pitchFamily="18" charset="0"/>
              </a:rPr>
              <a:t> I'll be back home.</a:t>
            </a:r>
            <a:endParaRPr lang="ro-RO" sz="2000" dirty="0">
              <a:latin typeface="Times New Roman" panose="02020603050405020304" pitchFamily="18" charset="0"/>
              <a:ea typeface="Times New Roman" panose="02020603050405020304" pitchFamily="18" charset="0"/>
            </a:endParaRPr>
          </a:p>
          <a:p>
            <a:pPr>
              <a:spcAft>
                <a:spcPts val="0"/>
              </a:spcAft>
            </a:pPr>
            <a:endParaRPr lang="en-GB" sz="2400" b="1" dirty="0">
              <a:solidFill>
                <a:srgbClr val="4F81BD"/>
              </a:solidFill>
              <a:latin typeface="Times New Roman" panose="02020603050405020304" pitchFamily="18" charset="0"/>
              <a:ea typeface="Times New Roman" panose="02020603050405020304" pitchFamily="18" charset="0"/>
            </a:endParaRPr>
          </a:p>
          <a:p>
            <a:pPr>
              <a:spcAft>
                <a:spcPts val="0"/>
              </a:spcAft>
            </a:pPr>
            <a:r>
              <a:rPr lang="en-GB" sz="2400" b="1" dirty="0">
                <a:solidFill>
                  <a:srgbClr val="4F81BD"/>
                </a:solidFill>
                <a:latin typeface="Times New Roman" panose="02020603050405020304" pitchFamily="18" charset="0"/>
                <a:ea typeface="Times New Roman" panose="02020603050405020304" pitchFamily="18" charset="0"/>
              </a:rPr>
              <a:t>After verbs of movement</a:t>
            </a:r>
            <a:r>
              <a:rPr lang="en-GB" sz="2400" dirty="0">
                <a:latin typeface="Times New Roman" panose="02020603050405020304" pitchFamily="18" charset="0"/>
                <a:ea typeface="Times New Roman" panose="02020603050405020304" pitchFamily="18" charset="0"/>
              </a:rPr>
              <a:t>, we often put an </a:t>
            </a:r>
            <a:r>
              <a:rPr lang="en-GB" sz="2400" b="1" dirty="0">
                <a:latin typeface="Times New Roman" panose="02020603050405020304" pitchFamily="18" charset="0"/>
                <a:ea typeface="Times New Roman" panose="02020603050405020304" pitchFamily="18" charset="0"/>
              </a:rPr>
              <a:t>expression of place first</a:t>
            </a:r>
            <a:r>
              <a:rPr lang="en-GB" sz="2400" dirty="0">
                <a:latin typeface="Times New Roman" panose="02020603050405020304" pitchFamily="18" charset="0"/>
                <a:ea typeface="Times New Roman" panose="02020603050405020304" pitchFamily="18" charset="0"/>
              </a:rPr>
              <a:t>.</a:t>
            </a:r>
            <a:endParaRPr lang="ro-RO" sz="2000" dirty="0">
              <a:latin typeface="Times New Roman" panose="02020603050405020304" pitchFamily="18" charset="0"/>
              <a:ea typeface="Times New Roman" panose="02020603050405020304" pitchFamily="18" charset="0"/>
            </a:endParaRPr>
          </a:p>
          <a:p>
            <a:pPr>
              <a:spcAft>
                <a:spcPts val="0"/>
              </a:spcAft>
            </a:pPr>
            <a:r>
              <a:rPr lang="en-GB" sz="2400" i="1" dirty="0">
                <a:latin typeface="Times New Roman" panose="02020603050405020304" pitchFamily="18" charset="0"/>
                <a:ea typeface="Times New Roman" panose="02020603050405020304" pitchFamily="18" charset="0"/>
              </a:rPr>
              <a:t>They </a:t>
            </a:r>
            <a:r>
              <a:rPr lang="en-GB" sz="2400" b="1" i="1" dirty="0">
                <a:latin typeface="Times New Roman" panose="02020603050405020304" pitchFamily="18" charset="0"/>
                <a:ea typeface="Times New Roman" panose="02020603050405020304" pitchFamily="18" charset="0"/>
              </a:rPr>
              <a:t>went outside slowly.</a:t>
            </a:r>
            <a:endParaRPr lang="ro-RO" sz="20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44282346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253F3-B9E1-47CA-BE1B-50051494CE5A}"/>
              </a:ext>
            </a:extLst>
          </p:cNvPr>
          <p:cNvSpPr>
            <a:spLocks noGrp="1"/>
          </p:cNvSpPr>
          <p:nvPr>
            <p:ph type="title"/>
          </p:nvPr>
        </p:nvSpPr>
        <p:spPr/>
        <p:txBody>
          <a:bodyPr/>
          <a:lstStyle/>
          <a:p>
            <a:r>
              <a:rPr lang="en-GB" b="1" dirty="0">
                <a:latin typeface="Times New Roman" panose="02020603050405020304" pitchFamily="18" charset="0"/>
                <a:ea typeface="Times New Roman" panose="02020603050405020304" pitchFamily="18" charset="0"/>
              </a:rPr>
              <a:t>ADVERB POSITION (2): WITH THE VERB</a:t>
            </a:r>
            <a:br>
              <a:rPr lang="ro-RO" sz="2800" dirty="0">
                <a:latin typeface="Times New Roman" panose="02020603050405020304" pitchFamily="18" charset="0"/>
                <a:ea typeface="Times New Roman" panose="02020603050405020304" pitchFamily="18" charset="0"/>
              </a:rPr>
            </a:br>
            <a:endParaRPr lang="ro-RO" dirty="0"/>
          </a:p>
        </p:txBody>
      </p:sp>
      <p:sp>
        <p:nvSpPr>
          <p:cNvPr id="3" name="Rectangle 2">
            <a:extLst>
              <a:ext uri="{FF2B5EF4-FFF2-40B4-BE49-F238E27FC236}">
                <a16:creationId xmlns:a16="http://schemas.microsoft.com/office/drawing/2014/main" id="{54CBA40B-3723-4CC3-83C6-E6C8765561AA}"/>
              </a:ext>
            </a:extLst>
          </p:cNvPr>
          <p:cNvSpPr/>
          <p:nvPr/>
        </p:nvSpPr>
        <p:spPr>
          <a:xfrm>
            <a:off x="874957" y="2005514"/>
            <a:ext cx="10839635" cy="3785652"/>
          </a:xfrm>
          <a:prstGeom prst="rect">
            <a:avLst/>
          </a:prstGeom>
        </p:spPr>
        <p:txBody>
          <a:bodyPr wrap="square">
            <a:spAutoFit/>
          </a:bodyPr>
          <a:lstStyle/>
          <a:p>
            <a:pPr>
              <a:spcAft>
                <a:spcPts val="0"/>
              </a:spcAft>
            </a:pPr>
            <a:r>
              <a:rPr lang="en-GB" sz="2400" b="1" dirty="0">
                <a:solidFill>
                  <a:srgbClr val="4F81BD"/>
                </a:solidFill>
                <a:latin typeface="Times New Roman" panose="02020603050405020304" pitchFamily="18" charset="0"/>
                <a:ea typeface="Times New Roman" panose="02020603050405020304" pitchFamily="18" charset="0"/>
              </a:rPr>
              <a:t>Adverbs that go in mid-position, with the verb, </a:t>
            </a:r>
            <a:r>
              <a:rPr lang="en-GB" sz="2400" dirty="0">
                <a:latin typeface="Times New Roman" panose="02020603050405020304" pitchFamily="18" charset="0"/>
                <a:ea typeface="Times New Roman" panose="02020603050405020304" pitchFamily="18" charset="0"/>
              </a:rPr>
              <a:t>mostly express </a:t>
            </a:r>
            <a:r>
              <a:rPr lang="en-GB" sz="2400" b="1" dirty="0">
                <a:latin typeface="Times New Roman" panose="02020603050405020304" pitchFamily="18" charset="0"/>
                <a:ea typeface="Times New Roman" panose="02020603050405020304" pitchFamily="18" charset="0"/>
              </a:rPr>
              <a:t>indefinite frequency</a:t>
            </a:r>
            <a:r>
              <a:rPr lang="en-GB" sz="2400" dirty="0">
                <a:latin typeface="Times New Roman" panose="02020603050405020304" pitchFamily="18" charset="0"/>
                <a:ea typeface="Times New Roman" panose="02020603050405020304" pitchFamily="18" charset="0"/>
              </a:rPr>
              <a:t> </a:t>
            </a:r>
            <a:r>
              <a:rPr lang="en-GB" sz="2400" i="1" dirty="0">
                <a:latin typeface="Times New Roman" panose="02020603050405020304" pitchFamily="18" charset="0"/>
                <a:ea typeface="Times New Roman" panose="02020603050405020304" pitchFamily="18" charset="0"/>
              </a:rPr>
              <a:t>(e.g. always, often), </a:t>
            </a:r>
            <a:r>
              <a:rPr lang="en-GB" sz="2400" b="1" dirty="0">
                <a:latin typeface="Times New Roman" panose="02020603050405020304" pitchFamily="18" charset="0"/>
                <a:ea typeface="Times New Roman" panose="02020603050405020304" pitchFamily="18" charset="0"/>
              </a:rPr>
              <a:t>certainty</a:t>
            </a:r>
            <a:r>
              <a:rPr lang="en-GB" sz="2400" i="1" dirty="0">
                <a:latin typeface="Times New Roman" panose="02020603050405020304" pitchFamily="18" charset="0"/>
                <a:ea typeface="Times New Roman" panose="02020603050405020304" pitchFamily="18" charset="0"/>
              </a:rPr>
              <a:t> (e.g. definitely, probably) </a:t>
            </a:r>
            <a:r>
              <a:rPr lang="en-GB" sz="2400" dirty="0">
                <a:latin typeface="Times New Roman" panose="02020603050405020304" pitchFamily="18" charset="0"/>
                <a:ea typeface="Times New Roman" panose="02020603050405020304" pitchFamily="18" charset="0"/>
              </a:rPr>
              <a:t>or </a:t>
            </a:r>
            <a:r>
              <a:rPr lang="en-GB" sz="2400" b="1" dirty="0">
                <a:latin typeface="Times New Roman" panose="02020603050405020304" pitchFamily="18" charset="0"/>
                <a:ea typeface="Times New Roman" panose="02020603050405020304" pitchFamily="18" charset="0"/>
              </a:rPr>
              <a:t>completeness</a:t>
            </a:r>
            <a:r>
              <a:rPr lang="en-GB" sz="2400" i="1" dirty="0">
                <a:latin typeface="Times New Roman" panose="02020603050405020304" pitchFamily="18" charset="0"/>
                <a:ea typeface="Times New Roman" panose="02020603050405020304" pitchFamily="18" charset="0"/>
              </a:rPr>
              <a:t> (e.g. partly, completely).</a:t>
            </a:r>
            <a:endParaRPr lang="ro-RO" sz="2400" dirty="0">
              <a:latin typeface="Times New Roman" panose="02020603050405020304" pitchFamily="18" charset="0"/>
              <a:ea typeface="Times New Roman" panose="02020603050405020304" pitchFamily="18" charset="0"/>
            </a:endParaRPr>
          </a:p>
          <a:p>
            <a:pPr>
              <a:spcAft>
                <a:spcPts val="0"/>
              </a:spcAft>
            </a:pPr>
            <a:r>
              <a:rPr lang="en-GB" sz="2400" dirty="0">
                <a:latin typeface="Times New Roman" panose="02020603050405020304" pitchFamily="18" charset="0"/>
                <a:ea typeface="Times New Roman" panose="02020603050405020304" pitchFamily="18" charset="0"/>
              </a:rPr>
              <a:t>Their exact position is usually:</a:t>
            </a:r>
            <a:endParaRPr lang="ro-RO" sz="2400" dirty="0">
              <a:latin typeface="Times New Roman" panose="02020603050405020304" pitchFamily="18" charset="0"/>
              <a:ea typeface="Times New Roman" panose="02020603050405020304" pitchFamily="18" charset="0"/>
            </a:endParaRPr>
          </a:p>
          <a:p>
            <a:pPr>
              <a:spcAft>
                <a:spcPts val="0"/>
              </a:spcAft>
            </a:pPr>
            <a:r>
              <a:rPr lang="en-GB" sz="2400" dirty="0">
                <a:latin typeface="Times New Roman" panose="02020603050405020304" pitchFamily="18" charset="0"/>
                <a:ea typeface="Times New Roman" panose="02020603050405020304" pitchFamily="18" charset="0"/>
              </a:rPr>
              <a:t>- </a:t>
            </a:r>
            <a:r>
              <a:rPr lang="en-GB" sz="2400" b="1" dirty="0">
                <a:latin typeface="Times New Roman" panose="02020603050405020304" pitchFamily="18" charset="0"/>
                <a:ea typeface="Times New Roman" panose="02020603050405020304" pitchFamily="18" charset="0"/>
              </a:rPr>
              <a:t>before</a:t>
            </a:r>
            <a:r>
              <a:rPr lang="en-GB" sz="2400" dirty="0">
                <a:latin typeface="Times New Roman" panose="02020603050405020304" pitchFamily="18" charset="0"/>
                <a:ea typeface="Times New Roman" panose="02020603050405020304" pitchFamily="18" charset="0"/>
              </a:rPr>
              <a:t> one-word verbs 		- </a:t>
            </a:r>
            <a:r>
              <a:rPr lang="en-GB" sz="2400" b="1" dirty="0">
                <a:latin typeface="Times New Roman" panose="02020603050405020304" pitchFamily="18" charset="0"/>
                <a:ea typeface="Times New Roman" panose="02020603050405020304" pitchFamily="18" charset="0"/>
              </a:rPr>
              <a:t>after</a:t>
            </a:r>
            <a:r>
              <a:rPr lang="en-GB" sz="2400" dirty="0">
                <a:latin typeface="Times New Roman" panose="02020603050405020304" pitchFamily="18" charset="0"/>
                <a:ea typeface="Times New Roman" panose="02020603050405020304" pitchFamily="18" charset="0"/>
              </a:rPr>
              <a:t> the first auxiliary in more complex verbs</a:t>
            </a:r>
            <a:endParaRPr lang="ro-RO" sz="2400" dirty="0">
              <a:latin typeface="Times New Roman" panose="02020603050405020304" pitchFamily="18" charset="0"/>
              <a:ea typeface="Times New Roman" panose="02020603050405020304" pitchFamily="18" charset="0"/>
            </a:endParaRPr>
          </a:p>
          <a:p>
            <a:pPr>
              <a:spcAft>
                <a:spcPts val="0"/>
              </a:spcAft>
            </a:pPr>
            <a:r>
              <a:rPr lang="en-GB" sz="2400" dirty="0">
                <a:latin typeface="Times New Roman" panose="02020603050405020304" pitchFamily="18" charset="0"/>
                <a:ea typeface="Times New Roman" panose="02020603050405020304" pitchFamily="18" charset="0"/>
              </a:rPr>
              <a:t>- </a:t>
            </a:r>
            <a:r>
              <a:rPr lang="en-GB" sz="2400" b="1" dirty="0">
                <a:latin typeface="Times New Roman" panose="02020603050405020304" pitchFamily="18" charset="0"/>
                <a:ea typeface="Times New Roman" panose="02020603050405020304" pitchFamily="18" charset="0"/>
              </a:rPr>
              <a:t>after</a:t>
            </a:r>
            <a:r>
              <a:rPr lang="en-GB" sz="2400" dirty="0">
                <a:latin typeface="Times New Roman" panose="02020603050405020304" pitchFamily="18" charset="0"/>
                <a:ea typeface="Times New Roman" panose="02020603050405020304" pitchFamily="18" charset="0"/>
              </a:rPr>
              <a:t> </a:t>
            </a:r>
            <a:r>
              <a:rPr lang="en-GB" sz="2400" i="1" dirty="0">
                <a:latin typeface="Times New Roman" panose="02020603050405020304" pitchFamily="18" charset="0"/>
                <a:ea typeface="Times New Roman" panose="02020603050405020304" pitchFamily="18" charset="0"/>
              </a:rPr>
              <a:t>am, are, is, was</a:t>
            </a:r>
            <a:r>
              <a:rPr lang="en-GB" sz="2400" dirty="0">
                <a:latin typeface="Times New Roman" panose="02020603050405020304" pitchFamily="18" charset="0"/>
                <a:ea typeface="Times New Roman" panose="02020603050405020304" pitchFamily="18" charset="0"/>
              </a:rPr>
              <a:t> and </a:t>
            </a:r>
            <a:r>
              <a:rPr lang="en-GB" sz="2400" i="1" dirty="0">
                <a:latin typeface="Times New Roman" panose="02020603050405020304" pitchFamily="18" charset="0"/>
                <a:ea typeface="Times New Roman" panose="02020603050405020304" pitchFamily="18" charset="0"/>
              </a:rPr>
              <a:t>were</a:t>
            </a:r>
            <a:r>
              <a:rPr lang="en-GB" sz="2400" dirty="0">
                <a:latin typeface="Times New Roman" panose="02020603050405020304" pitchFamily="18" charset="0"/>
                <a:ea typeface="Times New Roman" panose="02020603050405020304" pitchFamily="18" charset="0"/>
              </a:rPr>
              <a:t> even if these are not auxiliaries.</a:t>
            </a:r>
            <a:endParaRPr lang="ro-RO" sz="2400" dirty="0">
              <a:latin typeface="Times New Roman" panose="02020603050405020304" pitchFamily="18" charset="0"/>
              <a:ea typeface="Times New Roman" panose="02020603050405020304" pitchFamily="18" charset="0"/>
            </a:endParaRPr>
          </a:p>
          <a:p>
            <a:pPr>
              <a:spcAft>
                <a:spcPts val="0"/>
              </a:spcAft>
            </a:pPr>
            <a:endParaRPr lang="en-GB" sz="2400" i="1" dirty="0">
              <a:latin typeface="Times New Roman" panose="02020603050405020304" pitchFamily="18" charset="0"/>
              <a:ea typeface="Times New Roman" panose="02020603050405020304" pitchFamily="18" charset="0"/>
            </a:endParaRPr>
          </a:p>
          <a:p>
            <a:pPr>
              <a:spcAft>
                <a:spcPts val="0"/>
              </a:spcAft>
            </a:pPr>
            <a:r>
              <a:rPr lang="en-GB" sz="2400" i="1" dirty="0">
                <a:solidFill>
                  <a:srgbClr val="00B050"/>
                </a:solidFill>
                <a:latin typeface="Times New Roman" panose="02020603050405020304" pitchFamily="18" charset="0"/>
                <a:ea typeface="Times New Roman" panose="02020603050405020304" pitchFamily="18" charset="0"/>
              </a:rPr>
              <a:t>I </a:t>
            </a:r>
            <a:r>
              <a:rPr lang="en-GB" sz="2400" b="1" i="1" dirty="0">
                <a:solidFill>
                  <a:srgbClr val="00B050"/>
                </a:solidFill>
                <a:latin typeface="Times New Roman" panose="02020603050405020304" pitchFamily="18" charset="0"/>
                <a:ea typeface="Times New Roman" panose="02020603050405020304" pitchFamily="18" charset="0"/>
              </a:rPr>
              <a:t>completely forgot</a:t>
            </a:r>
            <a:r>
              <a:rPr lang="en-GB" sz="2400" i="1" dirty="0">
                <a:solidFill>
                  <a:srgbClr val="00B050"/>
                </a:solidFill>
                <a:latin typeface="Times New Roman" panose="02020603050405020304" pitchFamily="18" charset="0"/>
                <a:ea typeface="Times New Roman" panose="02020603050405020304" pitchFamily="18" charset="0"/>
              </a:rPr>
              <a:t> to phone Maggie. 		Annie </a:t>
            </a:r>
            <a:r>
              <a:rPr lang="en-GB" sz="2400" b="1" i="1" dirty="0">
                <a:solidFill>
                  <a:srgbClr val="00B050"/>
                </a:solidFill>
                <a:latin typeface="Times New Roman" panose="02020603050405020304" pitchFamily="18" charset="0"/>
                <a:ea typeface="Times New Roman" panose="02020603050405020304" pitchFamily="18" charset="0"/>
              </a:rPr>
              <a:t>has definitely decided</a:t>
            </a:r>
            <a:r>
              <a:rPr lang="en-GB" sz="2400" i="1" dirty="0">
                <a:solidFill>
                  <a:srgbClr val="00B050"/>
                </a:solidFill>
                <a:latin typeface="Times New Roman" panose="02020603050405020304" pitchFamily="18" charset="0"/>
                <a:ea typeface="Times New Roman" panose="02020603050405020304" pitchFamily="18" charset="0"/>
              </a:rPr>
              <a:t> to leave.</a:t>
            </a:r>
            <a:endParaRPr lang="ro-RO" sz="2400" dirty="0">
              <a:solidFill>
                <a:srgbClr val="00B050"/>
              </a:solidFill>
              <a:latin typeface="Times New Roman" panose="02020603050405020304" pitchFamily="18" charset="0"/>
              <a:ea typeface="Times New Roman" panose="02020603050405020304" pitchFamily="18" charset="0"/>
            </a:endParaRPr>
          </a:p>
          <a:p>
            <a:pPr>
              <a:spcAft>
                <a:spcPts val="0"/>
              </a:spcAft>
            </a:pPr>
            <a:r>
              <a:rPr lang="en-GB" sz="2400" i="1" dirty="0">
                <a:solidFill>
                  <a:srgbClr val="00B050"/>
                </a:solidFill>
                <a:latin typeface="Times New Roman" panose="02020603050405020304" pitchFamily="18" charset="0"/>
                <a:ea typeface="Times New Roman" panose="02020603050405020304" pitchFamily="18" charset="0"/>
              </a:rPr>
              <a:t>They </a:t>
            </a:r>
            <a:r>
              <a:rPr lang="en-GB" sz="2400" b="1" i="1" dirty="0">
                <a:solidFill>
                  <a:srgbClr val="00B050"/>
                </a:solidFill>
                <a:latin typeface="Times New Roman" panose="02020603050405020304" pitchFamily="18" charset="0"/>
                <a:ea typeface="Times New Roman" panose="02020603050405020304" pitchFamily="18" charset="0"/>
              </a:rPr>
              <a:t>should never have been</a:t>
            </a:r>
            <a:r>
              <a:rPr lang="en-GB" sz="2400" i="1" dirty="0">
                <a:solidFill>
                  <a:srgbClr val="00B050"/>
                </a:solidFill>
                <a:latin typeface="Times New Roman" panose="02020603050405020304" pitchFamily="18" charset="0"/>
                <a:ea typeface="Times New Roman" panose="02020603050405020304" pitchFamily="18" charset="0"/>
              </a:rPr>
              <a:t> invited. 		John </a:t>
            </a:r>
            <a:r>
              <a:rPr lang="en-GB" sz="2400" b="1" i="1" dirty="0">
                <a:solidFill>
                  <a:srgbClr val="00B050"/>
                </a:solidFill>
                <a:latin typeface="Times New Roman" panose="02020603050405020304" pitchFamily="18" charset="0"/>
                <a:ea typeface="Times New Roman" panose="02020603050405020304" pitchFamily="18" charset="0"/>
              </a:rPr>
              <a:t>is usually</a:t>
            </a:r>
            <a:r>
              <a:rPr lang="en-GB" sz="2400" i="1" dirty="0">
                <a:solidFill>
                  <a:srgbClr val="00B050"/>
                </a:solidFill>
                <a:latin typeface="Times New Roman" panose="02020603050405020304" pitchFamily="18" charset="0"/>
                <a:ea typeface="Times New Roman" panose="02020603050405020304" pitchFamily="18" charset="0"/>
              </a:rPr>
              <a:t> at home in the evenings.</a:t>
            </a:r>
            <a:endParaRPr lang="ro-RO" sz="2400" dirty="0">
              <a:solidFill>
                <a:srgbClr val="00B050"/>
              </a:solidFill>
              <a:latin typeface="Times New Roman" panose="02020603050405020304" pitchFamily="18" charset="0"/>
              <a:ea typeface="Times New Roman" panose="02020603050405020304" pitchFamily="18" charset="0"/>
            </a:endParaRPr>
          </a:p>
          <a:p>
            <a:pPr>
              <a:spcAft>
                <a:spcPts val="0"/>
              </a:spcAft>
            </a:pPr>
            <a:r>
              <a:rPr lang="en-GB" sz="2400" i="1" dirty="0">
                <a:latin typeface="Times New Roman" panose="02020603050405020304" pitchFamily="18" charset="0"/>
                <a:ea typeface="Times New Roman" panose="02020603050405020304" pitchFamily="18" charset="0"/>
              </a:rPr>
              <a:t> </a:t>
            </a:r>
            <a:endParaRPr lang="ro-RO" sz="24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56207808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BC3A0E4D-838A-49B0-927B-6B04E69F043E}"/>
              </a:ext>
            </a:extLst>
          </p:cNvPr>
          <p:cNvSpPr/>
          <p:nvPr/>
        </p:nvSpPr>
        <p:spPr>
          <a:xfrm>
            <a:off x="575733" y="668867"/>
            <a:ext cx="11032067" cy="4154984"/>
          </a:xfrm>
          <a:prstGeom prst="rect">
            <a:avLst/>
          </a:prstGeom>
        </p:spPr>
        <p:txBody>
          <a:bodyPr wrap="square">
            <a:spAutoFit/>
          </a:bodyPr>
          <a:lstStyle/>
          <a:p>
            <a:pPr>
              <a:spcAft>
                <a:spcPts val="0"/>
              </a:spcAft>
            </a:pPr>
            <a:r>
              <a:rPr lang="en-GB" sz="2400" b="1" dirty="0">
                <a:latin typeface="Times New Roman" panose="02020603050405020304" pitchFamily="18" charset="0"/>
                <a:ea typeface="Times New Roman" panose="02020603050405020304" pitchFamily="18" charset="0"/>
              </a:rPr>
              <a:t>NOTES</a:t>
            </a:r>
            <a:endParaRPr lang="ro-RO" sz="2400" dirty="0">
              <a:latin typeface="Times New Roman" panose="02020603050405020304" pitchFamily="18" charset="0"/>
              <a:ea typeface="Times New Roman" panose="02020603050405020304" pitchFamily="18" charset="0"/>
            </a:endParaRPr>
          </a:p>
          <a:p>
            <a:pPr>
              <a:spcAft>
                <a:spcPts val="0"/>
              </a:spcAft>
            </a:pPr>
            <a:endParaRPr lang="en-US" sz="2400" dirty="0">
              <a:latin typeface="Times New Roman" panose="02020603050405020304" pitchFamily="18" charset="0"/>
              <a:ea typeface="Times New Roman" panose="02020603050405020304" pitchFamily="18" charset="0"/>
            </a:endParaRPr>
          </a:p>
          <a:p>
            <a:pPr>
              <a:spcAft>
                <a:spcPts val="0"/>
              </a:spcAft>
            </a:pPr>
            <a:r>
              <a:rPr lang="en-US" sz="2400" dirty="0">
                <a:latin typeface="Times New Roman" panose="02020603050405020304" pitchFamily="18" charset="0"/>
                <a:ea typeface="Times New Roman" panose="02020603050405020304" pitchFamily="18" charset="0"/>
              </a:rPr>
              <a:t>Some adverbs of indefinite frequency can also go at the beginning of sentences (e.g. </a:t>
            </a:r>
            <a:r>
              <a:rPr lang="en-US" sz="2400" i="1" dirty="0">
                <a:latin typeface="Times New Roman" panose="02020603050405020304" pitchFamily="18" charset="0"/>
                <a:ea typeface="Times New Roman" panose="02020603050405020304" pitchFamily="18" charset="0"/>
              </a:rPr>
              <a:t>often</a:t>
            </a:r>
            <a:r>
              <a:rPr lang="en-US" sz="2400" dirty="0">
                <a:latin typeface="Times New Roman" panose="02020603050405020304" pitchFamily="18" charset="0"/>
                <a:ea typeface="Times New Roman" panose="02020603050405020304" pitchFamily="18" charset="0"/>
              </a:rPr>
              <a:t>, </a:t>
            </a:r>
            <a:r>
              <a:rPr lang="en-US" sz="2400" i="1" dirty="0">
                <a:latin typeface="Times New Roman" panose="02020603050405020304" pitchFamily="18" charset="0"/>
                <a:ea typeface="Times New Roman" panose="02020603050405020304" pitchFamily="18" charset="0"/>
              </a:rPr>
              <a:t>occasionally, sometimes</a:t>
            </a:r>
            <a:r>
              <a:rPr lang="en-US" sz="2400" dirty="0">
                <a:latin typeface="Times New Roman" panose="02020603050405020304" pitchFamily="18" charset="0"/>
                <a:ea typeface="Times New Roman" panose="02020603050405020304" pitchFamily="18" charset="0"/>
              </a:rPr>
              <a:t>). </a:t>
            </a:r>
            <a:endParaRPr lang="ro-RO" sz="2400" dirty="0">
              <a:latin typeface="Times New Roman" panose="02020603050405020304" pitchFamily="18" charset="0"/>
              <a:ea typeface="Times New Roman" panose="02020603050405020304" pitchFamily="18" charset="0"/>
            </a:endParaRPr>
          </a:p>
          <a:p>
            <a:pPr>
              <a:spcAft>
                <a:spcPts val="0"/>
              </a:spcAft>
            </a:pPr>
            <a:r>
              <a:rPr lang="en-US" sz="2400" b="1" i="1" dirty="0">
                <a:solidFill>
                  <a:srgbClr val="00B050"/>
                </a:solidFill>
                <a:latin typeface="Times New Roman" panose="02020603050405020304" pitchFamily="18" charset="0"/>
                <a:ea typeface="Times New Roman" panose="02020603050405020304" pitchFamily="18" charset="0"/>
              </a:rPr>
              <a:t>Sometimes</a:t>
            </a:r>
            <a:r>
              <a:rPr lang="en-US" sz="2400" i="1" dirty="0">
                <a:solidFill>
                  <a:srgbClr val="00B050"/>
                </a:solidFill>
                <a:latin typeface="Times New Roman" panose="02020603050405020304" pitchFamily="18" charset="0"/>
                <a:ea typeface="Times New Roman" panose="02020603050405020304" pitchFamily="18" charset="0"/>
              </a:rPr>
              <a:t> I wonder what it’s all about. 	</a:t>
            </a:r>
            <a:r>
              <a:rPr lang="en-US" sz="2400" b="1" i="1" dirty="0">
                <a:solidFill>
                  <a:srgbClr val="00B050"/>
                </a:solidFill>
                <a:latin typeface="Times New Roman" panose="02020603050405020304" pitchFamily="18" charset="0"/>
                <a:ea typeface="Times New Roman" panose="02020603050405020304" pitchFamily="18" charset="0"/>
              </a:rPr>
              <a:t>Occasionally</a:t>
            </a:r>
            <a:r>
              <a:rPr lang="en-US" sz="2400" i="1" dirty="0">
                <a:solidFill>
                  <a:srgbClr val="00B050"/>
                </a:solidFill>
                <a:latin typeface="Times New Roman" panose="02020603050405020304" pitchFamily="18" charset="0"/>
                <a:ea typeface="Times New Roman" panose="02020603050405020304" pitchFamily="18" charset="0"/>
              </a:rPr>
              <a:t> we have a weekend at home.</a:t>
            </a:r>
            <a:endParaRPr lang="en-US" sz="2400" dirty="0">
              <a:solidFill>
                <a:srgbClr val="00B050"/>
              </a:solidFill>
              <a:latin typeface="Times New Roman" panose="02020603050405020304" pitchFamily="18" charset="0"/>
              <a:ea typeface="Times New Roman" panose="02020603050405020304" pitchFamily="18" charset="0"/>
            </a:endParaRPr>
          </a:p>
          <a:p>
            <a:pPr>
              <a:spcAft>
                <a:spcPts val="0"/>
              </a:spcAft>
            </a:pPr>
            <a:endParaRPr lang="en-US" sz="2400" dirty="0">
              <a:latin typeface="Times New Roman" panose="02020603050405020304" pitchFamily="18" charset="0"/>
              <a:ea typeface="Times New Roman" panose="02020603050405020304" pitchFamily="18" charset="0"/>
            </a:endParaRPr>
          </a:p>
          <a:p>
            <a:pPr>
              <a:spcAft>
                <a:spcPts val="0"/>
              </a:spcAft>
            </a:pPr>
            <a:r>
              <a:rPr lang="en-US" sz="2400" dirty="0">
                <a:latin typeface="Times New Roman" panose="02020603050405020304" pitchFamily="18" charset="0"/>
                <a:ea typeface="Times New Roman" panose="02020603050405020304" pitchFamily="18" charset="0"/>
              </a:rPr>
              <a:t>This is not possible with </a:t>
            </a:r>
            <a:r>
              <a:rPr lang="en-US" sz="2400" i="1" dirty="0">
                <a:latin typeface="Times New Roman" panose="02020603050405020304" pitchFamily="18" charset="0"/>
                <a:ea typeface="Times New Roman" panose="02020603050405020304" pitchFamily="18" charset="0"/>
              </a:rPr>
              <a:t>always</a:t>
            </a:r>
            <a:r>
              <a:rPr lang="en-US" sz="2400" dirty="0">
                <a:latin typeface="Times New Roman" panose="02020603050405020304" pitchFamily="18" charset="0"/>
                <a:ea typeface="Times New Roman" panose="02020603050405020304" pitchFamily="18" charset="0"/>
              </a:rPr>
              <a:t> and </a:t>
            </a:r>
            <a:r>
              <a:rPr lang="en-US" sz="2400" i="1" dirty="0">
                <a:latin typeface="Times New Roman" panose="02020603050405020304" pitchFamily="18" charset="0"/>
                <a:ea typeface="Times New Roman" panose="02020603050405020304" pitchFamily="18" charset="0"/>
              </a:rPr>
              <a:t>never</a:t>
            </a:r>
            <a:r>
              <a:rPr lang="en-US" sz="2400" dirty="0">
                <a:latin typeface="Times New Roman" panose="02020603050405020304" pitchFamily="18" charset="0"/>
                <a:ea typeface="Times New Roman" panose="02020603050405020304" pitchFamily="18" charset="0"/>
              </a:rPr>
              <a:t> except in imperatives.</a:t>
            </a:r>
            <a:endParaRPr lang="ro-RO" sz="2000" dirty="0">
              <a:latin typeface="Times New Roman" panose="02020603050405020304" pitchFamily="18" charset="0"/>
              <a:ea typeface="Times New Roman" panose="02020603050405020304" pitchFamily="18" charset="0"/>
            </a:endParaRPr>
          </a:p>
          <a:p>
            <a:pPr>
              <a:spcAft>
                <a:spcPts val="0"/>
              </a:spcAft>
            </a:pPr>
            <a:r>
              <a:rPr lang="en-US" sz="2400" i="1" dirty="0">
                <a:solidFill>
                  <a:srgbClr val="00B050"/>
                </a:solidFill>
                <a:latin typeface="Times New Roman" panose="02020603050405020304" pitchFamily="18" charset="0"/>
                <a:ea typeface="Times New Roman" panose="02020603050405020304" pitchFamily="18" charset="0"/>
              </a:rPr>
              <a:t>He always forgets. </a:t>
            </a:r>
            <a:r>
              <a:rPr lang="en-US" sz="2400" dirty="0">
                <a:latin typeface="Times New Roman" panose="02020603050405020304" pitchFamily="18" charset="0"/>
                <a:ea typeface="Times New Roman" panose="02020603050405020304" pitchFamily="18" charset="0"/>
              </a:rPr>
              <a:t>(NOT </a:t>
            </a:r>
            <a:r>
              <a:rPr lang="en-US" sz="2400" strike="sngStrike" dirty="0">
                <a:latin typeface="Times New Roman" panose="02020603050405020304" pitchFamily="18" charset="0"/>
                <a:ea typeface="Times New Roman" panose="02020603050405020304" pitchFamily="18" charset="0"/>
              </a:rPr>
              <a:t>Always he…)</a:t>
            </a:r>
            <a:r>
              <a:rPr lang="en-US" sz="2400" dirty="0">
                <a:latin typeface="Times New Roman" panose="02020603050405020304" pitchFamily="18" charset="0"/>
                <a:ea typeface="Times New Roman" panose="02020603050405020304" pitchFamily="18" charset="0"/>
              </a:rPr>
              <a:t> BUT </a:t>
            </a:r>
            <a:r>
              <a:rPr lang="en-US" sz="2400" dirty="0">
                <a:solidFill>
                  <a:srgbClr val="00B050"/>
                </a:solidFill>
                <a:latin typeface="Times New Roman" panose="02020603050405020304" pitchFamily="18" charset="0"/>
                <a:ea typeface="Times New Roman" panose="02020603050405020304" pitchFamily="18" charset="0"/>
              </a:rPr>
              <a:t>Always think. </a:t>
            </a:r>
            <a:r>
              <a:rPr lang="en-US" sz="2400" dirty="0">
                <a:latin typeface="Times New Roman" panose="02020603050405020304" pitchFamily="18" charset="0"/>
                <a:ea typeface="Times New Roman" panose="02020603050405020304" pitchFamily="18" charset="0"/>
              </a:rPr>
              <a:t>(NOT </a:t>
            </a:r>
            <a:r>
              <a:rPr lang="en-US" sz="2400" strike="sngStrike" dirty="0">
                <a:latin typeface="Times New Roman" panose="02020603050405020304" pitchFamily="18" charset="0"/>
                <a:ea typeface="Times New Roman" panose="02020603050405020304" pitchFamily="18" charset="0"/>
              </a:rPr>
              <a:t>Think always…)</a:t>
            </a:r>
            <a:endParaRPr lang="ro-RO" sz="2000" dirty="0">
              <a:latin typeface="Times New Roman" panose="02020603050405020304" pitchFamily="18" charset="0"/>
              <a:ea typeface="Times New Roman" panose="02020603050405020304" pitchFamily="18" charset="0"/>
            </a:endParaRPr>
          </a:p>
          <a:p>
            <a:pPr>
              <a:spcAft>
                <a:spcPts val="0"/>
              </a:spcAft>
            </a:pPr>
            <a:r>
              <a:rPr lang="en-US" sz="2400" dirty="0">
                <a:latin typeface="Times New Roman" panose="02020603050405020304" pitchFamily="18" charset="0"/>
                <a:ea typeface="Times New Roman" panose="02020603050405020304" pitchFamily="18" charset="0"/>
              </a:rPr>
              <a:t> </a:t>
            </a:r>
            <a:endParaRPr lang="ro-RO" sz="2000" dirty="0">
              <a:latin typeface="Times New Roman" panose="02020603050405020304" pitchFamily="18" charset="0"/>
              <a:ea typeface="Times New Roman" panose="02020603050405020304" pitchFamily="18" charset="0"/>
            </a:endParaRPr>
          </a:p>
          <a:p>
            <a:pPr>
              <a:spcAft>
                <a:spcPts val="0"/>
              </a:spcAft>
            </a:pPr>
            <a:r>
              <a:rPr lang="en-US" sz="2400" b="1" dirty="0">
                <a:solidFill>
                  <a:srgbClr val="4F81BD"/>
                </a:solidFill>
                <a:latin typeface="Times New Roman" panose="02020603050405020304" pitchFamily="18" charset="0"/>
                <a:ea typeface="Times New Roman" panose="02020603050405020304" pitchFamily="18" charset="0"/>
              </a:rPr>
              <a:t>Adverbs never</a:t>
            </a:r>
            <a:r>
              <a:rPr lang="en-US" sz="2400" dirty="0">
                <a:solidFill>
                  <a:srgbClr val="4F81BD"/>
                </a:solidFill>
                <a:latin typeface="Times New Roman" panose="02020603050405020304" pitchFamily="18" charset="0"/>
                <a:ea typeface="Times New Roman" panose="02020603050405020304" pitchFamily="18" charset="0"/>
              </a:rPr>
              <a:t> </a:t>
            </a:r>
            <a:r>
              <a:rPr lang="en-US" sz="2400" dirty="0">
                <a:latin typeface="Times New Roman" panose="02020603050405020304" pitchFamily="18" charset="0"/>
                <a:ea typeface="Times New Roman" panose="02020603050405020304" pitchFamily="18" charset="0"/>
              </a:rPr>
              <a:t>normally separate the verb from the object.</a:t>
            </a:r>
            <a:endParaRPr lang="ro-RO" sz="2000" dirty="0">
              <a:latin typeface="Times New Roman" panose="02020603050405020304" pitchFamily="18" charset="0"/>
              <a:ea typeface="Times New Roman" panose="02020603050405020304" pitchFamily="18" charset="0"/>
            </a:endParaRPr>
          </a:p>
          <a:p>
            <a:pPr>
              <a:spcAft>
                <a:spcPts val="0"/>
              </a:spcAft>
            </a:pPr>
            <a:r>
              <a:rPr lang="en-US" sz="2400" i="1" dirty="0">
                <a:solidFill>
                  <a:srgbClr val="00B050"/>
                </a:solidFill>
                <a:latin typeface="Times New Roman" panose="02020603050405020304" pitchFamily="18" charset="0"/>
                <a:ea typeface="Times New Roman" panose="02020603050405020304" pitchFamily="18" charset="0"/>
              </a:rPr>
              <a:t>We </a:t>
            </a:r>
            <a:r>
              <a:rPr lang="en-US" sz="2400" b="1" i="1" dirty="0">
                <a:solidFill>
                  <a:srgbClr val="00B050"/>
                </a:solidFill>
                <a:latin typeface="Times New Roman" panose="02020603050405020304" pitchFamily="18" charset="0"/>
                <a:ea typeface="Times New Roman" panose="02020603050405020304" pitchFamily="18" charset="0"/>
              </a:rPr>
              <a:t>often speak Spanish</a:t>
            </a:r>
            <a:r>
              <a:rPr lang="en-US" sz="2400" i="1" dirty="0">
                <a:solidFill>
                  <a:srgbClr val="00B050"/>
                </a:solidFill>
                <a:latin typeface="Times New Roman" panose="02020603050405020304" pitchFamily="18" charset="0"/>
                <a:ea typeface="Times New Roman" panose="02020603050405020304" pitchFamily="18" charset="0"/>
              </a:rPr>
              <a:t> at home. (NOT </a:t>
            </a:r>
            <a:r>
              <a:rPr lang="en-US" sz="2400" i="1" strike="sngStrike" dirty="0">
                <a:solidFill>
                  <a:srgbClr val="00B050"/>
                </a:solidFill>
                <a:latin typeface="Times New Roman" panose="02020603050405020304" pitchFamily="18" charset="0"/>
                <a:ea typeface="Times New Roman" panose="02020603050405020304" pitchFamily="18" charset="0"/>
              </a:rPr>
              <a:t>We speak often Spanish at home</a:t>
            </a:r>
            <a:r>
              <a:rPr lang="en-US" sz="2400" i="1" dirty="0">
                <a:solidFill>
                  <a:srgbClr val="00B050"/>
                </a:solidFill>
                <a:latin typeface="Times New Roman" panose="02020603050405020304" pitchFamily="18" charset="0"/>
                <a:ea typeface="Times New Roman" panose="02020603050405020304" pitchFamily="18" charset="0"/>
              </a:rPr>
              <a:t>.)</a:t>
            </a:r>
            <a:endParaRPr lang="ro-RO" sz="2000" dirty="0">
              <a:solidFill>
                <a:srgbClr val="00B050"/>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1467864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C20421-F917-4EFA-895B-B8D6A081C531}"/>
              </a:ext>
            </a:extLst>
          </p:cNvPr>
          <p:cNvSpPr>
            <a:spLocks noGrp="1"/>
          </p:cNvSpPr>
          <p:nvPr>
            <p:ph type="title"/>
          </p:nvPr>
        </p:nvSpPr>
        <p:spPr/>
        <p:txBody>
          <a:bodyPr/>
          <a:lstStyle/>
          <a:p>
            <a:pPr indent="448310">
              <a:spcAft>
                <a:spcPts val="0"/>
              </a:spcAft>
            </a:pPr>
            <a:r>
              <a:rPr lang="en-GB" sz="2400" dirty="0">
                <a:latin typeface="Times New Roman" panose="02020603050405020304" pitchFamily="18" charset="0"/>
                <a:ea typeface="Times New Roman" panose="02020603050405020304" pitchFamily="18" charset="0"/>
              </a:rPr>
              <a:t>	</a:t>
            </a:r>
            <a:r>
              <a:rPr lang="en-GB" sz="2800" i="1" dirty="0">
                <a:latin typeface="Times New Roman" panose="02020603050405020304" pitchFamily="18" charset="0"/>
                <a:ea typeface="Times New Roman" panose="02020603050405020304" pitchFamily="18" charset="0"/>
              </a:rPr>
              <a:t>• </a:t>
            </a:r>
            <a:r>
              <a:rPr lang="en-GB" b="1" i="1" dirty="0">
                <a:latin typeface="Times New Roman" panose="02020603050405020304" pitchFamily="18" charset="0"/>
                <a:ea typeface="Times New Roman" panose="02020603050405020304" pitchFamily="18" charset="0"/>
              </a:rPr>
              <a:t>Distinguishing between Adjectives and Adverbs</a:t>
            </a:r>
            <a:br>
              <a:rPr lang="ro-RO" sz="2400" dirty="0">
                <a:latin typeface="Times New Roman" panose="02020603050405020304" pitchFamily="18" charset="0"/>
                <a:ea typeface="Times New Roman" panose="02020603050405020304" pitchFamily="18" charset="0"/>
              </a:rPr>
            </a:br>
            <a:endParaRPr lang="ro-RO" dirty="0"/>
          </a:p>
        </p:txBody>
      </p:sp>
      <p:sp>
        <p:nvSpPr>
          <p:cNvPr id="3" name="Content Placeholder 2">
            <a:extLst>
              <a:ext uri="{FF2B5EF4-FFF2-40B4-BE49-F238E27FC236}">
                <a16:creationId xmlns:a16="http://schemas.microsoft.com/office/drawing/2014/main" id="{62FE7300-43A8-4B64-B70C-F79B7E132B94}"/>
              </a:ext>
            </a:extLst>
          </p:cNvPr>
          <p:cNvSpPr>
            <a:spLocks noGrp="1"/>
          </p:cNvSpPr>
          <p:nvPr>
            <p:ph idx="1"/>
          </p:nvPr>
        </p:nvSpPr>
        <p:spPr>
          <a:xfrm>
            <a:off x="630315" y="2015732"/>
            <a:ext cx="10424539" cy="3450613"/>
          </a:xfrm>
        </p:spPr>
        <p:txBody>
          <a:bodyPr>
            <a:normAutofit lnSpcReduction="10000"/>
          </a:bodyPr>
          <a:lstStyle/>
          <a:p>
            <a:pPr marL="0" indent="0">
              <a:buNone/>
            </a:pPr>
            <a:r>
              <a:rPr lang="en-GB" sz="2400" dirty="0"/>
              <a:t>Some words can be either adjectives or adverbs, depending on how they are used in a sentence.</a:t>
            </a:r>
            <a:endParaRPr lang="ro-RO" sz="2400" dirty="0"/>
          </a:p>
          <a:p>
            <a:pPr lvl="1"/>
            <a:r>
              <a:rPr lang="en-GB" sz="2000" dirty="0"/>
              <a:t>Adjective: </a:t>
            </a:r>
            <a:r>
              <a:rPr lang="en-GB" sz="2000" dirty="0">
                <a:solidFill>
                  <a:srgbClr val="00B050"/>
                </a:solidFill>
              </a:rPr>
              <a:t>It was a </a:t>
            </a:r>
            <a:r>
              <a:rPr lang="en-GB" sz="2000" b="1" i="1" dirty="0">
                <a:solidFill>
                  <a:srgbClr val="00B050"/>
                </a:solidFill>
              </a:rPr>
              <a:t>hard</a:t>
            </a:r>
            <a:r>
              <a:rPr lang="en-GB" sz="2000" i="1" dirty="0">
                <a:solidFill>
                  <a:srgbClr val="00B050"/>
                </a:solidFill>
              </a:rPr>
              <a:t> exam </a:t>
            </a:r>
            <a:r>
              <a:rPr lang="en-GB" sz="2000" i="1" dirty="0"/>
              <a:t>(</a:t>
            </a:r>
            <a:r>
              <a:rPr lang="en-GB" sz="2000" dirty="0"/>
              <a:t>adj. noun)</a:t>
            </a:r>
            <a:r>
              <a:rPr lang="en-GB" sz="2000" i="1" dirty="0"/>
              <a:t>.</a:t>
            </a:r>
            <a:endParaRPr lang="ro-RO" sz="2000" dirty="0"/>
          </a:p>
          <a:p>
            <a:pPr lvl="1"/>
            <a:r>
              <a:rPr lang="en-GB" sz="2000" dirty="0"/>
              <a:t>Adverb: </a:t>
            </a:r>
            <a:r>
              <a:rPr lang="en-GB" sz="2000" dirty="0">
                <a:solidFill>
                  <a:srgbClr val="00B050"/>
                </a:solidFill>
              </a:rPr>
              <a:t>I </a:t>
            </a:r>
            <a:r>
              <a:rPr lang="en-GB" sz="2000" i="1" dirty="0">
                <a:solidFill>
                  <a:srgbClr val="00B050"/>
                </a:solidFill>
              </a:rPr>
              <a:t>studied </a:t>
            </a:r>
            <a:r>
              <a:rPr lang="en-GB" sz="2000" b="1" i="1" dirty="0">
                <a:solidFill>
                  <a:srgbClr val="00B050"/>
                </a:solidFill>
              </a:rPr>
              <a:t>hard</a:t>
            </a:r>
            <a:r>
              <a:rPr lang="en-GB" sz="2000" i="1" dirty="0">
                <a:solidFill>
                  <a:srgbClr val="00B050"/>
                </a:solidFill>
              </a:rPr>
              <a:t> </a:t>
            </a:r>
            <a:r>
              <a:rPr lang="en-GB" sz="2000" dirty="0">
                <a:solidFill>
                  <a:srgbClr val="00B050"/>
                </a:solidFill>
              </a:rPr>
              <a:t>all week</a:t>
            </a:r>
            <a:r>
              <a:rPr lang="en-GB" sz="2000" dirty="0"/>
              <a:t>(verb adv.).</a:t>
            </a:r>
          </a:p>
          <a:p>
            <a:pPr marL="457200" lvl="1" indent="0">
              <a:buNone/>
            </a:pPr>
            <a:endParaRPr lang="en-US" sz="2000" dirty="0"/>
          </a:p>
          <a:p>
            <a:pPr lvl="1"/>
            <a:r>
              <a:rPr lang="en-GB" sz="2000" dirty="0"/>
              <a:t>Adjective: </a:t>
            </a:r>
            <a:r>
              <a:rPr lang="en-GB" sz="2000" dirty="0">
                <a:solidFill>
                  <a:srgbClr val="00B050"/>
                </a:solidFill>
              </a:rPr>
              <a:t>Herman took the </a:t>
            </a:r>
            <a:r>
              <a:rPr lang="en-GB" sz="2000" b="1" i="1" dirty="0">
                <a:solidFill>
                  <a:srgbClr val="00B050"/>
                </a:solidFill>
              </a:rPr>
              <a:t>late</a:t>
            </a:r>
            <a:r>
              <a:rPr lang="en-GB" sz="2000" i="1" dirty="0">
                <a:solidFill>
                  <a:srgbClr val="00B050"/>
                </a:solidFill>
              </a:rPr>
              <a:t> plane </a:t>
            </a:r>
            <a:r>
              <a:rPr lang="en-GB" sz="2000" dirty="0">
                <a:solidFill>
                  <a:srgbClr val="00B050"/>
                </a:solidFill>
              </a:rPr>
              <a:t>back to Washington</a:t>
            </a:r>
            <a:r>
              <a:rPr lang="en-GB" sz="2000" i="1" dirty="0">
                <a:solidFill>
                  <a:srgbClr val="00B050"/>
                </a:solidFill>
              </a:rPr>
              <a:t> </a:t>
            </a:r>
            <a:r>
              <a:rPr lang="en-GB" sz="2000" dirty="0"/>
              <a:t>(adj. noun)</a:t>
            </a:r>
            <a:r>
              <a:rPr lang="en-GB" sz="2000" i="1" dirty="0"/>
              <a:t>.</a:t>
            </a:r>
            <a:endParaRPr lang="en-US" sz="2000" i="1" dirty="0"/>
          </a:p>
          <a:p>
            <a:pPr lvl="1"/>
            <a:r>
              <a:rPr lang="en-GB" sz="2000" dirty="0"/>
              <a:t>Adverb: </a:t>
            </a:r>
            <a:r>
              <a:rPr lang="en-GB" sz="2000" dirty="0">
                <a:solidFill>
                  <a:srgbClr val="00B050"/>
                </a:solidFill>
              </a:rPr>
              <a:t>Many of the guests </a:t>
            </a:r>
            <a:r>
              <a:rPr lang="en-GB" sz="2000" i="1" dirty="0">
                <a:solidFill>
                  <a:srgbClr val="00B050"/>
                </a:solidFill>
              </a:rPr>
              <a:t>stayed </a:t>
            </a:r>
            <a:r>
              <a:rPr lang="en-GB" sz="2000" b="1" i="1" dirty="0">
                <a:solidFill>
                  <a:srgbClr val="00B050"/>
                </a:solidFill>
              </a:rPr>
              <a:t>late</a:t>
            </a:r>
            <a:r>
              <a:rPr lang="en-GB" sz="2000" i="1" dirty="0">
                <a:solidFill>
                  <a:srgbClr val="00B050"/>
                </a:solidFill>
              </a:rPr>
              <a:t>, </a:t>
            </a:r>
            <a:r>
              <a:rPr lang="en-GB" sz="2000" dirty="0">
                <a:solidFill>
                  <a:srgbClr val="00B050"/>
                </a:solidFill>
              </a:rPr>
              <a:t>so we turned off the lights and went to bed </a:t>
            </a:r>
            <a:r>
              <a:rPr lang="en-GB" sz="2000" dirty="0"/>
              <a:t>(verb adv.).</a:t>
            </a:r>
            <a:endParaRPr lang="ro-RO" sz="2000" dirty="0"/>
          </a:p>
          <a:p>
            <a:pPr marL="0" indent="0">
              <a:buNone/>
            </a:pPr>
            <a:endParaRPr lang="ro-RO" sz="2400" dirty="0"/>
          </a:p>
        </p:txBody>
      </p:sp>
    </p:spTree>
    <p:extLst>
      <p:ext uri="{BB962C8B-B14F-4D97-AF65-F5344CB8AC3E}">
        <p14:creationId xmlns:p14="http://schemas.microsoft.com/office/powerpoint/2010/main" val="40245519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C20421-F917-4EFA-895B-B8D6A081C531}"/>
              </a:ext>
            </a:extLst>
          </p:cNvPr>
          <p:cNvSpPr>
            <a:spLocks noGrp="1"/>
          </p:cNvSpPr>
          <p:nvPr>
            <p:ph type="title"/>
          </p:nvPr>
        </p:nvSpPr>
        <p:spPr/>
        <p:txBody>
          <a:bodyPr>
            <a:normAutofit fontScale="90000"/>
          </a:bodyPr>
          <a:lstStyle/>
          <a:p>
            <a:pPr indent="448310">
              <a:spcAft>
                <a:spcPts val="0"/>
              </a:spcAft>
            </a:pPr>
            <a:r>
              <a:rPr lang="en-GB" sz="2400" dirty="0">
                <a:latin typeface="Times New Roman" panose="02020603050405020304" pitchFamily="18" charset="0"/>
                <a:ea typeface="Times New Roman" panose="02020603050405020304" pitchFamily="18" charset="0"/>
              </a:rPr>
              <a:t>	</a:t>
            </a:r>
            <a:r>
              <a:rPr lang="en-GB" sz="2800" i="1" dirty="0">
                <a:latin typeface="Times New Roman" panose="02020603050405020304" pitchFamily="18" charset="0"/>
                <a:ea typeface="Times New Roman" panose="02020603050405020304" pitchFamily="18" charset="0"/>
              </a:rPr>
              <a:t>• </a:t>
            </a:r>
            <a:r>
              <a:rPr lang="en-GB" b="1" i="1" dirty="0">
                <a:latin typeface="Times New Roman" panose="02020603050405020304" pitchFamily="18" charset="0"/>
                <a:ea typeface="Times New Roman" panose="02020603050405020304" pitchFamily="18" charset="0"/>
              </a:rPr>
              <a:t>Distinguishing between Adjectives and Adverbs</a:t>
            </a:r>
            <a:br>
              <a:rPr lang="ro-RO" sz="2400" dirty="0">
                <a:latin typeface="Times New Roman" panose="02020603050405020304" pitchFamily="18" charset="0"/>
                <a:ea typeface="Times New Roman" panose="02020603050405020304" pitchFamily="18" charset="0"/>
              </a:rPr>
            </a:br>
            <a:r>
              <a:rPr lang="en-US" sz="2400" dirty="0">
                <a:latin typeface="Times New Roman" panose="02020603050405020304" pitchFamily="18" charset="0"/>
                <a:ea typeface="Times New Roman" panose="02020603050405020304" pitchFamily="18" charset="0"/>
              </a:rPr>
              <a:t>Therefore, the only reliable way to tell the difference between adjectives and adverbs is to analyze their function in a sentence. The following chart shows how to examine sentences to distinguish between adjectives and adverbs.</a:t>
            </a:r>
            <a:endParaRPr lang="ro-RO" dirty="0"/>
          </a:p>
        </p:txBody>
      </p:sp>
      <p:graphicFrame>
        <p:nvGraphicFramePr>
          <p:cNvPr id="5" name="Content Placeholder 4">
            <a:extLst>
              <a:ext uri="{FF2B5EF4-FFF2-40B4-BE49-F238E27FC236}">
                <a16:creationId xmlns:a16="http://schemas.microsoft.com/office/drawing/2014/main" id="{795B61A2-A5B5-499E-B682-FEAF986C0A0D}"/>
              </a:ext>
            </a:extLst>
          </p:cNvPr>
          <p:cNvGraphicFramePr>
            <a:graphicFrameLocks noGrp="1"/>
          </p:cNvGraphicFramePr>
          <p:nvPr>
            <p:ph idx="1"/>
            <p:extLst>
              <p:ext uri="{D42A27DB-BD31-4B8C-83A1-F6EECF244321}">
                <p14:modId xmlns:p14="http://schemas.microsoft.com/office/powerpoint/2010/main" val="4147736873"/>
              </p:ext>
            </p:extLst>
          </p:nvPr>
        </p:nvGraphicFramePr>
        <p:xfrm>
          <a:off x="1349406" y="2041864"/>
          <a:ext cx="9871969" cy="3444536"/>
        </p:xfrm>
        <a:graphic>
          <a:graphicData uri="http://schemas.openxmlformats.org/drawingml/2006/table">
            <a:tbl>
              <a:tblPr firstRow="1" firstCol="1" lastRow="1" lastCol="1" bandRow="1" bandCol="1">
                <a:tableStyleId>{5C22544A-7EE6-4342-B048-85BDC9FD1C3A}</a:tableStyleId>
              </a:tblPr>
              <a:tblGrid>
                <a:gridCol w="1624613">
                  <a:extLst>
                    <a:ext uri="{9D8B030D-6E8A-4147-A177-3AD203B41FA5}">
                      <a16:colId xmlns:a16="http://schemas.microsoft.com/office/drawing/2014/main" val="3621007519"/>
                    </a:ext>
                  </a:extLst>
                </a:gridCol>
                <a:gridCol w="2902998">
                  <a:extLst>
                    <a:ext uri="{9D8B030D-6E8A-4147-A177-3AD203B41FA5}">
                      <a16:colId xmlns:a16="http://schemas.microsoft.com/office/drawing/2014/main" val="2876988495"/>
                    </a:ext>
                  </a:extLst>
                </a:gridCol>
                <a:gridCol w="5344358">
                  <a:extLst>
                    <a:ext uri="{9D8B030D-6E8A-4147-A177-3AD203B41FA5}">
                      <a16:colId xmlns:a16="http://schemas.microsoft.com/office/drawing/2014/main" val="1286834999"/>
                    </a:ext>
                  </a:extLst>
                </a:gridCol>
              </a:tblGrid>
              <a:tr h="303976">
                <a:tc>
                  <a:txBody>
                    <a:bodyPr/>
                    <a:lstStyle/>
                    <a:p>
                      <a:pPr indent="448310" algn="just">
                        <a:lnSpc>
                          <a:spcPct val="115000"/>
                        </a:lnSpc>
                        <a:spcAft>
                          <a:spcPts val="0"/>
                        </a:spcAft>
                      </a:pPr>
                      <a:r>
                        <a:rPr lang="en-GB" sz="1800">
                          <a:effectLst/>
                        </a:rPr>
                        <a:t>Modifier</a:t>
                      </a:r>
                      <a:endParaRPr lang="ro-RO"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indent="448310" algn="just">
                        <a:lnSpc>
                          <a:spcPct val="115000"/>
                        </a:lnSpc>
                        <a:spcAft>
                          <a:spcPts val="0"/>
                        </a:spcAft>
                      </a:pPr>
                      <a:r>
                        <a:rPr lang="en-GB" sz="1800">
                          <a:effectLst/>
                        </a:rPr>
                        <a:t>Function</a:t>
                      </a:r>
                      <a:endParaRPr lang="ro-RO"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indent="448310" algn="just">
                        <a:lnSpc>
                          <a:spcPct val="115000"/>
                        </a:lnSpc>
                        <a:spcAft>
                          <a:spcPts val="0"/>
                        </a:spcAft>
                      </a:pPr>
                      <a:r>
                        <a:rPr lang="en-GB" sz="1800">
                          <a:effectLst/>
                        </a:rPr>
                        <a:t>Example</a:t>
                      </a:r>
                      <a:endParaRPr lang="ro-RO"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073534365"/>
                  </a:ext>
                </a:extLst>
              </a:tr>
              <a:tr h="628112">
                <a:tc>
                  <a:txBody>
                    <a:bodyPr/>
                    <a:lstStyle/>
                    <a:p>
                      <a:pPr indent="448310" algn="just">
                        <a:lnSpc>
                          <a:spcPct val="115000"/>
                        </a:lnSpc>
                        <a:spcAft>
                          <a:spcPts val="0"/>
                        </a:spcAft>
                      </a:pPr>
                      <a:r>
                        <a:rPr lang="en-GB" sz="1800">
                          <a:effectLst/>
                        </a:rPr>
                        <a:t>Adjective</a:t>
                      </a:r>
                      <a:endParaRPr lang="ro-RO"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indent="448310" algn="just">
                        <a:lnSpc>
                          <a:spcPct val="115000"/>
                        </a:lnSpc>
                        <a:spcAft>
                          <a:spcPts val="0"/>
                        </a:spcAft>
                      </a:pPr>
                      <a:r>
                        <a:rPr lang="en-GB" sz="1800" dirty="0">
                          <a:solidFill>
                            <a:schemeClr val="bg1"/>
                          </a:solidFill>
                          <a:effectLst/>
                        </a:rPr>
                        <a:t>Describe nouns</a:t>
                      </a:r>
                      <a:endParaRPr lang="ro-RO" sz="1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1"/>
                    </a:solidFill>
                  </a:tcPr>
                </a:tc>
                <a:tc>
                  <a:txBody>
                    <a:bodyPr/>
                    <a:lstStyle/>
                    <a:p>
                      <a:pPr indent="448310" algn="just">
                        <a:lnSpc>
                          <a:spcPct val="115000"/>
                        </a:lnSpc>
                        <a:spcAft>
                          <a:spcPts val="0"/>
                        </a:spcAft>
                      </a:pPr>
                      <a:r>
                        <a:rPr lang="en-GB" sz="1800" dirty="0">
                          <a:effectLst/>
                        </a:rPr>
                        <a:t>I went to an </a:t>
                      </a:r>
                      <a:r>
                        <a:rPr lang="en-GB" sz="1800" dirty="0">
                          <a:solidFill>
                            <a:srgbClr val="FF0000"/>
                          </a:solidFill>
                          <a:effectLst/>
                        </a:rPr>
                        <a:t>early</a:t>
                      </a:r>
                      <a:r>
                        <a:rPr lang="en-GB" sz="1800" dirty="0">
                          <a:effectLst/>
                        </a:rPr>
                        <a:t> class.</a:t>
                      </a:r>
                      <a:endParaRPr lang="ro-RO" sz="1800" dirty="0">
                        <a:effectLst/>
                      </a:endParaRPr>
                    </a:p>
                    <a:p>
                      <a:pPr indent="448310" algn="just">
                        <a:lnSpc>
                          <a:spcPct val="115000"/>
                        </a:lnSpc>
                        <a:spcAft>
                          <a:spcPts val="0"/>
                        </a:spcAft>
                      </a:pPr>
                      <a:r>
                        <a:rPr lang="en-GB" sz="1800" dirty="0">
                          <a:effectLst/>
                        </a:rPr>
                        <a:t>adj. noun</a:t>
                      </a:r>
                      <a:endParaRPr lang="ro-RO"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280613337"/>
                  </a:ext>
                </a:extLst>
              </a:tr>
              <a:tr h="628112">
                <a:tc>
                  <a:txBody>
                    <a:bodyPr/>
                    <a:lstStyle/>
                    <a:p>
                      <a:pPr indent="448310" algn="just">
                        <a:lnSpc>
                          <a:spcPct val="115000"/>
                        </a:lnSpc>
                        <a:spcAft>
                          <a:spcPts val="0"/>
                        </a:spcAft>
                      </a:pPr>
                      <a:r>
                        <a:rPr lang="en-GB" sz="1800">
                          <a:effectLst/>
                        </a:rPr>
                        <a:t>Adjective</a:t>
                      </a:r>
                      <a:endParaRPr lang="ro-RO"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indent="448310" algn="just">
                        <a:lnSpc>
                          <a:spcPct val="115000"/>
                        </a:lnSpc>
                        <a:spcAft>
                          <a:spcPts val="0"/>
                        </a:spcAft>
                      </a:pPr>
                      <a:r>
                        <a:rPr lang="en-GB" sz="1800" dirty="0">
                          <a:solidFill>
                            <a:schemeClr val="bg1"/>
                          </a:solidFill>
                          <a:effectLst/>
                        </a:rPr>
                        <a:t>Describe pronouns</a:t>
                      </a:r>
                      <a:endParaRPr lang="ro-RO" sz="1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1"/>
                    </a:solidFill>
                  </a:tcPr>
                </a:tc>
                <a:tc>
                  <a:txBody>
                    <a:bodyPr/>
                    <a:lstStyle/>
                    <a:p>
                      <a:pPr indent="448310" algn="just">
                        <a:lnSpc>
                          <a:spcPct val="115000"/>
                        </a:lnSpc>
                        <a:spcAft>
                          <a:spcPts val="0"/>
                        </a:spcAft>
                      </a:pPr>
                      <a:r>
                        <a:rPr lang="en-GB" sz="1800" dirty="0">
                          <a:effectLst/>
                        </a:rPr>
                        <a:t>They were </a:t>
                      </a:r>
                      <a:r>
                        <a:rPr lang="en-GB" sz="1800" dirty="0">
                          <a:solidFill>
                            <a:srgbClr val="FF0000"/>
                          </a:solidFill>
                          <a:effectLst/>
                        </a:rPr>
                        <a:t>sick</a:t>
                      </a:r>
                      <a:r>
                        <a:rPr lang="en-GB" sz="1800" dirty="0">
                          <a:effectLst/>
                        </a:rPr>
                        <a:t> with flu for days. </a:t>
                      </a:r>
                      <a:endParaRPr lang="ro-RO" sz="1800" dirty="0">
                        <a:effectLst/>
                      </a:endParaRPr>
                    </a:p>
                    <a:p>
                      <a:pPr indent="448310" algn="just">
                        <a:lnSpc>
                          <a:spcPct val="115000"/>
                        </a:lnSpc>
                        <a:spcAft>
                          <a:spcPts val="0"/>
                        </a:spcAft>
                      </a:pPr>
                      <a:r>
                        <a:rPr lang="en-GB" sz="1800" dirty="0">
                          <a:effectLst/>
                        </a:rPr>
                        <a:t>pronoun adj.</a:t>
                      </a:r>
                      <a:endParaRPr lang="ro-RO"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194976762"/>
                  </a:ext>
                </a:extLst>
              </a:tr>
              <a:tr h="628112">
                <a:tc>
                  <a:txBody>
                    <a:bodyPr/>
                    <a:lstStyle/>
                    <a:p>
                      <a:pPr indent="448310" algn="just">
                        <a:lnSpc>
                          <a:spcPct val="115000"/>
                        </a:lnSpc>
                        <a:spcAft>
                          <a:spcPts val="0"/>
                        </a:spcAft>
                      </a:pPr>
                      <a:r>
                        <a:rPr lang="en-GB" sz="1800">
                          <a:effectLst/>
                        </a:rPr>
                        <a:t>Adverb</a:t>
                      </a:r>
                      <a:endParaRPr lang="ro-RO"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indent="448310" algn="just">
                        <a:lnSpc>
                          <a:spcPct val="115000"/>
                        </a:lnSpc>
                        <a:spcAft>
                          <a:spcPts val="0"/>
                        </a:spcAft>
                      </a:pPr>
                      <a:r>
                        <a:rPr lang="en-GB" sz="1800" dirty="0">
                          <a:solidFill>
                            <a:schemeClr val="bg1"/>
                          </a:solidFill>
                          <a:effectLst/>
                        </a:rPr>
                        <a:t>Describe verbs</a:t>
                      </a:r>
                      <a:endParaRPr lang="ro-RO" sz="1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1"/>
                    </a:solidFill>
                  </a:tcPr>
                </a:tc>
                <a:tc>
                  <a:txBody>
                    <a:bodyPr/>
                    <a:lstStyle/>
                    <a:p>
                      <a:pPr indent="448310" algn="just">
                        <a:lnSpc>
                          <a:spcPct val="115000"/>
                        </a:lnSpc>
                        <a:spcAft>
                          <a:spcPts val="0"/>
                        </a:spcAft>
                      </a:pPr>
                      <a:r>
                        <a:rPr lang="en-GB" sz="1800" dirty="0">
                          <a:effectLst/>
                        </a:rPr>
                        <a:t>Kate awoke </a:t>
                      </a:r>
                      <a:r>
                        <a:rPr lang="en-GB" sz="1800" dirty="0">
                          <a:solidFill>
                            <a:srgbClr val="FF0000"/>
                          </a:solidFill>
                          <a:effectLst/>
                        </a:rPr>
                        <a:t>early</a:t>
                      </a:r>
                      <a:r>
                        <a:rPr lang="en-GB" sz="1800" dirty="0">
                          <a:effectLst/>
                        </a:rPr>
                        <a:t> in the morning.</a:t>
                      </a:r>
                      <a:endParaRPr lang="ro-RO" sz="1800" dirty="0">
                        <a:effectLst/>
                      </a:endParaRPr>
                    </a:p>
                    <a:p>
                      <a:pPr indent="448310" algn="just">
                        <a:lnSpc>
                          <a:spcPct val="115000"/>
                        </a:lnSpc>
                        <a:spcAft>
                          <a:spcPts val="0"/>
                        </a:spcAft>
                      </a:pPr>
                      <a:r>
                        <a:rPr lang="en-GB" sz="1800" dirty="0">
                          <a:effectLst/>
                        </a:rPr>
                        <a:t>verb adv.</a:t>
                      </a:r>
                      <a:endParaRPr lang="ro-RO"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945028975"/>
                  </a:ext>
                </a:extLst>
              </a:tr>
              <a:tr h="628112">
                <a:tc>
                  <a:txBody>
                    <a:bodyPr/>
                    <a:lstStyle/>
                    <a:p>
                      <a:pPr indent="448310" algn="just">
                        <a:lnSpc>
                          <a:spcPct val="115000"/>
                        </a:lnSpc>
                        <a:spcAft>
                          <a:spcPts val="0"/>
                        </a:spcAft>
                      </a:pPr>
                      <a:r>
                        <a:rPr lang="en-GB" sz="1800">
                          <a:effectLst/>
                        </a:rPr>
                        <a:t>Adverb</a:t>
                      </a:r>
                      <a:endParaRPr lang="ro-RO"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indent="448310" algn="just">
                        <a:lnSpc>
                          <a:spcPct val="115000"/>
                        </a:lnSpc>
                        <a:spcAft>
                          <a:spcPts val="0"/>
                        </a:spcAft>
                      </a:pPr>
                      <a:r>
                        <a:rPr lang="en-GB" sz="1800" dirty="0">
                          <a:solidFill>
                            <a:schemeClr val="bg1"/>
                          </a:solidFill>
                          <a:effectLst/>
                        </a:rPr>
                        <a:t>Describe adverbs</a:t>
                      </a:r>
                      <a:endParaRPr lang="ro-RO" sz="1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1"/>
                    </a:solidFill>
                  </a:tcPr>
                </a:tc>
                <a:tc>
                  <a:txBody>
                    <a:bodyPr/>
                    <a:lstStyle/>
                    <a:p>
                      <a:pPr indent="448310" algn="just">
                        <a:lnSpc>
                          <a:spcPct val="115000"/>
                        </a:lnSpc>
                        <a:spcAft>
                          <a:spcPts val="0"/>
                        </a:spcAft>
                      </a:pPr>
                      <a:r>
                        <a:rPr lang="en-GB" sz="1800" dirty="0">
                          <a:effectLst/>
                        </a:rPr>
                        <a:t>Kate awoke </a:t>
                      </a:r>
                      <a:r>
                        <a:rPr lang="en-GB" sz="1800" dirty="0">
                          <a:solidFill>
                            <a:srgbClr val="FF0000"/>
                          </a:solidFill>
                          <a:effectLst/>
                        </a:rPr>
                        <a:t>very</a:t>
                      </a:r>
                      <a:r>
                        <a:rPr lang="en-GB" sz="1800" dirty="0">
                          <a:effectLst/>
                        </a:rPr>
                        <a:t> early in the morning.</a:t>
                      </a:r>
                      <a:endParaRPr lang="ro-RO" sz="1800" dirty="0">
                        <a:effectLst/>
                      </a:endParaRPr>
                    </a:p>
                    <a:p>
                      <a:pPr indent="448310" algn="just">
                        <a:lnSpc>
                          <a:spcPct val="115000"/>
                        </a:lnSpc>
                        <a:spcAft>
                          <a:spcPts val="0"/>
                        </a:spcAft>
                      </a:pPr>
                      <a:r>
                        <a:rPr lang="en-GB" sz="1800" dirty="0">
                          <a:effectLst/>
                        </a:rPr>
                        <a:t>adv. adv.</a:t>
                      </a:r>
                      <a:endParaRPr lang="ro-RO"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579363900"/>
                  </a:ext>
                </a:extLst>
              </a:tr>
              <a:tr h="628112">
                <a:tc>
                  <a:txBody>
                    <a:bodyPr/>
                    <a:lstStyle/>
                    <a:p>
                      <a:pPr indent="448310" algn="just">
                        <a:lnSpc>
                          <a:spcPct val="115000"/>
                        </a:lnSpc>
                        <a:spcAft>
                          <a:spcPts val="0"/>
                        </a:spcAft>
                      </a:pPr>
                      <a:r>
                        <a:rPr lang="en-GB" sz="1800">
                          <a:effectLst/>
                        </a:rPr>
                        <a:t>Adverb</a:t>
                      </a:r>
                      <a:endParaRPr lang="ro-RO"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indent="448310" algn="just">
                        <a:lnSpc>
                          <a:spcPct val="115000"/>
                        </a:lnSpc>
                        <a:spcAft>
                          <a:spcPts val="0"/>
                        </a:spcAft>
                      </a:pPr>
                      <a:r>
                        <a:rPr lang="en-GB" sz="1800" dirty="0">
                          <a:solidFill>
                            <a:schemeClr val="bg1"/>
                          </a:solidFill>
                          <a:effectLst/>
                        </a:rPr>
                        <a:t>Describe adjectives</a:t>
                      </a:r>
                      <a:endParaRPr lang="ro-RO" sz="1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indent="448310" algn="just">
                        <a:lnSpc>
                          <a:spcPct val="115000"/>
                        </a:lnSpc>
                        <a:spcAft>
                          <a:spcPts val="0"/>
                        </a:spcAft>
                      </a:pPr>
                      <a:r>
                        <a:rPr lang="en-GB" sz="1800" dirty="0">
                          <a:effectLst/>
                        </a:rPr>
                        <a:t>The dawn was </a:t>
                      </a:r>
                      <a:r>
                        <a:rPr lang="en-GB" sz="1800" dirty="0">
                          <a:solidFill>
                            <a:srgbClr val="FF0000"/>
                          </a:solidFill>
                          <a:effectLst/>
                        </a:rPr>
                        <a:t>really</a:t>
                      </a:r>
                      <a:r>
                        <a:rPr lang="en-GB" sz="1800" dirty="0">
                          <a:effectLst/>
                        </a:rPr>
                        <a:t> beautiful.</a:t>
                      </a:r>
                      <a:endParaRPr lang="ro-RO" sz="1800" dirty="0">
                        <a:effectLst/>
                      </a:endParaRPr>
                    </a:p>
                    <a:p>
                      <a:pPr indent="448310" algn="just">
                        <a:lnSpc>
                          <a:spcPct val="115000"/>
                        </a:lnSpc>
                        <a:spcAft>
                          <a:spcPts val="0"/>
                        </a:spcAft>
                      </a:pPr>
                      <a:r>
                        <a:rPr lang="en-GB" sz="1800" dirty="0">
                          <a:effectLst/>
                        </a:rPr>
                        <a:t>adv. adj.</a:t>
                      </a:r>
                      <a:endParaRPr lang="ro-RO"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350707211"/>
                  </a:ext>
                </a:extLst>
              </a:tr>
            </a:tbl>
          </a:graphicData>
        </a:graphic>
      </p:graphicFrame>
    </p:spTree>
    <p:extLst>
      <p:ext uri="{BB962C8B-B14F-4D97-AF65-F5344CB8AC3E}">
        <p14:creationId xmlns:p14="http://schemas.microsoft.com/office/powerpoint/2010/main" val="30816344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79BEAB1-6548-44AE-8E09-64802D0CE997}"/>
              </a:ext>
            </a:extLst>
          </p:cNvPr>
          <p:cNvSpPr/>
          <p:nvPr/>
        </p:nvSpPr>
        <p:spPr>
          <a:xfrm>
            <a:off x="645110" y="357222"/>
            <a:ext cx="10901779" cy="4832092"/>
          </a:xfrm>
          <a:prstGeom prst="rect">
            <a:avLst/>
          </a:prstGeom>
        </p:spPr>
        <p:txBody>
          <a:bodyPr wrap="square">
            <a:spAutoFit/>
          </a:bodyPr>
          <a:lstStyle/>
          <a:p>
            <a:pPr indent="448310" algn="just">
              <a:spcAft>
                <a:spcPts val="0"/>
              </a:spcAft>
            </a:pPr>
            <a:r>
              <a:rPr lang="en-GB" sz="2800" b="1" i="1" dirty="0">
                <a:latin typeface="Times New Roman" panose="02020603050405020304" pitchFamily="18" charset="0"/>
                <a:ea typeface="Times New Roman" panose="02020603050405020304" pitchFamily="18" charset="0"/>
              </a:rPr>
              <a:t>Positive, Comparative, and Superlative Degrees of Comparison</a:t>
            </a:r>
            <a:endParaRPr lang="ro-RO" sz="2800" b="1" dirty="0">
              <a:latin typeface="Times New Roman" panose="02020603050405020304" pitchFamily="18" charset="0"/>
              <a:ea typeface="Times New Roman" panose="02020603050405020304" pitchFamily="18" charset="0"/>
            </a:endParaRPr>
          </a:p>
          <a:p>
            <a:pPr indent="448310" algn="just">
              <a:spcAft>
                <a:spcPts val="0"/>
              </a:spcAft>
            </a:pPr>
            <a:r>
              <a:rPr lang="en-GB" sz="2800" dirty="0">
                <a:latin typeface="Times New Roman" panose="02020603050405020304" pitchFamily="18" charset="0"/>
                <a:ea typeface="Times New Roman" panose="02020603050405020304" pitchFamily="18" charset="0"/>
              </a:rPr>
              <a:t>Adjectives and adverbs not only describe things; they also compare them. Adjectives and adverbs have different forms to show degrees of comparison. There are three degrees of comparison: </a:t>
            </a:r>
            <a:r>
              <a:rPr lang="en-GB" sz="2800" i="1" dirty="0">
                <a:solidFill>
                  <a:srgbClr val="00B050"/>
                </a:solidFill>
                <a:latin typeface="Times New Roman" panose="02020603050405020304" pitchFamily="18" charset="0"/>
                <a:ea typeface="Times New Roman" panose="02020603050405020304" pitchFamily="18" charset="0"/>
              </a:rPr>
              <a:t>positive</a:t>
            </a:r>
            <a:r>
              <a:rPr lang="en-GB" sz="2800" i="1" dirty="0">
                <a:latin typeface="Times New Roman" panose="02020603050405020304" pitchFamily="18" charset="0"/>
                <a:ea typeface="Times New Roman" panose="02020603050405020304" pitchFamily="18" charset="0"/>
              </a:rPr>
              <a:t>, </a:t>
            </a:r>
            <a:r>
              <a:rPr lang="en-GB" sz="2800" i="1" dirty="0">
                <a:solidFill>
                  <a:srgbClr val="00B050"/>
                </a:solidFill>
                <a:latin typeface="Times New Roman" panose="02020603050405020304" pitchFamily="18" charset="0"/>
                <a:ea typeface="Times New Roman" panose="02020603050405020304" pitchFamily="18" charset="0"/>
              </a:rPr>
              <a:t>comparative</a:t>
            </a:r>
            <a:r>
              <a:rPr lang="en-GB" sz="2800" i="1" dirty="0">
                <a:latin typeface="Times New Roman" panose="02020603050405020304" pitchFamily="18" charset="0"/>
                <a:ea typeface="Times New Roman" panose="02020603050405020304" pitchFamily="18" charset="0"/>
              </a:rPr>
              <a:t>, </a:t>
            </a:r>
            <a:r>
              <a:rPr lang="en-GB" sz="2800" dirty="0">
                <a:latin typeface="Times New Roman" panose="02020603050405020304" pitchFamily="18" charset="0"/>
                <a:ea typeface="Times New Roman" panose="02020603050405020304" pitchFamily="18" charset="0"/>
              </a:rPr>
              <a:t>and </a:t>
            </a:r>
            <a:r>
              <a:rPr lang="en-GB" sz="2800" i="1" dirty="0">
                <a:solidFill>
                  <a:srgbClr val="00B050"/>
                </a:solidFill>
                <a:latin typeface="Times New Roman" panose="02020603050405020304" pitchFamily="18" charset="0"/>
                <a:ea typeface="Times New Roman" panose="02020603050405020304" pitchFamily="18" charset="0"/>
              </a:rPr>
              <a:t>superlative:</a:t>
            </a:r>
            <a:endParaRPr lang="ro-RO" sz="2800" dirty="0">
              <a:latin typeface="Times New Roman" panose="02020603050405020304" pitchFamily="18" charset="0"/>
              <a:ea typeface="Times New Roman" panose="02020603050405020304" pitchFamily="18" charset="0"/>
            </a:endParaRPr>
          </a:p>
          <a:p>
            <a:pPr indent="448310" algn="just">
              <a:spcAft>
                <a:spcPts val="0"/>
              </a:spcAft>
            </a:pPr>
            <a:r>
              <a:rPr lang="en-GB" sz="2800" i="1" dirty="0">
                <a:latin typeface="Times New Roman" panose="02020603050405020304" pitchFamily="18" charset="0"/>
                <a:ea typeface="Times New Roman" panose="02020603050405020304" pitchFamily="18" charset="0"/>
                <a:sym typeface="Symbol" panose="05050102010706020507" pitchFamily="18" charset="2"/>
              </a:rPr>
              <a:t></a:t>
            </a:r>
            <a:r>
              <a:rPr lang="en-GB" sz="2800" i="1" dirty="0">
                <a:latin typeface="Times New Roman" panose="02020603050405020304" pitchFamily="18" charset="0"/>
                <a:ea typeface="Times New Roman" panose="02020603050405020304" pitchFamily="18" charset="0"/>
              </a:rPr>
              <a:t> Positive: </a:t>
            </a:r>
            <a:r>
              <a:rPr lang="en-GB" sz="2800" dirty="0">
                <a:latin typeface="Times New Roman" panose="02020603050405020304" pitchFamily="18" charset="0"/>
                <a:ea typeface="Times New Roman" panose="02020603050405020304" pitchFamily="18" charset="0"/>
              </a:rPr>
              <a:t>The base form of the adjective or adverb </a:t>
            </a:r>
            <a:r>
              <a:rPr lang="en-GB" sz="2800" i="1" dirty="0">
                <a:latin typeface="Times New Roman" panose="02020603050405020304" pitchFamily="18" charset="0"/>
                <a:ea typeface="Times New Roman" panose="02020603050405020304" pitchFamily="18" charset="0"/>
              </a:rPr>
              <a:t>not </a:t>
            </a:r>
            <a:r>
              <a:rPr lang="en-GB" sz="2800" dirty="0">
                <a:latin typeface="Times New Roman" panose="02020603050405020304" pitchFamily="18" charset="0"/>
                <a:ea typeface="Times New Roman" panose="02020603050405020304" pitchFamily="18" charset="0"/>
              </a:rPr>
              <a:t>being used in a comparison.</a:t>
            </a:r>
            <a:endParaRPr lang="ro-RO" sz="2800" dirty="0">
              <a:latin typeface="Times New Roman" panose="02020603050405020304" pitchFamily="18" charset="0"/>
              <a:ea typeface="Times New Roman" panose="02020603050405020304" pitchFamily="18" charset="0"/>
            </a:endParaRPr>
          </a:p>
          <a:p>
            <a:pPr indent="448310" algn="just">
              <a:spcAft>
                <a:spcPts val="0"/>
              </a:spcAft>
            </a:pPr>
            <a:r>
              <a:rPr lang="en-GB" sz="2800" i="1" dirty="0">
                <a:latin typeface="Times New Roman" panose="02020603050405020304" pitchFamily="18" charset="0"/>
                <a:ea typeface="Times New Roman" panose="02020603050405020304" pitchFamily="18" charset="0"/>
                <a:sym typeface="Symbol" panose="05050102010706020507" pitchFamily="18" charset="2"/>
              </a:rPr>
              <a:t></a:t>
            </a:r>
            <a:r>
              <a:rPr lang="en-GB" sz="2800" i="1" dirty="0">
                <a:latin typeface="Times New Roman" panose="02020603050405020304" pitchFamily="18" charset="0"/>
                <a:ea typeface="Times New Roman" panose="02020603050405020304" pitchFamily="18" charset="0"/>
              </a:rPr>
              <a:t> Comparative: </a:t>
            </a:r>
            <a:r>
              <a:rPr lang="en-GB" sz="2800" dirty="0">
                <a:latin typeface="Times New Roman" panose="02020603050405020304" pitchFamily="18" charset="0"/>
                <a:ea typeface="Times New Roman" panose="02020603050405020304" pitchFamily="18" charset="0"/>
              </a:rPr>
              <a:t>The form of the adjective or adverb being used to compare </a:t>
            </a:r>
            <a:r>
              <a:rPr lang="en-GB" sz="2800" i="1" dirty="0">
                <a:latin typeface="Times New Roman" panose="02020603050405020304" pitchFamily="18" charset="0"/>
                <a:ea typeface="Times New Roman" panose="02020603050405020304" pitchFamily="18" charset="0"/>
              </a:rPr>
              <a:t>two </a:t>
            </a:r>
            <a:r>
              <a:rPr lang="en-GB" sz="2800" dirty="0">
                <a:latin typeface="Times New Roman" panose="02020603050405020304" pitchFamily="18" charset="0"/>
                <a:ea typeface="Times New Roman" panose="02020603050405020304" pitchFamily="18" charset="0"/>
              </a:rPr>
              <a:t>things.</a:t>
            </a:r>
            <a:endParaRPr lang="ro-RO" sz="2800" dirty="0">
              <a:latin typeface="Times New Roman" panose="02020603050405020304" pitchFamily="18" charset="0"/>
              <a:ea typeface="Times New Roman" panose="02020603050405020304" pitchFamily="18" charset="0"/>
            </a:endParaRPr>
          </a:p>
          <a:p>
            <a:pPr indent="448310" algn="just">
              <a:spcAft>
                <a:spcPts val="0"/>
              </a:spcAft>
            </a:pPr>
            <a:r>
              <a:rPr lang="en-GB" sz="2800" i="1" dirty="0">
                <a:latin typeface="Times New Roman" panose="02020603050405020304" pitchFamily="18" charset="0"/>
                <a:ea typeface="Times New Roman" panose="02020603050405020304" pitchFamily="18" charset="0"/>
                <a:sym typeface="Symbol" panose="05050102010706020507" pitchFamily="18" charset="2"/>
              </a:rPr>
              <a:t></a:t>
            </a:r>
            <a:r>
              <a:rPr lang="en-GB" sz="2800" i="1" dirty="0">
                <a:latin typeface="Times New Roman" panose="02020603050405020304" pitchFamily="18" charset="0"/>
                <a:ea typeface="Times New Roman" panose="02020603050405020304" pitchFamily="18" charset="0"/>
              </a:rPr>
              <a:t> Superlative: </a:t>
            </a:r>
            <a:r>
              <a:rPr lang="en-GB" sz="2800" dirty="0">
                <a:latin typeface="Times New Roman" panose="02020603050405020304" pitchFamily="18" charset="0"/>
                <a:ea typeface="Times New Roman" panose="02020603050405020304" pitchFamily="18" charset="0"/>
              </a:rPr>
              <a:t>The form of the adjective or adverb being used to compare </a:t>
            </a:r>
            <a:r>
              <a:rPr lang="en-GB" sz="2800" i="1" dirty="0">
                <a:latin typeface="Times New Roman" panose="02020603050405020304" pitchFamily="18" charset="0"/>
                <a:ea typeface="Times New Roman" panose="02020603050405020304" pitchFamily="18" charset="0"/>
              </a:rPr>
              <a:t>three or more </a:t>
            </a:r>
            <a:r>
              <a:rPr lang="en-GB" sz="2800" dirty="0">
                <a:latin typeface="Times New Roman" panose="02020603050405020304" pitchFamily="18" charset="0"/>
                <a:ea typeface="Times New Roman" panose="02020603050405020304" pitchFamily="18" charset="0"/>
              </a:rPr>
              <a:t>things.</a:t>
            </a:r>
            <a:endParaRPr lang="ro-RO" sz="28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7619109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40B64BF3-42DD-4CB2-BC4A-A10E1525B919}"/>
              </a:ext>
            </a:extLst>
          </p:cNvPr>
          <p:cNvSpPr>
            <a:spLocks noGrp="1"/>
          </p:cNvSpPr>
          <p:nvPr>
            <p:ph type="title"/>
          </p:nvPr>
        </p:nvSpPr>
        <p:spPr/>
        <p:txBody>
          <a:bodyPr/>
          <a:lstStyle/>
          <a:p>
            <a:endParaRPr lang="ro-RO" dirty="0"/>
          </a:p>
        </p:txBody>
      </p:sp>
      <p:graphicFrame>
        <p:nvGraphicFramePr>
          <p:cNvPr id="7" name="Content Placeholder 6">
            <a:extLst>
              <a:ext uri="{FF2B5EF4-FFF2-40B4-BE49-F238E27FC236}">
                <a16:creationId xmlns:a16="http://schemas.microsoft.com/office/drawing/2014/main" id="{AC539F05-6161-4295-A1F1-BDF3CCA5E5EB}"/>
              </a:ext>
            </a:extLst>
          </p:cNvPr>
          <p:cNvGraphicFramePr>
            <a:graphicFrameLocks noGrp="1"/>
          </p:cNvGraphicFramePr>
          <p:nvPr>
            <p:ph idx="1"/>
            <p:extLst>
              <p:ext uri="{D42A27DB-BD31-4B8C-83A1-F6EECF244321}">
                <p14:modId xmlns:p14="http://schemas.microsoft.com/office/powerpoint/2010/main" val="1669477047"/>
              </p:ext>
            </p:extLst>
          </p:nvPr>
        </p:nvGraphicFramePr>
        <p:xfrm>
          <a:off x="656947" y="1953087"/>
          <a:ext cx="10875146" cy="3096941"/>
        </p:xfrm>
        <a:graphic>
          <a:graphicData uri="http://schemas.openxmlformats.org/drawingml/2006/table">
            <a:tbl>
              <a:tblPr firstRow="1" firstCol="1" lastRow="1" lastCol="1" bandRow="1" bandCol="1">
                <a:tableStyleId>{5C22544A-7EE6-4342-B048-85BDC9FD1C3A}</a:tableStyleId>
              </a:tblPr>
              <a:tblGrid>
                <a:gridCol w="3624312">
                  <a:extLst>
                    <a:ext uri="{9D8B030D-6E8A-4147-A177-3AD203B41FA5}">
                      <a16:colId xmlns:a16="http://schemas.microsoft.com/office/drawing/2014/main" val="731655107"/>
                    </a:ext>
                  </a:extLst>
                </a:gridCol>
                <a:gridCol w="2829755">
                  <a:extLst>
                    <a:ext uri="{9D8B030D-6E8A-4147-A177-3AD203B41FA5}">
                      <a16:colId xmlns:a16="http://schemas.microsoft.com/office/drawing/2014/main" val="1503196690"/>
                    </a:ext>
                  </a:extLst>
                </a:gridCol>
                <a:gridCol w="4421079">
                  <a:extLst>
                    <a:ext uri="{9D8B030D-6E8A-4147-A177-3AD203B41FA5}">
                      <a16:colId xmlns:a16="http://schemas.microsoft.com/office/drawing/2014/main" val="1988614956"/>
                    </a:ext>
                  </a:extLst>
                </a:gridCol>
              </a:tblGrid>
              <a:tr h="852257">
                <a:tc>
                  <a:txBody>
                    <a:bodyPr/>
                    <a:lstStyle/>
                    <a:p>
                      <a:pPr indent="448310" algn="ctr">
                        <a:lnSpc>
                          <a:spcPct val="115000"/>
                        </a:lnSpc>
                        <a:spcAft>
                          <a:spcPts val="0"/>
                        </a:spcAft>
                      </a:pPr>
                      <a:r>
                        <a:rPr lang="en-GB" sz="2400" dirty="0">
                          <a:effectLst/>
                        </a:rPr>
                        <a:t>Degree of Comparison</a:t>
                      </a:r>
                      <a:endParaRPr lang="ro-RO"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indent="448310" algn="ctr">
                        <a:lnSpc>
                          <a:spcPct val="115000"/>
                        </a:lnSpc>
                        <a:spcAft>
                          <a:spcPts val="0"/>
                        </a:spcAft>
                      </a:pPr>
                      <a:r>
                        <a:rPr lang="en-GB" sz="2400" dirty="0">
                          <a:effectLst/>
                        </a:rPr>
                        <a:t>Number of Things Compared</a:t>
                      </a:r>
                      <a:endParaRPr lang="ro-RO"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indent="448310" algn="ctr">
                        <a:lnSpc>
                          <a:spcPct val="115000"/>
                        </a:lnSpc>
                        <a:spcAft>
                          <a:spcPts val="0"/>
                        </a:spcAft>
                      </a:pPr>
                      <a:r>
                        <a:rPr lang="en-GB" sz="2400" dirty="0">
                          <a:effectLst/>
                        </a:rPr>
                        <a:t>Example</a:t>
                      </a:r>
                      <a:endParaRPr lang="ro-RO"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309083440"/>
                  </a:ext>
                </a:extLst>
              </a:tr>
              <a:tr h="748228">
                <a:tc>
                  <a:txBody>
                    <a:bodyPr/>
                    <a:lstStyle/>
                    <a:p>
                      <a:pPr indent="448310" algn="ctr">
                        <a:lnSpc>
                          <a:spcPct val="115000"/>
                        </a:lnSpc>
                        <a:spcAft>
                          <a:spcPts val="0"/>
                        </a:spcAft>
                      </a:pPr>
                      <a:r>
                        <a:rPr lang="en-GB" sz="2400">
                          <a:effectLst/>
                        </a:rPr>
                        <a:t>Positive degree</a:t>
                      </a:r>
                      <a:endParaRPr lang="ro-RO"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indent="448310" algn="ctr">
                        <a:lnSpc>
                          <a:spcPct val="115000"/>
                        </a:lnSpc>
                        <a:spcAft>
                          <a:spcPts val="0"/>
                        </a:spcAft>
                      </a:pPr>
                      <a:r>
                        <a:rPr lang="en-GB" sz="2400" b="1" dirty="0">
                          <a:solidFill>
                            <a:schemeClr val="bg1"/>
                          </a:solidFill>
                          <a:effectLst/>
                        </a:rPr>
                        <a:t>None</a:t>
                      </a:r>
                      <a:endParaRPr lang="ro-RO" sz="24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1"/>
                    </a:solidFill>
                  </a:tcPr>
                </a:tc>
                <a:tc>
                  <a:txBody>
                    <a:bodyPr/>
                    <a:lstStyle/>
                    <a:p>
                      <a:pPr algn="ctr">
                        <a:lnSpc>
                          <a:spcPct val="115000"/>
                        </a:lnSpc>
                        <a:spcAft>
                          <a:spcPts val="0"/>
                        </a:spcAft>
                      </a:pPr>
                      <a:r>
                        <a:rPr lang="en-GB" sz="2400" i="1" dirty="0">
                          <a:effectLst/>
                        </a:rPr>
                        <a:t>Donald is </a:t>
                      </a:r>
                      <a:r>
                        <a:rPr lang="en-GB" sz="2400" i="1" dirty="0">
                          <a:solidFill>
                            <a:srgbClr val="C00000"/>
                          </a:solidFill>
                          <a:effectLst/>
                        </a:rPr>
                        <a:t>rich</a:t>
                      </a:r>
                      <a:r>
                        <a:rPr lang="en-GB" sz="2400" i="1" dirty="0">
                          <a:effectLst/>
                        </a:rPr>
                        <a:t>.</a:t>
                      </a:r>
                      <a:endParaRPr lang="ro-RO" sz="2400" i="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653890610"/>
                  </a:ext>
                </a:extLst>
              </a:tr>
              <a:tr h="748228">
                <a:tc>
                  <a:txBody>
                    <a:bodyPr/>
                    <a:lstStyle/>
                    <a:p>
                      <a:pPr indent="448310" algn="ctr">
                        <a:lnSpc>
                          <a:spcPct val="115000"/>
                        </a:lnSpc>
                        <a:spcAft>
                          <a:spcPts val="0"/>
                        </a:spcAft>
                      </a:pPr>
                      <a:r>
                        <a:rPr lang="en-GB" sz="2400">
                          <a:effectLst/>
                        </a:rPr>
                        <a:t>Comparative degree</a:t>
                      </a:r>
                      <a:endParaRPr lang="ro-RO"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indent="448310" algn="ctr">
                        <a:lnSpc>
                          <a:spcPct val="115000"/>
                        </a:lnSpc>
                        <a:spcAft>
                          <a:spcPts val="0"/>
                        </a:spcAft>
                      </a:pPr>
                      <a:r>
                        <a:rPr lang="en-GB" sz="2400" b="1" dirty="0">
                          <a:solidFill>
                            <a:schemeClr val="bg1"/>
                          </a:solidFill>
                          <a:effectLst/>
                        </a:rPr>
                        <a:t>Two</a:t>
                      </a:r>
                      <a:endParaRPr lang="ro-RO" sz="24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1"/>
                    </a:solidFill>
                  </a:tcPr>
                </a:tc>
                <a:tc>
                  <a:txBody>
                    <a:bodyPr/>
                    <a:lstStyle/>
                    <a:p>
                      <a:pPr algn="ctr">
                        <a:lnSpc>
                          <a:spcPct val="115000"/>
                        </a:lnSpc>
                        <a:spcAft>
                          <a:spcPts val="0"/>
                        </a:spcAft>
                      </a:pPr>
                      <a:r>
                        <a:rPr lang="en-GB" sz="2400" i="1" dirty="0">
                          <a:effectLst/>
                        </a:rPr>
                        <a:t>Ross is </a:t>
                      </a:r>
                      <a:r>
                        <a:rPr lang="en-GB" sz="2400" i="1" dirty="0">
                          <a:solidFill>
                            <a:srgbClr val="C00000"/>
                          </a:solidFill>
                          <a:effectLst/>
                        </a:rPr>
                        <a:t>richer</a:t>
                      </a:r>
                      <a:r>
                        <a:rPr lang="en-GB" sz="2400" i="1" dirty="0">
                          <a:effectLst/>
                        </a:rPr>
                        <a:t> than Donald.</a:t>
                      </a:r>
                      <a:endParaRPr lang="ro-RO" sz="2400" i="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689163262"/>
                  </a:ext>
                </a:extLst>
              </a:tr>
              <a:tr h="748228">
                <a:tc>
                  <a:txBody>
                    <a:bodyPr/>
                    <a:lstStyle/>
                    <a:p>
                      <a:pPr indent="448310" algn="ctr">
                        <a:lnSpc>
                          <a:spcPct val="115000"/>
                        </a:lnSpc>
                        <a:spcAft>
                          <a:spcPts val="0"/>
                        </a:spcAft>
                      </a:pPr>
                      <a:r>
                        <a:rPr lang="en-GB" sz="2400">
                          <a:effectLst/>
                        </a:rPr>
                        <a:t>Superlative degree</a:t>
                      </a:r>
                      <a:endParaRPr lang="ro-RO"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indent="448310" algn="ctr">
                        <a:lnSpc>
                          <a:spcPct val="115000"/>
                        </a:lnSpc>
                        <a:spcAft>
                          <a:spcPts val="0"/>
                        </a:spcAft>
                      </a:pPr>
                      <a:r>
                        <a:rPr lang="en-GB" sz="2400">
                          <a:effectLst/>
                        </a:rPr>
                        <a:t>Three or more</a:t>
                      </a:r>
                      <a:endParaRPr lang="ro-RO"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en-GB" sz="2400" i="1" dirty="0">
                          <a:effectLst/>
                        </a:rPr>
                        <a:t>Bill is </a:t>
                      </a:r>
                      <a:r>
                        <a:rPr lang="en-GB" sz="2400" i="1" dirty="0">
                          <a:solidFill>
                            <a:srgbClr val="C00000"/>
                          </a:solidFill>
                          <a:effectLst/>
                        </a:rPr>
                        <a:t>the richest </a:t>
                      </a:r>
                      <a:r>
                        <a:rPr lang="en-GB" sz="2400" i="1" dirty="0">
                          <a:effectLst/>
                        </a:rPr>
                        <a:t>of all.</a:t>
                      </a:r>
                      <a:endParaRPr lang="ro-RO" sz="2400" i="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837004273"/>
                  </a:ext>
                </a:extLst>
              </a:tr>
            </a:tbl>
          </a:graphicData>
        </a:graphic>
      </p:graphicFrame>
    </p:spTree>
    <p:extLst>
      <p:ext uri="{BB962C8B-B14F-4D97-AF65-F5344CB8AC3E}">
        <p14:creationId xmlns:p14="http://schemas.microsoft.com/office/powerpoint/2010/main" val="26596345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54DFD7C7-0DF8-4051-AB8E-318F729425A6}"/>
              </a:ext>
            </a:extLst>
          </p:cNvPr>
          <p:cNvSpPr>
            <a:spLocks noGrp="1"/>
          </p:cNvSpPr>
          <p:nvPr>
            <p:ph type="title"/>
          </p:nvPr>
        </p:nvSpPr>
        <p:spPr>
          <a:xfrm>
            <a:off x="1791855" y="2143434"/>
            <a:ext cx="8389970" cy="2991985"/>
          </a:xfrm>
        </p:spPr>
        <p:txBody>
          <a:bodyPr>
            <a:normAutofit/>
          </a:bodyPr>
          <a:lstStyle/>
          <a:p>
            <a:br>
              <a:rPr lang="en-US" dirty="0"/>
            </a:br>
            <a:r>
              <a:rPr lang="en-US" sz="2800" dirty="0"/>
              <a:t>Individual work. How are the three degrees of comparison formed?</a:t>
            </a:r>
            <a:br>
              <a:rPr lang="en-US" dirty="0"/>
            </a:br>
            <a:br>
              <a:rPr lang="en-US" dirty="0"/>
            </a:br>
            <a:br>
              <a:rPr lang="en-US" dirty="0"/>
            </a:br>
            <a:endParaRPr lang="ro-RO" dirty="0"/>
          </a:p>
        </p:txBody>
      </p:sp>
      <p:sp>
        <p:nvSpPr>
          <p:cNvPr id="2" name="Rectangle 1">
            <a:extLst>
              <a:ext uri="{FF2B5EF4-FFF2-40B4-BE49-F238E27FC236}">
                <a16:creationId xmlns:a16="http://schemas.microsoft.com/office/drawing/2014/main" id="{B9F03424-C72D-4E7D-A180-5D1E11EBC337}"/>
              </a:ext>
            </a:extLst>
          </p:cNvPr>
          <p:cNvSpPr/>
          <p:nvPr/>
        </p:nvSpPr>
        <p:spPr>
          <a:xfrm>
            <a:off x="1791855" y="1039305"/>
            <a:ext cx="6096000" cy="954107"/>
          </a:xfrm>
          <a:prstGeom prst="rect">
            <a:avLst/>
          </a:prstGeom>
        </p:spPr>
        <p:txBody>
          <a:bodyPr>
            <a:spAutoFit/>
          </a:bodyPr>
          <a:lstStyle/>
          <a:p>
            <a:r>
              <a:rPr lang="en-US" sz="2800" b="1" dirty="0">
                <a:solidFill>
                  <a:srgbClr val="FF0000"/>
                </a:solidFill>
              </a:rPr>
              <a:t>Homework (check you knowledge)</a:t>
            </a:r>
            <a:br>
              <a:rPr lang="en-US" sz="2800" dirty="0"/>
            </a:br>
            <a:endParaRPr lang="ro-RO" sz="2800" dirty="0"/>
          </a:p>
        </p:txBody>
      </p:sp>
    </p:spTree>
    <p:extLst>
      <p:ext uri="{BB962C8B-B14F-4D97-AF65-F5344CB8AC3E}">
        <p14:creationId xmlns:p14="http://schemas.microsoft.com/office/powerpoint/2010/main" val="13289342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4D160BD-F165-4AF9-9859-9033D57C3B9A}"/>
              </a:ext>
            </a:extLst>
          </p:cNvPr>
          <p:cNvSpPr/>
          <p:nvPr/>
        </p:nvSpPr>
        <p:spPr>
          <a:xfrm>
            <a:off x="452582" y="347133"/>
            <a:ext cx="10935085" cy="5693866"/>
          </a:xfrm>
          <a:prstGeom prst="rect">
            <a:avLst/>
          </a:prstGeom>
        </p:spPr>
        <p:txBody>
          <a:bodyPr wrap="square">
            <a:spAutoFit/>
          </a:bodyPr>
          <a:lstStyle/>
          <a:p>
            <a:pPr marL="457200" indent="-457200">
              <a:spcAft>
                <a:spcPts val="0"/>
              </a:spcAft>
              <a:buFont typeface="Arial" panose="020B0604020202020204" pitchFamily="34" charset="0"/>
              <a:buChar char="•"/>
            </a:pPr>
            <a:r>
              <a:rPr lang="en-GB" sz="2800" dirty="0">
                <a:latin typeface="Times New Roman" panose="02020603050405020304" pitchFamily="18" charset="0"/>
                <a:ea typeface="Times New Roman" panose="02020603050405020304" pitchFamily="18" charset="0"/>
              </a:rPr>
              <a:t>All adverbs that end in </a:t>
            </a:r>
            <a:r>
              <a:rPr lang="en-GB" sz="2800" i="1" dirty="0">
                <a:solidFill>
                  <a:schemeClr val="accent1">
                    <a:lumMod val="75000"/>
                  </a:schemeClr>
                </a:solidFill>
                <a:latin typeface="Times New Roman" panose="02020603050405020304" pitchFamily="18" charset="0"/>
                <a:ea typeface="Times New Roman" panose="02020603050405020304" pitchFamily="18" charset="0"/>
              </a:rPr>
              <a:t>-</a:t>
            </a:r>
            <a:r>
              <a:rPr lang="en-GB" sz="2800" i="1" dirty="0" err="1">
                <a:solidFill>
                  <a:schemeClr val="accent1">
                    <a:lumMod val="75000"/>
                  </a:schemeClr>
                </a:solidFill>
                <a:latin typeface="Times New Roman" panose="02020603050405020304" pitchFamily="18" charset="0"/>
                <a:ea typeface="Times New Roman" panose="02020603050405020304" pitchFamily="18" charset="0"/>
              </a:rPr>
              <a:t>ly</a:t>
            </a:r>
            <a:r>
              <a:rPr lang="en-GB" sz="2800" i="1" dirty="0">
                <a:solidFill>
                  <a:schemeClr val="accent1">
                    <a:lumMod val="75000"/>
                  </a:schemeClr>
                </a:solidFill>
                <a:latin typeface="Times New Roman" panose="02020603050405020304" pitchFamily="18" charset="0"/>
                <a:ea typeface="Times New Roman" panose="02020603050405020304" pitchFamily="18" charset="0"/>
              </a:rPr>
              <a:t> </a:t>
            </a:r>
            <a:r>
              <a:rPr lang="en-GB" sz="2800" dirty="0">
                <a:latin typeface="Times New Roman" panose="02020603050405020304" pitchFamily="18" charset="0"/>
                <a:ea typeface="Times New Roman" panose="02020603050405020304" pitchFamily="18" charset="0"/>
              </a:rPr>
              <a:t>form their comparative and superlative degrees with </a:t>
            </a:r>
            <a:r>
              <a:rPr lang="en-GB" sz="2800" i="1" dirty="0">
                <a:solidFill>
                  <a:schemeClr val="accent1">
                    <a:lumMod val="75000"/>
                  </a:schemeClr>
                </a:solidFill>
                <a:latin typeface="Times New Roman" panose="02020603050405020304" pitchFamily="18" charset="0"/>
                <a:ea typeface="Times New Roman" panose="02020603050405020304" pitchFamily="18" charset="0"/>
              </a:rPr>
              <a:t>more</a:t>
            </a:r>
            <a:r>
              <a:rPr lang="en-GB" sz="2800" i="1" dirty="0">
                <a:latin typeface="Times New Roman" panose="02020603050405020304" pitchFamily="18" charset="0"/>
                <a:ea typeface="Times New Roman" panose="02020603050405020304" pitchFamily="18" charset="0"/>
              </a:rPr>
              <a:t> </a:t>
            </a:r>
            <a:r>
              <a:rPr lang="en-GB" sz="2800" dirty="0">
                <a:latin typeface="Times New Roman" panose="02020603050405020304" pitchFamily="18" charset="0"/>
                <a:ea typeface="Times New Roman" panose="02020603050405020304" pitchFamily="18" charset="0"/>
              </a:rPr>
              <a:t>and </a:t>
            </a:r>
            <a:r>
              <a:rPr lang="en-GB" sz="2800" i="1" dirty="0">
                <a:solidFill>
                  <a:schemeClr val="accent1">
                    <a:lumMod val="75000"/>
                  </a:schemeClr>
                </a:solidFill>
                <a:latin typeface="Times New Roman" panose="02020603050405020304" pitchFamily="18" charset="0"/>
                <a:ea typeface="Times New Roman" panose="02020603050405020304" pitchFamily="18" charset="0"/>
              </a:rPr>
              <a:t>most</a:t>
            </a:r>
            <a:r>
              <a:rPr lang="en-GB" sz="2800" i="1" dirty="0">
                <a:latin typeface="Times New Roman" panose="02020603050405020304" pitchFamily="18" charset="0"/>
                <a:ea typeface="Times New Roman" panose="02020603050405020304" pitchFamily="18" charset="0"/>
              </a:rPr>
              <a:t>.</a:t>
            </a:r>
            <a:r>
              <a:rPr lang="en-GB" sz="2800" dirty="0">
                <a:latin typeface="Times New Roman" panose="02020603050405020304" pitchFamily="18" charset="0"/>
                <a:ea typeface="Times New Roman" panose="02020603050405020304" pitchFamily="18" charset="0"/>
              </a:rPr>
              <a:t> </a:t>
            </a:r>
            <a:endParaRPr lang="ro-RO" sz="2800" dirty="0">
              <a:latin typeface="Times New Roman" panose="02020603050405020304" pitchFamily="18" charset="0"/>
              <a:ea typeface="Times New Roman" panose="02020603050405020304" pitchFamily="18" charset="0"/>
            </a:endParaRPr>
          </a:p>
          <a:p>
            <a:pPr indent="448310" algn="just">
              <a:spcAft>
                <a:spcPts val="0"/>
              </a:spcAft>
            </a:pPr>
            <a:r>
              <a:rPr lang="en-GB" sz="2800" dirty="0">
                <a:solidFill>
                  <a:schemeClr val="accent1"/>
                </a:solidFill>
                <a:latin typeface="Times New Roman" panose="02020603050405020304" pitchFamily="18" charset="0"/>
                <a:ea typeface="Times New Roman" panose="02020603050405020304" pitchFamily="18" charset="0"/>
              </a:rPr>
              <a:t>	She spoke </a:t>
            </a:r>
            <a:r>
              <a:rPr lang="en-GB" sz="2800" b="1" i="1" dirty="0">
                <a:solidFill>
                  <a:schemeClr val="accent1"/>
                </a:solidFill>
                <a:latin typeface="Times New Roman" panose="02020603050405020304" pitchFamily="18" charset="0"/>
                <a:ea typeface="Times New Roman" panose="02020603050405020304" pitchFamily="18" charset="0"/>
              </a:rPr>
              <a:t>quickly</a:t>
            </a:r>
            <a:r>
              <a:rPr lang="en-GB" sz="2800" dirty="0">
                <a:solidFill>
                  <a:schemeClr val="accent1"/>
                </a:solidFill>
                <a:latin typeface="Times New Roman" panose="02020603050405020304" pitchFamily="18" charset="0"/>
                <a:ea typeface="Times New Roman" panose="02020603050405020304" pitchFamily="18" charset="0"/>
              </a:rPr>
              <a:t>. She spoke </a:t>
            </a:r>
            <a:r>
              <a:rPr lang="en-GB" sz="2800" i="1" dirty="0">
                <a:solidFill>
                  <a:schemeClr val="accent1"/>
                </a:solidFill>
                <a:latin typeface="Times New Roman" panose="02020603050405020304" pitchFamily="18" charset="0"/>
                <a:ea typeface="Times New Roman" panose="02020603050405020304" pitchFamily="18" charset="0"/>
              </a:rPr>
              <a:t>more </a:t>
            </a:r>
            <a:r>
              <a:rPr lang="en-GB" sz="2800" b="1" i="1" dirty="0">
                <a:solidFill>
                  <a:schemeClr val="accent1"/>
                </a:solidFill>
                <a:latin typeface="Times New Roman" panose="02020603050405020304" pitchFamily="18" charset="0"/>
                <a:ea typeface="Times New Roman" panose="02020603050405020304" pitchFamily="18" charset="0"/>
              </a:rPr>
              <a:t>quickly</a:t>
            </a:r>
            <a:r>
              <a:rPr lang="en-GB" sz="2800" dirty="0">
                <a:solidFill>
                  <a:schemeClr val="accent1"/>
                </a:solidFill>
                <a:latin typeface="Times New Roman" panose="02020603050405020304" pitchFamily="18" charset="0"/>
                <a:ea typeface="Times New Roman" panose="02020603050405020304" pitchFamily="18" charset="0"/>
              </a:rPr>
              <a:t> than he did</a:t>
            </a:r>
            <a:r>
              <a:rPr lang="ro-RO" sz="2800" dirty="0">
                <a:solidFill>
                  <a:schemeClr val="accent1"/>
                </a:solidFill>
                <a:latin typeface="Times New Roman" panose="02020603050405020304" pitchFamily="18" charset="0"/>
                <a:ea typeface="Times New Roman" panose="02020603050405020304" pitchFamily="18" charset="0"/>
              </a:rPr>
              <a:t>.</a:t>
            </a:r>
          </a:p>
          <a:p>
            <a:pPr indent="448310" algn="just">
              <a:spcAft>
                <a:spcPts val="0"/>
              </a:spcAft>
            </a:pPr>
            <a:r>
              <a:rPr lang="ro-RO" sz="2800" b="1" u="sng" dirty="0">
                <a:latin typeface="Times New Roman" panose="02020603050405020304" pitchFamily="18" charset="0"/>
                <a:ea typeface="Times New Roman" panose="02020603050405020304" pitchFamily="18" charset="0"/>
              </a:rPr>
              <a:t>Note!</a:t>
            </a:r>
            <a:r>
              <a:rPr lang="ro-RO" sz="2800" b="1" dirty="0">
                <a:latin typeface="Times New Roman" panose="02020603050405020304" pitchFamily="18" charset="0"/>
                <a:ea typeface="Times New Roman" panose="02020603050405020304" pitchFamily="18" charset="0"/>
              </a:rPr>
              <a:t>  </a:t>
            </a:r>
            <a:r>
              <a:rPr lang="ro-RO" sz="2800" dirty="0" err="1">
                <a:latin typeface="Times New Roman" panose="02020603050405020304" pitchFamily="18" charset="0"/>
                <a:ea typeface="Times New Roman" panose="02020603050405020304" pitchFamily="18" charset="0"/>
              </a:rPr>
              <a:t>Adverbs</a:t>
            </a:r>
            <a:r>
              <a:rPr lang="ro-RO" sz="2800" dirty="0">
                <a:latin typeface="Times New Roman" panose="02020603050405020304" pitchFamily="18" charset="0"/>
                <a:ea typeface="Times New Roman" panose="02020603050405020304" pitchFamily="18" charset="0"/>
              </a:rPr>
              <a:t> </a:t>
            </a:r>
            <a:r>
              <a:rPr lang="ro-RO" sz="2800" dirty="0" err="1">
                <a:latin typeface="Times New Roman" panose="02020603050405020304" pitchFamily="18" charset="0"/>
                <a:ea typeface="Times New Roman" panose="02020603050405020304" pitchFamily="18" charset="0"/>
              </a:rPr>
              <a:t>that</a:t>
            </a:r>
            <a:r>
              <a:rPr lang="ro-RO" sz="2800" dirty="0">
                <a:latin typeface="Times New Roman" panose="02020603050405020304" pitchFamily="18" charset="0"/>
                <a:ea typeface="Times New Roman" panose="02020603050405020304" pitchFamily="18" charset="0"/>
              </a:rPr>
              <a:t> </a:t>
            </a:r>
            <a:r>
              <a:rPr lang="ro-RO" sz="2800" dirty="0" err="1">
                <a:latin typeface="Times New Roman" panose="02020603050405020304" pitchFamily="18" charset="0"/>
                <a:ea typeface="Times New Roman" panose="02020603050405020304" pitchFamily="18" charset="0"/>
              </a:rPr>
              <a:t>have</a:t>
            </a:r>
            <a:r>
              <a:rPr lang="ro-RO" sz="2800" dirty="0">
                <a:latin typeface="Times New Roman" panose="02020603050405020304" pitchFamily="18" charset="0"/>
                <a:ea typeface="Times New Roman" panose="02020603050405020304" pitchFamily="18" charset="0"/>
              </a:rPr>
              <a:t> </a:t>
            </a:r>
            <a:r>
              <a:rPr lang="ro-RO" sz="2800" dirty="0" err="1">
                <a:latin typeface="Times New Roman" panose="02020603050405020304" pitchFamily="18" charset="0"/>
                <a:ea typeface="Times New Roman" panose="02020603050405020304" pitchFamily="18" charset="0"/>
              </a:rPr>
              <a:t>the</a:t>
            </a:r>
            <a:r>
              <a:rPr lang="ro-RO" sz="2800" dirty="0">
                <a:latin typeface="Times New Roman" panose="02020603050405020304" pitchFamily="18" charset="0"/>
                <a:ea typeface="Times New Roman" panose="02020603050405020304" pitchFamily="18" charset="0"/>
              </a:rPr>
              <a:t> same </a:t>
            </a:r>
            <a:r>
              <a:rPr lang="ro-RO" sz="2800" dirty="0" err="1">
                <a:latin typeface="Times New Roman" panose="02020603050405020304" pitchFamily="18" charset="0"/>
                <a:ea typeface="Times New Roman" panose="02020603050405020304" pitchFamily="18" charset="0"/>
              </a:rPr>
              <a:t>form</a:t>
            </a:r>
            <a:r>
              <a:rPr lang="ro-RO" sz="2800" dirty="0">
                <a:latin typeface="Times New Roman" panose="02020603050405020304" pitchFamily="18" charset="0"/>
                <a:ea typeface="Times New Roman" panose="02020603050405020304" pitchFamily="18" charset="0"/>
              </a:rPr>
              <a:t> as </a:t>
            </a:r>
            <a:r>
              <a:rPr lang="ro-RO" sz="2800" dirty="0" err="1">
                <a:latin typeface="Times New Roman" panose="02020603050405020304" pitchFamily="18" charset="0"/>
                <a:ea typeface="Times New Roman" panose="02020603050405020304" pitchFamily="18" charset="0"/>
              </a:rPr>
              <a:t>adjectives</a:t>
            </a:r>
            <a:r>
              <a:rPr lang="en-US" sz="2800" dirty="0">
                <a:latin typeface="Times New Roman" panose="02020603050405020304" pitchFamily="18" charset="0"/>
                <a:ea typeface="Times New Roman" panose="02020603050405020304" pitchFamily="18" charset="0"/>
              </a:rPr>
              <a:t>, and a few others,</a:t>
            </a:r>
            <a:r>
              <a:rPr lang="ro-RO" sz="2800" dirty="0">
                <a:latin typeface="Times New Roman" panose="02020603050405020304" pitchFamily="18" charset="0"/>
                <a:ea typeface="Times New Roman" panose="02020603050405020304" pitchFamily="18" charset="0"/>
              </a:rPr>
              <a:t> </a:t>
            </a:r>
            <a:r>
              <a:rPr lang="ro-RO" sz="2800" dirty="0" err="1">
                <a:latin typeface="Times New Roman" panose="02020603050405020304" pitchFamily="18" charset="0"/>
                <a:ea typeface="Times New Roman" panose="02020603050405020304" pitchFamily="18" charset="0"/>
              </a:rPr>
              <a:t>have</a:t>
            </a:r>
            <a:r>
              <a:rPr lang="ro-RO" sz="2800" dirty="0">
                <a:latin typeface="Times New Roman" panose="02020603050405020304" pitchFamily="18" charset="0"/>
                <a:ea typeface="Times New Roman" panose="02020603050405020304" pitchFamily="18" charset="0"/>
              </a:rPr>
              <a:t> </a:t>
            </a:r>
            <a:r>
              <a:rPr lang="ro-RO" sz="2800" dirty="0" err="1">
                <a:latin typeface="Times New Roman" panose="02020603050405020304" pitchFamily="18" charset="0"/>
                <a:ea typeface="Times New Roman" panose="02020603050405020304" pitchFamily="18" charset="0"/>
              </a:rPr>
              <a:t>comparatives</a:t>
            </a:r>
            <a:r>
              <a:rPr lang="ro-RO" sz="2800" dirty="0">
                <a:latin typeface="Times New Roman" panose="02020603050405020304" pitchFamily="18" charset="0"/>
                <a:ea typeface="Times New Roman" panose="02020603050405020304" pitchFamily="18" charset="0"/>
              </a:rPr>
              <a:t> </a:t>
            </a:r>
            <a:r>
              <a:rPr lang="ro-RO" sz="2800" dirty="0" err="1">
                <a:latin typeface="Times New Roman" panose="02020603050405020304" pitchFamily="18" charset="0"/>
                <a:ea typeface="Times New Roman" panose="02020603050405020304" pitchFamily="18" charset="0"/>
              </a:rPr>
              <a:t>and</a:t>
            </a:r>
            <a:r>
              <a:rPr lang="ro-RO" sz="2800" dirty="0">
                <a:latin typeface="Times New Roman" panose="02020603050405020304" pitchFamily="18" charset="0"/>
                <a:ea typeface="Times New Roman" panose="02020603050405020304" pitchFamily="18" charset="0"/>
              </a:rPr>
              <a:t> </a:t>
            </a:r>
            <a:r>
              <a:rPr lang="ro-RO" sz="2800" dirty="0" err="1">
                <a:latin typeface="Times New Roman" panose="02020603050405020304" pitchFamily="18" charset="0"/>
                <a:ea typeface="Times New Roman" panose="02020603050405020304" pitchFamily="18" charset="0"/>
              </a:rPr>
              <a:t>superlatives</a:t>
            </a:r>
            <a:r>
              <a:rPr lang="ro-RO" sz="2800" dirty="0">
                <a:latin typeface="Times New Roman" panose="02020603050405020304" pitchFamily="18" charset="0"/>
                <a:ea typeface="Times New Roman" panose="02020603050405020304" pitchFamily="18" charset="0"/>
              </a:rPr>
              <a:t> </a:t>
            </a:r>
            <a:r>
              <a:rPr lang="ro-RO" sz="2800" dirty="0" err="1">
                <a:latin typeface="Times New Roman" panose="02020603050405020304" pitchFamily="18" charset="0"/>
                <a:ea typeface="Times New Roman" panose="02020603050405020304" pitchFamily="18" charset="0"/>
              </a:rPr>
              <a:t>with</a:t>
            </a:r>
            <a:r>
              <a:rPr lang="ro-RO" sz="2800" dirty="0">
                <a:latin typeface="Times New Roman" panose="02020603050405020304" pitchFamily="18" charset="0"/>
                <a:ea typeface="Times New Roman" panose="02020603050405020304" pitchFamily="18" charset="0"/>
              </a:rPr>
              <a:t> –</a:t>
            </a:r>
            <a:r>
              <a:rPr lang="ro-RO" sz="2800" i="1" dirty="0" err="1">
                <a:latin typeface="Times New Roman" panose="02020603050405020304" pitchFamily="18" charset="0"/>
                <a:ea typeface="Times New Roman" panose="02020603050405020304" pitchFamily="18" charset="0"/>
              </a:rPr>
              <a:t>er</a:t>
            </a:r>
            <a:r>
              <a:rPr lang="ro-RO" sz="2800" dirty="0">
                <a:latin typeface="Times New Roman" panose="02020603050405020304" pitchFamily="18" charset="0"/>
                <a:ea typeface="Times New Roman" panose="02020603050405020304" pitchFamily="18" charset="0"/>
              </a:rPr>
              <a:t> </a:t>
            </a:r>
            <a:r>
              <a:rPr lang="ro-RO" sz="2800" dirty="0" err="1">
                <a:latin typeface="Times New Roman" panose="02020603050405020304" pitchFamily="18" charset="0"/>
                <a:ea typeface="Times New Roman" panose="02020603050405020304" pitchFamily="18" charset="0"/>
              </a:rPr>
              <a:t>and</a:t>
            </a:r>
            <a:r>
              <a:rPr lang="ro-RO" sz="2800" dirty="0">
                <a:latin typeface="Times New Roman" panose="02020603050405020304" pitchFamily="18" charset="0"/>
                <a:ea typeface="Times New Roman" panose="02020603050405020304" pitchFamily="18" charset="0"/>
              </a:rPr>
              <a:t> –</a:t>
            </a:r>
            <a:r>
              <a:rPr lang="ro-RO" sz="2800" i="1" dirty="0">
                <a:latin typeface="Times New Roman" panose="02020603050405020304" pitchFamily="18" charset="0"/>
                <a:ea typeface="Times New Roman" panose="02020603050405020304" pitchFamily="18" charset="0"/>
              </a:rPr>
              <a:t>est: fast, </a:t>
            </a:r>
            <a:r>
              <a:rPr lang="ro-RO" sz="2800" i="1" dirty="0" err="1">
                <a:latin typeface="Times New Roman" panose="02020603050405020304" pitchFamily="18" charset="0"/>
                <a:ea typeface="Times New Roman" panose="02020603050405020304" pitchFamily="18" charset="0"/>
              </a:rPr>
              <a:t>early</a:t>
            </a:r>
            <a:r>
              <a:rPr lang="ro-RO" sz="2800" i="1" dirty="0">
                <a:latin typeface="Times New Roman" panose="02020603050405020304" pitchFamily="18" charset="0"/>
                <a:ea typeface="Times New Roman" panose="02020603050405020304" pitchFamily="18" charset="0"/>
              </a:rPr>
              <a:t>, late, hard, </a:t>
            </a:r>
            <a:r>
              <a:rPr lang="ro-RO" sz="2800" i="1" dirty="0" err="1">
                <a:latin typeface="Times New Roman" panose="02020603050405020304" pitchFamily="18" charset="0"/>
                <a:ea typeface="Times New Roman" panose="02020603050405020304" pitchFamily="18" charset="0"/>
              </a:rPr>
              <a:t>long</a:t>
            </a:r>
            <a:r>
              <a:rPr lang="ro-RO" sz="2800" i="1" dirty="0">
                <a:latin typeface="Times New Roman" panose="02020603050405020304" pitchFamily="18" charset="0"/>
                <a:ea typeface="Times New Roman" panose="02020603050405020304" pitchFamily="18" charset="0"/>
              </a:rPr>
              <a:t>, </a:t>
            </a:r>
            <a:r>
              <a:rPr lang="ro-RO" sz="2800" i="1" dirty="0" err="1">
                <a:latin typeface="Times New Roman" panose="02020603050405020304" pitchFamily="18" charset="0"/>
                <a:ea typeface="Times New Roman" panose="02020603050405020304" pitchFamily="18" charset="0"/>
              </a:rPr>
              <a:t>near</a:t>
            </a:r>
            <a:r>
              <a:rPr lang="ro-RO" sz="2800" i="1" dirty="0">
                <a:latin typeface="Times New Roman" panose="02020603050405020304" pitchFamily="18" charset="0"/>
                <a:ea typeface="Times New Roman" panose="02020603050405020304" pitchFamily="18" charset="0"/>
              </a:rPr>
              <a:t>, </a:t>
            </a:r>
            <a:r>
              <a:rPr lang="ro-RO" sz="2800" i="1" dirty="0" err="1">
                <a:latin typeface="Times New Roman" panose="02020603050405020304" pitchFamily="18" charset="0"/>
                <a:ea typeface="Times New Roman" panose="02020603050405020304" pitchFamily="18" charset="0"/>
              </a:rPr>
              <a:t>high</a:t>
            </a:r>
            <a:r>
              <a:rPr lang="ro-RO" sz="2800" i="1" dirty="0">
                <a:latin typeface="Times New Roman" panose="02020603050405020304" pitchFamily="18" charset="0"/>
                <a:ea typeface="Times New Roman" panose="02020603050405020304" pitchFamily="18" charset="0"/>
              </a:rPr>
              <a:t>, </a:t>
            </a:r>
            <a:r>
              <a:rPr lang="ro-RO" sz="2800" i="1" dirty="0" err="1">
                <a:latin typeface="Times New Roman" panose="02020603050405020304" pitchFamily="18" charset="0"/>
                <a:ea typeface="Times New Roman" panose="02020603050405020304" pitchFamily="18" charset="0"/>
              </a:rPr>
              <a:t>low</a:t>
            </a:r>
            <a:r>
              <a:rPr lang="ro-RO" sz="2800" i="1" dirty="0">
                <a:latin typeface="Times New Roman" panose="02020603050405020304" pitchFamily="18" charset="0"/>
                <a:ea typeface="Times New Roman" panose="02020603050405020304" pitchFamily="18" charset="0"/>
              </a:rPr>
              <a:t>, </a:t>
            </a:r>
            <a:r>
              <a:rPr lang="ro-RO" sz="2800" i="1" dirty="0" err="1">
                <a:latin typeface="Times New Roman" panose="02020603050405020304" pitchFamily="18" charset="0"/>
                <a:ea typeface="Times New Roman" panose="02020603050405020304" pitchFamily="18" charset="0"/>
              </a:rPr>
              <a:t>soon</a:t>
            </a:r>
            <a:r>
              <a:rPr lang="ro-RO" sz="2800" dirty="0">
                <a:latin typeface="Times New Roman" panose="02020603050405020304" pitchFamily="18" charset="0"/>
                <a:ea typeface="Times New Roman" panose="02020603050405020304" pitchFamily="18" charset="0"/>
              </a:rPr>
              <a:t>, </a:t>
            </a:r>
            <a:r>
              <a:rPr lang="en-US" sz="2800" i="1" dirty="0">
                <a:latin typeface="Times New Roman" panose="02020603050405020304" pitchFamily="18" charset="0"/>
                <a:ea typeface="Times New Roman" panose="02020603050405020304" pitchFamily="18" charset="0"/>
              </a:rPr>
              <a:t>well</a:t>
            </a:r>
            <a:r>
              <a:rPr lang="en-US" sz="2800" dirty="0">
                <a:latin typeface="Times New Roman" panose="02020603050405020304" pitchFamily="18" charset="0"/>
                <a:ea typeface="Times New Roman" panose="02020603050405020304" pitchFamily="18" charset="0"/>
              </a:rPr>
              <a:t> (</a:t>
            </a:r>
            <a:r>
              <a:rPr lang="en-US" sz="2800" i="1" dirty="0">
                <a:latin typeface="Times New Roman" panose="02020603050405020304" pitchFamily="18" charset="0"/>
                <a:ea typeface="Times New Roman" panose="02020603050405020304" pitchFamily="18" charset="0"/>
              </a:rPr>
              <a:t>better</a:t>
            </a:r>
            <a:r>
              <a:rPr lang="en-US" sz="2800" dirty="0">
                <a:latin typeface="Times New Roman" panose="02020603050405020304" pitchFamily="18" charset="0"/>
                <a:ea typeface="Times New Roman" panose="02020603050405020304" pitchFamily="18" charset="0"/>
              </a:rPr>
              <a:t>, </a:t>
            </a:r>
            <a:r>
              <a:rPr lang="en-US" sz="2800" i="1" dirty="0">
                <a:latin typeface="Times New Roman" panose="02020603050405020304" pitchFamily="18" charset="0"/>
                <a:ea typeface="Times New Roman" panose="02020603050405020304" pitchFamily="18" charset="0"/>
              </a:rPr>
              <a:t>the best</a:t>
            </a:r>
            <a:r>
              <a:rPr lang="en-US" sz="2800" dirty="0">
                <a:latin typeface="Times New Roman" panose="02020603050405020304" pitchFamily="18" charset="0"/>
                <a:ea typeface="Times New Roman" panose="02020603050405020304" pitchFamily="18" charset="0"/>
              </a:rPr>
              <a:t>), </a:t>
            </a:r>
            <a:r>
              <a:rPr lang="en-US" sz="2800" i="1" dirty="0">
                <a:latin typeface="Times New Roman" panose="02020603050405020304" pitchFamily="18" charset="0"/>
                <a:ea typeface="Times New Roman" panose="02020603050405020304" pitchFamily="18" charset="0"/>
              </a:rPr>
              <a:t>badly</a:t>
            </a:r>
            <a:r>
              <a:rPr lang="en-US" sz="2800" dirty="0">
                <a:latin typeface="Times New Roman" panose="02020603050405020304" pitchFamily="18" charset="0"/>
                <a:ea typeface="Times New Roman" panose="02020603050405020304" pitchFamily="18" charset="0"/>
              </a:rPr>
              <a:t> (</a:t>
            </a:r>
            <a:r>
              <a:rPr lang="en-US" sz="2800" i="1" dirty="0">
                <a:latin typeface="Times New Roman" panose="02020603050405020304" pitchFamily="18" charset="0"/>
                <a:ea typeface="Times New Roman" panose="02020603050405020304" pitchFamily="18" charset="0"/>
              </a:rPr>
              <a:t>worse</a:t>
            </a:r>
            <a:r>
              <a:rPr lang="en-US" sz="2800" dirty="0">
                <a:latin typeface="Times New Roman" panose="02020603050405020304" pitchFamily="18" charset="0"/>
                <a:ea typeface="Times New Roman" panose="02020603050405020304" pitchFamily="18" charset="0"/>
              </a:rPr>
              <a:t>, </a:t>
            </a:r>
            <a:r>
              <a:rPr lang="en-US" sz="2800" i="1" dirty="0">
                <a:latin typeface="Times New Roman" panose="02020603050405020304" pitchFamily="18" charset="0"/>
                <a:ea typeface="Times New Roman" panose="02020603050405020304" pitchFamily="18" charset="0"/>
              </a:rPr>
              <a:t>the worst</a:t>
            </a:r>
            <a:r>
              <a:rPr lang="en-US" sz="2800" dirty="0">
                <a:latin typeface="Times New Roman" panose="02020603050405020304" pitchFamily="18" charset="0"/>
                <a:ea typeface="Times New Roman" panose="02020603050405020304" pitchFamily="18" charset="0"/>
              </a:rPr>
              <a:t>), and in informal English </a:t>
            </a:r>
            <a:r>
              <a:rPr lang="en-US" sz="2800" i="1" dirty="0">
                <a:latin typeface="Times New Roman" panose="02020603050405020304" pitchFamily="18" charset="0"/>
                <a:ea typeface="Times New Roman" panose="02020603050405020304" pitchFamily="18" charset="0"/>
              </a:rPr>
              <a:t>easy</a:t>
            </a:r>
            <a:r>
              <a:rPr lang="en-US" sz="2800" dirty="0">
                <a:latin typeface="Times New Roman" panose="02020603050405020304" pitchFamily="18" charset="0"/>
                <a:ea typeface="Times New Roman" panose="02020603050405020304" pitchFamily="18" charset="0"/>
              </a:rPr>
              <a:t>, </a:t>
            </a:r>
            <a:r>
              <a:rPr lang="en-US" sz="2800" i="1" dirty="0">
                <a:latin typeface="Times New Roman" panose="02020603050405020304" pitchFamily="18" charset="0"/>
                <a:ea typeface="Times New Roman" panose="02020603050405020304" pitchFamily="18" charset="0"/>
              </a:rPr>
              <a:t>slow</a:t>
            </a:r>
            <a:r>
              <a:rPr lang="en-US" sz="2800" dirty="0">
                <a:latin typeface="Times New Roman" panose="02020603050405020304" pitchFamily="18" charset="0"/>
                <a:ea typeface="Times New Roman" panose="02020603050405020304" pitchFamily="18" charset="0"/>
              </a:rPr>
              <a:t>, </a:t>
            </a:r>
            <a:r>
              <a:rPr lang="en-US" sz="2800" i="1" dirty="0">
                <a:latin typeface="Times New Roman" panose="02020603050405020304" pitchFamily="18" charset="0"/>
                <a:ea typeface="Times New Roman" panose="02020603050405020304" pitchFamily="18" charset="0"/>
              </a:rPr>
              <a:t>loud</a:t>
            </a:r>
            <a:r>
              <a:rPr lang="en-US" sz="2800" dirty="0">
                <a:latin typeface="Times New Roman" panose="02020603050405020304" pitchFamily="18" charset="0"/>
                <a:ea typeface="Times New Roman" panose="02020603050405020304" pitchFamily="18" charset="0"/>
              </a:rPr>
              <a:t>, and </a:t>
            </a:r>
            <a:r>
              <a:rPr lang="en-US" sz="2800" i="1" dirty="0">
                <a:latin typeface="Times New Roman" panose="02020603050405020304" pitchFamily="18" charset="0"/>
                <a:ea typeface="Times New Roman" panose="02020603050405020304" pitchFamily="18" charset="0"/>
              </a:rPr>
              <a:t>quick</a:t>
            </a:r>
            <a:r>
              <a:rPr lang="en-US" sz="2800" dirty="0">
                <a:latin typeface="Times New Roman" panose="02020603050405020304" pitchFamily="18" charset="0"/>
                <a:ea typeface="Times New Roman" panose="02020603050405020304" pitchFamily="18" charset="0"/>
              </a:rPr>
              <a:t>.</a:t>
            </a:r>
          </a:p>
          <a:p>
            <a:pPr indent="448310" algn="just">
              <a:spcAft>
                <a:spcPts val="0"/>
              </a:spcAft>
            </a:pPr>
            <a:endParaRPr lang="en-GB" sz="2800" dirty="0">
              <a:latin typeface="Times New Roman" panose="02020603050405020304" pitchFamily="18" charset="0"/>
              <a:ea typeface="Times New Roman" panose="02020603050405020304" pitchFamily="18" charset="0"/>
            </a:endParaRPr>
          </a:p>
          <a:p>
            <a:pPr marL="457200" indent="-457200" algn="just">
              <a:spcAft>
                <a:spcPts val="0"/>
              </a:spcAft>
              <a:buFont typeface="Arial" panose="020B0604020202020204" pitchFamily="34" charset="0"/>
              <a:buChar char="•"/>
            </a:pPr>
            <a:r>
              <a:rPr lang="en-GB" sz="2800" dirty="0">
                <a:latin typeface="Times New Roman" panose="02020603050405020304" pitchFamily="18" charset="0"/>
                <a:ea typeface="Times New Roman" panose="02020603050405020304" pitchFamily="18" charset="0"/>
              </a:rPr>
              <a:t>Qualifying comparative adjectives </a:t>
            </a:r>
            <a:endParaRPr lang="ro-RO" sz="2800" dirty="0">
              <a:latin typeface="Times New Roman" panose="02020603050405020304" pitchFamily="18" charset="0"/>
              <a:ea typeface="Times New Roman" panose="02020603050405020304" pitchFamily="18" charset="0"/>
            </a:endParaRPr>
          </a:p>
          <a:p>
            <a:pPr indent="448310" algn="just">
              <a:spcAft>
                <a:spcPts val="0"/>
              </a:spcAft>
            </a:pPr>
            <a:r>
              <a:rPr lang="ro-RO" sz="2800" dirty="0">
                <a:latin typeface="Times New Roman" panose="02020603050405020304" pitchFamily="18" charset="0"/>
                <a:ea typeface="Times New Roman" panose="02020603050405020304" pitchFamily="18" charset="0"/>
              </a:rPr>
              <a:t>- </a:t>
            </a:r>
            <a:r>
              <a:rPr lang="en-GB" sz="2800" dirty="0">
                <a:latin typeface="Times New Roman" panose="02020603050405020304" pitchFamily="18" charset="0"/>
                <a:ea typeface="Times New Roman" panose="02020603050405020304" pitchFamily="18" charset="0"/>
              </a:rPr>
              <a:t>to refer to big differences: </a:t>
            </a:r>
            <a:r>
              <a:rPr lang="en-GB" sz="2800" b="1" i="1" dirty="0">
                <a:solidFill>
                  <a:srgbClr val="60C473"/>
                </a:solidFill>
                <a:latin typeface="Times New Roman" panose="02020603050405020304" pitchFamily="18" charset="0"/>
                <a:ea typeface="Times New Roman" panose="02020603050405020304" pitchFamily="18" charset="0"/>
              </a:rPr>
              <a:t>far, a lot, much</a:t>
            </a:r>
            <a:r>
              <a:rPr lang="en-GB" sz="2800" b="1" dirty="0">
                <a:solidFill>
                  <a:srgbClr val="60C473"/>
                </a:solidFill>
                <a:latin typeface="Times New Roman" panose="02020603050405020304" pitchFamily="18" charset="0"/>
                <a:ea typeface="Times New Roman" panose="02020603050405020304" pitchFamily="18" charset="0"/>
              </a:rPr>
              <a:t>.</a:t>
            </a:r>
            <a:endParaRPr lang="ro-RO" sz="2800" b="1" dirty="0">
              <a:solidFill>
                <a:srgbClr val="60C473"/>
              </a:solidFill>
              <a:latin typeface="Times New Roman" panose="02020603050405020304" pitchFamily="18" charset="0"/>
              <a:ea typeface="Times New Roman" panose="02020603050405020304" pitchFamily="18" charset="0"/>
            </a:endParaRPr>
          </a:p>
          <a:p>
            <a:pPr indent="448310" algn="just">
              <a:spcAft>
                <a:spcPts val="0"/>
              </a:spcAft>
            </a:pPr>
            <a:r>
              <a:rPr lang="en-GB" sz="2800" i="1" dirty="0">
                <a:solidFill>
                  <a:srgbClr val="00B050"/>
                </a:solidFill>
                <a:latin typeface="Times New Roman" panose="02020603050405020304" pitchFamily="18" charset="0"/>
                <a:ea typeface="Times New Roman" panose="02020603050405020304" pitchFamily="18" charset="0"/>
              </a:rPr>
              <a:t>Cars are </a:t>
            </a:r>
            <a:r>
              <a:rPr lang="en-GB" sz="2800" b="1" i="1" dirty="0">
                <a:solidFill>
                  <a:srgbClr val="00B050"/>
                </a:solidFill>
                <a:latin typeface="Times New Roman" panose="02020603050405020304" pitchFamily="18" charset="0"/>
                <a:ea typeface="Times New Roman" panose="02020603050405020304" pitchFamily="18" charset="0"/>
              </a:rPr>
              <a:t>a lot faster and much more </a:t>
            </a:r>
            <a:r>
              <a:rPr lang="en-GB" sz="2800" i="1" dirty="0">
                <a:solidFill>
                  <a:srgbClr val="00B050"/>
                </a:solidFill>
                <a:latin typeface="Times New Roman" panose="02020603050405020304" pitchFamily="18" charset="0"/>
                <a:ea typeface="Times New Roman" panose="02020603050405020304" pitchFamily="18" charset="0"/>
              </a:rPr>
              <a:t>comfortable than bicycles.</a:t>
            </a:r>
            <a:r>
              <a:rPr lang="en-GB" sz="2800" dirty="0">
                <a:solidFill>
                  <a:srgbClr val="00B050"/>
                </a:solidFill>
                <a:latin typeface="Times New Roman" panose="02020603050405020304" pitchFamily="18" charset="0"/>
                <a:ea typeface="Times New Roman" panose="02020603050405020304" pitchFamily="18" charset="0"/>
              </a:rPr>
              <a:t> </a:t>
            </a:r>
            <a:endParaRPr lang="ro-RO" sz="2800" dirty="0">
              <a:solidFill>
                <a:srgbClr val="00B050"/>
              </a:solidFill>
              <a:latin typeface="Times New Roman" panose="02020603050405020304" pitchFamily="18" charset="0"/>
              <a:ea typeface="Times New Roman" panose="02020603050405020304" pitchFamily="18" charset="0"/>
            </a:endParaRPr>
          </a:p>
          <a:p>
            <a:pPr indent="448310" algn="just">
              <a:spcAft>
                <a:spcPts val="0"/>
              </a:spcAft>
            </a:pPr>
            <a:r>
              <a:rPr lang="ro-RO" sz="2800" dirty="0">
                <a:latin typeface="Times New Roman" panose="02020603050405020304" pitchFamily="18" charset="0"/>
                <a:ea typeface="Times New Roman" panose="02020603050405020304" pitchFamily="18" charset="0"/>
              </a:rPr>
              <a:t>- </a:t>
            </a:r>
            <a:r>
              <a:rPr lang="en-GB" sz="2800" dirty="0">
                <a:latin typeface="Times New Roman" panose="02020603050405020304" pitchFamily="18" charset="0"/>
                <a:ea typeface="Times New Roman" panose="02020603050405020304" pitchFamily="18" charset="0"/>
              </a:rPr>
              <a:t>to refer to small differences: </a:t>
            </a:r>
            <a:r>
              <a:rPr lang="en-GB" sz="2800" b="1" i="1" dirty="0">
                <a:solidFill>
                  <a:srgbClr val="60C473"/>
                </a:solidFill>
                <a:latin typeface="Times New Roman" panose="02020603050405020304" pitchFamily="18" charset="0"/>
                <a:ea typeface="Times New Roman" panose="02020603050405020304" pitchFamily="18" charset="0"/>
              </a:rPr>
              <a:t>a bit, a little, slightly</a:t>
            </a:r>
            <a:r>
              <a:rPr lang="en-GB" sz="2800" i="1" dirty="0">
                <a:latin typeface="Times New Roman" panose="02020603050405020304" pitchFamily="18" charset="0"/>
                <a:ea typeface="Times New Roman" panose="02020603050405020304" pitchFamily="18" charset="0"/>
              </a:rPr>
              <a:t>.</a:t>
            </a:r>
            <a:endParaRPr lang="ro-RO" sz="2800" dirty="0">
              <a:latin typeface="Times New Roman" panose="02020603050405020304" pitchFamily="18" charset="0"/>
              <a:ea typeface="Times New Roman" panose="02020603050405020304" pitchFamily="18" charset="0"/>
            </a:endParaRPr>
          </a:p>
          <a:p>
            <a:pPr indent="448310" algn="just">
              <a:spcAft>
                <a:spcPts val="0"/>
              </a:spcAft>
            </a:pPr>
            <a:r>
              <a:rPr lang="en-GB" sz="2800" i="1" dirty="0">
                <a:solidFill>
                  <a:srgbClr val="60C473"/>
                </a:solidFill>
                <a:latin typeface="Times New Roman" panose="02020603050405020304" pitchFamily="18" charset="0"/>
                <a:ea typeface="Times New Roman" panose="02020603050405020304" pitchFamily="18" charset="0"/>
              </a:rPr>
              <a:t>The weather’s </a:t>
            </a:r>
            <a:r>
              <a:rPr lang="en-GB" sz="2800" b="1" i="1" dirty="0">
                <a:solidFill>
                  <a:srgbClr val="60C473"/>
                </a:solidFill>
                <a:latin typeface="Times New Roman" panose="02020603050405020304" pitchFamily="18" charset="0"/>
                <a:ea typeface="Times New Roman" panose="02020603050405020304" pitchFamily="18" charset="0"/>
              </a:rPr>
              <a:t>a bit </a:t>
            </a:r>
            <a:r>
              <a:rPr lang="en-GB" sz="2800" i="1" dirty="0">
                <a:solidFill>
                  <a:srgbClr val="60C473"/>
                </a:solidFill>
                <a:latin typeface="Times New Roman" panose="02020603050405020304" pitchFamily="18" charset="0"/>
                <a:ea typeface="Times New Roman" panose="02020603050405020304" pitchFamily="18" charset="0"/>
              </a:rPr>
              <a:t>hotter than it was yesterday.</a:t>
            </a:r>
            <a:endParaRPr lang="ro-RO" sz="2800" dirty="0">
              <a:solidFill>
                <a:srgbClr val="60C473"/>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692268335"/>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EDEBE7"/>
      </a:lt2>
      <a:accent1>
        <a:srgbClr val="5FA534"/>
      </a:accent1>
      <a:accent2>
        <a:srgbClr val="DCAB34"/>
      </a:accent2>
      <a:accent3>
        <a:srgbClr val="D26D23"/>
      </a:accent3>
      <a:accent4>
        <a:srgbClr val="972323"/>
      </a:accent4>
      <a:accent5>
        <a:srgbClr val="236797"/>
      </a:accent5>
      <a:accent6>
        <a:srgbClr val="2FB6C6"/>
      </a:accent6>
      <a:hlink>
        <a:srgbClr val="8FC639"/>
      </a:hlink>
      <a:folHlink>
        <a:srgbClr val="E7C272"/>
      </a:folHlink>
    </a:clrScheme>
    <a:fontScheme name="Gallery">
      <a:majorFont>
        <a:latin typeface="Palatino Linotype" panose="020405020505050303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Palatino Linotype" panose="020405020505050303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AC464412-510E-4F2B-8947-A0DDBD028997}"/>
    </a:ext>
  </a:extLst>
</a:theme>
</file>

<file path=docProps/app.xml><?xml version="1.0" encoding="utf-8"?>
<Properties xmlns="http://schemas.openxmlformats.org/officeDocument/2006/extended-properties" xmlns:vt="http://schemas.openxmlformats.org/officeDocument/2006/docPropsVTypes">
  <Template>TM10001114[[fn=Gallery]]</Template>
  <TotalTime>1616</TotalTime>
  <Words>3146</Words>
  <Application>Microsoft Office PowerPoint</Application>
  <PresentationFormat>Widescreen</PresentationFormat>
  <Paragraphs>302</Paragraphs>
  <Slides>32</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32</vt:i4>
      </vt:variant>
    </vt:vector>
  </HeadingPairs>
  <TitlesOfParts>
    <vt:vector size="40" baseType="lpstr">
      <vt:lpstr>Arial</vt:lpstr>
      <vt:lpstr>Palatino Linotype</vt:lpstr>
      <vt:lpstr>Segoe UI Emoji</vt:lpstr>
      <vt:lpstr>Symbol</vt:lpstr>
      <vt:lpstr>Times New Roman</vt:lpstr>
      <vt:lpstr>Wingdings</vt:lpstr>
      <vt:lpstr>ZapfDingbats</vt:lpstr>
      <vt:lpstr>Gallery</vt:lpstr>
      <vt:lpstr>Using ADJECTIVES and ADVERBS correctly</vt:lpstr>
      <vt:lpstr>Using Adjectives and Adverbs Correctly </vt:lpstr>
      <vt:lpstr>  Distinguishing between Adjectives and Adverbs </vt:lpstr>
      <vt:lpstr> • Distinguishing between Adjectives and Adverbs </vt:lpstr>
      <vt:lpstr> • Distinguishing between Adjectives and Adverbs Therefore, the only reliable way to tell the difference between adjectives and adverbs is to analyze their function in a sentence. The following chart shows how to examine sentences to distinguish between adjectives and adverbs.</vt:lpstr>
      <vt:lpstr>PowerPoint Presentation</vt:lpstr>
      <vt:lpstr>PowerPoint Presentation</vt:lpstr>
      <vt:lpstr> Individual work. How are the three degrees of comparison formed?   </vt:lpstr>
      <vt:lpstr>PowerPoint Presentation</vt:lpstr>
      <vt:lpstr>A few adjectives and adverbs don’t follow these rules when they form the comparative and superlative degrees. Unfortunately, they are among the most commonly used modifiers in English, so one may need them virtually every day. Since they don’t follow a pattern, they should be memorized. </vt:lpstr>
      <vt:lpstr>PowerPoint Presentation</vt:lpstr>
      <vt:lpstr>PowerPoint Presentation</vt:lpstr>
      <vt:lpstr>PowerPoint Presentation</vt:lpstr>
      <vt:lpstr>    The + comparative + the  </vt:lpstr>
      <vt:lpstr>PowerPoint Presentation</vt:lpstr>
      <vt:lpstr>NOTES: The more you sleep, the less you do.</vt:lpstr>
      <vt:lpstr>Having fun!</vt:lpstr>
      <vt:lpstr>Comparing with Adjectives and Adverbs These guidelines will help to make the comparisons correct</vt:lpstr>
      <vt:lpstr>Comparing with Adjectives and Adverbs </vt:lpstr>
      <vt:lpstr>Comparing with Adjectives and Adverbs </vt:lpstr>
      <vt:lpstr>USING PREDICATE ADJECTIVES  AFTER LINKING VERBS  </vt:lpstr>
      <vt:lpstr>PowerPoint Presentation</vt:lpstr>
      <vt:lpstr>Negative Words </vt:lpstr>
      <vt:lpstr>Double negatives</vt:lpstr>
      <vt:lpstr>PowerPoint Presentation</vt:lpstr>
      <vt:lpstr>PowerPoint Presentation</vt:lpstr>
      <vt:lpstr>BE CAREFUL! </vt:lpstr>
      <vt:lpstr>ADVERB POSITION (1) </vt:lpstr>
      <vt:lpstr>PowerPoint Presentation</vt:lpstr>
      <vt:lpstr>PowerPoint Presentation</vt:lpstr>
      <vt:lpstr>ADVERB POSITION (2): WITH THE VERB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Using ADJECTIVES and ADVERBS correctly</dc:title>
  <dc:creator>User</dc:creator>
  <cp:lastModifiedBy>User</cp:lastModifiedBy>
  <cp:revision>165</cp:revision>
  <dcterms:created xsi:type="dcterms:W3CDTF">2022-08-26T16:18:07Z</dcterms:created>
  <dcterms:modified xsi:type="dcterms:W3CDTF">2025-09-08T11:22:33Z</dcterms:modified>
</cp:coreProperties>
</file>