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5" r:id="rId1"/>
  </p:sldMasterIdLst>
  <p:notesMasterIdLst>
    <p:notesMasterId r:id="rId30"/>
  </p:notesMasterIdLst>
  <p:sldIdLst>
    <p:sldId id="256" r:id="rId2"/>
    <p:sldId id="257" r:id="rId3"/>
    <p:sldId id="258" r:id="rId4"/>
    <p:sldId id="292" r:id="rId5"/>
    <p:sldId id="313" r:id="rId6"/>
    <p:sldId id="294" r:id="rId7"/>
    <p:sldId id="314" r:id="rId8"/>
    <p:sldId id="259" r:id="rId9"/>
    <p:sldId id="293" r:id="rId10"/>
    <p:sldId id="295" r:id="rId11"/>
    <p:sldId id="260" r:id="rId12"/>
    <p:sldId id="261" r:id="rId13"/>
    <p:sldId id="262" r:id="rId14"/>
    <p:sldId id="263" r:id="rId15"/>
    <p:sldId id="296" r:id="rId16"/>
    <p:sldId id="315" r:id="rId17"/>
    <p:sldId id="316" r:id="rId18"/>
    <p:sldId id="297" r:id="rId19"/>
    <p:sldId id="298" r:id="rId20"/>
    <p:sldId id="299" r:id="rId21"/>
    <p:sldId id="300" r:id="rId22"/>
    <p:sldId id="302" r:id="rId23"/>
    <p:sldId id="304" r:id="rId24"/>
    <p:sldId id="306" r:id="rId25"/>
    <p:sldId id="308" r:id="rId26"/>
    <p:sldId id="310" r:id="rId27"/>
    <p:sldId id="312" r:id="rId28"/>
    <p:sldId id="29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840"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ac, Oxana" userId="33b70050-1310-4b9f-9abd-d2e2d422a0b4" providerId="ADAL" clId="{2F6B6E75-465D-4280-AFAC-33C63CAF20CB}"/>
    <pc:docChg chg="undo redo custSel addSld delSld modSld sldOrd">
      <pc:chgData name="Isac, Oxana" userId="33b70050-1310-4b9f-9abd-d2e2d422a0b4" providerId="ADAL" clId="{2F6B6E75-465D-4280-AFAC-33C63CAF20CB}" dt="2025-02-17T05:50:36.909" v="242"/>
      <pc:docMkLst>
        <pc:docMk/>
      </pc:docMkLst>
      <pc:sldChg chg="addSp modSp mod setBg">
        <pc:chgData name="Isac, Oxana" userId="33b70050-1310-4b9f-9abd-d2e2d422a0b4" providerId="ADAL" clId="{2F6B6E75-465D-4280-AFAC-33C63CAF20CB}" dt="2025-02-15T21:32:09.673" v="239" actId="14100"/>
        <pc:sldMkLst>
          <pc:docMk/>
          <pc:sldMk cId="1042484679" sldId="257"/>
        </pc:sldMkLst>
        <pc:spChg chg="mod">
          <ac:chgData name="Isac, Oxana" userId="33b70050-1310-4b9f-9abd-d2e2d422a0b4" providerId="ADAL" clId="{2F6B6E75-465D-4280-AFAC-33C63CAF20CB}" dt="2025-02-15T21:31:52.600" v="235" actId="26606"/>
          <ac:spMkLst>
            <pc:docMk/>
            <pc:sldMk cId="1042484679" sldId="257"/>
            <ac:spMk id="2" creationId="{00000000-0000-0000-0000-000000000000}"/>
          </ac:spMkLst>
        </pc:spChg>
        <pc:spChg chg="mod">
          <ac:chgData name="Isac, Oxana" userId="33b70050-1310-4b9f-9abd-d2e2d422a0b4" providerId="ADAL" clId="{2F6B6E75-465D-4280-AFAC-33C63CAF20CB}" dt="2025-02-15T21:32:09.673" v="239" actId="14100"/>
          <ac:spMkLst>
            <pc:docMk/>
            <pc:sldMk cId="1042484679" sldId="257"/>
            <ac:spMk id="3" creationId="{00000000-0000-0000-0000-000000000000}"/>
          </ac:spMkLst>
        </pc:spChg>
        <pc:spChg chg="add">
          <ac:chgData name="Isac, Oxana" userId="33b70050-1310-4b9f-9abd-d2e2d422a0b4" providerId="ADAL" clId="{2F6B6E75-465D-4280-AFAC-33C63CAF20CB}" dt="2025-02-15T21:31:52.600" v="235" actId="26606"/>
          <ac:spMkLst>
            <pc:docMk/>
            <pc:sldMk cId="1042484679" sldId="257"/>
            <ac:spMk id="8" creationId="{777A147A-9ED8-46B4-8660-1B3C2AA880B5}"/>
          </ac:spMkLst>
        </pc:spChg>
        <pc:spChg chg="add">
          <ac:chgData name="Isac, Oxana" userId="33b70050-1310-4b9f-9abd-d2e2d422a0b4" providerId="ADAL" clId="{2F6B6E75-465D-4280-AFAC-33C63CAF20CB}" dt="2025-02-15T21:31:52.600" v="235" actId="26606"/>
          <ac:spMkLst>
            <pc:docMk/>
            <pc:sldMk cId="1042484679" sldId="257"/>
            <ac:spMk id="10" creationId="{5D6C15A0-C087-4593-8414-2B4EC1CDC3DE}"/>
          </ac:spMkLst>
        </pc:spChg>
      </pc:sldChg>
      <pc:sldChg chg="modSp mod">
        <pc:chgData name="Isac, Oxana" userId="33b70050-1310-4b9f-9abd-d2e2d422a0b4" providerId="ADAL" clId="{2F6B6E75-465D-4280-AFAC-33C63CAF20CB}" dt="2025-02-15T18:34:40.931" v="118" actId="20577"/>
        <pc:sldMkLst>
          <pc:docMk/>
          <pc:sldMk cId="2015029935" sldId="259"/>
        </pc:sldMkLst>
        <pc:spChg chg="mod">
          <ac:chgData name="Isac, Oxana" userId="33b70050-1310-4b9f-9abd-d2e2d422a0b4" providerId="ADAL" clId="{2F6B6E75-465D-4280-AFAC-33C63CAF20CB}" dt="2025-02-15T18:34:40.931" v="118" actId="20577"/>
          <ac:spMkLst>
            <pc:docMk/>
            <pc:sldMk cId="2015029935" sldId="259"/>
            <ac:spMk id="2" creationId="{00000000-0000-0000-0000-000000000000}"/>
          </ac:spMkLst>
        </pc:spChg>
      </pc:sldChg>
      <pc:sldChg chg="modSp mod">
        <pc:chgData name="Isac, Oxana" userId="33b70050-1310-4b9f-9abd-d2e2d422a0b4" providerId="ADAL" clId="{2F6B6E75-465D-4280-AFAC-33C63CAF20CB}" dt="2025-02-15T18:31:41.839" v="54" actId="27636"/>
        <pc:sldMkLst>
          <pc:docMk/>
          <pc:sldMk cId="2287383127" sldId="262"/>
        </pc:sldMkLst>
        <pc:spChg chg="mod">
          <ac:chgData name="Isac, Oxana" userId="33b70050-1310-4b9f-9abd-d2e2d422a0b4" providerId="ADAL" clId="{2F6B6E75-465D-4280-AFAC-33C63CAF20CB}" dt="2025-02-15T18:31:41.839" v="54" actId="27636"/>
          <ac:spMkLst>
            <pc:docMk/>
            <pc:sldMk cId="2287383127" sldId="262"/>
            <ac:spMk id="3" creationId="{00000000-0000-0000-0000-000000000000}"/>
          </ac:spMkLst>
        </pc:spChg>
      </pc:sldChg>
      <pc:sldChg chg="modSp mod">
        <pc:chgData name="Isac, Oxana" userId="33b70050-1310-4b9f-9abd-d2e2d422a0b4" providerId="ADAL" clId="{2F6B6E75-465D-4280-AFAC-33C63CAF20CB}" dt="2025-02-15T18:24:39.333" v="8" actId="20577"/>
        <pc:sldMkLst>
          <pc:docMk/>
          <pc:sldMk cId="3942545924" sldId="292"/>
        </pc:sldMkLst>
        <pc:spChg chg="mod">
          <ac:chgData name="Isac, Oxana" userId="33b70050-1310-4b9f-9abd-d2e2d422a0b4" providerId="ADAL" clId="{2F6B6E75-465D-4280-AFAC-33C63CAF20CB}" dt="2025-02-15T18:24:39.333" v="8" actId="20577"/>
          <ac:spMkLst>
            <pc:docMk/>
            <pc:sldMk cId="3942545924" sldId="292"/>
            <ac:spMk id="3" creationId="{00000000-0000-0000-0000-000000000000}"/>
          </ac:spMkLst>
        </pc:spChg>
      </pc:sldChg>
      <pc:sldChg chg="modSp mod">
        <pc:chgData name="Isac, Oxana" userId="33b70050-1310-4b9f-9abd-d2e2d422a0b4" providerId="ADAL" clId="{2F6B6E75-465D-4280-AFAC-33C63CAF20CB}" dt="2025-02-15T18:30:11.624" v="52" actId="20577"/>
        <pc:sldMkLst>
          <pc:docMk/>
          <pc:sldMk cId="4279872955" sldId="293"/>
        </pc:sldMkLst>
        <pc:spChg chg="mod">
          <ac:chgData name="Isac, Oxana" userId="33b70050-1310-4b9f-9abd-d2e2d422a0b4" providerId="ADAL" clId="{2F6B6E75-465D-4280-AFAC-33C63CAF20CB}" dt="2025-02-15T18:30:11.624" v="52" actId="20577"/>
          <ac:spMkLst>
            <pc:docMk/>
            <pc:sldMk cId="4279872955" sldId="293"/>
            <ac:spMk id="3" creationId="{00000000-0000-0000-0000-000000000000}"/>
          </ac:spMkLst>
        </pc:spChg>
      </pc:sldChg>
      <pc:sldChg chg="ord">
        <pc:chgData name="Isac, Oxana" userId="33b70050-1310-4b9f-9abd-d2e2d422a0b4" providerId="ADAL" clId="{2F6B6E75-465D-4280-AFAC-33C63CAF20CB}" dt="2025-02-15T18:33:57.116" v="106"/>
        <pc:sldMkLst>
          <pc:docMk/>
          <pc:sldMk cId="2143174986" sldId="294"/>
        </pc:sldMkLst>
      </pc:sldChg>
      <pc:sldChg chg="delSp modSp new mod">
        <pc:chgData name="Isac, Oxana" userId="33b70050-1310-4b9f-9abd-d2e2d422a0b4" providerId="ADAL" clId="{2F6B6E75-465D-4280-AFAC-33C63CAF20CB}" dt="2025-02-17T05:50:17.374" v="240" actId="2710"/>
        <pc:sldMkLst>
          <pc:docMk/>
          <pc:sldMk cId="3091533748" sldId="313"/>
        </pc:sldMkLst>
        <pc:spChg chg="mod">
          <ac:chgData name="Isac, Oxana" userId="33b70050-1310-4b9f-9abd-d2e2d422a0b4" providerId="ADAL" clId="{2F6B6E75-465D-4280-AFAC-33C63CAF20CB}" dt="2025-02-17T05:50:17.374" v="240" actId="2710"/>
          <ac:spMkLst>
            <pc:docMk/>
            <pc:sldMk cId="3091533748" sldId="313"/>
            <ac:spMk id="3" creationId="{A1C2C94C-51AB-1C82-D1FE-72FA5B9FB629}"/>
          </ac:spMkLst>
        </pc:spChg>
      </pc:sldChg>
      <pc:sldChg chg="delSp modSp new mod ord">
        <pc:chgData name="Isac, Oxana" userId="33b70050-1310-4b9f-9abd-d2e2d422a0b4" providerId="ADAL" clId="{2F6B6E75-465D-4280-AFAC-33C63CAF20CB}" dt="2025-02-17T05:50:36.909" v="242"/>
        <pc:sldMkLst>
          <pc:docMk/>
          <pc:sldMk cId="146809711" sldId="314"/>
        </pc:sldMkLst>
        <pc:spChg chg="mod">
          <ac:chgData name="Isac, Oxana" userId="33b70050-1310-4b9f-9abd-d2e2d422a0b4" providerId="ADAL" clId="{2F6B6E75-465D-4280-AFAC-33C63CAF20CB}" dt="2025-02-15T18:28:42.131" v="51" actId="20577"/>
          <ac:spMkLst>
            <pc:docMk/>
            <pc:sldMk cId="146809711" sldId="314"/>
            <ac:spMk id="3" creationId="{1ECF8B1D-B7A3-50B2-6943-69FA86833412}"/>
          </ac:spMkLst>
        </pc:spChg>
      </pc:sldChg>
      <pc:sldChg chg="modSp new mod">
        <pc:chgData name="Isac, Oxana" userId="33b70050-1310-4b9f-9abd-d2e2d422a0b4" providerId="ADAL" clId="{2F6B6E75-465D-4280-AFAC-33C63CAF20CB}" dt="2025-02-15T18:41:47.223" v="234" actId="207"/>
        <pc:sldMkLst>
          <pc:docMk/>
          <pc:sldMk cId="1351740627" sldId="315"/>
        </pc:sldMkLst>
        <pc:spChg chg="mod">
          <ac:chgData name="Isac, Oxana" userId="33b70050-1310-4b9f-9abd-d2e2d422a0b4" providerId="ADAL" clId="{2F6B6E75-465D-4280-AFAC-33C63CAF20CB}" dt="2025-02-15T18:41:47.223" v="234" actId="207"/>
          <ac:spMkLst>
            <pc:docMk/>
            <pc:sldMk cId="1351740627" sldId="315"/>
            <ac:spMk id="2" creationId="{E5AB3B04-C653-D30A-6618-D2442F753F94}"/>
          </ac:spMkLst>
        </pc:spChg>
        <pc:spChg chg="mod">
          <ac:chgData name="Isac, Oxana" userId="33b70050-1310-4b9f-9abd-d2e2d422a0b4" providerId="ADAL" clId="{2F6B6E75-465D-4280-AFAC-33C63CAF20CB}" dt="2025-02-15T18:41:34.903" v="233" actId="14100"/>
          <ac:spMkLst>
            <pc:docMk/>
            <pc:sldMk cId="1351740627" sldId="315"/>
            <ac:spMk id="3" creationId="{1ED0A54C-0916-A034-8CB3-F4A48F96CD2B}"/>
          </ac:spMkLst>
        </pc:spChg>
      </pc:sldChg>
      <pc:sldChg chg="new del">
        <pc:chgData name="Isac, Oxana" userId="33b70050-1310-4b9f-9abd-d2e2d422a0b4" providerId="ADAL" clId="{2F6B6E75-465D-4280-AFAC-33C63CAF20CB}" dt="2025-02-15T18:34:01.554" v="107" actId="2696"/>
        <pc:sldMkLst>
          <pc:docMk/>
          <pc:sldMk cId="75723948" sldId="316"/>
        </pc:sldMkLst>
      </pc:sldChg>
      <pc:sldChg chg="delSp modSp new mod">
        <pc:chgData name="Isac, Oxana" userId="33b70050-1310-4b9f-9abd-d2e2d422a0b4" providerId="ADAL" clId="{2F6B6E75-465D-4280-AFAC-33C63CAF20CB}" dt="2025-02-15T18:41:29.935" v="232" actId="14100"/>
        <pc:sldMkLst>
          <pc:docMk/>
          <pc:sldMk cId="3560071721" sldId="316"/>
        </pc:sldMkLst>
        <pc:spChg chg="mod">
          <ac:chgData name="Isac, Oxana" userId="33b70050-1310-4b9f-9abd-d2e2d422a0b4" providerId="ADAL" clId="{2F6B6E75-465D-4280-AFAC-33C63CAF20CB}" dt="2025-02-15T18:41:29.935" v="232" actId="14100"/>
          <ac:spMkLst>
            <pc:docMk/>
            <pc:sldMk cId="3560071721" sldId="316"/>
            <ac:spMk id="3" creationId="{4A58D9AD-A724-E496-CCEB-202E727CE42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314D21-1BB6-485B-8C59-2AE332786B15}" type="datetimeFigureOut">
              <a:rPr lang="en-US" smtClean="0"/>
              <a:t>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D62ACA-0FB6-4FFE-97D4-40BFB0951DC9}" type="slidenum">
              <a:rPr lang="en-US" smtClean="0"/>
              <a:t>‹#›</a:t>
            </a:fld>
            <a:endParaRPr lang="en-US"/>
          </a:p>
        </p:txBody>
      </p:sp>
    </p:spTree>
    <p:extLst>
      <p:ext uri="{BB962C8B-B14F-4D97-AF65-F5344CB8AC3E}">
        <p14:creationId xmlns:p14="http://schemas.microsoft.com/office/powerpoint/2010/main" val="256966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B2665-080A-43C3-905E-B50FD6E68839}" type="slidenum">
              <a:rPr lang="en-US" smtClean="0"/>
              <a:t>24</a:t>
            </a:fld>
            <a:endParaRPr lang="en-US"/>
          </a:p>
        </p:txBody>
      </p:sp>
    </p:spTree>
    <p:extLst>
      <p:ext uri="{BB962C8B-B14F-4D97-AF65-F5344CB8AC3E}">
        <p14:creationId xmlns:p14="http://schemas.microsoft.com/office/powerpoint/2010/main" val="209353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D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Date Placeholder 3"/>
          <p:cNvSpPr>
            <a:spLocks noGrp="1"/>
          </p:cNvSpPr>
          <p:nvPr>
            <p:ph type="dt" sz="half" idx="10"/>
          </p:nvPr>
        </p:nvSpPr>
        <p:spPr/>
        <p:txBody>
          <a:bodyPr/>
          <a:lstStyle/>
          <a:p>
            <a:fld id="{787E7BDA-2651-450D-8E1B-A6C41AADC9C0}" type="datetimeFigureOut">
              <a:rPr lang="de-DE" smtClean="0"/>
              <a:t>17.02.2025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2947677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787E7BDA-2651-450D-8E1B-A6C41AADC9C0}" type="datetimeFigureOut">
              <a:rPr lang="de-DE" smtClean="0"/>
              <a:t>17.02.2025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27593841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de-D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787E7BDA-2651-450D-8E1B-A6C41AADC9C0}" type="datetimeFigureOut">
              <a:rPr lang="de-DE" smtClean="0"/>
              <a:t>17.02.2025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15450118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10"/>
          </p:nvPr>
        </p:nvSpPr>
        <p:spPr/>
        <p:txBody>
          <a:bodyPr/>
          <a:lstStyle/>
          <a:p>
            <a:fld id="{787E7BDA-2651-450D-8E1B-A6C41AADC9C0}" type="datetimeFigureOut">
              <a:rPr lang="de-DE" smtClean="0"/>
              <a:t>17.02.2025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3883193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de-D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7E7BDA-2651-450D-8E1B-A6C41AADC9C0}" type="datetimeFigureOut">
              <a:rPr lang="de-DE" smtClean="0"/>
              <a:t>17.02.2025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935914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p:cNvSpPr>
            <a:spLocks noGrp="1"/>
          </p:cNvSpPr>
          <p:nvPr>
            <p:ph type="dt" sz="half" idx="10"/>
          </p:nvPr>
        </p:nvSpPr>
        <p:spPr/>
        <p:txBody>
          <a:bodyPr/>
          <a:lstStyle/>
          <a:p>
            <a:fld id="{787E7BDA-2651-450D-8E1B-A6C41AADC9C0}" type="datetimeFigureOut">
              <a:rPr lang="de-DE" smtClean="0"/>
              <a:t>17.02.2025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40818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de-D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p:cNvSpPr>
            <a:spLocks noGrp="1"/>
          </p:cNvSpPr>
          <p:nvPr>
            <p:ph type="dt" sz="half" idx="10"/>
          </p:nvPr>
        </p:nvSpPr>
        <p:spPr/>
        <p:txBody>
          <a:bodyPr/>
          <a:lstStyle/>
          <a:p>
            <a:fld id="{787E7BDA-2651-450D-8E1B-A6C41AADC9C0}" type="datetimeFigureOut">
              <a:rPr lang="de-DE" smtClean="0"/>
              <a:t>17.02.2025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19152600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de-DE"/>
          </a:p>
        </p:txBody>
      </p:sp>
      <p:sp>
        <p:nvSpPr>
          <p:cNvPr id="3" name="Date Placeholder 2"/>
          <p:cNvSpPr>
            <a:spLocks noGrp="1"/>
          </p:cNvSpPr>
          <p:nvPr>
            <p:ph type="dt" sz="half" idx="10"/>
          </p:nvPr>
        </p:nvSpPr>
        <p:spPr/>
        <p:txBody>
          <a:bodyPr/>
          <a:lstStyle/>
          <a:p>
            <a:fld id="{787E7BDA-2651-450D-8E1B-A6C41AADC9C0}" type="datetimeFigureOut">
              <a:rPr lang="de-DE" smtClean="0"/>
              <a:t>17.02.2025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19503423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E7BDA-2651-450D-8E1B-A6C41AADC9C0}" type="datetimeFigureOut">
              <a:rPr lang="de-DE" smtClean="0"/>
              <a:t>17.02.2025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42639265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7E7BDA-2651-450D-8E1B-A6C41AADC9C0}" type="datetimeFigureOut">
              <a:rPr lang="de-DE" smtClean="0"/>
              <a:t>17.02.2025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42303580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7E7BDA-2651-450D-8E1B-A6C41AADC9C0}" type="datetimeFigureOut">
              <a:rPr lang="de-DE" smtClean="0"/>
              <a:t>17.02.2025</a:t>
            </a:fld>
            <a:endParaRPr lang="de-DE"/>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37690F-960B-4477-B7FC-BA043A964905}" type="slidenum">
              <a:rPr lang="de-DE" smtClean="0"/>
              <a:t>‹#›</a:t>
            </a:fld>
            <a:endParaRPr lang="de-DE"/>
          </a:p>
        </p:txBody>
      </p:sp>
    </p:spTree>
    <p:extLst>
      <p:ext uri="{BB962C8B-B14F-4D97-AF65-F5344CB8AC3E}">
        <p14:creationId xmlns:p14="http://schemas.microsoft.com/office/powerpoint/2010/main" val="680767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de-D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E7BDA-2651-450D-8E1B-A6C41AADC9C0}" type="datetimeFigureOut">
              <a:rPr lang="de-DE" smtClean="0"/>
              <a:t>17.02.2025</a:t>
            </a:fld>
            <a:endParaRPr lang="de-D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37690F-960B-4477-B7FC-BA043A964905}" type="slidenum">
              <a:rPr lang="de-DE" smtClean="0"/>
              <a:t>‹#›</a:t>
            </a:fld>
            <a:endParaRPr lang="de-DE"/>
          </a:p>
        </p:txBody>
      </p:sp>
    </p:spTree>
    <p:extLst>
      <p:ext uri="{BB962C8B-B14F-4D97-AF65-F5344CB8AC3E}">
        <p14:creationId xmlns:p14="http://schemas.microsoft.com/office/powerpoint/2010/main" val="2376029539"/>
      </p:ext>
    </p:extLst>
  </p:cSld>
  <p:clrMap bg1="lt1" tx1="dk1" bg2="lt2" tx2="dk2" accent1="accent1" accent2="accent2" accent3="accent3" accent4="accent4" accent5="accent5" accent6="accent6" hlink="hlink" folHlink="folHlink"/>
  <p:sldLayoutIdLst>
    <p:sldLayoutId id="2147484276" r:id="rId1"/>
    <p:sldLayoutId id="2147484277" r:id="rId2"/>
    <p:sldLayoutId id="2147484278" r:id="rId3"/>
    <p:sldLayoutId id="2147484279" r:id="rId4"/>
    <p:sldLayoutId id="2147484280" r:id="rId5"/>
    <p:sldLayoutId id="2147484281" r:id="rId6"/>
    <p:sldLayoutId id="2147484282" r:id="rId7"/>
    <p:sldLayoutId id="2147484283" r:id="rId8"/>
    <p:sldLayoutId id="2147484284" r:id="rId9"/>
    <p:sldLayoutId id="2147484285" r:id="rId10"/>
    <p:sldLayoutId id="2147484286"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891" y="2161309"/>
            <a:ext cx="10778836" cy="2493818"/>
          </a:xfrm>
        </p:spPr>
        <p:txBody>
          <a:bodyPr>
            <a:normAutofit fontScale="90000"/>
          </a:bodyPr>
          <a:lstStyle/>
          <a:p>
            <a:br>
              <a:rPr lang="en-US" b="1" dirty="0"/>
            </a:br>
            <a:br>
              <a:rPr lang="en-US" b="1" dirty="0"/>
            </a:br>
            <a:br>
              <a:rPr lang="en-US" b="1" dirty="0"/>
            </a:br>
            <a:br>
              <a:rPr lang="en-US" b="1" dirty="0"/>
            </a:br>
            <a:r>
              <a:rPr lang="ro-RO" b="1" dirty="0">
                <a:solidFill>
                  <a:schemeClr val="accent6">
                    <a:lumMod val="50000"/>
                  </a:schemeClr>
                </a:solidFill>
              </a:rPr>
              <a:t>Controlul social și devianța</a:t>
            </a:r>
            <a:br>
              <a:rPr lang="en-US" b="1" dirty="0">
                <a:solidFill>
                  <a:schemeClr val="accent6">
                    <a:lumMod val="50000"/>
                  </a:schemeClr>
                </a:solidFill>
              </a:rPr>
            </a:br>
            <a:endParaRPr lang="de-DE" b="1" dirty="0">
              <a:solidFill>
                <a:schemeClr val="accent6">
                  <a:lumMod val="50000"/>
                </a:schemeClr>
              </a:solidFill>
              <a:cs typeface="Times New Roman" panose="02020603050405020304" pitchFamily="18" charset="0"/>
            </a:endParaRPr>
          </a:p>
        </p:txBody>
      </p:sp>
      <p:sp>
        <p:nvSpPr>
          <p:cNvPr id="4" name="Subtitle 2"/>
          <p:cNvSpPr txBox="1">
            <a:spLocks/>
          </p:cNvSpPr>
          <p:nvPr/>
        </p:nvSpPr>
        <p:spPr>
          <a:xfrm>
            <a:off x="1524000" y="576373"/>
            <a:ext cx="9144000" cy="89753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o-RO" b="1" dirty="0">
                <a:latin typeface="Times New Roman" panose="02020603050405020304" pitchFamily="18" charset="0"/>
                <a:cs typeface="Times New Roman" panose="02020603050405020304" pitchFamily="18" charset="0"/>
              </a:rPr>
              <a:t>UNIVERSITATEA DE STAT DIN MOLDOVA </a:t>
            </a:r>
          </a:p>
          <a:p>
            <a:r>
              <a:rPr lang="ro-RO" b="1" dirty="0">
                <a:latin typeface="Times New Roman" panose="02020603050405020304" pitchFamily="18" charset="0"/>
                <a:cs typeface="Times New Roman" panose="02020603050405020304" pitchFamily="18" charset="0"/>
              </a:rPr>
              <a:t>Departamentul Sociologie și Asistență Socială</a:t>
            </a:r>
          </a:p>
          <a:p>
            <a:endParaRPr lang="de-DE" dirty="0"/>
          </a:p>
        </p:txBody>
      </p:sp>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7580" r="7805"/>
          <a:stretch/>
        </p:blipFill>
        <p:spPr>
          <a:xfrm>
            <a:off x="9424658" y="561180"/>
            <a:ext cx="915304" cy="1022139"/>
          </a:xfrm>
          <a:prstGeom prst="rect">
            <a:avLst/>
          </a:prstGeom>
          <a:ln w="28575">
            <a:noFill/>
          </a:ln>
        </p:spPr>
      </p:pic>
      <p:pic>
        <p:nvPicPr>
          <p:cNvPr id="6" name="Рисунок 3"/>
          <p:cNvPicPr/>
          <p:nvPr/>
        </p:nvPicPr>
        <p:blipFill>
          <a:blip r:embed="rId3" cstate="print">
            <a:extLst>
              <a:ext uri="{28A0092B-C50C-407E-A947-70E740481C1C}">
                <a14:useLocalDpi xmlns:a14="http://schemas.microsoft.com/office/drawing/2010/main" val="0"/>
              </a:ext>
            </a:extLst>
          </a:blip>
          <a:stretch>
            <a:fillRect/>
          </a:stretch>
        </p:blipFill>
        <p:spPr>
          <a:xfrm>
            <a:off x="2064190" y="511301"/>
            <a:ext cx="640050" cy="1027677"/>
          </a:xfrm>
          <a:prstGeom prst="rect">
            <a:avLst/>
          </a:prstGeom>
          <a:effectLst>
            <a:softEdge rad="63500"/>
          </a:effectLst>
        </p:spPr>
      </p:pic>
    </p:spTree>
    <p:extLst>
      <p:ext uri="{BB962C8B-B14F-4D97-AF65-F5344CB8AC3E}">
        <p14:creationId xmlns:p14="http://schemas.microsoft.com/office/powerpoint/2010/main" val="19002475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942109"/>
          </a:xfrm>
        </p:spPr>
        <p:txBody>
          <a:bodyPr>
            <a:normAutofit/>
          </a:bodyPr>
          <a:lstStyle/>
          <a:p>
            <a:pPr algn="ctr"/>
            <a:r>
              <a:rPr lang="ro-RO" sz="4800" b="1" dirty="0">
                <a:solidFill>
                  <a:schemeClr val="accent6">
                    <a:lumMod val="50000"/>
                  </a:schemeClr>
                </a:solidFill>
              </a:rPr>
              <a:t>Forme de control social (I)</a:t>
            </a:r>
            <a:endParaRPr lang="en-US" sz="4800" b="1" dirty="0">
              <a:solidFill>
                <a:schemeClr val="accent6">
                  <a:lumMod val="50000"/>
                </a:schemeClr>
              </a:solidFill>
            </a:endParaRPr>
          </a:p>
        </p:txBody>
      </p:sp>
      <p:sp>
        <p:nvSpPr>
          <p:cNvPr id="3" name="Content Placeholder 2"/>
          <p:cNvSpPr>
            <a:spLocks noGrp="1"/>
          </p:cNvSpPr>
          <p:nvPr>
            <p:ph idx="1"/>
          </p:nvPr>
        </p:nvSpPr>
        <p:spPr>
          <a:xfrm>
            <a:off x="180109" y="827250"/>
            <a:ext cx="11831781" cy="5874327"/>
          </a:xfrm>
        </p:spPr>
        <p:txBody>
          <a:bodyPr>
            <a:normAutofit fontScale="92500" lnSpcReduction="10000"/>
          </a:bodyPr>
          <a:lstStyle/>
          <a:p>
            <a:pPr marL="0" indent="0" algn="just">
              <a:lnSpc>
                <a:spcPct val="115000"/>
              </a:lnSpc>
              <a:buNone/>
            </a:pPr>
            <a:r>
              <a:rPr lang="ro-RO" dirty="0">
                <a:solidFill>
                  <a:srgbClr val="333333"/>
                </a:solidFill>
                <a:cs typeface="Times New Roman" panose="02020603050405020304" pitchFamily="18" charset="0"/>
              </a:rPr>
              <a:t>Există mai multe criterii de clasificare a f</a:t>
            </a:r>
            <a:r>
              <a:rPr lang="en-US" dirty="0" err="1">
                <a:cs typeface="Times New Roman" panose="02020603050405020304" pitchFamily="18" charset="0"/>
              </a:rPr>
              <a:t>orme</a:t>
            </a:r>
            <a:r>
              <a:rPr lang="ro-RO" dirty="0">
                <a:cs typeface="Times New Roman" panose="02020603050405020304" pitchFamily="18" charset="0"/>
              </a:rPr>
              <a:t>lor de control social</a:t>
            </a:r>
            <a:r>
              <a:rPr lang="en-US" dirty="0">
                <a:cs typeface="Times New Roman" panose="02020603050405020304" pitchFamily="18" charset="0"/>
              </a:rPr>
              <a:t>:</a:t>
            </a:r>
          </a:p>
          <a:p>
            <a:pPr marL="285750" lvl="0" indent="-285750" algn="just">
              <a:buFont typeface="Wingdings" panose="05000000000000000000" pitchFamily="2" charset="2"/>
              <a:buChar char="Ø"/>
            </a:pPr>
            <a:r>
              <a:rPr lang="ro-RO" b="1" dirty="0">
                <a:cs typeface="Times New Roman" panose="02020603050405020304" pitchFamily="18" charset="0"/>
              </a:rPr>
              <a:t> Î</a:t>
            </a:r>
            <a:r>
              <a:rPr lang="en-US" b="1" dirty="0">
                <a:cs typeface="Times New Roman" panose="02020603050405020304" pitchFamily="18" charset="0"/>
              </a:rPr>
              <a:t>n </a:t>
            </a:r>
            <a:r>
              <a:rPr lang="en-US" b="1" dirty="0" err="1">
                <a:cs typeface="Times New Roman" panose="02020603050405020304" pitchFamily="18" charset="0"/>
              </a:rPr>
              <a:t>funcție</a:t>
            </a:r>
            <a:r>
              <a:rPr lang="en-US" b="1" dirty="0">
                <a:cs typeface="Times New Roman" panose="02020603050405020304" pitchFamily="18" charset="0"/>
              </a:rPr>
              <a:t> de</a:t>
            </a:r>
            <a:r>
              <a:rPr lang="en-US" b="1" i="1" dirty="0">
                <a:cs typeface="Times New Roman" panose="02020603050405020304" pitchFamily="18" charset="0"/>
              </a:rPr>
              <a:t> </a:t>
            </a:r>
            <a:r>
              <a:rPr lang="ro-RO" b="1" dirty="0">
                <a:cs typeface="Times New Roman" panose="02020603050405020304" pitchFamily="18" charset="0"/>
              </a:rPr>
              <a:t>tipul</a:t>
            </a:r>
            <a:r>
              <a:rPr lang="en-US" b="1" dirty="0">
                <a:cs typeface="Times New Roman" panose="02020603050405020304" pitchFamily="18" charset="0"/>
              </a:rPr>
              <a:t> </a:t>
            </a:r>
            <a:r>
              <a:rPr lang="en-US" b="1" dirty="0" err="1">
                <a:cs typeface="Times New Roman" panose="02020603050405020304" pitchFamily="18" charset="0"/>
              </a:rPr>
              <a:t>agenţilor</a:t>
            </a:r>
            <a:r>
              <a:rPr lang="en-US" b="1" dirty="0">
                <a:cs typeface="Times New Roman" panose="02020603050405020304" pitchFamily="18" charset="0"/>
              </a:rPr>
              <a:t> </a:t>
            </a:r>
            <a:r>
              <a:rPr lang="ro-RO" dirty="0">
                <a:cs typeface="Times New Roman" panose="02020603050405020304" pitchFamily="18" charset="0"/>
              </a:rPr>
              <a:t>care pun în acțiune mijloacele de exercitare a</a:t>
            </a:r>
            <a:r>
              <a:rPr lang="en-US" dirty="0">
                <a:cs typeface="Times New Roman" panose="02020603050405020304" pitchFamily="18" charset="0"/>
              </a:rPr>
              <a:t> </a:t>
            </a:r>
            <a:r>
              <a:rPr lang="en-US" dirty="0" err="1">
                <a:cs typeface="Times New Roman" panose="02020603050405020304" pitchFamily="18" charset="0"/>
              </a:rPr>
              <a:t>controlul</a:t>
            </a:r>
            <a:r>
              <a:rPr lang="en-US" dirty="0">
                <a:cs typeface="Times New Roman" panose="02020603050405020304" pitchFamily="18" charset="0"/>
              </a:rPr>
              <a:t> social: </a:t>
            </a:r>
            <a:endParaRPr lang="ro-RO" dirty="0">
              <a:cs typeface="Times New Roman" panose="02020603050405020304" pitchFamily="18" charset="0"/>
            </a:endParaRPr>
          </a:p>
          <a:p>
            <a:pPr lvl="0" algn="just">
              <a:buFont typeface="Courier New" panose="02070309020205020404" pitchFamily="49" charset="0"/>
              <a:buChar char="o"/>
            </a:pPr>
            <a:r>
              <a:rPr lang="en-US" b="1" i="1" dirty="0" err="1">
                <a:cs typeface="Times New Roman" panose="02020603050405020304" pitchFamily="18" charset="0"/>
              </a:rPr>
              <a:t>Controlul</a:t>
            </a:r>
            <a:r>
              <a:rPr lang="en-US" b="1" i="1" dirty="0">
                <a:cs typeface="Times New Roman" panose="02020603050405020304" pitchFamily="18" charset="0"/>
              </a:rPr>
              <a:t> social formal</a:t>
            </a:r>
            <a:r>
              <a:rPr lang="en-US" i="1" dirty="0">
                <a:cs typeface="Times New Roman" panose="02020603050405020304" pitchFamily="18" charset="0"/>
              </a:rPr>
              <a:t> </a:t>
            </a:r>
            <a:r>
              <a:rPr lang="en-US" b="1" i="1" dirty="0">
                <a:cs typeface="Times New Roman" panose="02020603050405020304" pitchFamily="18" charset="0"/>
              </a:rPr>
              <a:t>(</a:t>
            </a:r>
            <a:r>
              <a:rPr lang="en-US" b="1" i="1" dirty="0" err="1">
                <a:cs typeface="Times New Roman" panose="02020603050405020304" pitchFamily="18" charset="0"/>
              </a:rPr>
              <a:t>instituţional</a:t>
            </a:r>
            <a:r>
              <a:rPr lang="en-US" b="1" i="1" dirty="0">
                <a:cs typeface="Times New Roman" panose="02020603050405020304" pitchFamily="18" charset="0"/>
              </a:rPr>
              <a:t>)</a:t>
            </a:r>
            <a:r>
              <a:rPr lang="en-US" dirty="0">
                <a:cs typeface="Times New Roman" panose="02020603050405020304" pitchFamily="18" charset="0"/>
              </a:rPr>
              <a:t> </a:t>
            </a:r>
            <a:r>
              <a:rPr lang="ro-RO" dirty="0">
                <a:cs typeface="Times New Roman" panose="02020603050405020304" pitchFamily="18" charset="0"/>
              </a:rPr>
              <a:t>- </a:t>
            </a:r>
            <a:r>
              <a:rPr lang="en-US" dirty="0" err="1">
                <a:cs typeface="Times New Roman" panose="02020603050405020304" pitchFamily="18" charset="0"/>
              </a:rPr>
              <a:t>constă</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definirea</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instituirea</a:t>
            </a:r>
            <a:r>
              <a:rPr lang="en-US" dirty="0">
                <a:cs typeface="Times New Roman" panose="02020603050405020304" pitchFamily="18" charset="0"/>
              </a:rPr>
              <a:t> de </a:t>
            </a:r>
            <a:r>
              <a:rPr lang="en-US" dirty="0" err="1">
                <a:cs typeface="Times New Roman" panose="02020603050405020304" pitchFamily="18" charset="0"/>
              </a:rPr>
              <a:t>norme</a:t>
            </a:r>
            <a:r>
              <a:rPr lang="en-US" dirty="0">
                <a:cs typeface="Times New Roman" panose="02020603050405020304" pitchFamily="18" charset="0"/>
              </a:rPr>
              <a:t> </a:t>
            </a:r>
            <a:r>
              <a:rPr lang="en-US" dirty="0" err="1">
                <a:cs typeface="Times New Roman" panose="02020603050405020304" pitchFamily="18" charset="0"/>
              </a:rPr>
              <a:t>impersonale</a:t>
            </a:r>
            <a:r>
              <a:rPr lang="en-US" dirty="0">
                <a:cs typeface="Times New Roman" panose="02020603050405020304" pitchFamily="18" charset="0"/>
              </a:rPr>
              <a:t>, </a:t>
            </a:r>
            <a:r>
              <a:rPr lang="en-US" dirty="0" err="1">
                <a:cs typeface="Times New Roman" panose="02020603050405020304" pitchFamily="18" charset="0"/>
              </a:rPr>
              <a:t>instituţionalizate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acte</a:t>
            </a:r>
            <a:r>
              <a:rPr lang="en-US" dirty="0">
                <a:cs typeface="Times New Roman" panose="02020603050405020304" pitchFamily="18" charset="0"/>
              </a:rPr>
              <a:t> legislative, </a:t>
            </a:r>
            <a:r>
              <a:rPr lang="en-US" dirty="0" err="1">
                <a:cs typeface="Times New Roman" panose="02020603050405020304" pitchFamily="18" charset="0"/>
              </a:rPr>
              <a:t>regulamente</a:t>
            </a:r>
            <a:r>
              <a:rPr lang="en-US" dirty="0">
                <a:cs typeface="Times New Roman" panose="02020603050405020304" pitchFamily="18" charset="0"/>
              </a:rPr>
              <a:t> de </a:t>
            </a:r>
            <a:r>
              <a:rPr lang="en-US" dirty="0" err="1">
                <a:cs typeface="Times New Roman" panose="02020603050405020304" pitchFamily="18" charset="0"/>
              </a:rPr>
              <a:t>către</a:t>
            </a:r>
            <a:r>
              <a:rPr lang="en-US" dirty="0">
                <a:cs typeface="Times New Roman" panose="02020603050405020304" pitchFamily="18" charset="0"/>
              </a:rPr>
              <a:t> </a:t>
            </a:r>
            <a:r>
              <a:rPr lang="en-US" dirty="0" err="1">
                <a:cs typeface="Times New Roman" panose="02020603050405020304" pitchFamily="18" charset="0"/>
              </a:rPr>
              <a:t>organizaţii</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asociaţii</a:t>
            </a:r>
            <a:r>
              <a:rPr lang="en-US" dirty="0">
                <a:cs typeface="Times New Roman" panose="02020603050405020304" pitchFamily="18" charset="0"/>
              </a:rPr>
              <a:t> </a:t>
            </a:r>
            <a:r>
              <a:rPr lang="en-US" dirty="0" err="1">
                <a:cs typeface="Times New Roman" panose="02020603050405020304" pitchFamily="18" charset="0"/>
              </a:rPr>
              <a:t>oficiale</a:t>
            </a:r>
            <a:r>
              <a:rPr lang="en-US" dirty="0">
                <a:cs typeface="Times New Roman" panose="02020603050405020304" pitchFamily="18" charset="0"/>
              </a:rPr>
              <a:t>. </a:t>
            </a:r>
            <a:endParaRPr lang="ro-RO" dirty="0">
              <a:cs typeface="Times New Roman" panose="02020603050405020304" pitchFamily="18" charset="0"/>
            </a:endParaRPr>
          </a:p>
          <a:p>
            <a:pPr marL="0" indent="0" algn="just">
              <a:buNone/>
            </a:pPr>
            <a:r>
              <a:rPr lang="ro-RO" dirty="0">
                <a:cs typeface="Times New Roman" panose="02020603050405020304" pitchFamily="18" charset="0"/>
              </a:rPr>
              <a:t>Scopul </a:t>
            </a:r>
            <a:r>
              <a:rPr lang="en-US" dirty="0" err="1">
                <a:cs typeface="Times New Roman" panose="02020603050405020304" pitchFamily="18" charset="0"/>
              </a:rPr>
              <a:t>acestor</a:t>
            </a:r>
            <a:r>
              <a:rPr lang="en-US" dirty="0">
                <a:cs typeface="Times New Roman" panose="02020603050405020304" pitchFamily="18" charset="0"/>
              </a:rPr>
              <a:t> </a:t>
            </a:r>
            <a:r>
              <a:rPr lang="en-US" dirty="0" err="1">
                <a:cs typeface="Times New Roman" panose="02020603050405020304" pitchFamily="18" charset="0"/>
              </a:rPr>
              <a:t>norme</a:t>
            </a:r>
            <a:r>
              <a:rPr lang="en-US" dirty="0">
                <a:cs typeface="Times New Roman" panose="02020603050405020304" pitchFamily="18" charset="0"/>
              </a:rPr>
              <a:t> </a:t>
            </a:r>
            <a:r>
              <a:rPr lang="ro-RO" dirty="0">
                <a:cs typeface="Times New Roman" panose="02020603050405020304" pitchFamily="18" charset="0"/>
              </a:rPr>
              <a:t>constă în</a:t>
            </a:r>
            <a:r>
              <a:rPr lang="en-US" dirty="0">
                <a:cs typeface="Times New Roman" panose="02020603050405020304" pitchFamily="18" charset="0"/>
              </a:rPr>
              <a:t>:</a:t>
            </a:r>
          </a:p>
          <a:p>
            <a:pPr marL="0" lvl="0" indent="0" algn="just">
              <a:buNone/>
            </a:pPr>
            <a:r>
              <a:rPr lang="ro-RO" dirty="0">
                <a:cs typeface="Times New Roman" panose="02020603050405020304" pitchFamily="18" charset="0"/>
              </a:rPr>
              <a:t>-  c</a:t>
            </a:r>
            <a:r>
              <a:rPr lang="en-US" dirty="0" err="1">
                <a:cs typeface="Times New Roman" panose="02020603050405020304" pitchFamily="18" charset="0"/>
              </a:rPr>
              <a:t>oordonarea</a:t>
            </a:r>
            <a:r>
              <a:rPr lang="en-US" dirty="0">
                <a:cs typeface="Times New Roman" panose="02020603050405020304" pitchFamily="18" charset="0"/>
              </a:rPr>
              <a:t> </a:t>
            </a:r>
            <a:r>
              <a:rPr lang="en-US" dirty="0" err="1">
                <a:cs typeface="Times New Roman" panose="02020603050405020304" pitchFamily="18" charset="0"/>
              </a:rPr>
              <a:t>acţiunilor</a:t>
            </a:r>
            <a:r>
              <a:rPr lang="en-US" dirty="0">
                <a:cs typeface="Times New Roman" panose="02020603050405020304" pitchFamily="18" charset="0"/>
              </a:rPr>
              <a:t> </a:t>
            </a:r>
            <a:r>
              <a:rPr lang="en-US" dirty="0" err="1">
                <a:cs typeface="Times New Roman" panose="02020603050405020304" pitchFamily="18" charset="0"/>
              </a:rPr>
              <a:t>individuale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vederea</a:t>
            </a:r>
            <a:r>
              <a:rPr lang="en-US" dirty="0">
                <a:cs typeface="Times New Roman" panose="02020603050405020304" pitchFamily="18" charset="0"/>
              </a:rPr>
              <a:t> </a:t>
            </a:r>
            <a:r>
              <a:rPr lang="en-US" dirty="0" err="1">
                <a:cs typeface="Times New Roman" panose="02020603050405020304" pitchFamily="18" charset="0"/>
              </a:rPr>
              <a:t>realizării</a:t>
            </a:r>
            <a:r>
              <a:rPr lang="en-US" dirty="0">
                <a:cs typeface="Times New Roman" panose="02020603050405020304" pitchFamily="18" charset="0"/>
              </a:rPr>
              <a:t> </a:t>
            </a:r>
            <a:r>
              <a:rPr lang="en-US" dirty="0" err="1">
                <a:cs typeface="Times New Roman" panose="02020603050405020304" pitchFamily="18" charset="0"/>
              </a:rPr>
              <a:t>scopurilor</a:t>
            </a:r>
            <a:r>
              <a:rPr lang="en-US" dirty="0">
                <a:cs typeface="Times New Roman" panose="02020603050405020304" pitchFamily="18" charset="0"/>
              </a:rPr>
              <a:t> </a:t>
            </a:r>
            <a:r>
              <a:rPr lang="en-US" dirty="0" err="1">
                <a:cs typeface="Times New Roman" panose="02020603050405020304" pitchFamily="18" charset="0"/>
              </a:rPr>
              <a:t>comune</a:t>
            </a:r>
            <a:r>
              <a:rPr lang="en-US" dirty="0">
                <a:cs typeface="Times New Roman" panose="02020603050405020304" pitchFamily="18" charset="0"/>
              </a:rPr>
              <a:t>;</a:t>
            </a:r>
          </a:p>
          <a:p>
            <a:pPr marL="0" lvl="0" indent="0" algn="just">
              <a:buNone/>
            </a:pPr>
            <a:r>
              <a:rPr lang="ro-RO" dirty="0">
                <a:cs typeface="Times New Roman" panose="02020603050405020304" pitchFamily="18" charset="0"/>
              </a:rPr>
              <a:t>-  m</a:t>
            </a:r>
            <a:r>
              <a:rPr lang="en-US" dirty="0" err="1">
                <a:cs typeface="Times New Roman" panose="02020603050405020304" pitchFamily="18" charset="0"/>
              </a:rPr>
              <a:t>inimalizarea</a:t>
            </a:r>
            <a:r>
              <a:rPr lang="en-US" dirty="0">
                <a:cs typeface="Times New Roman" panose="02020603050405020304" pitchFamily="18" charset="0"/>
              </a:rPr>
              <a:t> </a:t>
            </a:r>
            <a:r>
              <a:rPr lang="en-US" dirty="0" err="1">
                <a:cs typeface="Times New Roman" panose="02020603050405020304" pitchFamily="18" charset="0"/>
              </a:rPr>
              <a:t>surselor</a:t>
            </a:r>
            <a:r>
              <a:rPr lang="en-US" dirty="0">
                <a:cs typeface="Times New Roman" panose="02020603050405020304" pitchFamily="18" charset="0"/>
              </a:rPr>
              <a:t> de conflict din </a:t>
            </a:r>
            <a:r>
              <a:rPr lang="en-US" dirty="0" err="1">
                <a:cs typeface="Times New Roman" panose="02020603050405020304" pitchFamily="18" charset="0"/>
              </a:rPr>
              <a:t>cadrul</a:t>
            </a:r>
            <a:r>
              <a:rPr lang="en-US" dirty="0">
                <a:cs typeface="Times New Roman" panose="02020603050405020304" pitchFamily="18" charset="0"/>
              </a:rPr>
              <a:t> </a:t>
            </a:r>
            <a:r>
              <a:rPr lang="en-US" dirty="0" err="1">
                <a:cs typeface="Times New Roman" panose="02020603050405020304" pitchFamily="18" charset="0"/>
              </a:rPr>
              <a:t>asociaţiei</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organizaţiei</a:t>
            </a:r>
            <a:r>
              <a:rPr lang="en-US" dirty="0">
                <a:cs typeface="Times New Roman" panose="02020603050405020304" pitchFamily="18" charset="0"/>
              </a:rPr>
              <a:t>;</a:t>
            </a:r>
          </a:p>
          <a:p>
            <a:pPr marL="0" lvl="0" indent="0" algn="just">
              <a:buNone/>
            </a:pPr>
            <a:r>
              <a:rPr lang="ro-RO" dirty="0">
                <a:cs typeface="Times New Roman" panose="02020603050405020304" pitchFamily="18" charset="0"/>
              </a:rPr>
              <a:t>-  p</a:t>
            </a:r>
            <a:r>
              <a:rPr lang="en-US" dirty="0" err="1">
                <a:cs typeface="Times New Roman" panose="02020603050405020304" pitchFamily="18" charset="0"/>
              </a:rPr>
              <a:t>erpetuarea</a:t>
            </a:r>
            <a:r>
              <a:rPr lang="en-US" dirty="0">
                <a:cs typeface="Times New Roman" panose="02020603050405020304" pitchFamily="18" charset="0"/>
              </a:rPr>
              <a:t> </a:t>
            </a:r>
            <a:r>
              <a:rPr lang="en-US" dirty="0" err="1">
                <a:cs typeface="Times New Roman" panose="02020603050405020304" pitchFamily="18" charset="0"/>
              </a:rPr>
              <a:t>organizaţiei</a:t>
            </a:r>
            <a:r>
              <a:rPr lang="ro-RO" dirty="0">
                <a:cs typeface="Times New Roman" panose="02020603050405020304" pitchFamily="18" charset="0"/>
              </a:rPr>
              <a:t>/</a:t>
            </a:r>
            <a:r>
              <a:rPr lang="en-US" dirty="0" err="1">
                <a:cs typeface="Times New Roman" panose="02020603050405020304" pitchFamily="18" charset="0"/>
              </a:rPr>
              <a:t>asociaţiei</a:t>
            </a:r>
            <a:r>
              <a:rPr lang="en-US" dirty="0">
                <a:cs typeface="Times New Roman" panose="02020603050405020304" pitchFamily="18" charset="0"/>
              </a:rPr>
              <a:t>. </a:t>
            </a:r>
            <a:endParaRPr lang="ro-RO" dirty="0">
              <a:cs typeface="Times New Roman" panose="02020603050405020304" pitchFamily="18" charset="0"/>
            </a:endParaRPr>
          </a:p>
          <a:p>
            <a:pPr algn="just">
              <a:buFont typeface="Courier New" panose="02070309020205020404" pitchFamily="49" charset="0"/>
              <a:buChar char="o"/>
            </a:pPr>
            <a:r>
              <a:rPr lang="en-US" b="1" i="1" dirty="0" err="1">
                <a:cs typeface="Times New Roman" panose="02020603050405020304" pitchFamily="18" charset="0"/>
              </a:rPr>
              <a:t>Controlul</a:t>
            </a:r>
            <a:r>
              <a:rPr lang="en-US" b="1" i="1" dirty="0">
                <a:cs typeface="Times New Roman" panose="02020603050405020304" pitchFamily="18" charset="0"/>
              </a:rPr>
              <a:t> social informal</a:t>
            </a:r>
            <a:r>
              <a:rPr lang="en-US" dirty="0">
                <a:cs typeface="Times New Roman" panose="02020603050405020304" pitchFamily="18" charset="0"/>
              </a:rPr>
              <a:t> </a:t>
            </a:r>
            <a:r>
              <a:rPr lang="en-US" b="1" i="1" dirty="0">
                <a:cs typeface="Times New Roman" panose="02020603050405020304" pitchFamily="18" charset="0"/>
              </a:rPr>
              <a:t>(</a:t>
            </a:r>
            <a:r>
              <a:rPr lang="en-US" b="1" i="1" dirty="0" err="1">
                <a:cs typeface="Times New Roman" panose="02020603050405020304" pitchFamily="18" charset="0"/>
              </a:rPr>
              <a:t>neinstituţionalizat</a:t>
            </a:r>
            <a:r>
              <a:rPr lang="en-US" b="1" i="1" dirty="0">
                <a:cs typeface="Times New Roman" panose="02020603050405020304" pitchFamily="18" charset="0"/>
              </a:rPr>
              <a:t>) </a:t>
            </a:r>
            <a:r>
              <a:rPr lang="ro-RO" dirty="0">
                <a:cs typeface="Times New Roman" panose="02020603050405020304" pitchFamily="18" charset="0"/>
              </a:rPr>
              <a:t>- </a:t>
            </a:r>
            <a:r>
              <a:rPr lang="en-US" dirty="0">
                <a:cs typeface="Times New Roman" panose="02020603050405020304" pitchFamily="18" charset="0"/>
              </a:rPr>
              <a:t>se </a:t>
            </a:r>
            <a:r>
              <a:rPr lang="en-US" dirty="0" err="1">
                <a:cs typeface="Times New Roman" panose="02020603050405020304" pitchFamily="18" charset="0"/>
              </a:rPr>
              <a:t>realizează</a:t>
            </a:r>
            <a:r>
              <a:rPr lang="en-US" dirty="0">
                <a:cs typeface="Times New Roman" panose="02020603050405020304" pitchFamily="18" charset="0"/>
              </a:rPr>
              <a:t> </a:t>
            </a:r>
            <a:r>
              <a:rPr lang="en-US" dirty="0" err="1">
                <a:cs typeface="Times New Roman" panose="02020603050405020304" pitchFamily="18" charset="0"/>
              </a:rPr>
              <a:t>mai</a:t>
            </a:r>
            <a:r>
              <a:rPr lang="en-US" dirty="0">
                <a:cs typeface="Times New Roman" panose="02020603050405020304" pitchFamily="18" charset="0"/>
              </a:rPr>
              <a:t> ales la </a:t>
            </a:r>
            <a:r>
              <a:rPr lang="en-US" dirty="0" err="1">
                <a:cs typeface="Times New Roman" panose="02020603050405020304" pitchFamily="18" charset="0"/>
              </a:rPr>
              <a:t>nivelul</a:t>
            </a:r>
            <a:r>
              <a:rPr lang="en-US" dirty="0">
                <a:cs typeface="Times New Roman" panose="02020603050405020304" pitchFamily="18" charset="0"/>
              </a:rPr>
              <a:t> </a:t>
            </a:r>
            <a:r>
              <a:rPr lang="en-US" dirty="0" err="1">
                <a:cs typeface="Times New Roman" panose="02020603050405020304" pitchFamily="18" charset="0"/>
              </a:rPr>
              <a:t>rolurilor</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a:t>
            </a:r>
            <a:r>
              <a:rPr lang="en-US" dirty="0" err="1">
                <a:cs typeface="Times New Roman" panose="02020603050405020304" pitchFamily="18" charset="0"/>
              </a:rPr>
              <a:t>dintr</a:t>
            </a:r>
            <a:r>
              <a:rPr lang="en-US" dirty="0">
                <a:cs typeface="Times New Roman" panose="02020603050405020304" pitchFamily="18" charset="0"/>
              </a:rPr>
              <a:t>-un </a:t>
            </a:r>
            <a:r>
              <a:rPr lang="en-US" dirty="0" err="1">
                <a:cs typeface="Times New Roman" panose="02020603050405020304" pitchFamily="18" charset="0"/>
              </a:rPr>
              <a:t>grup</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se </a:t>
            </a:r>
            <a:r>
              <a:rPr lang="en-US" dirty="0" err="1">
                <a:cs typeface="Times New Roman" panose="02020603050405020304" pitchFamily="18" charset="0"/>
              </a:rPr>
              <a:t>manifestă</a:t>
            </a:r>
            <a:r>
              <a:rPr lang="en-US" dirty="0">
                <a:cs typeface="Times New Roman" panose="02020603050405020304" pitchFamily="18" charset="0"/>
              </a:rPr>
              <a:t> </a:t>
            </a:r>
            <a:r>
              <a:rPr lang="en-US" dirty="0" err="1">
                <a:cs typeface="Times New Roman" panose="02020603050405020304" pitchFamily="18" charset="0"/>
              </a:rPr>
              <a:t>prin</a:t>
            </a:r>
            <a:r>
              <a:rPr lang="en-US" dirty="0">
                <a:cs typeface="Times New Roman" panose="02020603050405020304" pitchFamily="18" charset="0"/>
              </a:rPr>
              <a:t> </a:t>
            </a:r>
            <a:r>
              <a:rPr lang="en-US" dirty="0" err="1">
                <a:cs typeface="Times New Roman" panose="02020603050405020304" pitchFamily="18" charset="0"/>
              </a:rPr>
              <a:t>participarea</a:t>
            </a:r>
            <a:r>
              <a:rPr lang="en-US" dirty="0">
                <a:cs typeface="Times New Roman" panose="02020603050405020304" pitchFamily="18" charset="0"/>
              </a:rPr>
              <a:t> la </a:t>
            </a:r>
            <a:r>
              <a:rPr lang="en-US" dirty="0" err="1">
                <a:cs typeface="Times New Roman" panose="02020603050405020304" pitchFamily="18" charset="0"/>
              </a:rPr>
              <a:t>viaţa</a:t>
            </a:r>
            <a:r>
              <a:rPr lang="en-US" dirty="0">
                <a:cs typeface="Times New Roman" panose="02020603050405020304" pitchFamily="18" charset="0"/>
              </a:rPr>
              <a:t> </a:t>
            </a:r>
            <a:r>
              <a:rPr lang="en-US" dirty="0" err="1">
                <a:cs typeface="Times New Roman" panose="02020603050405020304" pitchFamily="18" charset="0"/>
              </a:rPr>
              <a:t>colectivă</a:t>
            </a:r>
            <a:r>
              <a:rPr lang="en-US" dirty="0">
                <a:cs typeface="Times New Roman" panose="02020603050405020304" pitchFamily="18" charset="0"/>
              </a:rPr>
              <a:t>. </a:t>
            </a:r>
            <a:endParaRPr lang="ro-RO" dirty="0">
              <a:cs typeface="Times New Roman" panose="02020603050405020304" pitchFamily="18" charset="0"/>
            </a:endParaRPr>
          </a:p>
          <a:p>
            <a:pPr marL="0" indent="0" algn="just">
              <a:buNone/>
            </a:pPr>
            <a:r>
              <a:rPr lang="ro-RO" dirty="0">
                <a:cs typeface="Times New Roman" panose="02020603050405020304" pitchFamily="18" charset="0"/>
              </a:rPr>
              <a:t>În absența unor agenți speciali de control, se</a:t>
            </a:r>
            <a:r>
              <a:rPr lang="en-US" dirty="0">
                <a:cs typeface="Times New Roman" panose="02020603050405020304" pitchFamily="18" charset="0"/>
              </a:rPr>
              <a:t> </a:t>
            </a:r>
            <a:r>
              <a:rPr lang="en-US" dirty="0" err="1">
                <a:cs typeface="Times New Roman" panose="02020603050405020304" pitchFamily="18" charset="0"/>
              </a:rPr>
              <a:t>realizează</a:t>
            </a:r>
            <a:r>
              <a:rPr lang="en-US" dirty="0">
                <a:cs typeface="Times New Roman" panose="02020603050405020304" pitchFamily="18" charset="0"/>
              </a:rPr>
              <a:t> </a:t>
            </a:r>
            <a:r>
              <a:rPr lang="en-US" dirty="0" err="1">
                <a:cs typeface="Times New Roman" panose="02020603050405020304" pitchFamily="18" charset="0"/>
              </a:rPr>
              <a:t>într</a:t>
            </a:r>
            <a:r>
              <a:rPr lang="en-US" dirty="0">
                <a:cs typeface="Times New Roman" panose="02020603050405020304" pitchFamily="18" charset="0"/>
              </a:rPr>
              <a:t>-o </a:t>
            </a:r>
            <a:r>
              <a:rPr lang="en-US" dirty="0" err="1">
                <a:cs typeface="Times New Roman" panose="02020603050405020304" pitchFamily="18" charset="0"/>
              </a:rPr>
              <a:t>manieră</a:t>
            </a:r>
            <a:r>
              <a:rPr lang="en-US" dirty="0">
                <a:cs typeface="Times New Roman" panose="02020603050405020304" pitchFamily="18" charset="0"/>
              </a:rPr>
              <a:t> </a:t>
            </a:r>
            <a:r>
              <a:rPr lang="en-US" dirty="0" err="1">
                <a:cs typeface="Times New Roman" panose="02020603050405020304" pitchFamily="18" charset="0"/>
              </a:rPr>
              <a:t>neorganizată</a:t>
            </a:r>
            <a:r>
              <a:rPr lang="en-US" dirty="0">
                <a:cs typeface="Times New Roman" panose="02020603050405020304" pitchFamily="18" charset="0"/>
              </a:rPr>
              <a:t>, </a:t>
            </a:r>
            <a:r>
              <a:rPr lang="en-US" dirty="0" err="1">
                <a:cs typeface="Times New Roman" panose="02020603050405020304" pitchFamily="18" charset="0"/>
              </a:rPr>
              <a:t>spontană</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difuză</a:t>
            </a:r>
            <a:r>
              <a:rPr lang="en-US" dirty="0">
                <a:cs typeface="Times New Roman" panose="02020603050405020304" pitchFamily="18" charset="0"/>
              </a:rPr>
              <a:t>. </a:t>
            </a:r>
            <a:endParaRPr lang="ro-RO" dirty="0"/>
          </a:p>
          <a:p>
            <a:pPr marL="0" indent="0">
              <a:buNone/>
            </a:pPr>
            <a:endParaRPr lang="en-US" dirty="0"/>
          </a:p>
        </p:txBody>
      </p:sp>
    </p:spTree>
    <p:extLst>
      <p:ext uri="{BB962C8B-B14F-4D97-AF65-F5344CB8AC3E}">
        <p14:creationId xmlns:p14="http://schemas.microsoft.com/office/powerpoint/2010/main" val="2243869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748145"/>
          </a:xfrm>
        </p:spPr>
        <p:txBody>
          <a:bodyPr>
            <a:noAutofit/>
          </a:bodyPr>
          <a:lstStyle/>
          <a:p>
            <a:pPr algn="ctr"/>
            <a:r>
              <a:rPr lang="ro-RO" sz="4800" b="1" dirty="0">
                <a:solidFill>
                  <a:schemeClr val="accent6">
                    <a:lumMod val="50000"/>
                  </a:schemeClr>
                </a:solidFill>
              </a:rPr>
              <a:t>Forme de control social (II)</a:t>
            </a:r>
            <a:r>
              <a:rPr lang="en-US" sz="4800" b="1" dirty="0">
                <a:solidFill>
                  <a:schemeClr val="accent6">
                    <a:lumMod val="50000"/>
                  </a:schemeClr>
                </a:solidFill>
              </a:rPr>
              <a:t> </a:t>
            </a:r>
            <a:endParaRPr lang="de-DE" sz="4800" b="1" dirty="0">
              <a:solidFill>
                <a:schemeClr val="accent6">
                  <a:lumMod val="50000"/>
                </a:schemeClr>
              </a:solidFill>
            </a:endParaRPr>
          </a:p>
        </p:txBody>
      </p:sp>
      <p:sp>
        <p:nvSpPr>
          <p:cNvPr id="3" name="Content Placeholder 2"/>
          <p:cNvSpPr>
            <a:spLocks noGrp="1"/>
          </p:cNvSpPr>
          <p:nvPr>
            <p:ph idx="1"/>
          </p:nvPr>
        </p:nvSpPr>
        <p:spPr>
          <a:xfrm>
            <a:off x="193964" y="872836"/>
            <a:ext cx="11670376" cy="5652655"/>
          </a:xfrm>
        </p:spPr>
        <p:txBody>
          <a:bodyPr>
            <a:normAutofit lnSpcReduction="10000"/>
          </a:bodyPr>
          <a:lstStyle/>
          <a:p>
            <a:pPr marL="342900" indent="-342900" algn="just">
              <a:buFont typeface="Wingdings" panose="05000000000000000000" pitchFamily="2" charset="2"/>
              <a:buChar char="Ø"/>
            </a:pPr>
            <a:r>
              <a:rPr lang="ro-RO" b="1" dirty="0">
                <a:solidFill>
                  <a:srgbClr val="333333"/>
                </a:solidFill>
                <a:cs typeface="Times New Roman" panose="02020603050405020304" pitchFamily="18" charset="0"/>
              </a:rPr>
              <a:t>În funcție de mijloacele utilizate</a:t>
            </a:r>
            <a:r>
              <a:rPr lang="en-US" b="1" dirty="0">
                <a:cs typeface="Times New Roman" panose="02020603050405020304" pitchFamily="18" charset="0"/>
              </a:rPr>
              <a:t>:</a:t>
            </a:r>
            <a:endParaRPr lang="ro-RO" b="1" dirty="0">
              <a:solidFill>
                <a:srgbClr val="333333"/>
              </a:solidFill>
              <a:cs typeface="Times New Roman" panose="02020603050405020304" pitchFamily="18" charset="0"/>
            </a:endParaRPr>
          </a:p>
          <a:p>
            <a:pPr algn="just">
              <a:buFont typeface="Courier New" panose="02070309020205020404" pitchFamily="49" charset="0"/>
              <a:buChar char="o"/>
            </a:pPr>
            <a:r>
              <a:rPr lang="en-US" b="1" i="1" dirty="0" err="1">
                <a:cs typeface="Times New Roman" panose="02020603050405020304" pitchFamily="18" charset="0"/>
              </a:rPr>
              <a:t>Controlul</a:t>
            </a:r>
            <a:r>
              <a:rPr lang="en-US" b="1" i="1" dirty="0">
                <a:cs typeface="Times New Roman" panose="02020603050405020304" pitchFamily="18" charset="0"/>
              </a:rPr>
              <a:t> social </a:t>
            </a:r>
            <a:r>
              <a:rPr lang="en-US" b="1" i="1" dirty="0" err="1">
                <a:cs typeface="Times New Roman" panose="02020603050405020304" pitchFamily="18" charset="0"/>
              </a:rPr>
              <a:t>stimulat</a:t>
            </a:r>
            <a:r>
              <a:rPr lang="ro-RO" b="1" i="1" dirty="0">
                <a:cs typeface="Times New Roman" panose="02020603050405020304" pitchFamily="18" charset="0"/>
              </a:rPr>
              <a:t>i</a:t>
            </a:r>
            <a:r>
              <a:rPr lang="en-US" b="1" i="1" dirty="0">
                <a:cs typeface="Times New Roman" panose="02020603050405020304" pitchFamily="18" charset="0"/>
              </a:rPr>
              <a:t>v (</a:t>
            </a:r>
            <a:r>
              <a:rPr lang="en-US" b="1" i="1" dirty="0" err="1">
                <a:cs typeface="Times New Roman" panose="02020603050405020304" pitchFamily="18" charset="0"/>
              </a:rPr>
              <a:t>pozitiv</a:t>
            </a:r>
            <a:r>
              <a:rPr lang="en-US" b="1" i="1" dirty="0">
                <a:cs typeface="Times New Roman" panose="02020603050405020304" pitchFamily="18" charset="0"/>
              </a:rPr>
              <a:t>)</a:t>
            </a:r>
            <a:r>
              <a:rPr lang="en-US" dirty="0">
                <a:cs typeface="Times New Roman" panose="02020603050405020304" pitchFamily="18" charset="0"/>
              </a:rPr>
              <a:t> se </a:t>
            </a:r>
            <a:r>
              <a:rPr lang="en-US" dirty="0" err="1">
                <a:cs typeface="Times New Roman" panose="02020603050405020304" pitchFamily="18" charset="0"/>
              </a:rPr>
              <a:t>întemeiază</a:t>
            </a:r>
            <a:r>
              <a:rPr lang="en-US" dirty="0">
                <a:cs typeface="Times New Roman" panose="02020603050405020304" pitchFamily="18" charset="0"/>
              </a:rPr>
              <a:t> </a:t>
            </a:r>
            <a:r>
              <a:rPr lang="en-US" dirty="0" err="1">
                <a:cs typeface="Times New Roman" panose="02020603050405020304" pitchFamily="18" charset="0"/>
              </a:rPr>
              <a:t>pe</a:t>
            </a:r>
            <a:r>
              <a:rPr lang="en-US" dirty="0">
                <a:cs typeface="Times New Roman" panose="02020603050405020304" pitchFamily="18" charset="0"/>
              </a:rPr>
              <a:t> </a:t>
            </a:r>
            <a:r>
              <a:rPr lang="en-US" dirty="0" err="1">
                <a:cs typeface="Times New Roman" panose="02020603050405020304" pitchFamily="18" charset="0"/>
              </a:rPr>
              <a:t>cunoaşterea</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internalizarea</a:t>
            </a:r>
            <a:r>
              <a:rPr lang="en-US" dirty="0">
                <a:cs typeface="Times New Roman" panose="02020603050405020304" pitchFamily="18" charset="0"/>
              </a:rPr>
              <a:t> de </a:t>
            </a:r>
            <a:r>
              <a:rPr lang="en-US" dirty="0" err="1">
                <a:cs typeface="Times New Roman" panose="02020603050405020304" pitchFamily="18" charset="0"/>
              </a:rPr>
              <a:t>către</a:t>
            </a:r>
            <a:r>
              <a:rPr lang="en-US" dirty="0">
                <a:cs typeface="Times New Roman" panose="02020603050405020304" pitchFamily="18" charset="0"/>
              </a:rPr>
              <a:t> </a:t>
            </a:r>
            <a:r>
              <a:rPr lang="en-US" dirty="0" err="1">
                <a:cs typeface="Times New Roman" panose="02020603050405020304" pitchFamily="18" charset="0"/>
              </a:rPr>
              <a:t>indivizi</a:t>
            </a:r>
            <a:r>
              <a:rPr lang="en-US" dirty="0">
                <a:cs typeface="Times New Roman" panose="02020603050405020304" pitchFamily="18" charset="0"/>
              </a:rPr>
              <a:t> a </a:t>
            </a:r>
            <a:r>
              <a:rPr lang="en-US" dirty="0" err="1">
                <a:cs typeface="Times New Roman" panose="02020603050405020304" pitchFamily="18" charset="0"/>
              </a:rPr>
              <a:t>valorilor</a:t>
            </a:r>
            <a:r>
              <a:rPr lang="en-US" dirty="0">
                <a:cs typeface="Times New Roman" panose="02020603050405020304" pitchFamily="18" charset="0"/>
              </a:rPr>
              <a:t>, </a:t>
            </a:r>
            <a:r>
              <a:rPr lang="en-US" dirty="0" err="1">
                <a:cs typeface="Times New Roman" panose="02020603050405020304" pitchFamily="18" charset="0"/>
              </a:rPr>
              <a:t>normelor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regulilor</a:t>
            </a:r>
            <a:r>
              <a:rPr lang="en-US" dirty="0">
                <a:cs typeface="Times New Roman" panose="02020603050405020304" pitchFamily="18" charset="0"/>
              </a:rPr>
              <a:t> de </a:t>
            </a:r>
            <a:r>
              <a:rPr lang="en-US" dirty="0" err="1">
                <a:cs typeface="Times New Roman" panose="02020603050405020304" pitchFamily="18" charset="0"/>
              </a:rPr>
              <a:t>convieţuire</a:t>
            </a:r>
            <a:r>
              <a:rPr lang="en-US" dirty="0">
                <a:cs typeface="Times New Roman" panose="02020603050405020304" pitchFamily="18" charset="0"/>
              </a:rPr>
              <a:t> </a:t>
            </a:r>
            <a:r>
              <a:rPr lang="en-US" dirty="0" err="1">
                <a:cs typeface="Times New Roman" panose="02020603050405020304" pitchFamily="18" charset="0"/>
              </a:rPr>
              <a:t>socială</a:t>
            </a:r>
            <a:r>
              <a:rPr lang="en-US" dirty="0">
                <a:cs typeface="Times New Roman" panose="02020603050405020304" pitchFamily="18" charset="0"/>
              </a:rPr>
              <a:t> ca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pe</a:t>
            </a:r>
            <a:r>
              <a:rPr lang="en-US" dirty="0">
                <a:cs typeface="Times New Roman" panose="02020603050405020304" pitchFamily="18" charset="0"/>
              </a:rPr>
              <a:t> </a:t>
            </a:r>
            <a:r>
              <a:rPr lang="en-US" dirty="0" err="1">
                <a:cs typeface="Times New Roman" panose="02020603050405020304" pitchFamily="18" charset="0"/>
              </a:rPr>
              <a:t>motivaţia</a:t>
            </a:r>
            <a:r>
              <a:rPr lang="en-US" dirty="0">
                <a:cs typeface="Times New Roman" panose="02020603050405020304" pitchFamily="18" charset="0"/>
              </a:rPr>
              <a:t> </a:t>
            </a:r>
            <a:r>
              <a:rPr lang="en-US" dirty="0" err="1">
                <a:cs typeface="Times New Roman" panose="02020603050405020304" pitchFamily="18" charset="0"/>
              </a:rPr>
              <a:t>acestora</a:t>
            </a:r>
            <a:r>
              <a:rPr lang="en-US" dirty="0">
                <a:cs typeface="Times New Roman" panose="02020603050405020304" pitchFamily="18" charset="0"/>
              </a:rPr>
              <a:t> de a le </a:t>
            </a:r>
            <a:r>
              <a:rPr lang="en-US" dirty="0" err="1">
                <a:cs typeface="Times New Roman" panose="02020603050405020304" pitchFamily="18" charset="0"/>
              </a:rPr>
              <a:t>respecta</a:t>
            </a:r>
            <a:r>
              <a:rPr lang="en-US" dirty="0">
                <a:cs typeface="Times New Roman" panose="02020603050405020304" pitchFamily="18" charset="0"/>
              </a:rPr>
              <a:t> din </a:t>
            </a:r>
            <a:r>
              <a:rPr lang="en-US" dirty="0" err="1">
                <a:cs typeface="Times New Roman" panose="02020603050405020304" pitchFamily="18" charset="0"/>
              </a:rPr>
              <a:t>convingere</a:t>
            </a:r>
            <a:r>
              <a:rPr lang="en-US" dirty="0">
                <a:cs typeface="Times New Roman" panose="02020603050405020304" pitchFamily="18" charset="0"/>
              </a:rPr>
              <a:t>. </a:t>
            </a:r>
            <a:endParaRPr lang="ro-RO" dirty="0">
              <a:cs typeface="Times New Roman" panose="02020603050405020304" pitchFamily="18" charset="0"/>
            </a:endParaRPr>
          </a:p>
          <a:p>
            <a:pPr marL="0" indent="0" algn="just">
              <a:buNone/>
            </a:pPr>
            <a:r>
              <a:rPr lang="ro-RO" dirty="0">
                <a:cs typeface="Times New Roman" panose="02020603050405020304" pitchFamily="18" charset="0"/>
              </a:rPr>
              <a:t>P</a:t>
            </a:r>
            <a:r>
              <a:rPr lang="en-US" dirty="0" err="1">
                <a:cs typeface="Times New Roman" panose="02020603050405020304" pitchFamily="18" charset="0"/>
              </a:rPr>
              <a:t>oate</a:t>
            </a:r>
            <a:r>
              <a:rPr lang="en-US" dirty="0">
                <a:cs typeface="Times New Roman" panose="02020603050405020304" pitchFamily="18" charset="0"/>
              </a:rPr>
              <a:t> fi </a:t>
            </a:r>
            <a:r>
              <a:rPr lang="en-US" dirty="0" err="1">
                <a:cs typeface="Times New Roman" panose="02020603050405020304" pitchFamily="18" charset="0"/>
              </a:rPr>
              <a:t>exercitat</a:t>
            </a:r>
            <a:r>
              <a:rPr lang="en-US" dirty="0">
                <a:cs typeface="Times New Roman" panose="02020603050405020304" pitchFamily="18" charset="0"/>
              </a:rPr>
              <a:t> </a:t>
            </a:r>
            <a:r>
              <a:rPr lang="en-US" dirty="0" err="1">
                <a:cs typeface="Times New Roman" panose="02020603050405020304" pitchFamily="18" charset="0"/>
              </a:rPr>
              <a:t>atât</a:t>
            </a:r>
            <a:r>
              <a:rPr lang="en-US" dirty="0">
                <a:cs typeface="Times New Roman" panose="02020603050405020304" pitchFamily="18" charset="0"/>
              </a:rPr>
              <a:t> de „</a:t>
            </a:r>
            <a:r>
              <a:rPr lang="en-US" dirty="0" err="1">
                <a:cs typeface="Times New Roman" panose="02020603050405020304" pitchFamily="18" charset="0"/>
              </a:rPr>
              <a:t>agenţi</a:t>
            </a:r>
            <a:r>
              <a:rPr lang="en-US" dirty="0">
                <a:cs typeface="Times New Roman" panose="02020603050405020304" pitchFamily="18" charset="0"/>
              </a:rPr>
              <a:t>” </a:t>
            </a:r>
            <a:r>
              <a:rPr lang="en-US" dirty="0" err="1">
                <a:cs typeface="Times New Roman" panose="02020603050405020304" pitchFamily="18" charset="0"/>
              </a:rPr>
              <a:t>oficiali</a:t>
            </a:r>
            <a:r>
              <a:rPr lang="en-US" dirty="0">
                <a:cs typeface="Times New Roman" panose="02020603050405020304" pitchFamily="18" charset="0"/>
              </a:rPr>
              <a:t>, </a:t>
            </a:r>
            <a:r>
              <a:rPr lang="en-US" dirty="0" err="1">
                <a:cs typeface="Times New Roman" panose="02020603050405020304" pitchFamily="18" charset="0"/>
              </a:rPr>
              <a:t>cât</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neoficiali</a:t>
            </a:r>
            <a:r>
              <a:rPr lang="en-US" dirty="0">
                <a:cs typeface="Times New Roman" panose="02020603050405020304" pitchFamily="18" charset="0"/>
              </a:rPr>
              <a:t>, </a:t>
            </a:r>
            <a:r>
              <a:rPr lang="en-US" dirty="0" err="1">
                <a:cs typeface="Times New Roman" panose="02020603050405020304" pitchFamily="18" charset="0"/>
              </a:rPr>
              <a:t>atât</a:t>
            </a:r>
            <a:r>
              <a:rPr lang="en-US" dirty="0">
                <a:cs typeface="Times New Roman" panose="02020603050405020304" pitchFamily="18" charset="0"/>
              </a:rPr>
              <a:t> de </a:t>
            </a:r>
            <a:r>
              <a:rPr lang="en-US" dirty="0" err="1">
                <a:cs typeface="Times New Roman" panose="02020603050405020304" pitchFamily="18" charset="0"/>
              </a:rPr>
              <a:t>organizaţii</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grupuri, </a:t>
            </a:r>
            <a:r>
              <a:rPr lang="en-US" dirty="0" err="1">
                <a:cs typeface="Times New Roman" panose="02020603050405020304" pitchFamily="18" charset="0"/>
              </a:rPr>
              <a:t>cât</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indivizi</a:t>
            </a:r>
            <a:r>
              <a:rPr lang="en-US" dirty="0">
                <a:cs typeface="Times New Roman" panose="02020603050405020304" pitchFamily="18" charset="0"/>
              </a:rPr>
              <a:t>.</a:t>
            </a:r>
            <a:endParaRPr lang="ro-RO" i="1" dirty="0">
              <a:solidFill>
                <a:srgbClr val="333333"/>
              </a:solidFill>
              <a:cs typeface="Times New Roman" panose="02020603050405020304" pitchFamily="18" charset="0"/>
            </a:endParaRPr>
          </a:p>
          <a:p>
            <a:pPr algn="just">
              <a:buFont typeface="Courier New" panose="02070309020205020404" pitchFamily="49" charset="0"/>
              <a:buChar char="o"/>
            </a:pPr>
            <a:r>
              <a:rPr lang="en-US" b="1" i="1" dirty="0" err="1">
                <a:cs typeface="Times New Roman" panose="02020603050405020304" pitchFamily="18" charset="0"/>
              </a:rPr>
              <a:t>Controlul</a:t>
            </a:r>
            <a:r>
              <a:rPr lang="en-US" b="1" i="1" dirty="0">
                <a:cs typeface="Times New Roman" panose="02020603050405020304" pitchFamily="18" charset="0"/>
              </a:rPr>
              <a:t> social </a:t>
            </a:r>
            <a:r>
              <a:rPr lang="ro-RO" b="1" i="1" dirty="0">
                <a:cs typeface="Times New Roman" panose="02020603050405020304" pitchFamily="18" charset="0"/>
              </a:rPr>
              <a:t>coercitiv</a:t>
            </a:r>
            <a:r>
              <a:rPr lang="en-US" dirty="0">
                <a:cs typeface="Times New Roman" panose="02020603050405020304" pitchFamily="18" charset="0"/>
              </a:rPr>
              <a:t> </a:t>
            </a:r>
            <a:r>
              <a:rPr lang="en-US" b="1" i="1" dirty="0">
                <a:cs typeface="Times New Roman" panose="02020603050405020304" pitchFamily="18" charset="0"/>
              </a:rPr>
              <a:t>(</a:t>
            </a:r>
            <a:r>
              <a:rPr lang="ro-RO" b="1" i="1" dirty="0">
                <a:cs typeface="Times New Roman" panose="02020603050405020304" pitchFamily="18" charset="0"/>
              </a:rPr>
              <a:t>negativ</a:t>
            </a:r>
            <a:r>
              <a:rPr lang="en-US" b="1" i="1" dirty="0">
                <a:cs typeface="Times New Roman" panose="02020603050405020304" pitchFamily="18" charset="0"/>
              </a:rPr>
              <a:t>) </a:t>
            </a:r>
            <a:r>
              <a:rPr lang="en-US" dirty="0">
                <a:cs typeface="Times New Roman" panose="02020603050405020304" pitchFamily="18" charset="0"/>
              </a:rPr>
              <a:t>se </a:t>
            </a:r>
            <a:r>
              <a:rPr lang="en-US" dirty="0" err="1">
                <a:cs typeface="Times New Roman" panose="02020603050405020304" pitchFamily="18" charset="0"/>
              </a:rPr>
              <a:t>bazează</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special, </a:t>
            </a:r>
            <a:r>
              <a:rPr lang="en-US" dirty="0" err="1">
                <a:cs typeface="Times New Roman" panose="02020603050405020304" pitchFamily="18" charset="0"/>
              </a:rPr>
              <a:t>pe</a:t>
            </a:r>
            <a:r>
              <a:rPr lang="en-US" dirty="0">
                <a:cs typeface="Times New Roman" panose="02020603050405020304" pitchFamily="18" charset="0"/>
              </a:rPr>
              <a:t> </a:t>
            </a:r>
            <a:r>
              <a:rPr lang="en-US" dirty="0" err="1">
                <a:cs typeface="Times New Roman" panose="02020603050405020304" pitchFamily="18" charset="0"/>
              </a:rPr>
              <a:t>temerile</a:t>
            </a:r>
            <a:r>
              <a:rPr lang="en-US" dirty="0">
                <a:cs typeface="Times New Roman" panose="02020603050405020304" pitchFamily="18" charset="0"/>
              </a:rPr>
              <a:t> </a:t>
            </a:r>
            <a:r>
              <a:rPr lang="en-US" dirty="0" err="1">
                <a:cs typeface="Times New Roman" panose="02020603050405020304" pitchFamily="18" charset="0"/>
              </a:rPr>
              <a:t>individului</a:t>
            </a:r>
            <a:r>
              <a:rPr lang="en-US" dirty="0">
                <a:cs typeface="Times New Roman" panose="02020603050405020304" pitchFamily="18" charset="0"/>
              </a:rPr>
              <a:t> </a:t>
            </a:r>
            <a:r>
              <a:rPr lang="ro-RO" dirty="0">
                <a:cs typeface="Times New Roman" panose="02020603050405020304" pitchFamily="18" charset="0"/>
              </a:rPr>
              <a:t>de a </a:t>
            </a:r>
            <a:r>
              <a:rPr lang="en-US" dirty="0">
                <a:cs typeface="Times New Roman" panose="02020603050405020304" pitchFamily="18" charset="0"/>
              </a:rPr>
              <a:t>fi </a:t>
            </a:r>
            <a:r>
              <a:rPr lang="en-US" dirty="0" err="1">
                <a:cs typeface="Times New Roman" panose="02020603050405020304" pitchFamily="18" charset="0"/>
              </a:rPr>
              <a:t>sancţionat</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cazul</a:t>
            </a:r>
            <a:r>
              <a:rPr lang="en-US" dirty="0">
                <a:cs typeface="Times New Roman" panose="02020603050405020304" pitchFamily="18" charset="0"/>
              </a:rPr>
              <a:t> </a:t>
            </a:r>
            <a:r>
              <a:rPr lang="en-US" dirty="0" err="1">
                <a:cs typeface="Times New Roman" panose="02020603050405020304" pitchFamily="18" charset="0"/>
              </a:rPr>
              <a:t>nerespectării</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încălcării</a:t>
            </a:r>
            <a:r>
              <a:rPr lang="en-US" dirty="0">
                <a:cs typeface="Times New Roman" panose="02020603050405020304" pitchFamily="18" charset="0"/>
              </a:rPr>
              <a:t> </a:t>
            </a:r>
            <a:r>
              <a:rPr lang="en-US" dirty="0" err="1">
                <a:cs typeface="Times New Roman" panose="02020603050405020304" pitchFamily="18" charset="0"/>
              </a:rPr>
              <a:t>normelor</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a:t>
            </a:r>
            <a:endParaRPr lang="ro-RO" dirty="0">
              <a:cs typeface="Times New Roman" panose="02020603050405020304" pitchFamily="18" charset="0"/>
            </a:endParaRPr>
          </a:p>
          <a:p>
            <a:pPr marL="0" indent="0" algn="just">
              <a:buNone/>
            </a:pPr>
            <a:r>
              <a:rPr lang="ro-RO" i="1" dirty="0">
                <a:cs typeface="Times New Roman" panose="02020603050405020304" pitchFamily="18" charset="0"/>
              </a:rPr>
              <a:t>O</a:t>
            </a:r>
            <a:r>
              <a:rPr lang="en-US" i="1" dirty="0" err="1">
                <a:cs typeface="Times New Roman" panose="02020603050405020304" pitchFamily="18" charset="0"/>
              </a:rPr>
              <a:t>ficial</a:t>
            </a:r>
            <a:r>
              <a:rPr lang="en-US" i="1" dirty="0">
                <a:cs typeface="Times New Roman" panose="02020603050405020304" pitchFamily="18" charset="0"/>
              </a:rPr>
              <a:t> </a:t>
            </a:r>
            <a:r>
              <a:rPr lang="en-US" dirty="0" err="1">
                <a:cs typeface="Times New Roman" panose="02020603050405020304" pitchFamily="18" charset="0"/>
              </a:rPr>
              <a:t>este</a:t>
            </a:r>
            <a:r>
              <a:rPr lang="en-US" dirty="0">
                <a:cs typeface="Times New Roman" panose="02020603050405020304" pitchFamily="18" charset="0"/>
              </a:rPr>
              <a:t> </a:t>
            </a:r>
            <a:r>
              <a:rPr lang="en-US" dirty="0" err="1">
                <a:cs typeface="Times New Roman" panose="02020603050405020304" pitchFamily="18" charset="0"/>
              </a:rPr>
              <a:t>realizat</a:t>
            </a:r>
            <a:r>
              <a:rPr lang="en-US" dirty="0">
                <a:cs typeface="Times New Roman" panose="02020603050405020304" pitchFamily="18" charset="0"/>
              </a:rPr>
              <a:t> de </a:t>
            </a:r>
            <a:r>
              <a:rPr lang="en-US" dirty="0" err="1">
                <a:cs typeface="Times New Roman" panose="02020603050405020304" pitchFamily="18" charset="0"/>
              </a:rPr>
              <a:t>instituţii</a:t>
            </a:r>
            <a:r>
              <a:rPr lang="en-US" dirty="0">
                <a:cs typeface="Times New Roman" panose="02020603050405020304" pitchFamily="18" charset="0"/>
              </a:rPr>
              <a:t> </a:t>
            </a:r>
            <a:r>
              <a:rPr lang="en-US" dirty="0" err="1">
                <a:cs typeface="Times New Roman" panose="02020603050405020304" pitchFamily="18" charset="0"/>
              </a:rPr>
              <a:t>juridice</a:t>
            </a:r>
            <a:r>
              <a:rPr lang="en-US" dirty="0">
                <a:cs typeface="Times New Roman" panose="02020603050405020304" pitchFamily="18" charset="0"/>
              </a:rPr>
              <a:t>, </a:t>
            </a:r>
            <a:r>
              <a:rPr lang="ro-RO" dirty="0">
                <a:cs typeface="Times New Roman" panose="02020603050405020304" pitchFamily="18" charset="0"/>
              </a:rPr>
              <a:t>cât</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instituţii</a:t>
            </a:r>
            <a:r>
              <a:rPr lang="en-US" dirty="0">
                <a:cs typeface="Times New Roman" panose="02020603050405020304" pitchFamily="18" charset="0"/>
              </a:rPr>
              <a:t> </a:t>
            </a:r>
            <a:r>
              <a:rPr lang="en-US" dirty="0" err="1">
                <a:cs typeface="Times New Roman" panose="02020603050405020304" pitchFamily="18" charset="0"/>
              </a:rPr>
              <a:t>investite</a:t>
            </a:r>
            <a:r>
              <a:rPr lang="en-US" dirty="0">
                <a:cs typeface="Times New Roman" panose="02020603050405020304" pitchFamily="18" charset="0"/>
              </a:rPr>
              <a:t> cu </a:t>
            </a:r>
            <a:r>
              <a:rPr lang="en-US" dirty="0" err="1">
                <a:cs typeface="Times New Roman" panose="02020603050405020304" pitchFamily="18" charset="0"/>
              </a:rPr>
              <a:t>asigurarea</a:t>
            </a:r>
            <a:r>
              <a:rPr lang="en-US" dirty="0">
                <a:cs typeface="Times New Roman" panose="02020603050405020304" pitchFamily="18" charset="0"/>
              </a:rPr>
              <a:t> </a:t>
            </a:r>
            <a:r>
              <a:rPr lang="en-US" dirty="0" err="1">
                <a:cs typeface="Times New Roman" panose="02020603050405020304" pitchFamily="18" charset="0"/>
              </a:rPr>
              <a:t>ordinii</a:t>
            </a:r>
            <a:r>
              <a:rPr lang="en-US" dirty="0">
                <a:cs typeface="Times New Roman" panose="02020603050405020304" pitchFamily="18" charset="0"/>
              </a:rPr>
              <a:t> </a:t>
            </a:r>
            <a:r>
              <a:rPr lang="en-US" dirty="0" err="1">
                <a:cs typeface="Times New Roman" panose="02020603050405020304" pitchFamily="18" charset="0"/>
              </a:rPr>
              <a:t>publice</a:t>
            </a:r>
            <a:r>
              <a:rPr lang="en-US" dirty="0">
                <a:cs typeface="Times New Roman" panose="02020603050405020304" pitchFamily="18" charset="0"/>
              </a:rPr>
              <a:t>. </a:t>
            </a:r>
            <a:endParaRPr lang="ro-RO" dirty="0">
              <a:cs typeface="Times New Roman" panose="02020603050405020304" pitchFamily="18" charset="0"/>
            </a:endParaRPr>
          </a:p>
          <a:p>
            <a:pPr marL="0" indent="0" algn="just">
              <a:buNone/>
            </a:pPr>
            <a:r>
              <a:rPr lang="ro-RO" i="1" dirty="0">
                <a:cs typeface="Times New Roman" panose="02020603050405020304" pitchFamily="18" charset="0"/>
              </a:rPr>
              <a:t>Neoficial</a:t>
            </a:r>
            <a:r>
              <a:rPr lang="en-US" dirty="0">
                <a:cs typeface="Times New Roman" panose="02020603050405020304" pitchFamily="18" charset="0"/>
              </a:rPr>
              <a:t>, </a:t>
            </a:r>
            <a:r>
              <a:rPr lang="en-US" dirty="0" err="1">
                <a:cs typeface="Times New Roman" panose="02020603050405020304" pitchFamily="18" charset="0"/>
              </a:rPr>
              <a:t>poate</a:t>
            </a:r>
            <a:r>
              <a:rPr lang="en-US" dirty="0">
                <a:cs typeface="Times New Roman" panose="02020603050405020304" pitchFamily="18" charset="0"/>
              </a:rPr>
              <a:t> fi </a:t>
            </a:r>
            <a:r>
              <a:rPr lang="en-US" dirty="0" err="1">
                <a:cs typeface="Times New Roman" panose="02020603050405020304" pitchFamily="18" charset="0"/>
              </a:rPr>
              <a:t>realizat</a:t>
            </a:r>
            <a:r>
              <a:rPr lang="en-US" dirty="0">
                <a:cs typeface="Times New Roman" panose="02020603050405020304" pitchFamily="18" charset="0"/>
              </a:rPr>
              <a:t> de </a:t>
            </a:r>
            <a:r>
              <a:rPr lang="en-US" dirty="0" err="1">
                <a:cs typeface="Times New Roman" panose="02020603050405020304" pitchFamily="18" charset="0"/>
              </a:rPr>
              <a:t>diferite</a:t>
            </a:r>
            <a:r>
              <a:rPr lang="en-US" dirty="0">
                <a:cs typeface="Times New Roman" panose="02020603050405020304" pitchFamily="18" charset="0"/>
              </a:rPr>
              <a:t> </a:t>
            </a:r>
            <a:r>
              <a:rPr lang="en-US" dirty="0" err="1">
                <a:cs typeface="Times New Roman" panose="02020603050405020304" pitchFamily="18" charset="0"/>
              </a:rPr>
              <a:t>organizaţii</a:t>
            </a:r>
            <a:r>
              <a:rPr lang="en-US" dirty="0">
                <a:cs typeface="Times New Roman" panose="02020603050405020304" pitchFamily="18" charset="0"/>
              </a:rPr>
              <a:t>, </a:t>
            </a:r>
            <a:r>
              <a:rPr lang="en-US" dirty="0" err="1">
                <a:cs typeface="Times New Roman" panose="02020603050405020304" pitchFamily="18" charset="0"/>
              </a:rPr>
              <a:t>asociaţii</a:t>
            </a:r>
            <a:r>
              <a:rPr lang="ro-RO" dirty="0">
                <a:cs typeface="Times New Roman" panose="02020603050405020304" pitchFamily="18" charset="0"/>
              </a:rPr>
              <a:t>,</a:t>
            </a:r>
            <a:r>
              <a:rPr lang="en-US" dirty="0">
                <a:cs typeface="Times New Roman" panose="02020603050405020304" pitchFamily="18" charset="0"/>
              </a:rPr>
              <a:t> grupuri </a:t>
            </a:r>
            <a:r>
              <a:rPr lang="en-US" dirty="0" err="1">
                <a:cs typeface="Times New Roman" panose="02020603050405020304" pitchFamily="18" charset="0"/>
              </a:rPr>
              <a:t>oficiale</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ne</a:t>
            </a:r>
            <a:r>
              <a:rPr lang="ro-RO" dirty="0">
                <a:cs typeface="Times New Roman" panose="02020603050405020304" pitchFamily="18" charset="0"/>
              </a:rPr>
              <a:t>o</a:t>
            </a:r>
            <a:r>
              <a:rPr lang="en-US" dirty="0" err="1">
                <a:cs typeface="Times New Roman" panose="02020603050405020304" pitchFamily="18" charset="0"/>
              </a:rPr>
              <a:t>ficiale</a:t>
            </a:r>
            <a:r>
              <a:rPr lang="ro-RO"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indivizi</a:t>
            </a:r>
            <a:r>
              <a:rPr lang="ro-RO" dirty="0">
                <a:cs typeface="Times New Roman" panose="02020603050405020304" pitchFamily="18" charset="0"/>
              </a:rPr>
              <a:t>, </a:t>
            </a:r>
            <a:r>
              <a:rPr lang="en-US" dirty="0" err="1">
                <a:cs typeface="Times New Roman" panose="02020603050405020304" pitchFamily="18" charset="0"/>
              </a:rPr>
              <a:t>statu</a:t>
            </a:r>
            <a:r>
              <a:rPr lang="ro-RO" dirty="0">
                <a:cs typeface="Times New Roman" panose="02020603050405020304" pitchFamily="18" charset="0"/>
              </a:rPr>
              <a:t>sul cărora</a:t>
            </a:r>
            <a:r>
              <a:rPr lang="en-US" dirty="0">
                <a:cs typeface="Times New Roman" panose="02020603050405020304" pitchFamily="18" charset="0"/>
              </a:rPr>
              <a:t> </a:t>
            </a:r>
            <a:r>
              <a:rPr lang="en-US" dirty="0" err="1">
                <a:cs typeface="Times New Roman" panose="02020603050405020304" pitchFamily="18" charset="0"/>
              </a:rPr>
              <a:t>poate</a:t>
            </a:r>
            <a:r>
              <a:rPr lang="en-US" dirty="0">
                <a:cs typeface="Times New Roman" panose="02020603050405020304" pitchFamily="18" charset="0"/>
              </a:rPr>
              <a:t> fi </a:t>
            </a:r>
            <a:r>
              <a:rPr lang="en-US" dirty="0" err="1">
                <a:cs typeface="Times New Roman" panose="02020603050405020304" pitchFamily="18" charset="0"/>
              </a:rPr>
              <a:t>recunoscut</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nu </a:t>
            </a:r>
            <a:r>
              <a:rPr lang="en-US" dirty="0" err="1">
                <a:cs typeface="Times New Roman" panose="02020603050405020304" pitchFamily="18" charset="0"/>
              </a:rPr>
              <a:t>în</a:t>
            </a:r>
            <a:r>
              <a:rPr lang="en-US" dirty="0">
                <a:cs typeface="Times New Roman" panose="02020603050405020304" pitchFamily="18" charset="0"/>
              </a:rPr>
              <a:t> mod </a:t>
            </a:r>
            <a:r>
              <a:rPr lang="en-US" dirty="0" err="1">
                <a:cs typeface="Times New Roman" panose="02020603050405020304" pitchFamily="18" charset="0"/>
              </a:rPr>
              <a:t>oficial</a:t>
            </a:r>
            <a:r>
              <a:rPr lang="en-US" dirty="0">
                <a:cs typeface="Times New Roman" panose="02020603050405020304" pitchFamily="18" charset="0"/>
              </a:rPr>
              <a:t>. </a:t>
            </a:r>
          </a:p>
          <a:p>
            <a:pPr marL="0" indent="0">
              <a:buNone/>
            </a:pPr>
            <a:endParaRPr lang="x-none" dirty="0"/>
          </a:p>
          <a:p>
            <a:pPr marL="0" lvl="0" indent="0" algn="just">
              <a:buNone/>
            </a:pPr>
            <a:endParaRPr lang="ru-RU" dirty="0"/>
          </a:p>
          <a:p>
            <a:endParaRPr lang="de-DE" dirty="0"/>
          </a:p>
        </p:txBody>
      </p:sp>
    </p:spTree>
    <p:extLst>
      <p:ext uri="{BB962C8B-B14F-4D97-AF65-F5344CB8AC3E}">
        <p14:creationId xmlns:p14="http://schemas.microsoft.com/office/powerpoint/2010/main" val="212489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5" y="1"/>
            <a:ext cx="11651673" cy="858982"/>
          </a:xfrm>
        </p:spPr>
        <p:txBody>
          <a:bodyPr>
            <a:noAutofit/>
          </a:bodyPr>
          <a:lstStyle/>
          <a:p>
            <a:pPr algn="ctr"/>
            <a:r>
              <a:rPr lang="ro-RO" sz="4800" b="1" dirty="0">
                <a:solidFill>
                  <a:schemeClr val="accent6">
                    <a:lumMod val="50000"/>
                  </a:schemeClr>
                </a:solidFill>
              </a:rPr>
              <a:t>Forme de control social (III)</a:t>
            </a:r>
            <a:endParaRPr lang="de-DE" sz="4800" b="1" dirty="0">
              <a:solidFill>
                <a:schemeClr val="accent6">
                  <a:lumMod val="50000"/>
                </a:schemeClr>
              </a:solidFill>
            </a:endParaRPr>
          </a:p>
        </p:txBody>
      </p:sp>
      <p:sp>
        <p:nvSpPr>
          <p:cNvPr id="3" name="Content Placeholder 2"/>
          <p:cNvSpPr>
            <a:spLocks noGrp="1"/>
          </p:cNvSpPr>
          <p:nvPr>
            <p:ph idx="1"/>
          </p:nvPr>
        </p:nvSpPr>
        <p:spPr>
          <a:xfrm>
            <a:off x="152400" y="762000"/>
            <a:ext cx="11928764" cy="5971309"/>
          </a:xfrm>
        </p:spPr>
        <p:txBody>
          <a:bodyPr>
            <a:normAutofit fontScale="85000" lnSpcReduction="10000"/>
          </a:bodyPr>
          <a:lstStyle/>
          <a:p>
            <a:pPr marL="285750" lvl="0" indent="-285750" algn="just">
              <a:lnSpc>
                <a:spcPct val="150000"/>
              </a:lnSpc>
              <a:buFont typeface="Wingdings" panose="05000000000000000000" pitchFamily="2" charset="2"/>
              <a:buChar char="Ø"/>
            </a:pPr>
            <a:r>
              <a:rPr lang="ro-RO" dirty="0">
                <a:cs typeface="Times New Roman" panose="02020603050405020304" pitchFamily="18" charset="0"/>
              </a:rPr>
              <a:t> </a:t>
            </a:r>
            <a:r>
              <a:rPr lang="en-US" b="1" dirty="0" err="1">
                <a:cs typeface="Times New Roman" panose="02020603050405020304" pitchFamily="18" charset="0"/>
              </a:rPr>
              <a:t>În</a:t>
            </a:r>
            <a:r>
              <a:rPr lang="en-US" b="1" dirty="0">
                <a:cs typeface="Times New Roman" panose="02020603050405020304" pitchFamily="18" charset="0"/>
              </a:rPr>
              <a:t> </a:t>
            </a:r>
            <a:r>
              <a:rPr lang="en-US" b="1" dirty="0" err="1">
                <a:cs typeface="Times New Roman" panose="02020603050405020304" pitchFamily="18" charset="0"/>
              </a:rPr>
              <a:t>funcţie</a:t>
            </a:r>
            <a:r>
              <a:rPr lang="en-US" b="1" dirty="0">
                <a:cs typeface="Times New Roman" panose="02020603050405020304" pitchFamily="18" charset="0"/>
              </a:rPr>
              <a:t> de </a:t>
            </a:r>
            <a:r>
              <a:rPr lang="en-US" b="1" dirty="0" err="1">
                <a:cs typeface="Times New Roman" panose="02020603050405020304" pitchFamily="18" charset="0"/>
              </a:rPr>
              <a:t>instanţele</a:t>
            </a:r>
            <a:r>
              <a:rPr lang="en-US" b="1" dirty="0">
                <a:cs typeface="Times New Roman" panose="02020603050405020304" pitchFamily="18" charset="0"/>
              </a:rPr>
              <a:t> </a:t>
            </a:r>
            <a:r>
              <a:rPr lang="en-US" b="1" dirty="0" err="1">
                <a:cs typeface="Times New Roman" panose="02020603050405020304" pitchFamily="18" charset="0"/>
              </a:rPr>
              <a:t>sociale</a:t>
            </a:r>
            <a:r>
              <a:rPr lang="en-US" b="1" dirty="0">
                <a:cs typeface="Times New Roman" panose="02020603050405020304" pitchFamily="18" charset="0"/>
              </a:rPr>
              <a:t> </a:t>
            </a:r>
            <a:r>
              <a:rPr lang="en-US" dirty="0">
                <a:cs typeface="Times New Roman" panose="02020603050405020304" pitchFamily="18" charset="0"/>
              </a:rPr>
              <a:t>care </a:t>
            </a:r>
            <a:r>
              <a:rPr lang="en-US" dirty="0" err="1">
                <a:cs typeface="Times New Roman" panose="02020603050405020304" pitchFamily="18" charset="0"/>
              </a:rPr>
              <a:t>exercită</a:t>
            </a:r>
            <a:r>
              <a:rPr lang="en-US" dirty="0">
                <a:cs typeface="Times New Roman" panose="02020603050405020304" pitchFamily="18" charset="0"/>
              </a:rPr>
              <a:t> </a:t>
            </a:r>
            <a:r>
              <a:rPr lang="en-US" dirty="0" err="1">
                <a:cs typeface="Times New Roman" panose="02020603050405020304" pitchFamily="18" charset="0"/>
              </a:rPr>
              <a:t>controlul</a:t>
            </a:r>
            <a:r>
              <a:rPr lang="en-US" dirty="0">
                <a:cs typeface="Times New Roman" panose="02020603050405020304" pitchFamily="18" charset="0"/>
              </a:rPr>
              <a:t> social:</a:t>
            </a:r>
          </a:p>
          <a:p>
            <a:pPr algn="just">
              <a:lnSpc>
                <a:spcPct val="150000"/>
              </a:lnSpc>
              <a:buFont typeface="Courier New" panose="02070309020205020404" pitchFamily="49" charset="0"/>
              <a:buChar char="o"/>
            </a:pPr>
            <a:r>
              <a:rPr lang="en-US" b="1" i="1" dirty="0">
                <a:cs typeface="Times New Roman" panose="02020603050405020304" pitchFamily="18" charset="0"/>
              </a:rPr>
              <a:t>Control social </a:t>
            </a:r>
            <a:r>
              <a:rPr lang="en-US" b="1" i="1" dirty="0" err="1">
                <a:cs typeface="Times New Roman" panose="02020603050405020304" pitchFamily="18" charset="0"/>
              </a:rPr>
              <a:t>organizat</a:t>
            </a:r>
            <a:r>
              <a:rPr lang="en-US" i="1" dirty="0">
                <a:cs typeface="Times New Roman" panose="02020603050405020304" pitchFamily="18" charset="0"/>
              </a:rPr>
              <a:t> </a:t>
            </a:r>
            <a:r>
              <a:rPr lang="en-US" b="1" i="1" dirty="0">
                <a:cs typeface="Times New Roman" panose="02020603050405020304" pitchFamily="18" charset="0"/>
              </a:rPr>
              <a:t>(formal)</a:t>
            </a:r>
            <a:r>
              <a:rPr lang="en-US" b="1" dirty="0">
                <a:cs typeface="Times New Roman" panose="02020603050405020304" pitchFamily="18" charset="0"/>
              </a:rPr>
              <a:t>, </a:t>
            </a:r>
            <a:r>
              <a:rPr lang="en-US" dirty="0" err="1">
                <a:cs typeface="Times New Roman" panose="02020603050405020304" pitchFamily="18" charset="0"/>
              </a:rPr>
              <a:t>exercitat</a:t>
            </a:r>
            <a:r>
              <a:rPr lang="en-US" dirty="0">
                <a:cs typeface="Times New Roman" panose="02020603050405020304" pitchFamily="18" charset="0"/>
              </a:rPr>
              <a:t> de </a:t>
            </a:r>
            <a:r>
              <a:rPr lang="en-US" dirty="0" err="1">
                <a:cs typeface="Times New Roman" panose="02020603050405020304" pitchFamily="18" charset="0"/>
              </a:rPr>
              <a:t>societate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ansamblul</a:t>
            </a:r>
            <a:r>
              <a:rPr lang="en-US" dirty="0">
                <a:cs typeface="Times New Roman" panose="02020603050405020304" pitchFamily="18" charset="0"/>
              </a:rPr>
              <a:t> </a:t>
            </a:r>
            <a:r>
              <a:rPr lang="en-US" dirty="0" err="1">
                <a:cs typeface="Times New Roman" panose="02020603050405020304" pitchFamily="18" charset="0"/>
              </a:rPr>
              <a:t>ei</a:t>
            </a:r>
            <a:r>
              <a:rPr lang="en-US" dirty="0">
                <a:cs typeface="Times New Roman" panose="02020603050405020304" pitchFamily="18" charset="0"/>
              </a:rPr>
              <a:t> </a:t>
            </a:r>
            <a:r>
              <a:rPr lang="en-US" dirty="0" err="1">
                <a:cs typeface="Times New Roman" panose="02020603050405020304" pitchFamily="18" charset="0"/>
              </a:rPr>
              <a:t>prin</a:t>
            </a:r>
            <a:r>
              <a:rPr lang="en-US" dirty="0">
                <a:cs typeface="Times New Roman" panose="02020603050405020304" pitchFamily="18" charset="0"/>
              </a:rPr>
              <a:t> </a:t>
            </a:r>
            <a:r>
              <a:rPr lang="en-US" dirty="0" err="1">
                <a:cs typeface="Times New Roman" panose="02020603050405020304" pitchFamily="18" charset="0"/>
              </a:rPr>
              <a:t>intermediul</a:t>
            </a:r>
            <a:r>
              <a:rPr lang="en-US" dirty="0">
                <a:cs typeface="Times New Roman" panose="02020603050405020304" pitchFamily="18" charset="0"/>
              </a:rPr>
              <a:t> </a:t>
            </a:r>
            <a:r>
              <a:rPr lang="en-US" dirty="0" err="1">
                <a:cs typeface="Times New Roman" panose="02020603050405020304" pitchFamily="18" charset="0"/>
              </a:rPr>
              <a:t>unor</a:t>
            </a:r>
            <a:r>
              <a:rPr lang="en-US" dirty="0">
                <a:cs typeface="Times New Roman" panose="02020603050405020304" pitchFamily="18" charset="0"/>
              </a:rPr>
              <a:t> </a:t>
            </a:r>
            <a:r>
              <a:rPr lang="en-US" dirty="0" err="1">
                <a:cs typeface="Times New Roman" panose="02020603050405020304" pitchFamily="18" charset="0"/>
              </a:rPr>
              <a:t>instituţii</a:t>
            </a:r>
            <a:r>
              <a:rPr lang="en-US" dirty="0">
                <a:cs typeface="Times New Roman" panose="02020603050405020304" pitchFamily="18" charset="0"/>
              </a:rPr>
              <a:t>, </a:t>
            </a:r>
            <a:r>
              <a:rPr lang="en-US" dirty="0" err="1">
                <a:cs typeface="Times New Roman" panose="02020603050405020304" pitchFamily="18" charset="0"/>
              </a:rPr>
              <a:t>organizaţii</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agenţi</a:t>
            </a:r>
            <a:r>
              <a:rPr lang="en-US" dirty="0">
                <a:cs typeface="Times New Roman" panose="02020603050405020304" pitchFamily="18" charset="0"/>
              </a:rPr>
              <a:t>” </a:t>
            </a:r>
            <a:r>
              <a:rPr lang="en-US" dirty="0" err="1">
                <a:cs typeface="Times New Roman" panose="02020603050405020304" pitchFamily="18" charset="0"/>
              </a:rPr>
              <a:t>specializaţi</a:t>
            </a:r>
            <a:r>
              <a:rPr lang="ro-RO" dirty="0">
                <a:cs typeface="Times New Roman" panose="02020603050405020304" pitchFamily="18" charset="0"/>
              </a:rPr>
              <a:t> de control;</a:t>
            </a:r>
          </a:p>
          <a:p>
            <a:pPr algn="just">
              <a:lnSpc>
                <a:spcPct val="150000"/>
              </a:lnSpc>
              <a:buFont typeface="Courier New" panose="02070309020205020404" pitchFamily="49" charset="0"/>
              <a:buChar char="o"/>
            </a:pPr>
            <a:r>
              <a:rPr lang="en-US" b="1" i="1" dirty="0" err="1">
                <a:cs typeface="Times New Roman" panose="02020603050405020304" pitchFamily="18" charset="0"/>
              </a:rPr>
              <a:t>Controlul</a:t>
            </a:r>
            <a:r>
              <a:rPr lang="en-US" b="1" i="1" dirty="0">
                <a:cs typeface="Times New Roman" panose="02020603050405020304" pitchFamily="18" charset="0"/>
              </a:rPr>
              <a:t> social </a:t>
            </a:r>
            <a:r>
              <a:rPr lang="en-US" b="1" i="1" dirty="0" err="1">
                <a:cs typeface="Times New Roman" panose="02020603050405020304" pitchFamily="18" charset="0"/>
              </a:rPr>
              <a:t>neorganizat</a:t>
            </a:r>
            <a:r>
              <a:rPr lang="en-US" i="1" dirty="0">
                <a:cs typeface="Times New Roman" panose="02020603050405020304" pitchFamily="18" charset="0"/>
              </a:rPr>
              <a:t> </a:t>
            </a:r>
            <a:r>
              <a:rPr lang="en-US" b="1" i="1" dirty="0">
                <a:cs typeface="Times New Roman" panose="02020603050405020304" pitchFamily="18" charset="0"/>
              </a:rPr>
              <a:t>(informal)</a:t>
            </a:r>
            <a:r>
              <a:rPr lang="en-US" b="1" dirty="0">
                <a:cs typeface="Times New Roman" panose="02020603050405020304" pitchFamily="18" charset="0"/>
              </a:rPr>
              <a:t>, </a:t>
            </a:r>
            <a:r>
              <a:rPr lang="en-US" dirty="0" err="1">
                <a:cs typeface="Times New Roman" panose="02020603050405020304" pitchFamily="18" charset="0"/>
              </a:rPr>
              <a:t>realizat</a:t>
            </a:r>
            <a:r>
              <a:rPr lang="en-US" dirty="0">
                <a:cs typeface="Times New Roman" panose="02020603050405020304" pitchFamily="18" charset="0"/>
              </a:rPr>
              <a:t> </a:t>
            </a:r>
            <a:r>
              <a:rPr lang="en-US" dirty="0" err="1">
                <a:cs typeface="Times New Roman" panose="02020603050405020304" pitchFamily="18" charset="0"/>
              </a:rPr>
              <a:t>prin</a:t>
            </a:r>
            <a:r>
              <a:rPr lang="en-US" dirty="0">
                <a:cs typeface="Times New Roman" panose="02020603050405020304" pitchFamily="18" charset="0"/>
              </a:rPr>
              <a:t> </a:t>
            </a:r>
            <a:r>
              <a:rPr lang="en-US" dirty="0" err="1">
                <a:cs typeface="Times New Roman" panose="02020603050405020304" pitchFamily="18" charset="0"/>
              </a:rPr>
              <a:t>intermediul</a:t>
            </a:r>
            <a:r>
              <a:rPr lang="en-US" dirty="0">
                <a:cs typeface="Times New Roman" panose="02020603050405020304" pitchFamily="18" charset="0"/>
              </a:rPr>
              <a:t> </a:t>
            </a:r>
            <a:r>
              <a:rPr lang="en-US" dirty="0" err="1">
                <a:cs typeface="Times New Roman" panose="02020603050405020304" pitchFamily="18" charset="0"/>
              </a:rPr>
              <a:t>unor</a:t>
            </a:r>
            <a:r>
              <a:rPr lang="en-US" dirty="0">
                <a:cs typeface="Times New Roman" panose="02020603050405020304" pitchFamily="18" charset="0"/>
              </a:rPr>
              <a:t> grupuri </a:t>
            </a:r>
            <a:r>
              <a:rPr lang="en-US" dirty="0" err="1">
                <a:cs typeface="Times New Roman" panose="02020603050405020304" pitchFamily="18" charset="0"/>
              </a:rPr>
              <a:t>sociale</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ro-RO" dirty="0">
                <a:cs typeface="Times New Roman" panose="02020603050405020304" pitchFamily="18" charset="0"/>
              </a:rPr>
              <a:t>de </a:t>
            </a:r>
            <a:r>
              <a:rPr lang="fr-FR" dirty="0" err="1">
                <a:cs typeface="Times New Roman" panose="02020603050405020304" pitchFamily="18" charset="0"/>
              </a:rPr>
              <a:t>anumi</a:t>
            </a:r>
            <a:r>
              <a:rPr lang="ro-RO" dirty="0">
                <a:cs typeface="Times New Roman" panose="02020603050405020304" pitchFamily="18" charset="0"/>
              </a:rPr>
              <a:t>ț</a:t>
            </a:r>
            <a:r>
              <a:rPr lang="fr-FR" dirty="0">
                <a:cs typeface="Times New Roman" panose="02020603050405020304" pitchFamily="18" charset="0"/>
              </a:rPr>
              <a:t>i </a:t>
            </a:r>
            <a:r>
              <a:rPr lang="fr-FR" dirty="0" err="1">
                <a:cs typeface="Times New Roman" panose="02020603050405020304" pitchFamily="18" charset="0"/>
              </a:rPr>
              <a:t>indivizi</a:t>
            </a:r>
            <a:r>
              <a:rPr lang="fr-FR" dirty="0">
                <a:cs typeface="Times New Roman" panose="02020603050405020304" pitchFamily="18" charset="0"/>
              </a:rPr>
              <a:t> care au o </a:t>
            </a:r>
            <a:r>
              <a:rPr lang="fr-FR" dirty="0" err="1">
                <a:cs typeface="Times New Roman" panose="02020603050405020304" pitchFamily="18" charset="0"/>
              </a:rPr>
              <a:t>anumit</a:t>
            </a:r>
            <a:r>
              <a:rPr lang="ro-RO" dirty="0">
                <a:cs typeface="Times New Roman" panose="02020603050405020304" pitchFamily="18" charset="0"/>
              </a:rPr>
              <a:t>ă</a:t>
            </a:r>
            <a:r>
              <a:rPr lang="fr-FR" dirty="0">
                <a:cs typeface="Times New Roman" panose="02020603050405020304" pitchFamily="18" charset="0"/>
              </a:rPr>
              <a:t> </a:t>
            </a:r>
            <a:r>
              <a:rPr lang="fr-FR" dirty="0" err="1">
                <a:cs typeface="Times New Roman" panose="02020603050405020304" pitchFamily="18" charset="0"/>
              </a:rPr>
              <a:t>autoritate</a:t>
            </a:r>
            <a:r>
              <a:rPr lang="fr-FR" dirty="0">
                <a:cs typeface="Times New Roman" panose="02020603050405020304" pitchFamily="18" charset="0"/>
              </a:rPr>
              <a:t> </a:t>
            </a:r>
            <a:r>
              <a:rPr lang="fr-FR" dirty="0" err="1">
                <a:cs typeface="Times New Roman" panose="02020603050405020304" pitchFamily="18" charset="0"/>
              </a:rPr>
              <a:t>în</a:t>
            </a:r>
            <a:r>
              <a:rPr lang="fr-FR" dirty="0">
                <a:cs typeface="Times New Roman" panose="02020603050405020304" pitchFamily="18" charset="0"/>
              </a:rPr>
              <a:t> </a:t>
            </a:r>
            <a:r>
              <a:rPr lang="fr-FR" dirty="0" err="1">
                <a:cs typeface="Times New Roman" panose="02020603050405020304" pitchFamily="18" charset="0"/>
              </a:rPr>
              <a:t>grup</a:t>
            </a:r>
            <a:r>
              <a:rPr lang="en-US" dirty="0">
                <a:cs typeface="Times New Roman" panose="02020603050405020304" pitchFamily="18" charset="0"/>
              </a:rPr>
              <a:t>, </a:t>
            </a:r>
            <a:r>
              <a:rPr lang="en-US" dirty="0" err="1">
                <a:cs typeface="Times New Roman" panose="02020603050405020304" pitchFamily="18" charset="0"/>
              </a:rPr>
              <a:t>inclusiv</a:t>
            </a:r>
            <a:r>
              <a:rPr lang="en-US" dirty="0">
                <a:cs typeface="Times New Roman" panose="02020603050405020304" pitchFamily="18" charset="0"/>
              </a:rPr>
              <a:t> de </a:t>
            </a:r>
            <a:r>
              <a:rPr lang="en-US" dirty="0" err="1">
                <a:cs typeface="Times New Roman" panose="02020603050405020304" pitchFamily="18" charset="0"/>
              </a:rPr>
              <a:t>către</a:t>
            </a:r>
            <a:r>
              <a:rPr lang="en-US" dirty="0">
                <a:cs typeface="Times New Roman" panose="02020603050405020304" pitchFamily="18" charset="0"/>
              </a:rPr>
              <a:t> </a:t>
            </a:r>
            <a:r>
              <a:rPr lang="en-US" dirty="0" err="1">
                <a:cs typeface="Times New Roman" panose="02020603050405020304" pitchFamily="18" charset="0"/>
              </a:rPr>
              <a:t>opinia</a:t>
            </a:r>
            <a:r>
              <a:rPr lang="en-US" dirty="0">
                <a:cs typeface="Times New Roman" panose="02020603050405020304" pitchFamily="18" charset="0"/>
              </a:rPr>
              <a:t> public</a:t>
            </a:r>
            <a:r>
              <a:rPr lang="ro-RO" dirty="0">
                <a:cs typeface="Times New Roman" panose="02020603050405020304" pitchFamily="18" charset="0"/>
              </a:rPr>
              <a:t>ă</a:t>
            </a:r>
            <a:r>
              <a:rPr lang="en-US" dirty="0">
                <a:cs typeface="Times New Roman" panose="02020603050405020304" pitchFamily="18" charset="0"/>
              </a:rPr>
              <a:t>.</a:t>
            </a:r>
            <a:endParaRPr lang="ro-RO" dirty="0">
              <a:cs typeface="Times New Roman" panose="02020603050405020304" pitchFamily="18" charset="0"/>
            </a:endParaRPr>
          </a:p>
          <a:p>
            <a:pPr marL="285750" lvl="0" indent="-285750" algn="just">
              <a:lnSpc>
                <a:spcPct val="150000"/>
              </a:lnSpc>
              <a:buFont typeface="Wingdings" panose="05000000000000000000" pitchFamily="2" charset="2"/>
              <a:buChar char="Ø"/>
            </a:pPr>
            <a:r>
              <a:rPr lang="ro-RO" b="1" dirty="0">
                <a:cs typeface="Times New Roman" panose="02020603050405020304" pitchFamily="18" charset="0"/>
              </a:rPr>
              <a:t> </a:t>
            </a:r>
            <a:r>
              <a:rPr lang="fr-FR" b="1" dirty="0">
                <a:cs typeface="Times New Roman" panose="02020603050405020304" pitchFamily="18" charset="0"/>
              </a:rPr>
              <a:t>In </a:t>
            </a:r>
            <a:r>
              <a:rPr lang="ro-RO" b="1" dirty="0">
                <a:cs typeface="Times New Roman" panose="02020603050405020304" pitchFamily="18" charset="0"/>
              </a:rPr>
              <a:t>dependență</a:t>
            </a:r>
            <a:r>
              <a:rPr lang="fr-FR" b="1" dirty="0">
                <a:cs typeface="Times New Roman" panose="02020603050405020304" pitchFamily="18" charset="0"/>
              </a:rPr>
              <a:t> de </a:t>
            </a:r>
            <a:r>
              <a:rPr lang="fr-FR" b="1" dirty="0" err="1">
                <a:cs typeface="Times New Roman" panose="02020603050405020304" pitchFamily="18" charset="0"/>
              </a:rPr>
              <a:t>direc</a:t>
            </a:r>
            <a:r>
              <a:rPr lang="ro-RO" b="1" dirty="0">
                <a:cs typeface="Times New Roman" panose="02020603050405020304" pitchFamily="18" charset="0"/>
              </a:rPr>
              <a:t>ț</a:t>
            </a:r>
            <a:r>
              <a:rPr lang="fr-FR" b="1" dirty="0" err="1">
                <a:cs typeface="Times New Roman" panose="02020603050405020304" pitchFamily="18" charset="0"/>
              </a:rPr>
              <a:t>ia</a:t>
            </a:r>
            <a:r>
              <a:rPr lang="fr-FR" b="1" dirty="0">
                <a:cs typeface="Times New Roman" panose="02020603050405020304" pitchFamily="18" charset="0"/>
              </a:rPr>
              <a:t> </a:t>
            </a:r>
            <a:r>
              <a:rPr lang="fr-FR" b="1" dirty="0" err="1">
                <a:cs typeface="Times New Roman" panose="02020603050405020304" pitchFamily="18" charset="0"/>
              </a:rPr>
              <a:t>ac</a:t>
            </a:r>
            <a:r>
              <a:rPr lang="ro-RO" b="1" dirty="0">
                <a:cs typeface="Times New Roman" panose="02020603050405020304" pitchFamily="18" charset="0"/>
              </a:rPr>
              <a:t>ț</a:t>
            </a:r>
            <a:r>
              <a:rPr lang="fr-FR" b="1" dirty="0" err="1">
                <a:cs typeface="Times New Roman" panose="02020603050405020304" pitchFamily="18" charset="0"/>
              </a:rPr>
              <a:t>iunii</a:t>
            </a:r>
            <a:r>
              <a:rPr lang="fr-FR" b="1" dirty="0">
                <a:cs typeface="Times New Roman" panose="02020603050405020304" pitchFamily="18" charset="0"/>
              </a:rPr>
              <a:t> </a:t>
            </a:r>
            <a:r>
              <a:rPr lang="fr-FR" b="1" dirty="0" err="1">
                <a:cs typeface="Times New Roman" panose="02020603050405020304" pitchFamily="18" charset="0"/>
              </a:rPr>
              <a:t>exercitate</a:t>
            </a:r>
            <a:r>
              <a:rPr lang="fr-FR" b="1" dirty="0">
                <a:cs typeface="Times New Roman" panose="02020603050405020304" pitchFamily="18" charset="0"/>
              </a:rPr>
              <a:t>:</a:t>
            </a:r>
            <a:endParaRPr lang="en-US" b="1" dirty="0">
              <a:cs typeface="Times New Roman" panose="02020603050405020304" pitchFamily="18" charset="0"/>
            </a:endParaRPr>
          </a:p>
          <a:p>
            <a:pPr algn="just">
              <a:lnSpc>
                <a:spcPct val="150000"/>
              </a:lnSpc>
              <a:buFont typeface="Courier New" panose="02070309020205020404" pitchFamily="49" charset="0"/>
              <a:buChar char="o"/>
            </a:pPr>
            <a:r>
              <a:rPr lang="ro-RO" b="1" i="1" dirty="0">
                <a:cs typeface="Times New Roman" panose="02020603050405020304" pitchFamily="18" charset="0"/>
              </a:rPr>
              <a:t>Control social d</a:t>
            </a:r>
            <a:r>
              <a:rPr lang="fr-FR" b="1" i="1" dirty="0" err="1">
                <a:cs typeface="Times New Roman" panose="02020603050405020304" pitchFamily="18" charset="0"/>
              </a:rPr>
              <a:t>irect</a:t>
            </a:r>
            <a:r>
              <a:rPr lang="fr-FR" b="1" i="1" dirty="0">
                <a:cs typeface="Times New Roman" panose="02020603050405020304" pitchFamily="18" charset="0"/>
              </a:rPr>
              <a:t> (explicit),</a:t>
            </a:r>
            <a:r>
              <a:rPr lang="fr-FR" dirty="0">
                <a:cs typeface="Times New Roman" panose="02020603050405020304" pitchFamily="18" charset="0"/>
              </a:rPr>
              <a:t> </a:t>
            </a:r>
            <a:r>
              <a:rPr lang="ro-RO" dirty="0">
                <a:cs typeface="Times New Roman" panose="02020603050405020304" pitchFamily="18" charset="0"/>
              </a:rPr>
              <a:t>care </a:t>
            </a:r>
            <a:r>
              <a:rPr lang="fr-FR" dirty="0" err="1">
                <a:cs typeface="Times New Roman" panose="02020603050405020304" pitchFamily="18" charset="0"/>
              </a:rPr>
              <a:t>îmbra</a:t>
            </a:r>
            <a:r>
              <a:rPr lang="ro-RO" dirty="0">
                <a:cs typeface="Times New Roman" panose="02020603050405020304" pitchFamily="18" charset="0"/>
              </a:rPr>
              <a:t>că</a:t>
            </a:r>
            <a:r>
              <a:rPr lang="fr-FR" dirty="0">
                <a:cs typeface="Times New Roman" panose="02020603050405020304" pitchFamily="18" charset="0"/>
              </a:rPr>
              <a:t> forma </a:t>
            </a:r>
            <a:r>
              <a:rPr lang="fr-FR" dirty="0" err="1">
                <a:cs typeface="Times New Roman" panose="02020603050405020304" pitchFamily="18" charset="0"/>
              </a:rPr>
              <a:t>aprob</a:t>
            </a:r>
            <a:r>
              <a:rPr lang="ro-RO" dirty="0">
                <a:cs typeface="Times New Roman" panose="02020603050405020304" pitchFamily="18" charset="0"/>
              </a:rPr>
              <a:t>ă</a:t>
            </a:r>
            <a:r>
              <a:rPr lang="fr-FR" dirty="0" err="1">
                <a:cs typeface="Times New Roman" panose="02020603050405020304" pitchFamily="18" charset="0"/>
              </a:rPr>
              <a:t>rilor</a:t>
            </a:r>
            <a:r>
              <a:rPr lang="fr-FR" dirty="0">
                <a:cs typeface="Times New Roman" panose="02020603050405020304" pitchFamily="18" charset="0"/>
              </a:rPr>
              <a:t>, </a:t>
            </a:r>
            <a:r>
              <a:rPr lang="fr-FR" dirty="0" err="1">
                <a:cs typeface="Times New Roman" panose="02020603050405020304" pitchFamily="18" charset="0"/>
              </a:rPr>
              <a:t>amenint</a:t>
            </a:r>
            <a:r>
              <a:rPr lang="ro-RO" dirty="0">
                <a:cs typeface="Times New Roman" panose="02020603050405020304" pitchFamily="18" charset="0"/>
              </a:rPr>
              <a:t>ă</a:t>
            </a:r>
            <a:r>
              <a:rPr lang="fr-FR" dirty="0" err="1">
                <a:cs typeface="Times New Roman" panose="02020603050405020304" pitchFamily="18" charset="0"/>
              </a:rPr>
              <a:t>rilor</a:t>
            </a:r>
            <a:r>
              <a:rPr lang="fr-FR" dirty="0">
                <a:cs typeface="Times New Roman" panose="02020603050405020304" pitchFamily="18" charset="0"/>
              </a:rPr>
              <a:t>, </a:t>
            </a:r>
            <a:r>
              <a:rPr lang="fr-FR" dirty="0" err="1">
                <a:cs typeface="Times New Roman" panose="02020603050405020304" pitchFamily="18" charset="0"/>
              </a:rPr>
              <a:t>sanc</a:t>
            </a:r>
            <a:r>
              <a:rPr lang="ro-RO" dirty="0">
                <a:cs typeface="Times New Roman" panose="02020603050405020304" pitchFamily="18" charset="0"/>
              </a:rPr>
              <a:t>ț</a:t>
            </a:r>
            <a:r>
              <a:rPr lang="fr-FR" dirty="0" err="1">
                <a:cs typeface="Times New Roman" panose="02020603050405020304" pitchFamily="18" charset="0"/>
              </a:rPr>
              <a:t>iunilor</a:t>
            </a:r>
            <a:r>
              <a:rPr lang="fr-FR" dirty="0">
                <a:cs typeface="Times New Roman" panose="02020603050405020304" pitchFamily="18" charset="0"/>
              </a:rPr>
              <a:t>;</a:t>
            </a:r>
            <a:endParaRPr lang="ro-RO" dirty="0">
              <a:cs typeface="Times New Roman" panose="02020603050405020304" pitchFamily="18" charset="0"/>
            </a:endParaRPr>
          </a:p>
          <a:p>
            <a:pPr algn="just">
              <a:lnSpc>
                <a:spcPct val="150000"/>
              </a:lnSpc>
              <a:buFont typeface="Courier New" panose="02070309020205020404" pitchFamily="49" charset="0"/>
              <a:buChar char="o"/>
            </a:pPr>
            <a:r>
              <a:rPr lang="ro-RO" b="1" i="1" dirty="0">
                <a:cs typeface="Times New Roman" panose="02020603050405020304" pitchFamily="18" charset="0"/>
              </a:rPr>
              <a:t>Control social i</a:t>
            </a:r>
            <a:r>
              <a:rPr lang="fr-FR" b="1" i="1" dirty="0" err="1">
                <a:cs typeface="Times New Roman" panose="02020603050405020304" pitchFamily="18" charset="0"/>
              </a:rPr>
              <a:t>ndirect</a:t>
            </a:r>
            <a:r>
              <a:rPr lang="fr-FR" b="1" i="1" dirty="0">
                <a:cs typeface="Times New Roman" panose="02020603050405020304" pitchFamily="18" charset="0"/>
              </a:rPr>
              <a:t> (</a:t>
            </a:r>
            <a:r>
              <a:rPr lang="fr-FR" b="1" i="1" dirty="0" err="1">
                <a:cs typeface="Times New Roman" panose="02020603050405020304" pitchFamily="18" charset="0"/>
              </a:rPr>
              <a:t>implicit</a:t>
            </a:r>
            <a:r>
              <a:rPr lang="fr-FR" b="1" i="1" dirty="0">
                <a:cs typeface="Times New Roman" panose="02020603050405020304" pitchFamily="18" charset="0"/>
              </a:rPr>
              <a:t>)</a:t>
            </a:r>
            <a:r>
              <a:rPr lang="ro-RO" b="1" i="1" dirty="0">
                <a:cs typeface="Times New Roman" panose="02020603050405020304" pitchFamily="18" charset="0"/>
              </a:rPr>
              <a:t> - </a:t>
            </a:r>
            <a:r>
              <a:rPr lang="fr-FR" dirty="0">
                <a:cs typeface="Times New Roman" panose="02020603050405020304" pitchFamily="18" charset="0"/>
              </a:rPr>
              <a:t>se </a:t>
            </a:r>
            <a:r>
              <a:rPr lang="fr-FR" dirty="0" err="1">
                <a:cs typeface="Times New Roman" panose="02020603050405020304" pitchFamily="18" charset="0"/>
              </a:rPr>
              <a:t>prin</a:t>
            </a:r>
            <a:r>
              <a:rPr lang="fr-FR" dirty="0">
                <a:cs typeface="Times New Roman" panose="02020603050405020304" pitchFamily="18" charset="0"/>
              </a:rPr>
              <a:t> </a:t>
            </a:r>
            <a:r>
              <a:rPr lang="fr-FR" dirty="0" err="1">
                <a:cs typeface="Times New Roman" panose="02020603050405020304" pitchFamily="18" charset="0"/>
              </a:rPr>
              <a:t>zvonuri</a:t>
            </a:r>
            <a:r>
              <a:rPr lang="fr-FR" dirty="0">
                <a:cs typeface="Times New Roman" panose="02020603050405020304" pitchFamily="18" charset="0"/>
              </a:rPr>
              <a:t>, </a:t>
            </a:r>
            <a:r>
              <a:rPr lang="fr-FR" dirty="0" err="1">
                <a:cs typeface="Times New Roman" panose="02020603050405020304" pitchFamily="18" charset="0"/>
              </a:rPr>
              <a:t>sugestii</a:t>
            </a:r>
            <a:r>
              <a:rPr lang="fr-FR" dirty="0">
                <a:cs typeface="Times New Roman" panose="02020603050405020304" pitchFamily="18" charset="0"/>
              </a:rPr>
              <a:t>, </a:t>
            </a:r>
            <a:r>
              <a:rPr lang="fr-FR" dirty="0" err="1">
                <a:cs typeface="Times New Roman" panose="02020603050405020304" pitchFamily="18" charset="0"/>
              </a:rPr>
              <a:t>manipulare</a:t>
            </a:r>
            <a:r>
              <a:rPr lang="ro-RO" dirty="0">
                <a:cs typeface="Times New Roman" panose="02020603050405020304" pitchFamily="18" charset="0"/>
              </a:rPr>
              <a:t>,</a:t>
            </a:r>
            <a:r>
              <a:rPr lang="fr-FR" dirty="0">
                <a:cs typeface="Times New Roman" panose="02020603050405020304" pitchFamily="18" charset="0"/>
              </a:rPr>
              <a:t> </a:t>
            </a:r>
            <a:r>
              <a:rPr lang="fr-FR" dirty="0" err="1">
                <a:cs typeface="Times New Roman" panose="02020603050405020304" pitchFamily="18" charset="0"/>
              </a:rPr>
              <a:t>prin</a:t>
            </a:r>
            <a:r>
              <a:rPr lang="fr-FR" dirty="0">
                <a:cs typeface="Times New Roman" panose="02020603050405020304" pitchFamily="18" charset="0"/>
              </a:rPr>
              <a:t> </a:t>
            </a:r>
            <a:r>
              <a:rPr lang="fr-FR" dirty="0" err="1">
                <a:cs typeface="Times New Roman" panose="02020603050405020304" pitchFamily="18" charset="0"/>
              </a:rPr>
              <a:t>intermediul</a:t>
            </a:r>
            <a:r>
              <a:rPr lang="fr-FR" dirty="0">
                <a:cs typeface="Times New Roman" panose="02020603050405020304" pitchFamily="18" charset="0"/>
              </a:rPr>
              <a:t> </a:t>
            </a:r>
            <a:r>
              <a:rPr lang="fr-FR" dirty="0" err="1">
                <a:cs typeface="Times New Roman" panose="02020603050405020304" pitchFamily="18" charset="0"/>
              </a:rPr>
              <a:t>propagandei</a:t>
            </a:r>
            <a:r>
              <a:rPr lang="fr-FR" dirty="0">
                <a:cs typeface="Times New Roman" panose="02020603050405020304" pitchFamily="18" charset="0"/>
              </a:rPr>
              <a:t> </a:t>
            </a:r>
            <a:r>
              <a:rPr lang="fr-FR" dirty="0" err="1">
                <a:cs typeface="Times New Roman" panose="02020603050405020304" pitchFamily="18" charset="0"/>
              </a:rPr>
              <a:t>sau</a:t>
            </a:r>
            <a:r>
              <a:rPr lang="fr-FR" dirty="0">
                <a:cs typeface="Times New Roman" panose="02020603050405020304" pitchFamily="18" charset="0"/>
              </a:rPr>
              <a:t> </a:t>
            </a:r>
            <a:r>
              <a:rPr lang="fr-FR" dirty="0" err="1">
                <a:cs typeface="Times New Roman" panose="02020603050405020304" pitchFamily="18" charset="0"/>
              </a:rPr>
              <a:t>publictatii</a:t>
            </a:r>
            <a:r>
              <a:rPr lang="fr-FR" dirty="0">
                <a:cs typeface="Times New Roman" panose="02020603050405020304" pitchFamily="18" charset="0"/>
              </a:rPr>
              <a:t> etc.</a:t>
            </a:r>
            <a:endParaRPr lang="en-US" dirty="0"/>
          </a:p>
          <a:p>
            <a:pPr algn="just">
              <a:buFontTx/>
              <a:buChar char="-"/>
            </a:pPr>
            <a:endParaRPr lang="de-DE" sz="1500" dirty="0"/>
          </a:p>
        </p:txBody>
      </p:sp>
    </p:spTree>
    <p:extLst>
      <p:ext uri="{BB962C8B-B14F-4D97-AF65-F5344CB8AC3E}">
        <p14:creationId xmlns:p14="http://schemas.microsoft.com/office/powerpoint/2010/main" val="791072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83"/>
            <a:ext cx="10515600" cy="720435"/>
          </a:xfrm>
        </p:spPr>
        <p:txBody>
          <a:bodyPr>
            <a:noAutofit/>
          </a:bodyPr>
          <a:lstStyle/>
          <a:p>
            <a:pPr algn="ctr"/>
            <a:r>
              <a:rPr lang="ro-RO" sz="4800" b="1" dirty="0">
                <a:solidFill>
                  <a:schemeClr val="accent6">
                    <a:lumMod val="50000"/>
                  </a:schemeClr>
                </a:solidFill>
              </a:rPr>
              <a:t>Forme de control social (IV)</a:t>
            </a:r>
            <a:endParaRPr lang="de-DE" sz="4800" b="1" dirty="0">
              <a:solidFill>
                <a:schemeClr val="accent6">
                  <a:lumMod val="50000"/>
                </a:schemeClr>
              </a:solidFill>
            </a:endParaRPr>
          </a:p>
        </p:txBody>
      </p:sp>
      <p:sp>
        <p:nvSpPr>
          <p:cNvPr id="3" name="Content Placeholder 2"/>
          <p:cNvSpPr>
            <a:spLocks noGrp="1"/>
          </p:cNvSpPr>
          <p:nvPr>
            <p:ph idx="1"/>
          </p:nvPr>
        </p:nvSpPr>
        <p:spPr>
          <a:xfrm>
            <a:off x="182880" y="817418"/>
            <a:ext cx="11870575" cy="6040582"/>
          </a:xfrm>
        </p:spPr>
        <p:txBody>
          <a:bodyPr>
            <a:normAutofit fontScale="92500" lnSpcReduction="10000"/>
          </a:bodyPr>
          <a:lstStyle/>
          <a:p>
            <a:pPr lvl="0">
              <a:buFont typeface="Wingdings" panose="05000000000000000000" pitchFamily="2" charset="2"/>
              <a:buChar char="Ø"/>
            </a:pPr>
            <a:r>
              <a:rPr lang="ro-RO" b="1" dirty="0"/>
              <a:t> </a:t>
            </a:r>
            <a:r>
              <a:rPr lang="fr-FR" b="1" dirty="0" err="1"/>
              <a:t>În</a:t>
            </a:r>
            <a:r>
              <a:rPr lang="fr-FR" b="1" dirty="0"/>
              <a:t> </a:t>
            </a:r>
            <a:r>
              <a:rPr lang="fr-FR" b="1" dirty="0" err="1"/>
              <a:t>funcție</a:t>
            </a:r>
            <a:r>
              <a:rPr lang="fr-FR" b="1" dirty="0"/>
              <a:t> de </a:t>
            </a:r>
            <a:r>
              <a:rPr lang="fr-FR" b="1" dirty="0" err="1"/>
              <a:t>mecanismele</a:t>
            </a:r>
            <a:r>
              <a:rPr lang="fr-FR" b="1" dirty="0"/>
              <a:t> de </a:t>
            </a:r>
            <a:r>
              <a:rPr lang="fr-FR" b="1" dirty="0" err="1"/>
              <a:t>reglare</a:t>
            </a:r>
            <a:r>
              <a:rPr lang="fr-FR" b="1" dirty="0"/>
              <a:t> </a:t>
            </a:r>
            <a:r>
              <a:rPr lang="fr-FR" b="1" dirty="0" err="1"/>
              <a:t>normativ</a:t>
            </a:r>
            <a:r>
              <a:rPr lang="ro-RO" b="1" dirty="0"/>
              <a:t>ă</a:t>
            </a:r>
            <a:r>
              <a:rPr lang="fr-FR" b="1" dirty="0"/>
              <a:t>, </a:t>
            </a:r>
            <a:r>
              <a:rPr lang="fr-FR" dirty="0" err="1"/>
              <a:t>controlul</a:t>
            </a:r>
            <a:r>
              <a:rPr lang="fr-FR" dirty="0"/>
              <a:t>  social </a:t>
            </a:r>
            <a:r>
              <a:rPr lang="fr-FR" dirty="0" err="1"/>
              <a:t>poate</a:t>
            </a:r>
            <a:r>
              <a:rPr lang="fr-FR" dirty="0"/>
              <a:t> </a:t>
            </a:r>
            <a:r>
              <a:rPr lang="fr-FR" dirty="0" err="1"/>
              <a:t>avea</a:t>
            </a:r>
            <a:r>
              <a:rPr lang="fr-FR" dirty="0"/>
              <a:t> </a:t>
            </a:r>
            <a:r>
              <a:rPr lang="fr-FR" dirty="0" err="1"/>
              <a:t>caracter</a:t>
            </a:r>
            <a:r>
              <a:rPr lang="fr-FR" dirty="0"/>
              <a:t>:</a:t>
            </a:r>
            <a:endParaRPr lang="en-US" dirty="0"/>
          </a:p>
          <a:p>
            <a:pPr>
              <a:buFont typeface="Courier New" panose="02070309020205020404" pitchFamily="49" charset="0"/>
              <a:buChar char="o"/>
            </a:pPr>
            <a:r>
              <a:rPr lang="fr-FR" b="1" i="1" dirty="0" err="1"/>
              <a:t>psihosocial</a:t>
            </a:r>
            <a:r>
              <a:rPr lang="fr-FR" dirty="0"/>
              <a:t> (</a:t>
            </a:r>
            <a:r>
              <a:rPr lang="fr-FR" dirty="0" err="1"/>
              <a:t>sugestia</a:t>
            </a:r>
            <a:r>
              <a:rPr lang="fr-FR" dirty="0"/>
              <a:t>, </a:t>
            </a:r>
            <a:r>
              <a:rPr lang="fr-FR" dirty="0" err="1"/>
              <a:t>convingerea</a:t>
            </a:r>
            <a:r>
              <a:rPr lang="fr-FR" dirty="0"/>
              <a:t>, </a:t>
            </a:r>
            <a:r>
              <a:rPr lang="fr-FR" dirty="0" err="1"/>
              <a:t>persuasiunea</a:t>
            </a:r>
            <a:r>
              <a:rPr lang="fr-FR" dirty="0"/>
              <a:t>, </a:t>
            </a:r>
            <a:r>
              <a:rPr lang="fr-FR" dirty="0" err="1"/>
              <a:t>manipularea</a:t>
            </a:r>
            <a:r>
              <a:rPr lang="fr-FR" dirty="0"/>
              <a:t> etc.)</a:t>
            </a:r>
            <a:r>
              <a:rPr lang="ro-RO" dirty="0"/>
              <a:t>;</a:t>
            </a:r>
          </a:p>
          <a:p>
            <a:pPr>
              <a:buFont typeface="Courier New" panose="02070309020205020404" pitchFamily="49" charset="0"/>
              <a:buChar char="o"/>
            </a:pPr>
            <a:r>
              <a:rPr lang="fr-FR" b="1" i="1" dirty="0"/>
              <a:t>social </a:t>
            </a:r>
            <a:r>
              <a:rPr lang="fr-FR" dirty="0"/>
              <a:t>(</a:t>
            </a:r>
            <a:r>
              <a:rPr lang="fr-FR" dirty="0" err="1"/>
              <a:t>institutii</a:t>
            </a:r>
            <a:r>
              <a:rPr lang="fr-FR" dirty="0"/>
              <a:t> </a:t>
            </a:r>
            <a:r>
              <a:rPr lang="fr-FR" dirty="0" err="1"/>
              <a:t>sau</a:t>
            </a:r>
            <a:r>
              <a:rPr lang="fr-FR" dirty="0"/>
              <a:t> organisme </a:t>
            </a:r>
            <a:r>
              <a:rPr lang="fr-FR" dirty="0" err="1"/>
              <a:t>cu</a:t>
            </a:r>
            <a:r>
              <a:rPr lang="fr-FR" dirty="0"/>
              <a:t> </a:t>
            </a:r>
            <a:r>
              <a:rPr lang="fr-FR" dirty="0" err="1"/>
              <a:t>caracter</a:t>
            </a:r>
            <a:r>
              <a:rPr lang="fr-FR" dirty="0"/>
              <a:t> </a:t>
            </a:r>
            <a:r>
              <a:rPr lang="fr-FR" dirty="0" err="1"/>
              <a:t>statal</a:t>
            </a:r>
            <a:r>
              <a:rPr lang="fr-FR" dirty="0"/>
              <a:t>, </a:t>
            </a:r>
            <a:r>
              <a:rPr lang="fr-FR" dirty="0" err="1"/>
              <a:t>juridic</a:t>
            </a:r>
            <a:r>
              <a:rPr lang="fr-FR" dirty="0"/>
              <a:t>, </a:t>
            </a:r>
            <a:r>
              <a:rPr lang="fr-FR" dirty="0" err="1"/>
              <a:t>politic</a:t>
            </a:r>
            <a:r>
              <a:rPr lang="fr-FR" dirty="0"/>
              <a:t>, </a:t>
            </a:r>
            <a:r>
              <a:rPr lang="fr-FR" dirty="0" err="1"/>
              <a:t>adminstrativ</a:t>
            </a:r>
            <a:r>
              <a:rPr lang="fr-FR" dirty="0"/>
              <a:t> etc.)</a:t>
            </a:r>
            <a:r>
              <a:rPr lang="ro-RO" dirty="0"/>
              <a:t>;</a:t>
            </a:r>
          </a:p>
          <a:p>
            <a:pPr>
              <a:buFont typeface="Courier New" panose="02070309020205020404" pitchFamily="49" charset="0"/>
              <a:buChar char="o"/>
            </a:pPr>
            <a:r>
              <a:rPr lang="fr-FR" b="1" i="1" dirty="0"/>
              <a:t>cultural</a:t>
            </a:r>
            <a:r>
              <a:rPr lang="fr-FR" dirty="0"/>
              <a:t> (</a:t>
            </a:r>
            <a:r>
              <a:rPr lang="fr-FR" dirty="0" err="1"/>
              <a:t>obiceiuri</a:t>
            </a:r>
            <a:r>
              <a:rPr lang="fr-FR" dirty="0"/>
              <a:t>, </a:t>
            </a:r>
            <a:r>
              <a:rPr lang="fr-FR" dirty="0" err="1"/>
              <a:t>moravuri</a:t>
            </a:r>
            <a:r>
              <a:rPr lang="fr-FR" dirty="0"/>
              <a:t>, </a:t>
            </a:r>
            <a:r>
              <a:rPr lang="fr-FR" dirty="0" err="1"/>
              <a:t>conventii</a:t>
            </a:r>
            <a:r>
              <a:rPr lang="fr-FR" dirty="0"/>
              <a:t>, </a:t>
            </a:r>
            <a:r>
              <a:rPr lang="fr-FR" dirty="0" err="1"/>
              <a:t>traditii</a:t>
            </a:r>
            <a:r>
              <a:rPr lang="fr-FR" dirty="0"/>
              <a:t> etc.)</a:t>
            </a:r>
            <a:endParaRPr lang="en-US" dirty="0"/>
          </a:p>
          <a:p>
            <a:pPr lvl="0">
              <a:buFont typeface="Wingdings" panose="05000000000000000000" pitchFamily="2" charset="2"/>
              <a:buChar char="Ø"/>
            </a:pPr>
            <a:r>
              <a:rPr lang="ro-RO" b="1" dirty="0"/>
              <a:t> </a:t>
            </a:r>
            <a:r>
              <a:rPr lang="en-US" b="1" dirty="0" err="1"/>
              <a:t>În</a:t>
            </a:r>
            <a:r>
              <a:rPr lang="en-US" b="1" dirty="0"/>
              <a:t> </a:t>
            </a:r>
            <a:r>
              <a:rPr lang="en-US" b="1" dirty="0" err="1"/>
              <a:t>funcţie</a:t>
            </a:r>
            <a:r>
              <a:rPr lang="en-US" b="1" dirty="0"/>
              <a:t> de </a:t>
            </a:r>
            <a:r>
              <a:rPr lang="en-US" b="1" i="1" dirty="0" err="1"/>
              <a:t>metodele</a:t>
            </a:r>
            <a:r>
              <a:rPr lang="en-US" b="1" i="1" dirty="0"/>
              <a:t> </a:t>
            </a:r>
            <a:r>
              <a:rPr lang="en-US" b="1" i="1" dirty="0" err="1"/>
              <a:t>şi</a:t>
            </a:r>
            <a:r>
              <a:rPr lang="en-US" b="1" i="1" dirty="0"/>
              <a:t> </a:t>
            </a:r>
            <a:r>
              <a:rPr lang="fr-FR" b="1" i="1" dirty="0" err="1"/>
              <a:t>tipurile</a:t>
            </a:r>
            <a:r>
              <a:rPr lang="fr-FR" b="1" i="1" dirty="0"/>
              <a:t> de </a:t>
            </a:r>
            <a:r>
              <a:rPr lang="fr-FR" b="1" i="1" dirty="0" err="1"/>
              <a:t>sanctiuni</a:t>
            </a:r>
            <a:r>
              <a:rPr lang="ro-RO" b="1" dirty="0"/>
              <a:t>, </a:t>
            </a:r>
            <a:r>
              <a:rPr lang="ro-RO" dirty="0"/>
              <a:t>delimităm </a:t>
            </a:r>
            <a:r>
              <a:rPr lang="en-US" dirty="0" err="1"/>
              <a:t>patru</a:t>
            </a:r>
            <a:r>
              <a:rPr lang="en-US" dirty="0"/>
              <a:t> </a:t>
            </a:r>
            <a:r>
              <a:rPr lang="en-US" dirty="0" err="1"/>
              <a:t>tipuri</a:t>
            </a:r>
            <a:r>
              <a:rPr lang="ro-RO" dirty="0"/>
              <a:t> de control social</a:t>
            </a:r>
            <a:r>
              <a:rPr lang="en-US" dirty="0"/>
              <a:t>: </a:t>
            </a:r>
          </a:p>
          <a:p>
            <a:pPr>
              <a:buFont typeface="Courier New" panose="02070309020205020404" pitchFamily="49" charset="0"/>
              <a:buChar char="o"/>
            </a:pPr>
            <a:r>
              <a:rPr lang="en-US" b="1" i="1" dirty="0"/>
              <a:t>penal</a:t>
            </a:r>
            <a:r>
              <a:rPr lang="en-US" b="1" dirty="0"/>
              <a:t>,</a:t>
            </a:r>
            <a:r>
              <a:rPr lang="ro-RO" dirty="0">
                <a:cs typeface="Times New Roman" panose="02020603050405020304" pitchFamily="18" charset="0"/>
              </a:rPr>
              <a:t> bazat</a:t>
            </a:r>
            <a:r>
              <a:rPr lang="en-US" dirty="0">
                <a:cs typeface="Times New Roman" panose="02020603050405020304" pitchFamily="18" charset="0"/>
              </a:rPr>
              <a:t> </a:t>
            </a:r>
            <a:r>
              <a:rPr lang="en-US" dirty="0" err="1">
                <a:cs typeface="Times New Roman" panose="02020603050405020304" pitchFamily="18" charset="0"/>
              </a:rPr>
              <a:t>pe</a:t>
            </a:r>
            <a:r>
              <a:rPr lang="en-US" dirty="0">
                <a:cs typeface="Times New Roman" panose="02020603050405020304" pitchFamily="18" charset="0"/>
              </a:rPr>
              <a:t> </a:t>
            </a:r>
            <a:r>
              <a:rPr lang="en-US" dirty="0" err="1">
                <a:cs typeface="Times New Roman" panose="02020603050405020304" pitchFamily="18" charset="0"/>
              </a:rPr>
              <a:t>sancţiuni</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pedepse</a:t>
            </a:r>
            <a:r>
              <a:rPr lang="en-US" dirty="0">
                <a:cs typeface="Times New Roman" panose="02020603050405020304" pitchFamily="18" charset="0"/>
              </a:rPr>
              <a:t> </a:t>
            </a:r>
            <a:r>
              <a:rPr lang="en-US" dirty="0" err="1">
                <a:cs typeface="Times New Roman" panose="02020603050405020304" pitchFamily="18" charset="0"/>
              </a:rPr>
              <a:t>penale</a:t>
            </a:r>
            <a:r>
              <a:rPr lang="en-US" dirty="0">
                <a:cs typeface="Times New Roman" panose="02020603050405020304" pitchFamily="18" charset="0"/>
              </a:rPr>
              <a:t> </a:t>
            </a:r>
            <a:r>
              <a:rPr lang="en-US" dirty="0" err="1">
                <a:cs typeface="Times New Roman" panose="02020603050405020304" pitchFamily="18" charset="0"/>
              </a:rPr>
              <a:t>aplicat</a:t>
            </a:r>
            <a:r>
              <a:rPr lang="ro-RO" dirty="0">
                <a:cs typeface="Times New Roman" panose="02020603050405020304" pitchFamily="18" charset="0"/>
              </a:rPr>
              <a:t>e</a:t>
            </a:r>
            <a:r>
              <a:rPr lang="en-US" dirty="0">
                <a:cs typeface="Times New Roman" panose="02020603050405020304" pitchFamily="18" charset="0"/>
              </a:rPr>
              <a:t> </a:t>
            </a:r>
            <a:r>
              <a:rPr lang="en-US" dirty="0" err="1">
                <a:cs typeface="Times New Roman" panose="02020603050405020304" pitchFamily="18" charset="0"/>
              </a:rPr>
              <a:t>indivizi</a:t>
            </a:r>
            <a:r>
              <a:rPr lang="ro-RO" dirty="0">
                <a:cs typeface="Times New Roman" panose="02020603050405020304" pitchFamily="18" charset="0"/>
              </a:rPr>
              <a:t>lor</a:t>
            </a:r>
            <a:r>
              <a:rPr lang="en-US" dirty="0">
                <a:cs typeface="Times New Roman" panose="02020603050405020304" pitchFamily="18" charset="0"/>
              </a:rPr>
              <a:t> care </a:t>
            </a:r>
            <a:r>
              <a:rPr lang="en-US" dirty="0" err="1">
                <a:cs typeface="Times New Roman" panose="02020603050405020304" pitchFamily="18" charset="0"/>
              </a:rPr>
              <a:t>încalcă</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violează</a:t>
            </a:r>
            <a:r>
              <a:rPr lang="en-US" dirty="0">
                <a:cs typeface="Times New Roman" panose="02020603050405020304" pitchFamily="18" charset="0"/>
              </a:rPr>
              <a:t> </a:t>
            </a:r>
            <a:r>
              <a:rPr lang="en-US" dirty="0" err="1">
                <a:cs typeface="Times New Roman" panose="02020603050405020304" pitchFamily="18" charset="0"/>
              </a:rPr>
              <a:t>normele</a:t>
            </a:r>
            <a:r>
              <a:rPr lang="en-US" dirty="0">
                <a:cs typeface="Times New Roman" panose="02020603050405020304" pitchFamily="18" charset="0"/>
              </a:rPr>
              <a:t> </a:t>
            </a:r>
            <a:r>
              <a:rPr lang="en-US" dirty="0" err="1">
                <a:cs typeface="Times New Roman" panose="02020603050405020304" pitchFamily="18" charset="0"/>
              </a:rPr>
              <a:t>juridice</a:t>
            </a:r>
            <a:r>
              <a:rPr lang="en-US" dirty="0">
                <a:cs typeface="Times New Roman" panose="02020603050405020304" pitchFamily="18" charset="0"/>
              </a:rPr>
              <a:t> cu </a:t>
            </a:r>
            <a:r>
              <a:rPr lang="en-US" dirty="0" err="1">
                <a:cs typeface="Times New Roman" panose="02020603050405020304" pitchFamily="18" charset="0"/>
              </a:rPr>
              <a:t>caracter</a:t>
            </a:r>
            <a:r>
              <a:rPr lang="en-US" dirty="0">
                <a:cs typeface="Times New Roman" panose="02020603050405020304" pitchFamily="18" charset="0"/>
              </a:rPr>
              <a:t> penal</a:t>
            </a:r>
            <a:r>
              <a:rPr lang="en-US" dirty="0"/>
              <a:t>;</a:t>
            </a:r>
          </a:p>
          <a:p>
            <a:pPr lvl="0">
              <a:buFont typeface="Courier New" panose="02070309020205020404" pitchFamily="49" charset="0"/>
              <a:buChar char="o"/>
            </a:pPr>
            <a:r>
              <a:rPr lang="en-US" b="1" i="1" dirty="0"/>
              <a:t>compensator,</a:t>
            </a:r>
            <a:r>
              <a:rPr lang="en-US" i="1" dirty="0"/>
              <a:t> </a:t>
            </a:r>
            <a:r>
              <a:rPr lang="en-US" dirty="0" err="1"/>
              <a:t>bazat</a:t>
            </a:r>
            <a:r>
              <a:rPr lang="en-US" dirty="0"/>
              <a:t> </a:t>
            </a:r>
            <a:r>
              <a:rPr lang="en-US" dirty="0" err="1"/>
              <a:t>pe</a:t>
            </a:r>
            <a:r>
              <a:rPr lang="en-US" dirty="0"/>
              <a:t> </a:t>
            </a:r>
            <a:r>
              <a:rPr lang="en-US" dirty="0" err="1"/>
              <a:t>ideea</a:t>
            </a:r>
            <a:r>
              <a:rPr lang="en-US" dirty="0"/>
              <a:t> </a:t>
            </a:r>
            <a:r>
              <a:rPr lang="en-US" dirty="0" err="1"/>
              <a:t>reparării</a:t>
            </a:r>
            <a:r>
              <a:rPr lang="en-US" dirty="0"/>
              <a:t> </a:t>
            </a:r>
            <a:r>
              <a:rPr lang="en-US" dirty="0" err="1"/>
              <a:t>prejudiciilor</a:t>
            </a:r>
            <a:r>
              <a:rPr lang="en-US" dirty="0"/>
              <a:t> </a:t>
            </a:r>
            <a:r>
              <a:rPr lang="en-US" dirty="0" err="1"/>
              <a:t>produse</a:t>
            </a:r>
            <a:r>
              <a:rPr lang="en-US" dirty="0"/>
              <a:t> de </a:t>
            </a:r>
            <a:r>
              <a:rPr lang="en-US" dirty="0" err="1"/>
              <a:t>către</a:t>
            </a:r>
            <a:r>
              <a:rPr lang="en-US" dirty="0"/>
              <a:t> </a:t>
            </a:r>
            <a:r>
              <a:rPr lang="en-US" dirty="0" err="1"/>
              <a:t>cei</a:t>
            </a:r>
            <a:r>
              <a:rPr lang="en-US" dirty="0"/>
              <a:t> care </a:t>
            </a:r>
            <a:r>
              <a:rPr lang="en-US" dirty="0" err="1"/>
              <a:t>încalcă</a:t>
            </a:r>
            <a:r>
              <a:rPr lang="en-US" dirty="0"/>
              <a:t> </a:t>
            </a:r>
            <a:r>
              <a:rPr lang="en-US" dirty="0" err="1"/>
              <a:t>normele</a:t>
            </a:r>
            <a:r>
              <a:rPr lang="en-US" dirty="0"/>
              <a:t>.</a:t>
            </a:r>
            <a:endParaRPr lang="ro-RO" dirty="0"/>
          </a:p>
          <a:p>
            <a:pPr>
              <a:buFont typeface="Courier New" panose="02070309020205020404" pitchFamily="49" charset="0"/>
              <a:buChar char="o"/>
            </a:pPr>
            <a:r>
              <a:rPr lang="ro-RO" b="1" i="1" dirty="0"/>
              <a:t>c</a:t>
            </a:r>
            <a:r>
              <a:rPr lang="en-US" b="1" i="1" dirty="0" err="1"/>
              <a:t>onciliator</a:t>
            </a:r>
            <a:r>
              <a:rPr lang="ro-RO" i="1" dirty="0"/>
              <a:t>, </a:t>
            </a:r>
            <a:r>
              <a:rPr lang="ro-RO" dirty="0">
                <a:cs typeface="Times New Roman" panose="02020603050405020304" pitchFamily="18" charset="0"/>
              </a:rPr>
              <a:t>bazat pe</a:t>
            </a:r>
            <a:r>
              <a:rPr lang="en-US" dirty="0">
                <a:cs typeface="Times New Roman" panose="02020603050405020304" pitchFamily="18" charset="0"/>
              </a:rPr>
              <a:t> </a:t>
            </a:r>
            <a:r>
              <a:rPr lang="en-US" dirty="0" err="1">
                <a:cs typeface="Times New Roman" panose="02020603050405020304" pitchFamily="18" charset="0"/>
              </a:rPr>
              <a:t>negociere</a:t>
            </a:r>
            <a:r>
              <a:rPr lang="en-US" dirty="0">
                <a:cs typeface="Times New Roman" panose="02020603050405020304" pitchFamily="18" charset="0"/>
              </a:rPr>
              <a:t>, </a:t>
            </a:r>
            <a:r>
              <a:rPr lang="en-US" dirty="0" err="1">
                <a:cs typeface="Times New Roman" panose="02020603050405020304" pitchFamily="18" charset="0"/>
              </a:rPr>
              <a:t>dialo</a:t>
            </a:r>
            <a:r>
              <a:rPr lang="ro-RO" dirty="0">
                <a:cs typeface="Times New Roman" panose="02020603050405020304" pitchFamily="18" charset="0"/>
              </a:rPr>
              <a:t>g,</a:t>
            </a:r>
            <a:r>
              <a:rPr lang="en-US" dirty="0">
                <a:cs typeface="Times New Roman" panose="02020603050405020304" pitchFamily="18" charset="0"/>
              </a:rPr>
              <a:t> </a:t>
            </a:r>
            <a:r>
              <a:rPr lang="en-US" dirty="0" err="1">
                <a:cs typeface="Times New Roman" panose="02020603050405020304" pitchFamily="18" charset="0"/>
              </a:rPr>
              <a:t>mediere</a:t>
            </a:r>
            <a:r>
              <a:rPr lang="en-US" dirty="0">
                <a:cs typeface="Times New Roman" panose="02020603050405020304" pitchFamily="18" charset="0"/>
              </a:rPr>
              <a:t> </a:t>
            </a:r>
            <a:r>
              <a:rPr lang="en-US" dirty="0" err="1">
                <a:cs typeface="Times New Roman" panose="02020603050405020304" pitchFamily="18" charset="0"/>
              </a:rPr>
              <a:t>între</a:t>
            </a:r>
            <a:r>
              <a:rPr lang="en-US" dirty="0">
                <a:cs typeface="Times New Roman" panose="02020603050405020304" pitchFamily="18" charset="0"/>
              </a:rPr>
              <a:t> diverse </a:t>
            </a:r>
            <a:r>
              <a:rPr lang="en-US" dirty="0" err="1">
                <a:cs typeface="Times New Roman" panose="02020603050405020304" pitchFamily="18" charset="0"/>
              </a:rPr>
              <a:t>părţi</a:t>
            </a:r>
            <a:r>
              <a:rPr lang="en-US" dirty="0">
                <a:cs typeface="Times New Roman" panose="02020603050405020304" pitchFamily="18" charset="0"/>
              </a:rPr>
              <a:t> implicate </a:t>
            </a:r>
            <a:r>
              <a:rPr lang="en-US" dirty="0" err="1">
                <a:cs typeface="Times New Roman" panose="02020603050405020304" pitchFamily="18" charset="0"/>
              </a:rPr>
              <a:t>într</a:t>
            </a:r>
            <a:r>
              <a:rPr lang="en-US" dirty="0">
                <a:cs typeface="Times New Roman" panose="02020603050405020304" pitchFamily="18" charset="0"/>
              </a:rPr>
              <a:t>-un conflict social</a:t>
            </a:r>
            <a:r>
              <a:rPr lang="ro-RO" dirty="0">
                <a:cs typeface="Times New Roman" panose="02020603050405020304" pitchFamily="18" charset="0"/>
              </a:rPr>
              <a:t>;</a:t>
            </a:r>
            <a:endParaRPr lang="en-US" dirty="0"/>
          </a:p>
          <a:p>
            <a:pPr>
              <a:buFont typeface="Courier New" panose="02070309020205020404" pitchFamily="49" charset="0"/>
              <a:buChar char="o"/>
            </a:pPr>
            <a:r>
              <a:rPr lang="ro-RO" i="1" dirty="0"/>
              <a:t> </a:t>
            </a:r>
            <a:r>
              <a:rPr lang="en-US" b="1" i="1" dirty="0" err="1"/>
              <a:t>terapeutic</a:t>
            </a:r>
            <a:r>
              <a:rPr lang="en-US" b="1" i="1" dirty="0"/>
              <a:t> (re-</a:t>
            </a:r>
            <a:r>
              <a:rPr lang="en-US" b="1" i="1" dirty="0" err="1"/>
              <a:t>socializare</a:t>
            </a:r>
            <a:r>
              <a:rPr lang="en-US" i="1" dirty="0"/>
              <a:t>), </a:t>
            </a:r>
            <a:r>
              <a:rPr lang="en-US" dirty="0" err="1"/>
              <a:t>exercitat</a:t>
            </a:r>
            <a:r>
              <a:rPr lang="en-US" dirty="0"/>
              <a:t> </a:t>
            </a:r>
            <a:r>
              <a:rPr lang="en-US" dirty="0" err="1"/>
              <a:t>în</a:t>
            </a:r>
            <a:r>
              <a:rPr lang="en-US" dirty="0"/>
              <a:t> special </a:t>
            </a:r>
            <a:r>
              <a:rPr lang="en-US" dirty="0" err="1"/>
              <a:t>faţă</a:t>
            </a:r>
            <a:r>
              <a:rPr lang="en-US" dirty="0"/>
              <a:t> de </a:t>
            </a:r>
            <a:r>
              <a:rPr lang="en-US" dirty="0" err="1"/>
              <a:t>persoanele</a:t>
            </a:r>
            <a:r>
              <a:rPr lang="en-US" dirty="0"/>
              <a:t> </a:t>
            </a:r>
            <a:r>
              <a:rPr lang="en-US" dirty="0" err="1"/>
              <a:t>deviante</a:t>
            </a:r>
            <a:r>
              <a:rPr lang="en-US" dirty="0"/>
              <a:t> care nu au </a:t>
            </a:r>
            <a:r>
              <a:rPr lang="en-US" dirty="0" err="1"/>
              <a:t>răspunderea</a:t>
            </a:r>
            <a:r>
              <a:rPr lang="en-US" dirty="0"/>
              <a:t> </a:t>
            </a:r>
            <a:r>
              <a:rPr lang="en-US" dirty="0" err="1"/>
              <a:t>penală</a:t>
            </a:r>
            <a:r>
              <a:rPr lang="en-US" dirty="0"/>
              <a:t> </a:t>
            </a:r>
            <a:r>
              <a:rPr lang="en-US" dirty="0" err="1"/>
              <a:t>faţă</a:t>
            </a:r>
            <a:r>
              <a:rPr lang="en-US" dirty="0"/>
              <a:t> de </a:t>
            </a:r>
            <a:r>
              <a:rPr lang="en-US" dirty="0" err="1"/>
              <a:t>actele</a:t>
            </a:r>
            <a:r>
              <a:rPr lang="en-US" dirty="0"/>
              <a:t> </a:t>
            </a:r>
            <a:r>
              <a:rPr lang="en-US" dirty="0" err="1"/>
              <a:t>comise</a:t>
            </a:r>
            <a:r>
              <a:rPr lang="en-US" dirty="0"/>
              <a:t>.</a:t>
            </a:r>
            <a:endParaRPr lang="de-DE" dirty="0"/>
          </a:p>
        </p:txBody>
      </p:sp>
    </p:spTree>
    <p:extLst>
      <p:ext uri="{BB962C8B-B14F-4D97-AF65-F5344CB8AC3E}">
        <p14:creationId xmlns:p14="http://schemas.microsoft.com/office/powerpoint/2010/main" val="2287383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928254"/>
          </a:xfrm>
        </p:spPr>
        <p:txBody>
          <a:bodyPr>
            <a:normAutofit/>
          </a:bodyPr>
          <a:lstStyle/>
          <a:p>
            <a:pPr algn="ctr"/>
            <a:r>
              <a:rPr lang="ro-RO" sz="4800" b="1" dirty="0">
                <a:solidFill>
                  <a:schemeClr val="accent6">
                    <a:lumMod val="50000"/>
                  </a:schemeClr>
                </a:solidFill>
              </a:rPr>
              <a:t>Mijloace de control social (I)</a:t>
            </a:r>
            <a:endParaRPr lang="de-DE" sz="4800" b="1" dirty="0">
              <a:solidFill>
                <a:schemeClr val="accent6">
                  <a:lumMod val="50000"/>
                </a:schemeClr>
              </a:solidFill>
            </a:endParaRPr>
          </a:p>
        </p:txBody>
      </p:sp>
      <p:sp>
        <p:nvSpPr>
          <p:cNvPr id="3" name="Content Placeholder 2"/>
          <p:cNvSpPr>
            <a:spLocks noGrp="1"/>
          </p:cNvSpPr>
          <p:nvPr>
            <p:ph idx="1"/>
          </p:nvPr>
        </p:nvSpPr>
        <p:spPr>
          <a:xfrm>
            <a:off x="0" y="928255"/>
            <a:ext cx="12192000" cy="6123709"/>
          </a:xfrm>
        </p:spPr>
        <p:txBody>
          <a:bodyPr>
            <a:normAutofit/>
          </a:bodyPr>
          <a:lstStyle/>
          <a:p>
            <a:pPr marL="0" indent="0" algn="just">
              <a:buNone/>
            </a:pPr>
            <a:r>
              <a:rPr lang="ro-RO" b="1" dirty="0">
                <a:cs typeface="Times New Roman" panose="02020603050405020304" pitchFamily="18" charset="0"/>
              </a:rPr>
              <a:t>Mijloacele de </a:t>
            </a:r>
            <a:r>
              <a:rPr lang="en-US" b="1" dirty="0">
                <a:cs typeface="Times New Roman" panose="02020603050405020304" pitchFamily="18" charset="0"/>
              </a:rPr>
              <a:t>control social </a:t>
            </a:r>
            <a:r>
              <a:rPr lang="en-US" dirty="0" err="1">
                <a:cs typeface="Times New Roman" panose="02020603050405020304" pitchFamily="18" charset="0"/>
              </a:rPr>
              <a:t>includ</a:t>
            </a:r>
            <a:r>
              <a:rPr lang="en-US" dirty="0">
                <a:cs typeface="Times New Roman" panose="02020603050405020304" pitchFamily="18" charset="0"/>
              </a:rPr>
              <a:t> o </a:t>
            </a:r>
            <a:r>
              <a:rPr lang="en-US" dirty="0" err="1">
                <a:cs typeface="Times New Roman" panose="02020603050405020304" pitchFamily="18" charset="0"/>
              </a:rPr>
              <a:t>serie</a:t>
            </a:r>
            <a:r>
              <a:rPr lang="en-US" dirty="0">
                <a:cs typeface="Times New Roman" panose="02020603050405020304" pitchFamily="18" charset="0"/>
              </a:rPr>
              <a:t> de </a:t>
            </a:r>
            <a:r>
              <a:rPr lang="en-US" i="1" dirty="0" err="1">
                <a:cs typeface="Times New Roman" panose="02020603050405020304" pitchFamily="18" charset="0"/>
              </a:rPr>
              <a:t>modalităţi</a:t>
            </a:r>
            <a:r>
              <a:rPr lang="ro-RO" i="1" dirty="0">
                <a:cs typeface="Times New Roman" panose="02020603050405020304" pitchFamily="18" charset="0"/>
              </a:rPr>
              <a:t>/</a:t>
            </a:r>
            <a:r>
              <a:rPr lang="en-US" i="1" dirty="0" err="1">
                <a:cs typeface="Times New Roman" panose="02020603050405020304" pitchFamily="18" charset="0"/>
              </a:rPr>
              <a:t>insturmente</a:t>
            </a:r>
            <a:r>
              <a:rPr lang="en-US" i="1" dirty="0">
                <a:cs typeface="Times New Roman" panose="02020603050405020304" pitchFamily="18" charset="0"/>
              </a:rPr>
              <a:t> de </a:t>
            </a:r>
            <a:r>
              <a:rPr lang="en-US" i="1" dirty="0" err="1">
                <a:cs typeface="Times New Roman" panose="02020603050405020304" pitchFamily="18" charset="0"/>
              </a:rPr>
              <a:t>presiune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persuasiune</a:t>
            </a:r>
            <a:r>
              <a:rPr lang="en-US" i="1" dirty="0">
                <a:cs typeface="Times New Roman" panose="02020603050405020304" pitchFamily="18" charset="0"/>
              </a:rPr>
              <a:t>, </a:t>
            </a:r>
            <a:r>
              <a:rPr lang="en-US" i="1" dirty="0" err="1">
                <a:cs typeface="Times New Roman" panose="02020603050405020304" pitchFamily="18" charset="0"/>
              </a:rPr>
              <a:t>organizate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neorganizate</a:t>
            </a:r>
            <a:r>
              <a:rPr lang="en-US" i="1" dirty="0">
                <a:cs typeface="Times New Roman" panose="02020603050405020304" pitchFamily="18" charset="0"/>
              </a:rPr>
              <a:t>, </a:t>
            </a:r>
            <a:r>
              <a:rPr lang="en-US" i="1" dirty="0" err="1">
                <a:cs typeface="Times New Roman" panose="02020603050405020304" pitchFamily="18" charset="0"/>
              </a:rPr>
              <a:t>implicite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explicite</a:t>
            </a:r>
            <a:r>
              <a:rPr lang="en-US" i="1" dirty="0">
                <a:cs typeface="Times New Roman" panose="02020603050405020304" pitchFamily="18" charset="0"/>
              </a:rPr>
              <a:t>, </a:t>
            </a:r>
            <a:r>
              <a:rPr lang="en-US" i="1" dirty="0" err="1">
                <a:cs typeface="Times New Roman" panose="02020603050405020304" pitchFamily="18" charset="0"/>
              </a:rPr>
              <a:t>directe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indirecte</a:t>
            </a:r>
            <a:r>
              <a:rPr lang="en-US" i="1" dirty="0">
                <a:cs typeface="Times New Roman" panose="02020603050405020304" pitchFamily="18" charset="0"/>
              </a:rPr>
              <a:t>, </a:t>
            </a:r>
            <a:r>
              <a:rPr lang="en-US" i="1" dirty="0" err="1">
                <a:cs typeface="Times New Roman" panose="02020603050405020304" pitchFamily="18" charset="0"/>
              </a:rPr>
              <a:t>formale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informale</a:t>
            </a:r>
            <a:r>
              <a:rPr lang="en-US" i="1" dirty="0">
                <a:cs typeface="Times New Roman" panose="02020603050405020304" pitchFamily="18" charset="0"/>
              </a:rPr>
              <a:t>, </a:t>
            </a:r>
            <a:r>
              <a:rPr lang="en-US" i="1" dirty="0" err="1">
                <a:cs typeface="Times New Roman" panose="02020603050405020304" pitchFamily="18" charset="0"/>
              </a:rPr>
              <a:t>conştiente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difuze</a:t>
            </a:r>
            <a:r>
              <a:rPr lang="en-US" i="1" dirty="0">
                <a:cs typeface="Times New Roman" panose="02020603050405020304" pitchFamily="18" charset="0"/>
              </a:rPr>
              <a:t>, </a:t>
            </a:r>
            <a:r>
              <a:rPr lang="en-US" i="1" dirty="0" err="1">
                <a:cs typeface="Times New Roman" panose="02020603050405020304" pitchFamily="18" charset="0"/>
              </a:rPr>
              <a:t>menite</a:t>
            </a:r>
            <a:r>
              <a:rPr lang="en-US" i="1" dirty="0">
                <a:cs typeface="Times New Roman" panose="02020603050405020304" pitchFamily="18" charset="0"/>
              </a:rPr>
              <a:t> </a:t>
            </a:r>
            <a:r>
              <a:rPr lang="en-US" i="1" dirty="0" err="1">
                <a:cs typeface="Times New Roman" panose="02020603050405020304" pitchFamily="18" charset="0"/>
              </a:rPr>
              <a:t>să</a:t>
            </a:r>
            <a:r>
              <a:rPr lang="en-US" i="1" dirty="0">
                <a:cs typeface="Times New Roman" panose="02020603050405020304" pitchFamily="18" charset="0"/>
              </a:rPr>
              <a:t> </a:t>
            </a:r>
            <a:r>
              <a:rPr lang="en-US" i="1" dirty="0" err="1">
                <a:cs typeface="Times New Roman" panose="02020603050405020304" pitchFamily="18" charset="0"/>
              </a:rPr>
              <a:t>influenţeze</a:t>
            </a:r>
            <a:r>
              <a:rPr lang="en-US" i="1" dirty="0">
                <a:cs typeface="Times New Roman" panose="02020603050405020304" pitchFamily="18" charset="0"/>
              </a:rPr>
              <a:t> </a:t>
            </a:r>
            <a:r>
              <a:rPr lang="en-US" i="1" dirty="0" err="1">
                <a:cs typeface="Times New Roman" panose="02020603050405020304" pitchFamily="18" charset="0"/>
              </a:rPr>
              <a:t>indivizi</a:t>
            </a:r>
            <a:r>
              <a:rPr lang="ro-RO" i="1" dirty="0">
                <a:cs typeface="Times New Roman" panose="02020603050405020304" pitchFamily="18" charset="0"/>
              </a:rPr>
              <a:t>i</a:t>
            </a:r>
            <a:r>
              <a:rPr lang="en-US" i="1" dirty="0">
                <a:cs typeface="Times New Roman" panose="02020603050405020304" pitchFamily="18" charset="0"/>
              </a:rPr>
              <a:t> </a:t>
            </a:r>
            <a:r>
              <a:rPr lang="ro-RO" i="1" dirty="0">
                <a:cs typeface="Times New Roman" panose="02020603050405020304" pitchFamily="18" charset="0"/>
              </a:rPr>
              <a:t>în</a:t>
            </a:r>
            <a:r>
              <a:rPr lang="en-US" i="1" dirty="0">
                <a:cs typeface="Times New Roman" panose="02020603050405020304" pitchFamily="18" charset="0"/>
              </a:rPr>
              <a:t> adopt</a:t>
            </a:r>
            <a:r>
              <a:rPr lang="ro-RO" i="1" dirty="0">
                <a:cs typeface="Times New Roman" panose="02020603050405020304" pitchFamily="18" charset="0"/>
              </a:rPr>
              <a:t>area de</a:t>
            </a:r>
            <a:r>
              <a:rPr lang="en-US" i="1" dirty="0">
                <a:cs typeface="Times New Roman" panose="02020603050405020304" pitchFamily="18" charset="0"/>
              </a:rPr>
              <a:t> </a:t>
            </a:r>
            <a:r>
              <a:rPr lang="en-US" i="1" dirty="0" err="1">
                <a:cs typeface="Times New Roman" panose="02020603050405020304" pitchFamily="18" charset="0"/>
              </a:rPr>
              <a:t>conduite</a:t>
            </a:r>
            <a:r>
              <a:rPr lang="en-US" i="1" dirty="0">
                <a:cs typeface="Times New Roman" panose="02020603050405020304" pitchFamily="18" charset="0"/>
              </a:rPr>
              <a:t> </a:t>
            </a:r>
            <a:r>
              <a:rPr lang="en-US" i="1" dirty="0" err="1">
                <a:cs typeface="Times New Roman" panose="02020603050405020304" pitchFamily="18" charset="0"/>
              </a:rPr>
              <a:t>dezirabile</a:t>
            </a:r>
            <a:r>
              <a:rPr lang="ro-RO" i="1" dirty="0">
                <a:cs typeface="Times New Roman" panose="02020603050405020304" pitchFamily="18" charset="0"/>
              </a:rPr>
              <a:t>, precum și </a:t>
            </a:r>
            <a:r>
              <a:rPr lang="en-US" i="1" dirty="0">
                <a:cs typeface="Times New Roman" panose="02020603050405020304" pitchFamily="18" charset="0"/>
              </a:rPr>
              <a:t>conform</a:t>
            </a:r>
            <a:r>
              <a:rPr lang="ro-RO" i="1" dirty="0">
                <a:cs typeface="Times New Roman" panose="02020603050405020304" pitchFamily="18" charset="0"/>
              </a:rPr>
              <a:t>area lor la </a:t>
            </a:r>
            <a:r>
              <a:rPr lang="en-US" i="1" dirty="0">
                <a:cs typeface="Times New Roman" panose="02020603050405020304" pitchFamily="18" charset="0"/>
              </a:rPr>
              <a:t> </a:t>
            </a:r>
            <a:r>
              <a:rPr lang="en-US" i="1" dirty="0" err="1">
                <a:cs typeface="Times New Roman" panose="02020603050405020304" pitchFamily="18" charset="0"/>
              </a:rPr>
              <a:t>normel</a:t>
            </a:r>
            <a:r>
              <a:rPr lang="ro-RO" i="1" dirty="0">
                <a:cs typeface="Times New Roman" panose="02020603050405020304" pitchFamily="18" charset="0"/>
              </a:rPr>
              <a:t>e</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prescrip</a:t>
            </a:r>
            <a:r>
              <a:rPr lang="ro-RO" i="1" dirty="0">
                <a:cs typeface="Times New Roman" panose="02020603050405020304" pitchFamily="18" charset="0"/>
              </a:rPr>
              <a:t>țiile</a:t>
            </a:r>
            <a:r>
              <a:rPr lang="en-US" i="1" dirty="0">
                <a:cs typeface="Times New Roman" panose="02020603050405020304" pitchFamily="18" charset="0"/>
              </a:rPr>
              <a:t> </a:t>
            </a:r>
            <a:r>
              <a:rPr lang="en-US" i="1" dirty="0" err="1">
                <a:cs typeface="Times New Roman" panose="02020603050405020304" pitchFamily="18" charset="0"/>
              </a:rPr>
              <a:t>grupului</a:t>
            </a:r>
            <a:r>
              <a:rPr lang="en-US" i="1" dirty="0">
                <a:cs typeface="Times New Roman" panose="02020603050405020304" pitchFamily="18" charset="0"/>
              </a:rPr>
              <a:t>, </a:t>
            </a:r>
            <a:r>
              <a:rPr lang="en-US" i="1" dirty="0" err="1">
                <a:cs typeface="Times New Roman" panose="02020603050405020304" pitchFamily="18" charset="0"/>
              </a:rPr>
              <a:t>comunităţii</a:t>
            </a:r>
            <a:r>
              <a:rPr lang="en-US" i="1" dirty="0">
                <a:cs typeface="Times New Roman" panose="02020603050405020304" pitchFamily="18" charset="0"/>
              </a:rPr>
              <a:t> </a:t>
            </a:r>
            <a:r>
              <a:rPr lang="en-US" i="1" dirty="0" err="1">
                <a:cs typeface="Times New Roman" panose="02020603050405020304" pitchFamily="18" charset="0"/>
              </a:rPr>
              <a:t>sau</a:t>
            </a:r>
            <a:r>
              <a:rPr lang="en-US" i="1" dirty="0">
                <a:cs typeface="Times New Roman" panose="02020603050405020304" pitchFamily="18" charset="0"/>
              </a:rPr>
              <a:t> </a:t>
            </a:r>
            <a:r>
              <a:rPr lang="en-US" i="1" dirty="0" err="1">
                <a:cs typeface="Times New Roman" panose="02020603050405020304" pitchFamily="18" charset="0"/>
              </a:rPr>
              <a:t>societăţii</a:t>
            </a:r>
            <a:r>
              <a:rPr lang="en-US" i="1" dirty="0">
                <a:cs typeface="Times New Roman" panose="02020603050405020304" pitchFamily="18" charset="0"/>
              </a:rPr>
              <a:t>.</a:t>
            </a:r>
            <a:endParaRPr lang="ro-RO" b="1" i="1" dirty="0">
              <a:cs typeface="Times New Roman" panose="02020603050405020304" pitchFamily="18" charset="0"/>
            </a:endParaRPr>
          </a:p>
          <a:p>
            <a:pPr>
              <a:buFont typeface="Wingdings" panose="05000000000000000000" pitchFamily="2" charset="2"/>
              <a:buChar char="Ø"/>
            </a:pPr>
            <a:r>
              <a:rPr lang="en-US" b="1" dirty="0" err="1">
                <a:cs typeface="Times New Roman" panose="02020603050405020304" pitchFamily="18" charset="0"/>
              </a:rPr>
              <a:t>După</a:t>
            </a:r>
            <a:r>
              <a:rPr lang="en-US" b="1" dirty="0">
                <a:cs typeface="Times New Roman" panose="02020603050405020304" pitchFamily="18" charset="0"/>
              </a:rPr>
              <a:t> „</a:t>
            </a:r>
            <a:r>
              <a:rPr lang="en-US" b="1" dirty="0" err="1">
                <a:cs typeface="Times New Roman" panose="02020603050405020304" pitchFamily="18" charset="0"/>
              </a:rPr>
              <a:t>agenţii</a:t>
            </a:r>
            <a:r>
              <a:rPr lang="en-US" b="1" dirty="0">
                <a:cs typeface="Times New Roman" panose="02020603050405020304" pitchFamily="18" charset="0"/>
              </a:rPr>
              <a:t>” care le </a:t>
            </a:r>
            <a:r>
              <a:rPr lang="en-US" b="1" dirty="0" err="1">
                <a:cs typeface="Times New Roman" panose="02020603050405020304" pitchFamily="18" charset="0"/>
              </a:rPr>
              <a:t>elaborează</a:t>
            </a:r>
            <a:r>
              <a:rPr lang="en-US" b="1" dirty="0">
                <a:cs typeface="Times New Roman" panose="02020603050405020304" pitchFamily="18" charset="0"/>
              </a:rPr>
              <a:t> </a:t>
            </a:r>
            <a:r>
              <a:rPr lang="en-US" b="1" dirty="0" err="1">
                <a:cs typeface="Times New Roman" panose="02020603050405020304" pitchFamily="18" charset="0"/>
              </a:rPr>
              <a:t>şi</a:t>
            </a:r>
            <a:r>
              <a:rPr lang="en-US" b="1" dirty="0">
                <a:cs typeface="Times New Roman" panose="02020603050405020304" pitchFamily="18" charset="0"/>
              </a:rPr>
              <a:t>/</a:t>
            </a:r>
            <a:r>
              <a:rPr lang="en-US" b="1" dirty="0" err="1">
                <a:cs typeface="Times New Roman" panose="02020603050405020304" pitchFamily="18" charset="0"/>
              </a:rPr>
              <a:t>sau</a:t>
            </a:r>
            <a:r>
              <a:rPr lang="en-US" b="1" dirty="0">
                <a:cs typeface="Times New Roman" panose="02020603050405020304" pitchFamily="18" charset="0"/>
              </a:rPr>
              <a:t> le </a:t>
            </a:r>
            <a:r>
              <a:rPr lang="en-US" b="1" dirty="0" err="1">
                <a:cs typeface="Times New Roman" panose="02020603050405020304" pitchFamily="18" charset="0"/>
              </a:rPr>
              <a:t>aplică</a:t>
            </a:r>
            <a:r>
              <a:rPr lang="ro-RO" b="1" dirty="0">
                <a:cs typeface="Times New Roman" panose="02020603050405020304" pitchFamily="18" charset="0"/>
              </a:rPr>
              <a:t> </a:t>
            </a:r>
            <a:r>
              <a:rPr lang="ro-RO" dirty="0">
                <a:cs typeface="Times New Roman" panose="02020603050405020304" pitchFamily="18" charset="0"/>
              </a:rPr>
              <a:t>se disting m</a:t>
            </a:r>
            <a:r>
              <a:rPr lang="en-US" dirty="0" err="1">
                <a:cs typeface="Times New Roman" panose="02020603050405020304" pitchFamily="18" charset="0"/>
              </a:rPr>
              <a:t>ijloace</a:t>
            </a:r>
            <a:r>
              <a:rPr lang="en-US" dirty="0">
                <a:cs typeface="Times New Roman" panose="02020603050405020304" pitchFamily="18" charset="0"/>
              </a:rPr>
              <a:t> de control:</a:t>
            </a:r>
            <a:endParaRPr lang="ro-RO" dirty="0">
              <a:cs typeface="Times New Roman" panose="02020603050405020304" pitchFamily="18" charset="0"/>
            </a:endParaRPr>
          </a:p>
          <a:p>
            <a:pPr>
              <a:buFont typeface="Courier New" panose="02070309020205020404" pitchFamily="49" charset="0"/>
              <a:buChar char="o"/>
            </a:pPr>
            <a:r>
              <a:rPr lang="ro-RO" b="1" i="1" dirty="0">
                <a:cs typeface="Times New Roman" panose="02020603050405020304" pitchFamily="18" charset="0"/>
              </a:rPr>
              <a:t> </a:t>
            </a:r>
            <a:r>
              <a:rPr lang="en-US" b="1" i="1" dirty="0" err="1">
                <a:cs typeface="Times New Roman" panose="02020603050405020304" pitchFamily="18" charset="0"/>
              </a:rPr>
              <a:t>instituţionalizate</a:t>
            </a:r>
            <a:r>
              <a:rPr lang="en-US" i="1" dirty="0">
                <a:cs typeface="Times New Roman" panose="02020603050405020304" pitchFamily="18" charset="0"/>
              </a:rPr>
              <a:t> </a:t>
            </a:r>
            <a:r>
              <a:rPr lang="en-US" dirty="0">
                <a:cs typeface="Times New Roman" panose="02020603050405020304" pitchFamily="18" charset="0"/>
              </a:rPr>
              <a:t>(</a:t>
            </a:r>
            <a:r>
              <a:rPr lang="en-US" dirty="0" err="1">
                <a:cs typeface="Times New Roman" panose="02020603050405020304" pitchFamily="18" charset="0"/>
              </a:rPr>
              <a:t>formale</a:t>
            </a:r>
            <a:r>
              <a:rPr lang="en-US" dirty="0">
                <a:cs typeface="Times New Roman" panose="02020603050405020304" pitchFamily="18" charset="0"/>
              </a:rPr>
              <a:t>) </a:t>
            </a:r>
            <a:r>
              <a:rPr lang="ro-RO" dirty="0">
                <a:cs typeface="Times New Roman" panose="02020603050405020304" pitchFamily="18" charset="0"/>
              </a:rPr>
              <a:t>-</a:t>
            </a:r>
            <a:r>
              <a:rPr lang="en-US" dirty="0">
                <a:cs typeface="Times New Roman" panose="02020603050405020304" pitchFamily="18" charset="0"/>
              </a:rPr>
              <a:t> </a:t>
            </a:r>
            <a:r>
              <a:rPr lang="en-US" dirty="0" err="1">
                <a:cs typeface="Times New Roman" panose="02020603050405020304" pitchFamily="18" charset="0"/>
              </a:rPr>
              <a:t>instrumente</a:t>
            </a:r>
            <a:r>
              <a:rPr lang="en-US" dirty="0">
                <a:cs typeface="Times New Roman" panose="02020603050405020304" pitchFamily="18" charset="0"/>
              </a:rPr>
              <a:t> </a:t>
            </a:r>
            <a:r>
              <a:rPr lang="en-US" dirty="0" err="1">
                <a:cs typeface="Times New Roman" panose="02020603050405020304" pitchFamily="18" charset="0"/>
              </a:rPr>
              <a:t>prevăzute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a:t>
            </a:r>
            <a:r>
              <a:rPr lang="ro-RO" dirty="0">
                <a:cs typeface="Times New Roman" panose="02020603050405020304" pitchFamily="18" charset="0"/>
              </a:rPr>
              <a:t>c</a:t>
            </a:r>
            <a:r>
              <a:rPr lang="en-US" dirty="0" err="1">
                <a:cs typeface="Times New Roman" panose="02020603050405020304" pitchFamily="18" charset="0"/>
              </a:rPr>
              <a:t>te</a:t>
            </a:r>
            <a:r>
              <a:rPr lang="en-US" dirty="0">
                <a:cs typeface="Times New Roman" panose="02020603050405020304" pitchFamily="18" charset="0"/>
              </a:rPr>
              <a:t> legislative </a:t>
            </a:r>
            <a:r>
              <a:rPr lang="ro-RO" dirty="0">
                <a:cs typeface="Times New Roman" panose="02020603050405020304" pitchFamily="18" charset="0"/>
              </a:rPr>
              <a:t>și</a:t>
            </a:r>
            <a:r>
              <a:rPr lang="en-US" dirty="0">
                <a:cs typeface="Times New Roman" panose="02020603050405020304" pitchFamily="18" charset="0"/>
              </a:rPr>
              <a:t> normative,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acte</a:t>
            </a:r>
            <a:r>
              <a:rPr lang="en-US" dirty="0">
                <a:cs typeface="Times New Roman" panose="02020603050405020304" pitchFamily="18" charset="0"/>
              </a:rPr>
              <a:t> cu </a:t>
            </a:r>
            <a:r>
              <a:rPr lang="en-US" dirty="0" err="1">
                <a:cs typeface="Times New Roman" panose="02020603050405020304" pitchFamily="18" charset="0"/>
              </a:rPr>
              <a:t>caracter</a:t>
            </a:r>
            <a:r>
              <a:rPr lang="en-US" dirty="0">
                <a:cs typeface="Times New Roman" panose="02020603050405020304" pitchFamily="18" charset="0"/>
              </a:rPr>
              <a:t> moral, </a:t>
            </a:r>
            <a:r>
              <a:rPr lang="en-US" dirty="0" err="1">
                <a:cs typeface="Times New Roman" panose="02020603050405020304" pitchFamily="18" charset="0"/>
              </a:rPr>
              <a:t>religios</a:t>
            </a:r>
            <a:r>
              <a:rPr lang="en-US" dirty="0">
                <a:cs typeface="Times New Roman" panose="02020603050405020304" pitchFamily="18" charset="0"/>
              </a:rPr>
              <a:t>, politic, </a:t>
            </a:r>
            <a:r>
              <a:rPr lang="en-US" dirty="0" err="1">
                <a:cs typeface="Times New Roman" panose="02020603050405020304" pitchFamily="18" charset="0"/>
              </a:rPr>
              <a:t>ştiinţific</a:t>
            </a:r>
            <a:r>
              <a:rPr lang="en-US" dirty="0">
                <a:cs typeface="Times New Roman" panose="02020603050405020304" pitchFamily="18" charset="0"/>
              </a:rPr>
              <a:t>, </a:t>
            </a:r>
            <a:r>
              <a:rPr lang="en-US" dirty="0" err="1">
                <a:cs typeface="Times New Roman" panose="02020603050405020304" pitchFamily="18" charset="0"/>
              </a:rPr>
              <a:t>militar</a:t>
            </a:r>
            <a:r>
              <a:rPr lang="en-US" dirty="0">
                <a:cs typeface="Times New Roman" panose="02020603050405020304" pitchFamily="18" charset="0"/>
              </a:rPr>
              <a:t>, </a:t>
            </a:r>
            <a:r>
              <a:rPr lang="en-US" dirty="0" err="1">
                <a:cs typeface="Times New Roman" panose="02020603050405020304" pitchFamily="18" charset="0"/>
              </a:rPr>
              <a:t>sportiv</a:t>
            </a:r>
            <a:r>
              <a:rPr lang="en-US" dirty="0">
                <a:cs typeface="Times New Roman" panose="02020603050405020304" pitchFamily="18" charset="0"/>
              </a:rPr>
              <a:t> etc.</a:t>
            </a:r>
            <a:r>
              <a:rPr lang="ro-RO" dirty="0">
                <a:cs typeface="Times New Roman" panose="02020603050405020304" pitchFamily="18" charset="0"/>
              </a:rPr>
              <a:t>;</a:t>
            </a:r>
          </a:p>
          <a:p>
            <a:pPr>
              <a:buFont typeface="Courier New" panose="02070309020205020404" pitchFamily="49" charset="0"/>
              <a:buChar char="o"/>
            </a:pPr>
            <a:r>
              <a:rPr lang="ro-RO" b="1" i="1" dirty="0">
                <a:cs typeface="Times New Roman" panose="02020603050405020304" pitchFamily="18" charset="0"/>
              </a:rPr>
              <a:t> </a:t>
            </a:r>
            <a:r>
              <a:rPr lang="en-US" b="1" i="1" dirty="0" err="1">
                <a:cs typeface="Times New Roman" panose="02020603050405020304" pitchFamily="18" charset="0"/>
              </a:rPr>
              <a:t>neinstituţionalizate</a:t>
            </a:r>
            <a:r>
              <a:rPr lang="en-US" i="1" dirty="0">
                <a:cs typeface="Times New Roman" panose="02020603050405020304" pitchFamily="18" charset="0"/>
              </a:rPr>
              <a:t> </a:t>
            </a:r>
            <a:r>
              <a:rPr lang="en-US" dirty="0">
                <a:cs typeface="Times New Roman" panose="02020603050405020304" pitchFamily="18" charset="0"/>
              </a:rPr>
              <a:t>(</a:t>
            </a:r>
            <a:r>
              <a:rPr lang="en-US" dirty="0" err="1">
                <a:cs typeface="Times New Roman" panose="02020603050405020304" pitchFamily="18" charset="0"/>
              </a:rPr>
              <a:t>informale</a:t>
            </a:r>
            <a:r>
              <a:rPr lang="en-US" dirty="0">
                <a:cs typeface="Times New Roman" panose="02020603050405020304" pitchFamily="18" charset="0"/>
              </a:rPr>
              <a:t>) </a:t>
            </a:r>
            <a:r>
              <a:rPr lang="ro-RO" dirty="0">
                <a:cs typeface="Times New Roman" panose="02020603050405020304" pitchFamily="18" charset="0"/>
              </a:rPr>
              <a:t>-</a:t>
            </a:r>
            <a:r>
              <a:rPr lang="en-US" dirty="0">
                <a:cs typeface="Times New Roman" panose="02020603050405020304" pitchFamily="18" charset="0"/>
              </a:rPr>
              <a:t> </a:t>
            </a:r>
            <a:r>
              <a:rPr lang="en-US" dirty="0" err="1">
                <a:cs typeface="Times New Roman" panose="02020603050405020304" pitchFamily="18" charset="0"/>
              </a:rPr>
              <a:t>instrumente</a:t>
            </a:r>
            <a:r>
              <a:rPr lang="en-US" dirty="0">
                <a:cs typeface="Times New Roman" panose="02020603050405020304" pitchFamily="18" charset="0"/>
              </a:rPr>
              <a:t> </a:t>
            </a:r>
            <a:r>
              <a:rPr lang="ro-RO" dirty="0">
                <a:cs typeface="Times New Roman" panose="02020603050405020304" pitchFamily="18" charset="0"/>
              </a:rPr>
              <a:t>neformalizate, neinstituționalizate, neoficializate </a:t>
            </a:r>
            <a:r>
              <a:rPr lang="en-US" dirty="0">
                <a:cs typeface="Times New Roman" panose="02020603050405020304" pitchFamily="18" charset="0"/>
              </a:rPr>
              <a:t>ale </a:t>
            </a:r>
            <a:r>
              <a:rPr lang="en-US" dirty="0" err="1">
                <a:cs typeface="Times New Roman" panose="02020603050405020304" pitchFamily="18" charset="0"/>
              </a:rPr>
              <a:t>controlului</a:t>
            </a:r>
            <a:r>
              <a:rPr lang="en-US" dirty="0">
                <a:cs typeface="Times New Roman" panose="02020603050405020304" pitchFamily="18" charset="0"/>
              </a:rPr>
              <a:t> social.</a:t>
            </a:r>
            <a:endParaRPr lang="ro-RO" dirty="0">
              <a:cs typeface="Times New Roman" panose="02020603050405020304" pitchFamily="18" charset="0"/>
            </a:endParaRPr>
          </a:p>
          <a:p>
            <a:pPr marL="0" indent="0" algn="just">
              <a:buNone/>
            </a:pPr>
            <a:r>
              <a:rPr lang="ro-RO" dirty="0">
                <a:cs typeface="Times New Roman" panose="02020603050405020304" pitchFamily="18" charset="0"/>
              </a:rPr>
              <a:t>Ele s</a:t>
            </a:r>
            <a:r>
              <a:rPr lang="en-US" dirty="0" err="1">
                <a:cs typeface="Times New Roman" panose="02020603050405020304" pitchFamily="18" charset="0"/>
              </a:rPr>
              <a:t>unt</a:t>
            </a:r>
            <a:r>
              <a:rPr lang="en-US" dirty="0">
                <a:cs typeface="Times New Roman" panose="02020603050405020304" pitchFamily="18" charset="0"/>
              </a:rPr>
              <a:t> </a:t>
            </a:r>
            <a:r>
              <a:rPr lang="en-US" dirty="0" err="1">
                <a:cs typeface="Times New Roman" panose="02020603050405020304" pitchFamily="18" charset="0"/>
              </a:rPr>
              <a:t>reprezentate</a:t>
            </a:r>
            <a:r>
              <a:rPr lang="en-US" dirty="0">
                <a:cs typeface="Times New Roman" panose="02020603050405020304" pitchFamily="18" charset="0"/>
              </a:rPr>
              <a:t> de </a:t>
            </a:r>
            <a:r>
              <a:rPr lang="en-US" dirty="0" err="1">
                <a:cs typeface="Times New Roman" panose="02020603050405020304" pitchFamily="18" charset="0"/>
              </a:rPr>
              <a:t>tradiţii</a:t>
            </a:r>
            <a:r>
              <a:rPr lang="en-US" dirty="0">
                <a:cs typeface="Times New Roman" panose="02020603050405020304" pitchFamily="18" charset="0"/>
              </a:rPr>
              <a:t>, </a:t>
            </a:r>
            <a:r>
              <a:rPr lang="en-US" dirty="0" err="1">
                <a:cs typeface="Times New Roman" panose="02020603050405020304" pitchFamily="18" charset="0"/>
              </a:rPr>
              <a:t>obiceiuri</a:t>
            </a:r>
            <a:r>
              <a:rPr lang="en-US" dirty="0">
                <a:cs typeface="Times New Roman" panose="02020603050405020304" pitchFamily="18" charset="0"/>
              </a:rPr>
              <a:t>, </a:t>
            </a:r>
            <a:r>
              <a:rPr lang="en-US" dirty="0" err="1">
                <a:cs typeface="Times New Roman" panose="02020603050405020304" pitchFamily="18" charset="0"/>
              </a:rPr>
              <a:t>cutume</a:t>
            </a:r>
            <a:r>
              <a:rPr lang="en-US" dirty="0">
                <a:cs typeface="Times New Roman" panose="02020603050405020304" pitchFamily="18" charset="0"/>
              </a:rPr>
              <a:t>, </a:t>
            </a:r>
            <a:r>
              <a:rPr lang="en-US" dirty="0" err="1">
                <a:cs typeface="Times New Roman" panose="02020603050405020304" pitchFamily="18" charset="0"/>
              </a:rPr>
              <a:t>uzanţe</a:t>
            </a:r>
            <a:r>
              <a:rPr lang="en-US" dirty="0">
                <a:cs typeface="Times New Roman" panose="02020603050405020304" pitchFamily="18" charset="0"/>
              </a:rPr>
              <a:t>, </a:t>
            </a:r>
            <a:r>
              <a:rPr lang="en-US" dirty="0" err="1">
                <a:cs typeface="Times New Roman" panose="02020603050405020304" pitchFamily="18" charset="0"/>
              </a:rPr>
              <a:t>convenţii</a:t>
            </a:r>
            <a:r>
              <a:rPr lang="en-US" dirty="0">
                <a:cs typeface="Times New Roman" panose="02020603050405020304" pitchFamily="18" charset="0"/>
              </a:rPr>
              <a:t>, </a:t>
            </a:r>
            <a:r>
              <a:rPr lang="en-US" dirty="0" err="1">
                <a:cs typeface="Times New Roman" panose="02020603050405020304" pitchFamily="18" charset="0"/>
              </a:rPr>
              <a:t>practici</a:t>
            </a:r>
            <a:r>
              <a:rPr lang="en-US" dirty="0">
                <a:cs typeface="Times New Roman" panose="02020603050405020304" pitchFamily="18" charset="0"/>
              </a:rPr>
              <a:t> </a:t>
            </a:r>
            <a:r>
              <a:rPr lang="en-US" dirty="0" err="1">
                <a:cs typeface="Times New Roman" panose="02020603050405020304" pitchFamily="18" charset="0"/>
              </a:rPr>
              <a:t>instituite</a:t>
            </a:r>
            <a:r>
              <a:rPr lang="en-US" dirty="0">
                <a:cs typeface="Times New Roman" panose="02020603050405020304" pitchFamily="18" charset="0"/>
              </a:rPr>
              <a:t> la </a:t>
            </a:r>
            <a:r>
              <a:rPr lang="en-US" dirty="0" err="1">
                <a:cs typeface="Times New Roman" panose="02020603050405020304" pitchFamily="18" charset="0"/>
              </a:rPr>
              <a:t>nivelul</a:t>
            </a:r>
            <a:r>
              <a:rPr lang="en-US" dirty="0">
                <a:cs typeface="Times New Roman" panose="02020603050405020304" pitchFamily="18" charset="0"/>
              </a:rPr>
              <a:t> </a:t>
            </a:r>
            <a:r>
              <a:rPr lang="en-US" dirty="0" err="1">
                <a:cs typeface="Times New Roman" panose="02020603050405020304" pitchFamily="18" charset="0"/>
              </a:rPr>
              <a:t>grupurilor</a:t>
            </a:r>
            <a:r>
              <a:rPr lang="en-US" dirty="0">
                <a:cs typeface="Times New Roman" panose="02020603050405020304" pitchFamily="18" charset="0"/>
              </a:rPr>
              <a:t>, </a:t>
            </a:r>
            <a:r>
              <a:rPr lang="en-US" dirty="0" err="1">
                <a:cs typeface="Times New Roman" panose="02020603050405020304" pitchFamily="18" charset="0"/>
              </a:rPr>
              <a:t>dar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de </a:t>
            </a:r>
            <a:r>
              <a:rPr lang="en-US" dirty="0" err="1">
                <a:cs typeface="Times New Roman" panose="02020603050405020304" pitchFamily="18" charset="0"/>
              </a:rPr>
              <a:t>încurajări</a:t>
            </a:r>
            <a:r>
              <a:rPr lang="en-US" dirty="0">
                <a:cs typeface="Times New Roman" panose="02020603050405020304" pitchFamily="18" charset="0"/>
              </a:rPr>
              <a:t>, laude, </a:t>
            </a:r>
            <a:r>
              <a:rPr lang="en-US" dirty="0" err="1">
                <a:cs typeface="Times New Roman" panose="02020603050405020304" pitchFamily="18" charset="0"/>
              </a:rPr>
              <a:t>blamări</a:t>
            </a:r>
            <a:r>
              <a:rPr lang="en-US" dirty="0">
                <a:cs typeface="Times New Roman" panose="02020603050405020304" pitchFamily="18" charset="0"/>
              </a:rPr>
              <a:t>, </a:t>
            </a:r>
            <a:r>
              <a:rPr lang="en-US" dirty="0" err="1">
                <a:cs typeface="Times New Roman" panose="02020603050405020304" pitchFamily="18" charset="0"/>
              </a:rPr>
              <a:t>etichetări</a:t>
            </a:r>
            <a:r>
              <a:rPr lang="en-US" dirty="0">
                <a:cs typeface="Times New Roman" panose="02020603050405020304" pitchFamily="18" charset="0"/>
              </a:rPr>
              <a:t>, </a:t>
            </a:r>
            <a:r>
              <a:rPr lang="en-US" dirty="0" err="1">
                <a:cs typeface="Times New Roman" panose="02020603050405020304" pitchFamily="18" charset="0"/>
              </a:rPr>
              <a:t>ironizări</a:t>
            </a:r>
            <a:r>
              <a:rPr lang="en-US" dirty="0">
                <a:cs typeface="Times New Roman" panose="02020603050405020304" pitchFamily="18" charset="0"/>
              </a:rPr>
              <a:t> etc.</a:t>
            </a:r>
            <a:endParaRPr lang="ro-RO" dirty="0"/>
          </a:p>
          <a:p>
            <a:pPr marL="0" indent="0">
              <a:buNone/>
            </a:pPr>
            <a:endParaRPr lang="en-US" dirty="0"/>
          </a:p>
          <a:p>
            <a:pPr marL="0" indent="0">
              <a:buNone/>
            </a:pPr>
            <a:endParaRPr lang="ro-RO" i="1" dirty="0"/>
          </a:p>
        </p:txBody>
      </p:sp>
    </p:spTree>
    <p:extLst>
      <p:ext uri="{BB962C8B-B14F-4D97-AF65-F5344CB8AC3E}">
        <p14:creationId xmlns:p14="http://schemas.microsoft.com/office/powerpoint/2010/main" val="3853566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83"/>
            <a:ext cx="10515600" cy="789708"/>
          </a:xfrm>
        </p:spPr>
        <p:txBody>
          <a:bodyPr>
            <a:normAutofit/>
          </a:bodyPr>
          <a:lstStyle/>
          <a:p>
            <a:pPr algn="ctr"/>
            <a:r>
              <a:rPr lang="ro-RO" sz="4800" b="1" dirty="0">
                <a:solidFill>
                  <a:schemeClr val="accent6">
                    <a:lumMod val="50000"/>
                  </a:schemeClr>
                </a:solidFill>
              </a:rPr>
              <a:t>Mijloace de control social (II)</a:t>
            </a:r>
            <a:endParaRPr lang="en-US" sz="4800" b="1" dirty="0">
              <a:solidFill>
                <a:schemeClr val="accent6">
                  <a:lumMod val="50000"/>
                </a:schemeClr>
              </a:solidFill>
            </a:endParaRPr>
          </a:p>
        </p:txBody>
      </p:sp>
      <p:sp>
        <p:nvSpPr>
          <p:cNvPr id="3" name="Content Placeholder 2"/>
          <p:cNvSpPr>
            <a:spLocks noGrp="1"/>
          </p:cNvSpPr>
          <p:nvPr>
            <p:ph idx="1"/>
          </p:nvPr>
        </p:nvSpPr>
        <p:spPr>
          <a:xfrm>
            <a:off x="138545" y="886691"/>
            <a:ext cx="11859491" cy="5832764"/>
          </a:xfrm>
        </p:spPr>
        <p:txBody>
          <a:bodyPr/>
          <a:lstStyle/>
          <a:p>
            <a:pPr algn="just">
              <a:buFont typeface="Wingdings" panose="05000000000000000000" pitchFamily="2" charset="2"/>
              <a:buChar char="Ø"/>
            </a:pPr>
            <a:r>
              <a:rPr lang="ro-RO" b="1" dirty="0">
                <a:cs typeface="Times New Roman" panose="02020603050405020304" pitchFamily="18" charset="0"/>
              </a:rPr>
              <a:t> D</a:t>
            </a:r>
            <a:r>
              <a:rPr lang="en-US" b="1" dirty="0" err="1">
                <a:cs typeface="Times New Roman" panose="02020603050405020304" pitchFamily="18" charset="0"/>
              </a:rPr>
              <a:t>upă</a:t>
            </a:r>
            <a:r>
              <a:rPr lang="en-US" b="1" dirty="0">
                <a:cs typeface="Times New Roman" panose="02020603050405020304" pitchFamily="18" charset="0"/>
              </a:rPr>
              <a:t> </a:t>
            </a:r>
            <a:r>
              <a:rPr lang="en-US" b="1" dirty="0" err="1">
                <a:cs typeface="Times New Roman" panose="02020603050405020304" pitchFamily="18" charset="0"/>
              </a:rPr>
              <a:t>conţinutul</a:t>
            </a:r>
            <a:r>
              <a:rPr lang="en-US" b="1" dirty="0">
                <a:cs typeface="Times New Roman" panose="02020603050405020304" pitchFamily="18" charset="0"/>
              </a:rPr>
              <a:t> </a:t>
            </a:r>
            <a:r>
              <a:rPr lang="en-US" b="1" dirty="0" err="1">
                <a:cs typeface="Times New Roman" panose="02020603050405020304" pitchFamily="18" charset="0"/>
              </a:rPr>
              <a:t>mecanismelor</a:t>
            </a:r>
            <a:r>
              <a:rPr lang="en-US" b="1" dirty="0">
                <a:cs typeface="Times New Roman" panose="02020603050405020304" pitchFamily="18" charset="0"/>
              </a:rPr>
              <a:t> </a:t>
            </a:r>
            <a:r>
              <a:rPr lang="en-US" b="1" dirty="0" err="1">
                <a:cs typeface="Times New Roman" panose="02020603050405020304" pitchFamily="18" charset="0"/>
              </a:rPr>
              <a:t>prin</a:t>
            </a:r>
            <a:r>
              <a:rPr lang="en-US" b="1" dirty="0">
                <a:cs typeface="Times New Roman" panose="02020603050405020304" pitchFamily="18" charset="0"/>
              </a:rPr>
              <a:t> </a:t>
            </a:r>
            <a:r>
              <a:rPr lang="ro-RO" b="1" dirty="0">
                <a:cs typeface="Times New Roman" panose="02020603050405020304" pitchFamily="18" charset="0"/>
              </a:rPr>
              <a:t>care</a:t>
            </a:r>
            <a:r>
              <a:rPr lang="en-US" b="1" dirty="0">
                <a:cs typeface="Times New Roman" panose="02020603050405020304" pitchFamily="18" charset="0"/>
              </a:rPr>
              <a:t> </a:t>
            </a:r>
            <a:r>
              <a:rPr lang="en-US" b="1" dirty="0" err="1">
                <a:cs typeface="Times New Roman" panose="02020603050405020304" pitchFamily="18" charset="0"/>
              </a:rPr>
              <a:t>acţionează</a:t>
            </a:r>
            <a:r>
              <a:rPr lang="en-US" b="1" dirty="0">
                <a:cs typeface="Times New Roman" panose="02020603050405020304" pitchFamily="18" charset="0"/>
              </a:rPr>
              <a:t> </a:t>
            </a:r>
            <a:r>
              <a:rPr lang="en-US" b="1" dirty="0" err="1">
                <a:cs typeface="Times New Roman" panose="02020603050405020304" pitchFamily="18" charset="0"/>
              </a:rPr>
              <a:t>asupra</a:t>
            </a:r>
            <a:r>
              <a:rPr lang="en-US" b="1" dirty="0">
                <a:cs typeface="Times New Roman" panose="02020603050405020304" pitchFamily="18" charset="0"/>
              </a:rPr>
              <a:t> </a:t>
            </a:r>
            <a:r>
              <a:rPr lang="en-US" b="1" dirty="0" err="1">
                <a:cs typeface="Times New Roman" panose="02020603050405020304" pitchFamily="18" charset="0"/>
              </a:rPr>
              <a:t>indivizilor</a:t>
            </a:r>
            <a:r>
              <a:rPr lang="en-US" dirty="0">
                <a:cs typeface="Times New Roman" panose="02020603050405020304" pitchFamily="18" charset="0"/>
              </a:rPr>
              <a:t>:</a:t>
            </a:r>
            <a:r>
              <a:rPr lang="en-US" i="1" dirty="0">
                <a:cs typeface="Times New Roman" panose="02020603050405020304" pitchFamily="18" charset="0"/>
              </a:rPr>
              <a:t> </a:t>
            </a:r>
            <a:endParaRPr lang="ro-RO" b="1" dirty="0">
              <a:cs typeface="Times New Roman" panose="02020603050405020304" pitchFamily="18" charset="0"/>
            </a:endParaRPr>
          </a:p>
          <a:p>
            <a:pPr algn="just">
              <a:buFont typeface="Courier New" panose="02070309020205020404" pitchFamily="49" charset="0"/>
              <a:buChar char="o"/>
            </a:pPr>
            <a:r>
              <a:rPr lang="ro-RO" b="1" i="1" dirty="0">
                <a:cs typeface="Times New Roman" panose="02020603050405020304" pitchFamily="18" charset="0"/>
              </a:rPr>
              <a:t> </a:t>
            </a:r>
            <a:r>
              <a:rPr lang="en-US" b="1" i="1" dirty="0" err="1">
                <a:cs typeface="Times New Roman" panose="02020603050405020304" pitchFamily="18" charset="0"/>
              </a:rPr>
              <a:t>psihosociale</a:t>
            </a:r>
            <a:r>
              <a:rPr lang="ro-RO" dirty="0">
                <a:cs typeface="Times New Roman" panose="02020603050405020304" pitchFamily="18" charset="0"/>
              </a:rPr>
              <a:t>, care </a:t>
            </a:r>
            <a:r>
              <a:rPr lang="en-US" dirty="0">
                <a:cs typeface="Times New Roman" panose="02020603050405020304" pitchFamily="18" charset="0"/>
              </a:rPr>
              <a:t>se </a:t>
            </a:r>
            <a:r>
              <a:rPr lang="en-US" dirty="0" err="1">
                <a:cs typeface="Times New Roman" panose="02020603050405020304" pitchFamily="18" charset="0"/>
              </a:rPr>
              <a:t>adresează</a:t>
            </a:r>
            <a:r>
              <a:rPr lang="en-US" dirty="0">
                <a:cs typeface="Times New Roman" panose="02020603050405020304" pitchFamily="18" charset="0"/>
              </a:rPr>
              <a:t> </a:t>
            </a:r>
            <a:r>
              <a:rPr lang="en-US" dirty="0" err="1">
                <a:cs typeface="Times New Roman" panose="02020603050405020304" pitchFamily="18" charset="0"/>
              </a:rPr>
              <a:t>psihicului</a:t>
            </a:r>
            <a:r>
              <a:rPr lang="en-US" dirty="0">
                <a:cs typeface="Times New Roman" panose="02020603050405020304" pitchFamily="18" charset="0"/>
              </a:rPr>
              <a:t> </a:t>
            </a:r>
            <a:r>
              <a:rPr lang="en-US" dirty="0" err="1">
                <a:cs typeface="Times New Roman" panose="02020603050405020304" pitchFamily="18" charset="0"/>
              </a:rPr>
              <a:t>uman</a:t>
            </a:r>
            <a:r>
              <a:rPr lang="en-US" dirty="0">
                <a:cs typeface="Times New Roman" panose="02020603050405020304" pitchFamily="18" charset="0"/>
              </a:rPr>
              <a:t> </a:t>
            </a:r>
            <a:r>
              <a:rPr lang="en-US" dirty="0" err="1">
                <a:cs typeface="Times New Roman" panose="02020603050405020304" pitchFamily="18" charset="0"/>
              </a:rPr>
              <a:t>determinând</a:t>
            </a:r>
            <a:r>
              <a:rPr lang="ro-RO" dirty="0">
                <a:cs typeface="Times New Roman" panose="02020603050405020304" pitchFamily="18" charset="0"/>
              </a:rPr>
              <a:t> </a:t>
            </a:r>
            <a:r>
              <a:rPr lang="en-US" dirty="0" err="1">
                <a:cs typeface="Times New Roman" panose="02020603050405020304" pitchFamily="18" charset="0"/>
              </a:rPr>
              <a:t>individ</a:t>
            </a:r>
            <a:r>
              <a:rPr lang="ro-RO" dirty="0">
                <a:cs typeface="Times New Roman" panose="02020603050405020304" pitchFamily="18" charset="0"/>
              </a:rPr>
              <a:t>ul</a:t>
            </a:r>
            <a:r>
              <a:rPr lang="en-US" dirty="0">
                <a:cs typeface="Times New Roman" panose="02020603050405020304" pitchFamily="18" charset="0"/>
              </a:rPr>
              <a:t> </a:t>
            </a:r>
            <a:r>
              <a:rPr lang="en-US" dirty="0" err="1">
                <a:cs typeface="Times New Roman" panose="02020603050405020304" pitchFamily="18" charset="0"/>
              </a:rPr>
              <a:t>să</a:t>
            </a:r>
            <a:r>
              <a:rPr lang="ro-RO" dirty="0">
                <a:cs typeface="Times New Roman" panose="02020603050405020304" pitchFamily="18" charset="0"/>
              </a:rPr>
              <a:t> </a:t>
            </a:r>
            <a:r>
              <a:rPr lang="en-US" dirty="0" err="1">
                <a:cs typeface="Times New Roman" panose="02020603050405020304" pitchFamily="18" charset="0"/>
              </a:rPr>
              <a:t>interiorizeze</a:t>
            </a:r>
            <a:r>
              <a:rPr lang="en-US" dirty="0">
                <a:cs typeface="Times New Roman" panose="02020603050405020304" pitchFamily="18" charset="0"/>
              </a:rPr>
              <a:t> </a:t>
            </a:r>
            <a:r>
              <a:rPr lang="en-US" dirty="0" err="1">
                <a:cs typeface="Times New Roman" panose="02020603050405020304" pitchFamily="18" charset="0"/>
              </a:rPr>
              <a:t>normele</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valorile</a:t>
            </a:r>
            <a:r>
              <a:rPr lang="en-US" dirty="0">
                <a:cs typeface="Times New Roman" panose="02020603050405020304" pitchFamily="18" charset="0"/>
              </a:rPr>
              <a:t> </a:t>
            </a:r>
            <a:r>
              <a:rPr lang="en-US" dirty="0" err="1">
                <a:cs typeface="Times New Roman" panose="02020603050405020304" pitchFamily="18" charset="0"/>
              </a:rPr>
              <a:t>dezirabile</a:t>
            </a:r>
            <a:r>
              <a:rPr lang="en-US" dirty="0">
                <a:cs typeface="Times New Roman" panose="02020603050405020304" pitchFamily="18" charset="0"/>
              </a:rPr>
              <a:t> social</a:t>
            </a:r>
            <a:r>
              <a:rPr lang="ro-RO" dirty="0">
                <a:cs typeface="Times New Roman" panose="02020603050405020304" pitchFamily="18" charset="0"/>
              </a:rPr>
              <a:t>, în </a:t>
            </a:r>
            <a:r>
              <a:rPr lang="en-US" dirty="0" err="1">
                <a:cs typeface="Times New Roman" panose="02020603050405020304" pitchFamily="18" charset="0"/>
              </a:rPr>
              <a:t>baz</a:t>
            </a:r>
            <a:r>
              <a:rPr lang="ro-RO" dirty="0">
                <a:cs typeface="Times New Roman" panose="02020603050405020304" pitchFamily="18" charset="0"/>
              </a:rPr>
              <a:t>a cărora  va </a:t>
            </a:r>
            <a:r>
              <a:rPr lang="en-US" dirty="0">
                <a:cs typeface="Times New Roman" panose="02020603050405020304" pitchFamily="18" charset="0"/>
              </a:rPr>
              <a:t>adapt</a:t>
            </a:r>
            <a:r>
              <a:rPr lang="ro-RO" dirty="0">
                <a:cs typeface="Times New Roman" panose="02020603050405020304" pitchFamily="18" charset="0"/>
              </a:rPr>
              <a:t>a</a:t>
            </a:r>
            <a:r>
              <a:rPr lang="en-US" dirty="0">
                <a:cs typeface="Times New Roman" panose="02020603050405020304" pitchFamily="18" charset="0"/>
              </a:rPr>
              <a:t> </a:t>
            </a:r>
            <a:r>
              <a:rPr lang="en-US" dirty="0" err="1">
                <a:cs typeface="Times New Roman" panose="02020603050405020304" pitchFamily="18" charset="0"/>
              </a:rPr>
              <a:t>opiniile</a:t>
            </a:r>
            <a:r>
              <a:rPr lang="en-US" dirty="0">
                <a:cs typeface="Times New Roman" panose="02020603050405020304" pitchFamily="18" charset="0"/>
              </a:rPr>
              <a:t>, </a:t>
            </a:r>
            <a:r>
              <a:rPr lang="en-US" dirty="0" err="1">
                <a:cs typeface="Times New Roman" panose="02020603050405020304" pitchFamily="18" charset="0"/>
              </a:rPr>
              <a:t>atitudinile</a:t>
            </a:r>
            <a:r>
              <a:rPr lang="ro-RO" dirty="0">
                <a:cs typeface="Times New Roman" panose="02020603050405020304" pitchFamily="18" charset="0"/>
              </a:rPr>
              <a:t>,</a:t>
            </a:r>
            <a:r>
              <a:rPr lang="en-US" dirty="0">
                <a:cs typeface="Times New Roman" panose="02020603050405020304" pitchFamily="18" charset="0"/>
              </a:rPr>
              <a:t> </a:t>
            </a:r>
            <a:r>
              <a:rPr lang="en-US" dirty="0" err="1">
                <a:cs typeface="Times New Roman" panose="02020603050405020304" pitchFamily="18" charset="0"/>
              </a:rPr>
              <a:t>comportamentele</a:t>
            </a:r>
            <a:r>
              <a:rPr lang="en-US" dirty="0">
                <a:cs typeface="Times New Roman" panose="02020603050405020304" pitchFamily="18" charset="0"/>
              </a:rPr>
              <a:t> </a:t>
            </a:r>
            <a:r>
              <a:rPr lang="ro-RO" dirty="0">
                <a:cs typeface="Times New Roman" panose="02020603050405020304" pitchFamily="18" charset="0"/>
              </a:rPr>
              <a:t>sale </a:t>
            </a:r>
            <a:r>
              <a:rPr lang="en-US" dirty="0">
                <a:cs typeface="Times New Roman" panose="02020603050405020304" pitchFamily="18" charset="0"/>
              </a:rPr>
              <a:t>la </a:t>
            </a:r>
            <a:r>
              <a:rPr lang="en-US" dirty="0" err="1">
                <a:cs typeface="Times New Roman" panose="02020603050405020304" pitchFamily="18" charset="0"/>
              </a:rPr>
              <a:t>modelele</a:t>
            </a:r>
            <a:r>
              <a:rPr lang="en-US" dirty="0">
                <a:cs typeface="Times New Roman" panose="02020603050405020304" pitchFamily="18" charset="0"/>
              </a:rPr>
              <a:t> </a:t>
            </a:r>
            <a:r>
              <a:rPr lang="en-US" dirty="0" err="1">
                <a:cs typeface="Times New Roman" panose="02020603050405020304" pitchFamily="18" charset="0"/>
              </a:rPr>
              <a:t>culturale</a:t>
            </a:r>
            <a:r>
              <a:rPr lang="en-US" dirty="0">
                <a:cs typeface="Times New Roman" panose="02020603050405020304" pitchFamily="18" charset="0"/>
              </a:rPr>
              <a:t> </a:t>
            </a:r>
            <a:r>
              <a:rPr lang="en-US" dirty="0" err="1">
                <a:cs typeface="Times New Roman" panose="02020603050405020304" pitchFamily="18" charset="0"/>
              </a:rPr>
              <a:t>propuse</a:t>
            </a:r>
            <a:r>
              <a:rPr lang="en-US" dirty="0">
                <a:cs typeface="Times New Roman" panose="02020603050405020304" pitchFamily="18" charset="0"/>
              </a:rPr>
              <a:t> de </a:t>
            </a:r>
            <a:r>
              <a:rPr lang="en-US" dirty="0" err="1">
                <a:cs typeface="Times New Roman" panose="02020603050405020304" pitchFamily="18" charset="0"/>
              </a:rPr>
              <a:t>grup</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societate</a:t>
            </a:r>
            <a:r>
              <a:rPr lang="en-US" dirty="0">
                <a:cs typeface="Times New Roman" panose="02020603050405020304" pitchFamily="18" charset="0"/>
              </a:rPr>
              <a:t>. </a:t>
            </a:r>
            <a:endParaRPr lang="ro-RO" dirty="0">
              <a:cs typeface="Times New Roman" panose="02020603050405020304" pitchFamily="18" charset="0"/>
            </a:endParaRPr>
          </a:p>
          <a:p>
            <a:pPr algn="just">
              <a:buFont typeface="Courier New" panose="02070309020205020404" pitchFamily="49" charset="0"/>
              <a:buChar char="o"/>
            </a:pPr>
            <a:r>
              <a:rPr lang="ro-RO" b="1" i="1" dirty="0">
                <a:cs typeface="Times New Roman" panose="02020603050405020304" pitchFamily="18" charset="0"/>
              </a:rPr>
              <a:t> </a:t>
            </a:r>
            <a:r>
              <a:rPr lang="en-US" b="1" i="1" dirty="0">
                <a:cs typeface="Times New Roman" panose="02020603050405020304" pitchFamily="18" charset="0"/>
              </a:rPr>
              <a:t>material-</a:t>
            </a:r>
            <a:r>
              <a:rPr lang="en-US" b="1" i="1" dirty="0" err="1">
                <a:cs typeface="Times New Roman" panose="02020603050405020304" pitchFamily="18" charset="0"/>
              </a:rPr>
              <a:t>sociale</a:t>
            </a:r>
            <a:r>
              <a:rPr lang="ro-RO" i="1" dirty="0">
                <a:cs typeface="Times New Roman" panose="02020603050405020304" pitchFamily="18" charset="0"/>
              </a:rPr>
              <a:t>, </a:t>
            </a:r>
            <a:r>
              <a:rPr lang="ro-RO" dirty="0">
                <a:cs typeface="Times New Roman" panose="02020603050405020304" pitchFamily="18" charset="0"/>
              </a:rPr>
              <a:t>prin care</a:t>
            </a:r>
            <a:r>
              <a:rPr lang="en-US" dirty="0">
                <a:cs typeface="Times New Roman" panose="02020603050405020304" pitchFamily="18" charset="0"/>
              </a:rPr>
              <a:t> </a:t>
            </a:r>
            <a:r>
              <a:rPr lang="en-US" dirty="0" err="1">
                <a:cs typeface="Times New Roman" panose="02020603050405020304" pitchFamily="18" charset="0"/>
              </a:rPr>
              <a:t>societatea</a:t>
            </a:r>
            <a:r>
              <a:rPr lang="en-US" dirty="0">
                <a:cs typeface="Times New Roman" panose="02020603050405020304" pitchFamily="18" charset="0"/>
              </a:rPr>
              <a:t> </a:t>
            </a:r>
            <a:r>
              <a:rPr lang="en-US" dirty="0" err="1">
                <a:cs typeface="Times New Roman" panose="02020603050405020304" pitchFamily="18" charset="0"/>
              </a:rPr>
              <a:t>îl</a:t>
            </a:r>
            <a:r>
              <a:rPr lang="en-US" dirty="0">
                <a:cs typeface="Times New Roman" panose="02020603050405020304" pitchFamily="18" charset="0"/>
              </a:rPr>
              <a:t> </a:t>
            </a:r>
            <a:r>
              <a:rPr lang="en-US" dirty="0" err="1">
                <a:cs typeface="Times New Roman" panose="02020603050405020304" pitchFamily="18" charset="0"/>
              </a:rPr>
              <a:t>obligă</a:t>
            </a:r>
            <a:r>
              <a:rPr lang="en-US" dirty="0">
                <a:cs typeface="Times New Roman" panose="02020603050405020304" pitchFamily="18" charset="0"/>
              </a:rPr>
              <a:t> </a:t>
            </a:r>
            <a:r>
              <a:rPr lang="en-US" dirty="0" err="1">
                <a:cs typeface="Times New Roman" panose="02020603050405020304" pitchFamily="18" charset="0"/>
              </a:rPr>
              <a:t>pe</a:t>
            </a:r>
            <a:r>
              <a:rPr lang="en-US" dirty="0">
                <a:cs typeface="Times New Roman" panose="02020603050405020304" pitchFamily="18" charset="0"/>
              </a:rPr>
              <a:t> </a:t>
            </a:r>
            <a:r>
              <a:rPr lang="ro-RO" dirty="0">
                <a:cs typeface="Times New Roman" panose="02020603050405020304" pitchFamily="18" charset="0"/>
              </a:rPr>
              <a:t>individ </a:t>
            </a:r>
            <a:r>
              <a:rPr lang="en-US" dirty="0" err="1">
                <a:cs typeface="Times New Roman" panose="02020603050405020304" pitchFamily="18" charset="0"/>
              </a:rPr>
              <a:t>să</a:t>
            </a:r>
            <a:r>
              <a:rPr lang="en-US" dirty="0">
                <a:cs typeface="Times New Roman" panose="02020603050405020304" pitchFamily="18" charset="0"/>
              </a:rPr>
              <a:t> se </a:t>
            </a:r>
            <a:r>
              <a:rPr lang="en-US" dirty="0" err="1">
                <a:cs typeface="Times New Roman" panose="02020603050405020304" pitchFamily="18" charset="0"/>
              </a:rPr>
              <a:t>conformeze</a:t>
            </a:r>
            <a:r>
              <a:rPr lang="en-US" dirty="0">
                <a:cs typeface="Times New Roman" panose="02020603050405020304" pitchFamily="18" charset="0"/>
              </a:rPr>
              <a:t> </a:t>
            </a:r>
            <a:r>
              <a:rPr lang="en-US" dirty="0" err="1">
                <a:cs typeface="Times New Roman" panose="02020603050405020304" pitchFamily="18" charset="0"/>
              </a:rPr>
              <a:t>standardelor</a:t>
            </a:r>
            <a:r>
              <a:rPr lang="en-US" dirty="0">
                <a:cs typeface="Times New Roman" panose="02020603050405020304" pitchFamily="18" charset="0"/>
              </a:rPr>
              <a:t> de </a:t>
            </a:r>
            <a:r>
              <a:rPr lang="en-US" dirty="0" err="1">
                <a:cs typeface="Times New Roman" panose="02020603050405020304" pitchFamily="18" charset="0"/>
              </a:rPr>
              <a:t>comportament</a:t>
            </a:r>
            <a:r>
              <a:rPr lang="en-US" dirty="0">
                <a:cs typeface="Times New Roman" panose="02020603050405020304" pitchFamily="18" charset="0"/>
              </a:rPr>
              <a:t> </a:t>
            </a:r>
            <a:r>
              <a:rPr lang="en-US" dirty="0" err="1">
                <a:cs typeface="Times New Roman" panose="02020603050405020304" pitchFamily="18" charset="0"/>
              </a:rPr>
              <a:t>pe</a:t>
            </a:r>
            <a:r>
              <a:rPr lang="en-US" dirty="0">
                <a:cs typeface="Times New Roman" panose="02020603050405020304" pitchFamily="18" charset="0"/>
              </a:rPr>
              <a:t> care </a:t>
            </a:r>
            <a:r>
              <a:rPr lang="en-US" dirty="0" err="1">
                <a:cs typeface="Times New Roman" panose="02020603050405020304" pitchFamily="18" charset="0"/>
              </a:rPr>
              <a:t>ea</a:t>
            </a:r>
            <a:r>
              <a:rPr lang="en-US" dirty="0">
                <a:cs typeface="Times New Roman" panose="02020603050405020304" pitchFamily="18" charset="0"/>
              </a:rPr>
              <a:t> le </a:t>
            </a:r>
            <a:r>
              <a:rPr lang="en-US" dirty="0" err="1">
                <a:cs typeface="Times New Roman" panose="02020603050405020304" pitchFamily="18" charset="0"/>
              </a:rPr>
              <a:t>impune</a:t>
            </a:r>
            <a:r>
              <a:rPr lang="en-US" dirty="0">
                <a:cs typeface="Times New Roman" panose="02020603050405020304" pitchFamily="18" charset="0"/>
              </a:rPr>
              <a:t>. </a:t>
            </a:r>
            <a:endParaRPr lang="ro-RO" dirty="0">
              <a:cs typeface="Times New Roman" panose="02020603050405020304" pitchFamily="18" charset="0"/>
            </a:endParaRPr>
          </a:p>
          <a:p>
            <a:pPr algn="just">
              <a:buFont typeface="Wingdings" panose="05000000000000000000" pitchFamily="2" charset="2"/>
              <a:buChar char="Ø"/>
            </a:pPr>
            <a:r>
              <a:rPr lang="ro-RO" b="1" dirty="0">
                <a:cs typeface="Times New Roman" panose="02020603050405020304" pitchFamily="18" charset="0"/>
              </a:rPr>
              <a:t> </a:t>
            </a:r>
            <a:r>
              <a:rPr lang="en-US" b="1" dirty="0" err="1">
                <a:cs typeface="Times New Roman" panose="02020603050405020304" pitchFamily="18" charset="0"/>
              </a:rPr>
              <a:t>După</a:t>
            </a:r>
            <a:r>
              <a:rPr lang="en-US" b="1" dirty="0">
                <a:cs typeface="Times New Roman" panose="02020603050405020304" pitchFamily="18" charset="0"/>
              </a:rPr>
              <a:t> </a:t>
            </a:r>
            <a:r>
              <a:rPr lang="en-US" b="1" dirty="0" err="1">
                <a:cs typeface="Times New Roman" panose="02020603050405020304" pitchFamily="18" charset="0"/>
              </a:rPr>
              <a:t>natura</a:t>
            </a:r>
            <a:r>
              <a:rPr lang="en-US" b="1" dirty="0">
                <a:cs typeface="Times New Roman" panose="02020603050405020304" pitchFamily="18" charset="0"/>
              </a:rPr>
              <a:t> </a:t>
            </a:r>
            <a:r>
              <a:rPr lang="en-US" b="1" dirty="0" err="1">
                <a:cs typeface="Times New Roman" panose="02020603050405020304" pitchFamily="18" charset="0"/>
              </a:rPr>
              <a:t>lor</a:t>
            </a:r>
            <a:r>
              <a:rPr lang="ro-RO" b="1" dirty="0">
                <a:cs typeface="Times New Roman" panose="02020603050405020304" pitchFamily="18" charset="0"/>
              </a:rPr>
              <a:t> </a:t>
            </a:r>
            <a:r>
              <a:rPr lang="en-US" dirty="0" err="1">
                <a:cs typeface="Times New Roman" panose="02020603050405020304" pitchFamily="18" charset="0"/>
              </a:rPr>
              <a:t>mijloacele</a:t>
            </a:r>
            <a:r>
              <a:rPr lang="en-US" dirty="0">
                <a:cs typeface="Times New Roman" panose="02020603050405020304" pitchFamily="18" charset="0"/>
              </a:rPr>
              <a:t> de control social pot fi:</a:t>
            </a:r>
            <a:r>
              <a:rPr lang="en-US" i="1" dirty="0">
                <a:cs typeface="Times New Roman" panose="02020603050405020304" pitchFamily="18" charset="0"/>
              </a:rPr>
              <a:t> </a:t>
            </a:r>
            <a:r>
              <a:rPr lang="en-US" b="1" i="1" dirty="0">
                <a:cs typeface="Times New Roman" panose="02020603050405020304" pitchFamily="18" charset="0"/>
              </a:rPr>
              <a:t>morale, </a:t>
            </a:r>
            <a:r>
              <a:rPr lang="en-US" b="1" i="1" dirty="0" err="1">
                <a:cs typeface="Times New Roman" panose="02020603050405020304" pitchFamily="18" charset="0"/>
              </a:rPr>
              <a:t>juridice</a:t>
            </a:r>
            <a:r>
              <a:rPr lang="en-US" b="1" i="1" dirty="0">
                <a:cs typeface="Times New Roman" panose="02020603050405020304" pitchFamily="18" charset="0"/>
              </a:rPr>
              <a:t>, </a:t>
            </a:r>
            <a:r>
              <a:rPr lang="en-US" b="1" i="1" dirty="0" err="1">
                <a:cs typeface="Times New Roman" panose="02020603050405020304" pitchFamily="18" charset="0"/>
              </a:rPr>
              <a:t>religioase</a:t>
            </a:r>
            <a:r>
              <a:rPr lang="en-US" b="1" i="1" dirty="0">
                <a:cs typeface="Times New Roman" panose="02020603050405020304" pitchFamily="18" charset="0"/>
              </a:rPr>
              <a:t>, </a:t>
            </a:r>
            <a:r>
              <a:rPr lang="en-US" b="1" i="1" dirty="0" err="1">
                <a:cs typeface="Times New Roman" panose="02020603050405020304" pitchFamily="18" charset="0"/>
              </a:rPr>
              <a:t>politice</a:t>
            </a:r>
            <a:r>
              <a:rPr lang="en-US" b="1" i="1" dirty="0">
                <a:cs typeface="Times New Roman" panose="02020603050405020304" pitchFamily="18" charset="0"/>
              </a:rPr>
              <a:t>, </a:t>
            </a:r>
            <a:r>
              <a:rPr lang="en-US" b="1" i="1" dirty="0" err="1">
                <a:cs typeface="Times New Roman" panose="02020603050405020304" pitchFamily="18" charset="0"/>
              </a:rPr>
              <a:t>ştiinţifice</a:t>
            </a:r>
            <a:r>
              <a:rPr lang="en-US" b="1" i="1" dirty="0">
                <a:cs typeface="Times New Roman" panose="02020603050405020304" pitchFamily="18" charset="0"/>
              </a:rPr>
              <a:t>, </a:t>
            </a:r>
            <a:r>
              <a:rPr lang="en-US" b="1" i="1" dirty="0" err="1">
                <a:cs typeface="Times New Roman" panose="02020603050405020304" pitchFamily="18" charset="0"/>
              </a:rPr>
              <a:t>educaţionale</a:t>
            </a:r>
            <a:r>
              <a:rPr lang="en-US" b="1" i="1" dirty="0">
                <a:cs typeface="Times New Roman" panose="02020603050405020304" pitchFamily="18" charset="0"/>
              </a:rPr>
              <a:t>, </a:t>
            </a:r>
            <a:r>
              <a:rPr lang="en-US" b="1" i="1" dirty="0" err="1">
                <a:cs typeface="Times New Roman" panose="02020603050405020304" pitchFamily="18" charset="0"/>
              </a:rPr>
              <a:t>culturale</a:t>
            </a:r>
            <a:r>
              <a:rPr lang="en-US" b="1" i="1" dirty="0">
                <a:cs typeface="Times New Roman" panose="02020603050405020304" pitchFamily="18" charset="0"/>
              </a:rPr>
              <a:t>, </a:t>
            </a:r>
            <a:r>
              <a:rPr lang="en-US" b="1" i="1" dirty="0" err="1">
                <a:cs typeface="Times New Roman" panose="02020603050405020304" pitchFamily="18" charset="0"/>
              </a:rPr>
              <a:t>economice</a:t>
            </a:r>
            <a:r>
              <a:rPr lang="en-US" b="1" i="1" dirty="0">
                <a:cs typeface="Times New Roman" panose="02020603050405020304" pitchFamily="18" charset="0"/>
              </a:rPr>
              <a:t>, </a:t>
            </a:r>
            <a:r>
              <a:rPr lang="en-US" b="1" i="1" dirty="0" err="1">
                <a:cs typeface="Times New Roman" panose="02020603050405020304" pitchFamily="18" charset="0"/>
              </a:rPr>
              <a:t>militare</a:t>
            </a:r>
            <a:r>
              <a:rPr lang="en-US" b="1" i="1" dirty="0">
                <a:cs typeface="Times New Roman" panose="02020603050405020304" pitchFamily="18" charset="0"/>
              </a:rPr>
              <a:t> etc.</a:t>
            </a:r>
            <a:r>
              <a:rPr lang="en-US" b="1" dirty="0">
                <a:cs typeface="Times New Roman" panose="02020603050405020304" pitchFamily="18" charset="0"/>
              </a:rPr>
              <a:t> </a:t>
            </a:r>
            <a:endParaRPr lang="ro-RO" b="1" dirty="0">
              <a:cs typeface="Times New Roman" panose="02020603050405020304" pitchFamily="18" charset="0"/>
            </a:endParaRPr>
          </a:p>
          <a:p>
            <a:pPr marL="0" lvl="0" indent="0" algn="just">
              <a:buNone/>
            </a:pPr>
            <a:r>
              <a:rPr lang="ro-RO" dirty="0"/>
              <a:t>După alte criterii, mijloacele de control pot fi</a:t>
            </a:r>
            <a:r>
              <a:rPr lang="en-US" dirty="0"/>
              <a:t>:</a:t>
            </a:r>
            <a:r>
              <a:rPr lang="ro-RO" dirty="0"/>
              <a:t> </a:t>
            </a:r>
            <a:r>
              <a:rPr lang="en-US" b="1" i="1" dirty="0"/>
              <a:t>de </a:t>
            </a:r>
            <a:r>
              <a:rPr lang="en-US" b="1" i="1" dirty="0" err="1"/>
              <a:t>presiune</a:t>
            </a:r>
            <a:r>
              <a:rPr lang="en-US" b="1" i="1" dirty="0"/>
              <a:t> </a:t>
            </a:r>
            <a:r>
              <a:rPr lang="en-US" b="1" i="1" dirty="0" err="1"/>
              <a:t>şi</a:t>
            </a:r>
            <a:r>
              <a:rPr lang="en-US" b="1" i="1" dirty="0"/>
              <a:t> </a:t>
            </a:r>
            <a:r>
              <a:rPr lang="en-US" b="1" i="1" dirty="0" err="1"/>
              <a:t>persuasiune</a:t>
            </a:r>
            <a:r>
              <a:rPr lang="en-US" b="1" i="1" dirty="0"/>
              <a:t>, </a:t>
            </a:r>
            <a:r>
              <a:rPr lang="en-US" b="1" i="1" dirty="0" err="1"/>
              <a:t>directe</a:t>
            </a:r>
            <a:r>
              <a:rPr lang="en-US" b="1" i="1" dirty="0"/>
              <a:t> </a:t>
            </a:r>
            <a:r>
              <a:rPr lang="en-US" b="1" i="1" dirty="0" err="1"/>
              <a:t>şi</a:t>
            </a:r>
            <a:r>
              <a:rPr lang="en-US" b="1" i="1" dirty="0"/>
              <a:t> </a:t>
            </a:r>
            <a:r>
              <a:rPr lang="en-US" b="1" i="1" dirty="0" err="1"/>
              <a:t>indirecte</a:t>
            </a:r>
            <a:r>
              <a:rPr lang="en-US" b="1" i="1" dirty="0"/>
              <a:t>, </a:t>
            </a:r>
            <a:r>
              <a:rPr lang="en-US" b="1" i="1" dirty="0" err="1"/>
              <a:t>organizate</a:t>
            </a:r>
            <a:r>
              <a:rPr lang="en-US" b="1" i="1" dirty="0"/>
              <a:t> </a:t>
            </a:r>
            <a:r>
              <a:rPr lang="en-US" b="1" i="1" dirty="0" err="1"/>
              <a:t>şi</a:t>
            </a:r>
            <a:r>
              <a:rPr lang="en-US" b="1" i="1" dirty="0"/>
              <a:t> </a:t>
            </a:r>
            <a:r>
              <a:rPr lang="en-US" b="1" i="1" dirty="0" err="1"/>
              <a:t>neorganizate</a:t>
            </a:r>
            <a:r>
              <a:rPr lang="en-US" b="1" i="1" dirty="0"/>
              <a:t>, </a:t>
            </a:r>
            <a:r>
              <a:rPr lang="en-US" b="1" i="1" dirty="0" err="1"/>
              <a:t>stimulative</a:t>
            </a:r>
            <a:r>
              <a:rPr lang="en-US" b="1" i="1" dirty="0"/>
              <a:t> </a:t>
            </a:r>
            <a:r>
              <a:rPr lang="en-US" b="1" i="1" dirty="0" err="1"/>
              <a:t>şi</a:t>
            </a:r>
            <a:r>
              <a:rPr lang="en-US" b="1" i="1" dirty="0"/>
              <a:t> </a:t>
            </a:r>
            <a:r>
              <a:rPr lang="en-US" b="1" i="1" dirty="0" err="1"/>
              <a:t>coercitive</a:t>
            </a:r>
            <a:r>
              <a:rPr lang="en-US" b="1" i="1" dirty="0"/>
              <a:t>, </a:t>
            </a:r>
            <a:r>
              <a:rPr lang="en-US" b="1" i="1" dirty="0" err="1"/>
              <a:t>conştiente</a:t>
            </a:r>
            <a:r>
              <a:rPr lang="en-US" b="1" i="1" dirty="0"/>
              <a:t> </a:t>
            </a:r>
            <a:r>
              <a:rPr lang="en-US" b="1" i="1" dirty="0" err="1"/>
              <a:t>şi</a:t>
            </a:r>
            <a:r>
              <a:rPr lang="en-US" b="1" i="1" dirty="0"/>
              <a:t> </a:t>
            </a:r>
            <a:r>
              <a:rPr lang="en-US" b="1" i="1" dirty="0" err="1"/>
              <a:t>difuze</a:t>
            </a:r>
            <a:r>
              <a:rPr lang="en-US" b="1" i="1" dirty="0"/>
              <a:t>, </a:t>
            </a:r>
            <a:r>
              <a:rPr lang="en-US" b="1" i="1" dirty="0" err="1"/>
              <a:t>implicite</a:t>
            </a:r>
            <a:r>
              <a:rPr lang="en-US" b="1" i="1" dirty="0"/>
              <a:t> </a:t>
            </a:r>
            <a:r>
              <a:rPr lang="en-US" b="1" i="1" dirty="0" err="1"/>
              <a:t>şi</a:t>
            </a:r>
            <a:r>
              <a:rPr lang="en-US" b="1" i="1" dirty="0"/>
              <a:t> </a:t>
            </a:r>
            <a:r>
              <a:rPr lang="en-US" b="1" i="1" dirty="0" err="1"/>
              <a:t>explicite</a:t>
            </a:r>
            <a:r>
              <a:rPr lang="en-US" b="1" i="1" dirty="0"/>
              <a:t> etc.</a:t>
            </a:r>
          </a:p>
          <a:p>
            <a:pPr algn="just">
              <a:buFont typeface="Wingdings" panose="05000000000000000000" pitchFamily="2" charset="2"/>
              <a:buChar char="Ø"/>
            </a:pPr>
            <a:endParaRPr lang="en-US" dirty="0"/>
          </a:p>
        </p:txBody>
      </p:sp>
    </p:spTree>
    <p:extLst>
      <p:ext uri="{BB962C8B-B14F-4D97-AF65-F5344CB8AC3E}">
        <p14:creationId xmlns:p14="http://schemas.microsoft.com/office/powerpoint/2010/main" val="2268489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B3B04-C653-D30A-6618-D2442F753F94}"/>
              </a:ext>
            </a:extLst>
          </p:cNvPr>
          <p:cNvSpPr>
            <a:spLocks noGrp="1"/>
          </p:cNvSpPr>
          <p:nvPr>
            <p:ph type="title"/>
          </p:nvPr>
        </p:nvSpPr>
        <p:spPr>
          <a:xfrm>
            <a:off x="838200" y="365125"/>
            <a:ext cx="10515600" cy="840677"/>
          </a:xfrm>
        </p:spPr>
        <p:txBody>
          <a:bodyPr/>
          <a:lstStyle/>
          <a:p>
            <a:pPr algn="ctr"/>
            <a:r>
              <a:rPr lang="ro-RO" b="1" dirty="0">
                <a:solidFill>
                  <a:schemeClr val="accent6">
                    <a:lumMod val="75000"/>
                  </a:schemeClr>
                </a:solidFill>
              </a:rPr>
              <a:t>Stiluri de control social</a:t>
            </a:r>
            <a:endParaRPr lang="en-US" b="1" dirty="0">
              <a:solidFill>
                <a:schemeClr val="accent6">
                  <a:lumMod val="75000"/>
                </a:schemeClr>
              </a:solidFill>
            </a:endParaRPr>
          </a:p>
        </p:txBody>
      </p:sp>
      <p:sp>
        <p:nvSpPr>
          <p:cNvPr id="3" name="Content Placeholder 2">
            <a:extLst>
              <a:ext uri="{FF2B5EF4-FFF2-40B4-BE49-F238E27FC236}">
                <a16:creationId xmlns:a16="http://schemas.microsoft.com/office/drawing/2014/main" id="{1ED0A54C-0916-A034-8CB3-F4A48F96CD2B}"/>
              </a:ext>
            </a:extLst>
          </p:cNvPr>
          <p:cNvSpPr>
            <a:spLocks noGrp="1"/>
          </p:cNvSpPr>
          <p:nvPr>
            <p:ph idx="1"/>
          </p:nvPr>
        </p:nvSpPr>
        <p:spPr>
          <a:xfrm>
            <a:off x="371789" y="1205802"/>
            <a:ext cx="11344589" cy="5287073"/>
          </a:xfrm>
        </p:spPr>
        <p:txBody>
          <a:bodyPr>
            <a:normAutofit fontScale="62500" lnSpcReduction="20000"/>
          </a:bodyPr>
          <a:lstStyle/>
          <a:p>
            <a:pPr marL="0" indent="0" algn="just">
              <a:lnSpc>
                <a:spcPct val="150000"/>
              </a:lnSpc>
              <a:buNone/>
            </a:pP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În literatura de specialitate sunt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menţionate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următoarele stiluri de control social: </a:t>
            </a:r>
            <a:endParaRPr lang="en-US" sz="32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27305" lvl="0" indent="-342900" algn="just">
              <a:lnSpc>
                <a:spcPct val="150000"/>
              </a:lnSpc>
              <a:spcBef>
                <a:spcPts val="50"/>
              </a:spcBef>
              <a:buFont typeface="Symbol" panose="05050102010706020507" pitchFamily="18" charset="2"/>
              <a:buChar char=""/>
              <a:tabLst>
                <a:tab pos="228600" algn="l"/>
              </a:tabLst>
            </a:pPr>
            <a:r>
              <a:rPr lang="ro-RO" sz="32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stilul penal</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considerat ca formă "paradigmatică" a controlului social, al cărui obiectiv principal constă în a produce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consecinţe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neplăcute celor care au comis acte blamabile. Accentul pus pe morală, răspundere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şi</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intenţie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orientează stilul penal mai mult spre pedepsirea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acţiunilor</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violatorului de normă decât spre compensarea prejudiciului adus victimei. Scopul principal al sistemelor penale constă în sprijinirea, prin mijloace coercitive cu caracter birocratic (statal), a codului moral;</a:t>
            </a:r>
            <a:endParaRPr lang="en-US" sz="32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18415" lvl="0" indent="-342900" algn="just">
              <a:lnSpc>
                <a:spcPct val="150000"/>
              </a:lnSpc>
              <a:spcBef>
                <a:spcPts val="95"/>
              </a:spcBef>
              <a:buFont typeface="Symbol" panose="05050102010706020507" pitchFamily="18" charset="2"/>
              <a:buChar char=""/>
              <a:tabLst>
                <a:tab pos="228600" algn="l"/>
              </a:tabLst>
            </a:pPr>
            <a:r>
              <a:rPr lang="ro-RO" sz="32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stilul compensator</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implică obligarea violatorilor normei de a compensa victimele pentru prejudiciile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şi</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daunele suferite. Orientarea spre morală, răspundere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şi</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intenţie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au mai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puţină</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importanţă</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prevalând, în schimb,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tendinţa</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 reinstaura starea normală perturbată de actul deviant.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Susţinut</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sistemele de asigurări sociale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şi</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distribuţia</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colectivă a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responsabilităţii</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din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societăţile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moderne, stilul compensator asigură că deviantul nu va suferi </a:t>
            </a:r>
            <a:r>
              <a:rPr lang="ro-RO" sz="32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consecinţele</a:t>
            </a:r>
            <a:r>
              <a:rPr lang="ro-RO" sz="3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răzbunării sau </a:t>
            </a:r>
            <a:r>
              <a:rPr lang="ro-RO" sz="3200" spc="1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stigmatizării;</a:t>
            </a:r>
            <a:endParaRPr lang="en-US" sz="3200" dirty="0">
              <a:effectLst/>
              <a:latin typeface="Calibri" panose="020F0502020204030204" pitchFamily="34" charset="0"/>
              <a:ea typeface="Times New Roman" panose="02020603050405020304" pitchFamily="18" charset="0"/>
              <a:cs typeface="Calibri" panose="020F0502020204030204" pitchFamily="34" charset="0"/>
            </a:endParaRPr>
          </a:p>
          <a:p>
            <a:pPr marL="0" indent="0">
              <a:buNone/>
            </a:pPr>
            <a:endParaRPr lang="en-US" dirty="0"/>
          </a:p>
        </p:txBody>
      </p:sp>
    </p:spTree>
    <p:extLst>
      <p:ext uri="{BB962C8B-B14F-4D97-AF65-F5344CB8AC3E}">
        <p14:creationId xmlns:p14="http://schemas.microsoft.com/office/powerpoint/2010/main" val="1351740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58D9AD-A724-E496-CCEB-202E727CE42F}"/>
              </a:ext>
            </a:extLst>
          </p:cNvPr>
          <p:cNvSpPr>
            <a:spLocks noGrp="1"/>
          </p:cNvSpPr>
          <p:nvPr>
            <p:ph idx="1"/>
          </p:nvPr>
        </p:nvSpPr>
        <p:spPr>
          <a:xfrm>
            <a:off x="391887" y="502418"/>
            <a:ext cx="11294346" cy="5938575"/>
          </a:xfrm>
        </p:spPr>
        <p:txBody>
          <a:bodyPr>
            <a:normAutofit lnSpcReduction="10000"/>
          </a:bodyPr>
          <a:lstStyle/>
          <a:p>
            <a:pPr marL="342900" lvl="0" indent="-342900" algn="just">
              <a:lnSpc>
                <a:spcPct val="150000"/>
              </a:lnSpc>
              <a:spcBef>
                <a:spcPts val="120"/>
              </a:spcBef>
              <a:buFont typeface="Symbol" panose="05050102010706020507" pitchFamily="18" charset="2"/>
              <a:buChar char=""/>
              <a:tabLst>
                <a:tab pos="228600" algn="l"/>
              </a:tabLst>
            </a:pPr>
            <a:r>
              <a:rPr lang="ro-RO" sz="1800" b="1" i="1" dirty="0">
                <a:effectLst/>
                <a:ea typeface="Times New Roman" panose="02020603050405020304" pitchFamily="18" charset="0"/>
              </a:rPr>
              <a:t>stilul conciliator</a:t>
            </a:r>
            <a:r>
              <a:rPr lang="ro-RO" sz="1800" dirty="0">
                <a:effectLst/>
                <a:ea typeface="Times New Roman" panose="02020603050405020304" pitchFamily="18" charset="0"/>
              </a:rPr>
              <a:t>: permite găsirea unor </a:t>
            </a:r>
            <a:r>
              <a:rPr lang="ro-RO" sz="1800" dirty="0" err="1">
                <a:effectLst/>
                <a:ea typeface="Times New Roman" panose="02020603050405020304" pitchFamily="18" charset="0"/>
              </a:rPr>
              <a:t>soluţii</a:t>
            </a:r>
            <a:r>
              <a:rPr lang="ro-RO" sz="1800" dirty="0">
                <a:effectLst/>
                <a:ea typeface="Times New Roman" panose="02020603050405020304" pitchFamily="18" charset="0"/>
              </a:rPr>
              <a:t> prin negocierea mutuală dintre </a:t>
            </a:r>
            <a:r>
              <a:rPr lang="ro-RO" sz="1800" dirty="0" err="1">
                <a:effectLst/>
                <a:ea typeface="Times New Roman" panose="02020603050405020304" pitchFamily="18" charset="0"/>
              </a:rPr>
              <a:t>părţile</a:t>
            </a:r>
            <a:r>
              <a:rPr lang="ro-RO" sz="1800" dirty="0">
                <a:effectLst/>
                <a:ea typeface="Times New Roman" panose="02020603050405020304" pitchFamily="18" charset="0"/>
              </a:rPr>
              <a:t> implicate, fără implicarea </a:t>
            </a:r>
            <a:r>
              <a:rPr lang="ro-RO" sz="1800" dirty="0" err="1">
                <a:effectLst/>
                <a:ea typeface="Times New Roman" panose="02020603050405020304" pitchFamily="18" charset="0"/>
              </a:rPr>
              <a:t>sancţiunilor</a:t>
            </a:r>
            <a:r>
              <a:rPr lang="ro-RO" sz="1800" dirty="0">
                <a:effectLst/>
                <a:ea typeface="Times New Roman" panose="02020603050405020304" pitchFamily="18" charset="0"/>
              </a:rPr>
              <a:t> coercitive. Scopul său principal constă în reconcilierea </a:t>
            </a:r>
            <a:r>
              <a:rPr lang="ro-RO" sz="1800" dirty="0" err="1">
                <a:effectLst/>
                <a:ea typeface="Times New Roman" panose="02020603050405020304" pitchFamily="18" charset="0"/>
              </a:rPr>
              <a:t>părţilor</a:t>
            </a:r>
            <a:r>
              <a:rPr lang="ro-RO" sz="1800" dirty="0">
                <a:effectLst/>
                <a:ea typeface="Times New Roman" panose="02020603050405020304" pitchFamily="18" charset="0"/>
              </a:rPr>
              <a:t> aflate în conflict, fără a-</a:t>
            </a:r>
            <a:r>
              <a:rPr lang="ro-RO" sz="1800" dirty="0" err="1">
                <a:effectLst/>
                <a:ea typeface="Times New Roman" panose="02020603050405020304" pitchFamily="18" charset="0"/>
              </a:rPr>
              <a:t>şi</a:t>
            </a:r>
            <a:r>
              <a:rPr lang="ro-RO" sz="1800" dirty="0">
                <a:effectLst/>
                <a:ea typeface="Times New Roman" panose="02020603050405020304" pitchFamily="18" charset="0"/>
              </a:rPr>
              <a:t> propune să identifice elementul deviant. Acest scop este realizat numai atunci când </a:t>
            </a:r>
            <a:r>
              <a:rPr lang="ro-RO" sz="1800" dirty="0" err="1">
                <a:effectLst/>
                <a:ea typeface="Times New Roman" panose="02020603050405020304" pitchFamily="18" charset="0"/>
              </a:rPr>
              <a:t>părţile</a:t>
            </a:r>
            <a:r>
              <a:rPr lang="ro-RO" sz="1800" dirty="0">
                <a:effectLst/>
                <a:ea typeface="Times New Roman" panose="02020603050405020304" pitchFamily="18" charset="0"/>
              </a:rPr>
              <a:t> litigioase caută împreună </a:t>
            </a:r>
            <a:r>
              <a:rPr lang="ro-RO" sz="1800" dirty="0" err="1">
                <a:effectLst/>
                <a:ea typeface="Times New Roman" panose="02020603050405020304" pitchFamily="18" charset="0"/>
              </a:rPr>
              <a:t>soluţii</a:t>
            </a:r>
            <a:r>
              <a:rPr lang="ro-RO" sz="1800" dirty="0">
                <a:effectLst/>
                <a:ea typeface="Times New Roman" panose="02020603050405020304" pitchFamily="18" charset="0"/>
              </a:rPr>
              <a:t> satisfăcătoare de conciliere </a:t>
            </a:r>
            <a:r>
              <a:rPr lang="ro-RO" sz="1800" dirty="0" err="1">
                <a:effectLst/>
                <a:ea typeface="Times New Roman" panose="02020603050405020304" pitchFamily="18" charset="0"/>
              </a:rPr>
              <a:t>şi</a:t>
            </a:r>
            <a:r>
              <a:rPr lang="ro-RO" sz="1800" dirty="0">
                <a:effectLst/>
                <a:ea typeface="Times New Roman" panose="02020603050405020304" pitchFamily="18" charset="0"/>
              </a:rPr>
              <a:t> când ajung la un compromis în această </a:t>
            </a:r>
            <a:r>
              <a:rPr lang="ro-RO" sz="1800" dirty="0" err="1">
                <a:effectLst/>
                <a:ea typeface="Times New Roman" panose="02020603050405020304" pitchFamily="18" charset="0"/>
              </a:rPr>
              <a:t>privinţă</a:t>
            </a:r>
            <a:r>
              <a:rPr lang="ro-RO" sz="1800" dirty="0">
                <a:effectLst/>
                <a:ea typeface="Times New Roman" panose="02020603050405020304" pitchFamily="18" charset="0"/>
              </a:rPr>
              <a:t>. Natura sa este mai mult persuasivă decât coercitivă, motiv pentru care acest stil se manifestă, mai degrabă, în </a:t>
            </a:r>
            <a:r>
              <a:rPr lang="ro-RO" sz="1800" dirty="0" err="1">
                <a:effectLst/>
                <a:ea typeface="Times New Roman" panose="02020603050405020304" pitchFamily="18" charset="0"/>
              </a:rPr>
              <a:t>spaţiul</a:t>
            </a:r>
            <a:r>
              <a:rPr lang="ro-RO" sz="1800" dirty="0">
                <a:effectLst/>
                <a:ea typeface="Times New Roman" panose="02020603050405020304" pitchFamily="18" charset="0"/>
              </a:rPr>
              <a:t> social decât în cel juridic propriu-zis. </a:t>
            </a:r>
            <a:r>
              <a:rPr lang="ro-RO" sz="1800" dirty="0" err="1">
                <a:effectLst/>
                <a:ea typeface="Times New Roman" panose="02020603050405020304" pitchFamily="18" charset="0"/>
              </a:rPr>
              <a:t>Emergenţa</a:t>
            </a:r>
            <a:r>
              <a:rPr lang="ro-RO" sz="1800" dirty="0">
                <a:effectLst/>
                <a:ea typeface="Times New Roman" panose="02020603050405020304" pitchFamily="18" charset="0"/>
              </a:rPr>
              <a:t> </a:t>
            </a:r>
            <a:r>
              <a:rPr lang="ro-RO" sz="1800" dirty="0" err="1">
                <a:effectLst/>
                <a:ea typeface="Times New Roman" panose="02020603050405020304" pitchFamily="18" charset="0"/>
              </a:rPr>
              <a:t>organizaţiilor</a:t>
            </a:r>
            <a:r>
              <a:rPr lang="ro-RO" sz="1800" dirty="0">
                <a:effectLst/>
                <a:ea typeface="Times New Roman" panose="02020603050405020304" pitchFamily="18" charset="0"/>
              </a:rPr>
              <a:t> </a:t>
            </a:r>
            <a:r>
              <a:rPr lang="ro-RO" sz="1800" dirty="0" err="1">
                <a:effectLst/>
                <a:ea typeface="Times New Roman" panose="02020603050405020304" pitchFamily="18" charset="0"/>
              </a:rPr>
              <a:t>şi</a:t>
            </a:r>
            <a:r>
              <a:rPr lang="ro-RO" sz="1800" dirty="0">
                <a:effectLst/>
                <a:ea typeface="Times New Roman" panose="02020603050405020304" pitchFamily="18" charset="0"/>
              </a:rPr>
              <a:t> </a:t>
            </a:r>
            <a:r>
              <a:rPr lang="ro-RO" sz="1800" dirty="0" err="1">
                <a:effectLst/>
                <a:ea typeface="Times New Roman" panose="02020603050405020304" pitchFamily="18" charset="0"/>
              </a:rPr>
              <a:t>prezenţa</a:t>
            </a:r>
            <a:r>
              <a:rPr lang="ro-RO" sz="1800" dirty="0">
                <a:effectLst/>
                <a:ea typeface="Times New Roman" panose="02020603050405020304" pitchFamily="18" charset="0"/>
              </a:rPr>
              <a:t> </a:t>
            </a:r>
            <a:r>
              <a:rPr lang="ro-RO" sz="1800" dirty="0" err="1">
                <a:effectLst/>
                <a:ea typeface="Times New Roman" panose="02020603050405020304" pitchFamily="18" charset="0"/>
              </a:rPr>
              <a:t>avocaţilor</a:t>
            </a:r>
            <a:r>
              <a:rPr lang="ro-RO" sz="1800" dirty="0">
                <a:effectLst/>
                <a:ea typeface="Times New Roman" panose="02020603050405020304" pitchFamily="18" charset="0"/>
              </a:rPr>
              <a:t> în </a:t>
            </a:r>
            <a:r>
              <a:rPr lang="ro-RO" sz="1800" dirty="0" err="1">
                <a:effectLst/>
                <a:ea typeface="Times New Roman" panose="02020603050405020304" pitchFamily="18" charset="0"/>
              </a:rPr>
              <a:t>societăţile</a:t>
            </a:r>
            <a:r>
              <a:rPr lang="ro-RO" sz="1800" dirty="0">
                <a:effectLst/>
                <a:ea typeface="Times New Roman" panose="02020603050405020304" pitchFamily="18" charset="0"/>
              </a:rPr>
              <a:t> moderne determină multiplicarea stilurilor conciliatorii ca mijloc principal de a </a:t>
            </a:r>
            <a:r>
              <a:rPr lang="ro-RO" sz="1800" dirty="0" err="1">
                <a:effectLst/>
                <a:ea typeface="Times New Roman" panose="02020603050405020304" pitchFamily="18" charset="0"/>
              </a:rPr>
              <a:t>soluţiona</a:t>
            </a:r>
            <a:r>
              <a:rPr lang="ro-RO" sz="1800" dirty="0">
                <a:effectLst/>
                <a:ea typeface="Times New Roman" panose="02020603050405020304" pitchFamily="18" charset="0"/>
              </a:rPr>
              <a:t> conflictele sociale;</a:t>
            </a:r>
            <a:endParaRPr lang="en-US" sz="1800" dirty="0">
              <a:effectLst/>
              <a:ea typeface="Times New Roman" panose="02020603050405020304" pitchFamily="18" charset="0"/>
            </a:endParaRPr>
          </a:p>
          <a:p>
            <a:pPr marL="342900" lvl="0" indent="-342900" algn="just">
              <a:lnSpc>
                <a:spcPct val="150000"/>
              </a:lnSpc>
              <a:spcBef>
                <a:spcPts val="120"/>
              </a:spcBef>
              <a:buFont typeface="Symbol" panose="05050102010706020507" pitchFamily="18" charset="2"/>
              <a:buChar char=""/>
              <a:tabLst>
                <a:tab pos="228600" algn="l"/>
              </a:tabLst>
            </a:pPr>
            <a:r>
              <a:rPr lang="ro-RO" sz="1800" b="1" i="1" dirty="0">
                <a:effectLst/>
                <a:ea typeface="Times New Roman" panose="02020603050405020304" pitchFamily="18" charset="0"/>
              </a:rPr>
              <a:t>stilul terapeutic</a:t>
            </a:r>
            <a:r>
              <a:rPr lang="ro-RO" sz="1800" dirty="0">
                <a:effectLst/>
                <a:ea typeface="Times New Roman" panose="02020603050405020304" pitchFamily="18" charset="0"/>
              </a:rPr>
              <a:t>: principalul său obiectiv este prezentat de modificarea </a:t>
            </a:r>
            <a:r>
              <a:rPr lang="ro-RO" sz="1800" dirty="0" err="1">
                <a:effectLst/>
                <a:ea typeface="Times New Roman" panose="02020603050405020304" pitchFamily="18" charset="0"/>
              </a:rPr>
              <a:t>personalităţii</a:t>
            </a:r>
            <a:r>
              <a:rPr lang="ro-RO" sz="1800" dirty="0">
                <a:effectLst/>
                <a:ea typeface="Times New Roman" panose="02020603050405020304" pitchFamily="18" charset="0"/>
              </a:rPr>
              <a:t> persoanelor deviante, prin manipularea unor sisteme simbolice ce-</a:t>
            </a:r>
            <a:r>
              <a:rPr lang="ro-RO" sz="1800" dirty="0" err="1">
                <a:effectLst/>
                <a:ea typeface="Times New Roman" panose="02020603050405020304" pitchFamily="18" charset="0"/>
              </a:rPr>
              <a:t>şi</a:t>
            </a:r>
            <a:r>
              <a:rPr lang="ro-RO" sz="1800" dirty="0">
                <a:effectLst/>
                <a:ea typeface="Times New Roman" panose="02020603050405020304" pitchFamily="18" charset="0"/>
              </a:rPr>
              <a:t> propun să readucă indivizii la "normalitate". În acest sens, ei sunt </a:t>
            </a:r>
            <a:r>
              <a:rPr lang="ro-RO" sz="1800" dirty="0" err="1">
                <a:effectLst/>
                <a:ea typeface="Times New Roman" panose="02020603050405020304" pitchFamily="18" charset="0"/>
              </a:rPr>
              <a:t>trataţi</a:t>
            </a:r>
            <a:r>
              <a:rPr lang="ro-RO" sz="1800" dirty="0">
                <a:effectLst/>
                <a:ea typeface="Times New Roman" panose="02020603050405020304" pitchFamily="18" charset="0"/>
              </a:rPr>
              <a:t> ca </a:t>
            </a:r>
            <a:r>
              <a:rPr lang="ro-RO" sz="1800" dirty="0" err="1">
                <a:effectLst/>
                <a:ea typeface="Times New Roman" panose="02020603050405020304" pitchFamily="18" charset="0"/>
              </a:rPr>
              <a:t>pacienţi</a:t>
            </a:r>
            <a:r>
              <a:rPr lang="ro-RO" sz="1800" dirty="0">
                <a:effectLst/>
                <a:ea typeface="Times New Roman" panose="02020603050405020304" pitchFamily="18" charset="0"/>
              </a:rPr>
              <a:t>, </a:t>
            </a:r>
            <a:r>
              <a:rPr lang="ro-RO" sz="1800" dirty="0" err="1">
                <a:effectLst/>
                <a:ea typeface="Times New Roman" panose="02020603050405020304" pitchFamily="18" charset="0"/>
              </a:rPr>
              <a:t>exceptaţi</a:t>
            </a:r>
            <a:r>
              <a:rPr lang="ro-RO" sz="1800" dirty="0">
                <a:effectLst/>
                <a:ea typeface="Times New Roman" panose="02020603050405020304" pitchFamily="18" charset="0"/>
              </a:rPr>
              <a:t> de </a:t>
            </a:r>
            <a:r>
              <a:rPr lang="ro-RO" sz="1800" dirty="0" err="1">
                <a:effectLst/>
                <a:ea typeface="Times New Roman" panose="02020603050405020304" pitchFamily="18" charset="0"/>
              </a:rPr>
              <a:t>obligaţii</a:t>
            </a:r>
            <a:r>
              <a:rPr lang="ro-RO" sz="1800" dirty="0">
                <a:effectLst/>
                <a:ea typeface="Times New Roman" panose="02020603050405020304" pitchFamily="18" charset="0"/>
              </a:rPr>
              <a:t>, în afara aceleia de a coopera cu </a:t>
            </a:r>
            <a:r>
              <a:rPr lang="ro-RO" sz="1800" dirty="0" err="1">
                <a:effectLst/>
                <a:ea typeface="Times New Roman" panose="02020603050405020304" pitchFamily="18" charset="0"/>
              </a:rPr>
              <a:t>terapeuţii</a:t>
            </a:r>
            <a:r>
              <a:rPr lang="ro-RO" sz="1800" dirty="0">
                <a:effectLst/>
                <a:ea typeface="Times New Roman" panose="02020603050405020304" pitchFamily="18" charset="0"/>
              </a:rPr>
              <a:t> pentru a putea fi </a:t>
            </a:r>
            <a:r>
              <a:rPr lang="ro-RO" sz="1800" dirty="0" err="1">
                <a:effectLst/>
                <a:ea typeface="Times New Roman" panose="02020603050405020304" pitchFamily="18" charset="0"/>
              </a:rPr>
              <a:t>recuperaţi</a:t>
            </a:r>
            <a:r>
              <a:rPr lang="ro-RO" sz="1800" dirty="0">
                <a:effectLst/>
                <a:ea typeface="Times New Roman" panose="02020603050405020304" pitchFamily="18" charset="0"/>
              </a:rPr>
              <a:t>. Conform acestui stil, răspunderea este exonerată, indivizii fiind </a:t>
            </a:r>
            <a:r>
              <a:rPr lang="ro-RO" sz="1800" dirty="0" err="1">
                <a:effectLst/>
                <a:ea typeface="Times New Roman" panose="02020603050405020304" pitchFamily="18" charset="0"/>
              </a:rPr>
              <a:t>priviţi</a:t>
            </a:r>
            <a:r>
              <a:rPr lang="ro-RO" sz="1800" dirty="0">
                <a:effectLst/>
                <a:ea typeface="Times New Roman" panose="02020603050405020304" pitchFamily="18" charset="0"/>
              </a:rPr>
              <a:t> ca victime ale unei boli care nu poate fi controlată de ei </a:t>
            </a:r>
            <a:r>
              <a:rPr lang="ro-RO" sz="1800" dirty="0" err="1">
                <a:effectLst/>
                <a:ea typeface="Times New Roman" panose="02020603050405020304" pitchFamily="18" charset="0"/>
              </a:rPr>
              <a:t>înşişi</a:t>
            </a:r>
            <a:r>
              <a:rPr lang="ro-RO" sz="1800" dirty="0">
                <a:effectLst/>
                <a:ea typeface="Times New Roman" panose="02020603050405020304" pitchFamily="18" charset="0"/>
              </a:rPr>
              <a:t>, motiv pentru care ei sunt </a:t>
            </a:r>
            <a:r>
              <a:rPr lang="ro-RO" sz="1800" dirty="0" err="1">
                <a:effectLst/>
                <a:ea typeface="Times New Roman" panose="02020603050405020304" pitchFamily="18" charset="0"/>
              </a:rPr>
              <a:t>supuşi</a:t>
            </a:r>
            <a:r>
              <a:rPr lang="ro-RO" sz="1800" dirty="0">
                <a:effectLst/>
                <a:ea typeface="Times New Roman" panose="02020603050405020304" pitchFamily="18" charset="0"/>
              </a:rPr>
              <a:t> diagnosticului </a:t>
            </a:r>
            <a:r>
              <a:rPr lang="ro-RO" sz="1800" dirty="0" err="1">
                <a:effectLst/>
                <a:ea typeface="Times New Roman" panose="02020603050405020304" pitchFamily="18" charset="0"/>
              </a:rPr>
              <a:t>şi</a:t>
            </a:r>
            <a:r>
              <a:rPr lang="ro-RO" sz="1800" dirty="0">
                <a:effectLst/>
                <a:ea typeface="Times New Roman" panose="02020603050405020304" pitchFamily="18" charset="0"/>
              </a:rPr>
              <a:t> tratamentului medical.</a:t>
            </a:r>
            <a:endParaRPr lang="en-US" sz="1800" dirty="0">
              <a:effectLst/>
              <a:ea typeface="Times New Roman" panose="02020603050405020304" pitchFamily="18" charset="0"/>
            </a:endParaRPr>
          </a:p>
          <a:p>
            <a:pPr marL="0" indent="0">
              <a:lnSpc>
                <a:spcPct val="150000"/>
              </a:lnSpc>
              <a:spcBef>
                <a:spcPts val="0"/>
              </a:spcBef>
              <a:buNone/>
            </a:pPr>
            <a:r>
              <a:rPr lang="ro-RO" sz="1800" dirty="0">
                <a:effectLst/>
                <a:ea typeface="Times New Roman" panose="02020603050405020304" pitchFamily="18" charset="0"/>
              </a:rPr>
              <a:t>Fiecare dintre aceste patru stiluri implică mobilizarea unor </a:t>
            </a:r>
            <a:r>
              <a:rPr lang="ro-RO" sz="1800" dirty="0" err="1">
                <a:effectLst/>
                <a:ea typeface="Times New Roman" panose="02020603050405020304" pitchFamily="18" charset="0"/>
              </a:rPr>
              <a:t>agenţi</a:t>
            </a:r>
            <a:r>
              <a:rPr lang="ro-RO" sz="1800" dirty="0">
                <a:effectLst/>
                <a:ea typeface="Times New Roman" panose="02020603050405020304" pitchFamily="18" charset="0"/>
              </a:rPr>
              <a:t> de control social oficial sau </a:t>
            </a:r>
            <a:r>
              <a:rPr lang="ro-RO" sz="1800" dirty="0" err="1">
                <a:effectLst/>
                <a:ea typeface="Times New Roman" panose="02020603050405020304" pitchFamily="18" charset="0"/>
              </a:rPr>
              <a:t>desfăşurarea</a:t>
            </a:r>
            <a:r>
              <a:rPr lang="ro-RO" sz="1800" dirty="0">
                <a:effectLst/>
                <a:ea typeface="Times New Roman" panose="02020603050405020304" pitchFamily="18" charset="0"/>
              </a:rPr>
              <a:t> unor </a:t>
            </a:r>
            <a:r>
              <a:rPr lang="ro-RO" sz="1800" dirty="0" err="1">
                <a:effectLst/>
                <a:ea typeface="Times New Roman" panose="02020603050405020304" pitchFamily="18" charset="0"/>
              </a:rPr>
              <a:t>acţiuni</a:t>
            </a:r>
            <a:r>
              <a:rPr lang="ro-RO" sz="1800" dirty="0">
                <a:effectLst/>
                <a:ea typeface="Times New Roman" panose="02020603050405020304" pitchFamily="18" charset="0"/>
              </a:rPr>
              <a:t> cu caracter neoficial din partea unor indivizi ori grupuri. Scopul lor de bază nu este numai acela de a aplica </a:t>
            </a:r>
            <a:r>
              <a:rPr lang="ro-RO" sz="1800" dirty="0" err="1">
                <a:effectLst/>
                <a:ea typeface="Times New Roman" panose="02020603050405020304" pitchFamily="18" charset="0"/>
              </a:rPr>
              <a:t>sancţiuni</a:t>
            </a:r>
            <a:r>
              <a:rPr lang="ro-RO" sz="1800" dirty="0">
                <a:effectLst/>
                <a:ea typeface="Times New Roman" panose="02020603050405020304" pitchFamily="18" charset="0"/>
              </a:rPr>
              <a:t>,  dar </a:t>
            </a:r>
            <a:r>
              <a:rPr lang="ro-RO" sz="1800" dirty="0" err="1">
                <a:effectLst/>
                <a:ea typeface="Times New Roman" panose="02020603050405020304" pitchFamily="18" charset="0"/>
              </a:rPr>
              <a:t>şi</a:t>
            </a:r>
            <a:r>
              <a:rPr lang="ro-RO" sz="1800" dirty="0">
                <a:effectLst/>
                <a:ea typeface="Times New Roman" panose="02020603050405020304" pitchFamily="18" charset="0"/>
              </a:rPr>
              <a:t> de a preveni sau a detecta </a:t>
            </a:r>
            <a:r>
              <a:rPr lang="ro-RO" sz="1800" dirty="0" err="1">
                <a:effectLst/>
                <a:ea typeface="Times New Roman" panose="02020603050405020304" pitchFamily="18" charset="0"/>
              </a:rPr>
              <a:t>tendinţele</a:t>
            </a:r>
            <a:r>
              <a:rPr lang="ro-RO" sz="1800" dirty="0">
                <a:effectLst/>
                <a:ea typeface="Times New Roman" panose="02020603050405020304" pitchFamily="18" charset="0"/>
              </a:rPr>
              <a:t> de </a:t>
            </a:r>
            <a:r>
              <a:rPr lang="ro-RO" sz="1800" dirty="0" err="1">
                <a:effectLst/>
                <a:ea typeface="Times New Roman" panose="02020603050405020304" pitchFamily="18" charset="0"/>
              </a:rPr>
              <a:t>devianţă</a:t>
            </a:r>
            <a:r>
              <a:rPr lang="ro-RO" sz="1800" dirty="0">
                <a:effectLst/>
                <a:ea typeface="Times New Roman" panose="02020603050405020304" pitchFamily="18" charset="0"/>
              </a:rPr>
              <a:t>.</a:t>
            </a:r>
            <a:r>
              <a:rPr lang="en-US" sz="1800" dirty="0">
                <a:effectLst/>
              </a:rPr>
              <a:t> </a:t>
            </a:r>
            <a:r>
              <a:rPr lang="ro-RO" sz="1800" dirty="0">
                <a:effectLst/>
                <a:ea typeface="Times New Roman" panose="02020603050405020304" pitchFamily="18" charset="0"/>
              </a:rPr>
              <a:t>Vezi: Rădulescu S.M. </a:t>
            </a:r>
            <a:r>
              <a:rPr lang="ro-RO" sz="1800" i="1" dirty="0">
                <a:effectLst/>
                <a:ea typeface="Times New Roman" panose="02020603050405020304" pitchFamily="18" charset="0"/>
              </a:rPr>
              <a:t>Op. cit</a:t>
            </a:r>
            <a:r>
              <a:rPr lang="ro-RO" sz="1800" dirty="0">
                <a:effectLst/>
                <a:ea typeface="Times New Roman" panose="02020603050405020304" pitchFamily="18" charset="0"/>
              </a:rPr>
              <a:t>., p. 273-274</a:t>
            </a:r>
            <a:r>
              <a:rPr lang="ro-RO" sz="1600" dirty="0">
                <a:effectLst/>
                <a:ea typeface="Times New Roman" panose="02020603050405020304" pitchFamily="18" charset="0"/>
              </a:rPr>
              <a:t>. </a:t>
            </a:r>
            <a:endParaRPr lang="en-US" sz="1600" dirty="0">
              <a:effectLst/>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5600717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734291"/>
          </a:xfrm>
        </p:spPr>
        <p:txBody>
          <a:bodyPr>
            <a:normAutofit fontScale="90000"/>
          </a:bodyPr>
          <a:lstStyle/>
          <a:p>
            <a:pPr algn="ctr"/>
            <a:r>
              <a:rPr lang="en-US" sz="4800" b="1" dirty="0" err="1">
                <a:solidFill>
                  <a:schemeClr val="accent6">
                    <a:lumMod val="50000"/>
                  </a:schemeClr>
                </a:solidFill>
              </a:rPr>
              <a:t>Conceptul</a:t>
            </a:r>
            <a:r>
              <a:rPr lang="en-US" sz="4800" b="1" dirty="0">
                <a:solidFill>
                  <a:schemeClr val="accent6">
                    <a:lumMod val="50000"/>
                  </a:schemeClr>
                </a:solidFill>
              </a:rPr>
              <a:t> de </a:t>
            </a:r>
            <a:r>
              <a:rPr lang="en-US" sz="4800" b="1" dirty="0" err="1">
                <a:solidFill>
                  <a:schemeClr val="accent6">
                    <a:lumMod val="50000"/>
                  </a:schemeClr>
                </a:solidFill>
              </a:rPr>
              <a:t>devian</a:t>
            </a:r>
            <a:r>
              <a:rPr lang="ro-RO" sz="4800" b="1" dirty="0">
                <a:solidFill>
                  <a:schemeClr val="accent6">
                    <a:lumMod val="50000"/>
                  </a:schemeClr>
                </a:solidFill>
              </a:rPr>
              <a:t>ță</a:t>
            </a:r>
            <a:endParaRPr lang="en-US" sz="4800" b="1" dirty="0">
              <a:solidFill>
                <a:schemeClr val="accent6">
                  <a:lumMod val="50000"/>
                </a:schemeClr>
              </a:solidFill>
            </a:endParaRPr>
          </a:p>
        </p:txBody>
      </p:sp>
      <p:sp>
        <p:nvSpPr>
          <p:cNvPr id="3" name="Content Placeholder 2"/>
          <p:cNvSpPr>
            <a:spLocks noGrp="1"/>
          </p:cNvSpPr>
          <p:nvPr>
            <p:ph idx="1"/>
          </p:nvPr>
        </p:nvSpPr>
        <p:spPr>
          <a:xfrm>
            <a:off x="180109" y="734291"/>
            <a:ext cx="11845636" cy="6123709"/>
          </a:xfrm>
        </p:spPr>
        <p:txBody>
          <a:bodyPr>
            <a:normAutofit fontScale="92500" lnSpcReduction="10000"/>
          </a:bodyPr>
          <a:lstStyle/>
          <a:p>
            <a:pPr marL="0" indent="0" algn="just">
              <a:buNone/>
            </a:pPr>
            <a:r>
              <a:rPr lang="ro-RO" dirty="0"/>
              <a:t>În înțelesul ei general, </a:t>
            </a:r>
            <a:r>
              <a:rPr lang="ro-RO" b="1" dirty="0"/>
              <a:t>devianţ</a:t>
            </a:r>
            <a:r>
              <a:rPr lang="en-US" b="1" dirty="0"/>
              <a:t>a</a:t>
            </a:r>
            <a:r>
              <a:rPr lang="ro-RO" dirty="0"/>
              <a:t> desemnează </a:t>
            </a:r>
            <a:r>
              <a:rPr lang="ro-RO" i="1" dirty="0"/>
              <a:t>îndepărtarea, abaterea sau nonconformismul indivizilor faţă de normele şi valorile sociale. </a:t>
            </a:r>
          </a:p>
          <a:p>
            <a:pPr marL="0" indent="0" algn="just">
              <a:buNone/>
            </a:pPr>
            <a:r>
              <a:rPr lang="ro-RO" dirty="0"/>
              <a:t>Originea cuvântului o găsim în limba latină, unde verbul </a:t>
            </a:r>
            <a:r>
              <a:rPr lang="ro-RO" i="1" dirty="0"/>
              <a:t>deviare</a:t>
            </a:r>
            <a:r>
              <a:rPr lang="ro-RO" dirty="0"/>
              <a:t> înseamna „abatere de la drum” (</a:t>
            </a:r>
            <a:r>
              <a:rPr lang="ro-RO" i="1" dirty="0"/>
              <a:t>via</a:t>
            </a:r>
            <a:r>
              <a:rPr lang="ro-RO" dirty="0"/>
              <a:t> – cale, drum).</a:t>
            </a:r>
            <a:endParaRPr lang="en-US" dirty="0"/>
          </a:p>
          <a:p>
            <a:pPr marL="0" indent="0" algn="just">
              <a:buNone/>
            </a:pPr>
            <a:r>
              <a:rPr lang="ro-RO" dirty="0"/>
              <a:t>Conceptul de </a:t>
            </a:r>
            <a:r>
              <a:rPr lang="ro-RO" i="1" dirty="0"/>
              <a:t>devianţă</a:t>
            </a:r>
            <a:r>
              <a:rPr lang="ro-RO" dirty="0"/>
              <a:t> poate fi definit ca </a:t>
            </a:r>
            <a:r>
              <a:rPr lang="ro-RO" i="1" dirty="0"/>
              <a:t>un comportament uman individual sau colectiv care încalcă una sau mai multe norme scrise sau nescrise impuse printr-un sistem de reacţii sociale (sancţiuni) menite să ocrotescă valorile general-acceptate. </a:t>
            </a:r>
            <a:endParaRPr lang="en-US" i="1" dirty="0"/>
          </a:p>
          <a:p>
            <a:pPr marL="0" indent="0" algn="just">
              <a:buNone/>
            </a:pPr>
            <a:r>
              <a:rPr lang="ro-RO" b="1" i="1" dirty="0"/>
              <a:t>Potrivit criteriului reacției sociale</a:t>
            </a:r>
            <a:r>
              <a:rPr lang="ro-RO" dirty="0"/>
              <a:t>, devianţa nu este o stare, ci un proces definiţional de-a lungul căruia membrii unui grup social:</a:t>
            </a:r>
            <a:endParaRPr lang="en-US" b="1" dirty="0"/>
          </a:p>
          <a:p>
            <a:pPr lvl="0"/>
            <a:r>
              <a:rPr lang="ro-RO" dirty="0"/>
              <a:t>interpretează un comportament ca fiind deviant;</a:t>
            </a:r>
            <a:endParaRPr lang="en-US" dirty="0"/>
          </a:p>
          <a:p>
            <a:pPr lvl="0"/>
            <a:r>
              <a:rPr lang="ro-RO" dirty="0"/>
              <a:t>definesc persoanele care se comportă diferit de altele, ca fiind deviante;</a:t>
            </a:r>
            <a:endParaRPr lang="en-US" dirty="0"/>
          </a:p>
          <a:p>
            <a:pPr lvl="0"/>
            <a:r>
              <a:rPr lang="ro-RO" dirty="0"/>
              <a:t>acordă acestor persoane un tratament aparte.</a:t>
            </a:r>
          </a:p>
          <a:p>
            <a:pPr marL="0" lvl="0" indent="0">
              <a:buNone/>
            </a:pPr>
            <a:r>
              <a:rPr lang="ro-RO" dirty="0"/>
              <a:t>Prin urmare, </a:t>
            </a:r>
            <a:r>
              <a:rPr lang="ro-RO" i="1" dirty="0"/>
              <a:t>devianţa </a:t>
            </a:r>
            <a:r>
              <a:rPr lang="ro-RO" dirty="0"/>
              <a:t>reprezintă</a:t>
            </a:r>
            <a:r>
              <a:rPr lang="ro-RO" i="1" dirty="0"/>
              <a:t> ansamblul conduitelor şi stărilor pe care membrii unui grup le consideră drept neconforme cu aşteptările, normele sau valorile lor şi care, în consecinţă, riscă să trezească din partea lor reprobare şi sancţiuni. </a:t>
            </a:r>
            <a:endParaRPr lang="en-US" dirty="0"/>
          </a:p>
          <a:p>
            <a:pPr marL="0" indent="0" algn="just">
              <a:buNone/>
            </a:pPr>
            <a:endParaRPr lang="en-US" dirty="0"/>
          </a:p>
        </p:txBody>
      </p:sp>
    </p:spTree>
    <p:extLst>
      <p:ext uri="{BB962C8B-B14F-4D97-AF65-F5344CB8AC3E}">
        <p14:creationId xmlns:p14="http://schemas.microsoft.com/office/powerpoint/2010/main" val="24109609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6983"/>
            <a:ext cx="10515600" cy="775853"/>
          </a:xfrm>
        </p:spPr>
        <p:txBody>
          <a:bodyPr>
            <a:normAutofit/>
          </a:bodyPr>
          <a:lstStyle/>
          <a:p>
            <a:pPr algn="ctr"/>
            <a:r>
              <a:rPr lang="ro-RO" sz="4800" b="1" dirty="0">
                <a:solidFill>
                  <a:schemeClr val="accent6">
                    <a:lumMod val="50000"/>
                  </a:schemeClr>
                </a:solidFill>
              </a:rPr>
              <a:t>Aspecte privind devianța</a:t>
            </a:r>
            <a:endParaRPr lang="en-US" sz="4800" b="1" dirty="0">
              <a:solidFill>
                <a:schemeClr val="accent6">
                  <a:lumMod val="50000"/>
                </a:schemeClr>
              </a:solidFill>
            </a:endParaRPr>
          </a:p>
        </p:txBody>
      </p:sp>
      <p:sp>
        <p:nvSpPr>
          <p:cNvPr id="3" name="Content Placeholder 2"/>
          <p:cNvSpPr>
            <a:spLocks noGrp="1"/>
          </p:cNvSpPr>
          <p:nvPr>
            <p:ph idx="1"/>
          </p:nvPr>
        </p:nvSpPr>
        <p:spPr>
          <a:xfrm>
            <a:off x="152400" y="997527"/>
            <a:ext cx="11887200" cy="5721928"/>
          </a:xfrm>
        </p:spPr>
        <p:txBody>
          <a:bodyPr>
            <a:normAutofit fontScale="92500"/>
          </a:bodyPr>
          <a:lstStyle/>
          <a:p>
            <a:pPr marL="0" indent="0">
              <a:buNone/>
            </a:pPr>
            <a:r>
              <a:rPr lang="ro-RO" i="1" dirty="0"/>
              <a:t>Caracterul relativ al devianţei </a:t>
            </a:r>
            <a:r>
              <a:rPr lang="ro-RO" dirty="0"/>
              <a:t> poate însemna trei lucruri diferite:</a:t>
            </a:r>
            <a:endParaRPr lang="en-US" dirty="0"/>
          </a:p>
          <a:p>
            <a:r>
              <a:rPr lang="ro-RO" dirty="0"/>
              <a:t>un act poate fi condamnat dacă se produce într-o anumită situaţie şi necondamnat în alte împrejurări;</a:t>
            </a:r>
          </a:p>
          <a:p>
            <a:r>
              <a:rPr lang="ro-RO" dirty="0"/>
              <a:t>un act va fi sau nu deviant în funcţie de statusul sau rolul social al autorului său;</a:t>
            </a:r>
          </a:p>
          <a:p>
            <a:r>
              <a:rPr lang="ro-RO" dirty="0"/>
              <a:t> devianţa depinde de contextul normativ în care apare. Ceea ce este condamnat în </a:t>
            </a:r>
            <a:r>
              <a:rPr lang="en-US" dirty="0" err="1"/>
              <a:t>cadrul</a:t>
            </a:r>
            <a:r>
              <a:rPr lang="ro-RO" dirty="0"/>
              <a:t> unei culturi sau într-o epocă</a:t>
            </a:r>
            <a:r>
              <a:rPr lang="en-US" dirty="0"/>
              <a:t>,</a:t>
            </a:r>
            <a:r>
              <a:rPr lang="ro-RO" dirty="0"/>
              <a:t> este adesea tolerat în alt</a:t>
            </a:r>
            <a:r>
              <a:rPr lang="en-US" dirty="0"/>
              <a:t>e </a:t>
            </a:r>
            <a:r>
              <a:rPr lang="en-US" dirty="0" err="1"/>
              <a:t>culturi</a:t>
            </a:r>
            <a:r>
              <a:rPr lang="ro-RO" dirty="0"/>
              <a:t> sau alte </a:t>
            </a:r>
            <a:r>
              <a:rPr lang="en-US" dirty="0" err="1"/>
              <a:t>perioade</a:t>
            </a:r>
            <a:r>
              <a:rPr lang="ro-RO" dirty="0"/>
              <a:t>. </a:t>
            </a:r>
          </a:p>
          <a:p>
            <a:pPr marL="0" indent="0">
              <a:buNone/>
            </a:pPr>
            <a:r>
              <a:rPr lang="ro-RO" dirty="0"/>
              <a:t>Devianţa include </a:t>
            </a:r>
            <a:r>
              <a:rPr lang="ro-RO" i="1" dirty="0"/>
              <a:t>ansamblul comportamentelor care violează normele şi valorile recunoscute ca legitime într-o societate, ceea ce determină o reacţie socială din partea instituţiilor, instanţelor şi agenţilor de control social, impunând adoptarea unor sancţiuni sociale faţă de indivizii devianţi. </a:t>
            </a:r>
          </a:p>
          <a:p>
            <a:pPr marL="0" indent="0">
              <a:buNone/>
            </a:pPr>
            <a:r>
              <a:rPr lang="ro-RO" dirty="0"/>
              <a:t>Devianța este o problemă socială care afectează ordinea și exigențele conformismului social, manifestându-se prin diverse forme: </a:t>
            </a:r>
            <a:r>
              <a:rPr lang="ro-RO" i="1" dirty="0"/>
              <a:t>criminalitate, delincvență, violență, narcomanie, alcoolism, </a:t>
            </a:r>
            <a:r>
              <a:rPr lang="fr-FR" i="1" dirty="0"/>
              <a:t>pornografie, prostitutie, homosexualism, suicid,</a:t>
            </a:r>
            <a:r>
              <a:rPr lang="ro-RO" i="1" dirty="0"/>
              <a:t> violență etc</a:t>
            </a:r>
            <a:r>
              <a:rPr lang="fr-FR" i="1" dirty="0"/>
              <a:t>.</a:t>
            </a:r>
            <a:endParaRPr lang="en-US" i="1" dirty="0"/>
          </a:p>
        </p:txBody>
      </p:sp>
    </p:spTree>
    <p:extLst>
      <p:ext uri="{BB962C8B-B14F-4D97-AF65-F5344CB8AC3E}">
        <p14:creationId xmlns:p14="http://schemas.microsoft.com/office/powerpoint/2010/main" val="39188382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1248" y="548640"/>
            <a:ext cx="3600860" cy="5431536"/>
          </a:xfrm>
        </p:spPr>
        <p:txBody>
          <a:bodyPr>
            <a:normAutofit/>
          </a:bodyPr>
          <a:lstStyle/>
          <a:p>
            <a:r>
              <a:rPr lang="ro-RO" sz="5400" b="1"/>
              <a:t>Planul lecției:</a:t>
            </a:r>
            <a:br>
              <a:rPr lang="en-US" sz="5400"/>
            </a:br>
            <a:endParaRPr lang="de-DE" sz="5400" b="1"/>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144705" y="1256284"/>
            <a:ext cx="6521777" cy="5431536"/>
          </a:xfrm>
        </p:spPr>
        <p:txBody>
          <a:bodyPr anchor="ctr">
            <a:normAutofit/>
          </a:bodyPr>
          <a:lstStyle/>
          <a:p>
            <a:pPr marL="514350" lvl="0" indent="-514350">
              <a:buFont typeface="+mj-lt"/>
              <a:buAutoNum type="arabicPeriod"/>
            </a:pPr>
            <a:r>
              <a:rPr lang="ro-RO" sz="2400" dirty="0"/>
              <a:t>Conceptul de controlul social </a:t>
            </a:r>
            <a:r>
              <a:rPr lang="ro-RO" sz="2400" dirty="0" err="1"/>
              <a:t>şi</a:t>
            </a:r>
            <a:r>
              <a:rPr lang="ro-RO" sz="2400" dirty="0"/>
              <a:t> ordinea normativă</a:t>
            </a:r>
          </a:p>
          <a:p>
            <a:pPr marL="514350" lvl="0" indent="-514350">
              <a:buFont typeface="+mj-lt"/>
              <a:buAutoNum type="arabicPeriod"/>
            </a:pPr>
            <a:r>
              <a:rPr lang="ro-RO" sz="2400" dirty="0"/>
              <a:t>Dimensiuni ale controlului social</a:t>
            </a:r>
          </a:p>
          <a:p>
            <a:pPr marL="514350" lvl="0" indent="-514350">
              <a:buFont typeface="+mj-lt"/>
              <a:buAutoNum type="arabicPeriod"/>
            </a:pPr>
            <a:r>
              <a:rPr lang="ro-RO" sz="2400" dirty="0"/>
              <a:t>Modalități de exercitare a controlului social</a:t>
            </a:r>
          </a:p>
          <a:p>
            <a:pPr marL="514350" lvl="0" indent="-514350">
              <a:buFont typeface="+mj-lt"/>
              <a:buAutoNum type="arabicPeriod"/>
            </a:pPr>
            <a:r>
              <a:rPr lang="ro-RO" sz="2400" dirty="0"/>
              <a:t>Forme și mijloace de control social</a:t>
            </a:r>
          </a:p>
          <a:p>
            <a:pPr marL="514350" lvl="0" indent="-514350">
              <a:buFont typeface="+mj-lt"/>
              <a:buAutoNum type="arabicPeriod"/>
            </a:pPr>
            <a:r>
              <a:rPr lang="ro-RO" sz="2400" dirty="0"/>
              <a:t>Stiluri de control social</a:t>
            </a:r>
          </a:p>
          <a:p>
            <a:pPr marL="514350" lvl="0" indent="-514350">
              <a:buFont typeface="+mj-lt"/>
              <a:buAutoNum type="arabicPeriod"/>
            </a:pPr>
            <a:r>
              <a:rPr lang="ro-RO" sz="2400" dirty="0" err="1"/>
              <a:t>Devianţă</a:t>
            </a:r>
            <a:r>
              <a:rPr lang="ro-RO" sz="2400" dirty="0"/>
              <a:t> </a:t>
            </a:r>
            <a:r>
              <a:rPr lang="ro-RO" sz="2400" dirty="0" err="1"/>
              <a:t>şi</a:t>
            </a:r>
            <a:r>
              <a:rPr lang="ro-RO" sz="2400" dirty="0"/>
              <a:t> </a:t>
            </a:r>
            <a:r>
              <a:rPr lang="ro-RO" sz="2400" dirty="0" err="1"/>
              <a:t>delincvenţă</a:t>
            </a:r>
            <a:r>
              <a:rPr lang="ro-RO" sz="2400" dirty="0"/>
              <a:t>: precizări conceptuale</a:t>
            </a:r>
          </a:p>
          <a:p>
            <a:pPr marL="514350" lvl="0" indent="-514350">
              <a:buFont typeface="+mj-lt"/>
              <a:buAutoNum type="arabicPeriod"/>
            </a:pPr>
            <a:r>
              <a:rPr lang="ro-RO" sz="2400" dirty="0"/>
              <a:t>Clasificarea </a:t>
            </a:r>
            <a:r>
              <a:rPr lang="ro-RO" sz="2400" dirty="0" err="1"/>
              <a:t>devianţei</a:t>
            </a:r>
            <a:r>
              <a:rPr lang="en-US" sz="2400" dirty="0"/>
              <a:t>: t</a:t>
            </a:r>
            <a:r>
              <a:rPr lang="ro-RO" sz="2400" dirty="0" err="1"/>
              <a:t>ipuri</a:t>
            </a:r>
            <a:r>
              <a:rPr lang="ro-RO" sz="2400" dirty="0"/>
              <a:t> și forme</a:t>
            </a:r>
            <a:endParaRPr lang="en-US" sz="2400" dirty="0"/>
          </a:p>
          <a:p>
            <a:pPr lvl="0"/>
            <a:endParaRPr lang="en-US" sz="2200" dirty="0"/>
          </a:p>
          <a:p>
            <a:pPr marL="0" lvl="0" indent="0">
              <a:buNone/>
            </a:pPr>
            <a:endParaRPr lang="en-US" sz="2200" dirty="0"/>
          </a:p>
          <a:p>
            <a:pPr marL="0" lvl="0" indent="0">
              <a:buNone/>
            </a:pPr>
            <a:endParaRPr lang="en-US" sz="2200" b="1" dirty="0"/>
          </a:p>
        </p:txBody>
      </p:sp>
    </p:spTree>
    <p:extLst>
      <p:ext uri="{BB962C8B-B14F-4D97-AF65-F5344CB8AC3E}">
        <p14:creationId xmlns:p14="http://schemas.microsoft.com/office/powerpoint/2010/main" val="10424846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2"/>
            <a:ext cx="10515600" cy="706582"/>
          </a:xfrm>
        </p:spPr>
        <p:txBody>
          <a:bodyPr>
            <a:noAutofit/>
          </a:bodyPr>
          <a:lstStyle/>
          <a:p>
            <a:pPr algn="ctr"/>
            <a:r>
              <a:rPr lang="ro-RO" sz="4800" b="1" dirty="0">
                <a:solidFill>
                  <a:schemeClr val="accent6">
                    <a:lumMod val="50000"/>
                  </a:schemeClr>
                </a:solidFill>
              </a:rPr>
              <a:t>Criterii de clasificare a devianței</a:t>
            </a:r>
            <a:endParaRPr lang="en-US" sz="4800" b="1" dirty="0">
              <a:solidFill>
                <a:schemeClr val="accent6">
                  <a:lumMod val="50000"/>
                </a:schemeClr>
              </a:solidFill>
            </a:endParaRPr>
          </a:p>
        </p:txBody>
      </p:sp>
      <p:sp>
        <p:nvSpPr>
          <p:cNvPr id="3" name="Content Placeholder 2"/>
          <p:cNvSpPr>
            <a:spLocks noGrp="1"/>
          </p:cNvSpPr>
          <p:nvPr>
            <p:ph idx="1"/>
          </p:nvPr>
        </p:nvSpPr>
        <p:spPr>
          <a:xfrm>
            <a:off x="152401" y="831274"/>
            <a:ext cx="11873344" cy="5915890"/>
          </a:xfrm>
        </p:spPr>
        <p:txBody>
          <a:bodyPr>
            <a:normAutofit fontScale="92500" lnSpcReduction="20000"/>
          </a:bodyPr>
          <a:lstStyle/>
          <a:p>
            <a:pPr lvl="0">
              <a:buFont typeface="Wingdings" panose="05000000000000000000" pitchFamily="2" charset="2"/>
              <a:buChar char="Ø"/>
            </a:pPr>
            <a:r>
              <a:rPr lang="ro-RO" b="1" i="1" dirty="0"/>
              <a:t> În funcție de natura devianţei:</a:t>
            </a:r>
            <a:endParaRPr lang="en-US" dirty="0"/>
          </a:p>
          <a:p>
            <a:pPr marL="0" lvl="0" indent="0">
              <a:buNone/>
            </a:pPr>
            <a:r>
              <a:rPr lang="ro-RO" dirty="0"/>
              <a:t>- devianţa </a:t>
            </a:r>
            <a:r>
              <a:rPr lang="ro-RO" i="1" dirty="0"/>
              <a:t>pozitivă</a:t>
            </a:r>
            <a:r>
              <a:rPr lang="ro-RO" dirty="0"/>
              <a:t>, care se referă la finalităţile pozitive ale unui act deviant;</a:t>
            </a:r>
            <a:endParaRPr lang="en-US" dirty="0"/>
          </a:p>
          <a:p>
            <a:pPr marL="0" lvl="0" indent="0">
              <a:buNone/>
            </a:pPr>
            <a:r>
              <a:rPr lang="ro-RO" dirty="0"/>
              <a:t>- devianţa </a:t>
            </a:r>
            <a:r>
              <a:rPr lang="ro-RO" i="1" dirty="0"/>
              <a:t>negativă</a:t>
            </a:r>
            <a:r>
              <a:rPr lang="ro-RO" dirty="0"/>
              <a:t> îndreptată contra valorilor unui grup social.</a:t>
            </a:r>
            <a:endParaRPr lang="en-US" dirty="0"/>
          </a:p>
          <a:p>
            <a:pPr lvl="0">
              <a:buFont typeface="Wingdings" panose="05000000000000000000" pitchFamily="2" charset="2"/>
              <a:buChar char="Ø"/>
            </a:pPr>
            <a:r>
              <a:rPr lang="ro-RO" b="1" i="1" dirty="0"/>
              <a:t> În funcție de </a:t>
            </a:r>
            <a:r>
              <a:rPr lang="en-US" b="1" i="1" dirty="0"/>
              <a:t>f</a:t>
            </a:r>
            <a:r>
              <a:rPr lang="ro-RO" b="1" i="1" dirty="0"/>
              <a:t>orma de manifestare a devianţei:</a:t>
            </a:r>
            <a:endParaRPr lang="en-US" dirty="0"/>
          </a:p>
          <a:p>
            <a:pPr marL="0" lvl="0" indent="0">
              <a:buNone/>
            </a:pPr>
            <a:r>
              <a:rPr lang="ro-RO" dirty="0"/>
              <a:t>- </a:t>
            </a:r>
            <a:r>
              <a:rPr lang="ro-RO" i="1" dirty="0"/>
              <a:t>“deschisă”</a:t>
            </a:r>
            <a:r>
              <a:rPr lang="ro-RO" dirty="0"/>
              <a:t> – identificată de agenţiile de control social;</a:t>
            </a:r>
            <a:endParaRPr lang="en-US" dirty="0"/>
          </a:p>
          <a:p>
            <a:pPr marL="0" lvl="0" indent="0" algn="just">
              <a:buNone/>
            </a:pPr>
            <a:r>
              <a:rPr lang="ro-RO" dirty="0"/>
              <a:t>- </a:t>
            </a:r>
            <a:r>
              <a:rPr lang="ro-RO" i="1" dirty="0"/>
              <a:t>“ascunsă” -</a:t>
            </a:r>
            <a:r>
              <a:rPr lang="ro-RO" dirty="0"/>
              <a:t> caracterizează cel mai frecvent “patologiile sexuale” sau actele de corupţie.</a:t>
            </a:r>
            <a:endParaRPr lang="en-US" dirty="0"/>
          </a:p>
          <a:p>
            <a:pPr lvl="0">
              <a:buFont typeface="Wingdings" panose="05000000000000000000" pitchFamily="2" charset="2"/>
              <a:buChar char="Ø"/>
            </a:pPr>
            <a:r>
              <a:rPr lang="ro-RO" b="1" i="1" dirty="0"/>
              <a:t> În funcție de tipul de devianţă:</a:t>
            </a:r>
            <a:endParaRPr lang="en-US" dirty="0"/>
          </a:p>
          <a:p>
            <a:pPr marL="0" lvl="0" indent="0">
              <a:buNone/>
            </a:pPr>
            <a:r>
              <a:rPr lang="ro-RO" dirty="0"/>
              <a:t>- devianţa </a:t>
            </a:r>
            <a:r>
              <a:rPr lang="ro-RO" i="1" dirty="0"/>
              <a:t>penală </a:t>
            </a:r>
            <a:r>
              <a:rPr lang="ro-RO" dirty="0"/>
              <a:t>(delictele);</a:t>
            </a:r>
          </a:p>
          <a:p>
            <a:pPr marL="0" lvl="0" indent="0">
              <a:buNone/>
            </a:pPr>
            <a:r>
              <a:rPr lang="ro-RO" dirty="0"/>
              <a:t>- devianţa </a:t>
            </a:r>
            <a:r>
              <a:rPr lang="ro-RO" i="1" dirty="0"/>
              <a:t>sexuală</a:t>
            </a:r>
            <a:r>
              <a:rPr lang="ro-RO" dirty="0"/>
              <a:t> (delictele sexuale);</a:t>
            </a:r>
            <a:endParaRPr lang="en-US" dirty="0"/>
          </a:p>
          <a:p>
            <a:pPr marL="0" lvl="0" indent="0">
              <a:buNone/>
            </a:pPr>
            <a:r>
              <a:rPr lang="ro-RO" dirty="0"/>
              <a:t>- devianţa </a:t>
            </a:r>
            <a:r>
              <a:rPr lang="ro-RO" i="1" dirty="0"/>
              <a:t>politică</a:t>
            </a:r>
            <a:r>
              <a:rPr lang="ro-RO" dirty="0"/>
              <a:t> (terorismul);</a:t>
            </a:r>
            <a:endParaRPr lang="en-US" dirty="0"/>
          </a:p>
          <a:p>
            <a:pPr marL="0" lvl="0" indent="0">
              <a:buNone/>
            </a:pPr>
            <a:r>
              <a:rPr lang="ro-RO" dirty="0"/>
              <a:t>- devianţa </a:t>
            </a:r>
            <a:r>
              <a:rPr lang="ro-RO" i="1" dirty="0"/>
              <a:t>religioasă</a:t>
            </a:r>
            <a:r>
              <a:rPr lang="ro-RO" dirty="0"/>
              <a:t> (fanatismul);</a:t>
            </a:r>
            <a:endParaRPr lang="en-US" dirty="0"/>
          </a:p>
          <a:p>
            <a:pPr marL="0" lvl="0" indent="0">
              <a:buNone/>
            </a:pPr>
            <a:r>
              <a:rPr lang="ro-RO" dirty="0"/>
              <a:t>- devianţa </a:t>
            </a:r>
            <a:r>
              <a:rPr lang="ro-RO" i="1" dirty="0"/>
              <a:t>autoagresivă</a:t>
            </a:r>
            <a:r>
              <a:rPr lang="ro-RO" dirty="0"/>
              <a:t> (suicid, consumul de droguri);</a:t>
            </a:r>
            <a:endParaRPr lang="en-US" dirty="0"/>
          </a:p>
          <a:p>
            <a:pPr marL="0" lvl="0" indent="0">
              <a:buNone/>
            </a:pPr>
            <a:r>
              <a:rPr lang="ro-RO" dirty="0"/>
              <a:t>- devianţa </a:t>
            </a:r>
            <a:r>
              <a:rPr lang="ro-RO" i="1" dirty="0"/>
              <a:t>familială</a:t>
            </a:r>
            <a:r>
              <a:rPr lang="ro-RO" dirty="0"/>
              <a:t> (maltratarea).</a:t>
            </a:r>
            <a:endParaRPr lang="en-US" dirty="0"/>
          </a:p>
          <a:p>
            <a:pPr lvl="0"/>
            <a:endParaRPr lang="en-US" dirty="0"/>
          </a:p>
          <a:p>
            <a:pPr marL="0" indent="0">
              <a:buNone/>
            </a:pPr>
            <a:endParaRPr lang="en-US" dirty="0"/>
          </a:p>
        </p:txBody>
      </p:sp>
    </p:spTree>
    <p:extLst>
      <p:ext uri="{BB962C8B-B14F-4D97-AF65-F5344CB8AC3E}">
        <p14:creationId xmlns:p14="http://schemas.microsoft.com/office/powerpoint/2010/main" val="40052606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17418"/>
          </a:xfrm>
        </p:spPr>
        <p:txBody>
          <a:bodyPr>
            <a:normAutofit/>
          </a:bodyPr>
          <a:lstStyle/>
          <a:p>
            <a:pPr algn="ctr"/>
            <a:r>
              <a:rPr lang="ro-RO" b="1" dirty="0">
                <a:solidFill>
                  <a:schemeClr val="accent6">
                    <a:lumMod val="50000"/>
                  </a:schemeClr>
                </a:solidFill>
              </a:rPr>
              <a:t>Alte forme de devianță</a:t>
            </a:r>
            <a:endParaRPr lang="en-US" b="1" dirty="0">
              <a:solidFill>
                <a:schemeClr val="accent6">
                  <a:lumMod val="50000"/>
                </a:schemeClr>
              </a:solidFill>
            </a:endParaRPr>
          </a:p>
        </p:txBody>
      </p:sp>
      <p:sp>
        <p:nvSpPr>
          <p:cNvPr id="3" name="Content Placeholder 2"/>
          <p:cNvSpPr>
            <a:spLocks noGrp="1"/>
          </p:cNvSpPr>
          <p:nvPr>
            <p:ph idx="1"/>
          </p:nvPr>
        </p:nvSpPr>
        <p:spPr>
          <a:xfrm>
            <a:off x="0" y="817418"/>
            <a:ext cx="12192000" cy="6040582"/>
          </a:xfrm>
        </p:spPr>
        <p:txBody>
          <a:bodyPr>
            <a:normAutofit fontScale="92500" lnSpcReduction="10000"/>
          </a:bodyPr>
          <a:lstStyle/>
          <a:p>
            <a:pPr marL="0" indent="0" algn="just">
              <a:buNone/>
            </a:pPr>
            <a:r>
              <a:rPr lang="ro-RO" dirty="0"/>
              <a:t>Devianţa se poate manifesta și sub alte forme de comportament individual sau de grup:</a:t>
            </a:r>
            <a:endParaRPr lang="en-US" dirty="0"/>
          </a:p>
          <a:p>
            <a:pPr>
              <a:buFont typeface="Wingdings" panose="05000000000000000000" pitchFamily="2" charset="2"/>
              <a:buChar char="ü"/>
            </a:pPr>
            <a:r>
              <a:rPr lang="ro-RO" i="1" dirty="0"/>
              <a:t>Devianţa morală</a:t>
            </a:r>
            <a:r>
              <a:rPr lang="ro-RO" dirty="0"/>
              <a:t>, care se manifestă sub forma uneia sau a mai multor încălcări ale normelor morale, acceptate de o anumită colectivitate, pornind de la normele societăţii globale până la regulile deontologice ale unei anumite profesii.</a:t>
            </a:r>
            <a:r>
              <a:rPr lang="en-US" dirty="0"/>
              <a:t> </a:t>
            </a:r>
            <a:endParaRPr lang="ro-RO" dirty="0"/>
          </a:p>
          <a:p>
            <a:pPr>
              <a:buFont typeface="Wingdings" panose="05000000000000000000" pitchFamily="2" charset="2"/>
              <a:buChar char="ü"/>
            </a:pPr>
            <a:r>
              <a:rPr lang="ro-RO" i="1" dirty="0"/>
              <a:t>Devianţa funcţională</a:t>
            </a:r>
            <a:r>
              <a:rPr lang="ro-RO" dirty="0"/>
              <a:t>, care constă în abaterile de la normele şi standardele de specialitate ale exercitării unei anumite ocupaţii sau profesii. </a:t>
            </a:r>
          </a:p>
          <a:p>
            <a:pPr>
              <a:buFont typeface="Wingdings" panose="05000000000000000000" pitchFamily="2" charset="2"/>
              <a:buChar char="ü"/>
            </a:pPr>
            <a:r>
              <a:rPr lang="ro-RO" i="1" dirty="0"/>
              <a:t>Devianţa penală</a:t>
            </a:r>
            <a:r>
              <a:rPr lang="ro-RO" dirty="0"/>
              <a:t>, care cuprinde toate faptele prevăzute de legea penală, chiar dacă împrejurările în care au fost comise sau anumite caracteristici de vârstă, starea mintală a autorilor constituie cauze legale de înlăturare a caracterului penal al faptei sau a responsabilităţii penale a făptuitorilor. </a:t>
            </a:r>
          </a:p>
          <a:p>
            <a:pPr>
              <a:buFont typeface="Wingdings" panose="05000000000000000000" pitchFamily="2" charset="2"/>
              <a:buChar char="ü"/>
            </a:pPr>
            <a:r>
              <a:rPr lang="ro-RO" i="1" dirty="0"/>
              <a:t>Devianţa minorilor cu tulburări de comportament,</a:t>
            </a:r>
            <a:r>
              <a:rPr lang="ro-RO" dirty="0"/>
              <a:t> alcătuită din totalitatea faptelor sociale săvârşite de minori care, din cauza vârstei, nu răspund penal sau care au comis fapte fără discernământ. </a:t>
            </a:r>
          </a:p>
          <a:p>
            <a:pPr>
              <a:buFont typeface="Wingdings" panose="05000000000000000000" pitchFamily="2" charset="2"/>
              <a:buChar char="ü"/>
            </a:pPr>
            <a:r>
              <a:rPr lang="ro-RO" i="1" dirty="0"/>
              <a:t>Devianţa alienaţilor mintali,</a:t>
            </a:r>
            <a:r>
              <a:rPr lang="ro-RO" dirty="0"/>
              <a:t> care cuprinde totalitatea faptelor prevăzute de legea penală, săvârşite de către persoanele iresponsabile datorită unei stări patologice care le afectează grav discernământul. </a:t>
            </a:r>
          </a:p>
          <a:p>
            <a:pPr marL="0" indent="0">
              <a:buNone/>
            </a:pPr>
            <a:endParaRPr lang="en-US" dirty="0"/>
          </a:p>
        </p:txBody>
      </p:sp>
    </p:spTree>
    <p:extLst>
      <p:ext uri="{BB962C8B-B14F-4D97-AF65-F5344CB8AC3E}">
        <p14:creationId xmlns:p14="http://schemas.microsoft.com/office/powerpoint/2010/main" val="23107096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845127"/>
          </a:xfrm>
        </p:spPr>
        <p:txBody>
          <a:bodyPr>
            <a:normAutofit/>
          </a:bodyPr>
          <a:lstStyle/>
          <a:p>
            <a:pPr algn="ctr"/>
            <a:r>
              <a:rPr lang="ro-RO" sz="4800" b="1" dirty="0">
                <a:solidFill>
                  <a:schemeClr val="accent6">
                    <a:lumMod val="50000"/>
                  </a:schemeClr>
                </a:solidFill>
              </a:rPr>
              <a:t>Violența în familie ca formă de </a:t>
            </a:r>
            <a:r>
              <a:rPr lang="ro-RO" sz="4800" b="1" dirty="0" err="1">
                <a:solidFill>
                  <a:schemeClr val="accent6">
                    <a:lumMod val="50000"/>
                  </a:schemeClr>
                </a:solidFill>
              </a:rPr>
              <a:t>devianță</a:t>
            </a:r>
            <a:r>
              <a:rPr lang="ro-RO" sz="4800" b="1" dirty="0">
                <a:solidFill>
                  <a:schemeClr val="accent6">
                    <a:lumMod val="50000"/>
                  </a:schemeClr>
                </a:solidFill>
              </a:rPr>
              <a:t>  </a:t>
            </a:r>
            <a:endParaRPr lang="en-US" sz="4800" b="1" dirty="0">
              <a:solidFill>
                <a:schemeClr val="accent6">
                  <a:lumMod val="50000"/>
                </a:schemeClr>
              </a:solidFill>
            </a:endParaRPr>
          </a:p>
        </p:txBody>
      </p:sp>
      <p:sp>
        <p:nvSpPr>
          <p:cNvPr id="3" name="Content Placeholder 2"/>
          <p:cNvSpPr>
            <a:spLocks noGrp="1"/>
          </p:cNvSpPr>
          <p:nvPr>
            <p:ph idx="1"/>
          </p:nvPr>
        </p:nvSpPr>
        <p:spPr>
          <a:xfrm>
            <a:off x="166255" y="1094508"/>
            <a:ext cx="11873345" cy="5652655"/>
          </a:xfrm>
        </p:spPr>
        <p:txBody>
          <a:bodyPr>
            <a:normAutofit/>
          </a:bodyPr>
          <a:lstStyle/>
          <a:p>
            <a:pPr marL="0" indent="0">
              <a:buNone/>
            </a:pPr>
            <a:r>
              <a:rPr lang="ro-RO" dirty="0"/>
              <a:t>T</a:t>
            </a:r>
            <a:r>
              <a:rPr lang="en-US" dirty="0" err="1"/>
              <a:t>ermenul</a:t>
            </a:r>
            <a:r>
              <a:rPr lang="en-US" dirty="0"/>
              <a:t> de </a:t>
            </a:r>
            <a:r>
              <a:rPr lang="en-US" b="1" dirty="0" err="1"/>
              <a:t>violență</a:t>
            </a:r>
            <a:r>
              <a:rPr lang="en-US" dirty="0"/>
              <a:t> </a:t>
            </a:r>
            <a:r>
              <a:rPr lang="ro-RO" dirty="0"/>
              <a:t>provine de la rădăvina </a:t>
            </a:r>
            <a:r>
              <a:rPr lang="en-US" dirty="0"/>
              <a:t>,,vis,, </a:t>
            </a:r>
            <a:r>
              <a:rPr lang="ro-RO" dirty="0"/>
              <a:t>(origine latină) semnifică </a:t>
            </a:r>
            <a:r>
              <a:rPr lang="en-US" dirty="0" err="1"/>
              <a:t>forță</a:t>
            </a:r>
            <a:r>
              <a:rPr lang="en-US" dirty="0"/>
              <a:t>, </a:t>
            </a:r>
            <a:r>
              <a:rPr lang="en-US" dirty="0" err="1"/>
              <a:t>putere</a:t>
            </a:r>
            <a:r>
              <a:rPr lang="ro-RO" dirty="0"/>
              <a:t> și face</a:t>
            </a:r>
            <a:r>
              <a:rPr lang="en-US" dirty="0"/>
              <a:t> </a:t>
            </a:r>
            <a:r>
              <a:rPr lang="en-US" dirty="0" err="1"/>
              <a:t>trimitere</a:t>
            </a:r>
            <a:r>
              <a:rPr lang="en-US" dirty="0"/>
              <a:t> la </a:t>
            </a:r>
            <a:r>
              <a:rPr lang="en-US" dirty="0" err="1"/>
              <a:t>constrângere</a:t>
            </a:r>
            <a:r>
              <a:rPr lang="en-US" dirty="0"/>
              <a:t>, la </a:t>
            </a:r>
            <a:r>
              <a:rPr lang="en-US" dirty="0" err="1"/>
              <a:t>impunerea</a:t>
            </a:r>
            <a:r>
              <a:rPr lang="en-US" dirty="0"/>
              <a:t> </a:t>
            </a:r>
            <a:r>
              <a:rPr lang="en-US" dirty="0" err="1"/>
              <a:t>puterii</a:t>
            </a:r>
            <a:r>
              <a:rPr lang="en-US" dirty="0"/>
              <a:t> </a:t>
            </a:r>
            <a:r>
              <a:rPr lang="en-US" dirty="0" err="1"/>
              <a:t>sau</a:t>
            </a:r>
            <a:r>
              <a:rPr lang="en-US" dirty="0"/>
              <a:t> </a:t>
            </a:r>
            <a:r>
              <a:rPr lang="en-US" dirty="0" err="1"/>
              <a:t>folosirea</a:t>
            </a:r>
            <a:r>
              <a:rPr lang="en-US" dirty="0"/>
              <a:t> </a:t>
            </a:r>
            <a:r>
              <a:rPr lang="en-US" dirty="0" err="1"/>
              <a:t>superiorității</a:t>
            </a:r>
            <a:r>
              <a:rPr lang="en-US" dirty="0"/>
              <a:t> </a:t>
            </a:r>
            <a:r>
              <a:rPr lang="en-US" dirty="0" err="1"/>
              <a:t>fizice</a:t>
            </a:r>
            <a:r>
              <a:rPr lang="en-US" dirty="0"/>
              <a:t> </a:t>
            </a:r>
            <a:r>
              <a:rPr lang="en-US" dirty="0" err="1"/>
              <a:t>asupra</a:t>
            </a:r>
            <a:r>
              <a:rPr lang="en-US" dirty="0"/>
              <a:t> </a:t>
            </a:r>
            <a:r>
              <a:rPr lang="en-US" dirty="0" err="1"/>
              <a:t>altei</a:t>
            </a:r>
            <a:r>
              <a:rPr lang="en-US" dirty="0"/>
              <a:t> </a:t>
            </a:r>
            <a:r>
              <a:rPr lang="en-US" dirty="0" err="1"/>
              <a:t>persoane</a:t>
            </a:r>
            <a:r>
              <a:rPr lang="en-US" dirty="0"/>
              <a:t> (de </a:t>
            </a:r>
            <a:r>
              <a:rPr lang="en-US" dirty="0" err="1"/>
              <a:t>regulă</a:t>
            </a:r>
            <a:r>
              <a:rPr lang="en-US" dirty="0"/>
              <a:t> </a:t>
            </a:r>
            <a:r>
              <a:rPr lang="en-US" dirty="0" err="1"/>
              <a:t>mai</a:t>
            </a:r>
            <a:r>
              <a:rPr lang="en-US" dirty="0"/>
              <a:t> </a:t>
            </a:r>
            <a:r>
              <a:rPr lang="en-US" dirty="0" err="1"/>
              <a:t>slabă</a:t>
            </a:r>
            <a:r>
              <a:rPr lang="en-US" dirty="0"/>
              <a:t>). </a:t>
            </a:r>
            <a:endParaRPr lang="ro-RO" dirty="0"/>
          </a:p>
          <a:p>
            <a:pPr marL="0" indent="0">
              <a:buNone/>
            </a:pPr>
            <a:r>
              <a:rPr lang="en-US" dirty="0" err="1"/>
              <a:t>În</a:t>
            </a:r>
            <a:r>
              <a:rPr lang="en-US" dirty="0"/>
              <a:t> </a:t>
            </a:r>
            <a:r>
              <a:rPr lang="en-US" dirty="0" err="1"/>
              <a:t>sens</a:t>
            </a:r>
            <a:r>
              <a:rPr lang="en-US" dirty="0"/>
              <a:t> general, </a:t>
            </a:r>
            <a:r>
              <a:rPr lang="en-US" b="1" i="1" dirty="0" err="1"/>
              <a:t>violenţa</a:t>
            </a:r>
            <a:r>
              <a:rPr lang="en-US" dirty="0"/>
              <a:t> </a:t>
            </a:r>
            <a:r>
              <a:rPr lang="en-US" dirty="0" err="1"/>
              <a:t>este</a:t>
            </a:r>
            <a:r>
              <a:rPr lang="en-US" dirty="0"/>
              <a:t> </a:t>
            </a:r>
            <a:r>
              <a:rPr lang="en-US" dirty="0" err="1"/>
              <a:t>definită</a:t>
            </a:r>
            <a:r>
              <a:rPr lang="en-US" dirty="0"/>
              <a:t> </a:t>
            </a:r>
            <a:r>
              <a:rPr lang="en-US" dirty="0" err="1"/>
              <a:t>ca</a:t>
            </a:r>
            <a:r>
              <a:rPr lang="en-US" dirty="0"/>
              <a:t> </a:t>
            </a:r>
            <a:r>
              <a:rPr lang="en-US" dirty="0" err="1"/>
              <a:t>fiind</a:t>
            </a:r>
            <a:r>
              <a:rPr lang="en-US" dirty="0"/>
              <a:t> </a:t>
            </a:r>
            <a:r>
              <a:rPr lang="en-US" i="1" dirty="0"/>
              <a:t>„</a:t>
            </a:r>
            <a:r>
              <a:rPr lang="en-US" i="1" dirty="0" err="1"/>
              <a:t>utilizarea</a:t>
            </a:r>
            <a:r>
              <a:rPr lang="en-US" i="1" dirty="0"/>
              <a:t> </a:t>
            </a:r>
            <a:r>
              <a:rPr lang="en-US" i="1" dirty="0" err="1"/>
              <a:t>forţei</a:t>
            </a:r>
            <a:r>
              <a:rPr lang="en-US" i="1" dirty="0"/>
              <a:t> </a:t>
            </a:r>
            <a:r>
              <a:rPr lang="en-US" i="1" dirty="0" err="1"/>
              <a:t>şi</a:t>
            </a:r>
            <a:r>
              <a:rPr lang="en-US" i="1" dirty="0"/>
              <a:t> a </a:t>
            </a:r>
            <a:r>
              <a:rPr lang="en-US" i="1" dirty="0" err="1"/>
              <a:t>constrângerii</a:t>
            </a:r>
            <a:r>
              <a:rPr lang="en-US" i="1" dirty="0"/>
              <a:t> de </a:t>
            </a:r>
            <a:r>
              <a:rPr lang="en-US" i="1" dirty="0" err="1"/>
              <a:t>către</a:t>
            </a:r>
            <a:r>
              <a:rPr lang="en-US" i="1" dirty="0"/>
              <a:t> un </a:t>
            </a:r>
            <a:r>
              <a:rPr lang="en-US" i="1" dirty="0" err="1"/>
              <a:t>individ</a:t>
            </a:r>
            <a:r>
              <a:rPr lang="en-US" i="1" dirty="0"/>
              <a:t>, </a:t>
            </a:r>
            <a:r>
              <a:rPr lang="en-US" i="1" dirty="0" err="1"/>
              <a:t>grup</a:t>
            </a:r>
            <a:r>
              <a:rPr lang="en-US" i="1" dirty="0"/>
              <a:t>, </a:t>
            </a:r>
            <a:r>
              <a:rPr lang="en-US" i="1" dirty="0" err="1"/>
              <a:t>clasă</a:t>
            </a:r>
            <a:r>
              <a:rPr lang="en-US" i="1" dirty="0"/>
              <a:t> </a:t>
            </a:r>
            <a:r>
              <a:rPr lang="en-US" i="1" dirty="0" err="1"/>
              <a:t>socială</a:t>
            </a:r>
            <a:r>
              <a:rPr lang="en-US" i="1" dirty="0"/>
              <a:t> </a:t>
            </a:r>
            <a:r>
              <a:rPr lang="en-US" i="1" dirty="0" err="1"/>
              <a:t>în</a:t>
            </a:r>
            <a:r>
              <a:rPr lang="en-US" i="1" dirty="0"/>
              <a:t> </a:t>
            </a:r>
            <a:r>
              <a:rPr lang="en-US" i="1" dirty="0" err="1"/>
              <a:t>scopul</a:t>
            </a:r>
            <a:r>
              <a:rPr lang="en-US" i="1" dirty="0"/>
              <a:t> </a:t>
            </a:r>
            <a:r>
              <a:rPr lang="en-US" i="1" dirty="0" err="1"/>
              <a:t>impunerii</a:t>
            </a:r>
            <a:r>
              <a:rPr lang="en-US" i="1" dirty="0"/>
              <a:t> </a:t>
            </a:r>
            <a:r>
              <a:rPr lang="en-US" i="1" dirty="0" err="1"/>
              <a:t>voinţei</a:t>
            </a:r>
            <a:r>
              <a:rPr lang="en-US" i="1" dirty="0"/>
              <a:t> </a:t>
            </a:r>
            <a:r>
              <a:rPr lang="en-US" i="1" dirty="0" err="1"/>
              <a:t>asupra</a:t>
            </a:r>
            <a:r>
              <a:rPr lang="en-US" i="1" dirty="0"/>
              <a:t> </a:t>
            </a:r>
            <a:r>
              <a:rPr lang="en-US" i="1" dirty="0" err="1"/>
              <a:t>altora</a:t>
            </a:r>
            <a:r>
              <a:rPr lang="en-US" i="1" dirty="0"/>
              <a:t>”.</a:t>
            </a:r>
            <a:r>
              <a:rPr lang="en-US" dirty="0"/>
              <a:t> </a:t>
            </a:r>
            <a:endParaRPr lang="ro-RO" dirty="0"/>
          </a:p>
          <a:p>
            <a:pPr marL="0" indent="0">
              <a:buNone/>
            </a:pPr>
            <a:r>
              <a:rPr lang="ro-RO" b="1" i="1" dirty="0"/>
              <a:t>V</a:t>
            </a:r>
            <a:r>
              <a:rPr lang="it-IT" b="1" i="1" dirty="0"/>
              <a:t>iolenţa </a:t>
            </a:r>
            <a:r>
              <a:rPr lang="ro-RO" b="1" i="1" dirty="0"/>
              <a:t>în </a:t>
            </a:r>
            <a:r>
              <a:rPr lang="it-IT" b="1" i="1" dirty="0"/>
              <a:t>famili</a:t>
            </a:r>
            <a:r>
              <a:rPr lang="ro-RO" b="1" i="1" dirty="0"/>
              <a:t>e</a:t>
            </a:r>
            <a:r>
              <a:rPr lang="ro-RO" dirty="0"/>
              <a:t> </a:t>
            </a:r>
            <a:r>
              <a:rPr lang="it-IT" i="1" dirty="0"/>
              <a:t>pune accentul pe violenţa intrafamilială</a:t>
            </a:r>
            <a:r>
              <a:rPr lang="it-IT" dirty="0"/>
              <a:t> (în cadrul căreia relațiile sunt de tip familial legal)</a:t>
            </a:r>
            <a:r>
              <a:rPr lang="en-US" dirty="0"/>
              <a:t> .</a:t>
            </a:r>
            <a:endParaRPr lang="ro-RO" dirty="0"/>
          </a:p>
          <a:p>
            <a:pPr marL="0" indent="0">
              <a:buNone/>
            </a:pPr>
            <a:r>
              <a:rPr lang="ro-RO" b="1" i="1" dirty="0"/>
              <a:t>V</a:t>
            </a:r>
            <a:r>
              <a:rPr lang="it-IT" b="1" i="1" dirty="0"/>
              <a:t>iolenţa domestică</a:t>
            </a:r>
            <a:r>
              <a:rPr lang="it-IT" dirty="0"/>
              <a:t> inclu</a:t>
            </a:r>
            <a:r>
              <a:rPr lang="ro-RO" dirty="0"/>
              <a:t>de</a:t>
            </a:r>
            <a:r>
              <a:rPr lang="it-IT" dirty="0"/>
              <a:t> în sine variate forme de relaţi</a:t>
            </a:r>
            <a:r>
              <a:rPr lang="ro-RO" dirty="0"/>
              <a:t>i</a:t>
            </a:r>
            <a:r>
              <a:rPr lang="it-IT" dirty="0"/>
              <a:t> în afara familiei, </a:t>
            </a:r>
            <a:r>
              <a:rPr lang="ro-RO" dirty="0"/>
              <a:t>dar </a:t>
            </a:r>
            <a:r>
              <a:rPr lang="it-IT" dirty="0"/>
              <a:t>care presupun că participanţii la actul de violenţă locuiesc împreună sau au relaţii apropiate</a:t>
            </a:r>
            <a:r>
              <a:rPr lang="en-US" dirty="0"/>
              <a:t>.</a:t>
            </a:r>
            <a:endParaRPr lang="ro-RO" dirty="0"/>
          </a:p>
          <a:p>
            <a:pPr marL="0" indent="0">
              <a:buNone/>
            </a:pPr>
            <a:r>
              <a:rPr lang="it-IT" dirty="0"/>
              <a:t>Prin violența domestică se are în vedere aplicarea puterii fizice, a diferitor amenințări sau aplicarea de metode de constrângere în scopul menținerii puterii, autorității și conrtolului asupra altei/altor persoane</a:t>
            </a:r>
            <a:r>
              <a:rPr lang="ro-RO" dirty="0"/>
              <a:t> (</a:t>
            </a:r>
            <a:r>
              <a:rPr lang="ro-RO" i="1" dirty="0"/>
              <a:t>Mihailescu I</a:t>
            </a:r>
            <a:r>
              <a:rPr lang="it-IT" i="1" dirty="0"/>
              <a:t>.</a:t>
            </a:r>
            <a:r>
              <a:rPr lang="ro-RO" dirty="0"/>
              <a:t>)</a:t>
            </a:r>
            <a:endParaRPr lang="en-US" dirty="0"/>
          </a:p>
        </p:txBody>
      </p:sp>
    </p:spTree>
    <p:extLst>
      <p:ext uri="{BB962C8B-B14F-4D97-AF65-F5344CB8AC3E}">
        <p14:creationId xmlns:p14="http://schemas.microsoft.com/office/powerpoint/2010/main" val="30436818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475"/>
            <a:ext cx="10515600" cy="745957"/>
          </a:xfrm>
        </p:spPr>
        <p:txBody>
          <a:bodyPr>
            <a:noAutofit/>
          </a:bodyPr>
          <a:lstStyle/>
          <a:p>
            <a:pPr algn="ctr"/>
            <a:r>
              <a:rPr lang="ro-RO" b="1" dirty="0">
                <a:solidFill>
                  <a:schemeClr val="accent6">
                    <a:lumMod val="50000"/>
                  </a:schemeClr>
                </a:solidFill>
              </a:rPr>
              <a:t>Elementele constitutive ale violenței în familie</a:t>
            </a:r>
            <a:endParaRPr lang="de-DE" sz="4800" b="1" dirty="0">
              <a:solidFill>
                <a:schemeClr val="accent6">
                  <a:lumMod val="50000"/>
                </a:schemeClr>
              </a:solidFill>
            </a:endParaRPr>
          </a:p>
        </p:txBody>
      </p:sp>
      <p:sp>
        <p:nvSpPr>
          <p:cNvPr id="3" name="Content Placeholder 2"/>
          <p:cNvSpPr>
            <a:spLocks noGrp="1"/>
          </p:cNvSpPr>
          <p:nvPr>
            <p:ph idx="1"/>
          </p:nvPr>
        </p:nvSpPr>
        <p:spPr>
          <a:xfrm>
            <a:off x="156754" y="926432"/>
            <a:ext cx="11913326" cy="5840128"/>
          </a:xfrm>
        </p:spPr>
        <p:txBody>
          <a:bodyPr>
            <a:normAutofit/>
          </a:bodyPr>
          <a:lstStyle/>
          <a:p>
            <a:pPr marL="0" indent="0">
              <a:buNone/>
            </a:pPr>
            <a:r>
              <a:rPr lang="ro-RO" sz="3200" dirty="0"/>
              <a:t>V</a:t>
            </a:r>
            <a:r>
              <a:rPr lang="it-IT" sz="3200" dirty="0"/>
              <a:t>iolenţa în familie </a:t>
            </a:r>
            <a:r>
              <a:rPr lang="ro-RO" sz="3200" dirty="0"/>
              <a:t>reprezintă</a:t>
            </a:r>
            <a:r>
              <a:rPr lang="it-IT" sz="3200" dirty="0"/>
              <a:t> o relaţie socială la nivelul căreia regăsim următoarele elemente: </a:t>
            </a:r>
            <a:endParaRPr lang="ro-RO" sz="3200" dirty="0"/>
          </a:p>
          <a:p>
            <a:pPr marL="0" indent="0">
              <a:buNone/>
            </a:pPr>
            <a:endParaRPr lang="en-US" sz="3200" dirty="0"/>
          </a:p>
          <a:p>
            <a:pPr marL="0" indent="0">
              <a:buNone/>
            </a:pPr>
            <a:r>
              <a:rPr lang="it-IT" sz="3200" b="1" i="1" dirty="0"/>
              <a:t>- cel care exercită violenţă/autorul</a:t>
            </a:r>
            <a:r>
              <a:rPr lang="it-IT" sz="3200" dirty="0"/>
              <a:t> violenţei </a:t>
            </a:r>
            <a:r>
              <a:rPr lang="ro-RO" sz="3200" dirty="0"/>
              <a:t>(agresorul) </a:t>
            </a:r>
            <a:r>
              <a:rPr lang="it-IT" sz="3200" dirty="0"/>
              <a:t>şi care poate acţiona violent cu scopul de a realiza anumite interese ale sale; </a:t>
            </a:r>
            <a:endParaRPr lang="en-US" sz="3200" dirty="0"/>
          </a:p>
          <a:p>
            <a:pPr marL="0" indent="0">
              <a:buNone/>
            </a:pPr>
            <a:r>
              <a:rPr lang="it-IT" sz="3200" dirty="0"/>
              <a:t>- </a:t>
            </a:r>
            <a:r>
              <a:rPr lang="it-IT" sz="3200" b="1" i="1" dirty="0"/>
              <a:t>persoana care suportă violenţa/victima</a:t>
            </a:r>
            <a:r>
              <a:rPr lang="it-IT" sz="3200" dirty="0"/>
              <a:t> violenţei  şi care are alte scopuri sau interese diferite de persoanele care exercită violenţa; </a:t>
            </a:r>
            <a:endParaRPr lang="en-US" sz="3200" dirty="0"/>
          </a:p>
          <a:p>
            <a:pPr>
              <a:buFontTx/>
              <a:buChar char="-"/>
            </a:pPr>
            <a:r>
              <a:rPr lang="it-IT" sz="3200" b="1" i="1" dirty="0"/>
              <a:t>acţiunea coercitivă/violenţa</a:t>
            </a:r>
            <a:r>
              <a:rPr lang="it-IT" sz="3200" dirty="0"/>
              <a:t> ca atare. </a:t>
            </a:r>
            <a:endParaRPr lang="ro-RO" sz="3200" dirty="0"/>
          </a:p>
          <a:p>
            <a:pPr marL="0" indent="0">
              <a:buNone/>
            </a:pPr>
            <a:r>
              <a:rPr lang="it-IT" dirty="0"/>
              <a:t> </a:t>
            </a:r>
            <a:endParaRPr lang="de-DE" dirty="0"/>
          </a:p>
        </p:txBody>
      </p:sp>
    </p:spTree>
    <p:extLst>
      <p:ext uri="{BB962C8B-B14F-4D97-AF65-F5344CB8AC3E}">
        <p14:creationId xmlns:p14="http://schemas.microsoft.com/office/powerpoint/2010/main" val="3088962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295" y="152401"/>
            <a:ext cx="11393905" cy="656068"/>
          </a:xfrm>
        </p:spPr>
        <p:txBody>
          <a:bodyPr>
            <a:normAutofit fontScale="90000"/>
          </a:bodyPr>
          <a:lstStyle/>
          <a:p>
            <a:pPr algn="ctr"/>
            <a:r>
              <a:rPr lang="ro-RO" sz="4800" b="1" dirty="0">
                <a:solidFill>
                  <a:schemeClr val="accent6">
                    <a:lumMod val="50000"/>
                  </a:schemeClr>
                </a:solidFill>
              </a:rPr>
              <a:t>Trunchiul violenței</a:t>
            </a:r>
            <a:endParaRPr lang="de-DE" sz="4800" b="1" dirty="0">
              <a:solidFill>
                <a:schemeClr val="accent6">
                  <a:lumMod val="50000"/>
                </a:schemeClr>
              </a:solidFill>
            </a:endParaRPr>
          </a:p>
        </p:txBody>
      </p:sp>
      <p:sp>
        <p:nvSpPr>
          <p:cNvPr id="3" name="Content Placeholder 2"/>
          <p:cNvSpPr>
            <a:spLocks noGrp="1"/>
          </p:cNvSpPr>
          <p:nvPr>
            <p:ph idx="1"/>
          </p:nvPr>
        </p:nvSpPr>
        <p:spPr>
          <a:xfrm>
            <a:off x="221673" y="571500"/>
            <a:ext cx="11817927" cy="5803175"/>
          </a:xfrm>
        </p:spPr>
        <p:txBody>
          <a:bodyPr>
            <a:normAutofit/>
          </a:bodyPr>
          <a:lstStyle/>
          <a:p>
            <a:pPr marL="0" indent="0" algn="just">
              <a:buNone/>
            </a:pPr>
            <a:r>
              <a:rPr lang="en-US" dirty="0"/>
              <a:t> </a:t>
            </a:r>
          </a:p>
          <a:p>
            <a:pPr marL="0" indent="0">
              <a:buNone/>
            </a:pPr>
            <a:r>
              <a:rPr lang="ro-RO" i="1" dirty="0"/>
              <a:t> </a:t>
            </a:r>
            <a:endParaRPr lang="en-US" i="1" dirty="0"/>
          </a:p>
        </p:txBody>
      </p:sp>
      <p:sp>
        <p:nvSpPr>
          <p:cNvPr id="13" name="AutoShape 15"/>
          <p:cNvSpPr>
            <a:spLocks noChangeArrowheads="1"/>
          </p:cNvSpPr>
          <p:nvPr/>
        </p:nvSpPr>
        <p:spPr bwMode="auto">
          <a:xfrm>
            <a:off x="2886652" y="1052942"/>
            <a:ext cx="6864170" cy="4709393"/>
          </a:xfrm>
          <a:prstGeom prst="triangle">
            <a:avLst>
              <a:gd name="adj" fmla="val 49429"/>
            </a:avLst>
          </a:prstGeom>
          <a:solidFill>
            <a:srgbClr val="C0504D"/>
          </a:solidFill>
          <a:ln w="38100">
            <a:solidFill>
              <a:srgbClr val="F2F2F2"/>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4" name="AutoShape 14"/>
          <p:cNvSpPr>
            <a:spLocks noChangeShapeType="1"/>
          </p:cNvSpPr>
          <p:nvPr/>
        </p:nvSpPr>
        <p:spPr bwMode="auto">
          <a:xfrm flipV="1">
            <a:off x="1749425" y="1304925"/>
            <a:ext cx="180975" cy="238125"/>
          </a:xfrm>
          <a:prstGeom prst="straightConnector1">
            <a:avLst/>
          </a:prstGeom>
          <a:noFill/>
          <a:ln w="38100">
            <a:solidFill>
              <a:srgbClr val="F2F2F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rgbClr val="622423">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5" name="AutoShape 13"/>
          <p:cNvSpPr>
            <a:spLocks noChangeShapeType="1"/>
          </p:cNvSpPr>
          <p:nvPr/>
        </p:nvSpPr>
        <p:spPr bwMode="auto">
          <a:xfrm>
            <a:off x="2644774" y="2600324"/>
            <a:ext cx="124551" cy="312692"/>
          </a:xfrm>
          <a:prstGeom prst="straightConnector1">
            <a:avLst/>
          </a:prstGeom>
          <a:noFill/>
          <a:ln w="38100">
            <a:solidFill>
              <a:srgbClr val="F2F2F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rgbClr val="243F60">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6" name="AutoShape 12"/>
          <p:cNvSpPr>
            <a:spLocks noChangeShapeType="1"/>
          </p:cNvSpPr>
          <p:nvPr/>
        </p:nvSpPr>
        <p:spPr bwMode="auto">
          <a:xfrm flipV="1">
            <a:off x="3526971" y="2028275"/>
            <a:ext cx="1829528" cy="252795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AutoShape 11"/>
          <p:cNvSpPr>
            <a:spLocks noChangeShapeType="1"/>
          </p:cNvSpPr>
          <p:nvPr/>
        </p:nvSpPr>
        <p:spPr bwMode="auto">
          <a:xfrm flipH="1" flipV="1">
            <a:off x="7223759" y="2011395"/>
            <a:ext cx="1783901" cy="254483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AutoShape 10"/>
          <p:cNvSpPr>
            <a:spLocks noChangeShapeType="1"/>
          </p:cNvSpPr>
          <p:nvPr/>
        </p:nvSpPr>
        <p:spPr bwMode="auto">
          <a:xfrm>
            <a:off x="5167720" y="6111784"/>
            <a:ext cx="2181225" cy="0"/>
          </a:xfrm>
          <a:prstGeom prst="straightConnector1">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Rectangle 16"/>
          <p:cNvSpPr>
            <a:spLocks noChangeArrowheads="1"/>
          </p:cNvSpPr>
          <p:nvPr/>
        </p:nvSpPr>
        <p:spPr bwMode="auto">
          <a:xfrm>
            <a:off x="0" y="-1094837"/>
            <a:ext cx="12192000" cy="2646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180975" algn="l"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180975" algn="l" defTabSz="914400" rtl="0" eaLnBrk="0" fontAlgn="base" latinLnBrk="0" hangingPunct="0">
              <a:lnSpc>
                <a:spcPct val="100000"/>
              </a:lnSpc>
              <a:spcBef>
                <a:spcPct val="0"/>
              </a:spcBef>
              <a:spcAft>
                <a:spcPct val="0"/>
              </a:spcAft>
              <a:buClrTx/>
              <a:buSzTx/>
              <a:buFontTx/>
              <a:buNone/>
              <a:tabLst/>
            </a:pPr>
            <a:endParaRPr lang="ro-RO" alt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r>
              <a:rPr lang="ro-RO" altLang="en-US" sz="1400" b="1" dirty="0">
                <a:latin typeface="Times New Roman" panose="02020603050405020304" pitchFamily="18" charset="0"/>
                <a:ea typeface="Calibri" panose="020F0502020204030204" pitchFamily="34" charset="0"/>
                <a:cs typeface="Times New Roman" panose="02020603050405020304" pitchFamily="18" charset="0"/>
              </a:rPr>
              <a:t>                                                                                                                          </a:t>
            </a: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lang="ro-RO" alt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lang="ro-RO" alt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180975" algn="l" defTabSz="914400" rtl="0" eaLnBrk="0" fontAlgn="base" latinLnBrk="0" hangingPunct="0">
              <a:lnSpc>
                <a:spcPct val="100000"/>
              </a:lnSpc>
              <a:spcBef>
                <a:spcPct val="0"/>
              </a:spcBef>
              <a:spcAft>
                <a:spcPct val="0"/>
              </a:spcAft>
              <a:buClrTx/>
              <a:buSzTx/>
              <a:buFontTx/>
              <a:buNone/>
              <a:tabLst/>
            </a:pPr>
            <a:r>
              <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Violența</a:t>
            </a:r>
            <a:r>
              <a:rPr kumimoji="0" lang="en-US"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directă</a:t>
            </a:r>
            <a:r>
              <a:rPr kumimoji="0" lang="en-US"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2000" b="0" i="0" u="none" strike="noStrike" cap="none" normalizeH="0" baseline="0" dirty="0">
              <a:ln>
                <a:noFill/>
              </a:ln>
              <a:solidFill>
                <a:schemeClr val="tx1"/>
              </a:solidFill>
              <a:effectLst/>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20" name="Rectangle 17"/>
          <p:cNvSpPr>
            <a:spLocks noChangeArrowheads="1"/>
          </p:cNvSpPr>
          <p:nvPr/>
        </p:nvSpPr>
        <p:spPr bwMode="auto">
          <a:xfrm>
            <a:off x="221673" y="4850786"/>
            <a:ext cx="11817927"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905000" algn="l"/>
              </a:tabLst>
              <a:defRPr>
                <a:solidFill>
                  <a:schemeClr val="tx1"/>
                </a:solidFill>
                <a:latin typeface="Arial" panose="020B0604020202020204" pitchFamily="34" charset="0"/>
              </a:defRPr>
            </a:lvl1pPr>
            <a:lvl2pPr eaLnBrk="0" fontAlgn="base" hangingPunct="0">
              <a:spcBef>
                <a:spcPct val="0"/>
              </a:spcBef>
              <a:spcAft>
                <a:spcPct val="0"/>
              </a:spcAft>
              <a:tabLst>
                <a:tab pos="1905000" algn="l"/>
              </a:tabLst>
              <a:defRPr>
                <a:solidFill>
                  <a:schemeClr val="tx1"/>
                </a:solidFill>
                <a:latin typeface="Arial" panose="020B0604020202020204" pitchFamily="34" charset="0"/>
              </a:defRPr>
            </a:lvl2pPr>
            <a:lvl3pPr eaLnBrk="0" fontAlgn="base" hangingPunct="0">
              <a:spcBef>
                <a:spcPct val="0"/>
              </a:spcBef>
              <a:spcAft>
                <a:spcPct val="0"/>
              </a:spcAft>
              <a:tabLst>
                <a:tab pos="1905000" algn="l"/>
              </a:tabLst>
              <a:defRPr>
                <a:solidFill>
                  <a:schemeClr val="tx1"/>
                </a:solidFill>
                <a:latin typeface="Arial" panose="020B0604020202020204" pitchFamily="34" charset="0"/>
              </a:defRPr>
            </a:lvl3pPr>
            <a:lvl4pPr eaLnBrk="0" fontAlgn="base" hangingPunct="0">
              <a:spcBef>
                <a:spcPct val="0"/>
              </a:spcBef>
              <a:spcAft>
                <a:spcPct val="0"/>
              </a:spcAft>
              <a:tabLst>
                <a:tab pos="1905000" algn="l"/>
              </a:tabLst>
              <a:defRPr>
                <a:solidFill>
                  <a:schemeClr val="tx1"/>
                </a:solidFill>
                <a:latin typeface="Arial" panose="020B0604020202020204" pitchFamily="34" charset="0"/>
              </a:defRPr>
            </a:lvl4pPr>
            <a:lvl5pPr eaLnBrk="0" fontAlgn="base" hangingPunct="0">
              <a:spcBef>
                <a:spcPct val="0"/>
              </a:spcBef>
              <a:spcAft>
                <a:spcPct val="0"/>
              </a:spcAft>
              <a:tabLst>
                <a:tab pos="1905000" algn="l"/>
              </a:tabLst>
              <a:defRPr>
                <a:solidFill>
                  <a:schemeClr val="tx1"/>
                </a:solidFill>
                <a:latin typeface="Arial" panose="020B0604020202020204" pitchFamily="34" charset="0"/>
              </a:defRPr>
            </a:lvl5pPr>
            <a:lvl6pPr eaLnBrk="0" fontAlgn="base" hangingPunct="0">
              <a:spcBef>
                <a:spcPct val="0"/>
              </a:spcBef>
              <a:spcAft>
                <a:spcPct val="0"/>
              </a:spcAft>
              <a:tabLst>
                <a:tab pos="1905000" algn="l"/>
              </a:tabLst>
              <a:defRPr>
                <a:solidFill>
                  <a:schemeClr val="tx1"/>
                </a:solidFill>
                <a:latin typeface="Arial" panose="020B0604020202020204" pitchFamily="34" charset="0"/>
              </a:defRPr>
            </a:lvl6pPr>
            <a:lvl7pPr eaLnBrk="0" fontAlgn="base" hangingPunct="0">
              <a:spcBef>
                <a:spcPct val="0"/>
              </a:spcBef>
              <a:spcAft>
                <a:spcPct val="0"/>
              </a:spcAft>
              <a:tabLst>
                <a:tab pos="1905000" algn="l"/>
              </a:tabLst>
              <a:defRPr>
                <a:solidFill>
                  <a:schemeClr val="tx1"/>
                </a:solidFill>
                <a:latin typeface="Arial" panose="020B0604020202020204" pitchFamily="34" charset="0"/>
              </a:defRPr>
            </a:lvl7pPr>
            <a:lvl8pPr eaLnBrk="0" fontAlgn="base" hangingPunct="0">
              <a:spcBef>
                <a:spcPct val="0"/>
              </a:spcBef>
              <a:spcAft>
                <a:spcPct val="0"/>
              </a:spcAft>
              <a:tabLst>
                <a:tab pos="1905000" algn="l"/>
              </a:tabLst>
              <a:defRPr>
                <a:solidFill>
                  <a:schemeClr val="tx1"/>
                </a:solidFill>
                <a:latin typeface="Arial" panose="020B0604020202020204" pitchFamily="34" charset="0"/>
              </a:defRPr>
            </a:lvl8pPr>
            <a:lvl9pPr eaLnBrk="0" fontAlgn="base" hangingPunct="0">
              <a:spcBef>
                <a:spcPct val="0"/>
              </a:spcBef>
              <a:spcAft>
                <a:spcPct val="0"/>
              </a:spcAft>
              <a:tabLst>
                <a:tab pos="19050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905000" algn="l"/>
              </a:tabLst>
            </a:pPr>
            <a:br>
              <a:rPr kumimoji="0" lang="en-US" altLang="en-US" sz="1800" b="0" i="0" u="none" strike="noStrike" cap="none" normalizeH="0" baseline="0" dirty="0">
                <a:ln>
                  <a:noFill/>
                </a:ln>
                <a:solidFill>
                  <a:schemeClr val="tx1"/>
                </a:solidFill>
                <a:effectLst/>
                <a:latin typeface="Arial" panose="020B0604020202020204" pitchFamily="34" charset="0"/>
              </a:rPr>
            </a:b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905000" algn="l"/>
              </a:tabLst>
            </a:pPr>
            <a:r>
              <a:rPr kumimoji="0" lang="ro-RO"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tab pos="1905000" algn="l"/>
              </a:tabLst>
            </a:pPr>
            <a:r>
              <a:rPr lang="ro-RO" altLang="en-US" sz="2000" b="1" dirty="0">
                <a:latin typeface="Times New Roman" panose="02020603050405020304" pitchFamily="18" charset="0"/>
                <a:ea typeface="Calibri" panose="020F0502020204030204" pitchFamily="34" charset="0"/>
                <a:cs typeface="Times New Roman" panose="02020603050405020304" pitchFamily="18" charset="0"/>
              </a:rPr>
              <a:t>                </a:t>
            </a:r>
            <a:r>
              <a:rPr kumimoji="0" lang="ro-RO"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Violența</a:t>
            </a:r>
            <a:r>
              <a:rPr kumimoji="0" lang="en-US"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structurală</a:t>
            </a:r>
            <a:r>
              <a:rPr kumimoji="0" lang="en-US"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ro-RO" altLang="en-US"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Violența</a:t>
            </a:r>
            <a:r>
              <a:rPr kumimoji="0" lang="en-US"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000" b="1"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culturală</a:t>
            </a:r>
            <a:endParaRPr kumimoji="0" lang="ro-RO" altLang="en-US" sz="20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905000" algn="l"/>
              </a:tabLst>
            </a:pPr>
            <a:endParaRPr kumimoji="0" lang="en-US" altLang="en-US" sz="2000" b="0" i="0" u="none" strike="noStrike" cap="none" normalizeH="0" baseline="0" dirty="0">
              <a:ln>
                <a:noFill/>
              </a:ln>
              <a:solidFill>
                <a:schemeClr val="tx1"/>
              </a:solidFill>
              <a:effectLst/>
            </a:endParaRPr>
          </a:p>
          <a:p>
            <a:r>
              <a:rPr lang="en-US" sz="2000" i="1" dirty="0" err="1"/>
              <a:t>Toate</a:t>
            </a:r>
            <a:r>
              <a:rPr lang="en-US" sz="2000" i="1" dirty="0"/>
              <a:t> </a:t>
            </a:r>
            <a:r>
              <a:rPr lang="ro-RO" sz="2000" i="1" dirty="0"/>
              <a:t>trei forme </a:t>
            </a:r>
            <a:r>
              <a:rPr lang="en-US" sz="2000" i="1" dirty="0" err="1"/>
              <a:t>servesc</a:t>
            </a:r>
            <a:r>
              <a:rPr lang="en-US" sz="2000" i="1" dirty="0"/>
              <a:t> </a:t>
            </a:r>
            <a:r>
              <a:rPr lang="ro-RO" sz="2000" i="1" dirty="0"/>
              <a:t>la </a:t>
            </a:r>
            <a:r>
              <a:rPr lang="en-US" sz="2000" i="1" dirty="0" err="1"/>
              <a:t>menţiner</a:t>
            </a:r>
            <a:r>
              <a:rPr lang="ro-RO" sz="2000" i="1" dirty="0"/>
              <a:t>ea unor</a:t>
            </a:r>
            <a:r>
              <a:rPr lang="en-US" sz="2000" i="1" dirty="0"/>
              <a:t> </a:t>
            </a:r>
            <a:r>
              <a:rPr lang="en-US" sz="2000" i="1" dirty="0" err="1"/>
              <a:t>relaţii</a:t>
            </a:r>
            <a:r>
              <a:rPr lang="en-US" sz="2000" i="1" dirty="0"/>
              <a:t> de </a:t>
            </a:r>
            <a:r>
              <a:rPr lang="en-US" sz="2000" i="1" dirty="0" err="1"/>
              <a:t>putere</a:t>
            </a:r>
            <a:r>
              <a:rPr lang="en-US" sz="2000" i="1" dirty="0"/>
              <a:t> </a:t>
            </a:r>
            <a:r>
              <a:rPr lang="en-US" sz="2000" i="1" dirty="0" err="1"/>
              <a:t>inegale</a:t>
            </a:r>
            <a:r>
              <a:rPr lang="en-US" sz="2000" i="1" dirty="0"/>
              <a:t>.</a:t>
            </a:r>
            <a:endParaRPr lang="en-US" sz="2000" dirty="0"/>
          </a:p>
          <a:p>
            <a:pPr marL="0" marR="0" lvl="0" indent="0" algn="l" defTabSz="914400" rtl="0" eaLnBrk="0" fontAlgn="base" latinLnBrk="0" hangingPunct="0">
              <a:lnSpc>
                <a:spcPct val="100000"/>
              </a:lnSpc>
              <a:spcBef>
                <a:spcPct val="0"/>
              </a:spcBef>
              <a:spcAft>
                <a:spcPct val="0"/>
              </a:spcAft>
              <a:buClrTx/>
              <a:buSzTx/>
              <a:buFontTx/>
              <a:buNone/>
              <a:tabLst>
                <a:tab pos="1905000" algn="l"/>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958364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09897"/>
          </a:xfrm>
        </p:spPr>
        <p:txBody>
          <a:bodyPr>
            <a:normAutofit/>
          </a:bodyPr>
          <a:lstStyle/>
          <a:p>
            <a:pPr algn="ctr"/>
            <a:r>
              <a:rPr lang="ro-RO" sz="4800" b="1" dirty="0">
                <a:solidFill>
                  <a:schemeClr val="accent6">
                    <a:lumMod val="50000"/>
                  </a:schemeClr>
                </a:solidFill>
              </a:rPr>
              <a:t>Tipuri de violență domestică </a:t>
            </a:r>
            <a:endParaRPr lang="de-DE" sz="4800" b="1" dirty="0">
              <a:solidFill>
                <a:schemeClr val="accent6">
                  <a:lumMod val="50000"/>
                </a:schemeClr>
              </a:solidFill>
            </a:endParaRPr>
          </a:p>
        </p:txBody>
      </p:sp>
      <p:sp>
        <p:nvSpPr>
          <p:cNvPr id="3" name="Content Placeholder 2"/>
          <p:cNvSpPr>
            <a:spLocks noGrp="1"/>
          </p:cNvSpPr>
          <p:nvPr>
            <p:ph idx="1"/>
          </p:nvPr>
        </p:nvSpPr>
        <p:spPr>
          <a:xfrm>
            <a:off x="0" y="809896"/>
            <a:ext cx="12192000" cy="6048104"/>
          </a:xfrm>
        </p:spPr>
        <p:txBody>
          <a:bodyPr>
            <a:normAutofit/>
          </a:bodyPr>
          <a:lstStyle/>
          <a:p>
            <a:pPr marL="0" indent="0">
              <a:buNone/>
            </a:pPr>
            <a:r>
              <a:rPr lang="en-US" dirty="0" err="1"/>
              <a:t>Cercetătorii</a:t>
            </a:r>
            <a:r>
              <a:rPr lang="en-US" dirty="0"/>
              <a:t> </a:t>
            </a:r>
            <a:r>
              <a:rPr lang="en-US" dirty="0" err="1"/>
              <a:t>Reznaldo</a:t>
            </a:r>
            <a:r>
              <a:rPr lang="en-US" dirty="0"/>
              <a:t> </a:t>
            </a:r>
            <a:r>
              <a:rPr lang="en-US" dirty="0" err="1"/>
              <a:t>Perrone</a:t>
            </a:r>
            <a:r>
              <a:rPr lang="en-US" dirty="0"/>
              <a:t> </a:t>
            </a:r>
            <a:r>
              <a:rPr lang="en-US" dirty="0" err="1"/>
              <a:t>şi</a:t>
            </a:r>
            <a:r>
              <a:rPr lang="en-US" dirty="0"/>
              <a:t> Martine </a:t>
            </a:r>
            <a:r>
              <a:rPr lang="en-US" dirty="0" err="1"/>
              <a:t>Nannini</a:t>
            </a:r>
            <a:r>
              <a:rPr lang="en-US" dirty="0"/>
              <a:t> </a:t>
            </a:r>
            <a:r>
              <a:rPr lang="ro-RO" dirty="0"/>
              <a:t>evidențiază </a:t>
            </a:r>
            <a:r>
              <a:rPr lang="en-US" dirty="0" err="1"/>
              <a:t>trei</a:t>
            </a:r>
            <a:r>
              <a:rPr lang="en-US" dirty="0"/>
              <a:t> </a:t>
            </a:r>
            <a:r>
              <a:rPr lang="en-US" b="1" dirty="0" err="1"/>
              <a:t>tipuri</a:t>
            </a:r>
            <a:r>
              <a:rPr lang="en-US" b="1" dirty="0"/>
              <a:t> de </a:t>
            </a:r>
            <a:r>
              <a:rPr lang="en-US" b="1" dirty="0" err="1"/>
              <a:t>violenţă</a:t>
            </a:r>
            <a:r>
              <a:rPr lang="en-US" b="1" dirty="0"/>
              <a:t> </a:t>
            </a:r>
            <a:r>
              <a:rPr lang="en-US" b="1" dirty="0" err="1"/>
              <a:t>domestică</a:t>
            </a:r>
            <a:r>
              <a:rPr lang="en-US" dirty="0"/>
              <a:t>: </a:t>
            </a:r>
          </a:p>
          <a:p>
            <a:pPr marL="0" indent="0">
              <a:buNone/>
            </a:pPr>
            <a:r>
              <a:rPr lang="en-US" b="1" i="1" dirty="0" err="1"/>
              <a:t>Violenţa</a:t>
            </a:r>
            <a:r>
              <a:rPr lang="en-US" b="1" i="1" dirty="0"/>
              <a:t> </a:t>
            </a:r>
            <a:r>
              <a:rPr lang="en-US" b="1" i="1" dirty="0" err="1"/>
              <a:t>agresiune</a:t>
            </a:r>
            <a:r>
              <a:rPr lang="en-US" dirty="0"/>
              <a:t> are </a:t>
            </a:r>
            <a:r>
              <a:rPr lang="en-US" dirty="0" err="1"/>
              <a:t>loc</a:t>
            </a:r>
            <a:r>
              <a:rPr lang="en-US" dirty="0"/>
              <a:t> </a:t>
            </a:r>
            <a:r>
              <a:rPr lang="en-US" i="1" dirty="0" err="1"/>
              <a:t>între</a:t>
            </a:r>
            <a:r>
              <a:rPr lang="en-US" i="1" dirty="0"/>
              <a:t> </a:t>
            </a:r>
            <a:r>
              <a:rPr lang="en-US" i="1" dirty="0" err="1"/>
              <a:t>doi</a:t>
            </a:r>
            <a:r>
              <a:rPr lang="en-US" i="1" dirty="0"/>
              <a:t> </a:t>
            </a:r>
            <a:r>
              <a:rPr lang="en-US" i="1" dirty="0" err="1"/>
              <a:t>parteneri</a:t>
            </a:r>
            <a:r>
              <a:rPr lang="en-US" i="1" dirty="0"/>
              <a:t> care se </a:t>
            </a:r>
            <a:r>
              <a:rPr lang="en-US" i="1" dirty="0" err="1"/>
              <a:t>află</a:t>
            </a:r>
            <a:r>
              <a:rPr lang="en-US" i="1" dirty="0"/>
              <a:t> </a:t>
            </a:r>
            <a:r>
              <a:rPr lang="en-US" i="1" dirty="0" err="1"/>
              <a:t>într</a:t>
            </a:r>
            <a:r>
              <a:rPr lang="en-US" i="1" dirty="0"/>
              <a:t>-o </a:t>
            </a:r>
            <a:r>
              <a:rPr lang="en-US" i="1" dirty="0" err="1"/>
              <a:t>relaţie</a:t>
            </a:r>
            <a:r>
              <a:rPr lang="en-US" i="1" dirty="0"/>
              <a:t> </a:t>
            </a:r>
            <a:r>
              <a:rPr lang="en-US" i="1" dirty="0" err="1"/>
              <a:t>egală</a:t>
            </a:r>
            <a:r>
              <a:rPr lang="en-US" i="1" dirty="0"/>
              <a:t> de </a:t>
            </a:r>
            <a:r>
              <a:rPr lang="en-US" i="1" dirty="0" err="1"/>
              <a:t>forţă</a:t>
            </a:r>
            <a:r>
              <a:rPr lang="en-US" i="1" dirty="0"/>
              <a:t>, </a:t>
            </a:r>
            <a:r>
              <a:rPr lang="en-US" i="1" dirty="0" err="1"/>
              <a:t>şi</a:t>
            </a:r>
            <a:r>
              <a:rPr lang="en-US" i="1" dirty="0"/>
              <a:t> se </a:t>
            </a:r>
            <a:r>
              <a:rPr lang="en-US" i="1" dirty="0" err="1"/>
              <a:t>concretizează</a:t>
            </a:r>
            <a:r>
              <a:rPr lang="en-US" i="1" dirty="0"/>
              <a:t> </a:t>
            </a:r>
            <a:r>
              <a:rPr lang="en-US" i="1" dirty="0" err="1"/>
              <a:t>prin</a:t>
            </a:r>
            <a:r>
              <a:rPr lang="en-US" i="1" dirty="0"/>
              <a:t> </a:t>
            </a:r>
            <a:r>
              <a:rPr lang="en-US" i="1" dirty="0" err="1"/>
              <a:t>schimb</a:t>
            </a:r>
            <a:r>
              <a:rPr lang="en-US" i="1" dirty="0"/>
              <a:t> de </a:t>
            </a:r>
            <a:r>
              <a:rPr lang="en-US" i="1" dirty="0" err="1"/>
              <a:t>lovituri</a:t>
            </a:r>
            <a:r>
              <a:rPr lang="en-US" i="1" dirty="0"/>
              <a:t>. </a:t>
            </a:r>
            <a:r>
              <a:rPr lang="en-US" dirty="0" err="1"/>
              <a:t>Acest</a:t>
            </a:r>
            <a:r>
              <a:rPr lang="en-US" dirty="0"/>
              <a:t> tip de </a:t>
            </a:r>
            <a:r>
              <a:rPr lang="en-US" dirty="0" err="1"/>
              <a:t>violenţă</a:t>
            </a:r>
            <a:r>
              <a:rPr lang="en-US" dirty="0"/>
              <a:t> </a:t>
            </a:r>
            <a:r>
              <a:rPr lang="en-US" dirty="0" err="1"/>
              <a:t>este</a:t>
            </a:r>
            <a:r>
              <a:rPr lang="en-US" dirty="0"/>
              <a:t> </a:t>
            </a:r>
            <a:r>
              <a:rPr lang="en-US" dirty="0" err="1"/>
              <a:t>bidirecţional</a:t>
            </a:r>
            <a:r>
              <a:rPr lang="en-US" dirty="0"/>
              <a:t>, </a:t>
            </a:r>
            <a:r>
              <a:rPr lang="en-US" dirty="0" err="1"/>
              <a:t>reciproc</a:t>
            </a:r>
            <a:r>
              <a:rPr lang="en-US" dirty="0"/>
              <a:t> </a:t>
            </a:r>
            <a:r>
              <a:rPr lang="en-US" dirty="0" err="1"/>
              <a:t>şi</a:t>
            </a:r>
            <a:r>
              <a:rPr lang="en-US" dirty="0"/>
              <a:t> are o </a:t>
            </a:r>
            <a:r>
              <a:rPr lang="en-US" dirty="0" err="1"/>
              <a:t>desfăşurare</a:t>
            </a:r>
            <a:r>
              <a:rPr lang="en-US" dirty="0"/>
              <a:t> </a:t>
            </a:r>
            <a:r>
              <a:rPr lang="en-US" dirty="0" err="1"/>
              <a:t>în</a:t>
            </a:r>
            <a:r>
              <a:rPr lang="en-US" dirty="0"/>
              <a:t> public. </a:t>
            </a:r>
          </a:p>
          <a:p>
            <a:pPr marL="0" indent="0">
              <a:buNone/>
            </a:pPr>
            <a:r>
              <a:rPr lang="en-US" b="1" i="1" dirty="0" err="1"/>
              <a:t>Violenţa</a:t>
            </a:r>
            <a:r>
              <a:rPr lang="en-US" b="1" i="1" dirty="0"/>
              <a:t> </a:t>
            </a:r>
            <a:r>
              <a:rPr lang="en-US" b="1" i="1" dirty="0" err="1"/>
              <a:t>pedeapsă</a:t>
            </a:r>
            <a:r>
              <a:rPr lang="en-US" dirty="0"/>
              <a:t> </a:t>
            </a:r>
            <a:r>
              <a:rPr lang="en-US" dirty="0" err="1"/>
              <a:t>este</a:t>
            </a:r>
            <a:r>
              <a:rPr lang="en-US" dirty="0"/>
              <a:t> </a:t>
            </a:r>
            <a:r>
              <a:rPr lang="en-US" dirty="0" err="1"/>
              <a:t>prezentă</a:t>
            </a:r>
            <a:r>
              <a:rPr lang="en-US" dirty="0"/>
              <a:t> </a:t>
            </a:r>
            <a:r>
              <a:rPr lang="en-US" dirty="0" err="1"/>
              <a:t>atunci</a:t>
            </a:r>
            <a:r>
              <a:rPr lang="en-US" dirty="0"/>
              <a:t> </a:t>
            </a:r>
            <a:r>
              <a:rPr lang="en-US" dirty="0" err="1"/>
              <a:t>când</a:t>
            </a:r>
            <a:r>
              <a:rPr lang="en-US" dirty="0"/>
              <a:t> </a:t>
            </a:r>
            <a:r>
              <a:rPr lang="en-US" i="1" dirty="0" err="1"/>
              <a:t>între</a:t>
            </a:r>
            <a:r>
              <a:rPr lang="en-US" i="1" dirty="0"/>
              <a:t> </a:t>
            </a:r>
            <a:r>
              <a:rPr lang="en-US" i="1" dirty="0" err="1"/>
              <a:t>parteneri</a:t>
            </a:r>
            <a:r>
              <a:rPr lang="en-US" i="1" dirty="0"/>
              <a:t> </a:t>
            </a:r>
            <a:r>
              <a:rPr lang="en-US" i="1" dirty="0" err="1"/>
              <a:t>exisă</a:t>
            </a:r>
            <a:r>
              <a:rPr lang="en-US" i="1" dirty="0"/>
              <a:t> o </a:t>
            </a:r>
            <a:r>
              <a:rPr lang="en-US" i="1" dirty="0" err="1"/>
              <a:t>relaţie</a:t>
            </a:r>
            <a:r>
              <a:rPr lang="en-US" i="1" dirty="0"/>
              <a:t> de </a:t>
            </a:r>
            <a:r>
              <a:rPr lang="en-US" i="1" dirty="0" err="1"/>
              <a:t>inegalitate</a:t>
            </a:r>
            <a:r>
              <a:rPr lang="en-US" i="1" dirty="0"/>
              <a:t>.</a:t>
            </a:r>
            <a:r>
              <a:rPr lang="en-US" dirty="0"/>
              <a:t> </a:t>
            </a:r>
            <a:r>
              <a:rPr lang="en-US" dirty="0" err="1"/>
              <a:t>Numele</a:t>
            </a:r>
            <a:r>
              <a:rPr lang="en-US" dirty="0"/>
              <a:t> </a:t>
            </a:r>
            <a:r>
              <a:rPr lang="en-US" dirty="0" err="1"/>
              <a:t>ei</a:t>
            </a:r>
            <a:r>
              <a:rPr lang="en-US" dirty="0"/>
              <a:t> vine de la </a:t>
            </a:r>
            <a:r>
              <a:rPr lang="en-US" dirty="0" err="1"/>
              <a:t>faptul</a:t>
            </a:r>
            <a:r>
              <a:rPr lang="en-US" dirty="0"/>
              <a:t> </a:t>
            </a:r>
            <a:r>
              <a:rPr lang="en-US" dirty="0" err="1"/>
              <a:t>că</a:t>
            </a:r>
            <a:r>
              <a:rPr lang="en-US" dirty="0"/>
              <a:t> </a:t>
            </a:r>
            <a:r>
              <a:rPr lang="en-US" dirty="0" err="1"/>
              <a:t>prin</a:t>
            </a:r>
            <a:r>
              <a:rPr lang="en-US" dirty="0"/>
              <a:t> </a:t>
            </a:r>
            <a:r>
              <a:rPr lang="en-US" dirty="0" err="1"/>
              <a:t>natura</a:t>
            </a:r>
            <a:r>
              <a:rPr lang="en-US" dirty="0"/>
              <a:t> </a:t>
            </a:r>
            <a:r>
              <a:rPr lang="en-US" dirty="0" err="1"/>
              <a:t>ei</a:t>
            </a:r>
            <a:r>
              <a:rPr lang="en-US" i="1" dirty="0"/>
              <a:t>, </a:t>
            </a:r>
            <a:r>
              <a:rPr lang="en-US" i="1" dirty="0" err="1"/>
              <a:t>apare</a:t>
            </a:r>
            <a:r>
              <a:rPr lang="en-US" i="1" dirty="0"/>
              <a:t> ca o </a:t>
            </a:r>
            <a:r>
              <a:rPr lang="en-US" i="1" dirty="0" err="1"/>
              <a:t>pedeapsă</a:t>
            </a:r>
            <a:r>
              <a:rPr lang="en-US" i="1" dirty="0"/>
              <a:t>, </a:t>
            </a:r>
            <a:r>
              <a:rPr lang="en-US" i="1" dirty="0" err="1"/>
              <a:t>sancţiune</a:t>
            </a:r>
            <a:r>
              <a:rPr lang="en-US" i="1" dirty="0"/>
              <a:t>, </a:t>
            </a:r>
            <a:r>
              <a:rPr lang="en-US" i="1" dirty="0" err="1"/>
              <a:t>maltratare</a:t>
            </a:r>
            <a:r>
              <a:rPr lang="en-US" i="1" dirty="0"/>
              <a:t>, </a:t>
            </a:r>
            <a:r>
              <a:rPr lang="en-US" i="1" dirty="0" err="1"/>
              <a:t>tortură</a:t>
            </a:r>
            <a:r>
              <a:rPr lang="en-US" i="1" dirty="0"/>
              <a:t>. </a:t>
            </a:r>
            <a:r>
              <a:rPr lang="en-US" i="1" dirty="0" err="1"/>
              <a:t>Puterea</a:t>
            </a:r>
            <a:r>
              <a:rPr lang="en-US" i="1" dirty="0"/>
              <a:t>  </a:t>
            </a:r>
            <a:r>
              <a:rPr lang="en-US" i="1" dirty="0" err="1"/>
              <a:t>celor</a:t>
            </a:r>
            <a:r>
              <a:rPr lang="en-US" i="1" dirty="0"/>
              <a:t> </a:t>
            </a:r>
            <a:r>
              <a:rPr lang="en-US" i="1" dirty="0" err="1"/>
              <a:t>doi</a:t>
            </a:r>
            <a:r>
              <a:rPr lang="en-US" i="1" dirty="0"/>
              <a:t> </a:t>
            </a:r>
            <a:r>
              <a:rPr lang="en-US" i="1" dirty="0" err="1"/>
              <a:t>poate</a:t>
            </a:r>
            <a:r>
              <a:rPr lang="en-US" i="1" dirty="0"/>
              <a:t> fi </a:t>
            </a:r>
            <a:r>
              <a:rPr lang="en-US" i="1" dirty="0" err="1"/>
              <a:t>foarte</a:t>
            </a:r>
            <a:r>
              <a:rPr lang="en-US" i="1" dirty="0"/>
              <a:t> </a:t>
            </a:r>
            <a:r>
              <a:rPr lang="en-US" i="1" dirty="0" err="1"/>
              <a:t>diferită</a:t>
            </a:r>
            <a:r>
              <a:rPr lang="en-US" i="1" dirty="0"/>
              <a:t>, </a:t>
            </a:r>
            <a:r>
              <a:rPr lang="en-US" i="1" dirty="0" err="1"/>
              <a:t>astfel</a:t>
            </a:r>
            <a:r>
              <a:rPr lang="en-US" i="1" dirty="0"/>
              <a:t> </a:t>
            </a:r>
            <a:r>
              <a:rPr lang="en-US" i="1" dirty="0" err="1"/>
              <a:t>încât</a:t>
            </a:r>
            <a:r>
              <a:rPr lang="en-US" i="1" dirty="0"/>
              <a:t> </a:t>
            </a:r>
            <a:r>
              <a:rPr lang="en-US" i="1" dirty="0" err="1"/>
              <a:t>cel</a:t>
            </a:r>
            <a:r>
              <a:rPr lang="en-US" i="1" dirty="0"/>
              <a:t> </a:t>
            </a:r>
            <a:r>
              <a:rPr lang="en-US" i="1" dirty="0" err="1"/>
              <a:t>mai</a:t>
            </a:r>
            <a:r>
              <a:rPr lang="en-US" i="1" dirty="0"/>
              <a:t> slab se </a:t>
            </a:r>
            <a:r>
              <a:rPr lang="en-US" i="1" dirty="0" err="1"/>
              <a:t>supune</a:t>
            </a:r>
            <a:r>
              <a:rPr lang="en-US" i="1" dirty="0"/>
              <a:t> </a:t>
            </a:r>
            <a:r>
              <a:rPr lang="en-US" i="1" dirty="0" err="1"/>
              <a:t>fără</a:t>
            </a:r>
            <a:r>
              <a:rPr lang="en-US" i="1" dirty="0"/>
              <a:t> </a:t>
            </a:r>
            <a:r>
              <a:rPr lang="en-US" i="1" dirty="0" err="1"/>
              <a:t>voia</a:t>
            </a:r>
            <a:r>
              <a:rPr lang="en-US" i="1" dirty="0"/>
              <a:t> </a:t>
            </a:r>
            <a:r>
              <a:rPr lang="en-US" i="1" dirty="0" err="1"/>
              <a:t>sa</a:t>
            </a:r>
            <a:r>
              <a:rPr lang="en-US" dirty="0"/>
              <a:t>. </a:t>
            </a:r>
            <a:endParaRPr lang="ro-RO" dirty="0"/>
          </a:p>
          <a:p>
            <a:pPr marL="0" indent="0">
              <a:buNone/>
            </a:pPr>
            <a:r>
              <a:rPr lang="en-US" b="1" i="1" dirty="0" err="1"/>
              <a:t>Violenţa</a:t>
            </a:r>
            <a:r>
              <a:rPr lang="en-US" b="1" i="1" dirty="0"/>
              <a:t> </a:t>
            </a:r>
            <a:r>
              <a:rPr lang="en-US" b="1" i="1" dirty="0" err="1"/>
              <a:t>pedeapsă</a:t>
            </a:r>
            <a:r>
              <a:rPr lang="en-US" b="1" i="1" dirty="0"/>
              <a:t> cu </a:t>
            </a:r>
            <a:r>
              <a:rPr lang="en-US" b="1" i="1" dirty="0" err="1"/>
              <a:t>simetrie</a:t>
            </a:r>
            <a:r>
              <a:rPr lang="en-US" b="1" i="1" dirty="0"/>
              <a:t> </a:t>
            </a:r>
            <a:r>
              <a:rPr lang="en-US" b="1" i="1" dirty="0" err="1"/>
              <a:t>latentă</a:t>
            </a:r>
            <a:r>
              <a:rPr lang="en-US" dirty="0"/>
              <a:t> </a:t>
            </a:r>
            <a:r>
              <a:rPr lang="en-US" dirty="0" err="1"/>
              <a:t>este</a:t>
            </a:r>
            <a:r>
              <a:rPr lang="en-US" dirty="0"/>
              <a:t> o </a:t>
            </a:r>
            <a:r>
              <a:rPr lang="en-US" dirty="0" err="1"/>
              <a:t>variantă</a:t>
            </a:r>
            <a:r>
              <a:rPr lang="en-US" dirty="0"/>
              <a:t> a </a:t>
            </a:r>
            <a:r>
              <a:rPr lang="en-US" dirty="0" err="1"/>
              <a:t>violenţei</a:t>
            </a:r>
            <a:r>
              <a:rPr lang="en-US" dirty="0"/>
              <a:t> </a:t>
            </a:r>
            <a:r>
              <a:rPr lang="en-US" dirty="0" err="1"/>
              <a:t>pedeapsă</a:t>
            </a:r>
            <a:r>
              <a:rPr lang="en-US" dirty="0"/>
              <a:t>, </a:t>
            </a:r>
            <a:r>
              <a:rPr lang="en-US" dirty="0" err="1"/>
              <a:t>ce</a:t>
            </a:r>
            <a:r>
              <a:rPr lang="en-US" dirty="0"/>
              <a:t> are </a:t>
            </a:r>
            <a:r>
              <a:rPr lang="en-US" dirty="0" err="1"/>
              <a:t>drept</a:t>
            </a:r>
            <a:r>
              <a:rPr lang="en-US" dirty="0"/>
              <a:t> </a:t>
            </a:r>
            <a:r>
              <a:rPr lang="en-US" dirty="0" err="1"/>
              <a:t>caracteristică</a:t>
            </a:r>
            <a:r>
              <a:rPr lang="en-US" dirty="0"/>
              <a:t> </a:t>
            </a:r>
            <a:r>
              <a:rPr lang="en-US" dirty="0" err="1"/>
              <a:t>faptul</a:t>
            </a:r>
            <a:r>
              <a:rPr lang="en-US" dirty="0"/>
              <a:t> </a:t>
            </a:r>
            <a:r>
              <a:rPr lang="en-US" dirty="0" err="1"/>
              <a:t>că</a:t>
            </a:r>
            <a:r>
              <a:rPr lang="en-US" dirty="0"/>
              <a:t> </a:t>
            </a:r>
            <a:r>
              <a:rPr lang="en-US" i="1" dirty="0" err="1"/>
              <a:t>unul</a:t>
            </a:r>
            <a:r>
              <a:rPr lang="en-US" i="1" dirty="0"/>
              <a:t> </a:t>
            </a:r>
            <a:r>
              <a:rPr lang="en-US" i="1" dirty="0" err="1"/>
              <a:t>dintre</a:t>
            </a:r>
            <a:r>
              <a:rPr lang="en-US" i="1" dirty="0"/>
              <a:t> </a:t>
            </a:r>
            <a:r>
              <a:rPr lang="en-US" i="1" dirty="0" err="1"/>
              <a:t>parteneri</a:t>
            </a:r>
            <a:r>
              <a:rPr lang="en-US" i="1" dirty="0"/>
              <a:t>, </a:t>
            </a:r>
            <a:r>
              <a:rPr lang="en-US" i="1" dirty="0" err="1"/>
              <a:t>cel</a:t>
            </a:r>
            <a:r>
              <a:rPr lang="en-US" i="1" dirty="0"/>
              <a:t> care </a:t>
            </a:r>
            <a:r>
              <a:rPr lang="en-US" i="1" dirty="0" err="1"/>
              <a:t>suportă</a:t>
            </a:r>
            <a:r>
              <a:rPr lang="en-US" i="1" dirty="0"/>
              <a:t> </a:t>
            </a:r>
            <a:r>
              <a:rPr lang="en-US" i="1" dirty="0" err="1"/>
              <a:t>actul</a:t>
            </a:r>
            <a:r>
              <a:rPr lang="en-US" i="1" dirty="0"/>
              <a:t> </a:t>
            </a:r>
            <a:r>
              <a:rPr lang="en-US" i="1" dirty="0" err="1"/>
              <a:t>violenţei</a:t>
            </a:r>
            <a:r>
              <a:rPr lang="en-US" i="1" dirty="0"/>
              <a:t>, </a:t>
            </a:r>
            <a:r>
              <a:rPr lang="en-US" i="1" dirty="0" err="1"/>
              <a:t>opune</a:t>
            </a:r>
            <a:r>
              <a:rPr lang="en-US" i="1" dirty="0"/>
              <a:t> </a:t>
            </a:r>
            <a:r>
              <a:rPr lang="en-US" i="1" dirty="0" err="1"/>
              <a:t>rezistenţă</a:t>
            </a:r>
            <a:r>
              <a:rPr lang="en-US" i="1" dirty="0"/>
              <a:t>.</a:t>
            </a:r>
            <a:r>
              <a:rPr lang="en-US" dirty="0"/>
              <a:t> Cu </a:t>
            </a:r>
            <a:r>
              <a:rPr lang="en-US" dirty="0" err="1"/>
              <a:t>toate</a:t>
            </a:r>
            <a:r>
              <a:rPr lang="en-US" dirty="0"/>
              <a:t> </a:t>
            </a:r>
            <a:r>
              <a:rPr lang="en-US" dirty="0" err="1"/>
              <a:t>că</a:t>
            </a:r>
            <a:r>
              <a:rPr lang="en-US" dirty="0"/>
              <a:t> </a:t>
            </a:r>
            <a:r>
              <a:rPr lang="en-US" dirty="0" err="1"/>
              <a:t>raportul</a:t>
            </a:r>
            <a:r>
              <a:rPr lang="en-US" dirty="0"/>
              <a:t> de </a:t>
            </a:r>
            <a:r>
              <a:rPr lang="en-US" dirty="0" err="1"/>
              <a:t>forţe</a:t>
            </a:r>
            <a:r>
              <a:rPr lang="en-US" dirty="0"/>
              <a:t> </a:t>
            </a:r>
            <a:r>
              <a:rPr lang="en-US" dirty="0" err="1"/>
              <a:t>este</a:t>
            </a:r>
            <a:r>
              <a:rPr lang="en-US" dirty="0"/>
              <a:t> </a:t>
            </a:r>
            <a:r>
              <a:rPr lang="en-US" dirty="0" err="1"/>
              <a:t>diferit</a:t>
            </a:r>
            <a:r>
              <a:rPr lang="en-US" dirty="0"/>
              <a:t>, </a:t>
            </a:r>
            <a:r>
              <a:rPr lang="en-US" dirty="0" err="1"/>
              <a:t>victima</a:t>
            </a:r>
            <a:r>
              <a:rPr lang="en-US" dirty="0"/>
              <a:t> se </a:t>
            </a:r>
            <a:r>
              <a:rPr lang="en-US" dirty="0" err="1"/>
              <a:t>opune</a:t>
            </a:r>
            <a:r>
              <a:rPr lang="en-US" dirty="0"/>
              <a:t> </a:t>
            </a:r>
            <a:r>
              <a:rPr lang="en-US" dirty="0" err="1"/>
              <a:t>atacatorului</a:t>
            </a:r>
            <a:r>
              <a:rPr lang="en-US" dirty="0"/>
              <a:t> </a:t>
            </a:r>
            <a:r>
              <a:rPr lang="en-US" i="1" dirty="0" err="1"/>
              <a:t>într</a:t>
            </a:r>
            <a:r>
              <a:rPr lang="en-US" i="1" dirty="0"/>
              <a:t>-un mod </a:t>
            </a:r>
            <a:r>
              <a:rPr lang="en-US" i="1" dirty="0" err="1"/>
              <a:t>haotic</a:t>
            </a:r>
            <a:r>
              <a:rPr lang="en-US" i="1" dirty="0"/>
              <a:t> </a:t>
            </a:r>
            <a:r>
              <a:rPr lang="en-US" i="1" dirty="0" err="1"/>
              <a:t>şi</a:t>
            </a:r>
            <a:r>
              <a:rPr lang="en-US" i="1" dirty="0"/>
              <a:t> </a:t>
            </a:r>
            <a:r>
              <a:rPr lang="en-US" i="1" dirty="0" err="1"/>
              <a:t>incoerent</a:t>
            </a:r>
            <a:r>
              <a:rPr lang="en-US" dirty="0"/>
              <a:t>. </a:t>
            </a:r>
          </a:p>
          <a:p>
            <a:pPr marL="0" indent="0">
              <a:buNone/>
            </a:pPr>
            <a:endParaRPr lang="ro-RO" sz="4000" dirty="0"/>
          </a:p>
        </p:txBody>
      </p:sp>
    </p:spTree>
    <p:extLst>
      <p:ext uri="{BB962C8B-B14F-4D97-AF65-F5344CB8AC3E}">
        <p14:creationId xmlns:p14="http://schemas.microsoft.com/office/powerpoint/2010/main" val="41102953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754"/>
            <a:ext cx="10515600" cy="692332"/>
          </a:xfrm>
        </p:spPr>
        <p:txBody>
          <a:bodyPr>
            <a:normAutofit fontScale="90000"/>
          </a:bodyPr>
          <a:lstStyle/>
          <a:p>
            <a:pPr algn="ctr"/>
            <a:r>
              <a:rPr lang="ro-RO" b="1" dirty="0">
                <a:solidFill>
                  <a:schemeClr val="accent6">
                    <a:lumMod val="50000"/>
                  </a:schemeClr>
                </a:solidFill>
              </a:rPr>
              <a:t>Forme de violență domestică </a:t>
            </a:r>
            <a:endParaRPr lang="de-DE" b="1" dirty="0"/>
          </a:p>
        </p:txBody>
      </p:sp>
      <p:sp>
        <p:nvSpPr>
          <p:cNvPr id="3" name="Content Placeholder 2"/>
          <p:cNvSpPr>
            <a:spLocks noGrp="1"/>
          </p:cNvSpPr>
          <p:nvPr>
            <p:ph idx="1"/>
          </p:nvPr>
        </p:nvSpPr>
        <p:spPr>
          <a:xfrm>
            <a:off x="104503" y="849086"/>
            <a:ext cx="11991703" cy="5898078"/>
          </a:xfrm>
        </p:spPr>
        <p:txBody>
          <a:bodyPr>
            <a:normAutofit/>
          </a:bodyPr>
          <a:lstStyle/>
          <a:p>
            <a:pPr marL="0" indent="0">
              <a:buNone/>
            </a:pPr>
            <a:r>
              <a:rPr lang="en-US" dirty="0" err="1"/>
              <a:t>În</a:t>
            </a:r>
            <a:r>
              <a:rPr lang="en-US" dirty="0"/>
              <a:t> </a:t>
            </a:r>
            <a:r>
              <a:rPr lang="en-US" dirty="0" err="1"/>
              <a:t>conformitate</a:t>
            </a:r>
            <a:r>
              <a:rPr lang="en-US" dirty="0"/>
              <a:t> cu art. 4 </a:t>
            </a:r>
            <a:r>
              <a:rPr lang="en-US" dirty="0" err="1"/>
              <a:t>şi</a:t>
            </a:r>
            <a:r>
              <a:rPr lang="en-US" dirty="0"/>
              <a:t> 5 ale </a:t>
            </a:r>
            <a:r>
              <a:rPr lang="en-US" b="1" dirty="0" err="1"/>
              <a:t>Legii</a:t>
            </a:r>
            <a:r>
              <a:rPr lang="en-US" b="1" dirty="0"/>
              <a:t> 45 cu </a:t>
            </a:r>
            <a:r>
              <a:rPr lang="en-US" b="1" dirty="0" err="1"/>
              <a:t>privire</a:t>
            </a:r>
            <a:r>
              <a:rPr lang="en-US" b="1" dirty="0"/>
              <a:t> la </a:t>
            </a:r>
            <a:r>
              <a:rPr lang="en-US" b="1" dirty="0" err="1"/>
              <a:t>prevenirea</a:t>
            </a:r>
            <a:r>
              <a:rPr lang="en-US" b="1" dirty="0"/>
              <a:t> </a:t>
            </a:r>
            <a:r>
              <a:rPr lang="en-US" b="1" dirty="0" err="1"/>
              <a:t>și</a:t>
            </a:r>
            <a:r>
              <a:rPr lang="en-US" b="1" dirty="0"/>
              <a:t> </a:t>
            </a:r>
            <a:r>
              <a:rPr lang="en-US" b="1" dirty="0" err="1"/>
              <a:t>combaterea</a:t>
            </a:r>
            <a:r>
              <a:rPr lang="en-US" b="1" dirty="0"/>
              <a:t> </a:t>
            </a:r>
            <a:r>
              <a:rPr lang="en-US" b="1" dirty="0" err="1"/>
              <a:t>violenței</a:t>
            </a:r>
            <a:r>
              <a:rPr lang="en-US" b="1" dirty="0"/>
              <a:t> </a:t>
            </a:r>
            <a:r>
              <a:rPr lang="en-US" b="1" dirty="0" err="1"/>
              <a:t>domestice</a:t>
            </a:r>
            <a:r>
              <a:rPr lang="en-US" dirty="0"/>
              <a:t>, </a:t>
            </a:r>
            <a:r>
              <a:rPr lang="en-US" dirty="0" err="1"/>
              <a:t>violenţa</a:t>
            </a:r>
            <a:r>
              <a:rPr lang="en-US" dirty="0"/>
              <a:t> </a:t>
            </a:r>
            <a:r>
              <a:rPr lang="en-US" dirty="0" err="1"/>
              <a:t>în</a:t>
            </a:r>
            <a:r>
              <a:rPr lang="en-US" dirty="0"/>
              <a:t> </a:t>
            </a:r>
            <a:r>
              <a:rPr lang="en-US" dirty="0" err="1"/>
              <a:t>familie</a:t>
            </a:r>
            <a:r>
              <a:rPr lang="en-US" dirty="0"/>
              <a:t> se </a:t>
            </a:r>
            <a:r>
              <a:rPr lang="en-US" dirty="0" err="1"/>
              <a:t>manifestă</a:t>
            </a:r>
            <a:r>
              <a:rPr lang="en-US" dirty="0"/>
              <a:t> sub </a:t>
            </a:r>
            <a:r>
              <a:rPr lang="en-US" dirty="0" err="1"/>
              <a:t>următoarele</a:t>
            </a:r>
            <a:r>
              <a:rPr lang="en-US" dirty="0"/>
              <a:t> </a:t>
            </a:r>
            <a:r>
              <a:rPr lang="en-US" dirty="0" err="1"/>
              <a:t>forme</a:t>
            </a:r>
            <a:r>
              <a:rPr lang="en-US" dirty="0"/>
              <a:t>: </a:t>
            </a:r>
          </a:p>
          <a:p>
            <a:r>
              <a:rPr lang="en-US" i="1" dirty="0" err="1"/>
              <a:t>violenţa</a:t>
            </a:r>
            <a:r>
              <a:rPr lang="en-US" i="1" dirty="0"/>
              <a:t> </a:t>
            </a:r>
            <a:r>
              <a:rPr lang="ro-RO" i="1" dirty="0"/>
              <a:t>fizică; </a:t>
            </a:r>
          </a:p>
          <a:p>
            <a:r>
              <a:rPr lang="ro-RO" i="1" dirty="0"/>
              <a:t>Violența sexuală;</a:t>
            </a:r>
          </a:p>
          <a:p>
            <a:r>
              <a:rPr lang="en-US" i="1" dirty="0" err="1"/>
              <a:t>violenţa</a:t>
            </a:r>
            <a:r>
              <a:rPr lang="en-US" i="1" dirty="0"/>
              <a:t> </a:t>
            </a:r>
            <a:r>
              <a:rPr lang="en-US" i="1" dirty="0" err="1"/>
              <a:t>psihologică</a:t>
            </a:r>
            <a:r>
              <a:rPr lang="ro-RO" i="1" dirty="0"/>
              <a:t>;</a:t>
            </a:r>
          </a:p>
          <a:p>
            <a:r>
              <a:rPr lang="ro-RO" i="1" dirty="0"/>
              <a:t>Violența spirituală;</a:t>
            </a:r>
          </a:p>
          <a:p>
            <a:r>
              <a:rPr lang="en-US" i="1" dirty="0" err="1"/>
              <a:t>violenţa</a:t>
            </a:r>
            <a:r>
              <a:rPr lang="en-US" i="1" dirty="0"/>
              <a:t> </a:t>
            </a:r>
            <a:r>
              <a:rPr lang="en-US" i="1" dirty="0" err="1"/>
              <a:t>economică</a:t>
            </a:r>
            <a:r>
              <a:rPr lang="ro-RO" i="1" dirty="0"/>
              <a:t>.</a:t>
            </a:r>
          </a:p>
          <a:p>
            <a:pPr marL="0" indent="0">
              <a:buNone/>
            </a:pPr>
            <a:r>
              <a:rPr lang="ro-RO" dirty="0"/>
              <a:t>Totodată se delimitează, în plan internațional, </a:t>
            </a:r>
            <a:r>
              <a:rPr lang="ro-RO" i="1" dirty="0"/>
              <a:t>v</a:t>
            </a:r>
            <a:r>
              <a:rPr lang="en-US" i="1" dirty="0" err="1"/>
              <a:t>iolenţa</a:t>
            </a:r>
            <a:r>
              <a:rPr lang="en-US" i="1" dirty="0"/>
              <a:t> </a:t>
            </a:r>
            <a:r>
              <a:rPr lang="en-US" i="1" dirty="0" err="1"/>
              <a:t>prin</a:t>
            </a:r>
            <a:r>
              <a:rPr lang="en-US" i="1" dirty="0"/>
              <a:t> </a:t>
            </a:r>
            <a:r>
              <a:rPr lang="en-US" i="1" dirty="0" err="1"/>
              <a:t>deprivare</a:t>
            </a:r>
            <a:r>
              <a:rPr lang="en-US" i="1" dirty="0"/>
              <a:t> </a:t>
            </a:r>
            <a:r>
              <a:rPr lang="en-US" i="1" dirty="0" err="1"/>
              <a:t>sau</a:t>
            </a:r>
            <a:r>
              <a:rPr lang="en-US" i="1" dirty="0"/>
              <a:t> </a:t>
            </a:r>
            <a:r>
              <a:rPr lang="en-US" i="1" dirty="0" err="1"/>
              <a:t>neglijare</a:t>
            </a:r>
            <a:r>
              <a:rPr lang="en-US" i="1" dirty="0"/>
              <a:t> </a:t>
            </a:r>
            <a:r>
              <a:rPr lang="en-US" dirty="0"/>
              <a:t>–forma non-</a:t>
            </a:r>
            <a:r>
              <a:rPr lang="en-US" dirty="0" err="1"/>
              <a:t>fizică</a:t>
            </a:r>
            <a:r>
              <a:rPr lang="en-US" dirty="0"/>
              <a:t> a </a:t>
            </a:r>
            <a:r>
              <a:rPr lang="en-US" dirty="0" err="1"/>
              <a:t>violenţei</a:t>
            </a:r>
            <a:r>
              <a:rPr lang="en-US" dirty="0"/>
              <a:t>, </a:t>
            </a:r>
            <a:r>
              <a:rPr lang="ro-RO" dirty="0"/>
              <a:t>care include</a:t>
            </a:r>
            <a:r>
              <a:rPr lang="en-US" dirty="0"/>
              <a:t> </a:t>
            </a:r>
            <a:r>
              <a:rPr lang="en-US" dirty="0" err="1"/>
              <a:t>violenţa</a:t>
            </a:r>
            <a:r>
              <a:rPr lang="en-US" dirty="0"/>
              <a:t> </a:t>
            </a:r>
            <a:r>
              <a:rPr lang="en-US" dirty="0" err="1"/>
              <a:t>verbală</a:t>
            </a:r>
            <a:r>
              <a:rPr lang="en-US" dirty="0"/>
              <a:t> </a:t>
            </a:r>
            <a:r>
              <a:rPr lang="en-US" dirty="0" err="1"/>
              <a:t>şi</a:t>
            </a:r>
            <a:r>
              <a:rPr lang="en-US" dirty="0"/>
              <a:t> </a:t>
            </a:r>
            <a:r>
              <a:rPr lang="en-US" dirty="0" err="1"/>
              <a:t>cea</a:t>
            </a:r>
            <a:r>
              <a:rPr lang="en-US" dirty="0"/>
              <a:t> </a:t>
            </a:r>
            <a:r>
              <a:rPr lang="en-US" dirty="0" err="1"/>
              <a:t>emoţională</a:t>
            </a:r>
            <a:r>
              <a:rPr lang="en-US" dirty="0"/>
              <a:t>, </a:t>
            </a:r>
            <a:r>
              <a:rPr lang="en-US" dirty="0" err="1"/>
              <a:t>utilizate</a:t>
            </a:r>
            <a:r>
              <a:rPr lang="en-US" dirty="0"/>
              <a:t> </a:t>
            </a:r>
            <a:r>
              <a:rPr lang="en-US" dirty="0" err="1"/>
              <a:t>în</a:t>
            </a:r>
            <a:r>
              <a:rPr lang="en-US" dirty="0"/>
              <a:t> </a:t>
            </a:r>
            <a:r>
              <a:rPr lang="en-US" dirty="0" err="1"/>
              <a:t>scopul</a:t>
            </a:r>
            <a:r>
              <a:rPr lang="en-US" dirty="0"/>
              <a:t> </a:t>
            </a:r>
            <a:r>
              <a:rPr lang="en-US" dirty="0" err="1"/>
              <a:t>ameninţării</a:t>
            </a:r>
            <a:r>
              <a:rPr lang="en-US" dirty="0"/>
              <a:t>, </a:t>
            </a:r>
            <a:r>
              <a:rPr lang="en-US" dirty="0" err="1"/>
              <a:t>intimidării</a:t>
            </a:r>
            <a:r>
              <a:rPr lang="en-US" dirty="0"/>
              <a:t> </a:t>
            </a:r>
            <a:r>
              <a:rPr lang="en-US" dirty="0" err="1"/>
              <a:t>şi</a:t>
            </a:r>
            <a:r>
              <a:rPr lang="en-US" dirty="0"/>
              <a:t> a </a:t>
            </a:r>
            <a:r>
              <a:rPr lang="en-US" dirty="0" err="1"/>
              <a:t>deţinerii</a:t>
            </a:r>
            <a:r>
              <a:rPr lang="en-US" dirty="0"/>
              <a:t> </a:t>
            </a:r>
            <a:r>
              <a:rPr lang="en-US" dirty="0" err="1"/>
              <a:t>controlului</a:t>
            </a:r>
            <a:r>
              <a:rPr lang="en-US" dirty="0"/>
              <a:t> </a:t>
            </a:r>
            <a:r>
              <a:rPr lang="en-US" dirty="0" err="1"/>
              <a:t>asupra</a:t>
            </a:r>
            <a:r>
              <a:rPr lang="en-US" dirty="0"/>
              <a:t> </a:t>
            </a:r>
            <a:r>
              <a:rPr lang="en-US" dirty="0" err="1"/>
              <a:t>victimei</a:t>
            </a:r>
            <a:r>
              <a:rPr lang="en-US" dirty="0"/>
              <a:t> cu impact </a:t>
            </a:r>
            <a:r>
              <a:rPr lang="en-US" dirty="0" err="1"/>
              <a:t>asupra</a:t>
            </a:r>
            <a:r>
              <a:rPr lang="en-US" dirty="0"/>
              <a:t> </a:t>
            </a:r>
            <a:r>
              <a:rPr lang="en-US" dirty="0" err="1"/>
              <a:t>planurilor</a:t>
            </a:r>
            <a:r>
              <a:rPr lang="en-US" dirty="0"/>
              <a:t> </a:t>
            </a:r>
            <a:r>
              <a:rPr lang="en-US" dirty="0" err="1"/>
              <a:t>psihologice</a:t>
            </a:r>
            <a:r>
              <a:rPr lang="en-US" dirty="0"/>
              <a:t>. </a:t>
            </a:r>
          </a:p>
          <a:p>
            <a:pPr marL="0" indent="0" algn="just">
              <a:buNone/>
            </a:pPr>
            <a:endParaRPr lang="ro-RO" sz="4000" dirty="0"/>
          </a:p>
        </p:txBody>
      </p:sp>
    </p:spTree>
    <p:extLst>
      <p:ext uri="{BB962C8B-B14F-4D97-AF65-F5344CB8AC3E}">
        <p14:creationId xmlns:p14="http://schemas.microsoft.com/office/powerpoint/2010/main" val="3361767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629"/>
            <a:ext cx="10515600" cy="956357"/>
          </a:xfrm>
        </p:spPr>
        <p:txBody>
          <a:bodyPr/>
          <a:lstStyle/>
          <a:p>
            <a:pPr algn="ctr"/>
            <a:r>
              <a:rPr lang="ro-RO" dirty="0"/>
              <a:t> </a:t>
            </a:r>
            <a:r>
              <a:rPr lang="ro-RO" sz="4800" b="1" dirty="0">
                <a:solidFill>
                  <a:schemeClr val="accent6">
                    <a:lumMod val="50000"/>
                  </a:schemeClr>
                </a:solidFill>
              </a:rPr>
              <a:t>Factori comuni ai violenței domestice</a:t>
            </a:r>
            <a:endParaRPr lang="en-US" sz="4800" b="1" dirty="0">
              <a:solidFill>
                <a:schemeClr val="accent6">
                  <a:lumMod val="50000"/>
                </a:schemeClr>
              </a:solidFill>
            </a:endParaRPr>
          </a:p>
        </p:txBody>
      </p:sp>
      <p:sp>
        <p:nvSpPr>
          <p:cNvPr id="3" name="Content Placeholder 2"/>
          <p:cNvSpPr>
            <a:spLocks noGrp="1"/>
          </p:cNvSpPr>
          <p:nvPr>
            <p:ph idx="1"/>
          </p:nvPr>
        </p:nvSpPr>
        <p:spPr>
          <a:xfrm>
            <a:off x="221673" y="1205346"/>
            <a:ext cx="11859491" cy="5375563"/>
          </a:xfrm>
        </p:spPr>
        <p:txBody>
          <a:bodyPr>
            <a:normAutofit lnSpcReduction="10000"/>
          </a:bodyPr>
          <a:lstStyle/>
          <a:p>
            <a:pPr marL="0" indent="0">
              <a:buNone/>
            </a:pPr>
            <a:r>
              <a:rPr lang="it-IT" dirty="0"/>
              <a:t>Fiecare caz de violență conjugală se desfășoară în condiții specifice și are cauze particulare</a:t>
            </a:r>
            <a:r>
              <a:rPr lang="it-IT" i="1" dirty="0"/>
              <a:t>.</a:t>
            </a:r>
            <a:r>
              <a:rPr lang="it-IT" dirty="0"/>
              <a:t> Există, </a:t>
            </a:r>
            <a:r>
              <a:rPr lang="ro-RO" dirty="0"/>
              <a:t>însă,</a:t>
            </a:r>
            <a:r>
              <a:rPr lang="it-IT" dirty="0"/>
              <a:t> o serie  de factori comuni, combinația cărora sporește riscul comiterii violenței </a:t>
            </a:r>
            <a:r>
              <a:rPr lang="ro-RO" dirty="0"/>
              <a:t>în familie</a:t>
            </a:r>
            <a:r>
              <a:rPr lang="it-IT" i="1" dirty="0"/>
              <a:t>.</a:t>
            </a:r>
            <a:r>
              <a:rPr lang="it-IT" dirty="0"/>
              <a:t> </a:t>
            </a:r>
            <a:endParaRPr lang="ro-RO" dirty="0"/>
          </a:p>
          <a:p>
            <a:pPr marL="0" indent="0" algn="ctr">
              <a:buNone/>
            </a:pPr>
            <a:r>
              <a:rPr lang="ro-RO" b="1" dirty="0"/>
              <a:t>Modelul ecologic de explicare a violenței domestice </a:t>
            </a:r>
          </a:p>
          <a:p>
            <a:pPr marL="0" indent="0">
              <a:buNone/>
            </a:pPr>
            <a:endParaRPr lang="ro-RO" dirty="0"/>
          </a:p>
          <a:p>
            <a:pPr marL="0" indent="0">
              <a:buNone/>
            </a:pPr>
            <a:endParaRPr lang="ro-RO" dirty="0"/>
          </a:p>
          <a:p>
            <a:pPr marL="0" indent="0">
              <a:buNone/>
            </a:pPr>
            <a:endParaRPr lang="ro-RO" dirty="0"/>
          </a:p>
          <a:p>
            <a:pPr marL="0" indent="0">
              <a:buNone/>
            </a:pPr>
            <a:endParaRPr lang="ro-RO" dirty="0"/>
          </a:p>
          <a:p>
            <a:pPr marL="0" indent="0">
              <a:buNone/>
            </a:pPr>
            <a:endParaRPr lang="ro-RO" dirty="0"/>
          </a:p>
          <a:p>
            <a:pPr marL="0" indent="0">
              <a:buNone/>
            </a:pPr>
            <a:endParaRPr lang="ro-RO" dirty="0"/>
          </a:p>
          <a:p>
            <a:pPr marL="0" indent="0">
              <a:buNone/>
            </a:pPr>
            <a:endParaRPr lang="en-US" dirty="0"/>
          </a:p>
          <a:p>
            <a:pPr marL="0" indent="0">
              <a:buNone/>
            </a:pPr>
            <a:r>
              <a:rPr lang="ro-RO" dirty="0"/>
              <a:t>	</a:t>
            </a:r>
            <a:endParaRPr lang="en-US" i="1" dirty="0"/>
          </a:p>
          <a:p>
            <a:endParaRPr lang="en-US" dirty="0"/>
          </a:p>
        </p:txBody>
      </p:sp>
      <p:sp>
        <p:nvSpPr>
          <p:cNvPr id="4" name="Oval 3"/>
          <p:cNvSpPr/>
          <p:nvPr/>
        </p:nvSpPr>
        <p:spPr>
          <a:xfrm>
            <a:off x="653138" y="2795451"/>
            <a:ext cx="10946675" cy="3344092"/>
          </a:xfrm>
          <a:prstGeom prst="ellipse">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US">
              <a:solidFill>
                <a:schemeClr val="accent1">
                  <a:lumMod val="50000"/>
                </a:schemeClr>
              </a:solidFill>
            </a:endParaRPr>
          </a:p>
        </p:txBody>
      </p:sp>
      <p:sp>
        <p:nvSpPr>
          <p:cNvPr id="5" name="Oval 4"/>
          <p:cNvSpPr/>
          <p:nvPr/>
        </p:nvSpPr>
        <p:spPr>
          <a:xfrm flipV="1">
            <a:off x="613953" y="3213460"/>
            <a:ext cx="9771017" cy="2403568"/>
          </a:xfrm>
          <a:prstGeom prst="ellipse">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 name="Oval 5"/>
          <p:cNvSpPr/>
          <p:nvPr/>
        </p:nvSpPr>
        <p:spPr>
          <a:xfrm flipV="1">
            <a:off x="613954" y="3540032"/>
            <a:ext cx="8516983" cy="164592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613951" y="3866606"/>
            <a:ext cx="6871065" cy="875211"/>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 name="Rectangle 9"/>
          <p:cNvSpPr/>
          <p:nvPr/>
        </p:nvSpPr>
        <p:spPr>
          <a:xfrm>
            <a:off x="10554789" y="3866603"/>
            <a:ext cx="1957840" cy="757647"/>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o-RO" sz="2400" b="1" dirty="0">
                <a:ln w="0"/>
                <a:solidFill>
                  <a:schemeClr val="tx1"/>
                </a:solidFill>
                <a:effectLst>
                  <a:outerShdw blurRad="38100" dist="19050" dir="2700000" algn="tl" rotWithShape="0">
                    <a:schemeClr val="dk1">
                      <a:alpha val="40000"/>
                    </a:schemeClr>
                  </a:outerShdw>
                </a:effectLst>
              </a:rPr>
              <a:t>Social</a:t>
            </a:r>
            <a:endParaRPr lang="en-US" sz="2400" b="1" dirty="0">
              <a:ln w="0"/>
              <a:solidFill>
                <a:schemeClr val="tx1"/>
              </a:solidFill>
              <a:effectLst>
                <a:outerShdw blurRad="38100" dist="19050" dir="2700000" algn="tl" rotWithShape="0">
                  <a:schemeClr val="dk1">
                    <a:alpha val="40000"/>
                  </a:schemeClr>
                </a:outerShdw>
              </a:effectLst>
            </a:endParaRPr>
          </a:p>
        </p:txBody>
      </p:sp>
      <p:sp>
        <p:nvSpPr>
          <p:cNvPr id="11" name="Rectangle 10"/>
          <p:cNvSpPr/>
          <p:nvPr/>
        </p:nvSpPr>
        <p:spPr>
          <a:xfrm>
            <a:off x="7942217" y="3043645"/>
            <a:ext cx="2168434" cy="692328"/>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o-RO" sz="2400" b="1" dirty="0">
                <a:ln w="0"/>
                <a:solidFill>
                  <a:schemeClr val="tx1"/>
                </a:solidFill>
                <a:effectLst>
                  <a:outerShdw blurRad="38100" dist="19050" dir="2700000" algn="tl" rotWithShape="0">
                    <a:schemeClr val="dk1">
                      <a:alpha val="40000"/>
                    </a:schemeClr>
                  </a:outerShdw>
                </a:effectLst>
              </a:rPr>
              <a:t>Comunitar</a:t>
            </a:r>
            <a:endParaRPr lang="en-US" sz="2400" b="1" dirty="0">
              <a:ln w="0"/>
              <a:solidFill>
                <a:schemeClr val="accent1"/>
              </a:solidFill>
              <a:effectLst>
                <a:outerShdw blurRad="38100" dist="25400" dir="5400000" algn="ctr" rotWithShape="0">
                  <a:srgbClr val="6E747A">
                    <a:alpha val="43000"/>
                  </a:srgbClr>
                </a:outerShdw>
              </a:effectLst>
            </a:endParaRPr>
          </a:p>
        </p:txBody>
      </p:sp>
      <p:sp>
        <p:nvSpPr>
          <p:cNvPr id="12" name="Rectangle 11"/>
          <p:cNvSpPr/>
          <p:nvPr/>
        </p:nvSpPr>
        <p:spPr>
          <a:xfrm>
            <a:off x="7485016" y="4193173"/>
            <a:ext cx="2259875" cy="64008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o-RO" sz="2400" b="1" dirty="0">
                <a:ln w="0"/>
                <a:solidFill>
                  <a:schemeClr val="tx1"/>
                </a:solidFill>
                <a:effectLst>
                  <a:outerShdw blurRad="38100" dist="19050" dir="2700000" algn="tl" rotWithShape="0">
                    <a:schemeClr val="dk1">
                      <a:alpha val="40000"/>
                    </a:schemeClr>
                  </a:outerShdw>
                </a:effectLst>
              </a:rPr>
              <a:t>Relațional</a:t>
            </a:r>
            <a:endParaRPr lang="en-US" sz="2400" b="1" dirty="0"/>
          </a:p>
        </p:txBody>
      </p:sp>
      <p:sp>
        <p:nvSpPr>
          <p:cNvPr id="13" name="Rectangle 12"/>
          <p:cNvSpPr/>
          <p:nvPr/>
        </p:nvSpPr>
        <p:spPr>
          <a:xfrm>
            <a:off x="2560321" y="3944984"/>
            <a:ext cx="2534194" cy="56170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ro-RO" sz="2400" b="1" dirty="0">
                <a:ln w="0"/>
                <a:solidFill>
                  <a:schemeClr val="tx1"/>
                </a:solidFill>
                <a:effectLst>
                  <a:outerShdw blurRad="38100" dist="19050" dir="2700000" algn="tl" rotWithShape="0">
                    <a:schemeClr val="dk1">
                      <a:alpha val="40000"/>
                    </a:schemeClr>
                  </a:outerShdw>
                </a:effectLst>
              </a:rPr>
              <a:t>Individual</a:t>
            </a:r>
            <a:endParaRPr lang="en-US" sz="24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297481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5125"/>
            <a:ext cx="10515600" cy="6215783"/>
          </a:xfrm>
        </p:spPr>
        <p:txBody>
          <a:bodyPr>
            <a:normAutofit/>
          </a:bodyPr>
          <a:lstStyle/>
          <a:p>
            <a:pPr marL="0" indent="0" algn="ctr">
              <a:buNone/>
            </a:pPr>
            <a:endParaRPr lang="ro-RO" sz="6000" b="1" dirty="0">
              <a:solidFill>
                <a:schemeClr val="accent6">
                  <a:lumMod val="75000"/>
                </a:schemeClr>
              </a:solidFill>
            </a:endParaRPr>
          </a:p>
          <a:p>
            <a:pPr marL="0" indent="0" algn="ctr">
              <a:buNone/>
            </a:pPr>
            <a:endParaRPr lang="ro-RO" sz="6000" b="1" dirty="0">
              <a:solidFill>
                <a:schemeClr val="accent6">
                  <a:lumMod val="75000"/>
                </a:schemeClr>
              </a:solidFill>
            </a:endParaRPr>
          </a:p>
          <a:p>
            <a:pPr marL="0" indent="0" algn="ctr">
              <a:buNone/>
            </a:pPr>
            <a:endParaRPr lang="ro-RO" sz="6000" b="1" dirty="0">
              <a:solidFill>
                <a:schemeClr val="accent6">
                  <a:lumMod val="75000"/>
                </a:schemeClr>
              </a:solidFill>
            </a:endParaRPr>
          </a:p>
          <a:p>
            <a:pPr marL="0" indent="0" algn="ctr">
              <a:buNone/>
            </a:pPr>
            <a:r>
              <a:rPr lang="ro-RO" sz="6000" b="1" dirty="0">
                <a:solidFill>
                  <a:schemeClr val="accent6">
                    <a:lumMod val="75000"/>
                  </a:schemeClr>
                </a:solidFill>
              </a:rPr>
              <a:t>Multumesc pentru atenție!</a:t>
            </a:r>
          </a:p>
        </p:txBody>
      </p:sp>
    </p:spTree>
    <p:extLst>
      <p:ext uri="{BB962C8B-B14F-4D97-AF65-F5344CB8AC3E}">
        <p14:creationId xmlns:p14="http://schemas.microsoft.com/office/powerpoint/2010/main" val="39689778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2"/>
            <a:ext cx="10515600" cy="928254"/>
          </a:xfrm>
        </p:spPr>
        <p:txBody>
          <a:bodyPr>
            <a:normAutofit/>
          </a:bodyPr>
          <a:lstStyle/>
          <a:p>
            <a:pPr algn="ctr"/>
            <a:r>
              <a:rPr lang="en-US" sz="4800" b="1" dirty="0" err="1">
                <a:solidFill>
                  <a:schemeClr val="accent6">
                    <a:lumMod val="50000"/>
                  </a:schemeClr>
                </a:solidFill>
              </a:rPr>
              <a:t>Referin</a:t>
            </a:r>
            <a:r>
              <a:rPr lang="ro-RO" sz="4800" b="1" dirty="0">
                <a:solidFill>
                  <a:schemeClr val="accent6">
                    <a:lumMod val="50000"/>
                  </a:schemeClr>
                </a:solidFill>
              </a:rPr>
              <a:t>ț</a:t>
            </a:r>
            <a:r>
              <a:rPr lang="en-US" sz="4800" b="1" dirty="0">
                <a:solidFill>
                  <a:schemeClr val="accent6">
                    <a:lumMod val="50000"/>
                  </a:schemeClr>
                </a:solidFill>
              </a:rPr>
              <a:t>e </a:t>
            </a:r>
            <a:r>
              <a:rPr lang="en-US" sz="4800" b="1" dirty="0" err="1">
                <a:solidFill>
                  <a:schemeClr val="accent6">
                    <a:lumMod val="50000"/>
                  </a:schemeClr>
                </a:solidFill>
              </a:rPr>
              <a:t>bibliografi</a:t>
            </a:r>
            <a:r>
              <a:rPr lang="ro-RO" sz="4800" b="1" dirty="0">
                <a:solidFill>
                  <a:schemeClr val="accent6">
                    <a:lumMod val="50000"/>
                  </a:schemeClr>
                </a:solidFill>
              </a:rPr>
              <a:t>c</a:t>
            </a:r>
            <a:r>
              <a:rPr lang="en-US" sz="4800" b="1" dirty="0">
                <a:solidFill>
                  <a:schemeClr val="accent6">
                    <a:lumMod val="50000"/>
                  </a:schemeClr>
                </a:solidFill>
              </a:rPr>
              <a:t>e:</a:t>
            </a:r>
            <a:endParaRPr lang="de-DE" sz="4800" b="1" dirty="0">
              <a:solidFill>
                <a:schemeClr val="accent6">
                  <a:lumMod val="50000"/>
                </a:schemeClr>
              </a:solidFill>
            </a:endParaRPr>
          </a:p>
        </p:txBody>
      </p:sp>
      <p:sp>
        <p:nvSpPr>
          <p:cNvPr id="3" name="Content Placeholder 2"/>
          <p:cNvSpPr>
            <a:spLocks noGrp="1"/>
          </p:cNvSpPr>
          <p:nvPr>
            <p:ph idx="1"/>
          </p:nvPr>
        </p:nvSpPr>
        <p:spPr>
          <a:xfrm>
            <a:off x="138545" y="1052946"/>
            <a:ext cx="11873346" cy="5430982"/>
          </a:xfrm>
        </p:spPr>
        <p:txBody>
          <a:bodyPr>
            <a:normAutofit/>
          </a:bodyPr>
          <a:lstStyle/>
          <a:p>
            <a:endParaRPr lang="ro-RO" dirty="0">
              <a:solidFill>
                <a:srgbClr val="FF0000"/>
              </a:solidFill>
            </a:endParaRPr>
          </a:p>
          <a:p>
            <a:pPr lvl="1"/>
            <a:r>
              <a:rPr lang="en-US" sz="2800" dirty="0" err="1"/>
              <a:t>Isac</a:t>
            </a:r>
            <a:r>
              <a:rPr lang="en-US" sz="2800" dirty="0"/>
              <a:t>, O. </a:t>
            </a:r>
            <a:r>
              <a:rPr lang="en-US" sz="2800" i="1" dirty="0" err="1"/>
              <a:t>Sociologia</a:t>
            </a:r>
            <a:r>
              <a:rPr lang="en-US" sz="2800" i="1" dirty="0"/>
              <a:t> </a:t>
            </a:r>
            <a:r>
              <a:rPr lang="en-US" sz="2800" i="1" dirty="0" err="1"/>
              <a:t>devianței</a:t>
            </a:r>
            <a:r>
              <a:rPr lang="en-US" sz="2800" dirty="0"/>
              <a:t>. </a:t>
            </a:r>
            <a:r>
              <a:rPr lang="en-US" sz="2800" dirty="0" err="1"/>
              <a:t>Chișinău</a:t>
            </a:r>
            <a:r>
              <a:rPr lang="en-US" sz="2800" dirty="0"/>
              <a:t>, ed. </a:t>
            </a:r>
            <a:r>
              <a:rPr lang="en-US" sz="2800" dirty="0" err="1"/>
              <a:t>Tipografia</a:t>
            </a:r>
            <a:r>
              <a:rPr lang="en-US" sz="2800" dirty="0"/>
              <a:t> central, 2004</a:t>
            </a:r>
          </a:p>
          <a:p>
            <a:pPr lvl="1"/>
            <a:r>
              <a:rPr lang="en-US" sz="2800" dirty="0" err="1"/>
              <a:t>Banciu</a:t>
            </a:r>
            <a:r>
              <a:rPr lang="en-US" sz="2800" dirty="0"/>
              <a:t>, D., </a:t>
            </a:r>
            <a:r>
              <a:rPr lang="en-US" sz="2800" dirty="0" err="1"/>
              <a:t>Radulescu</a:t>
            </a:r>
            <a:r>
              <a:rPr lang="en-US" sz="2800" dirty="0"/>
              <a:t>, S.V. </a:t>
            </a:r>
            <a:r>
              <a:rPr lang="en-US" sz="2800" i="1" dirty="0" err="1"/>
              <a:t>Introducere</a:t>
            </a:r>
            <a:r>
              <a:rPr lang="en-US" sz="2800" i="1" dirty="0"/>
              <a:t> </a:t>
            </a:r>
            <a:r>
              <a:rPr lang="en-US" sz="2800" i="1" dirty="0" err="1"/>
              <a:t>în</a:t>
            </a:r>
            <a:r>
              <a:rPr lang="en-US" sz="2800" i="1" dirty="0"/>
              <a:t> </a:t>
            </a:r>
            <a:r>
              <a:rPr lang="en-US" sz="2800" i="1" dirty="0" err="1"/>
              <a:t>sociologia</a:t>
            </a:r>
            <a:r>
              <a:rPr lang="en-US" sz="2800" i="1" dirty="0"/>
              <a:t> </a:t>
            </a:r>
            <a:r>
              <a:rPr lang="en-US" sz="2800" i="1" dirty="0" err="1"/>
              <a:t>delincvenței</a:t>
            </a:r>
            <a:r>
              <a:rPr lang="en-US" sz="2800" i="1" dirty="0"/>
              <a:t> juvenile. </a:t>
            </a:r>
            <a:r>
              <a:rPr lang="en-US" sz="2800" dirty="0" err="1"/>
              <a:t>București</a:t>
            </a:r>
            <a:r>
              <a:rPr lang="en-US" sz="2800" dirty="0"/>
              <a:t>, 1990</a:t>
            </a:r>
          </a:p>
          <a:p>
            <a:pPr lvl="1"/>
            <a:r>
              <a:rPr lang="en-US" sz="2800" dirty="0" err="1"/>
              <a:t>Ogien</a:t>
            </a:r>
            <a:r>
              <a:rPr lang="en-US" sz="2800" dirty="0"/>
              <a:t>, A. </a:t>
            </a:r>
            <a:r>
              <a:rPr lang="en-US" sz="2800" i="1" dirty="0" err="1"/>
              <a:t>Sociologia</a:t>
            </a:r>
            <a:r>
              <a:rPr lang="en-US" sz="2800" i="1" dirty="0"/>
              <a:t> </a:t>
            </a:r>
            <a:r>
              <a:rPr lang="en-US" sz="2800" i="1" dirty="0" err="1"/>
              <a:t>devianței</a:t>
            </a:r>
            <a:r>
              <a:rPr lang="en-US" sz="2800" dirty="0"/>
              <a:t>. </a:t>
            </a:r>
            <a:r>
              <a:rPr lang="en-US" sz="2800" dirty="0" err="1"/>
              <a:t>Iași</a:t>
            </a:r>
            <a:r>
              <a:rPr lang="en-US" sz="2800" dirty="0"/>
              <a:t>, 2002</a:t>
            </a:r>
          </a:p>
          <a:p>
            <a:pPr lvl="1"/>
            <a:r>
              <a:rPr lang="en-US" sz="2800" dirty="0" err="1"/>
              <a:t>Preda</a:t>
            </a:r>
            <a:r>
              <a:rPr lang="en-US" sz="2800" dirty="0"/>
              <a:t> V. </a:t>
            </a:r>
            <a:r>
              <a:rPr lang="en-US" sz="2800" i="1" dirty="0" err="1"/>
              <a:t>Delincvența</a:t>
            </a:r>
            <a:r>
              <a:rPr lang="en-US" sz="2800" i="1" dirty="0"/>
              <a:t> </a:t>
            </a:r>
            <a:r>
              <a:rPr lang="en-US" sz="2800" i="1" dirty="0" err="1"/>
              <a:t>juvenilă</a:t>
            </a:r>
            <a:r>
              <a:rPr lang="en-US" sz="2800" i="1" dirty="0"/>
              <a:t> (o </a:t>
            </a:r>
            <a:r>
              <a:rPr lang="en-US" sz="2800" i="1" dirty="0" err="1"/>
              <a:t>abordare</a:t>
            </a:r>
            <a:r>
              <a:rPr lang="en-US" sz="2800" i="1" dirty="0"/>
              <a:t> </a:t>
            </a:r>
            <a:r>
              <a:rPr lang="en-US" sz="2800" i="1" dirty="0" err="1"/>
              <a:t>multidisciplinară</a:t>
            </a:r>
            <a:r>
              <a:rPr lang="en-US" sz="2800" i="1" dirty="0"/>
              <a:t>).</a:t>
            </a:r>
            <a:r>
              <a:rPr lang="en-US" sz="2800" dirty="0"/>
              <a:t> Cluj-Napoca, 1998</a:t>
            </a:r>
          </a:p>
          <a:p>
            <a:pPr lvl="1"/>
            <a:r>
              <a:rPr lang="en-US" sz="2800" dirty="0" err="1"/>
              <a:t>Rădulescu</a:t>
            </a:r>
            <a:r>
              <a:rPr lang="en-US" sz="2800" dirty="0"/>
              <a:t>, S.V. </a:t>
            </a:r>
            <a:r>
              <a:rPr lang="en-US" sz="2800" i="1" dirty="0"/>
              <a:t>Anomie, </a:t>
            </a:r>
            <a:r>
              <a:rPr lang="en-US" sz="2800" i="1" dirty="0" err="1"/>
              <a:t>devianță</a:t>
            </a:r>
            <a:r>
              <a:rPr lang="en-US" sz="2800" i="1" dirty="0"/>
              <a:t> </a:t>
            </a:r>
            <a:r>
              <a:rPr lang="en-US" sz="2800" i="1" dirty="0" err="1"/>
              <a:t>și</a:t>
            </a:r>
            <a:r>
              <a:rPr lang="en-US" sz="2800" i="1" dirty="0"/>
              <a:t> </a:t>
            </a:r>
            <a:r>
              <a:rPr lang="en-US" sz="2800" i="1" dirty="0" err="1"/>
              <a:t>patologie</a:t>
            </a:r>
            <a:r>
              <a:rPr lang="en-US" sz="2800" i="1" dirty="0"/>
              <a:t> </a:t>
            </a:r>
            <a:r>
              <a:rPr lang="en-US" sz="2800" i="1" dirty="0" err="1"/>
              <a:t>socială</a:t>
            </a:r>
            <a:r>
              <a:rPr lang="en-US" sz="2800" dirty="0"/>
              <a:t>. </a:t>
            </a:r>
            <a:r>
              <a:rPr lang="en-US" sz="2800" dirty="0" err="1"/>
              <a:t>Timișoara</a:t>
            </a:r>
            <a:r>
              <a:rPr lang="en-US" sz="2800" dirty="0"/>
              <a:t>, 1996</a:t>
            </a:r>
          </a:p>
          <a:p>
            <a:pPr marL="0" indent="0">
              <a:buNone/>
            </a:pPr>
            <a:endParaRPr lang="ro-RO" dirty="0"/>
          </a:p>
          <a:p>
            <a:pPr marL="0" lvl="0" indent="0">
              <a:buNone/>
            </a:pPr>
            <a:endParaRPr lang="ru-RU" sz="4000" dirty="0"/>
          </a:p>
        </p:txBody>
      </p:sp>
    </p:spTree>
    <p:extLst>
      <p:ext uri="{BB962C8B-B14F-4D97-AF65-F5344CB8AC3E}">
        <p14:creationId xmlns:p14="http://schemas.microsoft.com/office/powerpoint/2010/main" val="31628404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845128"/>
          </a:xfrm>
        </p:spPr>
        <p:txBody>
          <a:bodyPr>
            <a:normAutofit/>
          </a:bodyPr>
          <a:lstStyle/>
          <a:p>
            <a:pPr algn="ctr"/>
            <a:r>
              <a:rPr lang="ro-RO" sz="4800" b="1" dirty="0">
                <a:solidFill>
                  <a:schemeClr val="accent6">
                    <a:lumMod val="50000"/>
                  </a:schemeClr>
                </a:solidFill>
              </a:rPr>
              <a:t>Conceptul de control social</a:t>
            </a:r>
            <a:endParaRPr lang="en-US" sz="4800" b="1" dirty="0">
              <a:solidFill>
                <a:schemeClr val="accent6">
                  <a:lumMod val="50000"/>
                </a:schemeClr>
              </a:solidFill>
            </a:endParaRPr>
          </a:p>
        </p:txBody>
      </p:sp>
      <p:sp>
        <p:nvSpPr>
          <p:cNvPr id="3" name="Content Placeholder 2"/>
          <p:cNvSpPr>
            <a:spLocks noGrp="1"/>
          </p:cNvSpPr>
          <p:nvPr>
            <p:ph idx="1"/>
          </p:nvPr>
        </p:nvSpPr>
        <p:spPr>
          <a:xfrm>
            <a:off x="152400" y="845128"/>
            <a:ext cx="11942618" cy="6012872"/>
          </a:xfrm>
        </p:spPr>
        <p:txBody>
          <a:bodyPr>
            <a:normAutofit fontScale="92500" lnSpcReduction="20000"/>
          </a:bodyPr>
          <a:lstStyle/>
          <a:p>
            <a:pPr marL="0" indent="0" algn="just">
              <a:lnSpc>
                <a:spcPct val="120000"/>
              </a:lnSpc>
              <a:buNone/>
            </a:pPr>
            <a:r>
              <a:rPr lang="en-US" dirty="0" err="1">
                <a:cs typeface="Times New Roman" panose="02020603050405020304" pitchFamily="18" charset="0"/>
              </a:rPr>
              <a:t>Conceptul</a:t>
            </a:r>
            <a:r>
              <a:rPr lang="en-US" dirty="0">
                <a:cs typeface="Times New Roman" panose="02020603050405020304" pitchFamily="18" charset="0"/>
              </a:rPr>
              <a:t> de control social </a:t>
            </a:r>
            <a:r>
              <a:rPr lang="en-US" dirty="0" err="1">
                <a:cs typeface="Times New Roman" panose="02020603050405020304" pitchFamily="18" charset="0"/>
              </a:rPr>
              <a:t>desemn</a:t>
            </a:r>
            <a:r>
              <a:rPr lang="ro-RO" dirty="0">
                <a:cs typeface="Times New Roman" panose="02020603050405020304" pitchFamily="18" charset="0"/>
              </a:rPr>
              <a:t>ează</a:t>
            </a:r>
            <a:r>
              <a:rPr lang="en-US" dirty="0">
                <a:cs typeface="Times New Roman" panose="02020603050405020304" pitchFamily="18" charset="0"/>
              </a:rPr>
              <a:t> </a:t>
            </a:r>
            <a:r>
              <a:rPr lang="en-US" dirty="0" err="1">
                <a:cs typeface="Times New Roman" panose="02020603050405020304" pitchFamily="18" charset="0"/>
              </a:rPr>
              <a:t>pârghiile</a:t>
            </a:r>
            <a:r>
              <a:rPr lang="en-US" dirty="0">
                <a:cs typeface="Times New Roman" panose="02020603050405020304" pitchFamily="18" charset="0"/>
              </a:rPr>
              <a:t> </a:t>
            </a:r>
            <a:r>
              <a:rPr lang="en-US" dirty="0" err="1">
                <a:cs typeface="Times New Roman" panose="02020603050405020304" pitchFamily="18" charset="0"/>
              </a:rPr>
              <a:t>principale</a:t>
            </a:r>
            <a:r>
              <a:rPr lang="en-US" dirty="0">
                <a:cs typeface="Times New Roman" panose="02020603050405020304" pitchFamily="18" charset="0"/>
              </a:rPr>
              <a:t> </a:t>
            </a:r>
            <a:r>
              <a:rPr lang="en-US" dirty="0" err="1">
                <a:cs typeface="Times New Roman" panose="02020603050405020304" pitchFamily="18" charset="0"/>
              </a:rPr>
              <a:t>prin</a:t>
            </a:r>
            <a:r>
              <a:rPr lang="en-US" dirty="0">
                <a:cs typeface="Times New Roman" panose="02020603050405020304" pitchFamily="18" charset="0"/>
              </a:rPr>
              <a:t> care o </a:t>
            </a:r>
            <a:r>
              <a:rPr lang="en-US" dirty="0" err="1">
                <a:cs typeface="Times New Roman" panose="02020603050405020304" pitchFamily="18" charset="0"/>
              </a:rPr>
              <a:t>societate</a:t>
            </a:r>
            <a:r>
              <a:rPr lang="en-US" dirty="0">
                <a:cs typeface="Times New Roman" panose="02020603050405020304" pitchFamily="18" charset="0"/>
              </a:rPr>
              <a:t> </a:t>
            </a:r>
            <a:r>
              <a:rPr lang="en-US" dirty="0" err="1">
                <a:cs typeface="Times New Roman" panose="02020603050405020304" pitchFamily="18" charset="0"/>
              </a:rPr>
              <a:t>îşi</a:t>
            </a:r>
            <a:r>
              <a:rPr lang="en-US" dirty="0">
                <a:cs typeface="Times New Roman" panose="02020603050405020304" pitchFamily="18" charset="0"/>
              </a:rPr>
              <a:t> </a:t>
            </a:r>
            <a:r>
              <a:rPr lang="en-US" dirty="0" err="1">
                <a:cs typeface="Times New Roman" panose="02020603050405020304" pitchFamily="18" charset="0"/>
              </a:rPr>
              <a:t>asigură</a:t>
            </a:r>
            <a:r>
              <a:rPr lang="en-US" dirty="0">
                <a:cs typeface="Times New Roman" panose="02020603050405020304" pitchFamily="18" charset="0"/>
              </a:rPr>
              <a:t> </a:t>
            </a:r>
            <a:r>
              <a:rPr lang="en-US" dirty="0" err="1">
                <a:cs typeface="Times New Roman" panose="02020603050405020304" pitchFamily="18" charset="0"/>
              </a:rPr>
              <a:t>coeziunea</a:t>
            </a:r>
            <a:r>
              <a:rPr lang="en-US" dirty="0">
                <a:cs typeface="Times New Roman" panose="02020603050405020304" pitchFamily="18" charset="0"/>
              </a:rPr>
              <a:t>, </a:t>
            </a:r>
            <a:r>
              <a:rPr lang="en-US" dirty="0" err="1">
                <a:cs typeface="Times New Roman" panose="02020603050405020304" pitchFamily="18" charset="0"/>
              </a:rPr>
              <a:t>funcţionalitatea</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stabilitatea</a:t>
            </a:r>
            <a:r>
              <a:rPr lang="en-US" dirty="0">
                <a:cs typeface="Times New Roman" panose="02020603050405020304" pitchFamily="18" charset="0"/>
              </a:rPr>
              <a:t>. </a:t>
            </a:r>
            <a:endParaRPr lang="ro-RO" dirty="0">
              <a:cs typeface="Times New Roman" panose="02020603050405020304" pitchFamily="18" charset="0"/>
            </a:endParaRPr>
          </a:p>
          <a:p>
            <a:pPr marL="0" indent="0" algn="just">
              <a:lnSpc>
                <a:spcPct val="120000"/>
              </a:lnSpc>
              <a:buNone/>
            </a:pPr>
            <a:r>
              <a:rPr lang="ro-RO" b="1" dirty="0">
                <a:cs typeface="Times New Roman" panose="02020603050405020304" pitchFamily="18" charset="0"/>
              </a:rPr>
              <a:t>C</a:t>
            </a:r>
            <a:r>
              <a:rPr lang="en-US" b="1" dirty="0" err="1">
                <a:cs typeface="Times New Roman" panose="02020603050405020304" pitchFamily="18" charset="0"/>
              </a:rPr>
              <a:t>ontrolul</a:t>
            </a:r>
            <a:r>
              <a:rPr lang="en-US" b="1" dirty="0">
                <a:cs typeface="Times New Roman" panose="02020603050405020304" pitchFamily="18" charset="0"/>
              </a:rPr>
              <a:t> social</a:t>
            </a:r>
            <a:r>
              <a:rPr lang="en-US" dirty="0">
                <a:cs typeface="Times New Roman" panose="02020603050405020304" pitchFamily="18" charset="0"/>
              </a:rPr>
              <a:t> </a:t>
            </a:r>
            <a:r>
              <a:rPr lang="en-US" dirty="0" err="1">
                <a:cs typeface="Times New Roman" panose="02020603050405020304" pitchFamily="18" charset="0"/>
              </a:rPr>
              <a:t>reprezintă</a:t>
            </a:r>
            <a:r>
              <a:rPr lang="en-US" dirty="0">
                <a:cs typeface="Times New Roman" panose="02020603050405020304" pitchFamily="18" charset="0"/>
              </a:rPr>
              <a:t> </a:t>
            </a:r>
            <a:r>
              <a:rPr lang="en-US" i="1" dirty="0" err="1">
                <a:cs typeface="Times New Roman" panose="02020603050405020304" pitchFamily="18" charset="0"/>
              </a:rPr>
              <a:t>ansamblul</a:t>
            </a:r>
            <a:r>
              <a:rPr lang="en-US" i="1" dirty="0">
                <a:cs typeface="Times New Roman" panose="02020603050405020304" pitchFamily="18" charset="0"/>
              </a:rPr>
              <a:t> </a:t>
            </a:r>
            <a:r>
              <a:rPr lang="en-US" i="1" dirty="0" err="1">
                <a:cs typeface="Times New Roman" panose="02020603050405020304" pitchFamily="18" charset="0"/>
              </a:rPr>
              <a:t>mijloacelor</a:t>
            </a:r>
            <a:r>
              <a:rPr lang="en-US" i="1" dirty="0">
                <a:cs typeface="Times New Roman" panose="02020603050405020304" pitchFamily="18" charset="0"/>
              </a:rPr>
              <a:t> </a:t>
            </a:r>
            <a:r>
              <a:rPr lang="en-US" i="1" dirty="0" err="1">
                <a:cs typeface="Times New Roman" panose="02020603050405020304" pitchFamily="18" charset="0"/>
              </a:rPr>
              <a:t>și</a:t>
            </a:r>
            <a:r>
              <a:rPr lang="en-US" i="1" dirty="0">
                <a:cs typeface="Times New Roman" panose="02020603050405020304" pitchFamily="18" charset="0"/>
              </a:rPr>
              <a:t> </a:t>
            </a:r>
            <a:r>
              <a:rPr lang="en-US" i="1" dirty="0" err="1">
                <a:cs typeface="Times New Roman" panose="02020603050405020304" pitchFamily="18" charset="0"/>
              </a:rPr>
              <a:t>mecanismelor</a:t>
            </a:r>
            <a:r>
              <a:rPr lang="en-US" i="1" dirty="0">
                <a:cs typeface="Times New Roman" panose="02020603050405020304" pitchFamily="18" charset="0"/>
              </a:rPr>
              <a:t> de </a:t>
            </a:r>
            <a:r>
              <a:rPr lang="en-US" i="1" dirty="0" err="1">
                <a:cs typeface="Times New Roman" panose="02020603050405020304" pitchFamily="18" charset="0"/>
              </a:rPr>
              <a:t>natură</a:t>
            </a:r>
            <a:r>
              <a:rPr lang="en-US" i="1" dirty="0">
                <a:cs typeface="Times New Roman" panose="02020603050405020304" pitchFamily="18" charset="0"/>
              </a:rPr>
              <a:t> </a:t>
            </a:r>
            <a:r>
              <a:rPr lang="en-US" i="1" dirty="0" err="1">
                <a:cs typeface="Times New Roman" panose="02020603050405020304" pitchFamily="18" charset="0"/>
              </a:rPr>
              <a:t>psihologică</a:t>
            </a:r>
            <a:r>
              <a:rPr lang="en-US" i="1" dirty="0">
                <a:cs typeface="Times New Roman" panose="02020603050405020304" pitchFamily="18" charset="0"/>
              </a:rPr>
              <a:t>, </a:t>
            </a:r>
            <a:r>
              <a:rPr lang="en-US" i="1" dirty="0" err="1">
                <a:cs typeface="Times New Roman" panose="02020603050405020304" pitchFamily="18" charset="0"/>
              </a:rPr>
              <a:t>socială</a:t>
            </a:r>
            <a:r>
              <a:rPr lang="en-US" i="1" dirty="0">
                <a:cs typeface="Times New Roman" panose="02020603050405020304" pitchFamily="18" charset="0"/>
              </a:rPr>
              <a:t>, </a:t>
            </a:r>
            <a:r>
              <a:rPr lang="en-US" i="1" dirty="0" err="1">
                <a:cs typeface="Times New Roman" panose="02020603050405020304" pitchFamily="18" charset="0"/>
              </a:rPr>
              <a:t>culturală</a:t>
            </a:r>
            <a:r>
              <a:rPr lang="en-US" i="1" dirty="0">
                <a:cs typeface="Times New Roman" panose="02020603050405020304" pitchFamily="18" charset="0"/>
              </a:rPr>
              <a:t>, </a:t>
            </a:r>
            <a:r>
              <a:rPr lang="en-US" i="1" dirty="0" err="1">
                <a:cs typeface="Times New Roman" panose="02020603050405020304" pitchFamily="18" charset="0"/>
              </a:rPr>
              <a:t>juridică</a:t>
            </a:r>
            <a:r>
              <a:rPr lang="en-US" i="1" dirty="0">
                <a:cs typeface="Times New Roman" panose="02020603050405020304" pitchFamily="18" charset="0"/>
              </a:rPr>
              <a:t> </a:t>
            </a:r>
            <a:r>
              <a:rPr lang="en-US" i="1" dirty="0" err="1">
                <a:cs typeface="Times New Roman" panose="02020603050405020304" pitchFamily="18" charset="0"/>
              </a:rPr>
              <a:t>sau</a:t>
            </a:r>
            <a:r>
              <a:rPr lang="en-US" i="1" dirty="0">
                <a:cs typeface="Times New Roman" panose="02020603050405020304" pitchFamily="18" charset="0"/>
              </a:rPr>
              <a:t> </a:t>
            </a:r>
            <a:r>
              <a:rPr lang="en-US" i="1" dirty="0" err="1">
                <a:cs typeface="Times New Roman" panose="02020603050405020304" pitchFamily="18" charset="0"/>
              </a:rPr>
              <a:t>politică</a:t>
            </a:r>
            <a:r>
              <a:rPr lang="en-US" i="1" dirty="0">
                <a:cs typeface="Times New Roman" panose="02020603050405020304" pitchFamily="18" charset="0"/>
              </a:rPr>
              <a:t>, care </a:t>
            </a:r>
            <a:r>
              <a:rPr lang="en-US" i="1" dirty="0" err="1">
                <a:cs typeface="Times New Roman" panose="02020603050405020304" pitchFamily="18" charset="0"/>
              </a:rPr>
              <a:t>reglementeaz</a:t>
            </a:r>
            <a:r>
              <a:rPr lang="ro-RO" i="1" dirty="0">
                <a:cs typeface="Times New Roman" panose="02020603050405020304" pitchFamily="18" charset="0"/>
              </a:rPr>
              <a:t>ă</a:t>
            </a:r>
            <a:r>
              <a:rPr lang="en-US" i="1" dirty="0">
                <a:cs typeface="Times New Roman" panose="02020603050405020304" pitchFamily="18" charset="0"/>
              </a:rPr>
              <a:t>, </a:t>
            </a:r>
            <a:r>
              <a:rPr lang="en-US" i="1" dirty="0" err="1">
                <a:cs typeface="Times New Roman" panose="02020603050405020304" pitchFamily="18" charset="0"/>
              </a:rPr>
              <a:t>orienteaz</a:t>
            </a:r>
            <a:r>
              <a:rPr lang="ro-RO" i="1" dirty="0">
                <a:cs typeface="Times New Roman" panose="02020603050405020304" pitchFamily="18" charset="0"/>
              </a:rPr>
              <a:t>ă</a:t>
            </a:r>
            <a:r>
              <a:rPr lang="en-US" i="1" dirty="0">
                <a:cs typeface="Times New Roman" panose="02020603050405020304" pitchFamily="18" charset="0"/>
              </a:rPr>
              <a:t>, </a:t>
            </a:r>
            <a:r>
              <a:rPr lang="en-US" i="1" dirty="0" err="1">
                <a:cs typeface="Times New Roman" panose="02020603050405020304" pitchFamily="18" charset="0"/>
              </a:rPr>
              <a:t>modific</a:t>
            </a:r>
            <a:r>
              <a:rPr lang="ro-RO" i="1" dirty="0">
                <a:cs typeface="Times New Roman" panose="02020603050405020304" pitchFamily="18" charset="0"/>
              </a:rPr>
              <a:t>ă</a:t>
            </a:r>
            <a:r>
              <a:rPr lang="en-US" i="1" dirty="0">
                <a:cs typeface="Times New Roman" panose="02020603050405020304" pitchFamily="18" charset="0"/>
              </a:rPr>
              <a:t> </a:t>
            </a:r>
            <a:r>
              <a:rPr lang="en-US" i="1" dirty="0" err="1">
                <a:cs typeface="Times New Roman" panose="02020603050405020304" pitchFamily="18" charset="0"/>
              </a:rPr>
              <a:t>sau</a:t>
            </a:r>
            <a:r>
              <a:rPr lang="en-US" i="1" dirty="0">
                <a:cs typeface="Times New Roman" panose="02020603050405020304" pitchFamily="18" charset="0"/>
              </a:rPr>
              <a:t> </a:t>
            </a:r>
            <a:r>
              <a:rPr lang="en-US" i="1" dirty="0" err="1">
                <a:cs typeface="Times New Roman" panose="02020603050405020304" pitchFamily="18" charset="0"/>
              </a:rPr>
              <a:t>influenteaz</a:t>
            </a:r>
            <a:r>
              <a:rPr lang="ro-RO" i="1" dirty="0">
                <a:cs typeface="Times New Roman" panose="02020603050405020304" pitchFamily="18" charset="0"/>
              </a:rPr>
              <a:t>ă</a:t>
            </a:r>
            <a:r>
              <a:rPr lang="en-US" i="1" dirty="0">
                <a:cs typeface="Times New Roman" panose="02020603050405020304" pitchFamily="18" charset="0"/>
              </a:rPr>
              <a:t> </a:t>
            </a:r>
            <a:r>
              <a:rPr lang="en-US" i="1" dirty="0" err="1">
                <a:cs typeface="Times New Roman" panose="02020603050405020304" pitchFamily="18" charset="0"/>
              </a:rPr>
              <a:t>comportamentele</a:t>
            </a:r>
            <a:r>
              <a:rPr lang="en-US" i="1" dirty="0">
                <a:cs typeface="Times New Roman" panose="02020603050405020304" pitchFamily="18" charset="0"/>
              </a:rPr>
              <a:t> </a:t>
            </a:r>
            <a:r>
              <a:rPr lang="en-US" i="1" dirty="0" err="1">
                <a:cs typeface="Times New Roman" panose="02020603050405020304" pitchFamily="18" charset="0"/>
              </a:rPr>
              <a:t>indivizilor</a:t>
            </a:r>
            <a:r>
              <a:rPr lang="en-US" i="1" dirty="0">
                <a:cs typeface="Times New Roman" panose="02020603050405020304" pitchFamily="18" charset="0"/>
              </a:rPr>
              <a:t> </a:t>
            </a:r>
            <a:r>
              <a:rPr lang="en-US" i="1" dirty="0" err="1">
                <a:cs typeface="Times New Roman" panose="02020603050405020304" pitchFamily="18" charset="0"/>
              </a:rPr>
              <a:t>în</a:t>
            </a:r>
            <a:r>
              <a:rPr lang="en-US" i="1" dirty="0">
                <a:cs typeface="Times New Roman" panose="02020603050405020304" pitchFamily="18" charset="0"/>
              </a:rPr>
              <a:t> </a:t>
            </a:r>
            <a:r>
              <a:rPr lang="en-US" i="1" dirty="0" err="1">
                <a:cs typeface="Times New Roman" panose="02020603050405020304" pitchFamily="18" charset="0"/>
              </a:rPr>
              <a:t>societate</a:t>
            </a:r>
            <a:r>
              <a:rPr lang="en-US" i="1" dirty="0">
                <a:cs typeface="Times New Roman" panose="02020603050405020304" pitchFamily="18" charset="0"/>
              </a:rPr>
              <a:t>, </a:t>
            </a:r>
            <a:r>
              <a:rPr lang="en-US" i="1" dirty="0" err="1">
                <a:cs typeface="Times New Roman" panose="02020603050405020304" pitchFamily="18" charset="0"/>
              </a:rPr>
              <a:t>în</a:t>
            </a:r>
            <a:r>
              <a:rPr lang="en-US" i="1" dirty="0">
                <a:cs typeface="Times New Roman" panose="02020603050405020304" pitchFamily="18" charset="0"/>
              </a:rPr>
              <a:t> </a:t>
            </a:r>
            <a:r>
              <a:rPr lang="ro-RO" i="1" dirty="0">
                <a:cs typeface="Times New Roman" panose="02020603050405020304" pitchFamily="18" charset="0"/>
              </a:rPr>
              <a:t>scopul</a:t>
            </a:r>
            <a:r>
              <a:rPr lang="en-US" i="1" dirty="0">
                <a:cs typeface="Times New Roman" panose="02020603050405020304" pitchFamily="18" charset="0"/>
              </a:rPr>
              <a:t> conform</a:t>
            </a:r>
            <a:r>
              <a:rPr lang="ro-RO" i="1" dirty="0">
                <a:cs typeface="Times New Roman" panose="02020603050405020304" pitchFamily="18" charset="0"/>
              </a:rPr>
              <a:t>ă</a:t>
            </a:r>
            <a:r>
              <a:rPr lang="en-US" i="1" dirty="0" err="1">
                <a:cs typeface="Times New Roman" panose="02020603050405020304" pitchFamily="18" charset="0"/>
              </a:rPr>
              <a:t>rii</a:t>
            </a:r>
            <a:r>
              <a:rPr lang="en-US" i="1" dirty="0">
                <a:cs typeface="Times New Roman" panose="02020603050405020304" pitchFamily="18" charset="0"/>
              </a:rPr>
              <a:t> </a:t>
            </a:r>
            <a:r>
              <a:rPr lang="en-US" i="1" dirty="0" err="1">
                <a:cs typeface="Times New Roman" panose="02020603050405020304" pitchFamily="18" charset="0"/>
              </a:rPr>
              <a:t>lor</a:t>
            </a:r>
            <a:r>
              <a:rPr lang="en-US" i="1" dirty="0">
                <a:cs typeface="Times New Roman" panose="02020603050405020304" pitchFamily="18" charset="0"/>
              </a:rPr>
              <a:t> la </a:t>
            </a:r>
            <a:r>
              <a:rPr lang="en-US" i="1" dirty="0" err="1">
                <a:cs typeface="Times New Roman" panose="02020603050405020304" pitchFamily="18" charset="0"/>
              </a:rPr>
              <a:t>sistemul</a:t>
            </a:r>
            <a:r>
              <a:rPr lang="en-US" i="1" dirty="0">
                <a:cs typeface="Times New Roman" panose="02020603050405020304" pitchFamily="18" charset="0"/>
              </a:rPr>
              <a:t> </a:t>
            </a:r>
            <a:r>
              <a:rPr lang="en-US" i="1" dirty="0" err="1">
                <a:cs typeface="Times New Roman" panose="02020603050405020304" pitchFamily="18" charset="0"/>
              </a:rPr>
              <a:t>valoric</a:t>
            </a:r>
            <a:r>
              <a:rPr lang="ro-RO" i="1" dirty="0">
                <a:cs typeface="Times New Roman" panose="02020603050405020304" pitchFamily="18" charset="0"/>
              </a:rPr>
              <a:t>o</a:t>
            </a:r>
            <a:r>
              <a:rPr lang="en-US" i="1" dirty="0">
                <a:cs typeface="Times New Roman" panose="02020603050405020304" pitchFamily="18" charset="0"/>
              </a:rPr>
              <a:t>-</a:t>
            </a:r>
            <a:r>
              <a:rPr lang="en-US" i="1" dirty="0" err="1">
                <a:cs typeface="Times New Roman" panose="02020603050405020304" pitchFamily="18" charset="0"/>
              </a:rPr>
              <a:t>normativ</a:t>
            </a:r>
            <a:r>
              <a:rPr lang="ro-RO" i="1" dirty="0">
                <a:cs typeface="Times New Roman" panose="02020603050405020304" pitchFamily="18" charset="0"/>
              </a:rPr>
              <a:t>, precum și</a:t>
            </a:r>
            <a:r>
              <a:rPr lang="en-US" i="1" dirty="0">
                <a:cs typeface="Times New Roman" panose="02020603050405020304" pitchFamily="18" charset="0"/>
              </a:rPr>
              <a:t> men</a:t>
            </a:r>
            <a:r>
              <a:rPr lang="ro-RO" i="1" dirty="0">
                <a:cs typeface="Times New Roman" panose="02020603050405020304" pitchFamily="18" charset="0"/>
              </a:rPr>
              <a:t>ț</a:t>
            </a:r>
            <a:r>
              <a:rPr lang="en-US" i="1" dirty="0" err="1">
                <a:cs typeface="Times New Roman" panose="02020603050405020304" pitchFamily="18" charset="0"/>
              </a:rPr>
              <a:t>inerii</a:t>
            </a:r>
            <a:r>
              <a:rPr lang="en-US" i="1" dirty="0">
                <a:cs typeface="Times New Roman" panose="02020603050405020304" pitchFamily="18" charset="0"/>
              </a:rPr>
              <a:t> </a:t>
            </a:r>
            <a:r>
              <a:rPr lang="en-US" i="1" dirty="0" err="1">
                <a:cs typeface="Times New Roman" panose="02020603050405020304" pitchFamily="18" charset="0"/>
              </a:rPr>
              <a:t>echilibrului</a:t>
            </a:r>
            <a:r>
              <a:rPr lang="en-US" i="1" dirty="0">
                <a:cs typeface="Times New Roman" panose="02020603050405020304" pitchFamily="18" charset="0"/>
              </a:rPr>
              <a:t> </a:t>
            </a:r>
            <a:r>
              <a:rPr lang="en-US" i="1" dirty="0" err="1">
                <a:cs typeface="Times New Roman" panose="02020603050405020304" pitchFamily="18" charset="0"/>
              </a:rPr>
              <a:t>societ</a:t>
            </a:r>
            <a:r>
              <a:rPr lang="ro-RO" i="1" dirty="0">
                <a:cs typeface="Times New Roman" panose="02020603050405020304" pitchFamily="18" charset="0"/>
              </a:rPr>
              <a:t>ăț</a:t>
            </a:r>
            <a:r>
              <a:rPr lang="en-US" i="1" dirty="0">
                <a:cs typeface="Times New Roman" panose="02020603050405020304" pitchFamily="18" charset="0"/>
              </a:rPr>
              <a:t>ii ca </a:t>
            </a:r>
            <a:r>
              <a:rPr lang="en-US" i="1" dirty="0" err="1">
                <a:cs typeface="Times New Roman" panose="02020603050405020304" pitchFamily="18" charset="0"/>
              </a:rPr>
              <a:t>sistem</a:t>
            </a:r>
            <a:r>
              <a:rPr lang="en-US" i="1" dirty="0">
                <a:cs typeface="Times New Roman" panose="02020603050405020304" pitchFamily="18" charset="0"/>
              </a:rPr>
              <a:t>.</a:t>
            </a:r>
            <a:r>
              <a:rPr lang="ro-RO" dirty="0">
                <a:solidFill>
                  <a:srgbClr val="000000"/>
                </a:solidFill>
                <a:latin typeface="Times New Roman"/>
              </a:rPr>
              <a:t> </a:t>
            </a:r>
          </a:p>
          <a:p>
            <a:pPr marL="0" indent="0" algn="just">
              <a:lnSpc>
                <a:spcPct val="120000"/>
              </a:lnSpc>
              <a:buNone/>
            </a:pPr>
            <a:r>
              <a:rPr lang="en-US" dirty="0">
                <a:cs typeface="Times New Roman" panose="02020603050405020304" pitchFamily="18" charset="0"/>
              </a:rPr>
              <a:t>Prin </a:t>
            </a:r>
            <a:r>
              <a:rPr lang="en-US" dirty="0" err="1">
                <a:cs typeface="Times New Roman" panose="02020603050405020304" pitchFamily="18" charset="0"/>
              </a:rPr>
              <a:t>intermediul</a:t>
            </a:r>
            <a:r>
              <a:rPr lang="en-US" dirty="0">
                <a:cs typeface="Times New Roman" panose="02020603050405020304" pitchFamily="18" charset="0"/>
              </a:rPr>
              <a:t> </a:t>
            </a:r>
            <a:r>
              <a:rPr lang="en-US" dirty="0" err="1">
                <a:cs typeface="Times New Roman" panose="02020603050405020304" pitchFamily="18" charset="0"/>
              </a:rPr>
              <a:t>controlului</a:t>
            </a:r>
            <a:r>
              <a:rPr lang="en-US" dirty="0">
                <a:cs typeface="Times New Roman" panose="02020603050405020304" pitchFamily="18" charset="0"/>
              </a:rPr>
              <a:t> social </a:t>
            </a:r>
            <a:r>
              <a:rPr lang="ro-RO" dirty="0">
                <a:cs typeface="Times New Roman" panose="02020603050405020304" pitchFamily="18" charset="0"/>
              </a:rPr>
              <a:t>societatea</a:t>
            </a:r>
            <a:r>
              <a:rPr lang="en-US" dirty="0">
                <a:cs typeface="Times New Roman" panose="02020603050405020304" pitchFamily="18" charset="0"/>
              </a:rPr>
              <a:t>:</a:t>
            </a:r>
          </a:p>
          <a:p>
            <a:pPr lvl="0">
              <a:lnSpc>
                <a:spcPct val="120000"/>
              </a:lnSpc>
              <a:buFont typeface="Courier New" panose="02070309020205020404" pitchFamily="49" charset="0"/>
              <a:buChar char="o"/>
            </a:pPr>
            <a:r>
              <a:rPr lang="en-US" b="1" i="1" dirty="0" err="1">
                <a:cs typeface="Times New Roman" panose="02020603050405020304" pitchFamily="18" charset="0"/>
              </a:rPr>
              <a:t>Impu</a:t>
            </a:r>
            <a:r>
              <a:rPr lang="ro-RO" b="1" i="1" dirty="0">
                <a:cs typeface="Times New Roman" panose="02020603050405020304" pitchFamily="18" charset="0"/>
              </a:rPr>
              <a:t>n</a:t>
            </a:r>
            <a:r>
              <a:rPr lang="en-US" b="1" i="1" dirty="0">
                <a:cs typeface="Times New Roman" panose="02020603050405020304" pitchFamily="18" charset="0"/>
              </a:rPr>
              <a:t>e</a:t>
            </a:r>
            <a:r>
              <a:rPr lang="en-US" dirty="0">
                <a:cs typeface="Times New Roman" panose="02020603050405020304" pitchFamily="18" charset="0"/>
              </a:rPr>
              <a:t> </a:t>
            </a:r>
            <a:r>
              <a:rPr lang="en-US" dirty="0" err="1">
                <a:cs typeface="Times New Roman" panose="02020603050405020304" pitchFamily="18" charset="0"/>
              </a:rPr>
              <a:t>presiuni</a:t>
            </a:r>
            <a:r>
              <a:rPr lang="en-US" dirty="0">
                <a:cs typeface="Times New Roman" panose="02020603050405020304" pitchFamily="18" charset="0"/>
              </a:rPr>
              <a:t>, </a:t>
            </a:r>
            <a:r>
              <a:rPr lang="en-US" dirty="0" err="1">
                <a:cs typeface="Times New Roman" panose="02020603050405020304" pitchFamily="18" charset="0"/>
              </a:rPr>
              <a:t>interdicții</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constrângeri</a:t>
            </a:r>
            <a:r>
              <a:rPr lang="en-US" dirty="0">
                <a:cs typeface="Times New Roman" panose="02020603050405020304" pitchFamily="18" charset="0"/>
              </a:rPr>
              <a:t> </a:t>
            </a:r>
            <a:r>
              <a:rPr lang="ro-RO" dirty="0">
                <a:cs typeface="Times New Roman" panose="02020603050405020304" pitchFamily="18" charset="0"/>
              </a:rPr>
              <a:t>necesare pentru </a:t>
            </a:r>
            <a:r>
              <a:rPr lang="en-US" dirty="0">
                <a:cs typeface="Times New Roman" panose="02020603050405020304" pitchFamily="18" charset="0"/>
              </a:rPr>
              <a:t>respect</a:t>
            </a:r>
            <a:r>
              <a:rPr lang="ro-RO" dirty="0">
                <a:cs typeface="Times New Roman" panose="02020603050405020304" pitchFamily="18" charset="0"/>
              </a:rPr>
              <a:t>area</a:t>
            </a:r>
            <a:r>
              <a:rPr lang="en-US" dirty="0">
                <a:cs typeface="Times New Roman" panose="02020603050405020304" pitchFamily="18" charset="0"/>
              </a:rPr>
              <a:t> </a:t>
            </a:r>
            <a:r>
              <a:rPr lang="en-US" dirty="0" err="1">
                <a:cs typeface="Times New Roman" panose="02020603050405020304" pitchFamily="18" charset="0"/>
              </a:rPr>
              <a:t>normelor</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valorilor</a:t>
            </a:r>
            <a:r>
              <a:rPr lang="en-US" dirty="0">
                <a:cs typeface="Times New Roman" panose="02020603050405020304" pitchFamily="18" charset="0"/>
              </a:rPr>
              <a:t> </a:t>
            </a:r>
            <a:r>
              <a:rPr lang="en-US" dirty="0" err="1">
                <a:cs typeface="Times New Roman" panose="02020603050405020304" pitchFamily="18" charset="0"/>
              </a:rPr>
              <a:t>dezirabile</a:t>
            </a:r>
            <a:r>
              <a:rPr lang="ro-RO" dirty="0">
                <a:cs typeface="Times New Roman" panose="02020603050405020304" pitchFamily="18" charset="0"/>
              </a:rPr>
              <a:t> social</a:t>
            </a:r>
            <a:r>
              <a:rPr lang="en-US" dirty="0">
                <a:cs typeface="Times New Roman" panose="02020603050405020304" pitchFamily="18" charset="0"/>
              </a:rPr>
              <a:t>;</a:t>
            </a:r>
          </a:p>
          <a:p>
            <a:pPr lvl="0">
              <a:lnSpc>
                <a:spcPct val="120000"/>
              </a:lnSpc>
              <a:buFont typeface="Courier New" panose="02070309020205020404" pitchFamily="49" charset="0"/>
              <a:buChar char="o"/>
            </a:pPr>
            <a:r>
              <a:rPr lang="en-US" b="1" i="1" dirty="0">
                <a:cs typeface="Times New Roman" panose="02020603050405020304" pitchFamily="18" charset="0"/>
              </a:rPr>
              <a:t>P</a:t>
            </a:r>
            <a:r>
              <a:rPr lang="ro-RO" b="1" i="1" dirty="0">
                <a:cs typeface="Times New Roman" panose="02020603050405020304" pitchFamily="18" charset="0"/>
              </a:rPr>
              <a:t>ermite</a:t>
            </a:r>
            <a:r>
              <a:rPr lang="en-US" dirty="0">
                <a:cs typeface="Times New Roman" panose="02020603050405020304" pitchFamily="18" charset="0"/>
              </a:rPr>
              <a:t> </a:t>
            </a:r>
            <a:r>
              <a:rPr lang="en-US" dirty="0" err="1">
                <a:cs typeface="Times New Roman" panose="02020603050405020304" pitchFamily="18" charset="0"/>
              </a:rPr>
              <a:t>acțiuni</a:t>
            </a:r>
            <a:r>
              <a:rPr lang="ro-RO" dirty="0">
                <a:cs typeface="Times New Roman" panose="02020603050405020304" pitchFamily="18" charset="0"/>
              </a:rPr>
              <a:t>le</a:t>
            </a:r>
            <a:r>
              <a:rPr lang="en-US" dirty="0">
                <a:cs typeface="Times New Roman" panose="02020603050405020304" pitchFamily="18" charset="0"/>
              </a:rPr>
              <a:t> </a:t>
            </a:r>
            <a:r>
              <a:rPr lang="ro-RO" dirty="0">
                <a:cs typeface="Times New Roman" panose="02020603050405020304" pitchFamily="18" charset="0"/>
              </a:rPr>
              <a:t>(</a:t>
            </a:r>
            <a:r>
              <a:rPr lang="en-US" dirty="0" err="1">
                <a:cs typeface="Times New Roman" panose="02020603050405020304" pitchFamily="18" charset="0"/>
              </a:rPr>
              <a:t>apreciate</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a:t>
            </a:r>
            <a:r>
              <a:rPr lang="en-US" dirty="0" err="1">
                <a:cs typeface="Times New Roman" panose="02020603050405020304" pitchFamily="18" charset="0"/>
              </a:rPr>
              <a:t>recompensate</a:t>
            </a:r>
            <a:r>
              <a:rPr lang="ro-RO" dirty="0">
                <a:cs typeface="Times New Roman" panose="02020603050405020304" pitchFamily="18" charset="0"/>
              </a:rPr>
              <a:t>) și </a:t>
            </a:r>
            <a:r>
              <a:rPr lang="en-US" dirty="0" err="1">
                <a:cs typeface="Times New Roman" panose="02020603050405020304" pitchFamily="18" charset="0"/>
              </a:rPr>
              <a:t>conduite</a:t>
            </a:r>
            <a:r>
              <a:rPr lang="ro-RO" dirty="0">
                <a:cs typeface="Times New Roman" panose="02020603050405020304" pitchFamily="18" charset="0"/>
              </a:rPr>
              <a:t>le</a:t>
            </a:r>
            <a:r>
              <a:rPr lang="en-US" dirty="0">
                <a:cs typeface="Times New Roman" panose="02020603050405020304" pitchFamily="18" charset="0"/>
              </a:rPr>
              <a:t> </a:t>
            </a:r>
            <a:r>
              <a:rPr lang="en-US" dirty="0" err="1">
                <a:cs typeface="Times New Roman" panose="02020603050405020304" pitchFamily="18" charset="0"/>
              </a:rPr>
              <a:t>conforme</a:t>
            </a:r>
            <a:r>
              <a:rPr lang="en-US" dirty="0">
                <a:cs typeface="Times New Roman" panose="02020603050405020304" pitchFamily="18" charset="0"/>
              </a:rPr>
              <a:t> </a:t>
            </a:r>
            <a:r>
              <a:rPr lang="en-US" dirty="0" err="1">
                <a:cs typeface="Times New Roman" panose="02020603050405020304" pitchFamily="18" charset="0"/>
              </a:rPr>
              <a:t>modelului</a:t>
            </a:r>
            <a:r>
              <a:rPr lang="en-US" dirty="0">
                <a:cs typeface="Times New Roman" panose="02020603050405020304" pitchFamily="18" charset="0"/>
              </a:rPr>
              <a:t> </a:t>
            </a:r>
            <a:r>
              <a:rPr lang="en-US" dirty="0" err="1">
                <a:cs typeface="Times New Roman" panose="02020603050405020304" pitchFamily="18" charset="0"/>
              </a:rPr>
              <a:t>normativ</a:t>
            </a:r>
            <a:r>
              <a:rPr lang="en-US" dirty="0">
                <a:cs typeface="Times New Roman" panose="02020603050405020304" pitchFamily="18" charset="0"/>
              </a:rPr>
              <a:t> </a:t>
            </a:r>
            <a:r>
              <a:rPr lang="en-US" dirty="0" err="1">
                <a:cs typeface="Times New Roman" panose="02020603050405020304" pitchFamily="18" charset="0"/>
              </a:rPr>
              <a:t>și</a:t>
            </a:r>
            <a:r>
              <a:rPr lang="en-US" dirty="0">
                <a:cs typeface="Times New Roman" panose="02020603050405020304" pitchFamily="18" charset="0"/>
              </a:rPr>
              <a:t> cultural</a:t>
            </a:r>
            <a:r>
              <a:rPr lang="ro-RO" dirty="0">
                <a:cs typeface="Times New Roman" panose="02020603050405020304" pitchFamily="18" charset="0"/>
              </a:rPr>
              <a:t> al societății;</a:t>
            </a:r>
            <a:endParaRPr lang="en-US" dirty="0">
              <a:cs typeface="Times New Roman" panose="02020603050405020304" pitchFamily="18" charset="0"/>
            </a:endParaRPr>
          </a:p>
          <a:p>
            <a:pPr>
              <a:lnSpc>
                <a:spcPct val="120000"/>
              </a:lnSpc>
              <a:buFont typeface="Courier New" panose="02070309020205020404" pitchFamily="49" charset="0"/>
              <a:buChar char="o"/>
            </a:pPr>
            <a:r>
              <a:rPr lang="en-US" b="1" i="1" dirty="0" err="1">
                <a:cs typeface="Times New Roman" panose="02020603050405020304" pitchFamily="18" charset="0"/>
              </a:rPr>
              <a:t>Interzi</a:t>
            </a:r>
            <a:r>
              <a:rPr lang="ro-RO" b="1" i="1" dirty="0">
                <a:cs typeface="Times New Roman" panose="02020603050405020304" pitchFamily="18" charset="0"/>
              </a:rPr>
              <a:t>c</a:t>
            </a:r>
            <a:r>
              <a:rPr lang="en-US" b="1" i="1" dirty="0">
                <a:cs typeface="Times New Roman" panose="02020603050405020304" pitchFamily="18" charset="0"/>
              </a:rPr>
              <a:t>e</a:t>
            </a:r>
            <a:r>
              <a:rPr lang="en-US" dirty="0">
                <a:cs typeface="Times New Roman" panose="02020603050405020304" pitchFamily="18" charset="0"/>
              </a:rPr>
              <a:t> </a:t>
            </a:r>
            <a:r>
              <a:rPr lang="en-US" dirty="0" err="1">
                <a:cs typeface="Times New Roman" panose="02020603050405020304" pitchFamily="18" charset="0"/>
              </a:rPr>
              <a:t>acţiuni</a:t>
            </a:r>
            <a:r>
              <a:rPr lang="ro-RO" dirty="0">
                <a:cs typeface="Times New Roman" panose="02020603050405020304" pitchFamily="18" charset="0"/>
              </a:rPr>
              <a:t>le</a:t>
            </a:r>
            <a:r>
              <a:rPr lang="en-US" dirty="0">
                <a:cs typeface="Times New Roman" panose="02020603050405020304" pitchFamily="18" charset="0"/>
              </a:rPr>
              <a:t> care </a:t>
            </a:r>
            <a:r>
              <a:rPr lang="ro-RO" dirty="0">
                <a:cs typeface="Times New Roman" panose="02020603050405020304" pitchFamily="18" charset="0"/>
              </a:rPr>
              <a:t>încalcă </a:t>
            </a:r>
            <a:r>
              <a:rPr lang="en-US" dirty="0" err="1">
                <a:cs typeface="Times New Roman" panose="02020603050405020304" pitchFamily="18" charset="0"/>
              </a:rPr>
              <a:t>ordinea</a:t>
            </a:r>
            <a:r>
              <a:rPr lang="en-US" dirty="0">
                <a:cs typeface="Times New Roman" panose="02020603050405020304" pitchFamily="18" charset="0"/>
              </a:rPr>
              <a:t> </a:t>
            </a:r>
            <a:r>
              <a:rPr lang="en-US" dirty="0" err="1">
                <a:cs typeface="Times New Roman" panose="02020603050405020304" pitchFamily="18" charset="0"/>
              </a:rPr>
              <a:t>socială</a:t>
            </a:r>
            <a:r>
              <a:rPr lang="en-US" dirty="0">
                <a:cs typeface="Times New Roman" panose="02020603050405020304" pitchFamily="18" charset="0"/>
              </a:rPr>
              <a:t>.</a:t>
            </a:r>
            <a:r>
              <a:rPr lang="en-US" i="1" dirty="0">
                <a:cs typeface="Times New Roman" panose="02020603050405020304" pitchFamily="18" charset="0"/>
              </a:rPr>
              <a:t> </a:t>
            </a:r>
            <a:endParaRPr lang="ro-RO" i="1" dirty="0">
              <a:cs typeface="Times New Roman" panose="02020603050405020304" pitchFamily="18" charset="0"/>
            </a:endParaRPr>
          </a:p>
          <a:p>
            <a:pPr marL="285750" indent="-285750"/>
            <a:endParaRPr lang="ro-RO" b="1" i="1"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9425459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2C94C-51AB-1C82-D1FE-72FA5B9FB629}"/>
              </a:ext>
            </a:extLst>
          </p:cNvPr>
          <p:cNvSpPr>
            <a:spLocks noGrp="1"/>
          </p:cNvSpPr>
          <p:nvPr>
            <p:ph idx="1"/>
          </p:nvPr>
        </p:nvSpPr>
        <p:spPr>
          <a:xfrm>
            <a:off x="733529" y="733530"/>
            <a:ext cx="10832123" cy="5443433"/>
          </a:xfrm>
        </p:spPr>
        <p:txBody>
          <a:bodyPr>
            <a:normAutofit/>
          </a:bodyPr>
          <a:lstStyle/>
          <a:p>
            <a:pPr marL="0" indent="0" algn="just">
              <a:lnSpc>
                <a:spcPct val="100000"/>
              </a:lnSpc>
              <a:buNone/>
            </a:pPr>
            <a:r>
              <a:rPr lang="en-US" sz="3200" dirty="0" err="1"/>
              <a:t>Aceste</a:t>
            </a:r>
            <a:r>
              <a:rPr lang="en-US" sz="3200" dirty="0"/>
              <a:t> </a:t>
            </a:r>
            <a:r>
              <a:rPr lang="en-US" sz="3200" dirty="0" err="1"/>
              <a:t>interdicţii</a:t>
            </a:r>
            <a:r>
              <a:rPr lang="en-US" sz="3200" dirty="0"/>
              <a:t> </a:t>
            </a:r>
            <a:r>
              <a:rPr lang="en-US" sz="3200" dirty="0" err="1"/>
              <a:t>şi</a:t>
            </a:r>
            <a:r>
              <a:rPr lang="en-US" sz="3200" dirty="0"/>
              <a:t> </a:t>
            </a:r>
            <a:r>
              <a:rPr lang="en-US" sz="3200" dirty="0" err="1"/>
              <a:t>constrângeri</a:t>
            </a:r>
            <a:r>
              <a:rPr lang="en-US" sz="3200" dirty="0"/>
              <a:t>, </a:t>
            </a:r>
            <a:r>
              <a:rPr lang="en-US" sz="3200" dirty="0" err="1"/>
              <a:t>înlesniri</a:t>
            </a:r>
            <a:r>
              <a:rPr lang="en-US" sz="3200" dirty="0"/>
              <a:t> </a:t>
            </a:r>
            <a:r>
              <a:rPr lang="en-US" sz="3200" dirty="0" err="1"/>
              <a:t>şi</a:t>
            </a:r>
            <a:r>
              <a:rPr lang="en-US" sz="3200" dirty="0"/>
              <a:t> </a:t>
            </a:r>
            <a:r>
              <a:rPr lang="en-US" sz="3200" dirty="0" err="1"/>
              <a:t>recompensări</a:t>
            </a:r>
            <a:r>
              <a:rPr lang="en-US" sz="3200" dirty="0"/>
              <a:t> nu sunt </a:t>
            </a:r>
            <a:r>
              <a:rPr lang="en-US" sz="3200" dirty="0" err="1"/>
              <a:t>numai</a:t>
            </a:r>
            <a:r>
              <a:rPr lang="en-US" sz="3200" dirty="0"/>
              <a:t> de </a:t>
            </a:r>
            <a:r>
              <a:rPr lang="en-US" sz="3200" dirty="0" err="1"/>
              <a:t>natură</a:t>
            </a:r>
            <a:r>
              <a:rPr lang="en-US" sz="3200" dirty="0"/>
              <a:t> </a:t>
            </a:r>
            <a:r>
              <a:rPr lang="en-US" sz="3200" dirty="0" err="1"/>
              <a:t>exterioară</a:t>
            </a:r>
            <a:r>
              <a:rPr lang="en-US" sz="3200" dirty="0"/>
              <a:t>, ci </a:t>
            </a:r>
            <a:r>
              <a:rPr lang="en-US" sz="3200" dirty="0" err="1"/>
              <a:t>şi</a:t>
            </a:r>
            <a:r>
              <a:rPr lang="en-US" sz="3200" dirty="0"/>
              <a:t> </a:t>
            </a:r>
            <a:r>
              <a:rPr lang="en-US" sz="3200" dirty="0" err="1"/>
              <a:t>interioară</a:t>
            </a:r>
            <a:r>
              <a:rPr lang="en-US" sz="3200" dirty="0"/>
              <a:t>, </a:t>
            </a:r>
            <a:r>
              <a:rPr lang="en-US" sz="3200" dirty="0" err="1"/>
              <a:t>astfel</a:t>
            </a:r>
            <a:r>
              <a:rPr lang="en-US" sz="3200" dirty="0"/>
              <a:t> </a:t>
            </a:r>
            <a:r>
              <a:rPr lang="en-US" sz="3200" dirty="0" err="1"/>
              <a:t>încât</a:t>
            </a:r>
            <a:r>
              <a:rPr lang="en-US" sz="3200" dirty="0"/>
              <a:t> </a:t>
            </a:r>
            <a:r>
              <a:rPr lang="en-US" sz="3200" dirty="0" err="1"/>
              <a:t>indivizii</a:t>
            </a:r>
            <a:r>
              <a:rPr lang="en-US" sz="3200" dirty="0"/>
              <a:t> se </a:t>
            </a:r>
            <a:r>
              <a:rPr lang="en-US" sz="3200" dirty="0" err="1"/>
              <a:t>supun</a:t>
            </a:r>
            <a:r>
              <a:rPr lang="en-US" sz="3200" dirty="0"/>
              <a:t>, </a:t>
            </a:r>
            <a:r>
              <a:rPr lang="en-US" sz="3200" dirty="0" err="1"/>
              <a:t>prin</a:t>
            </a:r>
            <a:r>
              <a:rPr lang="en-US" sz="3200" dirty="0"/>
              <a:t> </a:t>
            </a:r>
            <a:r>
              <a:rPr lang="en-US" sz="3200" dirty="0" err="1"/>
              <a:t>adeziunea</a:t>
            </a:r>
            <a:r>
              <a:rPr lang="en-US" sz="3200" dirty="0"/>
              <a:t> lor, la </a:t>
            </a:r>
            <a:r>
              <a:rPr lang="en-US" sz="3200" dirty="0" err="1"/>
              <a:t>modelele</a:t>
            </a:r>
            <a:r>
              <a:rPr lang="en-US" sz="3200" dirty="0"/>
              <a:t> de </a:t>
            </a:r>
            <a:r>
              <a:rPr lang="en-US" sz="3200" dirty="0" err="1"/>
              <a:t>comportament</a:t>
            </a:r>
            <a:r>
              <a:rPr lang="en-US" sz="3200" dirty="0"/>
              <a:t> </a:t>
            </a:r>
            <a:r>
              <a:rPr lang="en-US" sz="3200" dirty="0" err="1"/>
              <a:t>valorizate</a:t>
            </a:r>
            <a:r>
              <a:rPr lang="en-US" sz="3200" dirty="0"/>
              <a:t> </a:t>
            </a:r>
            <a:r>
              <a:rPr lang="en-US" sz="3200" dirty="0" err="1"/>
              <a:t>pozitiv</a:t>
            </a:r>
            <a:r>
              <a:rPr lang="en-US" sz="3200" dirty="0"/>
              <a:t> </a:t>
            </a:r>
            <a:r>
              <a:rPr lang="en-US" sz="3200" dirty="0" err="1"/>
              <a:t>în</a:t>
            </a:r>
            <a:r>
              <a:rPr lang="en-US" sz="3200" dirty="0"/>
              <a:t> </a:t>
            </a:r>
            <a:r>
              <a:rPr lang="en-US" sz="3200" dirty="0" err="1"/>
              <a:t>societate</a:t>
            </a:r>
            <a:r>
              <a:rPr lang="en-US" sz="3200" dirty="0"/>
              <a:t>. </a:t>
            </a:r>
            <a:endParaRPr lang="ro-RO" sz="3200" dirty="0"/>
          </a:p>
          <a:p>
            <a:pPr marL="0" indent="0" algn="just">
              <a:lnSpc>
                <a:spcPct val="100000"/>
              </a:lnSpc>
              <a:buNone/>
            </a:pPr>
            <a:endParaRPr lang="ro-RO" sz="3200" dirty="0"/>
          </a:p>
          <a:p>
            <a:pPr marL="0" indent="0" algn="just">
              <a:lnSpc>
                <a:spcPct val="100000"/>
              </a:lnSpc>
              <a:buNone/>
            </a:pPr>
            <a:r>
              <a:rPr lang="en-US" sz="3200" dirty="0" err="1"/>
              <a:t>Pentru</a:t>
            </a:r>
            <a:r>
              <a:rPr lang="en-US" sz="3200" dirty="0"/>
              <a:t> </a:t>
            </a:r>
            <a:r>
              <a:rPr lang="en-US" sz="3200" dirty="0" err="1"/>
              <a:t>acest</a:t>
            </a:r>
            <a:r>
              <a:rPr lang="en-US" sz="3200" dirty="0"/>
              <a:t> </a:t>
            </a:r>
            <a:r>
              <a:rPr lang="en-US" sz="3200" dirty="0" err="1"/>
              <a:t>motiv</a:t>
            </a:r>
            <a:r>
              <a:rPr lang="en-US" sz="3200" dirty="0"/>
              <a:t>, </a:t>
            </a:r>
            <a:r>
              <a:rPr lang="en-US" sz="3200" dirty="0" err="1"/>
              <a:t>controlul</a:t>
            </a:r>
            <a:r>
              <a:rPr lang="en-US" sz="3200" dirty="0"/>
              <a:t> social </a:t>
            </a:r>
            <a:r>
              <a:rPr lang="en-US" sz="3200" dirty="0" err="1"/>
              <a:t>este</a:t>
            </a:r>
            <a:r>
              <a:rPr lang="en-US" sz="3200" dirty="0"/>
              <a:t> un factor principal de </a:t>
            </a:r>
            <a:r>
              <a:rPr lang="en-US" sz="3200" dirty="0" err="1"/>
              <a:t>organizare</a:t>
            </a:r>
            <a:r>
              <a:rPr lang="en-US" sz="3200" dirty="0"/>
              <a:t> </a:t>
            </a:r>
            <a:r>
              <a:rPr lang="en-US" sz="3200" dirty="0" err="1"/>
              <a:t>şi</a:t>
            </a:r>
            <a:r>
              <a:rPr lang="en-US" sz="3200" dirty="0"/>
              <a:t> </a:t>
            </a:r>
            <a:r>
              <a:rPr lang="en-US" sz="3200" dirty="0" err="1"/>
              <a:t>ordonare</a:t>
            </a:r>
            <a:r>
              <a:rPr lang="en-US" sz="3200" dirty="0"/>
              <a:t> a </a:t>
            </a:r>
            <a:r>
              <a:rPr lang="en-US" sz="3200" dirty="0" err="1"/>
              <a:t>conduitelor</a:t>
            </a:r>
            <a:r>
              <a:rPr lang="en-US" sz="3200" dirty="0"/>
              <a:t> </a:t>
            </a:r>
            <a:r>
              <a:rPr lang="en-US" sz="3200" dirty="0" err="1"/>
              <a:t>individuale</a:t>
            </a:r>
            <a:r>
              <a:rPr lang="en-US" sz="3200" dirty="0"/>
              <a:t> </a:t>
            </a:r>
            <a:r>
              <a:rPr lang="en-US" sz="3200" dirty="0" err="1"/>
              <a:t>şi</a:t>
            </a:r>
            <a:r>
              <a:rPr lang="en-US" sz="3200" dirty="0"/>
              <a:t> a </a:t>
            </a:r>
            <a:r>
              <a:rPr lang="en-US" sz="3200" dirty="0" err="1"/>
              <a:t>raporturilor</a:t>
            </a:r>
            <a:r>
              <a:rPr lang="en-US" sz="3200" dirty="0"/>
              <a:t> </a:t>
            </a:r>
            <a:r>
              <a:rPr lang="en-US" sz="3200" dirty="0" err="1"/>
              <a:t>sociale</a:t>
            </a:r>
            <a:r>
              <a:rPr lang="en-US" sz="3200" dirty="0"/>
              <a:t>, </a:t>
            </a:r>
            <a:r>
              <a:rPr lang="en-US" sz="3200" dirty="0" err="1"/>
              <a:t>asigurând</a:t>
            </a:r>
            <a:r>
              <a:rPr lang="en-US" sz="3200" dirty="0"/>
              <a:t> </a:t>
            </a:r>
            <a:r>
              <a:rPr lang="en-US" sz="3200" dirty="0" err="1"/>
              <a:t>consistenţa</a:t>
            </a:r>
            <a:r>
              <a:rPr lang="en-US" sz="3200" dirty="0"/>
              <a:t> </a:t>
            </a:r>
            <a:r>
              <a:rPr lang="en-US" sz="3200" dirty="0" err="1"/>
              <a:t>şi</a:t>
            </a:r>
            <a:r>
              <a:rPr lang="en-US" sz="3200" dirty="0"/>
              <a:t> </a:t>
            </a:r>
            <a:r>
              <a:rPr lang="en-US" sz="3200" dirty="0" err="1"/>
              <a:t>coeziunea</a:t>
            </a:r>
            <a:r>
              <a:rPr lang="en-US" sz="3200" dirty="0"/>
              <a:t> </a:t>
            </a:r>
            <a:r>
              <a:rPr lang="en-US" sz="3200" dirty="0" err="1"/>
              <a:t>internă</a:t>
            </a:r>
            <a:r>
              <a:rPr lang="en-US" sz="3200" dirty="0"/>
              <a:t>, </a:t>
            </a:r>
            <a:r>
              <a:rPr lang="en-US" sz="3200" dirty="0" err="1"/>
              <a:t>orientarea</a:t>
            </a:r>
            <a:r>
              <a:rPr lang="en-US" sz="3200" dirty="0"/>
              <a:t> </a:t>
            </a:r>
            <a:r>
              <a:rPr lang="en-US" sz="3200" dirty="0" err="1"/>
              <a:t>şi</a:t>
            </a:r>
            <a:r>
              <a:rPr lang="en-US" sz="3200" dirty="0"/>
              <a:t> </a:t>
            </a:r>
            <a:r>
              <a:rPr lang="en-US" sz="3200" dirty="0" err="1"/>
              <a:t>reglarea</a:t>
            </a:r>
            <a:r>
              <a:rPr lang="en-US" sz="3200" dirty="0"/>
              <a:t> </a:t>
            </a:r>
            <a:r>
              <a:rPr lang="en-US" sz="3200" dirty="0" err="1"/>
              <a:t>comportamentului</a:t>
            </a:r>
            <a:r>
              <a:rPr lang="en-US" sz="3200" dirty="0"/>
              <a:t> social, </a:t>
            </a:r>
            <a:r>
              <a:rPr lang="en-US" sz="3200" dirty="0" err="1"/>
              <a:t>integrarea</a:t>
            </a:r>
            <a:r>
              <a:rPr lang="en-US" sz="3200" dirty="0"/>
              <a:t> </a:t>
            </a:r>
            <a:r>
              <a:rPr lang="en-US" sz="3200" dirty="0" err="1"/>
              <a:t>individului</a:t>
            </a:r>
            <a:r>
              <a:rPr lang="en-US" sz="3200" dirty="0"/>
              <a:t> </a:t>
            </a:r>
            <a:r>
              <a:rPr lang="en-US" sz="3200" dirty="0" err="1"/>
              <a:t>în</a:t>
            </a:r>
            <a:r>
              <a:rPr lang="en-US" sz="3200" dirty="0"/>
              <a:t> </a:t>
            </a:r>
            <a:r>
              <a:rPr lang="en-US" sz="3200" dirty="0" err="1"/>
              <a:t>societate</a:t>
            </a:r>
            <a:r>
              <a:rPr lang="en-US" sz="3200" dirty="0"/>
              <a:t>. </a:t>
            </a:r>
          </a:p>
        </p:txBody>
      </p:sp>
    </p:spTree>
    <p:extLst>
      <p:ext uri="{BB962C8B-B14F-4D97-AF65-F5344CB8AC3E}">
        <p14:creationId xmlns:p14="http://schemas.microsoft.com/office/powerpoint/2010/main" val="3091533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5"/>
            <a:ext cx="10515600" cy="969819"/>
          </a:xfrm>
        </p:spPr>
        <p:txBody>
          <a:bodyPr>
            <a:normAutofit/>
          </a:bodyPr>
          <a:lstStyle/>
          <a:p>
            <a:pPr algn="ctr"/>
            <a:r>
              <a:rPr lang="ro-RO" sz="4800" b="1" dirty="0">
                <a:solidFill>
                  <a:schemeClr val="accent6">
                    <a:lumMod val="50000"/>
                  </a:schemeClr>
                </a:solidFill>
              </a:rPr>
              <a:t>Conceptul de ordine socială</a:t>
            </a:r>
            <a:endParaRPr lang="en-US" sz="4800" b="1" dirty="0">
              <a:solidFill>
                <a:schemeClr val="accent6">
                  <a:lumMod val="50000"/>
                </a:schemeClr>
              </a:solidFill>
            </a:endParaRPr>
          </a:p>
        </p:txBody>
      </p:sp>
      <p:sp>
        <p:nvSpPr>
          <p:cNvPr id="3" name="Content Placeholder 2"/>
          <p:cNvSpPr>
            <a:spLocks noGrp="1"/>
          </p:cNvSpPr>
          <p:nvPr>
            <p:ph idx="1"/>
          </p:nvPr>
        </p:nvSpPr>
        <p:spPr>
          <a:xfrm>
            <a:off x="304800" y="1219200"/>
            <a:ext cx="11443855" cy="5264727"/>
          </a:xfrm>
        </p:spPr>
        <p:txBody>
          <a:bodyPr>
            <a:normAutofit/>
          </a:bodyPr>
          <a:lstStyle/>
          <a:p>
            <a:pPr marL="0" indent="0" algn="just">
              <a:lnSpc>
                <a:spcPct val="150000"/>
              </a:lnSpc>
              <a:buNone/>
            </a:pPr>
            <a:r>
              <a:rPr lang="ro-RO" b="1" dirty="0">
                <a:cs typeface="Times New Roman" panose="02020603050405020304" pitchFamily="18" charset="0"/>
              </a:rPr>
              <a:t>O</a:t>
            </a:r>
            <a:r>
              <a:rPr lang="en-US" b="1" dirty="0" err="1">
                <a:cs typeface="Times New Roman" panose="02020603050405020304" pitchFamily="18" charset="0"/>
              </a:rPr>
              <a:t>rdine</a:t>
            </a:r>
            <a:r>
              <a:rPr lang="ro-RO" b="1" dirty="0">
                <a:cs typeface="Times New Roman" panose="02020603050405020304" pitchFamily="18" charset="0"/>
              </a:rPr>
              <a:t>a</a:t>
            </a:r>
            <a:r>
              <a:rPr lang="en-US" b="1" dirty="0">
                <a:cs typeface="Times New Roman" panose="02020603050405020304" pitchFamily="18" charset="0"/>
              </a:rPr>
              <a:t> </a:t>
            </a:r>
            <a:r>
              <a:rPr lang="en-US" b="1" dirty="0" err="1">
                <a:cs typeface="Times New Roman" panose="02020603050405020304" pitchFamily="18" charset="0"/>
              </a:rPr>
              <a:t>socială</a:t>
            </a:r>
            <a:r>
              <a:rPr lang="en-US" dirty="0">
                <a:cs typeface="Times New Roman" panose="02020603050405020304" pitchFamily="18" charset="0"/>
              </a:rPr>
              <a:t> </a:t>
            </a:r>
            <a:r>
              <a:rPr lang="ro-RO" dirty="0">
                <a:cs typeface="Times New Roman" panose="02020603050405020304" pitchFamily="18" charset="0"/>
              </a:rPr>
              <a:t>constituie</a:t>
            </a:r>
            <a:r>
              <a:rPr lang="en-US" dirty="0">
                <a:cs typeface="Times New Roman" panose="02020603050405020304" pitchFamily="18" charset="0"/>
              </a:rPr>
              <a:t> </a:t>
            </a:r>
            <a:r>
              <a:rPr lang="en-US" dirty="0" err="1">
                <a:cs typeface="Times New Roman" panose="02020603050405020304" pitchFamily="18" charset="0"/>
              </a:rPr>
              <a:t>ansamblul</a:t>
            </a:r>
            <a:r>
              <a:rPr lang="en-US" dirty="0">
                <a:cs typeface="Times New Roman" panose="02020603050405020304" pitchFamily="18" charset="0"/>
              </a:rPr>
              <a:t> de </a:t>
            </a:r>
            <a:r>
              <a:rPr lang="en-US" dirty="0" err="1">
                <a:cs typeface="Times New Roman" panose="02020603050405020304" pitchFamily="18" charset="0"/>
              </a:rPr>
              <a:t>modele</a:t>
            </a:r>
            <a:r>
              <a:rPr lang="ro-RO" dirty="0">
                <a:cs typeface="Times New Roman" panose="02020603050405020304" pitchFamily="18" charset="0"/>
              </a:rPr>
              <a:t>,</a:t>
            </a:r>
            <a:r>
              <a:rPr lang="en-US" dirty="0">
                <a:cs typeface="Times New Roman" panose="02020603050405020304" pitchFamily="18" charset="0"/>
              </a:rPr>
              <a:t> </a:t>
            </a:r>
            <a:r>
              <a:rPr lang="en-US" dirty="0" err="1">
                <a:cs typeface="Times New Roman" panose="02020603050405020304" pitchFamily="18" charset="0"/>
              </a:rPr>
              <a:t>acţiune</a:t>
            </a:r>
            <a:r>
              <a:rPr lang="en-US" dirty="0">
                <a:cs typeface="Times New Roman" panose="02020603050405020304" pitchFamily="18" charset="0"/>
              </a:rPr>
              <a:t>, </a:t>
            </a:r>
            <a:r>
              <a:rPr lang="en-US" dirty="0" err="1">
                <a:cs typeface="Times New Roman" panose="02020603050405020304" pitchFamily="18" charset="0"/>
              </a:rPr>
              <a:t>norme</a:t>
            </a:r>
            <a:r>
              <a:rPr lang="en-US" dirty="0">
                <a:cs typeface="Times New Roman" panose="02020603050405020304" pitchFamily="18" charset="0"/>
              </a:rPr>
              <a:t>, </a:t>
            </a:r>
            <a:r>
              <a:rPr lang="en-US" dirty="0" err="1">
                <a:cs typeface="Times New Roman" panose="02020603050405020304" pitchFamily="18" charset="0"/>
              </a:rPr>
              <a:t>reguli</a:t>
            </a:r>
            <a:r>
              <a:rPr lang="en-US" dirty="0">
                <a:cs typeface="Times New Roman" panose="02020603050405020304" pitchFamily="18" charset="0"/>
              </a:rPr>
              <a:t>, </a:t>
            </a:r>
            <a:r>
              <a:rPr lang="en-US" dirty="0" err="1">
                <a:cs typeface="Times New Roman" panose="02020603050405020304" pitchFamily="18" charset="0"/>
              </a:rPr>
              <a:t>îndatoriri</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conduite</a:t>
            </a:r>
            <a:r>
              <a:rPr lang="ro-RO" dirty="0">
                <a:cs typeface="Times New Roman" panose="02020603050405020304" pitchFamily="18" charset="0"/>
              </a:rPr>
              <a:t> sociale</a:t>
            </a:r>
            <a:r>
              <a:rPr lang="en-US" dirty="0">
                <a:cs typeface="Times New Roman" panose="02020603050405020304" pitchFamily="18" charset="0"/>
              </a:rPr>
              <a:t>. </a:t>
            </a:r>
            <a:endParaRPr lang="ro-RO" dirty="0">
              <a:cs typeface="Times New Roman" panose="02020603050405020304" pitchFamily="18" charset="0"/>
            </a:endParaRPr>
          </a:p>
          <a:p>
            <a:pPr marL="0" indent="0" algn="just">
              <a:lnSpc>
                <a:spcPct val="150000"/>
              </a:lnSpc>
              <a:buNone/>
            </a:pPr>
            <a:r>
              <a:rPr lang="ro-RO" dirty="0">
                <a:cs typeface="Times New Roman" panose="02020603050405020304" pitchFamily="18" charset="0"/>
              </a:rPr>
              <a:t>Sub acțiunea</a:t>
            </a:r>
            <a:r>
              <a:rPr lang="en-US" dirty="0">
                <a:cs typeface="Times New Roman" panose="02020603050405020304" pitchFamily="18" charset="0"/>
              </a:rPr>
              <a:t> </a:t>
            </a:r>
            <a:r>
              <a:rPr lang="en-US" dirty="0" err="1">
                <a:cs typeface="Times New Roman" panose="02020603050405020304" pitchFamily="18" charset="0"/>
              </a:rPr>
              <a:t>controlului</a:t>
            </a:r>
            <a:r>
              <a:rPr lang="en-US" dirty="0">
                <a:cs typeface="Times New Roman" panose="02020603050405020304" pitchFamily="18" charset="0"/>
              </a:rPr>
              <a:t> social</a:t>
            </a:r>
            <a:r>
              <a:rPr lang="ro-RO" dirty="0">
                <a:cs typeface="Times New Roman" panose="02020603050405020304" pitchFamily="18" charset="0"/>
              </a:rPr>
              <a:t>, </a:t>
            </a:r>
            <a:r>
              <a:rPr lang="en-US" dirty="0">
                <a:cs typeface="Times New Roman" panose="02020603050405020304" pitchFamily="18" charset="0"/>
              </a:rPr>
              <a:t>care </a:t>
            </a:r>
            <a:r>
              <a:rPr lang="en-US" dirty="0" err="1">
                <a:cs typeface="Times New Roman" panose="02020603050405020304" pitchFamily="18" charset="0"/>
              </a:rPr>
              <a:t>asigură</a:t>
            </a:r>
            <a:r>
              <a:rPr lang="en-US" dirty="0">
                <a:cs typeface="Times New Roman" panose="02020603050405020304" pitchFamily="18" charset="0"/>
              </a:rPr>
              <a:t> </a:t>
            </a:r>
            <a:r>
              <a:rPr lang="en-US" dirty="0" err="1">
                <a:cs typeface="Times New Roman" panose="02020603050405020304" pitchFamily="18" charset="0"/>
              </a:rPr>
              <a:t>concordanţa</a:t>
            </a:r>
            <a:r>
              <a:rPr lang="en-US" dirty="0">
                <a:cs typeface="Times New Roman" panose="02020603050405020304" pitchFamily="18" charset="0"/>
              </a:rPr>
              <a:t> </a:t>
            </a:r>
            <a:r>
              <a:rPr lang="en-US" dirty="0" err="1">
                <a:cs typeface="Times New Roman" panose="02020603050405020304" pitchFamily="18" charset="0"/>
              </a:rPr>
              <a:t>între</a:t>
            </a:r>
            <a:r>
              <a:rPr lang="en-US" dirty="0">
                <a:cs typeface="Times New Roman" panose="02020603050405020304" pitchFamily="18" charset="0"/>
              </a:rPr>
              <a:t> </a:t>
            </a:r>
            <a:r>
              <a:rPr lang="en-US" dirty="0" err="1">
                <a:cs typeface="Times New Roman" panose="02020603050405020304" pitchFamily="18" charset="0"/>
              </a:rPr>
              <a:t>motivaţiile</a:t>
            </a:r>
            <a:r>
              <a:rPr lang="en-US" dirty="0">
                <a:cs typeface="Times New Roman" panose="02020603050405020304" pitchFamily="18" charset="0"/>
              </a:rPr>
              <a:t> </a:t>
            </a:r>
            <a:r>
              <a:rPr lang="en-US" dirty="0" err="1">
                <a:cs typeface="Times New Roman" panose="02020603050405020304" pitchFamily="18" charset="0"/>
              </a:rPr>
              <a:t>sau</a:t>
            </a:r>
            <a:r>
              <a:rPr lang="en-US" dirty="0">
                <a:cs typeface="Times New Roman" panose="02020603050405020304" pitchFamily="18" charset="0"/>
              </a:rPr>
              <a:t> </a:t>
            </a:r>
            <a:r>
              <a:rPr lang="en-US" dirty="0" err="1">
                <a:cs typeface="Times New Roman" panose="02020603050405020304" pitchFamily="18" charset="0"/>
              </a:rPr>
              <a:t>aspiraţiile</a:t>
            </a:r>
            <a:r>
              <a:rPr lang="en-US" dirty="0">
                <a:cs typeface="Times New Roman" panose="02020603050405020304" pitchFamily="18" charset="0"/>
              </a:rPr>
              <a:t> </a:t>
            </a:r>
            <a:r>
              <a:rPr lang="en-US" dirty="0" err="1">
                <a:cs typeface="Times New Roman" panose="02020603050405020304" pitchFamily="18" charset="0"/>
              </a:rPr>
              <a:t>individuale</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exigenţele</a:t>
            </a:r>
            <a:r>
              <a:rPr lang="en-US" dirty="0">
                <a:cs typeface="Times New Roman" panose="02020603050405020304" pitchFamily="18" charset="0"/>
              </a:rPr>
              <a:t> normative</a:t>
            </a:r>
            <a:r>
              <a:rPr lang="ro-RO" dirty="0">
                <a:cs typeface="Times New Roman" panose="02020603050405020304" pitchFamily="18" charset="0"/>
              </a:rPr>
              <a:t>, </a:t>
            </a:r>
            <a:r>
              <a:rPr lang="en-US" dirty="0" err="1">
                <a:cs typeface="Times New Roman" panose="02020603050405020304" pitchFamily="18" charset="0"/>
              </a:rPr>
              <a:t>individul</a:t>
            </a:r>
            <a:r>
              <a:rPr lang="en-US" dirty="0">
                <a:cs typeface="Times New Roman" panose="02020603050405020304" pitchFamily="18" charset="0"/>
              </a:rPr>
              <a:t> </a:t>
            </a:r>
            <a:r>
              <a:rPr lang="en-US" dirty="0" err="1">
                <a:cs typeface="Times New Roman" panose="02020603050405020304" pitchFamily="18" charset="0"/>
              </a:rPr>
              <a:t>crede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normele</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a:t>
            </a:r>
            <a:r>
              <a:rPr lang="en-US" dirty="0" err="1">
                <a:cs typeface="Times New Roman" panose="02020603050405020304" pitchFamily="18" charset="0"/>
              </a:rPr>
              <a:t>participă</a:t>
            </a:r>
            <a:r>
              <a:rPr lang="en-US" dirty="0">
                <a:cs typeface="Times New Roman" panose="02020603050405020304" pitchFamily="18" charset="0"/>
              </a:rPr>
              <a:t> la </a:t>
            </a:r>
            <a:r>
              <a:rPr lang="en-US" dirty="0" err="1">
                <a:cs typeface="Times New Roman" panose="02020603050405020304" pitchFamily="18" charset="0"/>
              </a:rPr>
              <a:t>respectarea</a:t>
            </a:r>
            <a:r>
              <a:rPr lang="en-US" dirty="0">
                <a:cs typeface="Times New Roman" panose="02020603050405020304" pitchFamily="18" charset="0"/>
              </a:rPr>
              <a:t> </a:t>
            </a:r>
            <a:r>
              <a:rPr lang="en-US" dirty="0" err="1">
                <a:cs typeface="Times New Roman" panose="02020603050405020304" pitchFamily="18" charset="0"/>
              </a:rPr>
              <a:t>lor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manifestă</a:t>
            </a:r>
            <a:r>
              <a:rPr lang="en-US" dirty="0">
                <a:cs typeface="Times New Roman" panose="02020603050405020304" pitchFamily="18" charset="0"/>
              </a:rPr>
              <a:t> un </a:t>
            </a:r>
            <a:r>
              <a:rPr lang="en-US" dirty="0" err="1">
                <a:cs typeface="Times New Roman" panose="02020603050405020304" pitchFamily="18" charset="0"/>
              </a:rPr>
              <a:t>comportament</a:t>
            </a:r>
            <a:r>
              <a:rPr lang="en-US" dirty="0">
                <a:cs typeface="Times New Roman" panose="02020603050405020304" pitchFamily="18" charset="0"/>
              </a:rPr>
              <a:t> </a:t>
            </a:r>
            <a:r>
              <a:rPr lang="en-US" dirty="0" err="1">
                <a:cs typeface="Times New Roman" panose="02020603050405020304" pitchFamily="18" charset="0"/>
              </a:rPr>
              <a:t>autoreglat</a:t>
            </a:r>
            <a:r>
              <a:rPr lang="en-US" dirty="0">
                <a:cs typeface="Times New Roman" panose="02020603050405020304" pitchFamily="18" charset="0"/>
              </a:rPr>
              <a:t>. </a:t>
            </a:r>
            <a:endParaRPr lang="ro-RO" dirty="0">
              <a:cs typeface="Times New Roman" panose="02020603050405020304" pitchFamily="18" charset="0"/>
            </a:endParaRPr>
          </a:p>
          <a:p>
            <a:pPr marL="0" indent="0" algn="just">
              <a:lnSpc>
                <a:spcPct val="150000"/>
              </a:lnSpc>
              <a:buNone/>
            </a:pPr>
            <a:r>
              <a:rPr lang="ro-RO" dirty="0">
                <a:cs typeface="Times New Roman" panose="02020603050405020304" pitchFamily="18" charset="0"/>
              </a:rPr>
              <a:t>C</a:t>
            </a:r>
            <a:r>
              <a:rPr lang="en-US" dirty="0" err="1">
                <a:cs typeface="Times New Roman" panose="02020603050405020304" pitchFamily="18" charset="0"/>
              </a:rPr>
              <a:t>omportament</a:t>
            </a:r>
            <a:r>
              <a:rPr lang="ro-RO" dirty="0">
                <a:cs typeface="Times New Roman" panose="02020603050405020304" pitchFamily="18" charset="0"/>
              </a:rPr>
              <a:t>ul</a:t>
            </a:r>
            <a:r>
              <a:rPr lang="en-US" dirty="0">
                <a:cs typeface="Times New Roman" panose="02020603050405020304" pitchFamily="18" charset="0"/>
              </a:rPr>
              <a:t> </a:t>
            </a:r>
            <a:r>
              <a:rPr lang="ro-RO" dirty="0">
                <a:cs typeface="Times New Roman" panose="02020603050405020304" pitchFamily="18" charset="0"/>
              </a:rPr>
              <a:t>individului </a:t>
            </a:r>
            <a:r>
              <a:rPr lang="en-US" dirty="0">
                <a:cs typeface="Times New Roman" panose="02020603050405020304" pitchFamily="18" charset="0"/>
              </a:rPr>
              <a:t>nu </a:t>
            </a:r>
            <a:r>
              <a:rPr lang="en-US" dirty="0" err="1">
                <a:cs typeface="Times New Roman" panose="02020603050405020304" pitchFamily="18" charset="0"/>
              </a:rPr>
              <a:t>este</a:t>
            </a:r>
            <a:r>
              <a:rPr lang="ro-RO" dirty="0">
                <a:cs typeface="Times New Roman" panose="02020603050405020304" pitchFamily="18" charset="0"/>
              </a:rPr>
              <a:t> </a:t>
            </a:r>
            <a:r>
              <a:rPr lang="en-US" dirty="0">
                <a:cs typeface="Times New Roman" panose="02020603050405020304" pitchFamily="18" charset="0"/>
              </a:rPr>
              <a:t>static</a:t>
            </a:r>
            <a:r>
              <a:rPr lang="ro-RO" dirty="0">
                <a:cs typeface="Times New Roman" panose="02020603050405020304" pitchFamily="18" charset="0"/>
              </a:rPr>
              <a:t> și</a:t>
            </a:r>
            <a:r>
              <a:rPr lang="en-US" dirty="0">
                <a:cs typeface="Times New Roman" panose="02020603050405020304" pitchFamily="18" charset="0"/>
              </a:rPr>
              <a:t> conservator, </a:t>
            </a:r>
            <a:r>
              <a:rPr lang="ro-RO" dirty="0">
                <a:cs typeface="Times New Roman" panose="02020603050405020304" pitchFamily="18" charset="0"/>
              </a:rPr>
              <a:t>dar</a:t>
            </a:r>
            <a:r>
              <a:rPr lang="en-US" dirty="0">
                <a:cs typeface="Times New Roman" panose="02020603050405020304" pitchFamily="18" charset="0"/>
              </a:rPr>
              <a:t> </a:t>
            </a:r>
            <a:r>
              <a:rPr lang="en-US" i="1" dirty="0" err="1">
                <a:cs typeface="Times New Roman" panose="02020603050405020304" pitchFamily="18" charset="0"/>
              </a:rPr>
              <a:t>evolu</a:t>
            </a:r>
            <a:r>
              <a:rPr lang="ro-RO" i="1" dirty="0">
                <a:cs typeface="Times New Roman" panose="02020603050405020304" pitchFamily="18" charset="0"/>
              </a:rPr>
              <a:t>iază</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consens</a:t>
            </a:r>
            <a:r>
              <a:rPr lang="en-US" dirty="0">
                <a:cs typeface="Times New Roman" panose="02020603050405020304" pitchFamily="18" charset="0"/>
              </a:rPr>
              <a:t> cu </a:t>
            </a:r>
            <a:r>
              <a:rPr lang="en-US" dirty="0" err="1">
                <a:cs typeface="Times New Roman" panose="02020603050405020304" pitchFamily="18" charset="0"/>
              </a:rPr>
              <a:t>tendinţele</a:t>
            </a:r>
            <a:r>
              <a:rPr lang="en-US" dirty="0">
                <a:cs typeface="Times New Roman" panose="02020603050405020304" pitchFamily="18" charset="0"/>
              </a:rPr>
              <a:t> </a:t>
            </a:r>
            <a:r>
              <a:rPr lang="en-US" dirty="0" err="1">
                <a:cs typeface="Times New Roman" panose="02020603050405020304" pitchFamily="18" charset="0"/>
              </a:rPr>
              <a:t>progresului</a:t>
            </a:r>
            <a:r>
              <a:rPr lang="en-US" dirty="0">
                <a:cs typeface="Times New Roman" panose="02020603050405020304" pitchFamily="18" charset="0"/>
              </a:rPr>
              <a:t> social. </a:t>
            </a:r>
          </a:p>
          <a:p>
            <a:pPr marL="0" indent="0">
              <a:buNone/>
            </a:pPr>
            <a:endParaRPr lang="ro-RO" b="1" i="1" dirty="0"/>
          </a:p>
        </p:txBody>
      </p:sp>
    </p:spTree>
    <p:extLst>
      <p:ext uri="{BB962C8B-B14F-4D97-AF65-F5344CB8AC3E}">
        <p14:creationId xmlns:p14="http://schemas.microsoft.com/office/powerpoint/2010/main" val="21431749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CF8B1D-B7A3-50B2-6943-69FA86833412}"/>
              </a:ext>
            </a:extLst>
          </p:cNvPr>
          <p:cNvSpPr>
            <a:spLocks noGrp="1"/>
          </p:cNvSpPr>
          <p:nvPr>
            <p:ph idx="1"/>
          </p:nvPr>
        </p:nvSpPr>
        <p:spPr>
          <a:xfrm>
            <a:off x="532563" y="512466"/>
            <a:ext cx="11213960" cy="5888334"/>
          </a:xfrm>
        </p:spPr>
        <p:txBody>
          <a:bodyPr>
            <a:normAutofit/>
          </a:bodyPr>
          <a:lstStyle/>
          <a:p>
            <a:pPr marL="0" indent="0" algn="just">
              <a:buNone/>
            </a:pPr>
            <a:r>
              <a:rPr lang="en-US" b="1" i="1" dirty="0"/>
              <a:t>"Cum </a:t>
            </a:r>
            <a:r>
              <a:rPr lang="en-US" b="1" i="1" dirty="0" err="1"/>
              <a:t>este</a:t>
            </a:r>
            <a:r>
              <a:rPr lang="en-US" b="1" i="1" dirty="0"/>
              <a:t> </a:t>
            </a:r>
            <a:r>
              <a:rPr lang="en-US" b="1" i="1" dirty="0" err="1"/>
              <a:t>posibilă</a:t>
            </a:r>
            <a:r>
              <a:rPr lang="en-US" b="1" i="1" dirty="0"/>
              <a:t> o </a:t>
            </a:r>
            <a:r>
              <a:rPr lang="en-US" b="1" i="1" dirty="0" err="1"/>
              <a:t>ordine</a:t>
            </a:r>
            <a:r>
              <a:rPr lang="en-US" b="1" i="1" dirty="0"/>
              <a:t> </a:t>
            </a:r>
            <a:r>
              <a:rPr lang="en-US" b="1" i="1" dirty="0" err="1"/>
              <a:t>socială</a:t>
            </a:r>
            <a:r>
              <a:rPr lang="en-US" b="1" i="1" dirty="0"/>
              <a:t> </a:t>
            </a:r>
            <a:r>
              <a:rPr lang="en-US" b="1" i="1" dirty="0" err="1"/>
              <a:t>raţională</a:t>
            </a:r>
            <a:r>
              <a:rPr lang="en-US" b="1" i="1" dirty="0"/>
              <a:t>, </a:t>
            </a:r>
            <a:r>
              <a:rPr lang="en-US" b="1" i="1" dirty="0" err="1"/>
              <a:t>atâta</a:t>
            </a:r>
            <a:r>
              <a:rPr lang="en-US" b="1" i="1" dirty="0"/>
              <a:t> </a:t>
            </a:r>
            <a:r>
              <a:rPr lang="en-US" b="1" i="1" dirty="0" err="1"/>
              <a:t>vreme</a:t>
            </a:r>
            <a:r>
              <a:rPr lang="en-US" b="1" i="1" dirty="0"/>
              <a:t> </a:t>
            </a:r>
            <a:r>
              <a:rPr lang="en-US" b="1" i="1" dirty="0" err="1"/>
              <a:t>cât</a:t>
            </a:r>
            <a:r>
              <a:rPr lang="en-US" b="1" i="1" dirty="0"/>
              <a:t> </a:t>
            </a:r>
            <a:r>
              <a:rPr lang="en-US" b="1" i="1" dirty="0" err="1"/>
              <a:t>oamenii</a:t>
            </a:r>
            <a:r>
              <a:rPr lang="en-US" b="1" i="1" dirty="0"/>
              <a:t>, </a:t>
            </a:r>
            <a:r>
              <a:rPr lang="en-US" b="1" i="1" dirty="0" err="1"/>
              <a:t>în</a:t>
            </a:r>
            <a:r>
              <a:rPr lang="en-US" b="1" i="1" dirty="0"/>
              <a:t> mod natural </a:t>
            </a:r>
            <a:r>
              <a:rPr lang="en-US" b="1" i="1" dirty="0" err="1"/>
              <a:t>şi</a:t>
            </a:r>
            <a:r>
              <a:rPr lang="en-US" b="1" i="1" dirty="0"/>
              <a:t> </a:t>
            </a:r>
            <a:r>
              <a:rPr lang="en-US" b="1" i="1" dirty="0" err="1"/>
              <a:t>inevitabil</a:t>
            </a:r>
            <a:r>
              <a:rPr lang="en-US" b="1" i="1" dirty="0"/>
              <a:t> </a:t>
            </a:r>
            <a:r>
              <a:rPr lang="en-US" b="1" i="1" dirty="0" err="1"/>
              <a:t>egoişti</a:t>
            </a:r>
            <a:r>
              <a:rPr lang="en-US" b="1" i="1" dirty="0"/>
              <a:t>, </a:t>
            </a:r>
            <a:r>
              <a:rPr lang="en-US" b="1" i="1" dirty="0" err="1"/>
              <a:t>vor</a:t>
            </a:r>
            <a:r>
              <a:rPr lang="en-US" b="1" i="1" dirty="0"/>
              <a:t> fi </a:t>
            </a:r>
            <a:r>
              <a:rPr lang="en-US" b="1" i="1" dirty="0" err="1"/>
              <a:t>tentaţi</a:t>
            </a:r>
            <a:r>
              <a:rPr lang="en-US" b="1" i="1" dirty="0"/>
              <a:t> </a:t>
            </a:r>
            <a:r>
              <a:rPr lang="en-US" b="1" i="1" dirty="0" err="1"/>
              <a:t>întotdeauna</a:t>
            </a:r>
            <a:r>
              <a:rPr lang="en-US" b="1" i="1" dirty="0"/>
              <a:t> </a:t>
            </a:r>
            <a:r>
              <a:rPr lang="en-US" b="1" i="1" dirty="0" err="1"/>
              <a:t>să</a:t>
            </a:r>
            <a:r>
              <a:rPr lang="en-US" b="1" i="1" dirty="0"/>
              <a:t> </a:t>
            </a:r>
            <a:r>
              <a:rPr lang="en-US" b="1" i="1" dirty="0" err="1"/>
              <a:t>desfăşoare</a:t>
            </a:r>
            <a:r>
              <a:rPr lang="en-US" b="1" i="1" dirty="0"/>
              <a:t> </a:t>
            </a:r>
            <a:r>
              <a:rPr lang="en-US" b="1" i="1" dirty="0" err="1"/>
              <a:t>acţiuni</a:t>
            </a:r>
            <a:r>
              <a:rPr lang="en-US" b="1" i="1" dirty="0"/>
              <a:t> </a:t>
            </a:r>
            <a:r>
              <a:rPr lang="en-US" b="1" i="1" dirty="0" err="1"/>
              <a:t>iraţionale</a:t>
            </a:r>
            <a:r>
              <a:rPr lang="en-US" b="1" i="1" dirty="0"/>
              <a:t> </a:t>
            </a:r>
            <a:r>
              <a:rPr lang="en-US" b="1" i="1" dirty="0" err="1"/>
              <a:t>şi</a:t>
            </a:r>
            <a:r>
              <a:rPr lang="en-US" b="1" i="1" dirty="0"/>
              <a:t> </a:t>
            </a:r>
            <a:r>
              <a:rPr lang="en-US" b="1" i="1" dirty="0" err="1"/>
              <a:t>să</a:t>
            </a:r>
            <a:r>
              <a:rPr lang="en-US" b="1" i="1" dirty="0"/>
              <a:t> </a:t>
            </a:r>
            <a:r>
              <a:rPr lang="en-US" b="1" i="1" dirty="0" err="1"/>
              <a:t>dea</a:t>
            </a:r>
            <a:r>
              <a:rPr lang="en-US" b="1" i="1" dirty="0"/>
              <a:t> </a:t>
            </a:r>
            <a:r>
              <a:rPr lang="en-US" b="1" i="1" dirty="0" err="1"/>
              <a:t>frâu</a:t>
            </a:r>
            <a:r>
              <a:rPr lang="en-US" b="1" i="1" dirty="0"/>
              <a:t> liber </a:t>
            </a:r>
            <a:r>
              <a:rPr lang="en-US" b="1" i="1" dirty="0" err="1"/>
              <a:t>numai</a:t>
            </a:r>
            <a:r>
              <a:rPr lang="en-US" b="1" i="1" dirty="0"/>
              <a:t> </a:t>
            </a:r>
            <a:r>
              <a:rPr lang="en-US" b="1" i="1" dirty="0" err="1"/>
              <a:t>instinctelor</a:t>
            </a:r>
            <a:r>
              <a:rPr lang="en-US" b="1" i="1" dirty="0"/>
              <a:t> </a:t>
            </a:r>
            <a:r>
              <a:rPr lang="en-US" b="1" i="1" dirty="0" err="1"/>
              <a:t>şi</a:t>
            </a:r>
            <a:r>
              <a:rPr lang="en-US" b="1" i="1" dirty="0"/>
              <a:t> </a:t>
            </a:r>
            <a:r>
              <a:rPr lang="en-US" b="1" i="1" dirty="0" err="1"/>
              <a:t>intereselor</a:t>
            </a:r>
            <a:r>
              <a:rPr lang="en-US" b="1" i="1" dirty="0"/>
              <a:t> lor </a:t>
            </a:r>
            <a:r>
              <a:rPr lang="en-US" b="1" i="1" dirty="0" err="1"/>
              <a:t>individuale</a:t>
            </a:r>
            <a:r>
              <a:rPr lang="en-US" b="1" i="1" dirty="0"/>
              <a:t>?"</a:t>
            </a:r>
            <a:endParaRPr lang="ro-RO" b="1" i="1" dirty="0"/>
          </a:p>
          <a:p>
            <a:pPr marL="0" indent="0" algn="just">
              <a:buNone/>
            </a:pPr>
            <a:r>
              <a:rPr lang="en-US" dirty="0" err="1"/>
              <a:t>Răspunsul</a:t>
            </a:r>
            <a:r>
              <a:rPr lang="en-US" dirty="0"/>
              <a:t> la </a:t>
            </a:r>
            <a:r>
              <a:rPr lang="en-US" dirty="0" err="1"/>
              <a:t>această</a:t>
            </a:r>
            <a:r>
              <a:rPr lang="en-US" dirty="0"/>
              <a:t> </a:t>
            </a:r>
            <a:r>
              <a:rPr lang="en-US" dirty="0" err="1"/>
              <a:t>întrebare</a:t>
            </a:r>
            <a:r>
              <a:rPr lang="en-US" dirty="0"/>
              <a:t> </a:t>
            </a:r>
            <a:r>
              <a:rPr lang="en-US" dirty="0" err="1"/>
              <a:t>i</a:t>
            </a:r>
            <a:r>
              <a:rPr lang="en-US" dirty="0"/>
              <a:t>-a </a:t>
            </a:r>
            <a:r>
              <a:rPr lang="en-US" dirty="0" err="1"/>
              <a:t>divizat</a:t>
            </a:r>
            <a:r>
              <a:rPr lang="en-US" dirty="0"/>
              <a:t> pe </a:t>
            </a:r>
            <a:r>
              <a:rPr lang="en-US" dirty="0" err="1"/>
              <a:t>reprezentanţii</a:t>
            </a:r>
            <a:r>
              <a:rPr lang="en-US" dirty="0"/>
              <a:t> </a:t>
            </a:r>
            <a:r>
              <a:rPr lang="en-US" dirty="0" err="1"/>
              <a:t>disciplinelor</a:t>
            </a:r>
            <a:r>
              <a:rPr lang="en-US" dirty="0"/>
              <a:t> </a:t>
            </a:r>
            <a:r>
              <a:rPr lang="en-US" dirty="0" err="1"/>
              <a:t>menţionate</a:t>
            </a:r>
            <a:r>
              <a:rPr lang="en-US" dirty="0"/>
              <a:t> </a:t>
            </a:r>
            <a:r>
              <a:rPr lang="en-US" dirty="0" err="1"/>
              <a:t>în</a:t>
            </a:r>
            <a:r>
              <a:rPr lang="en-US" dirty="0"/>
              <a:t> </a:t>
            </a:r>
            <a:r>
              <a:rPr lang="en-US" dirty="0" err="1"/>
              <a:t>două</a:t>
            </a:r>
            <a:r>
              <a:rPr lang="en-US" dirty="0"/>
              <a:t> </a:t>
            </a:r>
            <a:r>
              <a:rPr lang="en-US" dirty="0" err="1"/>
              <a:t>mari</a:t>
            </a:r>
            <a:r>
              <a:rPr lang="en-US" dirty="0"/>
              <a:t> </a:t>
            </a:r>
            <a:r>
              <a:rPr lang="en-US" dirty="0" err="1"/>
              <a:t>categorii</a:t>
            </a:r>
            <a:r>
              <a:rPr lang="en-US" dirty="0"/>
              <a:t>:</a:t>
            </a:r>
          </a:p>
          <a:p>
            <a:pPr marL="514350" indent="-514350" algn="just">
              <a:buFont typeface="+mj-lt"/>
              <a:buAutoNum type="alphaLcParenR"/>
            </a:pPr>
            <a:r>
              <a:rPr lang="en-US" dirty="0" err="1"/>
              <a:t>cei</a:t>
            </a:r>
            <a:r>
              <a:rPr lang="en-US" dirty="0"/>
              <a:t> care au </a:t>
            </a:r>
            <a:r>
              <a:rPr lang="en-US" dirty="0" err="1"/>
              <a:t>accentuat</a:t>
            </a:r>
            <a:r>
              <a:rPr lang="en-US" dirty="0"/>
              <a:t>, </a:t>
            </a:r>
            <a:r>
              <a:rPr lang="en-US" dirty="0" err="1"/>
              <a:t>prin</a:t>
            </a:r>
            <a:r>
              <a:rPr lang="en-US" dirty="0"/>
              <a:t> </a:t>
            </a:r>
            <a:r>
              <a:rPr lang="en-US" dirty="0" err="1"/>
              <a:t>noţiunea</a:t>
            </a:r>
            <a:r>
              <a:rPr lang="en-US" dirty="0"/>
              <a:t> de control social exterior, </a:t>
            </a:r>
            <a:r>
              <a:rPr lang="en-US" dirty="0" err="1"/>
              <a:t>importanţa</a:t>
            </a:r>
            <a:r>
              <a:rPr lang="en-US" dirty="0"/>
              <a:t> </a:t>
            </a:r>
            <a:r>
              <a:rPr lang="en-US" dirty="0" err="1"/>
              <a:t>normativităţii</a:t>
            </a:r>
            <a:r>
              <a:rPr lang="en-US" dirty="0"/>
              <a:t>, a </a:t>
            </a:r>
            <a:r>
              <a:rPr lang="en-US" dirty="0" err="1"/>
              <a:t>instituţiilor</a:t>
            </a:r>
            <a:r>
              <a:rPr lang="en-US" dirty="0"/>
              <a:t>, </a:t>
            </a:r>
            <a:r>
              <a:rPr lang="en-US" dirty="0" err="1"/>
              <a:t>normelor</a:t>
            </a:r>
            <a:r>
              <a:rPr lang="en-US" dirty="0"/>
              <a:t> </a:t>
            </a:r>
            <a:r>
              <a:rPr lang="en-US" dirty="0" err="1"/>
              <a:t>şi</a:t>
            </a:r>
            <a:r>
              <a:rPr lang="en-US" dirty="0"/>
              <a:t> a </a:t>
            </a:r>
            <a:r>
              <a:rPr lang="en-US" dirty="0" err="1"/>
              <a:t>legii</a:t>
            </a:r>
            <a:r>
              <a:rPr lang="en-US" dirty="0"/>
              <a:t> </a:t>
            </a:r>
            <a:r>
              <a:rPr lang="en-US" dirty="0" err="1"/>
              <a:t>în</a:t>
            </a:r>
            <a:r>
              <a:rPr lang="en-US" dirty="0"/>
              <a:t> </a:t>
            </a:r>
            <a:r>
              <a:rPr lang="en-US" dirty="0" err="1"/>
              <a:t>asigurarea</a:t>
            </a:r>
            <a:r>
              <a:rPr lang="en-US" dirty="0"/>
              <a:t> </a:t>
            </a:r>
            <a:r>
              <a:rPr lang="en-US" dirty="0" err="1"/>
              <a:t>ordinii</a:t>
            </a:r>
            <a:r>
              <a:rPr lang="en-US" dirty="0"/>
              <a:t> </a:t>
            </a:r>
            <a:r>
              <a:rPr lang="en-US" dirty="0" err="1"/>
              <a:t>sociale</a:t>
            </a:r>
            <a:r>
              <a:rPr lang="en-US" dirty="0"/>
              <a:t>;</a:t>
            </a:r>
          </a:p>
          <a:p>
            <a:pPr marL="514350" indent="-514350" algn="just">
              <a:buFont typeface="+mj-lt"/>
              <a:buAutoNum type="alphaLcParenR"/>
            </a:pPr>
            <a:r>
              <a:rPr lang="en-US" dirty="0" err="1"/>
              <a:t>cei</a:t>
            </a:r>
            <a:r>
              <a:rPr lang="en-US" dirty="0"/>
              <a:t> care au </a:t>
            </a:r>
            <a:r>
              <a:rPr lang="en-US" dirty="0" err="1"/>
              <a:t>subliniat</a:t>
            </a:r>
            <a:r>
              <a:rPr lang="en-US" dirty="0"/>
              <a:t>, </a:t>
            </a:r>
            <a:r>
              <a:rPr lang="en-US" dirty="0" err="1"/>
              <a:t>prin</a:t>
            </a:r>
            <a:r>
              <a:rPr lang="en-US" dirty="0"/>
              <a:t> </a:t>
            </a:r>
            <a:r>
              <a:rPr lang="en-US" dirty="0" err="1"/>
              <a:t>noţiunea</a:t>
            </a:r>
            <a:r>
              <a:rPr lang="en-US" dirty="0"/>
              <a:t> de control social </a:t>
            </a:r>
            <a:r>
              <a:rPr lang="en-US" dirty="0" err="1"/>
              <a:t>interiorizat</a:t>
            </a:r>
            <a:r>
              <a:rPr lang="en-US" dirty="0"/>
              <a:t>, </a:t>
            </a:r>
            <a:r>
              <a:rPr lang="en-US" dirty="0" err="1"/>
              <a:t>rolul</a:t>
            </a:r>
            <a:r>
              <a:rPr lang="en-US" dirty="0"/>
              <a:t> important </a:t>
            </a:r>
            <a:r>
              <a:rPr lang="en-US" dirty="0" err="1"/>
              <a:t>exercitat</a:t>
            </a:r>
            <a:r>
              <a:rPr lang="en-US" dirty="0"/>
              <a:t> de </a:t>
            </a:r>
            <a:r>
              <a:rPr lang="en-US" dirty="0" err="1"/>
              <a:t>valorile</a:t>
            </a:r>
            <a:r>
              <a:rPr lang="en-US" dirty="0"/>
              <a:t> </a:t>
            </a:r>
            <a:r>
              <a:rPr lang="en-US" dirty="0" err="1"/>
              <a:t>şi</a:t>
            </a:r>
            <a:r>
              <a:rPr lang="en-US" dirty="0"/>
              <a:t> </a:t>
            </a:r>
            <a:r>
              <a:rPr lang="en-US" dirty="0" err="1"/>
              <a:t>idealurile</a:t>
            </a:r>
            <a:r>
              <a:rPr lang="en-US" dirty="0"/>
              <a:t> </a:t>
            </a:r>
            <a:r>
              <a:rPr lang="en-US" dirty="0" err="1"/>
              <a:t>sociale</a:t>
            </a:r>
            <a:r>
              <a:rPr lang="en-US" dirty="0"/>
              <a:t> </a:t>
            </a:r>
            <a:r>
              <a:rPr lang="en-US" dirty="0" err="1"/>
              <a:t>în</a:t>
            </a:r>
            <a:r>
              <a:rPr lang="en-US" dirty="0"/>
              <a:t> </a:t>
            </a:r>
            <a:r>
              <a:rPr lang="en-US" dirty="0" err="1"/>
              <a:t>socializarea</a:t>
            </a:r>
            <a:r>
              <a:rPr lang="en-US" dirty="0"/>
              <a:t> </a:t>
            </a:r>
            <a:r>
              <a:rPr lang="en-US" dirty="0" err="1"/>
              <a:t>unor</a:t>
            </a:r>
            <a:r>
              <a:rPr lang="en-US" dirty="0"/>
              <a:t> </a:t>
            </a:r>
            <a:r>
              <a:rPr lang="en-US" dirty="0" err="1"/>
              <a:t>indivizi</a:t>
            </a:r>
            <a:r>
              <a:rPr lang="en-US" dirty="0"/>
              <a:t> </a:t>
            </a:r>
            <a:r>
              <a:rPr lang="en-US" dirty="0" err="1"/>
              <a:t>capabili</a:t>
            </a:r>
            <a:r>
              <a:rPr lang="en-US" dirty="0"/>
              <a:t> </a:t>
            </a:r>
            <a:r>
              <a:rPr lang="en-US" dirty="0" err="1"/>
              <a:t>să</a:t>
            </a:r>
            <a:r>
              <a:rPr lang="en-US" dirty="0"/>
              <a:t> </a:t>
            </a:r>
            <a:r>
              <a:rPr lang="en-US" dirty="0" err="1"/>
              <a:t>prezerve</a:t>
            </a:r>
            <a:r>
              <a:rPr lang="en-US" dirty="0"/>
              <a:t> </a:t>
            </a:r>
            <a:r>
              <a:rPr lang="en-US" dirty="0" err="1"/>
              <a:t>imperativele</a:t>
            </a:r>
            <a:r>
              <a:rPr lang="en-US" dirty="0"/>
              <a:t> </a:t>
            </a:r>
            <a:r>
              <a:rPr lang="en-US" dirty="0" err="1"/>
              <a:t>ordinii</a:t>
            </a:r>
            <a:r>
              <a:rPr lang="en-US" dirty="0"/>
              <a:t> </a:t>
            </a:r>
            <a:r>
              <a:rPr lang="en-US" dirty="0" err="1"/>
              <a:t>sociale</a:t>
            </a:r>
            <a:r>
              <a:rPr lang="en-US" dirty="0"/>
              <a:t> </a:t>
            </a:r>
            <a:r>
              <a:rPr lang="en-US" dirty="0" err="1"/>
              <a:t>şi</a:t>
            </a:r>
            <a:r>
              <a:rPr lang="en-US" dirty="0"/>
              <a:t> </a:t>
            </a:r>
            <a:r>
              <a:rPr lang="en-US" dirty="0" err="1"/>
              <a:t>să</a:t>
            </a:r>
            <a:r>
              <a:rPr lang="en-US" dirty="0"/>
              <a:t> le </a:t>
            </a:r>
            <a:r>
              <a:rPr lang="en-US" dirty="0" err="1"/>
              <a:t>identifice</a:t>
            </a:r>
            <a:r>
              <a:rPr lang="en-US" dirty="0"/>
              <a:t> cu </a:t>
            </a:r>
            <a:r>
              <a:rPr lang="en-US" dirty="0" err="1"/>
              <a:t>propriile</a:t>
            </a:r>
            <a:r>
              <a:rPr lang="en-US" dirty="0"/>
              <a:t> </a:t>
            </a:r>
            <a:r>
              <a:rPr lang="en-US" dirty="0" err="1"/>
              <a:t>mobiluri</a:t>
            </a:r>
            <a:r>
              <a:rPr lang="en-US" dirty="0"/>
              <a:t> de </a:t>
            </a:r>
            <a:r>
              <a:rPr lang="en-US" dirty="0" err="1"/>
              <a:t>acţiune</a:t>
            </a:r>
            <a:r>
              <a:rPr lang="en-US" dirty="0"/>
              <a:t>.</a:t>
            </a:r>
          </a:p>
          <a:p>
            <a:pPr marL="0" indent="0">
              <a:buNone/>
            </a:pPr>
            <a:endParaRPr lang="en-US" dirty="0"/>
          </a:p>
        </p:txBody>
      </p:sp>
    </p:spTree>
    <p:extLst>
      <p:ext uri="{BB962C8B-B14F-4D97-AF65-F5344CB8AC3E}">
        <p14:creationId xmlns:p14="http://schemas.microsoft.com/office/powerpoint/2010/main" val="1468097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108363"/>
          </a:xfrm>
        </p:spPr>
        <p:txBody>
          <a:bodyPr>
            <a:normAutofit/>
          </a:bodyPr>
          <a:lstStyle/>
          <a:p>
            <a:pPr algn="ctr"/>
            <a:r>
              <a:rPr lang="ro-RO" sz="4800" b="1" dirty="0">
                <a:solidFill>
                  <a:schemeClr val="accent6">
                    <a:lumMod val="50000"/>
                  </a:schemeClr>
                </a:solidFill>
              </a:rPr>
              <a:t>Dimensiuni ale controlului social</a:t>
            </a:r>
            <a:endParaRPr lang="de-DE" sz="4800" b="1" dirty="0">
              <a:solidFill>
                <a:schemeClr val="accent6">
                  <a:lumMod val="50000"/>
                </a:schemeClr>
              </a:solidFill>
            </a:endParaRPr>
          </a:p>
        </p:txBody>
      </p:sp>
      <p:sp>
        <p:nvSpPr>
          <p:cNvPr id="3" name="Content Placeholder 2"/>
          <p:cNvSpPr>
            <a:spLocks noGrp="1"/>
          </p:cNvSpPr>
          <p:nvPr>
            <p:ph idx="1"/>
          </p:nvPr>
        </p:nvSpPr>
        <p:spPr>
          <a:xfrm>
            <a:off x="290945" y="1108364"/>
            <a:ext cx="11610110" cy="5458691"/>
          </a:xfrm>
        </p:spPr>
        <p:txBody>
          <a:bodyPr>
            <a:normAutofit fontScale="77500" lnSpcReduction="20000"/>
          </a:bodyPr>
          <a:lstStyle/>
          <a:p>
            <a:pPr marL="0" indent="0" algn="just">
              <a:lnSpc>
                <a:spcPct val="120000"/>
              </a:lnSpc>
              <a:buNone/>
            </a:pPr>
            <a:r>
              <a:rPr lang="en-US" sz="3600" b="1" i="1" dirty="0" err="1">
                <a:cs typeface="Times New Roman" panose="02020603050405020304" pitchFamily="18" charset="0"/>
              </a:rPr>
              <a:t>Controlul</a:t>
            </a:r>
            <a:r>
              <a:rPr lang="en-US" sz="3600" b="1" i="1" dirty="0">
                <a:cs typeface="Times New Roman" panose="02020603050405020304" pitchFamily="18" charset="0"/>
              </a:rPr>
              <a:t> social are ca </a:t>
            </a:r>
            <a:r>
              <a:rPr lang="en-US" sz="3600" b="1" i="1" dirty="0" err="1">
                <a:cs typeface="Times New Roman" panose="02020603050405020304" pitchFamily="18" charset="0"/>
              </a:rPr>
              <a:t>finalitate</a:t>
            </a:r>
            <a:r>
              <a:rPr lang="en-US" sz="3600" b="1" i="1" dirty="0">
                <a:cs typeface="Times New Roman" panose="02020603050405020304" pitchFamily="18" charset="0"/>
              </a:rPr>
              <a:t> </a:t>
            </a:r>
            <a:r>
              <a:rPr lang="en-US" sz="3600" b="1" i="1" dirty="0" err="1">
                <a:cs typeface="Times New Roman" panose="02020603050405020304" pitchFamily="18" charset="0"/>
              </a:rPr>
              <a:t>instituirea</a:t>
            </a:r>
            <a:r>
              <a:rPr lang="en-US" sz="3600" b="1" i="1" dirty="0">
                <a:cs typeface="Times New Roman" panose="02020603050405020304" pitchFamily="18" charset="0"/>
              </a:rPr>
              <a:t> </a:t>
            </a:r>
            <a:r>
              <a:rPr lang="en-US" sz="3600" b="1" i="1" dirty="0" err="1">
                <a:cs typeface="Times New Roman" panose="02020603050405020304" pitchFamily="18" charset="0"/>
              </a:rPr>
              <a:t>unei</a:t>
            </a:r>
            <a:r>
              <a:rPr lang="en-US" sz="3600" b="1" i="1" dirty="0">
                <a:cs typeface="Times New Roman" panose="02020603050405020304" pitchFamily="18" charset="0"/>
              </a:rPr>
              <a:t> </a:t>
            </a:r>
            <a:r>
              <a:rPr lang="en-US" sz="3600" b="1" i="1" dirty="0" err="1">
                <a:cs typeface="Times New Roman" panose="02020603050405020304" pitchFamily="18" charset="0"/>
              </a:rPr>
              <a:t>legături</a:t>
            </a:r>
            <a:r>
              <a:rPr lang="en-US" sz="3600" b="1" i="1" dirty="0">
                <a:cs typeface="Times New Roman" panose="02020603050405020304" pitchFamily="18" charset="0"/>
              </a:rPr>
              <a:t> </a:t>
            </a:r>
            <a:r>
              <a:rPr lang="en-US" sz="3600" b="1" i="1" dirty="0" err="1">
                <a:cs typeface="Times New Roman" panose="02020603050405020304" pitchFamily="18" charset="0"/>
              </a:rPr>
              <a:t>puternice</a:t>
            </a:r>
            <a:r>
              <a:rPr lang="en-US" sz="3600" b="1" i="1" dirty="0">
                <a:cs typeface="Times New Roman" panose="02020603050405020304" pitchFamily="18" charset="0"/>
              </a:rPr>
              <a:t> </a:t>
            </a:r>
            <a:r>
              <a:rPr lang="en-US" sz="3600" b="1" i="1" dirty="0" err="1">
                <a:cs typeface="Times New Roman" panose="02020603050405020304" pitchFamily="18" charset="0"/>
              </a:rPr>
              <a:t>între</a:t>
            </a:r>
            <a:r>
              <a:rPr lang="en-US" sz="3600" b="1" i="1" dirty="0">
                <a:cs typeface="Times New Roman" panose="02020603050405020304" pitchFamily="18" charset="0"/>
              </a:rPr>
              <a:t> </a:t>
            </a:r>
            <a:r>
              <a:rPr lang="en-US" sz="3600" b="1" i="1" dirty="0" err="1">
                <a:cs typeface="Times New Roman" panose="02020603050405020304" pitchFamily="18" charset="0"/>
              </a:rPr>
              <a:t>individ</a:t>
            </a:r>
            <a:r>
              <a:rPr lang="en-US" sz="3600" b="1" i="1" dirty="0">
                <a:cs typeface="Times New Roman" panose="02020603050405020304" pitchFamily="18" charset="0"/>
              </a:rPr>
              <a:t> </a:t>
            </a:r>
            <a:r>
              <a:rPr lang="en-US" sz="3600" b="1" i="1" dirty="0" err="1">
                <a:cs typeface="Times New Roman" panose="02020603050405020304" pitchFamily="18" charset="0"/>
              </a:rPr>
              <a:t>şi</a:t>
            </a:r>
            <a:r>
              <a:rPr lang="en-US" sz="3600" b="1" i="1" dirty="0">
                <a:cs typeface="Times New Roman" panose="02020603050405020304" pitchFamily="18" charset="0"/>
              </a:rPr>
              <a:t> </a:t>
            </a:r>
            <a:r>
              <a:rPr lang="en-US" sz="3600" b="1" i="1" dirty="0" err="1">
                <a:cs typeface="Times New Roman" panose="02020603050405020304" pitchFamily="18" charset="0"/>
              </a:rPr>
              <a:t>societate</a:t>
            </a:r>
            <a:r>
              <a:rPr lang="en-US" sz="3600" b="1" i="1" dirty="0">
                <a:cs typeface="Times New Roman" panose="02020603050405020304" pitchFamily="18" charset="0"/>
              </a:rPr>
              <a:t>, </a:t>
            </a:r>
            <a:r>
              <a:rPr lang="ro-RO" sz="3600" b="1" i="1" dirty="0">
                <a:cs typeface="Times New Roman" panose="02020603050405020304" pitchFamily="18" charset="0"/>
              </a:rPr>
              <a:t>având efecte </a:t>
            </a:r>
            <a:r>
              <a:rPr lang="en-US" sz="3600" b="1" i="1" dirty="0">
                <a:cs typeface="Times New Roman" panose="02020603050405020304" pitchFamily="18" charset="0"/>
              </a:rPr>
              <a:t>benefice </a:t>
            </a:r>
            <a:r>
              <a:rPr lang="en-US" sz="3600" b="1" i="1" dirty="0" err="1">
                <a:cs typeface="Times New Roman" panose="02020603050405020304" pitchFamily="18" charset="0"/>
              </a:rPr>
              <a:t>atât</a:t>
            </a:r>
            <a:r>
              <a:rPr lang="en-US" sz="3600" b="1" i="1" dirty="0">
                <a:cs typeface="Times New Roman" panose="02020603050405020304" pitchFamily="18" charset="0"/>
              </a:rPr>
              <a:t> </a:t>
            </a:r>
            <a:r>
              <a:rPr lang="en-US" sz="3600" b="1" i="1" dirty="0" err="1">
                <a:cs typeface="Times New Roman" panose="02020603050405020304" pitchFamily="18" charset="0"/>
              </a:rPr>
              <a:t>asupra</a:t>
            </a:r>
            <a:r>
              <a:rPr lang="en-US" sz="3600" b="1" i="1" dirty="0">
                <a:cs typeface="Times New Roman" panose="02020603050405020304" pitchFamily="18" charset="0"/>
              </a:rPr>
              <a:t> </a:t>
            </a:r>
            <a:r>
              <a:rPr lang="en-US" sz="3600" b="1" i="1" dirty="0" err="1">
                <a:cs typeface="Times New Roman" panose="02020603050405020304" pitchFamily="18" charset="0"/>
              </a:rPr>
              <a:t>individului</a:t>
            </a:r>
            <a:r>
              <a:rPr lang="en-US" sz="3600" b="1" i="1" dirty="0">
                <a:cs typeface="Times New Roman" panose="02020603050405020304" pitchFamily="18" charset="0"/>
              </a:rPr>
              <a:t>, </a:t>
            </a:r>
            <a:r>
              <a:rPr lang="en-US" sz="3600" b="1" i="1" dirty="0" err="1">
                <a:cs typeface="Times New Roman" panose="02020603050405020304" pitchFamily="18" charset="0"/>
              </a:rPr>
              <a:t>cât</a:t>
            </a:r>
            <a:r>
              <a:rPr lang="en-US" sz="3600" b="1" i="1" dirty="0">
                <a:cs typeface="Times New Roman" panose="02020603050405020304" pitchFamily="18" charset="0"/>
              </a:rPr>
              <a:t> </a:t>
            </a:r>
            <a:r>
              <a:rPr lang="en-US" sz="3600" b="1" i="1" dirty="0" err="1">
                <a:cs typeface="Times New Roman" panose="02020603050405020304" pitchFamily="18" charset="0"/>
              </a:rPr>
              <a:t>şi</a:t>
            </a:r>
            <a:r>
              <a:rPr lang="en-US" sz="3600" b="1" i="1" dirty="0">
                <a:cs typeface="Times New Roman" panose="02020603050405020304" pitchFamily="18" charset="0"/>
              </a:rPr>
              <a:t> </a:t>
            </a:r>
            <a:r>
              <a:rPr lang="en-US" sz="3600" b="1" i="1" dirty="0" err="1">
                <a:cs typeface="Times New Roman" panose="02020603050405020304" pitchFamily="18" charset="0"/>
              </a:rPr>
              <a:t>asupra</a:t>
            </a:r>
            <a:r>
              <a:rPr lang="en-US" sz="3600" b="1" i="1" dirty="0">
                <a:cs typeface="Times New Roman" panose="02020603050405020304" pitchFamily="18" charset="0"/>
              </a:rPr>
              <a:t> </a:t>
            </a:r>
            <a:r>
              <a:rPr lang="en-US" sz="3600" b="1" i="1" dirty="0" err="1">
                <a:cs typeface="Times New Roman" panose="02020603050405020304" pitchFamily="18" charset="0"/>
              </a:rPr>
              <a:t>societăţii</a:t>
            </a:r>
            <a:r>
              <a:rPr lang="en-US" sz="3600" b="1" i="1" dirty="0">
                <a:cs typeface="Times New Roman" panose="02020603050405020304" pitchFamily="18" charset="0"/>
              </a:rPr>
              <a:t>.</a:t>
            </a:r>
            <a:r>
              <a:rPr lang="en-US" sz="3600" dirty="0">
                <a:cs typeface="Times New Roman" panose="02020603050405020304" pitchFamily="18" charset="0"/>
              </a:rPr>
              <a:t> </a:t>
            </a:r>
            <a:endParaRPr lang="ro-RO" sz="3600" dirty="0">
              <a:cs typeface="Times New Roman" panose="02020603050405020304" pitchFamily="18" charset="0"/>
            </a:endParaRPr>
          </a:p>
          <a:p>
            <a:pPr marL="0" indent="0" algn="just">
              <a:lnSpc>
                <a:spcPct val="120000"/>
              </a:lnSpc>
              <a:buNone/>
            </a:pPr>
            <a:r>
              <a:rPr lang="en-US" sz="3600" dirty="0" err="1"/>
              <a:t>Noţiunea</a:t>
            </a:r>
            <a:r>
              <a:rPr lang="en-US" sz="3600" dirty="0"/>
              <a:t> de control social </a:t>
            </a:r>
            <a:r>
              <a:rPr lang="en-US" sz="3600" dirty="0" err="1"/>
              <a:t>cuprinde</a:t>
            </a:r>
            <a:r>
              <a:rPr lang="en-US" sz="3600" dirty="0"/>
              <a:t> </a:t>
            </a:r>
            <a:r>
              <a:rPr lang="en-US" sz="3600" dirty="0" err="1"/>
              <a:t>două</a:t>
            </a:r>
            <a:r>
              <a:rPr lang="en-US" sz="3600" dirty="0"/>
              <a:t> </a:t>
            </a:r>
            <a:r>
              <a:rPr lang="en-US" sz="3600" dirty="0" err="1"/>
              <a:t>dimensiuni</a:t>
            </a:r>
            <a:r>
              <a:rPr lang="en-US" sz="3600" dirty="0"/>
              <a:t>:</a:t>
            </a:r>
            <a:endParaRPr lang="ro-RO" sz="3600" dirty="0"/>
          </a:p>
          <a:p>
            <a:pPr marL="0" indent="0" algn="just">
              <a:lnSpc>
                <a:spcPct val="120000"/>
              </a:lnSpc>
              <a:buNone/>
            </a:pPr>
            <a:r>
              <a:rPr lang="ro-RO" sz="3600" dirty="0"/>
              <a:t>- </a:t>
            </a:r>
            <a:r>
              <a:rPr lang="en-US" sz="3600" dirty="0"/>
              <a:t>cu </a:t>
            </a:r>
            <a:r>
              <a:rPr lang="en-US" sz="3600" dirty="0" err="1"/>
              <a:t>caracter</a:t>
            </a:r>
            <a:r>
              <a:rPr lang="en-US" sz="3600" dirty="0"/>
              <a:t> </a:t>
            </a:r>
            <a:r>
              <a:rPr lang="en-US" sz="3600" i="1" dirty="0"/>
              <a:t>extern</a:t>
            </a:r>
            <a:r>
              <a:rPr lang="en-US" sz="3600" dirty="0"/>
              <a:t>, </a:t>
            </a:r>
            <a:r>
              <a:rPr lang="en-US" sz="3600" dirty="0" err="1"/>
              <a:t>referindu</a:t>
            </a:r>
            <a:r>
              <a:rPr lang="en-US" sz="3600" dirty="0"/>
              <a:t>-se la </a:t>
            </a:r>
            <a:r>
              <a:rPr lang="en-US" sz="3600" dirty="0" err="1"/>
              <a:t>conformarea</a:t>
            </a:r>
            <a:r>
              <a:rPr lang="en-US" sz="3600" dirty="0"/>
              <a:t> </a:t>
            </a:r>
            <a:r>
              <a:rPr lang="en-US" sz="3600" dirty="0" err="1"/>
              <a:t>indivizilor</a:t>
            </a:r>
            <a:r>
              <a:rPr lang="en-US" sz="3600" dirty="0"/>
              <a:t> la </a:t>
            </a:r>
            <a:r>
              <a:rPr lang="en-US" sz="3600" dirty="0" err="1"/>
              <a:t>totalitatea</a:t>
            </a:r>
            <a:r>
              <a:rPr lang="en-US" sz="3600" dirty="0"/>
              <a:t> </a:t>
            </a:r>
            <a:r>
              <a:rPr lang="en-US" sz="3600" dirty="0" err="1"/>
              <a:t>presiunilor</a:t>
            </a:r>
            <a:r>
              <a:rPr lang="en-US" sz="3600" dirty="0"/>
              <a:t> </a:t>
            </a:r>
            <a:r>
              <a:rPr lang="en-US" sz="3600" dirty="0" err="1"/>
              <a:t>şi</a:t>
            </a:r>
            <a:r>
              <a:rPr lang="en-US" sz="3600" dirty="0"/>
              <a:t> </a:t>
            </a:r>
            <a:r>
              <a:rPr lang="en-US" sz="3600" dirty="0" err="1"/>
              <a:t>influenţelor</a:t>
            </a:r>
            <a:r>
              <a:rPr lang="en-US" sz="3600" dirty="0"/>
              <a:t> </a:t>
            </a:r>
            <a:r>
              <a:rPr lang="en-US" sz="3600" dirty="0" err="1"/>
              <a:t>sociale</a:t>
            </a:r>
            <a:r>
              <a:rPr lang="en-US" sz="3600" dirty="0"/>
              <a:t> </a:t>
            </a:r>
            <a:r>
              <a:rPr lang="en-US" sz="3600" dirty="0" err="1"/>
              <a:t>exercitate</a:t>
            </a:r>
            <a:r>
              <a:rPr lang="en-US" sz="3600" dirty="0"/>
              <a:t> de </a:t>
            </a:r>
            <a:r>
              <a:rPr lang="en-US" sz="3600" dirty="0" err="1"/>
              <a:t>societate</a:t>
            </a:r>
            <a:r>
              <a:rPr lang="ro-RO" sz="3600" dirty="0"/>
              <a:t>;</a:t>
            </a:r>
          </a:p>
          <a:p>
            <a:pPr marL="0" indent="0" algn="just">
              <a:lnSpc>
                <a:spcPct val="120000"/>
              </a:lnSpc>
              <a:buNone/>
            </a:pPr>
            <a:r>
              <a:rPr lang="ro-RO" sz="3600" dirty="0"/>
              <a:t>- </a:t>
            </a:r>
            <a:r>
              <a:rPr lang="en-US" sz="3600" dirty="0"/>
              <a:t>cu </a:t>
            </a:r>
            <a:r>
              <a:rPr lang="en-US" sz="3600" dirty="0" err="1"/>
              <a:t>caracter</a:t>
            </a:r>
            <a:r>
              <a:rPr lang="en-US" sz="3600" dirty="0"/>
              <a:t> </a:t>
            </a:r>
            <a:r>
              <a:rPr lang="en-US" sz="3600" i="1" dirty="0"/>
              <a:t>intern</a:t>
            </a:r>
            <a:r>
              <a:rPr lang="en-US" sz="3600" dirty="0"/>
              <a:t>, </a:t>
            </a:r>
            <a:r>
              <a:rPr lang="en-US" sz="3600" dirty="0" err="1"/>
              <a:t>implică</a:t>
            </a:r>
            <a:r>
              <a:rPr lang="en-US" sz="3600" dirty="0"/>
              <a:t> </a:t>
            </a:r>
            <a:r>
              <a:rPr lang="en-US" sz="3600" dirty="0" err="1"/>
              <a:t>acceptarea</a:t>
            </a:r>
            <a:r>
              <a:rPr lang="en-US" sz="3600" dirty="0"/>
              <a:t> </a:t>
            </a:r>
            <a:r>
              <a:rPr lang="en-US" sz="3600" dirty="0" err="1"/>
              <a:t>normelor</a:t>
            </a:r>
            <a:r>
              <a:rPr lang="en-US" sz="3600" dirty="0"/>
              <a:t> </a:t>
            </a:r>
            <a:r>
              <a:rPr lang="en-US" sz="3600" dirty="0" err="1"/>
              <a:t>grupului</a:t>
            </a:r>
            <a:r>
              <a:rPr lang="en-US" sz="3600" dirty="0"/>
              <a:t> ca </a:t>
            </a:r>
            <a:r>
              <a:rPr lang="en-US" sz="3600" dirty="0" err="1"/>
              <a:t>norme</a:t>
            </a:r>
            <a:r>
              <a:rPr lang="en-US" sz="3600" dirty="0"/>
              <a:t> </a:t>
            </a:r>
            <a:r>
              <a:rPr lang="en-US" sz="3600" dirty="0" err="1"/>
              <a:t>proprii</a:t>
            </a:r>
            <a:r>
              <a:rPr lang="en-US" sz="3600" dirty="0"/>
              <a:t>. </a:t>
            </a:r>
            <a:endParaRPr lang="ro-RO" sz="3600" i="1" dirty="0"/>
          </a:p>
          <a:p>
            <a:pPr marL="0" indent="0" algn="just">
              <a:lnSpc>
                <a:spcPct val="120000"/>
              </a:lnSpc>
              <a:buNone/>
            </a:pPr>
            <a:r>
              <a:rPr lang="ro-RO" sz="3600" dirty="0">
                <a:cs typeface="Times New Roman" panose="02020603050405020304" pitchFamily="18" charset="0"/>
              </a:rPr>
              <a:t>N</a:t>
            </a:r>
            <a:r>
              <a:rPr lang="en-US" sz="3600" dirty="0" err="1">
                <a:cs typeface="Times New Roman" panose="02020603050405020304" pitchFamily="18" charset="0"/>
              </a:rPr>
              <a:t>oțiunea</a:t>
            </a:r>
            <a:r>
              <a:rPr lang="en-US" sz="3600" dirty="0">
                <a:cs typeface="Times New Roman" panose="02020603050405020304" pitchFamily="18" charset="0"/>
              </a:rPr>
              <a:t> de </a:t>
            </a:r>
            <a:r>
              <a:rPr lang="fr-FR" sz="3600" dirty="0">
                <a:cs typeface="Times New Roman" panose="02020603050405020304" pitchFamily="18" charset="0"/>
              </a:rPr>
              <a:t>control social </a:t>
            </a:r>
            <a:r>
              <a:rPr lang="fr-FR" sz="3600" dirty="0" err="1">
                <a:cs typeface="Times New Roman" panose="02020603050405020304" pitchFamily="18" charset="0"/>
              </a:rPr>
              <a:t>include</a:t>
            </a:r>
            <a:r>
              <a:rPr lang="ro-RO" sz="3600" dirty="0">
                <a:cs typeface="Times New Roman" panose="02020603050405020304" pitchFamily="18" charset="0"/>
              </a:rPr>
              <a:t> pe lângă </a:t>
            </a:r>
            <a:r>
              <a:rPr lang="fr-FR" sz="3600" dirty="0" err="1">
                <a:cs typeface="Times New Roman" panose="02020603050405020304" pitchFamily="18" charset="0"/>
              </a:rPr>
              <a:t>legi</a:t>
            </a:r>
            <a:r>
              <a:rPr lang="fr-FR" sz="3600" dirty="0">
                <a:cs typeface="Times New Roman" panose="02020603050405020304" pitchFamily="18" charset="0"/>
              </a:rPr>
              <a:t> </a:t>
            </a:r>
            <a:r>
              <a:rPr lang="fr-FR" sz="3600" dirty="0" err="1">
                <a:cs typeface="Times New Roman" panose="02020603050405020304" pitchFamily="18" charset="0"/>
              </a:rPr>
              <a:t>și</a:t>
            </a:r>
            <a:r>
              <a:rPr lang="fr-FR" sz="3600" dirty="0">
                <a:cs typeface="Times New Roman" panose="02020603050405020304" pitchFamily="18" charset="0"/>
              </a:rPr>
              <a:t> norme </a:t>
            </a:r>
            <a:r>
              <a:rPr lang="fr-FR" sz="3600" dirty="0" err="1">
                <a:cs typeface="Times New Roman" panose="02020603050405020304" pitchFamily="18" charset="0"/>
              </a:rPr>
              <a:t>juridice</a:t>
            </a:r>
            <a:r>
              <a:rPr lang="ro-RO" sz="3600" dirty="0">
                <a:cs typeface="Times New Roman" panose="02020603050405020304" pitchFamily="18" charset="0"/>
              </a:rPr>
              <a:t> (reprezintă cele mai specializate și performante mijloace de control social), alte</a:t>
            </a:r>
            <a:r>
              <a:rPr lang="fr-FR" sz="3600" dirty="0">
                <a:cs typeface="Times New Roman" panose="02020603050405020304" pitchFamily="18" charset="0"/>
              </a:rPr>
              <a:t> </a:t>
            </a:r>
            <a:r>
              <a:rPr lang="fr-FR" sz="3600" dirty="0" err="1">
                <a:cs typeface="Times New Roman" panose="02020603050405020304" pitchFamily="18" charset="0"/>
              </a:rPr>
              <a:t>mijloacele</a:t>
            </a:r>
            <a:r>
              <a:rPr lang="fr-FR" sz="3600" dirty="0">
                <a:cs typeface="Times New Roman" panose="02020603050405020304" pitchFamily="18" charset="0"/>
              </a:rPr>
              <a:t> si </a:t>
            </a:r>
            <a:r>
              <a:rPr lang="fr-FR" sz="3600" dirty="0" err="1">
                <a:cs typeface="Times New Roman" panose="02020603050405020304" pitchFamily="18" charset="0"/>
              </a:rPr>
              <a:t>regulile</a:t>
            </a:r>
            <a:r>
              <a:rPr lang="fr-FR" sz="3600" dirty="0">
                <a:cs typeface="Times New Roman" panose="02020603050405020304" pitchFamily="18" charset="0"/>
              </a:rPr>
              <a:t> care </a:t>
            </a:r>
            <a:r>
              <a:rPr lang="fr-FR" sz="3600" dirty="0" err="1">
                <a:cs typeface="Times New Roman" panose="02020603050405020304" pitchFamily="18" charset="0"/>
              </a:rPr>
              <a:t>stimulează</a:t>
            </a:r>
            <a:r>
              <a:rPr lang="fr-FR" sz="3600" dirty="0">
                <a:cs typeface="Times New Roman" panose="02020603050405020304" pitchFamily="18" charset="0"/>
              </a:rPr>
              <a:t> </a:t>
            </a:r>
            <a:r>
              <a:rPr lang="fr-FR" sz="3600" dirty="0" err="1">
                <a:cs typeface="Times New Roman" panose="02020603050405020304" pitchFamily="18" charset="0"/>
              </a:rPr>
              <a:t>și</a:t>
            </a:r>
            <a:r>
              <a:rPr lang="fr-FR" sz="3600" dirty="0">
                <a:cs typeface="Times New Roman" panose="02020603050405020304" pitchFamily="18" charset="0"/>
              </a:rPr>
              <a:t> </a:t>
            </a:r>
            <a:r>
              <a:rPr lang="fr-FR" sz="3600" dirty="0" err="1">
                <a:cs typeface="Times New Roman" panose="02020603050405020304" pitchFamily="18" charset="0"/>
              </a:rPr>
              <a:t>promovează</a:t>
            </a:r>
            <a:r>
              <a:rPr lang="fr-FR" sz="3600" dirty="0">
                <a:cs typeface="Times New Roman" panose="02020603050405020304" pitchFamily="18" charset="0"/>
              </a:rPr>
              <a:t> </a:t>
            </a:r>
            <a:r>
              <a:rPr lang="fr-FR" sz="3600" dirty="0" err="1">
                <a:cs typeface="Times New Roman" panose="02020603050405020304" pitchFamily="18" charset="0"/>
              </a:rPr>
              <a:t>co</a:t>
            </a:r>
            <a:r>
              <a:rPr lang="ro-RO" sz="3600" dirty="0">
                <a:cs typeface="Times New Roman" panose="02020603050405020304" pitchFamily="18" charset="0"/>
              </a:rPr>
              <a:t>mportamentele</a:t>
            </a:r>
            <a:r>
              <a:rPr lang="fr-FR" sz="3600" dirty="0">
                <a:cs typeface="Times New Roman" panose="02020603050405020304" pitchFamily="18" charset="0"/>
              </a:rPr>
              <a:t> </a:t>
            </a:r>
            <a:r>
              <a:rPr lang="fr-FR" sz="3600" dirty="0" err="1">
                <a:cs typeface="Times New Roman" panose="02020603050405020304" pitchFamily="18" charset="0"/>
              </a:rPr>
              <a:t>dezirabile</a:t>
            </a:r>
            <a:r>
              <a:rPr lang="fr-FR" sz="3600" dirty="0">
                <a:cs typeface="Times New Roman" panose="02020603050405020304" pitchFamily="18" charset="0"/>
              </a:rPr>
              <a:t> social, </a:t>
            </a:r>
            <a:r>
              <a:rPr lang="fr-FR" sz="3600" dirty="0" err="1">
                <a:cs typeface="Times New Roman" panose="02020603050405020304" pitchFamily="18" charset="0"/>
              </a:rPr>
              <a:t>pre</a:t>
            </a:r>
            <a:r>
              <a:rPr lang="fr-FR" sz="3600" dirty="0">
                <a:cs typeface="Times New Roman" panose="02020603050405020304" pitchFamily="18" charset="0"/>
              </a:rPr>
              <a:t> cum: </a:t>
            </a:r>
            <a:r>
              <a:rPr lang="fr-FR" sz="3600" dirty="0" err="1">
                <a:cs typeface="Times New Roman" panose="02020603050405020304" pitchFamily="18" charset="0"/>
              </a:rPr>
              <a:t>obiceiurile</a:t>
            </a:r>
            <a:r>
              <a:rPr lang="fr-FR" sz="3600" dirty="0">
                <a:cs typeface="Times New Roman" panose="02020603050405020304" pitchFamily="18" charset="0"/>
              </a:rPr>
              <a:t>, </a:t>
            </a:r>
            <a:r>
              <a:rPr lang="fr-FR" sz="3600" dirty="0" err="1">
                <a:cs typeface="Times New Roman" panose="02020603050405020304" pitchFamily="18" charset="0"/>
              </a:rPr>
              <a:t>moravurile</a:t>
            </a:r>
            <a:r>
              <a:rPr lang="fr-FR" sz="3600" dirty="0">
                <a:cs typeface="Times New Roman" panose="02020603050405020304" pitchFamily="18" charset="0"/>
              </a:rPr>
              <a:t>, </a:t>
            </a:r>
            <a:r>
              <a:rPr lang="fr-FR" sz="3600" dirty="0" err="1">
                <a:cs typeface="Times New Roman" panose="02020603050405020304" pitchFamily="18" charset="0"/>
              </a:rPr>
              <a:t>uzan</a:t>
            </a:r>
            <a:r>
              <a:rPr lang="ro-RO" sz="3600" dirty="0">
                <a:cs typeface="Times New Roman" panose="02020603050405020304" pitchFamily="18" charset="0"/>
              </a:rPr>
              <a:t>ț</a:t>
            </a:r>
            <a:r>
              <a:rPr lang="fr-FR" sz="3600" dirty="0" err="1">
                <a:cs typeface="Times New Roman" panose="02020603050405020304" pitchFamily="18" charset="0"/>
              </a:rPr>
              <a:t>ele</a:t>
            </a:r>
            <a:r>
              <a:rPr lang="fr-FR" sz="3600" dirty="0">
                <a:cs typeface="Times New Roman" panose="02020603050405020304" pitchFamily="18" charset="0"/>
              </a:rPr>
              <a:t>, </a:t>
            </a:r>
            <a:r>
              <a:rPr lang="fr-FR" sz="3600" dirty="0" err="1">
                <a:cs typeface="Times New Roman" panose="02020603050405020304" pitchFamily="18" charset="0"/>
              </a:rPr>
              <a:t>educa</a:t>
            </a:r>
            <a:r>
              <a:rPr lang="ro-RO" sz="3600" dirty="0">
                <a:cs typeface="Times New Roman" panose="02020603050405020304" pitchFamily="18" charset="0"/>
              </a:rPr>
              <a:t>ț</a:t>
            </a:r>
            <a:r>
              <a:rPr lang="fr-FR" sz="3600" dirty="0" err="1">
                <a:cs typeface="Times New Roman" panose="02020603050405020304" pitchFamily="18" charset="0"/>
              </a:rPr>
              <a:t>ia</a:t>
            </a:r>
            <a:r>
              <a:rPr lang="fr-FR" sz="3600" dirty="0">
                <a:cs typeface="Times New Roman" panose="02020603050405020304" pitchFamily="18" charset="0"/>
              </a:rPr>
              <a:t>, </a:t>
            </a:r>
            <a:r>
              <a:rPr lang="fr-FR" sz="3600" dirty="0" err="1">
                <a:cs typeface="Times New Roman" panose="02020603050405020304" pitchFamily="18" charset="0"/>
              </a:rPr>
              <a:t>arta</a:t>
            </a:r>
            <a:r>
              <a:rPr lang="fr-FR" sz="3600" dirty="0">
                <a:cs typeface="Times New Roman" panose="02020603050405020304" pitchFamily="18" charset="0"/>
              </a:rPr>
              <a:t>, </a:t>
            </a:r>
            <a:r>
              <a:rPr lang="fr-FR" sz="3600" dirty="0" err="1">
                <a:cs typeface="Times New Roman" panose="02020603050405020304" pitchFamily="18" charset="0"/>
              </a:rPr>
              <a:t>etica</a:t>
            </a:r>
            <a:r>
              <a:rPr lang="fr-FR" sz="3600" dirty="0">
                <a:cs typeface="Times New Roman" panose="02020603050405020304" pitchFamily="18" charset="0"/>
              </a:rPr>
              <a:t> etc. </a:t>
            </a:r>
            <a:endParaRPr lang="ro-RO" sz="3600" dirty="0">
              <a:cs typeface="Times New Roman" panose="02020603050405020304" pitchFamily="18" charset="0"/>
            </a:endParaRPr>
          </a:p>
        </p:txBody>
      </p:sp>
    </p:spTree>
    <p:extLst>
      <p:ext uri="{BB962C8B-B14F-4D97-AF65-F5344CB8AC3E}">
        <p14:creationId xmlns:p14="http://schemas.microsoft.com/office/powerpoint/2010/main" val="20150299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969817"/>
          </a:xfrm>
        </p:spPr>
        <p:txBody>
          <a:bodyPr>
            <a:normAutofit fontScale="90000"/>
          </a:bodyPr>
          <a:lstStyle/>
          <a:p>
            <a:pPr algn="ctr"/>
            <a:r>
              <a:rPr lang="ro-RO" sz="4800" b="1" dirty="0">
                <a:solidFill>
                  <a:schemeClr val="accent6">
                    <a:lumMod val="50000"/>
                  </a:schemeClr>
                </a:solidFill>
              </a:rPr>
              <a:t>Modalități de exercitare a controlului social</a:t>
            </a:r>
            <a:endParaRPr lang="en-US" sz="4800" dirty="0">
              <a:solidFill>
                <a:schemeClr val="accent6">
                  <a:lumMod val="50000"/>
                </a:schemeClr>
              </a:solidFill>
            </a:endParaRPr>
          </a:p>
        </p:txBody>
      </p:sp>
      <p:sp>
        <p:nvSpPr>
          <p:cNvPr id="3" name="Content Placeholder 2"/>
          <p:cNvSpPr>
            <a:spLocks noGrp="1"/>
          </p:cNvSpPr>
          <p:nvPr>
            <p:ph idx="1"/>
          </p:nvPr>
        </p:nvSpPr>
        <p:spPr>
          <a:xfrm>
            <a:off x="152399" y="969818"/>
            <a:ext cx="11873345" cy="5735781"/>
          </a:xfrm>
        </p:spPr>
        <p:txBody>
          <a:bodyPr>
            <a:normAutofit fontScale="92500" lnSpcReduction="20000"/>
          </a:bodyPr>
          <a:lstStyle/>
          <a:p>
            <a:pPr marL="0" indent="0" algn="just">
              <a:lnSpc>
                <a:spcPct val="120000"/>
              </a:lnSpc>
              <a:buNone/>
            </a:pPr>
            <a:r>
              <a:rPr lang="ro-RO" dirty="0">
                <a:cs typeface="Times New Roman" panose="02020603050405020304" pitchFamily="18" charset="0"/>
              </a:rPr>
              <a:t>Pornind de la </a:t>
            </a:r>
            <a:r>
              <a:rPr lang="en-US" dirty="0" err="1">
                <a:cs typeface="Times New Roman" panose="02020603050405020304" pitchFamily="18" charset="0"/>
              </a:rPr>
              <a:t>funcţiile</a:t>
            </a:r>
            <a:r>
              <a:rPr lang="en-US" dirty="0">
                <a:cs typeface="Times New Roman" panose="02020603050405020304" pitchFamily="18" charset="0"/>
              </a:rPr>
              <a:t> </a:t>
            </a:r>
            <a:r>
              <a:rPr lang="en-US" dirty="0" err="1">
                <a:cs typeface="Times New Roman" panose="02020603050405020304" pitchFamily="18" charset="0"/>
              </a:rPr>
              <a:t>normativităţii</a:t>
            </a:r>
            <a:r>
              <a:rPr lang="en-US" dirty="0">
                <a:cs typeface="Times New Roman" panose="02020603050405020304" pitchFamily="18" charset="0"/>
              </a:rPr>
              <a:t>, </a:t>
            </a:r>
            <a:r>
              <a:rPr lang="ro-RO" dirty="0">
                <a:cs typeface="Times New Roman" panose="02020603050405020304" pitchFamily="18" charset="0"/>
              </a:rPr>
              <a:t>unii</a:t>
            </a:r>
            <a:r>
              <a:rPr lang="en-US" dirty="0">
                <a:cs typeface="Times New Roman" panose="02020603050405020304" pitchFamily="18" charset="0"/>
              </a:rPr>
              <a:t> </a:t>
            </a:r>
            <a:r>
              <a:rPr lang="en-US" dirty="0" err="1">
                <a:cs typeface="Times New Roman" panose="02020603050405020304" pitchFamily="18" charset="0"/>
              </a:rPr>
              <a:t>sociologi</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jurişti</a:t>
            </a:r>
            <a:r>
              <a:rPr lang="en-US" dirty="0">
                <a:cs typeface="Times New Roman" panose="02020603050405020304" pitchFamily="18" charset="0"/>
              </a:rPr>
              <a:t> </a:t>
            </a:r>
            <a:r>
              <a:rPr lang="en-US" dirty="0" err="1">
                <a:cs typeface="Times New Roman" panose="02020603050405020304" pitchFamily="18" charset="0"/>
              </a:rPr>
              <a:t>consideră</a:t>
            </a:r>
            <a:r>
              <a:rPr lang="en-US" dirty="0">
                <a:cs typeface="Times New Roman" panose="02020603050405020304" pitchFamily="18" charset="0"/>
              </a:rPr>
              <a:t> </a:t>
            </a:r>
            <a:r>
              <a:rPr lang="en-US" dirty="0" err="1">
                <a:cs typeface="Times New Roman" panose="02020603050405020304" pitchFamily="18" charset="0"/>
              </a:rPr>
              <a:t>că</a:t>
            </a:r>
            <a:r>
              <a:rPr lang="ro-RO" dirty="0">
                <a:cs typeface="Times New Roman" panose="02020603050405020304" pitchFamily="18" charset="0"/>
              </a:rPr>
              <a:t> </a:t>
            </a:r>
            <a:r>
              <a:rPr lang="en-US" i="1" dirty="0" err="1">
                <a:cs typeface="Times New Roman" panose="02020603050405020304" pitchFamily="18" charset="0"/>
              </a:rPr>
              <a:t>dreptul</a:t>
            </a:r>
            <a:r>
              <a:rPr lang="en-US" i="1" dirty="0">
                <a:cs typeface="Times New Roman" panose="02020603050405020304" pitchFamily="18" charset="0"/>
              </a:rPr>
              <a:t> </a:t>
            </a:r>
            <a:r>
              <a:rPr lang="en-US" i="1" dirty="0" err="1">
                <a:cs typeface="Times New Roman" panose="02020603050405020304" pitchFamily="18" charset="0"/>
              </a:rPr>
              <a:t>şi</a:t>
            </a:r>
            <a:r>
              <a:rPr lang="en-US" i="1" dirty="0">
                <a:cs typeface="Times New Roman" panose="02020603050405020304" pitchFamily="18" charset="0"/>
              </a:rPr>
              <a:t> </a:t>
            </a:r>
            <a:r>
              <a:rPr lang="en-US" i="1" dirty="0" err="1">
                <a:cs typeface="Times New Roman" panose="02020603050405020304" pitchFamily="18" charset="0"/>
              </a:rPr>
              <a:t>legislaţia</a:t>
            </a:r>
            <a:r>
              <a:rPr lang="en-US" i="1" dirty="0">
                <a:cs typeface="Times New Roman" panose="02020603050405020304" pitchFamily="18" charset="0"/>
              </a:rPr>
              <a:t> </a:t>
            </a:r>
            <a:r>
              <a:rPr lang="en-US" dirty="0">
                <a:cs typeface="Times New Roman" panose="02020603050405020304" pitchFamily="18" charset="0"/>
              </a:rPr>
              <a:t>au </a:t>
            </a:r>
            <a:r>
              <a:rPr lang="en-US" i="1" dirty="0" err="1">
                <a:cs typeface="Times New Roman" panose="02020603050405020304" pitchFamily="18" charset="0"/>
              </a:rPr>
              <a:t>două</a:t>
            </a:r>
            <a:r>
              <a:rPr lang="en-US" i="1" dirty="0">
                <a:cs typeface="Times New Roman" panose="02020603050405020304" pitchFamily="18" charset="0"/>
              </a:rPr>
              <a:t> </a:t>
            </a:r>
            <a:r>
              <a:rPr lang="en-US" i="1" dirty="0" err="1">
                <a:cs typeface="Times New Roman" panose="02020603050405020304" pitchFamily="18" charset="0"/>
              </a:rPr>
              <a:t>funcţii</a:t>
            </a:r>
            <a:r>
              <a:rPr lang="en-US" i="1" dirty="0">
                <a:cs typeface="Times New Roman" panose="02020603050405020304" pitchFamily="18" charset="0"/>
              </a:rPr>
              <a:t> de control social</a:t>
            </a:r>
            <a:r>
              <a:rPr lang="en-US" dirty="0">
                <a:cs typeface="Times New Roman" panose="02020603050405020304" pitchFamily="18" charset="0"/>
              </a:rPr>
              <a:t>: </a:t>
            </a:r>
            <a:endParaRPr lang="ro-RO" dirty="0">
              <a:cs typeface="Times New Roman" panose="02020603050405020304" pitchFamily="18" charset="0"/>
            </a:endParaRPr>
          </a:p>
          <a:p>
            <a:pPr marL="285750" indent="-285750" algn="just">
              <a:lnSpc>
                <a:spcPct val="120000"/>
              </a:lnSpc>
              <a:buFont typeface="Wingdings" panose="05000000000000000000" pitchFamily="2" charset="2"/>
              <a:buChar char="Ø"/>
            </a:pPr>
            <a:r>
              <a:rPr lang="en-US" dirty="0">
                <a:cs typeface="Times New Roman" panose="02020603050405020304" pitchFamily="18" charset="0"/>
              </a:rPr>
              <a:t> </a:t>
            </a:r>
            <a:r>
              <a:rPr lang="en-US" b="1" i="1" dirty="0" err="1">
                <a:cs typeface="Times New Roman" panose="02020603050405020304" pitchFamily="18" charset="0"/>
              </a:rPr>
              <a:t>pasivă</a:t>
            </a:r>
            <a:r>
              <a:rPr lang="en-US" i="1" dirty="0">
                <a:cs typeface="Times New Roman" panose="02020603050405020304" pitchFamily="18" charset="0"/>
              </a:rPr>
              <a:t>,</a:t>
            </a:r>
            <a:r>
              <a:rPr lang="en-US" dirty="0">
                <a:cs typeface="Times New Roman" panose="02020603050405020304" pitchFamily="18" charset="0"/>
              </a:rPr>
              <a:t> de </a:t>
            </a:r>
            <a:r>
              <a:rPr lang="en-US" dirty="0" err="1">
                <a:cs typeface="Times New Roman" panose="02020603050405020304" pitchFamily="18" charset="0"/>
              </a:rPr>
              <a:t>sistematizare</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codificare</a:t>
            </a:r>
            <a:r>
              <a:rPr lang="en-US" dirty="0">
                <a:cs typeface="Times New Roman" panose="02020603050405020304" pitchFamily="18" charset="0"/>
              </a:rPr>
              <a:t> a </a:t>
            </a:r>
            <a:r>
              <a:rPr lang="en-US" dirty="0" err="1">
                <a:cs typeface="Times New Roman" panose="02020603050405020304" pitchFamily="18" charset="0"/>
              </a:rPr>
              <a:t>cutumelor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regulilor</a:t>
            </a:r>
            <a:r>
              <a:rPr lang="en-US" dirty="0">
                <a:cs typeface="Times New Roman" panose="02020603050405020304" pitchFamily="18" charset="0"/>
              </a:rPr>
              <a:t> morale, a </a:t>
            </a:r>
            <a:r>
              <a:rPr lang="en-US" dirty="0" err="1">
                <a:cs typeface="Times New Roman" panose="02020603050405020304" pitchFamily="18" charset="0"/>
              </a:rPr>
              <a:t>uzanţelor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practicilor</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a:t>
            </a:r>
            <a:r>
              <a:rPr lang="en-US" dirty="0" err="1">
                <a:cs typeface="Times New Roman" panose="02020603050405020304" pitchFamily="18" charset="0"/>
              </a:rPr>
              <a:t>dintr</a:t>
            </a:r>
            <a:r>
              <a:rPr lang="en-US" dirty="0">
                <a:cs typeface="Times New Roman" panose="02020603050405020304" pitchFamily="18" charset="0"/>
              </a:rPr>
              <a:t>-o </a:t>
            </a:r>
            <a:r>
              <a:rPr lang="en-US" dirty="0" err="1">
                <a:cs typeface="Times New Roman" panose="02020603050405020304" pitchFamily="18" charset="0"/>
              </a:rPr>
              <a:t>societate</a:t>
            </a:r>
            <a:r>
              <a:rPr lang="en-US" dirty="0">
                <a:cs typeface="Times New Roman" panose="02020603050405020304" pitchFamily="18" charset="0"/>
              </a:rPr>
              <a:t>;</a:t>
            </a:r>
            <a:endParaRPr lang="ro-RO" dirty="0">
              <a:cs typeface="Times New Roman" panose="02020603050405020304" pitchFamily="18" charset="0"/>
            </a:endParaRPr>
          </a:p>
          <a:p>
            <a:pPr marL="285750" indent="-285750" algn="just">
              <a:lnSpc>
                <a:spcPct val="120000"/>
              </a:lnSpc>
              <a:buFont typeface="Wingdings" panose="05000000000000000000" pitchFamily="2" charset="2"/>
              <a:buChar char="Ø"/>
            </a:pPr>
            <a:r>
              <a:rPr lang="ro-RO" b="1" i="1" dirty="0">
                <a:cs typeface="Times New Roman" panose="02020603050405020304" pitchFamily="18" charset="0"/>
              </a:rPr>
              <a:t> </a:t>
            </a:r>
            <a:r>
              <a:rPr lang="en-US" b="1" i="1" dirty="0" err="1">
                <a:cs typeface="Times New Roman" panose="02020603050405020304" pitchFamily="18" charset="0"/>
              </a:rPr>
              <a:t>activă</a:t>
            </a:r>
            <a:r>
              <a:rPr lang="en-US" b="1" dirty="0">
                <a:cs typeface="Times New Roman" panose="02020603050405020304" pitchFamily="18" charset="0"/>
              </a:rPr>
              <a:t>,</a:t>
            </a:r>
            <a:r>
              <a:rPr lang="en-US" dirty="0">
                <a:cs typeface="Times New Roman" panose="02020603050405020304" pitchFamily="18" charset="0"/>
              </a:rPr>
              <a:t> </a:t>
            </a:r>
            <a:r>
              <a:rPr lang="en-US" dirty="0" err="1">
                <a:cs typeface="Times New Roman" panose="02020603050405020304" pitchFamily="18" charset="0"/>
              </a:rPr>
              <a:t>prin</a:t>
            </a:r>
            <a:r>
              <a:rPr lang="en-US" dirty="0">
                <a:cs typeface="Times New Roman" panose="02020603050405020304" pitchFamily="18" charset="0"/>
              </a:rPr>
              <a:t> </a:t>
            </a:r>
            <a:r>
              <a:rPr lang="en-US" dirty="0" err="1">
                <a:cs typeface="Times New Roman" panose="02020603050405020304" pitchFamily="18" charset="0"/>
              </a:rPr>
              <a:t>instituţionalizarea</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interiorizarea</a:t>
            </a:r>
            <a:r>
              <a:rPr lang="en-US" dirty="0">
                <a:cs typeface="Times New Roman" panose="02020603050405020304" pitchFamily="18" charset="0"/>
              </a:rPr>
              <a:t> </a:t>
            </a:r>
            <a:r>
              <a:rPr lang="en-US" dirty="0" err="1">
                <a:cs typeface="Times New Roman" panose="02020603050405020304" pitchFamily="18" charset="0"/>
              </a:rPr>
              <a:t>valorilor</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normelor</a:t>
            </a:r>
            <a:r>
              <a:rPr lang="en-US" dirty="0">
                <a:cs typeface="Times New Roman" panose="02020603050405020304" pitchFamily="18" charset="0"/>
              </a:rPr>
              <a:t> </a:t>
            </a:r>
            <a:r>
              <a:rPr lang="en-US" dirty="0" err="1">
                <a:cs typeface="Times New Roman" panose="02020603050405020304" pitchFamily="18" charset="0"/>
              </a:rPr>
              <a:t>sociale</a:t>
            </a:r>
            <a:r>
              <a:rPr lang="en-US" dirty="0">
                <a:cs typeface="Times New Roman" panose="02020603050405020304" pitchFamily="18" charset="0"/>
              </a:rPr>
              <a:t> </a:t>
            </a:r>
            <a:r>
              <a:rPr lang="en-US" dirty="0" err="1">
                <a:cs typeface="Times New Roman" panose="02020603050405020304" pitchFamily="18" charset="0"/>
              </a:rPr>
              <a:t>în</a:t>
            </a:r>
            <a:r>
              <a:rPr lang="en-US" dirty="0">
                <a:cs typeface="Times New Roman" panose="02020603050405020304" pitchFamily="18" charset="0"/>
              </a:rPr>
              <a:t> </a:t>
            </a:r>
            <a:r>
              <a:rPr lang="en-US" dirty="0" err="1">
                <a:cs typeface="Times New Roman" panose="02020603050405020304" pitchFamily="18" charset="0"/>
              </a:rPr>
              <a:t>conduita</a:t>
            </a:r>
            <a:r>
              <a:rPr lang="en-US" dirty="0">
                <a:cs typeface="Times New Roman" panose="02020603050405020304" pitchFamily="18" charset="0"/>
              </a:rPr>
              <a:t> </a:t>
            </a:r>
            <a:r>
              <a:rPr lang="en-US" dirty="0" err="1">
                <a:cs typeface="Times New Roman" panose="02020603050405020304" pitchFamily="18" charset="0"/>
              </a:rPr>
              <a:t>şi</a:t>
            </a:r>
            <a:r>
              <a:rPr lang="en-US" dirty="0">
                <a:cs typeface="Times New Roman" panose="02020603050405020304" pitchFamily="18" charset="0"/>
              </a:rPr>
              <a:t> </a:t>
            </a:r>
            <a:r>
              <a:rPr lang="en-US" dirty="0" err="1">
                <a:cs typeface="Times New Roman" panose="02020603050405020304" pitchFamily="18" charset="0"/>
              </a:rPr>
              <a:t>comportamentul</a:t>
            </a:r>
            <a:r>
              <a:rPr lang="en-US" dirty="0">
                <a:cs typeface="Times New Roman" panose="02020603050405020304" pitchFamily="18" charset="0"/>
              </a:rPr>
              <a:t> </a:t>
            </a:r>
            <a:r>
              <a:rPr lang="en-US" dirty="0" err="1">
                <a:cs typeface="Times New Roman" panose="02020603050405020304" pitchFamily="18" charset="0"/>
              </a:rPr>
              <a:t>indivizilor</a:t>
            </a:r>
            <a:r>
              <a:rPr lang="en-US" dirty="0">
                <a:cs typeface="Times New Roman" panose="02020603050405020304" pitchFamily="18" charset="0"/>
              </a:rPr>
              <a:t>. </a:t>
            </a:r>
            <a:endParaRPr lang="ro-RO" dirty="0">
              <a:cs typeface="Times New Roman" panose="02020603050405020304" pitchFamily="18" charset="0"/>
            </a:endParaRPr>
          </a:p>
          <a:p>
            <a:pPr marL="0" indent="0">
              <a:buNone/>
            </a:pPr>
            <a:r>
              <a:rPr lang="ro-RO" dirty="0"/>
              <a:t>Cercetătorii delimitează</a:t>
            </a:r>
            <a:r>
              <a:rPr lang="fr-FR" dirty="0"/>
              <a:t> </a:t>
            </a:r>
            <a:r>
              <a:rPr lang="fr-FR" dirty="0" err="1"/>
              <a:t>trei</a:t>
            </a:r>
            <a:r>
              <a:rPr lang="fr-FR" dirty="0"/>
              <a:t> </a:t>
            </a:r>
            <a:r>
              <a:rPr lang="fr-FR" dirty="0" err="1"/>
              <a:t>modalit</a:t>
            </a:r>
            <a:r>
              <a:rPr lang="ro-RO" dirty="0"/>
              <a:t>ăți</a:t>
            </a:r>
            <a:r>
              <a:rPr lang="fr-FR" dirty="0"/>
              <a:t> de </a:t>
            </a:r>
            <a:r>
              <a:rPr lang="fr-FR" dirty="0" err="1"/>
              <a:t>exercitare</a:t>
            </a:r>
            <a:r>
              <a:rPr lang="fr-FR" dirty="0"/>
              <a:t> a </a:t>
            </a:r>
            <a:r>
              <a:rPr lang="fr-FR" dirty="0" err="1"/>
              <a:t>controlului</a:t>
            </a:r>
            <a:r>
              <a:rPr lang="fr-FR" dirty="0"/>
              <a:t> social:</a:t>
            </a:r>
            <a:endParaRPr lang="en-US" dirty="0">
              <a:cs typeface="Times New Roman" panose="02020603050405020304" pitchFamily="18" charset="0"/>
            </a:endParaRPr>
          </a:p>
          <a:p>
            <a:pPr lvl="0">
              <a:lnSpc>
                <a:spcPct val="150000"/>
              </a:lnSpc>
              <a:buFont typeface="Wingdings" panose="05000000000000000000" pitchFamily="2" charset="2"/>
              <a:buChar char="ü"/>
            </a:pPr>
            <a:r>
              <a:rPr lang="ro-RO" b="1" i="1" dirty="0">
                <a:cs typeface="Times New Roman" panose="02020603050405020304" pitchFamily="18" charset="0"/>
              </a:rPr>
              <a:t>forme </a:t>
            </a:r>
            <a:r>
              <a:rPr lang="fr-FR" b="1" i="1" dirty="0" err="1">
                <a:cs typeface="Times New Roman" panose="02020603050405020304" pitchFamily="18" charset="0"/>
              </a:rPr>
              <a:t>spontane</a:t>
            </a:r>
            <a:r>
              <a:rPr lang="fr-FR" dirty="0">
                <a:cs typeface="Times New Roman" panose="02020603050405020304" pitchFamily="18" charset="0"/>
              </a:rPr>
              <a:t>, </a:t>
            </a:r>
            <a:r>
              <a:rPr lang="fr-FR" dirty="0" err="1">
                <a:cs typeface="Times New Roman" panose="02020603050405020304" pitchFamily="18" charset="0"/>
              </a:rPr>
              <a:t>elementare</a:t>
            </a:r>
            <a:r>
              <a:rPr lang="fr-FR" dirty="0">
                <a:cs typeface="Times New Roman" panose="02020603050405020304" pitchFamily="18" charset="0"/>
              </a:rPr>
              <a:t> de control social</a:t>
            </a:r>
            <a:r>
              <a:rPr lang="ro-RO" dirty="0">
                <a:cs typeface="Times New Roman" panose="02020603050405020304" pitchFamily="18" charset="0"/>
              </a:rPr>
              <a:t>;</a:t>
            </a:r>
            <a:endParaRPr lang="en-US" dirty="0">
              <a:cs typeface="Times New Roman" panose="02020603050405020304" pitchFamily="18" charset="0"/>
            </a:endParaRPr>
          </a:p>
          <a:p>
            <a:pPr lvl="0">
              <a:lnSpc>
                <a:spcPct val="150000"/>
              </a:lnSpc>
              <a:buFont typeface="Wingdings" panose="05000000000000000000" pitchFamily="2" charset="2"/>
              <a:buChar char="ü"/>
            </a:pPr>
            <a:r>
              <a:rPr lang="fr-FR" b="1" i="1" dirty="0" err="1">
                <a:cs typeface="Times New Roman" panose="02020603050405020304" pitchFamily="18" charset="0"/>
              </a:rPr>
              <a:t>opinia</a:t>
            </a:r>
            <a:r>
              <a:rPr lang="fr-FR" b="1" i="1" dirty="0">
                <a:cs typeface="Times New Roman" panose="02020603050405020304" pitchFamily="18" charset="0"/>
              </a:rPr>
              <a:t> public</a:t>
            </a:r>
            <a:r>
              <a:rPr lang="ro-RO" b="1" i="1" dirty="0">
                <a:cs typeface="Times New Roman" panose="02020603050405020304" pitchFamily="18" charset="0"/>
              </a:rPr>
              <a:t>ă</a:t>
            </a:r>
            <a:r>
              <a:rPr lang="fr-FR" b="1" dirty="0">
                <a:cs typeface="Times New Roman" panose="02020603050405020304" pitchFamily="18" charset="0"/>
              </a:rPr>
              <a:t> </a:t>
            </a:r>
            <a:r>
              <a:rPr lang="ro-RO" dirty="0">
                <a:cs typeface="Times New Roman" panose="02020603050405020304" pitchFamily="18" charset="0"/>
              </a:rPr>
              <a:t> - are</a:t>
            </a:r>
            <a:r>
              <a:rPr lang="fr-FR" dirty="0">
                <a:cs typeface="Times New Roman" panose="02020603050405020304" pitchFamily="18" charset="0"/>
              </a:rPr>
              <a:t> </a:t>
            </a:r>
            <a:r>
              <a:rPr lang="fr-FR" dirty="0" err="1">
                <a:cs typeface="Times New Roman" panose="02020603050405020304" pitchFamily="18" charset="0"/>
              </a:rPr>
              <a:t>rolul</a:t>
            </a:r>
            <a:r>
              <a:rPr lang="fr-FR" dirty="0">
                <a:cs typeface="Times New Roman" panose="02020603050405020304" pitchFamily="18" charset="0"/>
              </a:rPr>
              <a:t> de </a:t>
            </a:r>
            <a:r>
              <a:rPr lang="fr-FR" dirty="0" err="1">
                <a:cs typeface="Times New Roman" panose="02020603050405020304" pitchFamily="18" charset="0"/>
              </a:rPr>
              <a:t>autoritate</a:t>
            </a:r>
            <a:r>
              <a:rPr lang="fr-FR" dirty="0">
                <a:cs typeface="Times New Roman" panose="02020603050405020304" pitchFamily="18" charset="0"/>
              </a:rPr>
              <a:t> social</a:t>
            </a:r>
            <a:r>
              <a:rPr lang="ro-RO" dirty="0">
                <a:cs typeface="Times New Roman" panose="02020603050405020304" pitchFamily="18" charset="0"/>
              </a:rPr>
              <a:t>ă</a:t>
            </a:r>
            <a:r>
              <a:rPr lang="fr-FR" dirty="0">
                <a:cs typeface="Times New Roman" panose="02020603050405020304" pitchFamily="18" charset="0"/>
              </a:rPr>
              <a:t> </a:t>
            </a:r>
            <a:r>
              <a:rPr lang="fr-FR" dirty="0" err="1">
                <a:cs typeface="Times New Roman" panose="02020603050405020304" pitchFamily="18" charset="0"/>
              </a:rPr>
              <a:t>neinstitutionalizat</a:t>
            </a:r>
            <a:r>
              <a:rPr lang="ro-RO" dirty="0">
                <a:cs typeface="Times New Roman" panose="02020603050405020304" pitchFamily="18" charset="0"/>
              </a:rPr>
              <a:t>ă</a:t>
            </a:r>
            <a:r>
              <a:rPr lang="fr-FR" dirty="0">
                <a:cs typeface="Times New Roman" panose="02020603050405020304" pitchFamily="18" charset="0"/>
              </a:rPr>
              <a:t>;</a:t>
            </a:r>
            <a:endParaRPr lang="en-US" dirty="0">
              <a:cs typeface="Times New Roman" panose="02020603050405020304" pitchFamily="18" charset="0"/>
            </a:endParaRPr>
          </a:p>
          <a:p>
            <a:pPr lvl="0">
              <a:lnSpc>
                <a:spcPct val="150000"/>
              </a:lnSpc>
              <a:buFont typeface="Wingdings" panose="05000000000000000000" pitchFamily="2" charset="2"/>
              <a:buChar char="ü"/>
            </a:pPr>
            <a:r>
              <a:rPr lang="ro-RO" b="1" i="1" dirty="0" err="1">
                <a:cs typeface="Times New Roman" panose="02020603050405020304" pitchFamily="18" charset="0"/>
              </a:rPr>
              <a:t>i</a:t>
            </a:r>
            <a:r>
              <a:rPr lang="fr-FR" b="1" i="1" dirty="0" err="1">
                <a:cs typeface="Times New Roman" panose="02020603050405020304" pitchFamily="18" charset="0"/>
              </a:rPr>
              <a:t>nstitu</a:t>
            </a:r>
            <a:r>
              <a:rPr lang="ro-RO" b="1" i="1" dirty="0">
                <a:cs typeface="Times New Roman" panose="02020603050405020304" pitchFamily="18" charset="0"/>
              </a:rPr>
              <a:t>ț</a:t>
            </a:r>
            <a:r>
              <a:rPr lang="fr-FR" b="1" i="1" dirty="0" err="1">
                <a:cs typeface="Times New Roman" panose="02020603050405020304" pitchFamily="18" charset="0"/>
              </a:rPr>
              <a:t>iile</a:t>
            </a:r>
            <a:r>
              <a:rPr lang="fr-FR" b="1" i="1" dirty="0">
                <a:cs typeface="Times New Roman" panose="02020603050405020304" pitchFamily="18" charset="0"/>
              </a:rPr>
              <a:t> </a:t>
            </a:r>
            <a:r>
              <a:rPr lang="ro-RO" b="1" i="1" dirty="0">
                <a:cs typeface="Times New Roman" panose="02020603050405020304" pitchFamily="18" charset="0"/>
              </a:rPr>
              <a:t>ș</a:t>
            </a:r>
            <a:r>
              <a:rPr lang="fr-FR" b="1" i="1" dirty="0">
                <a:cs typeface="Times New Roman" panose="02020603050405020304" pitchFamily="18" charset="0"/>
              </a:rPr>
              <a:t>i </a:t>
            </a:r>
            <a:r>
              <a:rPr lang="fr-FR" b="1" i="1" dirty="0" err="1">
                <a:cs typeface="Times New Roman" panose="02020603050405020304" pitchFamily="18" charset="0"/>
              </a:rPr>
              <a:t>reglement</a:t>
            </a:r>
            <a:r>
              <a:rPr lang="ro-RO" b="1" i="1" dirty="0">
                <a:cs typeface="Times New Roman" panose="02020603050405020304" pitchFamily="18" charset="0"/>
              </a:rPr>
              <a:t>ă</a:t>
            </a:r>
            <a:r>
              <a:rPr lang="fr-FR" b="1" i="1" dirty="0" err="1">
                <a:cs typeface="Times New Roman" panose="02020603050405020304" pitchFamily="18" charset="0"/>
              </a:rPr>
              <a:t>rile</a:t>
            </a:r>
            <a:r>
              <a:rPr lang="fr-FR" b="1" i="1" dirty="0">
                <a:cs typeface="Times New Roman" panose="02020603050405020304" pitchFamily="18" charset="0"/>
              </a:rPr>
              <a:t> </a:t>
            </a:r>
            <a:r>
              <a:rPr lang="fr-FR" b="1" i="1" dirty="0" err="1">
                <a:cs typeface="Times New Roman" panose="02020603050405020304" pitchFamily="18" charset="0"/>
              </a:rPr>
              <a:t>juridice</a:t>
            </a:r>
            <a:r>
              <a:rPr lang="ro-RO" b="1" dirty="0">
                <a:cs typeface="Times New Roman" panose="02020603050405020304" pitchFamily="18" charset="0"/>
              </a:rPr>
              <a:t> -</a:t>
            </a:r>
            <a:r>
              <a:rPr lang="fr-FR" dirty="0">
                <a:cs typeface="Times New Roman" panose="02020603050405020304" pitchFamily="18" charset="0"/>
              </a:rPr>
              <a:t> </a:t>
            </a:r>
            <a:r>
              <a:rPr lang="fr-FR" dirty="0" err="1">
                <a:cs typeface="Times New Roman" panose="02020603050405020304" pitchFamily="18" charset="0"/>
              </a:rPr>
              <a:t>functioneaz</a:t>
            </a:r>
            <a:r>
              <a:rPr lang="ro-RO" dirty="0">
                <a:cs typeface="Times New Roman" panose="02020603050405020304" pitchFamily="18" charset="0"/>
              </a:rPr>
              <a:t>ă</a:t>
            </a:r>
            <a:r>
              <a:rPr lang="fr-FR" dirty="0">
                <a:cs typeface="Times New Roman" panose="02020603050405020304" pitchFamily="18" charset="0"/>
              </a:rPr>
              <a:t> ca </a:t>
            </a:r>
            <a:r>
              <a:rPr lang="fr-FR" dirty="0" err="1">
                <a:cs typeface="Times New Roman" panose="02020603050405020304" pitchFamily="18" charset="0"/>
              </a:rPr>
              <a:t>autorit</a:t>
            </a:r>
            <a:r>
              <a:rPr lang="ro-RO" dirty="0">
                <a:cs typeface="Times New Roman" panose="02020603050405020304" pitchFamily="18" charset="0"/>
              </a:rPr>
              <a:t>ăț</a:t>
            </a:r>
            <a:r>
              <a:rPr lang="fr-FR" dirty="0">
                <a:cs typeface="Times New Roman" panose="02020603050405020304" pitchFamily="18" charset="0"/>
              </a:rPr>
              <a:t>i </a:t>
            </a:r>
            <a:r>
              <a:rPr lang="fr-FR" dirty="0" err="1">
                <a:cs typeface="Times New Roman" panose="02020603050405020304" pitchFamily="18" charset="0"/>
              </a:rPr>
              <a:t>imperative</a:t>
            </a:r>
            <a:r>
              <a:rPr lang="fr-FR" dirty="0">
                <a:cs typeface="Times New Roman" panose="02020603050405020304" pitchFamily="18" charset="0"/>
              </a:rPr>
              <a:t> </a:t>
            </a:r>
            <a:r>
              <a:rPr lang="fr-FR" dirty="0" err="1">
                <a:cs typeface="Times New Roman" panose="02020603050405020304" pitchFamily="18" charset="0"/>
              </a:rPr>
              <a:t>institu</a:t>
            </a:r>
            <a:r>
              <a:rPr lang="ro-RO" dirty="0">
                <a:cs typeface="Times New Roman" panose="02020603050405020304" pitchFamily="18" charset="0"/>
              </a:rPr>
              <a:t>ț</a:t>
            </a:r>
            <a:r>
              <a:rPr lang="fr-FR" dirty="0" err="1">
                <a:cs typeface="Times New Roman" panose="02020603050405020304" pitchFamily="18" charset="0"/>
              </a:rPr>
              <a:t>ionalizate</a:t>
            </a:r>
            <a:r>
              <a:rPr lang="ro-RO" dirty="0">
                <a:cs typeface="Times New Roman" panose="02020603050405020304" pitchFamily="18" charset="0"/>
              </a:rPr>
              <a:t> în controlarea și menținerea unor comportamente dezirabile social</a:t>
            </a:r>
            <a:r>
              <a:rPr lang="fr-FR" dirty="0">
                <a:cs typeface="Times New Roman" panose="02020603050405020304" pitchFamily="18" charset="0"/>
              </a:rPr>
              <a:t>.</a:t>
            </a:r>
            <a:endParaRPr lang="ro-RO" dirty="0">
              <a:cs typeface="Times New Roman" panose="02020603050405020304" pitchFamily="18" charset="0"/>
            </a:endParaRPr>
          </a:p>
          <a:p>
            <a:pPr marL="0"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42798729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5833</TotalTime>
  <Words>3415</Words>
  <Application>Microsoft Office PowerPoint</Application>
  <PresentationFormat>Widescreen</PresentationFormat>
  <Paragraphs>208</Paragraphs>
  <Slides>28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Courier New</vt:lpstr>
      <vt:lpstr>Symbol</vt:lpstr>
      <vt:lpstr>Times New Roman</vt:lpstr>
      <vt:lpstr>Wingdings</vt:lpstr>
      <vt:lpstr>Office Theme</vt:lpstr>
      <vt:lpstr>    Controlul social și devianța </vt:lpstr>
      <vt:lpstr>Planul lecției: </vt:lpstr>
      <vt:lpstr>Referințe bibliografice:</vt:lpstr>
      <vt:lpstr>Conceptul de control social</vt:lpstr>
      <vt:lpstr>PowerPoint Presentation</vt:lpstr>
      <vt:lpstr>Conceptul de ordine socială</vt:lpstr>
      <vt:lpstr>PowerPoint Presentation</vt:lpstr>
      <vt:lpstr>Dimensiuni ale controlului social</vt:lpstr>
      <vt:lpstr>Modalități de exercitare a controlului social</vt:lpstr>
      <vt:lpstr>Forme de control social (I)</vt:lpstr>
      <vt:lpstr>Forme de control social (II) </vt:lpstr>
      <vt:lpstr>Forme de control social (III)</vt:lpstr>
      <vt:lpstr>Forme de control social (IV)</vt:lpstr>
      <vt:lpstr>Mijloace de control social (I)</vt:lpstr>
      <vt:lpstr>Mijloace de control social (II)</vt:lpstr>
      <vt:lpstr>Stiluri de control social</vt:lpstr>
      <vt:lpstr>PowerPoint Presentation</vt:lpstr>
      <vt:lpstr>Conceptul de devianță</vt:lpstr>
      <vt:lpstr>Aspecte privind devianța</vt:lpstr>
      <vt:lpstr>Criterii de clasificare a devianței</vt:lpstr>
      <vt:lpstr>Alte forme de devianță</vt:lpstr>
      <vt:lpstr>Violența în familie ca formă de devianță  </vt:lpstr>
      <vt:lpstr>Elementele constitutive ale violenței în familie</vt:lpstr>
      <vt:lpstr>Trunchiul violenței</vt:lpstr>
      <vt:lpstr>Tipuri de violență domestică </vt:lpstr>
      <vt:lpstr>Forme de violență domestică </vt:lpstr>
      <vt:lpstr> Factori comuni ai violenței domestice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tezei</dc:title>
  <dc:creator>Bulgaru Oleg</dc:creator>
  <cp:lastModifiedBy>Isac, Oxana</cp:lastModifiedBy>
  <cp:revision>201</cp:revision>
  <dcterms:created xsi:type="dcterms:W3CDTF">2020-06-01T15:31:52Z</dcterms:created>
  <dcterms:modified xsi:type="dcterms:W3CDTF">2025-02-17T05:50:45Z</dcterms:modified>
</cp:coreProperties>
</file>