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6" r:id="rId2"/>
    <p:sldId id="265" r:id="rId3"/>
    <p:sldId id="259" r:id="rId4"/>
    <p:sldId id="258" r:id="rId5"/>
    <p:sldId id="260" r:id="rId6"/>
    <p:sldId id="261" r:id="rId7"/>
    <p:sldId id="266" r:id="rId8"/>
    <p:sldId id="263" r:id="rId9"/>
    <p:sldId id="275" r:id="rId10"/>
    <p:sldId id="276" r:id="rId11"/>
    <p:sldId id="274" r:id="rId12"/>
    <p:sldId id="264" r:id="rId13"/>
    <p:sldId id="272" r:id="rId14"/>
    <p:sldId id="269" r:id="rId15"/>
    <p:sldId id="270" r:id="rId16"/>
    <p:sldId id="271" r:id="rId17"/>
    <p:sldId id="278" r:id="rId18"/>
    <p:sldId id="277" r:id="rId19"/>
    <p:sldId id="279" r:id="rId20"/>
    <p:sldId id="281" r:id="rId21"/>
    <p:sldId id="280" r:id="rId22"/>
    <p:sldId id="282" r:id="rId23"/>
    <p:sldId id="283" r:id="rId24"/>
    <p:sldId id="284" r:id="rId25"/>
    <p:sldId id="285" r:id="rId26"/>
    <p:sldId id="286" r:id="rId27"/>
    <p:sldId id="287" r:id="rId28"/>
    <p:sldId id="288" r:id="rId29"/>
    <p:sldId id="289" r:id="rId30"/>
    <p:sldId id="290" r:id="rId31"/>
    <p:sldId id="291" r:id="rId32"/>
    <p:sldId id="292" r:id="rId33"/>
    <p:sldId id="294" r:id="rId34"/>
    <p:sldId id="295" r:id="rId35"/>
    <p:sldId id="298" r:id="rId36"/>
    <p:sldId id="297"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08" autoAdjust="0"/>
    <p:restoredTop sz="87189" autoAdjust="0"/>
  </p:normalViewPr>
  <p:slideViewPr>
    <p:cSldViewPr>
      <p:cViewPr>
        <p:scale>
          <a:sx n="60" d="100"/>
          <a:sy n="60" d="100"/>
        </p:scale>
        <p:origin x="-1410" y="-16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61DCEB-290F-4AE9-BBE7-022C5F4E5A71}" type="datetimeFigureOut">
              <a:rPr lang="en-US" smtClean="0"/>
              <a:pPr/>
              <a:t>4/2/2017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909ED1-2D69-41D7-B278-F7A80EB8C073}" type="slidenum">
              <a:rPr lang="en-US" smtClean="0"/>
              <a:pPr/>
              <a:t>‹#›</a:t>
            </a:fld>
            <a:endParaRPr lang="en-US"/>
          </a:p>
        </p:txBody>
      </p:sp>
    </p:spTree>
    <p:extLst>
      <p:ext uri="{BB962C8B-B14F-4D97-AF65-F5344CB8AC3E}">
        <p14:creationId xmlns:p14="http://schemas.microsoft.com/office/powerpoint/2010/main" val="1520824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1</a:t>
            </a:fld>
            <a:endParaRPr lang="en-US"/>
          </a:p>
        </p:txBody>
      </p:sp>
    </p:spTree>
    <p:extLst>
      <p:ext uri="{BB962C8B-B14F-4D97-AF65-F5344CB8AC3E}">
        <p14:creationId xmlns:p14="http://schemas.microsoft.com/office/powerpoint/2010/main" val="3922846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31</a:t>
            </a:fld>
            <a:endParaRPr lang="en-US"/>
          </a:p>
        </p:txBody>
      </p:sp>
    </p:spTree>
    <p:extLst>
      <p:ext uri="{BB962C8B-B14F-4D97-AF65-F5344CB8AC3E}">
        <p14:creationId xmlns:p14="http://schemas.microsoft.com/office/powerpoint/2010/main" val="3860899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6052D41-B9D3-4B33-A650-25A3398368BB}" type="slidenum">
              <a:rPr lang="ru-RU" smtClean="0"/>
              <a:t>33</a:t>
            </a:fld>
            <a:endParaRPr lang="ru-RU"/>
          </a:p>
        </p:txBody>
      </p:sp>
    </p:spTree>
    <p:extLst>
      <p:ext uri="{BB962C8B-B14F-4D97-AF65-F5344CB8AC3E}">
        <p14:creationId xmlns:p14="http://schemas.microsoft.com/office/powerpoint/2010/main" val="1294594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6052D41-B9D3-4B33-A650-25A3398368BB}" type="slidenum">
              <a:rPr lang="ru-RU" smtClean="0"/>
              <a:t>34</a:t>
            </a:fld>
            <a:endParaRPr lang="ru-RU"/>
          </a:p>
        </p:txBody>
      </p:sp>
    </p:spTree>
    <p:extLst>
      <p:ext uri="{BB962C8B-B14F-4D97-AF65-F5344CB8AC3E}">
        <p14:creationId xmlns:p14="http://schemas.microsoft.com/office/powerpoint/2010/main" val="437639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6052D41-B9D3-4B33-A650-25A3398368BB}" type="slidenum">
              <a:rPr lang="ru-RU" smtClean="0"/>
              <a:t>35</a:t>
            </a:fld>
            <a:endParaRPr lang="ru-RU"/>
          </a:p>
        </p:txBody>
      </p:sp>
    </p:spTree>
    <p:extLst>
      <p:ext uri="{BB962C8B-B14F-4D97-AF65-F5344CB8AC3E}">
        <p14:creationId xmlns:p14="http://schemas.microsoft.com/office/powerpoint/2010/main" val="437639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6052D41-B9D3-4B33-A650-25A3398368BB}" type="slidenum">
              <a:rPr lang="ru-RU" smtClean="0"/>
              <a:t>36</a:t>
            </a:fld>
            <a:endParaRPr lang="ru-RU"/>
          </a:p>
        </p:txBody>
      </p:sp>
    </p:spTree>
    <p:extLst>
      <p:ext uri="{BB962C8B-B14F-4D97-AF65-F5344CB8AC3E}">
        <p14:creationId xmlns:p14="http://schemas.microsoft.com/office/powerpoint/2010/main" val="437639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3</a:t>
            </a:fld>
            <a:endParaRPr lang="en-US"/>
          </a:p>
        </p:txBody>
      </p:sp>
    </p:spTree>
    <p:extLst>
      <p:ext uri="{BB962C8B-B14F-4D97-AF65-F5344CB8AC3E}">
        <p14:creationId xmlns:p14="http://schemas.microsoft.com/office/powerpoint/2010/main" val="2597530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9</a:t>
            </a:fld>
            <a:endParaRPr lang="en-US"/>
          </a:p>
        </p:txBody>
      </p:sp>
    </p:spTree>
    <p:extLst>
      <p:ext uri="{BB962C8B-B14F-4D97-AF65-F5344CB8AC3E}">
        <p14:creationId xmlns:p14="http://schemas.microsoft.com/office/powerpoint/2010/main" val="597171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17</a:t>
            </a:fld>
            <a:endParaRPr lang="en-US"/>
          </a:p>
        </p:txBody>
      </p:sp>
    </p:spTree>
    <p:extLst>
      <p:ext uri="{BB962C8B-B14F-4D97-AF65-F5344CB8AC3E}">
        <p14:creationId xmlns:p14="http://schemas.microsoft.com/office/powerpoint/2010/main" val="1873468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19</a:t>
            </a:fld>
            <a:endParaRPr lang="en-US"/>
          </a:p>
        </p:txBody>
      </p:sp>
    </p:spTree>
    <p:extLst>
      <p:ext uri="{BB962C8B-B14F-4D97-AF65-F5344CB8AC3E}">
        <p14:creationId xmlns:p14="http://schemas.microsoft.com/office/powerpoint/2010/main" val="2265567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21</a:t>
            </a:fld>
            <a:endParaRPr lang="en-US"/>
          </a:p>
        </p:txBody>
      </p:sp>
    </p:spTree>
    <p:extLst>
      <p:ext uri="{BB962C8B-B14F-4D97-AF65-F5344CB8AC3E}">
        <p14:creationId xmlns:p14="http://schemas.microsoft.com/office/powerpoint/2010/main" val="1773288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22</a:t>
            </a:fld>
            <a:endParaRPr lang="en-US"/>
          </a:p>
        </p:txBody>
      </p:sp>
    </p:spTree>
    <p:extLst>
      <p:ext uri="{BB962C8B-B14F-4D97-AF65-F5344CB8AC3E}">
        <p14:creationId xmlns:p14="http://schemas.microsoft.com/office/powerpoint/2010/main" val="3631460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28</a:t>
            </a:fld>
            <a:endParaRPr lang="en-US"/>
          </a:p>
        </p:txBody>
      </p:sp>
    </p:spTree>
    <p:extLst>
      <p:ext uri="{BB962C8B-B14F-4D97-AF65-F5344CB8AC3E}">
        <p14:creationId xmlns:p14="http://schemas.microsoft.com/office/powerpoint/2010/main" val="851231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29</a:t>
            </a:fld>
            <a:endParaRPr lang="en-US"/>
          </a:p>
        </p:txBody>
      </p:sp>
    </p:spTree>
    <p:extLst>
      <p:ext uri="{BB962C8B-B14F-4D97-AF65-F5344CB8AC3E}">
        <p14:creationId xmlns:p14="http://schemas.microsoft.com/office/powerpoint/2010/main" val="2685675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44947A69-9FBD-43E8-AB0E-623469075590}" type="datetimeFigureOut">
              <a:rPr lang="en-US" smtClean="0"/>
              <a:pPr/>
              <a:t>4/2/2017</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70B73C58-A8CE-45C6-9F91-0BE8B535BE20}"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947A69-9FBD-43E8-AB0E-623469075590}" type="datetimeFigureOut">
              <a:rPr lang="en-US" smtClean="0"/>
              <a:pPr/>
              <a:t>4/2/2017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947A69-9FBD-43E8-AB0E-623469075590}" type="datetimeFigureOut">
              <a:rPr lang="en-US" smtClean="0"/>
              <a:pPr/>
              <a:t>4/2/2017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947A69-9FBD-43E8-AB0E-623469075590}" type="datetimeFigureOut">
              <a:rPr lang="en-US" smtClean="0"/>
              <a:pPr/>
              <a:t>4/2/2017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4947A69-9FBD-43E8-AB0E-623469075590}" type="datetimeFigureOut">
              <a:rPr lang="en-US" smtClean="0"/>
              <a:pPr/>
              <a:t>4/2/2017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70B73C58-A8CE-45C6-9F91-0BE8B535BE2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4947A69-9FBD-43E8-AB0E-623469075590}" type="datetimeFigureOut">
              <a:rPr lang="en-US" smtClean="0"/>
              <a:pPr/>
              <a:t>4/2/2017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4947A69-9FBD-43E8-AB0E-623469075590}" type="datetimeFigureOut">
              <a:rPr lang="en-US" smtClean="0"/>
              <a:pPr/>
              <a:t>4/2/2017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4947A69-9FBD-43E8-AB0E-623469075590}" type="datetimeFigureOut">
              <a:rPr lang="en-US" smtClean="0"/>
              <a:pPr/>
              <a:t>4/2/2017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947A69-9FBD-43E8-AB0E-623469075590}" type="datetimeFigureOut">
              <a:rPr lang="en-US" smtClean="0"/>
              <a:pPr/>
              <a:t>4/2/2017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4947A69-9FBD-43E8-AB0E-623469075590}" type="datetimeFigureOut">
              <a:rPr lang="en-US" smtClean="0"/>
              <a:pPr/>
              <a:t>4/2/2017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4947A69-9FBD-43E8-AB0E-623469075590}" type="datetimeFigureOut">
              <a:rPr lang="en-US" smtClean="0"/>
              <a:pPr/>
              <a:t>4/2/2017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44947A69-9FBD-43E8-AB0E-623469075590}" type="datetimeFigureOut">
              <a:rPr lang="en-US" smtClean="0"/>
              <a:pPr/>
              <a:t>4/2/2017</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70B73C58-A8CE-45C6-9F91-0BE8B535BE20}"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g"/><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image" Target="../media/image4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2.gif"/><Relationship Id="rId4" Type="http://schemas.openxmlformats.org/officeDocument/2006/relationships/image" Target="../media/image51.jpg"/></Relationships>
</file>

<file path=ppt/slides/_rels/slide22.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jpg"/><Relationship Id="rId7" Type="http://schemas.openxmlformats.org/officeDocument/2006/relationships/image" Target="../media/image57.jpg"/><Relationship Id="rId12" Type="http://schemas.openxmlformats.org/officeDocument/2006/relationships/image" Target="../media/image62.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6.jpg"/><Relationship Id="rId11" Type="http://schemas.openxmlformats.org/officeDocument/2006/relationships/image" Target="../media/image61.jpg"/><Relationship Id="rId5" Type="http://schemas.openxmlformats.org/officeDocument/2006/relationships/image" Target="../media/image55.jpg"/><Relationship Id="rId10" Type="http://schemas.openxmlformats.org/officeDocument/2006/relationships/image" Target="../media/image60.jpeg"/><Relationship Id="rId4" Type="http://schemas.openxmlformats.org/officeDocument/2006/relationships/image" Target="../media/image54.jpg"/><Relationship Id="rId9" Type="http://schemas.openxmlformats.org/officeDocument/2006/relationships/image" Target="../media/image59.jpg"/></Relationships>
</file>

<file path=ppt/slides/_rels/slide2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 Id="rId4" Type="http://schemas.openxmlformats.org/officeDocument/2006/relationships/image" Target="../media/image65.jpg"/></Relationships>
</file>

<file path=ppt/slides/_rels/slide24.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g"/><Relationship Id="rId1" Type="http://schemas.openxmlformats.org/officeDocument/2006/relationships/slideLayout" Target="../slideLayouts/slideLayout7.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eg"/></Relationships>
</file>

<file path=ppt/slides/_rels/slide25.xml.rels><?xml version="1.0" encoding="UTF-8" standalone="yes"?>
<Relationships xmlns="http://schemas.openxmlformats.org/package/2006/relationships"><Relationship Id="rId3" Type="http://schemas.openxmlformats.org/officeDocument/2006/relationships/image" Target="../media/image74.jpg"/><Relationship Id="rId7" Type="http://schemas.openxmlformats.org/officeDocument/2006/relationships/image" Target="../media/image78.jpg"/><Relationship Id="rId2" Type="http://schemas.openxmlformats.org/officeDocument/2006/relationships/image" Target="../media/image73.jp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g"/><Relationship Id="rId4" Type="http://schemas.openxmlformats.org/officeDocument/2006/relationships/image" Target="../media/image75.jpg"/></Relationships>
</file>

<file path=ppt/slides/_rels/slide26.xml.rels><?xml version="1.0" encoding="UTF-8" standalone="yes"?>
<Relationships xmlns="http://schemas.openxmlformats.org/package/2006/relationships"><Relationship Id="rId3" Type="http://schemas.openxmlformats.org/officeDocument/2006/relationships/image" Target="../media/image74.jpg"/><Relationship Id="rId7" Type="http://schemas.openxmlformats.org/officeDocument/2006/relationships/image" Target="../media/image78.jpg"/><Relationship Id="rId2" Type="http://schemas.openxmlformats.org/officeDocument/2006/relationships/image" Target="../media/image73.jp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g"/><Relationship Id="rId4" Type="http://schemas.openxmlformats.org/officeDocument/2006/relationships/image" Target="../media/image75.jpg"/></Relationships>
</file>

<file path=ppt/slides/_rels/slide2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7.xml"/><Relationship Id="rId4" Type="http://schemas.openxmlformats.org/officeDocument/2006/relationships/image" Target="../media/image81.jpg"/></Relationships>
</file>

<file path=ppt/slides/_rels/slide2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4.jp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7.jpg"/></Relationships>
</file>

<file path=ppt/slides/_rels/slide3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90.jpg"/><Relationship Id="rId4" Type="http://schemas.openxmlformats.org/officeDocument/2006/relationships/image" Target="../media/image89.jpeg"/></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84.jpg"/><Relationship Id="rId2" Type="http://schemas.openxmlformats.org/officeDocument/2006/relationships/image" Target="../media/image91.jp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jpg"/></Relationships>
</file>

<file path=ppt/slides/_rels/slide33.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g"/><Relationship Id="rId7" Type="http://schemas.openxmlformats.org/officeDocument/2006/relationships/image" Target="../media/image100.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9.jpg"/><Relationship Id="rId11" Type="http://schemas.openxmlformats.org/officeDocument/2006/relationships/image" Target="../media/image104.jpg"/><Relationship Id="rId5" Type="http://schemas.openxmlformats.org/officeDocument/2006/relationships/image" Target="../media/image98.jpg"/><Relationship Id="rId10" Type="http://schemas.openxmlformats.org/officeDocument/2006/relationships/image" Target="../media/image103.jpg"/><Relationship Id="rId4" Type="http://schemas.openxmlformats.org/officeDocument/2006/relationships/image" Target="../media/image97.jpeg"/><Relationship Id="rId9" Type="http://schemas.openxmlformats.org/officeDocument/2006/relationships/image" Target="../media/image102.jpg"/></Relationships>
</file>

<file path=ppt/slides/_rels/slide34.xml.rels><?xml version="1.0" encoding="UTF-8" standalone="yes"?>
<Relationships xmlns="http://schemas.openxmlformats.org/package/2006/relationships"><Relationship Id="rId3" Type="http://schemas.openxmlformats.org/officeDocument/2006/relationships/hyperlink" Target="https://en.wikipedia.org/wiki/State_of_nature"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07.jpg"/><Relationship Id="rId5" Type="http://schemas.openxmlformats.org/officeDocument/2006/relationships/image" Target="../media/image106.jpg"/><Relationship Id="rId4" Type="http://schemas.openxmlformats.org/officeDocument/2006/relationships/image" Target="../media/image105.gif"/></Relationships>
</file>

<file path=ppt/slides/_rels/slide35.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11.jpg"/><Relationship Id="rId5" Type="http://schemas.openxmlformats.org/officeDocument/2006/relationships/image" Target="../media/image110.jpg"/><Relationship Id="rId4" Type="http://schemas.openxmlformats.org/officeDocument/2006/relationships/image" Target="../media/image109.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gif"/></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subTitle" idx="1"/>
          </p:nvPr>
        </p:nvSpPr>
        <p:spPr>
          <a:xfrm>
            <a:off x="304800" y="404664"/>
            <a:ext cx="8610600" cy="1428750"/>
          </a:xfrm>
        </p:spPr>
        <p:txBody>
          <a:bodyPr>
            <a:noAutofit/>
          </a:bodyPr>
          <a:lstStyle/>
          <a:p>
            <a:pPr lvl="1">
              <a:spcBef>
                <a:spcPct val="0"/>
              </a:spcBef>
            </a:pPr>
            <a:r>
              <a:rPr lang="en-US" altLang="en-US" sz="6000" b="1" dirty="0" smtClean="0">
                <a:ln>
                  <a:solidFill>
                    <a:schemeClr val="tx1"/>
                  </a:solidFill>
                </a:ln>
                <a:solidFill>
                  <a:sysClr val="windowText" lastClr="000000"/>
                </a:solidFill>
              </a:rPr>
              <a:t>MODERN</a:t>
            </a:r>
          </a:p>
          <a:p>
            <a:pPr lvl="1">
              <a:spcBef>
                <a:spcPct val="0"/>
              </a:spcBef>
            </a:pPr>
            <a:r>
              <a:rPr lang="en-US" altLang="en-US" sz="6000" b="1" u="sng" dirty="0" smtClean="0">
                <a:ln>
                  <a:solidFill>
                    <a:schemeClr val="tx1"/>
                  </a:solidFill>
                </a:ln>
                <a:solidFill>
                  <a:sysClr val="windowText" lastClr="000000"/>
                </a:solidFill>
                <a:effectLst>
                  <a:outerShdw blurRad="63500" dir="3600000" algn="tl" rotWithShape="0">
                    <a:srgbClr val="000000">
                      <a:alpha val="70000"/>
                    </a:srgbClr>
                  </a:outerShdw>
                </a:effectLst>
              </a:rPr>
              <a:t>philosophy</a:t>
            </a:r>
            <a:endParaRPr lang="ru-RU" altLang="en-US" sz="6000" b="1" u="sng" dirty="0">
              <a:ln w="18415" cmpd="sng">
                <a:solidFill>
                  <a:schemeClr val="tx1"/>
                </a:solidFill>
                <a:prstDash val="solid"/>
              </a:ln>
              <a:solidFill>
                <a:sysClr val="windowText" lastClr="000000"/>
              </a:solidFill>
              <a:effectLst>
                <a:outerShdw blurRad="63500" dir="3600000" algn="tl" rotWithShape="0">
                  <a:srgbClr val="000000">
                    <a:alpha val="70000"/>
                  </a:srgbClr>
                </a:outerShdw>
              </a:effectLst>
            </a:endParaRPr>
          </a:p>
        </p:txBody>
      </p:sp>
      <p:pic>
        <p:nvPicPr>
          <p:cNvPr id="6" name="Picture 5" descr="https://encrypted-tbn0.gstatic.com/images?q=tbn:ANd9GcQVc50GIMASKCPvUonjCcO94cdg7-UEnT1aqfvbnXCagno2sn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29063"/>
            <a:ext cx="2214563"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https://encrypted-tbn0.gstatic.com/images?q=tbn:ANd9GcShGnZwXQ-n2Tw6UgTfvM84PtebNSx9nk9bxXWPq0tN47zp3jID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75" y="4071938"/>
            <a:ext cx="2714625"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https://encrypted-tbn2.gstatic.com/images?q=tbn:ANd9GcSUGfUceYwzVS0E7l9nOb3J-BjYrHMSaXHOfvG6-zVhrCyOIfn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4563" y="5143500"/>
            <a:ext cx="20716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https://encrypted-tbn2.gstatic.com/images?q=tbn:ANd9GcTFe9hVnEJmaxiPr3UpgQIFrFRqZ-Kl3nfaP2ghYGqWfNv1gfqGz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4813" y="5162550"/>
            <a:ext cx="2214562"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https://encrypted-tbn0.gstatic.com/images?q=tbn:ANd9GcSl9WqO9t-oPjK6pcVE2eoDLyDtQJmuaCTpmThCrT36yiWpb93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4563" y="3357563"/>
            <a:ext cx="218122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https://encrypted-tbn0.gstatic.com/images?q=tbn:ANd9GcSQ9spbabMqCtQC4H7cNBhiAke1CuspwuKx7JOG2E6wD9ude2j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4813" y="3357563"/>
            <a:ext cx="2252662"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90898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22448"/>
            <a:ext cx="8839200" cy="12192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altLang="en-US" dirty="0" smtClean="0"/>
              <a:t>History has a teleological structure</a:t>
            </a:r>
            <a:endParaRPr lang="en-US" altLang="en-US" dirty="0"/>
          </a:p>
        </p:txBody>
      </p:sp>
      <p:sp>
        <p:nvSpPr>
          <p:cNvPr id="3" name="Rectangle 3"/>
          <p:cNvSpPr txBox="1">
            <a:spLocks noChangeArrowheads="1"/>
          </p:cNvSpPr>
          <p:nvPr/>
        </p:nvSpPr>
        <p:spPr>
          <a:xfrm>
            <a:off x="125288" y="1196752"/>
            <a:ext cx="8839200" cy="2160240"/>
          </a:xfrm>
          <a:prstGeom prst="rect">
            <a:avLst/>
          </a:prstGeom>
        </p:spPr>
        <p:style>
          <a:lnRef idx="1">
            <a:schemeClr val="accent3"/>
          </a:lnRef>
          <a:fillRef idx="2">
            <a:schemeClr val="accent3"/>
          </a:fillRef>
          <a:effectRef idx="1">
            <a:schemeClr val="accent3"/>
          </a:effectRef>
          <a:fontRef idx="minor">
            <a:schemeClr val="dk1"/>
          </a:fontRef>
        </p:style>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lgn="just">
              <a:lnSpc>
                <a:spcPct val="80000"/>
              </a:lnSpc>
              <a:buNone/>
            </a:pPr>
            <a:r>
              <a:rPr lang="en-US" altLang="en-US"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History isn’t arbitrary, but has an end that can be anticipated. The German idealists tried to discover the rational scheme behind the empirical historical events. They believed that the ‘</a:t>
            </a:r>
            <a:r>
              <a:rPr lang="en-US" altLang="en-US" i="1" dirty="0" err="1"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telos</a:t>
            </a:r>
            <a:r>
              <a:rPr lang="en-US" altLang="en-US" i="1"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a:t>
            </a:r>
            <a:r>
              <a:rPr lang="en-US" altLang="en-US"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of history was freedom of man and his society. The civilization process was a way to the human freedom.</a:t>
            </a:r>
            <a:endParaRPr lang="en-US" altLang="en-US"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8999"/>
            <a:ext cx="9144000" cy="3426308"/>
          </a:xfrm>
          <a:prstGeom prst="rect">
            <a:avLst/>
          </a:prstGeom>
        </p:spPr>
      </p:pic>
    </p:spTree>
    <p:extLst>
      <p:ext uri="{BB962C8B-B14F-4D97-AF65-F5344CB8AC3E}">
        <p14:creationId xmlns:p14="http://schemas.microsoft.com/office/powerpoint/2010/main" val="26760730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99392"/>
            <a:ext cx="8839200" cy="824136"/>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altLang="en-US" dirty="0"/>
              <a:t>Critique as a central concept </a:t>
            </a:r>
          </a:p>
        </p:txBody>
      </p:sp>
      <p:sp>
        <p:nvSpPr>
          <p:cNvPr id="4" name="Rectangle 3"/>
          <p:cNvSpPr/>
          <p:nvPr/>
        </p:nvSpPr>
        <p:spPr>
          <a:xfrm>
            <a:off x="35496" y="580728"/>
            <a:ext cx="4572000" cy="3785652"/>
          </a:xfrm>
          <a:prstGeom prst="rect">
            <a:avLst/>
          </a:prstGeom>
          <a:solidFill>
            <a:srgbClr val="FFFF00"/>
          </a:solidFill>
        </p:spPr>
        <p:style>
          <a:lnRef idx="1">
            <a:schemeClr val="accent2"/>
          </a:lnRef>
          <a:fillRef idx="2">
            <a:schemeClr val="accent2"/>
          </a:fillRef>
          <a:effectRef idx="1">
            <a:schemeClr val="accent2"/>
          </a:effectRef>
          <a:fontRef idx="minor">
            <a:schemeClr val="dk1"/>
          </a:fontRef>
        </p:style>
        <p:txBody>
          <a:bodyPr>
            <a:spAutoFit/>
          </a:bodyPr>
          <a:lstStyle/>
          <a:p>
            <a:pPr algn="just"/>
            <a:r>
              <a:rPr lang="en-US" altLang="en-US" sz="2400" b="1" dirty="0" smtClean="0"/>
              <a:t>    Critique </a:t>
            </a:r>
            <a:r>
              <a:rPr lang="en-US" altLang="en-US" sz="2400" b="1" dirty="0"/>
              <a:t>isn’t a mere refusal against something, but a reasonable negation with a complex epistemological conditions. It originates during the rise of modern natural sciences those are very skeptical against the medieval metaphysical thought. Critique is an advocate of the factual. </a:t>
            </a:r>
            <a:endParaRPr lang="en-US" sz="2400" b="1" dirty="0"/>
          </a:p>
        </p:txBody>
      </p:sp>
      <p:sp>
        <p:nvSpPr>
          <p:cNvPr id="5" name="Rectangle 4"/>
          <p:cNvSpPr/>
          <p:nvPr/>
        </p:nvSpPr>
        <p:spPr>
          <a:xfrm>
            <a:off x="4607496" y="3247465"/>
            <a:ext cx="4572000" cy="3637919"/>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just">
              <a:lnSpc>
                <a:spcPct val="80000"/>
              </a:lnSpc>
            </a:pPr>
            <a:r>
              <a:rPr lang="en-US" altLang="en-US" sz="2400" b="1" dirty="0">
                <a:latin typeface="Times New Roman" panose="02020603050405020304" pitchFamily="18" charset="0"/>
                <a:cs typeface="Times New Roman" panose="02020603050405020304" pitchFamily="18" charset="0"/>
              </a:rPr>
              <a:t>Critique is a mean of the processes of emancipation; it functions as:</a:t>
            </a:r>
          </a:p>
          <a:p>
            <a:pPr algn="just">
              <a:lnSpc>
                <a:spcPct val="80000"/>
              </a:lnSpc>
            </a:pPr>
            <a:r>
              <a:rPr lang="en-US" altLang="en-US" sz="2400" b="1" dirty="0">
                <a:latin typeface="Times New Roman" panose="02020603050405020304" pitchFamily="18" charset="0"/>
                <a:cs typeface="Times New Roman" panose="02020603050405020304" pitchFamily="18" charset="0"/>
              </a:rPr>
              <a:t>1. Self-reflection of knowledge (critique of knowledge or epistemology) </a:t>
            </a:r>
          </a:p>
          <a:p>
            <a:pPr algn="just">
              <a:lnSpc>
                <a:spcPct val="80000"/>
              </a:lnSpc>
            </a:pPr>
            <a:r>
              <a:rPr lang="en-US" altLang="en-US" sz="2400" b="1" dirty="0">
                <a:latin typeface="Times New Roman" panose="02020603050405020304" pitchFamily="18" charset="0"/>
                <a:cs typeface="Times New Roman" panose="02020603050405020304" pitchFamily="18" charset="0"/>
              </a:rPr>
              <a:t>2. Barrier breaker of ideological manipulations (critique of ideology or enlightenment)</a:t>
            </a:r>
          </a:p>
          <a:p>
            <a:pPr algn="just">
              <a:lnSpc>
                <a:spcPct val="80000"/>
              </a:lnSpc>
            </a:pPr>
            <a:r>
              <a:rPr lang="en-US" altLang="en-US" sz="2400" b="1" dirty="0">
                <a:latin typeface="Times New Roman" panose="02020603050405020304" pitchFamily="18" charset="0"/>
                <a:cs typeface="Times New Roman" panose="02020603050405020304" pitchFamily="18" charset="0"/>
              </a:rPr>
              <a:t>3. Struggle against political injustice (critique of regime or revolution)</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6534" t="32496" r="19945" b="21927"/>
          <a:stretch/>
        </p:blipFill>
        <p:spPr>
          <a:xfrm>
            <a:off x="4595694" y="620688"/>
            <a:ext cx="4583801" cy="23270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6961" y="2966693"/>
            <a:ext cx="4583802" cy="393764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78" y="3754739"/>
            <a:ext cx="4634774" cy="31496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476672"/>
            <a:ext cx="4572000" cy="2776264"/>
          </a:xfrm>
          <a:prstGeom prst="rect">
            <a:avLst/>
          </a:prstGeom>
        </p:spPr>
      </p:pic>
      <p:sp>
        <p:nvSpPr>
          <p:cNvPr id="11" name="Multiply 10"/>
          <p:cNvSpPr/>
          <p:nvPr/>
        </p:nvSpPr>
        <p:spPr>
          <a:xfrm>
            <a:off x="4860032" y="724744"/>
            <a:ext cx="4608512" cy="2848272"/>
          </a:xfrm>
          <a:prstGeom prst="mathMultiply">
            <a:avLst>
              <a:gd name="adj1" fmla="val 359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ultiply 11"/>
          <p:cNvSpPr/>
          <p:nvPr/>
        </p:nvSpPr>
        <p:spPr>
          <a:xfrm>
            <a:off x="61817" y="3905403"/>
            <a:ext cx="4608512" cy="2848272"/>
          </a:xfrm>
          <a:prstGeom prst="mathMultiply">
            <a:avLst>
              <a:gd name="adj1" fmla="val 359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893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500"/>
                            </p:stCondLst>
                            <p:childTnLst>
                              <p:par>
                                <p:cTn id="34" presetID="10" presetClass="entr" presetSubtype="0" fill="hold" grpId="0" nodeType="afterEffect">
                                  <p:stCondLst>
                                    <p:cond delay="50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par>
                          <p:cTn id="37" fill="hold">
                            <p:stCondLst>
                              <p:cond delay="6000"/>
                            </p:stCondLst>
                            <p:childTnLst>
                              <p:par>
                                <p:cTn id="38" presetID="10" presetClass="entr" presetSubtype="0" fill="hold" grpId="0" nodeType="afterEffect">
                                  <p:stCondLst>
                                    <p:cond delay="500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228600"/>
            <a:ext cx="9144000" cy="12192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altLang="en-US" sz="3200" dirty="0" smtClean="0"/>
              <a:t>The Mainstreams of Modern Philosophy</a:t>
            </a:r>
            <a:endParaRPr lang="en-US" altLang="en-US" sz="3200" dirty="0"/>
          </a:p>
        </p:txBody>
      </p:sp>
      <p:sp>
        <p:nvSpPr>
          <p:cNvPr id="3" name="Rectangle 3"/>
          <p:cNvSpPr txBox="1">
            <a:spLocks noChangeArrowheads="1"/>
          </p:cNvSpPr>
          <p:nvPr/>
        </p:nvSpPr>
        <p:spPr>
          <a:xfrm>
            <a:off x="1187624" y="1600200"/>
            <a:ext cx="7651576" cy="4495800"/>
          </a:xfrm>
          <a:prstGeom prst="rect">
            <a:avLst/>
          </a:prstGeom>
        </p:spPr>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nSpc>
                <a:spcPct val="80000"/>
              </a:lnSpc>
            </a:pPr>
            <a:r>
              <a:rPr lang="en-US" altLang="en-US" sz="3200" b="1" dirty="0" smtClean="0"/>
              <a:t>Rationalism (Descartes, Spinoza, Leibniz, Malebranche, Pascal)</a:t>
            </a:r>
          </a:p>
          <a:p>
            <a:pPr>
              <a:lnSpc>
                <a:spcPct val="80000"/>
              </a:lnSpc>
            </a:pPr>
            <a:r>
              <a:rPr lang="en-US" altLang="en-US" sz="3200" b="1" dirty="0" smtClean="0"/>
              <a:t>Empiricism (Hobbes, Locke, Berkeley, Hume)</a:t>
            </a:r>
          </a:p>
          <a:p>
            <a:pPr>
              <a:lnSpc>
                <a:spcPct val="80000"/>
              </a:lnSpc>
            </a:pPr>
            <a:r>
              <a:rPr lang="en-US" altLang="en-US" sz="3200" b="1" dirty="0" smtClean="0"/>
              <a:t>Criticism (Kant)</a:t>
            </a:r>
          </a:p>
          <a:p>
            <a:pPr>
              <a:lnSpc>
                <a:spcPct val="80000"/>
              </a:lnSpc>
            </a:pPr>
            <a:r>
              <a:rPr lang="en-US" altLang="en-US" sz="3200" b="1" dirty="0" smtClean="0"/>
              <a:t>Idealism (Fichte, Schelling, Hegel, </a:t>
            </a:r>
            <a:r>
              <a:rPr lang="en-US" altLang="en-US" sz="3200" b="1" dirty="0" err="1" smtClean="0"/>
              <a:t>Schoppenhauer</a:t>
            </a:r>
            <a:r>
              <a:rPr lang="en-US" altLang="en-US" sz="3200" b="1" dirty="0" smtClean="0"/>
              <a:t>)</a:t>
            </a:r>
          </a:p>
          <a:p>
            <a:pPr>
              <a:lnSpc>
                <a:spcPct val="80000"/>
              </a:lnSpc>
            </a:pPr>
            <a:r>
              <a:rPr lang="en-US" altLang="en-US" sz="3200" b="1" dirty="0" smtClean="0"/>
              <a:t>Materialism (Feuerbach, Marx)</a:t>
            </a:r>
          </a:p>
          <a:p>
            <a:pPr>
              <a:lnSpc>
                <a:spcPct val="80000"/>
              </a:lnSpc>
            </a:pPr>
            <a:r>
              <a:rPr lang="en-US" altLang="en-US" sz="3200" b="1" dirty="0" smtClean="0"/>
              <a:t>Positivism (Comte, Mach)</a:t>
            </a:r>
          </a:p>
          <a:p>
            <a:pPr>
              <a:lnSpc>
                <a:spcPct val="80000"/>
              </a:lnSpc>
            </a:pPr>
            <a:r>
              <a:rPr lang="en-US" altLang="en-US" sz="3200" b="1" dirty="0" smtClean="0"/>
              <a:t>Existentialism (Kierkegaard and Nietzsche)</a:t>
            </a:r>
            <a:endParaRPr lang="en-US" altLang="en-US" sz="3200" b="1" dirty="0"/>
          </a:p>
        </p:txBody>
      </p:sp>
    </p:spTree>
    <p:extLst>
      <p:ext uri="{BB962C8B-B14F-4D97-AF65-F5344CB8AC3E}">
        <p14:creationId xmlns:p14="http://schemas.microsoft.com/office/powerpoint/2010/main" val="23803953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188640"/>
            <a:ext cx="3164649" cy="707886"/>
          </a:xfrm>
          <a:prstGeom prst="rect">
            <a:avLst/>
          </a:prstGeom>
        </p:spPr>
        <p:txBody>
          <a:bodyPr wrap="none">
            <a:spAutoFit/>
          </a:bodyPr>
          <a:lstStyle/>
          <a:p>
            <a:pPr algn="ctr"/>
            <a:r>
              <a:rPr lang="en-GB" altLang="en-US" sz="4000" b="1" dirty="0"/>
              <a:t>Rationalism </a:t>
            </a:r>
            <a:endParaRPr lang="en-US" sz="4000" b="1" dirty="0"/>
          </a:p>
        </p:txBody>
      </p:sp>
      <p:sp>
        <p:nvSpPr>
          <p:cNvPr id="3" name="Text Box 10"/>
          <p:cNvSpPr txBox="1">
            <a:spLocks noChangeArrowheads="1"/>
          </p:cNvSpPr>
          <p:nvPr/>
        </p:nvSpPr>
        <p:spPr bwMode="auto">
          <a:xfrm>
            <a:off x="5220072" y="199150"/>
            <a:ext cx="30243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8" charset="0"/>
                <a:ea typeface="ＭＳ Ｐゴシック" pitchFamily="34" charset="-128"/>
              </a:defRPr>
            </a:lvl1pPr>
            <a:lvl2pPr marL="37931725" indent="-37474525">
              <a:defRPr sz="2400">
                <a:solidFill>
                  <a:schemeClr val="tx1"/>
                </a:solidFill>
                <a:latin typeface="Times" pitchFamily="-108" charset="0"/>
                <a:ea typeface="ＭＳ Ｐゴシック" pitchFamily="34" charset="-128"/>
              </a:defRPr>
            </a:lvl2pPr>
            <a:lvl3pPr>
              <a:defRPr sz="2400">
                <a:solidFill>
                  <a:schemeClr val="tx1"/>
                </a:solidFill>
                <a:latin typeface="Times" pitchFamily="-108" charset="0"/>
                <a:ea typeface="ＭＳ Ｐゴシック" pitchFamily="34" charset="-128"/>
              </a:defRPr>
            </a:lvl3pPr>
            <a:lvl4pPr>
              <a:defRPr sz="2400">
                <a:solidFill>
                  <a:schemeClr val="tx1"/>
                </a:solidFill>
                <a:latin typeface="Times" pitchFamily="-108" charset="0"/>
                <a:ea typeface="ＭＳ Ｐゴシック" pitchFamily="34" charset="-128"/>
              </a:defRPr>
            </a:lvl4pPr>
            <a:lvl5pPr>
              <a:defRPr sz="24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34" charset="-128"/>
              </a:defRPr>
            </a:lvl9pPr>
          </a:lstStyle>
          <a:p>
            <a:pPr algn="ctr">
              <a:spcBef>
                <a:spcPct val="50000"/>
              </a:spcBef>
            </a:pPr>
            <a:r>
              <a:rPr lang="en-US" altLang="en-US" sz="4000" b="1" dirty="0">
                <a:ln w="18415" cmpd="sng">
                  <a:solidFill>
                    <a:srgbClr val="FFFFFF"/>
                  </a:solidFill>
                  <a:prstDash val="solid"/>
                </a:ln>
                <a:solidFill>
                  <a:srgbClr val="FFFFFF"/>
                </a:solidFill>
                <a:effectLst>
                  <a:outerShdw blurRad="63500" dir="3600000" algn="tl" rotWithShape="0">
                    <a:srgbClr val="000000">
                      <a:alpha val="70000"/>
                    </a:srgbClr>
                  </a:outerShdw>
                </a:effectLst>
              </a:rPr>
              <a:t>Empiricism</a:t>
            </a:r>
          </a:p>
        </p:txBody>
      </p:sp>
      <p:sp>
        <p:nvSpPr>
          <p:cNvPr id="4" name="Rectangle 3"/>
          <p:cNvSpPr/>
          <p:nvPr/>
        </p:nvSpPr>
        <p:spPr>
          <a:xfrm>
            <a:off x="4355976" y="199150"/>
            <a:ext cx="144016" cy="665885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206335" y="673532"/>
            <a:ext cx="2443298" cy="523220"/>
          </a:xfrm>
          <a:prstGeom prst="rect">
            <a:avLst/>
          </a:prstGeom>
        </p:spPr>
        <p:txBody>
          <a:bodyPr wrap="none">
            <a:spAutoFit/>
          </a:bodyPr>
          <a:lstStyle/>
          <a:p>
            <a:r>
              <a:rPr lang="en-US" altLang="en-US" sz="2800" b="1" dirty="0"/>
              <a:t>Epistemology</a:t>
            </a:r>
            <a:endParaRPr lang="en-US" sz="2800" b="1" dirty="0"/>
          </a:p>
        </p:txBody>
      </p:sp>
      <p:sp>
        <p:nvSpPr>
          <p:cNvPr id="6" name="Rectangle 5"/>
          <p:cNvSpPr/>
          <p:nvPr/>
        </p:nvSpPr>
        <p:spPr>
          <a:xfrm>
            <a:off x="-27719" y="1063184"/>
            <a:ext cx="4572000" cy="1569660"/>
          </a:xfrm>
          <a:prstGeom prst="rect">
            <a:avLst/>
          </a:prstGeom>
        </p:spPr>
        <p:txBody>
          <a:bodyPr>
            <a:spAutoFit/>
          </a:bodyPr>
          <a:lstStyle/>
          <a:p>
            <a:r>
              <a:rPr lang="en-GB" altLang="en-US" sz="2400" b="1" dirty="0"/>
              <a:t>Rationalism: </a:t>
            </a:r>
            <a:r>
              <a:rPr lang="en-GB" altLang="en-US" sz="2400" b="1" dirty="0">
                <a:cs typeface="Times New Roman" pitchFamily="18" charset="0"/>
              </a:rPr>
              <a:t>we can have </a:t>
            </a:r>
            <a:r>
              <a:rPr lang="en-GB" altLang="en-US" sz="2400" b="1" i="1" dirty="0">
                <a:cs typeface="Times New Roman" pitchFamily="18" charset="0"/>
              </a:rPr>
              <a:t>substantive a priori knowledge of how things stand outside the mind</a:t>
            </a:r>
            <a:r>
              <a:rPr lang="en-GB" altLang="en-US" sz="2400" b="1" dirty="0">
                <a:cs typeface="Times New Roman" pitchFamily="18" charset="0"/>
              </a:rPr>
              <a:t>.</a:t>
            </a:r>
          </a:p>
        </p:txBody>
      </p:sp>
      <p:sp>
        <p:nvSpPr>
          <p:cNvPr id="8" name="Rectangle 7"/>
          <p:cNvSpPr/>
          <p:nvPr/>
        </p:nvSpPr>
        <p:spPr>
          <a:xfrm>
            <a:off x="-108520" y="2632844"/>
            <a:ext cx="4572000" cy="2308324"/>
          </a:xfrm>
          <a:prstGeom prst="rect">
            <a:avLst/>
          </a:prstGeom>
        </p:spPr>
        <p:txBody>
          <a:bodyPr>
            <a:spAutoFit/>
          </a:bodyPr>
          <a:lstStyle/>
          <a:p>
            <a:pPr algn="ctr"/>
            <a:r>
              <a:rPr lang="en-US" sz="2400" b="1" dirty="0" smtClean="0"/>
              <a:t>     </a:t>
            </a:r>
            <a:r>
              <a:rPr lang="en-US" sz="2400" b="1" dirty="0"/>
              <a:t> Intuition and deduction thus provide us with knowledge </a:t>
            </a:r>
            <a:r>
              <a:rPr lang="en-US" sz="2400" b="1" i="1" dirty="0"/>
              <a:t>a priori</a:t>
            </a:r>
            <a:r>
              <a:rPr lang="en-US" sz="2400" b="1" dirty="0"/>
              <a:t>, which is to say knowledge gained independently of sense experience.</a:t>
            </a:r>
          </a:p>
        </p:txBody>
      </p:sp>
      <p:sp>
        <p:nvSpPr>
          <p:cNvPr id="9" name="Rectangle 8"/>
          <p:cNvSpPr/>
          <p:nvPr/>
        </p:nvSpPr>
        <p:spPr>
          <a:xfrm>
            <a:off x="-21695" y="4919008"/>
            <a:ext cx="4572000" cy="1938992"/>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r>
              <a:rPr lang="en-US" sz="2400" b="1" i="1" dirty="0"/>
              <a:t>The Innate Knowledge Thesis</a:t>
            </a:r>
            <a:r>
              <a:rPr lang="en-US" sz="2400" b="1" dirty="0"/>
              <a:t>: We have knowledge of some truths in a particular subject area, S, as part of our rational nature.</a:t>
            </a:r>
          </a:p>
        </p:txBody>
      </p:sp>
      <p:sp>
        <p:nvSpPr>
          <p:cNvPr id="10" name="Rectangle 9"/>
          <p:cNvSpPr/>
          <p:nvPr/>
        </p:nvSpPr>
        <p:spPr>
          <a:xfrm>
            <a:off x="4607496" y="1063184"/>
            <a:ext cx="4572000" cy="1569660"/>
          </a:xfrm>
          <a:prstGeom prst="rect">
            <a:avLst/>
          </a:prstGeom>
        </p:spPr>
        <p:txBody>
          <a:bodyPr>
            <a:spAutoFit/>
          </a:bodyPr>
          <a:lstStyle/>
          <a:p>
            <a:r>
              <a:rPr lang="en-US" sz="2400" b="1" dirty="0"/>
              <a:t>Empiricism is </a:t>
            </a:r>
            <a:r>
              <a:rPr lang="en-US" sz="2400" b="1" dirty="0" smtClean="0"/>
              <a:t>a theory that </a:t>
            </a:r>
            <a:r>
              <a:rPr lang="en-US" sz="2400" b="1" dirty="0"/>
              <a:t>states that knowledge comes only or primarily </a:t>
            </a:r>
            <a:r>
              <a:rPr lang="en-US" sz="2400" b="1" dirty="0" smtClean="0"/>
              <a:t>from sensory experience.</a:t>
            </a:r>
            <a:endParaRPr lang="en-US" sz="2400" b="1" dirty="0"/>
          </a:p>
        </p:txBody>
      </p:sp>
      <p:sp>
        <p:nvSpPr>
          <p:cNvPr id="11" name="Rectangle 10"/>
          <p:cNvSpPr/>
          <p:nvPr/>
        </p:nvSpPr>
        <p:spPr>
          <a:xfrm>
            <a:off x="4565104" y="2632844"/>
            <a:ext cx="4572000" cy="4154984"/>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just"/>
            <a:r>
              <a:rPr lang="en-US" sz="2400" b="1" dirty="0" smtClean="0"/>
              <a:t>   Empiricism </a:t>
            </a:r>
            <a:r>
              <a:rPr lang="en-US" sz="2400" b="1" dirty="0"/>
              <a:t>in </a:t>
            </a:r>
            <a:r>
              <a:rPr lang="en-US" sz="2400" b="1" dirty="0" smtClean="0"/>
              <a:t>the philosophy o science</a:t>
            </a:r>
            <a:r>
              <a:rPr lang="en-US" sz="2400" b="1" dirty="0"/>
              <a:t> emphasizes evidence, especially as discovered </a:t>
            </a:r>
            <a:r>
              <a:rPr lang="en-US" sz="2400" b="1" dirty="0" smtClean="0"/>
              <a:t>in experiment. </a:t>
            </a:r>
            <a:r>
              <a:rPr lang="en-US" sz="2400" b="1" dirty="0"/>
              <a:t>It is a fundamental part of the </a:t>
            </a:r>
            <a:r>
              <a:rPr lang="en-US" sz="2400" b="1" dirty="0" smtClean="0"/>
              <a:t>scientific method</a:t>
            </a:r>
            <a:r>
              <a:rPr lang="en-US" sz="2400" b="1" dirty="0"/>
              <a:t> that all hypotheses and theories must be tested against observations of the natural world rather than resting solely </a:t>
            </a:r>
            <a:r>
              <a:rPr lang="en-US" sz="2400" b="1" dirty="0" smtClean="0"/>
              <a:t>on a priori</a:t>
            </a:r>
            <a:r>
              <a:rPr lang="en-US" sz="2400" b="1" dirty="0"/>
              <a:t> </a:t>
            </a:r>
            <a:r>
              <a:rPr lang="en-US" sz="2400" b="1" dirty="0" smtClean="0"/>
              <a:t>reasoning, intuition, or revelation.</a:t>
            </a:r>
            <a:endParaRPr lang="en-US" sz="2400" b="1"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7496" y="1412056"/>
            <a:ext cx="4564320" cy="3475239"/>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7" y="3910438"/>
            <a:ext cx="4421343" cy="2947562"/>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20" y="1386861"/>
            <a:ext cx="4526568" cy="254619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58" y="3840480"/>
            <a:ext cx="4572000" cy="3017520"/>
          </a:xfrm>
          <a:prstGeom prst="rect">
            <a:avLst/>
          </a:prstGeom>
        </p:spPr>
      </p:pic>
    </p:spTree>
    <p:extLst>
      <p:ext uri="{BB962C8B-B14F-4D97-AF65-F5344CB8AC3E}">
        <p14:creationId xmlns:p14="http://schemas.microsoft.com/office/powerpoint/2010/main" val="229549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0" y="0"/>
            <a:ext cx="719856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8" charset="0"/>
                <a:ea typeface="ＭＳ Ｐゴシック" pitchFamily="34" charset="-128"/>
              </a:defRPr>
            </a:lvl1pPr>
            <a:lvl2pPr marL="37931725" indent="-37474525">
              <a:defRPr sz="2400">
                <a:solidFill>
                  <a:schemeClr val="tx1"/>
                </a:solidFill>
                <a:latin typeface="Times" pitchFamily="-108" charset="0"/>
                <a:ea typeface="ＭＳ Ｐゴシック" pitchFamily="34" charset="-128"/>
              </a:defRPr>
            </a:lvl2pPr>
            <a:lvl3pPr>
              <a:defRPr sz="2400">
                <a:solidFill>
                  <a:schemeClr val="tx1"/>
                </a:solidFill>
                <a:latin typeface="Times" pitchFamily="-108" charset="0"/>
                <a:ea typeface="ＭＳ Ｐゴシック" pitchFamily="34" charset="-128"/>
              </a:defRPr>
            </a:lvl3pPr>
            <a:lvl4pPr>
              <a:defRPr sz="2400">
                <a:solidFill>
                  <a:schemeClr val="tx1"/>
                </a:solidFill>
                <a:latin typeface="Times" pitchFamily="-108" charset="0"/>
                <a:ea typeface="ＭＳ Ｐゴシック" pitchFamily="34" charset="-128"/>
              </a:defRPr>
            </a:lvl4pPr>
            <a:lvl5pPr>
              <a:defRPr sz="24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34" charset="-128"/>
              </a:defRPr>
            </a:lvl9pPr>
          </a:lstStyle>
          <a:p>
            <a:r>
              <a:rPr lang="en-US" altLang="en-US" sz="3200" b="1" dirty="0"/>
              <a:t>René Descartes (1596-1650)</a:t>
            </a:r>
          </a:p>
          <a:p>
            <a:r>
              <a:rPr lang="en-US" altLang="en-US" sz="3200" b="1" i="1" dirty="0"/>
              <a:t>Discourse on the Method</a:t>
            </a:r>
            <a:r>
              <a:rPr lang="en-US" altLang="en-US" sz="3200" b="1" dirty="0"/>
              <a:t> (1637)</a:t>
            </a:r>
          </a:p>
          <a:p>
            <a:r>
              <a:rPr lang="en-US" altLang="en-US" sz="3200" b="1" i="1" dirty="0"/>
              <a:t>Meditations on First Philosophy</a:t>
            </a:r>
            <a:r>
              <a:rPr lang="en-US" altLang="en-US" sz="3200" b="1" dirty="0"/>
              <a:t> (1641</a:t>
            </a:r>
            <a:r>
              <a:rPr lang="en-US" altLang="en-US" sz="3200" b="1" dirty="0" smtClean="0"/>
              <a:t>)</a:t>
            </a:r>
            <a:endParaRPr lang="en-US" altLang="en-US" sz="32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1493409"/>
            <a:ext cx="7236296" cy="5487524"/>
          </a:xfrm>
          <a:prstGeom prst="rect">
            <a:avLst/>
          </a:prstGeom>
        </p:spPr>
      </p:pic>
      <p:sp>
        <p:nvSpPr>
          <p:cNvPr id="3" name="Rectangle 2"/>
          <p:cNvSpPr/>
          <p:nvPr/>
        </p:nvSpPr>
        <p:spPr>
          <a:xfrm>
            <a:off x="0" y="1789579"/>
            <a:ext cx="4572000" cy="1815882"/>
          </a:xfrm>
          <a:prstGeom prst="rect">
            <a:avLst/>
          </a:prstGeom>
        </p:spPr>
        <p:txBody>
          <a:bodyPr>
            <a:spAutoFit/>
          </a:bodyPr>
          <a:lstStyle/>
          <a:p>
            <a:r>
              <a:rPr lang="en-US" altLang="en-US" sz="2800" b="1" dirty="0"/>
              <a:t>Francis Bacon (1561-1626)</a:t>
            </a:r>
          </a:p>
          <a:p>
            <a:r>
              <a:rPr lang="en-US" altLang="en-US" sz="2800" b="1" i="1" dirty="0" err="1"/>
              <a:t>Novum</a:t>
            </a:r>
            <a:r>
              <a:rPr lang="en-US" altLang="en-US" sz="2800" b="1" i="1" dirty="0"/>
              <a:t> </a:t>
            </a:r>
            <a:r>
              <a:rPr lang="en-US" altLang="en-US" sz="2800" b="1" i="1" dirty="0" err="1"/>
              <a:t>Organum</a:t>
            </a:r>
            <a:r>
              <a:rPr lang="en-US" altLang="en-US" sz="2800" b="1" i="1" dirty="0"/>
              <a:t> </a:t>
            </a:r>
            <a:r>
              <a:rPr lang="en-US" altLang="en-US" sz="2800" b="1" i="1" dirty="0" err="1"/>
              <a:t>Scientiarum</a:t>
            </a:r>
            <a:r>
              <a:rPr lang="en-US" altLang="en-US" sz="2800" b="1" i="1" dirty="0"/>
              <a:t> </a:t>
            </a:r>
            <a:r>
              <a:rPr lang="en-US" altLang="en-US" sz="2800" b="1" dirty="0"/>
              <a:t>(1620)</a:t>
            </a:r>
          </a:p>
          <a:p>
            <a:r>
              <a:rPr lang="en-US" altLang="en-US" sz="2800" b="1" i="1" dirty="0"/>
              <a:t>New </a:t>
            </a:r>
            <a:r>
              <a:rPr lang="en-US" altLang="en-US" sz="2800" b="1" i="1" dirty="0" err="1"/>
              <a:t>Antlantis</a:t>
            </a:r>
            <a:r>
              <a:rPr lang="en-US" altLang="en-US" sz="2800" b="1" i="1" dirty="0"/>
              <a:t> </a:t>
            </a:r>
            <a:r>
              <a:rPr lang="en-US" altLang="en-US" sz="2800" b="1" dirty="0"/>
              <a:t>(1627)</a:t>
            </a:r>
          </a:p>
        </p:txBody>
      </p:sp>
      <p:sp>
        <p:nvSpPr>
          <p:cNvPr id="4" name="Rectangle 3"/>
          <p:cNvSpPr/>
          <p:nvPr/>
        </p:nvSpPr>
        <p:spPr>
          <a:xfrm>
            <a:off x="1398" y="3908202"/>
            <a:ext cx="4572000" cy="1384995"/>
          </a:xfrm>
          <a:prstGeom prst="rect">
            <a:avLst/>
          </a:prstGeom>
        </p:spPr>
        <p:txBody>
          <a:bodyPr>
            <a:spAutoFit/>
          </a:bodyPr>
          <a:lstStyle/>
          <a:p>
            <a:r>
              <a:rPr lang="en-US" altLang="en-US" sz="2800" b="1" dirty="0"/>
              <a:t>John Locke (1632-1704)</a:t>
            </a:r>
          </a:p>
          <a:p>
            <a:r>
              <a:rPr lang="en-US" altLang="en-US" sz="2800" b="1" i="1" dirty="0"/>
              <a:t>Essay Concerning Human Understanding</a:t>
            </a:r>
            <a:r>
              <a:rPr lang="en-US" altLang="en-US" sz="2800" b="1" dirty="0"/>
              <a:t> (1690)</a:t>
            </a:r>
          </a:p>
        </p:txBody>
      </p:sp>
      <p:sp>
        <p:nvSpPr>
          <p:cNvPr id="5" name="Rectangle 4"/>
          <p:cNvSpPr/>
          <p:nvPr/>
        </p:nvSpPr>
        <p:spPr>
          <a:xfrm>
            <a:off x="0" y="5547423"/>
            <a:ext cx="4572000" cy="1292662"/>
          </a:xfrm>
          <a:prstGeom prst="rect">
            <a:avLst/>
          </a:prstGeom>
        </p:spPr>
        <p:txBody>
          <a:bodyPr>
            <a:spAutoFit/>
          </a:bodyPr>
          <a:lstStyle/>
          <a:p>
            <a:r>
              <a:rPr lang="en-US" altLang="en-US" sz="2600" b="1" dirty="0"/>
              <a:t>Thomas Hobbes (1588-1679)</a:t>
            </a:r>
          </a:p>
          <a:p>
            <a:r>
              <a:rPr lang="en-US" altLang="en-US" sz="2600" b="1" i="1" dirty="0"/>
              <a:t>Leviathan </a:t>
            </a:r>
            <a:r>
              <a:rPr lang="en-US" altLang="en-US" sz="2600" b="1" dirty="0"/>
              <a:t>(1668)</a:t>
            </a:r>
          </a:p>
          <a:p>
            <a:r>
              <a:rPr lang="en-US" altLang="en-US" sz="2600" b="1" i="1" dirty="0"/>
              <a:t>De </a:t>
            </a:r>
            <a:r>
              <a:rPr lang="en-US" altLang="en-US" sz="2600" b="1" i="1" dirty="0" err="1"/>
              <a:t>cive</a:t>
            </a:r>
            <a:r>
              <a:rPr lang="en-US" altLang="en-US" sz="2600" b="1" dirty="0"/>
              <a:t> (1642)</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11129"/>
          <a:stretch/>
        </p:blipFill>
        <p:spPr>
          <a:xfrm>
            <a:off x="1512168" y="3605461"/>
            <a:ext cx="7596336" cy="337547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4114" y="0"/>
            <a:ext cx="6513670" cy="390820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8" y="43064"/>
            <a:ext cx="8976386" cy="5385832"/>
          </a:xfrm>
          <a:prstGeom prst="rect">
            <a:avLst/>
          </a:prstGeom>
        </p:spPr>
      </p:pic>
    </p:spTree>
    <p:extLst>
      <p:ext uri="{BB962C8B-B14F-4D97-AF65-F5344CB8AC3E}">
        <p14:creationId xmlns:p14="http://schemas.microsoft.com/office/powerpoint/2010/main" val="327281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par>
                                <p:cTn id="42" presetID="10"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10344" y="5157192"/>
            <a:ext cx="859410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8" charset="0"/>
                <a:ea typeface="ＭＳ Ｐゴシック" pitchFamily="34" charset="-128"/>
              </a:defRPr>
            </a:lvl1pPr>
            <a:lvl2pPr marL="37931725" indent="-37474525">
              <a:defRPr sz="2400">
                <a:solidFill>
                  <a:schemeClr val="tx1"/>
                </a:solidFill>
                <a:latin typeface="Times" pitchFamily="-108" charset="0"/>
                <a:ea typeface="ＭＳ Ｐゴシック" pitchFamily="34" charset="-128"/>
              </a:defRPr>
            </a:lvl2pPr>
            <a:lvl3pPr>
              <a:defRPr sz="2400">
                <a:solidFill>
                  <a:schemeClr val="tx1"/>
                </a:solidFill>
                <a:latin typeface="Times" pitchFamily="-108" charset="0"/>
                <a:ea typeface="ＭＳ Ｐゴシック" pitchFamily="34" charset="-128"/>
              </a:defRPr>
            </a:lvl3pPr>
            <a:lvl4pPr>
              <a:defRPr sz="2400">
                <a:solidFill>
                  <a:schemeClr val="tx1"/>
                </a:solidFill>
                <a:latin typeface="Times" pitchFamily="-108" charset="0"/>
                <a:ea typeface="ＭＳ Ｐゴシック" pitchFamily="34" charset="-128"/>
              </a:defRPr>
            </a:lvl4pPr>
            <a:lvl5pPr>
              <a:defRPr sz="24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34" charset="-128"/>
              </a:defRPr>
            </a:lvl9pPr>
          </a:lstStyle>
          <a:p>
            <a:r>
              <a:rPr lang="en-US" altLang="en-US" sz="3200" b="1" dirty="0" smtClean="0"/>
              <a:t>Immanuel </a:t>
            </a:r>
            <a:r>
              <a:rPr lang="en-US" altLang="en-US" sz="3200" b="1" dirty="0"/>
              <a:t>Kant (1724-1804)</a:t>
            </a:r>
          </a:p>
          <a:p>
            <a:r>
              <a:rPr lang="en-US" altLang="en-US" sz="3200" b="1" i="1" dirty="0"/>
              <a:t>Critique of Pure Reason</a:t>
            </a:r>
            <a:r>
              <a:rPr lang="en-US" altLang="en-US" sz="3200" b="1" dirty="0"/>
              <a:t> (1781)</a:t>
            </a:r>
          </a:p>
          <a:p>
            <a:r>
              <a:rPr lang="en-US" altLang="en-US" sz="3200" b="1" i="1" dirty="0"/>
              <a:t>Prolegomena to Any Future Metaphysics</a:t>
            </a:r>
            <a:r>
              <a:rPr lang="en-US" altLang="en-US" sz="3200" b="1" dirty="0"/>
              <a:t> (1783</a:t>
            </a:r>
            <a:r>
              <a:rPr lang="en-US" altLang="en-US" sz="3200" b="1" dirty="0" smtClean="0"/>
              <a:t>)</a:t>
            </a:r>
            <a:endParaRPr lang="en-US" altLang="en-US" sz="3200" b="1" dirty="0"/>
          </a:p>
        </p:txBody>
      </p:sp>
      <p:sp>
        <p:nvSpPr>
          <p:cNvPr id="3" name="Rectangle 2"/>
          <p:cNvSpPr/>
          <p:nvPr/>
        </p:nvSpPr>
        <p:spPr>
          <a:xfrm>
            <a:off x="-13138" y="0"/>
            <a:ext cx="6347336" cy="1384995"/>
          </a:xfrm>
          <a:prstGeom prst="rect">
            <a:avLst/>
          </a:prstGeom>
        </p:spPr>
        <p:txBody>
          <a:bodyPr wrap="square">
            <a:spAutoFit/>
          </a:bodyPr>
          <a:lstStyle/>
          <a:p>
            <a:r>
              <a:rPr lang="en-US" sz="2800" b="1" dirty="0"/>
              <a:t>Baruch Spinoza</a:t>
            </a:r>
            <a:r>
              <a:rPr lang="en-US" altLang="en-US" sz="2800" b="1" dirty="0"/>
              <a:t> (1632-1677)</a:t>
            </a:r>
          </a:p>
          <a:p>
            <a:r>
              <a:rPr lang="en-US" altLang="en-US" sz="2800" b="1" dirty="0"/>
              <a:t>Ethics(1677)</a:t>
            </a:r>
          </a:p>
          <a:p>
            <a:r>
              <a:rPr lang="en-US" altLang="en-US" sz="2800" b="1" i="1" dirty="0" err="1"/>
              <a:t>Tractatus</a:t>
            </a:r>
            <a:r>
              <a:rPr lang="en-US" altLang="en-US" sz="2800" b="1" i="1" dirty="0"/>
              <a:t> </a:t>
            </a:r>
            <a:r>
              <a:rPr lang="en-US" altLang="en-US" sz="2800" b="1" i="1" dirty="0" err="1"/>
              <a:t>Theologico-Politicus</a:t>
            </a:r>
            <a:r>
              <a:rPr lang="en-US" altLang="en-US" sz="2800" b="1" dirty="0"/>
              <a:t>(1670)</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279" y="1340768"/>
            <a:ext cx="8384721" cy="4413011"/>
          </a:xfrm>
          <a:prstGeom prst="rect">
            <a:avLst/>
          </a:prstGeom>
        </p:spPr>
      </p:pic>
      <p:sp>
        <p:nvSpPr>
          <p:cNvPr id="5" name="Rectangle 4"/>
          <p:cNvSpPr/>
          <p:nvPr/>
        </p:nvSpPr>
        <p:spPr>
          <a:xfrm>
            <a:off x="-13138" y="1484784"/>
            <a:ext cx="6858000" cy="1815882"/>
          </a:xfrm>
          <a:prstGeom prst="rect">
            <a:avLst/>
          </a:prstGeom>
        </p:spPr>
        <p:txBody>
          <a:bodyPr wrap="square">
            <a:spAutoFit/>
          </a:bodyPr>
          <a:lstStyle/>
          <a:p>
            <a:r>
              <a:rPr lang="en-US" altLang="en-US" sz="2800" b="1" dirty="0"/>
              <a:t>David Hume (1711-1776)</a:t>
            </a:r>
          </a:p>
          <a:p>
            <a:r>
              <a:rPr lang="en-US" altLang="en-US" sz="2800" b="1" i="1" dirty="0"/>
              <a:t>Treatise of Human Nature</a:t>
            </a:r>
            <a:r>
              <a:rPr lang="en-US" altLang="en-US" sz="2800" b="1" dirty="0"/>
              <a:t> (1739)</a:t>
            </a:r>
          </a:p>
          <a:p>
            <a:r>
              <a:rPr lang="en-US" altLang="en-US" sz="2800" b="1" i="1" dirty="0"/>
              <a:t>An Enquiry Concerning Human Understanding</a:t>
            </a:r>
            <a:r>
              <a:rPr lang="en-US" altLang="en-US" sz="2800" b="1" dirty="0"/>
              <a:t> (1748)</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654" r="9842" b="7570"/>
          <a:stretch/>
        </p:blipFill>
        <p:spPr>
          <a:xfrm>
            <a:off x="5292080" y="287302"/>
            <a:ext cx="3816424" cy="5370369"/>
          </a:xfrm>
          <a:prstGeom prst="rect">
            <a:avLst/>
          </a:prstGeom>
        </p:spPr>
      </p:pic>
      <p:sp>
        <p:nvSpPr>
          <p:cNvPr id="7" name="Rectangle 6"/>
          <p:cNvSpPr/>
          <p:nvPr/>
        </p:nvSpPr>
        <p:spPr>
          <a:xfrm>
            <a:off x="0" y="3547273"/>
            <a:ext cx="6912768" cy="1384995"/>
          </a:xfrm>
          <a:prstGeom prst="rect">
            <a:avLst/>
          </a:prstGeom>
        </p:spPr>
        <p:txBody>
          <a:bodyPr wrap="square">
            <a:spAutoFit/>
          </a:bodyPr>
          <a:lstStyle/>
          <a:p>
            <a:r>
              <a:rPr lang="en-US" altLang="en-US" sz="2800" b="1" dirty="0"/>
              <a:t>Gottfried Leibniz (1588-1679)</a:t>
            </a:r>
          </a:p>
          <a:p>
            <a:r>
              <a:rPr lang="en-US" altLang="en-US" sz="2800" b="1" i="1" dirty="0"/>
              <a:t>Discourse on Metaphysics</a:t>
            </a:r>
            <a:r>
              <a:rPr lang="en-US" altLang="en-US" sz="2800" b="1" dirty="0"/>
              <a:t> (1686)</a:t>
            </a:r>
          </a:p>
          <a:p>
            <a:r>
              <a:rPr lang="en-US" altLang="en-US" sz="2800" b="1" i="1" dirty="0" err="1"/>
              <a:t>Monadology</a:t>
            </a:r>
            <a:r>
              <a:rPr lang="en-US" altLang="en-US" sz="2800" b="1" dirty="0"/>
              <a:t> (1714)</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11496"/>
          <a:stretch/>
        </p:blipFill>
        <p:spPr>
          <a:xfrm>
            <a:off x="2843808" y="-20200"/>
            <a:ext cx="6264696" cy="357984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9576" y="0"/>
            <a:ext cx="4469560" cy="5657671"/>
          </a:xfrm>
          <a:prstGeom prst="rect">
            <a:avLst/>
          </a:prstGeom>
        </p:spPr>
      </p:pic>
    </p:spTree>
    <p:extLst>
      <p:ext uri="{BB962C8B-B14F-4D97-AF65-F5344CB8AC3E}">
        <p14:creationId xmlns:p14="http://schemas.microsoft.com/office/powerpoint/2010/main" val="19566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7410"/>
                                        </p:tgtEl>
                                        <p:attrNameLst>
                                          <p:attrName>style.visibility</p:attrName>
                                        </p:attrNameLst>
                                      </p:cBhvr>
                                      <p:to>
                                        <p:strVal val="visible"/>
                                      </p:to>
                                    </p:set>
                                    <p:animEffect transition="in" filter="fade">
                                      <p:cBhvr>
                                        <p:cTn id="36" dur="500"/>
                                        <p:tgtEl>
                                          <p:spTgt spid="17410"/>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5562600" y="1066800"/>
            <a:ext cx="2897832"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8" charset="0"/>
                <a:ea typeface="ＭＳ Ｐゴシック" pitchFamily="34" charset="-128"/>
              </a:defRPr>
            </a:lvl1pPr>
            <a:lvl2pPr marL="37931725" indent="-37474525">
              <a:defRPr sz="2400">
                <a:solidFill>
                  <a:schemeClr val="tx1"/>
                </a:solidFill>
                <a:latin typeface="Times" pitchFamily="-108" charset="0"/>
                <a:ea typeface="ＭＳ Ｐゴシック" pitchFamily="34" charset="-128"/>
              </a:defRPr>
            </a:lvl2pPr>
            <a:lvl3pPr>
              <a:defRPr sz="2400">
                <a:solidFill>
                  <a:schemeClr val="tx1"/>
                </a:solidFill>
                <a:latin typeface="Times" pitchFamily="-108" charset="0"/>
                <a:ea typeface="ＭＳ Ｐゴシック" pitchFamily="34" charset="-128"/>
              </a:defRPr>
            </a:lvl3pPr>
            <a:lvl4pPr>
              <a:defRPr sz="2400">
                <a:solidFill>
                  <a:schemeClr val="tx1"/>
                </a:solidFill>
                <a:latin typeface="Times" pitchFamily="-108" charset="0"/>
                <a:ea typeface="ＭＳ Ｐゴシック" pitchFamily="34" charset="-128"/>
              </a:defRPr>
            </a:lvl4pPr>
            <a:lvl5pPr>
              <a:defRPr sz="24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34" charset="-128"/>
              </a:defRPr>
            </a:lvl9pPr>
          </a:lstStyle>
          <a:p>
            <a:pPr>
              <a:spcBef>
                <a:spcPct val="50000"/>
              </a:spcBef>
            </a:pPr>
            <a:r>
              <a:rPr lang="en-US" altLang="en-US" sz="4000" b="1" dirty="0" smtClean="0">
                <a:solidFill>
                  <a:srgbClr val="FF0000"/>
                </a:solidFill>
              </a:rPr>
              <a:t>De</a:t>
            </a:r>
            <a:r>
              <a:rPr lang="en-US" altLang="en-US" sz="4000" b="1" dirty="0" smtClean="0">
                <a:solidFill>
                  <a:srgbClr val="FF0F15"/>
                </a:solidFill>
              </a:rPr>
              <a:t>scartes </a:t>
            </a:r>
            <a:r>
              <a:rPr lang="en-US" altLang="en-US" sz="2800" b="1" dirty="0"/>
              <a:t>(1641)</a:t>
            </a:r>
          </a:p>
        </p:txBody>
      </p:sp>
      <p:sp>
        <p:nvSpPr>
          <p:cNvPr id="3" name="Text Box 5"/>
          <p:cNvSpPr txBox="1">
            <a:spLocks noChangeArrowheads="1"/>
          </p:cNvSpPr>
          <p:nvPr/>
        </p:nvSpPr>
        <p:spPr bwMode="auto">
          <a:xfrm>
            <a:off x="1219200" y="3276600"/>
            <a:ext cx="32004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8" charset="0"/>
                <a:ea typeface="ＭＳ Ｐゴシック" pitchFamily="34" charset="-128"/>
              </a:defRPr>
            </a:lvl1pPr>
            <a:lvl2pPr marL="37931725" indent="-37474525">
              <a:defRPr sz="2400">
                <a:solidFill>
                  <a:schemeClr val="tx1"/>
                </a:solidFill>
                <a:latin typeface="Times" pitchFamily="-108" charset="0"/>
                <a:ea typeface="ＭＳ Ｐゴシック" pitchFamily="34" charset="-128"/>
              </a:defRPr>
            </a:lvl2pPr>
            <a:lvl3pPr>
              <a:defRPr sz="2400">
                <a:solidFill>
                  <a:schemeClr val="tx1"/>
                </a:solidFill>
                <a:latin typeface="Times" pitchFamily="-108" charset="0"/>
                <a:ea typeface="ＭＳ Ｐゴシック" pitchFamily="34" charset="-128"/>
              </a:defRPr>
            </a:lvl3pPr>
            <a:lvl4pPr>
              <a:defRPr sz="2400">
                <a:solidFill>
                  <a:schemeClr val="tx1"/>
                </a:solidFill>
                <a:latin typeface="Times" pitchFamily="-108" charset="0"/>
                <a:ea typeface="ＭＳ Ｐゴシック" pitchFamily="34" charset="-128"/>
              </a:defRPr>
            </a:lvl4pPr>
            <a:lvl5pPr>
              <a:defRPr sz="24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34" charset="-128"/>
              </a:defRPr>
            </a:lvl9pPr>
          </a:lstStyle>
          <a:p>
            <a:pPr>
              <a:spcBef>
                <a:spcPct val="50000"/>
              </a:spcBef>
            </a:pPr>
            <a:r>
              <a:rPr lang="en-US"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Bacon (1561)</a:t>
            </a:r>
          </a:p>
          <a:p>
            <a:pPr>
              <a:spcBef>
                <a:spcPct val="50000"/>
              </a:spcBef>
            </a:pPr>
            <a:r>
              <a:rPr lang="en-US"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Locke </a:t>
            </a:r>
            <a:r>
              <a:rPr lang="en-US"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(1689) </a:t>
            </a:r>
          </a:p>
          <a:p>
            <a:pPr>
              <a:spcBef>
                <a:spcPct val="50000"/>
              </a:spcBef>
            </a:pPr>
            <a:r>
              <a:rPr lang="en-US"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Hobbes (1588)</a:t>
            </a:r>
            <a:endParaRPr lang="en-US"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spcBef>
                <a:spcPct val="50000"/>
              </a:spcBef>
            </a:pPr>
            <a:r>
              <a:rPr lang="en-US"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Hume (1739)</a:t>
            </a:r>
          </a:p>
        </p:txBody>
      </p:sp>
      <p:sp>
        <p:nvSpPr>
          <p:cNvPr id="4" name="Text Box 6"/>
          <p:cNvSpPr txBox="1">
            <a:spLocks noChangeArrowheads="1"/>
          </p:cNvSpPr>
          <p:nvPr/>
        </p:nvSpPr>
        <p:spPr bwMode="auto">
          <a:xfrm>
            <a:off x="5943600" y="2590800"/>
            <a:ext cx="27432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8" charset="0"/>
                <a:ea typeface="ＭＳ Ｐゴシック" pitchFamily="34" charset="-128"/>
              </a:defRPr>
            </a:lvl1pPr>
            <a:lvl2pPr marL="37931725" indent="-37474525">
              <a:defRPr sz="2400">
                <a:solidFill>
                  <a:schemeClr val="tx1"/>
                </a:solidFill>
                <a:latin typeface="Times" pitchFamily="-108" charset="0"/>
                <a:ea typeface="ＭＳ Ｐゴシック" pitchFamily="34" charset="-128"/>
              </a:defRPr>
            </a:lvl2pPr>
            <a:lvl3pPr>
              <a:defRPr sz="2400">
                <a:solidFill>
                  <a:schemeClr val="tx1"/>
                </a:solidFill>
                <a:latin typeface="Times" pitchFamily="-108" charset="0"/>
                <a:ea typeface="ＭＳ Ｐゴシック" pitchFamily="34" charset="-128"/>
              </a:defRPr>
            </a:lvl3pPr>
            <a:lvl4pPr>
              <a:defRPr sz="2400">
                <a:solidFill>
                  <a:schemeClr val="tx1"/>
                </a:solidFill>
                <a:latin typeface="Times" pitchFamily="-108" charset="0"/>
                <a:ea typeface="ＭＳ Ｐゴシック" pitchFamily="34" charset="-128"/>
              </a:defRPr>
            </a:lvl4pPr>
            <a:lvl5pPr>
              <a:defRPr sz="24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34" charset="-128"/>
              </a:defRPr>
            </a:lvl9pPr>
          </a:lstStyle>
          <a:p>
            <a:pPr>
              <a:spcBef>
                <a:spcPct val="50000"/>
              </a:spcBef>
            </a:pPr>
            <a:r>
              <a:rPr lang="en-US" altLang="en-US" sz="3600" b="1" dirty="0">
                <a:solidFill>
                  <a:srgbClr val="FF0F15"/>
                </a:solidFill>
              </a:rPr>
              <a:t>Spinoza</a:t>
            </a:r>
            <a:r>
              <a:rPr lang="en-US" altLang="en-US" sz="3600" dirty="0">
                <a:solidFill>
                  <a:srgbClr val="FF0F15"/>
                </a:solidFill>
              </a:rPr>
              <a:t> </a:t>
            </a:r>
            <a:r>
              <a:rPr lang="en-US" altLang="en-US" sz="2800" dirty="0"/>
              <a:t>(</a:t>
            </a:r>
            <a:r>
              <a:rPr lang="en-US" altLang="en-US" dirty="0"/>
              <a:t>1665)</a:t>
            </a:r>
            <a:endParaRPr lang="en-US" altLang="en-US" dirty="0">
              <a:solidFill>
                <a:srgbClr val="FF0F15"/>
              </a:solidFill>
            </a:endParaRPr>
          </a:p>
          <a:p>
            <a:pPr>
              <a:spcBef>
                <a:spcPct val="50000"/>
              </a:spcBef>
            </a:pPr>
            <a:r>
              <a:rPr lang="en-US" altLang="en-US" sz="3600" b="1" dirty="0">
                <a:solidFill>
                  <a:srgbClr val="FF0F15"/>
                </a:solidFill>
              </a:rPr>
              <a:t>Leibniz</a:t>
            </a:r>
            <a:r>
              <a:rPr lang="en-US" altLang="en-US" sz="2800" dirty="0">
                <a:solidFill>
                  <a:srgbClr val="FF0F15"/>
                </a:solidFill>
              </a:rPr>
              <a:t> </a:t>
            </a:r>
            <a:r>
              <a:rPr lang="en-US" altLang="en-US" dirty="0"/>
              <a:t>(1685)</a:t>
            </a:r>
            <a:endParaRPr lang="en-US" altLang="en-US" dirty="0">
              <a:solidFill>
                <a:srgbClr val="FF0F15"/>
              </a:solidFill>
            </a:endParaRPr>
          </a:p>
        </p:txBody>
      </p:sp>
      <p:sp>
        <p:nvSpPr>
          <p:cNvPr id="5" name="Line 7"/>
          <p:cNvSpPr>
            <a:spLocks noChangeShapeType="1"/>
          </p:cNvSpPr>
          <p:nvPr/>
        </p:nvSpPr>
        <p:spPr bwMode="auto">
          <a:xfrm flipH="1">
            <a:off x="5638800" y="4068128"/>
            <a:ext cx="1372716" cy="20278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8"/>
          <p:cNvSpPr>
            <a:spLocks noChangeShapeType="1"/>
          </p:cNvSpPr>
          <p:nvPr/>
        </p:nvSpPr>
        <p:spPr bwMode="auto">
          <a:xfrm>
            <a:off x="2362200" y="6077367"/>
            <a:ext cx="1600200" cy="948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Text Box 9"/>
          <p:cNvSpPr txBox="1">
            <a:spLocks noChangeArrowheads="1"/>
          </p:cNvSpPr>
          <p:nvPr/>
        </p:nvSpPr>
        <p:spPr bwMode="auto">
          <a:xfrm>
            <a:off x="3962400" y="5943600"/>
            <a:ext cx="1600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8" charset="0"/>
                <a:ea typeface="ＭＳ Ｐゴシック" pitchFamily="34" charset="-128"/>
              </a:defRPr>
            </a:lvl1pPr>
            <a:lvl2pPr marL="37931725" indent="-37474525">
              <a:defRPr sz="2400">
                <a:solidFill>
                  <a:schemeClr val="tx1"/>
                </a:solidFill>
                <a:latin typeface="Times" pitchFamily="-108" charset="0"/>
                <a:ea typeface="ＭＳ Ｐゴシック" pitchFamily="34" charset="-128"/>
              </a:defRPr>
            </a:lvl2pPr>
            <a:lvl3pPr>
              <a:defRPr sz="2400">
                <a:solidFill>
                  <a:schemeClr val="tx1"/>
                </a:solidFill>
                <a:latin typeface="Times" pitchFamily="-108" charset="0"/>
                <a:ea typeface="ＭＳ Ｐゴシック" pitchFamily="34" charset="-128"/>
              </a:defRPr>
            </a:lvl3pPr>
            <a:lvl4pPr>
              <a:defRPr sz="2400">
                <a:solidFill>
                  <a:schemeClr val="tx1"/>
                </a:solidFill>
                <a:latin typeface="Times" pitchFamily="-108" charset="0"/>
                <a:ea typeface="ＭＳ Ｐゴシック" pitchFamily="34" charset="-128"/>
              </a:defRPr>
            </a:lvl4pPr>
            <a:lvl5pPr>
              <a:defRPr sz="24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34" charset="-128"/>
              </a:defRPr>
            </a:lvl9pPr>
          </a:lstStyle>
          <a:p>
            <a:pPr algn="ctr">
              <a:spcBef>
                <a:spcPct val="50000"/>
              </a:spcBef>
            </a:pPr>
            <a:r>
              <a:rPr lang="en-US"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Ka</a:t>
            </a:r>
            <a:r>
              <a:rPr lang="en-US" altLang="en-US" sz="4000" b="1" dirty="0">
                <a:solidFill>
                  <a:srgbClr val="FF0F15"/>
                </a:solidFill>
              </a:rPr>
              <a:t>nt</a:t>
            </a:r>
          </a:p>
        </p:txBody>
      </p:sp>
      <p:sp>
        <p:nvSpPr>
          <p:cNvPr id="8" name="Text Box 10"/>
          <p:cNvSpPr txBox="1">
            <a:spLocks noChangeArrowheads="1"/>
          </p:cNvSpPr>
          <p:nvPr/>
        </p:nvSpPr>
        <p:spPr bwMode="auto">
          <a:xfrm>
            <a:off x="304800" y="1981200"/>
            <a:ext cx="268302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8" charset="0"/>
                <a:ea typeface="ＭＳ Ｐゴシック" pitchFamily="34" charset="-128"/>
              </a:defRPr>
            </a:lvl1pPr>
            <a:lvl2pPr marL="37931725" indent="-37474525">
              <a:defRPr sz="2400">
                <a:solidFill>
                  <a:schemeClr val="tx1"/>
                </a:solidFill>
                <a:latin typeface="Times" pitchFamily="-108" charset="0"/>
                <a:ea typeface="ＭＳ Ｐゴシック" pitchFamily="34" charset="-128"/>
              </a:defRPr>
            </a:lvl2pPr>
            <a:lvl3pPr>
              <a:defRPr sz="2400">
                <a:solidFill>
                  <a:schemeClr val="tx1"/>
                </a:solidFill>
                <a:latin typeface="Times" pitchFamily="-108" charset="0"/>
                <a:ea typeface="ＭＳ Ｐゴシック" pitchFamily="34" charset="-128"/>
              </a:defRPr>
            </a:lvl3pPr>
            <a:lvl4pPr>
              <a:defRPr sz="2400">
                <a:solidFill>
                  <a:schemeClr val="tx1"/>
                </a:solidFill>
                <a:latin typeface="Times" pitchFamily="-108" charset="0"/>
                <a:ea typeface="ＭＳ Ｐゴシック" pitchFamily="34" charset="-128"/>
              </a:defRPr>
            </a:lvl4pPr>
            <a:lvl5pPr>
              <a:defRPr sz="24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34" charset="-128"/>
              </a:defRPr>
            </a:lvl9pPr>
          </a:lstStyle>
          <a:p>
            <a:pPr>
              <a:spcBef>
                <a:spcPct val="50000"/>
              </a:spcBef>
            </a:pPr>
            <a:r>
              <a:rPr lang="en-US"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Empiricism</a:t>
            </a:r>
          </a:p>
        </p:txBody>
      </p:sp>
      <p:sp>
        <p:nvSpPr>
          <p:cNvPr id="9" name="Text Box 11"/>
          <p:cNvSpPr txBox="1">
            <a:spLocks noChangeArrowheads="1"/>
          </p:cNvSpPr>
          <p:nvPr/>
        </p:nvSpPr>
        <p:spPr bwMode="auto">
          <a:xfrm>
            <a:off x="5835869" y="246221"/>
            <a:ext cx="3276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8" charset="0"/>
                <a:ea typeface="ＭＳ Ｐゴシック" pitchFamily="34" charset="-128"/>
              </a:defRPr>
            </a:lvl1pPr>
            <a:lvl2pPr marL="37931725" indent="-37474525">
              <a:defRPr sz="2400">
                <a:solidFill>
                  <a:schemeClr val="tx1"/>
                </a:solidFill>
                <a:latin typeface="Times" pitchFamily="-108" charset="0"/>
                <a:ea typeface="ＭＳ Ｐゴシック" pitchFamily="34" charset="-128"/>
              </a:defRPr>
            </a:lvl2pPr>
            <a:lvl3pPr>
              <a:defRPr sz="2400">
                <a:solidFill>
                  <a:schemeClr val="tx1"/>
                </a:solidFill>
                <a:latin typeface="Times" pitchFamily="-108" charset="0"/>
                <a:ea typeface="ＭＳ Ｐゴシック" pitchFamily="34" charset="-128"/>
              </a:defRPr>
            </a:lvl3pPr>
            <a:lvl4pPr>
              <a:defRPr sz="2400">
                <a:solidFill>
                  <a:schemeClr val="tx1"/>
                </a:solidFill>
                <a:latin typeface="Times" pitchFamily="-108" charset="0"/>
                <a:ea typeface="ＭＳ Ｐゴシック" pitchFamily="34" charset="-128"/>
              </a:defRPr>
            </a:lvl4pPr>
            <a:lvl5pPr>
              <a:defRPr sz="24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34" charset="-128"/>
              </a:defRPr>
            </a:lvl9pPr>
          </a:lstStyle>
          <a:p>
            <a:pPr>
              <a:spcBef>
                <a:spcPct val="50000"/>
              </a:spcBef>
            </a:pPr>
            <a:r>
              <a:rPr lang="en-US" altLang="en-US" sz="4000" b="1" dirty="0">
                <a:solidFill>
                  <a:srgbClr val="FF0F15"/>
                </a:solidFill>
              </a:rPr>
              <a:t>Rationalism</a:t>
            </a:r>
            <a:endParaRPr lang="en-US" altLang="en-US" sz="2800" b="1" dirty="0">
              <a:solidFill>
                <a:srgbClr val="FF0F15"/>
              </a:solidFill>
            </a:endParaRPr>
          </a:p>
        </p:txBody>
      </p:sp>
      <p:sp>
        <p:nvSpPr>
          <p:cNvPr id="10" name="Line 13"/>
          <p:cNvSpPr>
            <a:spLocks noChangeShapeType="1"/>
          </p:cNvSpPr>
          <p:nvPr/>
        </p:nvSpPr>
        <p:spPr bwMode="auto">
          <a:xfrm flipH="1">
            <a:off x="2057400" y="1600200"/>
            <a:ext cx="3276600" cy="1600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 name="Text Box 14"/>
          <p:cNvSpPr txBox="1">
            <a:spLocks noChangeArrowheads="1"/>
          </p:cNvSpPr>
          <p:nvPr/>
        </p:nvSpPr>
        <p:spPr bwMode="auto">
          <a:xfrm>
            <a:off x="1600200" y="0"/>
            <a:ext cx="4038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8" charset="0"/>
                <a:ea typeface="ＭＳ Ｐゴシック" pitchFamily="34" charset="-128"/>
              </a:defRPr>
            </a:lvl1pPr>
            <a:lvl2pPr marL="37931725" indent="-37474525">
              <a:defRPr sz="2400">
                <a:solidFill>
                  <a:schemeClr val="tx1"/>
                </a:solidFill>
                <a:latin typeface="Times" pitchFamily="-108" charset="0"/>
                <a:ea typeface="ＭＳ Ｐゴシック" pitchFamily="34" charset="-128"/>
              </a:defRPr>
            </a:lvl2pPr>
            <a:lvl3pPr>
              <a:defRPr sz="2400">
                <a:solidFill>
                  <a:schemeClr val="tx1"/>
                </a:solidFill>
                <a:latin typeface="Times" pitchFamily="-108" charset="0"/>
                <a:ea typeface="ＭＳ Ｐゴシック" pitchFamily="34" charset="-128"/>
              </a:defRPr>
            </a:lvl3pPr>
            <a:lvl4pPr>
              <a:defRPr sz="2400">
                <a:solidFill>
                  <a:schemeClr val="tx1"/>
                </a:solidFill>
                <a:latin typeface="Times" pitchFamily="-108" charset="0"/>
                <a:ea typeface="ＭＳ Ｐゴシック" pitchFamily="34" charset="-128"/>
              </a:defRPr>
            </a:lvl4pPr>
            <a:lvl5pPr>
              <a:defRPr sz="24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34" charset="-128"/>
              </a:defRPr>
            </a:lvl9pPr>
          </a:lstStyle>
          <a:p>
            <a:pPr algn="ctr">
              <a:spcBef>
                <a:spcPct val="50000"/>
              </a:spcBef>
            </a:pPr>
            <a:r>
              <a:rPr lang="en-US" altLang="en-US" sz="3600" b="1" dirty="0">
                <a:solidFill>
                  <a:schemeClr val="tx2"/>
                </a:solidFill>
              </a:rPr>
              <a:t>Modern European Philosophy</a:t>
            </a:r>
            <a:endParaRPr lang="en-US" altLang="en-US" sz="3600" b="1" dirty="0"/>
          </a:p>
        </p:txBody>
      </p:sp>
      <p:sp>
        <p:nvSpPr>
          <p:cNvPr id="12" name="Line 15"/>
          <p:cNvSpPr>
            <a:spLocks noChangeShapeType="1"/>
          </p:cNvSpPr>
          <p:nvPr/>
        </p:nvSpPr>
        <p:spPr bwMode="auto">
          <a:xfrm>
            <a:off x="6781800" y="1981200"/>
            <a:ext cx="5334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6848529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09600" y="64376"/>
            <a:ext cx="7772400" cy="11430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altLang="en-US" sz="3600" dirty="0" smtClean="0"/>
              <a:t>Francis Bacon (1561-1626)</a:t>
            </a:r>
            <a:endParaRPr lang="en-US" altLang="en-US" sz="3600" dirty="0"/>
          </a:p>
        </p:txBody>
      </p:sp>
      <p:sp>
        <p:nvSpPr>
          <p:cNvPr id="3" name="Rectangle 3"/>
          <p:cNvSpPr txBox="1">
            <a:spLocks noChangeArrowheads="1"/>
          </p:cNvSpPr>
          <p:nvPr/>
        </p:nvSpPr>
        <p:spPr>
          <a:xfrm>
            <a:off x="26033" y="980728"/>
            <a:ext cx="5220072" cy="1519808"/>
          </a:xfrm>
          <a:prstGeom prst="rect">
            <a:avLst/>
          </a:prstGeom>
        </p:spPr>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buNone/>
            </a:pPr>
            <a:r>
              <a:rPr lang="en-US" altLang="en-US" b="1" dirty="0" smtClean="0"/>
              <a:t>Bacon was a central guiding force to the emerging modern worldview.</a:t>
            </a:r>
            <a:endParaRPr lang="en-US" altLang="en-US" b="1" dirty="0"/>
          </a:p>
        </p:txBody>
      </p:sp>
      <p:pic>
        <p:nvPicPr>
          <p:cNvPr id="4" name="Picture 5" descr="bac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171781" y="764704"/>
            <a:ext cx="3972219" cy="4392488"/>
          </a:xfrm>
          <a:prstGeom prst="rect">
            <a:avLst/>
          </a:prstGeom>
        </p:spPr>
      </p:pic>
      <p:sp>
        <p:nvSpPr>
          <p:cNvPr id="5" name="Rectangle 4"/>
          <p:cNvSpPr/>
          <p:nvPr/>
        </p:nvSpPr>
        <p:spPr>
          <a:xfrm>
            <a:off x="26033" y="2484799"/>
            <a:ext cx="4572000" cy="1323439"/>
          </a:xfrm>
          <a:prstGeom prst="rect">
            <a:avLst/>
          </a:prstGeom>
        </p:spPr>
        <p:txBody>
          <a:bodyPr>
            <a:spAutoFit/>
          </a:bodyPr>
          <a:lstStyle/>
          <a:p>
            <a:r>
              <a:rPr lang="en-US" altLang="en-US" sz="2400" b="1" dirty="0"/>
              <a:t>Francis Bacon entered Trinity College when he was just 12 years old</a:t>
            </a:r>
            <a:r>
              <a:rPr lang="en-US" altLang="en-US" sz="2400" b="1" dirty="0" smtClean="0"/>
              <a:t>! </a:t>
            </a:r>
            <a:r>
              <a:rPr lang="en-US" altLang="en-US" sz="3200" b="1" dirty="0" smtClean="0"/>
              <a:t>3</a:t>
            </a:r>
            <a:endParaRPr lang="en-US" altLang="en-US" sz="3200" b="1" dirty="0"/>
          </a:p>
        </p:txBody>
      </p:sp>
      <p:sp>
        <p:nvSpPr>
          <p:cNvPr id="6" name="Rectangle 5"/>
          <p:cNvSpPr/>
          <p:nvPr/>
        </p:nvSpPr>
        <p:spPr>
          <a:xfrm>
            <a:off x="179512" y="4077072"/>
            <a:ext cx="4572000" cy="1384995"/>
          </a:xfrm>
          <a:prstGeom prst="rect">
            <a:avLst/>
          </a:prstGeom>
        </p:spPr>
        <p:txBody>
          <a:bodyPr>
            <a:spAutoFit/>
          </a:bodyPr>
          <a:lstStyle/>
          <a:p>
            <a:r>
              <a:rPr lang="en-US" altLang="en-US" sz="2800" b="1" dirty="0"/>
              <a:t>Bacon supposedly coined the phrase “knowledge is power.”</a:t>
            </a:r>
          </a:p>
        </p:txBody>
      </p:sp>
      <p:sp>
        <p:nvSpPr>
          <p:cNvPr id="7" name="Rectangle 6"/>
          <p:cNvSpPr/>
          <p:nvPr/>
        </p:nvSpPr>
        <p:spPr>
          <a:xfrm>
            <a:off x="1475656" y="5877272"/>
            <a:ext cx="7314823" cy="646331"/>
          </a:xfrm>
          <a:prstGeom prst="rect">
            <a:avLst/>
          </a:prstGeom>
        </p:spPr>
        <p:txBody>
          <a:bodyPr wrap="none">
            <a:spAutoFit/>
          </a:bodyPr>
          <a:lstStyle/>
          <a:p>
            <a:r>
              <a:rPr lang="en-US" altLang="en-US" sz="3600" b="1" dirty="0"/>
              <a:t>Knowledge becomes </a:t>
            </a:r>
            <a:r>
              <a:rPr lang="en-US" altLang="en-US" sz="3600" b="1" dirty="0" smtClean="0"/>
              <a:t>utilitarian!!!!</a:t>
            </a:r>
            <a:endParaRPr lang="en-US" altLang="en-US" sz="3600" b="1" dirty="0"/>
          </a:p>
        </p:txBody>
      </p:sp>
    </p:spTree>
    <p:extLst>
      <p:ext uri="{BB962C8B-B14F-4D97-AF65-F5344CB8AC3E}">
        <p14:creationId xmlns:p14="http://schemas.microsoft.com/office/powerpoint/2010/main" val="39648716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23390" y="15766"/>
            <a:ext cx="7239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spcBef>
                <a:spcPct val="50000"/>
              </a:spcBef>
            </a:pPr>
            <a:r>
              <a:rPr lang="en-US" altLang="en-US" sz="2800" b="1" dirty="0">
                <a:solidFill>
                  <a:schemeClr val="bg1"/>
                </a:solidFill>
                <a:latin typeface="Times New Roman" panose="02020603050405020304" pitchFamily="18" charset="0"/>
                <a:cs typeface="Times New Roman" panose="02020603050405020304" pitchFamily="18" charset="0"/>
              </a:rPr>
              <a:t>Bacon essentially proposed  the Modern “Scientific”  Method in his book </a:t>
            </a:r>
            <a:r>
              <a:rPr lang="en-US" altLang="en-US" sz="2800" b="1" dirty="0" err="1">
                <a:solidFill>
                  <a:schemeClr val="bg1"/>
                </a:solidFill>
                <a:latin typeface="Times New Roman" panose="02020603050405020304" pitchFamily="18" charset="0"/>
                <a:cs typeface="Times New Roman" panose="02020603050405020304" pitchFamily="18" charset="0"/>
              </a:rPr>
              <a:t>Novum</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Organum</a:t>
            </a:r>
            <a:r>
              <a:rPr lang="en-US" altLang="en-US" sz="2800" b="1" dirty="0">
                <a:solidFill>
                  <a:schemeClr val="bg1"/>
                </a:solidFill>
                <a:latin typeface="Times New Roman" panose="02020603050405020304" pitchFamily="18" charset="0"/>
                <a:cs typeface="Times New Roman" panose="02020603050405020304" pitchFamily="18" charset="0"/>
              </a:rPr>
              <a:t> (New Instrument) that to interpret nature one should proceed through inductive reasoning. One should proceed from fact to axiom and then on to physical law. </a:t>
            </a:r>
          </a:p>
        </p:txBody>
      </p:sp>
      <p:sp>
        <p:nvSpPr>
          <p:cNvPr id="3" name="Rectangle 2"/>
          <p:cNvSpPr/>
          <p:nvPr/>
        </p:nvSpPr>
        <p:spPr>
          <a:xfrm>
            <a:off x="4355976" y="2996952"/>
            <a:ext cx="4572000" cy="1815882"/>
          </a:xfrm>
          <a:prstGeom prst="rect">
            <a:avLst/>
          </a:prstGeom>
        </p:spPr>
        <p:txBody>
          <a:bodyPr>
            <a:spAutoFit/>
          </a:bodyPr>
          <a:lstStyle/>
          <a:p>
            <a:pPr algn="just">
              <a:spcBef>
                <a:spcPct val="50000"/>
              </a:spcBef>
            </a:pPr>
            <a:r>
              <a:rPr lang="en-US" altLang="en-US" sz="2800" b="1" dirty="0">
                <a:solidFill>
                  <a:schemeClr val="bg1"/>
                </a:solidFill>
                <a:latin typeface="Times New Roman" panose="02020603050405020304" pitchFamily="18" charset="0"/>
                <a:cs typeface="Times New Roman" panose="02020603050405020304" pitchFamily="18" charset="0"/>
              </a:rPr>
              <a:t>A disinterested approach by developing a hypothesis to explain an observation and so arrive at a Law of Nature</a:t>
            </a:r>
          </a:p>
        </p:txBody>
      </p:sp>
      <p:sp>
        <p:nvSpPr>
          <p:cNvPr id="4" name="Rectangle 3"/>
          <p:cNvSpPr/>
          <p:nvPr/>
        </p:nvSpPr>
        <p:spPr>
          <a:xfrm>
            <a:off x="0" y="5141510"/>
            <a:ext cx="4572000" cy="1815882"/>
          </a:xfrm>
          <a:prstGeom prst="rect">
            <a:avLst/>
          </a:prstGeom>
        </p:spPr>
        <p:txBody>
          <a:bodyPr>
            <a:spAutoFit/>
          </a:bodyPr>
          <a:lstStyle/>
          <a:p>
            <a:pPr algn="just">
              <a:spcBef>
                <a:spcPct val="50000"/>
              </a:spcBef>
            </a:pPr>
            <a:r>
              <a:rPr lang="en-US" altLang="en-US" sz="2800" b="1" dirty="0">
                <a:solidFill>
                  <a:schemeClr val="bg1"/>
                </a:solidFill>
                <a:latin typeface="Times New Roman" panose="02020603050405020304" pitchFamily="18" charset="0"/>
                <a:cs typeface="Times New Roman" panose="02020603050405020304" pitchFamily="18" charset="0"/>
              </a:rPr>
              <a:t>Basically one should bend over backwards not to accept any preconceived idea.</a:t>
            </a:r>
          </a:p>
        </p:txBody>
      </p:sp>
    </p:spTree>
    <p:extLst>
      <p:ext uri="{BB962C8B-B14F-4D97-AF65-F5344CB8AC3E}">
        <p14:creationId xmlns:p14="http://schemas.microsoft.com/office/powerpoint/2010/main" val="4205633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4913" y="908720"/>
            <a:ext cx="8064896" cy="4308872"/>
          </a:xfrm>
          <a:prstGeom prst="rect">
            <a:avLst/>
          </a:prstGeom>
        </p:spPr>
        <p:txBody>
          <a:bodyPr wrap="square">
            <a:spAutoFit/>
          </a:bodyPr>
          <a:lstStyle/>
          <a:p>
            <a:pPr algn="ctr">
              <a:spcBef>
                <a:spcPct val="50000"/>
              </a:spcBef>
            </a:pPr>
            <a:r>
              <a:rPr lang="en-US" altLang="en-US"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Natural Philosophy</a:t>
            </a:r>
          </a:p>
          <a:p>
            <a:pPr algn="just">
              <a:spcBef>
                <a:spcPct val="50000"/>
              </a:spcBef>
            </a:pPr>
            <a:r>
              <a:rPr lang="en-US"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This simple inductive recipe</a:t>
            </a:r>
          </a:p>
          <a:p>
            <a:pPr algn="ctr">
              <a:spcBef>
                <a:spcPct val="50000"/>
              </a:spcBef>
            </a:pPr>
            <a:r>
              <a:rPr lang="en-US" altLang="en-US" sz="4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fact → axiom  → physical law</a:t>
            </a:r>
          </a:p>
          <a:p>
            <a:pPr algn="just">
              <a:spcBef>
                <a:spcPct val="50000"/>
              </a:spcBef>
            </a:pPr>
            <a:r>
              <a:rPr lang="en-US"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has had two enormous revolutionary consequences for society:</a:t>
            </a:r>
          </a:p>
          <a:p>
            <a:pPr algn="ctr">
              <a:spcBef>
                <a:spcPct val="50000"/>
              </a:spcBef>
            </a:pPr>
            <a:r>
              <a:rPr lang="en-US"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It resulted in the </a:t>
            </a:r>
            <a:r>
              <a:rPr lang="en-US"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Science </a:t>
            </a:r>
            <a:r>
              <a:rPr lang="en-US"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and </a:t>
            </a:r>
            <a:r>
              <a:rPr lang="en-US"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Technology  4</a:t>
            </a:r>
            <a:endParaRPr lang="en-US"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681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ackgroundRemoval t="2813" b="90000" l="10000" r="90000"/>
                    </a14:imgEffect>
                  </a14:imgLayer>
                </a14:imgProps>
              </a:ext>
              <a:ext uri="{28A0092B-C50C-407E-A947-70E740481C1C}">
                <a14:useLocalDpi xmlns:a14="http://schemas.microsoft.com/office/drawing/2010/main" val="0"/>
              </a:ext>
            </a:extLst>
          </a:blip>
          <a:stretch>
            <a:fillRect/>
          </a:stretch>
        </p:blipFill>
        <p:spPr>
          <a:xfrm>
            <a:off x="1763688" y="1628800"/>
            <a:ext cx="6096000" cy="2736304"/>
          </a:xfrm>
          <a:prstGeom prst="rect">
            <a:avLst/>
          </a:prstGeom>
        </p:spPr>
      </p:pic>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backgroundRemoval t="2813" b="90000" l="10000" r="90000"/>
                    </a14:imgEffect>
                  </a14:imgLayer>
                </a14:imgProps>
              </a:ext>
              <a:ext uri="{28A0092B-C50C-407E-A947-70E740481C1C}">
                <a14:useLocalDpi xmlns:a14="http://schemas.microsoft.com/office/drawing/2010/main" val="0"/>
              </a:ext>
            </a:extLst>
          </a:blip>
          <a:stretch>
            <a:fillRect/>
          </a:stretch>
        </p:blipFill>
        <p:spPr>
          <a:xfrm>
            <a:off x="3563888" y="1628799"/>
            <a:ext cx="6096000" cy="2470263"/>
          </a:xfrm>
          <a:prstGeom prst="rect">
            <a:avLst/>
          </a:prstGeom>
        </p:spPr>
      </p:pic>
      <p:sp>
        <p:nvSpPr>
          <p:cNvPr id="3" name="Rectangle 2"/>
          <p:cNvSpPr/>
          <p:nvPr/>
        </p:nvSpPr>
        <p:spPr>
          <a:xfrm>
            <a:off x="0" y="4005064"/>
            <a:ext cx="2677130" cy="267765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altLang="en-US" sz="2800" b="1" dirty="0">
                <a:ln w="50800"/>
                <a:solidFill>
                  <a:schemeClr val="bg1">
                    <a:shade val="50000"/>
                  </a:schemeClr>
                </a:solidFill>
              </a:rPr>
              <a:t>The spirit of modern philosophy was built in the age of </a:t>
            </a:r>
            <a:r>
              <a:rPr lang="en-US" altLang="en-US" sz="2800" b="1" u="sng" dirty="0">
                <a:ln w="50800"/>
                <a:solidFill>
                  <a:schemeClr val="bg1">
                    <a:shade val="50000"/>
                  </a:schemeClr>
                </a:solidFill>
              </a:rPr>
              <a:t>Renaissance</a:t>
            </a:r>
            <a:r>
              <a:rPr lang="en-US" altLang="en-US" sz="2800" b="1" dirty="0">
                <a:ln w="50800"/>
                <a:solidFill>
                  <a:schemeClr val="bg1">
                    <a:shade val="50000"/>
                  </a:schemeClr>
                </a:solidFill>
              </a:rPr>
              <a:t>. </a:t>
            </a:r>
            <a:endParaRPr lang="en-US" sz="2800" b="1" dirty="0"/>
          </a:p>
        </p:txBody>
      </p:sp>
      <p:sp>
        <p:nvSpPr>
          <p:cNvPr id="5" name="Rectangle 4"/>
          <p:cNvSpPr/>
          <p:nvPr/>
        </p:nvSpPr>
        <p:spPr>
          <a:xfrm>
            <a:off x="2338472" y="19472"/>
            <a:ext cx="3982179" cy="1754326"/>
          </a:xfrm>
          <a:prstGeom prst="rect">
            <a:avLst/>
          </a:prstGeom>
        </p:spPr>
        <p:style>
          <a:lnRef idx="1">
            <a:schemeClr val="accent4"/>
          </a:lnRef>
          <a:fillRef idx="2">
            <a:schemeClr val="accent4"/>
          </a:fillRef>
          <a:effectRef idx="1">
            <a:schemeClr val="accent4"/>
          </a:effectRef>
          <a:fontRef idx="minor">
            <a:schemeClr val="dk1"/>
          </a:fontRef>
        </p:style>
        <p:txBody>
          <a:bodyPr wrap="none" lIns="91440" tIns="45720" rIns="91440" bIns="45720">
            <a:spAutoFit/>
          </a:bodyPr>
          <a:lstStyle/>
          <a:p>
            <a:pPr algn="ctr"/>
            <a:r>
              <a:rPr lang="en-US" sz="5400" b="0" cap="none" spc="0" dirty="0" smtClean="0">
                <a:ln w="18415" cmpd="sng">
                  <a:solidFill>
                    <a:srgbClr val="FFFFFF"/>
                  </a:solidFill>
                  <a:prstDash val="solid"/>
                </a:ln>
                <a:solidFill>
                  <a:sysClr val="windowText" lastClr="000000"/>
                </a:solidFill>
                <a:effectLst>
                  <a:outerShdw blurRad="63500" dir="3600000" algn="tl" rotWithShape="0">
                    <a:srgbClr val="000000">
                      <a:alpha val="70000"/>
                    </a:srgbClr>
                  </a:outerShdw>
                </a:effectLst>
              </a:rPr>
              <a:t>The Modern</a:t>
            </a:r>
          </a:p>
          <a:p>
            <a:pPr algn="ctr"/>
            <a:r>
              <a:rPr lang="en-US" sz="5400" b="0" cap="none" spc="0" dirty="0" smtClean="0">
                <a:ln w="18415" cmpd="sng">
                  <a:solidFill>
                    <a:srgbClr val="FFFFFF"/>
                  </a:solidFill>
                  <a:prstDash val="solid"/>
                </a:ln>
                <a:solidFill>
                  <a:sysClr val="windowText" lastClr="000000"/>
                </a:solidFill>
                <a:effectLst>
                  <a:outerShdw blurRad="63500" dir="3600000" algn="tl" rotWithShape="0">
                    <a:srgbClr val="000000">
                      <a:alpha val="70000"/>
                    </a:srgbClr>
                  </a:outerShdw>
                </a:effectLst>
              </a:rPr>
              <a:t> outlook</a:t>
            </a:r>
            <a:endParaRPr lang="en-US" sz="5400" b="0" cap="none" spc="0" dirty="0">
              <a:ln w="18415" cmpd="sng">
                <a:solidFill>
                  <a:srgbClr val="FFFFFF"/>
                </a:solidFill>
                <a:prstDash val="solid"/>
              </a:ln>
              <a:solidFill>
                <a:sysClr val="windowText" lastClr="000000"/>
              </a:solidFill>
              <a:effectLst>
                <a:outerShdw blurRad="63500" dir="3600000" algn="tl" rotWithShape="0">
                  <a:srgbClr val="000000">
                    <a:alpha val="70000"/>
                  </a:srgbClr>
                </a:outerShdw>
              </a:effectLst>
            </a:endParaRPr>
          </a:p>
        </p:txBody>
      </p:sp>
      <p:sp>
        <p:nvSpPr>
          <p:cNvPr id="6" name="Rectangle 5"/>
          <p:cNvSpPr/>
          <p:nvPr/>
        </p:nvSpPr>
        <p:spPr>
          <a:xfrm>
            <a:off x="6156176" y="3795504"/>
            <a:ext cx="2976236" cy="304698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altLang="en-US" sz="2400" b="1" u="sng" dirty="0" smtClean="0">
                <a:ln w="50800"/>
                <a:solidFill>
                  <a:schemeClr val="bg1">
                    <a:shade val="50000"/>
                  </a:schemeClr>
                </a:solidFill>
              </a:rPr>
              <a:t>Bourgeoisie</a:t>
            </a:r>
            <a:r>
              <a:rPr lang="en-US" altLang="en-US" sz="2400" b="1" dirty="0" smtClean="0">
                <a:ln w="50800"/>
                <a:solidFill>
                  <a:schemeClr val="bg1">
                    <a:shade val="50000"/>
                  </a:schemeClr>
                </a:solidFill>
              </a:rPr>
              <a:t>,</a:t>
            </a:r>
            <a:r>
              <a:rPr lang="en-US" sz="2400" b="1" dirty="0"/>
              <a:t> the middle class, typically with reference to its perceived materialistic values or conventional attitudes.</a:t>
            </a:r>
          </a:p>
        </p:txBody>
      </p:sp>
      <p:sp>
        <p:nvSpPr>
          <p:cNvPr id="7" name="Rectangle 6"/>
          <p:cNvSpPr/>
          <p:nvPr/>
        </p:nvSpPr>
        <p:spPr>
          <a:xfrm>
            <a:off x="3203848" y="3980170"/>
            <a:ext cx="2508799" cy="267765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2800" b="1" dirty="0"/>
              <a:t> </a:t>
            </a:r>
            <a:r>
              <a:rPr lang="en-US" sz="2800" b="1" u="sng" dirty="0"/>
              <a:t>Protestant Reformation</a:t>
            </a:r>
            <a:r>
              <a:rPr lang="en-US" sz="2800" b="1" dirty="0"/>
              <a:t> </a:t>
            </a:r>
            <a:r>
              <a:rPr lang="en-US" sz="2800" b="1" dirty="0" smtClean="0"/>
              <a:t> </a:t>
            </a:r>
            <a:r>
              <a:rPr lang="en-US" sz="2800" b="1" dirty="0"/>
              <a:t>initiated </a:t>
            </a:r>
            <a:r>
              <a:rPr lang="en-US" sz="2800" b="1" dirty="0" smtClean="0"/>
              <a:t>by Luther</a:t>
            </a:r>
            <a:r>
              <a:rPr lang="en-US" sz="2800" b="1" dirty="0"/>
              <a:t> and continued by </a:t>
            </a:r>
            <a:r>
              <a:rPr lang="en-US" sz="2800" b="1" dirty="0" smtClean="0"/>
              <a:t>Calvin</a:t>
            </a:r>
            <a:endParaRPr lang="en-US" sz="2800" b="1" dirty="0"/>
          </a:p>
        </p:txBody>
      </p:sp>
      <p:sp>
        <p:nvSpPr>
          <p:cNvPr id="8" name="Rectangle 7"/>
          <p:cNvSpPr/>
          <p:nvPr/>
        </p:nvSpPr>
        <p:spPr>
          <a:xfrm>
            <a:off x="6804248" y="393263"/>
            <a:ext cx="2339752" cy="1815882"/>
          </a:xfrm>
          <a:prstGeom prst="rect">
            <a:avLst/>
          </a:prstGeom>
          <a:solidFill>
            <a:srgbClr val="FFC000"/>
          </a:solidFill>
        </p:spPr>
        <p:txBody>
          <a:bodyPr wrap="square">
            <a:spAutoFit/>
          </a:bodyPr>
          <a:lstStyle/>
          <a:p>
            <a:pPr algn="ctr"/>
            <a:r>
              <a:rPr lang="en-US" sz="2800" b="1" dirty="0" smtClean="0"/>
              <a:t>Christopher Columbus discovered America</a:t>
            </a:r>
            <a:endParaRPr lang="en-US" sz="2800" b="1" dirty="0"/>
          </a:p>
        </p:txBody>
      </p:sp>
      <p:sp>
        <p:nvSpPr>
          <p:cNvPr id="9" name="Rectangle 8"/>
          <p:cNvSpPr/>
          <p:nvPr/>
        </p:nvSpPr>
        <p:spPr>
          <a:xfrm>
            <a:off x="0" y="393263"/>
            <a:ext cx="2338472" cy="1938992"/>
          </a:xfrm>
          <a:prstGeom prst="rect">
            <a:avLst/>
          </a:prstGeom>
          <a:solidFill>
            <a:srgbClr val="FF0000"/>
          </a:solidFill>
        </p:spPr>
        <p:txBody>
          <a:bodyPr wrap="square">
            <a:spAutoFit/>
          </a:bodyPr>
          <a:lstStyle/>
          <a:p>
            <a:pPr algn="ctr"/>
            <a:r>
              <a:rPr lang="en-US" sz="4000" b="1" dirty="0" smtClean="0"/>
              <a:t>Interest</a:t>
            </a:r>
          </a:p>
          <a:p>
            <a:pPr algn="ctr"/>
            <a:r>
              <a:rPr lang="en-US" sz="4000" b="1" dirty="0" smtClean="0"/>
              <a:t> in Science</a:t>
            </a:r>
            <a:endParaRPr lang="en-US" sz="4000" b="1" dirty="0"/>
          </a:p>
        </p:txBody>
      </p:sp>
      <p:sp>
        <p:nvSpPr>
          <p:cNvPr id="19" name="Rectangle 3"/>
          <p:cNvSpPr txBox="1">
            <a:spLocks noChangeArrowheads="1"/>
          </p:cNvSpPr>
          <p:nvPr/>
        </p:nvSpPr>
        <p:spPr>
          <a:xfrm>
            <a:off x="2779712" y="1840931"/>
            <a:ext cx="6400800" cy="1872208"/>
          </a:xfrm>
          <a:prstGeom prst="rect">
            <a:avLst/>
          </a:prstGeom>
        </p:spPr>
        <p:style>
          <a:lnRef idx="2">
            <a:schemeClr val="accent6"/>
          </a:lnRef>
          <a:fillRef idx="1">
            <a:schemeClr val="lt1"/>
          </a:fillRef>
          <a:effectRef idx="0">
            <a:schemeClr val="accent6"/>
          </a:effectRef>
          <a:fontRef idx="minor">
            <a:schemeClr val="dk1"/>
          </a:fontRef>
        </p:style>
        <p:txBody>
          <a:bodyPr>
            <a:scene3d>
              <a:camera prst="orthographicFront"/>
              <a:lightRig rig="balanced" dir="t">
                <a:rot lat="0" lon="0" rev="2100000"/>
              </a:lightRig>
            </a:scene3d>
            <a:sp3d extrusionH="57150" prstMaterial="metal">
              <a:bevelT w="38100" h="25400"/>
              <a:contourClr>
                <a:schemeClr val="bg2"/>
              </a:contourClr>
            </a:sp3d>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lgn="just">
              <a:lnSpc>
                <a:spcPct val="90000"/>
              </a:lnSpc>
              <a:buNone/>
            </a:pPr>
            <a:r>
              <a:rPr lang="en-US" altLang="en-US" sz="2400" b="1" dirty="0" smtClean="0">
                <a:ln w="50800"/>
                <a:solidFill>
                  <a:schemeClr val="bg1">
                    <a:shade val="50000"/>
                  </a:schemeClr>
                </a:solidFill>
              </a:rPr>
              <a:t>   The humanists taught eloquence</a:t>
            </a:r>
            <a:r>
              <a:rPr lang="en-US" altLang="en-US" sz="2400" b="1" dirty="0">
                <a:ln w="50800"/>
                <a:solidFill>
                  <a:schemeClr val="bg1">
                    <a:shade val="50000"/>
                  </a:schemeClr>
                </a:solidFill>
              </a:rPr>
              <a:t>, tolerance, freedom to </a:t>
            </a:r>
            <a:r>
              <a:rPr lang="en-US" altLang="en-US" sz="2400" b="1" dirty="0" smtClean="0">
                <a:ln w="50800"/>
                <a:solidFill>
                  <a:schemeClr val="bg1">
                    <a:shade val="50000"/>
                  </a:schemeClr>
                </a:solidFill>
              </a:rPr>
              <a:t>think, to </a:t>
            </a:r>
            <a:r>
              <a:rPr lang="en-US" altLang="en-US" sz="2400" b="1" dirty="0">
                <a:ln w="50800"/>
                <a:solidFill>
                  <a:schemeClr val="bg1">
                    <a:shade val="50000"/>
                  </a:schemeClr>
                </a:solidFill>
              </a:rPr>
              <a:t>be critical, equality in front of the </a:t>
            </a:r>
            <a:r>
              <a:rPr lang="en-US" altLang="en-US" sz="2400" b="1" dirty="0" smtClean="0">
                <a:ln w="50800"/>
                <a:solidFill>
                  <a:schemeClr val="bg1">
                    <a:shade val="50000"/>
                  </a:schemeClr>
                </a:solidFill>
              </a:rPr>
              <a:t>law etc. They offer history, poetry, moral (comparable to the sophists in ancient Greece) </a:t>
            </a:r>
            <a:endParaRPr lang="en-US" altLang="en-US" sz="2400" b="1" dirty="0">
              <a:ln w="50800"/>
              <a:solidFill>
                <a:schemeClr val="bg1">
                  <a:shade val="50000"/>
                </a:schemeClr>
              </a:solidFill>
            </a:endParaRPr>
          </a:p>
        </p:txBody>
      </p:sp>
      <p:sp>
        <p:nvSpPr>
          <p:cNvPr id="20" name="Rectangle 19"/>
          <p:cNvSpPr/>
          <p:nvPr/>
        </p:nvSpPr>
        <p:spPr>
          <a:xfrm>
            <a:off x="3557471" y="4021410"/>
            <a:ext cx="5526360" cy="275152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90000"/>
              </a:lnSpc>
            </a:pPr>
            <a:r>
              <a:rPr lang="en-US" altLang="en-US" sz="2400" b="1" dirty="0" smtClean="0">
                <a:ln w="50800"/>
                <a:solidFill>
                  <a:schemeClr val="bg1">
                    <a:shade val="50000"/>
                  </a:schemeClr>
                </a:solidFill>
              </a:rPr>
              <a:t>   The </a:t>
            </a:r>
            <a:r>
              <a:rPr lang="en-US" altLang="en-US" sz="2400" b="1" dirty="0">
                <a:ln w="50800"/>
                <a:solidFill>
                  <a:schemeClr val="bg1">
                    <a:shade val="50000"/>
                  </a:schemeClr>
                </a:solidFill>
              </a:rPr>
              <a:t>rebirth of the Greek and Roman civilization in Italy during 16</a:t>
            </a:r>
            <a:r>
              <a:rPr lang="en-US" altLang="en-US" sz="2400" b="1" baseline="30000" dirty="0">
                <a:ln w="50800"/>
                <a:solidFill>
                  <a:schemeClr val="bg1">
                    <a:shade val="50000"/>
                  </a:schemeClr>
                </a:solidFill>
              </a:rPr>
              <a:t>th</a:t>
            </a:r>
            <a:r>
              <a:rPr lang="en-US" altLang="en-US" sz="2400" b="1" dirty="0">
                <a:ln w="50800"/>
                <a:solidFill>
                  <a:schemeClr val="bg1">
                    <a:shade val="50000"/>
                  </a:schemeClr>
                </a:solidFill>
              </a:rPr>
              <a:t> Century reflected in many cultural aspects such as literature, architecture, philosophy, art etc. The main agents of renaissance’s movement were the humanist such as Dante, </a:t>
            </a:r>
            <a:r>
              <a:rPr lang="en-US" altLang="en-US" sz="2400" b="1" dirty="0" err="1">
                <a:ln w="50800"/>
                <a:solidFill>
                  <a:schemeClr val="bg1">
                    <a:shade val="50000"/>
                  </a:schemeClr>
                </a:solidFill>
              </a:rPr>
              <a:t>Petrarkha</a:t>
            </a:r>
            <a:r>
              <a:rPr lang="en-US" altLang="en-US" sz="2400" b="1" dirty="0">
                <a:ln w="50800"/>
                <a:solidFill>
                  <a:schemeClr val="bg1">
                    <a:shade val="50000"/>
                  </a:schemeClr>
                </a:solidFill>
              </a:rPr>
              <a:t>, Rabelais, Thomas </a:t>
            </a:r>
            <a:r>
              <a:rPr lang="en-US" altLang="en-US" sz="2400" b="1" dirty="0" err="1">
                <a:ln w="50800"/>
                <a:solidFill>
                  <a:schemeClr val="bg1">
                    <a:shade val="50000"/>
                  </a:schemeClr>
                </a:solidFill>
              </a:rPr>
              <a:t>Morus</a:t>
            </a:r>
            <a:r>
              <a:rPr lang="en-US" altLang="en-US" sz="2400" b="1" dirty="0">
                <a:ln w="50800"/>
                <a:solidFill>
                  <a:schemeClr val="bg1">
                    <a:shade val="50000"/>
                  </a:schemeClr>
                </a:solidFill>
              </a:rPr>
              <a:t>, etc. </a:t>
            </a:r>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2813" b="90000" l="10000" r="90000"/>
                    </a14:imgEffect>
                  </a14:imgLayer>
                </a14:imgProps>
              </a:ext>
              <a:ext uri="{28A0092B-C50C-407E-A947-70E740481C1C}">
                <a14:useLocalDpi xmlns:a14="http://schemas.microsoft.com/office/drawing/2010/main" val="0"/>
              </a:ext>
            </a:extLst>
          </a:blip>
          <a:stretch>
            <a:fillRect/>
          </a:stretch>
        </p:blipFill>
        <p:spPr>
          <a:xfrm>
            <a:off x="-370870" y="1628800"/>
            <a:ext cx="6096000" cy="2736304"/>
          </a:xfrm>
          <a:prstGeom prst="rect">
            <a:avLst/>
          </a:prstGeom>
        </p:spPr>
      </p:pic>
      <p:sp>
        <p:nvSpPr>
          <p:cNvPr id="15" name="Left Arrow 14"/>
          <p:cNvSpPr/>
          <p:nvPr/>
        </p:nvSpPr>
        <p:spPr>
          <a:xfrm rot="1013081">
            <a:off x="2224633" y="2836622"/>
            <a:ext cx="5134897" cy="432048"/>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 name="Curved Up Arrow 15"/>
          <p:cNvSpPr/>
          <p:nvPr/>
        </p:nvSpPr>
        <p:spPr>
          <a:xfrm>
            <a:off x="971600" y="2332255"/>
            <a:ext cx="6192688" cy="664697"/>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875" y="3713139"/>
            <a:ext cx="6020301" cy="3569964"/>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54" y="2209145"/>
            <a:ext cx="6043280" cy="4577785"/>
          </a:xfrm>
          <a:prstGeom prst="rect">
            <a:avLst/>
          </a:prstGeom>
        </p:spPr>
      </p:pic>
    </p:spTree>
    <p:extLst>
      <p:ext uri="{BB962C8B-B14F-4D97-AF65-F5344CB8AC3E}">
        <p14:creationId xmlns:p14="http://schemas.microsoft.com/office/powerpoint/2010/main" val="82564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20"/>
                                        </p:tgtEl>
                                      </p:cBhvr>
                                    </p:animEffect>
                                    <p:set>
                                      <p:cBhvr>
                                        <p:cTn id="20" dur="1" fill="hold">
                                          <p:stCondLst>
                                            <p:cond delay="499"/>
                                          </p:stCondLst>
                                        </p:cTn>
                                        <p:tgtEl>
                                          <p:spTgt spid="20"/>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9"/>
                                        </p:tgtEl>
                                      </p:cBhvr>
                                    </p:animEffect>
                                    <p:set>
                                      <p:cBhvr>
                                        <p:cTn id="23" dur="1" fill="hold">
                                          <p:stCondLst>
                                            <p:cond delay="499"/>
                                          </p:stCondLst>
                                        </p:cTn>
                                        <p:tgtEl>
                                          <p:spTgt spid="19"/>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8"/>
                                        </p:tgtEl>
                                      </p:cBhvr>
                                    </p:animEffect>
                                    <p:set>
                                      <p:cBhvr>
                                        <p:cTn id="66"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9" grpId="0" animBg="1"/>
      <p:bldP spid="19" grpId="1" animBg="1"/>
      <p:bldP spid="20" grpId="0" animBg="1"/>
      <p:bldP spid="20" grpId="1" animBg="1"/>
      <p:bldP spid="15"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3581400" y="2362200"/>
            <a:ext cx="1295400" cy="457200"/>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2400" dirty="0">
                <a:solidFill>
                  <a:sysClr val="windowText" lastClr="000000"/>
                </a:solidFill>
              </a:rPr>
              <a:t>Theory</a:t>
            </a:r>
          </a:p>
        </p:txBody>
      </p:sp>
      <p:sp>
        <p:nvSpPr>
          <p:cNvPr id="4" name="Text Box 4"/>
          <p:cNvSpPr txBox="1">
            <a:spLocks noChangeArrowheads="1"/>
          </p:cNvSpPr>
          <p:nvPr/>
        </p:nvSpPr>
        <p:spPr bwMode="auto">
          <a:xfrm>
            <a:off x="838200" y="304800"/>
            <a:ext cx="1981200" cy="457200"/>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2400" dirty="0">
                <a:solidFill>
                  <a:sysClr val="windowText" lastClr="000000"/>
                </a:solidFill>
              </a:rPr>
              <a:t>Hypothesis</a:t>
            </a:r>
          </a:p>
        </p:txBody>
      </p:sp>
      <p:sp>
        <p:nvSpPr>
          <p:cNvPr id="5" name="Text Box 5"/>
          <p:cNvSpPr txBox="1">
            <a:spLocks noChangeArrowheads="1"/>
          </p:cNvSpPr>
          <p:nvPr/>
        </p:nvSpPr>
        <p:spPr bwMode="auto">
          <a:xfrm>
            <a:off x="1828800" y="990600"/>
            <a:ext cx="1981200" cy="457200"/>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2400" dirty="0">
                <a:solidFill>
                  <a:sysClr val="windowText" lastClr="000000"/>
                </a:solidFill>
              </a:rPr>
              <a:t>Observation</a:t>
            </a:r>
          </a:p>
        </p:txBody>
      </p:sp>
      <p:sp>
        <p:nvSpPr>
          <p:cNvPr id="6" name="Text Box 6"/>
          <p:cNvSpPr txBox="1">
            <a:spLocks noChangeArrowheads="1"/>
          </p:cNvSpPr>
          <p:nvPr/>
        </p:nvSpPr>
        <p:spPr bwMode="auto">
          <a:xfrm>
            <a:off x="2590800" y="1676400"/>
            <a:ext cx="1981200" cy="457200"/>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2400" dirty="0">
                <a:solidFill>
                  <a:sysClr val="windowText" lastClr="000000"/>
                </a:solidFill>
              </a:rPr>
              <a:t>Confirmation</a:t>
            </a:r>
          </a:p>
        </p:txBody>
      </p:sp>
      <p:sp>
        <p:nvSpPr>
          <p:cNvPr id="7" name="Text Box 7"/>
          <p:cNvSpPr txBox="1">
            <a:spLocks noChangeArrowheads="1"/>
          </p:cNvSpPr>
          <p:nvPr/>
        </p:nvSpPr>
        <p:spPr bwMode="auto">
          <a:xfrm>
            <a:off x="3733800" y="30480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2400">
                <a:ln w="18415" cmpd="sng">
                  <a:solidFill>
                    <a:srgbClr val="FFFFFF"/>
                  </a:solidFill>
                  <a:prstDash val="solid"/>
                </a:ln>
                <a:solidFill>
                  <a:srgbClr val="FFFFFF"/>
                </a:solidFill>
                <a:effectLst>
                  <a:outerShdw blurRad="63500" dir="3600000" algn="tl" rotWithShape="0">
                    <a:srgbClr val="000000">
                      <a:alpha val="70000"/>
                    </a:srgbClr>
                  </a:outerShdw>
                </a:effectLst>
              </a:rPr>
              <a:t>Law</a:t>
            </a:r>
          </a:p>
        </p:txBody>
      </p:sp>
      <p:sp>
        <p:nvSpPr>
          <p:cNvPr id="8" name="Text Box 8"/>
          <p:cNvSpPr txBox="1">
            <a:spLocks noChangeArrowheads="1"/>
          </p:cNvSpPr>
          <p:nvPr/>
        </p:nvSpPr>
        <p:spPr bwMode="auto">
          <a:xfrm>
            <a:off x="1828800" y="4419600"/>
            <a:ext cx="1981200" cy="457200"/>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2400" dirty="0">
                <a:solidFill>
                  <a:sysClr val="windowText" lastClr="000000"/>
                </a:solidFill>
              </a:rPr>
              <a:t>Hypothesis</a:t>
            </a:r>
          </a:p>
        </p:txBody>
      </p:sp>
      <p:sp>
        <p:nvSpPr>
          <p:cNvPr id="9" name="Text Box 9"/>
          <p:cNvSpPr txBox="1">
            <a:spLocks noChangeArrowheads="1"/>
          </p:cNvSpPr>
          <p:nvPr/>
        </p:nvSpPr>
        <p:spPr bwMode="auto">
          <a:xfrm>
            <a:off x="914400" y="5334000"/>
            <a:ext cx="1981200" cy="457200"/>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2400" dirty="0">
                <a:solidFill>
                  <a:sysClr val="windowText" lastClr="000000"/>
                </a:solidFill>
              </a:rPr>
              <a:t>Observation</a:t>
            </a:r>
          </a:p>
        </p:txBody>
      </p:sp>
      <p:sp>
        <p:nvSpPr>
          <p:cNvPr id="10" name="Text Box 10"/>
          <p:cNvSpPr txBox="1">
            <a:spLocks noChangeArrowheads="1"/>
          </p:cNvSpPr>
          <p:nvPr/>
        </p:nvSpPr>
        <p:spPr bwMode="auto">
          <a:xfrm>
            <a:off x="2667000" y="3733800"/>
            <a:ext cx="1981200" cy="457200"/>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2400" dirty="0">
                <a:solidFill>
                  <a:sysClr val="windowText" lastClr="000000"/>
                </a:solidFill>
              </a:rPr>
              <a:t>Further Test</a:t>
            </a:r>
          </a:p>
        </p:txBody>
      </p:sp>
      <p:sp>
        <p:nvSpPr>
          <p:cNvPr id="11" name="Text Box 11"/>
          <p:cNvSpPr txBox="1">
            <a:spLocks noChangeArrowheads="1"/>
          </p:cNvSpPr>
          <p:nvPr/>
        </p:nvSpPr>
        <p:spPr bwMode="auto">
          <a:xfrm>
            <a:off x="5562600" y="838200"/>
            <a:ext cx="2819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Deductive Reasoning</a:t>
            </a:r>
          </a:p>
        </p:txBody>
      </p:sp>
      <p:sp>
        <p:nvSpPr>
          <p:cNvPr id="12" name="Text Box 12"/>
          <p:cNvSpPr txBox="1">
            <a:spLocks noChangeArrowheads="1"/>
          </p:cNvSpPr>
          <p:nvPr/>
        </p:nvSpPr>
        <p:spPr bwMode="auto">
          <a:xfrm>
            <a:off x="5486400" y="3597275"/>
            <a:ext cx="2819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2400">
                <a:ln w="18415" cmpd="sng">
                  <a:solidFill>
                    <a:srgbClr val="FFFFFF"/>
                  </a:solidFill>
                  <a:prstDash val="solid"/>
                </a:ln>
                <a:solidFill>
                  <a:srgbClr val="FFFFFF"/>
                </a:solidFill>
                <a:effectLst>
                  <a:outerShdw blurRad="63500" dir="3600000" algn="tl" rotWithShape="0">
                    <a:srgbClr val="000000">
                      <a:alpha val="70000"/>
                    </a:srgbClr>
                  </a:outerShdw>
                </a:effectLst>
              </a:rPr>
              <a:t>Inductive Reasoning</a:t>
            </a:r>
          </a:p>
        </p:txBody>
      </p:sp>
      <p:sp>
        <p:nvSpPr>
          <p:cNvPr id="13" name="Text Box 13"/>
          <p:cNvSpPr txBox="1">
            <a:spLocks noChangeArrowheads="1"/>
          </p:cNvSpPr>
          <p:nvPr/>
        </p:nvSpPr>
        <p:spPr bwMode="auto">
          <a:xfrm>
            <a:off x="5562600" y="19812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2400">
                <a:ln w="18415" cmpd="sng">
                  <a:solidFill>
                    <a:srgbClr val="FFFFFF"/>
                  </a:solidFill>
                  <a:prstDash val="solid"/>
                </a:ln>
                <a:solidFill>
                  <a:srgbClr val="FFFFFF"/>
                </a:solidFill>
                <a:effectLst>
                  <a:outerShdw blurRad="63500" dir="3600000" algn="tl" rotWithShape="0">
                    <a:srgbClr val="000000">
                      <a:alpha val="70000"/>
                    </a:srgbClr>
                  </a:outerShdw>
                </a:effectLst>
              </a:rPr>
              <a:t>Top Down approach</a:t>
            </a:r>
          </a:p>
        </p:txBody>
      </p:sp>
      <p:sp>
        <p:nvSpPr>
          <p:cNvPr id="14" name="Text Box 14"/>
          <p:cNvSpPr txBox="1">
            <a:spLocks noChangeArrowheads="1"/>
          </p:cNvSpPr>
          <p:nvPr/>
        </p:nvSpPr>
        <p:spPr bwMode="auto">
          <a:xfrm>
            <a:off x="5486400" y="48768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Bottom up approach</a:t>
            </a:r>
          </a:p>
        </p:txBody>
      </p:sp>
      <p:sp>
        <p:nvSpPr>
          <p:cNvPr id="15" name="Rectangle 14"/>
          <p:cNvSpPr/>
          <p:nvPr/>
        </p:nvSpPr>
        <p:spPr>
          <a:xfrm>
            <a:off x="304800" y="5910371"/>
            <a:ext cx="8534400"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altLang="en-US" sz="2400" b="1" dirty="0" smtClean="0"/>
              <a:t>    Bacon’s </a:t>
            </a:r>
            <a:r>
              <a:rPr lang="en-US" altLang="en-US" sz="2400" b="1" dirty="0"/>
              <a:t>greatest intellectual contribution was his championing of modern science and the scientific method.</a:t>
            </a: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7800"/>
            <a:ext cx="2667000" cy="2980472"/>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0"/>
            <a:ext cx="4419599" cy="4495799"/>
          </a:xfrm>
          <a:prstGeom prst="rect">
            <a:avLst/>
          </a:prstGeom>
        </p:spPr>
      </p:pic>
    </p:spTree>
    <p:extLst>
      <p:ext uri="{BB962C8B-B14F-4D97-AF65-F5344CB8AC3E}">
        <p14:creationId xmlns:p14="http://schemas.microsoft.com/office/powerpoint/2010/main" val="331811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680"/>
            <a:ext cx="6390456" cy="267765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spcBef>
                <a:spcPct val="50000"/>
              </a:spcBef>
            </a:pPr>
            <a:r>
              <a:rPr lang="en-US" altLang="en-US" sz="2800" b="1" dirty="0" smtClean="0">
                <a:solidFill>
                  <a:sysClr val="windowText" lastClr="000000"/>
                </a:solidFill>
              </a:rPr>
              <a:t>    Before </a:t>
            </a:r>
            <a:r>
              <a:rPr lang="en-US" altLang="en-US" sz="2800" b="1" dirty="0">
                <a:solidFill>
                  <a:sysClr val="windowText" lastClr="000000"/>
                </a:solidFill>
              </a:rPr>
              <a:t>beginning this induction, the inquirer is to free his or her mind from certain false notions or tendencies which distort the truth. These are called "Idols" (</a:t>
            </a:r>
            <a:r>
              <a:rPr lang="en-US" altLang="en-US" sz="2800" b="1" i="1" dirty="0" err="1">
                <a:solidFill>
                  <a:sysClr val="windowText" lastClr="000000"/>
                </a:solidFill>
              </a:rPr>
              <a:t>idola</a:t>
            </a:r>
            <a:r>
              <a:rPr lang="en-US" altLang="en-US" sz="2800" b="1" dirty="0" smtClean="0">
                <a:solidFill>
                  <a:sysClr val="windowText" lastClr="000000"/>
                </a:solidFill>
              </a:rPr>
              <a:t>), </a:t>
            </a:r>
            <a:r>
              <a:rPr lang="en-US" altLang="en-US" sz="2800" b="1" dirty="0">
                <a:solidFill>
                  <a:sysClr val="windowText" lastClr="000000"/>
                </a:solidFill>
              </a:rPr>
              <a:t>and are of four kinds: </a:t>
            </a:r>
          </a:p>
        </p:txBody>
      </p:sp>
      <p:sp>
        <p:nvSpPr>
          <p:cNvPr id="4" name="Rectangle 3"/>
          <p:cNvSpPr/>
          <p:nvPr/>
        </p:nvSpPr>
        <p:spPr>
          <a:xfrm>
            <a:off x="3799262" y="3753890"/>
            <a:ext cx="1996873" cy="2677656"/>
          </a:xfrm>
          <a:prstGeom prst="rect">
            <a:avLst/>
          </a:prstGeom>
        </p:spPr>
        <p:txBody>
          <a:bodyPr wrap="square">
            <a:spAutoFit/>
          </a:bodyPr>
          <a:lstStyle/>
          <a:p>
            <a:pPr algn="ctr"/>
            <a:r>
              <a:rPr lang="en-US" altLang="en-US" sz="2800" dirty="0"/>
              <a:t>“Idols” block the acquisition of new knowledge.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136" y="2927693"/>
            <a:ext cx="2987824" cy="3539852"/>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689" r="5172"/>
          <a:stretch/>
        </p:blipFill>
        <p:spPr>
          <a:xfrm>
            <a:off x="11072" y="3356992"/>
            <a:ext cx="3772464" cy="3471453"/>
          </a:xfrm>
          <a:prstGeom prst="rect">
            <a:avLst/>
          </a:prstGeom>
        </p:spPr>
      </p:pic>
      <p:sp>
        <p:nvSpPr>
          <p:cNvPr id="7" name="Multiply 6"/>
          <p:cNvSpPr/>
          <p:nvPr/>
        </p:nvSpPr>
        <p:spPr>
          <a:xfrm>
            <a:off x="5345832" y="2271278"/>
            <a:ext cx="3888432" cy="4586722"/>
          </a:xfrm>
          <a:prstGeom prst="mathMultiply">
            <a:avLst>
              <a:gd name="adj1" fmla="val 3891"/>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0456" y="25256"/>
            <a:ext cx="2752725" cy="2962275"/>
          </a:xfrm>
          <a:prstGeom prst="rect">
            <a:avLst/>
          </a:prstGeom>
        </p:spPr>
      </p:pic>
    </p:spTree>
    <p:extLst>
      <p:ext uri="{BB962C8B-B14F-4D97-AF65-F5344CB8AC3E}">
        <p14:creationId xmlns:p14="http://schemas.microsoft.com/office/powerpoint/2010/main" val="111513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97081" y="28168"/>
            <a:ext cx="3211135" cy="646331"/>
          </a:xfrm>
          <a:prstGeom prst="rect">
            <a:avLst/>
          </a:prstGeom>
        </p:spPr>
        <p:txBody>
          <a:bodyPr wrap="none">
            <a:spAutoFit/>
          </a:bodyPr>
          <a:lstStyle/>
          <a:p>
            <a:r>
              <a:rPr lang="en-US" altLang="en-US" sz="3600" b="1" dirty="0"/>
              <a:t>The Five Idols</a:t>
            </a:r>
            <a:endParaRPr lang="en-US" sz="3600" b="1" dirty="0"/>
          </a:p>
        </p:txBody>
      </p:sp>
      <p:sp>
        <p:nvSpPr>
          <p:cNvPr id="3" name="Rectangle 2"/>
          <p:cNvSpPr/>
          <p:nvPr/>
        </p:nvSpPr>
        <p:spPr>
          <a:xfrm>
            <a:off x="431320" y="542880"/>
            <a:ext cx="8712680" cy="1138773"/>
          </a:xfrm>
          <a:prstGeom prst="rect">
            <a:avLst/>
          </a:prstGeom>
        </p:spPr>
        <p:txBody>
          <a:bodyPr wrap="square">
            <a:spAutoFit/>
          </a:bodyPr>
          <a:lstStyle/>
          <a:p>
            <a:r>
              <a:rPr lang="en-US" altLang="en-US" sz="3200" b="1" dirty="0" smtClean="0"/>
              <a:t>1-st </a:t>
            </a:r>
            <a:r>
              <a:rPr lang="en-US" altLang="en-US" sz="3200" b="1" dirty="0"/>
              <a:t>idol: </a:t>
            </a:r>
            <a:r>
              <a:rPr lang="en-US" altLang="en-US" sz="3600" b="1" u="sng" dirty="0"/>
              <a:t>“Idols of the Tribe” </a:t>
            </a:r>
            <a:r>
              <a:rPr lang="en-US" altLang="en-US" sz="3200" b="1" dirty="0"/>
              <a:t>are </a:t>
            </a:r>
            <a:r>
              <a:rPr lang="en-US" altLang="en-US" sz="3200" b="1" dirty="0" smtClean="0"/>
              <a:t>cultural and anthropological view’s </a:t>
            </a:r>
            <a:r>
              <a:rPr lang="en-US" altLang="en-US" sz="3200" b="1" dirty="0"/>
              <a:t>prejudices.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84" y="1700809"/>
            <a:ext cx="9144000" cy="515719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090" y="2132856"/>
            <a:ext cx="2771800" cy="155913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4048" y="1820693"/>
            <a:ext cx="2808312" cy="218346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310" y="4149080"/>
            <a:ext cx="2158380" cy="1790186"/>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2690" y="4111415"/>
            <a:ext cx="2736304" cy="1827851"/>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4088" y="4111415"/>
            <a:ext cx="3493576" cy="2388990"/>
          </a:xfrm>
          <a:prstGeom prst="rect">
            <a:avLst/>
          </a:prstGeom>
        </p:spPr>
      </p:pic>
      <p:sp>
        <p:nvSpPr>
          <p:cNvPr id="11" name="Rectangle 10"/>
          <p:cNvSpPr/>
          <p:nvPr/>
        </p:nvSpPr>
        <p:spPr>
          <a:xfrm>
            <a:off x="0" y="1679476"/>
            <a:ext cx="8857664" cy="156966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400" b="1" dirty="0"/>
              <a:t>The Idols of the Tribe have their origin in the production of false concepts due to human nature, because the structure of human understanding is like a crooked mirror, which causes distorted reflections (of things in the external world</a:t>
            </a:r>
            <a:r>
              <a:rPr lang="en-US" sz="2400" b="1" dirty="0" smtClean="0"/>
              <a:t>).5</a:t>
            </a:r>
            <a:endParaRPr lang="en-US" sz="2400" b="1" dirty="0"/>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91" y="3274911"/>
            <a:ext cx="3673338" cy="3657012"/>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04744" y="3226553"/>
            <a:ext cx="2407416" cy="3761588"/>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02610" y="3221240"/>
            <a:ext cx="3105606" cy="3729312"/>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04744" y="3276338"/>
            <a:ext cx="5503472" cy="3503698"/>
          </a:xfrm>
          <a:prstGeom prst="rect">
            <a:avLst/>
          </a:prstGeom>
        </p:spPr>
      </p:pic>
    </p:spTree>
    <p:extLst>
      <p:ext uri="{BB962C8B-B14F-4D97-AF65-F5344CB8AC3E}">
        <p14:creationId xmlns:p14="http://schemas.microsoft.com/office/powerpoint/2010/main" val="68228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97081" y="28168"/>
            <a:ext cx="3211135" cy="646331"/>
          </a:xfrm>
          <a:prstGeom prst="rect">
            <a:avLst/>
          </a:prstGeom>
        </p:spPr>
        <p:txBody>
          <a:bodyPr wrap="none">
            <a:spAutoFit/>
          </a:bodyPr>
          <a:lstStyle/>
          <a:p>
            <a:r>
              <a:rPr lang="en-US" altLang="en-US" sz="3600" b="1" dirty="0"/>
              <a:t>The Five Idols</a:t>
            </a:r>
            <a:endParaRPr lang="en-US" sz="3600" b="1" dirty="0"/>
          </a:p>
        </p:txBody>
      </p:sp>
      <p:sp>
        <p:nvSpPr>
          <p:cNvPr id="3" name="Rectangle 2"/>
          <p:cNvSpPr/>
          <p:nvPr/>
        </p:nvSpPr>
        <p:spPr>
          <a:xfrm>
            <a:off x="395536" y="690293"/>
            <a:ext cx="8712680" cy="1138773"/>
          </a:xfrm>
          <a:prstGeom prst="rect">
            <a:avLst/>
          </a:prstGeom>
        </p:spPr>
        <p:txBody>
          <a:bodyPr wrap="square">
            <a:spAutoFit/>
          </a:bodyPr>
          <a:lstStyle/>
          <a:p>
            <a:r>
              <a:rPr lang="en-US" altLang="en-US" sz="3200" b="1" dirty="0"/>
              <a:t>2</a:t>
            </a:r>
            <a:r>
              <a:rPr lang="en-US" altLang="en-US" sz="3200" b="1" dirty="0" smtClean="0"/>
              <a:t>-st idol: </a:t>
            </a:r>
            <a:r>
              <a:rPr lang="en-US" altLang="en-US" sz="3600" b="1" u="sng" dirty="0" smtClean="0"/>
              <a:t>“</a:t>
            </a:r>
            <a:r>
              <a:rPr lang="en-US" sz="3600" b="1" u="sng" dirty="0"/>
              <a:t>Idols of the </a:t>
            </a:r>
            <a:r>
              <a:rPr lang="en-US" sz="3600" b="1" u="sng" dirty="0" smtClean="0"/>
              <a:t>Cave</a:t>
            </a:r>
            <a:r>
              <a:rPr lang="en-US" altLang="en-US" sz="3600" b="1" u="sng" dirty="0" smtClean="0"/>
              <a:t>” </a:t>
            </a:r>
            <a:r>
              <a:rPr lang="en-US" altLang="en-US" sz="3200" b="1" dirty="0" smtClean="0"/>
              <a:t>are personal </a:t>
            </a:r>
            <a:r>
              <a:rPr lang="en-US" altLang="en-US" sz="3200" b="1" dirty="0"/>
              <a:t>prejudices.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01164"/>
            <a:ext cx="9108216" cy="503340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1844" y="-33093"/>
            <a:ext cx="4986372" cy="318378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8" y="2158557"/>
            <a:ext cx="9144000" cy="4699443"/>
          </a:xfrm>
          <a:prstGeom prst="rect">
            <a:avLst/>
          </a:prstGeom>
        </p:spPr>
      </p:pic>
      <p:sp>
        <p:nvSpPr>
          <p:cNvPr id="8" name="Rectangle 7"/>
          <p:cNvSpPr/>
          <p:nvPr/>
        </p:nvSpPr>
        <p:spPr>
          <a:xfrm>
            <a:off x="0" y="193864"/>
            <a:ext cx="9108216" cy="193899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n-US" sz="2400" b="1" dirty="0" smtClean="0"/>
              <a:t>    The </a:t>
            </a:r>
            <a:r>
              <a:rPr lang="en-US" sz="2400" b="1" dirty="0"/>
              <a:t>Idols of the Cave consist of conceptions or doctrines which are dear to the individual who cherishes them, without possessing any evidence of their truth. These idols are due to the preconditioned system of every individual, comprising education, custom, or accidental or contingent experiences.</a:t>
            </a:r>
          </a:p>
        </p:txBody>
      </p:sp>
    </p:spTree>
    <p:extLst>
      <p:ext uri="{BB962C8B-B14F-4D97-AF65-F5344CB8AC3E}">
        <p14:creationId xmlns:p14="http://schemas.microsoft.com/office/powerpoint/2010/main" val="368269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1"/>
            <a:ext cx="9144000" cy="6858000"/>
          </a:xfrm>
          <a:prstGeom prst="rect">
            <a:avLst/>
          </a:prstGeom>
        </p:spPr>
      </p:pic>
      <p:sp>
        <p:nvSpPr>
          <p:cNvPr id="2" name="Rectangle 1"/>
          <p:cNvSpPr/>
          <p:nvPr/>
        </p:nvSpPr>
        <p:spPr>
          <a:xfrm>
            <a:off x="5897081" y="28168"/>
            <a:ext cx="3211135" cy="646331"/>
          </a:xfrm>
          <a:prstGeom prst="rect">
            <a:avLst/>
          </a:prstGeom>
        </p:spPr>
        <p:txBody>
          <a:bodyPr wrap="none">
            <a:spAutoFit/>
          </a:bodyPr>
          <a:lstStyle/>
          <a:p>
            <a:r>
              <a:rPr lang="en-US" altLang="en-US" sz="3600" b="1" dirty="0"/>
              <a:t>The Five Idols</a:t>
            </a:r>
            <a:endParaRPr lang="en-US" sz="3600" b="1" dirty="0"/>
          </a:p>
        </p:txBody>
      </p:sp>
      <p:sp>
        <p:nvSpPr>
          <p:cNvPr id="3" name="Rectangle 2"/>
          <p:cNvSpPr/>
          <p:nvPr/>
        </p:nvSpPr>
        <p:spPr>
          <a:xfrm>
            <a:off x="359752" y="690293"/>
            <a:ext cx="8712680" cy="1200329"/>
          </a:xfrm>
          <a:prstGeom prst="rect">
            <a:avLst/>
          </a:prstGeom>
        </p:spPr>
        <p:txBody>
          <a:bodyPr wrap="square">
            <a:spAutoFit/>
          </a:bodyPr>
          <a:lstStyle/>
          <a:p>
            <a:r>
              <a:rPr lang="en-US" altLang="en-US" sz="3200" b="1" dirty="0" smtClean="0"/>
              <a:t>3-st idol: </a:t>
            </a:r>
            <a:r>
              <a:rPr lang="en-US" altLang="en-US" sz="3600" b="1" dirty="0"/>
              <a:t>“</a:t>
            </a:r>
            <a:r>
              <a:rPr lang="en-US" altLang="en-US" sz="3600" b="1" u="sng" dirty="0"/>
              <a:t>Idols of the Market-Place</a:t>
            </a:r>
            <a:r>
              <a:rPr lang="en-US" altLang="en-US" sz="3600" b="1" dirty="0"/>
              <a:t>” has to do with the tyranny of language</a:t>
            </a:r>
            <a:endParaRPr lang="en-US" altLang="en-US" sz="3200" b="1"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5301208"/>
            <a:ext cx="2448272" cy="142815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54561"/>
            <a:ext cx="3131840" cy="234888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7024" y="4365104"/>
            <a:ext cx="3706976" cy="238835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0619" y="1890621"/>
            <a:ext cx="3071813" cy="2047875"/>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2309" y="2254561"/>
            <a:ext cx="2746795" cy="1872815"/>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22309" y="4560352"/>
            <a:ext cx="2155117" cy="2155117"/>
          </a:xfrm>
          <a:prstGeom prst="rect">
            <a:avLst/>
          </a:prstGeom>
        </p:spPr>
      </p:pic>
      <p:sp>
        <p:nvSpPr>
          <p:cNvPr id="16" name="Rectangle 15"/>
          <p:cNvSpPr/>
          <p:nvPr/>
        </p:nvSpPr>
        <p:spPr>
          <a:xfrm>
            <a:off x="836694" y="2113750"/>
            <a:ext cx="2964274" cy="1323439"/>
          </a:xfrm>
          <a:prstGeom prst="rect">
            <a:avLst/>
          </a:prstGeom>
        </p:spPr>
        <p:txBody>
          <a:bodyPr wrap="none">
            <a:spAutoFit/>
          </a:bodyPr>
          <a:lstStyle/>
          <a:p>
            <a:pPr algn="ctr"/>
            <a:r>
              <a:rPr lang="en-US" sz="4000" b="1" dirty="0" smtClean="0">
                <a:ln>
                  <a:solidFill>
                    <a:srgbClr val="FF0000"/>
                  </a:solidFill>
                </a:ln>
                <a:solidFill>
                  <a:sysClr val="windowText" lastClr="000000"/>
                </a:solidFill>
              </a:rPr>
              <a:t>Social</a:t>
            </a:r>
          </a:p>
          <a:p>
            <a:pPr algn="ctr"/>
            <a:r>
              <a:rPr lang="en-US" sz="4000" b="1" dirty="0" smtClean="0">
                <a:ln>
                  <a:solidFill>
                    <a:srgbClr val="FF0000"/>
                  </a:solidFill>
                </a:ln>
                <a:solidFill>
                  <a:sysClr val="windowText" lastClr="000000"/>
                </a:solidFill>
              </a:rPr>
              <a:t> stereotypes</a:t>
            </a:r>
            <a:endParaRPr lang="en-US" sz="4000" b="1" dirty="0">
              <a:ln>
                <a:solidFill>
                  <a:srgbClr val="FF0000"/>
                </a:solidFill>
              </a:ln>
              <a:solidFill>
                <a:sysClr val="windowText" lastClr="000000"/>
              </a:solidFill>
            </a:endParaRPr>
          </a:p>
        </p:txBody>
      </p:sp>
      <p:sp>
        <p:nvSpPr>
          <p:cNvPr id="18" name="Rectangle 17"/>
          <p:cNvSpPr/>
          <p:nvPr/>
        </p:nvSpPr>
        <p:spPr>
          <a:xfrm>
            <a:off x="3925311" y="3968669"/>
            <a:ext cx="2662908" cy="1015663"/>
          </a:xfrm>
          <a:prstGeom prst="rect">
            <a:avLst/>
          </a:prstGeom>
        </p:spPr>
        <p:txBody>
          <a:bodyPr wrap="none">
            <a:spAutoFit/>
          </a:bodyPr>
          <a:lstStyle/>
          <a:p>
            <a:r>
              <a:rPr lang="en-US" sz="6000" b="1" dirty="0" smtClean="0">
                <a:ln>
                  <a:solidFill>
                    <a:srgbClr val="FFC000"/>
                  </a:solidFill>
                </a:ln>
                <a:solidFill>
                  <a:srgbClr val="FF0000"/>
                </a:solidFill>
              </a:rPr>
              <a:t>Gossip</a:t>
            </a:r>
            <a:endParaRPr lang="en-US" sz="6000" b="1" dirty="0">
              <a:ln>
                <a:solidFill>
                  <a:srgbClr val="FFC000"/>
                </a:solidFill>
              </a:ln>
              <a:solidFill>
                <a:srgbClr val="FF0000"/>
              </a:solidFill>
            </a:endParaRPr>
          </a:p>
        </p:txBody>
      </p:sp>
      <p:sp>
        <p:nvSpPr>
          <p:cNvPr id="19" name="Rectangle 18"/>
          <p:cNvSpPr/>
          <p:nvPr/>
        </p:nvSpPr>
        <p:spPr>
          <a:xfrm>
            <a:off x="3707904" y="2596078"/>
            <a:ext cx="4977645" cy="769441"/>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4400" b="1" dirty="0" smtClean="0"/>
              <a:t>Misunderstanding</a:t>
            </a:r>
            <a:endParaRPr lang="en-US" sz="4400" b="1" dirty="0"/>
          </a:p>
        </p:txBody>
      </p:sp>
      <p:sp>
        <p:nvSpPr>
          <p:cNvPr id="20" name="Rectangle 19"/>
          <p:cNvSpPr/>
          <p:nvPr/>
        </p:nvSpPr>
        <p:spPr>
          <a:xfrm>
            <a:off x="5278080" y="5301208"/>
            <a:ext cx="3159839" cy="1200329"/>
          </a:xfrm>
          <a:prstGeom prst="rect">
            <a:avLst/>
          </a:prstGeom>
          <a:solidFill>
            <a:srgbClr val="FFFF00"/>
          </a:solidFill>
        </p:spPr>
        <p:txBody>
          <a:bodyPr wrap="none">
            <a:spAutoFit/>
          </a:bodyPr>
          <a:lstStyle/>
          <a:p>
            <a:pPr algn="ctr"/>
            <a:r>
              <a:rPr lang="en-US" sz="3600" b="1" dirty="0" smtClean="0">
                <a:solidFill>
                  <a:schemeClr val="bg1"/>
                </a:solidFill>
              </a:rPr>
              <a:t>Linguistic </a:t>
            </a:r>
          </a:p>
          <a:p>
            <a:pPr algn="ctr"/>
            <a:r>
              <a:rPr lang="en-US" sz="3600" b="1" dirty="0" smtClean="0">
                <a:solidFill>
                  <a:schemeClr val="bg1"/>
                </a:solidFill>
              </a:rPr>
              <a:t>improvisation</a:t>
            </a:r>
            <a:endParaRPr lang="en-US" sz="3600" b="1" dirty="0">
              <a:solidFill>
                <a:schemeClr val="bg1"/>
              </a:solidFill>
            </a:endParaRPr>
          </a:p>
        </p:txBody>
      </p:sp>
      <p:sp>
        <p:nvSpPr>
          <p:cNvPr id="21" name="Rectangle 20"/>
          <p:cNvSpPr/>
          <p:nvPr/>
        </p:nvSpPr>
        <p:spPr>
          <a:xfrm>
            <a:off x="1239449" y="5301208"/>
            <a:ext cx="1782860" cy="1107996"/>
          </a:xfrm>
          <a:prstGeom prst="rect">
            <a:avLst/>
          </a:prstGeom>
          <a:solidFill>
            <a:srgbClr val="FF0000"/>
          </a:solidFill>
        </p:spPr>
        <p:txBody>
          <a:bodyPr wrap="none">
            <a:spAutoFit/>
          </a:bodyPr>
          <a:lstStyle/>
          <a:p>
            <a:r>
              <a:rPr lang="en-US" sz="6600" b="1" dirty="0" smtClean="0"/>
              <a:t>Lies</a:t>
            </a:r>
            <a:endParaRPr lang="en-US" sz="6600" b="1" dirty="0"/>
          </a:p>
        </p:txBody>
      </p:sp>
      <p:sp>
        <p:nvSpPr>
          <p:cNvPr id="22" name="Rectangle 21"/>
          <p:cNvSpPr/>
          <p:nvPr/>
        </p:nvSpPr>
        <p:spPr>
          <a:xfrm>
            <a:off x="2285999" y="2413338"/>
            <a:ext cx="6151919" cy="353943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en-US" sz="2800" b="1" dirty="0" smtClean="0"/>
              <a:t>   These </a:t>
            </a:r>
            <a:r>
              <a:rPr lang="en-US" sz="2800" b="1" dirty="0"/>
              <a:t>idols are based on false conceptions which are derived from public human communication. They enter our minds quietly by a combination of words and names, so that it comes to pass that not only does reason govern words, but words react on our understanding.</a:t>
            </a:r>
          </a:p>
        </p:txBody>
      </p:sp>
    </p:spTree>
    <p:extLst>
      <p:ext uri="{BB962C8B-B14F-4D97-AF65-F5344CB8AC3E}">
        <p14:creationId xmlns:p14="http://schemas.microsoft.com/office/powerpoint/2010/main" val="318998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80">
                                          <p:stCondLst>
                                            <p:cond delay="0"/>
                                          </p:stCondLst>
                                        </p:cTn>
                                        <p:tgtEl>
                                          <p:spTgt spid="11"/>
                                        </p:tgtEl>
                                      </p:cBhvr>
                                    </p:animEffect>
                                    <p:anim calcmode="lin" valueType="num">
                                      <p:cBhvr>
                                        <p:cTn id="1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7" dur="26">
                                          <p:stCondLst>
                                            <p:cond delay="650"/>
                                          </p:stCondLst>
                                        </p:cTn>
                                        <p:tgtEl>
                                          <p:spTgt spid="11"/>
                                        </p:tgtEl>
                                      </p:cBhvr>
                                      <p:to x="100000" y="60000"/>
                                    </p:animScale>
                                    <p:animScale>
                                      <p:cBhvr>
                                        <p:cTn id="18" dur="166" decel="50000">
                                          <p:stCondLst>
                                            <p:cond delay="676"/>
                                          </p:stCondLst>
                                        </p:cTn>
                                        <p:tgtEl>
                                          <p:spTgt spid="11"/>
                                        </p:tgtEl>
                                      </p:cBhvr>
                                      <p:to x="100000" y="100000"/>
                                    </p:animScale>
                                    <p:animScale>
                                      <p:cBhvr>
                                        <p:cTn id="19" dur="26">
                                          <p:stCondLst>
                                            <p:cond delay="1312"/>
                                          </p:stCondLst>
                                        </p:cTn>
                                        <p:tgtEl>
                                          <p:spTgt spid="11"/>
                                        </p:tgtEl>
                                      </p:cBhvr>
                                      <p:to x="100000" y="80000"/>
                                    </p:animScale>
                                    <p:animScale>
                                      <p:cBhvr>
                                        <p:cTn id="20" dur="166" decel="50000">
                                          <p:stCondLst>
                                            <p:cond delay="1338"/>
                                          </p:stCondLst>
                                        </p:cTn>
                                        <p:tgtEl>
                                          <p:spTgt spid="11"/>
                                        </p:tgtEl>
                                      </p:cBhvr>
                                      <p:to x="100000" y="100000"/>
                                    </p:animScale>
                                    <p:animScale>
                                      <p:cBhvr>
                                        <p:cTn id="21" dur="26">
                                          <p:stCondLst>
                                            <p:cond delay="1642"/>
                                          </p:stCondLst>
                                        </p:cTn>
                                        <p:tgtEl>
                                          <p:spTgt spid="11"/>
                                        </p:tgtEl>
                                      </p:cBhvr>
                                      <p:to x="100000" y="90000"/>
                                    </p:animScale>
                                    <p:animScale>
                                      <p:cBhvr>
                                        <p:cTn id="22" dur="166" decel="50000">
                                          <p:stCondLst>
                                            <p:cond delay="1668"/>
                                          </p:stCondLst>
                                        </p:cTn>
                                        <p:tgtEl>
                                          <p:spTgt spid="11"/>
                                        </p:tgtEl>
                                      </p:cBhvr>
                                      <p:to x="100000" y="100000"/>
                                    </p:animScale>
                                    <p:animScale>
                                      <p:cBhvr>
                                        <p:cTn id="23" dur="26">
                                          <p:stCondLst>
                                            <p:cond delay="1808"/>
                                          </p:stCondLst>
                                        </p:cTn>
                                        <p:tgtEl>
                                          <p:spTgt spid="11"/>
                                        </p:tgtEl>
                                      </p:cBhvr>
                                      <p:to x="100000" y="95000"/>
                                    </p:animScale>
                                    <p:animScale>
                                      <p:cBhvr>
                                        <p:cTn id="24" dur="166" decel="50000">
                                          <p:stCondLst>
                                            <p:cond delay="1834"/>
                                          </p:stCondLst>
                                        </p:cTn>
                                        <p:tgtEl>
                                          <p:spTgt spid="11"/>
                                        </p:tgtEl>
                                      </p:cBhvr>
                                      <p:to x="100000" y="100000"/>
                                    </p:animScale>
                                  </p:childTnLst>
                                </p:cTn>
                              </p:par>
                            </p:childTnLst>
                          </p:cTn>
                        </p:par>
                        <p:par>
                          <p:cTn id="25" fill="hold">
                            <p:stCondLst>
                              <p:cond delay="2000"/>
                            </p:stCondLst>
                            <p:childTnLst>
                              <p:par>
                                <p:cTn id="26" presetID="26"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80">
                                          <p:stCondLst>
                                            <p:cond delay="0"/>
                                          </p:stCondLst>
                                        </p:cTn>
                                        <p:tgtEl>
                                          <p:spTgt spid="12"/>
                                        </p:tgtEl>
                                      </p:cBhvr>
                                    </p:animEffect>
                                    <p:anim calcmode="lin" valueType="num">
                                      <p:cBhvr>
                                        <p:cTn id="2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4" dur="26">
                                          <p:stCondLst>
                                            <p:cond delay="650"/>
                                          </p:stCondLst>
                                        </p:cTn>
                                        <p:tgtEl>
                                          <p:spTgt spid="12"/>
                                        </p:tgtEl>
                                      </p:cBhvr>
                                      <p:to x="100000" y="60000"/>
                                    </p:animScale>
                                    <p:animScale>
                                      <p:cBhvr>
                                        <p:cTn id="35" dur="166" decel="50000">
                                          <p:stCondLst>
                                            <p:cond delay="676"/>
                                          </p:stCondLst>
                                        </p:cTn>
                                        <p:tgtEl>
                                          <p:spTgt spid="12"/>
                                        </p:tgtEl>
                                      </p:cBhvr>
                                      <p:to x="100000" y="100000"/>
                                    </p:animScale>
                                    <p:animScale>
                                      <p:cBhvr>
                                        <p:cTn id="36" dur="26">
                                          <p:stCondLst>
                                            <p:cond delay="1312"/>
                                          </p:stCondLst>
                                        </p:cTn>
                                        <p:tgtEl>
                                          <p:spTgt spid="12"/>
                                        </p:tgtEl>
                                      </p:cBhvr>
                                      <p:to x="100000" y="80000"/>
                                    </p:animScale>
                                    <p:animScale>
                                      <p:cBhvr>
                                        <p:cTn id="37" dur="166" decel="50000">
                                          <p:stCondLst>
                                            <p:cond delay="1338"/>
                                          </p:stCondLst>
                                        </p:cTn>
                                        <p:tgtEl>
                                          <p:spTgt spid="12"/>
                                        </p:tgtEl>
                                      </p:cBhvr>
                                      <p:to x="100000" y="100000"/>
                                    </p:animScale>
                                    <p:animScale>
                                      <p:cBhvr>
                                        <p:cTn id="38" dur="26">
                                          <p:stCondLst>
                                            <p:cond delay="1642"/>
                                          </p:stCondLst>
                                        </p:cTn>
                                        <p:tgtEl>
                                          <p:spTgt spid="12"/>
                                        </p:tgtEl>
                                      </p:cBhvr>
                                      <p:to x="100000" y="90000"/>
                                    </p:animScale>
                                    <p:animScale>
                                      <p:cBhvr>
                                        <p:cTn id="39" dur="166" decel="50000">
                                          <p:stCondLst>
                                            <p:cond delay="1668"/>
                                          </p:stCondLst>
                                        </p:cTn>
                                        <p:tgtEl>
                                          <p:spTgt spid="12"/>
                                        </p:tgtEl>
                                      </p:cBhvr>
                                      <p:to x="100000" y="100000"/>
                                    </p:animScale>
                                    <p:animScale>
                                      <p:cBhvr>
                                        <p:cTn id="40" dur="26">
                                          <p:stCondLst>
                                            <p:cond delay="1808"/>
                                          </p:stCondLst>
                                        </p:cTn>
                                        <p:tgtEl>
                                          <p:spTgt spid="12"/>
                                        </p:tgtEl>
                                      </p:cBhvr>
                                      <p:to x="100000" y="95000"/>
                                    </p:animScale>
                                    <p:animScale>
                                      <p:cBhvr>
                                        <p:cTn id="41" dur="166" decel="50000">
                                          <p:stCondLst>
                                            <p:cond delay="1834"/>
                                          </p:stCondLst>
                                        </p:cTn>
                                        <p:tgtEl>
                                          <p:spTgt spid="12"/>
                                        </p:tgtEl>
                                      </p:cBhvr>
                                      <p:to x="100000" y="100000"/>
                                    </p:animScale>
                                  </p:childTnLst>
                                </p:cTn>
                              </p:par>
                            </p:childTnLst>
                          </p:cTn>
                        </p:par>
                        <p:par>
                          <p:cTn id="42" fill="hold">
                            <p:stCondLst>
                              <p:cond delay="4000"/>
                            </p:stCondLst>
                            <p:childTnLst>
                              <p:par>
                                <p:cTn id="43" presetID="26" presetClass="entr" presetSubtype="0"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80">
                                          <p:stCondLst>
                                            <p:cond delay="0"/>
                                          </p:stCondLst>
                                        </p:cTn>
                                        <p:tgtEl>
                                          <p:spTgt spid="13"/>
                                        </p:tgtEl>
                                      </p:cBhvr>
                                    </p:animEffect>
                                    <p:anim calcmode="lin" valueType="num">
                                      <p:cBhvr>
                                        <p:cTn id="4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1" dur="26">
                                          <p:stCondLst>
                                            <p:cond delay="650"/>
                                          </p:stCondLst>
                                        </p:cTn>
                                        <p:tgtEl>
                                          <p:spTgt spid="13"/>
                                        </p:tgtEl>
                                      </p:cBhvr>
                                      <p:to x="100000" y="60000"/>
                                    </p:animScale>
                                    <p:animScale>
                                      <p:cBhvr>
                                        <p:cTn id="52" dur="166" decel="50000">
                                          <p:stCondLst>
                                            <p:cond delay="676"/>
                                          </p:stCondLst>
                                        </p:cTn>
                                        <p:tgtEl>
                                          <p:spTgt spid="13"/>
                                        </p:tgtEl>
                                      </p:cBhvr>
                                      <p:to x="100000" y="100000"/>
                                    </p:animScale>
                                    <p:animScale>
                                      <p:cBhvr>
                                        <p:cTn id="53" dur="26">
                                          <p:stCondLst>
                                            <p:cond delay="1312"/>
                                          </p:stCondLst>
                                        </p:cTn>
                                        <p:tgtEl>
                                          <p:spTgt spid="13"/>
                                        </p:tgtEl>
                                      </p:cBhvr>
                                      <p:to x="100000" y="80000"/>
                                    </p:animScale>
                                    <p:animScale>
                                      <p:cBhvr>
                                        <p:cTn id="54" dur="166" decel="50000">
                                          <p:stCondLst>
                                            <p:cond delay="1338"/>
                                          </p:stCondLst>
                                        </p:cTn>
                                        <p:tgtEl>
                                          <p:spTgt spid="13"/>
                                        </p:tgtEl>
                                      </p:cBhvr>
                                      <p:to x="100000" y="100000"/>
                                    </p:animScale>
                                    <p:animScale>
                                      <p:cBhvr>
                                        <p:cTn id="55" dur="26">
                                          <p:stCondLst>
                                            <p:cond delay="1642"/>
                                          </p:stCondLst>
                                        </p:cTn>
                                        <p:tgtEl>
                                          <p:spTgt spid="13"/>
                                        </p:tgtEl>
                                      </p:cBhvr>
                                      <p:to x="100000" y="90000"/>
                                    </p:animScale>
                                    <p:animScale>
                                      <p:cBhvr>
                                        <p:cTn id="56" dur="166" decel="50000">
                                          <p:stCondLst>
                                            <p:cond delay="1668"/>
                                          </p:stCondLst>
                                        </p:cTn>
                                        <p:tgtEl>
                                          <p:spTgt spid="13"/>
                                        </p:tgtEl>
                                      </p:cBhvr>
                                      <p:to x="100000" y="100000"/>
                                    </p:animScale>
                                    <p:animScale>
                                      <p:cBhvr>
                                        <p:cTn id="57" dur="26">
                                          <p:stCondLst>
                                            <p:cond delay="1808"/>
                                          </p:stCondLst>
                                        </p:cTn>
                                        <p:tgtEl>
                                          <p:spTgt spid="13"/>
                                        </p:tgtEl>
                                      </p:cBhvr>
                                      <p:to x="100000" y="95000"/>
                                    </p:animScale>
                                    <p:animScale>
                                      <p:cBhvr>
                                        <p:cTn id="58" dur="166" decel="50000">
                                          <p:stCondLst>
                                            <p:cond delay="1834"/>
                                          </p:stCondLst>
                                        </p:cTn>
                                        <p:tgtEl>
                                          <p:spTgt spid="13"/>
                                        </p:tgtEl>
                                      </p:cBhvr>
                                      <p:to x="100000" y="100000"/>
                                    </p:animScale>
                                  </p:childTnLst>
                                </p:cTn>
                              </p:par>
                            </p:childTnLst>
                          </p:cTn>
                        </p:par>
                        <p:par>
                          <p:cTn id="59" fill="hold">
                            <p:stCondLst>
                              <p:cond delay="6000"/>
                            </p:stCondLst>
                            <p:childTnLst>
                              <p:par>
                                <p:cTn id="60" presetID="26" presetClass="entr" presetSubtype="0" fill="hold"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down)">
                                      <p:cBhvr>
                                        <p:cTn id="62" dur="580">
                                          <p:stCondLst>
                                            <p:cond delay="0"/>
                                          </p:stCondLst>
                                        </p:cTn>
                                        <p:tgtEl>
                                          <p:spTgt spid="14"/>
                                        </p:tgtEl>
                                      </p:cBhvr>
                                    </p:animEffect>
                                    <p:anim calcmode="lin" valueType="num">
                                      <p:cBhvr>
                                        <p:cTn id="6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8" dur="26">
                                          <p:stCondLst>
                                            <p:cond delay="650"/>
                                          </p:stCondLst>
                                        </p:cTn>
                                        <p:tgtEl>
                                          <p:spTgt spid="14"/>
                                        </p:tgtEl>
                                      </p:cBhvr>
                                      <p:to x="100000" y="60000"/>
                                    </p:animScale>
                                    <p:animScale>
                                      <p:cBhvr>
                                        <p:cTn id="69" dur="166" decel="50000">
                                          <p:stCondLst>
                                            <p:cond delay="676"/>
                                          </p:stCondLst>
                                        </p:cTn>
                                        <p:tgtEl>
                                          <p:spTgt spid="14"/>
                                        </p:tgtEl>
                                      </p:cBhvr>
                                      <p:to x="100000" y="100000"/>
                                    </p:animScale>
                                    <p:animScale>
                                      <p:cBhvr>
                                        <p:cTn id="70" dur="26">
                                          <p:stCondLst>
                                            <p:cond delay="1312"/>
                                          </p:stCondLst>
                                        </p:cTn>
                                        <p:tgtEl>
                                          <p:spTgt spid="14"/>
                                        </p:tgtEl>
                                      </p:cBhvr>
                                      <p:to x="100000" y="80000"/>
                                    </p:animScale>
                                    <p:animScale>
                                      <p:cBhvr>
                                        <p:cTn id="71" dur="166" decel="50000">
                                          <p:stCondLst>
                                            <p:cond delay="1338"/>
                                          </p:stCondLst>
                                        </p:cTn>
                                        <p:tgtEl>
                                          <p:spTgt spid="14"/>
                                        </p:tgtEl>
                                      </p:cBhvr>
                                      <p:to x="100000" y="100000"/>
                                    </p:animScale>
                                    <p:animScale>
                                      <p:cBhvr>
                                        <p:cTn id="72" dur="26">
                                          <p:stCondLst>
                                            <p:cond delay="1642"/>
                                          </p:stCondLst>
                                        </p:cTn>
                                        <p:tgtEl>
                                          <p:spTgt spid="14"/>
                                        </p:tgtEl>
                                      </p:cBhvr>
                                      <p:to x="100000" y="90000"/>
                                    </p:animScale>
                                    <p:animScale>
                                      <p:cBhvr>
                                        <p:cTn id="73" dur="166" decel="50000">
                                          <p:stCondLst>
                                            <p:cond delay="1668"/>
                                          </p:stCondLst>
                                        </p:cTn>
                                        <p:tgtEl>
                                          <p:spTgt spid="14"/>
                                        </p:tgtEl>
                                      </p:cBhvr>
                                      <p:to x="100000" y="100000"/>
                                    </p:animScale>
                                    <p:animScale>
                                      <p:cBhvr>
                                        <p:cTn id="74" dur="26">
                                          <p:stCondLst>
                                            <p:cond delay="1808"/>
                                          </p:stCondLst>
                                        </p:cTn>
                                        <p:tgtEl>
                                          <p:spTgt spid="14"/>
                                        </p:tgtEl>
                                      </p:cBhvr>
                                      <p:to x="100000" y="95000"/>
                                    </p:animScale>
                                    <p:animScale>
                                      <p:cBhvr>
                                        <p:cTn id="75" dur="166" decel="50000">
                                          <p:stCondLst>
                                            <p:cond delay="1834"/>
                                          </p:stCondLst>
                                        </p:cTn>
                                        <p:tgtEl>
                                          <p:spTgt spid="14"/>
                                        </p:tgtEl>
                                      </p:cBhvr>
                                      <p:to x="100000" y="100000"/>
                                    </p:animScale>
                                  </p:childTnLst>
                                </p:cTn>
                              </p:par>
                            </p:childTnLst>
                          </p:cTn>
                        </p:par>
                        <p:par>
                          <p:cTn id="76" fill="hold">
                            <p:stCondLst>
                              <p:cond delay="8000"/>
                            </p:stCondLst>
                            <p:childTnLst>
                              <p:par>
                                <p:cTn id="77" presetID="26" presetClass="entr" presetSubtype="0" fill="hold" nodeType="after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wipe(down)">
                                      <p:cBhvr>
                                        <p:cTn id="79" dur="580">
                                          <p:stCondLst>
                                            <p:cond delay="0"/>
                                          </p:stCondLst>
                                        </p:cTn>
                                        <p:tgtEl>
                                          <p:spTgt spid="15"/>
                                        </p:tgtEl>
                                      </p:cBhvr>
                                    </p:animEffect>
                                    <p:anim calcmode="lin" valueType="num">
                                      <p:cBhvr>
                                        <p:cTn id="8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85" dur="26">
                                          <p:stCondLst>
                                            <p:cond delay="650"/>
                                          </p:stCondLst>
                                        </p:cTn>
                                        <p:tgtEl>
                                          <p:spTgt spid="15"/>
                                        </p:tgtEl>
                                      </p:cBhvr>
                                      <p:to x="100000" y="60000"/>
                                    </p:animScale>
                                    <p:animScale>
                                      <p:cBhvr>
                                        <p:cTn id="86" dur="166" decel="50000">
                                          <p:stCondLst>
                                            <p:cond delay="676"/>
                                          </p:stCondLst>
                                        </p:cTn>
                                        <p:tgtEl>
                                          <p:spTgt spid="15"/>
                                        </p:tgtEl>
                                      </p:cBhvr>
                                      <p:to x="100000" y="100000"/>
                                    </p:animScale>
                                    <p:animScale>
                                      <p:cBhvr>
                                        <p:cTn id="87" dur="26">
                                          <p:stCondLst>
                                            <p:cond delay="1312"/>
                                          </p:stCondLst>
                                        </p:cTn>
                                        <p:tgtEl>
                                          <p:spTgt spid="15"/>
                                        </p:tgtEl>
                                      </p:cBhvr>
                                      <p:to x="100000" y="80000"/>
                                    </p:animScale>
                                    <p:animScale>
                                      <p:cBhvr>
                                        <p:cTn id="88" dur="166" decel="50000">
                                          <p:stCondLst>
                                            <p:cond delay="1338"/>
                                          </p:stCondLst>
                                        </p:cTn>
                                        <p:tgtEl>
                                          <p:spTgt spid="15"/>
                                        </p:tgtEl>
                                      </p:cBhvr>
                                      <p:to x="100000" y="100000"/>
                                    </p:animScale>
                                    <p:animScale>
                                      <p:cBhvr>
                                        <p:cTn id="89" dur="26">
                                          <p:stCondLst>
                                            <p:cond delay="1642"/>
                                          </p:stCondLst>
                                        </p:cTn>
                                        <p:tgtEl>
                                          <p:spTgt spid="15"/>
                                        </p:tgtEl>
                                      </p:cBhvr>
                                      <p:to x="100000" y="90000"/>
                                    </p:animScale>
                                    <p:animScale>
                                      <p:cBhvr>
                                        <p:cTn id="90" dur="166" decel="50000">
                                          <p:stCondLst>
                                            <p:cond delay="1668"/>
                                          </p:stCondLst>
                                        </p:cTn>
                                        <p:tgtEl>
                                          <p:spTgt spid="15"/>
                                        </p:tgtEl>
                                      </p:cBhvr>
                                      <p:to x="100000" y="100000"/>
                                    </p:animScale>
                                    <p:animScale>
                                      <p:cBhvr>
                                        <p:cTn id="91" dur="26">
                                          <p:stCondLst>
                                            <p:cond delay="1808"/>
                                          </p:stCondLst>
                                        </p:cTn>
                                        <p:tgtEl>
                                          <p:spTgt spid="15"/>
                                        </p:tgtEl>
                                      </p:cBhvr>
                                      <p:to x="100000" y="95000"/>
                                    </p:animScale>
                                    <p:animScale>
                                      <p:cBhvr>
                                        <p:cTn id="92" dur="166" decel="50000">
                                          <p:stCondLst>
                                            <p:cond delay="1834"/>
                                          </p:stCondLst>
                                        </p:cTn>
                                        <p:tgtEl>
                                          <p:spTgt spid="15"/>
                                        </p:tgtEl>
                                      </p:cBhvr>
                                      <p:to x="100000" y="100000"/>
                                    </p:animScale>
                                  </p:childTnLst>
                                </p:cTn>
                              </p:par>
                            </p:childTnLst>
                          </p:cTn>
                        </p:par>
                        <p:par>
                          <p:cTn id="93" fill="hold">
                            <p:stCondLst>
                              <p:cond delay="10000"/>
                            </p:stCondLst>
                            <p:childTnLst>
                              <p:par>
                                <p:cTn id="94" presetID="26" presetClass="entr" presetSubtype="0" fill="hold" nodeType="afterEffect">
                                  <p:stCondLst>
                                    <p:cond delay="0"/>
                                  </p:stCondLst>
                                  <p:childTnLst>
                                    <p:set>
                                      <p:cBhvr>
                                        <p:cTn id="95" dur="1" fill="hold">
                                          <p:stCondLst>
                                            <p:cond delay="0"/>
                                          </p:stCondLst>
                                        </p:cTn>
                                        <p:tgtEl>
                                          <p:spTgt spid="10"/>
                                        </p:tgtEl>
                                        <p:attrNameLst>
                                          <p:attrName>style.visibility</p:attrName>
                                        </p:attrNameLst>
                                      </p:cBhvr>
                                      <p:to>
                                        <p:strVal val="visible"/>
                                      </p:to>
                                    </p:set>
                                    <p:animEffect transition="in" filter="wipe(down)">
                                      <p:cBhvr>
                                        <p:cTn id="96" dur="580">
                                          <p:stCondLst>
                                            <p:cond delay="0"/>
                                          </p:stCondLst>
                                        </p:cTn>
                                        <p:tgtEl>
                                          <p:spTgt spid="10"/>
                                        </p:tgtEl>
                                      </p:cBhvr>
                                    </p:animEffect>
                                    <p:anim calcmode="lin" valueType="num">
                                      <p:cBhvr>
                                        <p:cTn id="9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02" dur="26">
                                          <p:stCondLst>
                                            <p:cond delay="650"/>
                                          </p:stCondLst>
                                        </p:cTn>
                                        <p:tgtEl>
                                          <p:spTgt spid="10"/>
                                        </p:tgtEl>
                                      </p:cBhvr>
                                      <p:to x="100000" y="60000"/>
                                    </p:animScale>
                                    <p:animScale>
                                      <p:cBhvr>
                                        <p:cTn id="103" dur="166" decel="50000">
                                          <p:stCondLst>
                                            <p:cond delay="676"/>
                                          </p:stCondLst>
                                        </p:cTn>
                                        <p:tgtEl>
                                          <p:spTgt spid="10"/>
                                        </p:tgtEl>
                                      </p:cBhvr>
                                      <p:to x="100000" y="100000"/>
                                    </p:animScale>
                                    <p:animScale>
                                      <p:cBhvr>
                                        <p:cTn id="104" dur="26">
                                          <p:stCondLst>
                                            <p:cond delay="1312"/>
                                          </p:stCondLst>
                                        </p:cTn>
                                        <p:tgtEl>
                                          <p:spTgt spid="10"/>
                                        </p:tgtEl>
                                      </p:cBhvr>
                                      <p:to x="100000" y="80000"/>
                                    </p:animScale>
                                    <p:animScale>
                                      <p:cBhvr>
                                        <p:cTn id="105" dur="166" decel="50000">
                                          <p:stCondLst>
                                            <p:cond delay="1338"/>
                                          </p:stCondLst>
                                        </p:cTn>
                                        <p:tgtEl>
                                          <p:spTgt spid="10"/>
                                        </p:tgtEl>
                                      </p:cBhvr>
                                      <p:to x="100000" y="100000"/>
                                    </p:animScale>
                                    <p:animScale>
                                      <p:cBhvr>
                                        <p:cTn id="106" dur="26">
                                          <p:stCondLst>
                                            <p:cond delay="1642"/>
                                          </p:stCondLst>
                                        </p:cTn>
                                        <p:tgtEl>
                                          <p:spTgt spid="10"/>
                                        </p:tgtEl>
                                      </p:cBhvr>
                                      <p:to x="100000" y="90000"/>
                                    </p:animScale>
                                    <p:animScale>
                                      <p:cBhvr>
                                        <p:cTn id="107" dur="166" decel="50000">
                                          <p:stCondLst>
                                            <p:cond delay="1668"/>
                                          </p:stCondLst>
                                        </p:cTn>
                                        <p:tgtEl>
                                          <p:spTgt spid="10"/>
                                        </p:tgtEl>
                                      </p:cBhvr>
                                      <p:to x="100000" y="100000"/>
                                    </p:animScale>
                                    <p:animScale>
                                      <p:cBhvr>
                                        <p:cTn id="108" dur="26">
                                          <p:stCondLst>
                                            <p:cond delay="1808"/>
                                          </p:stCondLst>
                                        </p:cTn>
                                        <p:tgtEl>
                                          <p:spTgt spid="10"/>
                                        </p:tgtEl>
                                      </p:cBhvr>
                                      <p:to x="100000" y="95000"/>
                                    </p:animScale>
                                    <p:animScale>
                                      <p:cBhvr>
                                        <p:cTn id="109" dur="166" decel="50000">
                                          <p:stCondLst>
                                            <p:cond delay="1834"/>
                                          </p:stCondLst>
                                        </p:cTn>
                                        <p:tgtEl>
                                          <p:spTgt spid="10"/>
                                        </p:tgtEl>
                                      </p:cBhvr>
                                      <p:to x="100000" y="100000"/>
                                    </p:animScale>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0" nodeType="clickEffect">
                                  <p:stCondLst>
                                    <p:cond delay="0"/>
                                  </p:stCondLst>
                                  <p:childTnLst>
                                    <p:set>
                                      <p:cBhvr>
                                        <p:cTn id="113" dur="1" fill="hold">
                                          <p:stCondLst>
                                            <p:cond delay="0"/>
                                          </p:stCondLst>
                                        </p:cTn>
                                        <p:tgtEl>
                                          <p:spTgt spid="16"/>
                                        </p:tgtEl>
                                        <p:attrNameLst>
                                          <p:attrName>style.visibility</p:attrName>
                                        </p:attrNameLst>
                                      </p:cBhvr>
                                      <p:to>
                                        <p:strVal val="visible"/>
                                      </p:to>
                                    </p:set>
                                    <p:anim calcmode="lin" valueType="num">
                                      <p:cBhvr>
                                        <p:cTn id="114" dur="500" fill="hold"/>
                                        <p:tgtEl>
                                          <p:spTgt spid="16"/>
                                        </p:tgtEl>
                                        <p:attrNameLst>
                                          <p:attrName>ppt_w</p:attrName>
                                        </p:attrNameLst>
                                      </p:cBhvr>
                                      <p:tavLst>
                                        <p:tav tm="0">
                                          <p:val>
                                            <p:fltVal val="0"/>
                                          </p:val>
                                        </p:tav>
                                        <p:tav tm="100000">
                                          <p:val>
                                            <p:strVal val="#ppt_w"/>
                                          </p:val>
                                        </p:tav>
                                      </p:tavLst>
                                    </p:anim>
                                    <p:anim calcmode="lin" valueType="num">
                                      <p:cBhvr>
                                        <p:cTn id="115" dur="500" fill="hold"/>
                                        <p:tgtEl>
                                          <p:spTgt spid="16"/>
                                        </p:tgtEl>
                                        <p:attrNameLst>
                                          <p:attrName>ppt_h</p:attrName>
                                        </p:attrNameLst>
                                      </p:cBhvr>
                                      <p:tavLst>
                                        <p:tav tm="0">
                                          <p:val>
                                            <p:fltVal val="0"/>
                                          </p:val>
                                        </p:tav>
                                        <p:tav tm="100000">
                                          <p:val>
                                            <p:strVal val="#ppt_h"/>
                                          </p:val>
                                        </p:tav>
                                      </p:tavLst>
                                    </p:anim>
                                    <p:animEffect transition="in" filter="fade">
                                      <p:cBhvr>
                                        <p:cTn id="116" dur="500"/>
                                        <p:tgtEl>
                                          <p:spTgt spid="16"/>
                                        </p:tgtEl>
                                      </p:cBhvr>
                                    </p:animEffect>
                                  </p:childTnLst>
                                </p:cTn>
                              </p:par>
                            </p:childTnLst>
                          </p:cTn>
                        </p:par>
                        <p:par>
                          <p:cTn id="117" fill="hold">
                            <p:stCondLst>
                              <p:cond delay="500"/>
                            </p:stCondLst>
                            <p:childTnLst>
                              <p:par>
                                <p:cTn id="118" presetID="53" presetClass="entr" presetSubtype="16" fill="hold" grpId="0" nodeType="afterEffect">
                                  <p:stCondLst>
                                    <p:cond delay="0"/>
                                  </p:stCondLst>
                                  <p:childTnLst>
                                    <p:set>
                                      <p:cBhvr>
                                        <p:cTn id="119" dur="1" fill="hold">
                                          <p:stCondLst>
                                            <p:cond delay="0"/>
                                          </p:stCondLst>
                                        </p:cTn>
                                        <p:tgtEl>
                                          <p:spTgt spid="20"/>
                                        </p:tgtEl>
                                        <p:attrNameLst>
                                          <p:attrName>style.visibility</p:attrName>
                                        </p:attrNameLst>
                                      </p:cBhvr>
                                      <p:to>
                                        <p:strVal val="visible"/>
                                      </p:to>
                                    </p:set>
                                    <p:anim calcmode="lin" valueType="num">
                                      <p:cBhvr>
                                        <p:cTn id="120" dur="500" fill="hold"/>
                                        <p:tgtEl>
                                          <p:spTgt spid="20"/>
                                        </p:tgtEl>
                                        <p:attrNameLst>
                                          <p:attrName>ppt_w</p:attrName>
                                        </p:attrNameLst>
                                      </p:cBhvr>
                                      <p:tavLst>
                                        <p:tav tm="0">
                                          <p:val>
                                            <p:fltVal val="0"/>
                                          </p:val>
                                        </p:tav>
                                        <p:tav tm="100000">
                                          <p:val>
                                            <p:strVal val="#ppt_w"/>
                                          </p:val>
                                        </p:tav>
                                      </p:tavLst>
                                    </p:anim>
                                    <p:anim calcmode="lin" valueType="num">
                                      <p:cBhvr>
                                        <p:cTn id="121" dur="500" fill="hold"/>
                                        <p:tgtEl>
                                          <p:spTgt spid="20"/>
                                        </p:tgtEl>
                                        <p:attrNameLst>
                                          <p:attrName>ppt_h</p:attrName>
                                        </p:attrNameLst>
                                      </p:cBhvr>
                                      <p:tavLst>
                                        <p:tav tm="0">
                                          <p:val>
                                            <p:fltVal val="0"/>
                                          </p:val>
                                        </p:tav>
                                        <p:tav tm="100000">
                                          <p:val>
                                            <p:strVal val="#ppt_h"/>
                                          </p:val>
                                        </p:tav>
                                      </p:tavLst>
                                    </p:anim>
                                    <p:animEffect transition="in" filter="fade">
                                      <p:cBhvr>
                                        <p:cTn id="122" dur="500"/>
                                        <p:tgtEl>
                                          <p:spTgt spid="20"/>
                                        </p:tgtEl>
                                      </p:cBhvr>
                                    </p:animEffect>
                                  </p:childTnLst>
                                </p:cTn>
                              </p:par>
                            </p:childTnLst>
                          </p:cTn>
                        </p:par>
                        <p:par>
                          <p:cTn id="123" fill="hold">
                            <p:stCondLst>
                              <p:cond delay="1000"/>
                            </p:stCondLst>
                            <p:childTnLst>
                              <p:par>
                                <p:cTn id="124" presetID="53" presetClass="entr" presetSubtype="16" fill="hold" grpId="0" nodeType="afterEffect">
                                  <p:stCondLst>
                                    <p:cond delay="0"/>
                                  </p:stCondLst>
                                  <p:childTnLst>
                                    <p:set>
                                      <p:cBhvr>
                                        <p:cTn id="125" dur="1" fill="hold">
                                          <p:stCondLst>
                                            <p:cond delay="0"/>
                                          </p:stCondLst>
                                        </p:cTn>
                                        <p:tgtEl>
                                          <p:spTgt spid="19"/>
                                        </p:tgtEl>
                                        <p:attrNameLst>
                                          <p:attrName>style.visibility</p:attrName>
                                        </p:attrNameLst>
                                      </p:cBhvr>
                                      <p:to>
                                        <p:strVal val="visible"/>
                                      </p:to>
                                    </p:set>
                                    <p:anim calcmode="lin" valueType="num">
                                      <p:cBhvr>
                                        <p:cTn id="126" dur="500" fill="hold"/>
                                        <p:tgtEl>
                                          <p:spTgt spid="19"/>
                                        </p:tgtEl>
                                        <p:attrNameLst>
                                          <p:attrName>ppt_w</p:attrName>
                                        </p:attrNameLst>
                                      </p:cBhvr>
                                      <p:tavLst>
                                        <p:tav tm="0">
                                          <p:val>
                                            <p:fltVal val="0"/>
                                          </p:val>
                                        </p:tav>
                                        <p:tav tm="100000">
                                          <p:val>
                                            <p:strVal val="#ppt_w"/>
                                          </p:val>
                                        </p:tav>
                                      </p:tavLst>
                                    </p:anim>
                                    <p:anim calcmode="lin" valueType="num">
                                      <p:cBhvr>
                                        <p:cTn id="127" dur="500" fill="hold"/>
                                        <p:tgtEl>
                                          <p:spTgt spid="19"/>
                                        </p:tgtEl>
                                        <p:attrNameLst>
                                          <p:attrName>ppt_h</p:attrName>
                                        </p:attrNameLst>
                                      </p:cBhvr>
                                      <p:tavLst>
                                        <p:tav tm="0">
                                          <p:val>
                                            <p:fltVal val="0"/>
                                          </p:val>
                                        </p:tav>
                                        <p:tav tm="100000">
                                          <p:val>
                                            <p:strVal val="#ppt_h"/>
                                          </p:val>
                                        </p:tav>
                                      </p:tavLst>
                                    </p:anim>
                                    <p:animEffect transition="in" filter="fade">
                                      <p:cBhvr>
                                        <p:cTn id="128" dur="500"/>
                                        <p:tgtEl>
                                          <p:spTgt spid="19"/>
                                        </p:tgtEl>
                                      </p:cBhvr>
                                    </p:animEffect>
                                  </p:childTnLst>
                                </p:cTn>
                              </p:par>
                            </p:childTnLst>
                          </p:cTn>
                        </p:par>
                        <p:par>
                          <p:cTn id="129" fill="hold">
                            <p:stCondLst>
                              <p:cond delay="1500"/>
                            </p:stCondLst>
                            <p:childTnLst>
                              <p:par>
                                <p:cTn id="130" presetID="53" presetClass="entr" presetSubtype="16" fill="hold" grpId="0" nodeType="afterEffect">
                                  <p:stCondLst>
                                    <p:cond delay="0"/>
                                  </p:stCondLst>
                                  <p:childTnLst>
                                    <p:set>
                                      <p:cBhvr>
                                        <p:cTn id="131" dur="1" fill="hold">
                                          <p:stCondLst>
                                            <p:cond delay="0"/>
                                          </p:stCondLst>
                                        </p:cTn>
                                        <p:tgtEl>
                                          <p:spTgt spid="21"/>
                                        </p:tgtEl>
                                        <p:attrNameLst>
                                          <p:attrName>style.visibility</p:attrName>
                                        </p:attrNameLst>
                                      </p:cBhvr>
                                      <p:to>
                                        <p:strVal val="visible"/>
                                      </p:to>
                                    </p:set>
                                    <p:anim calcmode="lin" valueType="num">
                                      <p:cBhvr>
                                        <p:cTn id="132" dur="500" fill="hold"/>
                                        <p:tgtEl>
                                          <p:spTgt spid="21"/>
                                        </p:tgtEl>
                                        <p:attrNameLst>
                                          <p:attrName>ppt_w</p:attrName>
                                        </p:attrNameLst>
                                      </p:cBhvr>
                                      <p:tavLst>
                                        <p:tav tm="0">
                                          <p:val>
                                            <p:fltVal val="0"/>
                                          </p:val>
                                        </p:tav>
                                        <p:tav tm="100000">
                                          <p:val>
                                            <p:strVal val="#ppt_w"/>
                                          </p:val>
                                        </p:tav>
                                      </p:tavLst>
                                    </p:anim>
                                    <p:anim calcmode="lin" valueType="num">
                                      <p:cBhvr>
                                        <p:cTn id="133" dur="500" fill="hold"/>
                                        <p:tgtEl>
                                          <p:spTgt spid="21"/>
                                        </p:tgtEl>
                                        <p:attrNameLst>
                                          <p:attrName>ppt_h</p:attrName>
                                        </p:attrNameLst>
                                      </p:cBhvr>
                                      <p:tavLst>
                                        <p:tav tm="0">
                                          <p:val>
                                            <p:fltVal val="0"/>
                                          </p:val>
                                        </p:tav>
                                        <p:tav tm="100000">
                                          <p:val>
                                            <p:strVal val="#ppt_h"/>
                                          </p:val>
                                        </p:tav>
                                      </p:tavLst>
                                    </p:anim>
                                    <p:animEffect transition="in" filter="fade">
                                      <p:cBhvr>
                                        <p:cTn id="134" dur="500"/>
                                        <p:tgtEl>
                                          <p:spTgt spid="21"/>
                                        </p:tgtEl>
                                      </p:cBhvr>
                                    </p:animEffect>
                                  </p:childTnLst>
                                </p:cTn>
                              </p:par>
                            </p:childTnLst>
                          </p:cTn>
                        </p:par>
                        <p:par>
                          <p:cTn id="135" fill="hold">
                            <p:stCondLst>
                              <p:cond delay="2000"/>
                            </p:stCondLst>
                            <p:childTnLst>
                              <p:par>
                                <p:cTn id="136" presetID="53" presetClass="entr" presetSubtype="16" fill="hold" grpId="0" nodeType="afterEffect">
                                  <p:stCondLst>
                                    <p:cond delay="0"/>
                                  </p:stCondLst>
                                  <p:childTnLst>
                                    <p:set>
                                      <p:cBhvr>
                                        <p:cTn id="137" dur="1" fill="hold">
                                          <p:stCondLst>
                                            <p:cond delay="0"/>
                                          </p:stCondLst>
                                        </p:cTn>
                                        <p:tgtEl>
                                          <p:spTgt spid="18"/>
                                        </p:tgtEl>
                                        <p:attrNameLst>
                                          <p:attrName>style.visibility</p:attrName>
                                        </p:attrNameLst>
                                      </p:cBhvr>
                                      <p:to>
                                        <p:strVal val="visible"/>
                                      </p:to>
                                    </p:set>
                                    <p:anim calcmode="lin" valueType="num">
                                      <p:cBhvr>
                                        <p:cTn id="138" dur="500" fill="hold"/>
                                        <p:tgtEl>
                                          <p:spTgt spid="18"/>
                                        </p:tgtEl>
                                        <p:attrNameLst>
                                          <p:attrName>ppt_w</p:attrName>
                                        </p:attrNameLst>
                                      </p:cBhvr>
                                      <p:tavLst>
                                        <p:tav tm="0">
                                          <p:val>
                                            <p:fltVal val="0"/>
                                          </p:val>
                                        </p:tav>
                                        <p:tav tm="100000">
                                          <p:val>
                                            <p:strVal val="#ppt_w"/>
                                          </p:val>
                                        </p:tav>
                                      </p:tavLst>
                                    </p:anim>
                                    <p:anim calcmode="lin" valueType="num">
                                      <p:cBhvr>
                                        <p:cTn id="139" dur="500" fill="hold"/>
                                        <p:tgtEl>
                                          <p:spTgt spid="18"/>
                                        </p:tgtEl>
                                        <p:attrNameLst>
                                          <p:attrName>ppt_h</p:attrName>
                                        </p:attrNameLst>
                                      </p:cBhvr>
                                      <p:tavLst>
                                        <p:tav tm="0">
                                          <p:val>
                                            <p:fltVal val="0"/>
                                          </p:val>
                                        </p:tav>
                                        <p:tav tm="100000">
                                          <p:val>
                                            <p:strVal val="#ppt_h"/>
                                          </p:val>
                                        </p:tav>
                                      </p:tavLst>
                                    </p:anim>
                                    <p:animEffect transition="in" filter="fade">
                                      <p:cBhvr>
                                        <p:cTn id="140" dur="500"/>
                                        <p:tgtEl>
                                          <p:spTgt spid="18"/>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22"/>
                                        </p:tgtEl>
                                        <p:attrNameLst>
                                          <p:attrName>style.visibility</p:attrName>
                                        </p:attrNameLst>
                                      </p:cBhvr>
                                      <p:to>
                                        <p:strVal val="visible"/>
                                      </p:to>
                                    </p:set>
                                    <p:animEffect transition="in" filter="fade">
                                      <p:cBhvr>
                                        <p:cTn id="1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animBg="1"/>
      <p:bldP spid="20" grpId="0" animBg="1"/>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84" y="0"/>
            <a:ext cx="9144000" cy="6823279"/>
          </a:xfrm>
          <a:prstGeom prst="rect">
            <a:avLst/>
          </a:prstGeom>
        </p:spPr>
      </p:pic>
      <p:sp>
        <p:nvSpPr>
          <p:cNvPr id="2" name="Rectangle 1"/>
          <p:cNvSpPr/>
          <p:nvPr/>
        </p:nvSpPr>
        <p:spPr>
          <a:xfrm>
            <a:off x="5897081" y="28168"/>
            <a:ext cx="3211135" cy="646331"/>
          </a:xfrm>
          <a:prstGeom prst="rect">
            <a:avLst/>
          </a:prstGeom>
        </p:spPr>
        <p:txBody>
          <a:bodyPr wrap="none">
            <a:spAutoFit/>
          </a:bodyPr>
          <a:lstStyle/>
          <a:p>
            <a:r>
              <a:rPr lang="en-US" altLang="en-US" sz="3600" b="1" dirty="0"/>
              <a:t>The Five Idols</a:t>
            </a:r>
            <a:endParaRPr lang="en-US" sz="3600" b="1" dirty="0"/>
          </a:p>
        </p:txBody>
      </p:sp>
      <p:sp>
        <p:nvSpPr>
          <p:cNvPr id="3" name="Rectangle 2"/>
          <p:cNvSpPr/>
          <p:nvPr/>
        </p:nvSpPr>
        <p:spPr>
          <a:xfrm>
            <a:off x="359752" y="690293"/>
            <a:ext cx="8712680" cy="1200329"/>
          </a:xfrm>
          <a:prstGeom prst="rect">
            <a:avLst/>
          </a:prstGeom>
        </p:spPr>
        <p:txBody>
          <a:bodyPr wrap="square">
            <a:spAutoFit/>
          </a:bodyPr>
          <a:lstStyle/>
          <a:p>
            <a:r>
              <a:rPr lang="en-US" altLang="en-US" sz="3200" b="1" dirty="0" smtClean="0"/>
              <a:t>4-st idol: </a:t>
            </a:r>
            <a:r>
              <a:rPr lang="en-US" altLang="en-US" sz="3600" b="1" u="sng" dirty="0"/>
              <a:t>“Idols of the Theater” </a:t>
            </a:r>
            <a:r>
              <a:rPr lang="en-US" altLang="en-US" sz="3600" b="1" dirty="0"/>
              <a:t>has to do with received tradition.</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9490" y="5085183"/>
            <a:ext cx="2664069" cy="1772817"/>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27586" r="21379"/>
          <a:stretch/>
        </p:blipFill>
        <p:spPr>
          <a:xfrm>
            <a:off x="6346441" y="3142083"/>
            <a:ext cx="2797559" cy="19431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6441" y="1299414"/>
            <a:ext cx="2729880" cy="1842669"/>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7651" y="4402391"/>
            <a:ext cx="1691839" cy="242088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023629"/>
            <a:ext cx="4787651" cy="4799650"/>
          </a:xfrm>
          <a:prstGeom prst="rect">
            <a:avLst/>
          </a:prstGeom>
        </p:spPr>
      </p:pic>
      <p:sp>
        <p:nvSpPr>
          <p:cNvPr id="19" name="Rectangle 18"/>
          <p:cNvSpPr/>
          <p:nvPr/>
        </p:nvSpPr>
        <p:spPr>
          <a:xfrm>
            <a:off x="161042" y="1890622"/>
            <a:ext cx="6318448" cy="415498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n-US" sz="2400" b="1" dirty="0"/>
              <a:t>According to the insight that the world is a stage, the Idols of the Theatre are prejudices stemming from received or traditional philosophical systems. These systems resemble plays in so far as they render fictional worlds, which were never exposed to an experimental check or to a test by experience. The idols of the theatre thus have their origin in dogmatic philosophy or in wrong laws of demonstration.</a:t>
            </a:r>
          </a:p>
        </p:txBody>
      </p:sp>
    </p:spTree>
    <p:extLst>
      <p:ext uri="{BB962C8B-B14F-4D97-AF65-F5344CB8AC3E}">
        <p14:creationId xmlns:p14="http://schemas.microsoft.com/office/powerpoint/2010/main" val="253229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84" y="0"/>
            <a:ext cx="9144000" cy="6823279"/>
          </a:xfrm>
          <a:prstGeom prst="rect">
            <a:avLst/>
          </a:prstGeom>
        </p:spPr>
      </p:pic>
      <p:sp>
        <p:nvSpPr>
          <p:cNvPr id="2" name="Rectangle 1"/>
          <p:cNvSpPr/>
          <p:nvPr/>
        </p:nvSpPr>
        <p:spPr>
          <a:xfrm>
            <a:off x="5897081" y="28168"/>
            <a:ext cx="3211135" cy="646331"/>
          </a:xfrm>
          <a:prstGeom prst="rect">
            <a:avLst/>
          </a:prstGeom>
        </p:spPr>
        <p:txBody>
          <a:bodyPr wrap="none">
            <a:spAutoFit/>
          </a:bodyPr>
          <a:lstStyle/>
          <a:p>
            <a:r>
              <a:rPr lang="en-US" altLang="en-US" sz="3600" b="1" dirty="0"/>
              <a:t>The Five Idols</a:t>
            </a:r>
            <a:endParaRPr lang="en-US" sz="3600" b="1" dirty="0"/>
          </a:p>
        </p:txBody>
      </p:sp>
      <p:sp>
        <p:nvSpPr>
          <p:cNvPr id="3" name="Rectangle 2"/>
          <p:cNvSpPr/>
          <p:nvPr/>
        </p:nvSpPr>
        <p:spPr>
          <a:xfrm>
            <a:off x="359752" y="690293"/>
            <a:ext cx="8712680" cy="1200329"/>
          </a:xfrm>
          <a:prstGeom prst="rect">
            <a:avLst/>
          </a:prstGeom>
        </p:spPr>
        <p:txBody>
          <a:bodyPr wrap="square">
            <a:spAutoFit/>
          </a:bodyPr>
          <a:lstStyle/>
          <a:p>
            <a:r>
              <a:rPr lang="en-US" altLang="en-US" sz="3200" b="1" dirty="0" smtClean="0"/>
              <a:t>4-st idol: </a:t>
            </a:r>
            <a:r>
              <a:rPr lang="en-US" altLang="en-US" sz="3600" b="1" u="sng" dirty="0"/>
              <a:t>“Idols of the Theater” </a:t>
            </a:r>
            <a:r>
              <a:rPr lang="en-US" altLang="en-US" sz="3600" b="1" dirty="0"/>
              <a:t>has to do with received tradition.</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9490" y="5085183"/>
            <a:ext cx="2664069" cy="1772817"/>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27586" r="21379"/>
          <a:stretch/>
        </p:blipFill>
        <p:spPr>
          <a:xfrm>
            <a:off x="6346441" y="3142083"/>
            <a:ext cx="2797559" cy="19431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6441" y="1299414"/>
            <a:ext cx="2729880" cy="1842669"/>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7651" y="4402391"/>
            <a:ext cx="1691839" cy="242088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023629"/>
            <a:ext cx="4787651" cy="4799650"/>
          </a:xfrm>
          <a:prstGeom prst="rect">
            <a:avLst/>
          </a:prstGeom>
        </p:spPr>
      </p:pic>
      <p:sp>
        <p:nvSpPr>
          <p:cNvPr id="19" name="Rectangle 18"/>
          <p:cNvSpPr/>
          <p:nvPr/>
        </p:nvSpPr>
        <p:spPr>
          <a:xfrm>
            <a:off x="161042" y="1890622"/>
            <a:ext cx="6318448" cy="415498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n-US" sz="2400" b="1" dirty="0"/>
              <a:t>According to the insight that the world is a stage, the Idols of the Theatre are prejudices stemming from received or traditional philosophical systems. These systems resemble plays in so far as they render fictional worlds, which were never exposed to an experimental check or to a test by experience. The idols of the theatre thus have their origin in dogmatic philosophy or in wrong laws of demonstration.</a:t>
            </a:r>
          </a:p>
        </p:txBody>
      </p:sp>
    </p:spTree>
    <p:extLst>
      <p:ext uri="{BB962C8B-B14F-4D97-AF65-F5344CB8AC3E}">
        <p14:creationId xmlns:p14="http://schemas.microsoft.com/office/powerpoint/2010/main" val="354768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97081" y="28168"/>
            <a:ext cx="3211135" cy="646331"/>
          </a:xfrm>
          <a:prstGeom prst="rect">
            <a:avLst/>
          </a:prstGeom>
        </p:spPr>
        <p:txBody>
          <a:bodyPr wrap="none">
            <a:spAutoFit/>
          </a:bodyPr>
          <a:lstStyle/>
          <a:p>
            <a:r>
              <a:rPr lang="en-US" altLang="en-US" sz="3600" b="1" dirty="0"/>
              <a:t>The Five Idols</a:t>
            </a:r>
            <a:endParaRPr lang="en-US" sz="3600" b="1" dirty="0"/>
          </a:p>
        </p:txBody>
      </p:sp>
      <p:sp>
        <p:nvSpPr>
          <p:cNvPr id="3" name="Rectangle 2"/>
          <p:cNvSpPr/>
          <p:nvPr/>
        </p:nvSpPr>
        <p:spPr>
          <a:xfrm>
            <a:off x="0" y="690293"/>
            <a:ext cx="9072432" cy="1200329"/>
          </a:xfrm>
          <a:prstGeom prst="rect">
            <a:avLst/>
          </a:prstGeom>
        </p:spPr>
        <p:txBody>
          <a:bodyPr wrap="square">
            <a:spAutoFit/>
          </a:bodyPr>
          <a:lstStyle/>
          <a:p>
            <a:r>
              <a:rPr lang="en-US" altLang="en-US" sz="3600" b="1" dirty="0" smtClean="0"/>
              <a:t>  5th </a:t>
            </a:r>
            <a:r>
              <a:rPr lang="en-US" altLang="en-US" sz="3600" b="1" dirty="0"/>
              <a:t>idol: </a:t>
            </a:r>
            <a:r>
              <a:rPr lang="en-US" altLang="en-US" sz="3600" b="1" u="sng" dirty="0"/>
              <a:t>“Idols of the Schools” </a:t>
            </a:r>
            <a:r>
              <a:rPr lang="en-US" altLang="en-US" sz="3600" b="1" dirty="0"/>
              <a:t>is a belief in a blind rule of reasoning.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98" y="1890622"/>
            <a:ext cx="5545133" cy="493936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2930" y="1890621"/>
            <a:ext cx="3529502" cy="235300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056" y="4027550"/>
            <a:ext cx="4032159" cy="2802434"/>
          </a:xfrm>
          <a:prstGeom prst="rect">
            <a:avLst/>
          </a:prstGeom>
        </p:spPr>
      </p:pic>
      <p:sp>
        <p:nvSpPr>
          <p:cNvPr id="7" name="Rectangle 6"/>
          <p:cNvSpPr/>
          <p:nvPr/>
        </p:nvSpPr>
        <p:spPr>
          <a:xfrm>
            <a:off x="1" y="1933536"/>
            <a:ext cx="5652120" cy="483209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n-US" sz="2800" b="1" dirty="0" smtClean="0"/>
              <a:t>    Bacon </a:t>
            </a:r>
            <a:r>
              <a:rPr lang="en-US" sz="2800" b="1" dirty="0"/>
              <a:t>ends his presentation of the idols in </a:t>
            </a:r>
            <a:r>
              <a:rPr lang="en-US" sz="2800" b="1" i="1" dirty="0" err="1"/>
              <a:t>Novum</a:t>
            </a:r>
            <a:r>
              <a:rPr lang="en-US" sz="2800" b="1" i="1" dirty="0"/>
              <a:t> </a:t>
            </a:r>
            <a:r>
              <a:rPr lang="en-US" sz="2800" b="1" i="1" dirty="0" err="1"/>
              <a:t>Organum</a:t>
            </a:r>
            <a:r>
              <a:rPr lang="en-US" sz="2800" b="1" dirty="0"/>
              <a:t>, </a:t>
            </a:r>
            <a:r>
              <a:rPr lang="en-US" sz="2800" b="1" dirty="0" smtClean="0"/>
              <a:t>with </a:t>
            </a:r>
            <a:r>
              <a:rPr lang="en-US" sz="2800" b="1" dirty="0"/>
              <a:t>the remark that men should abjure and renounce the qualities of idols, “and the understanding [must be] thoroughly freed and cleansed</a:t>
            </a:r>
            <a:r>
              <a:rPr lang="en-US" sz="2800" b="1" dirty="0" smtClean="0"/>
              <a:t>”. </a:t>
            </a:r>
            <a:r>
              <a:rPr lang="en-US" sz="2800" b="1" dirty="0"/>
              <a:t>He discusses the idols together with the problem of information gained through the senses, which must be corrected by the use of </a:t>
            </a:r>
            <a:r>
              <a:rPr lang="en-US" sz="2800" b="1" dirty="0" smtClean="0"/>
              <a:t>experiments.</a:t>
            </a:r>
            <a:endParaRPr lang="en-US" sz="2800" b="1" dirty="0"/>
          </a:p>
        </p:txBody>
      </p:sp>
    </p:spTree>
    <p:extLst>
      <p:ext uri="{BB962C8B-B14F-4D97-AF65-F5344CB8AC3E}">
        <p14:creationId xmlns:p14="http://schemas.microsoft.com/office/powerpoint/2010/main" val="91755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oregonstate.edu/instruct/phl302/images/descar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9" y="52943"/>
            <a:ext cx="30162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p:cNvSpPr>
            <a:spLocks noChangeArrowheads="1"/>
          </p:cNvSpPr>
          <p:nvPr/>
        </p:nvSpPr>
        <p:spPr bwMode="auto">
          <a:xfrm>
            <a:off x="4840616" y="2072243"/>
            <a:ext cx="4038600" cy="2378773"/>
          </a:xfrm>
          <a:prstGeom prst="rect">
            <a:avLst/>
          </a:prstGeom>
          <a:noFill/>
          <a:ln w="9525">
            <a:noFill/>
            <a:miter lim="800000"/>
            <a:headEnd/>
            <a:tailEnd/>
          </a:ln>
          <a:effectLst/>
        </p:spPr>
        <p:txBody>
          <a:bodyPr/>
          <a:lstStyle/>
          <a:p>
            <a:pPr algn="ctr" eaLnBrk="1" hangingPunct="1">
              <a:spcBef>
                <a:spcPct val="20000"/>
              </a:spcBef>
              <a:buClr>
                <a:schemeClr val="hlink"/>
              </a:buClr>
              <a:buSzPct val="60000"/>
              <a:buFont typeface="Wingdings" pitchFamily="2" charset="2"/>
              <a:buNone/>
              <a:defRPr/>
            </a:pPr>
            <a:r>
              <a:rPr lang="en-US" sz="3600" b="1" dirty="0">
                <a:solidFill>
                  <a:schemeClr val="tx2"/>
                </a:solidFill>
                <a:effectLst>
                  <a:outerShdw blurRad="38100" dist="38100" dir="2700000" algn="tl">
                    <a:srgbClr val="000000"/>
                  </a:outerShdw>
                </a:effectLst>
                <a:latin typeface="Maiandra GD" pitchFamily="34" charset="0"/>
              </a:rPr>
              <a:t>“Cogito, ergo sum”</a:t>
            </a:r>
            <a:br>
              <a:rPr lang="en-US" sz="3600" b="1" dirty="0">
                <a:solidFill>
                  <a:schemeClr val="tx2"/>
                </a:solidFill>
                <a:effectLst>
                  <a:outerShdw blurRad="38100" dist="38100" dir="2700000" algn="tl">
                    <a:srgbClr val="000000"/>
                  </a:outerShdw>
                </a:effectLst>
                <a:latin typeface="Maiandra GD" pitchFamily="34" charset="0"/>
              </a:rPr>
            </a:br>
            <a:r>
              <a:rPr lang="en-US" sz="3600" b="1" dirty="0">
                <a:solidFill>
                  <a:schemeClr val="tx2"/>
                </a:solidFill>
                <a:effectLst>
                  <a:outerShdw blurRad="38100" dist="38100" dir="2700000" algn="tl">
                    <a:srgbClr val="000000"/>
                  </a:outerShdw>
                </a:effectLst>
                <a:latin typeface="Maiandra GD" pitchFamily="34" charset="0"/>
              </a:rPr>
              <a:t>(I am think, therefore I am)</a:t>
            </a:r>
          </a:p>
        </p:txBody>
      </p:sp>
      <p:sp>
        <p:nvSpPr>
          <p:cNvPr id="5" name="Rectangle 2"/>
          <p:cNvSpPr txBox="1">
            <a:spLocks noChangeArrowheads="1"/>
          </p:cNvSpPr>
          <p:nvPr/>
        </p:nvSpPr>
        <p:spPr bwMode="auto">
          <a:xfrm>
            <a:off x="4345316" y="434973"/>
            <a:ext cx="5029200" cy="121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olonna MT" pitchFamily="82"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olonna MT" pitchFamily="82"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olonna MT" pitchFamily="82"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olonna MT" pitchFamily="82"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Colonna MT" pitchFamily="8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Colonna MT" pitchFamily="8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Colonna MT" pitchFamily="8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Colonna MT" pitchFamily="82" charset="0"/>
              </a:defRPr>
            </a:lvl9pPr>
          </a:lstStyle>
          <a:p>
            <a:pPr eaLnBrk="1" hangingPunct="1">
              <a:defRPr/>
            </a:pPr>
            <a:r>
              <a:rPr lang="en-US" sz="4800" b="0" kern="0" dirty="0" smtClean="0"/>
              <a:t>Rene Descartes</a:t>
            </a:r>
            <a:br>
              <a:rPr lang="en-US" sz="4800" b="0" kern="0" dirty="0" smtClean="0"/>
            </a:br>
            <a:r>
              <a:rPr lang="en-US" sz="3600" b="0" kern="0" dirty="0" smtClean="0"/>
              <a:t>(1596-1650)</a:t>
            </a:r>
          </a:p>
        </p:txBody>
      </p:sp>
      <p:pic>
        <p:nvPicPr>
          <p:cNvPr id="6" name="Picture 2" descr="http://oregonstate.edu/instruct/phl302/images/descar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9120"/>
            <a:ext cx="4576120" cy="6127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a:xfrm>
            <a:off x="457200" y="1905000"/>
            <a:ext cx="8229600" cy="3124200"/>
          </a:xfrm>
          <a:prstGeom prst="rect">
            <a:avLst/>
          </a:prstGeom>
        </p:spPr>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buFont typeface="Wingdings" pitchFamily="2" charset="2"/>
              <a:buNone/>
              <a:defRPr/>
            </a:pPr>
            <a:endParaRPr lang="en-US" dirty="0" smtClean="0"/>
          </a:p>
        </p:txBody>
      </p:sp>
      <p:sp>
        <p:nvSpPr>
          <p:cNvPr id="2" name="Rectangle 1"/>
          <p:cNvSpPr/>
          <p:nvPr/>
        </p:nvSpPr>
        <p:spPr>
          <a:xfrm>
            <a:off x="8155885" y="5724639"/>
            <a:ext cx="530915"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0565798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52536" y="78828"/>
            <a:ext cx="5188982" cy="2362200"/>
          </a:xfrm>
          <a:prstGeom prst="rect">
            <a:avLst/>
          </a:prstGeom>
        </p:spPr>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just">
              <a:lnSpc>
                <a:spcPct val="90000"/>
              </a:lnSpc>
              <a:buFont typeface="Wingdings" pitchFamily="2" charset="2"/>
              <a:buNone/>
              <a:defRPr/>
            </a:pPr>
            <a:r>
              <a:rPr lang="en-US" b="1" dirty="0" smtClean="0"/>
              <a:t>Rene Descartes was–and is–considered the  father of modern philosophy. But he was not only a philosopher. He is also a well known French mathematician and scientist.7</a:t>
            </a:r>
          </a:p>
        </p:txBody>
      </p:sp>
      <p:sp>
        <p:nvSpPr>
          <p:cNvPr id="3" name="Rectangle 2"/>
          <p:cNvSpPr/>
          <p:nvPr/>
        </p:nvSpPr>
        <p:spPr>
          <a:xfrm>
            <a:off x="3203848" y="2887682"/>
            <a:ext cx="5940152" cy="3970318"/>
          </a:xfrm>
          <a:prstGeom prst="rect">
            <a:avLst/>
          </a:prstGeom>
        </p:spPr>
        <p:txBody>
          <a:bodyPr wrap="square">
            <a:spAutoFit/>
          </a:bodyPr>
          <a:lstStyle/>
          <a:p>
            <a:pPr algn="just">
              <a:defRPr/>
            </a:pPr>
            <a:r>
              <a:rPr lang="en-US" sz="2800" b="1" i="1" dirty="0" err="1"/>
              <a:t>Essais</a:t>
            </a:r>
            <a:r>
              <a:rPr lang="en-US" sz="2800" b="1" i="1" dirty="0"/>
              <a:t> </a:t>
            </a:r>
            <a:r>
              <a:rPr lang="en-US" sz="2800" b="1" i="1" dirty="0" err="1"/>
              <a:t>philosophiques</a:t>
            </a:r>
            <a:r>
              <a:rPr lang="en-US" sz="2800" b="1" dirty="0"/>
              <a:t> (Philosophical Essays) which was published in 1637 was one of Rene’s works. This contains four parts: geometry, optics, meteors, and </a:t>
            </a:r>
            <a:r>
              <a:rPr lang="en-US" sz="2800" b="1" dirty="0" err="1"/>
              <a:t>Discours</a:t>
            </a:r>
            <a:r>
              <a:rPr lang="en-US" sz="2800" b="1" dirty="0"/>
              <a:t> de la </a:t>
            </a:r>
            <a:r>
              <a:rPr lang="en-US" sz="2800" b="1" dirty="0" err="1"/>
              <a:t>mèthode</a:t>
            </a:r>
            <a:r>
              <a:rPr lang="en-US" sz="2800" b="1" dirty="0"/>
              <a:t> (Discourse on Method). The last topic describes his philosophical speculations</a:t>
            </a:r>
            <a:r>
              <a:rPr lang="en-US" sz="2800" b="1" dirty="0" smtClean="0"/>
              <a:t>. 8</a:t>
            </a:r>
            <a:endParaRPr lang="en-US" sz="28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52623"/>
            <a:ext cx="3203848" cy="3505376"/>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8185" t="24384" r="2937" b="10743"/>
          <a:stretch/>
        </p:blipFill>
        <p:spPr>
          <a:xfrm>
            <a:off x="5194738" y="-27384"/>
            <a:ext cx="3697742" cy="3027390"/>
          </a:xfrm>
          <a:prstGeom prst="rect">
            <a:avLst/>
          </a:prstGeom>
        </p:spPr>
      </p:pic>
    </p:spTree>
    <p:extLst>
      <p:ext uri="{BB962C8B-B14F-4D97-AF65-F5344CB8AC3E}">
        <p14:creationId xmlns:p14="http://schemas.microsoft.com/office/powerpoint/2010/main" val="286048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8" y="0"/>
            <a:ext cx="9144000" cy="515166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5392" y="2776428"/>
            <a:ext cx="5404565" cy="408157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39486"/>
            <a:ext cx="4067944" cy="4918514"/>
          </a:xfrm>
          <a:prstGeom prst="rect">
            <a:avLst/>
          </a:prstGeom>
        </p:spPr>
      </p:pic>
      <p:sp>
        <p:nvSpPr>
          <p:cNvPr id="8" name="Rectangle 7"/>
          <p:cNvSpPr/>
          <p:nvPr/>
        </p:nvSpPr>
        <p:spPr>
          <a:xfrm>
            <a:off x="516306" y="1988840"/>
            <a:ext cx="8136904" cy="44627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sz="2800" b="1" dirty="0" smtClean="0"/>
              <a:t>The</a:t>
            </a:r>
            <a:r>
              <a:rPr lang="en-US" sz="2800" b="1" dirty="0"/>
              <a:t> </a:t>
            </a:r>
            <a:r>
              <a:rPr lang="en-US" sz="2800" b="1" dirty="0" smtClean="0"/>
              <a:t>Catholic Church</a:t>
            </a:r>
            <a:r>
              <a:rPr lang="en-US" sz="2800" b="1" dirty="0"/>
              <a:t> describes an indulgence as </a:t>
            </a:r>
            <a:r>
              <a:rPr lang="en-US" sz="3200" b="1" dirty="0"/>
              <a:t>"</a:t>
            </a:r>
            <a:r>
              <a:rPr lang="en-US" sz="3200" b="1" i="1" dirty="0">
                <a:latin typeface="Baskerville Old Face" panose="02020602080505020303" pitchFamily="18" charset="0"/>
              </a:rPr>
              <a:t>a remission before God of the temporal punishment due to sins whose guilt has already been forgiven, which the faithful Christian who is duly disposed gains under certain prescribed conditions through the action of the Church which, as the minister of redemption, dispenses and applies with authority the treasury of the satisfactions of Christ and the </a:t>
            </a:r>
            <a:r>
              <a:rPr lang="en-US" sz="3200" b="1" i="1" dirty="0" smtClean="0">
                <a:latin typeface="Baskerville Old Face" panose="02020602080505020303" pitchFamily="18" charset="0"/>
              </a:rPr>
              <a:t>saints“ 1</a:t>
            </a:r>
            <a:endParaRPr lang="en-US" sz="3200" b="1" i="1" dirty="0">
              <a:latin typeface="Baskerville Old Face" panose="02020602080505020303" pitchFamily="18" charset="0"/>
            </a:endParaRPr>
          </a:p>
        </p:txBody>
      </p:sp>
    </p:spTree>
    <p:extLst>
      <p:ext uri="{BB962C8B-B14F-4D97-AF65-F5344CB8AC3E}">
        <p14:creationId xmlns:p14="http://schemas.microsoft.com/office/powerpoint/2010/main" val="356820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88640"/>
            <a:ext cx="4572000" cy="2246769"/>
          </a:xfrm>
          <a:prstGeom prst="rect">
            <a:avLst/>
          </a:prstGeom>
        </p:spPr>
        <p:txBody>
          <a:bodyPr>
            <a:spAutoFit/>
          </a:bodyPr>
          <a:lstStyle/>
          <a:p>
            <a:pPr algn="ctr"/>
            <a:r>
              <a:rPr lang="en-US" altLang="en-US" sz="2800" b="1" dirty="0"/>
              <a:t>The ‘narrow’ agenda: </a:t>
            </a:r>
            <a:endParaRPr lang="en-US" altLang="en-US" sz="2800" b="1" dirty="0" smtClean="0"/>
          </a:p>
          <a:p>
            <a:pPr algn="ctr"/>
            <a:endParaRPr lang="en-US" altLang="en-US" sz="2800" b="1" dirty="0"/>
          </a:p>
          <a:p>
            <a:pPr algn="ctr"/>
            <a:r>
              <a:rPr lang="en-US" altLang="en-US" sz="2800" b="1" dirty="0" smtClean="0"/>
              <a:t>to </a:t>
            </a:r>
            <a:r>
              <a:rPr lang="en-US" altLang="en-US" sz="2800" b="1" dirty="0"/>
              <a:t>provide a solid justificatory framework for doing natural science.</a:t>
            </a:r>
          </a:p>
        </p:txBody>
      </p:sp>
      <p:sp>
        <p:nvSpPr>
          <p:cNvPr id="3" name="Rectangle 2"/>
          <p:cNvSpPr/>
          <p:nvPr/>
        </p:nvSpPr>
        <p:spPr>
          <a:xfrm>
            <a:off x="4572000" y="-26804"/>
            <a:ext cx="4572000" cy="4832092"/>
          </a:xfrm>
          <a:prstGeom prst="rect">
            <a:avLst/>
          </a:prstGeom>
        </p:spPr>
        <p:txBody>
          <a:bodyPr>
            <a:spAutoFit/>
          </a:bodyPr>
          <a:lstStyle/>
          <a:p>
            <a:pPr algn="ctr"/>
            <a:r>
              <a:rPr lang="en-US" altLang="en-US" sz="2800" b="1" dirty="0"/>
              <a:t>The wider agenda</a:t>
            </a:r>
            <a:r>
              <a:rPr lang="en-US" altLang="en-US" sz="2800" b="1" dirty="0" smtClean="0"/>
              <a:t>:</a:t>
            </a:r>
          </a:p>
          <a:p>
            <a:pPr algn="ctr"/>
            <a:endParaRPr lang="en-US" altLang="en-US" sz="2800" b="1" dirty="0"/>
          </a:p>
          <a:p>
            <a:pPr algn="ctr"/>
            <a:r>
              <a:rPr lang="en-US" altLang="en-US" sz="2800" b="1" dirty="0" smtClean="0"/>
              <a:t> </a:t>
            </a:r>
            <a:r>
              <a:rPr lang="en-US" altLang="en-US" sz="2800" b="1" dirty="0"/>
              <a:t>to show that we indeed do, as against the claims of skepticism, have </a:t>
            </a:r>
            <a:r>
              <a:rPr lang="en-US" altLang="en-US" sz="2800" b="1" dirty="0" smtClean="0"/>
              <a:t>knowledge, </a:t>
            </a:r>
            <a:r>
              <a:rPr lang="en-US" altLang="en-US" sz="2800" b="1" dirty="0"/>
              <a:t>and that a theory of knowledge need not fall prey to the infinite regress or the circular argument</a:t>
            </a:r>
          </a:p>
          <a:p>
            <a:pPr algn="ctr"/>
            <a:endParaRPr lang="en-US" sz="28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11" y="2389242"/>
            <a:ext cx="9165705" cy="446875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3" y="1766835"/>
            <a:ext cx="4593263" cy="509116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766834"/>
            <a:ext cx="4584724" cy="4398470"/>
          </a:xfrm>
          <a:prstGeom prst="rect">
            <a:avLst/>
          </a:prstGeom>
        </p:spPr>
      </p:pic>
    </p:spTree>
    <p:extLst>
      <p:ext uri="{BB962C8B-B14F-4D97-AF65-F5344CB8AC3E}">
        <p14:creationId xmlns:p14="http://schemas.microsoft.com/office/powerpoint/2010/main" val="145496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04664"/>
            <a:ext cx="9144000" cy="1569660"/>
          </a:xfrm>
          <a:prstGeom prst="rect">
            <a:avLst/>
          </a:prstGeom>
        </p:spPr>
        <p:txBody>
          <a:bodyPr wrap="square">
            <a:spAutoFit/>
          </a:bodyPr>
          <a:lstStyle/>
          <a:p>
            <a:pPr algn="ctr"/>
            <a:r>
              <a:rPr lang="en-US" sz="4000" b="1" i="1" dirty="0" err="1"/>
              <a:t>D</a:t>
            </a:r>
            <a:r>
              <a:rPr lang="en-US" sz="4000" b="1" i="1" dirty="0" err="1" smtClean="0"/>
              <a:t>ubito</a:t>
            </a:r>
            <a:r>
              <a:rPr lang="en-US" sz="4000" b="1" i="1" dirty="0"/>
              <a:t>, ergo cogito, ergo sum</a:t>
            </a:r>
            <a:r>
              <a:rPr lang="en-US" sz="4000" b="1" dirty="0"/>
              <a:t> </a:t>
            </a:r>
            <a:endParaRPr lang="en-US" sz="4000" b="1" dirty="0" smtClean="0"/>
          </a:p>
          <a:p>
            <a:pPr algn="ctr"/>
            <a:endParaRPr lang="en-US" sz="2000" dirty="0"/>
          </a:p>
          <a:p>
            <a:pPr algn="ctr"/>
            <a:r>
              <a:rPr lang="en-US" sz="3600" b="1" dirty="0" smtClean="0"/>
              <a:t>"</a:t>
            </a:r>
            <a:r>
              <a:rPr lang="en-US" sz="3600" b="1" dirty="0"/>
              <a:t>I doubt, therefore I think, therefore I am</a:t>
            </a:r>
            <a:r>
              <a:rPr lang="en-US" sz="3600" b="1" dirty="0" smtClean="0"/>
              <a:t>"</a:t>
            </a:r>
            <a:endParaRPr lang="en-US" sz="36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40968"/>
            <a:ext cx="3707904" cy="3717032"/>
          </a:xfrm>
          <a:prstGeom prst="rect">
            <a:avLst/>
          </a:prstGeom>
        </p:spPr>
      </p:pic>
      <p:sp>
        <p:nvSpPr>
          <p:cNvPr id="5" name="Rectangle 4"/>
          <p:cNvSpPr/>
          <p:nvPr/>
        </p:nvSpPr>
        <p:spPr>
          <a:xfrm>
            <a:off x="1006604" y="2433082"/>
            <a:ext cx="1694695" cy="707886"/>
          </a:xfrm>
          <a:prstGeom prst="rect">
            <a:avLst/>
          </a:prstGeom>
        </p:spPr>
        <p:txBody>
          <a:bodyPr wrap="none">
            <a:spAutoFit/>
          </a:bodyPr>
          <a:lstStyle/>
          <a:p>
            <a:r>
              <a:rPr lang="en-US" sz="4000" b="1" dirty="0" smtClean="0"/>
              <a:t>Doubt</a:t>
            </a:r>
            <a:endParaRPr lang="en-US" sz="3200" b="1"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7904" y="3140968"/>
            <a:ext cx="2564904" cy="3717032"/>
          </a:xfrm>
          <a:prstGeom prst="rect">
            <a:avLst/>
          </a:prstGeom>
        </p:spPr>
      </p:pic>
      <p:sp>
        <p:nvSpPr>
          <p:cNvPr id="7" name="Rectangle 6"/>
          <p:cNvSpPr/>
          <p:nvPr/>
        </p:nvSpPr>
        <p:spPr>
          <a:xfrm>
            <a:off x="4211960" y="2420888"/>
            <a:ext cx="1492716" cy="646331"/>
          </a:xfrm>
          <a:prstGeom prst="rect">
            <a:avLst/>
          </a:prstGeom>
        </p:spPr>
        <p:txBody>
          <a:bodyPr wrap="none">
            <a:spAutoFit/>
          </a:bodyPr>
          <a:lstStyle/>
          <a:p>
            <a:r>
              <a:rPr lang="en-US" sz="3600" b="1" dirty="0" smtClean="0"/>
              <a:t>Think</a:t>
            </a:r>
            <a:endParaRPr lang="en-US" sz="3600" b="1" dirty="0"/>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4310" r="14138"/>
          <a:stretch/>
        </p:blipFill>
        <p:spPr>
          <a:xfrm>
            <a:off x="6272808" y="3140967"/>
            <a:ext cx="2874718" cy="3710835"/>
          </a:xfrm>
          <a:prstGeom prst="rect">
            <a:avLst/>
          </a:prstGeom>
        </p:spPr>
      </p:pic>
      <p:sp>
        <p:nvSpPr>
          <p:cNvPr id="9" name="Rectangle 8"/>
          <p:cNvSpPr/>
          <p:nvPr/>
        </p:nvSpPr>
        <p:spPr>
          <a:xfrm>
            <a:off x="7444628" y="2390110"/>
            <a:ext cx="1226618" cy="707886"/>
          </a:xfrm>
          <a:prstGeom prst="rect">
            <a:avLst/>
          </a:prstGeom>
        </p:spPr>
        <p:txBody>
          <a:bodyPr wrap="none">
            <a:spAutoFit/>
          </a:bodyPr>
          <a:lstStyle/>
          <a:p>
            <a:r>
              <a:rPr lang="en-US" sz="4000" b="1" dirty="0"/>
              <a:t>I am</a:t>
            </a:r>
          </a:p>
        </p:txBody>
      </p:sp>
      <p:sp>
        <p:nvSpPr>
          <p:cNvPr id="10" name="Rectangle 9"/>
          <p:cNvSpPr/>
          <p:nvPr/>
        </p:nvSpPr>
        <p:spPr>
          <a:xfrm>
            <a:off x="1043608" y="3212976"/>
            <a:ext cx="6984776" cy="3194721"/>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just">
              <a:lnSpc>
                <a:spcPct val="90000"/>
              </a:lnSpc>
            </a:pPr>
            <a:r>
              <a:rPr lang="en-US" altLang="en-US" sz="2800" b="1" dirty="0"/>
              <a:t>Descartes uses the method of what is sometimes </a:t>
            </a:r>
            <a:r>
              <a:rPr lang="en-US" altLang="en-US" sz="2800" b="1" dirty="0" smtClean="0"/>
              <a:t>called hyperbolic doubt </a:t>
            </a:r>
            <a:r>
              <a:rPr lang="en-US" altLang="en-US" sz="2800" b="1" dirty="0"/>
              <a:t>(i.e. exaggerated doubt for a specific purpose); he does not say “doubt everything” or “treat every former opinion as false”, but rather “doubt everything or treat everything as false until proven otherwise</a:t>
            </a:r>
            <a:r>
              <a:rPr lang="en-US" altLang="en-US" sz="2800" b="1" dirty="0" smtClean="0"/>
              <a:t>”.9</a:t>
            </a:r>
            <a:endParaRPr lang="en-US" altLang="en-US" sz="2800" b="1" dirty="0"/>
          </a:p>
        </p:txBody>
      </p:sp>
    </p:spTree>
    <p:extLst>
      <p:ext uri="{BB962C8B-B14F-4D97-AF65-F5344CB8AC3E}">
        <p14:creationId xmlns:p14="http://schemas.microsoft.com/office/powerpoint/2010/main" val="12724842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5616" y="54409"/>
            <a:ext cx="6624736" cy="1815882"/>
          </a:xfrm>
          <a:prstGeom prst="rect">
            <a:avLst/>
          </a:prstGeom>
        </p:spPr>
        <p:txBody>
          <a:bodyPr wrap="square">
            <a:spAutoFit/>
          </a:bodyPr>
          <a:lstStyle/>
          <a:p>
            <a:pPr algn="just"/>
            <a:r>
              <a:rPr lang="en-US" sz="2800" b="1" dirty="0"/>
              <a:t>God, according to Descartes's philosophy, created two classes of substance that make up the whole of </a:t>
            </a:r>
            <a:r>
              <a:rPr lang="en-US" sz="2800" b="1" dirty="0" smtClean="0"/>
              <a:t>reality:</a:t>
            </a:r>
            <a:endParaRPr lang="en-US" sz="2800" b="1" dirty="0"/>
          </a:p>
        </p:txBody>
      </p:sp>
      <p:sp>
        <p:nvSpPr>
          <p:cNvPr id="3" name="Rectangle 2"/>
          <p:cNvSpPr/>
          <p:nvPr/>
        </p:nvSpPr>
        <p:spPr>
          <a:xfrm>
            <a:off x="107504" y="2204863"/>
            <a:ext cx="4572000" cy="954107"/>
          </a:xfrm>
          <a:prstGeom prst="rect">
            <a:avLst/>
          </a:prstGeom>
        </p:spPr>
        <p:txBody>
          <a:bodyPr>
            <a:spAutoFit/>
          </a:bodyPr>
          <a:lstStyle/>
          <a:p>
            <a:pPr marL="514350" indent="-514350" algn="ctr">
              <a:buAutoNum type="arabicPeriod"/>
            </a:pPr>
            <a:r>
              <a:rPr lang="en-US" sz="2800" b="1" dirty="0" smtClean="0"/>
              <a:t>Thinking </a:t>
            </a:r>
            <a:r>
              <a:rPr lang="en-US" sz="2800" b="1" dirty="0"/>
              <a:t>substances</a:t>
            </a:r>
            <a:r>
              <a:rPr lang="en-US" sz="2800" b="1" dirty="0" smtClean="0"/>
              <a:t>,</a:t>
            </a:r>
          </a:p>
          <a:p>
            <a:pPr algn="ctr"/>
            <a:r>
              <a:rPr lang="en-US" sz="2800" b="1" dirty="0" smtClean="0"/>
              <a:t> </a:t>
            </a:r>
            <a:r>
              <a:rPr lang="en-US" sz="2800" b="1" dirty="0"/>
              <a:t>or minds, </a:t>
            </a:r>
          </a:p>
        </p:txBody>
      </p:sp>
      <p:sp>
        <p:nvSpPr>
          <p:cNvPr id="4" name="Rectangle 3"/>
          <p:cNvSpPr/>
          <p:nvPr/>
        </p:nvSpPr>
        <p:spPr>
          <a:xfrm>
            <a:off x="4551101" y="2204864"/>
            <a:ext cx="4572000" cy="954107"/>
          </a:xfrm>
          <a:prstGeom prst="rect">
            <a:avLst/>
          </a:prstGeom>
        </p:spPr>
        <p:txBody>
          <a:bodyPr>
            <a:spAutoFit/>
          </a:bodyPr>
          <a:lstStyle/>
          <a:p>
            <a:pPr algn="ctr"/>
            <a:r>
              <a:rPr lang="en-US" sz="2800" b="1" dirty="0" smtClean="0"/>
              <a:t>2. extended </a:t>
            </a:r>
            <a:r>
              <a:rPr lang="en-US" sz="2800" b="1" dirty="0"/>
              <a:t>substances, </a:t>
            </a:r>
          </a:p>
          <a:p>
            <a:pPr algn="ctr"/>
            <a:r>
              <a:rPr lang="en-US" sz="2800" b="1" dirty="0" smtClean="0"/>
              <a:t>or </a:t>
            </a:r>
            <a:r>
              <a:rPr lang="en-US" sz="2800" b="1" dirty="0"/>
              <a:t>bodies.” </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34750" b="20663"/>
          <a:stretch/>
        </p:blipFill>
        <p:spPr>
          <a:xfrm>
            <a:off x="-23664" y="3284984"/>
            <a:ext cx="9177440" cy="357301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3274957"/>
            <a:ext cx="3565220" cy="361042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64" y="3356992"/>
            <a:ext cx="3903028" cy="3429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6461" y="5071492"/>
            <a:ext cx="2408154" cy="1602760"/>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r="51802"/>
          <a:stretch/>
        </p:blipFill>
        <p:spPr>
          <a:xfrm>
            <a:off x="3528708" y="3158970"/>
            <a:ext cx="5304805" cy="3726413"/>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48198"/>
          <a:stretch/>
        </p:blipFill>
        <p:spPr>
          <a:xfrm>
            <a:off x="-143678" y="3158970"/>
            <a:ext cx="4823182" cy="3726413"/>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8073" t="50222" r="42854" b="10700"/>
          <a:stretch/>
        </p:blipFill>
        <p:spPr>
          <a:xfrm>
            <a:off x="5190165" y="-1868"/>
            <a:ext cx="3897957" cy="2328057"/>
          </a:xfrm>
          <a:prstGeom prst="rect">
            <a:avLst/>
          </a:prstGeom>
        </p:spPr>
      </p:pic>
    </p:spTree>
    <p:extLst>
      <p:ext uri="{BB962C8B-B14F-4D97-AF65-F5344CB8AC3E}">
        <p14:creationId xmlns:p14="http://schemas.microsoft.com/office/powerpoint/2010/main" val="57460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20" y="0"/>
            <a:ext cx="9109080" cy="6858000"/>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56" y="0"/>
            <a:ext cx="9104744" cy="6909760"/>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20" y="0"/>
            <a:ext cx="9100406" cy="6858000"/>
          </a:xfrm>
          <a:prstGeom prst="rect">
            <a:avLst/>
          </a:prstGeom>
        </p:spPr>
      </p:pic>
      <p:pic>
        <p:nvPicPr>
          <p:cNvPr id="7" name="Рисунок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Рисунок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3784"/>
            <a:ext cx="9135326" cy="6851496"/>
          </a:xfrm>
          <a:prstGeom prst="rect">
            <a:avLst/>
          </a:prstGeom>
        </p:spPr>
      </p:pic>
      <p:pic>
        <p:nvPicPr>
          <p:cNvPr id="9" name="Рисунок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0"/>
            <a:ext cx="9065283" cy="6909760"/>
          </a:xfrm>
          <a:prstGeom prst="rect">
            <a:avLst/>
          </a:prstGeom>
        </p:spPr>
      </p:pic>
      <p:pic>
        <p:nvPicPr>
          <p:cNvPr id="10" name="Рисунок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33784"/>
            <a:ext cx="9089268" cy="6707584"/>
          </a:xfrm>
          <a:prstGeom prst="rect">
            <a:avLst/>
          </a:prstGeom>
        </p:spPr>
      </p:pic>
      <p:pic>
        <p:nvPicPr>
          <p:cNvPr id="11" name="Рисунок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 y="0"/>
            <a:ext cx="9135747" cy="6858000"/>
          </a:xfrm>
          <a:prstGeom prst="rect">
            <a:avLst/>
          </a:prstGeom>
        </p:spPr>
      </p:pic>
      <p:sp>
        <p:nvSpPr>
          <p:cNvPr id="12" name="TextBox 11"/>
          <p:cNvSpPr txBox="1"/>
          <p:nvPr/>
        </p:nvSpPr>
        <p:spPr>
          <a:xfrm>
            <a:off x="683568" y="-27384"/>
            <a:ext cx="7920880"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ro-RO" sz="4000" b="1" dirty="0" smtClean="0"/>
              <a:t>T</a:t>
            </a:r>
            <a:r>
              <a:rPr lang="en-US" sz="4000" b="1" dirty="0" smtClean="0"/>
              <a:t>he theory of</a:t>
            </a:r>
            <a:r>
              <a:rPr lang="ro-RO" sz="4000" b="1" dirty="0" smtClean="0"/>
              <a:t>  „</a:t>
            </a:r>
            <a:r>
              <a:rPr lang="en-US" sz="4000" b="1" dirty="0" smtClean="0"/>
              <a:t>Social contract</a:t>
            </a:r>
            <a:r>
              <a:rPr lang="ro-RO" sz="4000" b="1" dirty="0" smtClean="0"/>
              <a:t>”</a:t>
            </a:r>
            <a:endParaRPr lang="ru-RU" sz="4000" b="1" dirty="0"/>
          </a:p>
        </p:txBody>
      </p:sp>
      <p:sp>
        <p:nvSpPr>
          <p:cNvPr id="13" name="TextBox 12"/>
          <p:cNvSpPr txBox="1"/>
          <p:nvPr/>
        </p:nvSpPr>
        <p:spPr>
          <a:xfrm>
            <a:off x="683568" y="980728"/>
            <a:ext cx="7920880" cy="267765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ro-RO" sz="2800" b="1" dirty="0" smtClean="0"/>
              <a:t>	</a:t>
            </a:r>
            <a:r>
              <a:rPr lang="en-US" sz="2800" b="1" dirty="0"/>
              <a:t>T</a:t>
            </a:r>
            <a:r>
              <a:rPr lang="en-US" sz="2800" b="1" dirty="0" smtClean="0"/>
              <a:t>he</a:t>
            </a:r>
            <a:r>
              <a:rPr lang="en-US" sz="2800" b="1" dirty="0"/>
              <a:t> social contract or political contract is a theory or model, originating during </a:t>
            </a:r>
            <a:r>
              <a:rPr lang="en-US" sz="2800" b="1" dirty="0" smtClean="0"/>
              <a:t>the Age of Enlightenment, </a:t>
            </a:r>
            <a:r>
              <a:rPr lang="en-US" sz="2800" b="1" dirty="0"/>
              <a:t>that typically addresses the questions of the origin of society and </a:t>
            </a:r>
            <a:r>
              <a:rPr lang="en-US" sz="2800" b="1" dirty="0" smtClean="0"/>
              <a:t>the legitimacy</a:t>
            </a:r>
            <a:r>
              <a:rPr lang="en-US" sz="2800" b="1" dirty="0"/>
              <a:t> of the authority of </a:t>
            </a:r>
            <a:r>
              <a:rPr lang="en-US" sz="2800" b="1" dirty="0" smtClean="0"/>
              <a:t>the state</a:t>
            </a:r>
            <a:r>
              <a:rPr lang="en-US" sz="2800" b="1" dirty="0"/>
              <a:t> </a:t>
            </a:r>
            <a:r>
              <a:rPr lang="en-US" sz="2800" b="1" dirty="0" smtClean="0"/>
              <a:t>over the individual.</a:t>
            </a:r>
            <a:endParaRPr lang="ru-RU" sz="2800" b="1" dirty="0"/>
          </a:p>
        </p:txBody>
      </p:sp>
      <p:sp>
        <p:nvSpPr>
          <p:cNvPr id="14" name="TextBox 13"/>
          <p:cNvSpPr txBox="1"/>
          <p:nvPr/>
        </p:nvSpPr>
        <p:spPr>
          <a:xfrm>
            <a:off x="95973" y="3802756"/>
            <a:ext cx="9096070"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n-US" sz="3000" b="1" dirty="0" smtClean="0"/>
              <a:t>   Social </a:t>
            </a:r>
            <a:r>
              <a:rPr lang="en-US" sz="3000" b="1" dirty="0"/>
              <a:t>contract arguments typically posit that individuals have consented, either explicitly </a:t>
            </a:r>
            <a:r>
              <a:rPr lang="en-US" sz="3000" b="1" dirty="0" smtClean="0"/>
              <a:t>or tacitly, </a:t>
            </a:r>
            <a:r>
              <a:rPr lang="en-US" sz="3000" b="1" dirty="0"/>
              <a:t>to surrender some of their freedoms and submit to the authority of the ruler or magistrate (or to the decision of a majority), in exchange for protection of their </a:t>
            </a:r>
            <a:r>
              <a:rPr lang="en-US" sz="3000" b="1" dirty="0" smtClean="0"/>
              <a:t>remaining rights.</a:t>
            </a:r>
            <a:endParaRPr lang="ru-RU" sz="3000" b="1" dirty="0"/>
          </a:p>
        </p:txBody>
      </p:sp>
    </p:spTree>
    <p:extLst>
      <p:ext uri="{BB962C8B-B14F-4D97-AF65-F5344CB8AC3E}">
        <p14:creationId xmlns:p14="http://schemas.microsoft.com/office/powerpoint/2010/main" val="22325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71400"/>
            <a:ext cx="8229600" cy="1143000"/>
          </a:xfrm>
        </p:spPr>
        <p:txBody>
          <a:bodyPr/>
          <a:lstStyle/>
          <a:p>
            <a:r>
              <a:rPr lang="ro-RO" dirty="0" smtClean="0"/>
              <a:t>„</a:t>
            </a:r>
            <a:r>
              <a:rPr lang="en-US" dirty="0" smtClean="0"/>
              <a:t>Social contract</a:t>
            </a:r>
            <a:r>
              <a:rPr lang="ro-RO" dirty="0" smtClean="0"/>
              <a:t>”</a:t>
            </a:r>
            <a:endParaRPr lang="ru-RU" dirty="0"/>
          </a:p>
        </p:txBody>
      </p:sp>
      <p:cxnSp>
        <p:nvCxnSpPr>
          <p:cNvPr id="4" name="Прямая соединительная линия 3"/>
          <p:cNvCxnSpPr/>
          <p:nvPr/>
        </p:nvCxnSpPr>
        <p:spPr>
          <a:xfrm>
            <a:off x="4572000" y="2624138"/>
            <a:ext cx="0" cy="4233862"/>
          </a:xfrm>
          <a:prstGeom prst="line">
            <a:avLst/>
          </a:prstGeom>
        </p:spPr>
        <p:style>
          <a:lnRef idx="3">
            <a:schemeClr val="accent3"/>
          </a:lnRef>
          <a:fillRef idx="0">
            <a:schemeClr val="accent3"/>
          </a:fillRef>
          <a:effectRef idx="2">
            <a:schemeClr val="accent3"/>
          </a:effectRef>
          <a:fontRef idx="minor">
            <a:schemeClr val="tx1"/>
          </a:fontRef>
        </p:style>
      </p:cxnSp>
      <p:sp>
        <p:nvSpPr>
          <p:cNvPr id="6" name="Прямоугольник 5"/>
          <p:cNvSpPr/>
          <p:nvPr/>
        </p:nvSpPr>
        <p:spPr>
          <a:xfrm>
            <a:off x="5017550" y="764704"/>
            <a:ext cx="3826690" cy="1107996"/>
          </a:xfrm>
          <a:prstGeom prst="rect">
            <a:avLst/>
          </a:prstGeom>
          <a:noFill/>
        </p:spPr>
        <p:txBody>
          <a:bodyPr wrap="none" lIns="91440" tIns="45720" rIns="91440" bIns="45720">
            <a:spAutoFit/>
          </a:bodyPr>
          <a:lstStyle/>
          <a:p>
            <a:pPr algn="ctr"/>
            <a:r>
              <a:rPr lang="ro-RO" sz="6600" dirty="0" smtClean="0">
                <a:ln w="18415" cmpd="sng">
                  <a:solidFill>
                    <a:schemeClr val="bg1"/>
                  </a:solidFill>
                  <a:prstDash val="solid"/>
                </a:ln>
                <a:solidFill>
                  <a:schemeClr val="bg1"/>
                </a:solidFill>
                <a:effectLst>
                  <a:outerShdw blurRad="63500" dir="3600000" algn="tl" rotWithShape="0">
                    <a:srgbClr val="000000">
                      <a:alpha val="70000"/>
                    </a:srgbClr>
                  </a:outerShdw>
                </a:effectLst>
              </a:rPr>
              <a:t>H o b b e s</a:t>
            </a:r>
            <a:endParaRPr lang="ru-RU" sz="6600" b="0" cap="none" spc="0" dirty="0">
              <a:ln w="18415" cmpd="sng">
                <a:solidFill>
                  <a:schemeClr val="bg1"/>
                </a:solidFill>
                <a:prstDash val="solid"/>
              </a:ln>
              <a:solidFill>
                <a:schemeClr val="bg1"/>
              </a:solidFill>
              <a:effectLst>
                <a:outerShdw blurRad="63500" dir="3600000" algn="tl" rotWithShape="0">
                  <a:srgbClr val="000000">
                    <a:alpha val="70000"/>
                  </a:srgbClr>
                </a:outerShdw>
              </a:effectLst>
            </a:endParaRPr>
          </a:p>
        </p:txBody>
      </p:sp>
      <p:sp>
        <p:nvSpPr>
          <p:cNvPr id="7" name="Прямоугольник 6"/>
          <p:cNvSpPr/>
          <p:nvPr/>
        </p:nvSpPr>
        <p:spPr>
          <a:xfrm>
            <a:off x="-119089" y="764704"/>
            <a:ext cx="4907113" cy="1107996"/>
          </a:xfrm>
          <a:prstGeom prst="rect">
            <a:avLst/>
          </a:prstGeom>
          <a:noFill/>
        </p:spPr>
        <p:txBody>
          <a:bodyPr wrap="none" lIns="91440" tIns="45720" rIns="91440" bIns="45720">
            <a:spAutoFit/>
          </a:bodyPr>
          <a:lstStyle/>
          <a:p>
            <a:pPr algn="ctr"/>
            <a:r>
              <a:rPr lang="ro-RO" sz="6600" dirty="0" smtClean="0">
                <a:ln w="18415" cmpd="sng">
                  <a:solidFill>
                    <a:schemeClr val="tx1"/>
                  </a:solidFill>
                  <a:prstDash val="solid"/>
                </a:ln>
                <a:effectLst>
                  <a:outerShdw blurRad="63500" dir="3600000" algn="tl" rotWithShape="0">
                    <a:srgbClr val="000000">
                      <a:alpha val="70000"/>
                    </a:srgbClr>
                  </a:outerShdw>
                </a:effectLst>
              </a:rPr>
              <a:t>R o u s s e a u</a:t>
            </a:r>
            <a:endParaRPr lang="ru-RU" sz="6600" b="0" cap="none" spc="0" dirty="0">
              <a:ln w="18415" cmpd="sng">
                <a:solidFill>
                  <a:schemeClr val="tx1"/>
                </a:solidFill>
                <a:prstDash val="solid"/>
              </a:ln>
              <a:effectLst>
                <a:outerShdw blurRad="63500" dir="3600000" algn="tl" rotWithShape="0">
                  <a:srgbClr val="000000">
                    <a:alpha val="70000"/>
                  </a:srgbClr>
                </a:outerShdw>
              </a:effectLst>
            </a:endParaRPr>
          </a:p>
        </p:txBody>
      </p:sp>
      <p:sp>
        <p:nvSpPr>
          <p:cNvPr id="9" name="TextBox 8"/>
          <p:cNvSpPr txBox="1"/>
          <p:nvPr/>
        </p:nvSpPr>
        <p:spPr>
          <a:xfrm>
            <a:off x="0" y="1700808"/>
            <a:ext cx="8676456" cy="830997"/>
          </a:xfrm>
          <a:prstGeom prst="rect">
            <a:avLst/>
          </a:prstGeom>
          <a:noFill/>
        </p:spPr>
        <p:txBody>
          <a:bodyPr wrap="square" rtlCol="0">
            <a:spAutoFit/>
          </a:bodyPr>
          <a:lstStyle/>
          <a:p>
            <a:pPr algn="ctr"/>
            <a:r>
              <a:rPr lang="en-US" sz="4800" b="1" i="1" dirty="0"/>
              <a:t>The natural state of </a:t>
            </a:r>
            <a:r>
              <a:rPr lang="en-US" sz="4800" b="1" i="1" dirty="0" smtClean="0"/>
              <a:t>humanity </a:t>
            </a:r>
            <a:endParaRPr lang="ru-RU" sz="4800" b="1" i="1" dirty="0"/>
          </a:p>
        </p:txBody>
      </p:sp>
      <p:sp>
        <p:nvSpPr>
          <p:cNvPr id="11" name="TextBox 10"/>
          <p:cNvSpPr txBox="1"/>
          <p:nvPr/>
        </p:nvSpPr>
        <p:spPr>
          <a:xfrm>
            <a:off x="4717790" y="3645024"/>
            <a:ext cx="4426210" cy="31700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000" b="1" dirty="0" smtClean="0">
                <a:solidFill>
                  <a:schemeClr val="bg1"/>
                </a:solidFill>
              </a:rPr>
              <a:t>In </a:t>
            </a:r>
            <a:r>
              <a:rPr lang="en-US" sz="2000" b="1" dirty="0">
                <a:solidFill>
                  <a:schemeClr val="bg1"/>
                </a:solidFill>
              </a:rPr>
              <a:t>a </a:t>
            </a:r>
            <a:r>
              <a:rPr lang="en-US" sz="2000" b="1" dirty="0" smtClean="0">
                <a:solidFill>
                  <a:schemeClr val="bg1"/>
                </a:solidFill>
                <a:hlinkClick r:id="rId3" tooltip="State of nature"/>
              </a:rPr>
              <a:t>“</a:t>
            </a:r>
            <a:r>
              <a:rPr lang="en-US" sz="2000" b="1" dirty="0" smtClean="0">
                <a:solidFill>
                  <a:schemeClr val="bg1"/>
                </a:solidFill>
              </a:rPr>
              <a:t>state o nature", </a:t>
            </a:r>
            <a:r>
              <a:rPr lang="en-US" sz="2000" b="1" dirty="0">
                <a:solidFill>
                  <a:schemeClr val="bg1"/>
                </a:solidFill>
              </a:rPr>
              <a:t>human life would be "solitary, poor, nasty, brutish and short". In the absence of political order and law, everyone would have unlimited natural freedoms, including the "right to all things" and thus the freedom to plunder, rape, and murder; there would be an endless "war of all against all" </a:t>
            </a:r>
            <a:endParaRPr lang="ru-RU" sz="2000" b="1" dirty="0">
              <a:solidFill>
                <a:schemeClr val="bg1"/>
              </a:solidFill>
            </a:endParaRPr>
          </a:p>
        </p:txBody>
      </p:sp>
      <p:sp>
        <p:nvSpPr>
          <p:cNvPr id="12" name="Прямоугольник 11"/>
          <p:cNvSpPr/>
          <p:nvPr/>
        </p:nvSpPr>
        <p:spPr>
          <a:xfrm>
            <a:off x="4530934" y="2276872"/>
            <a:ext cx="4607352" cy="1446550"/>
          </a:xfrm>
          <a:prstGeom prst="rect">
            <a:avLst/>
          </a:prstGeom>
          <a:noFill/>
        </p:spPr>
        <p:txBody>
          <a:bodyPr wrap="none" lIns="91440" tIns="45720" rIns="91440" bIns="45720">
            <a:spAutoFit/>
          </a:bodyPr>
          <a:lstStyle/>
          <a:p>
            <a:pPr algn="ctr"/>
            <a:r>
              <a:rPr lang="ro-RO" sz="4400" b="1" cap="none" spc="50" dirty="0" smtClean="0">
                <a:ln w="13500">
                  <a:solidFill>
                    <a:schemeClr val="bg1">
                      <a:alpha val="6500"/>
                    </a:schemeClr>
                  </a:solidFill>
                  <a:prstDash val="solid"/>
                </a:ln>
                <a:solidFill>
                  <a:schemeClr val="bg1">
                    <a:alpha val="95000"/>
                  </a:schemeClr>
                </a:solidFill>
                <a:effectLst>
                  <a:innerShdw blurRad="50900" dist="38500" dir="13500000">
                    <a:srgbClr val="000000">
                      <a:alpha val="60000"/>
                    </a:srgbClr>
                  </a:innerShdw>
                </a:effectLst>
              </a:rPr>
              <a:t>„Bellum omnium </a:t>
            </a:r>
          </a:p>
          <a:p>
            <a:pPr algn="ctr"/>
            <a:r>
              <a:rPr lang="ro-RO" sz="4400" b="1" cap="none" spc="50" dirty="0" smtClean="0">
                <a:ln w="13500">
                  <a:solidFill>
                    <a:schemeClr val="bg1">
                      <a:alpha val="6500"/>
                    </a:schemeClr>
                  </a:solidFill>
                  <a:prstDash val="solid"/>
                </a:ln>
                <a:solidFill>
                  <a:schemeClr val="bg1">
                    <a:alpha val="95000"/>
                  </a:schemeClr>
                </a:solidFill>
                <a:effectLst>
                  <a:innerShdw blurRad="50900" dist="38500" dir="13500000">
                    <a:srgbClr val="000000">
                      <a:alpha val="60000"/>
                    </a:srgbClr>
                  </a:innerShdw>
                </a:effectLst>
              </a:rPr>
              <a:t>contra omnes”</a:t>
            </a:r>
            <a:endParaRPr lang="ru-RU" sz="4400" b="1" cap="none" spc="50" dirty="0">
              <a:ln w="13500">
                <a:solidFill>
                  <a:schemeClr val="bg1">
                    <a:alpha val="6500"/>
                  </a:schemeClr>
                </a:solidFill>
                <a:prstDash val="solid"/>
              </a:ln>
              <a:solidFill>
                <a:schemeClr val="bg1">
                  <a:alpha val="95000"/>
                </a:schemeClr>
              </a:solidFill>
              <a:effectLst>
                <a:innerShdw blurRad="50900" dist="38500" dir="13500000">
                  <a:srgbClr val="000000">
                    <a:alpha val="60000"/>
                  </a:srgbClr>
                </a:innerShdw>
              </a:effectLst>
            </a:endParaRPr>
          </a:p>
        </p:txBody>
      </p:sp>
      <p:cxnSp>
        <p:nvCxnSpPr>
          <p:cNvPr id="16" name="Прямая соединительная линия 15"/>
          <p:cNvCxnSpPr/>
          <p:nvPr/>
        </p:nvCxnSpPr>
        <p:spPr>
          <a:xfrm>
            <a:off x="4572000" y="764704"/>
            <a:ext cx="0" cy="936104"/>
          </a:xfrm>
          <a:prstGeom prst="line">
            <a:avLst/>
          </a:prstGeom>
        </p:spPr>
        <p:style>
          <a:lnRef idx="3">
            <a:schemeClr val="accent3"/>
          </a:lnRef>
          <a:fillRef idx="0">
            <a:schemeClr val="accent3"/>
          </a:fillRef>
          <a:effectRef idx="2">
            <a:schemeClr val="accent3"/>
          </a:effectRef>
          <a:fontRef idx="minor">
            <a:schemeClr val="tx1"/>
          </a:fontRef>
        </p:style>
      </p:cxnSp>
      <p:pic>
        <p:nvPicPr>
          <p:cNvPr id="13" name="Рисунок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624138"/>
            <a:ext cx="4541307" cy="4233861"/>
          </a:xfrm>
          <a:prstGeom prst="rect">
            <a:avLst/>
          </a:prstGeom>
        </p:spPr>
      </p:pic>
      <p:pic>
        <p:nvPicPr>
          <p:cNvPr id="14" name="Рисунок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3933"/>
            <a:ext cx="5715000" cy="3333750"/>
          </a:xfrm>
          <a:prstGeom prst="rect">
            <a:avLst/>
          </a:prstGeom>
        </p:spPr>
      </p:pic>
      <p:pic>
        <p:nvPicPr>
          <p:cNvPr id="15" name="Рисунок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4749" y="-21038"/>
            <a:ext cx="5863537" cy="4006750"/>
          </a:xfrm>
          <a:prstGeom prst="rect">
            <a:avLst/>
          </a:prstGeom>
        </p:spPr>
      </p:pic>
    </p:spTree>
    <p:extLst>
      <p:ext uri="{BB962C8B-B14F-4D97-AF65-F5344CB8AC3E}">
        <p14:creationId xmlns:p14="http://schemas.microsoft.com/office/powerpoint/2010/main" val="393306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71400"/>
            <a:ext cx="8229600" cy="1143000"/>
          </a:xfrm>
        </p:spPr>
        <p:txBody>
          <a:bodyPr>
            <a:normAutofit fontScale="90000"/>
          </a:bodyPr>
          <a:lstStyle/>
          <a:p>
            <a:r>
              <a:rPr lang="en-US" dirty="0" smtClean="0"/>
              <a:t>The theory of</a:t>
            </a:r>
            <a:r>
              <a:rPr lang="ro-RO" dirty="0" smtClean="0"/>
              <a:t> „</a:t>
            </a:r>
            <a:r>
              <a:rPr lang="en-US" dirty="0" smtClean="0"/>
              <a:t>Social contract</a:t>
            </a:r>
            <a:r>
              <a:rPr lang="ro-RO" dirty="0" smtClean="0"/>
              <a:t>”</a:t>
            </a:r>
            <a:endParaRPr lang="ru-RU" dirty="0"/>
          </a:p>
        </p:txBody>
      </p:sp>
      <p:cxnSp>
        <p:nvCxnSpPr>
          <p:cNvPr id="4" name="Прямая соединительная линия 3"/>
          <p:cNvCxnSpPr/>
          <p:nvPr/>
        </p:nvCxnSpPr>
        <p:spPr>
          <a:xfrm>
            <a:off x="4860032" y="2624138"/>
            <a:ext cx="0" cy="4233862"/>
          </a:xfrm>
          <a:prstGeom prst="line">
            <a:avLst/>
          </a:prstGeom>
        </p:spPr>
        <p:style>
          <a:lnRef idx="3">
            <a:schemeClr val="accent3"/>
          </a:lnRef>
          <a:fillRef idx="0">
            <a:schemeClr val="accent3"/>
          </a:fillRef>
          <a:effectRef idx="2">
            <a:schemeClr val="accent3"/>
          </a:effectRef>
          <a:fontRef idx="minor">
            <a:schemeClr val="tx1"/>
          </a:fontRef>
        </p:style>
      </p:cxnSp>
      <p:sp>
        <p:nvSpPr>
          <p:cNvPr id="6" name="Прямоугольник 5"/>
          <p:cNvSpPr/>
          <p:nvPr/>
        </p:nvSpPr>
        <p:spPr>
          <a:xfrm>
            <a:off x="5017550" y="764704"/>
            <a:ext cx="3826690" cy="1107996"/>
          </a:xfrm>
          <a:prstGeom prst="rect">
            <a:avLst/>
          </a:prstGeom>
          <a:noFill/>
        </p:spPr>
        <p:txBody>
          <a:bodyPr wrap="none" lIns="91440" tIns="45720" rIns="91440" bIns="45720">
            <a:spAutoFit/>
          </a:bodyPr>
          <a:lstStyle/>
          <a:p>
            <a:pPr algn="ctr"/>
            <a:r>
              <a:rPr lang="ro-RO" sz="6600" dirty="0" smtClean="0">
                <a:ln w="18415" cmpd="sng">
                  <a:solidFill>
                    <a:schemeClr val="bg1"/>
                  </a:solidFill>
                  <a:prstDash val="solid"/>
                </a:ln>
                <a:solidFill>
                  <a:schemeClr val="bg1"/>
                </a:solidFill>
                <a:effectLst>
                  <a:outerShdw blurRad="63500" dir="3600000" algn="tl" rotWithShape="0">
                    <a:srgbClr val="000000">
                      <a:alpha val="70000"/>
                    </a:srgbClr>
                  </a:outerShdw>
                </a:effectLst>
              </a:rPr>
              <a:t>H o b b e s</a:t>
            </a:r>
            <a:endParaRPr lang="ru-RU" sz="6600" b="0" cap="none" spc="0" dirty="0">
              <a:ln w="18415" cmpd="sng">
                <a:solidFill>
                  <a:schemeClr val="bg1"/>
                </a:solidFill>
                <a:prstDash val="solid"/>
              </a:ln>
              <a:solidFill>
                <a:schemeClr val="bg1"/>
              </a:solidFill>
              <a:effectLst>
                <a:outerShdw blurRad="63500" dir="3600000" algn="tl" rotWithShape="0">
                  <a:srgbClr val="000000">
                    <a:alpha val="70000"/>
                  </a:srgbClr>
                </a:outerShdw>
              </a:effectLst>
            </a:endParaRPr>
          </a:p>
        </p:txBody>
      </p:sp>
      <p:sp>
        <p:nvSpPr>
          <p:cNvPr id="7" name="Прямоугольник 6"/>
          <p:cNvSpPr/>
          <p:nvPr/>
        </p:nvSpPr>
        <p:spPr>
          <a:xfrm>
            <a:off x="-216680" y="764704"/>
            <a:ext cx="4907113" cy="1107996"/>
          </a:xfrm>
          <a:prstGeom prst="rect">
            <a:avLst/>
          </a:prstGeom>
          <a:noFill/>
        </p:spPr>
        <p:txBody>
          <a:bodyPr wrap="none" lIns="91440" tIns="45720" rIns="91440" bIns="45720">
            <a:spAutoFit/>
          </a:bodyPr>
          <a:lstStyle/>
          <a:p>
            <a:pPr algn="ctr"/>
            <a:r>
              <a:rPr lang="ro-RO" sz="6600" dirty="0" smtClean="0">
                <a:ln w="18415" cmpd="sng">
                  <a:solidFill>
                    <a:schemeClr val="tx1"/>
                  </a:solidFill>
                  <a:prstDash val="solid"/>
                </a:ln>
                <a:effectLst>
                  <a:outerShdw blurRad="63500" dir="3600000" algn="tl" rotWithShape="0">
                    <a:srgbClr val="000000">
                      <a:alpha val="70000"/>
                    </a:srgbClr>
                  </a:outerShdw>
                </a:effectLst>
              </a:rPr>
              <a:t>R o u s s e a u</a:t>
            </a:r>
            <a:endParaRPr lang="ru-RU" sz="6600" b="0" cap="none" spc="0" dirty="0">
              <a:ln w="18415" cmpd="sng">
                <a:solidFill>
                  <a:schemeClr val="tx1"/>
                </a:solidFill>
                <a:prstDash val="solid"/>
              </a:ln>
              <a:effectLst>
                <a:outerShdw blurRad="63500" dir="3600000" algn="tl" rotWithShape="0">
                  <a:srgbClr val="000000">
                    <a:alpha val="70000"/>
                  </a:srgbClr>
                </a:outerShdw>
              </a:effectLst>
            </a:endParaRPr>
          </a:p>
        </p:txBody>
      </p:sp>
      <p:sp>
        <p:nvSpPr>
          <p:cNvPr id="9" name="TextBox 8"/>
          <p:cNvSpPr txBox="1"/>
          <p:nvPr/>
        </p:nvSpPr>
        <p:spPr>
          <a:xfrm>
            <a:off x="0" y="1700808"/>
            <a:ext cx="8676456" cy="923330"/>
          </a:xfrm>
          <a:prstGeom prst="rect">
            <a:avLst/>
          </a:prstGeom>
          <a:noFill/>
        </p:spPr>
        <p:txBody>
          <a:bodyPr wrap="square" rtlCol="0">
            <a:spAutoFit/>
          </a:bodyPr>
          <a:lstStyle/>
          <a:p>
            <a:pPr algn="ctr"/>
            <a:r>
              <a:rPr lang="ro-RO" sz="5400" b="1" i="1" dirty="0" smtClean="0"/>
              <a:t>Starea naturală a omului</a:t>
            </a:r>
            <a:endParaRPr lang="ru-RU" sz="5400" b="1" i="1" dirty="0"/>
          </a:p>
        </p:txBody>
      </p:sp>
      <p:sp>
        <p:nvSpPr>
          <p:cNvPr id="12" name="Прямоугольник 11"/>
          <p:cNvSpPr/>
          <p:nvPr/>
        </p:nvSpPr>
        <p:spPr>
          <a:xfrm>
            <a:off x="4530934" y="2486506"/>
            <a:ext cx="4607352" cy="1446550"/>
          </a:xfrm>
          <a:prstGeom prst="rect">
            <a:avLst/>
          </a:prstGeom>
          <a:noFill/>
        </p:spPr>
        <p:txBody>
          <a:bodyPr wrap="none" lIns="91440" tIns="45720" rIns="91440" bIns="45720">
            <a:spAutoFit/>
          </a:bodyPr>
          <a:lstStyle/>
          <a:p>
            <a:pPr algn="ctr"/>
            <a:r>
              <a:rPr lang="ro-RO" sz="4400" b="1" cap="none" spc="50" dirty="0" smtClean="0">
                <a:ln w="13500">
                  <a:solidFill>
                    <a:schemeClr val="bg1">
                      <a:alpha val="6500"/>
                    </a:schemeClr>
                  </a:solidFill>
                  <a:prstDash val="solid"/>
                </a:ln>
                <a:solidFill>
                  <a:schemeClr val="bg1">
                    <a:alpha val="95000"/>
                  </a:schemeClr>
                </a:solidFill>
                <a:effectLst>
                  <a:innerShdw blurRad="50900" dist="38500" dir="13500000">
                    <a:srgbClr val="000000">
                      <a:alpha val="60000"/>
                    </a:srgbClr>
                  </a:innerShdw>
                </a:effectLst>
              </a:rPr>
              <a:t>„Bellum omnium </a:t>
            </a:r>
          </a:p>
          <a:p>
            <a:pPr algn="ctr"/>
            <a:r>
              <a:rPr lang="ro-RO" sz="4400" b="1" cap="none" spc="50" dirty="0" smtClean="0">
                <a:ln w="13500">
                  <a:solidFill>
                    <a:schemeClr val="bg1">
                      <a:alpha val="6500"/>
                    </a:schemeClr>
                  </a:solidFill>
                  <a:prstDash val="solid"/>
                </a:ln>
                <a:solidFill>
                  <a:schemeClr val="bg1">
                    <a:alpha val="95000"/>
                  </a:schemeClr>
                </a:solidFill>
                <a:effectLst>
                  <a:innerShdw blurRad="50900" dist="38500" dir="13500000">
                    <a:srgbClr val="000000">
                      <a:alpha val="60000"/>
                    </a:srgbClr>
                  </a:innerShdw>
                </a:effectLst>
              </a:rPr>
              <a:t>contra omnes”</a:t>
            </a:r>
            <a:endParaRPr lang="ru-RU" sz="4400" b="1" cap="none" spc="50" dirty="0">
              <a:ln w="13500">
                <a:solidFill>
                  <a:schemeClr val="bg1">
                    <a:alpha val="6500"/>
                  </a:schemeClr>
                </a:solidFill>
                <a:prstDash val="solid"/>
              </a:ln>
              <a:solidFill>
                <a:schemeClr val="bg1">
                  <a:alpha val="95000"/>
                </a:schemeClr>
              </a:solidFill>
              <a:effectLst>
                <a:innerShdw blurRad="50900" dist="38500" dir="13500000">
                  <a:srgbClr val="000000">
                    <a:alpha val="60000"/>
                  </a:srgbClr>
                </a:innerShdw>
              </a:effectLst>
            </a:endParaRPr>
          </a:p>
        </p:txBody>
      </p:sp>
      <p:sp>
        <p:nvSpPr>
          <p:cNvPr id="13" name="TextBox 12"/>
          <p:cNvSpPr txBox="1"/>
          <p:nvPr/>
        </p:nvSpPr>
        <p:spPr>
          <a:xfrm>
            <a:off x="0" y="3857050"/>
            <a:ext cx="4860032" cy="2862322"/>
          </a:xfrm>
          <a:prstGeom prst="rect">
            <a:avLst/>
          </a:prstGeom>
          <a:noFill/>
        </p:spPr>
        <p:txBody>
          <a:bodyPr wrap="square" rtlCol="0">
            <a:spAutoFit/>
          </a:bodyPr>
          <a:lstStyle/>
          <a:p>
            <a:pPr algn="just"/>
            <a:r>
              <a:rPr lang="en-US" sz="2000" b="1" dirty="0"/>
              <a:t>The central assertion of social contract approaches is that law and political order are not natural, but are instead human creations. The social contract and the political order it creates are simply the means towards an end—the benefit of the individuals involved—and legitimate only to the extent that they fulfill their part of the agreement.</a:t>
            </a:r>
            <a:endParaRPr lang="ru-RU" sz="2000" b="1" dirty="0"/>
          </a:p>
        </p:txBody>
      </p:sp>
      <p:sp>
        <p:nvSpPr>
          <p:cNvPr id="14" name="Прямоугольник 13"/>
          <p:cNvSpPr/>
          <p:nvPr/>
        </p:nvSpPr>
        <p:spPr>
          <a:xfrm>
            <a:off x="553563" y="2507441"/>
            <a:ext cx="3366626" cy="1446550"/>
          </a:xfrm>
          <a:prstGeom prst="rect">
            <a:avLst/>
          </a:prstGeom>
          <a:noFill/>
        </p:spPr>
        <p:txBody>
          <a:bodyPr wrap="none" lIns="91440" tIns="45720" rIns="91440" bIns="45720">
            <a:spAutoFit/>
          </a:bodyPr>
          <a:lstStyle/>
          <a:p>
            <a:pPr algn="ctr"/>
            <a:r>
              <a:rPr lang="ro-RO" sz="4400" b="1" cap="none" spc="50" dirty="0" smtClean="0">
                <a:ln w="13500">
                  <a:solidFill>
                    <a:schemeClr val="tx1">
                      <a:alpha val="6500"/>
                    </a:schemeClr>
                  </a:solidFill>
                  <a:prstDash val="solid"/>
                </a:ln>
                <a:solidFill>
                  <a:schemeClr val="accent1">
                    <a:tint val="3000"/>
                    <a:alpha val="95000"/>
                  </a:schemeClr>
                </a:solidFill>
                <a:effectLst>
                  <a:innerShdw blurRad="50900" dist="38500" dir="13500000">
                    <a:srgbClr val="000000">
                      <a:alpha val="60000"/>
                    </a:srgbClr>
                  </a:innerShdw>
                </a:effectLst>
              </a:rPr>
              <a:t>Om pentru </a:t>
            </a:r>
          </a:p>
          <a:p>
            <a:pPr algn="ctr"/>
            <a:r>
              <a:rPr lang="ro-RO" sz="4400" b="1" cap="none" spc="50" dirty="0" smtClean="0">
                <a:ln w="13500">
                  <a:solidFill>
                    <a:schemeClr val="tx1">
                      <a:alpha val="6500"/>
                    </a:schemeClr>
                  </a:solidFill>
                  <a:prstDash val="solid"/>
                </a:ln>
                <a:solidFill>
                  <a:schemeClr val="accent1">
                    <a:tint val="3000"/>
                    <a:alpha val="95000"/>
                  </a:schemeClr>
                </a:solidFill>
                <a:effectLst>
                  <a:innerShdw blurRad="50900" dist="38500" dir="13500000">
                    <a:srgbClr val="000000">
                      <a:alpha val="60000"/>
                    </a:srgbClr>
                  </a:innerShdw>
                </a:effectLst>
              </a:rPr>
              <a:t>om este frate</a:t>
            </a:r>
            <a:endParaRPr lang="ru-RU" sz="4400" b="1" cap="none" spc="50" dirty="0">
              <a:ln w="13500">
                <a:solidFill>
                  <a:schemeClr val="tx1">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cxnSp>
        <p:nvCxnSpPr>
          <p:cNvPr id="16" name="Прямая соединительная линия 15"/>
          <p:cNvCxnSpPr/>
          <p:nvPr/>
        </p:nvCxnSpPr>
        <p:spPr>
          <a:xfrm>
            <a:off x="4572000" y="764704"/>
            <a:ext cx="0" cy="936104"/>
          </a:xfrm>
          <a:prstGeom prst="line">
            <a:avLst/>
          </a:prstGeom>
        </p:spPr>
        <p:style>
          <a:lnRef idx="3">
            <a:schemeClr val="accent3"/>
          </a:lnRef>
          <a:fillRef idx="0">
            <a:schemeClr val="accent3"/>
          </a:fillRef>
          <a:effectRef idx="2">
            <a:schemeClr val="accent3"/>
          </a:effectRef>
          <a:fontRef idx="minor">
            <a:schemeClr val="tx1"/>
          </a:fontRef>
        </p:style>
      </p:cxn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3562692"/>
            <a:ext cx="4278254" cy="3295308"/>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1643" y="25182"/>
            <a:ext cx="5753100" cy="3949700"/>
          </a:xfrm>
          <a:prstGeom prst="rect">
            <a:avLst/>
          </a:prstGeom>
        </p:spPr>
      </p:pic>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2" y="0"/>
            <a:ext cx="6109557" cy="3882963"/>
          </a:xfrm>
          <a:prstGeom prst="rect">
            <a:avLst/>
          </a:prstGeom>
        </p:spPr>
      </p:pic>
      <p:pic>
        <p:nvPicPr>
          <p:cNvPr id="15" name="Рисунок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1043" y="-12456"/>
            <a:ext cx="5473700" cy="3907874"/>
          </a:xfrm>
          <a:prstGeom prst="rect">
            <a:avLst/>
          </a:prstGeom>
        </p:spPr>
      </p:pic>
    </p:spTree>
    <p:extLst>
      <p:ext uri="{BB962C8B-B14F-4D97-AF65-F5344CB8AC3E}">
        <p14:creationId xmlns:p14="http://schemas.microsoft.com/office/powerpoint/2010/main" val="4589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Прямая соединительная линия 3"/>
          <p:cNvCxnSpPr/>
          <p:nvPr/>
        </p:nvCxnSpPr>
        <p:spPr>
          <a:xfrm>
            <a:off x="4572000" y="2624138"/>
            <a:ext cx="0" cy="4233862"/>
          </a:xfrm>
          <a:prstGeom prst="line">
            <a:avLst/>
          </a:prstGeom>
        </p:spPr>
        <p:style>
          <a:lnRef idx="3">
            <a:schemeClr val="accent3"/>
          </a:lnRef>
          <a:fillRef idx="0">
            <a:schemeClr val="accent3"/>
          </a:fillRef>
          <a:effectRef idx="2">
            <a:schemeClr val="accent3"/>
          </a:effectRef>
          <a:fontRef idx="minor">
            <a:schemeClr val="tx1"/>
          </a:fontRef>
        </p:style>
      </p:cxnSp>
      <p:sp>
        <p:nvSpPr>
          <p:cNvPr id="6" name="Прямоугольник 5"/>
          <p:cNvSpPr/>
          <p:nvPr/>
        </p:nvSpPr>
        <p:spPr>
          <a:xfrm>
            <a:off x="5017550" y="-171400"/>
            <a:ext cx="3826690" cy="1107996"/>
          </a:xfrm>
          <a:prstGeom prst="rect">
            <a:avLst/>
          </a:prstGeom>
          <a:noFill/>
        </p:spPr>
        <p:txBody>
          <a:bodyPr wrap="none" lIns="91440" tIns="45720" rIns="91440" bIns="45720">
            <a:spAutoFit/>
          </a:bodyPr>
          <a:lstStyle/>
          <a:p>
            <a:pPr algn="ctr"/>
            <a:r>
              <a:rPr lang="ro-RO" sz="6600" dirty="0" smtClean="0">
                <a:ln w="18415" cmpd="sng">
                  <a:solidFill>
                    <a:schemeClr val="bg1"/>
                  </a:solidFill>
                  <a:prstDash val="solid"/>
                </a:ln>
                <a:solidFill>
                  <a:schemeClr val="bg1"/>
                </a:solidFill>
                <a:effectLst>
                  <a:outerShdw blurRad="63500" dir="3600000" algn="tl" rotWithShape="0">
                    <a:srgbClr val="000000">
                      <a:alpha val="70000"/>
                    </a:srgbClr>
                  </a:outerShdw>
                </a:effectLst>
              </a:rPr>
              <a:t>H o b b e s</a:t>
            </a:r>
            <a:endParaRPr lang="ru-RU" sz="6600" b="0" cap="none" spc="0" dirty="0">
              <a:ln w="18415" cmpd="sng">
                <a:solidFill>
                  <a:schemeClr val="bg1"/>
                </a:solidFill>
                <a:prstDash val="solid"/>
              </a:ln>
              <a:solidFill>
                <a:schemeClr val="bg1"/>
              </a:solidFill>
              <a:effectLst>
                <a:outerShdw blurRad="63500" dir="3600000" algn="tl" rotWithShape="0">
                  <a:srgbClr val="000000">
                    <a:alpha val="70000"/>
                  </a:srgbClr>
                </a:outerShdw>
              </a:effectLst>
            </a:endParaRPr>
          </a:p>
        </p:txBody>
      </p:sp>
      <p:sp>
        <p:nvSpPr>
          <p:cNvPr id="7" name="Прямоугольник 6"/>
          <p:cNvSpPr/>
          <p:nvPr/>
        </p:nvSpPr>
        <p:spPr>
          <a:xfrm>
            <a:off x="-47081" y="-171400"/>
            <a:ext cx="4907113" cy="1107996"/>
          </a:xfrm>
          <a:prstGeom prst="rect">
            <a:avLst/>
          </a:prstGeom>
          <a:noFill/>
        </p:spPr>
        <p:txBody>
          <a:bodyPr wrap="none" lIns="91440" tIns="45720" rIns="91440" bIns="45720">
            <a:spAutoFit/>
          </a:bodyPr>
          <a:lstStyle/>
          <a:p>
            <a:pPr algn="ctr"/>
            <a:r>
              <a:rPr lang="ro-RO" sz="6600" dirty="0" smtClean="0">
                <a:ln w="18415" cmpd="sng">
                  <a:solidFill>
                    <a:schemeClr val="tx1"/>
                  </a:solidFill>
                  <a:prstDash val="solid"/>
                </a:ln>
                <a:effectLst>
                  <a:outerShdw blurRad="63500" dir="3600000" algn="tl" rotWithShape="0">
                    <a:srgbClr val="000000">
                      <a:alpha val="70000"/>
                    </a:srgbClr>
                  </a:outerShdw>
                </a:effectLst>
              </a:rPr>
              <a:t>R o u s s e a u</a:t>
            </a:r>
            <a:endParaRPr lang="ru-RU" sz="6600" b="0" cap="none" spc="0" dirty="0">
              <a:ln w="18415" cmpd="sng">
                <a:solidFill>
                  <a:schemeClr val="tx1"/>
                </a:solidFill>
                <a:prstDash val="solid"/>
              </a:ln>
              <a:effectLst>
                <a:outerShdw blurRad="63500" dir="3600000" algn="tl" rotWithShape="0">
                  <a:srgbClr val="000000">
                    <a:alpha val="70000"/>
                  </a:srgbClr>
                </a:outerShdw>
              </a:effectLst>
            </a:endParaRPr>
          </a:p>
        </p:txBody>
      </p:sp>
      <p:sp>
        <p:nvSpPr>
          <p:cNvPr id="9" name="TextBox 8"/>
          <p:cNvSpPr txBox="1"/>
          <p:nvPr/>
        </p:nvSpPr>
        <p:spPr>
          <a:xfrm>
            <a:off x="0" y="836712"/>
            <a:ext cx="8676456" cy="923330"/>
          </a:xfrm>
          <a:prstGeom prst="rect">
            <a:avLst/>
          </a:prstGeom>
          <a:noFill/>
        </p:spPr>
        <p:txBody>
          <a:bodyPr wrap="square" rtlCol="0">
            <a:spAutoFit/>
          </a:bodyPr>
          <a:lstStyle/>
          <a:p>
            <a:pPr algn="ctr"/>
            <a:r>
              <a:rPr lang="en-US" sz="5400" b="1" i="1" dirty="0" smtClean="0"/>
              <a:t>Social Contract</a:t>
            </a:r>
            <a:endParaRPr lang="ru-RU" sz="5400" b="1" i="1" dirty="0"/>
          </a:p>
        </p:txBody>
      </p:sp>
      <p:cxnSp>
        <p:nvCxnSpPr>
          <p:cNvPr id="16" name="Прямая соединительная линия 15"/>
          <p:cNvCxnSpPr/>
          <p:nvPr/>
        </p:nvCxnSpPr>
        <p:spPr>
          <a:xfrm>
            <a:off x="4860032" y="332656"/>
            <a:ext cx="0" cy="936104"/>
          </a:xfrm>
          <a:prstGeom prst="line">
            <a:avLst/>
          </a:prstGeom>
        </p:spPr>
        <p:style>
          <a:lnRef idx="3">
            <a:schemeClr val="accent3"/>
          </a:lnRef>
          <a:fillRef idx="0">
            <a:schemeClr val="accent3"/>
          </a:fillRef>
          <a:effectRef idx="2">
            <a:schemeClr val="accent3"/>
          </a:effectRef>
          <a:fontRef idx="minor">
            <a:schemeClr val="tx1"/>
          </a:fontRef>
        </p:style>
      </p:cxnSp>
      <p:sp>
        <p:nvSpPr>
          <p:cNvPr id="17" name="TextBox 16"/>
          <p:cNvSpPr txBox="1"/>
          <p:nvPr/>
        </p:nvSpPr>
        <p:spPr>
          <a:xfrm>
            <a:off x="4690432" y="1772816"/>
            <a:ext cx="4453567" cy="5262979"/>
          </a:xfrm>
          <a:prstGeom prst="rect">
            <a:avLst/>
          </a:prstGeom>
          <a:noFill/>
        </p:spPr>
        <p:txBody>
          <a:bodyPr wrap="square" rtlCol="0">
            <a:spAutoFit/>
          </a:bodyPr>
          <a:lstStyle/>
          <a:p>
            <a:pPr algn="just"/>
            <a:r>
              <a:rPr lang="en-US" sz="2400" b="1" dirty="0"/>
              <a:t>To avoid war, free men contract with each other to establish </a:t>
            </a:r>
            <a:r>
              <a:rPr lang="en-US" sz="2400" b="1" dirty="0" smtClean="0"/>
              <a:t>political community, </a:t>
            </a:r>
            <a:r>
              <a:rPr lang="en-US" sz="2400" b="1" dirty="0"/>
              <a:t>i.e</a:t>
            </a:r>
            <a:r>
              <a:rPr lang="en-US" sz="2400" b="1" dirty="0" smtClean="0"/>
              <a:t>. civil society, </a:t>
            </a:r>
            <a:r>
              <a:rPr lang="en-US" sz="2400" b="1" dirty="0"/>
              <a:t>through a social contract in which they all gain security in return for subjecting themselves to an absolute sovereign, one man or an assembly of men. Though the sovereign's edicts may well be arbitrary and tyrannical, </a:t>
            </a:r>
            <a:r>
              <a:rPr lang="en-US" sz="2400" b="1" dirty="0" smtClean="0"/>
              <a:t>the </a:t>
            </a:r>
            <a:r>
              <a:rPr lang="en-US" sz="2400" b="1" dirty="0"/>
              <a:t>only alternative to the terrifying anarchy of a state of nature.</a:t>
            </a:r>
            <a:endParaRPr lang="ru-RU" sz="2400" b="1" dirty="0"/>
          </a:p>
        </p:txBody>
      </p:sp>
      <p:sp>
        <p:nvSpPr>
          <p:cNvPr id="18" name="TextBox 17"/>
          <p:cNvSpPr txBox="1"/>
          <p:nvPr/>
        </p:nvSpPr>
        <p:spPr>
          <a:xfrm>
            <a:off x="-47081" y="1556792"/>
            <a:ext cx="4619081" cy="5401479"/>
          </a:xfrm>
          <a:prstGeom prst="rect">
            <a:avLst/>
          </a:prstGeom>
          <a:noFill/>
        </p:spPr>
        <p:txBody>
          <a:bodyPr wrap="square" rtlCol="0">
            <a:spAutoFit/>
          </a:bodyPr>
          <a:lstStyle/>
          <a:p>
            <a:pPr algn="just"/>
            <a:r>
              <a:rPr lang="en-US" sz="2300" b="1" dirty="0" smtClean="0"/>
              <a:t> Rousseau believed that liberty was possible only where there was direct rule by the people as a whole in lawmaking, where popular sovereignty was indivisible and inalienable. But he also maintained that the people often did not know their "real will", and that a proper society would not occur until a great leader ("the Legislator") arose to change the values and customs of the people, likely through the strategic use of religion.</a:t>
            </a:r>
            <a:endParaRPr lang="ru-RU" sz="2300" b="1" dirty="0"/>
          </a:p>
        </p:txBody>
      </p:sp>
    </p:spTree>
    <p:extLst>
      <p:ext uri="{BB962C8B-B14F-4D97-AF65-F5344CB8AC3E}">
        <p14:creationId xmlns:p14="http://schemas.microsoft.com/office/powerpoint/2010/main" val="3356163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27"/>
          <p:cNvSpPr txBox="1">
            <a:spLocks noChangeArrowheads="1"/>
          </p:cNvSpPr>
          <p:nvPr/>
        </p:nvSpPr>
        <p:spPr>
          <a:xfrm>
            <a:off x="0" y="2241848"/>
            <a:ext cx="9107214" cy="4616152"/>
          </a:xfrm>
          <a:prstGeom prst="rect">
            <a:avLst/>
          </a:prstGeom>
        </p:spPr>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nSpc>
                <a:spcPct val="90000"/>
              </a:lnSpc>
              <a:buFontTx/>
              <a:buNone/>
            </a:pPr>
            <a:r>
              <a:rPr lang="en-US" altLang="en-US" sz="3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1. </a:t>
            </a:r>
            <a:r>
              <a:rPr lang="en-US"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Crisis of the certainty of salvation</a:t>
            </a:r>
          </a:p>
          <a:p>
            <a:pPr lvl="1">
              <a:lnSpc>
                <a:spcPct val="90000"/>
              </a:lnSpc>
            </a:pPr>
            <a:r>
              <a:rPr lang="en-US"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Lifted up the notion of individual faith &amp; conscience (indulgence)</a:t>
            </a:r>
          </a:p>
          <a:p>
            <a:pPr lvl="1">
              <a:lnSpc>
                <a:spcPct val="90000"/>
              </a:lnSpc>
              <a:buFontTx/>
              <a:buNone/>
            </a:pPr>
            <a:endParaRPr lang="en-US"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endParaRPr>
          </a:p>
          <a:p>
            <a:pPr>
              <a:lnSpc>
                <a:spcPct val="90000"/>
              </a:lnSpc>
              <a:buFontTx/>
              <a:buNone/>
            </a:pPr>
            <a:r>
              <a:rPr lang="en-US"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2. </a:t>
            </a:r>
            <a:r>
              <a:rPr lang="en-US"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Crisis of the authority of the Church</a:t>
            </a:r>
          </a:p>
          <a:p>
            <a:pPr lvl="1">
              <a:lnSpc>
                <a:spcPct val="90000"/>
              </a:lnSpc>
            </a:pPr>
            <a:r>
              <a:rPr lang="en-US"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Created the possibility for social change</a:t>
            </a:r>
          </a:p>
          <a:p>
            <a:pPr lvl="1">
              <a:lnSpc>
                <a:spcPct val="90000"/>
              </a:lnSpc>
            </a:pPr>
            <a:r>
              <a:rPr lang="en-US"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Caused religious wars in Europe</a:t>
            </a:r>
          </a:p>
          <a:p>
            <a:pPr lvl="1">
              <a:lnSpc>
                <a:spcPct val="90000"/>
              </a:lnSpc>
            </a:pPr>
            <a:r>
              <a:rPr lang="en-US"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Relationship between faith &amp; reason reconsidered.</a:t>
            </a:r>
            <a:endParaRPr lang="en-US"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0"/>
            <a:ext cx="9001000" cy="198884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1839" r="54483" b="47816"/>
          <a:stretch/>
        </p:blipFill>
        <p:spPr>
          <a:xfrm>
            <a:off x="-140415" y="-1"/>
            <a:ext cx="5371803" cy="268590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51845" r="54483"/>
          <a:stretch/>
        </p:blipFill>
        <p:spPr>
          <a:xfrm>
            <a:off x="4137750" y="2703533"/>
            <a:ext cx="4969464" cy="394313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136" y="-1"/>
            <a:ext cx="2736304" cy="275454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0" y="2685899"/>
            <a:ext cx="4500500" cy="3960769"/>
          </a:xfrm>
          <a:prstGeom prst="rect">
            <a:avLst/>
          </a:prstGeom>
        </p:spPr>
      </p:pic>
      <p:sp>
        <p:nvSpPr>
          <p:cNvPr id="11" name="Rectangle 3"/>
          <p:cNvSpPr txBox="1">
            <a:spLocks noChangeArrowheads="1"/>
          </p:cNvSpPr>
          <p:nvPr/>
        </p:nvSpPr>
        <p:spPr>
          <a:xfrm>
            <a:off x="4391980" y="116632"/>
            <a:ext cx="4715234" cy="5904656"/>
          </a:xfrm>
          <a:prstGeom prst="rect">
            <a:avLst/>
          </a:prstGeom>
          <a:solidFill>
            <a:srgbClr val="FFFF66"/>
          </a:solidFill>
        </p:spPr>
        <p:txBody>
          <a:bodyPr>
            <a:scene3d>
              <a:camera prst="orthographicFront"/>
              <a:lightRig rig="balanced" dir="t">
                <a:rot lat="0" lon="0" rev="2100000"/>
              </a:lightRig>
            </a:scene3d>
            <a:sp3d extrusionH="57150" prstMaterial="metal">
              <a:bevelT w="38100" h="25400"/>
              <a:contourClr>
                <a:schemeClr val="bg2"/>
              </a:contourClr>
            </a:sp3d>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lgn="just">
              <a:buNone/>
            </a:pPr>
            <a:r>
              <a:rPr lang="en-US" altLang="en-US" sz="3200" b="1" dirty="0" smtClean="0">
                <a:ln w="50800"/>
                <a:solidFill>
                  <a:schemeClr val="bg1">
                    <a:shade val="50000"/>
                  </a:schemeClr>
                </a:solidFill>
              </a:rPr>
              <a:t>    Renaissance understood the human subjectivity as rational capacity. But the reformation stressed it as subjective faith. Both of them are the same in their revolt against medieval mentality that centered on ‘objective reason’ or ‘objective faith’.  </a:t>
            </a:r>
            <a:endParaRPr lang="en-US" altLang="en-US" sz="3200" b="1" dirty="0">
              <a:ln w="50800"/>
              <a:solidFill>
                <a:schemeClr val="bg1">
                  <a:shade val="50000"/>
                </a:schemeClr>
              </a:solidFill>
            </a:endParaRPr>
          </a:p>
        </p:txBody>
      </p:sp>
    </p:spTree>
    <p:extLst>
      <p:ext uri="{BB962C8B-B14F-4D97-AF65-F5344CB8AC3E}">
        <p14:creationId xmlns:p14="http://schemas.microsoft.com/office/powerpoint/2010/main" val="428514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657600" y="212163"/>
            <a:ext cx="6400800" cy="12192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altLang="en-US" dirty="0" smtClean="0"/>
              <a:t>The Meaning of Modernity</a:t>
            </a:r>
            <a:endParaRPr lang="en-US" altLang="en-US" dirty="0"/>
          </a:p>
        </p:txBody>
      </p:sp>
      <p:sp>
        <p:nvSpPr>
          <p:cNvPr id="3" name="Rectangle 3"/>
          <p:cNvSpPr txBox="1">
            <a:spLocks noChangeArrowheads="1"/>
          </p:cNvSpPr>
          <p:nvPr/>
        </p:nvSpPr>
        <p:spPr>
          <a:xfrm>
            <a:off x="2707704" y="1734571"/>
            <a:ext cx="6400800" cy="1622421"/>
          </a:xfrm>
          <a:prstGeom prst="rect">
            <a:avLst/>
          </a:prstGeom>
        </p:spPr>
        <p:style>
          <a:lnRef idx="1">
            <a:schemeClr val="accent1"/>
          </a:lnRef>
          <a:fillRef idx="3">
            <a:schemeClr val="accent1"/>
          </a:fillRef>
          <a:effectRef idx="2">
            <a:schemeClr val="accent1"/>
          </a:effectRef>
          <a:fontRef idx="minor">
            <a:schemeClr val="lt1"/>
          </a:fontRef>
        </p:style>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lnSpc>
                <a:spcPct val="90000"/>
              </a:lnSpc>
              <a:buNone/>
            </a:pPr>
            <a:r>
              <a:rPr lang="en-US" altLang="en-US"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rPr>
              <a:t>“</a:t>
            </a:r>
            <a:r>
              <a:rPr lang="en-US" altLang="en-US" dirty="0" err="1"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rPr>
              <a:t>Moderna</a:t>
            </a:r>
            <a:r>
              <a:rPr lang="en-US" altLang="en-US"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rPr>
              <a:t>” means “new” and “now”. Modern is a temporal orientation to ‘here and now’ [not ‘there and past” of the medieval mentality]</a:t>
            </a:r>
          </a:p>
          <a:p>
            <a:pPr marL="137160" indent="0">
              <a:lnSpc>
                <a:spcPct val="90000"/>
              </a:lnSpc>
              <a:buNone/>
            </a:pPr>
            <a:endParaRPr lang="en-US" altLang="en-US"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endParaRPr>
          </a:p>
          <a:p>
            <a:pPr marL="137160" indent="0">
              <a:lnSpc>
                <a:spcPct val="90000"/>
              </a:lnSpc>
              <a:buNone/>
            </a:pPr>
            <a:endParaRPr lang="en-US" altLang="en-US"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endParaRPr>
          </a:p>
          <a:p>
            <a:pPr>
              <a:lnSpc>
                <a:spcPct val="90000"/>
              </a:lnSpc>
            </a:pPr>
            <a:endParaRPr lang="en-US" altLang="en-US"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endParaRPr>
          </a:p>
          <a:p>
            <a:pPr>
              <a:lnSpc>
                <a:spcPct val="90000"/>
              </a:lnSpc>
              <a:buFont typeface="Wingdings" pitchFamily="2" charset="2"/>
              <a:buNone/>
            </a:pPr>
            <a:r>
              <a:rPr lang="en-US" altLang="en-US" sz="2400"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rPr>
              <a:t>  </a:t>
            </a:r>
          </a:p>
          <a:p>
            <a:pPr>
              <a:lnSpc>
                <a:spcPct val="90000"/>
              </a:lnSpc>
            </a:pPr>
            <a:endParaRPr lang="en-US" altLang="en-US" sz="24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endParaRPr>
          </a:p>
        </p:txBody>
      </p:sp>
      <p:sp>
        <p:nvSpPr>
          <p:cNvPr id="4" name="Rectangle 3"/>
          <p:cNvSpPr/>
          <p:nvPr/>
        </p:nvSpPr>
        <p:spPr>
          <a:xfrm>
            <a:off x="0" y="0"/>
            <a:ext cx="4572000" cy="1643527"/>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marL="137160" indent="0">
              <a:lnSpc>
                <a:spcPct val="90000"/>
              </a:lnSpc>
              <a:buNone/>
            </a:pPr>
            <a:r>
              <a:rPr lang="en-US" altLang="en-US" sz="2800" b="1"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rPr>
              <a:t>Key concepts of the modernity: “technological progress”, “revolution”, “economic growth” </a:t>
            </a:r>
          </a:p>
        </p:txBody>
      </p:sp>
      <p:sp>
        <p:nvSpPr>
          <p:cNvPr id="5" name="Rectangle 4"/>
          <p:cNvSpPr/>
          <p:nvPr/>
        </p:nvSpPr>
        <p:spPr>
          <a:xfrm>
            <a:off x="4932040" y="3441657"/>
            <a:ext cx="4211960" cy="164352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nSpc>
                <a:spcPct val="90000"/>
              </a:lnSpc>
            </a:pPr>
            <a:r>
              <a:rPr lang="en-US" altLang="en-US" sz="2800" b="1"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rPr>
              <a:t>The term relates to the concept of time: linear progress [contrary to cyclical concept of time]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6" y="3356992"/>
            <a:ext cx="4680520" cy="3541865"/>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15923"/>
          <a:stretch/>
        </p:blipFill>
        <p:spPr>
          <a:xfrm>
            <a:off x="4716016" y="5127924"/>
            <a:ext cx="4265104" cy="173007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734570"/>
            <a:ext cx="2755946" cy="1845217"/>
          </a:xfrm>
          <a:prstGeom prst="rect">
            <a:avLst/>
          </a:prstGeom>
        </p:spPr>
      </p:pic>
    </p:spTree>
    <p:extLst>
      <p:ext uri="{BB962C8B-B14F-4D97-AF65-F5344CB8AC3E}">
        <p14:creationId xmlns:p14="http://schemas.microsoft.com/office/powerpoint/2010/main" val="31854068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3578" y="323945"/>
            <a:ext cx="3672408" cy="872807"/>
          </a:xfrm>
          <a:prstGeom prst="rect">
            <a:avLst/>
          </a:prstGeom>
        </p:spPr>
        <p:txBody>
          <a:bodyPr wrap="none">
            <a:prstTxWarp prst="textArchUp">
              <a:avLst/>
            </a:prstTxWarp>
            <a:spAutoFit/>
          </a:bodyPr>
          <a:lstStyle/>
          <a:p>
            <a:pPr algn="ctr"/>
            <a:r>
              <a:rPr lang="en-US" sz="5400" b="1" dirty="0" smtClean="0"/>
              <a:t>Main </a:t>
            </a:r>
            <a:r>
              <a:rPr lang="en-US" sz="5400" b="1" dirty="0"/>
              <a:t>keyword </a:t>
            </a:r>
          </a:p>
        </p:txBody>
      </p:sp>
      <p:sp>
        <p:nvSpPr>
          <p:cNvPr id="3" name="Rectangle 2"/>
          <p:cNvSpPr/>
          <p:nvPr/>
        </p:nvSpPr>
        <p:spPr>
          <a:xfrm>
            <a:off x="467544" y="1422317"/>
            <a:ext cx="3103735" cy="584775"/>
          </a:xfrm>
          <a:prstGeom prst="rect">
            <a:avLst/>
          </a:prstGeom>
        </p:spPr>
        <p:txBody>
          <a:bodyPr wrap="none">
            <a:spAutoFit/>
          </a:bodyPr>
          <a:lstStyle/>
          <a:p>
            <a:r>
              <a:rPr lang="en-US" altLang="en-US" sz="3200" b="1" dirty="0" err="1"/>
              <a:t>Cosmocentrism</a:t>
            </a:r>
            <a:endParaRPr lang="en-US" altLang="en-US" sz="3200" b="1" dirty="0"/>
          </a:p>
        </p:txBody>
      </p:sp>
      <p:sp>
        <p:nvSpPr>
          <p:cNvPr id="4" name="Rectangle 3"/>
          <p:cNvSpPr/>
          <p:nvPr/>
        </p:nvSpPr>
        <p:spPr>
          <a:xfrm>
            <a:off x="4015019" y="985083"/>
            <a:ext cx="1596912" cy="584775"/>
          </a:xfrm>
          <a:prstGeom prst="rect">
            <a:avLst/>
          </a:prstGeom>
        </p:spPr>
        <p:txBody>
          <a:bodyPr wrap="none">
            <a:spAutoFit/>
          </a:bodyPr>
          <a:lstStyle/>
          <a:p>
            <a:pPr>
              <a:spcBef>
                <a:spcPct val="10000"/>
              </a:spcBef>
              <a:buClr>
                <a:srgbClr val="FF0000"/>
              </a:buClr>
              <a:buSzPct val="120000"/>
            </a:pPr>
            <a:r>
              <a:rPr lang="en-CA" altLang="en-US" sz="3200" b="1" dirty="0" smtClean="0"/>
              <a:t>Science</a:t>
            </a:r>
            <a:endParaRPr lang="ru-RU" altLang="en-US" sz="3200" b="1" dirty="0"/>
          </a:p>
        </p:txBody>
      </p:sp>
      <p:sp>
        <p:nvSpPr>
          <p:cNvPr id="5" name="Rectangle 4"/>
          <p:cNvSpPr/>
          <p:nvPr/>
        </p:nvSpPr>
        <p:spPr>
          <a:xfrm>
            <a:off x="5992294" y="3861048"/>
            <a:ext cx="2165978" cy="584775"/>
          </a:xfrm>
          <a:prstGeom prst="rect">
            <a:avLst/>
          </a:prstGeom>
        </p:spPr>
        <p:txBody>
          <a:bodyPr wrap="none">
            <a:spAutoFit/>
          </a:bodyPr>
          <a:lstStyle/>
          <a:p>
            <a:r>
              <a:rPr lang="en-CA" altLang="en-US" sz="3200" b="1" dirty="0" smtClean="0"/>
              <a:t>Pantheism</a:t>
            </a:r>
            <a:endParaRPr lang="en-US" sz="3200" b="1" dirty="0"/>
          </a:p>
        </p:txBody>
      </p:sp>
      <p:sp>
        <p:nvSpPr>
          <p:cNvPr id="6" name="Rectangle 5"/>
          <p:cNvSpPr/>
          <p:nvPr/>
        </p:nvSpPr>
        <p:spPr>
          <a:xfrm>
            <a:off x="467544" y="3274769"/>
            <a:ext cx="1712328" cy="584775"/>
          </a:xfrm>
          <a:prstGeom prst="rect">
            <a:avLst/>
          </a:prstGeom>
        </p:spPr>
        <p:txBody>
          <a:bodyPr wrap="none">
            <a:spAutoFit/>
          </a:bodyPr>
          <a:lstStyle/>
          <a:p>
            <a:r>
              <a:rPr lang="en-CA" altLang="en-US" sz="3200" b="1" dirty="0" smtClean="0"/>
              <a:t>Realism</a:t>
            </a:r>
            <a:endParaRPr lang="en-US" sz="3200" b="1" dirty="0"/>
          </a:p>
        </p:txBody>
      </p:sp>
      <p:sp>
        <p:nvSpPr>
          <p:cNvPr id="7" name="Rectangle 6"/>
          <p:cNvSpPr/>
          <p:nvPr/>
        </p:nvSpPr>
        <p:spPr>
          <a:xfrm>
            <a:off x="0" y="2284475"/>
            <a:ext cx="2462534" cy="584775"/>
          </a:xfrm>
          <a:prstGeom prst="rect">
            <a:avLst/>
          </a:prstGeom>
        </p:spPr>
        <p:txBody>
          <a:bodyPr wrap="none">
            <a:spAutoFit/>
          </a:bodyPr>
          <a:lstStyle/>
          <a:p>
            <a:r>
              <a:rPr lang="en-CA" altLang="en-US" sz="3200" b="1" dirty="0" smtClean="0"/>
              <a:t>Rationalism</a:t>
            </a:r>
            <a:endParaRPr lang="en-US" sz="3200" b="1" dirty="0"/>
          </a:p>
        </p:txBody>
      </p:sp>
      <p:sp>
        <p:nvSpPr>
          <p:cNvPr id="8" name="Rectangle 7"/>
          <p:cNvSpPr/>
          <p:nvPr/>
        </p:nvSpPr>
        <p:spPr>
          <a:xfrm>
            <a:off x="5625055" y="1578159"/>
            <a:ext cx="2278188" cy="584775"/>
          </a:xfrm>
          <a:prstGeom prst="rect">
            <a:avLst/>
          </a:prstGeom>
        </p:spPr>
        <p:txBody>
          <a:bodyPr wrap="none">
            <a:spAutoFit/>
          </a:bodyPr>
          <a:lstStyle/>
          <a:p>
            <a:r>
              <a:rPr lang="en-CA" altLang="en-US" sz="3200" b="1" dirty="0" smtClean="0"/>
              <a:t>Rationality</a:t>
            </a:r>
            <a:endParaRPr lang="en-US" sz="3200" b="1" dirty="0"/>
          </a:p>
        </p:txBody>
      </p:sp>
      <p:sp>
        <p:nvSpPr>
          <p:cNvPr id="9" name="Rectangle 8"/>
          <p:cNvSpPr/>
          <p:nvPr/>
        </p:nvSpPr>
        <p:spPr>
          <a:xfrm>
            <a:off x="5426214" y="5177814"/>
            <a:ext cx="2350323" cy="584775"/>
          </a:xfrm>
          <a:prstGeom prst="rect">
            <a:avLst/>
          </a:prstGeom>
        </p:spPr>
        <p:txBody>
          <a:bodyPr wrap="none">
            <a:spAutoFit/>
          </a:bodyPr>
          <a:lstStyle/>
          <a:p>
            <a:r>
              <a:rPr lang="en-CA" altLang="en-US" sz="3200" b="1" dirty="0" smtClean="0"/>
              <a:t>Empiricism</a:t>
            </a:r>
            <a:endParaRPr lang="en-US" sz="3200" b="1" dirty="0"/>
          </a:p>
        </p:txBody>
      </p:sp>
      <p:sp>
        <p:nvSpPr>
          <p:cNvPr id="10" name="Rectangle 9"/>
          <p:cNvSpPr/>
          <p:nvPr/>
        </p:nvSpPr>
        <p:spPr>
          <a:xfrm>
            <a:off x="3347864" y="5949279"/>
            <a:ext cx="2303836" cy="584775"/>
          </a:xfrm>
          <a:prstGeom prst="rect">
            <a:avLst/>
          </a:prstGeom>
        </p:spPr>
        <p:txBody>
          <a:bodyPr wrap="none">
            <a:spAutoFit/>
          </a:bodyPr>
          <a:lstStyle/>
          <a:p>
            <a:r>
              <a:rPr lang="en-CA" altLang="en-US" sz="3200" b="1" dirty="0" smtClean="0"/>
              <a:t>Naturalism</a:t>
            </a:r>
            <a:endParaRPr lang="en-US" sz="3200" b="1" dirty="0"/>
          </a:p>
        </p:txBody>
      </p:sp>
      <p:sp>
        <p:nvSpPr>
          <p:cNvPr id="11" name="Rectangle 10"/>
          <p:cNvSpPr/>
          <p:nvPr/>
        </p:nvSpPr>
        <p:spPr>
          <a:xfrm>
            <a:off x="391631" y="4153435"/>
            <a:ext cx="3624710" cy="584775"/>
          </a:xfrm>
          <a:prstGeom prst="rect">
            <a:avLst/>
          </a:prstGeom>
        </p:spPr>
        <p:txBody>
          <a:bodyPr wrap="none">
            <a:spAutoFit/>
          </a:bodyPr>
          <a:lstStyle/>
          <a:p>
            <a:r>
              <a:rPr lang="en-US" altLang="en-US" sz="3200" b="1" dirty="0" smtClean="0"/>
              <a:t>Anthropocentrism</a:t>
            </a:r>
            <a:endParaRPr lang="en-US" altLang="en-US" sz="3200" b="1" dirty="0"/>
          </a:p>
        </p:txBody>
      </p:sp>
      <p:sp>
        <p:nvSpPr>
          <p:cNvPr id="12" name="Rectangle 11"/>
          <p:cNvSpPr/>
          <p:nvPr/>
        </p:nvSpPr>
        <p:spPr>
          <a:xfrm>
            <a:off x="5992294" y="2781706"/>
            <a:ext cx="2757486" cy="584775"/>
          </a:xfrm>
          <a:prstGeom prst="rect">
            <a:avLst/>
          </a:prstGeom>
        </p:spPr>
        <p:txBody>
          <a:bodyPr wrap="none">
            <a:spAutoFit/>
          </a:bodyPr>
          <a:lstStyle/>
          <a:p>
            <a:r>
              <a:rPr lang="en-CA" altLang="en-US" sz="3200" b="1" dirty="0" smtClean="0"/>
              <a:t>Epistemology</a:t>
            </a:r>
            <a:endParaRPr lang="en-US" sz="3200" b="1" dirty="0"/>
          </a:p>
        </p:txBody>
      </p:sp>
      <p:sp>
        <p:nvSpPr>
          <p:cNvPr id="15" name="Rectangle 14"/>
          <p:cNvSpPr/>
          <p:nvPr/>
        </p:nvSpPr>
        <p:spPr>
          <a:xfrm>
            <a:off x="1525891" y="4917922"/>
            <a:ext cx="3147015" cy="1077218"/>
          </a:xfrm>
          <a:prstGeom prst="rect">
            <a:avLst/>
          </a:prstGeom>
        </p:spPr>
        <p:txBody>
          <a:bodyPr wrap="none">
            <a:spAutoFit/>
          </a:bodyPr>
          <a:lstStyle/>
          <a:p>
            <a:r>
              <a:rPr lang="en-US" altLang="en-US" sz="3200" b="1" dirty="0" smtClean="0"/>
              <a:t>Individualism </a:t>
            </a:r>
          </a:p>
          <a:p>
            <a:r>
              <a:rPr lang="en-US" altLang="en-US" sz="3200" b="1" dirty="0" smtClean="0"/>
              <a:t>Vs. collectivism</a:t>
            </a:r>
            <a:endParaRPr lang="en-US" altLang="en-US" sz="3200" b="1" dirty="0"/>
          </a:p>
        </p:txBody>
      </p:sp>
    </p:spTree>
    <p:extLst>
      <p:ext uri="{BB962C8B-B14F-4D97-AF65-F5344CB8AC3E}">
        <p14:creationId xmlns:p14="http://schemas.microsoft.com/office/powerpoint/2010/main" val="40209417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512016" y="-99392"/>
            <a:ext cx="6400800" cy="12192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altLang="en-US" dirty="0" smtClean="0"/>
              <a:t>Man as Natural Being </a:t>
            </a:r>
            <a:endParaRPr lang="en-US" altLang="en-US" dirty="0"/>
          </a:p>
        </p:txBody>
      </p:sp>
      <p:sp>
        <p:nvSpPr>
          <p:cNvPr id="3" name="Rectangle 3"/>
          <p:cNvSpPr txBox="1">
            <a:spLocks noChangeArrowheads="1"/>
          </p:cNvSpPr>
          <p:nvPr/>
        </p:nvSpPr>
        <p:spPr>
          <a:xfrm>
            <a:off x="5097319" y="846083"/>
            <a:ext cx="3763144" cy="3951070"/>
          </a:xfrm>
          <a:prstGeom prst="rect">
            <a:avLst/>
          </a:prstGeom>
          <a:solidFill>
            <a:schemeClr val="hlink"/>
          </a:solidFill>
        </p:spPr>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lgn="just">
              <a:buNone/>
            </a:pPr>
            <a:r>
              <a:rPr lang="en-US" altLang="en-US" b="1" dirty="0" smtClean="0">
                <a:solidFill>
                  <a:srgbClr val="FFFF66"/>
                </a:solidFill>
                <a:effectLst>
                  <a:outerShdw blurRad="38100" dist="38100" dir="2700000" algn="tl">
                    <a:srgbClr val="000000"/>
                  </a:outerShdw>
                </a:effectLst>
              </a:rPr>
              <a:t>    Renaissance culture viewed man as natural being. He doesn’t come from heaven, but grows from earth and is provided with natural talents and vitality. </a:t>
            </a:r>
            <a:endParaRPr lang="en-US" altLang="en-US" b="1" dirty="0">
              <a:solidFill>
                <a:srgbClr val="FFFF66"/>
              </a:solidFill>
              <a:effectLst>
                <a:outerShdw blurRad="38100" dist="38100" dir="2700000" algn="tl">
                  <a:srgbClr val="000000"/>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379" y="4005064"/>
            <a:ext cx="4319155" cy="270765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510208"/>
            <a:ext cx="4032448" cy="2851209"/>
          </a:xfrm>
          <a:prstGeom prst="rect">
            <a:avLst/>
          </a:prstGeom>
        </p:spPr>
      </p:pic>
      <p:sp>
        <p:nvSpPr>
          <p:cNvPr id="6" name="Not Equal 5"/>
          <p:cNvSpPr/>
          <p:nvPr/>
        </p:nvSpPr>
        <p:spPr>
          <a:xfrm>
            <a:off x="1619672" y="3361417"/>
            <a:ext cx="2088232" cy="643647"/>
          </a:xfrm>
          <a:prstGeom prst="mathNotEqual">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53" y="430772"/>
            <a:ext cx="5017923" cy="4582404"/>
          </a:xfrm>
          <a:prstGeom prst="rect">
            <a:avLst/>
          </a:prstGeom>
        </p:spPr>
      </p:pic>
      <p:sp>
        <p:nvSpPr>
          <p:cNvPr id="8" name="Rectangle 7"/>
          <p:cNvSpPr/>
          <p:nvPr/>
        </p:nvSpPr>
        <p:spPr>
          <a:xfrm>
            <a:off x="4790534" y="4869160"/>
            <a:ext cx="4353466" cy="1815882"/>
          </a:xfrm>
          <a:prstGeom prst="rect">
            <a:avLst/>
          </a:prstGeom>
          <a:solidFill>
            <a:srgbClr val="FF33CC"/>
          </a:solidFill>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marL="137160" indent="0" algn="just">
              <a:buNone/>
            </a:pPr>
            <a:r>
              <a:rPr lang="en-US" altLang="en-US" sz="2800" b="1" dirty="0">
                <a:solidFill>
                  <a:sysClr val="windowText" lastClr="000000"/>
                </a:solidFill>
                <a:effectLst>
                  <a:outerShdw blurRad="38100" dist="38100" dir="2700000" algn="tl">
                    <a:srgbClr val="000000"/>
                  </a:outerShdw>
                </a:effectLst>
              </a:rPr>
              <a:t>So, the naked figures in the renaissance’s gallery glorified the natural beauty of man. </a:t>
            </a:r>
          </a:p>
        </p:txBody>
      </p:sp>
    </p:spTree>
    <p:extLst>
      <p:ext uri="{BB962C8B-B14F-4D97-AF65-F5344CB8AC3E}">
        <p14:creationId xmlns:p14="http://schemas.microsoft.com/office/powerpoint/2010/main" val="20107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rrowheads="1"/>
          </p:cNvSpPr>
          <p:nvPr/>
        </p:nvSpPr>
        <p:spPr bwMode="auto">
          <a:xfrm>
            <a:off x="2627784" y="1412776"/>
            <a:ext cx="4230216" cy="3367734"/>
          </a:xfrm>
          <a:prstGeom prst="triangle">
            <a:avLst>
              <a:gd name="adj" fmla="val 50000"/>
            </a:avLst>
          </a:prstGeom>
          <a:solidFill>
            <a:schemeClr val="bg1">
              <a:lumMod val="75000"/>
              <a:lumOff val="25000"/>
            </a:schemeClr>
          </a:solidFill>
          <a:ln w="9525">
            <a:solidFill>
              <a:schemeClr val="tx1"/>
            </a:solidFill>
            <a:miter lim="800000"/>
            <a:headEnd/>
            <a:tailEnd/>
          </a:ln>
          <a:effectLst/>
          <a:extLst/>
        </p:spPr>
        <p:txBody>
          <a:bodyPr wrap="none" anchor="ctr"/>
          <a:lstStyle/>
          <a:p>
            <a:pPr algn="ctr"/>
            <a:r>
              <a:rPr lang="en-US" altLang="en-US" sz="4000" b="1" dirty="0"/>
              <a:t>Modern</a:t>
            </a:r>
          </a:p>
          <a:p>
            <a:pPr algn="ctr"/>
            <a:r>
              <a:rPr lang="en-US" altLang="en-US" sz="4000" b="1" dirty="0"/>
              <a:t>Philosophy</a:t>
            </a:r>
          </a:p>
        </p:txBody>
      </p:sp>
      <p:sp>
        <p:nvSpPr>
          <p:cNvPr id="3" name="Text Box 3"/>
          <p:cNvSpPr txBox="1">
            <a:spLocks noChangeArrowheads="1"/>
          </p:cNvSpPr>
          <p:nvPr/>
        </p:nvSpPr>
        <p:spPr bwMode="auto">
          <a:xfrm>
            <a:off x="2094683" y="520805"/>
            <a:ext cx="4976042" cy="523220"/>
          </a:xfrm>
          <a:prstGeom prst="rect">
            <a:avLst/>
          </a:prstGeom>
          <a:ln/>
          <a:extLst/>
        </p:spPr>
        <p:style>
          <a:lnRef idx="1">
            <a:schemeClr val="accent3"/>
          </a:lnRef>
          <a:fillRef idx="2">
            <a:schemeClr val="accent3"/>
          </a:fillRef>
          <a:effectRef idx="1">
            <a:schemeClr val="accent3"/>
          </a:effectRef>
          <a:fontRef idx="minor">
            <a:schemeClr val="dk1"/>
          </a:fontRef>
        </p:style>
        <p:txBody>
          <a:bodyPr wrap="none">
            <a:spAutoFit/>
          </a:bodyPr>
          <a:lstStyle/>
          <a:p>
            <a:r>
              <a:rPr lang="en-US" altLang="en-US" sz="2800" b="1" dirty="0"/>
              <a:t>Subject as Center of Thought</a:t>
            </a:r>
          </a:p>
        </p:txBody>
      </p:sp>
      <p:sp>
        <p:nvSpPr>
          <p:cNvPr id="4" name="Text Box 4"/>
          <p:cNvSpPr txBox="1">
            <a:spLocks noChangeArrowheads="1"/>
          </p:cNvSpPr>
          <p:nvPr/>
        </p:nvSpPr>
        <p:spPr bwMode="auto">
          <a:xfrm>
            <a:off x="611560" y="4760913"/>
            <a:ext cx="2821606" cy="1384995"/>
          </a:xfrm>
          <a:prstGeom prst="rect">
            <a:avLst/>
          </a:prstGeom>
          <a:ln/>
          <a:extLst/>
        </p:spPr>
        <p:style>
          <a:lnRef idx="1">
            <a:schemeClr val="accent5"/>
          </a:lnRef>
          <a:fillRef idx="2">
            <a:schemeClr val="accent5"/>
          </a:fillRef>
          <a:effectRef idx="1">
            <a:schemeClr val="accent5"/>
          </a:effectRef>
          <a:fontRef idx="minor">
            <a:schemeClr val="dk1"/>
          </a:fontRef>
        </p:style>
        <p:txBody>
          <a:bodyPr wrap="none">
            <a:spAutoFit/>
          </a:bodyPr>
          <a:lstStyle/>
          <a:p>
            <a:pPr algn="ctr"/>
            <a:r>
              <a:rPr lang="en-US" altLang="en-US" sz="2800" b="1" dirty="0"/>
              <a:t>Critique as</a:t>
            </a:r>
          </a:p>
          <a:p>
            <a:pPr algn="ctr"/>
            <a:r>
              <a:rPr lang="en-US" altLang="en-US" sz="2800" b="1" dirty="0"/>
              <a:t>Epistemological</a:t>
            </a:r>
          </a:p>
          <a:p>
            <a:pPr algn="ctr"/>
            <a:r>
              <a:rPr lang="en-US" altLang="en-US" sz="2800" b="1" dirty="0"/>
              <a:t>Foundation</a:t>
            </a:r>
          </a:p>
        </p:txBody>
      </p:sp>
      <p:sp>
        <p:nvSpPr>
          <p:cNvPr id="5" name="Text Box 5"/>
          <p:cNvSpPr txBox="1">
            <a:spLocks noChangeArrowheads="1"/>
          </p:cNvSpPr>
          <p:nvPr/>
        </p:nvSpPr>
        <p:spPr bwMode="auto">
          <a:xfrm>
            <a:off x="6269230" y="4976356"/>
            <a:ext cx="2800767" cy="954107"/>
          </a:xfrm>
          <a:prstGeom prst="rect">
            <a:avLst/>
          </a:prstGeom>
          <a:ln/>
          <a:extLst/>
        </p:spPr>
        <p:style>
          <a:lnRef idx="1">
            <a:schemeClr val="accent1"/>
          </a:lnRef>
          <a:fillRef idx="3">
            <a:schemeClr val="accent1"/>
          </a:fillRef>
          <a:effectRef idx="2">
            <a:schemeClr val="accent1"/>
          </a:effectRef>
          <a:fontRef idx="minor">
            <a:schemeClr val="lt1"/>
          </a:fontRef>
        </p:style>
        <p:txBody>
          <a:bodyPr wrap="none">
            <a:spAutoFit/>
          </a:bodyPr>
          <a:lstStyle/>
          <a:p>
            <a:r>
              <a:rPr lang="en-US" altLang="en-US" sz="2800" b="1" dirty="0">
                <a:solidFill>
                  <a:sysClr val="windowText" lastClr="000000"/>
                </a:solidFill>
              </a:rPr>
              <a:t>Progress as</a:t>
            </a:r>
          </a:p>
          <a:p>
            <a:r>
              <a:rPr lang="en-US" altLang="en-US" sz="2800" b="1" dirty="0">
                <a:solidFill>
                  <a:sysClr val="windowText" lastClr="000000"/>
                </a:solidFill>
              </a:rPr>
              <a:t>Concept of time</a:t>
            </a:r>
          </a:p>
        </p:txBody>
      </p:sp>
      <p:sp>
        <p:nvSpPr>
          <p:cNvPr id="6" name="Text Box 7"/>
          <p:cNvSpPr txBox="1">
            <a:spLocks noChangeArrowheads="1"/>
          </p:cNvSpPr>
          <p:nvPr/>
        </p:nvSpPr>
        <p:spPr bwMode="auto">
          <a:xfrm>
            <a:off x="6369050" y="1044025"/>
            <a:ext cx="210185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altLang="en-US" sz="3200" b="1" i="1" dirty="0"/>
              <a:t>Descartes</a:t>
            </a:r>
          </a:p>
        </p:txBody>
      </p:sp>
      <p:sp>
        <p:nvSpPr>
          <p:cNvPr id="7" name="Text Box 8"/>
          <p:cNvSpPr txBox="1">
            <a:spLocks noChangeArrowheads="1"/>
          </p:cNvSpPr>
          <p:nvPr/>
        </p:nvSpPr>
        <p:spPr bwMode="auto">
          <a:xfrm>
            <a:off x="796008" y="6194425"/>
            <a:ext cx="14430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i="1" dirty="0"/>
              <a:t>-I. Kant</a:t>
            </a:r>
          </a:p>
        </p:txBody>
      </p:sp>
      <p:sp>
        <p:nvSpPr>
          <p:cNvPr id="8" name="Text Box 9"/>
          <p:cNvSpPr txBox="1">
            <a:spLocks noChangeArrowheads="1"/>
          </p:cNvSpPr>
          <p:nvPr/>
        </p:nvSpPr>
        <p:spPr bwMode="auto">
          <a:xfrm>
            <a:off x="7070725" y="6200814"/>
            <a:ext cx="19784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i="1" dirty="0"/>
              <a:t>G.W.F. Hegel</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68" y="935770"/>
            <a:ext cx="3810000" cy="38100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0772" y="2712720"/>
            <a:ext cx="4353636" cy="412337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7904" y="935390"/>
            <a:ext cx="5362093" cy="402157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098" y="935390"/>
            <a:ext cx="8691054" cy="3845120"/>
          </a:xfrm>
          <a:prstGeom prst="rect">
            <a:avLst/>
          </a:prstGeom>
        </p:spPr>
      </p:pic>
    </p:spTree>
    <p:extLst>
      <p:ext uri="{BB962C8B-B14F-4D97-AF65-F5344CB8AC3E}">
        <p14:creationId xmlns:p14="http://schemas.microsoft.com/office/powerpoint/2010/main" val="108193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07504" y="44624"/>
            <a:ext cx="8731696" cy="12192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altLang="en-US" dirty="0" smtClean="0"/>
              <a:t>Modern Philosophy is a philosophy of the subject</a:t>
            </a:r>
            <a:endParaRPr lang="en-US" altLang="en-US" dirty="0"/>
          </a:p>
        </p:txBody>
      </p:sp>
      <p:sp>
        <p:nvSpPr>
          <p:cNvPr id="3" name="Rectangle 3"/>
          <p:cNvSpPr txBox="1">
            <a:spLocks noChangeArrowheads="1"/>
          </p:cNvSpPr>
          <p:nvPr/>
        </p:nvSpPr>
        <p:spPr>
          <a:xfrm>
            <a:off x="3203848" y="4297811"/>
            <a:ext cx="6400800" cy="2505825"/>
          </a:xfrm>
          <a:prstGeom prst="rect">
            <a:avLst/>
          </a:prstGeom>
        </p:spPr>
        <p:style>
          <a:lnRef idx="1">
            <a:schemeClr val="accent2"/>
          </a:lnRef>
          <a:fillRef idx="2">
            <a:schemeClr val="accent2"/>
          </a:fillRef>
          <a:effectRef idx="1">
            <a:schemeClr val="accent2"/>
          </a:effectRef>
          <a:fontRef idx="minor">
            <a:schemeClr val="dk1"/>
          </a:fontRef>
        </p:style>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nSpc>
                <a:spcPct val="80000"/>
              </a:lnSpc>
            </a:pPr>
            <a:r>
              <a:rPr lang="en-US" altLang="en-US"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Time new roman"/>
                <a:cs typeface="Times" panose="02020603050405020304" pitchFamily="18" charset="0"/>
              </a:rPr>
              <a:t>1. The origin of consciousness (e.g. Descartes and Locke)</a:t>
            </a:r>
          </a:p>
          <a:p>
            <a:pPr>
              <a:lnSpc>
                <a:spcPct val="80000"/>
              </a:lnSpc>
            </a:pPr>
            <a:r>
              <a:rPr lang="en-US" altLang="en-US"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Time new roman"/>
                <a:cs typeface="Times" panose="02020603050405020304" pitchFamily="18" charset="0"/>
              </a:rPr>
              <a:t>2. The Development of consciousness (e.g. Hegel, Kierkegaard, Comte)</a:t>
            </a:r>
          </a:p>
          <a:p>
            <a:pPr>
              <a:lnSpc>
                <a:spcPct val="80000"/>
              </a:lnSpc>
            </a:pPr>
            <a:r>
              <a:rPr lang="en-US" altLang="en-US"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Time new roman"/>
                <a:cs typeface="Times" panose="02020603050405020304" pitchFamily="18" charset="0"/>
              </a:rPr>
              <a:t>3. The Collapse of consciousness (e.g. Schopenhauer, Nietzsche) </a:t>
            </a:r>
          </a:p>
          <a:p>
            <a:pPr>
              <a:lnSpc>
                <a:spcPct val="80000"/>
              </a:lnSpc>
              <a:buFont typeface="Wingdings" pitchFamily="2" charset="2"/>
              <a:buNone/>
            </a:pPr>
            <a:r>
              <a:rPr lang="en-US" altLang="en-US" sz="2400"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Time new roman"/>
                <a:cs typeface="Times" panose="02020603050405020304" pitchFamily="18" charset="0"/>
              </a:rPr>
              <a:t> </a:t>
            </a:r>
            <a:endParaRPr lang="en-US" altLang="en-US" sz="24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Time new roman"/>
              <a:cs typeface="Times" panose="02020603050405020304" pitchFamily="18" charset="0"/>
            </a:endParaRPr>
          </a:p>
        </p:txBody>
      </p:sp>
      <p:sp>
        <p:nvSpPr>
          <p:cNvPr id="4" name="Rectangle 3"/>
          <p:cNvSpPr/>
          <p:nvPr/>
        </p:nvSpPr>
        <p:spPr>
          <a:xfrm>
            <a:off x="0" y="1447800"/>
            <a:ext cx="4572000" cy="2850011"/>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a:lnSpc>
                <a:spcPct val="80000"/>
              </a:lnSpc>
            </a:pPr>
            <a:r>
              <a:rPr lang="en-US" altLang="en-US" sz="2800" b="1"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Time new roman"/>
                <a:cs typeface="Times" panose="02020603050405020304" pitchFamily="18" charset="0"/>
              </a:rPr>
              <a:t>As a whole we can view the modern western philosophy as a research program on epistemological and metaphysical problems of consciousness as </a:t>
            </a:r>
            <a:r>
              <a:rPr lang="en-US" altLang="en-US" sz="2800" b="1"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Time new roman"/>
                <a:cs typeface="Times" panose="02020603050405020304" pitchFamily="18" charset="0"/>
              </a:rPr>
              <a:t>subject</a:t>
            </a:r>
            <a:r>
              <a:rPr lang="en-US" altLang="en-US" sz="2800" b="1"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Time new roman"/>
                <a:cs typeface="Times" panose="02020603050405020304" pitchFamily="18" charset="0"/>
              </a:rPr>
              <a:t>. </a:t>
            </a:r>
            <a:r>
              <a:rPr lang="en-US" altLang="en-US" sz="2800" b="1"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Time new roman"/>
                <a:cs typeface="Times" panose="02020603050405020304" pitchFamily="18" charset="0"/>
              </a:rPr>
              <a:t>2</a:t>
            </a:r>
            <a:endParaRPr lang="en-US" altLang="en-US" sz="2800" b="1"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Time new roman"/>
              <a:cs typeface="Times"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97811"/>
            <a:ext cx="3473019" cy="25058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4490" y="1447800"/>
            <a:ext cx="4550578" cy="2850011"/>
          </a:xfrm>
          <a:prstGeom prst="rect">
            <a:avLst/>
          </a:prstGeom>
        </p:spPr>
      </p:pic>
    </p:spTree>
    <p:extLst>
      <p:ext uri="{BB962C8B-B14F-4D97-AF65-F5344CB8AC3E}">
        <p14:creationId xmlns:p14="http://schemas.microsoft.com/office/powerpoint/2010/main" val="188143097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35309</TotalTime>
  <Words>2161</Words>
  <Application>Microsoft Office PowerPoint</Application>
  <PresentationFormat>On-screen Show (4:3)</PresentationFormat>
  <Paragraphs>234</Paragraphs>
  <Slides>36</Slides>
  <Notes>14</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Apex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contract”</vt:lpstr>
      <vt:lpstr>The theory of „Social contract”</vt:lpstr>
      <vt:lpstr>PowerPoint Presentation</vt:lpstr>
    </vt:vector>
  </TitlesOfParts>
  <Company>diakov.net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RePack by Diakov</dc:creator>
  <cp:lastModifiedBy>RePack by Diakov</cp:lastModifiedBy>
  <cp:revision>572</cp:revision>
  <dcterms:created xsi:type="dcterms:W3CDTF">2017-01-26T13:08:34Z</dcterms:created>
  <dcterms:modified xsi:type="dcterms:W3CDTF">2017-04-02T09:43:01Z</dcterms:modified>
</cp:coreProperties>
</file>