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4" r:id="rId4"/>
    <p:sldId id="266" r:id="rId5"/>
    <p:sldId id="267" r:id="rId6"/>
    <p:sldId id="284" r:id="rId7"/>
    <p:sldId id="277" r:id="rId8"/>
    <p:sldId id="301" r:id="rId9"/>
    <p:sldId id="302" r:id="rId10"/>
    <p:sldId id="310" r:id="rId11"/>
    <p:sldId id="286" r:id="rId12"/>
    <p:sldId id="305" r:id="rId13"/>
    <p:sldId id="304" r:id="rId14"/>
    <p:sldId id="303" r:id="rId15"/>
    <p:sldId id="306" r:id="rId16"/>
    <p:sldId id="287" r:id="rId17"/>
    <p:sldId id="314" r:id="rId18"/>
    <p:sldId id="292" r:id="rId19"/>
    <p:sldId id="293" r:id="rId20"/>
    <p:sldId id="294" r:id="rId21"/>
    <p:sldId id="288" r:id="rId22"/>
    <p:sldId id="297" r:id="rId23"/>
    <p:sldId id="298" r:id="rId24"/>
    <p:sldId id="299" r:id="rId25"/>
    <p:sldId id="295" r:id="rId26"/>
    <p:sldId id="296" r:id="rId27"/>
    <p:sldId id="289" r:id="rId28"/>
    <p:sldId id="315" r:id="rId29"/>
    <p:sldId id="317" r:id="rId30"/>
    <p:sldId id="316" r:id="rId31"/>
    <p:sldId id="318" r:id="rId32"/>
    <p:sldId id="290" r:id="rId33"/>
    <p:sldId id="312" r:id="rId34"/>
    <p:sldId id="300" r:id="rId35"/>
    <p:sldId id="308" r:id="rId36"/>
    <p:sldId id="291" r:id="rId37"/>
    <p:sldId id="311" r:id="rId38"/>
    <p:sldId id="309" r:id="rId39"/>
    <p:sldId id="313" r:id="rId40"/>
    <p:sldId id="320"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37" autoAdjust="0"/>
    <p:restoredTop sz="94660"/>
  </p:normalViewPr>
  <p:slideViewPr>
    <p:cSldViewPr snapToGrid="0">
      <p:cViewPr varScale="1">
        <p:scale>
          <a:sx n="82" d="100"/>
          <a:sy n="82" d="100"/>
        </p:scale>
        <p:origin x="619"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D15BF5-0A93-4644-B0FF-6A1ED48FEA63}"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D087C7CD-DCBA-4516-8B95-63F47CA359A8}">
      <dgm:prSet custT="1"/>
      <dgm:spPr/>
      <dgm:t>
        <a:bodyPr/>
        <a:lstStyle/>
        <a:p>
          <a:pPr algn="just">
            <a:lnSpc>
              <a:spcPct val="150000"/>
            </a:lnSpc>
          </a:pPr>
          <a:r>
            <a:rPr lang="en-US" sz="1600" b="0" i="0" u="none" strike="noStrike" dirty="0">
              <a:solidFill>
                <a:srgbClr val="000000"/>
              </a:solidFill>
              <a:effectLst/>
              <a:latin typeface="Calibri" panose="020F0502020204030204" pitchFamily="34" charset="0"/>
            </a:rPr>
            <a:t>This unit will firstly provide </a:t>
          </a:r>
          <a:r>
            <a:rPr lang="en-US" sz="1600" b="1" i="0" u="none" strike="noStrike" dirty="0">
              <a:solidFill>
                <a:srgbClr val="000000"/>
              </a:solidFill>
              <a:effectLst/>
              <a:latin typeface="Calibri" panose="020F0502020204030204" pitchFamily="34" charset="0"/>
            </a:rPr>
            <a:t>an overview of the fundamental principles </a:t>
          </a:r>
          <a:r>
            <a:rPr lang="en-US" sz="1600" b="0" i="0" u="none" strike="noStrike" dirty="0">
              <a:solidFill>
                <a:srgbClr val="000000"/>
              </a:solidFill>
              <a:effectLst/>
              <a:latin typeface="Calibri" panose="020F0502020204030204" pitchFamily="34" charset="0"/>
            </a:rPr>
            <a:t>of </a:t>
          </a:r>
          <a:r>
            <a:rPr lang="en-US" sz="1600" b="1" i="0" u="none" strike="noStrike" dirty="0">
              <a:solidFill>
                <a:srgbClr val="000000"/>
              </a:solidFill>
              <a:effectLst/>
              <a:latin typeface="Calibri" panose="020F0502020204030204" pitchFamily="34" charset="0"/>
            </a:rPr>
            <a:t>equality </a:t>
          </a:r>
          <a:r>
            <a:rPr lang="en-US" sz="1600" b="0" i="0" u="none" strike="noStrike" dirty="0">
              <a:solidFill>
                <a:srgbClr val="000000"/>
              </a:solidFill>
              <a:effectLst/>
              <a:latin typeface="Calibri" panose="020F0502020204030204" pitchFamily="34" charset="0"/>
            </a:rPr>
            <a:t>and </a:t>
          </a:r>
          <a:r>
            <a:rPr lang="en-US" sz="1600" b="1" i="0" u="none" strike="noStrike" dirty="0">
              <a:solidFill>
                <a:srgbClr val="000000"/>
              </a:solidFill>
              <a:effectLst/>
              <a:latin typeface="Calibri" panose="020F0502020204030204" pitchFamily="34" charset="0"/>
            </a:rPr>
            <a:t>non-discrimination</a:t>
          </a:r>
          <a:r>
            <a:rPr lang="en-US" sz="1600" b="0" i="0" u="none" strike="noStrike" dirty="0">
              <a:solidFill>
                <a:srgbClr val="000000"/>
              </a:solidFill>
              <a:effectLst/>
              <a:latin typeface="Calibri" panose="020F0502020204030204" pitchFamily="34" charset="0"/>
            </a:rPr>
            <a:t>, </a:t>
          </a:r>
          <a:r>
            <a:rPr lang="en-US" sz="1600" b="1" i="0" u="none" strike="noStrike" dirty="0">
              <a:solidFill>
                <a:srgbClr val="000000"/>
              </a:solidFill>
              <a:effectLst/>
              <a:latin typeface="Calibri" panose="020F0502020204030204" pitchFamily="34" charset="0"/>
            </a:rPr>
            <a:t>judicial standards</a:t>
          </a:r>
          <a:r>
            <a:rPr lang="en-US" sz="1600" b="0" i="0" u="none" strike="noStrike" dirty="0">
              <a:solidFill>
                <a:srgbClr val="000000"/>
              </a:solidFill>
              <a:effectLst/>
              <a:latin typeface="Calibri" panose="020F0502020204030204" pitchFamily="34" charset="0"/>
            </a:rPr>
            <a:t>, and </a:t>
          </a:r>
          <a:r>
            <a:rPr lang="en-US" sz="1600" b="1" i="0" u="none" strike="noStrike" dirty="0">
              <a:solidFill>
                <a:srgbClr val="000000"/>
              </a:solidFill>
              <a:effectLst/>
              <a:latin typeface="Calibri" panose="020F0502020204030204" pitchFamily="34" charset="0"/>
            </a:rPr>
            <a:t>mechanisms of protection against discrimination</a:t>
          </a:r>
          <a:r>
            <a:rPr lang="ro-RO" sz="1900" dirty="0"/>
            <a:t>; </a:t>
          </a:r>
          <a:endParaRPr lang="en-US" sz="1900" dirty="0"/>
        </a:p>
      </dgm:t>
    </dgm:pt>
    <dgm:pt modelId="{FFBF244C-3BFD-48C2-A3DF-8788B5D93E50}" type="parTrans" cxnId="{E27C589A-61A9-491B-9BAF-3B21898327CA}">
      <dgm:prSet/>
      <dgm:spPr/>
      <dgm:t>
        <a:bodyPr/>
        <a:lstStyle/>
        <a:p>
          <a:endParaRPr lang="en-US"/>
        </a:p>
      </dgm:t>
    </dgm:pt>
    <dgm:pt modelId="{2DF93B34-67DE-4ED2-A5C0-FED9EF8580B7}" type="sibTrans" cxnId="{E27C589A-61A9-491B-9BAF-3B21898327CA}">
      <dgm:prSet/>
      <dgm:spPr/>
      <dgm:t>
        <a:bodyPr/>
        <a:lstStyle/>
        <a:p>
          <a:endParaRPr lang="en-US"/>
        </a:p>
      </dgm:t>
    </dgm:pt>
    <dgm:pt modelId="{AD05E125-9B8B-45C8-ACEC-2381CA8F191E}">
      <dgm:prSet custT="1"/>
      <dgm:spPr/>
      <dgm:t>
        <a:bodyPr/>
        <a:lstStyle/>
        <a:p>
          <a:pPr algn="just">
            <a:lnSpc>
              <a:spcPct val="150000"/>
            </a:lnSpc>
          </a:pPr>
          <a:r>
            <a:rPr lang="en-US" sz="1600" b="0" i="0" u="none" strike="noStrike" dirty="0">
              <a:solidFill>
                <a:srgbClr val="000000"/>
              </a:solidFill>
              <a:effectLst/>
              <a:latin typeface="Calibri" panose="020F0502020204030204" pitchFamily="34" charset="0"/>
            </a:rPr>
            <a:t>in the theoretical part of this unit, we will cover </a:t>
          </a:r>
          <a:r>
            <a:rPr lang="en-US" sz="1600" b="1" i="0" u="none" strike="noStrike" dirty="0">
              <a:solidFill>
                <a:srgbClr val="000000"/>
              </a:solidFill>
              <a:effectLst/>
              <a:latin typeface="Calibri" panose="020F0502020204030204" pitchFamily="34" charset="0"/>
            </a:rPr>
            <a:t>the key aspects regarding non-discrimination in European </a:t>
          </a:r>
          <a:r>
            <a:rPr lang="en-US" sz="1600" b="0" i="0" u="none" strike="noStrike" dirty="0">
              <a:solidFill>
                <a:srgbClr val="000000"/>
              </a:solidFill>
              <a:effectLst/>
              <a:latin typeface="Calibri" panose="020F0502020204030204" pitchFamily="34" charset="0"/>
            </a:rPr>
            <a:t>and </a:t>
          </a:r>
          <a:r>
            <a:rPr lang="en-US" sz="1600" b="1" i="0" u="none" strike="noStrike" dirty="0">
              <a:solidFill>
                <a:srgbClr val="000000"/>
              </a:solidFill>
              <a:effectLst/>
              <a:latin typeface="Calibri" panose="020F0502020204030204" pitchFamily="34" charset="0"/>
            </a:rPr>
            <a:t>international law</a:t>
          </a:r>
          <a:r>
            <a:rPr lang="ro-RO" sz="1600" b="0" i="0" u="none" strike="noStrike" dirty="0">
              <a:solidFill>
                <a:srgbClr val="000000"/>
              </a:solidFill>
              <a:effectLst/>
              <a:latin typeface="Calibri" panose="020F0502020204030204" pitchFamily="34" charset="0"/>
            </a:rPr>
            <a:t>;</a:t>
          </a:r>
          <a:r>
            <a:rPr lang="en-US" sz="1600" b="0" i="0" u="none" strike="noStrike" dirty="0">
              <a:solidFill>
                <a:srgbClr val="000000"/>
              </a:solidFill>
              <a:effectLst/>
              <a:latin typeface="Calibri" panose="020F0502020204030204" pitchFamily="34" charset="0"/>
            </a:rPr>
            <a:t> </a:t>
          </a:r>
          <a:r>
            <a:rPr lang="ro-RO" sz="1600" b="0" i="0" u="none" strike="noStrike" dirty="0">
              <a:solidFill>
                <a:srgbClr val="000000"/>
              </a:solidFill>
              <a:effectLst/>
              <a:latin typeface="Calibri" panose="020F0502020204030204" pitchFamily="34" charset="0"/>
            </a:rPr>
            <a:t>w</a:t>
          </a:r>
          <a:r>
            <a:rPr lang="en-US" sz="1600" b="0" i="0" u="none" strike="noStrike" dirty="0">
              <a:solidFill>
                <a:srgbClr val="000000"/>
              </a:solidFill>
              <a:effectLst/>
              <a:latin typeface="Calibri" panose="020F0502020204030204" pitchFamily="34" charset="0"/>
            </a:rPr>
            <a:t>e will specifically focus on the provisions related to </a:t>
          </a:r>
          <a:r>
            <a:rPr lang="en-US" sz="1600" b="1" i="0" u="none" strike="noStrike" dirty="0">
              <a:solidFill>
                <a:srgbClr val="000000"/>
              </a:solidFill>
              <a:effectLst/>
              <a:latin typeface="Calibri" panose="020F0502020204030204" pitchFamily="34" charset="0"/>
            </a:rPr>
            <a:t>non-discrimination</a:t>
          </a:r>
          <a:r>
            <a:rPr lang="en-US" sz="1600" b="0" i="0" u="none" strike="noStrike" dirty="0">
              <a:solidFill>
                <a:srgbClr val="000000"/>
              </a:solidFill>
              <a:effectLst/>
              <a:latin typeface="Calibri" panose="020F0502020204030204" pitchFamily="34" charset="0"/>
            </a:rPr>
            <a:t> in </a:t>
          </a:r>
          <a:r>
            <a:rPr lang="en-US" sz="1600" b="1" i="0" u="none" strike="noStrike" dirty="0">
              <a:solidFill>
                <a:srgbClr val="000000"/>
              </a:solidFill>
              <a:effectLst/>
              <a:latin typeface="Calibri" panose="020F0502020204030204" pitchFamily="34" charset="0"/>
            </a:rPr>
            <a:t>the UNCRC, the </a:t>
          </a:r>
          <a:r>
            <a:rPr lang="en-US" sz="1600" dirty="0">
              <a:solidFill>
                <a:srgbClr val="C00000"/>
              </a:solidFill>
              <a:latin typeface="Times New Roman" panose="02020603050405020304" pitchFamily="18" charset="0"/>
              <a:cs typeface="Times New Roman" panose="02020603050405020304" pitchFamily="18" charset="0"/>
            </a:rPr>
            <a:t>European Convention on Human</a:t>
          </a:r>
          <a:r>
            <a:rPr lang="ro-RO" sz="1600" dirty="0">
              <a:solidFill>
                <a:srgbClr val="C00000"/>
              </a:solidFill>
              <a:latin typeface="Times New Roman" panose="02020603050405020304" pitchFamily="18" charset="0"/>
              <a:cs typeface="Times New Roman" panose="02020603050405020304" pitchFamily="18" charset="0"/>
            </a:rPr>
            <a:t> </a:t>
          </a:r>
          <a:r>
            <a:rPr lang="en-US" sz="1600" dirty="0">
              <a:solidFill>
                <a:srgbClr val="C00000"/>
              </a:solidFill>
              <a:latin typeface="Times New Roman" panose="02020603050405020304" pitchFamily="18" charset="0"/>
              <a:cs typeface="Times New Roman" panose="02020603050405020304" pitchFamily="18" charset="0"/>
            </a:rPr>
            <a:t>Rights</a:t>
          </a:r>
          <a:r>
            <a:rPr lang="en-US" sz="1600" dirty="0">
              <a:solidFill>
                <a:schemeClr val="accent1"/>
              </a:solidFill>
              <a:latin typeface="Times New Roman" panose="02020603050405020304" pitchFamily="18" charset="0"/>
              <a:cs typeface="Times New Roman" panose="02020603050405020304" pitchFamily="18" charset="0"/>
            </a:rPr>
            <a:t> /</a:t>
          </a:r>
          <a:r>
            <a:rPr lang="en-US" sz="1600" b="1" i="0" u="none" strike="noStrike" dirty="0">
              <a:solidFill>
                <a:srgbClr val="000000"/>
              </a:solidFill>
              <a:effectLst/>
              <a:latin typeface="Calibri" panose="020F0502020204030204" pitchFamily="34" charset="0"/>
            </a:rPr>
            <a:t>ECHR and other </a:t>
          </a:r>
          <a:r>
            <a:rPr lang="en-US" sz="1600" b="1" i="0" u="none" strike="noStrike" dirty="0" err="1">
              <a:solidFill>
                <a:srgbClr val="000000"/>
              </a:solidFill>
              <a:effectLst/>
              <a:latin typeface="Calibri" panose="020F0502020204030204" pitchFamily="34" charset="0"/>
            </a:rPr>
            <a:t>CoE</a:t>
          </a:r>
          <a:r>
            <a:rPr lang="en-US" sz="1600" b="1" i="0" u="none" strike="noStrike" dirty="0">
              <a:solidFill>
                <a:srgbClr val="000000"/>
              </a:solidFill>
              <a:effectLst/>
              <a:latin typeface="Calibri" panose="020F0502020204030204" pitchFamily="34" charset="0"/>
            </a:rPr>
            <a:t> instruments</a:t>
          </a:r>
          <a:r>
            <a:rPr lang="ro-RO" sz="1600" dirty="0">
              <a:solidFill>
                <a:schemeClr val="accent1"/>
              </a:solidFill>
            </a:rPr>
            <a:t>; </a:t>
          </a:r>
          <a:endParaRPr lang="en-US" sz="1600" dirty="0">
            <a:solidFill>
              <a:schemeClr val="accent1"/>
            </a:solidFill>
          </a:endParaRPr>
        </a:p>
      </dgm:t>
    </dgm:pt>
    <dgm:pt modelId="{5973A16C-3254-4EF5-B62D-9093D3C138B8}" type="parTrans" cxnId="{A28F1C3E-0AF3-4E26-B4D5-0AA351CA00A1}">
      <dgm:prSet/>
      <dgm:spPr/>
      <dgm:t>
        <a:bodyPr/>
        <a:lstStyle/>
        <a:p>
          <a:endParaRPr lang="en-US"/>
        </a:p>
      </dgm:t>
    </dgm:pt>
    <dgm:pt modelId="{FBF8574C-D3A4-45E8-865D-8899312004B0}" type="sibTrans" cxnId="{A28F1C3E-0AF3-4E26-B4D5-0AA351CA00A1}">
      <dgm:prSet/>
      <dgm:spPr/>
      <dgm:t>
        <a:bodyPr/>
        <a:lstStyle/>
        <a:p>
          <a:endParaRPr lang="en-US"/>
        </a:p>
      </dgm:t>
    </dgm:pt>
    <dgm:pt modelId="{CB7DE33A-4A88-4599-97F5-377ED0024E80}">
      <dgm:prSet custT="1"/>
      <dgm:spPr/>
      <dgm:t>
        <a:bodyPr/>
        <a:lstStyle/>
        <a:p>
          <a:pPr algn="just">
            <a:lnSpc>
              <a:spcPct val="150000"/>
            </a:lnSpc>
          </a:pPr>
          <a:r>
            <a:rPr lang="ro-RO" sz="1600" b="0" i="0" u="none" dirty="0"/>
            <a:t>f</a:t>
          </a:r>
          <a:r>
            <a:rPr lang="en-US" sz="1600" b="0" i="0" u="none" dirty="0">
              <a:solidFill>
                <a:schemeClr val="accent1"/>
              </a:solidFill>
            </a:rPr>
            <a:t>or </a:t>
          </a:r>
          <a:r>
            <a:rPr lang="en-US" sz="1600" b="1" i="1" u="none" dirty="0">
              <a:solidFill>
                <a:schemeClr val="accent1"/>
              </a:solidFill>
            </a:rPr>
            <a:t>the case-study component </a:t>
          </a:r>
          <a:r>
            <a:rPr lang="en-US" sz="1600" b="0" i="0" u="none" dirty="0">
              <a:solidFill>
                <a:schemeClr val="accent1"/>
              </a:solidFill>
            </a:rPr>
            <a:t>of the unit, we will </a:t>
          </a:r>
          <a:r>
            <a:rPr lang="en-US" sz="1600" b="0" i="0" u="none" dirty="0" err="1">
              <a:solidFill>
                <a:schemeClr val="accent1"/>
              </a:solidFill>
            </a:rPr>
            <a:t>analyse</a:t>
          </a:r>
          <a:r>
            <a:rPr lang="en-US" sz="1600" b="0" i="0" u="none" dirty="0">
              <a:solidFill>
                <a:schemeClr val="accent1"/>
              </a:solidFill>
            </a:rPr>
            <a:t> </a:t>
          </a:r>
          <a:r>
            <a:rPr lang="en-US" sz="1600" b="1" i="0" u="none" dirty="0">
              <a:solidFill>
                <a:schemeClr val="accent1"/>
              </a:solidFill>
            </a:rPr>
            <a:t>various grounds of discrimination</a:t>
          </a:r>
          <a:r>
            <a:rPr lang="en-US" sz="1600" b="0" i="0" u="none" dirty="0">
              <a:solidFill>
                <a:schemeClr val="accent1"/>
              </a:solidFill>
            </a:rPr>
            <a:t> and </a:t>
          </a:r>
          <a:r>
            <a:rPr lang="en-US" sz="1600" b="1" i="0" u="sng" dirty="0">
              <a:solidFill>
                <a:schemeClr val="accent1"/>
              </a:solidFill>
            </a:rPr>
            <a:t>the way </a:t>
          </a:r>
          <a:r>
            <a:rPr lang="en-US" sz="1600" b="1" i="0" u="none" dirty="0">
              <a:solidFill>
                <a:schemeClr val="accent1"/>
              </a:solidFill>
            </a:rPr>
            <a:t>in which they interact with each other</a:t>
          </a:r>
          <a:r>
            <a:rPr lang="en-US" sz="1600" b="0" i="0" u="none" dirty="0">
              <a:solidFill>
                <a:schemeClr val="accent1"/>
              </a:solidFill>
            </a:rPr>
            <a:t>, giving rise to a phenomenon called </a:t>
          </a:r>
          <a:r>
            <a:rPr lang="en-US" sz="1600" b="1" i="1" u="none" dirty="0">
              <a:solidFill>
                <a:schemeClr val="accent1"/>
              </a:solidFill>
            </a:rPr>
            <a:t>multiple discrimination against children</a:t>
          </a:r>
          <a:r>
            <a:rPr lang="ro-RO" sz="1600" b="0" i="0" u="none" dirty="0">
              <a:solidFill>
                <a:schemeClr val="accent1"/>
              </a:solidFill>
            </a:rPr>
            <a:t>;</a:t>
          </a:r>
          <a:r>
            <a:rPr lang="en-US" sz="1600" b="0" i="0" u="none" dirty="0">
              <a:solidFill>
                <a:schemeClr val="accent1"/>
              </a:solidFill>
            </a:rPr>
            <a:t> </a:t>
          </a:r>
        </a:p>
        <a:p>
          <a:pPr algn="just">
            <a:lnSpc>
              <a:spcPct val="150000"/>
            </a:lnSpc>
          </a:pPr>
          <a:r>
            <a:rPr lang="ro-RO" sz="1600" b="0" i="0" u="none" dirty="0">
              <a:solidFill>
                <a:schemeClr val="accent1"/>
              </a:solidFill>
            </a:rPr>
            <a:t>f</a:t>
          </a:r>
          <a:r>
            <a:rPr lang="en-US" sz="1600" b="0" i="0" u="none" dirty="0" err="1">
              <a:solidFill>
                <a:schemeClr val="accent1"/>
              </a:solidFill>
            </a:rPr>
            <a:t>inally</a:t>
          </a:r>
          <a:r>
            <a:rPr lang="en-US" sz="1600" b="0" i="0" u="none" dirty="0">
              <a:solidFill>
                <a:schemeClr val="accent1"/>
              </a:solidFill>
            </a:rPr>
            <a:t>, we will explore </a:t>
          </a:r>
          <a:r>
            <a:rPr lang="en-US" sz="1600" b="1" i="1" u="none" dirty="0">
              <a:solidFill>
                <a:schemeClr val="accent1"/>
              </a:solidFill>
            </a:rPr>
            <a:t>the role of the </a:t>
          </a:r>
          <a:r>
            <a:rPr lang="en-US" sz="1600" dirty="0">
              <a:solidFill>
                <a:srgbClr val="C00000"/>
              </a:solidFill>
            </a:rPr>
            <a:t>European Court of Human Rights</a:t>
          </a:r>
          <a:r>
            <a:rPr lang="en-US" sz="1600" dirty="0">
              <a:solidFill>
                <a:schemeClr val="accent1"/>
              </a:solidFill>
            </a:rPr>
            <a:t>/</a:t>
          </a:r>
          <a:r>
            <a:rPr lang="en-US" sz="1600" b="1" i="1" u="none" dirty="0">
              <a:solidFill>
                <a:schemeClr val="accent1"/>
              </a:solidFill>
            </a:rPr>
            <a:t> </a:t>
          </a:r>
          <a:r>
            <a:rPr lang="en-US" sz="1600" b="0" i="1" u="none" dirty="0">
              <a:solidFill>
                <a:schemeClr val="accent1"/>
              </a:solidFill>
            </a:rPr>
            <a:t>ECtHR and</a:t>
          </a:r>
          <a:r>
            <a:rPr lang="en-US" sz="1600" b="1" i="1" u="none" dirty="0">
              <a:solidFill>
                <a:schemeClr val="accent1"/>
              </a:solidFill>
            </a:rPr>
            <a:t> </a:t>
          </a:r>
          <a:r>
            <a:rPr lang="ro-RO" sz="1600" dirty="0" err="1">
              <a:latin typeface="+mj-lt"/>
            </a:rPr>
            <a:t>the</a:t>
          </a:r>
          <a:r>
            <a:rPr lang="ro-RO" sz="1600" dirty="0">
              <a:latin typeface="+mj-lt"/>
            </a:rPr>
            <a:t> </a:t>
          </a:r>
          <a:r>
            <a:rPr lang="en-US" sz="1600" b="0" i="0" dirty="0">
              <a:solidFill>
                <a:srgbClr val="C00000"/>
              </a:solidFill>
              <a:latin typeface="+mj-lt"/>
              <a:cs typeface="Times New Roman" panose="02020603050405020304" pitchFamily="18" charset="0"/>
            </a:rPr>
            <a:t>Court of Justice of the European Union </a:t>
          </a:r>
          <a:r>
            <a:rPr lang="ro-RO" sz="1600" b="1" i="0" dirty="0">
              <a:latin typeface="+mj-lt"/>
              <a:cs typeface="Times New Roman" panose="02020603050405020304" pitchFamily="18" charset="0"/>
            </a:rPr>
            <a:t>/</a:t>
          </a:r>
          <a:r>
            <a:rPr lang="en-US" sz="1600" b="0" i="1" u="none" dirty="0">
              <a:solidFill>
                <a:schemeClr val="accent1"/>
              </a:solidFill>
            </a:rPr>
            <a:t>CJEU </a:t>
          </a:r>
          <a:r>
            <a:rPr lang="en-US" sz="1600" b="0" i="1" u="none" dirty="0">
              <a:solidFill>
                <a:srgbClr val="C00000"/>
              </a:solidFill>
            </a:rPr>
            <a:t>jurisprudence in ensuring equality and excluding discriminatory practices against children</a:t>
          </a:r>
          <a:r>
            <a:rPr lang="en-US" sz="1600" b="0" i="0" u="none" dirty="0">
              <a:solidFill>
                <a:schemeClr val="accent1"/>
              </a:solidFill>
            </a:rPr>
            <a:t>.</a:t>
          </a:r>
          <a:endParaRPr lang="en-US" sz="1600" b="0" dirty="0">
            <a:solidFill>
              <a:schemeClr val="accent1"/>
            </a:solidFill>
          </a:endParaRPr>
        </a:p>
      </dgm:t>
    </dgm:pt>
    <dgm:pt modelId="{1A8863FD-7A22-4990-A27D-6758D5014B00}" type="parTrans" cxnId="{A55A9EC6-5ACD-4898-82A0-3C27ECC5E305}">
      <dgm:prSet/>
      <dgm:spPr/>
      <dgm:t>
        <a:bodyPr/>
        <a:lstStyle/>
        <a:p>
          <a:endParaRPr lang="en-US"/>
        </a:p>
      </dgm:t>
    </dgm:pt>
    <dgm:pt modelId="{3898059C-6AA8-4600-9531-E46AADDF4271}" type="sibTrans" cxnId="{A55A9EC6-5ACD-4898-82A0-3C27ECC5E305}">
      <dgm:prSet/>
      <dgm:spPr/>
      <dgm:t>
        <a:bodyPr/>
        <a:lstStyle/>
        <a:p>
          <a:endParaRPr lang="en-US"/>
        </a:p>
      </dgm:t>
    </dgm:pt>
    <dgm:pt modelId="{5A948EA5-59FD-4865-9172-6ADA59A4BBE8}">
      <dgm:prSet/>
      <dgm:spPr/>
      <dgm:t>
        <a:bodyPr/>
        <a:lstStyle/>
        <a:p>
          <a:endParaRPr lang="en-US" dirty="0"/>
        </a:p>
      </dgm:t>
    </dgm:pt>
    <dgm:pt modelId="{3488559E-2458-4557-A847-BFC88589E153}" type="parTrans" cxnId="{CBBBAC91-30DB-42BD-BB5B-BD318875259D}">
      <dgm:prSet/>
      <dgm:spPr/>
      <dgm:t>
        <a:bodyPr/>
        <a:lstStyle/>
        <a:p>
          <a:endParaRPr lang="en-US"/>
        </a:p>
      </dgm:t>
    </dgm:pt>
    <dgm:pt modelId="{23D7108B-4FB6-42A1-B4FB-EB8D1D66A04C}" type="sibTrans" cxnId="{CBBBAC91-30DB-42BD-BB5B-BD318875259D}">
      <dgm:prSet/>
      <dgm:spPr/>
      <dgm:t>
        <a:bodyPr/>
        <a:lstStyle/>
        <a:p>
          <a:endParaRPr lang="en-US"/>
        </a:p>
      </dgm:t>
    </dgm:pt>
    <dgm:pt modelId="{6E3A49F0-839B-48AC-924E-011F5AE3295E}" type="pres">
      <dgm:prSet presAssocID="{B9D15BF5-0A93-4644-B0FF-6A1ED48FEA63}" presName="vert0" presStyleCnt="0">
        <dgm:presLayoutVars>
          <dgm:dir/>
          <dgm:animOne val="branch"/>
          <dgm:animLvl val="lvl"/>
        </dgm:presLayoutVars>
      </dgm:prSet>
      <dgm:spPr/>
    </dgm:pt>
    <dgm:pt modelId="{3380783B-A396-4E9A-A909-80BA5D17C321}" type="pres">
      <dgm:prSet presAssocID="{D087C7CD-DCBA-4516-8B95-63F47CA359A8}" presName="thickLine" presStyleLbl="alignNode1" presStyleIdx="0" presStyleCnt="4"/>
      <dgm:spPr/>
    </dgm:pt>
    <dgm:pt modelId="{A3EAA30D-3301-437E-A857-BA7EEA4E30A2}" type="pres">
      <dgm:prSet presAssocID="{D087C7CD-DCBA-4516-8B95-63F47CA359A8}" presName="horz1" presStyleCnt="0"/>
      <dgm:spPr/>
    </dgm:pt>
    <dgm:pt modelId="{A468F6FE-07C5-42BF-B3BC-6D5641010BBC}" type="pres">
      <dgm:prSet presAssocID="{D087C7CD-DCBA-4516-8B95-63F47CA359A8}" presName="tx1" presStyleLbl="revTx" presStyleIdx="0" presStyleCnt="4"/>
      <dgm:spPr/>
    </dgm:pt>
    <dgm:pt modelId="{6DCC50C3-2C59-4244-929C-707B392BD1E4}" type="pres">
      <dgm:prSet presAssocID="{D087C7CD-DCBA-4516-8B95-63F47CA359A8}" presName="vert1" presStyleCnt="0"/>
      <dgm:spPr/>
    </dgm:pt>
    <dgm:pt modelId="{DBFD173A-0776-40E4-AA12-D8E09A913D7B}" type="pres">
      <dgm:prSet presAssocID="{AD05E125-9B8B-45C8-ACEC-2381CA8F191E}" presName="thickLine" presStyleLbl="alignNode1" presStyleIdx="1" presStyleCnt="4"/>
      <dgm:spPr/>
    </dgm:pt>
    <dgm:pt modelId="{DCDB598A-5B7C-481A-A536-0D7E5CE91018}" type="pres">
      <dgm:prSet presAssocID="{AD05E125-9B8B-45C8-ACEC-2381CA8F191E}" presName="horz1" presStyleCnt="0"/>
      <dgm:spPr/>
    </dgm:pt>
    <dgm:pt modelId="{89495A12-F045-443B-A796-7C2AFF50F199}" type="pres">
      <dgm:prSet presAssocID="{AD05E125-9B8B-45C8-ACEC-2381CA8F191E}" presName="tx1" presStyleLbl="revTx" presStyleIdx="1" presStyleCnt="4"/>
      <dgm:spPr/>
    </dgm:pt>
    <dgm:pt modelId="{27DFD666-746C-4450-88A9-C9E15FD49893}" type="pres">
      <dgm:prSet presAssocID="{AD05E125-9B8B-45C8-ACEC-2381CA8F191E}" presName="vert1" presStyleCnt="0"/>
      <dgm:spPr/>
    </dgm:pt>
    <dgm:pt modelId="{B9D3DFBD-DCDF-4589-A2C6-06B14EB5AEEE}" type="pres">
      <dgm:prSet presAssocID="{CB7DE33A-4A88-4599-97F5-377ED0024E80}" presName="thickLine" presStyleLbl="alignNode1" presStyleIdx="2" presStyleCnt="4"/>
      <dgm:spPr/>
    </dgm:pt>
    <dgm:pt modelId="{BA930835-9B81-497E-8A33-891821A7D2F3}" type="pres">
      <dgm:prSet presAssocID="{CB7DE33A-4A88-4599-97F5-377ED0024E80}" presName="horz1" presStyleCnt="0"/>
      <dgm:spPr/>
    </dgm:pt>
    <dgm:pt modelId="{4390EAD0-ECC8-41E5-B121-2F1BF42686D3}" type="pres">
      <dgm:prSet presAssocID="{CB7DE33A-4A88-4599-97F5-377ED0024E80}" presName="tx1" presStyleLbl="revTx" presStyleIdx="2" presStyleCnt="4"/>
      <dgm:spPr/>
    </dgm:pt>
    <dgm:pt modelId="{AACE5EE2-5831-4FD7-AB49-4E844966F080}" type="pres">
      <dgm:prSet presAssocID="{CB7DE33A-4A88-4599-97F5-377ED0024E80}" presName="vert1" presStyleCnt="0"/>
      <dgm:spPr/>
    </dgm:pt>
    <dgm:pt modelId="{5358DE59-0CF2-49B2-A23C-79D2CE431F19}" type="pres">
      <dgm:prSet presAssocID="{5A948EA5-59FD-4865-9172-6ADA59A4BBE8}" presName="thickLine" presStyleLbl="alignNode1" presStyleIdx="3" presStyleCnt="4"/>
      <dgm:spPr/>
    </dgm:pt>
    <dgm:pt modelId="{E644CD9A-27A3-4CE5-8E57-6F73BDA52873}" type="pres">
      <dgm:prSet presAssocID="{5A948EA5-59FD-4865-9172-6ADA59A4BBE8}" presName="horz1" presStyleCnt="0"/>
      <dgm:spPr/>
    </dgm:pt>
    <dgm:pt modelId="{FC48C233-1F42-4808-B355-C69584870688}" type="pres">
      <dgm:prSet presAssocID="{5A948EA5-59FD-4865-9172-6ADA59A4BBE8}" presName="tx1" presStyleLbl="revTx" presStyleIdx="3" presStyleCnt="4" custScaleY="42038"/>
      <dgm:spPr/>
    </dgm:pt>
    <dgm:pt modelId="{28B229CE-AFF4-4F39-A5A6-663F9AD091DC}" type="pres">
      <dgm:prSet presAssocID="{5A948EA5-59FD-4865-9172-6ADA59A4BBE8}" presName="vert1" presStyleCnt="0"/>
      <dgm:spPr/>
    </dgm:pt>
  </dgm:ptLst>
  <dgm:cxnLst>
    <dgm:cxn modelId="{A28F1C3E-0AF3-4E26-B4D5-0AA351CA00A1}" srcId="{B9D15BF5-0A93-4644-B0FF-6A1ED48FEA63}" destId="{AD05E125-9B8B-45C8-ACEC-2381CA8F191E}" srcOrd="1" destOrd="0" parTransId="{5973A16C-3254-4EF5-B62D-9093D3C138B8}" sibTransId="{FBF8574C-D3A4-45E8-865D-8899312004B0}"/>
    <dgm:cxn modelId="{CAB1FC82-8330-4A2B-9934-89025575C90A}" type="presOf" srcId="{CB7DE33A-4A88-4599-97F5-377ED0024E80}" destId="{4390EAD0-ECC8-41E5-B121-2F1BF42686D3}" srcOrd="0" destOrd="0" presId="urn:microsoft.com/office/officeart/2008/layout/LinedList"/>
    <dgm:cxn modelId="{CBBBAC91-30DB-42BD-BB5B-BD318875259D}" srcId="{B9D15BF5-0A93-4644-B0FF-6A1ED48FEA63}" destId="{5A948EA5-59FD-4865-9172-6ADA59A4BBE8}" srcOrd="3" destOrd="0" parTransId="{3488559E-2458-4557-A847-BFC88589E153}" sibTransId="{23D7108B-4FB6-42A1-B4FB-EB8D1D66A04C}"/>
    <dgm:cxn modelId="{E27C589A-61A9-491B-9BAF-3B21898327CA}" srcId="{B9D15BF5-0A93-4644-B0FF-6A1ED48FEA63}" destId="{D087C7CD-DCBA-4516-8B95-63F47CA359A8}" srcOrd="0" destOrd="0" parTransId="{FFBF244C-3BFD-48C2-A3DF-8788B5D93E50}" sibTransId="{2DF93B34-67DE-4ED2-A5C0-FED9EF8580B7}"/>
    <dgm:cxn modelId="{846E92AC-80A7-4968-9E31-451712041E2E}" type="presOf" srcId="{5A948EA5-59FD-4865-9172-6ADA59A4BBE8}" destId="{FC48C233-1F42-4808-B355-C69584870688}" srcOrd="0" destOrd="0" presId="urn:microsoft.com/office/officeart/2008/layout/LinedList"/>
    <dgm:cxn modelId="{A55A9EC6-5ACD-4898-82A0-3C27ECC5E305}" srcId="{B9D15BF5-0A93-4644-B0FF-6A1ED48FEA63}" destId="{CB7DE33A-4A88-4599-97F5-377ED0024E80}" srcOrd="2" destOrd="0" parTransId="{1A8863FD-7A22-4990-A27D-6758D5014B00}" sibTransId="{3898059C-6AA8-4600-9531-E46AADDF4271}"/>
    <dgm:cxn modelId="{D92C69DC-34DE-4D1F-AB77-DCF5BBB8DCCC}" type="presOf" srcId="{AD05E125-9B8B-45C8-ACEC-2381CA8F191E}" destId="{89495A12-F045-443B-A796-7C2AFF50F199}" srcOrd="0" destOrd="0" presId="urn:microsoft.com/office/officeart/2008/layout/LinedList"/>
    <dgm:cxn modelId="{58E3F9DE-B8CF-4FC2-987D-AD4ED2E6721A}" type="presOf" srcId="{B9D15BF5-0A93-4644-B0FF-6A1ED48FEA63}" destId="{6E3A49F0-839B-48AC-924E-011F5AE3295E}" srcOrd="0" destOrd="0" presId="urn:microsoft.com/office/officeart/2008/layout/LinedList"/>
    <dgm:cxn modelId="{A3391FF1-C166-4C85-B009-C5DC7D43A25B}" type="presOf" srcId="{D087C7CD-DCBA-4516-8B95-63F47CA359A8}" destId="{A468F6FE-07C5-42BF-B3BC-6D5641010BBC}" srcOrd="0" destOrd="0" presId="urn:microsoft.com/office/officeart/2008/layout/LinedList"/>
    <dgm:cxn modelId="{3E9EB95F-06F6-446B-BDDA-64D1C9C73070}" type="presParOf" srcId="{6E3A49F0-839B-48AC-924E-011F5AE3295E}" destId="{3380783B-A396-4E9A-A909-80BA5D17C321}" srcOrd="0" destOrd="0" presId="urn:microsoft.com/office/officeart/2008/layout/LinedList"/>
    <dgm:cxn modelId="{4F2C15BA-6F2C-491F-8E40-4BED48E6D747}" type="presParOf" srcId="{6E3A49F0-839B-48AC-924E-011F5AE3295E}" destId="{A3EAA30D-3301-437E-A857-BA7EEA4E30A2}" srcOrd="1" destOrd="0" presId="urn:microsoft.com/office/officeart/2008/layout/LinedList"/>
    <dgm:cxn modelId="{DE9ECC69-395F-4E20-8142-BB34A52C48FA}" type="presParOf" srcId="{A3EAA30D-3301-437E-A857-BA7EEA4E30A2}" destId="{A468F6FE-07C5-42BF-B3BC-6D5641010BBC}" srcOrd="0" destOrd="0" presId="urn:microsoft.com/office/officeart/2008/layout/LinedList"/>
    <dgm:cxn modelId="{83D324A6-66A9-4F4E-A671-8559FDB774E7}" type="presParOf" srcId="{A3EAA30D-3301-437E-A857-BA7EEA4E30A2}" destId="{6DCC50C3-2C59-4244-929C-707B392BD1E4}" srcOrd="1" destOrd="0" presId="urn:microsoft.com/office/officeart/2008/layout/LinedList"/>
    <dgm:cxn modelId="{E3E194A7-5C03-4743-BFEF-E65670E7575F}" type="presParOf" srcId="{6E3A49F0-839B-48AC-924E-011F5AE3295E}" destId="{DBFD173A-0776-40E4-AA12-D8E09A913D7B}" srcOrd="2" destOrd="0" presId="urn:microsoft.com/office/officeart/2008/layout/LinedList"/>
    <dgm:cxn modelId="{C0F3063E-973F-45C5-822C-C5B868F787BB}" type="presParOf" srcId="{6E3A49F0-839B-48AC-924E-011F5AE3295E}" destId="{DCDB598A-5B7C-481A-A536-0D7E5CE91018}" srcOrd="3" destOrd="0" presId="urn:microsoft.com/office/officeart/2008/layout/LinedList"/>
    <dgm:cxn modelId="{615C770B-5B31-454D-AF49-1D6FB5D30E36}" type="presParOf" srcId="{DCDB598A-5B7C-481A-A536-0D7E5CE91018}" destId="{89495A12-F045-443B-A796-7C2AFF50F199}" srcOrd="0" destOrd="0" presId="urn:microsoft.com/office/officeart/2008/layout/LinedList"/>
    <dgm:cxn modelId="{2CD70A4A-5EA6-4148-A666-D4F11534DE73}" type="presParOf" srcId="{DCDB598A-5B7C-481A-A536-0D7E5CE91018}" destId="{27DFD666-746C-4450-88A9-C9E15FD49893}" srcOrd="1" destOrd="0" presId="urn:microsoft.com/office/officeart/2008/layout/LinedList"/>
    <dgm:cxn modelId="{BA3C29F0-EF06-447A-81C9-DA7311CBE4BA}" type="presParOf" srcId="{6E3A49F0-839B-48AC-924E-011F5AE3295E}" destId="{B9D3DFBD-DCDF-4589-A2C6-06B14EB5AEEE}" srcOrd="4" destOrd="0" presId="urn:microsoft.com/office/officeart/2008/layout/LinedList"/>
    <dgm:cxn modelId="{22146BC2-AF12-46BC-A2ED-52AC52DFE151}" type="presParOf" srcId="{6E3A49F0-839B-48AC-924E-011F5AE3295E}" destId="{BA930835-9B81-497E-8A33-891821A7D2F3}" srcOrd="5" destOrd="0" presId="urn:microsoft.com/office/officeart/2008/layout/LinedList"/>
    <dgm:cxn modelId="{B08BEFE8-22AD-49B0-AB76-C64148DF3D65}" type="presParOf" srcId="{BA930835-9B81-497E-8A33-891821A7D2F3}" destId="{4390EAD0-ECC8-41E5-B121-2F1BF42686D3}" srcOrd="0" destOrd="0" presId="urn:microsoft.com/office/officeart/2008/layout/LinedList"/>
    <dgm:cxn modelId="{BFF36ADE-6D5B-48D7-B4A2-3D3B95110B49}" type="presParOf" srcId="{BA930835-9B81-497E-8A33-891821A7D2F3}" destId="{AACE5EE2-5831-4FD7-AB49-4E844966F080}" srcOrd="1" destOrd="0" presId="urn:microsoft.com/office/officeart/2008/layout/LinedList"/>
    <dgm:cxn modelId="{C312E443-8B70-493B-9234-F2C5241015BC}" type="presParOf" srcId="{6E3A49F0-839B-48AC-924E-011F5AE3295E}" destId="{5358DE59-0CF2-49B2-A23C-79D2CE431F19}" srcOrd="6" destOrd="0" presId="urn:microsoft.com/office/officeart/2008/layout/LinedList"/>
    <dgm:cxn modelId="{8163B0EB-9E6C-4AA7-8AF4-CD0622E015C1}" type="presParOf" srcId="{6E3A49F0-839B-48AC-924E-011F5AE3295E}" destId="{E644CD9A-27A3-4CE5-8E57-6F73BDA52873}" srcOrd="7" destOrd="0" presId="urn:microsoft.com/office/officeart/2008/layout/LinedList"/>
    <dgm:cxn modelId="{B1CD774F-CB8D-4AC5-A113-9BD0BCEC8842}" type="presParOf" srcId="{E644CD9A-27A3-4CE5-8E57-6F73BDA52873}" destId="{FC48C233-1F42-4808-B355-C69584870688}" srcOrd="0" destOrd="0" presId="urn:microsoft.com/office/officeart/2008/layout/LinedList"/>
    <dgm:cxn modelId="{9D5E2255-40D6-44C8-8761-BBAFFAC617A2}" type="presParOf" srcId="{E644CD9A-27A3-4CE5-8E57-6F73BDA52873}" destId="{28B229CE-AFF4-4F39-A5A6-663F9AD091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80783B-A396-4E9A-A909-80BA5D17C321}">
      <dsp:nvSpPr>
        <dsp:cNvPr id="0" name=""/>
        <dsp:cNvSpPr/>
      </dsp:nvSpPr>
      <dsp:spPr>
        <a:xfrm>
          <a:off x="0" y="3522"/>
          <a:ext cx="7197017"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68F6FE-07C5-42BF-B3BC-6D5641010BBC}">
      <dsp:nvSpPr>
        <dsp:cNvPr id="0" name=""/>
        <dsp:cNvSpPr/>
      </dsp:nvSpPr>
      <dsp:spPr>
        <a:xfrm>
          <a:off x="0" y="3522"/>
          <a:ext cx="7197017" cy="16123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just" defTabSz="711200">
            <a:lnSpc>
              <a:spcPct val="150000"/>
            </a:lnSpc>
            <a:spcBef>
              <a:spcPct val="0"/>
            </a:spcBef>
            <a:spcAft>
              <a:spcPct val="35000"/>
            </a:spcAft>
            <a:buNone/>
          </a:pPr>
          <a:r>
            <a:rPr lang="en-US" sz="1600" b="0" i="0" u="none" strike="noStrike" kern="1200" dirty="0">
              <a:solidFill>
                <a:srgbClr val="000000"/>
              </a:solidFill>
              <a:effectLst/>
              <a:latin typeface="Calibri" panose="020F0502020204030204" pitchFamily="34" charset="0"/>
            </a:rPr>
            <a:t>This unit will firstly provide </a:t>
          </a:r>
          <a:r>
            <a:rPr lang="en-US" sz="1600" b="1" i="0" u="none" strike="noStrike" kern="1200" dirty="0">
              <a:solidFill>
                <a:srgbClr val="000000"/>
              </a:solidFill>
              <a:effectLst/>
              <a:latin typeface="Calibri" panose="020F0502020204030204" pitchFamily="34" charset="0"/>
            </a:rPr>
            <a:t>an overview of the fundamental principles </a:t>
          </a:r>
          <a:r>
            <a:rPr lang="en-US" sz="1600" b="0" i="0" u="none" strike="noStrike" kern="1200" dirty="0">
              <a:solidFill>
                <a:srgbClr val="000000"/>
              </a:solidFill>
              <a:effectLst/>
              <a:latin typeface="Calibri" panose="020F0502020204030204" pitchFamily="34" charset="0"/>
            </a:rPr>
            <a:t>of </a:t>
          </a:r>
          <a:r>
            <a:rPr lang="en-US" sz="1600" b="1" i="0" u="none" strike="noStrike" kern="1200" dirty="0">
              <a:solidFill>
                <a:srgbClr val="000000"/>
              </a:solidFill>
              <a:effectLst/>
              <a:latin typeface="Calibri" panose="020F0502020204030204" pitchFamily="34" charset="0"/>
            </a:rPr>
            <a:t>equality </a:t>
          </a:r>
          <a:r>
            <a:rPr lang="en-US" sz="1600" b="0" i="0" u="none" strike="noStrike" kern="1200" dirty="0">
              <a:solidFill>
                <a:srgbClr val="000000"/>
              </a:solidFill>
              <a:effectLst/>
              <a:latin typeface="Calibri" panose="020F0502020204030204" pitchFamily="34" charset="0"/>
            </a:rPr>
            <a:t>and </a:t>
          </a:r>
          <a:r>
            <a:rPr lang="en-US" sz="1600" b="1" i="0" u="none" strike="noStrike" kern="1200" dirty="0">
              <a:solidFill>
                <a:srgbClr val="000000"/>
              </a:solidFill>
              <a:effectLst/>
              <a:latin typeface="Calibri" panose="020F0502020204030204" pitchFamily="34" charset="0"/>
            </a:rPr>
            <a:t>non-discrimination</a:t>
          </a:r>
          <a:r>
            <a:rPr lang="en-US" sz="1600" b="0" i="0" u="none" strike="noStrike" kern="1200" dirty="0">
              <a:solidFill>
                <a:srgbClr val="000000"/>
              </a:solidFill>
              <a:effectLst/>
              <a:latin typeface="Calibri" panose="020F0502020204030204" pitchFamily="34" charset="0"/>
            </a:rPr>
            <a:t>, </a:t>
          </a:r>
          <a:r>
            <a:rPr lang="en-US" sz="1600" b="1" i="0" u="none" strike="noStrike" kern="1200" dirty="0">
              <a:solidFill>
                <a:srgbClr val="000000"/>
              </a:solidFill>
              <a:effectLst/>
              <a:latin typeface="Calibri" panose="020F0502020204030204" pitchFamily="34" charset="0"/>
            </a:rPr>
            <a:t>judicial standards</a:t>
          </a:r>
          <a:r>
            <a:rPr lang="en-US" sz="1600" b="0" i="0" u="none" strike="noStrike" kern="1200" dirty="0">
              <a:solidFill>
                <a:srgbClr val="000000"/>
              </a:solidFill>
              <a:effectLst/>
              <a:latin typeface="Calibri" panose="020F0502020204030204" pitchFamily="34" charset="0"/>
            </a:rPr>
            <a:t>, and </a:t>
          </a:r>
          <a:r>
            <a:rPr lang="en-US" sz="1600" b="1" i="0" u="none" strike="noStrike" kern="1200" dirty="0">
              <a:solidFill>
                <a:srgbClr val="000000"/>
              </a:solidFill>
              <a:effectLst/>
              <a:latin typeface="Calibri" panose="020F0502020204030204" pitchFamily="34" charset="0"/>
            </a:rPr>
            <a:t>mechanisms of protection against discrimination</a:t>
          </a:r>
          <a:r>
            <a:rPr lang="ro-RO" sz="1900" kern="1200" dirty="0"/>
            <a:t>; </a:t>
          </a:r>
          <a:endParaRPr lang="en-US" sz="1900" kern="1200" dirty="0"/>
        </a:p>
      </dsp:txBody>
      <dsp:txXfrm>
        <a:off x="0" y="3522"/>
        <a:ext cx="7197017" cy="1612311"/>
      </dsp:txXfrm>
    </dsp:sp>
    <dsp:sp modelId="{DBFD173A-0776-40E4-AA12-D8E09A913D7B}">
      <dsp:nvSpPr>
        <dsp:cNvPr id="0" name=""/>
        <dsp:cNvSpPr/>
      </dsp:nvSpPr>
      <dsp:spPr>
        <a:xfrm>
          <a:off x="0" y="1615833"/>
          <a:ext cx="7197017"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495A12-F045-443B-A796-7C2AFF50F199}">
      <dsp:nvSpPr>
        <dsp:cNvPr id="0" name=""/>
        <dsp:cNvSpPr/>
      </dsp:nvSpPr>
      <dsp:spPr>
        <a:xfrm>
          <a:off x="0" y="1615833"/>
          <a:ext cx="7197017" cy="16123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just" defTabSz="711200">
            <a:lnSpc>
              <a:spcPct val="150000"/>
            </a:lnSpc>
            <a:spcBef>
              <a:spcPct val="0"/>
            </a:spcBef>
            <a:spcAft>
              <a:spcPct val="35000"/>
            </a:spcAft>
            <a:buNone/>
          </a:pPr>
          <a:r>
            <a:rPr lang="en-US" sz="1600" b="0" i="0" u="none" strike="noStrike" kern="1200" dirty="0">
              <a:solidFill>
                <a:srgbClr val="000000"/>
              </a:solidFill>
              <a:effectLst/>
              <a:latin typeface="Calibri" panose="020F0502020204030204" pitchFamily="34" charset="0"/>
            </a:rPr>
            <a:t>in the theoretical part of this unit, we will cover </a:t>
          </a:r>
          <a:r>
            <a:rPr lang="en-US" sz="1600" b="1" i="0" u="none" strike="noStrike" kern="1200" dirty="0">
              <a:solidFill>
                <a:srgbClr val="000000"/>
              </a:solidFill>
              <a:effectLst/>
              <a:latin typeface="Calibri" panose="020F0502020204030204" pitchFamily="34" charset="0"/>
            </a:rPr>
            <a:t>the key aspects regarding non-discrimination in European </a:t>
          </a:r>
          <a:r>
            <a:rPr lang="en-US" sz="1600" b="0" i="0" u="none" strike="noStrike" kern="1200" dirty="0">
              <a:solidFill>
                <a:srgbClr val="000000"/>
              </a:solidFill>
              <a:effectLst/>
              <a:latin typeface="Calibri" panose="020F0502020204030204" pitchFamily="34" charset="0"/>
            </a:rPr>
            <a:t>and </a:t>
          </a:r>
          <a:r>
            <a:rPr lang="en-US" sz="1600" b="1" i="0" u="none" strike="noStrike" kern="1200" dirty="0">
              <a:solidFill>
                <a:srgbClr val="000000"/>
              </a:solidFill>
              <a:effectLst/>
              <a:latin typeface="Calibri" panose="020F0502020204030204" pitchFamily="34" charset="0"/>
            </a:rPr>
            <a:t>international law</a:t>
          </a:r>
          <a:r>
            <a:rPr lang="ro-RO" sz="1600" b="0" i="0" u="none" strike="noStrike" kern="1200" dirty="0">
              <a:solidFill>
                <a:srgbClr val="000000"/>
              </a:solidFill>
              <a:effectLst/>
              <a:latin typeface="Calibri" panose="020F0502020204030204" pitchFamily="34" charset="0"/>
            </a:rPr>
            <a:t>;</a:t>
          </a:r>
          <a:r>
            <a:rPr lang="en-US" sz="1600" b="0" i="0" u="none" strike="noStrike" kern="1200" dirty="0">
              <a:solidFill>
                <a:srgbClr val="000000"/>
              </a:solidFill>
              <a:effectLst/>
              <a:latin typeface="Calibri" panose="020F0502020204030204" pitchFamily="34" charset="0"/>
            </a:rPr>
            <a:t> </a:t>
          </a:r>
          <a:r>
            <a:rPr lang="ro-RO" sz="1600" b="0" i="0" u="none" strike="noStrike" kern="1200" dirty="0">
              <a:solidFill>
                <a:srgbClr val="000000"/>
              </a:solidFill>
              <a:effectLst/>
              <a:latin typeface="Calibri" panose="020F0502020204030204" pitchFamily="34" charset="0"/>
            </a:rPr>
            <a:t>w</a:t>
          </a:r>
          <a:r>
            <a:rPr lang="en-US" sz="1600" b="0" i="0" u="none" strike="noStrike" kern="1200" dirty="0">
              <a:solidFill>
                <a:srgbClr val="000000"/>
              </a:solidFill>
              <a:effectLst/>
              <a:latin typeface="Calibri" panose="020F0502020204030204" pitchFamily="34" charset="0"/>
            </a:rPr>
            <a:t>e will specifically focus on the provisions related to </a:t>
          </a:r>
          <a:r>
            <a:rPr lang="en-US" sz="1600" b="1" i="0" u="none" strike="noStrike" kern="1200" dirty="0">
              <a:solidFill>
                <a:srgbClr val="000000"/>
              </a:solidFill>
              <a:effectLst/>
              <a:latin typeface="Calibri" panose="020F0502020204030204" pitchFamily="34" charset="0"/>
            </a:rPr>
            <a:t>non-discrimination</a:t>
          </a:r>
          <a:r>
            <a:rPr lang="en-US" sz="1600" b="0" i="0" u="none" strike="noStrike" kern="1200" dirty="0">
              <a:solidFill>
                <a:srgbClr val="000000"/>
              </a:solidFill>
              <a:effectLst/>
              <a:latin typeface="Calibri" panose="020F0502020204030204" pitchFamily="34" charset="0"/>
            </a:rPr>
            <a:t> in </a:t>
          </a:r>
          <a:r>
            <a:rPr lang="en-US" sz="1600" b="1" i="0" u="none" strike="noStrike" kern="1200" dirty="0">
              <a:solidFill>
                <a:srgbClr val="000000"/>
              </a:solidFill>
              <a:effectLst/>
              <a:latin typeface="Calibri" panose="020F0502020204030204" pitchFamily="34" charset="0"/>
            </a:rPr>
            <a:t>the UNCRC, the </a:t>
          </a:r>
          <a:r>
            <a:rPr lang="en-US" sz="1600" kern="1200" dirty="0">
              <a:solidFill>
                <a:srgbClr val="C00000"/>
              </a:solidFill>
              <a:latin typeface="Times New Roman" panose="02020603050405020304" pitchFamily="18" charset="0"/>
              <a:cs typeface="Times New Roman" panose="02020603050405020304" pitchFamily="18" charset="0"/>
            </a:rPr>
            <a:t>European Convention on Human</a:t>
          </a:r>
          <a:r>
            <a:rPr lang="ro-RO" sz="1600" kern="1200" dirty="0">
              <a:solidFill>
                <a:srgbClr val="C00000"/>
              </a:solidFill>
              <a:latin typeface="Times New Roman" panose="02020603050405020304" pitchFamily="18" charset="0"/>
              <a:cs typeface="Times New Roman" panose="02020603050405020304" pitchFamily="18" charset="0"/>
            </a:rPr>
            <a:t> </a:t>
          </a:r>
          <a:r>
            <a:rPr lang="en-US" sz="1600" kern="1200" dirty="0">
              <a:solidFill>
                <a:srgbClr val="C00000"/>
              </a:solidFill>
              <a:latin typeface="Times New Roman" panose="02020603050405020304" pitchFamily="18" charset="0"/>
              <a:cs typeface="Times New Roman" panose="02020603050405020304" pitchFamily="18" charset="0"/>
            </a:rPr>
            <a:t>Rights</a:t>
          </a:r>
          <a:r>
            <a:rPr lang="en-US" sz="1600" kern="1200" dirty="0">
              <a:solidFill>
                <a:schemeClr val="accent1"/>
              </a:solidFill>
              <a:latin typeface="Times New Roman" panose="02020603050405020304" pitchFamily="18" charset="0"/>
              <a:cs typeface="Times New Roman" panose="02020603050405020304" pitchFamily="18" charset="0"/>
            </a:rPr>
            <a:t> /</a:t>
          </a:r>
          <a:r>
            <a:rPr lang="en-US" sz="1600" b="1" i="0" u="none" strike="noStrike" kern="1200" dirty="0">
              <a:solidFill>
                <a:srgbClr val="000000"/>
              </a:solidFill>
              <a:effectLst/>
              <a:latin typeface="Calibri" panose="020F0502020204030204" pitchFamily="34" charset="0"/>
            </a:rPr>
            <a:t>ECHR and other </a:t>
          </a:r>
          <a:r>
            <a:rPr lang="en-US" sz="1600" b="1" i="0" u="none" strike="noStrike" kern="1200" dirty="0" err="1">
              <a:solidFill>
                <a:srgbClr val="000000"/>
              </a:solidFill>
              <a:effectLst/>
              <a:latin typeface="Calibri" panose="020F0502020204030204" pitchFamily="34" charset="0"/>
            </a:rPr>
            <a:t>CoE</a:t>
          </a:r>
          <a:r>
            <a:rPr lang="en-US" sz="1600" b="1" i="0" u="none" strike="noStrike" kern="1200" dirty="0">
              <a:solidFill>
                <a:srgbClr val="000000"/>
              </a:solidFill>
              <a:effectLst/>
              <a:latin typeface="Calibri" panose="020F0502020204030204" pitchFamily="34" charset="0"/>
            </a:rPr>
            <a:t> instruments</a:t>
          </a:r>
          <a:r>
            <a:rPr lang="ro-RO" sz="1600" kern="1200" dirty="0">
              <a:solidFill>
                <a:schemeClr val="accent1"/>
              </a:solidFill>
            </a:rPr>
            <a:t>; </a:t>
          </a:r>
          <a:endParaRPr lang="en-US" sz="1600" kern="1200" dirty="0">
            <a:solidFill>
              <a:schemeClr val="accent1"/>
            </a:solidFill>
          </a:endParaRPr>
        </a:p>
      </dsp:txBody>
      <dsp:txXfrm>
        <a:off x="0" y="1615833"/>
        <a:ext cx="7197017" cy="1612311"/>
      </dsp:txXfrm>
    </dsp:sp>
    <dsp:sp modelId="{B9D3DFBD-DCDF-4589-A2C6-06B14EB5AEEE}">
      <dsp:nvSpPr>
        <dsp:cNvPr id="0" name=""/>
        <dsp:cNvSpPr/>
      </dsp:nvSpPr>
      <dsp:spPr>
        <a:xfrm>
          <a:off x="0" y="3228145"/>
          <a:ext cx="7197017"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90EAD0-ECC8-41E5-B121-2F1BF42686D3}">
      <dsp:nvSpPr>
        <dsp:cNvPr id="0" name=""/>
        <dsp:cNvSpPr/>
      </dsp:nvSpPr>
      <dsp:spPr>
        <a:xfrm>
          <a:off x="0" y="3228145"/>
          <a:ext cx="7197017" cy="161231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just" defTabSz="711200">
            <a:lnSpc>
              <a:spcPct val="150000"/>
            </a:lnSpc>
            <a:spcBef>
              <a:spcPct val="0"/>
            </a:spcBef>
            <a:spcAft>
              <a:spcPct val="35000"/>
            </a:spcAft>
            <a:buNone/>
          </a:pPr>
          <a:r>
            <a:rPr lang="ro-RO" sz="1600" b="0" i="0" u="none" kern="1200" dirty="0"/>
            <a:t>f</a:t>
          </a:r>
          <a:r>
            <a:rPr lang="en-US" sz="1600" b="0" i="0" u="none" kern="1200" dirty="0">
              <a:solidFill>
                <a:schemeClr val="accent1"/>
              </a:solidFill>
            </a:rPr>
            <a:t>or </a:t>
          </a:r>
          <a:r>
            <a:rPr lang="en-US" sz="1600" b="1" i="1" u="none" kern="1200" dirty="0">
              <a:solidFill>
                <a:schemeClr val="accent1"/>
              </a:solidFill>
            </a:rPr>
            <a:t>the case-study component </a:t>
          </a:r>
          <a:r>
            <a:rPr lang="en-US" sz="1600" b="0" i="0" u="none" kern="1200" dirty="0">
              <a:solidFill>
                <a:schemeClr val="accent1"/>
              </a:solidFill>
            </a:rPr>
            <a:t>of the unit, we will </a:t>
          </a:r>
          <a:r>
            <a:rPr lang="en-US" sz="1600" b="0" i="0" u="none" kern="1200" dirty="0" err="1">
              <a:solidFill>
                <a:schemeClr val="accent1"/>
              </a:solidFill>
            </a:rPr>
            <a:t>analyse</a:t>
          </a:r>
          <a:r>
            <a:rPr lang="en-US" sz="1600" b="0" i="0" u="none" kern="1200" dirty="0">
              <a:solidFill>
                <a:schemeClr val="accent1"/>
              </a:solidFill>
            </a:rPr>
            <a:t> </a:t>
          </a:r>
          <a:r>
            <a:rPr lang="en-US" sz="1600" b="1" i="0" u="none" kern="1200" dirty="0">
              <a:solidFill>
                <a:schemeClr val="accent1"/>
              </a:solidFill>
            </a:rPr>
            <a:t>various grounds of discrimination</a:t>
          </a:r>
          <a:r>
            <a:rPr lang="en-US" sz="1600" b="0" i="0" u="none" kern="1200" dirty="0">
              <a:solidFill>
                <a:schemeClr val="accent1"/>
              </a:solidFill>
            </a:rPr>
            <a:t> and </a:t>
          </a:r>
          <a:r>
            <a:rPr lang="en-US" sz="1600" b="1" i="0" u="sng" kern="1200" dirty="0">
              <a:solidFill>
                <a:schemeClr val="accent1"/>
              </a:solidFill>
            </a:rPr>
            <a:t>the way </a:t>
          </a:r>
          <a:r>
            <a:rPr lang="en-US" sz="1600" b="1" i="0" u="none" kern="1200" dirty="0">
              <a:solidFill>
                <a:schemeClr val="accent1"/>
              </a:solidFill>
            </a:rPr>
            <a:t>in which they interact with each other</a:t>
          </a:r>
          <a:r>
            <a:rPr lang="en-US" sz="1600" b="0" i="0" u="none" kern="1200" dirty="0">
              <a:solidFill>
                <a:schemeClr val="accent1"/>
              </a:solidFill>
            </a:rPr>
            <a:t>, giving rise to a phenomenon called </a:t>
          </a:r>
          <a:r>
            <a:rPr lang="en-US" sz="1600" b="1" i="1" u="none" kern="1200" dirty="0">
              <a:solidFill>
                <a:schemeClr val="accent1"/>
              </a:solidFill>
            </a:rPr>
            <a:t>multiple discrimination against children</a:t>
          </a:r>
          <a:r>
            <a:rPr lang="ro-RO" sz="1600" b="0" i="0" u="none" kern="1200" dirty="0">
              <a:solidFill>
                <a:schemeClr val="accent1"/>
              </a:solidFill>
            </a:rPr>
            <a:t>;</a:t>
          </a:r>
          <a:r>
            <a:rPr lang="en-US" sz="1600" b="0" i="0" u="none" kern="1200" dirty="0">
              <a:solidFill>
                <a:schemeClr val="accent1"/>
              </a:solidFill>
            </a:rPr>
            <a:t> </a:t>
          </a:r>
        </a:p>
        <a:p>
          <a:pPr marL="0" lvl="0" indent="0" algn="just" defTabSz="711200">
            <a:lnSpc>
              <a:spcPct val="150000"/>
            </a:lnSpc>
            <a:spcBef>
              <a:spcPct val="0"/>
            </a:spcBef>
            <a:spcAft>
              <a:spcPct val="35000"/>
            </a:spcAft>
            <a:buNone/>
          </a:pPr>
          <a:r>
            <a:rPr lang="ro-RO" sz="1600" b="0" i="0" u="none" kern="1200" dirty="0">
              <a:solidFill>
                <a:schemeClr val="accent1"/>
              </a:solidFill>
            </a:rPr>
            <a:t>f</a:t>
          </a:r>
          <a:r>
            <a:rPr lang="en-US" sz="1600" b="0" i="0" u="none" kern="1200" dirty="0" err="1">
              <a:solidFill>
                <a:schemeClr val="accent1"/>
              </a:solidFill>
            </a:rPr>
            <a:t>inally</a:t>
          </a:r>
          <a:r>
            <a:rPr lang="en-US" sz="1600" b="0" i="0" u="none" kern="1200" dirty="0">
              <a:solidFill>
                <a:schemeClr val="accent1"/>
              </a:solidFill>
            </a:rPr>
            <a:t>, we will explore </a:t>
          </a:r>
          <a:r>
            <a:rPr lang="en-US" sz="1600" b="1" i="1" u="none" kern="1200" dirty="0">
              <a:solidFill>
                <a:schemeClr val="accent1"/>
              </a:solidFill>
            </a:rPr>
            <a:t>the role of the </a:t>
          </a:r>
          <a:r>
            <a:rPr lang="en-US" sz="1600" kern="1200" dirty="0">
              <a:solidFill>
                <a:srgbClr val="C00000"/>
              </a:solidFill>
            </a:rPr>
            <a:t>European Court of Human Rights</a:t>
          </a:r>
          <a:r>
            <a:rPr lang="en-US" sz="1600" kern="1200" dirty="0">
              <a:solidFill>
                <a:schemeClr val="accent1"/>
              </a:solidFill>
            </a:rPr>
            <a:t>/</a:t>
          </a:r>
          <a:r>
            <a:rPr lang="en-US" sz="1600" b="1" i="1" u="none" kern="1200" dirty="0">
              <a:solidFill>
                <a:schemeClr val="accent1"/>
              </a:solidFill>
            </a:rPr>
            <a:t> </a:t>
          </a:r>
          <a:r>
            <a:rPr lang="en-US" sz="1600" b="0" i="1" u="none" kern="1200" dirty="0">
              <a:solidFill>
                <a:schemeClr val="accent1"/>
              </a:solidFill>
            </a:rPr>
            <a:t>ECtHR and</a:t>
          </a:r>
          <a:r>
            <a:rPr lang="en-US" sz="1600" b="1" i="1" u="none" kern="1200" dirty="0">
              <a:solidFill>
                <a:schemeClr val="accent1"/>
              </a:solidFill>
            </a:rPr>
            <a:t> </a:t>
          </a:r>
          <a:r>
            <a:rPr lang="ro-RO" sz="1600" kern="1200" dirty="0" err="1">
              <a:latin typeface="+mj-lt"/>
            </a:rPr>
            <a:t>the</a:t>
          </a:r>
          <a:r>
            <a:rPr lang="ro-RO" sz="1600" kern="1200" dirty="0">
              <a:latin typeface="+mj-lt"/>
            </a:rPr>
            <a:t> </a:t>
          </a:r>
          <a:r>
            <a:rPr lang="en-US" sz="1600" b="0" i="0" kern="1200" dirty="0">
              <a:solidFill>
                <a:srgbClr val="C00000"/>
              </a:solidFill>
              <a:latin typeface="+mj-lt"/>
              <a:cs typeface="Times New Roman" panose="02020603050405020304" pitchFamily="18" charset="0"/>
            </a:rPr>
            <a:t>Court of Justice of the European Union </a:t>
          </a:r>
          <a:r>
            <a:rPr lang="ro-RO" sz="1600" b="1" i="0" kern="1200" dirty="0">
              <a:latin typeface="+mj-lt"/>
              <a:cs typeface="Times New Roman" panose="02020603050405020304" pitchFamily="18" charset="0"/>
            </a:rPr>
            <a:t>/</a:t>
          </a:r>
          <a:r>
            <a:rPr lang="en-US" sz="1600" b="0" i="1" u="none" kern="1200" dirty="0">
              <a:solidFill>
                <a:schemeClr val="accent1"/>
              </a:solidFill>
            </a:rPr>
            <a:t>CJEU </a:t>
          </a:r>
          <a:r>
            <a:rPr lang="en-US" sz="1600" b="0" i="1" u="none" kern="1200" dirty="0">
              <a:solidFill>
                <a:srgbClr val="C00000"/>
              </a:solidFill>
            </a:rPr>
            <a:t>jurisprudence in ensuring equality and excluding discriminatory practices against children</a:t>
          </a:r>
          <a:r>
            <a:rPr lang="en-US" sz="1600" b="0" i="0" u="none" kern="1200" dirty="0">
              <a:solidFill>
                <a:schemeClr val="accent1"/>
              </a:solidFill>
            </a:rPr>
            <a:t>.</a:t>
          </a:r>
          <a:endParaRPr lang="en-US" sz="1600" b="0" kern="1200" dirty="0">
            <a:solidFill>
              <a:schemeClr val="accent1"/>
            </a:solidFill>
          </a:endParaRPr>
        </a:p>
      </dsp:txBody>
      <dsp:txXfrm>
        <a:off x="0" y="3228145"/>
        <a:ext cx="7197017" cy="1612311"/>
      </dsp:txXfrm>
    </dsp:sp>
    <dsp:sp modelId="{5358DE59-0CF2-49B2-A23C-79D2CE431F19}">
      <dsp:nvSpPr>
        <dsp:cNvPr id="0" name=""/>
        <dsp:cNvSpPr/>
      </dsp:nvSpPr>
      <dsp:spPr>
        <a:xfrm>
          <a:off x="0" y="4840457"/>
          <a:ext cx="7197017"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48C233-1F42-4808-B355-C69584870688}">
      <dsp:nvSpPr>
        <dsp:cNvPr id="0" name=""/>
        <dsp:cNvSpPr/>
      </dsp:nvSpPr>
      <dsp:spPr>
        <a:xfrm>
          <a:off x="0" y="4840457"/>
          <a:ext cx="7197017" cy="6777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1920" tIns="121920" rIns="121920" bIns="121920" numCol="1" spcCol="1270" anchor="t" anchorCtr="0">
          <a:noAutofit/>
        </a:bodyPr>
        <a:lstStyle/>
        <a:p>
          <a:pPr marL="0" lvl="0" indent="0" algn="l" defTabSz="1422400">
            <a:lnSpc>
              <a:spcPct val="90000"/>
            </a:lnSpc>
            <a:spcBef>
              <a:spcPct val="0"/>
            </a:spcBef>
            <a:spcAft>
              <a:spcPct val="35000"/>
            </a:spcAft>
            <a:buNone/>
          </a:pPr>
          <a:endParaRPr lang="en-US" sz="3200" kern="1200" dirty="0"/>
        </a:p>
      </dsp:txBody>
      <dsp:txXfrm>
        <a:off x="0" y="4840457"/>
        <a:ext cx="7197017" cy="677783"/>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4060521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3329665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21051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454312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677555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70124B-D29C-421B-8C3A-5306386AF3D4}"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4175228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70124B-D29C-421B-8C3A-5306386AF3D4}" type="datetimeFigureOut">
              <a:rPr lang="en-US" smtClean="0"/>
              <a:t>5/14/2024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810504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70124B-D29C-421B-8C3A-5306386AF3D4}" type="datetimeFigureOut">
              <a:rPr lang="en-US" smtClean="0"/>
              <a:t>5/14/2024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1902772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0124B-D29C-421B-8C3A-5306386AF3D4}" type="datetimeFigureOut">
              <a:rPr lang="en-US" smtClean="0"/>
              <a:t>5/14/2024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340360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70124B-D29C-421B-8C3A-5306386AF3D4}"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3824399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70124B-D29C-421B-8C3A-5306386AF3D4}"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2596746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0124B-D29C-421B-8C3A-5306386AF3D4}" type="datetimeFigureOut">
              <a:rPr lang="en-US" smtClean="0"/>
              <a:t>5/14/2024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41C026-B5C6-47A6-B57C-83CB698ABC6A}" type="slidenum">
              <a:rPr lang="en-US" smtClean="0"/>
              <a:t>‹#›</a:t>
            </a:fld>
            <a:endParaRPr lang="en-US"/>
          </a:p>
        </p:txBody>
      </p:sp>
    </p:spTree>
    <p:extLst>
      <p:ext uri="{BB962C8B-B14F-4D97-AF65-F5344CB8AC3E}">
        <p14:creationId xmlns:p14="http://schemas.microsoft.com/office/powerpoint/2010/main" val="8044296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0.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AD453-24B1-B4BC-2651-85E220069C44}"/>
              </a:ext>
            </a:extLst>
          </p:cNvPr>
          <p:cNvSpPr>
            <a:spLocks noGrp="1"/>
          </p:cNvSpPr>
          <p:nvPr>
            <p:ph type="ctrTitle"/>
          </p:nvPr>
        </p:nvSpPr>
        <p:spPr/>
        <p:txBody>
          <a:bodyPr>
            <a:normAutofit/>
          </a:bodyPr>
          <a:lstStyle/>
          <a:p>
            <a:r>
              <a:rPr lang="ro-RO" sz="2800" b="1" dirty="0">
                <a:latin typeface="Times New Roman" panose="02020603050405020304" pitchFamily="18" charset="0"/>
                <a:cs typeface="Times New Roman" panose="02020603050405020304" pitchFamily="18" charset="0"/>
              </a:rPr>
              <a:t>European </a:t>
            </a:r>
            <a:r>
              <a:rPr lang="ro-RO" sz="2800" b="1" dirty="0" err="1">
                <a:latin typeface="Times New Roman" panose="02020603050405020304" pitchFamily="18" charset="0"/>
                <a:cs typeface="Times New Roman" panose="02020603050405020304" pitchFamily="18" charset="0"/>
              </a:rPr>
              <a:t>Standards</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and</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Institutional</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Practices</a:t>
            </a:r>
            <a:r>
              <a:rPr lang="ro-RO" sz="2800" b="1" dirty="0">
                <a:latin typeface="Times New Roman" panose="02020603050405020304" pitchFamily="18" charset="0"/>
                <a:cs typeface="Times New Roman" panose="02020603050405020304" pitchFamily="18" charset="0"/>
              </a:rPr>
              <a:t> of </a:t>
            </a:r>
            <a:r>
              <a:rPr lang="ro-RO" sz="2800" b="1" dirty="0" err="1">
                <a:latin typeface="Times New Roman" panose="02020603050405020304" pitchFamily="18" charset="0"/>
                <a:cs typeface="Times New Roman" panose="02020603050405020304" pitchFamily="18" charset="0"/>
              </a:rPr>
              <a:t>Family</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and</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Child’s</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Rights</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Protection</a:t>
            </a:r>
            <a:br>
              <a:rPr lang="ru-RU" sz="3600" dirty="0"/>
            </a:br>
            <a:r>
              <a:rPr lang="ro-RO" sz="3600" dirty="0"/>
              <a:t> </a:t>
            </a:r>
            <a:r>
              <a:rPr lang="ro-RO" sz="1800" b="1" dirty="0" err="1">
                <a:latin typeface="Times New Roman" panose="02020603050405020304" pitchFamily="18" charset="0"/>
                <a:cs typeface="Times New Roman" panose="02020603050405020304" pitchFamily="18" charset="0"/>
              </a:rPr>
              <a:t>Cycle</a:t>
            </a:r>
            <a:r>
              <a:rPr lang="ro-RO" sz="1800" b="1" dirty="0">
                <a:latin typeface="Times New Roman" panose="02020603050405020304" pitchFamily="18" charset="0"/>
                <a:cs typeface="Times New Roman" panose="02020603050405020304" pitchFamily="18" charset="0"/>
              </a:rPr>
              <a:t> II, MASTER</a:t>
            </a:r>
            <a:endParaRPr lang="en-US" sz="2800" dirty="0"/>
          </a:p>
        </p:txBody>
      </p:sp>
      <p:sp>
        <p:nvSpPr>
          <p:cNvPr id="3" name="Subtitle 2">
            <a:extLst>
              <a:ext uri="{FF2B5EF4-FFF2-40B4-BE49-F238E27FC236}">
                <a16:creationId xmlns:a16="http://schemas.microsoft.com/office/drawing/2014/main" id="{E29A4529-F06A-767C-2C38-33EB6D94ED1F}"/>
              </a:ext>
            </a:extLst>
          </p:cNvPr>
          <p:cNvSpPr>
            <a:spLocks noGrp="1"/>
          </p:cNvSpPr>
          <p:nvPr>
            <p:ph type="subTitle" idx="1"/>
          </p:nvPr>
        </p:nvSpPr>
        <p:spPr>
          <a:xfrm>
            <a:off x="1679510" y="4562668"/>
            <a:ext cx="8988490" cy="695131"/>
          </a:xfrm>
        </p:spPr>
        <p:txBody>
          <a:bodyPr>
            <a:normAutofit/>
          </a:bodyPr>
          <a:lstStyle/>
          <a:p>
            <a:pPr algn="r"/>
            <a:r>
              <a:rPr lang="ro-MD" sz="1800" b="1">
                <a:latin typeface="Times New Roman" panose="02020603050405020304" pitchFamily="18" charset="0"/>
                <a:cs typeface="Times New Roman" panose="02020603050405020304" pitchFamily="18" charset="0"/>
              </a:rPr>
              <a:t>Author:</a:t>
            </a:r>
          </a:p>
          <a:p>
            <a:pPr algn="r"/>
            <a:r>
              <a:rPr lang="ro-MD" sz="1600">
                <a:latin typeface="Times New Roman" panose="02020603050405020304" pitchFamily="18" charset="0"/>
                <a:cs typeface="Times New Roman" panose="02020603050405020304" pitchFamily="18" charset="0"/>
              </a:rPr>
              <a:t>LILIA CHIRTOACĂ</a:t>
            </a:r>
          </a:p>
          <a:p>
            <a:endParaRPr lang="en-US" sz="1800" dirty="0"/>
          </a:p>
        </p:txBody>
      </p:sp>
    </p:spTree>
    <p:extLst>
      <p:ext uri="{BB962C8B-B14F-4D97-AF65-F5344CB8AC3E}">
        <p14:creationId xmlns:p14="http://schemas.microsoft.com/office/powerpoint/2010/main" val="1667938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F52C9-B1EC-9EA5-3659-109994F1498D}"/>
              </a:ext>
            </a:extLst>
          </p:cNvPr>
          <p:cNvSpPr>
            <a:spLocks noGrp="1"/>
          </p:cNvSpPr>
          <p:nvPr>
            <p:ph type="title"/>
          </p:nvPr>
        </p:nvSpPr>
        <p:spPr>
          <a:xfrm>
            <a:off x="550506" y="0"/>
            <a:ext cx="10588689" cy="783771"/>
          </a:xfrm>
        </p:spPr>
        <p:txBody>
          <a:bodyPr>
            <a:normAutofit fontScale="90000"/>
          </a:bodyPr>
          <a:lstStyle/>
          <a:p>
            <a:r>
              <a:rPr lang="ro-RO" sz="2000" b="1" dirty="0">
                <a:solidFill>
                  <a:srgbClr val="C00000"/>
                </a:solidFill>
                <a:latin typeface="+mj-lt"/>
              </a:rPr>
              <a:t>2</a:t>
            </a:r>
            <a:r>
              <a:rPr lang="ro-RO" sz="2000" b="1" dirty="0">
                <a:solidFill>
                  <a:schemeClr val="accent1"/>
                </a:solidFill>
                <a:latin typeface="+mj-lt"/>
              </a:rPr>
              <a:t>.</a:t>
            </a:r>
            <a:r>
              <a:rPr lang="ro-RO" sz="2000" b="1" dirty="0">
                <a:latin typeface="+mj-lt"/>
              </a:rPr>
              <a:t> </a:t>
            </a:r>
            <a:r>
              <a:rPr lang="en-US" sz="2000" b="1" i="0" u="none" strike="noStrike" dirty="0">
                <a:solidFill>
                  <a:srgbClr val="000000"/>
                </a:solidFill>
                <a:effectLst/>
                <a:latin typeface="+mj-lt"/>
              </a:rPr>
              <a:t>The key aspects regarding non-discrimination in </a:t>
            </a:r>
            <a:r>
              <a:rPr lang="en-US" sz="2000" b="1" i="1" u="none" strike="noStrike" dirty="0">
                <a:solidFill>
                  <a:srgbClr val="000000"/>
                </a:solidFill>
                <a:effectLst/>
                <a:latin typeface="+mj-lt"/>
              </a:rPr>
              <a:t>European </a:t>
            </a:r>
            <a:r>
              <a:rPr lang="en-US" sz="2000" b="1" i="0" u="none" strike="noStrike" dirty="0">
                <a:solidFill>
                  <a:srgbClr val="000000"/>
                </a:solidFill>
                <a:effectLst/>
                <a:latin typeface="+mj-lt"/>
              </a:rPr>
              <a:t>and </a:t>
            </a:r>
            <a:r>
              <a:rPr lang="en-US" sz="2000" b="1" i="1" u="none" strike="noStrike" dirty="0">
                <a:solidFill>
                  <a:srgbClr val="000000"/>
                </a:solidFill>
                <a:effectLst/>
                <a:latin typeface="+mj-lt"/>
              </a:rPr>
              <a:t>international law </a:t>
            </a:r>
            <a:r>
              <a:rPr lang="en-US" sz="2000" b="1" i="0" u="none" strike="noStrike" dirty="0">
                <a:solidFill>
                  <a:srgbClr val="000000"/>
                </a:solidFill>
                <a:effectLst/>
                <a:latin typeface="+mj-lt"/>
              </a:rPr>
              <a:t>(under UNCRC, ECHR and other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instruments)</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F2CCBCAA-0D86-9704-1B06-FF6CE39E7AAE}"/>
              </a:ext>
            </a:extLst>
          </p:cNvPr>
          <p:cNvSpPr>
            <a:spLocks noGrp="1"/>
          </p:cNvSpPr>
          <p:nvPr>
            <p:ph idx="1"/>
          </p:nvPr>
        </p:nvSpPr>
        <p:spPr>
          <a:xfrm>
            <a:off x="186612" y="905069"/>
            <a:ext cx="11167188" cy="5822302"/>
          </a:xfrm>
        </p:spPr>
        <p:txBody>
          <a:bodyPr>
            <a:normAutofit lnSpcReduction="10000"/>
          </a:bodyPr>
          <a:lstStyle/>
          <a:p>
            <a:pPr algn="just"/>
            <a:r>
              <a:rPr lang="ro-RO" sz="2400" b="0" i="0" u="none" strike="noStrike" baseline="0" dirty="0">
                <a:solidFill>
                  <a:schemeClr val="accent1"/>
                </a:solidFill>
                <a:latin typeface="+mj-lt"/>
              </a:rPr>
              <a:t>a</a:t>
            </a:r>
            <a:r>
              <a:rPr lang="en-US" sz="2400" b="0" i="0" u="none" strike="noStrike" baseline="0" dirty="0" err="1">
                <a:solidFill>
                  <a:schemeClr val="accent1"/>
                </a:solidFill>
                <a:latin typeface="+mj-lt"/>
              </a:rPr>
              <a:t>ll</a:t>
            </a:r>
            <a:r>
              <a:rPr lang="en-US" sz="2400" b="0" i="0" u="none" strike="noStrike" baseline="0" dirty="0">
                <a:solidFill>
                  <a:schemeClr val="accent1"/>
                </a:solidFill>
                <a:latin typeface="+mj-lt"/>
              </a:rPr>
              <a:t> EU Member States and </a:t>
            </a:r>
            <a:r>
              <a:rPr lang="en-US" sz="2400" dirty="0">
                <a:solidFill>
                  <a:schemeClr val="accent1"/>
                </a:solidFill>
                <a:latin typeface="+mj-lt"/>
              </a:rPr>
              <a:t>the </a:t>
            </a:r>
            <a:r>
              <a:rPr lang="en-US" sz="2400" b="1" dirty="0">
                <a:solidFill>
                  <a:srgbClr val="7030A0"/>
                </a:solidFill>
              </a:rPr>
              <a:t>Council of Europe </a:t>
            </a:r>
            <a:r>
              <a:rPr lang="en-US" sz="2400" b="0" i="0" u="none" strike="noStrike" baseline="0" dirty="0" err="1">
                <a:solidFill>
                  <a:schemeClr val="accent1"/>
                </a:solidFill>
                <a:latin typeface="+mj-lt"/>
              </a:rPr>
              <a:t>CoE</a:t>
            </a:r>
            <a:r>
              <a:rPr lang="en-US" sz="2400" b="0" i="0" u="none" strike="noStrike" baseline="0" dirty="0">
                <a:solidFill>
                  <a:schemeClr val="accent1"/>
                </a:solidFill>
                <a:latin typeface="+mj-lt"/>
              </a:rPr>
              <a:t> member States </a:t>
            </a:r>
            <a:r>
              <a:rPr lang="en-US" sz="2400" b="0" i="1" u="none" strike="noStrike" baseline="0" dirty="0">
                <a:solidFill>
                  <a:schemeClr val="accent1"/>
                </a:solidFill>
                <a:latin typeface="+mj-lt"/>
              </a:rPr>
              <a:t>are parties to the UN CRC</a:t>
            </a:r>
            <a:r>
              <a:rPr lang="ro-RO" sz="2400" b="0" i="1" u="none" strike="noStrike" baseline="0" dirty="0">
                <a:solidFill>
                  <a:schemeClr val="accent1"/>
                </a:solidFill>
                <a:latin typeface="+mj-lt"/>
              </a:rPr>
              <a:t>;</a:t>
            </a:r>
            <a:endParaRPr lang="en-US" sz="2400" b="0" i="0" u="none" strike="noStrike" baseline="0" dirty="0">
              <a:solidFill>
                <a:schemeClr val="accent1"/>
              </a:solidFill>
              <a:latin typeface="+mj-lt"/>
            </a:endParaRPr>
          </a:p>
          <a:p>
            <a:pPr algn="just"/>
            <a:r>
              <a:rPr lang="en-US" sz="2400" b="0" i="0" u="none" strike="noStrike" baseline="0" dirty="0">
                <a:solidFill>
                  <a:schemeClr val="accent1"/>
                </a:solidFill>
                <a:latin typeface="+mj-lt"/>
              </a:rPr>
              <a:t> the guiding principles of the CRC, such as </a:t>
            </a:r>
            <a:r>
              <a:rPr lang="en-US" sz="2400" b="0" i="1" u="none" strike="noStrike" baseline="0" dirty="0">
                <a:solidFill>
                  <a:schemeClr val="accent1"/>
                </a:solidFill>
                <a:latin typeface="+mj-lt"/>
              </a:rPr>
              <a:t>the principle of the best interests of the child</a:t>
            </a:r>
            <a:r>
              <a:rPr lang="en-US" sz="2400" b="0" i="0" u="none" strike="noStrike" baseline="0" dirty="0">
                <a:solidFill>
                  <a:schemeClr val="accent1"/>
                </a:solidFill>
                <a:latin typeface="+mj-lt"/>
              </a:rPr>
              <a:t>, </a:t>
            </a:r>
            <a:r>
              <a:rPr lang="en-US" sz="2400" b="0" i="0" u="none" strike="noStrike" baseline="0" dirty="0">
                <a:solidFill>
                  <a:srgbClr val="C00000"/>
                </a:solidFill>
                <a:latin typeface="+mj-lt"/>
              </a:rPr>
              <a:t>the prohibition of discrimination</a:t>
            </a:r>
            <a:r>
              <a:rPr lang="ro-RO" sz="2400" b="0" i="0" u="none" strike="noStrike" baseline="0" dirty="0">
                <a:solidFill>
                  <a:srgbClr val="C00000"/>
                </a:solidFill>
                <a:latin typeface="+mj-lt"/>
              </a:rPr>
              <a:t>.....</a:t>
            </a:r>
            <a:r>
              <a:rPr lang="en-US" sz="2400" b="0" i="0" u="none" strike="noStrike" baseline="0" dirty="0">
                <a:solidFill>
                  <a:schemeClr val="accent1"/>
                </a:solidFill>
                <a:latin typeface="+mj-lt"/>
              </a:rPr>
              <a:t> </a:t>
            </a:r>
            <a:r>
              <a:rPr lang="en-US" sz="2400" i="0" u="sng" strike="noStrike" baseline="0" dirty="0">
                <a:solidFill>
                  <a:schemeClr val="accent1"/>
                </a:solidFill>
                <a:latin typeface="+mj-lt"/>
              </a:rPr>
              <a:t>have been incorporated to EU and </a:t>
            </a:r>
            <a:r>
              <a:rPr lang="en-US" sz="2400" u="sng" dirty="0">
                <a:solidFill>
                  <a:schemeClr val="accent1"/>
                </a:solidFill>
                <a:latin typeface="+mj-lt"/>
              </a:rPr>
              <a:t>the </a:t>
            </a:r>
            <a:r>
              <a:rPr lang="en-US" sz="2400" u="sng" dirty="0">
                <a:solidFill>
                  <a:srgbClr val="7030A0"/>
                </a:solidFill>
              </a:rPr>
              <a:t>Council of Europe /</a:t>
            </a:r>
            <a:r>
              <a:rPr lang="en-US" sz="2400" i="0" u="sng" strike="noStrike" baseline="0" dirty="0" err="1">
                <a:solidFill>
                  <a:schemeClr val="accent1"/>
                </a:solidFill>
                <a:latin typeface="+mj-lt"/>
              </a:rPr>
              <a:t>CoE</a:t>
            </a:r>
            <a:r>
              <a:rPr lang="en-US" sz="2400" i="0" u="sng" strike="noStrike" baseline="0" dirty="0">
                <a:solidFill>
                  <a:schemeClr val="accent1"/>
                </a:solidFill>
                <a:latin typeface="+mj-lt"/>
              </a:rPr>
              <a:t> legal instruments.</a:t>
            </a:r>
            <a:r>
              <a:rPr lang="en-US" sz="2400" b="0" i="0" u="none" strike="noStrike" baseline="0" dirty="0">
                <a:solidFill>
                  <a:schemeClr val="accent1"/>
                </a:solidFill>
                <a:latin typeface="+mj-lt"/>
              </a:rPr>
              <a:t> </a:t>
            </a:r>
            <a:endParaRPr lang="en-US" sz="2400" dirty="0">
              <a:solidFill>
                <a:schemeClr val="accent1"/>
              </a:solidFill>
              <a:latin typeface="+mj-lt"/>
            </a:endParaRPr>
          </a:p>
          <a:p>
            <a:pPr marL="0" indent="0" algn="just">
              <a:buNone/>
            </a:pPr>
            <a:r>
              <a:rPr lang="en-US" sz="2400" kern="100" dirty="0">
                <a:solidFill>
                  <a:schemeClr val="accent1"/>
                </a:solidFill>
                <a:latin typeface="+mj-lt"/>
                <a:ea typeface="Calibri" panose="020F0502020204030204" pitchFamily="34" charset="0"/>
                <a:cs typeface="Times New Roman" panose="02020603050405020304" pitchFamily="18" charset="0"/>
              </a:rPr>
              <a:t>Article 2 of the CRC</a:t>
            </a:r>
            <a:r>
              <a:rPr lang="en-US" sz="2400" kern="100" dirty="0">
                <a:latin typeface="+mj-lt"/>
                <a:ea typeface="Calibri" panose="020F0502020204030204" pitchFamily="34" charset="0"/>
                <a:cs typeface="Times New Roman" panose="02020603050405020304" pitchFamily="18" charset="0"/>
              </a:rPr>
              <a:t> prohibits discrimination against children on a non-exhaustive</a:t>
            </a:r>
            <a:r>
              <a:rPr lang="ro-RO" sz="2400" kern="100" dirty="0">
                <a:latin typeface="+mj-lt"/>
                <a:ea typeface="Calibri" panose="020F0502020204030204" pitchFamily="34" charset="0"/>
                <a:cs typeface="Times New Roman" panose="02020603050405020304" pitchFamily="18" charset="0"/>
              </a:rPr>
              <a:t> </a:t>
            </a:r>
            <a:r>
              <a:rPr lang="en-US" sz="2400" kern="100" dirty="0">
                <a:latin typeface="+mj-lt"/>
                <a:ea typeface="Calibri" panose="020F0502020204030204" pitchFamily="34" charset="0"/>
                <a:cs typeface="Times New Roman" panose="02020603050405020304" pitchFamily="18" charset="0"/>
              </a:rPr>
              <a:t>list of grounds, specifically listing ‘birth’ as one of them. </a:t>
            </a:r>
            <a:endParaRPr lang="ro-RO" sz="2400" kern="100" dirty="0">
              <a:latin typeface="+mj-lt"/>
              <a:ea typeface="Calibri" panose="020F0502020204030204" pitchFamily="34" charset="0"/>
              <a:cs typeface="Times New Roman" panose="02020603050405020304" pitchFamily="18" charset="0"/>
            </a:endParaRPr>
          </a:p>
          <a:p>
            <a:pPr marL="0" indent="0" algn="just">
              <a:buNone/>
            </a:pPr>
            <a:r>
              <a:rPr lang="ro-RO" sz="2400" kern="100" dirty="0">
                <a:latin typeface="+mj-lt"/>
                <a:ea typeface="Calibri" panose="020F0502020204030204" pitchFamily="34" charset="0"/>
                <a:cs typeface="Times New Roman" panose="02020603050405020304" pitchFamily="18" charset="0"/>
              </a:rPr>
              <a:t>                 </a:t>
            </a:r>
            <a:r>
              <a:rPr lang="en-US" sz="2400" kern="100" dirty="0">
                <a:solidFill>
                  <a:schemeClr val="accent1"/>
                </a:solidFill>
                <a:latin typeface="+mj-lt"/>
                <a:ea typeface="Calibri" panose="020F0502020204030204" pitchFamily="34" charset="0"/>
                <a:cs typeface="Times New Roman" panose="02020603050405020304" pitchFamily="18" charset="0"/>
              </a:rPr>
              <a:t>Article 2</a:t>
            </a:r>
            <a:r>
              <a:rPr lang="ro-RO" sz="2400" kern="100" dirty="0">
                <a:solidFill>
                  <a:schemeClr val="accent1"/>
                </a:solidFill>
                <a:latin typeface="+mj-lt"/>
                <a:ea typeface="Calibri" panose="020F0502020204030204" pitchFamily="34" charset="0"/>
                <a:cs typeface="Times New Roman" panose="02020603050405020304" pitchFamily="18" charset="0"/>
              </a:rPr>
              <a:t> </a:t>
            </a:r>
            <a:r>
              <a:rPr lang="en-US" sz="2400" kern="100" dirty="0">
                <a:solidFill>
                  <a:schemeClr val="accent1"/>
                </a:solidFill>
                <a:latin typeface="+mj-lt"/>
                <a:ea typeface="Calibri" panose="020F0502020204030204" pitchFamily="34" charset="0"/>
                <a:cs typeface="Times New Roman" panose="02020603050405020304" pitchFamily="18" charset="0"/>
              </a:rPr>
              <a:t>provides that:</a:t>
            </a:r>
            <a:endParaRPr lang="ro-RO" sz="2400" kern="100" dirty="0">
              <a:solidFill>
                <a:schemeClr val="accent1"/>
              </a:solidFill>
              <a:latin typeface="+mj-lt"/>
              <a:ea typeface="Calibri" panose="020F0502020204030204" pitchFamily="34" charset="0"/>
              <a:cs typeface="Times New Roman" panose="02020603050405020304" pitchFamily="18" charset="0"/>
            </a:endParaRPr>
          </a:p>
          <a:p>
            <a:pPr marL="0" indent="0" algn="just">
              <a:buNone/>
            </a:pPr>
            <a:r>
              <a:rPr lang="en-US" sz="2400" kern="100" dirty="0">
                <a:latin typeface="+mj-lt"/>
                <a:ea typeface="Calibri" panose="020F0502020204030204" pitchFamily="34" charset="0"/>
                <a:cs typeface="Times New Roman" panose="02020603050405020304" pitchFamily="18" charset="0"/>
              </a:rPr>
              <a:t>1. </a:t>
            </a:r>
            <a:r>
              <a:rPr lang="en-US" sz="2400" kern="100" dirty="0">
                <a:solidFill>
                  <a:schemeClr val="accent1"/>
                </a:solidFill>
                <a:latin typeface="+mj-lt"/>
                <a:ea typeface="Calibri" panose="020F0502020204030204" pitchFamily="34" charset="0"/>
                <a:cs typeface="Times New Roman" panose="02020603050405020304" pitchFamily="18" charset="0"/>
              </a:rPr>
              <a:t>States Parties shall respect and ensure the rights set forth in the present</a:t>
            </a:r>
            <a:r>
              <a:rPr lang="ro-RO" sz="2400" kern="100" dirty="0">
                <a:solidFill>
                  <a:schemeClr val="accent1"/>
                </a:solidFill>
                <a:latin typeface="+mj-lt"/>
                <a:ea typeface="Calibri" panose="020F0502020204030204" pitchFamily="34" charset="0"/>
                <a:cs typeface="Times New Roman" panose="02020603050405020304" pitchFamily="18" charset="0"/>
              </a:rPr>
              <a:t> </a:t>
            </a:r>
            <a:r>
              <a:rPr lang="en-US" sz="2400" kern="100" dirty="0">
                <a:solidFill>
                  <a:schemeClr val="accent1"/>
                </a:solidFill>
                <a:latin typeface="+mj-lt"/>
                <a:ea typeface="Calibri" panose="020F0502020204030204" pitchFamily="34" charset="0"/>
                <a:cs typeface="Times New Roman" panose="02020603050405020304" pitchFamily="18" charset="0"/>
              </a:rPr>
              <a:t>Convention </a:t>
            </a:r>
            <a:r>
              <a:rPr lang="en-US" sz="2400" kern="100" dirty="0">
                <a:solidFill>
                  <a:srgbClr val="C00000"/>
                </a:solidFill>
                <a:latin typeface="+mj-lt"/>
                <a:ea typeface="Calibri" panose="020F0502020204030204" pitchFamily="34" charset="0"/>
                <a:cs typeface="Times New Roman" panose="02020603050405020304" pitchFamily="18" charset="0"/>
              </a:rPr>
              <a:t>to each child within their jurisdiction </a:t>
            </a:r>
            <a:r>
              <a:rPr lang="en-US" sz="2400" i="1" u="sng" kern="100" dirty="0">
                <a:solidFill>
                  <a:schemeClr val="accent1"/>
                </a:solidFill>
                <a:latin typeface="+mj-lt"/>
                <a:ea typeface="Calibri" panose="020F0502020204030204" pitchFamily="34" charset="0"/>
                <a:cs typeface="Times New Roman" panose="02020603050405020304" pitchFamily="18" charset="0"/>
              </a:rPr>
              <a:t>without discrimination of</a:t>
            </a:r>
            <a:r>
              <a:rPr lang="ro-RO" sz="2400" i="1" u="sng" kern="100" dirty="0">
                <a:solidFill>
                  <a:schemeClr val="accent1"/>
                </a:solidFill>
                <a:latin typeface="+mj-lt"/>
                <a:ea typeface="Calibri" panose="020F0502020204030204" pitchFamily="34" charset="0"/>
                <a:cs typeface="Times New Roman" panose="02020603050405020304" pitchFamily="18" charset="0"/>
              </a:rPr>
              <a:t> </a:t>
            </a:r>
            <a:r>
              <a:rPr lang="en-US" sz="2400" i="1" u="sng" kern="100" dirty="0">
                <a:solidFill>
                  <a:schemeClr val="accent1"/>
                </a:solidFill>
                <a:latin typeface="+mj-lt"/>
                <a:ea typeface="Calibri" panose="020F0502020204030204" pitchFamily="34" charset="0"/>
                <a:cs typeface="Times New Roman" panose="02020603050405020304" pitchFamily="18" charset="0"/>
              </a:rPr>
              <a:t>any kind</a:t>
            </a:r>
            <a:r>
              <a:rPr lang="en-US" sz="2400" u="sng" kern="100" dirty="0">
                <a:solidFill>
                  <a:schemeClr val="accent1"/>
                </a:solidFill>
                <a:latin typeface="+mj-lt"/>
                <a:ea typeface="Calibri" panose="020F0502020204030204" pitchFamily="34" charset="0"/>
                <a:cs typeface="Times New Roman" panose="02020603050405020304" pitchFamily="18" charset="0"/>
              </a:rPr>
              <a:t>, irrespective of the child’s or his or her parent’s or legal guardian’s</a:t>
            </a:r>
            <a:r>
              <a:rPr lang="ro-RO" sz="2400" u="sng" kern="100" dirty="0">
                <a:solidFill>
                  <a:schemeClr val="accent1"/>
                </a:solidFill>
                <a:latin typeface="+mj-lt"/>
                <a:ea typeface="Calibri" panose="020F0502020204030204" pitchFamily="34" charset="0"/>
                <a:cs typeface="Times New Roman" panose="02020603050405020304" pitchFamily="18" charset="0"/>
              </a:rPr>
              <a:t> </a:t>
            </a:r>
            <a:r>
              <a:rPr lang="en-US" sz="2400" u="sng" kern="100" dirty="0">
                <a:solidFill>
                  <a:schemeClr val="accent1"/>
                </a:solidFill>
                <a:latin typeface="+mj-lt"/>
                <a:ea typeface="Calibri" panose="020F0502020204030204" pitchFamily="34" charset="0"/>
                <a:cs typeface="Times New Roman" panose="02020603050405020304" pitchFamily="18" charset="0"/>
              </a:rPr>
              <a:t>race, </a:t>
            </a:r>
            <a:r>
              <a:rPr lang="en-US" sz="2400" u="sng" kern="100" dirty="0" err="1">
                <a:solidFill>
                  <a:schemeClr val="accent1"/>
                </a:solidFill>
                <a:latin typeface="+mj-lt"/>
                <a:ea typeface="Calibri" panose="020F0502020204030204" pitchFamily="34" charset="0"/>
                <a:cs typeface="Times New Roman" panose="02020603050405020304" pitchFamily="18" charset="0"/>
              </a:rPr>
              <a:t>colour</a:t>
            </a:r>
            <a:r>
              <a:rPr lang="en-US" sz="2400" u="sng" kern="100" dirty="0">
                <a:solidFill>
                  <a:schemeClr val="accent1"/>
                </a:solidFill>
                <a:latin typeface="+mj-lt"/>
                <a:ea typeface="Calibri" panose="020F0502020204030204" pitchFamily="34" charset="0"/>
                <a:cs typeface="Times New Roman" panose="02020603050405020304" pitchFamily="18" charset="0"/>
              </a:rPr>
              <a:t>, sex, language, religion, political or other opinion, national, ethnic or social origin, property, disability, birth or other status</a:t>
            </a:r>
            <a:r>
              <a:rPr lang="en-US" sz="2400" kern="100" dirty="0">
                <a:latin typeface="+mj-lt"/>
                <a:ea typeface="Calibri" panose="020F0502020204030204" pitchFamily="34" charset="0"/>
                <a:cs typeface="Times New Roman" panose="02020603050405020304" pitchFamily="18" charset="0"/>
              </a:rPr>
              <a:t>.</a:t>
            </a:r>
          </a:p>
          <a:p>
            <a:pPr marL="0" indent="0" algn="just">
              <a:buNone/>
            </a:pPr>
            <a:r>
              <a:rPr lang="en-US" sz="2400" kern="100" dirty="0">
                <a:latin typeface="+mj-lt"/>
                <a:ea typeface="Calibri" panose="020F0502020204030204" pitchFamily="34" charset="0"/>
                <a:cs typeface="Times New Roman" panose="02020603050405020304" pitchFamily="18" charset="0"/>
              </a:rPr>
              <a:t>2. </a:t>
            </a:r>
            <a:r>
              <a:rPr lang="en-US" sz="2400" kern="100" dirty="0">
                <a:solidFill>
                  <a:schemeClr val="accent1"/>
                </a:solidFill>
                <a:latin typeface="+mj-lt"/>
                <a:ea typeface="Calibri" panose="020F0502020204030204" pitchFamily="34" charset="0"/>
                <a:cs typeface="Times New Roman" panose="02020603050405020304" pitchFamily="18" charset="0"/>
              </a:rPr>
              <a:t>States Parties shall take all appropriate measures </a:t>
            </a:r>
            <a:r>
              <a:rPr lang="en-US" sz="2400" kern="100" dirty="0">
                <a:solidFill>
                  <a:srgbClr val="C00000"/>
                </a:solidFill>
                <a:latin typeface="+mj-lt"/>
                <a:ea typeface="Calibri" panose="020F0502020204030204" pitchFamily="34" charset="0"/>
                <a:cs typeface="Times New Roman" panose="02020603050405020304" pitchFamily="18" charset="0"/>
              </a:rPr>
              <a:t>to ensure that the child</a:t>
            </a:r>
            <a:r>
              <a:rPr lang="ro-RO" sz="2400" kern="100" dirty="0">
                <a:solidFill>
                  <a:srgbClr val="C00000"/>
                </a:solidFill>
                <a:latin typeface="+mj-lt"/>
                <a:ea typeface="Calibri" panose="020F0502020204030204" pitchFamily="34" charset="0"/>
                <a:cs typeface="Times New Roman" panose="02020603050405020304" pitchFamily="18" charset="0"/>
              </a:rPr>
              <a:t> </a:t>
            </a:r>
            <a:r>
              <a:rPr lang="en-US" sz="2400" i="1" u="sng" kern="100" dirty="0">
                <a:solidFill>
                  <a:schemeClr val="accent1"/>
                </a:solidFill>
                <a:latin typeface="+mj-lt"/>
                <a:ea typeface="Calibri" panose="020F0502020204030204" pitchFamily="34" charset="0"/>
                <a:cs typeface="Times New Roman" panose="02020603050405020304" pitchFamily="18" charset="0"/>
              </a:rPr>
              <a:t>is protected against all forms of discrimination or punishment on the basis</a:t>
            </a:r>
            <a:r>
              <a:rPr lang="ro-RO" sz="2400" i="1" u="sng" kern="100" dirty="0">
                <a:solidFill>
                  <a:schemeClr val="accent1"/>
                </a:solidFill>
                <a:latin typeface="+mj-lt"/>
                <a:ea typeface="Calibri" panose="020F0502020204030204" pitchFamily="34" charset="0"/>
                <a:cs typeface="Times New Roman" panose="02020603050405020304" pitchFamily="18" charset="0"/>
              </a:rPr>
              <a:t> </a:t>
            </a:r>
            <a:r>
              <a:rPr lang="en-US" sz="2400" i="1" u="sng" kern="100" dirty="0">
                <a:solidFill>
                  <a:schemeClr val="accent1"/>
                </a:solidFill>
                <a:latin typeface="+mj-lt"/>
                <a:ea typeface="Calibri" panose="020F0502020204030204" pitchFamily="34" charset="0"/>
                <a:cs typeface="Times New Roman" panose="02020603050405020304" pitchFamily="18" charset="0"/>
              </a:rPr>
              <a:t>of the status</a:t>
            </a:r>
            <a:r>
              <a:rPr lang="en-US" sz="2400" u="sng" kern="100" dirty="0">
                <a:solidFill>
                  <a:schemeClr val="accent1"/>
                </a:solidFill>
                <a:latin typeface="+mj-lt"/>
                <a:ea typeface="Calibri" panose="020F0502020204030204" pitchFamily="34" charset="0"/>
                <a:cs typeface="Times New Roman" panose="02020603050405020304" pitchFamily="18" charset="0"/>
              </a:rPr>
              <a:t>, activities, expressed opinions, or beliefs of the child’s parents,</a:t>
            </a:r>
            <a:r>
              <a:rPr lang="ro-RO" sz="2400" u="sng" kern="100" dirty="0">
                <a:solidFill>
                  <a:schemeClr val="accent1"/>
                </a:solidFill>
                <a:latin typeface="+mj-lt"/>
                <a:ea typeface="Calibri" panose="020F0502020204030204" pitchFamily="34" charset="0"/>
                <a:cs typeface="Times New Roman" panose="02020603050405020304" pitchFamily="18" charset="0"/>
              </a:rPr>
              <a:t> </a:t>
            </a:r>
            <a:r>
              <a:rPr lang="en-US" sz="2400" u="sng" kern="100" dirty="0">
                <a:solidFill>
                  <a:schemeClr val="accent1"/>
                </a:solidFill>
                <a:latin typeface="+mj-lt"/>
                <a:ea typeface="Calibri" panose="020F0502020204030204" pitchFamily="34" charset="0"/>
                <a:cs typeface="Times New Roman" panose="02020603050405020304" pitchFamily="18" charset="0"/>
              </a:rPr>
              <a:t>legal guardians, or family members</a:t>
            </a:r>
            <a:r>
              <a:rPr lang="ro-RO" sz="2400" u="sng" kern="100" dirty="0">
                <a:latin typeface="+mj-lt"/>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29404889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1D679-9A9D-84B5-6FC1-7A2EE77F525A}"/>
              </a:ext>
            </a:extLst>
          </p:cNvPr>
          <p:cNvSpPr>
            <a:spLocks noGrp="1"/>
          </p:cNvSpPr>
          <p:nvPr>
            <p:ph type="title"/>
          </p:nvPr>
        </p:nvSpPr>
        <p:spPr>
          <a:xfrm>
            <a:off x="149290" y="187844"/>
            <a:ext cx="11204510" cy="801202"/>
          </a:xfrm>
        </p:spPr>
        <p:txBody>
          <a:bodyPr>
            <a:normAutofit fontScale="90000"/>
          </a:bodyPr>
          <a:lstStyle/>
          <a:p>
            <a:r>
              <a:rPr lang="ro-RO" sz="2000" b="1" dirty="0">
                <a:solidFill>
                  <a:srgbClr val="C00000"/>
                </a:solidFill>
                <a:latin typeface="+mj-lt"/>
              </a:rPr>
              <a:t>2</a:t>
            </a:r>
            <a:r>
              <a:rPr lang="ro-RO" sz="2000" b="1" dirty="0">
                <a:solidFill>
                  <a:schemeClr val="accent1"/>
                </a:solidFill>
                <a:latin typeface="+mj-lt"/>
              </a:rPr>
              <a:t>.</a:t>
            </a:r>
            <a:r>
              <a:rPr lang="ro-RO" sz="2000" b="1" dirty="0">
                <a:latin typeface="+mj-lt"/>
              </a:rPr>
              <a:t> </a:t>
            </a:r>
            <a:r>
              <a:rPr lang="en-US" sz="2000" b="1" i="0" u="none" strike="noStrike" dirty="0">
                <a:solidFill>
                  <a:srgbClr val="000000"/>
                </a:solidFill>
                <a:effectLst/>
                <a:latin typeface="+mj-lt"/>
              </a:rPr>
              <a:t>The key aspects regarding non-discrimination in </a:t>
            </a:r>
            <a:r>
              <a:rPr lang="en-US" sz="2000" b="1" i="1" u="none" strike="noStrike" dirty="0">
                <a:solidFill>
                  <a:srgbClr val="000000"/>
                </a:solidFill>
                <a:effectLst/>
                <a:latin typeface="+mj-lt"/>
              </a:rPr>
              <a:t>European </a:t>
            </a:r>
            <a:r>
              <a:rPr lang="en-US" sz="2000" b="1" i="0" u="none" strike="noStrike" dirty="0">
                <a:solidFill>
                  <a:srgbClr val="000000"/>
                </a:solidFill>
                <a:effectLst/>
                <a:latin typeface="+mj-lt"/>
              </a:rPr>
              <a:t>and </a:t>
            </a:r>
            <a:r>
              <a:rPr lang="en-US" sz="2000" b="1" i="1" u="none" strike="noStrike" dirty="0">
                <a:solidFill>
                  <a:srgbClr val="000000"/>
                </a:solidFill>
                <a:effectLst/>
                <a:latin typeface="+mj-lt"/>
              </a:rPr>
              <a:t>international law </a:t>
            </a:r>
            <a:r>
              <a:rPr lang="en-US" sz="2000" b="1" i="0" u="none" strike="noStrike" dirty="0">
                <a:solidFill>
                  <a:srgbClr val="000000"/>
                </a:solidFill>
                <a:effectLst/>
                <a:latin typeface="+mj-lt"/>
              </a:rPr>
              <a:t>(under UNCRC, ECHR and other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instruments)</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FFC6DF43-B232-DEF8-27C8-E5D3D782E8C8}"/>
              </a:ext>
            </a:extLst>
          </p:cNvPr>
          <p:cNvSpPr>
            <a:spLocks noGrp="1"/>
          </p:cNvSpPr>
          <p:nvPr>
            <p:ph idx="1"/>
          </p:nvPr>
        </p:nvSpPr>
        <p:spPr>
          <a:xfrm>
            <a:off x="233266" y="811764"/>
            <a:ext cx="11204510" cy="5811740"/>
          </a:xfrm>
        </p:spPr>
        <p:txBody>
          <a:bodyPr>
            <a:normAutofit/>
          </a:bodyPr>
          <a:lstStyle/>
          <a:p>
            <a:pPr marL="0" indent="0" algn="just">
              <a:buNone/>
            </a:pPr>
            <a:r>
              <a:rPr lang="en-US" sz="1800" u="sng"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The concept of discrimination </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is a dynamic concept whose meaning and approach a evolved over time</a:t>
            </a:r>
            <a:r>
              <a:rPr lang="ro-RO" sz="1800" b="1" kern="100" dirty="0">
                <a:effectLst/>
                <a:latin typeface="Calibri" panose="020F0502020204030204" pitchFamily="34" charset="0"/>
                <a:ea typeface="Calibri" panose="020F0502020204030204" pitchFamily="34" charset="0"/>
                <a:cs typeface="Times New Roman" panose="02020603050405020304" pitchFamily="18" charset="0"/>
              </a:rPr>
              <a:t>;</a:t>
            </a: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o-RO" sz="1800" b="1" dirty="0">
                <a:effectLst/>
                <a:latin typeface="Calibri" panose="020F0502020204030204" pitchFamily="34" charset="0"/>
                <a:ea typeface="Calibri" panose="020F0502020204030204" pitchFamily="34" charset="0"/>
                <a:cs typeface="Times New Roman" panose="02020603050405020304" pitchFamily="18" charset="0"/>
              </a:rPr>
              <a:t>t</a:t>
            </a:r>
            <a:r>
              <a:rPr lang="en-US" sz="1800" b="1" dirty="0">
                <a:effectLst/>
                <a:latin typeface="Calibri" panose="020F0502020204030204" pitchFamily="34" charset="0"/>
                <a:ea typeface="Calibri" panose="020F0502020204030204" pitchFamily="34" charset="0"/>
                <a:cs typeface="Times New Roman" panose="02020603050405020304" pitchFamily="18" charset="0"/>
              </a:rPr>
              <a:t>he </a:t>
            </a:r>
            <a:r>
              <a:rPr lang="en-US" sz="1800" b="1" dirty="0">
                <a:solidFill>
                  <a:srgbClr val="7030A0"/>
                </a:solidFill>
                <a:effectLst/>
                <a:latin typeface="Calibri" panose="020F0502020204030204" pitchFamily="34" charset="0"/>
                <a:ea typeface="Calibri" panose="020F0502020204030204" pitchFamily="34" charset="0"/>
                <a:cs typeface="Times New Roman" panose="02020603050405020304" pitchFamily="18" charset="0"/>
              </a:rPr>
              <a:t>concept of discrimination </a:t>
            </a:r>
            <a:r>
              <a:rPr lang="en-US" sz="1800" b="1" dirty="0">
                <a:effectLst/>
                <a:latin typeface="Calibri" panose="020F0502020204030204" pitchFamily="34" charset="0"/>
                <a:ea typeface="Calibri" panose="020F0502020204030204" pitchFamily="34" charset="0"/>
                <a:cs typeface="Times New Roman" panose="02020603050405020304" pitchFamily="18" charset="0"/>
              </a:rPr>
              <a:t>has been defined in several international and national documents</a:t>
            </a:r>
            <a:r>
              <a:rPr lang="ro-RO" sz="1800" b="1" dirty="0">
                <a:effectLst/>
                <a:latin typeface="Calibri" panose="020F0502020204030204" pitchFamily="34" charset="0"/>
                <a:ea typeface="Calibri" panose="020F0502020204030204" pitchFamily="34" charset="0"/>
                <a:cs typeface="Times New Roman" panose="02020603050405020304" pitchFamily="18" charset="0"/>
              </a:rPr>
              <a:t>;</a:t>
            </a:r>
          </a:p>
          <a:p>
            <a:pPr marL="0" indent="0" algn="just">
              <a:buNone/>
            </a:pPr>
            <a:r>
              <a:rPr lang="ro-RO"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d</a:t>
            </a:r>
            <a:r>
              <a:rPr lang="en-US" sz="1800" b="1" dirty="0" err="1">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iscrimination</a:t>
            </a:r>
            <a:r>
              <a:rPr lang="en-US" sz="1800" b="1"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dirty="0">
                <a:solidFill>
                  <a:schemeClr val="accent1"/>
                </a:solidFill>
                <a:effectLst/>
                <a:latin typeface="+mj-lt"/>
                <a:ea typeface="Calibri" panose="020F0502020204030204" pitchFamily="34" charset="0"/>
                <a:cs typeface="Times New Roman" panose="02020603050405020304" pitchFamily="18" charset="0"/>
              </a:rPr>
              <a:t>represents </a:t>
            </a:r>
            <a:r>
              <a:rPr lang="en-US" sz="1800" i="1" dirty="0">
                <a:solidFill>
                  <a:schemeClr val="accent1"/>
                </a:solidFill>
                <a:effectLst/>
                <a:latin typeface="+mj-lt"/>
                <a:ea typeface="Calibri" panose="020F0502020204030204" pitchFamily="34" charset="0"/>
                <a:cs typeface="Times New Roman" panose="02020603050405020304" pitchFamily="18" charset="0"/>
              </a:rPr>
              <a:t>aims at the prohibition and restriction of rights</a:t>
            </a:r>
            <a:r>
              <a:rPr lang="en-US" sz="1800" dirty="0">
                <a:solidFill>
                  <a:schemeClr val="accent1"/>
                </a:solidFill>
                <a:effectLst/>
                <a:latin typeface="+mj-lt"/>
                <a:ea typeface="Calibri" panose="020F0502020204030204" pitchFamily="34" charset="0"/>
                <a:cs typeface="Times New Roman" panose="02020603050405020304" pitchFamily="18" charset="0"/>
              </a:rPr>
              <a:t> and </a:t>
            </a:r>
            <a:r>
              <a:rPr lang="en-US" sz="1800" i="1" dirty="0">
                <a:solidFill>
                  <a:schemeClr val="accent1"/>
                </a:solidFill>
                <a:effectLst/>
                <a:latin typeface="+mj-lt"/>
                <a:ea typeface="Calibri" panose="020F0502020204030204" pitchFamily="34" charset="0"/>
                <a:cs typeface="Times New Roman" panose="02020603050405020304" pitchFamily="18" charset="0"/>
              </a:rPr>
              <a:t>freedoms fundamentals of man</a:t>
            </a:r>
            <a:r>
              <a:rPr lang="ro-RO" sz="1800" b="1" dirty="0">
                <a:effectLst/>
                <a:latin typeface="Calibri" panose="020F0502020204030204" pitchFamily="34" charset="0"/>
                <a:ea typeface="Calibri" panose="020F0502020204030204" pitchFamily="34" charset="0"/>
                <a:cs typeface="Times New Roman" panose="02020603050405020304" pitchFamily="18" charset="0"/>
              </a:rPr>
              <a:t>;</a:t>
            </a:r>
            <a:endParaRPr lang="en-US" sz="18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ro-RO" sz="1800" b="1" dirty="0">
                <a:effectLst/>
                <a:latin typeface="Calibri" panose="020F0502020204030204" pitchFamily="34" charset="0"/>
                <a:ea typeface="Calibri" panose="020F0502020204030204" pitchFamily="34" charset="0"/>
                <a:cs typeface="Times New Roman" panose="02020603050405020304" pitchFamily="18" charset="0"/>
              </a:rPr>
              <a:t>i</a:t>
            </a:r>
            <a:r>
              <a:rPr lang="en-US" sz="1800" b="1" dirty="0">
                <a:effectLst/>
                <a:latin typeface="Calibri" panose="020F0502020204030204" pitchFamily="34" charset="0"/>
                <a:ea typeface="Calibri" panose="020F0502020204030204" pitchFamily="34" charset="0"/>
                <a:cs typeface="Times New Roman" panose="02020603050405020304" pitchFamily="18" charset="0"/>
              </a:rPr>
              <a:t>n this regard, Protocol 12 to</a:t>
            </a:r>
            <a:r>
              <a:rPr lang="ro-RO" sz="1800" b="1" dirty="0">
                <a:effectLst/>
                <a:latin typeface="Calibri" panose="020F0502020204030204" pitchFamily="34" charset="0"/>
                <a:ea typeface="Calibri" panose="020F0502020204030204" pitchFamily="34" charset="0"/>
                <a:cs typeface="Times New Roman" panose="02020603050405020304" pitchFamily="18" charset="0"/>
              </a:rPr>
              <a:t> </a:t>
            </a:r>
            <a:r>
              <a:rPr lang="ro-RO" sz="1800" dirty="0" err="1">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the</a:t>
            </a:r>
            <a:r>
              <a:rPr lang="en-US" sz="18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European Convention on Human</a:t>
            </a:r>
            <a:r>
              <a:rPr lang="ro-RO" sz="18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t>
            </a:r>
            <a:r>
              <a:rPr lang="en-US" sz="18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Rights</a:t>
            </a:r>
            <a:r>
              <a:rPr lang="ro-RO" sz="18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a:t>
            </a:r>
            <a:r>
              <a:rPr lang="en-US" sz="1800" b="1" dirty="0">
                <a:effectLst/>
                <a:latin typeface="Calibri" panose="020F0502020204030204" pitchFamily="34" charset="0"/>
                <a:ea typeface="Calibri" panose="020F0502020204030204" pitchFamily="34" charset="0"/>
                <a:cs typeface="Times New Roman" panose="02020603050405020304" pitchFamily="18" charset="0"/>
              </a:rPr>
              <a:t> ECHR prohibits discrimination in relation to "</a:t>
            </a:r>
            <a:r>
              <a:rPr lang="en-US" sz="18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rPr>
              <a:t>exercise to any right provided by law</a:t>
            </a:r>
            <a:r>
              <a:rPr lang="en-US" sz="1800" b="1" dirty="0">
                <a:effectLst/>
                <a:latin typeface="Calibri" panose="020F0502020204030204" pitchFamily="34" charset="0"/>
                <a:ea typeface="Calibri" panose="020F0502020204030204" pitchFamily="34" charset="0"/>
                <a:cs typeface="Times New Roman" panose="02020603050405020304" pitchFamily="18" charset="0"/>
              </a:rPr>
              <a:t>" </a:t>
            </a:r>
            <a:r>
              <a:rPr lang="en-US" sz="1800" dirty="0">
                <a:effectLst/>
                <a:latin typeface="Times New Roman" panose="02020603050405020304" pitchFamily="18" charset="0"/>
                <a:ea typeface="Calibri" panose="020F0502020204030204" pitchFamily="34" charset="0"/>
              </a:rPr>
              <a:t>and thus creates a broader scope than the provisions of the article 14 of the ECHR, which refers</a:t>
            </a:r>
            <a:r>
              <a:rPr lang="ro-RO" sz="1800" dirty="0">
                <a:effectLst/>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only to </a:t>
            </a:r>
            <a:r>
              <a:rPr lang="en-US" sz="1800" dirty="0">
                <a:solidFill>
                  <a:schemeClr val="accent1"/>
                </a:solidFill>
                <a:effectLst/>
                <a:latin typeface="Times New Roman" panose="02020603050405020304" pitchFamily="18" charset="0"/>
                <a:ea typeface="Calibri" panose="020F0502020204030204" pitchFamily="34" charset="0"/>
              </a:rPr>
              <a:t>guaranteed rights </a:t>
            </a:r>
            <a:r>
              <a:rPr lang="en-US" sz="1800" dirty="0">
                <a:effectLst/>
                <a:latin typeface="Times New Roman" panose="02020603050405020304" pitchFamily="18" charset="0"/>
                <a:ea typeface="Calibri" panose="020F0502020204030204" pitchFamily="34" charset="0"/>
              </a:rPr>
              <a:t>through</a:t>
            </a:r>
            <a:r>
              <a:rPr lang="ro-RO" sz="1800" dirty="0">
                <a:effectLst/>
                <a:latin typeface="Times New Roman" panose="02020603050405020304" pitchFamily="18" charset="0"/>
                <a:ea typeface="Calibri" panose="020F0502020204030204" pitchFamily="34" charset="0"/>
              </a:rPr>
              <a:t> </a:t>
            </a:r>
            <a:r>
              <a:rPr lang="ro-RO" sz="1800" dirty="0" err="1">
                <a:effectLst/>
                <a:latin typeface="Times New Roman" panose="02020603050405020304" pitchFamily="18" charset="0"/>
                <a:ea typeface="Calibri" panose="020F0502020204030204" pitchFamily="34" charset="0"/>
              </a:rPr>
              <a:t>the</a:t>
            </a:r>
            <a:r>
              <a:rPr lang="ro-RO" sz="1800" dirty="0">
                <a:effectLst/>
                <a:latin typeface="Times New Roman" panose="02020603050405020304" pitchFamily="18" charset="0"/>
                <a:ea typeface="Calibri" panose="020F0502020204030204" pitchFamily="34" charset="0"/>
              </a:rPr>
              <a:t> </a:t>
            </a:r>
            <a:r>
              <a:rPr lang="en-US" sz="1800" kern="100" dirty="0">
                <a:solidFill>
                  <a:schemeClr val="accent1"/>
                </a:solidFill>
                <a:effectLst/>
                <a:latin typeface="+mj-lt"/>
                <a:ea typeface="Calibri" panose="020F0502020204030204" pitchFamily="34" charset="0"/>
                <a:cs typeface="Times New Roman" panose="02020603050405020304" pitchFamily="18" charset="0"/>
              </a:rPr>
              <a:t>European Court of Human Rights</a:t>
            </a:r>
            <a:r>
              <a:rPr lang="en-US" sz="1800" dirty="0">
                <a:effectLst/>
                <a:latin typeface="Times New Roman" panose="02020603050405020304" pitchFamily="18" charset="0"/>
                <a:ea typeface="Calibri" panose="020F0502020204030204" pitchFamily="34" charset="0"/>
              </a:rPr>
              <a:t> </a:t>
            </a:r>
            <a:r>
              <a:rPr lang="ro-RO" sz="1800" dirty="0">
                <a:effectLst/>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ECtHR</a:t>
            </a:r>
            <a:r>
              <a:rPr lang="ro-RO" sz="1800" dirty="0">
                <a:effectLst/>
                <a:latin typeface="Times New Roman" panose="02020603050405020304" pitchFamily="18" charset="0"/>
                <a:ea typeface="Calibri" panose="020F0502020204030204" pitchFamily="34" charset="0"/>
              </a:rPr>
              <a:t>;</a:t>
            </a:r>
            <a:endParaRPr lang="en-US" sz="1800" dirty="0">
              <a:effectLst/>
              <a:latin typeface="Times New Roman" panose="02020603050405020304" pitchFamily="18" charset="0"/>
              <a:ea typeface="Calibri" panose="020F0502020204030204" pitchFamily="34" charset="0"/>
            </a:endParaRPr>
          </a:p>
          <a:p>
            <a:pPr marL="0" indent="0" algn="just">
              <a:buNone/>
            </a:pPr>
            <a:endParaRPr lang="ro-RO" sz="1800" dirty="0">
              <a:effectLst/>
              <a:latin typeface="Times New Roman" panose="02020603050405020304" pitchFamily="18" charset="0"/>
              <a:ea typeface="Calibri" panose="020F0502020204030204" pitchFamily="34" charset="0"/>
            </a:endParaRPr>
          </a:p>
          <a:p>
            <a:pPr marL="0" marR="0" indent="0" algn="just">
              <a:lnSpc>
                <a:spcPct val="107000"/>
              </a:lnSpc>
              <a:spcBef>
                <a:spcPts val="0"/>
              </a:spcBef>
              <a:spcAft>
                <a:spcPts val="800"/>
              </a:spcAft>
              <a:buNone/>
            </a:pPr>
            <a:r>
              <a:rPr lang="ro-RO" sz="1800" kern="100" dirty="0">
                <a:solidFill>
                  <a:srgbClr val="C00000"/>
                </a:solidFill>
                <a:effectLst/>
                <a:latin typeface="+mj-lt"/>
                <a:ea typeface="Calibri" panose="020F0502020204030204" pitchFamily="34" charset="0"/>
                <a:cs typeface="Times New Roman" panose="02020603050405020304" pitchFamily="18" charset="0"/>
              </a:rPr>
              <a:t>d</a:t>
            </a:r>
            <a:r>
              <a:rPr lang="en-US" sz="1800" kern="100" dirty="0" err="1">
                <a:solidFill>
                  <a:srgbClr val="C00000"/>
                </a:solidFill>
                <a:effectLst/>
                <a:latin typeface="+mj-lt"/>
                <a:ea typeface="Calibri" panose="020F0502020204030204" pitchFamily="34" charset="0"/>
                <a:cs typeface="Times New Roman" panose="02020603050405020304" pitchFamily="18" charset="0"/>
              </a:rPr>
              <a:t>iscriminatory</a:t>
            </a:r>
            <a:r>
              <a:rPr lang="en-US" sz="1800" kern="100" dirty="0">
                <a:solidFill>
                  <a:srgbClr val="C00000"/>
                </a:solidFill>
                <a:effectLst/>
                <a:latin typeface="+mj-lt"/>
                <a:ea typeface="Calibri" panose="020F0502020204030204" pitchFamily="34" charset="0"/>
                <a:cs typeface="Times New Roman" panose="02020603050405020304" pitchFamily="18" charset="0"/>
              </a:rPr>
              <a:t> treatment</a:t>
            </a:r>
            <a:r>
              <a:rPr lang="en-US" sz="1800" kern="100" dirty="0">
                <a:effectLst/>
                <a:latin typeface="+mj-lt"/>
                <a:ea typeface="Calibri" panose="020F0502020204030204" pitchFamily="34" charset="0"/>
                <a:cs typeface="Times New Roman" panose="02020603050405020304" pitchFamily="18" charset="0"/>
              </a:rPr>
              <a:t> involves </a:t>
            </a:r>
            <a:r>
              <a:rPr lang="en-US" sz="1800" i="1" kern="100" dirty="0">
                <a:solidFill>
                  <a:schemeClr val="accent1"/>
                </a:solidFill>
                <a:effectLst/>
                <a:latin typeface="+mj-lt"/>
                <a:ea typeface="Calibri" panose="020F0502020204030204" pitchFamily="34" charset="0"/>
                <a:cs typeface="Times New Roman" panose="02020603050405020304" pitchFamily="18" charset="0"/>
              </a:rPr>
              <a:t>distinctions, exclusions, restrictions or preferences, which have a purpose or effect affecting equal rights</a:t>
            </a:r>
            <a:r>
              <a:rPr lang="ro-RO" sz="1800" i="1" kern="100" dirty="0">
                <a:solidFill>
                  <a:schemeClr val="accent1"/>
                </a:solidFill>
                <a:effectLst/>
                <a:latin typeface="+mj-lt"/>
                <a:ea typeface="Calibri" panose="020F0502020204030204" pitchFamily="34" charset="0"/>
                <a:cs typeface="Times New Roman" panose="02020603050405020304" pitchFamily="18" charset="0"/>
              </a:rPr>
              <a:t>;</a:t>
            </a:r>
          </a:p>
          <a:p>
            <a:pPr marL="0" marR="0" indent="0" algn="just">
              <a:lnSpc>
                <a:spcPct val="107000"/>
              </a:lnSpc>
              <a:spcBef>
                <a:spcPts val="0"/>
              </a:spcBef>
              <a:spcAft>
                <a:spcPts val="800"/>
              </a:spcAft>
              <a:buNone/>
            </a:pPr>
            <a:r>
              <a:rPr lang="ro-RO" sz="1800" kern="100" dirty="0">
                <a:solidFill>
                  <a:srgbClr val="C00000"/>
                </a:solidFill>
                <a:effectLst/>
                <a:latin typeface="+mj-lt"/>
                <a:ea typeface="Calibri" panose="020F0502020204030204" pitchFamily="34" charset="0"/>
                <a:cs typeface="Times New Roman" panose="02020603050405020304" pitchFamily="18" charset="0"/>
              </a:rPr>
              <a:t>i</a:t>
            </a:r>
            <a:r>
              <a:rPr lang="en-US" sz="1800" kern="100" dirty="0">
                <a:solidFill>
                  <a:srgbClr val="C00000"/>
                </a:solidFill>
                <a:effectLst/>
                <a:latin typeface="+mj-lt"/>
                <a:ea typeface="Calibri" panose="020F0502020204030204" pitchFamily="34" charset="0"/>
                <a:cs typeface="Times New Roman" panose="02020603050405020304" pitchFamily="18" charset="0"/>
              </a:rPr>
              <a:t>t is not </a:t>
            </a:r>
            <a:r>
              <a:rPr lang="en-US" sz="1800" i="1" kern="100" dirty="0">
                <a:solidFill>
                  <a:srgbClr val="C00000"/>
                </a:solidFill>
                <a:effectLst/>
                <a:latin typeface="+mj-lt"/>
                <a:ea typeface="Calibri" panose="020F0502020204030204" pitchFamily="34" charset="0"/>
                <a:cs typeface="Times New Roman" panose="02020603050405020304" pitchFamily="18" charset="0"/>
              </a:rPr>
              <a:t>only against the law</a:t>
            </a:r>
            <a:r>
              <a:rPr lang="en-US" sz="1800" kern="100" dirty="0">
                <a:solidFill>
                  <a:srgbClr val="C00000"/>
                </a:solidFill>
                <a:effectLst/>
                <a:latin typeface="+mj-lt"/>
                <a:ea typeface="Calibri" panose="020F0502020204030204" pitchFamily="34" charset="0"/>
                <a:cs typeface="Times New Roman" panose="02020603050405020304" pitchFamily="18" charset="0"/>
              </a:rPr>
              <a:t> discriminatory treatment</a:t>
            </a:r>
            <a:r>
              <a:rPr lang="en-US" sz="1800" kern="100" dirty="0">
                <a:effectLst/>
                <a:latin typeface="+mj-lt"/>
                <a:ea typeface="Calibri" panose="020F0502020204030204" pitchFamily="34" charset="0"/>
                <a:cs typeface="Times New Roman" panose="02020603050405020304" pitchFamily="18" charset="0"/>
              </a:rPr>
              <a:t>, which implies the intention to a</a:t>
            </a:r>
            <a:r>
              <a:rPr lang="ro-RO" sz="1800" kern="100" dirty="0">
                <a:effectLst/>
                <a:latin typeface="+mj-lt"/>
                <a:ea typeface="Calibri" panose="020F0502020204030204" pitchFamily="34" charset="0"/>
                <a:cs typeface="Times New Roman" panose="02020603050405020304" pitchFamily="18" charset="0"/>
              </a:rPr>
              <a:t> </a:t>
            </a:r>
            <a:r>
              <a:rPr lang="en-US" sz="1800" kern="100" dirty="0">
                <a:effectLst/>
                <a:latin typeface="+mj-lt"/>
                <a:ea typeface="Calibri" panose="020F0502020204030204" pitchFamily="34" charset="0"/>
                <a:cs typeface="Times New Roman" panose="02020603050405020304" pitchFamily="18" charset="0"/>
              </a:rPr>
              <a:t>discriminate</a:t>
            </a:r>
            <a:r>
              <a:rPr lang="en-US" sz="1800" kern="100" dirty="0">
                <a:solidFill>
                  <a:schemeClr val="accent1"/>
                </a:solidFill>
                <a:effectLst/>
                <a:latin typeface="+mj-lt"/>
                <a:ea typeface="Calibri" panose="020F0502020204030204" pitchFamily="34" charset="0"/>
                <a:cs typeface="Times New Roman" panose="02020603050405020304" pitchFamily="18" charset="0"/>
              </a:rPr>
              <a:t>, but also the discriminatory impact</a:t>
            </a:r>
            <a:r>
              <a:rPr lang="en-US" sz="1800" kern="100" dirty="0">
                <a:effectLst/>
                <a:latin typeface="+mj-lt"/>
                <a:ea typeface="Calibri" panose="020F0502020204030204" pitchFamily="34" charset="0"/>
                <a:cs typeface="Times New Roman" panose="02020603050405020304" pitchFamily="18" charset="0"/>
              </a:rPr>
              <a:t>, which requires a neutral attitude, but with discriminatory consequences</a:t>
            </a:r>
            <a:r>
              <a:rPr lang="ro-RO" sz="1800" kern="100" dirty="0">
                <a:effectLst/>
                <a:latin typeface="+mj-lt"/>
                <a:ea typeface="Calibri" panose="020F0502020204030204" pitchFamily="34" charset="0"/>
                <a:cs typeface="Times New Roman" panose="02020603050405020304" pitchFamily="18" charset="0"/>
              </a:rPr>
              <a:t>;</a:t>
            </a:r>
            <a:r>
              <a:rPr lang="en-US" sz="1800" kern="100" dirty="0">
                <a:effectLst/>
                <a:latin typeface="+mj-lt"/>
                <a:ea typeface="Calibri" panose="020F0502020204030204" pitchFamily="34" charset="0"/>
                <a:cs typeface="Times New Roman" panose="02020603050405020304" pitchFamily="18" charset="0"/>
              </a:rPr>
              <a:t> </a:t>
            </a:r>
          </a:p>
          <a:p>
            <a:pPr marL="0" marR="0" indent="0" algn="just">
              <a:lnSpc>
                <a:spcPct val="107000"/>
              </a:lnSpc>
              <a:spcBef>
                <a:spcPts val="0"/>
              </a:spcBef>
              <a:spcAft>
                <a:spcPts val="800"/>
              </a:spcAft>
              <a:buNone/>
            </a:pPr>
            <a:endParaRPr lang="ro-RO" sz="1800" kern="100" dirty="0">
              <a:effectLst/>
              <a:latin typeface="+mj-lt"/>
              <a:ea typeface="Calibri" panose="020F0502020204030204" pitchFamily="34" charset="0"/>
              <a:cs typeface="Times New Roman" panose="02020603050405020304" pitchFamily="18" charset="0"/>
            </a:endParaRPr>
          </a:p>
          <a:p>
            <a:pPr marL="0" indent="0" algn="just">
              <a:lnSpc>
                <a:spcPct val="107000"/>
              </a:lnSpc>
              <a:spcBef>
                <a:spcPts val="0"/>
              </a:spcBef>
              <a:spcAft>
                <a:spcPts val="800"/>
              </a:spcAft>
              <a:buNone/>
            </a:pPr>
            <a:r>
              <a:rPr lang="en-US" sz="1800" b="1" u="sng" kern="100" dirty="0">
                <a:effectLst/>
                <a:latin typeface="+mj-lt"/>
                <a:ea typeface="Calibri" panose="020F0502020204030204" pitchFamily="34" charset="0"/>
                <a:cs typeface="Times New Roman" panose="02020603050405020304" pitchFamily="18" charset="0"/>
              </a:rPr>
              <a:t>Stereotypes and prejudices</a:t>
            </a:r>
            <a:r>
              <a:rPr lang="en-US" sz="18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8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are important elements in the construction of discriminatory attitudes and actions, which lead to the reduction of equal opportunities and </a:t>
            </a:r>
            <a:r>
              <a:rPr lang="en-US" sz="1800" u="sng" kern="100" dirty="0">
                <a:effectLst/>
                <a:latin typeface="Calibri" panose="020F0502020204030204" pitchFamily="34" charset="0"/>
                <a:ea typeface="Calibri" panose="020F0502020204030204" pitchFamily="34" charset="0"/>
                <a:cs typeface="Times New Roman" panose="02020603050405020304" pitchFamily="18" charset="0"/>
              </a:rPr>
              <a:t>are expressed in different types of discrimination </a:t>
            </a:r>
            <a:r>
              <a:rPr lang="en-US" sz="18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a:t>
            </a:r>
            <a:r>
              <a:rPr lang="ro-RO" sz="18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ex. </a:t>
            </a:r>
            <a:r>
              <a:rPr lang="en-US" sz="1800" kern="100" dirty="0">
                <a:solidFill>
                  <a:srgbClr val="7030A0"/>
                </a:solidFill>
                <a:effectLst/>
                <a:latin typeface="+mj-lt"/>
                <a:ea typeface="Calibri" panose="020F0502020204030204" pitchFamily="34" charset="0"/>
                <a:cs typeface="Times New Roman" panose="02020603050405020304" pitchFamily="18" charset="0"/>
              </a:rPr>
              <a:t>stereotypes regarding the inferiority of women</a:t>
            </a:r>
            <a:r>
              <a:rPr lang="en-US" sz="1800" kern="100" dirty="0">
                <a:effectLst/>
                <a:latin typeface="+mj-lt"/>
                <a:ea typeface="Calibri" panose="020F0502020204030204" pitchFamily="34" charset="0"/>
                <a:cs typeface="Times New Roman" panose="02020603050405020304" pitchFamily="18" charset="0"/>
              </a:rPr>
              <a:t>, for example, in the ability to occupy decision-making positions, which produces a fracture between life of family and their professional development</a:t>
            </a:r>
            <a:r>
              <a:rPr lang="en-US" sz="18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a:t>
            </a:r>
            <a:r>
              <a:rPr lang="ro-RO" sz="18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8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1800" kern="100" dirty="0">
              <a:effectLst/>
              <a:latin typeface="+mj-lt"/>
              <a:ea typeface="Calibri" panose="020F0502020204030204" pitchFamily="34" charset="0"/>
              <a:cs typeface="Times New Roman" panose="02020603050405020304" pitchFamily="18" charset="0"/>
            </a:endParaRPr>
          </a:p>
          <a:p>
            <a:pPr marL="0" indent="0" algn="just">
              <a:buNone/>
            </a:pPr>
            <a:endParaRPr lang="ro-RO" sz="2400" dirty="0">
              <a:solidFill>
                <a:srgbClr val="C00000"/>
              </a:solidFill>
            </a:endParaRPr>
          </a:p>
          <a:p>
            <a:endParaRPr lang="en-US" dirty="0"/>
          </a:p>
        </p:txBody>
      </p:sp>
    </p:spTree>
    <p:extLst>
      <p:ext uri="{BB962C8B-B14F-4D97-AF65-F5344CB8AC3E}">
        <p14:creationId xmlns:p14="http://schemas.microsoft.com/office/powerpoint/2010/main" val="2664711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EBF73-DCD8-9017-61A5-FFCEBE75A155}"/>
              </a:ext>
            </a:extLst>
          </p:cNvPr>
          <p:cNvSpPr>
            <a:spLocks noGrp="1"/>
          </p:cNvSpPr>
          <p:nvPr>
            <p:ph type="title"/>
          </p:nvPr>
        </p:nvSpPr>
        <p:spPr>
          <a:xfrm>
            <a:off x="205273" y="365125"/>
            <a:ext cx="11148527" cy="829193"/>
          </a:xfrm>
        </p:spPr>
        <p:txBody>
          <a:bodyPr>
            <a:normAutofit fontScale="90000"/>
          </a:bodyPr>
          <a:lstStyle/>
          <a:p>
            <a:r>
              <a:rPr lang="ro-RO" sz="1800" b="1" dirty="0">
                <a:solidFill>
                  <a:srgbClr val="C00000"/>
                </a:solidFill>
                <a:latin typeface="+mj-lt"/>
              </a:rPr>
              <a:t>2</a:t>
            </a:r>
            <a:r>
              <a:rPr lang="ro-RO" sz="1800" b="1" dirty="0">
                <a:solidFill>
                  <a:schemeClr val="accent1"/>
                </a:solidFill>
                <a:latin typeface="+mj-lt"/>
              </a:rPr>
              <a:t>.</a:t>
            </a:r>
            <a:r>
              <a:rPr lang="ro-RO" sz="1800" b="1" dirty="0">
                <a:latin typeface="+mj-lt"/>
              </a:rPr>
              <a:t> </a:t>
            </a:r>
            <a:r>
              <a:rPr lang="en-US" sz="1800" b="1" i="0" u="none" strike="noStrike" dirty="0">
                <a:solidFill>
                  <a:srgbClr val="000000"/>
                </a:solidFill>
                <a:effectLst/>
                <a:latin typeface="+mj-lt"/>
              </a:rPr>
              <a:t>The key aspects regarding non-discrimination in </a:t>
            </a:r>
            <a:r>
              <a:rPr lang="en-US" sz="1800" b="1" i="1" u="none" strike="noStrike" dirty="0">
                <a:solidFill>
                  <a:srgbClr val="000000"/>
                </a:solidFill>
                <a:effectLst/>
                <a:latin typeface="+mj-lt"/>
              </a:rPr>
              <a:t>European </a:t>
            </a:r>
            <a:r>
              <a:rPr lang="en-US" sz="1800" b="1" i="0" u="none" strike="noStrike" dirty="0">
                <a:solidFill>
                  <a:srgbClr val="000000"/>
                </a:solidFill>
                <a:effectLst/>
                <a:latin typeface="+mj-lt"/>
              </a:rPr>
              <a:t>and </a:t>
            </a:r>
            <a:r>
              <a:rPr lang="en-US" sz="1800" b="1" i="1" u="none" strike="noStrike" dirty="0">
                <a:solidFill>
                  <a:srgbClr val="000000"/>
                </a:solidFill>
                <a:effectLst/>
                <a:latin typeface="+mj-lt"/>
              </a:rPr>
              <a:t>international law </a:t>
            </a:r>
            <a:r>
              <a:rPr lang="en-US" sz="1800" b="1" i="0" u="none" strike="noStrike" dirty="0">
                <a:solidFill>
                  <a:srgbClr val="000000"/>
                </a:solidFill>
                <a:effectLst/>
                <a:latin typeface="+mj-lt"/>
              </a:rPr>
              <a:t>(under UNCRC, ECHR and other </a:t>
            </a:r>
            <a:r>
              <a:rPr lang="en-US" sz="1800" b="1" i="0" u="none" strike="noStrike" dirty="0" err="1">
                <a:solidFill>
                  <a:srgbClr val="000000"/>
                </a:solidFill>
                <a:effectLst/>
                <a:latin typeface="+mj-lt"/>
              </a:rPr>
              <a:t>CoE</a:t>
            </a:r>
            <a:r>
              <a:rPr lang="en-US" sz="1800" b="1" i="0" u="none" strike="noStrike" dirty="0">
                <a:solidFill>
                  <a:srgbClr val="000000"/>
                </a:solidFill>
                <a:effectLst/>
                <a:latin typeface="+mj-lt"/>
              </a:rPr>
              <a:t> instruments)</a:t>
            </a:r>
            <a:br>
              <a:rPr lang="en-US" sz="1800" b="1" i="0" u="none" strike="noStrike" dirty="0">
                <a:solidFill>
                  <a:srgbClr val="000000"/>
                </a:solidFill>
                <a:effectLst/>
                <a:latin typeface="+mj-lt"/>
              </a:rPr>
            </a:br>
            <a:endParaRPr lang="en-US" sz="1800" dirty="0"/>
          </a:p>
        </p:txBody>
      </p:sp>
      <p:sp>
        <p:nvSpPr>
          <p:cNvPr id="3" name="Content Placeholder 2">
            <a:extLst>
              <a:ext uri="{FF2B5EF4-FFF2-40B4-BE49-F238E27FC236}">
                <a16:creationId xmlns:a16="http://schemas.microsoft.com/office/drawing/2014/main" id="{6C9A0560-505F-5688-4A7D-689204C1AE96}"/>
              </a:ext>
            </a:extLst>
          </p:cNvPr>
          <p:cNvSpPr>
            <a:spLocks noGrp="1"/>
          </p:cNvSpPr>
          <p:nvPr>
            <p:ph idx="1"/>
          </p:nvPr>
        </p:nvSpPr>
        <p:spPr>
          <a:xfrm>
            <a:off x="205273" y="1474237"/>
            <a:ext cx="11148527" cy="4702726"/>
          </a:xfrm>
        </p:spPr>
        <p:txBody>
          <a:bodyPr/>
          <a:lstStyle/>
          <a:p>
            <a:pPr marL="0" indent="0" algn="just">
              <a:buNone/>
            </a:pPr>
            <a:r>
              <a:rPr lang="ro-RO" sz="2000" u="sng" kern="100" dirty="0">
                <a:solidFill>
                  <a:schemeClr val="tx2"/>
                </a:solidFill>
                <a:effectLst/>
                <a:latin typeface="+mj-lt"/>
                <a:ea typeface="Calibri" panose="020F0502020204030204" pitchFamily="34" charset="0"/>
                <a:cs typeface="Times New Roman" panose="02020603050405020304" pitchFamily="18" charset="0"/>
              </a:rPr>
              <a:t>d</a:t>
            </a:r>
            <a:r>
              <a:rPr lang="en-US" sz="2000" u="sng" kern="100" dirty="0" err="1">
                <a:solidFill>
                  <a:schemeClr val="tx2"/>
                </a:solidFill>
                <a:effectLst/>
                <a:latin typeface="+mj-lt"/>
                <a:ea typeface="Calibri" panose="020F0502020204030204" pitchFamily="34" charset="0"/>
                <a:cs typeface="Times New Roman" panose="02020603050405020304" pitchFamily="18" charset="0"/>
              </a:rPr>
              <a:t>iscriminatory</a:t>
            </a:r>
            <a:r>
              <a:rPr lang="en-US" sz="2000" u="sng" kern="100" dirty="0">
                <a:solidFill>
                  <a:schemeClr val="tx2"/>
                </a:solidFill>
                <a:effectLst/>
                <a:latin typeface="+mj-lt"/>
                <a:ea typeface="Calibri" panose="020F0502020204030204" pitchFamily="34" charset="0"/>
                <a:cs typeface="Times New Roman" panose="02020603050405020304" pitchFamily="18" charset="0"/>
              </a:rPr>
              <a:t> treatment </a:t>
            </a:r>
            <a:r>
              <a:rPr lang="en-US" sz="2000" kern="100" dirty="0">
                <a:solidFill>
                  <a:schemeClr val="accent1"/>
                </a:solidFill>
                <a:effectLst/>
                <a:latin typeface="+mj-lt"/>
                <a:ea typeface="Calibri" panose="020F0502020204030204" pitchFamily="34" charset="0"/>
                <a:cs typeface="Times New Roman" panose="02020603050405020304" pitchFamily="18" charset="0"/>
              </a:rPr>
              <a:t>is that </a:t>
            </a:r>
            <a:r>
              <a:rPr lang="en-US" sz="2000" i="1" kern="100" dirty="0">
                <a:solidFill>
                  <a:schemeClr val="accent1"/>
                </a:solidFill>
                <a:effectLst/>
                <a:latin typeface="+mj-lt"/>
                <a:ea typeface="Calibri" panose="020F0502020204030204" pitchFamily="34" charset="0"/>
                <a:cs typeface="Times New Roman" panose="02020603050405020304" pitchFamily="18" charset="0"/>
              </a:rPr>
              <a:t>action that has a unjustified different impact on a group or on one people</a:t>
            </a:r>
            <a:r>
              <a:rPr lang="ro-RO" sz="2000" kern="100" dirty="0">
                <a:solidFill>
                  <a:schemeClr val="accent1"/>
                </a:solidFill>
                <a:effectLst/>
                <a:latin typeface="+mj-lt"/>
                <a:ea typeface="Calibri" panose="020F0502020204030204" pitchFamily="34" charset="0"/>
                <a:cs typeface="Times New Roman" panose="02020603050405020304" pitchFamily="18" charset="0"/>
              </a:rPr>
              <a:t>;</a:t>
            </a:r>
            <a:r>
              <a:rPr lang="en-US" sz="2000" kern="100" dirty="0">
                <a:solidFill>
                  <a:schemeClr val="accent1"/>
                </a:solidFill>
                <a:effectLst/>
                <a:latin typeface="+mj-lt"/>
                <a:ea typeface="Calibri" panose="020F0502020204030204" pitchFamily="34" charset="0"/>
                <a:cs typeface="Times New Roman" panose="02020603050405020304" pitchFamily="18" charset="0"/>
              </a:rPr>
              <a:t> </a:t>
            </a:r>
            <a:endParaRPr lang="ro-RO" sz="2000" kern="100" dirty="0">
              <a:solidFill>
                <a:schemeClr val="accent1"/>
              </a:solidFill>
              <a:effectLst/>
              <a:latin typeface="+mj-lt"/>
              <a:ea typeface="Calibri" panose="020F0502020204030204" pitchFamily="34" charset="0"/>
              <a:cs typeface="Times New Roman" panose="02020603050405020304" pitchFamily="18" charset="0"/>
            </a:endParaRPr>
          </a:p>
          <a:p>
            <a:pPr marL="0" indent="0" algn="just">
              <a:buNone/>
            </a:pPr>
            <a:r>
              <a:rPr lang="ro-RO" sz="2000" u="sng" kern="100" dirty="0">
                <a:solidFill>
                  <a:schemeClr val="tx2"/>
                </a:solidFill>
                <a:effectLst/>
                <a:latin typeface="+mj-lt"/>
                <a:ea typeface="Calibri" panose="020F0502020204030204" pitchFamily="34" charset="0"/>
                <a:cs typeface="Times New Roman" panose="02020603050405020304" pitchFamily="18" charset="0"/>
              </a:rPr>
              <a:t>t</a:t>
            </a:r>
            <a:r>
              <a:rPr lang="en-US" sz="2000" u="sng" kern="100" dirty="0">
                <a:solidFill>
                  <a:schemeClr val="tx2"/>
                </a:solidFill>
                <a:effectLst/>
                <a:latin typeface="+mj-lt"/>
                <a:ea typeface="Calibri" panose="020F0502020204030204" pitchFamily="34" charset="0"/>
                <a:cs typeface="Times New Roman" panose="02020603050405020304" pitchFamily="18" charset="0"/>
              </a:rPr>
              <a:t>his is a differentiated treatment of people in similar situations</a:t>
            </a:r>
            <a:r>
              <a:rPr lang="en-US" sz="2000" kern="100" dirty="0">
                <a:solidFill>
                  <a:schemeClr val="tx2"/>
                </a:solidFill>
                <a:effectLst/>
                <a:latin typeface="+mj-lt"/>
                <a:ea typeface="Calibri" panose="020F0502020204030204" pitchFamily="34" charset="0"/>
                <a:cs typeface="Times New Roman" panose="02020603050405020304" pitchFamily="18" charset="0"/>
              </a:rPr>
              <a:t>, </a:t>
            </a:r>
            <a:r>
              <a:rPr lang="en-US" sz="2000" kern="100" dirty="0">
                <a:solidFill>
                  <a:srgbClr val="C00000"/>
                </a:solidFill>
                <a:effectLst/>
                <a:latin typeface="+mj-lt"/>
                <a:ea typeface="Calibri" panose="020F0502020204030204" pitchFamily="34" charset="0"/>
                <a:cs typeface="Times New Roman" panose="02020603050405020304" pitchFamily="18" charset="0"/>
              </a:rPr>
              <a:t>where an individual is more better treated than another without adequate justification</a:t>
            </a:r>
            <a:r>
              <a:rPr lang="ro-RO" sz="2000" kern="100" dirty="0">
                <a:solidFill>
                  <a:schemeClr val="accent1"/>
                </a:solidFill>
                <a:effectLst/>
                <a:latin typeface="+mj-lt"/>
                <a:ea typeface="Calibri" panose="020F0502020204030204" pitchFamily="34" charset="0"/>
                <a:cs typeface="Times New Roman" panose="02020603050405020304" pitchFamily="18" charset="0"/>
              </a:rPr>
              <a:t>;</a:t>
            </a:r>
            <a:r>
              <a:rPr lang="en-US" sz="2000" kern="100" dirty="0">
                <a:solidFill>
                  <a:schemeClr val="accent1"/>
                </a:solidFill>
                <a:effectLst/>
                <a:latin typeface="+mj-lt"/>
                <a:ea typeface="Calibri" panose="020F0502020204030204" pitchFamily="34" charset="0"/>
                <a:cs typeface="Times New Roman" panose="02020603050405020304" pitchFamily="18" charset="0"/>
              </a:rPr>
              <a:t> </a:t>
            </a:r>
            <a:endParaRPr lang="ro-RO" sz="2000" kern="100" dirty="0">
              <a:solidFill>
                <a:schemeClr val="accent1"/>
              </a:solidFill>
              <a:effectLst/>
              <a:latin typeface="+mj-lt"/>
              <a:ea typeface="Calibri" panose="020F0502020204030204" pitchFamily="34" charset="0"/>
              <a:cs typeface="Times New Roman" panose="02020603050405020304" pitchFamily="18" charset="0"/>
            </a:endParaRPr>
          </a:p>
          <a:p>
            <a:pPr marL="0" indent="0" algn="just">
              <a:buNone/>
            </a:pPr>
            <a:r>
              <a:rPr lang="ro-RO" sz="2000" u="sng" kern="100" dirty="0">
                <a:effectLst/>
                <a:latin typeface="+mj-lt"/>
                <a:ea typeface="Calibri" panose="020F0502020204030204" pitchFamily="34" charset="0"/>
                <a:cs typeface="Times New Roman" panose="02020603050405020304" pitchFamily="18" charset="0"/>
              </a:rPr>
              <a:t>t</a:t>
            </a:r>
            <a:r>
              <a:rPr lang="en-US" sz="2000" u="sng" kern="100" dirty="0" err="1">
                <a:solidFill>
                  <a:schemeClr val="tx2"/>
                </a:solidFill>
                <a:effectLst/>
                <a:latin typeface="+mj-lt"/>
                <a:ea typeface="Calibri" panose="020F0502020204030204" pitchFamily="34" charset="0"/>
                <a:cs typeface="Times New Roman" panose="02020603050405020304" pitchFamily="18" charset="0"/>
              </a:rPr>
              <a:t>reatment</a:t>
            </a:r>
            <a:r>
              <a:rPr lang="en-US" sz="2000" u="sng" kern="100" dirty="0">
                <a:solidFill>
                  <a:schemeClr val="tx2"/>
                </a:solidFill>
                <a:effectLst/>
                <a:latin typeface="+mj-lt"/>
                <a:ea typeface="Calibri" panose="020F0502020204030204" pitchFamily="34" charset="0"/>
                <a:cs typeface="Times New Roman" panose="02020603050405020304" pitchFamily="18" charset="0"/>
              </a:rPr>
              <a:t> discriminatory acts </a:t>
            </a:r>
            <a:r>
              <a:rPr lang="en-US" sz="2000" kern="100" dirty="0">
                <a:solidFill>
                  <a:schemeClr val="accent1"/>
                </a:solidFill>
                <a:effectLst/>
                <a:latin typeface="+mj-lt"/>
                <a:ea typeface="Calibri" panose="020F0502020204030204" pitchFamily="34" charset="0"/>
                <a:cs typeface="Times New Roman" panose="02020603050405020304" pitchFamily="18" charset="0"/>
              </a:rPr>
              <a:t>in various areas of life: economic, employment, career, access to education, health services and other public services</a:t>
            </a:r>
            <a:r>
              <a:rPr lang="ro-RO" sz="2000" kern="100" dirty="0">
                <a:solidFill>
                  <a:schemeClr val="accent1"/>
                </a:solidFill>
                <a:effectLst/>
                <a:latin typeface="+mj-lt"/>
                <a:ea typeface="Calibri" panose="020F0502020204030204" pitchFamily="34" charset="0"/>
                <a:cs typeface="Times New Roman" panose="02020603050405020304" pitchFamily="18" charset="0"/>
              </a:rPr>
              <a:t>;</a:t>
            </a:r>
            <a:endParaRPr lang="en-US" sz="2000" kern="100" dirty="0">
              <a:solidFill>
                <a:schemeClr val="accent1"/>
              </a:solidFill>
              <a:effectLst/>
              <a:latin typeface="+mj-lt"/>
              <a:ea typeface="Calibri" panose="020F0502020204030204" pitchFamily="34" charset="0"/>
              <a:cs typeface="Times New Roman" panose="02020603050405020304" pitchFamily="18" charset="0"/>
            </a:endParaRPr>
          </a:p>
          <a:p>
            <a:pPr marL="0" indent="0" algn="just">
              <a:buNone/>
            </a:pPr>
            <a:r>
              <a:rPr lang="ro-RO" sz="2000" u="sng" kern="100" dirty="0">
                <a:effectLst/>
                <a:latin typeface="+mj-lt"/>
                <a:ea typeface="Calibri" panose="020F0502020204030204" pitchFamily="34" charset="0"/>
                <a:cs typeface="Times New Roman" panose="02020603050405020304" pitchFamily="18" charset="0"/>
              </a:rPr>
              <a:t>i</a:t>
            </a:r>
            <a:r>
              <a:rPr lang="en-US" sz="2000" u="sng" kern="100" dirty="0">
                <a:effectLst/>
                <a:latin typeface="+mj-lt"/>
                <a:ea typeface="Calibri" panose="020F0502020204030204" pitchFamily="34" charset="0"/>
                <a:cs typeface="Times New Roman" panose="02020603050405020304" pitchFamily="18" charset="0"/>
              </a:rPr>
              <a:t>n accordance with international instruments and accordingly according to European jurisprudence</a:t>
            </a:r>
            <a:r>
              <a:rPr lang="en-US" sz="2000" kern="100" dirty="0">
                <a:solidFill>
                  <a:schemeClr val="accent1"/>
                </a:solidFill>
                <a:effectLst/>
                <a:latin typeface="+mj-lt"/>
                <a:ea typeface="Calibri" panose="020F0502020204030204" pitchFamily="34" charset="0"/>
                <a:cs typeface="Times New Roman" panose="02020603050405020304" pitchFamily="18" charset="0"/>
              </a:rPr>
              <a:t>, unequal treatment is both the denial and the diminishing of a person's right over time that it is given entirely to another person</a:t>
            </a:r>
            <a:r>
              <a:rPr lang="ro-RO" sz="2000" kern="100" dirty="0">
                <a:solidFill>
                  <a:schemeClr val="accent1"/>
                </a:solidFill>
                <a:effectLst/>
                <a:latin typeface="+mj-lt"/>
                <a:ea typeface="Calibri" panose="020F0502020204030204" pitchFamily="34" charset="0"/>
                <a:cs typeface="Times New Roman" panose="02020603050405020304" pitchFamily="18" charset="0"/>
              </a:rPr>
              <a:t>;</a:t>
            </a:r>
            <a:endParaRPr lang="en-US" sz="2000" kern="100" dirty="0">
              <a:solidFill>
                <a:schemeClr val="accent1"/>
              </a:solidFill>
              <a:effectLst/>
              <a:latin typeface="+mj-lt"/>
              <a:ea typeface="Calibri" panose="020F0502020204030204" pitchFamily="34" charset="0"/>
              <a:cs typeface="Times New Roman" panose="02020603050405020304" pitchFamily="18" charset="0"/>
            </a:endParaRPr>
          </a:p>
          <a:p>
            <a:pPr marL="0" indent="0" algn="just">
              <a:buNone/>
            </a:pPr>
            <a:endParaRPr lang="ro-RO" sz="2000" kern="100" dirty="0">
              <a:solidFill>
                <a:schemeClr val="accent1"/>
              </a:solidFill>
              <a:effectLst/>
              <a:latin typeface="+mj-lt"/>
              <a:ea typeface="Calibri" panose="020F0502020204030204" pitchFamily="34" charset="0"/>
              <a:cs typeface="Times New Roman" panose="02020603050405020304" pitchFamily="18" charset="0"/>
            </a:endParaRPr>
          </a:p>
          <a:p>
            <a:pPr marL="0" indent="0" algn="just">
              <a:buNone/>
            </a:pPr>
            <a:r>
              <a:rPr lang="ro-RO" sz="2000" u="sng" kern="100" dirty="0">
                <a:latin typeface="+mj-lt"/>
                <a:ea typeface="Calibri" panose="020F0502020204030204" pitchFamily="34" charset="0"/>
                <a:cs typeface="Times New Roman" panose="02020603050405020304" pitchFamily="18" charset="0"/>
              </a:rPr>
              <a:t>a</a:t>
            </a:r>
            <a:r>
              <a:rPr lang="en-US" sz="2000" u="sng" kern="100" dirty="0" err="1">
                <a:effectLst/>
                <a:latin typeface="+mj-lt"/>
                <a:ea typeface="Calibri" panose="020F0502020204030204" pitchFamily="34" charset="0"/>
                <a:cs typeface="Times New Roman" panose="02020603050405020304" pitchFamily="18" charset="0"/>
              </a:rPr>
              <a:t>pplication</a:t>
            </a:r>
            <a:r>
              <a:rPr lang="en-US" sz="2000" u="sng" kern="100" dirty="0">
                <a:effectLst/>
                <a:latin typeface="+mj-lt"/>
                <a:ea typeface="Calibri" panose="020F0502020204030204" pitchFamily="34" charset="0"/>
                <a:cs typeface="Times New Roman" panose="02020603050405020304" pitchFamily="18" charset="0"/>
              </a:rPr>
              <a:t> of objectively unjustified preferential treatment for members of some groups</a:t>
            </a:r>
            <a:r>
              <a:rPr lang="en-US" sz="2000" kern="100" dirty="0">
                <a:solidFill>
                  <a:schemeClr val="accent1"/>
                </a:solidFill>
                <a:effectLst/>
                <a:latin typeface="+mj-lt"/>
                <a:ea typeface="Calibri" panose="020F0502020204030204" pitchFamily="34" charset="0"/>
                <a:cs typeface="Times New Roman" panose="02020603050405020304" pitchFamily="18" charset="0"/>
              </a:rPr>
              <a:t> is prohibited by all in international instruments and is contrary to jurisprudence </a:t>
            </a:r>
            <a:r>
              <a:rPr lang="ro-RO" sz="2000" dirty="0" err="1">
                <a:effectLst/>
                <a:latin typeface="+mj-lt"/>
                <a:ea typeface="Calibri" panose="020F0502020204030204" pitchFamily="34" charset="0"/>
              </a:rPr>
              <a:t>the</a:t>
            </a:r>
            <a:r>
              <a:rPr lang="ro-RO" sz="2000" dirty="0">
                <a:effectLst/>
                <a:latin typeface="+mj-lt"/>
                <a:ea typeface="Calibri" panose="020F0502020204030204" pitchFamily="34" charset="0"/>
              </a:rPr>
              <a:t> </a:t>
            </a:r>
            <a:r>
              <a:rPr lang="en-US" sz="2000" kern="100" dirty="0">
                <a:solidFill>
                  <a:schemeClr val="accent1"/>
                </a:solidFill>
                <a:effectLst/>
                <a:latin typeface="+mj-lt"/>
                <a:ea typeface="Calibri" panose="020F0502020204030204" pitchFamily="34" charset="0"/>
                <a:cs typeface="Times New Roman" panose="02020603050405020304" pitchFamily="18" charset="0"/>
              </a:rPr>
              <a:t>European Court of Human Rights</a:t>
            </a:r>
            <a:r>
              <a:rPr lang="en-US" sz="2000" dirty="0">
                <a:effectLst/>
                <a:latin typeface="+mj-lt"/>
                <a:ea typeface="Calibri" panose="020F0502020204030204" pitchFamily="34" charset="0"/>
              </a:rPr>
              <a:t> </a:t>
            </a:r>
            <a:r>
              <a:rPr lang="ro-RO" sz="2000" dirty="0">
                <a:effectLst/>
                <a:latin typeface="+mj-lt"/>
                <a:ea typeface="Calibri" panose="020F0502020204030204" pitchFamily="34" charset="0"/>
              </a:rPr>
              <a:t>/</a:t>
            </a:r>
            <a:r>
              <a:rPr lang="en-US" sz="2000" kern="100" dirty="0">
                <a:solidFill>
                  <a:schemeClr val="accent1"/>
                </a:solidFill>
                <a:effectLst/>
                <a:latin typeface="+mj-lt"/>
                <a:ea typeface="Calibri" panose="020F0502020204030204" pitchFamily="34" charset="0"/>
                <a:cs typeface="Times New Roman" panose="02020603050405020304" pitchFamily="18" charset="0"/>
              </a:rPr>
              <a:t>ECtHR, as well as good practices and international standards developed based on judicial precedents in the field discrimination.</a:t>
            </a:r>
          </a:p>
          <a:p>
            <a:endParaRPr lang="en-US" dirty="0"/>
          </a:p>
        </p:txBody>
      </p:sp>
    </p:spTree>
    <p:extLst>
      <p:ext uri="{BB962C8B-B14F-4D97-AF65-F5344CB8AC3E}">
        <p14:creationId xmlns:p14="http://schemas.microsoft.com/office/powerpoint/2010/main" val="22348163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FA6410-CE4E-59EC-A0A9-026E0D31AA9F}"/>
              </a:ext>
            </a:extLst>
          </p:cNvPr>
          <p:cNvSpPr>
            <a:spLocks noGrp="1"/>
          </p:cNvSpPr>
          <p:nvPr>
            <p:ph type="title"/>
          </p:nvPr>
        </p:nvSpPr>
        <p:spPr>
          <a:xfrm>
            <a:off x="93306" y="93307"/>
            <a:ext cx="11260494" cy="1026366"/>
          </a:xfrm>
        </p:spPr>
        <p:txBody>
          <a:bodyPr>
            <a:normAutofit/>
          </a:bodyPr>
          <a:lstStyle/>
          <a:p>
            <a:r>
              <a:rPr lang="ro-RO" sz="2000" dirty="0">
                <a:solidFill>
                  <a:srgbClr val="C00000"/>
                </a:solidFill>
                <a:latin typeface="+mj-lt"/>
              </a:rPr>
              <a:t>2</a:t>
            </a:r>
            <a:r>
              <a:rPr lang="ro-RO" sz="2000" dirty="0">
                <a:solidFill>
                  <a:schemeClr val="accent1"/>
                </a:solidFill>
                <a:latin typeface="+mj-lt"/>
              </a:rPr>
              <a:t>.</a:t>
            </a:r>
            <a:r>
              <a:rPr lang="ro-RO" sz="2000" dirty="0">
                <a:latin typeface="+mj-lt"/>
              </a:rPr>
              <a:t> </a:t>
            </a:r>
            <a:r>
              <a:rPr lang="en-US" sz="2000" i="0" u="none" strike="noStrike" dirty="0">
                <a:solidFill>
                  <a:srgbClr val="000000"/>
                </a:solidFill>
                <a:effectLst/>
                <a:latin typeface="+mj-lt"/>
              </a:rPr>
              <a:t>The key aspects regarding non-discrimination in </a:t>
            </a:r>
            <a:r>
              <a:rPr lang="en-US" sz="2000" i="1" u="none" strike="noStrike" dirty="0">
                <a:solidFill>
                  <a:srgbClr val="000000"/>
                </a:solidFill>
                <a:effectLst/>
                <a:latin typeface="+mj-lt"/>
              </a:rPr>
              <a:t>European </a:t>
            </a:r>
            <a:r>
              <a:rPr lang="en-US" sz="2000" i="0" u="none" strike="noStrike" dirty="0">
                <a:solidFill>
                  <a:srgbClr val="000000"/>
                </a:solidFill>
                <a:effectLst/>
                <a:latin typeface="+mj-lt"/>
              </a:rPr>
              <a:t>and </a:t>
            </a:r>
            <a:r>
              <a:rPr lang="en-US" sz="2000" i="1" u="none" strike="noStrike" dirty="0">
                <a:solidFill>
                  <a:srgbClr val="000000"/>
                </a:solidFill>
                <a:effectLst/>
                <a:latin typeface="+mj-lt"/>
              </a:rPr>
              <a:t>international law </a:t>
            </a:r>
            <a:r>
              <a:rPr lang="en-US" sz="2000" i="0" u="none" strike="noStrike" dirty="0">
                <a:solidFill>
                  <a:srgbClr val="000000"/>
                </a:solidFill>
                <a:effectLst/>
                <a:latin typeface="+mj-lt"/>
              </a:rPr>
              <a:t>(under UNCRC, ECHR and other </a:t>
            </a:r>
            <a:r>
              <a:rPr lang="en-US" sz="2000" i="0" u="none" strike="noStrike" dirty="0" err="1">
                <a:solidFill>
                  <a:srgbClr val="000000"/>
                </a:solidFill>
                <a:effectLst/>
                <a:latin typeface="+mj-lt"/>
              </a:rPr>
              <a:t>CoE</a:t>
            </a:r>
            <a:r>
              <a:rPr lang="en-US" sz="2000" i="0" u="none" strike="noStrike" dirty="0">
                <a:solidFill>
                  <a:srgbClr val="000000"/>
                </a:solidFill>
                <a:effectLst/>
                <a:latin typeface="+mj-lt"/>
              </a:rPr>
              <a:t> instruments)</a:t>
            </a:r>
            <a:br>
              <a:rPr lang="en-US" sz="2000"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22793539-7A09-2DA8-012C-422C9FCFB5F6}"/>
              </a:ext>
            </a:extLst>
          </p:cNvPr>
          <p:cNvSpPr>
            <a:spLocks noGrp="1"/>
          </p:cNvSpPr>
          <p:nvPr>
            <p:ph idx="1"/>
          </p:nvPr>
        </p:nvSpPr>
        <p:spPr>
          <a:xfrm>
            <a:off x="93306" y="1184988"/>
            <a:ext cx="11260494" cy="4991975"/>
          </a:xfrm>
        </p:spPr>
        <p:txBody>
          <a:bodyPr/>
          <a:lstStyle/>
          <a:p>
            <a:pPr marL="0" indent="0" algn="just">
              <a:buNone/>
            </a:pPr>
            <a:r>
              <a:rPr lang="en-US" sz="2000" dirty="0">
                <a:solidFill>
                  <a:srgbClr val="C00000"/>
                </a:solidFill>
              </a:rPr>
              <a:t>the Treaty on the Functioning of the European Union</a:t>
            </a:r>
            <a:r>
              <a:rPr lang="ro-RO" sz="2000" dirty="0">
                <a:solidFill>
                  <a:srgbClr val="C00000"/>
                </a:solidFill>
              </a:rPr>
              <a:t> </a:t>
            </a:r>
            <a:r>
              <a:rPr lang="ro-RO" sz="1400" dirty="0">
                <a:solidFill>
                  <a:srgbClr val="C00000"/>
                </a:solidFill>
              </a:rPr>
              <a:t>(</a:t>
            </a:r>
            <a:r>
              <a:rPr lang="en-US" sz="1400" dirty="0">
                <a:solidFill>
                  <a:schemeClr val="accent1"/>
                </a:solidFill>
              </a:rPr>
              <a:t>KEY POINTS OF THE CONSOLIDATED TREATY </a:t>
            </a:r>
            <a:r>
              <a:rPr lang="ro-RO" sz="1400" dirty="0">
                <a:solidFill>
                  <a:schemeClr val="accent1"/>
                </a:solidFill>
              </a:rPr>
              <a:t>)</a:t>
            </a:r>
            <a:endParaRPr lang="en-US" sz="1400" dirty="0">
              <a:solidFill>
                <a:schemeClr val="accent1"/>
              </a:solidFill>
            </a:endParaRPr>
          </a:p>
          <a:p>
            <a:pPr algn="just">
              <a:buFont typeface="Arial" panose="020B0604020202020204" pitchFamily="34" charset="0"/>
              <a:buChar char="•"/>
            </a:pPr>
            <a:r>
              <a:rPr lang="en-US" sz="2000" dirty="0"/>
              <a:t>Part 2 — Non-discrimination and citizenship of the EU: outlaws nationality-based discrimination (</a:t>
            </a:r>
            <a:r>
              <a:rPr lang="ro-RO" sz="2000" dirty="0">
                <a:solidFill>
                  <a:schemeClr val="accent1"/>
                </a:solidFill>
              </a:rPr>
              <a:t>a</a:t>
            </a:r>
            <a:r>
              <a:rPr lang="en-US" sz="2000" dirty="0">
                <a:solidFill>
                  <a:schemeClr val="accent1"/>
                </a:solidFill>
              </a:rPr>
              <a:t>rt</a:t>
            </a:r>
            <a:r>
              <a:rPr lang="ro-RO" sz="2000" dirty="0">
                <a:solidFill>
                  <a:schemeClr val="accent1"/>
                </a:solidFill>
              </a:rPr>
              <a:t>.</a:t>
            </a:r>
            <a:r>
              <a:rPr lang="en-US" sz="2000" dirty="0">
                <a:solidFill>
                  <a:schemeClr val="accent1"/>
                </a:solidFill>
              </a:rPr>
              <a:t>18</a:t>
            </a:r>
            <a:r>
              <a:rPr lang="en-US" sz="2000" dirty="0"/>
              <a:t>); </a:t>
            </a:r>
          </a:p>
          <a:p>
            <a:pPr algn="just">
              <a:buFont typeface="Arial" panose="020B0604020202020204" pitchFamily="34" charset="0"/>
              <a:buChar char="•"/>
            </a:pPr>
            <a:r>
              <a:rPr lang="en-US" sz="2000" dirty="0"/>
              <a:t>states the EU will ‘</a:t>
            </a:r>
            <a:r>
              <a:rPr lang="en-US" sz="2000" dirty="0">
                <a:solidFill>
                  <a:schemeClr val="accent1"/>
                </a:solidFill>
              </a:rPr>
              <a:t>combat discrimination based on sex, racial or ethnic origin, religion or belief, disability, age or sexual orientation</a:t>
            </a:r>
            <a:r>
              <a:rPr lang="en-US" sz="2000" dirty="0"/>
              <a:t>’ (Article 19); </a:t>
            </a:r>
          </a:p>
          <a:p>
            <a:pPr algn="just">
              <a:buFont typeface="Arial" panose="020B0604020202020204" pitchFamily="34" charset="0"/>
              <a:buChar char="•"/>
            </a:pPr>
            <a:r>
              <a:rPr lang="en-US" sz="2000" dirty="0"/>
              <a:t>establishes and defines citizenship of the EU and the related rights (Articles 20 to 24)</a:t>
            </a:r>
            <a:r>
              <a:rPr lang="ro-RO" sz="2000" dirty="0"/>
              <a:t>;</a:t>
            </a:r>
            <a:r>
              <a:rPr lang="en-US" sz="2000" dirty="0"/>
              <a:t> </a:t>
            </a:r>
            <a:endParaRPr lang="ro-RO" sz="2000" dirty="0"/>
          </a:p>
          <a:p>
            <a:pPr marL="0" indent="0" algn="just">
              <a:buNone/>
            </a:pPr>
            <a:endParaRPr lang="en-US" sz="2000" dirty="0"/>
          </a:p>
          <a:p>
            <a:pPr marL="0" indent="0">
              <a:buNone/>
            </a:pPr>
            <a:r>
              <a:rPr lang="en-US" sz="2000" kern="100" dirty="0">
                <a:solidFill>
                  <a:srgbClr val="C00000"/>
                </a:solidFill>
                <a:effectLst/>
                <a:latin typeface="+mj-lt"/>
                <a:ea typeface="Calibri" panose="020F0502020204030204" pitchFamily="34" charset="0"/>
                <a:cs typeface="Times New Roman" panose="02020603050405020304" pitchFamily="18" charset="0"/>
              </a:rPr>
              <a:t>The principle of equal treatment presupposes non-existence any discrimination, be it direct or indirect</a:t>
            </a:r>
          </a:p>
          <a:p>
            <a:pPr marL="0" indent="0" algn="just">
              <a:buNone/>
            </a:pPr>
            <a:r>
              <a:rPr lang="ro-RO" sz="2000" kern="100" dirty="0">
                <a:solidFill>
                  <a:schemeClr val="accent1"/>
                </a:solidFill>
                <a:effectLst/>
                <a:latin typeface="+mj-lt"/>
                <a:ea typeface="Calibri" panose="020F0502020204030204" pitchFamily="34" charset="0"/>
                <a:cs typeface="Times New Roman" panose="02020603050405020304" pitchFamily="18" charset="0"/>
              </a:rPr>
              <a:t>t</a:t>
            </a:r>
            <a:r>
              <a:rPr lang="en-US" sz="2000" kern="100" dirty="0">
                <a:solidFill>
                  <a:schemeClr val="accent1"/>
                </a:solidFill>
                <a:effectLst/>
                <a:latin typeface="+mj-lt"/>
                <a:ea typeface="Calibri" panose="020F0502020204030204" pitchFamily="34" charset="0"/>
                <a:cs typeface="Times New Roman" panose="02020603050405020304" pitchFamily="18" charset="0"/>
              </a:rPr>
              <a:t>o justify differential treatment follows a it is proved:</a:t>
            </a:r>
            <a:endParaRPr lang="ro-RO" sz="2000" kern="100" dirty="0">
              <a:solidFill>
                <a:schemeClr val="accent1"/>
              </a:solidFill>
              <a:effectLst/>
              <a:latin typeface="+mj-lt"/>
              <a:ea typeface="Calibri" panose="020F0502020204030204" pitchFamily="34" charset="0"/>
              <a:cs typeface="Times New Roman" panose="02020603050405020304" pitchFamily="18" charset="0"/>
            </a:endParaRPr>
          </a:p>
          <a:p>
            <a:pPr algn="just">
              <a:buFont typeface="Wingdings" panose="05000000000000000000" pitchFamily="2" charset="2"/>
              <a:buChar char="Ø"/>
            </a:pPr>
            <a:r>
              <a:rPr lang="en-US" sz="2000" kern="100" dirty="0">
                <a:solidFill>
                  <a:schemeClr val="accent1"/>
                </a:solidFill>
                <a:effectLst/>
                <a:latin typeface="+mj-lt"/>
                <a:ea typeface="Calibri" panose="020F0502020204030204" pitchFamily="34" charset="0"/>
                <a:cs typeface="Times New Roman" panose="02020603050405020304" pitchFamily="18" charset="0"/>
              </a:rPr>
              <a:t> that the practice </a:t>
            </a:r>
            <a:r>
              <a:rPr lang="en-US" sz="2000" i="1" kern="100" dirty="0">
                <a:solidFill>
                  <a:schemeClr val="accent1"/>
                </a:solidFill>
                <a:effectLst/>
                <a:latin typeface="+mj-lt"/>
                <a:ea typeface="Calibri" panose="020F0502020204030204" pitchFamily="34" charset="0"/>
                <a:cs typeface="Times New Roman" panose="02020603050405020304" pitchFamily="18" charset="0"/>
              </a:rPr>
              <a:t>pursues a goal legitimate</a:t>
            </a:r>
            <a:r>
              <a:rPr lang="en-US" sz="2000" kern="100" dirty="0">
                <a:solidFill>
                  <a:schemeClr val="accent1"/>
                </a:solidFill>
                <a:effectLst/>
                <a:latin typeface="+mj-lt"/>
                <a:ea typeface="Calibri" panose="020F0502020204030204" pitchFamily="34" charset="0"/>
                <a:cs typeface="Times New Roman" panose="02020603050405020304" pitchFamily="18" charset="0"/>
              </a:rPr>
              <a:t>; </a:t>
            </a:r>
            <a:endParaRPr lang="ro-RO" sz="2000" kern="100" dirty="0">
              <a:solidFill>
                <a:schemeClr val="accent1"/>
              </a:solidFill>
              <a:effectLst/>
              <a:latin typeface="+mj-lt"/>
              <a:ea typeface="Calibri" panose="020F0502020204030204" pitchFamily="34" charset="0"/>
              <a:cs typeface="Times New Roman" panose="02020603050405020304" pitchFamily="18" charset="0"/>
            </a:endParaRPr>
          </a:p>
          <a:p>
            <a:pPr algn="just">
              <a:buFont typeface="Wingdings" panose="05000000000000000000" pitchFamily="2" charset="2"/>
              <a:buChar char="Ø"/>
            </a:pPr>
            <a:r>
              <a:rPr lang="en-US" sz="2000" kern="100" dirty="0">
                <a:solidFill>
                  <a:schemeClr val="accent1"/>
                </a:solidFill>
                <a:effectLst/>
                <a:latin typeface="+mj-lt"/>
                <a:ea typeface="Calibri" panose="020F0502020204030204" pitchFamily="34" charset="0"/>
                <a:cs typeface="Times New Roman" panose="02020603050405020304" pitchFamily="18" charset="0"/>
              </a:rPr>
              <a:t>that the </a:t>
            </a:r>
            <a:r>
              <a:rPr lang="en-US" sz="2000" i="1" kern="100" dirty="0">
                <a:solidFill>
                  <a:schemeClr val="accent1"/>
                </a:solidFill>
                <a:effectLst/>
                <a:latin typeface="+mj-lt"/>
                <a:ea typeface="Calibri" panose="020F0502020204030204" pitchFamily="34" charset="0"/>
                <a:cs typeface="Times New Roman" panose="02020603050405020304" pitchFamily="18" charset="0"/>
              </a:rPr>
              <a:t>means chosen for a achieve that objective it is proportional to the purpose </a:t>
            </a:r>
            <a:r>
              <a:rPr lang="en-US" sz="2000" kern="100" dirty="0">
                <a:solidFill>
                  <a:schemeClr val="accent1"/>
                </a:solidFill>
                <a:effectLst/>
                <a:latin typeface="+mj-lt"/>
                <a:ea typeface="Calibri" panose="020F0502020204030204" pitchFamily="34" charset="0"/>
                <a:cs typeface="Times New Roman" panose="02020603050405020304" pitchFamily="18" charset="0"/>
              </a:rPr>
              <a:t>and </a:t>
            </a:r>
            <a:r>
              <a:rPr lang="en-US" sz="2000" i="1" kern="100" dirty="0">
                <a:solidFill>
                  <a:schemeClr val="accent1"/>
                </a:solidFill>
                <a:effectLst/>
                <a:latin typeface="+mj-lt"/>
                <a:ea typeface="Calibri" panose="020F0502020204030204" pitchFamily="34" charset="0"/>
                <a:cs typeface="Times New Roman" panose="02020603050405020304" pitchFamily="18" charset="0"/>
              </a:rPr>
              <a:t>necessary for the achievement this one</a:t>
            </a:r>
            <a:r>
              <a:rPr lang="en-US" sz="2000" kern="100" dirty="0">
                <a:solidFill>
                  <a:schemeClr val="accent1"/>
                </a:solidFill>
                <a:effectLst/>
                <a:latin typeface="+mj-lt"/>
                <a:ea typeface="Calibri" panose="020F0502020204030204" pitchFamily="34" charset="0"/>
                <a:cs typeface="Times New Roman" panose="02020603050405020304" pitchFamily="18" charset="0"/>
              </a:rPr>
              <a:t>.</a:t>
            </a:r>
          </a:p>
          <a:p>
            <a:endParaRPr lang="en-US" sz="2000" dirty="0"/>
          </a:p>
        </p:txBody>
      </p:sp>
    </p:spTree>
    <p:extLst>
      <p:ext uri="{BB962C8B-B14F-4D97-AF65-F5344CB8AC3E}">
        <p14:creationId xmlns:p14="http://schemas.microsoft.com/office/powerpoint/2010/main" val="42690078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493E77-4C42-EC9B-EBAC-4FF97E911A95}"/>
              </a:ext>
            </a:extLst>
          </p:cNvPr>
          <p:cNvSpPr>
            <a:spLocks noGrp="1"/>
          </p:cNvSpPr>
          <p:nvPr>
            <p:ph type="title"/>
          </p:nvPr>
        </p:nvSpPr>
        <p:spPr>
          <a:xfrm>
            <a:off x="121298" y="345233"/>
            <a:ext cx="11232502" cy="793102"/>
          </a:xfrm>
        </p:spPr>
        <p:txBody>
          <a:bodyPr>
            <a:normAutofit fontScale="90000"/>
          </a:bodyPr>
          <a:lstStyle/>
          <a:p>
            <a:pPr algn="ctr"/>
            <a:r>
              <a:rPr lang="ro-RO" sz="2000" b="1" dirty="0">
                <a:solidFill>
                  <a:srgbClr val="C00000"/>
                </a:solidFill>
                <a:latin typeface="+mj-lt"/>
              </a:rPr>
              <a:t>2</a:t>
            </a:r>
            <a:r>
              <a:rPr lang="ro-RO" sz="2000" b="1" dirty="0">
                <a:solidFill>
                  <a:schemeClr val="accent1"/>
                </a:solidFill>
                <a:latin typeface="+mj-lt"/>
              </a:rPr>
              <a:t>.</a:t>
            </a:r>
            <a:r>
              <a:rPr lang="ro-RO" sz="2000" b="1" dirty="0">
                <a:latin typeface="+mj-lt"/>
              </a:rPr>
              <a:t> </a:t>
            </a:r>
            <a:r>
              <a:rPr lang="en-US" sz="2000" b="1" i="0" u="none" strike="noStrike" dirty="0">
                <a:solidFill>
                  <a:srgbClr val="000000"/>
                </a:solidFill>
                <a:effectLst/>
                <a:latin typeface="+mj-lt"/>
              </a:rPr>
              <a:t>The key aspects regarding non-discrimination in </a:t>
            </a:r>
            <a:r>
              <a:rPr lang="en-US" sz="2000" b="1" i="1" u="none" strike="noStrike" dirty="0">
                <a:solidFill>
                  <a:srgbClr val="000000"/>
                </a:solidFill>
                <a:effectLst/>
                <a:latin typeface="+mj-lt"/>
              </a:rPr>
              <a:t>European </a:t>
            </a:r>
            <a:r>
              <a:rPr lang="en-US" sz="2000" b="1" i="0" u="none" strike="noStrike" dirty="0">
                <a:solidFill>
                  <a:srgbClr val="000000"/>
                </a:solidFill>
                <a:effectLst/>
                <a:latin typeface="+mj-lt"/>
              </a:rPr>
              <a:t>and </a:t>
            </a:r>
            <a:r>
              <a:rPr lang="en-US" sz="2000" b="1" i="1" u="none" strike="noStrike" dirty="0">
                <a:solidFill>
                  <a:srgbClr val="000000"/>
                </a:solidFill>
                <a:effectLst/>
                <a:latin typeface="+mj-lt"/>
              </a:rPr>
              <a:t>international law </a:t>
            </a:r>
            <a:r>
              <a:rPr lang="en-US" sz="2000" b="1" i="0" u="none" strike="noStrike" dirty="0">
                <a:solidFill>
                  <a:srgbClr val="000000"/>
                </a:solidFill>
                <a:effectLst/>
                <a:latin typeface="+mj-lt"/>
              </a:rPr>
              <a:t>(under UNCRC, ECHR and other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instruments)</a:t>
            </a:r>
            <a:br>
              <a:rPr lang="ro-RO" sz="2000" b="1" i="0" u="none" strike="noStrike" dirty="0">
                <a:solidFill>
                  <a:srgbClr val="000000"/>
                </a:solidFill>
                <a:effectLst/>
                <a:latin typeface="+mj-lt"/>
              </a:rPr>
            </a:br>
            <a:r>
              <a:rPr lang="en-US" sz="2000" kern="100" dirty="0">
                <a:solidFill>
                  <a:srgbClr val="C00000"/>
                </a:solidFill>
                <a:effectLst/>
                <a:ea typeface="Calibri" panose="020F0502020204030204" pitchFamily="34" charset="0"/>
                <a:cs typeface="Times New Roman" panose="02020603050405020304" pitchFamily="18" charset="0"/>
              </a:rPr>
              <a:t>the Fundamental Rights Charter has it European Union</a:t>
            </a:r>
            <a:endParaRPr lang="en-US" sz="2000" dirty="0">
              <a:solidFill>
                <a:srgbClr val="C00000"/>
              </a:solidFill>
            </a:endParaRPr>
          </a:p>
        </p:txBody>
      </p:sp>
      <p:sp>
        <p:nvSpPr>
          <p:cNvPr id="3" name="Content Placeholder 2">
            <a:extLst>
              <a:ext uri="{FF2B5EF4-FFF2-40B4-BE49-F238E27FC236}">
                <a16:creationId xmlns:a16="http://schemas.microsoft.com/office/drawing/2014/main" id="{B4DC950D-2229-D477-75F3-D920E1BB893E}"/>
              </a:ext>
            </a:extLst>
          </p:cNvPr>
          <p:cNvSpPr>
            <a:spLocks noGrp="1"/>
          </p:cNvSpPr>
          <p:nvPr>
            <p:ph idx="1"/>
          </p:nvPr>
        </p:nvSpPr>
        <p:spPr>
          <a:xfrm>
            <a:off x="121298" y="1511559"/>
            <a:ext cx="11232502" cy="5094514"/>
          </a:xfrm>
        </p:spPr>
        <p:txBody>
          <a:bodyPr>
            <a:normAutofit/>
          </a:bodyPr>
          <a:lstStyle/>
          <a:p>
            <a:pPr marL="0" marR="0" algn="just">
              <a:lnSpc>
                <a:spcPct val="107000"/>
              </a:lnSpc>
              <a:spcBef>
                <a:spcPts val="0"/>
              </a:spcBef>
              <a:spcAft>
                <a:spcPts val="800"/>
              </a:spcAft>
            </a:pPr>
            <a:r>
              <a:rPr lang="ro-RO" sz="2000" kern="100" dirty="0">
                <a:effectLst/>
                <a:latin typeface="+mj-lt"/>
                <a:ea typeface="Calibri" panose="020F0502020204030204" pitchFamily="34" charset="0"/>
                <a:cs typeface="Times New Roman" panose="02020603050405020304" pitchFamily="18" charset="0"/>
              </a:rPr>
              <a:t>a</a:t>
            </a:r>
            <a:r>
              <a:rPr lang="en-US" sz="2000" kern="100" dirty="0">
                <a:effectLst/>
                <a:latin typeface="+mj-lt"/>
                <a:ea typeface="Calibri" panose="020F0502020204030204" pitchFamily="34" charset="0"/>
                <a:cs typeface="Times New Roman" panose="02020603050405020304" pitchFamily="18" charset="0"/>
              </a:rPr>
              <a:t>n important role in strengthening the protection of rights </a:t>
            </a:r>
            <a:r>
              <a:rPr lang="en-US" sz="2000" kern="100" dirty="0">
                <a:solidFill>
                  <a:srgbClr val="C00000"/>
                </a:solidFill>
                <a:effectLst/>
                <a:latin typeface="+mj-lt"/>
                <a:ea typeface="Calibri" panose="020F0502020204030204" pitchFamily="34" charset="0"/>
                <a:cs typeface="Times New Roman" panose="02020603050405020304" pitchFamily="18" charset="0"/>
              </a:rPr>
              <a:t>the Fundamental Rights Charter has it European Union</a:t>
            </a:r>
            <a:r>
              <a:rPr lang="en-US" sz="2000" kern="100" dirty="0">
                <a:effectLst/>
                <a:latin typeface="+mj-lt"/>
                <a:ea typeface="Calibri" panose="020F0502020204030204" pitchFamily="34" charset="0"/>
                <a:cs typeface="Times New Roman" panose="02020603050405020304" pitchFamily="18" charset="0"/>
              </a:rPr>
              <a:t>, which reaffirms the observance of rights</a:t>
            </a:r>
            <a:r>
              <a:rPr lang="ro-RO" sz="2000" kern="100" dirty="0">
                <a:effectLst/>
                <a:latin typeface="+mj-lt"/>
                <a:ea typeface="Calibri" panose="020F0502020204030204" pitchFamily="34" charset="0"/>
                <a:cs typeface="Times New Roman" panose="02020603050405020304" pitchFamily="18" charset="0"/>
              </a:rPr>
              <a:t>;</a:t>
            </a:r>
          </a:p>
          <a:p>
            <a:pPr marL="0" marR="0" algn="just">
              <a:lnSpc>
                <a:spcPct val="107000"/>
              </a:lnSpc>
              <a:spcBef>
                <a:spcPts val="0"/>
              </a:spcBef>
              <a:spcAft>
                <a:spcPts val="800"/>
              </a:spcAft>
            </a:pPr>
            <a:r>
              <a:rPr lang="en-US" sz="2000" kern="100" dirty="0">
                <a:effectLst/>
                <a:latin typeface="+mj-lt"/>
                <a:ea typeface="Calibri" panose="020F0502020204030204" pitchFamily="34" charset="0"/>
                <a:cs typeface="Times New Roman" panose="02020603050405020304" pitchFamily="18" charset="0"/>
              </a:rPr>
              <a:t>fundamentals resulting from the constitutional traditions, from international obligations, from </a:t>
            </a:r>
            <a:r>
              <a:rPr lang="ro-RO" sz="2000" dirty="0" err="1">
                <a:solidFill>
                  <a:srgbClr val="C00000"/>
                </a:solidFill>
                <a:latin typeface="Times New Roman" panose="02020603050405020304" pitchFamily="18" charset="0"/>
                <a:cs typeface="Times New Roman" panose="02020603050405020304" pitchFamily="18" charset="0"/>
              </a:rPr>
              <a:t>the</a:t>
            </a:r>
            <a:r>
              <a:rPr lang="ro-RO" sz="2000" dirty="0">
                <a:solidFill>
                  <a:srgbClr val="C00000"/>
                </a:solidFill>
                <a:latin typeface="Times New Roman" panose="02020603050405020304" pitchFamily="18" charset="0"/>
                <a:cs typeface="Times New Roman" panose="02020603050405020304" pitchFamily="18" charset="0"/>
              </a:rPr>
              <a:t> </a:t>
            </a:r>
            <a:r>
              <a:rPr lang="en-US" sz="2000" dirty="0">
                <a:solidFill>
                  <a:srgbClr val="C00000"/>
                </a:solidFill>
                <a:latin typeface="Times New Roman" panose="02020603050405020304" pitchFamily="18" charset="0"/>
                <a:cs typeface="Times New Roman" panose="02020603050405020304" pitchFamily="18" charset="0"/>
              </a:rPr>
              <a:t>European Convention on Human</a:t>
            </a:r>
            <a:r>
              <a:rPr lang="ro-RO" sz="2000" dirty="0">
                <a:solidFill>
                  <a:srgbClr val="C00000"/>
                </a:solidFill>
                <a:latin typeface="Times New Roman" panose="02020603050405020304" pitchFamily="18" charset="0"/>
                <a:cs typeface="Times New Roman" panose="02020603050405020304" pitchFamily="18" charset="0"/>
              </a:rPr>
              <a:t> </a:t>
            </a:r>
            <a:r>
              <a:rPr lang="en-US" sz="2000" dirty="0">
                <a:solidFill>
                  <a:srgbClr val="C00000"/>
                </a:solidFill>
                <a:latin typeface="Times New Roman" panose="02020603050405020304" pitchFamily="18" charset="0"/>
                <a:cs typeface="Times New Roman" panose="02020603050405020304" pitchFamily="18" charset="0"/>
              </a:rPr>
              <a:t>Rights</a:t>
            </a:r>
            <a:r>
              <a:rPr lang="en-US" sz="2000" dirty="0">
                <a:solidFill>
                  <a:schemeClr val="accent1"/>
                </a:solidFill>
                <a:latin typeface="Times New Roman" panose="02020603050405020304" pitchFamily="18" charset="0"/>
                <a:cs typeface="Times New Roman" panose="02020603050405020304" pitchFamily="18" charset="0"/>
              </a:rPr>
              <a:t> </a:t>
            </a:r>
            <a:r>
              <a:rPr lang="ro-RO" sz="2000" dirty="0">
                <a:solidFill>
                  <a:schemeClr val="accent1"/>
                </a:solidFill>
                <a:latin typeface="Times New Roman" panose="02020603050405020304" pitchFamily="18" charset="0"/>
                <a:cs typeface="Times New Roman" panose="02020603050405020304" pitchFamily="18" charset="0"/>
              </a:rPr>
              <a:t>/</a:t>
            </a:r>
            <a:r>
              <a:rPr lang="en-US" sz="2000" kern="100" dirty="0">
                <a:effectLst/>
                <a:latin typeface="+mj-lt"/>
                <a:ea typeface="Calibri" panose="020F0502020204030204" pitchFamily="34" charset="0"/>
                <a:cs typeface="Times New Roman" panose="02020603050405020304" pitchFamily="18" charset="0"/>
              </a:rPr>
              <a:t> ECHR, from jurisprudence </a:t>
            </a:r>
            <a:r>
              <a:rPr lang="ro-RO" sz="2000" kern="100" dirty="0" err="1">
                <a:solidFill>
                  <a:schemeClr val="accent1"/>
                </a:solidFill>
                <a:effectLst/>
                <a:latin typeface="+mj-lt"/>
                <a:ea typeface="Calibri" panose="020F0502020204030204" pitchFamily="34" charset="0"/>
                <a:cs typeface="Times New Roman" panose="02020603050405020304" pitchFamily="18" charset="0"/>
              </a:rPr>
              <a:t>the</a:t>
            </a:r>
            <a:r>
              <a:rPr lang="ro-RO" sz="2000" kern="100" dirty="0">
                <a:effectLst/>
                <a:latin typeface="+mj-lt"/>
                <a:ea typeface="Calibri" panose="020F0502020204030204" pitchFamily="34" charset="0"/>
                <a:cs typeface="Times New Roman" panose="02020603050405020304" pitchFamily="18" charset="0"/>
              </a:rPr>
              <a:t> </a:t>
            </a:r>
            <a:r>
              <a:rPr lang="en-US" sz="2000" kern="100" dirty="0">
                <a:solidFill>
                  <a:schemeClr val="accent1"/>
                </a:solidFill>
                <a:effectLst/>
                <a:latin typeface="+mj-lt"/>
                <a:ea typeface="Calibri" panose="020F0502020204030204" pitchFamily="34" charset="0"/>
                <a:cs typeface="Times New Roman" panose="02020603050405020304" pitchFamily="18" charset="0"/>
              </a:rPr>
              <a:t>European Court of Human Rights </a:t>
            </a:r>
            <a:r>
              <a:rPr lang="ro-RO" sz="2000" kern="100" dirty="0">
                <a:effectLst/>
                <a:latin typeface="+mj-lt"/>
                <a:ea typeface="Calibri" panose="020F0502020204030204" pitchFamily="34" charset="0"/>
                <a:cs typeface="Times New Roman" panose="02020603050405020304" pitchFamily="18" charset="0"/>
              </a:rPr>
              <a:t>/</a:t>
            </a:r>
            <a:r>
              <a:rPr lang="en-US" sz="2000" kern="100" dirty="0">
                <a:effectLst/>
                <a:latin typeface="+mj-lt"/>
                <a:ea typeface="Calibri" panose="020F0502020204030204" pitchFamily="34" charset="0"/>
                <a:cs typeface="Times New Roman" panose="02020603050405020304" pitchFamily="18" charset="0"/>
              </a:rPr>
              <a:t>ECtHR and </a:t>
            </a:r>
            <a:r>
              <a:rPr lang="en-US" sz="2000" kern="100" dirty="0">
                <a:solidFill>
                  <a:schemeClr val="accent1"/>
                </a:solidFill>
                <a:effectLst/>
                <a:latin typeface="+mj-lt"/>
                <a:ea typeface="Calibri" panose="020F0502020204030204" pitchFamily="34" charset="0"/>
                <a:cs typeface="Times New Roman" panose="02020603050405020304" pitchFamily="18" charset="0"/>
              </a:rPr>
              <a:t>the Court of Justice of the European Union </a:t>
            </a:r>
            <a:r>
              <a:rPr lang="en-US" sz="2000" kern="100" dirty="0">
                <a:effectLst/>
                <a:latin typeface="+mj-lt"/>
                <a:ea typeface="Calibri" panose="020F0502020204030204" pitchFamily="34" charset="0"/>
                <a:cs typeface="Times New Roman" panose="02020603050405020304" pitchFamily="18" charset="0"/>
              </a:rPr>
              <a:t>(hereinafter CEJ)</a:t>
            </a:r>
            <a:r>
              <a:rPr lang="ro-RO" sz="2000" kern="100" dirty="0">
                <a:effectLst/>
                <a:latin typeface="+mj-lt"/>
                <a:ea typeface="Calibri" panose="020F0502020204030204" pitchFamily="34" charset="0"/>
                <a:cs typeface="Times New Roman" panose="02020603050405020304" pitchFamily="18" charset="0"/>
              </a:rPr>
              <a:t>;</a:t>
            </a:r>
          </a:p>
          <a:p>
            <a:pPr marL="0" marR="0" algn="just">
              <a:lnSpc>
                <a:spcPct val="107000"/>
              </a:lnSpc>
              <a:spcBef>
                <a:spcPts val="0"/>
              </a:spcBef>
              <a:spcAft>
                <a:spcPts val="800"/>
              </a:spcAft>
            </a:pPr>
            <a:endParaRPr lang="ro-RO" sz="2000" kern="100" dirty="0">
              <a:effectLst/>
              <a:latin typeface="+mj-lt"/>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ro-RO" sz="2000" kern="100" dirty="0">
                <a:solidFill>
                  <a:srgbClr val="C00000"/>
                </a:solidFill>
                <a:latin typeface="+mj-lt"/>
                <a:ea typeface="Calibri" panose="020F0502020204030204" pitchFamily="34" charset="0"/>
                <a:cs typeface="Times New Roman" panose="02020603050405020304" pitchFamily="18" charset="0"/>
              </a:rPr>
              <a:t>t</a:t>
            </a:r>
            <a:r>
              <a:rPr lang="en-US" sz="2000" kern="100" dirty="0">
                <a:solidFill>
                  <a:srgbClr val="C00000"/>
                </a:solidFill>
                <a:effectLst/>
                <a:latin typeface="+mj-lt"/>
                <a:ea typeface="Calibri" panose="020F0502020204030204" pitchFamily="34" charset="0"/>
                <a:cs typeface="Times New Roman" panose="02020603050405020304" pitchFamily="18" charset="0"/>
              </a:rPr>
              <a:t>he principle of non-discrimination </a:t>
            </a:r>
            <a:r>
              <a:rPr lang="en-US" sz="2000" kern="100" dirty="0">
                <a:solidFill>
                  <a:schemeClr val="accent1"/>
                </a:solidFill>
                <a:effectLst/>
                <a:latin typeface="+mj-lt"/>
                <a:ea typeface="Calibri" panose="020F0502020204030204" pitchFamily="34" charset="0"/>
                <a:cs typeface="Times New Roman" panose="02020603050405020304" pitchFamily="18" charset="0"/>
              </a:rPr>
              <a:t>is enshrined in article 21 of the Charter</a:t>
            </a:r>
            <a:r>
              <a:rPr lang="en-US" sz="2000" kern="100" dirty="0">
                <a:effectLst/>
                <a:latin typeface="+mj-lt"/>
                <a:ea typeface="Calibri" panose="020F0502020204030204" pitchFamily="34" charset="0"/>
                <a:cs typeface="Times New Roman" panose="02020603050405020304" pitchFamily="18" charset="0"/>
              </a:rPr>
              <a:t>, </a:t>
            </a:r>
            <a:r>
              <a:rPr lang="en-US" sz="2000" u="sng" kern="100" dirty="0">
                <a:effectLst/>
                <a:latin typeface="+mj-lt"/>
                <a:ea typeface="Calibri" panose="020F0502020204030204" pitchFamily="34" charset="0"/>
                <a:cs typeface="Times New Roman" panose="02020603050405020304" pitchFamily="18" charset="0"/>
              </a:rPr>
              <a:t>according to which it is prohibited to discriminate mining of any kind, and the provisions </a:t>
            </a:r>
            <a:r>
              <a:rPr lang="en-US" sz="2000" kern="100" dirty="0">
                <a:solidFill>
                  <a:schemeClr val="accent1"/>
                </a:solidFill>
                <a:effectLst/>
                <a:latin typeface="+mj-lt"/>
                <a:ea typeface="Calibri" panose="020F0502020204030204" pitchFamily="34" charset="0"/>
                <a:cs typeface="Times New Roman" panose="02020603050405020304" pitchFamily="18" charset="0"/>
              </a:rPr>
              <a:t>of article 23 of the Charter</a:t>
            </a:r>
            <a:r>
              <a:rPr lang="ro-RO" sz="2000" kern="100" dirty="0">
                <a:effectLst/>
                <a:latin typeface="+mj-lt"/>
                <a:ea typeface="Calibri" panose="020F0502020204030204" pitchFamily="34" charset="0"/>
                <a:cs typeface="Times New Roman" panose="02020603050405020304" pitchFamily="18" charset="0"/>
              </a:rPr>
              <a:t> </a:t>
            </a:r>
            <a:r>
              <a:rPr lang="en-US" sz="2000" u="sng" kern="100" dirty="0">
                <a:effectLst/>
                <a:latin typeface="+mj-lt"/>
                <a:ea typeface="Calibri" panose="020F0502020204030204" pitchFamily="34" charset="0"/>
                <a:cs typeface="Times New Roman" panose="02020603050405020304" pitchFamily="18" charset="0"/>
              </a:rPr>
              <a:t>reaffirms the equality between women and men, which must be mouth in all fields</a:t>
            </a:r>
            <a:r>
              <a:rPr lang="ro-RO" sz="2000" u="sng" kern="100" dirty="0">
                <a:effectLst/>
                <a:latin typeface="+mj-lt"/>
                <a:ea typeface="Calibri" panose="020F0502020204030204" pitchFamily="34" charset="0"/>
                <a:cs typeface="Times New Roman" panose="02020603050405020304" pitchFamily="18" charset="0"/>
              </a:rPr>
              <a:t>;</a:t>
            </a:r>
          </a:p>
          <a:p>
            <a:pPr marL="0" marR="0" algn="just">
              <a:lnSpc>
                <a:spcPct val="107000"/>
              </a:lnSpc>
              <a:spcBef>
                <a:spcPts val="0"/>
              </a:spcBef>
              <a:spcAft>
                <a:spcPts val="800"/>
              </a:spcAft>
            </a:pPr>
            <a:endParaRPr lang="ro-RO" sz="2000" u="sng" kern="100" dirty="0">
              <a:effectLst/>
              <a:latin typeface="+mj-lt"/>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ro-RO" sz="2000" kern="100" dirty="0">
                <a:effectLst/>
                <a:latin typeface="+mj-lt"/>
                <a:ea typeface="Calibri" panose="020F0502020204030204" pitchFamily="34" charset="0"/>
                <a:cs typeface="Times New Roman" panose="02020603050405020304" pitchFamily="18" charset="0"/>
              </a:rPr>
              <a:t>a</a:t>
            </a:r>
            <a:r>
              <a:rPr lang="en-US" sz="2000" kern="100" dirty="0" err="1">
                <a:effectLst/>
                <a:latin typeface="+mj-lt"/>
                <a:ea typeface="Calibri" panose="020F0502020204030204" pitchFamily="34" charset="0"/>
                <a:cs typeface="Times New Roman" panose="02020603050405020304" pitchFamily="18" charset="0"/>
              </a:rPr>
              <a:t>ccording</a:t>
            </a:r>
            <a:r>
              <a:rPr lang="en-US" sz="2000" kern="100" dirty="0">
                <a:effectLst/>
                <a:latin typeface="+mj-lt"/>
                <a:ea typeface="Calibri" panose="020F0502020204030204" pitchFamily="34" charset="0"/>
                <a:cs typeface="Times New Roman" panose="02020603050405020304" pitchFamily="18" charset="0"/>
              </a:rPr>
              <a:t> to the provisions of </a:t>
            </a:r>
            <a:r>
              <a:rPr lang="en-US" sz="2000" kern="100" dirty="0">
                <a:solidFill>
                  <a:srgbClr val="C00000"/>
                </a:solidFill>
                <a:effectLst/>
                <a:latin typeface="+mj-lt"/>
                <a:ea typeface="Calibri" panose="020F0502020204030204" pitchFamily="34" charset="0"/>
                <a:cs typeface="Times New Roman" panose="02020603050405020304" pitchFamily="18" charset="0"/>
              </a:rPr>
              <a:t>art.23</a:t>
            </a:r>
            <a:r>
              <a:rPr lang="en-US" sz="2000" kern="100" dirty="0">
                <a:effectLst/>
                <a:latin typeface="+mj-lt"/>
                <a:ea typeface="Calibri" panose="020F0502020204030204" pitchFamily="34" charset="0"/>
                <a:cs typeface="Times New Roman" panose="02020603050405020304" pitchFamily="18" charset="0"/>
              </a:rPr>
              <a:t> of </a:t>
            </a:r>
            <a:r>
              <a:rPr lang="en-US" sz="2000" kern="100" dirty="0">
                <a:solidFill>
                  <a:srgbClr val="C00000"/>
                </a:solidFill>
                <a:effectLst/>
                <a:latin typeface="+mj-lt"/>
                <a:ea typeface="Calibri" panose="020F0502020204030204" pitchFamily="34" charset="0"/>
                <a:cs typeface="Times New Roman" panose="02020603050405020304" pitchFamily="18" charset="0"/>
              </a:rPr>
              <a:t>the Charter of Fundamental Rights of the European Union</a:t>
            </a:r>
            <a:r>
              <a:rPr lang="en-US" sz="2000" kern="100" dirty="0">
                <a:effectLst/>
                <a:latin typeface="+mj-lt"/>
                <a:ea typeface="Calibri" panose="020F0502020204030204" pitchFamily="34" charset="0"/>
                <a:cs typeface="Times New Roman" panose="02020603050405020304" pitchFamily="18" charset="0"/>
              </a:rPr>
              <a:t>, the principle of equality </a:t>
            </a:r>
            <a:r>
              <a:rPr lang="en-US" sz="2000" kern="100" dirty="0">
                <a:solidFill>
                  <a:schemeClr val="accent1"/>
                </a:solidFill>
                <a:effectLst/>
                <a:latin typeface="+mj-lt"/>
                <a:ea typeface="Calibri" panose="020F0502020204030204" pitchFamily="34" charset="0"/>
                <a:cs typeface="Times New Roman" panose="02020603050405020304" pitchFamily="18" charset="0"/>
              </a:rPr>
              <a:t>does not exclude the maintenance or adoption of measures</a:t>
            </a:r>
            <a:r>
              <a:rPr lang="en-US" sz="2000" kern="100" dirty="0">
                <a:effectLst/>
                <a:latin typeface="+mj-lt"/>
                <a:ea typeface="Calibri" panose="020F0502020204030204" pitchFamily="34" charset="0"/>
                <a:cs typeface="Times New Roman" panose="02020603050405020304" pitchFamily="18" charset="0"/>
              </a:rPr>
              <a:t>, </a:t>
            </a:r>
            <a:r>
              <a:rPr lang="en-US" sz="2000" i="1" kern="100" dirty="0">
                <a:effectLst/>
                <a:latin typeface="+mj-lt"/>
                <a:ea typeface="Calibri" panose="020F0502020204030204" pitchFamily="34" charset="0"/>
                <a:cs typeface="Times New Roman" panose="02020603050405020304" pitchFamily="18" charset="0"/>
              </a:rPr>
              <a:t>which </a:t>
            </a:r>
            <a:r>
              <a:rPr lang="en-US" sz="2000" i="1" kern="100" dirty="0">
                <a:solidFill>
                  <a:schemeClr val="accent1"/>
                </a:solidFill>
                <a:effectLst/>
                <a:latin typeface="+mj-lt"/>
                <a:ea typeface="Calibri" panose="020F0502020204030204" pitchFamily="34" charset="0"/>
                <a:cs typeface="Times New Roman" panose="02020603050405020304" pitchFamily="18" charset="0"/>
              </a:rPr>
              <a:t>provide specific advantages in favor of certain groups</a:t>
            </a:r>
          </a:p>
          <a:p>
            <a:endParaRPr lang="en-US" sz="2000" dirty="0"/>
          </a:p>
        </p:txBody>
      </p:sp>
    </p:spTree>
    <p:extLst>
      <p:ext uri="{BB962C8B-B14F-4D97-AF65-F5344CB8AC3E}">
        <p14:creationId xmlns:p14="http://schemas.microsoft.com/office/powerpoint/2010/main" val="17535176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62DC4-7C6D-EE76-5B16-0E0F21A1F397}"/>
              </a:ext>
            </a:extLst>
          </p:cNvPr>
          <p:cNvSpPr>
            <a:spLocks noGrp="1"/>
          </p:cNvSpPr>
          <p:nvPr>
            <p:ph type="title"/>
          </p:nvPr>
        </p:nvSpPr>
        <p:spPr>
          <a:xfrm>
            <a:off x="270588" y="365126"/>
            <a:ext cx="11083212" cy="651912"/>
          </a:xfrm>
        </p:spPr>
        <p:txBody>
          <a:bodyPr>
            <a:normAutofit/>
          </a:bodyPr>
          <a:lstStyle/>
          <a:p>
            <a:r>
              <a:rPr lang="ro-RO" sz="2000" b="1" dirty="0">
                <a:solidFill>
                  <a:srgbClr val="C00000"/>
                </a:solidFill>
                <a:latin typeface="+mj-lt"/>
              </a:rPr>
              <a:t>3.</a:t>
            </a:r>
            <a:r>
              <a:rPr lang="ro-RO" sz="2000" b="1" dirty="0">
                <a:latin typeface="+mj-lt"/>
              </a:rPr>
              <a:t> </a:t>
            </a:r>
            <a:r>
              <a:rPr lang="en-US" sz="2000" b="1" i="0" u="none" strike="noStrike" dirty="0">
                <a:solidFill>
                  <a:srgbClr val="000000"/>
                </a:solidFill>
                <a:effectLst/>
                <a:latin typeface="+mj-lt"/>
              </a:rPr>
              <a:t>Non-discrimination based on </a:t>
            </a:r>
            <a:r>
              <a:rPr lang="en-US" sz="2800" b="1" i="0" u="none" strike="noStrike" dirty="0">
                <a:solidFill>
                  <a:srgbClr val="000000"/>
                </a:solidFill>
                <a:effectLst/>
                <a:latin typeface="+mj-lt"/>
              </a:rPr>
              <a:t>race</a:t>
            </a:r>
            <a:r>
              <a:rPr lang="en-US" sz="2000" b="1" i="0" u="none" strike="noStrike" dirty="0">
                <a:solidFill>
                  <a:srgbClr val="000000"/>
                </a:solidFill>
                <a:effectLst/>
                <a:latin typeface="+mj-lt"/>
              </a:rPr>
              <a:t> </a:t>
            </a:r>
            <a:r>
              <a:rPr lang="en-US" sz="2000" i="0" u="none" strike="noStrike" dirty="0">
                <a:solidFill>
                  <a:srgbClr val="000000"/>
                </a:solidFill>
                <a:effectLst/>
                <a:latin typeface="+mj-lt"/>
              </a:rPr>
              <a:t>or</a:t>
            </a:r>
            <a:r>
              <a:rPr lang="en-US" sz="2000" b="1" i="0" u="none" strike="noStrike" dirty="0">
                <a:solidFill>
                  <a:srgbClr val="000000"/>
                </a:solidFill>
                <a:effectLst/>
                <a:latin typeface="+mj-lt"/>
              </a:rPr>
              <a:t> </a:t>
            </a:r>
            <a:r>
              <a:rPr lang="en-US" sz="2800" b="1" i="0" u="none" strike="noStrike" dirty="0">
                <a:solidFill>
                  <a:srgbClr val="000000"/>
                </a:solidFill>
                <a:effectLst/>
                <a:latin typeface="+mj-lt"/>
              </a:rPr>
              <a:t>ethnic origin </a:t>
            </a:r>
            <a:r>
              <a:rPr lang="en-US" sz="2000" b="1" i="0" u="none" strike="noStrike" dirty="0">
                <a:solidFill>
                  <a:srgbClr val="000000"/>
                </a:solidFill>
                <a:effectLst/>
                <a:latin typeface="+mj-lt"/>
              </a:rPr>
              <a:t>(e.g., EU Racial Equality Directive)</a:t>
            </a:r>
            <a:endParaRPr lang="en-US" sz="2000" dirty="0"/>
          </a:p>
        </p:txBody>
      </p:sp>
      <p:sp>
        <p:nvSpPr>
          <p:cNvPr id="3" name="Content Placeholder 2">
            <a:extLst>
              <a:ext uri="{FF2B5EF4-FFF2-40B4-BE49-F238E27FC236}">
                <a16:creationId xmlns:a16="http://schemas.microsoft.com/office/drawing/2014/main" id="{4344A361-D42D-F6D4-0BC1-BB5326A2347E}"/>
              </a:ext>
            </a:extLst>
          </p:cNvPr>
          <p:cNvSpPr>
            <a:spLocks noGrp="1"/>
          </p:cNvSpPr>
          <p:nvPr>
            <p:ph idx="1"/>
          </p:nvPr>
        </p:nvSpPr>
        <p:spPr>
          <a:xfrm>
            <a:off x="186612" y="1371600"/>
            <a:ext cx="11167188" cy="5299788"/>
          </a:xfrm>
        </p:spPr>
        <p:txBody>
          <a:bodyPr>
            <a:normAutofit/>
          </a:bodyPr>
          <a:lstStyle/>
          <a:p>
            <a:pPr marL="0" marR="0" indent="0" algn="just">
              <a:lnSpc>
                <a:spcPct val="107000"/>
              </a:lnSpc>
              <a:spcBef>
                <a:spcPts val="0"/>
              </a:spcBef>
              <a:spcAft>
                <a:spcPts val="800"/>
              </a:spcAft>
              <a:buNone/>
            </a:pPr>
            <a:r>
              <a:rPr lang="ro-RO" sz="1800" b="1" kern="100" dirty="0">
                <a:solidFill>
                  <a:srgbClr val="C00000"/>
                </a:solidFill>
                <a:effectLst/>
                <a:latin typeface="+mj-lt"/>
                <a:ea typeface="Calibri" panose="020F0502020204030204" pitchFamily="34" charset="0"/>
                <a:cs typeface="Times New Roman" panose="02020603050405020304" pitchFamily="18" charset="0"/>
              </a:rPr>
              <a:t>                      </a:t>
            </a:r>
            <a:r>
              <a:rPr lang="en-US" sz="1800" b="1" kern="100" dirty="0">
                <a:solidFill>
                  <a:srgbClr val="C00000"/>
                </a:solidFill>
                <a:effectLst/>
                <a:latin typeface="+mj-lt"/>
                <a:ea typeface="Calibri" panose="020F0502020204030204" pitchFamily="34" charset="0"/>
                <a:cs typeface="Times New Roman" panose="02020603050405020304" pitchFamily="18" charset="0"/>
              </a:rPr>
              <a:t>Multiple discrimination</a:t>
            </a:r>
          </a:p>
          <a:p>
            <a:pPr marL="0" marR="0" algn="just">
              <a:lnSpc>
                <a:spcPct val="107000"/>
              </a:lnSpc>
              <a:spcBef>
                <a:spcPts val="0"/>
              </a:spcBef>
              <a:spcAft>
                <a:spcPts val="800"/>
              </a:spcAft>
            </a:pPr>
            <a:r>
              <a:rPr lang="en-US" sz="2000" kern="100" dirty="0">
                <a:solidFill>
                  <a:schemeClr val="accent1"/>
                </a:solidFill>
                <a:effectLst/>
                <a:latin typeface="+mj-lt"/>
                <a:ea typeface="Calibri" panose="020F0502020204030204" pitchFamily="34" charset="0"/>
                <a:cs typeface="Times New Roman" panose="02020603050405020304" pitchFamily="18" charset="0"/>
              </a:rPr>
              <a:t>Multiple discrimination </a:t>
            </a:r>
            <a:r>
              <a:rPr lang="en-US" sz="2000" kern="100" dirty="0">
                <a:effectLst/>
                <a:latin typeface="+mj-lt"/>
                <a:ea typeface="Calibri" panose="020F0502020204030204" pitchFamily="34" charset="0"/>
                <a:cs typeface="Times New Roman" panose="02020603050405020304" pitchFamily="18" charset="0"/>
              </a:rPr>
              <a:t>constitutes any act of discrimination, which is based on two or more of the legally recognized discrimination criteria</a:t>
            </a:r>
            <a:r>
              <a:rPr lang="ro-RO" sz="2000" kern="100" dirty="0">
                <a:effectLst/>
                <a:latin typeface="+mj-lt"/>
                <a:ea typeface="Calibri" panose="020F0502020204030204" pitchFamily="34" charset="0"/>
                <a:cs typeface="Times New Roman" panose="02020603050405020304" pitchFamily="18" charset="0"/>
              </a:rPr>
              <a:t>;</a:t>
            </a:r>
          </a:p>
          <a:p>
            <a:pPr marL="0" algn="just">
              <a:lnSpc>
                <a:spcPct val="107000"/>
              </a:lnSpc>
              <a:spcBef>
                <a:spcPts val="0"/>
              </a:spcBef>
              <a:spcAft>
                <a:spcPts val="800"/>
              </a:spcAft>
            </a:pPr>
            <a:r>
              <a:rPr lang="ro-RO" sz="2000" kern="100" dirty="0">
                <a:effectLst/>
                <a:latin typeface="+mj-lt"/>
                <a:ea typeface="Calibri" panose="020F0502020204030204" pitchFamily="34" charset="0"/>
                <a:cs typeface="Times New Roman" panose="02020603050405020304" pitchFamily="18" charset="0"/>
              </a:rPr>
              <a:t>t</a:t>
            </a:r>
            <a:r>
              <a:rPr lang="en-US" sz="2000" kern="100" dirty="0" err="1">
                <a:effectLst/>
                <a:latin typeface="+mj-lt"/>
                <a:ea typeface="Calibri" panose="020F0502020204030204" pitchFamily="34" charset="0"/>
                <a:cs typeface="Times New Roman" panose="02020603050405020304" pitchFamily="18" charset="0"/>
              </a:rPr>
              <a:t>hus</a:t>
            </a:r>
            <a:r>
              <a:rPr lang="en-US" sz="2000" kern="100" dirty="0">
                <a:effectLst/>
                <a:latin typeface="+mj-lt"/>
                <a:ea typeface="Calibri" panose="020F0502020204030204" pitchFamily="34" charset="0"/>
                <a:cs typeface="Times New Roman" panose="02020603050405020304" pitchFamily="18" charset="0"/>
              </a:rPr>
              <a:t>, multiple or additional discrimination refers to a particular situation in which several discrimination criteria they add up and create an extra "burden„</a:t>
            </a:r>
            <a:r>
              <a:rPr lang="ro-RO" sz="2000" kern="100" dirty="0">
                <a:effectLst/>
                <a:latin typeface="+mj-lt"/>
                <a:ea typeface="Calibri" panose="020F0502020204030204" pitchFamily="34" charset="0"/>
                <a:cs typeface="Times New Roman" panose="02020603050405020304" pitchFamily="18" charset="0"/>
              </a:rPr>
              <a:t>;</a:t>
            </a:r>
          </a:p>
          <a:p>
            <a:pPr marL="0" marR="0" indent="0" algn="just">
              <a:lnSpc>
                <a:spcPct val="107000"/>
              </a:lnSpc>
              <a:spcBef>
                <a:spcPts val="0"/>
              </a:spcBef>
              <a:spcAft>
                <a:spcPts val="800"/>
              </a:spcAft>
              <a:buNone/>
            </a:pPr>
            <a:r>
              <a:rPr lang="ro-RO" sz="1800" b="1" kern="100" dirty="0">
                <a:solidFill>
                  <a:srgbClr val="C00000"/>
                </a:solidFill>
                <a:effectLst/>
                <a:latin typeface="+mj-lt"/>
                <a:ea typeface="Calibri" panose="020F0502020204030204" pitchFamily="34" charset="0"/>
                <a:cs typeface="Times New Roman" panose="02020603050405020304" pitchFamily="18" charset="0"/>
              </a:rPr>
              <a:t>                   </a:t>
            </a:r>
            <a:r>
              <a:rPr lang="es-ES" sz="1800" b="1" kern="100" dirty="0">
                <a:solidFill>
                  <a:srgbClr val="C00000"/>
                </a:solidFill>
                <a:effectLst/>
                <a:latin typeface="+mj-lt"/>
                <a:ea typeface="Calibri" panose="020F0502020204030204" pitchFamily="34" charset="0"/>
                <a:cs typeface="Times New Roman" panose="02020603050405020304" pitchFamily="18" charset="0"/>
              </a:rPr>
              <a:t>Positive </a:t>
            </a:r>
            <a:r>
              <a:rPr lang="es-ES" sz="1800" b="1" kern="100" dirty="0" err="1">
                <a:solidFill>
                  <a:srgbClr val="C00000"/>
                </a:solidFill>
                <a:effectLst/>
                <a:latin typeface="+mj-lt"/>
                <a:ea typeface="Calibri" panose="020F0502020204030204" pitchFamily="34" charset="0"/>
                <a:cs typeface="Times New Roman" panose="02020603050405020304" pitchFamily="18" charset="0"/>
              </a:rPr>
              <a:t>discrimination</a:t>
            </a:r>
            <a:endParaRPr lang="en-US" sz="1800" kern="100" dirty="0">
              <a:solidFill>
                <a:srgbClr val="C00000"/>
              </a:solidFill>
              <a:effectLst/>
              <a:latin typeface="+mj-lt"/>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ro-RO" sz="2000" kern="100" dirty="0">
                <a:effectLst/>
                <a:latin typeface="+mj-lt"/>
                <a:ea typeface="Calibri" panose="020F0502020204030204" pitchFamily="34" charset="0"/>
                <a:cs typeface="Times New Roman" panose="02020603050405020304" pitchFamily="18" charset="0"/>
              </a:rPr>
              <a:t>t</a:t>
            </a:r>
            <a:r>
              <a:rPr lang="en-US" sz="2000" kern="100" dirty="0">
                <a:effectLst/>
                <a:latin typeface="+mj-lt"/>
                <a:ea typeface="Calibri" panose="020F0502020204030204" pitchFamily="34" charset="0"/>
                <a:cs typeface="Times New Roman" panose="02020603050405020304" pitchFamily="18" charset="0"/>
              </a:rPr>
              <a:t>he principles of equality and non-discrimination </a:t>
            </a:r>
            <a:r>
              <a:rPr lang="en-US" sz="2000" i="1" kern="100" dirty="0">
                <a:effectLst/>
                <a:latin typeface="+mj-lt"/>
                <a:ea typeface="Calibri" panose="020F0502020204030204" pitchFamily="34" charset="0"/>
                <a:cs typeface="Times New Roman" panose="02020603050405020304" pitchFamily="18" charset="0"/>
              </a:rPr>
              <a:t>are not always sufficient to really guarantee equality</a:t>
            </a:r>
            <a:r>
              <a:rPr lang="en-US" sz="2000" kern="100" dirty="0">
                <a:solidFill>
                  <a:schemeClr val="accent1"/>
                </a:solidFill>
                <a:effectLst/>
                <a:latin typeface="+mj-lt"/>
                <a:ea typeface="Calibri" panose="020F0502020204030204" pitchFamily="34" charset="0"/>
                <a:cs typeface="Times New Roman" panose="02020603050405020304" pitchFamily="18" charset="0"/>
              </a:rPr>
              <a:t>, and special </a:t>
            </a:r>
            <a:r>
              <a:rPr lang="en-US" sz="2000" i="1" kern="100" dirty="0">
                <a:solidFill>
                  <a:schemeClr val="accent1"/>
                </a:solidFill>
                <a:effectLst/>
                <a:latin typeface="+mj-lt"/>
                <a:ea typeface="Calibri" panose="020F0502020204030204" pitchFamily="34" charset="0"/>
                <a:cs typeface="Times New Roman" panose="02020603050405020304" pitchFamily="18" charset="0"/>
              </a:rPr>
              <a:t>temporary measures </a:t>
            </a:r>
            <a:r>
              <a:rPr lang="en-US" sz="2000" kern="100" dirty="0">
                <a:solidFill>
                  <a:schemeClr val="accent1"/>
                </a:solidFill>
                <a:effectLst/>
                <a:latin typeface="+mj-lt"/>
                <a:ea typeface="Calibri" panose="020F0502020204030204" pitchFamily="34" charset="0"/>
                <a:cs typeface="Times New Roman" panose="02020603050405020304" pitchFamily="18" charset="0"/>
              </a:rPr>
              <a:t>may be necessary for this purpose</a:t>
            </a:r>
            <a:r>
              <a:rPr lang="ro-RO" sz="2000" kern="100" dirty="0">
                <a:solidFill>
                  <a:schemeClr val="accent1"/>
                </a:solidFill>
                <a:effectLst/>
                <a:latin typeface="+mj-lt"/>
                <a:ea typeface="Calibri" panose="020F0502020204030204" pitchFamily="34" charset="0"/>
                <a:cs typeface="Times New Roman" panose="02020603050405020304" pitchFamily="18" charset="0"/>
              </a:rPr>
              <a:t>;</a:t>
            </a:r>
            <a:endParaRPr lang="en-US" sz="2000" kern="100" dirty="0">
              <a:solidFill>
                <a:schemeClr val="accent1"/>
              </a:solidFill>
              <a:effectLst/>
              <a:latin typeface="+mj-lt"/>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ro-RO" sz="2000" kern="100" dirty="0">
                <a:solidFill>
                  <a:schemeClr val="accent1"/>
                </a:solidFill>
                <a:effectLst/>
                <a:latin typeface="+mj-lt"/>
                <a:ea typeface="Calibri" panose="020F0502020204030204" pitchFamily="34" charset="0"/>
                <a:cs typeface="Times New Roman" panose="02020603050405020304" pitchFamily="18" charset="0"/>
              </a:rPr>
              <a:t>f</a:t>
            </a:r>
            <a:r>
              <a:rPr lang="en-US" sz="2000" kern="100" dirty="0">
                <a:solidFill>
                  <a:schemeClr val="accent1"/>
                </a:solidFill>
                <a:effectLst/>
                <a:latin typeface="+mj-lt"/>
                <a:ea typeface="Calibri" panose="020F0502020204030204" pitchFamily="34" charset="0"/>
                <a:cs typeface="Times New Roman" panose="02020603050405020304" pitchFamily="18" charset="0"/>
              </a:rPr>
              <a:t>or these reasons, the international instruments recognize that positive actions are necessary in order to overcome discrimination, by reducing or excluding the conditions that cause discrimination, and the states are in the right to adopt measures aimed at preventing or remedying existing situations of inequality</a:t>
            </a:r>
            <a:r>
              <a:rPr lang="ro-RO" sz="2000" kern="100" dirty="0">
                <a:solidFill>
                  <a:schemeClr val="accent1"/>
                </a:solidFill>
                <a:effectLst/>
                <a:latin typeface="+mj-lt"/>
                <a:ea typeface="Calibri" panose="020F0502020204030204" pitchFamily="34" charset="0"/>
                <a:cs typeface="Times New Roman" panose="02020603050405020304" pitchFamily="18" charset="0"/>
              </a:rPr>
              <a:t>;</a:t>
            </a:r>
          </a:p>
          <a:p>
            <a:pPr marL="0" marR="0" indent="0" algn="just">
              <a:lnSpc>
                <a:spcPct val="107000"/>
              </a:lnSpc>
              <a:spcBef>
                <a:spcPts val="0"/>
              </a:spcBef>
              <a:spcAft>
                <a:spcPts val="800"/>
              </a:spcAft>
              <a:buNone/>
            </a:pPr>
            <a:r>
              <a:rPr lang="ro-RO" sz="2000" kern="100" dirty="0">
                <a:solidFill>
                  <a:srgbClr val="C00000"/>
                </a:solidFill>
                <a:latin typeface="+mj-lt"/>
                <a:ea typeface="Calibri" panose="020F0502020204030204" pitchFamily="34" charset="0"/>
                <a:cs typeface="Times New Roman" panose="02020603050405020304" pitchFamily="18" charset="0"/>
              </a:rPr>
              <a:t>t</a:t>
            </a:r>
            <a:r>
              <a:rPr lang="en-US" sz="2000" kern="100" dirty="0">
                <a:solidFill>
                  <a:srgbClr val="C00000"/>
                </a:solidFill>
                <a:effectLst/>
                <a:latin typeface="+mj-lt"/>
                <a:ea typeface="Calibri" panose="020F0502020204030204" pitchFamily="34" charset="0"/>
                <a:cs typeface="Times New Roman" panose="02020603050405020304" pitchFamily="18" charset="0"/>
              </a:rPr>
              <a:t>he concept is found in EU law, in </a:t>
            </a:r>
            <a:r>
              <a:rPr lang="ro-RO" sz="2000" kern="100" dirty="0" err="1">
                <a:solidFill>
                  <a:srgbClr val="C00000"/>
                </a:solidFill>
                <a:effectLst/>
                <a:latin typeface="+mj-lt"/>
                <a:ea typeface="Calibri" panose="020F0502020204030204" pitchFamily="34" charset="0"/>
                <a:cs typeface="Times New Roman" panose="02020603050405020304" pitchFamily="18" charset="0"/>
              </a:rPr>
              <a:t>the</a:t>
            </a:r>
            <a:r>
              <a:rPr lang="ro-RO" sz="2000" kern="100" dirty="0">
                <a:solidFill>
                  <a:srgbClr val="C00000"/>
                </a:solidFill>
                <a:effectLst/>
                <a:latin typeface="+mj-lt"/>
                <a:ea typeface="Calibri" panose="020F0502020204030204" pitchFamily="34" charset="0"/>
                <a:cs typeface="Times New Roman" panose="02020603050405020304" pitchFamily="18" charset="0"/>
              </a:rPr>
              <a:t> </a:t>
            </a:r>
            <a:r>
              <a:rPr lang="en-US" sz="2000" kern="100" dirty="0">
                <a:solidFill>
                  <a:srgbClr val="C00000"/>
                </a:solidFill>
                <a:effectLst/>
                <a:latin typeface="+mj-lt"/>
                <a:ea typeface="Calibri" panose="020F0502020204030204" pitchFamily="34" charset="0"/>
                <a:cs typeface="Times New Roman" panose="02020603050405020304" pitchFamily="18" charset="0"/>
              </a:rPr>
              <a:t>European Court of Human Rights </a:t>
            </a:r>
            <a:r>
              <a:rPr lang="ro-RO" sz="2000" kern="100" dirty="0">
                <a:solidFill>
                  <a:srgbClr val="C00000"/>
                </a:solidFill>
                <a:effectLst/>
                <a:latin typeface="+mj-lt"/>
                <a:ea typeface="Calibri" panose="020F0502020204030204" pitchFamily="34" charset="0"/>
                <a:cs typeface="Times New Roman" panose="02020603050405020304" pitchFamily="18" charset="0"/>
              </a:rPr>
              <a:t>/</a:t>
            </a:r>
            <a:r>
              <a:rPr lang="en-US" sz="2000" kern="100" dirty="0">
                <a:solidFill>
                  <a:srgbClr val="C00000"/>
                </a:solidFill>
                <a:effectLst/>
                <a:latin typeface="+mj-lt"/>
                <a:ea typeface="Calibri" panose="020F0502020204030204" pitchFamily="34" charset="0"/>
                <a:cs typeface="Times New Roman" panose="02020603050405020304" pitchFamily="18" charset="0"/>
              </a:rPr>
              <a:t> ECtHR and the Court of Justice of the European Union jurisprudence</a:t>
            </a:r>
          </a:p>
          <a:p>
            <a:pPr marL="0" algn="just">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endParaRPr lang="en-US" sz="1800" kern="1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803584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9015FF-0F32-DBE3-1FBE-F44980882397}"/>
              </a:ext>
            </a:extLst>
          </p:cNvPr>
          <p:cNvSpPr>
            <a:spLocks noGrp="1"/>
          </p:cNvSpPr>
          <p:nvPr>
            <p:ph type="title"/>
          </p:nvPr>
        </p:nvSpPr>
        <p:spPr>
          <a:xfrm>
            <a:off x="130629" y="102638"/>
            <a:ext cx="11223171" cy="830424"/>
          </a:xfrm>
        </p:spPr>
        <p:txBody>
          <a:bodyPr>
            <a:normAutofit/>
          </a:bodyPr>
          <a:lstStyle/>
          <a:p>
            <a:r>
              <a:rPr lang="ro-RO" sz="2000" b="1" dirty="0">
                <a:solidFill>
                  <a:srgbClr val="C00000"/>
                </a:solidFill>
                <a:latin typeface="+mj-lt"/>
              </a:rPr>
              <a:t>3.</a:t>
            </a:r>
            <a:r>
              <a:rPr lang="ro-RO" sz="2000" b="1" dirty="0">
                <a:latin typeface="+mj-lt"/>
              </a:rPr>
              <a:t> </a:t>
            </a:r>
            <a:r>
              <a:rPr lang="en-US" sz="2000" b="1" i="0" u="none" strike="noStrike" dirty="0">
                <a:solidFill>
                  <a:srgbClr val="000000"/>
                </a:solidFill>
                <a:effectLst/>
                <a:latin typeface="+mj-lt"/>
              </a:rPr>
              <a:t>Non-discrimination based on </a:t>
            </a:r>
            <a:r>
              <a:rPr lang="en-US" sz="2800" b="1" i="0" u="none" strike="noStrike" dirty="0">
                <a:solidFill>
                  <a:srgbClr val="000000"/>
                </a:solidFill>
                <a:effectLst/>
                <a:latin typeface="+mj-lt"/>
              </a:rPr>
              <a:t>race</a:t>
            </a:r>
            <a:r>
              <a:rPr lang="en-US" sz="2000" b="1" i="0" u="none" strike="noStrike" dirty="0">
                <a:solidFill>
                  <a:srgbClr val="000000"/>
                </a:solidFill>
                <a:effectLst/>
                <a:latin typeface="+mj-lt"/>
              </a:rPr>
              <a:t> </a:t>
            </a:r>
            <a:r>
              <a:rPr lang="en-US" sz="2000" i="0" u="none" strike="noStrike" dirty="0">
                <a:solidFill>
                  <a:srgbClr val="000000"/>
                </a:solidFill>
                <a:effectLst/>
                <a:latin typeface="+mj-lt"/>
              </a:rPr>
              <a:t>or</a:t>
            </a:r>
            <a:r>
              <a:rPr lang="en-US" sz="2000" b="1" i="0" u="none" strike="noStrike" dirty="0">
                <a:solidFill>
                  <a:srgbClr val="000000"/>
                </a:solidFill>
                <a:effectLst/>
                <a:latin typeface="+mj-lt"/>
              </a:rPr>
              <a:t> </a:t>
            </a:r>
            <a:r>
              <a:rPr lang="en-US" sz="2800" b="1" i="0" u="none" strike="noStrike" dirty="0">
                <a:solidFill>
                  <a:srgbClr val="000000"/>
                </a:solidFill>
                <a:effectLst/>
                <a:latin typeface="+mj-lt"/>
              </a:rPr>
              <a:t>ethnic origin </a:t>
            </a:r>
            <a:r>
              <a:rPr lang="en-US" sz="2000" b="1" i="0" u="none" strike="noStrike" dirty="0">
                <a:solidFill>
                  <a:srgbClr val="000000"/>
                </a:solidFill>
                <a:effectLst/>
                <a:latin typeface="+mj-lt"/>
              </a:rPr>
              <a:t>(e.g., EU Racial Equality Directive)</a:t>
            </a:r>
            <a:br>
              <a:rPr lang="ro-RO"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8774C773-9C76-0E1F-B4DA-BE46D7B2BBF0}"/>
              </a:ext>
            </a:extLst>
          </p:cNvPr>
          <p:cNvSpPr>
            <a:spLocks noGrp="1"/>
          </p:cNvSpPr>
          <p:nvPr>
            <p:ph idx="1"/>
          </p:nvPr>
        </p:nvSpPr>
        <p:spPr>
          <a:xfrm>
            <a:off x="130629" y="858416"/>
            <a:ext cx="11223171" cy="5896947"/>
          </a:xfrm>
        </p:spPr>
        <p:txBody>
          <a:bodyPr>
            <a:normAutofit/>
          </a:bodyPr>
          <a:lstStyle/>
          <a:p>
            <a:pPr>
              <a:lnSpc>
                <a:spcPct val="150000"/>
              </a:lnSpc>
            </a:pPr>
            <a:r>
              <a:rPr lang="ro-RO" sz="2400" b="1" dirty="0">
                <a:solidFill>
                  <a:schemeClr val="accent1"/>
                </a:solidFill>
              </a:rPr>
              <a:t>r</a:t>
            </a:r>
            <a:r>
              <a:rPr lang="en-US" sz="2400" b="1" dirty="0">
                <a:solidFill>
                  <a:schemeClr val="accent1"/>
                </a:solidFill>
              </a:rPr>
              <a:t>ace</a:t>
            </a:r>
            <a:r>
              <a:rPr lang="en-US" sz="2400" dirty="0">
                <a:solidFill>
                  <a:schemeClr val="accent1"/>
                </a:solidFill>
              </a:rPr>
              <a:t> and </a:t>
            </a:r>
            <a:r>
              <a:rPr lang="en-US" sz="2400" b="1" dirty="0">
                <a:solidFill>
                  <a:schemeClr val="accent1"/>
                </a:solidFill>
              </a:rPr>
              <a:t>ethnic origin </a:t>
            </a:r>
            <a:r>
              <a:rPr lang="en-US" sz="2400" dirty="0">
                <a:solidFill>
                  <a:schemeClr val="accent1"/>
                </a:solidFill>
              </a:rPr>
              <a:t>are </a:t>
            </a:r>
            <a:r>
              <a:rPr lang="en-US" sz="2400" b="1" u="sng" dirty="0">
                <a:solidFill>
                  <a:schemeClr val="accent1"/>
                </a:solidFill>
              </a:rPr>
              <a:t>prohibited grounds of discrimination in Europe</a:t>
            </a:r>
            <a:r>
              <a:rPr lang="ro-RO" sz="2400" dirty="0">
                <a:solidFill>
                  <a:schemeClr val="accent1"/>
                </a:solidFill>
              </a:rPr>
              <a:t>;</a:t>
            </a:r>
          </a:p>
          <a:p>
            <a:pPr algn="just">
              <a:lnSpc>
                <a:spcPct val="150000"/>
              </a:lnSpc>
            </a:pPr>
            <a:r>
              <a:rPr lang="ro-RO" sz="2400" i="1" dirty="0">
                <a:solidFill>
                  <a:schemeClr val="accent1"/>
                </a:solidFill>
              </a:rPr>
              <a:t>t</a:t>
            </a:r>
            <a:r>
              <a:rPr lang="en-US" sz="2400" i="1" dirty="0">
                <a:solidFill>
                  <a:schemeClr val="accent1"/>
                </a:solidFill>
              </a:rPr>
              <a:t>he EU has a specific legal instrument </a:t>
            </a:r>
            <a:r>
              <a:rPr lang="en-US" sz="2400" dirty="0">
                <a:solidFill>
                  <a:schemeClr val="accent1"/>
                </a:solidFill>
              </a:rPr>
              <a:t>(</a:t>
            </a:r>
            <a:r>
              <a:rPr lang="en-US" sz="2400" dirty="0"/>
              <a:t>the Racial Equality Directive</a:t>
            </a:r>
            <a:r>
              <a:rPr lang="en-US" sz="2400" dirty="0">
                <a:solidFill>
                  <a:schemeClr val="accent1"/>
                </a:solidFill>
              </a:rPr>
              <a:t>) that prohibits</a:t>
            </a:r>
            <a:r>
              <a:rPr lang="ro-RO" sz="2400" dirty="0">
                <a:solidFill>
                  <a:schemeClr val="accent1"/>
                </a:solidFill>
              </a:rPr>
              <a:t> </a:t>
            </a:r>
            <a:r>
              <a:rPr lang="en-US" sz="2400" dirty="0">
                <a:solidFill>
                  <a:schemeClr val="accent1"/>
                </a:solidFill>
              </a:rPr>
              <a:t>direct and in</a:t>
            </a:r>
            <a:r>
              <a:rPr lang="ro-RO" sz="2400" dirty="0">
                <a:solidFill>
                  <a:schemeClr val="accent1"/>
                </a:solidFill>
              </a:rPr>
              <a:t> u</a:t>
            </a:r>
            <a:r>
              <a:rPr lang="en-US" sz="2400" dirty="0" err="1">
                <a:solidFill>
                  <a:schemeClr val="accent1"/>
                </a:solidFill>
              </a:rPr>
              <a:t>nder</a:t>
            </a:r>
            <a:r>
              <a:rPr lang="en-US" sz="2400" dirty="0">
                <a:solidFill>
                  <a:schemeClr val="accent1"/>
                </a:solidFill>
              </a:rPr>
              <a:t> EU law, the Racial Equality Directive prohibits </a:t>
            </a:r>
            <a:r>
              <a:rPr lang="en-US" sz="2400" i="1" dirty="0">
                <a:solidFill>
                  <a:schemeClr val="accent1"/>
                </a:solidFill>
              </a:rPr>
              <a:t>discrimination on the</a:t>
            </a:r>
            <a:r>
              <a:rPr lang="ro-RO" sz="2400" i="1" dirty="0">
                <a:solidFill>
                  <a:schemeClr val="accent1"/>
                </a:solidFill>
              </a:rPr>
              <a:t> </a:t>
            </a:r>
            <a:r>
              <a:rPr lang="en-US" sz="2400" i="1" dirty="0">
                <a:solidFill>
                  <a:schemeClr val="accent1"/>
                </a:solidFill>
              </a:rPr>
              <a:t>basis of race or ethnicity </a:t>
            </a:r>
            <a:r>
              <a:rPr lang="en-US" sz="2400" dirty="0">
                <a:solidFill>
                  <a:schemeClr val="accent1"/>
                </a:solidFill>
              </a:rPr>
              <a:t>not only in the context of employment but also in</a:t>
            </a:r>
            <a:r>
              <a:rPr lang="ro-RO" sz="2400" dirty="0">
                <a:solidFill>
                  <a:schemeClr val="accent1"/>
                </a:solidFill>
              </a:rPr>
              <a:t> </a:t>
            </a:r>
            <a:r>
              <a:rPr lang="en-US" sz="2400" dirty="0">
                <a:solidFill>
                  <a:schemeClr val="accent1"/>
                </a:solidFill>
              </a:rPr>
              <a:t>the provision of goods and services, the welfare system, education and social security</a:t>
            </a:r>
            <a:r>
              <a:rPr lang="ro-RO" sz="2400" dirty="0">
                <a:solidFill>
                  <a:schemeClr val="accent1"/>
                </a:solidFill>
              </a:rPr>
              <a:t>;</a:t>
            </a:r>
            <a:endParaRPr lang="en-US" sz="2400" dirty="0">
              <a:solidFill>
                <a:schemeClr val="accent1"/>
              </a:solidFill>
            </a:endParaRPr>
          </a:p>
          <a:p>
            <a:pPr algn="just">
              <a:lnSpc>
                <a:spcPct val="150000"/>
              </a:lnSpc>
            </a:pPr>
            <a:r>
              <a:rPr lang="en-US" sz="2400" dirty="0"/>
              <a:t>The ECtHR issued several decisions regarding the discriminatory treatment applied to children in the education system, among which we mention some aspects from reference decisions in a series of cases regarding the differential treatment applied to Roma children in the education system</a:t>
            </a:r>
            <a:r>
              <a:rPr lang="en-US" sz="2800" dirty="0"/>
              <a:t>. </a:t>
            </a:r>
            <a:endParaRPr lang="ro-RO" sz="2600" dirty="0">
              <a:solidFill>
                <a:schemeClr val="accent1"/>
              </a:solidFill>
            </a:endParaRPr>
          </a:p>
        </p:txBody>
      </p:sp>
    </p:spTree>
    <p:extLst>
      <p:ext uri="{BB962C8B-B14F-4D97-AF65-F5344CB8AC3E}">
        <p14:creationId xmlns:p14="http://schemas.microsoft.com/office/powerpoint/2010/main" val="12322719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F6112-9BEA-3E8B-9C39-A84CD35D6938}"/>
              </a:ext>
            </a:extLst>
          </p:cNvPr>
          <p:cNvSpPr>
            <a:spLocks noGrp="1"/>
          </p:cNvSpPr>
          <p:nvPr>
            <p:ph type="title"/>
          </p:nvPr>
        </p:nvSpPr>
        <p:spPr>
          <a:xfrm>
            <a:off x="0" y="214605"/>
            <a:ext cx="11353800" cy="830424"/>
          </a:xfrm>
        </p:spPr>
        <p:txBody>
          <a:bodyPr>
            <a:normAutofit/>
          </a:bodyPr>
          <a:lstStyle/>
          <a:p>
            <a:r>
              <a:rPr lang="ro-RO" sz="2000" b="1" dirty="0">
                <a:solidFill>
                  <a:srgbClr val="C00000"/>
                </a:solidFill>
                <a:latin typeface="+mj-lt"/>
              </a:rPr>
              <a:t>3.</a:t>
            </a:r>
            <a:r>
              <a:rPr lang="ro-RO" sz="2000" b="1" dirty="0">
                <a:latin typeface="+mj-lt"/>
              </a:rPr>
              <a:t> </a:t>
            </a:r>
            <a:r>
              <a:rPr lang="en-US" sz="2000" b="1" i="0" u="none" strike="noStrike" dirty="0">
                <a:solidFill>
                  <a:srgbClr val="000000"/>
                </a:solidFill>
                <a:effectLst/>
                <a:latin typeface="+mj-lt"/>
              </a:rPr>
              <a:t>Non-discrimination based on </a:t>
            </a:r>
            <a:r>
              <a:rPr lang="en-US" sz="2800" b="1" i="0" u="none" strike="noStrike" dirty="0">
                <a:solidFill>
                  <a:srgbClr val="000000"/>
                </a:solidFill>
                <a:effectLst/>
                <a:latin typeface="+mj-lt"/>
              </a:rPr>
              <a:t>race</a:t>
            </a:r>
            <a:r>
              <a:rPr lang="en-US" sz="2000" b="1" i="0" u="none" strike="noStrike" dirty="0">
                <a:solidFill>
                  <a:srgbClr val="000000"/>
                </a:solidFill>
                <a:effectLst/>
                <a:latin typeface="+mj-lt"/>
              </a:rPr>
              <a:t> </a:t>
            </a:r>
            <a:r>
              <a:rPr lang="en-US" sz="2000" i="0" u="none" strike="noStrike" dirty="0">
                <a:solidFill>
                  <a:srgbClr val="000000"/>
                </a:solidFill>
                <a:effectLst/>
                <a:latin typeface="+mj-lt"/>
              </a:rPr>
              <a:t>or</a:t>
            </a:r>
            <a:r>
              <a:rPr lang="en-US" sz="2000" b="1" i="0" u="none" strike="noStrike" dirty="0">
                <a:solidFill>
                  <a:srgbClr val="000000"/>
                </a:solidFill>
                <a:effectLst/>
                <a:latin typeface="+mj-lt"/>
              </a:rPr>
              <a:t> </a:t>
            </a:r>
            <a:r>
              <a:rPr lang="en-US" sz="2800" b="1" i="0" u="none" strike="noStrike" dirty="0">
                <a:solidFill>
                  <a:srgbClr val="000000"/>
                </a:solidFill>
                <a:effectLst/>
                <a:latin typeface="+mj-lt"/>
              </a:rPr>
              <a:t>ethnic origin </a:t>
            </a:r>
            <a:r>
              <a:rPr lang="en-US" sz="2000" b="1" i="0" u="none" strike="noStrike" dirty="0">
                <a:solidFill>
                  <a:srgbClr val="000000"/>
                </a:solidFill>
                <a:effectLst/>
                <a:latin typeface="+mj-lt"/>
              </a:rPr>
              <a:t>(e.g., EU Racial Equality Directive)</a:t>
            </a:r>
            <a:br>
              <a:rPr lang="ro-RO"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2F653EDA-F789-6F27-43C2-8E6D172D9288}"/>
              </a:ext>
            </a:extLst>
          </p:cNvPr>
          <p:cNvSpPr>
            <a:spLocks noGrp="1"/>
          </p:cNvSpPr>
          <p:nvPr>
            <p:ph idx="1"/>
          </p:nvPr>
        </p:nvSpPr>
        <p:spPr>
          <a:xfrm>
            <a:off x="242596" y="1045029"/>
            <a:ext cx="11111204" cy="5131934"/>
          </a:xfrm>
        </p:spPr>
        <p:txBody>
          <a:bodyPr/>
          <a:lstStyle/>
          <a:p>
            <a:pPr algn="just"/>
            <a:r>
              <a:rPr lang="en-US" sz="2400" dirty="0">
                <a:solidFill>
                  <a:schemeClr val="accent1"/>
                </a:solidFill>
              </a:rPr>
              <a:t>These cases were analyzed through the lens of Article 14 in conjunction with Article 2 of Protocol no. 1 to the Convention</a:t>
            </a:r>
            <a:r>
              <a:rPr lang="ro-RO" sz="2400" dirty="0">
                <a:solidFill>
                  <a:schemeClr val="accent1"/>
                </a:solidFill>
              </a:rPr>
              <a:t>;</a:t>
            </a:r>
          </a:p>
          <a:p>
            <a:pPr marL="0" indent="0" algn="just">
              <a:buNone/>
            </a:pPr>
            <a:endParaRPr lang="ro-RO" sz="2400" dirty="0">
              <a:solidFill>
                <a:schemeClr val="accent1"/>
              </a:solidFill>
            </a:endParaRPr>
          </a:p>
          <a:p>
            <a:pPr algn="just"/>
            <a:r>
              <a:rPr lang="ro-RO" sz="2400" dirty="0">
                <a:solidFill>
                  <a:schemeClr val="accent1"/>
                </a:solidFill>
              </a:rPr>
              <a:t>t</a:t>
            </a:r>
            <a:r>
              <a:rPr lang="en-US" sz="2400" dirty="0">
                <a:solidFill>
                  <a:schemeClr val="accent1"/>
                </a:solidFill>
              </a:rPr>
              <a:t>he European Court held that the segregation of Roma children in special schools or classes could only be objectively </a:t>
            </a:r>
            <a:r>
              <a:rPr lang="en-US" sz="2400" dirty="0">
                <a:solidFill>
                  <a:schemeClr val="tx2"/>
                </a:solidFill>
              </a:rPr>
              <a:t>justified by establishing adequate guarantees regarding the transfer of children to those schools or classes</a:t>
            </a:r>
            <a:r>
              <a:rPr lang="en-US" sz="2400" dirty="0">
                <a:solidFill>
                  <a:schemeClr val="accent1"/>
                </a:solidFill>
              </a:rPr>
              <a:t>, for example, </a:t>
            </a:r>
            <a:r>
              <a:rPr lang="en-US" sz="2400" i="1" dirty="0">
                <a:solidFill>
                  <a:schemeClr val="accent1"/>
                </a:solidFill>
              </a:rPr>
              <a:t>taking measures to overcome learning difficulties or developing of tests according to their needs with appropriate assessment, so that the integration in regular classes is achieved after the remediation of learning difficulties</a:t>
            </a:r>
            <a:r>
              <a:rPr lang="ro-RO" sz="2400" dirty="0">
                <a:solidFill>
                  <a:schemeClr val="accent1"/>
                </a:solidFill>
              </a:rPr>
              <a:t>;</a:t>
            </a:r>
          </a:p>
          <a:p>
            <a:pPr algn="just"/>
            <a:endParaRPr lang="ro-RO" sz="2400" dirty="0">
              <a:solidFill>
                <a:schemeClr val="accent1"/>
              </a:solidFill>
            </a:endParaRPr>
          </a:p>
          <a:p>
            <a:pPr algn="just"/>
            <a:r>
              <a:rPr lang="ro-RO" sz="2400" dirty="0">
                <a:solidFill>
                  <a:schemeClr val="accent1"/>
                </a:solidFill>
              </a:rPr>
              <a:t>i</a:t>
            </a:r>
            <a:r>
              <a:rPr lang="en-US" sz="2400" dirty="0">
                <a:solidFill>
                  <a:schemeClr val="accent1"/>
                </a:solidFill>
              </a:rPr>
              <a:t>n the absence of effective measures to combat segregation, the prolongation of the educational segregation of Roma children in ordinary schools with a normal program cannot be justified.</a:t>
            </a:r>
            <a:endParaRPr lang="ro-RO" sz="2400" dirty="0">
              <a:solidFill>
                <a:schemeClr val="accent1"/>
              </a:solidFill>
            </a:endParaRPr>
          </a:p>
          <a:p>
            <a:endParaRPr lang="en-US" dirty="0"/>
          </a:p>
        </p:txBody>
      </p:sp>
    </p:spTree>
    <p:extLst>
      <p:ext uri="{BB962C8B-B14F-4D97-AF65-F5344CB8AC3E}">
        <p14:creationId xmlns:p14="http://schemas.microsoft.com/office/powerpoint/2010/main" val="30127533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D8592-637E-EAA3-4EAA-F6DDA18E53C9}"/>
              </a:ext>
            </a:extLst>
          </p:cNvPr>
          <p:cNvSpPr>
            <a:spLocks noGrp="1"/>
          </p:cNvSpPr>
          <p:nvPr>
            <p:ph type="title"/>
          </p:nvPr>
        </p:nvSpPr>
        <p:spPr/>
        <p:txBody>
          <a:bodyPr>
            <a:normAutofit/>
          </a:bodyPr>
          <a:lstStyle/>
          <a:p>
            <a:r>
              <a:rPr lang="ro-RO" sz="2000" b="1" dirty="0">
                <a:solidFill>
                  <a:srgbClr val="C00000"/>
                </a:solidFill>
                <a:latin typeface="+mj-lt"/>
              </a:rPr>
              <a:t>3.</a:t>
            </a:r>
            <a:r>
              <a:rPr lang="ro-RO" sz="2000" b="1" dirty="0">
                <a:latin typeface="+mj-lt"/>
              </a:rPr>
              <a:t> </a:t>
            </a:r>
            <a:r>
              <a:rPr lang="en-US" sz="2000" b="1" i="0" u="none" strike="noStrike" dirty="0">
                <a:solidFill>
                  <a:srgbClr val="000000"/>
                </a:solidFill>
                <a:effectLst/>
                <a:latin typeface="+mj-lt"/>
              </a:rPr>
              <a:t>Non-discrimination based on </a:t>
            </a:r>
            <a:r>
              <a:rPr lang="en-US" sz="2800" b="1" i="0" u="none" strike="noStrike" dirty="0">
                <a:solidFill>
                  <a:srgbClr val="000000"/>
                </a:solidFill>
                <a:effectLst/>
                <a:latin typeface="+mj-lt"/>
              </a:rPr>
              <a:t>race</a:t>
            </a:r>
            <a:r>
              <a:rPr lang="en-US" sz="2000" b="1" i="0" u="none" strike="noStrike" dirty="0">
                <a:solidFill>
                  <a:srgbClr val="000000"/>
                </a:solidFill>
                <a:effectLst/>
                <a:latin typeface="+mj-lt"/>
              </a:rPr>
              <a:t> </a:t>
            </a:r>
            <a:r>
              <a:rPr lang="en-US" sz="2000" i="0" u="none" strike="noStrike" dirty="0">
                <a:solidFill>
                  <a:srgbClr val="000000"/>
                </a:solidFill>
                <a:effectLst/>
                <a:latin typeface="+mj-lt"/>
              </a:rPr>
              <a:t>or</a:t>
            </a:r>
            <a:r>
              <a:rPr lang="en-US" sz="2000" b="1" i="0" u="none" strike="noStrike" dirty="0">
                <a:solidFill>
                  <a:srgbClr val="000000"/>
                </a:solidFill>
                <a:effectLst/>
                <a:latin typeface="+mj-lt"/>
              </a:rPr>
              <a:t> </a:t>
            </a:r>
            <a:r>
              <a:rPr lang="en-US" sz="2800" b="1" i="0" u="none" strike="noStrike" dirty="0">
                <a:solidFill>
                  <a:srgbClr val="000000"/>
                </a:solidFill>
                <a:effectLst/>
                <a:latin typeface="+mj-lt"/>
              </a:rPr>
              <a:t>ethnic origin </a:t>
            </a:r>
            <a:r>
              <a:rPr lang="en-US" sz="2000" b="1" i="0" u="none" strike="noStrike" dirty="0">
                <a:solidFill>
                  <a:srgbClr val="000000"/>
                </a:solidFill>
                <a:effectLst/>
                <a:latin typeface="+mj-lt"/>
              </a:rPr>
              <a:t>(e.g., EU Racial Equality Directive)</a:t>
            </a:r>
            <a:r>
              <a:rPr lang="ro-RO" sz="2000" b="1" i="0" u="none" strike="noStrike" dirty="0">
                <a:solidFill>
                  <a:srgbClr val="000000"/>
                </a:solidFill>
                <a:effectLst/>
                <a:latin typeface="+mj-lt"/>
              </a:rPr>
              <a:t>;</a:t>
            </a:r>
            <a:br>
              <a:rPr lang="ro-RO"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89B7365E-E43E-8F96-8F66-46B88089AF19}"/>
              </a:ext>
            </a:extLst>
          </p:cNvPr>
          <p:cNvSpPr>
            <a:spLocks noGrp="1"/>
          </p:cNvSpPr>
          <p:nvPr>
            <p:ph idx="1"/>
          </p:nvPr>
        </p:nvSpPr>
        <p:spPr>
          <a:xfrm>
            <a:off x="838200" y="1278294"/>
            <a:ext cx="10515600" cy="4898669"/>
          </a:xfrm>
        </p:spPr>
        <p:txBody>
          <a:bodyPr>
            <a:normAutofit/>
          </a:bodyPr>
          <a:lstStyle/>
          <a:p>
            <a:pPr algn="just"/>
            <a:r>
              <a:rPr lang="en-US" sz="2400" dirty="0">
                <a:solidFill>
                  <a:schemeClr val="accent1"/>
                </a:solidFill>
              </a:rPr>
              <a:t>Roma, as a particularly sizeable and vulnerable ethnic group, fall</a:t>
            </a:r>
            <a:r>
              <a:rPr lang="ro-RO" sz="2400" dirty="0">
                <a:solidFill>
                  <a:schemeClr val="accent1"/>
                </a:solidFill>
              </a:rPr>
              <a:t> </a:t>
            </a:r>
            <a:r>
              <a:rPr lang="en-US" sz="2400" dirty="0">
                <a:solidFill>
                  <a:schemeClr val="accent1"/>
                </a:solidFill>
              </a:rPr>
              <a:t>squarely within the scope of the directive</a:t>
            </a:r>
            <a:r>
              <a:rPr lang="ro-RO" sz="2400" dirty="0">
                <a:solidFill>
                  <a:schemeClr val="accent1"/>
                </a:solidFill>
              </a:rPr>
              <a:t> </a:t>
            </a:r>
            <a:r>
              <a:rPr lang="ro-RO" sz="1800" dirty="0">
                <a:solidFill>
                  <a:schemeClr val="accent1"/>
                </a:solidFill>
              </a:rPr>
              <a:t>(</a:t>
            </a:r>
            <a:r>
              <a:rPr lang="en-US" sz="2000" dirty="0"/>
              <a:t>a key element of the drive to tackle</a:t>
            </a:r>
            <a:r>
              <a:rPr lang="ro-RO" sz="2000" dirty="0"/>
              <a:t> </a:t>
            </a:r>
            <a:r>
              <a:rPr lang="en-US" sz="2000" dirty="0"/>
              <a:t>discrimination against Roma was the adoption in 2011 of a specific EU Roma integration framework for national strategies</a:t>
            </a:r>
            <a:r>
              <a:rPr lang="ro-RO" sz="2000" dirty="0"/>
              <a:t>; i</a:t>
            </a:r>
            <a:r>
              <a:rPr lang="en-US" sz="2000" dirty="0"/>
              <a:t>t was followed in 2020 by a second EU Roma strategic framework for equality, inclusion and participation</a:t>
            </a:r>
            <a:r>
              <a:rPr lang="ro-RO" sz="2000" dirty="0"/>
              <a:t> </a:t>
            </a:r>
            <a:r>
              <a:rPr lang="en-US" sz="2000" dirty="0"/>
              <a:t>for 2020–2030</a:t>
            </a:r>
            <a:r>
              <a:rPr lang="ro-RO" sz="1800" dirty="0"/>
              <a:t>);</a:t>
            </a:r>
          </a:p>
          <a:p>
            <a:pPr algn="just"/>
            <a:endParaRPr lang="en-US" sz="1800" dirty="0"/>
          </a:p>
          <a:p>
            <a:pPr algn="just"/>
            <a:r>
              <a:rPr lang="en-US" sz="1800" dirty="0">
                <a:solidFill>
                  <a:srgbClr val="C00000"/>
                </a:solidFill>
              </a:rPr>
              <a:t>Council Directive 2000/43/EC of 29 June 2000 </a:t>
            </a:r>
            <a:r>
              <a:rPr lang="en-US" sz="1800" b="1" dirty="0">
                <a:solidFill>
                  <a:schemeClr val="accent1"/>
                </a:solidFill>
              </a:rPr>
              <a:t>implementing the principle of equal treatment between persons irrespective of racial or ethnic origin </a:t>
            </a:r>
          </a:p>
          <a:p>
            <a:pPr marL="0" indent="0" algn="just">
              <a:buNone/>
            </a:pPr>
            <a:endParaRPr lang="ro-RO" sz="2000" dirty="0"/>
          </a:p>
          <a:p>
            <a:pPr marL="0" indent="0" algn="just">
              <a:buNone/>
            </a:pPr>
            <a:r>
              <a:rPr lang="en-US" sz="2000" dirty="0"/>
              <a:t>Roma children are particularly affected by direct and indirect</a:t>
            </a:r>
            <a:r>
              <a:rPr lang="ro-RO" sz="2000" dirty="0"/>
              <a:t> </a:t>
            </a:r>
            <a:r>
              <a:rPr lang="en-US" sz="2000" dirty="0"/>
              <a:t>discrimination, as well as harassment, in education, access to employment and</a:t>
            </a:r>
            <a:r>
              <a:rPr lang="ro-RO" sz="2000" dirty="0"/>
              <a:t> </a:t>
            </a:r>
            <a:r>
              <a:rPr lang="en-US" sz="2000" dirty="0"/>
              <a:t>housing, healthcare, awareness and access to justice</a:t>
            </a:r>
            <a:r>
              <a:rPr lang="ro-RO" sz="2000" dirty="0"/>
              <a:t>;</a:t>
            </a:r>
            <a:r>
              <a:rPr lang="en-US" sz="2000" dirty="0"/>
              <a:t> </a:t>
            </a:r>
          </a:p>
          <a:p>
            <a:pPr marL="0" indent="0" algn="just">
              <a:buNone/>
            </a:pPr>
            <a:r>
              <a:rPr lang="ro-RO" sz="2000" dirty="0"/>
              <a:t>a</a:t>
            </a:r>
            <a:r>
              <a:rPr lang="en-US" sz="2000" dirty="0" err="1"/>
              <a:t>chieving</a:t>
            </a:r>
            <a:r>
              <a:rPr lang="en-US" sz="2000" dirty="0"/>
              <a:t> full equality in</a:t>
            </a:r>
            <a:r>
              <a:rPr lang="ro-RO" sz="2000" dirty="0"/>
              <a:t> </a:t>
            </a:r>
            <a:r>
              <a:rPr lang="en-US" sz="2000" dirty="0"/>
              <a:t>practice may in certain circumstances warrant Roma-specific positive action, in</a:t>
            </a:r>
            <a:r>
              <a:rPr lang="ro-RO" sz="2000" dirty="0"/>
              <a:t> </a:t>
            </a:r>
            <a:r>
              <a:rPr lang="en-US" sz="2000" dirty="0"/>
              <a:t>particular in these four key areas</a:t>
            </a:r>
            <a:r>
              <a:rPr lang="ro-RO" sz="2000" dirty="0"/>
              <a:t>;</a:t>
            </a:r>
            <a:endParaRPr lang="en-US" sz="2000" dirty="0"/>
          </a:p>
        </p:txBody>
      </p:sp>
    </p:spTree>
    <p:extLst>
      <p:ext uri="{BB962C8B-B14F-4D97-AF65-F5344CB8AC3E}">
        <p14:creationId xmlns:p14="http://schemas.microsoft.com/office/powerpoint/2010/main" val="87405672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65933-2AE0-AC65-58FD-9BBDC675E8B3}"/>
              </a:ext>
            </a:extLst>
          </p:cNvPr>
          <p:cNvSpPr>
            <a:spLocks noGrp="1"/>
          </p:cNvSpPr>
          <p:nvPr>
            <p:ph type="title"/>
          </p:nvPr>
        </p:nvSpPr>
        <p:spPr>
          <a:xfrm>
            <a:off x="195943" y="365125"/>
            <a:ext cx="11157857" cy="586597"/>
          </a:xfrm>
        </p:spPr>
        <p:txBody>
          <a:bodyPr>
            <a:normAutofit fontScale="90000"/>
          </a:bodyPr>
          <a:lstStyle/>
          <a:p>
            <a:r>
              <a:rPr lang="ro-RO" sz="2000" b="1" dirty="0">
                <a:solidFill>
                  <a:srgbClr val="C00000"/>
                </a:solidFill>
                <a:latin typeface="+mj-lt"/>
              </a:rPr>
              <a:t>3.</a:t>
            </a:r>
            <a:r>
              <a:rPr lang="ro-RO" sz="2000" b="1" dirty="0">
                <a:latin typeface="+mj-lt"/>
              </a:rPr>
              <a:t> </a:t>
            </a:r>
            <a:r>
              <a:rPr lang="en-US" sz="2000" b="1" i="0" u="none" strike="noStrike" dirty="0">
                <a:solidFill>
                  <a:srgbClr val="000000"/>
                </a:solidFill>
                <a:effectLst/>
                <a:latin typeface="+mj-lt"/>
              </a:rPr>
              <a:t>Non-discrimination based on </a:t>
            </a:r>
            <a:r>
              <a:rPr lang="en-US" sz="2800" b="1" i="0" u="none" strike="noStrike" dirty="0">
                <a:solidFill>
                  <a:srgbClr val="000000"/>
                </a:solidFill>
                <a:effectLst/>
                <a:latin typeface="+mj-lt"/>
              </a:rPr>
              <a:t>race</a:t>
            </a:r>
            <a:r>
              <a:rPr lang="en-US" sz="2000" b="1" i="0" u="none" strike="noStrike" dirty="0">
                <a:solidFill>
                  <a:srgbClr val="000000"/>
                </a:solidFill>
                <a:effectLst/>
                <a:latin typeface="+mj-lt"/>
              </a:rPr>
              <a:t> </a:t>
            </a:r>
            <a:r>
              <a:rPr lang="en-US" sz="2000" i="0" u="none" strike="noStrike" dirty="0">
                <a:solidFill>
                  <a:srgbClr val="000000"/>
                </a:solidFill>
                <a:effectLst/>
                <a:latin typeface="+mj-lt"/>
              </a:rPr>
              <a:t>or</a:t>
            </a:r>
            <a:r>
              <a:rPr lang="en-US" sz="2000" b="1" i="0" u="none" strike="noStrike" dirty="0">
                <a:solidFill>
                  <a:srgbClr val="000000"/>
                </a:solidFill>
                <a:effectLst/>
                <a:latin typeface="+mj-lt"/>
              </a:rPr>
              <a:t> </a:t>
            </a:r>
            <a:r>
              <a:rPr lang="en-US" sz="2800" b="1" i="0" u="none" strike="noStrike" dirty="0">
                <a:solidFill>
                  <a:srgbClr val="000000"/>
                </a:solidFill>
                <a:effectLst/>
                <a:latin typeface="+mj-lt"/>
              </a:rPr>
              <a:t>ethnic origin </a:t>
            </a:r>
            <a:r>
              <a:rPr lang="en-US" sz="2000" b="1" i="0" u="none" strike="noStrike" dirty="0">
                <a:solidFill>
                  <a:srgbClr val="000000"/>
                </a:solidFill>
                <a:effectLst/>
                <a:latin typeface="+mj-lt"/>
              </a:rPr>
              <a:t>(e.g., EU Racial Equality Directive)</a:t>
            </a:r>
            <a:r>
              <a:rPr lang="ro-RO" sz="2000" b="1" i="0" u="none" strike="noStrike" dirty="0">
                <a:solidFill>
                  <a:srgbClr val="000000"/>
                </a:solidFill>
                <a:effectLst/>
                <a:latin typeface="+mj-lt"/>
              </a:rPr>
              <a:t>;</a:t>
            </a:r>
            <a:br>
              <a:rPr lang="ro-RO"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B3CD6581-D6F8-BC37-0C42-6A8B0223A753}"/>
              </a:ext>
            </a:extLst>
          </p:cNvPr>
          <p:cNvSpPr>
            <a:spLocks noGrp="1"/>
          </p:cNvSpPr>
          <p:nvPr>
            <p:ph idx="1"/>
          </p:nvPr>
        </p:nvSpPr>
        <p:spPr>
          <a:xfrm>
            <a:off x="83975" y="1222310"/>
            <a:ext cx="11269825" cy="5635690"/>
          </a:xfrm>
        </p:spPr>
        <p:txBody>
          <a:bodyPr>
            <a:normAutofit/>
          </a:bodyPr>
          <a:lstStyle/>
          <a:p>
            <a:pPr algn="just"/>
            <a:r>
              <a:rPr lang="en-US" sz="2000" dirty="0">
                <a:solidFill>
                  <a:schemeClr val="accent1"/>
                </a:solidFill>
              </a:rPr>
              <a:t>Under </a:t>
            </a:r>
            <a:r>
              <a:rPr lang="en-US" sz="2000" dirty="0" err="1">
                <a:solidFill>
                  <a:schemeClr val="accent1"/>
                </a:solidFill>
              </a:rPr>
              <a:t>CoE</a:t>
            </a:r>
            <a:r>
              <a:rPr lang="en-US" sz="2000" dirty="0">
                <a:solidFill>
                  <a:schemeClr val="accent1"/>
                </a:solidFill>
              </a:rPr>
              <a:t> law, the </a:t>
            </a:r>
            <a:r>
              <a:rPr lang="en-US" sz="2000" dirty="0"/>
              <a:t>European Court of Human Rights</a:t>
            </a:r>
            <a:r>
              <a:rPr lang="en-US" sz="2000" dirty="0">
                <a:solidFill>
                  <a:schemeClr val="accent1"/>
                </a:solidFill>
              </a:rPr>
              <a:t> </a:t>
            </a:r>
            <a:r>
              <a:rPr lang="ro-RO" sz="2000" dirty="0">
                <a:solidFill>
                  <a:schemeClr val="accent1"/>
                </a:solidFill>
              </a:rPr>
              <a:t>/ </a:t>
            </a:r>
            <a:r>
              <a:rPr lang="en-US" sz="2000" dirty="0">
                <a:solidFill>
                  <a:schemeClr val="accent1"/>
                </a:solidFill>
              </a:rPr>
              <a:t>ECtHR</a:t>
            </a:r>
            <a:r>
              <a:rPr lang="ro-RO" sz="2000" dirty="0">
                <a:solidFill>
                  <a:schemeClr val="accent1"/>
                </a:solidFill>
              </a:rPr>
              <a:t> </a:t>
            </a:r>
            <a:r>
              <a:rPr lang="en-US" sz="2000" dirty="0">
                <a:solidFill>
                  <a:schemeClr val="accent1"/>
                </a:solidFill>
              </a:rPr>
              <a:t>has ruled in several landmark cases on </a:t>
            </a:r>
            <a:r>
              <a:rPr lang="en-US" sz="2000" dirty="0">
                <a:solidFill>
                  <a:srgbClr val="C00000"/>
                </a:solidFill>
              </a:rPr>
              <a:t>the differential treatment of Roma children in the educational system</a:t>
            </a:r>
            <a:r>
              <a:rPr lang="ro-RO" sz="2000" dirty="0">
                <a:solidFill>
                  <a:schemeClr val="accent1"/>
                </a:solidFill>
              </a:rPr>
              <a:t>;</a:t>
            </a:r>
          </a:p>
          <a:p>
            <a:pPr algn="just"/>
            <a:r>
              <a:rPr lang="ro-RO" sz="2000" dirty="0">
                <a:solidFill>
                  <a:schemeClr val="accent1"/>
                </a:solidFill>
              </a:rPr>
              <a:t>t</a:t>
            </a:r>
            <a:r>
              <a:rPr lang="en-US" sz="2000" dirty="0" err="1">
                <a:solidFill>
                  <a:schemeClr val="accent1"/>
                </a:solidFill>
              </a:rPr>
              <a:t>hese</a:t>
            </a:r>
            <a:r>
              <a:rPr lang="en-US" sz="2000" dirty="0">
                <a:solidFill>
                  <a:schemeClr val="accent1"/>
                </a:solidFill>
              </a:rPr>
              <a:t> cases were</a:t>
            </a:r>
            <a:r>
              <a:rPr lang="ro-RO" sz="2000" dirty="0">
                <a:solidFill>
                  <a:schemeClr val="accent1"/>
                </a:solidFill>
              </a:rPr>
              <a:t> </a:t>
            </a:r>
            <a:r>
              <a:rPr lang="en-US" sz="2000" dirty="0" err="1">
                <a:solidFill>
                  <a:schemeClr val="accent1"/>
                </a:solidFill>
              </a:rPr>
              <a:t>analysed</a:t>
            </a:r>
            <a:r>
              <a:rPr lang="en-US" sz="2000" dirty="0">
                <a:solidFill>
                  <a:schemeClr val="accent1"/>
                </a:solidFill>
              </a:rPr>
              <a:t> under </a:t>
            </a:r>
            <a:r>
              <a:rPr lang="en-US" sz="2000" dirty="0">
                <a:solidFill>
                  <a:srgbClr val="C00000"/>
                </a:solidFill>
              </a:rPr>
              <a:t>Article 14 </a:t>
            </a:r>
            <a:r>
              <a:rPr lang="en-US" sz="2000" dirty="0">
                <a:solidFill>
                  <a:schemeClr val="accent1"/>
                </a:solidFill>
              </a:rPr>
              <a:t>taken together with </a:t>
            </a:r>
            <a:r>
              <a:rPr lang="en-US" sz="2000" dirty="0">
                <a:solidFill>
                  <a:srgbClr val="C00000"/>
                </a:solidFill>
              </a:rPr>
              <a:t>Article 2 of Protocol 1 to the</a:t>
            </a:r>
            <a:r>
              <a:rPr lang="ro-RO" sz="2000" dirty="0">
                <a:solidFill>
                  <a:srgbClr val="C00000"/>
                </a:solidFill>
              </a:rPr>
              <a:t> </a:t>
            </a:r>
            <a:r>
              <a:rPr lang="en-US" sz="2000" dirty="0">
                <a:solidFill>
                  <a:srgbClr val="C00000"/>
                </a:solidFill>
              </a:rPr>
              <a:t>ECHR</a:t>
            </a:r>
            <a:r>
              <a:rPr lang="ro-RO" sz="2000" dirty="0">
                <a:solidFill>
                  <a:schemeClr val="accent1"/>
                </a:solidFill>
              </a:rPr>
              <a:t>;</a:t>
            </a:r>
          </a:p>
          <a:p>
            <a:pPr marL="0" indent="0" algn="just">
              <a:buNone/>
            </a:pPr>
            <a:endParaRPr lang="ro-RO" sz="2000" dirty="0">
              <a:solidFill>
                <a:schemeClr val="accent1"/>
              </a:solidFill>
            </a:endParaRPr>
          </a:p>
          <a:p>
            <a:pPr algn="just"/>
            <a:r>
              <a:rPr lang="ro-RO" sz="2000" dirty="0">
                <a:solidFill>
                  <a:schemeClr val="accent1"/>
                </a:solidFill>
              </a:rPr>
              <a:t>t</a:t>
            </a:r>
            <a:r>
              <a:rPr lang="en-US" sz="2000" dirty="0">
                <a:solidFill>
                  <a:schemeClr val="accent1"/>
                </a:solidFill>
              </a:rPr>
              <a:t>he </a:t>
            </a:r>
            <a:r>
              <a:rPr lang="en-US" sz="2000" dirty="0"/>
              <a:t>European Court of Human Rights</a:t>
            </a:r>
            <a:r>
              <a:rPr lang="ro-RO" sz="2000" dirty="0"/>
              <a:t> / </a:t>
            </a:r>
            <a:r>
              <a:rPr lang="en-US" sz="2000" dirty="0">
                <a:solidFill>
                  <a:schemeClr val="accent1"/>
                </a:solidFill>
              </a:rPr>
              <a:t>ECtHR held that the over-representation or segregation of Roma</a:t>
            </a:r>
            <a:r>
              <a:rPr lang="ro-RO" sz="2000" dirty="0">
                <a:solidFill>
                  <a:schemeClr val="accent1"/>
                </a:solidFill>
              </a:rPr>
              <a:t> </a:t>
            </a:r>
            <a:r>
              <a:rPr lang="en-US" sz="2000" dirty="0">
                <a:solidFill>
                  <a:schemeClr val="accent1"/>
                </a:solidFill>
              </a:rPr>
              <a:t>children in special schools or classes could only be objectively justified by putting in place appropriate safeguards for referring children to these schools or</a:t>
            </a:r>
            <a:r>
              <a:rPr lang="ro-RO" sz="2000" dirty="0">
                <a:solidFill>
                  <a:schemeClr val="accent1"/>
                </a:solidFill>
              </a:rPr>
              <a:t> </a:t>
            </a:r>
            <a:r>
              <a:rPr lang="en-US" sz="2000" dirty="0">
                <a:solidFill>
                  <a:schemeClr val="accent1"/>
                </a:solidFill>
              </a:rPr>
              <a:t>classes, such as tests specifically designed for and sensitive to the needs of</a:t>
            </a:r>
            <a:r>
              <a:rPr lang="ro-RO" sz="2000" dirty="0">
                <a:solidFill>
                  <a:schemeClr val="accent1"/>
                </a:solidFill>
              </a:rPr>
              <a:t> </a:t>
            </a:r>
            <a:r>
              <a:rPr lang="en-US" sz="2000" dirty="0">
                <a:solidFill>
                  <a:schemeClr val="accent1"/>
                </a:solidFill>
              </a:rPr>
              <a:t>Roma children; </a:t>
            </a:r>
            <a:endParaRPr lang="ro-RO" sz="2000" dirty="0">
              <a:solidFill>
                <a:schemeClr val="accent1"/>
              </a:solidFill>
            </a:endParaRPr>
          </a:p>
          <a:p>
            <a:pPr algn="just"/>
            <a:r>
              <a:rPr lang="en-US" sz="2000" i="1" dirty="0">
                <a:solidFill>
                  <a:schemeClr val="accent1"/>
                </a:solidFill>
              </a:rPr>
              <a:t>appropriate evaluation and monitoring of progress so that integration into ordinary classes </a:t>
            </a:r>
            <a:r>
              <a:rPr lang="en-US" sz="2000" dirty="0">
                <a:solidFill>
                  <a:schemeClr val="accent1"/>
                </a:solidFill>
              </a:rPr>
              <a:t>takes place as soon as learning difficulties have</a:t>
            </a:r>
            <a:r>
              <a:rPr lang="ro-RO" sz="2000" dirty="0">
                <a:solidFill>
                  <a:schemeClr val="accent1"/>
                </a:solidFill>
              </a:rPr>
              <a:t> </a:t>
            </a:r>
            <a:r>
              <a:rPr lang="en-US" sz="2000" dirty="0">
                <a:solidFill>
                  <a:schemeClr val="accent1"/>
                </a:solidFill>
              </a:rPr>
              <a:t>been remedied</a:t>
            </a:r>
            <a:r>
              <a:rPr lang="ro-RO" sz="2000" dirty="0">
                <a:solidFill>
                  <a:schemeClr val="accent1"/>
                </a:solidFill>
              </a:rPr>
              <a:t> </a:t>
            </a:r>
            <a:r>
              <a:rPr lang="en-US" sz="2000" dirty="0">
                <a:solidFill>
                  <a:schemeClr val="accent1"/>
                </a:solidFill>
              </a:rPr>
              <a:t>and positive measures to address learning difficulties</a:t>
            </a:r>
            <a:r>
              <a:rPr lang="ro-RO" sz="2000" dirty="0">
                <a:solidFill>
                  <a:schemeClr val="accent1"/>
                </a:solidFill>
              </a:rPr>
              <a:t>;</a:t>
            </a:r>
          </a:p>
          <a:p>
            <a:pPr algn="just"/>
            <a:endParaRPr lang="ro-RO" sz="2000" dirty="0">
              <a:solidFill>
                <a:schemeClr val="accent1"/>
              </a:solidFill>
            </a:endParaRPr>
          </a:p>
          <a:p>
            <a:pPr algn="just"/>
            <a:r>
              <a:rPr lang="ro-RO" sz="2000" dirty="0">
                <a:solidFill>
                  <a:schemeClr val="accent1"/>
                </a:solidFill>
              </a:rPr>
              <a:t>i</a:t>
            </a:r>
            <a:r>
              <a:rPr lang="en-US" sz="2000" dirty="0">
                <a:solidFill>
                  <a:schemeClr val="accent1"/>
                </a:solidFill>
              </a:rPr>
              <a:t>n the</a:t>
            </a:r>
            <a:r>
              <a:rPr lang="ro-RO" sz="2000" dirty="0">
                <a:solidFill>
                  <a:schemeClr val="accent1"/>
                </a:solidFill>
              </a:rPr>
              <a:t> </a:t>
            </a:r>
            <a:r>
              <a:rPr lang="en-US" sz="2000" dirty="0">
                <a:solidFill>
                  <a:schemeClr val="accent1"/>
                </a:solidFill>
              </a:rPr>
              <a:t>absence of effective anti-segregationist measures, prolonging the educational segregation of Roma children in a mainstream school with a regular </a:t>
            </a:r>
            <a:r>
              <a:rPr lang="en-US" sz="2000" dirty="0" err="1">
                <a:solidFill>
                  <a:schemeClr val="accent1"/>
                </a:solidFill>
              </a:rPr>
              <a:t>programme</a:t>
            </a:r>
            <a:r>
              <a:rPr lang="en-US" sz="2000" dirty="0">
                <a:solidFill>
                  <a:schemeClr val="accent1"/>
                </a:solidFill>
              </a:rPr>
              <a:t> could thus not be justified</a:t>
            </a:r>
            <a:r>
              <a:rPr lang="ro-RO" sz="2000" dirty="0">
                <a:solidFill>
                  <a:schemeClr val="accent1"/>
                </a:solidFill>
              </a:rPr>
              <a:t>;</a:t>
            </a:r>
          </a:p>
          <a:p>
            <a:pPr algn="just"/>
            <a:endParaRPr lang="ro-RO" sz="2000" dirty="0">
              <a:solidFill>
                <a:schemeClr val="accent1"/>
              </a:solidFill>
            </a:endParaRPr>
          </a:p>
          <a:p>
            <a:pPr algn="just"/>
            <a:r>
              <a:rPr lang="ro-RO" sz="2000" dirty="0">
                <a:solidFill>
                  <a:schemeClr val="accent1"/>
                </a:solidFill>
              </a:rPr>
              <a:t>i</a:t>
            </a:r>
            <a:r>
              <a:rPr lang="en-US" sz="2000" dirty="0">
                <a:solidFill>
                  <a:schemeClr val="accent1"/>
                </a:solidFill>
              </a:rPr>
              <a:t>n addition, the Committee of Ministers</a:t>
            </a:r>
            <a:r>
              <a:rPr lang="ro-RO" sz="2000" dirty="0">
                <a:solidFill>
                  <a:schemeClr val="accent1"/>
                </a:solidFill>
              </a:rPr>
              <a:t> </a:t>
            </a:r>
            <a:r>
              <a:rPr lang="en-US" sz="2000" dirty="0">
                <a:solidFill>
                  <a:schemeClr val="accent1"/>
                </a:solidFill>
              </a:rPr>
              <a:t>of the </a:t>
            </a:r>
            <a:r>
              <a:rPr lang="en-US" sz="2000" dirty="0" err="1">
                <a:solidFill>
                  <a:schemeClr val="accent1"/>
                </a:solidFill>
              </a:rPr>
              <a:t>CoE</a:t>
            </a:r>
            <a:r>
              <a:rPr lang="en-US" sz="2000" dirty="0">
                <a:solidFill>
                  <a:schemeClr val="accent1"/>
                </a:solidFill>
              </a:rPr>
              <a:t> recommends that the history of Roma and/or </a:t>
            </a:r>
            <a:r>
              <a:rPr lang="en-US" sz="2000" dirty="0" err="1">
                <a:solidFill>
                  <a:schemeClr val="accent1"/>
                </a:solidFill>
              </a:rPr>
              <a:t>Travellers</a:t>
            </a:r>
            <a:r>
              <a:rPr lang="en-US" sz="2000" dirty="0">
                <a:solidFill>
                  <a:schemeClr val="accent1"/>
                </a:solidFill>
              </a:rPr>
              <a:t> be included</a:t>
            </a:r>
            <a:r>
              <a:rPr lang="ro-RO" sz="2000" dirty="0">
                <a:solidFill>
                  <a:schemeClr val="accent1"/>
                </a:solidFill>
              </a:rPr>
              <a:t> </a:t>
            </a:r>
            <a:r>
              <a:rPr lang="en-US" sz="2000" dirty="0">
                <a:solidFill>
                  <a:schemeClr val="accent1"/>
                </a:solidFill>
              </a:rPr>
              <a:t>in school curricula and teaching materials</a:t>
            </a:r>
            <a:r>
              <a:rPr lang="ro-RO" sz="2000" dirty="0">
                <a:solidFill>
                  <a:schemeClr val="accent1"/>
                </a:solidFill>
              </a:rPr>
              <a:t>.</a:t>
            </a:r>
            <a:endParaRPr lang="en-US" sz="2000" dirty="0">
              <a:solidFill>
                <a:schemeClr val="accent1"/>
              </a:solidFill>
            </a:endParaRPr>
          </a:p>
        </p:txBody>
      </p:sp>
    </p:spTree>
    <p:extLst>
      <p:ext uri="{BB962C8B-B14F-4D97-AF65-F5344CB8AC3E}">
        <p14:creationId xmlns:p14="http://schemas.microsoft.com/office/powerpoint/2010/main" val="2576601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3B67DD-F85F-F47B-5A18-14122A4B6538}"/>
              </a:ext>
            </a:extLst>
          </p:cNvPr>
          <p:cNvSpPr txBox="1"/>
          <p:nvPr/>
        </p:nvSpPr>
        <p:spPr>
          <a:xfrm>
            <a:off x="2371725" y="2071396"/>
            <a:ext cx="8582414" cy="1477328"/>
          </a:xfrm>
          <a:prstGeom prst="rect">
            <a:avLst/>
          </a:prstGeom>
          <a:noFill/>
        </p:spPr>
        <p:txBody>
          <a:bodyPr wrap="square">
            <a:spAutoFit/>
          </a:bodyPr>
          <a:lstStyle/>
          <a:p>
            <a:r>
              <a:rPr lang="ro-RO" b="1" dirty="0">
                <a:latin typeface="Times New Roman" panose="02020603050405020304" pitchFamily="18" charset="0"/>
                <a:cs typeface="Times New Roman" panose="02020603050405020304" pitchFamily="18" charset="0"/>
              </a:rPr>
              <a:t>Unit </a:t>
            </a:r>
            <a:r>
              <a:rPr lang="en-US" b="1" dirty="0">
                <a:latin typeface="Times New Roman" panose="02020603050405020304" pitchFamily="18" charset="0"/>
                <a:cs typeface="Times New Roman" panose="02020603050405020304" pitchFamily="18" charset="0"/>
              </a:rPr>
              <a:t>4</a:t>
            </a:r>
            <a:r>
              <a:rPr lang="ro-RO"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endParaRPr lang="en-US" sz="3600" b="1" dirty="0">
              <a:effectLst/>
              <a:latin typeface="Times New Roman" panose="02020603050405020304" pitchFamily="18" charset="0"/>
              <a:ea typeface="Times New Roman" panose="02020603050405020304" pitchFamily="18" charset="0"/>
            </a:endParaRPr>
          </a:p>
          <a:p>
            <a:pPr algn="ctr"/>
            <a:r>
              <a:rPr lang="ro-RO" sz="3600" b="1" dirty="0">
                <a:effectLst/>
                <a:latin typeface="Times New Roman" panose="02020603050405020304" pitchFamily="18" charset="0"/>
                <a:ea typeface="Times New Roman" panose="02020603050405020304" pitchFamily="18" charset="0"/>
              </a:rPr>
              <a:t>SELECTED ISSUES ON EQUALITY AND NON-DISCRIMINATION</a:t>
            </a:r>
            <a:endParaRPr lang="en-US" sz="3600" b="1"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30493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18BA2-BBCC-C73E-5D5E-A0BB1E1D31CA}"/>
              </a:ext>
            </a:extLst>
          </p:cNvPr>
          <p:cNvSpPr>
            <a:spLocks noGrp="1"/>
          </p:cNvSpPr>
          <p:nvPr>
            <p:ph type="title"/>
          </p:nvPr>
        </p:nvSpPr>
        <p:spPr>
          <a:xfrm>
            <a:off x="466531" y="365126"/>
            <a:ext cx="10887269" cy="530614"/>
          </a:xfrm>
        </p:spPr>
        <p:txBody>
          <a:bodyPr>
            <a:normAutofit fontScale="90000"/>
          </a:bodyPr>
          <a:lstStyle/>
          <a:p>
            <a:r>
              <a:rPr lang="ro-RO" sz="1800" b="1" dirty="0">
                <a:solidFill>
                  <a:srgbClr val="C00000"/>
                </a:solidFill>
                <a:latin typeface="+mj-lt"/>
              </a:rPr>
              <a:t>3.</a:t>
            </a:r>
            <a:r>
              <a:rPr lang="ro-RO" sz="1800" b="1" dirty="0">
                <a:latin typeface="+mj-lt"/>
              </a:rPr>
              <a:t> </a:t>
            </a:r>
            <a:r>
              <a:rPr lang="en-US" sz="1800" b="1" i="0" u="none" strike="noStrike" dirty="0">
                <a:solidFill>
                  <a:srgbClr val="000000"/>
                </a:solidFill>
                <a:effectLst/>
                <a:latin typeface="+mj-lt"/>
              </a:rPr>
              <a:t>Non-discrimination based on </a:t>
            </a:r>
            <a:r>
              <a:rPr lang="en-US" sz="2400" b="1" i="0" u="none" strike="noStrike" dirty="0">
                <a:solidFill>
                  <a:srgbClr val="000000"/>
                </a:solidFill>
                <a:effectLst/>
                <a:latin typeface="+mj-lt"/>
              </a:rPr>
              <a:t>race</a:t>
            </a:r>
            <a:r>
              <a:rPr lang="en-US" sz="1800" b="1" i="0" u="none" strike="noStrike" dirty="0">
                <a:solidFill>
                  <a:srgbClr val="000000"/>
                </a:solidFill>
                <a:effectLst/>
                <a:latin typeface="+mj-lt"/>
              </a:rPr>
              <a:t> </a:t>
            </a:r>
            <a:r>
              <a:rPr lang="en-US" sz="1800" i="0" u="none" strike="noStrike" dirty="0">
                <a:solidFill>
                  <a:srgbClr val="000000"/>
                </a:solidFill>
                <a:effectLst/>
                <a:latin typeface="+mj-lt"/>
              </a:rPr>
              <a:t>or</a:t>
            </a:r>
            <a:r>
              <a:rPr lang="en-US" sz="1800" b="1" i="0" u="none" strike="noStrike" dirty="0">
                <a:solidFill>
                  <a:srgbClr val="000000"/>
                </a:solidFill>
                <a:effectLst/>
                <a:latin typeface="+mj-lt"/>
              </a:rPr>
              <a:t> </a:t>
            </a:r>
            <a:r>
              <a:rPr lang="en-US" sz="2400" b="1" i="0" u="none" strike="noStrike" dirty="0">
                <a:solidFill>
                  <a:srgbClr val="000000"/>
                </a:solidFill>
                <a:effectLst/>
                <a:latin typeface="+mj-lt"/>
              </a:rPr>
              <a:t>ethnic origin </a:t>
            </a:r>
            <a:r>
              <a:rPr lang="en-US" sz="1800" b="1" i="0" u="none" strike="noStrike" dirty="0">
                <a:solidFill>
                  <a:srgbClr val="000000"/>
                </a:solidFill>
                <a:effectLst/>
                <a:latin typeface="+mj-lt"/>
              </a:rPr>
              <a:t>(e.g., EU Racial Equality Directive)</a:t>
            </a:r>
            <a:r>
              <a:rPr lang="ro-RO" sz="1800" b="1" i="0" u="none" strike="noStrike" dirty="0">
                <a:solidFill>
                  <a:srgbClr val="000000"/>
                </a:solidFill>
                <a:effectLst/>
                <a:latin typeface="+mj-lt"/>
              </a:rPr>
              <a:t>;</a:t>
            </a:r>
            <a:br>
              <a:rPr lang="ro-RO" sz="1800" b="1" i="0" u="none" strike="noStrike" dirty="0">
                <a:solidFill>
                  <a:srgbClr val="000000"/>
                </a:solidFill>
                <a:effectLst/>
                <a:latin typeface="+mj-lt"/>
              </a:rPr>
            </a:br>
            <a:endParaRPr lang="en-US" sz="1800" dirty="0"/>
          </a:p>
        </p:txBody>
      </p:sp>
      <p:sp>
        <p:nvSpPr>
          <p:cNvPr id="3" name="Content Placeholder 2">
            <a:extLst>
              <a:ext uri="{FF2B5EF4-FFF2-40B4-BE49-F238E27FC236}">
                <a16:creationId xmlns:a16="http://schemas.microsoft.com/office/drawing/2014/main" id="{71A50AC8-DB76-BD5C-C88D-3F89403BE6AA}"/>
              </a:ext>
            </a:extLst>
          </p:cNvPr>
          <p:cNvSpPr>
            <a:spLocks noGrp="1"/>
          </p:cNvSpPr>
          <p:nvPr>
            <p:ph idx="1"/>
          </p:nvPr>
        </p:nvSpPr>
        <p:spPr>
          <a:xfrm>
            <a:off x="270588" y="1091682"/>
            <a:ext cx="11083212" cy="5085281"/>
          </a:xfrm>
        </p:spPr>
        <p:txBody>
          <a:bodyPr>
            <a:normAutofit fontScale="92500" lnSpcReduction="20000"/>
          </a:bodyPr>
          <a:lstStyle/>
          <a:p>
            <a:pPr algn="just"/>
            <a:r>
              <a:rPr lang="ro-RO" sz="2000" dirty="0"/>
              <a:t>t</a:t>
            </a:r>
            <a:r>
              <a:rPr lang="en-US" sz="2000" dirty="0"/>
              <a:t>he </a:t>
            </a:r>
            <a:r>
              <a:rPr lang="en-US" sz="2000" dirty="0">
                <a:solidFill>
                  <a:schemeClr val="accent1"/>
                </a:solidFill>
              </a:rPr>
              <a:t>European Court of Human Rights / ECtHR</a:t>
            </a:r>
            <a:r>
              <a:rPr lang="ro-RO" sz="2000" dirty="0"/>
              <a:t> </a:t>
            </a:r>
            <a:r>
              <a:rPr lang="en-US" sz="2000" dirty="0"/>
              <a:t>has also adjudicated </a:t>
            </a:r>
            <a:r>
              <a:rPr lang="en-US" sz="2000" i="1" dirty="0"/>
              <a:t>other cases concerning discrimination against</a:t>
            </a:r>
            <a:r>
              <a:rPr lang="ro-RO" sz="2000" i="1" dirty="0"/>
              <a:t> </a:t>
            </a:r>
            <a:r>
              <a:rPr lang="en-US" sz="2000" i="1" dirty="0"/>
              <a:t>children in school settings</a:t>
            </a:r>
            <a:r>
              <a:rPr lang="ro-RO" sz="2000" dirty="0"/>
              <a:t>;</a:t>
            </a:r>
          </a:p>
          <a:p>
            <a:pPr algn="just"/>
            <a:endParaRPr lang="ro-RO" sz="2000" dirty="0"/>
          </a:p>
          <a:p>
            <a:pPr algn="just"/>
            <a:r>
              <a:rPr lang="ro-RO" sz="2000" dirty="0"/>
              <a:t>t</a:t>
            </a:r>
            <a:r>
              <a:rPr lang="en-US" sz="2000" dirty="0"/>
              <a:t>he </a:t>
            </a:r>
            <a:r>
              <a:rPr lang="en-US" sz="2000" dirty="0">
                <a:solidFill>
                  <a:schemeClr val="accent1"/>
                </a:solidFill>
              </a:rPr>
              <a:t>European Committee of Social Rights</a:t>
            </a:r>
            <a:r>
              <a:rPr lang="ro-RO" sz="2000" dirty="0">
                <a:solidFill>
                  <a:schemeClr val="accent1"/>
                </a:solidFill>
              </a:rPr>
              <a:t> </a:t>
            </a:r>
            <a:r>
              <a:rPr lang="en-US" sz="2000" dirty="0">
                <a:solidFill>
                  <a:schemeClr val="accent1"/>
                </a:solidFill>
              </a:rPr>
              <a:t>/</a:t>
            </a:r>
            <a:r>
              <a:rPr lang="en-US" sz="2000" dirty="0"/>
              <a:t> ECSR holds that, even though educational policies of Roma children may be</a:t>
            </a:r>
            <a:r>
              <a:rPr lang="ro-RO" sz="2000" dirty="0"/>
              <a:t> </a:t>
            </a:r>
            <a:r>
              <a:rPr lang="en-US" sz="2000" dirty="0"/>
              <a:t>accompanied by flexible structures to meet the diversity of the group and may</a:t>
            </a:r>
            <a:r>
              <a:rPr lang="ro-RO" sz="2000" dirty="0"/>
              <a:t> </a:t>
            </a:r>
            <a:r>
              <a:rPr lang="en-US" sz="2000" dirty="0"/>
              <a:t>take into account the fact that some groups lead an itinerant or semi-itinerant</a:t>
            </a:r>
            <a:r>
              <a:rPr lang="ro-RO" sz="2000" dirty="0"/>
              <a:t> </a:t>
            </a:r>
            <a:r>
              <a:rPr lang="en-US" sz="2000" dirty="0"/>
              <a:t>lifestyle, there should be no separate schools for Roma children</a:t>
            </a:r>
            <a:r>
              <a:rPr lang="ro-RO" sz="2000" dirty="0"/>
              <a:t>;</a:t>
            </a:r>
          </a:p>
          <a:p>
            <a:pPr marL="0" indent="0" algn="just">
              <a:buNone/>
            </a:pPr>
            <a:endParaRPr lang="ro-RO" sz="2000" dirty="0"/>
          </a:p>
          <a:p>
            <a:pPr algn="just"/>
            <a:r>
              <a:rPr lang="ro-RO" sz="2000" dirty="0"/>
              <a:t>u</a:t>
            </a:r>
            <a:r>
              <a:rPr lang="en-US" sz="2000" dirty="0" err="1"/>
              <a:t>nder</a:t>
            </a:r>
            <a:r>
              <a:rPr lang="en-US" sz="2000" dirty="0"/>
              <a:t> Article 4 (2) and (3) of the </a:t>
            </a:r>
            <a:r>
              <a:rPr lang="en-US" sz="2000" dirty="0">
                <a:solidFill>
                  <a:schemeClr val="accent1"/>
                </a:solidFill>
              </a:rPr>
              <a:t>Council of Europe Framework Convention for the Protection of</a:t>
            </a:r>
            <a:r>
              <a:rPr lang="ro-RO" sz="2000" dirty="0">
                <a:solidFill>
                  <a:schemeClr val="accent1"/>
                </a:solidFill>
              </a:rPr>
              <a:t> </a:t>
            </a:r>
            <a:r>
              <a:rPr lang="en-US" sz="2000" dirty="0">
                <a:solidFill>
                  <a:schemeClr val="accent1"/>
                </a:solidFill>
              </a:rPr>
              <a:t>National Minorities/ FCNM</a:t>
            </a:r>
            <a:r>
              <a:rPr lang="en-US" sz="2000" dirty="0"/>
              <a:t>, special measures adopted to promote</a:t>
            </a:r>
            <a:r>
              <a:rPr lang="ro-RO" sz="2000" dirty="0"/>
              <a:t> </a:t>
            </a:r>
            <a:r>
              <a:rPr lang="en-US" sz="2000" dirty="0"/>
              <a:t>the effective equality of persons belonging to national minorities shall not</a:t>
            </a:r>
            <a:r>
              <a:rPr lang="ro-RO" sz="2000" dirty="0"/>
              <a:t> </a:t>
            </a:r>
            <a:r>
              <a:rPr lang="en-US" sz="2000" dirty="0"/>
              <a:t>be regarded as discriminatory</a:t>
            </a:r>
            <a:r>
              <a:rPr lang="ro-RO" sz="2000" dirty="0"/>
              <a:t>; </a:t>
            </a:r>
          </a:p>
          <a:p>
            <a:pPr marL="0" indent="0" algn="just">
              <a:buNone/>
            </a:pPr>
            <a:endParaRPr lang="ro-RO" sz="2000" dirty="0"/>
          </a:p>
          <a:p>
            <a:pPr algn="just"/>
            <a:r>
              <a:rPr lang="ro-RO" sz="2000" dirty="0"/>
              <a:t>i</a:t>
            </a:r>
            <a:r>
              <a:rPr lang="en-US" sz="2000" dirty="0"/>
              <a:t>n accordance with Article 12 (3) FCNM</a:t>
            </a:r>
            <a:r>
              <a:rPr lang="ro-RO" sz="2000" dirty="0"/>
              <a:t>/ </a:t>
            </a:r>
            <a:r>
              <a:rPr lang="en-US" sz="2000" dirty="0">
                <a:solidFill>
                  <a:schemeClr val="accent1"/>
                </a:solidFill>
              </a:rPr>
              <a:t>Council of Europe Framework Convention for the Protection of</a:t>
            </a:r>
            <a:r>
              <a:rPr lang="ro-RO" sz="2000" dirty="0">
                <a:solidFill>
                  <a:schemeClr val="accent1"/>
                </a:solidFill>
              </a:rPr>
              <a:t> </a:t>
            </a:r>
            <a:r>
              <a:rPr lang="en-US" sz="2000" dirty="0">
                <a:solidFill>
                  <a:schemeClr val="accent1"/>
                </a:solidFill>
              </a:rPr>
              <a:t>National Minorities/ FCNM</a:t>
            </a:r>
            <a:r>
              <a:rPr lang="en-US" sz="2000" dirty="0"/>
              <a:t>, States</a:t>
            </a:r>
            <a:r>
              <a:rPr lang="ro-RO" sz="2000" dirty="0"/>
              <a:t> </a:t>
            </a:r>
            <a:r>
              <a:rPr lang="en-US" sz="2000" dirty="0"/>
              <a:t>Parties moreover expressly undertake to promote equal opportunities for access to education at all levels for persons belonging to national minorities</a:t>
            </a:r>
            <a:r>
              <a:rPr lang="ro-RO" sz="2000" dirty="0"/>
              <a:t>;</a:t>
            </a:r>
          </a:p>
          <a:p>
            <a:pPr algn="just"/>
            <a:endParaRPr lang="ro-RO" sz="2000" dirty="0"/>
          </a:p>
          <a:p>
            <a:pPr algn="just"/>
            <a:r>
              <a:rPr lang="ro-RO" sz="2000" dirty="0"/>
              <a:t>t</a:t>
            </a:r>
            <a:r>
              <a:rPr lang="en-US" sz="2000" dirty="0"/>
              <a:t>he</a:t>
            </a:r>
            <a:r>
              <a:rPr lang="ro-RO" sz="2000" dirty="0"/>
              <a:t> </a:t>
            </a:r>
            <a:r>
              <a:rPr lang="en-US" sz="2000" b="1" dirty="0"/>
              <a:t>Advisory Committee on the </a:t>
            </a:r>
            <a:r>
              <a:rPr lang="en-US" sz="2000" dirty="0">
                <a:solidFill>
                  <a:schemeClr val="accent1"/>
                </a:solidFill>
              </a:rPr>
              <a:t>Council of Europe Framework Convention for the Protection of</a:t>
            </a:r>
            <a:r>
              <a:rPr lang="ro-RO" sz="2000" dirty="0">
                <a:solidFill>
                  <a:schemeClr val="accent1"/>
                </a:solidFill>
              </a:rPr>
              <a:t> </a:t>
            </a:r>
            <a:r>
              <a:rPr lang="en-US" sz="2000" dirty="0">
                <a:solidFill>
                  <a:schemeClr val="accent1"/>
                </a:solidFill>
              </a:rPr>
              <a:t>National Minorities /</a:t>
            </a:r>
            <a:r>
              <a:rPr lang="en-US" sz="2000" b="1" dirty="0"/>
              <a:t>FCNM </a:t>
            </a:r>
            <a:r>
              <a:rPr lang="en-US" sz="2000" dirty="0"/>
              <a:t>has regularly examined the equal access to</a:t>
            </a:r>
            <a:r>
              <a:rPr lang="ro-RO" sz="2000" dirty="0"/>
              <a:t> </a:t>
            </a:r>
            <a:r>
              <a:rPr lang="en-US" sz="2000" dirty="0"/>
              <a:t>education of Roma children in line with this provision.</a:t>
            </a:r>
          </a:p>
        </p:txBody>
      </p:sp>
    </p:spTree>
    <p:extLst>
      <p:ext uri="{BB962C8B-B14F-4D97-AF65-F5344CB8AC3E}">
        <p14:creationId xmlns:p14="http://schemas.microsoft.com/office/powerpoint/2010/main" val="8035674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CAF312-B054-9664-CEB7-FB6A39D554B1}"/>
              </a:ext>
            </a:extLst>
          </p:cNvPr>
          <p:cNvSpPr>
            <a:spLocks noGrp="1"/>
          </p:cNvSpPr>
          <p:nvPr>
            <p:ph type="title"/>
          </p:nvPr>
        </p:nvSpPr>
        <p:spPr>
          <a:xfrm>
            <a:off x="195942" y="210456"/>
            <a:ext cx="11232502" cy="941161"/>
          </a:xfrm>
        </p:spPr>
        <p:txBody>
          <a:bodyPr>
            <a:normAutofit fontScale="90000"/>
          </a:bodyPr>
          <a:lstStyle/>
          <a:p>
            <a:r>
              <a:rPr lang="ro-RO" sz="2000" b="1" i="0" u="none" strike="noStrike" dirty="0">
                <a:solidFill>
                  <a:srgbClr val="C00000"/>
                </a:solidFill>
                <a:effectLst/>
                <a:latin typeface="+mj-lt"/>
              </a:rPr>
              <a:t>4</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Non-discrimination based on </a:t>
            </a:r>
            <a:r>
              <a:rPr lang="en-US" sz="2000" b="1" i="0" u="none" strike="noStrike" dirty="0">
                <a:solidFill>
                  <a:schemeClr val="accent2"/>
                </a:solidFill>
                <a:effectLst/>
                <a:latin typeface="+mj-lt"/>
              </a:rPr>
              <a:t>nationality </a:t>
            </a:r>
            <a:r>
              <a:rPr lang="en-US" sz="2000" b="1" i="0" u="none" strike="noStrike" dirty="0">
                <a:solidFill>
                  <a:srgbClr val="000000"/>
                </a:solidFill>
                <a:effectLst/>
                <a:latin typeface="+mj-lt"/>
              </a:rPr>
              <a:t>or </a:t>
            </a:r>
            <a:r>
              <a:rPr lang="en-US" sz="2000" b="1" i="0" u="none" strike="noStrike" dirty="0">
                <a:solidFill>
                  <a:schemeClr val="accent2"/>
                </a:solidFill>
                <a:effectLst/>
                <a:latin typeface="+mj-lt"/>
              </a:rPr>
              <a:t>immigration status </a:t>
            </a:r>
            <a:r>
              <a:rPr lang="en-US" sz="2000" b="1" i="0" u="none" strike="noStrike" dirty="0">
                <a:solidFill>
                  <a:srgbClr val="000000"/>
                </a:solidFill>
                <a:effectLst/>
                <a:latin typeface="+mj-lt"/>
              </a:rPr>
              <a:t>(see the TFEU</a:t>
            </a:r>
            <a:r>
              <a:rPr lang="ro-RO" sz="2000" b="1" i="0" u="none" strike="noStrike" dirty="0">
                <a:solidFill>
                  <a:srgbClr val="000000"/>
                </a:solidFill>
                <a:effectLst/>
                <a:latin typeface="+mj-lt"/>
              </a:rPr>
              <a:t>/ </a:t>
            </a:r>
            <a:r>
              <a:rPr lang="en-US" sz="2000" dirty="0">
                <a:solidFill>
                  <a:schemeClr val="accent1"/>
                </a:solidFill>
              </a:rPr>
              <a:t>the Treaty on the Functioning of the European Union</a:t>
            </a:r>
            <a:r>
              <a:rPr lang="en-US" sz="2000" b="1" i="0" u="none" strike="noStrike" dirty="0">
                <a:solidFill>
                  <a:srgbClr val="000000"/>
                </a:solidFill>
                <a:effectLst/>
                <a:latin typeface="+mj-lt"/>
              </a:rPr>
              <a:t> - freedom of movement and of residence;</a:t>
            </a:r>
            <a:r>
              <a:rPr lang="en-US" sz="2000" b="1" i="0" u="none" strike="noStrike" baseline="-25000" dirty="0">
                <a:solidFill>
                  <a:srgbClr val="000000"/>
                </a:solidFill>
                <a:effectLst/>
                <a:latin typeface="+mj-lt"/>
              </a:rPr>
              <a:t> </a:t>
            </a:r>
            <a:r>
              <a:rPr lang="en-US" sz="2000" b="1" i="0" u="none" strike="noStrike" dirty="0">
                <a:solidFill>
                  <a:srgbClr val="000000"/>
                </a:solidFill>
                <a:effectLst/>
                <a:latin typeface="+mj-lt"/>
              </a:rPr>
              <a:t>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ECHR)</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F99AAA59-9E68-0EE6-B8A6-03F04124E0A6}"/>
              </a:ext>
            </a:extLst>
          </p:cNvPr>
          <p:cNvSpPr>
            <a:spLocks noGrp="1"/>
          </p:cNvSpPr>
          <p:nvPr>
            <p:ph idx="1"/>
          </p:nvPr>
        </p:nvSpPr>
        <p:spPr>
          <a:xfrm>
            <a:off x="186612" y="1380931"/>
            <a:ext cx="11167188" cy="4796032"/>
          </a:xfrm>
        </p:spPr>
        <p:txBody>
          <a:bodyPr>
            <a:normAutofit/>
          </a:bodyPr>
          <a:lstStyle/>
          <a:p>
            <a:endParaRPr lang="ro-RO" sz="2000" b="1" dirty="0">
              <a:solidFill>
                <a:schemeClr val="accent1"/>
              </a:solidFill>
            </a:endParaRPr>
          </a:p>
          <a:p>
            <a:r>
              <a:rPr lang="en-US" sz="2000" b="1" dirty="0">
                <a:solidFill>
                  <a:schemeClr val="accent1"/>
                </a:solidFill>
              </a:rPr>
              <a:t>European law prohibits discrimination </a:t>
            </a:r>
            <a:r>
              <a:rPr lang="en-US" sz="2000" dirty="0">
                <a:solidFill>
                  <a:srgbClr val="C00000"/>
                </a:solidFill>
              </a:rPr>
              <a:t>based on nationality</a:t>
            </a:r>
            <a:r>
              <a:rPr lang="ro-RO" sz="2000" dirty="0">
                <a:solidFill>
                  <a:schemeClr val="accent1"/>
                </a:solidFill>
              </a:rPr>
              <a:t>;</a:t>
            </a:r>
          </a:p>
          <a:p>
            <a:r>
              <a:rPr lang="en-US" sz="2000" b="1" dirty="0"/>
              <a:t>EU Charter of Fundamental Rights</a:t>
            </a:r>
            <a:r>
              <a:rPr lang="ro-RO" sz="2000" b="1" dirty="0"/>
              <a:t>,  </a:t>
            </a:r>
            <a:r>
              <a:rPr lang="en-US" sz="2000" dirty="0"/>
              <a:t>Article 45 - Freedom of movement and of residence</a:t>
            </a:r>
            <a:r>
              <a:rPr lang="ro-RO" sz="2000" dirty="0"/>
              <a:t>, </a:t>
            </a:r>
            <a:endParaRPr lang="en-US" sz="2000" b="1" dirty="0"/>
          </a:p>
          <a:p>
            <a:pPr marL="0" indent="0">
              <a:buNone/>
            </a:pPr>
            <a:r>
              <a:rPr lang="en-US" sz="1800" dirty="0">
                <a:solidFill>
                  <a:schemeClr val="accent1"/>
                </a:solidFill>
              </a:rPr>
              <a:t>1. Every citizen of the Union has the right to move and reside freely within the territory of the Member States.</a:t>
            </a:r>
            <a:endParaRPr lang="ro-RO" sz="1800" dirty="0">
              <a:solidFill>
                <a:schemeClr val="accent1"/>
              </a:solidFill>
            </a:endParaRPr>
          </a:p>
          <a:p>
            <a:pPr marL="0" indent="0">
              <a:buNone/>
            </a:pPr>
            <a:br>
              <a:rPr lang="en-US" sz="1800" dirty="0">
                <a:solidFill>
                  <a:schemeClr val="accent1"/>
                </a:solidFill>
              </a:rPr>
            </a:br>
            <a:r>
              <a:rPr lang="en-US" sz="1800" dirty="0">
                <a:solidFill>
                  <a:schemeClr val="accent1"/>
                </a:solidFill>
              </a:rPr>
              <a:t>2. Freedom of movement and residence may be granted, in accordance with the Treaties, to nationals of third countries legally resident in the territory of a Member State.</a:t>
            </a:r>
            <a:endParaRPr lang="ro-RO" sz="1800" dirty="0">
              <a:solidFill>
                <a:schemeClr val="accent1"/>
              </a:solidFill>
            </a:endParaRPr>
          </a:p>
          <a:p>
            <a:pPr marL="0" indent="0">
              <a:buNone/>
            </a:pPr>
            <a:r>
              <a:rPr lang="ro-RO" sz="2000" dirty="0">
                <a:solidFill>
                  <a:schemeClr val="accent1"/>
                </a:solidFill>
              </a:rPr>
              <a:t>w</a:t>
            </a:r>
            <a:r>
              <a:rPr lang="en-US" sz="2000" dirty="0" err="1">
                <a:solidFill>
                  <a:schemeClr val="accent1"/>
                </a:solidFill>
              </a:rPr>
              <a:t>ithin</a:t>
            </a:r>
            <a:r>
              <a:rPr lang="en-US" sz="2000" dirty="0">
                <a:solidFill>
                  <a:schemeClr val="accent1"/>
                </a:solidFill>
              </a:rPr>
              <a:t> the scope of application of EU law any discrimination </a:t>
            </a:r>
            <a:r>
              <a:rPr lang="en-US" sz="2000" dirty="0">
                <a:solidFill>
                  <a:srgbClr val="C00000"/>
                </a:solidFill>
              </a:rPr>
              <a:t>on</a:t>
            </a:r>
            <a:r>
              <a:rPr lang="ro-RO" sz="2000" dirty="0">
                <a:solidFill>
                  <a:srgbClr val="C00000"/>
                </a:solidFill>
              </a:rPr>
              <a:t> </a:t>
            </a:r>
            <a:r>
              <a:rPr lang="en-US" sz="2000" dirty="0">
                <a:solidFill>
                  <a:srgbClr val="C00000"/>
                </a:solidFill>
              </a:rPr>
              <a:t>grounds of nationality</a:t>
            </a:r>
            <a:r>
              <a:rPr lang="en-US" sz="2000" dirty="0">
                <a:solidFill>
                  <a:schemeClr val="accent1"/>
                </a:solidFill>
              </a:rPr>
              <a:t> </a:t>
            </a:r>
            <a:r>
              <a:rPr lang="en-US" sz="2000" u="sng" dirty="0">
                <a:solidFill>
                  <a:schemeClr val="accent1"/>
                </a:solidFill>
              </a:rPr>
              <a:t>is prohibited under Article 21 (2) of the EU</a:t>
            </a:r>
            <a:r>
              <a:rPr lang="en-US" sz="2000" dirty="0">
                <a:solidFill>
                  <a:schemeClr val="accent1"/>
                </a:solidFill>
              </a:rPr>
              <a:t> </a:t>
            </a:r>
            <a:r>
              <a:rPr lang="en-US" sz="2000" dirty="0">
                <a:solidFill>
                  <a:srgbClr val="C00000"/>
                </a:solidFill>
              </a:rPr>
              <a:t>Charter of Fundamental Rights</a:t>
            </a:r>
            <a:r>
              <a:rPr lang="ro-RO" sz="2000" dirty="0">
                <a:solidFill>
                  <a:schemeClr val="accent1"/>
                </a:solidFill>
              </a:rPr>
              <a:t>;</a:t>
            </a:r>
            <a:r>
              <a:rPr lang="en-US" sz="2000" dirty="0">
                <a:solidFill>
                  <a:schemeClr val="accent1"/>
                </a:solidFill>
              </a:rPr>
              <a:t> </a:t>
            </a:r>
            <a:endParaRPr lang="ro-RO" sz="2000" dirty="0">
              <a:solidFill>
                <a:schemeClr val="accent1"/>
              </a:solidFill>
            </a:endParaRPr>
          </a:p>
          <a:p>
            <a:pPr marL="0" indent="0">
              <a:buNone/>
            </a:pPr>
            <a:endParaRPr lang="en-US" sz="2000" dirty="0">
              <a:solidFill>
                <a:schemeClr val="accent1"/>
              </a:solidFill>
            </a:endParaRPr>
          </a:p>
          <a:p>
            <a:pPr algn="just"/>
            <a:endParaRPr lang="en-US" sz="2000" dirty="0">
              <a:solidFill>
                <a:schemeClr val="accent1"/>
              </a:solidFill>
            </a:endParaRPr>
          </a:p>
        </p:txBody>
      </p:sp>
    </p:spTree>
    <p:extLst>
      <p:ext uri="{BB962C8B-B14F-4D97-AF65-F5344CB8AC3E}">
        <p14:creationId xmlns:p14="http://schemas.microsoft.com/office/powerpoint/2010/main" val="12445932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1B29C-53AE-7DCD-22B1-6B367ABDAC30}"/>
              </a:ext>
            </a:extLst>
          </p:cNvPr>
          <p:cNvSpPr>
            <a:spLocks noGrp="1"/>
          </p:cNvSpPr>
          <p:nvPr>
            <p:ph type="title"/>
          </p:nvPr>
        </p:nvSpPr>
        <p:spPr/>
        <p:txBody>
          <a:bodyPr>
            <a:normAutofit/>
          </a:bodyPr>
          <a:lstStyle/>
          <a:p>
            <a:r>
              <a:rPr lang="ro-RO" sz="2000" b="1" i="0" u="none" strike="noStrike" dirty="0">
                <a:solidFill>
                  <a:srgbClr val="C00000"/>
                </a:solidFill>
                <a:effectLst/>
                <a:latin typeface="+mj-lt"/>
              </a:rPr>
              <a:t>4</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Non-discrimination based on </a:t>
            </a:r>
            <a:r>
              <a:rPr lang="en-US" sz="2000" b="1" i="0" u="none" strike="noStrike" dirty="0">
                <a:solidFill>
                  <a:schemeClr val="accent2"/>
                </a:solidFill>
                <a:effectLst/>
                <a:latin typeface="+mj-lt"/>
              </a:rPr>
              <a:t>nationality </a:t>
            </a:r>
            <a:r>
              <a:rPr lang="en-US" sz="2000" b="1" i="0" u="none" strike="noStrike" dirty="0">
                <a:solidFill>
                  <a:srgbClr val="000000"/>
                </a:solidFill>
                <a:effectLst/>
                <a:latin typeface="+mj-lt"/>
              </a:rPr>
              <a:t>or </a:t>
            </a:r>
            <a:r>
              <a:rPr lang="en-US" sz="2000" b="1" i="0" u="none" strike="noStrike" dirty="0">
                <a:solidFill>
                  <a:schemeClr val="accent2"/>
                </a:solidFill>
                <a:effectLst/>
                <a:latin typeface="+mj-lt"/>
              </a:rPr>
              <a:t>immigration status </a:t>
            </a:r>
            <a:r>
              <a:rPr lang="en-US" sz="2000" b="1" i="0" u="none" strike="noStrike" dirty="0">
                <a:solidFill>
                  <a:srgbClr val="000000"/>
                </a:solidFill>
                <a:effectLst/>
                <a:latin typeface="+mj-lt"/>
              </a:rPr>
              <a:t>(see the TFEU</a:t>
            </a:r>
            <a:r>
              <a:rPr lang="ro-RO" sz="2000" b="1" i="0" u="none" strike="noStrike" dirty="0">
                <a:solidFill>
                  <a:srgbClr val="000000"/>
                </a:solidFill>
                <a:effectLst/>
                <a:latin typeface="+mj-lt"/>
              </a:rPr>
              <a:t>/ </a:t>
            </a:r>
            <a:r>
              <a:rPr lang="en-US" sz="2000" dirty="0">
                <a:solidFill>
                  <a:schemeClr val="accent1"/>
                </a:solidFill>
              </a:rPr>
              <a:t>the Treaty on the Functioning of the European Union</a:t>
            </a:r>
            <a:r>
              <a:rPr lang="en-US" sz="2000" b="1" i="0" u="none" strike="noStrike" dirty="0">
                <a:solidFill>
                  <a:srgbClr val="000000"/>
                </a:solidFill>
                <a:effectLst/>
                <a:latin typeface="+mj-lt"/>
              </a:rPr>
              <a:t> - freedom of movement and of residence;</a:t>
            </a:r>
            <a:r>
              <a:rPr lang="en-US" sz="2000" b="1" i="0" u="none" strike="noStrike" baseline="-25000" dirty="0">
                <a:solidFill>
                  <a:srgbClr val="000000"/>
                </a:solidFill>
                <a:effectLst/>
                <a:latin typeface="+mj-lt"/>
              </a:rPr>
              <a:t> </a:t>
            </a:r>
            <a:r>
              <a:rPr lang="en-US" sz="2000" b="1" i="0" u="none" strike="noStrike" dirty="0">
                <a:solidFill>
                  <a:srgbClr val="000000"/>
                </a:solidFill>
                <a:effectLst/>
                <a:latin typeface="+mj-lt"/>
              </a:rPr>
              <a:t>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ECHR)</a:t>
            </a:r>
            <a:r>
              <a:rPr lang="ro-RO" sz="2000" b="1" i="0" u="none" strike="noStrike" dirty="0">
                <a:solidFill>
                  <a:srgbClr val="000000"/>
                </a:solidFill>
                <a:effectLst/>
                <a:latin typeface="+mj-lt"/>
              </a:rPr>
              <a:t>;</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BE2263D1-BA62-389D-B67D-9DEB69288668}"/>
              </a:ext>
            </a:extLst>
          </p:cNvPr>
          <p:cNvSpPr>
            <a:spLocks noGrp="1"/>
          </p:cNvSpPr>
          <p:nvPr>
            <p:ph idx="1"/>
          </p:nvPr>
        </p:nvSpPr>
        <p:spPr/>
        <p:txBody>
          <a:bodyPr>
            <a:normAutofit/>
          </a:bodyPr>
          <a:lstStyle/>
          <a:p>
            <a:pPr algn="just"/>
            <a:r>
              <a:rPr lang="en-US" sz="2400" b="1" dirty="0"/>
              <a:t>Under EU law, discrimination on the ground of nationality is prohibited</a:t>
            </a:r>
            <a:r>
              <a:rPr lang="ro-RO" sz="2400" b="1" dirty="0"/>
              <a:t> </a:t>
            </a:r>
            <a:r>
              <a:rPr lang="en-US" sz="2400" b="1" dirty="0"/>
              <a:t>within the scope of the application of the treaties </a:t>
            </a:r>
            <a:r>
              <a:rPr lang="en-US" dirty="0"/>
              <a:t>(</a:t>
            </a:r>
            <a:r>
              <a:rPr lang="en-US" sz="1800" dirty="0">
                <a:solidFill>
                  <a:schemeClr val="accent1"/>
                </a:solidFill>
              </a:rPr>
              <a:t>Article 18 of the TFEU;</a:t>
            </a:r>
            <a:r>
              <a:rPr lang="ro-RO" sz="1800" dirty="0">
                <a:solidFill>
                  <a:schemeClr val="accent1"/>
                </a:solidFill>
              </a:rPr>
              <a:t> </a:t>
            </a:r>
            <a:r>
              <a:rPr lang="en-US" sz="1800" dirty="0">
                <a:solidFill>
                  <a:schemeClr val="accent1"/>
                </a:solidFill>
              </a:rPr>
              <a:t>Article 21 (2) of the Charter of Fundamental Rights</a:t>
            </a:r>
            <a:r>
              <a:rPr lang="en-US" dirty="0"/>
              <a:t>)</a:t>
            </a:r>
            <a:r>
              <a:rPr lang="ro-RO" dirty="0"/>
              <a:t>; </a:t>
            </a:r>
          </a:p>
          <a:p>
            <a:pPr marL="0" indent="0" algn="just">
              <a:buNone/>
            </a:pPr>
            <a:endParaRPr lang="ro-RO" dirty="0"/>
          </a:p>
          <a:p>
            <a:pPr algn="just"/>
            <a:r>
              <a:rPr lang="ro-RO" sz="2400" b="1" dirty="0"/>
              <a:t>t</a:t>
            </a:r>
            <a:r>
              <a:rPr lang="en-US" sz="2400" b="1" dirty="0" err="1"/>
              <a:t>hese</a:t>
            </a:r>
            <a:r>
              <a:rPr lang="en-US" sz="2400" b="1" dirty="0"/>
              <a:t> articles are relevant to all EU citizens in connection with the provision on European citizenship, and to long-term residents with non-EU nationality</a:t>
            </a:r>
            <a:r>
              <a:rPr lang="ro-RO" sz="2400" b="1" dirty="0"/>
              <a:t>;</a:t>
            </a:r>
          </a:p>
          <a:p>
            <a:pPr marL="0" indent="0" algn="just">
              <a:buNone/>
            </a:pPr>
            <a:endParaRPr lang="ro-RO" sz="2400" b="1" dirty="0"/>
          </a:p>
          <a:p>
            <a:pPr algn="just"/>
            <a:r>
              <a:rPr lang="ro-RO" sz="2400" b="1" dirty="0"/>
              <a:t>f</a:t>
            </a:r>
            <a:r>
              <a:rPr lang="en-US" sz="2400" b="1" dirty="0" err="1"/>
              <a:t>urthermore</a:t>
            </a:r>
            <a:r>
              <a:rPr lang="en-US" sz="2400" b="1" dirty="0"/>
              <a:t>, EU law</a:t>
            </a:r>
            <a:r>
              <a:rPr lang="ro-RO" sz="2400" b="1" dirty="0"/>
              <a:t> </a:t>
            </a:r>
            <a:r>
              <a:rPr lang="en-US" sz="2400" b="1" dirty="0"/>
              <a:t>prohibits discrimination on the ground of nationality, in particular in the context of the free movement of persons</a:t>
            </a:r>
            <a:r>
              <a:rPr lang="ro-RO" sz="2400" b="1" dirty="0"/>
              <a:t>;</a:t>
            </a:r>
            <a:endParaRPr lang="en-US" sz="2400" b="1" dirty="0"/>
          </a:p>
        </p:txBody>
      </p:sp>
    </p:spTree>
    <p:extLst>
      <p:ext uri="{BB962C8B-B14F-4D97-AF65-F5344CB8AC3E}">
        <p14:creationId xmlns:p14="http://schemas.microsoft.com/office/powerpoint/2010/main" val="40845996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2A7C83-4E5E-D1C3-B91E-3C3EB6CF6918}"/>
              </a:ext>
            </a:extLst>
          </p:cNvPr>
          <p:cNvSpPr>
            <a:spLocks noGrp="1"/>
          </p:cNvSpPr>
          <p:nvPr>
            <p:ph type="title"/>
          </p:nvPr>
        </p:nvSpPr>
        <p:spPr>
          <a:xfrm>
            <a:off x="167951" y="365125"/>
            <a:ext cx="11185849" cy="1099781"/>
          </a:xfrm>
        </p:spPr>
        <p:txBody>
          <a:bodyPr>
            <a:normAutofit fontScale="90000"/>
          </a:bodyPr>
          <a:lstStyle/>
          <a:p>
            <a:r>
              <a:rPr lang="ro-RO" sz="2000" b="1" i="0" u="none" strike="noStrike" dirty="0">
                <a:solidFill>
                  <a:srgbClr val="C00000"/>
                </a:solidFill>
                <a:effectLst/>
                <a:latin typeface="+mj-lt"/>
              </a:rPr>
              <a:t>4</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Non-discrimination based on </a:t>
            </a:r>
            <a:r>
              <a:rPr lang="en-US" sz="2000" b="1" i="0" u="none" strike="noStrike" dirty="0">
                <a:solidFill>
                  <a:schemeClr val="accent2"/>
                </a:solidFill>
                <a:effectLst/>
                <a:latin typeface="+mj-lt"/>
              </a:rPr>
              <a:t>nationality </a:t>
            </a:r>
            <a:r>
              <a:rPr lang="en-US" sz="2000" b="1" i="0" u="none" strike="noStrike" dirty="0">
                <a:solidFill>
                  <a:srgbClr val="000000"/>
                </a:solidFill>
                <a:effectLst/>
                <a:latin typeface="+mj-lt"/>
              </a:rPr>
              <a:t>or </a:t>
            </a:r>
            <a:r>
              <a:rPr lang="en-US" sz="2000" b="1" i="0" u="none" strike="noStrike" dirty="0">
                <a:solidFill>
                  <a:schemeClr val="accent2"/>
                </a:solidFill>
                <a:effectLst/>
                <a:latin typeface="+mj-lt"/>
              </a:rPr>
              <a:t>immigration status </a:t>
            </a:r>
            <a:r>
              <a:rPr lang="en-US" sz="2000" b="1" i="0" u="none" strike="noStrike" dirty="0">
                <a:solidFill>
                  <a:srgbClr val="000000"/>
                </a:solidFill>
                <a:effectLst/>
                <a:latin typeface="+mj-lt"/>
              </a:rPr>
              <a:t>(see the TFEU</a:t>
            </a:r>
            <a:r>
              <a:rPr lang="ro-RO" sz="2000" b="1" i="0" u="none" strike="noStrike" dirty="0">
                <a:solidFill>
                  <a:srgbClr val="000000"/>
                </a:solidFill>
                <a:effectLst/>
                <a:latin typeface="+mj-lt"/>
              </a:rPr>
              <a:t>/ </a:t>
            </a:r>
            <a:r>
              <a:rPr lang="en-US" sz="2000" dirty="0">
                <a:solidFill>
                  <a:schemeClr val="accent1"/>
                </a:solidFill>
              </a:rPr>
              <a:t>the Treaty on the Functioning of the European Union</a:t>
            </a:r>
            <a:r>
              <a:rPr lang="en-US" sz="2000" b="1" i="0" u="none" strike="noStrike" dirty="0">
                <a:solidFill>
                  <a:srgbClr val="000000"/>
                </a:solidFill>
                <a:effectLst/>
                <a:latin typeface="+mj-lt"/>
              </a:rPr>
              <a:t> - freedom of movement and of residence;</a:t>
            </a:r>
            <a:r>
              <a:rPr lang="en-US" sz="2000" b="1" i="0" u="none" strike="noStrike" baseline="-25000" dirty="0">
                <a:solidFill>
                  <a:srgbClr val="000000"/>
                </a:solidFill>
                <a:effectLst/>
                <a:latin typeface="+mj-lt"/>
              </a:rPr>
              <a:t> </a:t>
            </a:r>
            <a:r>
              <a:rPr lang="en-US" sz="2000" b="1" i="0" u="none" strike="noStrike" dirty="0">
                <a:solidFill>
                  <a:srgbClr val="000000"/>
                </a:solidFill>
                <a:effectLst/>
                <a:latin typeface="+mj-lt"/>
              </a:rPr>
              <a:t>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ECHR)</a:t>
            </a:r>
            <a:r>
              <a:rPr lang="ro-RO" sz="2000" b="1" i="0" u="none" strike="noStrike" dirty="0">
                <a:solidFill>
                  <a:srgbClr val="000000"/>
                </a:solidFill>
                <a:effectLst/>
                <a:latin typeface="+mj-lt"/>
              </a:rPr>
              <a:t>;</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717CF298-87FD-32CB-C572-1E008D8F7F1E}"/>
              </a:ext>
            </a:extLst>
          </p:cNvPr>
          <p:cNvSpPr>
            <a:spLocks noGrp="1"/>
          </p:cNvSpPr>
          <p:nvPr>
            <p:ph idx="1"/>
          </p:nvPr>
        </p:nvSpPr>
        <p:spPr>
          <a:xfrm>
            <a:off x="167951" y="1464906"/>
            <a:ext cx="11185849" cy="4712057"/>
          </a:xfrm>
        </p:spPr>
        <p:txBody>
          <a:bodyPr>
            <a:normAutofit/>
          </a:bodyPr>
          <a:lstStyle/>
          <a:p>
            <a:pPr algn="just"/>
            <a:r>
              <a:rPr lang="en-US" sz="2000" dirty="0">
                <a:solidFill>
                  <a:schemeClr val="accent1"/>
                </a:solidFill>
              </a:rPr>
              <a:t>Third-country nationals, i.e. persons who are citizens of a state that is</a:t>
            </a:r>
            <a:r>
              <a:rPr lang="ro-RO" sz="2000" dirty="0">
                <a:solidFill>
                  <a:schemeClr val="accent1"/>
                </a:solidFill>
              </a:rPr>
              <a:t> </a:t>
            </a:r>
            <a:r>
              <a:rPr lang="en-US" sz="2000" dirty="0">
                <a:solidFill>
                  <a:schemeClr val="accent1"/>
                </a:solidFill>
              </a:rPr>
              <a:t>not a member of the EU, enjoy a right to equal treatment in broadly the same</a:t>
            </a:r>
            <a:r>
              <a:rPr lang="ro-RO" sz="2000" dirty="0">
                <a:solidFill>
                  <a:schemeClr val="accent1"/>
                </a:solidFill>
              </a:rPr>
              <a:t> </a:t>
            </a:r>
            <a:r>
              <a:rPr lang="en-US" sz="2000" dirty="0">
                <a:solidFill>
                  <a:schemeClr val="accent1"/>
                </a:solidFill>
              </a:rPr>
              <a:t>areas as those covered by the non-discrimination directives when they qualify</a:t>
            </a:r>
            <a:r>
              <a:rPr lang="ro-RO" sz="2000" dirty="0">
                <a:solidFill>
                  <a:schemeClr val="accent1"/>
                </a:solidFill>
              </a:rPr>
              <a:t> </a:t>
            </a:r>
            <a:r>
              <a:rPr lang="en-US" sz="2000" dirty="0">
                <a:solidFill>
                  <a:schemeClr val="accent1"/>
                </a:solidFill>
              </a:rPr>
              <a:t>as long-term residents</a:t>
            </a:r>
            <a:r>
              <a:rPr lang="ro-RO" sz="2000" dirty="0">
                <a:solidFill>
                  <a:schemeClr val="accent1"/>
                </a:solidFill>
              </a:rPr>
              <a:t>;</a:t>
            </a:r>
          </a:p>
          <a:p>
            <a:pPr algn="just"/>
            <a:endParaRPr lang="ro-RO" sz="2000" dirty="0">
              <a:solidFill>
                <a:schemeClr val="accent1"/>
              </a:solidFill>
            </a:endParaRPr>
          </a:p>
          <a:p>
            <a:pPr algn="just"/>
            <a:r>
              <a:rPr lang="ro-RO" sz="2000" dirty="0">
                <a:solidFill>
                  <a:schemeClr val="accent1"/>
                </a:solidFill>
              </a:rPr>
              <a:t>f</a:t>
            </a:r>
            <a:r>
              <a:rPr lang="en-US" sz="2000" dirty="0">
                <a:solidFill>
                  <a:schemeClr val="accent1"/>
                </a:solidFill>
              </a:rPr>
              <a:t>or qualifying as long-term residents, the Third-country Nationals Directive requires, among other conditions, a period of five years</a:t>
            </a:r>
            <a:r>
              <a:rPr lang="ro-RO" sz="2000" dirty="0">
                <a:solidFill>
                  <a:schemeClr val="accent1"/>
                </a:solidFill>
              </a:rPr>
              <a:t> </a:t>
            </a:r>
            <a:r>
              <a:rPr lang="en-US" sz="2000" dirty="0">
                <a:solidFill>
                  <a:schemeClr val="accent1"/>
                </a:solidFill>
              </a:rPr>
              <a:t>of lawful residence</a:t>
            </a:r>
            <a:r>
              <a:rPr lang="ro-RO" sz="2000" dirty="0">
                <a:solidFill>
                  <a:schemeClr val="accent1"/>
                </a:solidFill>
              </a:rPr>
              <a:t>;</a:t>
            </a:r>
          </a:p>
          <a:p>
            <a:pPr algn="just"/>
            <a:endParaRPr lang="ro-RO" sz="2000" dirty="0">
              <a:solidFill>
                <a:schemeClr val="accent1"/>
              </a:solidFill>
            </a:endParaRPr>
          </a:p>
          <a:p>
            <a:pPr algn="just"/>
            <a:r>
              <a:rPr lang="ro-RO" sz="2000" dirty="0">
                <a:solidFill>
                  <a:schemeClr val="accent1"/>
                </a:solidFill>
              </a:rPr>
              <a:t>i</a:t>
            </a:r>
            <a:r>
              <a:rPr lang="en-US" sz="2000" dirty="0">
                <a:solidFill>
                  <a:schemeClr val="accent1"/>
                </a:solidFill>
              </a:rPr>
              <a:t>n addition, Directive 2003/86/EC on </a:t>
            </a:r>
            <a:r>
              <a:rPr lang="en-US" sz="2000" dirty="0">
                <a:solidFill>
                  <a:srgbClr val="C00000"/>
                </a:solidFill>
              </a:rPr>
              <a:t>the right to family</a:t>
            </a:r>
            <a:r>
              <a:rPr lang="ro-RO" sz="2000" dirty="0">
                <a:solidFill>
                  <a:srgbClr val="C00000"/>
                </a:solidFill>
              </a:rPr>
              <a:t> </a:t>
            </a:r>
            <a:r>
              <a:rPr lang="en-US" sz="2000" dirty="0">
                <a:solidFill>
                  <a:srgbClr val="C00000"/>
                </a:solidFill>
              </a:rPr>
              <a:t>reunification </a:t>
            </a:r>
            <a:r>
              <a:rPr lang="en-US" sz="2000" dirty="0">
                <a:solidFill>
                  <a:schemeClr val="accent1"/>
                </a:solidFill>
              </a:rPr>
              <a:t>(Family Reunification Directive)120 allows for third-country nationals lawfully residing in a Member State to be joined by family members,</a:t>
            </a:r>
            <a:r>
              <a:rPr lang="ro-RO" sz="2000" dirty="0">
                <a:solidFill>
                  <a:schemeClr val="accent1"/>
                </a:solidFill>
              </a:rPr>
              <a:t> </a:t>
            </a:r>
            <a:r>
              <a:rPr lang="en-US" sz="2000" dirty="0">
                <a:solidFill>
                  <a:schemeClr val="accent1"/>
                </a:solidFill>
              </a:rPr>
              <a:t>under certain conditions</a:t>
            </a:r>
            <a:r>
              <a:rPr lang="ro-RO" sz="2000" dirty="0">
                <a:solidFill>
                  <a:schemeClr val="accent1"/>
                </a:solidFill>
              </a:rPr>
              <a:t>;</a:t>
            </a:r>
          </a:p>
          <a:p>
            <a:pPr algn="just"/>
            <a:endParaRPr lang="ro-RO" sz="2000" dirty="0">
              <a:solidFill>
                <a:schemeClr val="accent1"/>
              </a:solidFill>
            </a:endParaRPr>
          </a:p>
          <a:p>
            <a:pPr algn="just"/>
            <a:r>
              <a:rPr lang="ro-RO" sz="2000" dirty="0">
                <a:solidFill>
                  <a:schemeClr val="accent1"/>
                </a:solidFill>
              </a:rPr>
              <a:t>m</a:t>
            </a:r>
            <a:r>
              <a:rPr lang="en-US" sz="2000" dirty="0" err="1">
                <a:solidFill>
                  <a:schemeClr val="accent1"/>
                </a:solidFill>
              </a:rPr>
              <a:t>oreover</a:t>
            </a:r>
            <a:r>
              <a:rPr lang="en-US" sz="2000" dirty="0">
                <a:solidFill>
                  <a:schemeClr val="accent1"/>
                </a:solidFill>
              </a:rPr>
              <a:t>, the Single Permit</a:t>
            </a:r>
            <a:r>
              <a:rPr lang="ro-RO" sz="2000" dirty="0">
                <a:solidFill>
                  <a:schemeClr val="accent1"/>
                </a:solidFill>
              </a:rPr>
              <a:t> </a:t>
            </a:r>
            <a:r>
              <a:rPr lang="en-US" sz="2000" dirty="0">
                <a:solidFill>
                  <a:schemeClr val="accent1"/>
                </a:solidFill>
              </a:rPr>
              <a:t>Directive secures the right to equal treatment to third-country nationals under</a:t>
            </a:r>
            <a:r>
              <a:rPr lang="ro-RO" sz="2000" dirty="0">
                <a:solidFill>
                  <a:schemeClr val="accent1"/>
                </a:solidFill>
              </a:rPr>
              <a:t> </a:t>
            </a:r>
            <a:r>
              <a:rPr lang="en-US" sz="2000" dirty="0">
                <a:solidFill>
                  <a:schemeClr val="accent1"/>
                </a:solidFill>
              </a:rPr>
              <a:t>certain conditions.</a:t>
            </a:r>
          </a:p>
        </p:txBody>
      </p:sp>
    </p:spTree>
    <p:extLst>
      <p:ext uri="{BB962C8B-B14F-4D97-AF65-F5344CB8AC3E}">
        <p14:creationId xmlns:p14="http://schemas.microsoft.com/office/powerpoint/2010/main" val="19834947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655F10-5EEA-3564-BD4D-977D243361B6}"/>
              </a:ext>
            </a:extLst>
          </p:cNvPr>
          <p:cNvSpPr>
            <a:spLocks noGrp="1"/>
          </p:cNvSpPr>
          <p:nvPr>
            <p:ph type="title"/>
          </p:nvPr>
        </p:nvSpPr>
        <p:spPr>
          <a:xfrm>
            <a:off x="205273" y="365125"/>
            <a:ext cx="11148527" cy="950491"/>
          </a:xfrm>
        </p:spPr>
        <p:txBody>
          <a:bodyPr>
            <a:normAutofit fontScale="90000"/>
          </a:bodyPr>
          <a:lstStyle/>
          <a:p>
            <a:r>
              <a:rPr lang="ro-RO" sz="2000" b="1" i="0" u="none" strike="noStrike" dirty="0">
                <a:solidFill>
                  <a:srgbClr val="C00000"/>
                </a:solidFill>
                <a:effectLst/>
                <a:latin typeface="+mj-lt"/>
              </a:rPr>
              <a:t>4</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Non-discrimination based on </a:t>
            </a:r>
            <a:r>
              <a:rPr lang="en-US" sz="2000" b="1" i="0" u="none" strike="noStrike" dirty="0">
                <a:solidFill>
                  <a:schemeClr val="accent2"/>
                </a:solidFill>
                <a:effectLst/>
                <a:latin typeface="+mj-lt"/>
              </a:rPr>
              <a:t>nationality </a:t>
            </a:r>
            <a:r>
              <a:rPr lang="en-US" sz="2000" b="1" i="0" u="none" strike="noStrike" dirty="0">
                <a:solidFill>
                  <a:srgbClr val="000000"/>
                </a:solidFill>
                <a:effectLst/>
                <a:latin typeface="+mj-lt"/>
              </a:rPr>
              <a:t>or </a:t>
            </a:r>
            <a:r>
              <a:rPr lang="en-US" sz="2000" b="1" i="0" u="none" strike="noStrike" dirty="0">
                <a:solidFill>
                  <a:schemeClr val="accent2"/>
                </a:solidFill>
                <a:effectLst/>
                <a:latin typeface="+mj-lt"/>
              </a:rPr>
              <a:t>immigration status </a:t>
            </a:r>
            <a:r>
              <a:rPr lang="en-US" sz="2000" b="1" i="0" u="none" strike="noStrike" dirty="0">
                <a:solidFill>
                  <a:srgbClr val="000000"/>
                </a:solidFill>
                <a:effectLst/>
                <a:latin typeface="+mj-lt"/>
              </a:rPr>
              <a:t>(see the TFEU</a:t>
            </a:r>
            <a:r>
              <a:rPr lang="ro-RO" sz="2000" b="1" i="0" u="none" strike="noStrike" dirty="0">
                <a:solidFill>
                  <a:srgbClr val="000000"/>
                </a:solidFill>
                <a:effectLst/>
                <a:latin typeface="+mj-lt"/>
              </a:rPr>
              <a:t>/ </a:t>
            </a:r>
            <a:r>
              <a:rPr lang="en-US" sz="2000" dirty="0">
                <a:solidFill>
                  <a:schemeClr val="accent1"/>
                </a:solidFill>
              </a:rPr>
              <a:t>the Treaty on the Functioning of the European Union</a:t>
            </a:r>
            <a:r>
              <a:rPr lang="en-US" sz="2000" b="1" i="0" u="none" strike="noStrike" dirty="0">
                <a:solidFill>
                  <a:srgbClr val="000000"/>
                </a:solidFill>
                <a:effectLst/>
                <a:latin typeface="+mj-lt"/>
              </a:rPr>
              <a:t> - freedom of movement and of residence;</a:t>
            </a:r>
            <a:r>
              <a:rPr lang="en-US" sz="2000" b="1" i="0" u="none" strike="noStrike" baseline="-25000" dirty="0">
                <a:solidFill>
                  <a:srgbClr val="000000"/>
                </a:solidFill>
                <a:effectLst/>
                <a:latin typeface="+mj-lt"/>
              </a:rPr>
              <a:t> </a:t>
            </a:r>
            <a:r>
              <a:rPr lang="en-US" sz="2000" b="1" i="0" u="none" strike="noStrike" dirty="0">
                <a:solidFill>
                  <a:srgbClr val="000000"/>
                </a:solidFill>
                <a:effectLst/>
                <a:latin typeface="+mj-lt"/>
              </a:rPr>
              <a:t>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ECHR)</a:t>
            </a:r>
            <a:r>
              <a:rPr lang="ro-RO" sz="2000" b="1" i="0" u="none" strike="noStrike" dirty="0">
                <a:solidFill>
                  <a:srgbClr val="000000"/>
                </a:solidFill>
                <a:effectLst/>
                <a:latin typeface="+mj-lt"/>
              </a:rPr>
              <a:t>;</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E3BA354D-7EB9-7246-F07B-527F6E4982AB}"/>
              </a:ext>
            </a:extLst>
          </p:cNvPr>
          <p:cNvSpPr>
            <a:spLocks noGrp="1"/>
          </p:cNvSpPr>
          <p:nvPr>
            <p:ph idx="1"/>
          </p:nvPr>
        </p:nvSpPr>
        <p:spPr>
          <a:xfrm>
            <a:off x="205273" y="1240971"/>
            <a:ext cx="11148527" cy="4935992"/>
          </a:xfrm>
        </p:spPr>
        <p:txBody>
          <a:bodyPr>
            <a:normAutofit/>
          </a:bodyPr>
          <a:lstStyle/>
          <a:p>
            <a:pPr algn="just"/>
            <a:r>
              <a:rPr lang="en-US" sz="2000" dirty="0">
                <a:solidFill>
                  <a:schemeClr val="accent1"/>
                </a:solidFill>
                <a:latin typeface="+mj-lt"/>
              </a:rPr>
              <a:t>Example:</a:t>
            </a:r>
            <a:r>
              <a:rPr lang="en-US" sz="2000" dirty="0">
                <a:latin typeface="+mj-lt"/>
              </a:rPr>
              <a:t> </a:t>
            </a:r>
            <a:endParaRPr lang="ro-RO" sz="2000" dirty="0">
              <a:latin typeface="+mj-lt"/>
            </a:endParaRPr>
          </a:p>
          <a:p>
            <a:pPr algn="just"/>
            <a:r>
              <a:rPr lang="ro-RO" sz="2000" dirty="0">
                <a:latin typeface="+mj-lt"/>
              </a:rPr>
              <a:t>t</a:t>
            </a:r>
            <a:r>
              <a:rPr lang="en-US" sz="2000" dirty="0">
                <a:latin typeface="+mj-lt"/>
              </a:rPr>
              <a:t>he Chen case concerns the question of whether a child of a</a:t>
            </a:r>
            <a:r>
              <a:rPr lang="ro-RO" sz="2000" dirty="0">
                <a:latin typeface="+mj-lt"/>
              </a:rPr>
              <a:t> </a:t>
            </a:r>
            <a:r>
              <a:rPr lang="en-US" sz="2000" dirty="0">
                <a:latin typeface="+mj-lt"/>
              </a:rPr>
              <a:t>third-country national had the right to reside in one EU Member State</a:t>
            </a:r>
            <a:r>
              <a:rPr lang="ro-RO" sz="2000" dirty="0">
                <a:latin typeface="+mj-lt"/>
              </a:rPr>
              <a:t> </a:t>
            </a:r>
            <a:r>
              <a:rPr lang="en-US" sz="2000" dirty="0">
                <a:latin typeface="+mj-lt"/>
              </a:rPr>
              <a:t>when she was born in a different Member State and held the citizenship</a:t>
            </a:r>
            <a:r>
              <a:rPr lang="ro-RO" sz="2000" dirty="0">
                <a:latin typeface="+mj-lt"/>
              </a:rPr>
              <a:t> </a:t>
            </a:r>
            <a:r>
              <a:rPr lang="en-US" sz="2000" dirty="0">
                <a:latin typeface="+mj-lt"/>
              </a:rPr>
              <a:t>of the latter</a:t>
            </a:r>
            <a:r>
              <a:rPr lang="ro-RO" sz="2000" dirty="0">
                <a:latin typeface="+mj-lt"/>
              </a:rPr>
              <a:t>;</a:t>
            </a:r>
          </a:p>
          <a:p>
            <a:pPr algn="just"/>
            <a:r>
              <a:rPr lang="ro-RO" sz="2000" dirty="0">
                <a:latin typeface="+mj-lt"/>
              </a:rPr>
              <a:t>h</a:t>
            </a:r>
            <a:r>
              <a:rPr lang="en-US" sz="2000" dirty="0">
                <a:latin typeface="+mj-lt"/>
              </a:rPr>
              <a:t>er mother, on whom she depended, was a third-country national</a:t>
            </a:r>
            <a:r>
              <a:rPr lang="ro-RO" sz="2000" dirty="0">
                <a:latin typeface="+mj-lt"/>
              </a:rPr>
              <a:t>;</a:t>
            </a:r>
            <a:r>
              <a:rPr lang="en-US" sz="2000" dirty="0">
                <a:latin typeface="+mj-lt"/>
              </a:rPr>
              <a:t> </a:t>
            </a:r>
            <a:endParaRPr lang="ro-RO" sz="2000" dirty="0">
              <a:latin typeface="+mj-lt"/>
            </a:endParaRPr>
          </a:p>
          <a:p>
            <a:pPr marL="0" indent="0" algn="just">
              <a:buNone/>
            </a:pPr>
            <a:endParaRPr lang="ro-RO" sz="2000" dirty="0">
              <a:latin typeface="+mj-lt"/>
            </a:endParaRPr>
          </a:p>
          <a:p>
            <a:pPr algn="just"/>
            <a:r>
              <a:rPr lang="ro-RO" sz="2000" dirty="0">
                <a:latin typeface="+mj-lt"/>
              </a:rPr>
              <a:t>t</a:t>
            </a:r>
            <a:r>
              <a:rPr lang="en-US" sz="2000" dirty="0">
                <a:latin typeface="+mj-lt"/>
              </a:rPr>
              <a:t>he </a:t>
            </a:r>
            <a:r>
              <a:rPr lang="en-US" sz="2000" dirty="0">
                <a:solidFill>
                  <a:srgbClr val="FF0000"/>
                </a:solidFill>
                <a:latin typeface="+mj-lt"/>
                <a:cs typeface="Times New Roman" panose="02020603050405020304" pitchFamily="18" charset="0"/>
              </a:rPr>
              <a:t>Court of Justice of the European Union </a:t>
            </a:r>
            <a:r>
              <a:rPr lang="en-US" sz="2000" dirty="0">
                <a:latin typeface="+mj-lt"/>
              </a:rPr>
              <a:t>determined that, when a Member State imposes requirements on individuals seeking citizenship, and these are met, it is not open</a:t>
            </a:r>
            <a:r>
              <a:rPr lang="ro-RO" sz="2000" dirty="0">
                <a:latin typeface="+mj-lt"/>
              </a:rPr>
              <a:t> </a:t>
            </a:r>
            <a:r>
              <a:rPr lang="en-US" sz="2000" dirty="0">
                <a:latin typeface="+mj-lt"/>
              </a:rPr>
              <a:t>to a</a:t>
            </a:r>
            <a:r>
              <a:rPr lang="ro-RO" sz="2000" dirty="0">
                <a:latin typeface="+mj-lt"/>
              </a:rPr>
              <a:t> </a:t>
            </a:r>
            <a:r>
              <a:rPr lang="en-US" sz="2000" dirty="0">
                <a:latin typeface="+mj-lt"/>
              </a:rPr>
              <a:t>different Member State to then challenge that entitlement when the</a:t>
            </a:r>
            <a:r>
              <a:rPr lang="ro-RO" sz="2000" dirty="0">
                <a:latin typeface="+mj-lt"/>
              </a:rPr>
              <a:t> </a:t>
            </a:r>
            <a:r>
              <a:rPr lang="en-US" sz="2000" dirty="0">
                <a:latin typeface="+mj-lt"/>
              </a:rPr>
              <a:t>mother and the child apply for residence</a:t>
            </a:r>
            <a:r>
              <a:rPr lang="ro-RO" sz="2000" dirty="0">
                <a:latin typeface="+mj-lt"/>
              </a:rPr>
              <a:t>; </a:t>
            </a:r>
          </a:p>
          <a:p>
            <a:pPr algn="just"/>
            <a:endParaRPr lang="ro-RO" sz="2000" dirty="0">
              <a:latin typeface="+mj-lt"/>
            </a:endParaRPr>
          </a:p>
          <a:p>
            <a:pPr algn="just"/>
            <a:r>
              <a:rPr lang="ro-RO" sz="2000" dirty="0">
                <a:latin typeface="+mj-lt"/>
              </a:rPr>
              <a:t>t</a:t>
            </a:r>
            <a:r>
              <a:rPr lang="en-US" sz="2000" dirty="0">
                <a:latin typeface="+mj-lt"/>
              </a:rPr>
              <a:t>he </a:t>
            </a:r>
            <a:r>
              <a:rPr lang="en-US" sz="2000" dirty="0">
                <a:latin typeface="+mj-lt"/>
                <a:cs typeface="Times New Roman" panose="02020603050405020304" pitchFamily="18" charset="0"/>
              </a:rPr>
              <a:t>Court of Justice of the European Union</a:t>
            </a:r>
            <a:r>
              <a:rPr lang="en-US" sz="2000" dirty="0">
                <a:latin typeface="+mj-lt"/>
              </a:rPr>
              <a:t> </a:t>
            </a:r>
            <a:r>
              <a:rPr lang="en-US" sz="2000" b="1" dirty="0">
                <a:latin typeface="+mj-lt"/>
              </a:rPr>
              <a:t>confirmed that </a:t>
            </a:r>
            <a:r>
              <a:rPr lang="en-US" sz="2000" dirty="0">
                <a:solidFill>
                  <a:schemeClr val="accent1"/>
                </a:solidFill>
                <a:latin typeface="+mj-lt"/>
              </a:rPr>
              <a:t>a Member State cannot refuse a right of residence to a parent who is the carer of</a:t>
            </a:r>
            <a:r>
              <a:rPr lang="ro-RO" sz="2000" dirty="0">
                <a:solidFill>
                  <a:schemeClr val="accent1"/>
                </a:solidFill>
                <a:latin typeface="+mj-lt"/>
              </a:rPr>
              <a:t> </a:t>
            </a:r>
            <a:r>
              <a:rPr lang="en-US" sz="2000" dirty="0">
                <a:solidFill>
                  <a:schemeClr val="accent1"/>
                </a:solidFill>
                <a:latin typeface="+mj-lt"/>
              </a:rPr>
              <a:t>a child who is an EU citizen, as this would deprive the child’s right of residence of any useful effect</a:t>
            </a:r>
            <a:r>
              <a:rPr lang="en-US" sz="2000" dirty="0">
                <a:latin typeface="+mj-lt"/>
              </a:rPr>
              <a:t>.</a:t>
            </a:r>
          </a:p>
        </p:txBody>
      </p:sp>
    </p:spTree>
    <p:extLst>
      <p:ext uri="{BB962C8B-B14F-4D97-AF65-F5344CB8AC3E}">
        <p14:creationId xmlns:p14="http://schemas.microsoft.com/office/powerpoint/2010/main" val="2523889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DE2F5-FA2C-135D-01DC-D12C084CCEBA}"/>
              </a:ext>
            </a:extLst>
          </p:cNvPr>
          <p:cNvSpPr>
            <a:spLocks noGrp="1"/>
          </p:cNvSpPr>
          <p:nvPr>
            <p:ph type="title"/>
          </p:nvPr>
        </p:nvSpPr>
        <p:spPr>
          <a:xfrm>
            <a:off x="317241" y="365126"/>
            <a:ext cx="11036559" cy="1015806"/>
          </a:xfrm>
        </p:spPr>
        <p:txBody>
          <a:bodyPr>
            <a:normAutofit fontScale="90000"/>
          </a:bodyPr>
          <a:lstStyle/>
          <a:p>
            <a:r>
              <a:rPr lang="ro-RO" sz="2000" b="1" i="0" u="none" strike="noStrike" dirty="0">
                <a:solidFill>
                  <a:srgbClr val="C00000"/>
                </a:solidFill>
                <a:effectLst/>
                <a:latin typeface="+mj-lt"/>
              </a:rPr>
              <a:t>4</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Non-discrimination based on </a:t>
            </a:r>
            <a:r>
              <a:rPr lang="en-US" sz="2000" b="1" i="0" u="none" strike="noStrike" dirty="0">
                <a:solidFill>
                  <a:schemeClr val="accent2"/>
                </a:solidFill>
                <a:effectLst/>
                <a:latin typeface="+mj-lt"/>
              </a:rPr>
              <a:t>nationality </a:t>
            </a:r>
            <a:r>
              <a:rPr lang="en-US" sz="2000" b="1" i="0" u="none" strike="noStrike" dirty="0">
                <a:solidFill>
                  <a:srgbClr val="000000"/>
                </a:solidFill>
                <a:effectLst/>
                <a:latin typeface="+mj-lt"/>
              </a:rPr>
              <a:t>or </a:t>
            </a:r>
            <a:r>
              <a:rPr lang="en-US" sz="2000" b="1" i="0" u="none" strike="noStrike" dirty="0">
                <a:solidFill>
                  <a:schemeClr val="accent2"/>
                </a:solidFill>
                <a:effectLst/>
                <a:latin typeface="+mj-lt"/>
              </a:rPr>
              <a:t>immigration status </a:t>
            </a:r>
            <a:r>
              <a:rPr lang="en-US" sz="2000" b="1" i="0" u="none" strike="noStrike" dirty="0">
                <a:solidFill>
                  <a:srgbClr val="000000"/>
                </a:solidFill>
                <a:effectLst/>
                <a:latin typeface="+mj-lt"/>
              </a:rPr>
              <a:t>(see the TFEU</a:t>
            </a:r>
            <a:r>
              <a:rPr lang="ro-RO" sz="2000" b="1" i="0" u="none" strike="noStrike" dirty="0">
                <a:solidFill>
                  <a:srgbClr val="000000"/>
                </a:solidFill>
                <a:effectLst/>
                <a:latin typeface="+mj-lt"/>
              </a:rPr>
              <a:t>/ </a:t>
            </a:r>
            <a:r>
              <a:rPr lang="en-US" sz="2000" dirty="0">
                <a:solidFill>
                  <a:schemeClr val="accent1"/>
                </a:solidFill>
              </a:rPr>
              <a:t>the Treaty on the Functioning of the European Union</a:t>
            </a:r>
            <a:r>
              <a:rPr lang="en-US" sz="2000" b="1" i="0" u="none" strike="noStrike" dirty="0">
                <a:solidFill>
                  <a:srgbClr val="000000"/>
                </a:solidFill>
                <a:effectLst/>
                <a:latin typeface="+mj-lt"/>
              </a:rPr>
              <a:t> - freedom of movement and of residence;</a:t>
            </a:r>
            <a:r>
              <a:rPr lang="en-US" sz="2000" b="1" i="0" u="none" strike="noStrike" baseline="-25000" dirty="0">
                <a:solidFill>
                  <a:srgbClr val="000000"/>
                </a:solidFill>
                <a:effectLst/>
                <a:latin typeface="+mj-lt"/>
              </a:rPr>
              <a:t> </a:t>
            </a:r>
            <a:r>
              <a:rPr lang="en-US" sz="2000" b="1" i="0" u="none" strike="noStrike" dirty="0">
                <a:solidFill>
                  <a:srgbClr val="000000"/>
                </a:solidFill>
                <a:effectLst/>
                <a:latin typeface="+mj-lt"/>
              </a:rPr>
              <a:t>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ECHR)</a:t>
            </a:r>
            <a:r>
              <a:rPr lang="ro-RO" sz="2000" b="1" i="0" u="none" strike="noStrike" dirty="0">
                <a:solidFill>
                  <a:srgbClr val="000000"/>
                </a:solidFill>
                <a:effectLst/>
                <a:latin typeface="+mj-lt"/>
              </a:rPr>
              <a:t>;</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A0801045-69E9-57F2-9A2E-979BF0829338}"/>
              </a:ext>
            </a:extLst>
          </p:cNvPr>
          <p:cNvSpPr>
            <a:spLocks noGrp="1"/>
          </p:cNvSpPr>
          <p:nvPr>
            <p:ph idx="1"/>
          </p:nvPr>
        </p:nvSpPr>
        <p:spPr>
          <a:xfrm>
            <a:off x="317241" y="1464905"/>
            <a:ext cx="11036559" cy="4712057"/>
          </a:xfrm>
        </p:spPr>
        <p:txBody>
          <a:bodyPr>
            <a:normAutofit fontScale="92500" lnSpcReduction="10000"/>
          </a:bodyPr>
          <a:lstStyle/>
          <a:p>
            <a:pPr marL="0" indent="0" algn="just">
              <a:buNone/>
            </a:pPr>
            <a:r>
              <a:rPr lang="en-US" sz="2400" u="sng" dirty="0">
                <a:solidFill>
                  <a:schemeClr val="accent1"/>
                </a:solidFill>
              </a:rPr>
              <a:t>the Treaty on the Functioning of the European Union</a:t>
            </a:r>
            <a:endParaRPr lang="ro-RO" sz="2400" b="1" u="sng" dirty="0">
              <a:solidFill>
                <a:schemeClr val="accent1"/>
              </a:solidFill>
            </a:endParaRPr>
          </a:p>
          <a:p>
            <a:pPr marL="0" indent="0" algn="just">
              <a:buNone/>
            </a:pPr>
            <a:r>
              <a:rPr lang="en-US" sz="1600" dirty="0">
                <a:solidFill>
                  <a:schemeClr val="accent1"/>
                </a:solidFill>
              </a:rPr>
              <a:t>KEY POINTS OF THE CONSOLIDATED TREATY </a:t>
            </a:r>
            <a:endParaRPr lang="ro-RO" sz="1600" dirty="0">
              <a:solidFill>
                <a:schemeClr val="accent1"/>
              </a:solidFill>
            </a:endParaRPr>
          </a:p>
          <a:p>
            <a:pPr algn="just"/>
            <a:endParaRPr lang="en-US" sz="1600" dirty="0">
              <a:solidFill>
                <a:schemeClr val="tx2"/>
              </a:solidFill>
            </a:endParaRPr>
          </a:p>
          <a:p>
            <a:pPr>
              <a:buFont typeface="Arial" panose="020B0604020202020204" pitchFamily="34" charset="0"/>
              <a:buChar char="•"/>
            </a:pPr>
            <a:r>
              <a:rPr lang="en-US" dirty="0"/>
              <a:t>Part 2 — Non-discrimination and citizenship of the EU: outlaws nationality-based discrimination (Article 18); </a:t>
            </a:r>
          </a:p>
          <a:p>
            <a:pPr algn="just"/>
            <a:endParaRPr lang="ro-RO" sz="2800" dirty="0">
              <a:solidFill>
                <a:schemeClr val="accent1"/>
              </a:solidFill>
            </a:endParaRPr>
          </a:p>
          <a:p>
            <a:pPr algn="just"/>
            <a:r>
              <a:rPr lang="ro-RO" sz="2800" dirty="0">
                <a:solidFill>
                  <a:schemeClr val="accent1"/>
                </a:solidFill>
              </a:rPr>
              <a:t>u</a:t>
            </a:r>
            <a:r>
              <a:rPr lang="en-US" sz="2800" dirty="0" err="1">
                <a:solidFill>
                  <a:schemeClr val="accent1"/>
                </a:solidFill>
              </a:rPr>
              <a:t>nder</a:t>
            </a:r>
            <a:r>
              <a:rPr lang="en-US" sz="2800" dirty="0">
                <a:solidFill>
                  <a:schemeClr val="accent1"/>
                </a:solidFill>
              </a:rPr>
              <a:t> EU law, discrimination on the ground of nationality is prohibited in the context</a:t>
            </a:r>
            <a:r>
              <a:rPr lang="ro-RO" sz="2800" dirty="0">
                <a:solidFill>
                  <a:schemeClr val="accent1"/>
                </a:solidFill>
              </a:rPr>
              <a:t> </a:t>
            </a:r>
            <a:r>
              <a:rPr lang="en-US" sz="2800" dirty="0">
                <a:solidFill>
                  <a:schemeClr val="accent1"/>
                </a:solidFill>
              </a:rPr>
              <a:t>of the free movement of persons under Article 45 of the TFEU </a:t>
            </a:r>
            <a:r>
              <a:rPr lang="ro-RO" sz="2800" dirty="0">
                <a:solidFill>
                  <a:schemeClr val="accent1"/>
                </a:solidFill>
              </a:rPr>
              <a:t>/ </a:t>
            </a:r>
            <a:r>
              <a:rPr lang="en-US" sz="2800" dirty="0"/>
              <a:t>the Treaty on the Functioning of the European Union</a:t>
            </a:r>
            <a:r>
              <a:rPr lang="ro-RO" sz="2800" dirty="0"/>
              <a:t> </a:t>
            </a:r>
            <a:r>
              <a:rPr lang="en-US" sz="2800" dirty="0">
                <a:solidFill>
                  <a:schemeClr val="accent1"/>
                </a:solidFill>
              </a:rPr>
              <a:t>(</a:t>
            </a:r>
            <a:r>
              <a:rPr lang="en-US" sz="2800" dirty="0">
                <a:solidFill>
                  <a:srgbClr val="C00000"/>
                </a:solidFill>
              </a:rPr>
              <a:t>freedom of movement</a:t>
            </a:r>
            <a:r>
              <a:rPr lang="ro-RO" sz="2800" dirty="0">
                <a:solidFill>
                  <a:srgbClr val="C00000"/>
                </a:solidFill>
              </a:rPr>
              <a:t> </a:t>
            </a:r>
            <a:r>
              <a:rPr lang="en-US" sz="2800" dirty="0">
                <a:solidFill>
                  <a:srgbClr val="C00000"/>
                </a:solidFill>
              </a:rPr>
              <a:t>and of residence</a:t>
            </a:r>
            <a:r>
              <a:rPr lang="en-US" sz="2800" dirty="0">
                <a:solidFill>
                  <a:schemeClr val="accent1"/>
                </a:solidFill>
              </a:rPr>
              <a:t>)</a:t>
            </a:r>
            <a:r>
              <a:rPr lang="ro-RO" sz="2800" dirty="0">
                <a:solidFill>
                  <a:schemeClr val="accent1"/>
                </a:solidFill>
              </a:rPr>
              <a:t>;</a:t>
            </a:r>
          </a:p>
          <a:p>
            <a:pPr algn="just"/>
            <a:r>
              <a:rPr lang="ro-RO" sz="2800" dirty="0">
                <a:solidFill>
                  <a:schemeClr val="accent1"/>
                </a:solidFill>
              </a:rPr>
              <a:t>t</a:t>
            </a:r>
            <a:r>
              <a:rPr lang="en-US" sz="2800" dirty="0">
                <a:solidFill>
                  <a:schemeClr val="accent1"/>
                </a:solidFill>
              </a:rPr>
              <a:t>he </a:t>
            </a:r>
            <a:r>
              <a:rPr lang="en-US" sz="2800" dirty="0">
                <a:solidFill>
                  <a:srgbClr val="C00000"/>
                </a:solidFill>
                <a:latin typeface="+mj-lt"/>
                <a:cs typeface="Times New Roman" panose="02020603050405020304" pitchFamily="18" charset="0"/>
              </a:rPr>
              <a:t>European Convention on Human</a:t>
            </a:r>
            <a:r>
              <a:rPr lang="ro-RO" sz="2800" dirty="0">
                <a:solidFill>
                  <a:srgbClr val="C00000"/>
                </a:solidFill>
                <a:latin typeface="+mj-lt"/>
                <a:cs typeface="Times New Roman" panose="02020603050405020304" pitchFamily="18" charset="0"/>
              </a:rPr>
              <a:t> </a:t>
            </a:r>
            <a:r>
              <a:rPr lang="en-US" sz="2800" dirty="0">
                <a:solidFill>
                  <a:srgbClr val="C00000"/>
                </a:solidFill>
                <a:latin typeface="+mj-lt"/>
                <a:cs typeface="Times New Roman" panose="02020603050405020304" pitchFamily="18" charset="0"/>
              </a:rPr>
              <a:t>Rights </a:t>
            </a:r>
            <a:r>
              <a:rPr lang="ro-RO" sz="2800" dirty="0">
                <a:solidFill>
                  <a:srgbClr val="C00000"/>
                </a:solidFill>
                <a:latin typeface="+mj-lt"/>
                <a:cs typeface="Times New Roman" panose="02020603050405020304" pitchFamily="18" charset="0"/>
              </a:rPr>
              <a:t>/</a:t>
            </a:r>
            <a:r>
              <a:rPr lang="en-US" sz="2800" dirty="0"/>
              <a:t>ECHR</a:t>
            </a:r>
            <a:r>
              <a:rPr lang="en-US" sz="2800" dirty="0">
                <a:solidFill>
                  <a:schemeClr val="accent1"/>
                </a:solidFill>
              </a:rPr>
              <a:t> guarantees the enjoyment of rights to all persons within the</a:t>
            </a:r>
            <a:r>
              <a:rPr lang="ro-RO" sz="2800" dirty="0">
                <a:solidFill>
                  <a:schemeClr val="accent1"/>
                </a:solidFill>
              </a:rPr>
              <a:t> </a:t>
            </a:r>
            <a:r>
              <a:rPr lang="en-US" sz="2800" dirty="0">
                <a:solidFill>
                  <a:schemeClr val="accent1"/>
                </a:solidFill>
              </a:rPr>
              <a:t>jurisdiction of a Member State</a:t>
            </a:r>
            <a:r>
              <a:rPr lang="ro-RO" sz="2800" dirty="0">
                <a:solidFill>
                  <a:schemeClr val="accent1"/>
                </a:solidFill>
              </a:rPr>
              <a:t>;</a:t>
            </a:r>
          </a:p>
          <a:p>
            <a:endParaRPr lang="en-US" dirty="0"/>
          </a:p>
        </p:txBody>
      </p:sp>
    </p:spTree>
    <p:extLst>
      <p:ext uri="{BB962C8B-B14F-4D97-AF65-F5344CB8AC3E}">
        <p14:creationId xmlns:p14="http://schemas.microsoft.com/office/powerpoint/2010/main" val="34537252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AED2BC-D592-A658-7432-9DBB750B831D}"/>
              </a:ext>
            </a:extLst>
          </p:cNvPr>
          <p:cNvSpPr>
            <a:spLocks noGrp="1"/>
          </p:cNvSpPr>
          <p:nvPr>
            <p:ph type="title"/>
          </p:nvPr>
        </p:nvSpPr>
        <p:spPr>
          <a:xfrm>
            <a:off x="317240" y="365125"/>
            <a:ext cx="11036559" cy="847855"/>
          </a:xfrm>
        </p:spPr>
        <p:txBody>
          <a:bodyPr>
            <a:normAutofit fontScale="90000"/>
          </a:bodyPr>
          <a:lstStyle/>
          <a:p>
            <a:r>
              <a:rPr lang="ro-RO" sz="1800" b="1" i="0" u="none" strike="noStrike" dirty="0">
                <a:solidFill>
                  <a:srgbClr val="C00000"/>
                </a:solidFill>
                <a:effectLst/>
                <a:latin typeface="+mj-lt"/>
              </a:rPr>
              <a:t>4</a:t>
            </a:r>
            <a:r>
              <a:rPr lang="ro-RO" sz="1800" b="1" i="0" u="none" strike="noStrike" dirty="0">
                <a:solidFill>
                  <a:srgbClr val="000000"/>
                </a:solidFill>
                <a:effectLst/>
                <a:latin typeface="+mj-lt"/>
              </a:rPr>
              <a:t>. </a:t>
            </a:r>
            <a:r>
              <a:rPr lang="en-US" sz="1800" b="1" i="0" u="none" strike="noStrike" dirty="0">
                <a:solidFill>
                  <a:srgbClr val="000000"/>
                </a:solidFill>
                <a:effectLst/>
                <a:latin typeface="+mj-lt"/>
              </a:rPr>
              <a:t>Non-discrimination based on </a:t>
            </a:r>
            <a:r>
              <a:rPr lang="en-US" sz="1800" b="1" i="0" u="none" strike="noStrike" dirty="0">
                <a:solidFill>
                  <a:schemeClr val="accent2"/>
                </a:solidFill>
                <a:effectLst/>
                <a:latin typeface="+mj-lt"/>
              </a:rPr>
              <a:t>nationality </a:t>
            </a:r>
            <a:r>
              <a:rPr lang="en-US" sz="1800" b="1" i="0" u="none" strike="noStrike" dirty="0">
                <a:solidFill>
                  <a:srgbClr val="000000"/>
                </a:solidFill>
                <a:effectLst/>
                <a:latin typeface="+mj-lt"/>
              </a:rPr>
              <a:t>or </a:t>
            </a:r>
            <a:r>
              <a:rPr lang="en-US" sz="1800" b="1" i="0" u="none" strike="noStrike" dirty="0">
                <a:solidFill>
                  <a:schemeClr val="accent2"/>
                </a:solidFill>
                <a:effectLst/>
                <a:latin typeface="+mj-lt"/>
              </a:rPr>
              <a:t>immigration status </a:t>
            </a:r>
            <a:r>
              <a:rPr lang="en-US" sz="1800" b="1" i="0" u="none" strike="noStrike" dirty="0">
                <a:solidFill>
                  <a:srgbClr val="000000"/>
                </a:solidFill>
                <a:effectLst/>
                <a:latin typeface="+mj-lt"/>
              </a:rPr>
              <a:t>(see the TFEU</a:t>
            </a:r>
            <a:r>
              <a:rPr lang="ro-RO" sz="1800" b="1" i="0" u="none" strike="noStrike" dirty="0">
                <a:solidFill>
                  <a:srgbClr val="000000"/>
                </a:solidFill>
                <a:effectLst/>
                <a:latin typeface="+mj-lt"/>
              </a:rPr>
              <a:t>/ </a:t>
            </a:r>
            <a:r>
              <a:rPr lang="en-US" sz="1800" dirty="0">
                <a:solidFill>
                  <a:schemeClr val="accent1"/>
                </a:solidFill>
              </a:rPr>
              <a:t>the Treaty on the Functioning of the European Union</a:t>
            </a:r>
            <a:r>
              <a:rPr lang="en-US" sz="1800" b="1" i="0" u="none" strike="noStrike" dirty="0">
                <a:solidFill>
                  <a:srgbClr val="000000"/>
                </a:solidFill>
                <a:effectLst/>
                <a:latin typeface="+mj-lt"/>
              </a:rPr>
              <a:t> - freedom of movement and of residence;</a:t>
            </a:r>
            <a:r>
              <a:rPr lang="en-US" sz="1800" b="1" i="0" u="none" strike="noStrike" baseline="-25000" dirty="0">
                <a:solidFill>
                  <a:srgbClr val="000000"/>
                </a:solidFill>
                <a:effectLst/>
                <a:latin typeface="+mj-lt"/>
              </a:rPr>
              <a:t> </a:t>
            </a:r>
            <a:r>
              <a:rPr lang="en-US" sz="1800" b="1" i="0" u="none" strike="noStrike" dirty="0">
                <a:solidFill>
                  <a:srgbClr val="000000"/>
                </a:solidFill>
                <a:effectLst/>
                <a:latin typeface="+mj-lt"/>
              </a:rPr>
              <a:t>EU Charter of Fundamental Rights; </a:t>
            </a:r>
            <a:r>
              <a:rPr lang="en-US" sz="1800" b="1" i="0" u="none" strike="noStrike" dirty="0" err="1">
                <a:solidFill>
                  <a:srgbClr val="000000"/>
                </a:solidFill>
                <a:effectLst/>
                <a:latin typeface="+mj-lt"/>
              </a:rPr>
              <a:t>CoE</a:t>
            </a:r>
            <a:r>
              <a:rPr lang="en-US" sz="1800" b="1" i="0" u="none" strike="noStrike" dirty="0">
                <a:solidFill>
                  <a:srgbClr val="000000"/>
                </a:solidFill>
                <a:effectLst/>
                <a:latin typeface="+mj-lt"/>
              </a:rPr>
              <a:t> ECHR)</a:t>
            </a:r>
            <a:r>
              <a:rPr lang="ro-RO" sz="1800" b="1" i="0" u="none" strike="noStrike" dirty="0">
                <a:solidFill>
                  <a:srgbClr val="000000"/>
                </a:solidFill>
                <a:effectLst/>
                <a:latin typeface="+mj-lt"/>
              </a:rPr>
              <a:t>;</a:t>
            </a:r>
            <a:br>
              <a:rPr lang="en-US" sz="1800" b="1" i="0" u="none" strike="noStrike" dirty="0">
                <a:solidFill>
                  <a:srgbClr val="000000"/>
                </a:solidFill>
                <a:effectLst/>
                <a:latin typeface="+mj-lt"/>
              </a:rPr>
            </a:br>
            <a:endParaRPr lang="en-US" sz="1800" dirty="0"/>
          </a:p>
        </p:txBody>
      </p:sp>
      <p:sp>
        <p:nvSpPr>
          <p:cNvPr id="3" name="Content Placeholder 2">
            <a:extLst>
              <a:ext uri="{FF2B5EF4-FFF2-40B4-BE49-F238E27FC236}">
                <a16:creationId xmlns:a16="http://schemas.microsoft.com/office/drawing/2014/main" id="{B07F2D51-2B8E-C9E2-FE55-C48E0CBA31A0}"/>
              </a:ext>
            </a:extLst>
          </p:cNvPr>
          <p:cNvSpPr>
            <a:spLocks noGrp="1"/>
          </p:cNvSpPr>
          <p:nvPr>
            <p:ph idx="1"/>
          </p:nvPr>
        </p:nvSpPr>
        <p:spPr>
          <a:xfrm>
            <a:off x="317240" y="1306286"/>
            <a:ext cx="11036560" cy="5551714"/>
          </a:xfrm>
        </p:spPr>
        <p:txBody>
          <a:bodyPr>
            <a:noAutofit/>
          </a:bodyPr>
          <a:lstStyle/>
          <a:p>
            <a:r>
              <a:rPr lang="en-US" sz="2000" u="sng" dirty="0">
                <a:solidFill>
                  <a:schemeClr val="accent1"/>
                </a:solidFill>
              </a:rPr>
              <a:t>the Treaty on the Functioning of the European Union</a:t>
            </a:r>
            <a:r>
              <a:rPr lang="ro-RO" sz="2000" u="sng" dirty="0">
                <a:solidFill>
                  <a:schemeClr val="accent1"/>
                </a:solidFill>
              </a:rPr>
              <a:t>  </a:t>
            </a:r>
            <a:r>
              <a:rPr lang="en-US" sz="2000" dirty="0"/>
              <a:t>Article </a:t>
            </a:r>
            <a:r>
              <a:rPr lang="en-US" sz="2000" b="1" dirty="0"/>
              <a:t>45</a:t>
            </a:r>
            <a:r>
              <a:rPr lang="en-US" sz="2000" dirty="0"/>
              <a:t>(ex Article 39 TEC)</a:t>
            </a:r>
            <a:r>
              <a:rPr lang="ro-RO" sz="2000" dirty="0"/>
              <a:t>  </a:t>
            </a:r>
          </a:p>
          <a:p>
            <a:pPr marL="0" indent="0">
              <a:buNone/>
            </a:pPr>
            <a:r>
              <a:rPr lang="en-US" sz="2000" dirty="0"/>
              <a:t>1.</a:t>
            </a:r>
            <a:r>
              <a:rPr lang="ro-RO" sz="2000" dirty="0"/>
              <a:t> </a:t>
            </a:r>
            <a:r>
              <a:rPr lang="en-US" sz="2000" dirty="0">
                <a:solidFill>
                  <a:srgbClr val="C00000"/>
                </a:solidFill>
              </a:rPr>
              <a:t>Freedom of movement for workers shall be secured within the Union</a:t>
            </a:r>
            <a:r>
              <a:rPr lang="en-US" sz="2000" dirty="0"/>
              <a:t>.</a:t>
            </a:r>
            <a:r>
              <a:rPr lang="ro-RO" sz="2000" dirty="0"/>
              <a:t> </a:t>
            </a:r>
            <a:endParaRPr lang="en-US" sz="2000" dirty="0"/>
          </a:p>
          <a:p>
            <a:pPr marL="0" indent="0" algn="just">
              <a:buNone/>
            </a:pPr>
            <a:r>
              <a:rPr lang="en-US" sz="2000" dirty="0"/>
              <a:t>2.</a:t>
            </a:r>
            <a:r>
              <a:rPr lang="ro-RO" sz="2000" dirty="0"/>
              <a:t> </a:t>
            </a:r>
            <a:r>
              <a:rPr lang="en-US" sz="2000" dirty="0"/>
              <a:t>Such freedom of movement shall entail </a:t>
            </a:r>
            <a:r>
              <a:rPr lang="en-US" sz="2000" dirty="0">
                <a:solidFill>
                  <a:schemeClr val="accent1"/>
                </a:solidFill>
              </a:rPr>
              <a:t>the abolition </a:t>
            </a:r>
            <a:r>
              <a:rPr lang="en-US" sz="2000" dirty="0"/>
              <a:t>of any discrimination based </a:t>
            </a:r>
            <a:r>
              <a:rPr lang="en-US" sz="2000" dirty="0">
                <a:solidFill>
                  <a:schemeClr val="accent1"/>
                </a:solidFill>
              </a:rPr>
              <a:t>on nationality </a:t>
            </a:r>
            <a:r>
              <a:rPr lang="en-US" sz="2000" dirty="0"/>
              <a:t>between workers of the Member States as regards employment, remuneration and other conditions of work and employment.</a:t>
            </a:r>
          </a:p>
          <a:p>
            <a:pPr marL="0" indent="0" algn="just">
              <a:buNone/>
            </a:pPr>
            <a:r>
              <a:rPr lang="en-US" sz="2000" dirty="0"/>
              <a:t>3.</a:t>
            </a:r>
            <a:r>
              <a:rPr lang="ro-RO" sz="2000" dirty="0"/>
              <a:t> </a:t>
            </a:r>
            <a:r>
              <a:rPr lang="en-US" sz="2000" dirty="0"/>
              <a:t>It shall entail the right, subject to limitations justified on grounds of public policy, public security or public health:</a:t>
            </a:r>
          </a:p>
          <a:p>
            <a:pPr algn="just"/>
            <a:r>
              <a:rPr lang="en-US" sz="2000" dirty="0"/>
              <a:t>(a)to accept offers of employment actually made;</a:t>
            </a:r>
          </a:p>
          <a:p>
            <a:pPr algn="just"/>
            <a:r>
              <a:rPr lang="en-US" sz="2000" dirty="0"/>
              <a:t>(b)to move freely within the territory of Member States for this purpose;</a:t>
            </a:r>
          </a:p>
          <a:p>
            <a:pPr algn="just"/>
            <a:r>
              <a:rPr lang="en-US" sz="2000" dirty="0"/>
              <a:t>(c)to stay in a Member State for the purpose of employment in accordance with the provisions governing the employment of nationals of that State laid down by law, regulation or administrative action;</a:t>
            </a:r>
          </a:p>
          <a:p>
            <a:pPr algn="just"/>
            <a:r>
              <a:rPr lang="en-US" sz="2000" dirty="0"/>
              <a:t>(d)to remain in the territory of a Member State after having been employed in that State, subject to conditions which shall be embodied in regulations to be drawn up by the Commission.</a:t>
            </a:r>
          </a:p>
          <a:p>
            <a:pPr algn="just"/>
            <a:r>
              <a:rPr lang="en-US" sz="2000" dirty="0"/>
              <a:t>4.The provisions of this Article shall not apply to employment in the public service.</a:t>
            </a:r>
          </a:p>
        </p:txBody>
      </p:sp>
    </p:spTree>
    <p:extLst>
      <p:ext uri="{BB962C8B-B14F-4D97-AF65-F5344CB8AC3E}">
        <p14:creationId xmlns:p14="http://schemas.microsoft.com/office/powerpoint/2010/main" val="331539617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C2A2B-AAB6-59F1-A6E6-D583456DA6A8}"/>
              </a:ext>
            </a:extLst>
          </p:cNvPr>
          <p:cNvSpPr>
            <a:spLocks noGrp="1"/>
          </p:cNvSpPr>
          <p:nvPr>
            <p:ph type="title"/>
          </p:nvPr>
        </p:nvSpPr>
        <p:spPr>
          <a:xfrm>
            <a:off x="475861" y="365125"/>
            <a:ext cx="10877939" cy="1034467"/>
          </a:xfrm>
        </p:spPr>
        <p:txBody>
          <a:bodyPr>
            <a:normAutofit/>
          </a:bodyPr>
          <a:lstStyle/>
          <a:p>
            <a:r>
              <a:rPr lang="ro-RO" sz="2000" b="1" dirty="0">
                <a:solidFill>
                  <a:srgbClr val="C00000"/>
                </a:solidFill>
                <a:latin typeface="+mj-lt"/>
              </a:rPr>
              <a:t>5.</a:t>
            </a:r>
            <a:r>
              <a:rPr lang="ro-RO" sz="2000" b="1" dirty="0">
                <a:latin typeface="+mj-lt"/>
              </a:rPr>
              <a:t> </a:t>
            </a:r>
            <a:r>
              <a:rPr lang="en-US" sz="2000" b="1" i="0" u="none" strike="noStrike" dirty="0">
                <a:solidFill>
                  <a:srgbClr val="000000"/>
                </a:solidFill>
                <a:effectLst/>
                <a:latin typeface="+mj-lt"/>
              </a:rPr>
              <a:t>Non-discrimination based </a:t>
            </a:r>
            <a:r>
              <a:rPr lang="en-US" sz="2000" b="1" i="0" u="none" strike="noStrike" dirty="0">
                <a:solidFill>
                  <a:srgbClr val="C00000"/>
                </a:solidFill>
                <a:effectLst/>
                <a:latin typeface="+mj-lt"/>
              </a:rPr>
              <a:t>on disability </a:t>
            </a:r>
            <a:r>
              <a:rPr lang="en-US" sz="2000" b="1" i="0" u="none" strike="noStrike" dirty="0">
                <a:solidFill>
                  <a:srgbClr val="000000"/>
                </a:solidFill>
                <a:effectLst/>
                <a:latin typeface="+mj-lt"/>
              </a:rPr>
              <a:t>(see 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ECHR and its Protocol No. 12)</a:t>
            </a:r>
            <a:r>
              <a:rPr lang="ro-RO" sz="2000" b="1" i="0" u="none" strike="noStrike" dirty="0">
                <a:solidFill>
                  <a:srgbClr val="000000"/>
                </a:solidFill>
                <a:effectLst/>
                <a:latin typeface="+mj-lt"/>
              </a:rPr>
              <a:t>;</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B4E54ECE-6C84-39B0-290F-26A841236E1D}"/>
              </a:ext>
            </a:extLst>
          </p:cNvPr>
          <p:cNvSpPr>
            <a:spLocks noGrp="1"/>
          </p:cNvSpPr>
          <p:nvPr>
            <p:ph idx="1"/>
          </p:nvPr>
        </p:nvSpPr>
        <p:spPr>
          <a:xfrm>
            <a:off x="298580" y="1399592"/>
            <a:ext cx="11055220" cy="4777371"/>
          </a:xfrm>
        </p:spPr>
        <p:txBody>
          <a:bodyPr>
            <a:normAutofit/>
          </a:bodyPr>
          <a:lstStyle/>
          <a:p>
            <a:pPr marL="0" indent="0" algn="ctr">
              <a:buNone/>
            </a:pPr>
            <a:r>
              <a:rPr lang="en-US" sz="2000" b="1" i="0" u="none" strike="noStrike" dirty="0">
                <a:solidFill>
                  <a:srgbClr val="000000"/>
                </a:solidFill>
                <a:effectLst/>
                <a:latin typeface="+mj-lt"/>
              </a:rPr>
              <a:t>EU Charter of Fundamental Rights</a:t>
            </a:r>
            <a:r>
              <a:rPr lang="ro-RO" sz="2000" b="1" i="0" u="none" strike="noStrike" dirty="0">
                <a:solidFill>
                  <a:srgbClr val="000000"/>
                </a:solidFill>
                <a:effectLst/>
                <a:latin typeface="+mj-lt"/>
              </a:rPr>
              <a:t>, </a:t>
            </a:r>
            <a:r>
              <a:rPr lang="en-US" sz="2000" dirty="0">
                <a:latin typeface="+mj-lt"/>
              </a:rPr>
              <a:t>Article 21 - Non-discrimination</a:t>
            </a:r>
            <a:endParaRPr lang="ro-RO" sz="2000" dirty="0">
              <a:latin typeface="+mj-lt"/>
            </a:endParaRPr>
          </a:p>
          <a:p>
            <a:pPr algn="just"/>
            <a:endParaRPr lang="ro-RO" sz="2000" dirty="0">
              <a:latin typeface="+mj-lt"/>
            </a:endParaRPr>
          </a:p>
          <a:p>
            <a:pPr marL="0" marR="0" algn="just">
              <a:lnSpc>
                <a:spcPct val="107000"/>
              </a:lnSpc>
              <a:spcBef>
                <a:spcPts val="0"/>
              </a:spcBef>
              <a:spcAft>
                <a:spcPts val="800"/>
              </a:spcAft>
            </a:pPr>
            <a:r>
              <a:rPr lang="en-US" sz="2000" dirty="0">
                <a:latin typeface="+mj-lt"/>
              </a:rPr>
              <a:t>1. </a:t>
            </a:r>
            <a:r>
              <a:rPr lang="en-US" sz="2000" b="1" dirty="0">
                <a:solidFill>
                  <a:schemeClr val="accent1"/>
                </a:solidFill>
                <a:latin typeface="+mj-lt"/>
              </a:rPr>
              <a:t>Any discrimination based on any ground such as </a:t>
            </a:r>
            <a:r>
              <a:rPr lang="en-US" sz="2000" dirty="0">
                <a:latin typeface="+mj-lt"/>
              </a:rPr>
              <a:t>sex, race, </a:t>
            </a:r>
            <a:r>
              <a:rPr lang="en-US" sz="2000" dirty="0" err="1">
                <a:latin typeface="+mj-lt"/>
              </a:rPr>
              <a:t>colour</a:t>
            </a:r>
            <a:r>
              <a:rPr lang="en-US" sz="2000" dirty="0">
                <a:latin typeface="+mj-lt"/>
              </a:rPr>
              <a:t>, ethnic or social origin, genetic features, language, religion or belief, political or any other opinion, membership of a national minority, property, birth, </a:t>
            </a:r>
            <a:r>
              <a:rPr lang="en-US" sz="2000" dirty="0">
                <a:solidFill>
                  <a:srgbClr val="C00000"/>
                </a:solidFill>
                <a:latin typeface="+mj-lt"/>
              </a:rPr>
              <a:t>disability</a:t>
            </a:r>
            <a:r>
              <a:rPr lang="en-US" sz="2000" dirty="0">
                <a:latin typeface="+mj-lt"/>
              </a:rPr>
              <a:t>, age or sexual orientation </a:t>
            </a:r>
            <a:r>
              <a:rPr lang="en-US" sz="2000" dirty="0">
                <a:solidFill>
                  <a:srgbClr val="C00000"/>
                </a:solidFill>
                <a:latin typeface="+mj-lt"/>
              </a:rPr>
              <a:t>shall be prohibited</a:t>
            </a:r>
            <a:r>
              <a:rPr lang="ro-RO" sz="2000" dirty="0">
                <a:solidFill>
                  <a:srgbClr val="C00000"/>
                </a:solidFill>
                <a:latin typeface="+mj-lt"/>
              </a:rPr>
              <a:t>;</a:t>
            </a:r>
          </a:p>
          <a:p>
            <a:pPr marL="0" marR="0" algn="just">
              <a:lnSpc>
                <a:spcPct val="107000"/>
              </a:lnSpc>
              <a:spcBef>
                <a:spcPts val="0"/>
              </a:spcBef>
              <a:spcAft>
                <a:spcPts val="800"/>
              </a:spcAft>
            </a:pPr>
            <a:r>
              <a:rPr lang="en-US" sz="2000" dirty="0">
                <a:solidFill>
                  <a:schemeClr val="accent1"/>
                </a:solidFill>
                <a:latin typeface="+mj-lt"/>
              </a:rPr>
              <a:t>If it finds that some people in situations that are similar in relevant aspects have received different treatment,</a:t>
            </a:r>
            <a:r>
              <a:rPr lang="ro-RO" sz="2000" dirty="0">
                <a:solidFill>
                  <a:schemeClr val="accent1"/>
                </a:solidFill>
                <a:latin typeface="+mj-lt"/>
              </a:rPr>
              <a:t> </a:t>
            </a:r>
            <a:r>
              <a:rPr lang="ro-RO" sz="2000" dirty="0" err="1">
                <a:solidFill>
                  <a:srgbClr val="C00000"/>
                </a:solidFill>
                <a:latin typeface="+mj-lt"/>
                <a:cs typeface="Times New Roman" panose="02020603050405020304" pitchFamily="18" charset="0"/>
              </a:rPr>
              <a:t>the</a:t>
            </a:r>
            <a:r>
              <a:rPr lang="ro-RO" sz="2000" dirty="0">
                <a:solidFill>
                  <a:srgbClr val="C00000"/>
                </a:solidFill>
                <a:latin typeface="+mj-lt"/>
                <a:cs typeface="Times New Roman" panose="02020603050405020304" pitchFamily="18" charset="0"/>
              </a:rPr>
              <a:t> </a:t>
            </a:r>
            <a:r>
              <a:rPr lang="en-US" sz="2000" dirty="0">
                <a:solidFill>
                  <a:schemeClr val="accent1"/>
                </a:solidFill>
                <a:latin typeface="+mj-lt"/>
              </a:rPr>
              <a:t> ECtHR will investigate whether there is an objective and reasonable reason</a:t>
            </a:r>
            <a:r>
              <a:rPr lang="ro-RO" sz="2000" dirty="0">
                <a:solidFill>
                  <a:schemeClr val="accent1"/>
                </a:solidFill>
                <a:latin typeface="+mj-lt"/>
              </a:rPr>
              <a:t>;</a:t>
            </a:r>
          </a:p>
          <a:p>
            <a:pPr marL="0" marR="0" algn="just">
              <a:lnSpc>
                <a:spcPct val="107000"/>
              </a:lnSpc>
              <a:spcBef>
                <a:spcPts val="0"/>
              </a:spcBef>
              <a:spcAft>
                <a:spcPts val="800"/>
              </a:spcAft>
            </a:pPr>
            <a:r>
              <a:rPr lang="ro-RO" sz="2000" dirty="0">
                <a:solidFill>
                  <a:schemeClr val="accent1"/>
                </a:solidFill>
                <a:latin typeface="+mj-lt"/>
              </a:rPr>
              <a:t>o</a:t>
            </a:r>
            <a:r>
              <a:rPr lang="en-US" sz="2000" dirty="0" err="1">
                <a:solidFill>
                  <a:schemeClr val="accent1"/>
                </a:solidFill>
                <a:latin typeface="+mj-lt"/>
              </a:rPr>
              <a:t>therwise</a:t>
            </a:r>
            <a:r>
              <a:rPr lang="en-US" sz="2000" dirty="0">
                <a:solidFill>
                  <a:schemeClr val="accent1"/>
                </a:solidFill>
                <a:latin typeface="+mj-lt"/>
              </a:rPr>
              <a:t>, the Court will conclude that </a:t>
            </a:r>
            <a:r>
              <a:rPr lang="en-US" sz="2000" dirty="0">
                <a:solidFill>
                  <a:srgbClr val="C00000"/>
                </a:solidFill>
                <a:latin typeface="+mj-lt"/>
              </a:rPr>
              <a:t>the treatment was discriminatory</a:t>
            </a:r>
            <a:r>
              <a:rPr lang="en-US" sz="2000" dirty="0">
                <a:solidFill>
                  <a:schemeClr val="accent1"/>
                </a:solidFill>
                <a:latin typeface="+mj-lt"/>
              </a:rPr>
              <a:t>, in violation of Article 14 of the Convention on the prohibition of discrimination</a:t>
            </a:r>
            <a:r>
              <a:rPr lang="ro-RO" sz="2000" dirty="0">
                <a:solidFill>
                  <a:schemeClr val="accent1"/>
                </a:solidFill>
                <a:latin typeface="+mj-lt"/>
              </a:rPr>
              <a:t>;</a:t>
            </a:r>
          </a:p>
          <a:p>
            <a:pPr marL="0" marR="0" algn="just">
              <a:lnSpc>
                <a:spcPct val="107000"/>
              </a:lnSpc>
              <a:spcBef>
                <a:spcPts val="0"/>
              </a:spcBef>
              <a:spcAft>
                <a:spcPts val="800"/>
              </a:spcAft>
            </a:pPr>
            <a:r>
              <a:rPr lang="ro-RO" sz="2000" dirty="0">
                <a:solidFill>
                  <a:srgbClr val="C00000"/>
                </a:solidFill>
                <a:latin typeface="+mj-lt"/>
              </a:rPr>
              <a:t>t</a:t>
            </a:r>
            <a:r>
              <a:rPr lang="en-US" sz="2000" dirty="0">
                <a:solidFill>
                  <a:srgbClr val="C00000"/>
                </a:solidFill>
                <a:latin typeface="+mj-lt"/>
              </a:rPr>
              <a:t>he ECtHR has issued several decisions regarding discriminatory treatment</a:t>
            </a:r>
            <a:r>
              <a:rPr lang="ro-RO" sz="2000" dirty="0">
                <a:solidFill>
                  <a:srgbClr val="C00000"/>
                </a:solidFill>
                <a:latin typeface="+mj-lt"/>
              </a:rPr>
              <a:t>.</a:t>
            </a:r>
          </a:p>
          <a:p>
            <a:pPr marL="0" marR="0" algn="just">
              <a:lnSpc>
                <a:spcPct val="107000"/>
              </a:lnSpc>
              <a:spcBef>
                <a:spcPts val="0"/>
              </a:spcBef>
              <a:spcAft>
                <a:spcPts val="800"/>
              </a:spcAft>
            </a:pPr>
            <a:br>
              <a:rPr lang="en-US" sz="2000" dirty="0">
                <a:latin typeface="+mj-lt"/>
              </a:rPr>
            </a:br>
            <a:endParaRPr lang="en-US" sz="2000" dirty="0">
              <a:latin typeface="+mj-lt"/>
            </a:endParaRPr>
          </a:p>
        </p:txBody>
      </p:sp>
    </p:spTree>
    <p:extLst>
      <p:ext uri="{BB962C8B-B14F-4D97-AF65-F5344CB8AC3E}">
        <p14:creationId xmlns:p14="http://schemas.microsoft.com/office/powerpoint/2010/main" val="1694475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81937E-A186-EED8-3105-8C8A8927E792}"/>
              </a:ext>
            </a:extLst>
          </p:cNvPr>
          <p:cNvSpPr>
            <a:spLocks noGrp="1"/>
          </p:cNvSpPr>
          <p:nvPr>
            <p:ph type="title"/>
          </p:nvPr>
        </p:nvSpPr>
        <p:spPr>
          <a:xfrm>
            <a:off x="382555" y="121299"/>
            <a:ext cx="10971245" cy="1063689"/>
          </a:xfrm>
        </p:spPr>
        <p:txBody>
          <a:bodyPr>
            <a:normAutofit/>
          </a:bodyPr>
          <a:lstStyle/>
          <a:p>
            <a:r>
              <a:rPr lang="ro-RO" sz="2000" b="1" dirty="0">
                <a:solidFill>
                  <a:srgbClr val="C00000"/>
                </a:solidFill>
                <a:latin typeface="+mj-lt"/>
              </a:rPr>
              <a:t>5.</a:t>
            </a:r>
            <a:r>
              <a:rPr lang="ro-RO" sz="2000" b="1" dirty="0">
                <a:latin typeface="+mj-lt"/>
              </a:rPr>
              <a:t> </a:t>
            </a:r>
            <a:r>
              <a:rPr lang="en-US" sz="2000" b="1" i="0" u="none" strike="noStrike" dirty="0">
                <a:solidFill>
                  <a:srgbClr val="000000"/>
                </a:solidFill>
                <a:effectLst/>
                <a:latin typeface="+mj-lt"/>
              </a:rPr>
              <a:t>Non-discrimination based </a:t>
            </a:r>
            <a:r>
              <a:rPr lang="en-US" sz="2000" b="1" i="0" u="none" strike="noStrike" dirty="0">
                <a:solidFill>
                  <a:srgbClr val="C00000"/>
                </a:solidFill>
                <a:effectLst/>
                <a:latin typeface="+mj-lt"/>
              </a:rPr>
              <a:t>on disability </a:t>
            </a:r>
            <a:r>
              <a:rPr lang="en-US" sz="2000" b="1" i="0" u="none" strike="noStrike" dirty="0">
                <a:solidFill>
                  <a:srgbClr val="000000"/>
                </a:solidFill>
                <a:effectLst/>
                <a:latin typeface="+mj-lt"/>
              </a:rPr>
              <a:t>(see 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ECHR and its Protocol No. 12)</a:t>
            </a:r>
            <a:r>
              <a:rPr lang="ro-RO" sz="2000" b="1" i="0" u="none" strike="noStrike" dirty="0">
                <a:solidFill>
                  <a:srgbClr val="000000"/>
                </a:solidFill>
                <a:effectLst/>
                <a:latin typeface="+mj-lt"/>
              </a:rPr>
              <a:t>;</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97F0A386-486E-546D-2BEF-A579A043F947}"/>
              </a:ext>
            </a:extLst>
          </p:cNvPr>
          <p:cNvSpPr>
            <a:spLocks noGrp="1"/>
          </p:cNvSpPr>
          <p:nvPr>
            <p:ph idx="1"/>
          </p:nvPr>
        </p:nvSpPr>
        <p:spPr>
          <a:xfrm>
            <a:off x="382555" y="1390261"/>
            <a:ext cx="10971245" cy="4786702"/>
          </a:xfrm>
        </p:spPr>
        <p:txBody>
          <a:bodyPr/>
          <a:lstStyle/>
          <a:p>
            <a:pPr algn="just"/>
            <a:r>
              <a:rPr lang="ro-RO" sz="2400" b="0" i="0" u="none" strike="noStrike" dirty="0">
                <a:solidFill>
                  <a:srgbClr val="000000"/>
                </a:solidFill>
                <a:effectLst/>
                <a:latin typeface="+mj-lt"/>
              </a:rPr>
              <a:t>u</a:t>
            </a:r>
            <a:r>
              <a:rPr lang="en-US" sz="2400" b="0" i="0" u="none" strike="noStrike" dirty="0" err="1">
                <a:solidFill>
                  <a:srgbClr val="000000"/>
                </a:solidFill>
                <a:effectLst/>
                <a:latin typeface="+mj-lt"/>
              </a:rPr>
              <a:t>nder</a:t>
            </a:r>
            <a:r>
              <a:rPr lang="en-US" sz="2400" b="0" i="0" u="none" strike="noStrike" dirty="0">
                <a:solidFill>
                  <a:srgbClr val="000000"/>
                </a:solidFill>
                <a:effectLst/>
                <a:latin typeface="+mj-lt"/>
              </a:rPr>
              <a:t> the </a:t>
            </a:r>
            <a:r>
              <a:rPr lang="en-US" sz="2400" dirty="0">
                <a:solidFill>
                  <a:srgbClr val="C00000"/>
                </a:solidFill>
                <a:latin typeface="+mj-lt"/>
                <a:cs typeface="Times New Roman" panose="02020603050405020304" pitchFamily="18" charset="0"/>
              </a:rPr>
              <a:t>European Convention on Human</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Rights </a:t>
            </a:r>
            <a:r>
              <a:rPr lang="ro-RO" sz="2400" dirty="0">
                <a:solidFill>
                  <a:srgbClr val="C00000"/>
                </a:solidFill>
                <a:latin typeface="+mj-lt"/>
                <a:cs typeface="Times New Roman" panose="02020603050405020304" pitchFamily="18" charset="0"/>
              </a:rPr>
              <a:t>/</a:t>
            </a:r>
            <a:r>
              <a:rPr lang="en-US" sz="2400" b="0" i="0" u="none" strike="noStrike" dirty="0">
                <a:solidFill>
                  <a:srgbClr val="000000"/>
                </a:solidFill>
                <a:effectLst/>
                <a:latin typeface="+mj-lt"/>
              </a:rPr>
              <a:t>ECHR, there is an increasing body of case law dealing with </a:t>
            </a:r>
            <a:r>
              <a:rPr lang="en-US" sz="2400" b="1" i="1" u="none" strike="noStrike" dirty="0">
                <a:solidFill>
                  <a:srgbClr val="000000"/>
                </a:solidFill>
                <a:effectLst/>
                <a:latin typeface="+mj-lt"/>
              </a:rPr>
              <a:t>cases</a:t>
            </a:r>
            <a:r>
              <a:rPr lang="ro-RO" sz="2400" b="1" i="1" u="none" strike="noStrike" dirty="0">
                <a:solidFill>
                  <a:srgbClr val="000000"/>
                </a:solidFill>
                <a:effectLst/>
                <a:latin typeface="+mj-lt"/>
              </a:rPr>
              <a:t> </a:t>
            </a:r>
            <a:r>
              <a:rPr lang="en-US" sz="2400" b="1" i="1" u="none" strike="noStrike" dirty="0">
                <a:solidFill>
                  <a:srgbClr val="000000"/>
                </a:solidFill>
                <a:effectLst/>
                <a:latin typeface="+mj-lt"/>
              </a:rPr>
              <a:t>of discrimination </a:t>
            </a:r>
            <a:r>
              <a:rPr lang="en-US" sz="2400" b="1" i="1" u="none" strike="noStrike" dirty="0">
                <a:solidFill>
                  <a:srgbClr val="C00000"/>
                </a:solidFill>
                <a:effectLst/>
                <a:latin typeface="+mj-lt"/>
              </a:rPr>
              <a:t>in access to</a:t>
            </a:r>
            <a:r>
              <a:rPr lang="ro-RO" sz="2400" b="1" i="1" u="none" strike="noStrike" dirty="0">
                <a:solidFill>
                  <a:srgbClr val="C00000"/>
                </a:solidFill>
                <a:effectLst/>
                <a:latin typeface="+mj-lt"/>
              </a:rPr>
              <a:t> </a:t>
            </a:r>
            <a:r>
              <a:rPr lang="en-US" sz="2400" b="1" i="1" u="none" strike="noStrike" dirty="0">
                <a:solidFill>
                  <a:srgbClr val="C00000"/>
                </a:solidFill>
                <a:effectLst/>
                <a:latin typeface="+mj-lt"/>
              </a:rPr>
              <a:t>education </a:t>
            </a:r>
            <a:r>
              <a:rPr lang="en-US" sz="2400" b="1" i="1" u="none" strike="noStrike" dirty="0">
                <a:solidFill>
                  <a:srgbClr val="000000"/>
                </a:solidFill>
                <a:effectLst/>
                <a:latin typeface="+mj-lt"/>
              </a:rPr>
              <a:t>against children </a:t>
            </a:r>
            <a:r>
              <a:rPr lang="en-US" sz="2400" b="1" i="1" u="none" strike="noStrike" dirty="0">
                <a:solidFill>
                  <a:srgbClr val="C00000"/>
                </a:solidFill>
                <a:effectLst/>
                <a:latin typeface="+mj-lt"/>
              </a:rPr>
              <a:t>with disabilities</a:t>
            </a:r>
            <a:r>
              <a:rPr lang="ro-RO" sz="2400" b="0" i="0" u="none" strike="noStrike" dirty="0">
                <a:solidFill>
                  <a:srgbClr val="000000"/>
                </a:solidFill>
                <a:effectLst/>
                <a:latin typeface="+mj-lt"/>
              </a:rPr>
              <a:t>;</a:t>
            </a:r>
          </a:p>
          <a:p>
            <a:pPr algn="just"/>
            <a:r>
              <a:rPr lang="ro-RO" sz="2400" dirty="0">
                <a:solidFill>
                  <a:srgbClr val="000000"/>
                </a:solidFill>
                <a:latin typeface="+mj-lt"/>
              </a:rPr>
              <a:t>i</a:t>
            </a:r>
            <a:r>
              <a:rPr lang="en-US" sz="2400" b="0" i="0" u="none" strike="noStrike" dirty="0">
                <a:solidFill>
                  <a:srgbClr val="000000"/>
                </a:solidFill>
                <a:effectLst/>
                <a:latin typeface="+mj-lt"/>
              </a:rPr>
              <a:t>n</a:t>
            </a:r>
            <a:r>
              <a:rPr lang="ro-RO" sz="2400" b="0" i="0" u="none" strike="noStrike" dirty="0">
                <a:solidFill>
                  <a:srgbClr val="000000"/>
                </a:solidFill>
                <a:effectLst/>
                <a:latin typeface="+mj-lt"/>
              </a:rPr>
              <a:t> </a:t>
            </a:r>
            <a:r>
              <a:rPr lang="en-US" sz="2400" b="0" i="0" u="none" strike="noStrike" dirty="0">
                <a:solidFill>
                  <a:srgbClr val="000000"/>
                </a:solidFill>
                <a:effectLst/>
                <a:latin typeface="+mj-lt"/>
              </a:rPr>
              <a:t>their earlier case law on the matter, the </a:t>
            </a:r>
            <a:r>
              <a:rPr lang="en-US" sz="2400" dirty="0">
                <a:solidFill>
                  <a:schemeClr val="accent1"/>
                </a:solidFill>
              </a:rPr>
              <a:t>European Court of Human Rights </a:t>
            </a:r>
            <a:r>
              <a:rPr lang="en-US" sz="2400" b="0" i="0" u="none" strike="noStrike" dirty="0">
                <a:solidFill>
                  <a:srgbClr val="000000"/>
                </a:solidFill>
                <a:effectLst/>
                <a:latin typeface="+mj-lt"/>
              </a:rPr>
              <a:t>organs stressed </a:t>
            </a:r>
            <a:r>
              <a:rPr lang="en-US" sz="2400" b="0" i="0" u="none" strike="noStrike" dirty="0">
                <a:solidFill>
                  <a:srgbClr val="C00000"/>
                </a:solidFill>
                <a:effectLst/>
                <a:latin typeface="+mj-lt"/>
              </a:rPr>
              <a:t>the need to educate disabled children</a:t>
            </a:r>
            <a:r>
              <a:rPr lang="en-US" sz="2400" b="0" i="0" u="none" strike="noStrike" dirty="0">
                <a:solidFill>
                  <a:srgbClr val="000000"/>
                </a:solidFill>
                <a:effectLst/>
                <a:latin typeface="+mj-lt"/>
              </a:rPr>
              <a:t>, </a:t>
            </a:r>
            <a:r>
              <a:rPr lang="en-US" sz="2400" b="0" i="1" u="none" strike="noStrike" dirty="0">
                <a:effectLst/>
                <a:latin typeface="+mj-lt"/>
              </a:rPr>
              <a:t>whenever possible, with other children of their own</a:t>
            </a:r>
            <a:r>
              <a:rPr lang="ro-RO" sz="2400" b="0" i="1" u="none" strike="noStrike" dirty="0">
                <a:effectLst/>
                <a:latin typeface="+mj-lt"/>
              </a:rPr>
              <a:t> </a:t>
            </a:r>
            <a:r>
              <a:rPr lang="en-US" sz="2400" b="0" i="1" u="none" strike="noStrike" dirty="0">
                <a:effectLst/>
                <a:latin typeface="+mj-lt"/>
              </a:rPr>
              <a:t>age</a:t>
            </a:r>
            <a:r>
              <a:rPr lang="ro-RO" sz="2400" b="0" i="0" u="none" strike="noStrike" dirty="0">
                <a:solidFill>
                  <a:srgbClr val="000000"/>
                </a:solidFill>
                <a:effectLst/>
                <a:latin typeface="+mj-lt"/>
              </a:rPr>
              <a:t>;</a:t>
            </a:r>
          </a:p>
          <a:p>
            <a:pPr algn="just"/>
            <a:r>
              <a:rPr lang="ro-RO" sz="2400" b="0" i="0" u="none" strike="noStrike" dirty="0">
                <a:solidFill>
                  <a:srgbClr val="000000"/>
                </a:solidFill>
                <a:effectLst/>
                <a:latin typeface="+mj-lt"/>
              </a:rPr>
              <a:t> i</a:t>
            </a:r>
            <a:r>
              <a:rPr lang="en-US" sz="2400" b="0" i="0" u="none" strike="noStrike" dirty="0">
                <a:solidFill>
                  <a:srgbClr val="000000"/>
                </a:solidFill>
                <a:effectLst/>
                <a:latin typeface="+mj-lt"/>
              </a:rPr>
              <a:t>n more recent cases, the </a:t>
            </a:r>
            <a:r>
              <a:rPr lang="en-US" sz="2400" dirty="0">
                <a:solidFill>
                  <a:schemeClr val="accent1"/>
                </a:solidFill>
              </a:rPr>
              <a:t>European Court of Human Rights </a:t>
            </a:r>
            <a:r>
              <a:rPr lang="ro-RO" sz="2400" dirty="0">
                <a:solidFill>
                  <a:srgbClr val="C00000"/>
                </a:solidFill>
                <a:latin typeface="+mj-lt"/>
                <a:cs typeface="Times New Roman" panose="02020603050405020304" pitchFamily="18" charset="0"/>
              </a:rPr>
              <a:t>/</a:t>
            </a:r>
            <a:r>
              <a:rPr lang="en-US" sz="2400" b="0" i="0" u="none" strike="noStrike" dirty="0">
                <a:solidFill>
                  <a:srgbClr val="000000"/>
                </a:solidFill>
                <a:effectLst/>
                <a:latin typeface="+mj-lt"/>
              </a:rPr>
              <a:t>ECtHR has stressed </a:t>
            </a:r>
            <a:r>
              <a:rPr lang="en-US" sz="2400" b="0" i="0" u="none" strike="noStrike" dirty="0">
                <a:solidFill>
                  <a:srgbClr val="C00000"/>
                </a:solidFill>
                <a:effectLst/>
                <a:latin typeface="+mj-lt"/>
              </a:rPr>
              <a:t>the importance of reasonable accommodation in education</a:t>
            </a:r>
            <a:r>
              <a:rPr lang="ro-RO" sz="2400" b="0" i="0" u="none" strike="noStrike" dirty="0">
                <a:solidFill>
                  <a:srgbClr val="000000"/>
                </a:solidFill>
                <a:effectLst/>
                <a:latin typeface="+mj-lt"/>
              </a:rPr>
              <a:t>.</a:t>
            </a:r>
          </a:p>
          <a:p>
            <a:endParaRPr lang="en-US" dirty="0"/>
          </a:p>
        </p:txBody>
      </p:sp>
    </p:spTree>
    <p:extLst>
      <p:ext uri="{BB962C8B-B14F-4D97-AF65-F5344CB8AC3E}">
        <p14:creationId xmlns:p14="http://schemas.microsoft.com/office/powerpoint/2010/main" val="27927192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1FE42-42A4-E5DB-0990-4D81E27F7EB5}"/>
              </a:ext>
            </a:extLst>
          </p:cNvPr>
          <p:cNvSpPr>
            <a:spLocks noGrp="1"/>
          </p:cNvSpPr>
          <p:nvPr>
            <p:ph type="title"/>
          </p:nvPr>
        </p:nvSpPr>
        <p:spPr>
          <a:xfrm>
            <a:off x="345233" y="365125"/>
            <a:ext cx="11008567" cy="1071789"/>
          </a:xfrm>
        </p:spPr>
        <p:txBody>
          <a:bodyPr>
            <a:normAutofit/>
          </a:bodyPr>
          <a:lstStyle/>
          <a:p>
            <a:r>
              <a:rPr lang="ro-RO" sz="2000" b="1" dirty="0">
                <a:solidFill>
                  <a:srgbClr val="C00000"/>
                </a:solidFill>
                <a:latin typeface="+mj-lt"/>
              </a:rPr>
              <a:t>5.</a:t>
            </a:r>
            <a:r>
              <a:rPr lang="ro-RO" sz="2000" b="1" dirty="0">
                <a:latin typeface="+mj-lt"/>
              </a:rPr>
              <a:t> </a:t>
            </a:r>
            <a:r>
              <a:rPr lang="en-US" sz="2000" b="1" i="0" u="none" strike="noStrike" dirty="0">
                <a:solidFill>
                  <a:srgbClr val="000000"/>
                </a:solidFill>
                <a:effectLst/>
                <a:latin typeface="+mj-lt"/>
              </a:rPr>
              <a:t>Non-discrimination based </a:t>
            </a:r>
            <a:r>
              <a:rPr lang="en-US" sz="2000" b="1" i="0" u="none" strike="noStrike" dirty="0">
                <a:solidFill>
                  <a:srgbClr val="C00000"/>
                </a:solidFill>
                <a:effectLst/>
                <a:latin typeface="+mj-lt"/>
              </a:rPr>
              <a:t>on disability </a:t>
            </a:r>
            <a:r>
              <a:rPr lang="en-US" sz="2000" b="1" i="0" u="none" strike="noStrike" dirty="0">
                <a:solidFill>
                  <a:srgbClr val="000000"/>
                </a:solidFill>
                <a:effectLst/>
                <a:latin typeface="+mj-lt"/>
              </a:rPr>
              <a:t>(see 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ECHR and its Protocol No. 12)</a:t>
            </a:r>
            <a:r>
              <a:rPr lang="ro-RO" sz="2000" b="1" i="0" u="none" strike="noStrike" dirty="0">
                <a:solidFill>
                  <a:srgbClr val="000000"/>
                </a:solidFill>
                <a:effectLst/>
                <a:latin typeface="+mj-lt"/>
              </a:rPr>
              <a:t>;</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1027E639-BAEF-FB33-2BB7-17D736E4FD1C}"/>
              </a:ext>
            </a:extLst>
          </p:cNvPr>
          <p:cNvSpPr>
            <a:spLocks noGrp="1"/>
          </p:cNvSpPr>
          <p:nvPr>
            <p:ph idx="1"/>
          </p:nvPr>
        </p:nvSpPr>
        <p:spPr>
          <a:xfrm>
            <a:off x="102637" y="1259632"/>
            <a:ext cx="11251163" cy="5598367"/>
          </a:xfrm>
        </p:spPr>
        <p:txBody>
          <a:bodyPr>
            <a:normAutofit/>
          </a:bodyPr>
          <a:lstStyle/>
          <a:p>
            <a:pPr marL="0" indent="0" algn="just" rtl="0" fontAlgn="base">
              <a:spcBef>
                <a:spcPts val="0"/>
              </a:spcBef>
              <a:spcAft>
                <a:spcPts val="0"/>
              </a:spcAft>
              <a:buNone/>
            </a:pPr>
            <a:r>
              <a:rPr lang="en-US" sz="2000" dirty="0">
                <a:solidFill>
                  <a:schemeClr val="accent1"/>
                </a:solidFill>
                <a:latin typeface="+mj-lt"/>
              </a:rPr>
              <a:t>Disability is one of the discrimination grounds explicitly prohibited by </a:t>
            </a:r>
            <a:r>
              <a:rPr lang="en-US" sz="2000" dirty="0">
                <a:latin typeface="+mj-lt"/>
              </a:rPr>
              <a:t>Article 21</a:t>
            </a:r>
            <a:r>
              <a:rPr lang="ro-RO" sz="2000" dirty="0">
                <a:latin typeface="+mj-lt"/>
              </a:rPr>
              <a:t> </a:t>
            </a:r>
            <a:r>
              <a:rPr lang="en-US" sz="2000" dirty="0">
                <a:latin typeface="+mj-lt"/>
              </a:rPr>
              <a:t>of the EU Charter of Fundamental</a:t>
            </a:r>
            <a:r>
              <a:rPr lang="ro-RO" sz="2000" dirty="0">
                <a:latin typeface="+mj-lt"/>
              </a:rPr>
              <a:t>  </a:t>
            </a:r>
            <a:r>
              <a:rPr lang="ro-RO" sz="2000" dirty="0" err="1">
                <a:latin typeface="+mj-lt"/>
              </a:rPr>
              <a:t>Rights</a:t>
            </a:r>
            <a:r>
              <a:rPr lang="ro-RO" sz="2000" dirty="0">
                <a:solidFill>
                  <a:schemeClr val="accent1"/>
                </a:solidFill>
                <a:latin typeface="+mj-lt"/>
              </a:rPr>
              <a:t>;</a:t>
            </a:r>
          </a:p>
          <a:p>
            <a:pPr marL="0" indent="0" algn="just" rtl="0" fontAlgn="base">
              <a:spcBef>
                <a:spcPts val="0"/>
              </a:spcBef>
              <a:spcAft>
                <a:spcPts val="0"/>
              </a:spcAft>
              <a:buNone/>
            </a:pPr>
            <a:endParaRPr lang="ro-RO" sz="2000" dirty="0">
              <a:solidFill>
                <a:schemeClr val="accent1"/>
              </a:solidFill>
              <a:latin typeface="+mj-lt"/>
            </a:endParaRPr>
          </a:p>
          <a:p>
            <a:pPr marL="0" indent="0" algn="just" rtl="0" fontAlgn="base">
              <a:spcBef>
                <a:spcPts val="0"/>
              </a:spcBef>
              <a:spcAft>
                <a:spcPts val="0"/>
              </a:spcAft>
              <a:buNone/>
            </a:pPr>
            <a:r>
              <a:rPr lang="ro-RO" sz="2000" dirty="0">
                <a:solidFill>
                  <a:schemeClr val="accent1"/>
                </a:solidFill>
                <a:latin typeface="+mj-lt"/>
              </a:rPr>
              <a:t>t</a:t>
            </a:r>
            <a:r>
              <a:rPr lang="en-US" sz="2000" dirty="0">
                <a:solidFill>
                  <a:schemeClr val="accent1"/>
                </a:solidFill>
                <a:latin typeface="+mj-lt"/>
              </a:rPr>
              <a:t>he EU has ratified the </a:t>
            </a:r>
            <a:r>
              <a:rPr lang="en-US" sz="2000" dirty="0">
                <a:solidFill>
                  <a:srgbClr val="C00000"/>
                </a:solidFill>
                <a:latin typeface="+mj-lt"/>
              </a:rPr>
              <a:t>UN Convention on the Rights of Persons with Dis</a:t>
            </a:r>
            <a:r>
              <a:rPr lang="ro-RO" sz="2000" dirty="0">
                <a:solidFill>
                  <a:srgbClr val="C00000"/>
                </a:solidFill>
                <a:latin typeface="+mj-lt"/>
              </a:rPr>
              <a:t> </a:t>
            </a:r>
            <a:r>
              <a:rPr lang="en-US" sz="2000" dirty="0">
                <a:solidFill>
                  <a:srgbClr val="C00000"/>
                </a:solidFill>
                <a:latin typeface="+mj-lt"/>
              </a:rPr>
              <a:t>abilities</a:t>
            </a:r>
            <a:r>
              <a:rPr lang="en-US" sz="2000" dirty="0">
                <a:solidFill>
                  <a:schemeClr val="accent1"/>
                </a:solidFill>
                <a:latin typeface="+mj-lt"/>
              </a:rPr>
              <a:t> (CRPD</a:t>
            </a:r>
            <a:r>
              <a:rPr lang="ro-RO" sz="2000" dirty="0">
                <a:solidFill>
                  <a:schemeClr val="accent1"/>
                </a:solidFill>
                <a:latin typeface="+mj-lt"/>
              </a:rPr>
              <a:t>) </a:t>
            </a:r>
            <a:r>
              <a:rPr lang="en-US" sz="2000" dirty="0">
                <a:solidFill>
                  <a:schemeClr val="accent1"/>
                </a:solidFill>
                <a:latin typeface="+mj-lt"/>
              </a:rPr>
              <a:t>and has developed a</a:t>
            </a:r>
            <a:r>
              <a:rPr lang="ro-RO" sz="2000" dirty="0">
                <a:solidFill>
                  <a:schemeClr val="accent1"/>
                </a:solidFill>
                <a:latin typeface="+mj-lt"/>
              </a:rPr>
              <a:t> </a:t>
            </a:r>
            <a:r>
              <a:rPr lang="en-US" sz="2000" b="1" i="1" dirty="0">
                <a:solidFill>
                  <a:schemeClr val="accent1"/>
                </a:solidFill>
                <a:latin typeface="+mj-lt"/>
              </a:rPr>
              <a:t>strategy for the rights of persons with disabilities for 2021–2030</a:t>
            </a:r>
            <a:r>
              <a:rPr lang="ro-RO" sz="2000" dirty="0">
                <a:solidFill>
                  <a:schemeClr val="accent1"/>
                </a:solidFill>
                <a:latin typeface="+mj-lt"/>
              </a:rPr>
              <a:t>;</a:t>
            </a:r>
          </a:p>
          <a:p>
            <a:pPr marL="0" indent="0" algn="just" rtl="0" fontAlgn="base">
              <a:spcBef>
                <a:spcPts val="0"/>
              </a:spcBef>
              <a:spcAft>
                <a:spcPts val="0"/>
              </a:spcAft>
              <a:buNone/>
            </a:pPr>
            <a:endParaRPr lang="ro-RO" sz="2000" dirty="0">
              <a:solidFill>
                <a:schemeClr val="accent1"/>
              </a:solidFill>
              <a:latin typeface="+mj-lt"/>
            </a:endParaRPr>
          </a:p>
          <a:p>
            <a:pPr marL="0" indent="0" algn="just" rtl="0" fontAlgn="base">
              <a:spcBef>
                <a:spcPts val="0"/>
              </a:spcBef>
              <a:spcAft>
                <a:spcPts val="0"/>
              </a:spcAft>
              <a:buNone/>
            </a:pPr>
            <a:r>
              <a:rPr lang="ro-RO" sz="2000" dirty="0">
                <a:solidFill>
                  <a:schemeClr val="accent1"/>
                </a:solidFill>
                <a:latin typeface="+mj-lt"/>
              </a:rPr>
              <a:t>t</a:t>
            </a:r>
            <a:r>
              <a:rPr lang="en-US" sz="2000" dirty="0">
                <a:solidFill>
                  <a:schemeClr val="accent1"/>
                </a:solidFill>
                <a:latin typeface="+mj-lt"/>
              </a:rPr>
              <a:t>he </a:t>
            </a:r>
            <a:r>
              <a:rPr lang="en-US" sz="2000" dirty="0">
                <a:solidFill>
                  <a:srgbClr val="C00000"/>
                </a:solidFill>
                <a:latin typeface="+mj-lt"/>
              </a:rPr>
              <a:t>Convention on the Rights of Persons with Dis</a:t>
            </a:r>
            <a:r>
              <a:rPr lang="ro-RO" sz="2000" dirty="0">
                <a:solidFill>
                  <a:srgbClr val="C00000"/>
                </a:solidFill>
                <a:latin typeface="+mj-lt"/>
              </a:rPr>
              <a:t> </a:t>
            </a:r>
            <a:r>
              <a:rPr lang="en-US" sz="2000" dirty="0">
                <a:solidFill>
                  <a:srgbClr val="C00000"/>
                </a:solidFill>
                <a:latin typeface="+mj-lt"/>
              </a:rPr>
              <a:t>abilities</a:t>
            </a:r>
            <a:r>
              <a:rPr lang="en-US" sz="2000" dirty="0">
                <a:solidFill>
                  <a:schemeClr val="accent1"/>
                </a:solidFill>
                <a:latin typeface="+mj-lt"/>
              </a:rPr>
              <a:t> </a:t>
            </a:r>
            <a:r>
              <a:rPr lang="ro-RO" sz="2000" dirty="0">
                <a:solidFill>
                  <a:schemeClr val="accent1"/>
                </a:solidFill>
                <a:latin typeface="+mj-lt"/>
              </a:rPr>
              <a:t>/</a:t>
            </a:r>
            <a:r>
              <a:rPr lang="en-US" sz="2000" dirty="0">
                <a:solidFill>
                  <a:schemeClr val="accent1"/>
                </a:solidFill>
                <a:latin typeface="+mj-lt"/>
              </a:rPr>
              <a:t>CRPD is</a:t>
            </a:r>
            <a:r>
              <a:rPr lang="ro-RO" sz="2000" dirty="0">
                <a:solidFill>
                  <a:schemeClr val="accent1"/>
                </a:solidFill>
                <a:latin typeface="+mj-lt"/>
              </a:rPr>
              <a:t> </a:t>
            </a:r>
            <a:r>
              <a:rPr lang="en-US" sz="2000" dirty="0">
                <a:solidFill>
                  <a:schemeClr val="accent1"/>
                </a:solidFill>
                <a:latin typeface="+mj-lt"/>
              </a:rPr>
              <a:t>now a reference point for interpreting EU law relating to discrimination on the</a:t>
            </a:r>
            <a:r>
              <a:rPr lang="ro-RO" sz="2000" dirty="0">
                <a:solidFill>
                  <a:schemeClr val="accent1"/>
                </a:solidFill>
                <a:latin typeface="+mj-lt"/>
              </a:rPr>
              <a:t> </a:t>
            </a:r>
            <a:r>
              <a:rPr lang="en-US" sz="2000" dirty="0">
                <a:solidFill>
                  <a:schemeClr val="accent1"/>
                </a:solidFill>
                <a:latin typeface="+mj-lt"/>
              </a:rPr>
              <a:t>grounds of disability</a:t>
            </a:r>
            <a:r>
              <a:rPr lang="ro-RO" sz="2000" dirty="0">
                <a:solidFill>
                  <a:schemeClr val="accent1"/>
                </a:solidFill>
                <a:latin typeface="+mj-lt"/>
              </a:rPr>
              <a:t>;</a:t>
            </a:r>
          </a:p>
          <a:p>
            <a:pPr marL="0" indent="0" algn="just" rtl="0" fontAlgn="base">
              <a:spcBef>
                <a:spcPts val="0"/>
              </a:spcBef>
              <a:spcAft>
                <a:spcPts val="0"/>
              </a:spcAft>
              <a:buNone/>
            </a:pPr>
            <a:endParaRPr lang="ro-RO" sz="2000" dirty="0">
              <a:solidFill>
                <a:schemeClr val="accent1"/>
              </a:solidFill>
              <a:latin typeface="+mj-lt"/>
            </a:endParaRPr>
          </a:p>
          <a:p>
            <a:pPr marL="0" indent="0" algn="just" rtl="0" fontAlgn="base">
              <a:spcBef>
                <a:spcPts val="0"/>
              </a:spcBef>
              <a:spcAft>
                <a:spcPts val="0"/>
              </a:spcAft>
              <a:buNone/>
            </a:pPr>
            <a:r>
              <a:rPr lang="ro-RO" sz="2000" dirty="0">
                <a:solidFill>
                  <a:schemeClr val="accent1"/>
                </a:solidFill>
                <a:latin typeface="+mj-lt"/>
              </a:rPr>
              <a:t>u</a:t>
            </a:r>
            <a:r>
              <a:rPr lang="en-US" sz="2000" dirty="0" err="1">
                <a:solidFill>
                  <a:schemeClr val="accent1"/>
                </a:solidFill>
                <a:latin typeface="+mj-lt"/>
              </a:rPr>
              <a:t>nder</a:t>
            </a:r>
            <a:r>
              <a:rPr lang="en-US" sz="2000" dirty="0">
                <a:solidFill>
                  <a:schemeClr val="accent1"/>
                </a:solidFill>
                <a:latin typeface="+mj-lt"/>
              </a:rPr>
              <a:t> EU law, it is </a:t>
            </a:r>
            <a:r>
              <a:rPr lang="en-US" sz="2000" dirty="0" err="1">
                <a:solidFill>
                  <a:schemeClr val="accent1"/>
                </a:solidFill>
                <a:latin typeface="+mj-lt"/>
              </a:rPr>
              <a:t>recognised</a:t>
            </a:r>
            <a:r>
              <a:rPr lang="en-US" sz="2000" dirty="0">
                <a:solidFill>
                  <a:schemeClr val="accent1"/>
                </a:solidFill>
                <a:latin typeface="+mj-lt"/>
              </a:rPr>
              <a:t> that states </a:t>
            </a:r>
            <a:r>
              <a:rPr lang="en-US" sz="2000" dirty="0">
                <a:solidFill>
                  <a:srgbClr val="C00000"/>
                </a:solidFill>
                <a:latin typeface="+mj-lt"/>
              </a:rPr>
              <a:t>have obligations to ensure reasonable accommodation to allow persons with disabilities</a:t>
            </a:r>
            <a:r>
              <a:rPr lang="ro-RO" sz="2000" dirty="0">
                <a:solidFill>
                  <a:srgbClr val="C00000"/>
                </a:solidFill>
                <a:latin typeface="+mj-lt"/>
              </a:rPr>
              <a:t> </a:t>
            </a:r>
            <a:r>
              <a:rPr lang="en-US" sz="2000" dirty="0">
                <a:solidFill>
                  <a:srgbClr val="C00000"/>
                </a:solidFill>
                <a:latin typeface="+mj-lt"/>
              </a:rPr>
              <a:t>the opportunity to fully </a:t>
            </a:r>
            <a:r>
              <a:rPr lang="en-US" sz="2000" dirty="0" err="1">
                <a:solidFill>
                  <a:srgbClr val="C00000"/>
                </a:solidFill>
                <a:latin typeface="+mj-lt"/>
              </a:rPr>
              <a:t>realise</a:t>
            </a:r>
            <a:r>
              <a:rPr lang="en-US" sz="2000" dirty="0">
                <a:solidFill>
                  <a:srgbClr val="C00000"/>
                </a:solidFill>
                <a:latin typeface="+mj-lt"/>
              </a:rPr>
              <a:t> their rights</a:t>
            </a:r>
            <a:r>
              <a:rPr lang="ro-RO" sz="2000" dirty="0">
                <a:solidFill>
                  <a:schemeClr val="accent1"/>
                </a:solidFill>
                <a:latin typeface="+mj-lt"/>
              </a:rPr>
              <a:t>;</a:t>
            </a:r>
          </a:p>
          <a:p>
            <a:pPr marL="0" indent="0" algn="just" rtl="0" fontAlgn="base">
              <a:spcBef>
                <a:spcPts val="0"/>
              </a:spcBef>
              <a:spcAft>
                <a:spcPts val="0"/>
              </a:spcAft>
              <a:buNone/>
            </a:pPr>
            <a:endParaRPr lang="ro-RO" sz="2000" dirty="0">
              <a:solidFill>
                <a:schemeClr val="accent1"/>
              </a:solidFill>
              <a:latin typeface="+mj-lt"/>
            </a:endParaRPr>
          </a:p>
          <a:p>
            <a:pPr marL="0" indent="0" algn="just" fontAlgn="base">
              <a:spcBef>
                <a:spcPts val="0"/>
              </a:spcBef>
              <a:buNone/>
            </a:pPr>
            <a:r>
              <a:rPr lang="ro-RO" sz="2000" dirty="0">
                <a:solidFill>
                  <a:schemeClr val="accent1"/>
                </a:solidFill>
                <a:latin typeface="+mj-lt"/>
              </a:rPr>
              <a:t>a</a:t>
            </a:r>
            <a:r>
              <a:rPr lang="en-US" sz="2000" dirty="0">
                <a:solidFill>
                  <a:schemeClr val="accent1"/>
                </a:solidFill>
                <a:latin typeface="+mj-lt"/>
              </a:rPr>
              <a:t>t least for disability, but not limited to it, the</a:t>
            </a:r>
            <a:r>
              <a:rPr lang="ro-RO" sz="2000" dirty="0">
                <a:solidFill>
                  <a:schemeClr val="accent1"/>
                </a:solidFill>
                <a:latin typeface="+mj-lt"/>
              </a:rPr>
              <a:t> </a:t>
            </a:r>
            <a:r>
              <a:rPr lang="en-US" sz="2000" b="0" i="0" dirty="0">
                <a:solidFill>
                  <a:srgbClr val="C00000"/>
                </a:solidFill>
                <a:latin typeface="+mj-lt"/>
                <a:cs typeface="Times New Roman" panose="02020603050405020304" pitchFamily="18" charset="0"/>
              </a:rPr>
              <a:t>Court of Justice of the European Union </a:t>
            </a:r>
            <a:r>
              <a:rPr lang="ro-RO" sz="2000" b="0" i="0" dirty="0">
                <a:solidFill>
                  <a:srgbClr val="C00000"/>
                </a:solidFill>
                <a:latin typeface="+mj-lt"/>
                <a:cs typeface="Times New Roman" panose="02020603050405020304" pitchFamily="18" charset="0"/>
              </a:rPr>
              <a:t>/ </a:t>
            </a:r>
            <a:r>
              <a:rPr lang="en-US" sz="2000" dirty="0">
                <a:solidFill>
                  <a:schemeClr val="accent1"/>
                </a:solidFill>
                <a:latin typeface="+mj-lt"/>
              </a:rPr>
              <a:t> CJEU has accepted that EU law</a:t>
            </a:r>
            <a:r>
              <a:rPr lang="ro-RO" sz="2000" dirty="0">
                <a:solidFill>
                  <a:schemeClr val="accent1"/>
                </a:solidFill>
                <a:latin typeface="+mj-lt"/>
              </a:rPr>
              <a:t> </a:t>
            </a:r>
            <a:r>
              <a:rPr lang="en-US" sz="2000" dirty="0">
                <a:solidFill>
                  <a:schemeClr val="accent1"/>
                </a:solidFill>
                <a:latin typeface="+mj-lt"/>
              </a:rPr>
              <a:t>also protects against ‘</a:t>
            </a:r>
            <a:r>
              <a:rPr lang="en-US" sz="2000" dirty="0">
                <a:solidFill>
                  <a:srgbClr val="C00000"/>
                </a:solidFill>
                <a:latin typeface="+mj-lt"/>
              </a:rPr>
              <a:t>discrimination by association</a:t>
            </a:r>
            <a:r>
              <a:rPr lang="en-US" sz="2000" dirty="0">
                <a:solidFill>
                  <a:schemeClr val="accent1"/>
                </a:solidFill>
                <a:latin typeface="+mj-lt"/>
              </a:rPr>
              <a:t>’, i.e. discrimination against</a:t>
            </a:r>
            <a:r>
              <a:rPr lang="ro-RO" sz="2000" dirty="0">
                <a:solidFill>
                  <a:schemeClr val="accent1"/>
                </a:solidFill>
                <a:latin typeface="+mj-lt"/>
              </a:rPr>
              <a:t> </a:t>
            </a:r>
            <a:r>
              <a:rPr lang="en-US" sz="2000" dirty="0">
                <a:solidFill>
                  <a:schemeClr val="accent1"/>
                </a:solidFill>
                <a:latin typeface="+mj-lt"/>
              </a:rPr>
              <a:t>a person who is associated with another who has the protected characteristic,</a:t>
            </a:r>
            <a:r>
              <a:rPr lang="ro-RO" sz="2000" dirty="0">
                <a:solidFill>
                  <a:schemeClr val="accent1"/>
                </a:solidFill>
                <a:latin typeface="+mj-lt"/>
              </a:rPr>
              <a:t> </a:t>
            </a:r>
            <a:r>
              <a:rPr lang="en-US" sz="2000" dirty="0">
                <a:solidFill>
                  <a:schemeClr val="accent1"/>
                </a:solidFill>
                <a:latin typeface="+mj-lt"/>
              </a:rPr>
              <a:t>such as the mother of a </a:t>
            </a:r>
            <a:r>
              <a:rPr lang="en-US" sz="2000" dirty="0">
                <a:solidFill>
                  <a:srgbClr val="C00000"/>
                </a:solidFill>
                <a:latin typeface="+mj-lt"/>
              </a:rPr>
              <a:t>child with disabilities</a:t>
            </a:r>
            <a:r>
              <a:rPr lang="en-US" sz="2000" dirty="0">
                <a:solidFill>
                  <a:schemeClr val="accent1"/>
                </a:solidFill>
                <a:latin typeface="+mj-lt"/>
              </a:rPr>
              <a:t>, or discrimination against a person due to their child’s disability</a:t>
            </a:r>
            <a:r>
              <a:rPr lang="ro-RO" sz="2000" dirty="0">
                <a:solidFill>
                  <a:schemeClr val="accent1"/>
                </a:solidFill>
                <a:latin typeface="+mj-lt"/>
              </a:rPr>
              <a:t>;</a:t>
            </a:r>
            <a:endParaRPr lang="en-US" sz="2000" dirty="0">
              <a:solidFill>
                <a:schemeClr val="accent1"/>
              </a:solidFill>
              <a:latin typeface="+mj-lt"/>
            </a:endParaRPr>
          </a:p>
          <a:p>
            <a:endParaRPr lang="en-US" dirty="0"/>
          </a:p>
        </p:txBody>
      </p:sp>
    </p:spTree>
    <p:extLst>
      <p:ext uri="{BB962C8B-B14F-4D97-AF65-F5344CB8AC3E}">
        <p14:creationId xmlns:p14="http://schemas.microsoft.com/office/powerpoint/2010/main" val="3986606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2BDC63-BD90-9B4E-7B94-7304E321A3CC}"/>
              </a:ext>
            </a:extLst>
          </p:cNvPr>
          <p:cNvSpPr>
            <a:spLocks noGrp="1"/>
          </p:cNvSpPr>
          <p:nvPr>
            <p:ph type="title"/>
          </p:nvPr>
        </p:nvSpPr>
        <p:spPr>
          <a:xfrm>
            <a:off x="572493" y="238539"/>
            <a:ext cx="11018520" cy="1434415"/>
          </a:xfrm>
        </p:spPr>
        <p:txBody>
          <a:bodyPr vert="horz" lIns="91440" tIns="45720" rIns="91440" bIns="45720" rtlCol="0" anchor="b">
            <a:normAutofit fontScale="90000"/>
          </a:bodyPr>
          <a:lstStyle/>
          <a:p>
            <a:br>
              <a:rPr lang="en-US" sz="2200" b="1" dirty="0"/>
            </a:br>
            <a:br>
              <a:rPr lang="en-US" sz="2200" b="1" dirty="0"/>
            </a:br>
            <a:br>
              <a:rPr lang="en-US" sz="2200" b="1" dirty="0"/>
            </a:br>
            <a:r>
              <a:rPr lang="en-US" sz="2200" b="1" dirty="0"/>
              <a:t>Unit 4:</a:t>
            </a:r>
            <a:r>
              <a:rPr lang="en-US" sz="4600" b="1" dirty="0"/>
              <a:t>    </a:t>
            </a:r>
            <a:r>
              <a:rPr lang="ro-RO" sz="2200" b="1" dirty="0">
                <a:effectLst/>
                <a:latin typeface="Times New Roman" panose="02020603050405020304" pitchFamily="18" charset="0"/>
                <a:ea typeface="Times New Roman" panose="02020603050405020304" pitchFamily="18" charset="0"/>
              </a:rPr>
              <a:t>SELECTED ISSUES ON EQUALITY AND NON-DISCRIMINATION</a:t>
            </a:r>
            <a:br>
              <a:rPr lang="en-US" sz="4800" b="1" dirty="0">
                <a:effectLst/>
                <a:latin typeface="Times New Roman" panose="02020603050405020304" pitchFamily="18" charset="0"/>
                <a:ea typeface="Times New Roman" panose="02020603050405020304" pitchFamily="18" charset="0"/>
              </a:rPr>
            </a:br>
            <a:endParaRPr lang="en-US" sz="4600" dirty="0"/>
          </a:p>
        </p:txBody>
      </p:sp>
      <p:sp>
        <p:nvSpPr>
          <p:cNvPr id="1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536E653-0BA1-8FFF-E481-90848334EC2D}"/>
              </a:ext>
            </a:extLst>
          </p:cNvPr>
          <p:cNvSpPr>
            <a:spLocks noGrp="1"/>
          </p:cNvSpPr>
          <p:nvPr>
            <p:ph sz="half" idx="1"/>
          </p:nvPr>
        </p:nvSpPr>
        <p:spPr>
          <a:xfrm>
            <a:off x="389876" y="2192452"/>
            <a:ext cx="6713552" cy="4119172"/>
          </a:xfrm>
        </p:spPr>
        <p:txBody>
          <a:bodyPr vert="horz" lIns="91440" tIns="45720" rIns="91440" bIns="45720" rtlCol="0" anchor="t">
            <a:normAutofit/>
          </a:bodyPr>
          <a:lstStyle/>
          <a:p>
            <a:pPr marL="0" indent="0">
              <a:buNone/>
            </a:pPr>
            <a:r>
              <a:rPr lang="en-US" sz="2200" dirty="0"/>
              <a:t>Timeline: 4 hours</a:t>
            </a:r>
            <a:br>
              <a:rPr lang="en-US" sz="2200" dirty="0"/>
            </a:br>
            <a:r>
              <a:rPr lang="en-US" sz="2200" dirty="0"/>
              <a:t>Theoretical part – 2 hours (90 minutes each)</a:t>
            </a:r>
            <a:br>
              <a:rPr lang="en-US" sz="2200" dirty="0"/>
            </a:br>
            <a:r>
              <a:rPr lang="en-US" sz="2200" b="1" dirty="0"/>
              <a:t>Practical part – 2 hours (90 minutes each)</a:t>
            </a:r>
            <a:br>
              <a:rPr lang="en-US" sz="2200" b="1" dirty="0"/>
            </a:br>
            <a:r>
              <a:rPr lang="en-US" sz="2200" b="1" dirty="0"/>
              <a:t>The final exams (oral or written)</a:t>
            </a:r>
          </a:p>
          <a:p>
            <a:endParaRPr lang="en-US" sz="2200" b="1" dirty="0"/>
          </a:p>
          <a:p>
            <a:endParaRPr lang="en-US" sz="2200" b="1" dirty="0"/>
          </a:p>
          <a:p>
            <a:endParaRPr lang="en-US" sz="2200" b="1" dirty="0"/>
          </a:p>
          <a:p>
            <a:endParaRPr lang="en-US" sz="2200" b="1" dirty="0"/>
          </a:p>
          <a:p>
            <a:pPr marL="0"/>
            <a:r>
              <a:rPr lang="en-US" sz="2200" b="1" dirty="0"/>
              <a:t>Author:  </a:t>
            </a:r>
            <a:r>
              <a:rPr lang="en-US" sz="2200" dirty="0"/>
              <a:t>CHIRTOACĂ Lilia</a:t>
            </a:r>
            <a:endParaRPr lang="en-US" sz="2200" b="1" dirty="0"/>
          </a:p>
          <a:p>
            <a:endParaRPr lang="en-US" sz="2200" dirty="0"/>
          </a:p>
        </p:txBody>
      </p:sp>
      <p:pic>
        <p:nvPicPr>
          <p:cNvPr id="6" name="Content Placeholder 5" descr="A blue and yellow flag with yellow stars around the earth&#10;&#10;Description automatically generated">
            <a:extLst>
              <a:ext uri="{FF2B5EF4-FFF2-40B4-BE49-F238E27FC236}">
                <a16:creationId xmlns:a16="http://schemas.microsoft.com/office/drawing/2014/main" id="{DC308CEE-8C69-91D1-BE4C-7DEA025F1DE6}"/>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1608" r="2731" b="2"/>
          <a:stretch/>
        </p:blipFill>
        <p:spPr>
          <a:xfrm>
            <a:off x="7675658" y="2093976"/>
            <a:ext cx="3941064" cy="4096512"/>
          </a:xfrm>
          <a:prstGeom prst="rect">
            <a:avLst/>
          </a:prstGeom>
        </p:spPr>
      </p:pic>
    </p:spTree>
    <p:extLst>
      <p:ext uri="{BB962C8B-B14F-4D97-AF65-F5344CB8AC3E}">
        <p14:creationId xmlns:p14="http://schemas.microsoft.com/office/powerpoint/2010/main" val="19430593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CC21C-C046-E205-B59B-A94601CA8989}"/>
              </a:ext>
            </a:extLst>
          </p:cNvPr>
          <p:cNvSpPr>
            <a:spLocks noGrp="1"/>
          </p:cNvSpPr>
          <p:nvPr>
            <p:ph type="title"/>
          </p:nvPr>
        </p:nvSpPr>
        <p:spPr>
          <a:xfrm>
            <a:off x="158620" y="139960"/>
            <a:ext cx="11195180" cy="1026368"/>
          </a:xfrm>
        </p:spPr>
        <p:txBody>
          <a:bodyPr>
            <a:normAutofit/>
          </a:bodyPr>
          <a:lstStyle/>
          <a:p>
            <a:r>
              <a:rPr lang="ro-RO" sz="2000" b="1" dirty="0">
                <a:solidFill>
                  <a:srgbClr val="C00000"/>
                </a:solidFill>
                <a:latin typeface="+mj-lt"/>
              </a:rPr>
              <a:t>5.</a:t>
            </a:r>
            <a:r>
              <a:rPr lang="ro-RO" sz="2000" b="1" dirty="0">
                <a:latin typeface="+mj-lt"/>
              </a:rPr>
              <a:t> </a:t>
            </a:r>
            <a:r>
              <a:rPr lang="en-US" sz="2000" b="1" i="0" u="none" strike="noStrike" dirty="0">
                <a:solidFill>
                  <a:srgbClr val="000000"/>
                </a:solidFill>
                <a:effectLst/>
                <a:latin typeface="+mj-lt"/>
              </a:rPr>
              <a:t>Non-discrimination based </a:t>
            </a:r>
            <a:r>
              <a:rPr lang="en-US" sz="2000" b="1" i="0" u="none" strike="noStrike" dirty="0">
                <a:solidFill>
                  <a:srgbClr val="C00000"/>
                </a:solidFill>
                <a:effectLst/>
                <a:latin typeface="+mj-lt"/>
              </a:rPr>
              <a:t>on disability </a:t>
            </a:r>
            <a:r>
              <a:rPr lang="en-US" sz="2000" b="1" i="0" u="none" strike="noStrike" dirty="0">
                <a:solidFill>
                  <a:srgbClr val="000000"/>
                </a:solidFill>
                <a:effectLst/>
                <a:latin typeface="+mj-lt"/>
              </a:rPr>
              <a:t>(see 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ECHR and its Protocol No. 12)</a:t>
            </a:r>
            <a:r>
              <a:rPr lang="ro-RO" sz="2000" b="1" i="0" u="none" strike="noStrike" dirty="0">
                <a:solidFill>
                  <a:srgbClr val="000000"/>
                </a:solidFill>
                <a:effectLst/>
                <a:latin typeface="+mj-lt"/>
              </a:rPr>
              <a:t>;</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E9276481-E343-0393-2519-F89BE88FBD33}"/>
              </a:ext>
            </a:extLst>
          </p:cNvPr>
          <p:cNvSpPr>
            <a:spLocks noGrp="1"/>
          </p:cNvSpPr>
          <p:nvPr>
            <p:ph idx="1"/>
          </p:nvPr>
        </p:nvSpPr>
        <p:spPr>
          <a:xfrm>
            <a:off x="410547" y="1166328"/>
            <a:ext cx="10943253" cy="5010635"/>
          </a:xfrm>
        </p:spPr>
        <p:txBody>
          <a:bodyPr>
            <a:normAutofit/>
          </a:bodyPr>
          <a:lstStyle/>
          <a:p>
            <a:pPr marL="0" indent="0" algn="just">
              <a:buNone/>
            </a:pPr>
            <a:r>
              <a:rPr lang="en-US" sz="2000" dirty="0">
                <a:solidFill>
                  <a:schemeClr val="accent1"/>
                </a:solidFill>
              </a:rPr>
              <a:t>Example: </a:t>
            </a:r>
            <a:endParaRPr lang="ro-RO" sz="2000" dirty="0">
              <a:solidFill>
                <a:schemeClr val="accent1"/>
              </a:solidFill>
            </a:endParaRPr>
          </a:p>
          <a:p>
            <a:pPr marL="0" indent="0" algn="just">
              <a:buNone/>
            </a:pPr>
            <a:r>
              <a:rPr lang="en-US" sz="2000" dirty="0">
                <a:solidFill>
                  <a:schemeClr val="accent1"/>
                </a:solidFill>
              </a:rPr>
              <a:t>In </a:t>
            </a:r>
            <a:r>
              <a:rPr lang="en-US" sz="2000" dirty="0" err="1">
                <a:solidFill>
                  <a:schemeClr val="accent1"/>
                </a:solidFill>
              </a:rPr>
              <a:t>Çam</a:t>
            </a:r>
            <a:r>
              <a:rPr lang="en-US" sz="2000" dirty="0">
                <a:solidFill>
                  <a:schemeClr val="accent1"/>
                </a:solidFill>
              </a:rPr>
              <a:t> v. Turkey, a music academy had refused to </a:t>
            </a:r>
            <a:r>
              <a:rPr lang="en-US" sz="2000" dirty="0" err="1">
                <a:solidFill>
                  <a:schemeClr val="accent1"/>
                </a:solidFill>
              </a:rPr>
              <a:t>enrol</a:t>
            </a:r>
            <a:r>
              <a:rPr lang="en-US" sz="2000" dirty="0">
                <a:solidFill>
                  <a:schemeClr val="accent1"/>
                </a:solidFill>
              </a:rPr>
              <a:t> a</a:t>
            </a:r>
            <a:r>
              <a:rPr lang="ro-RO" sz="2000" dirty="0">
                <a:solidFill>
                  <a:schemeClr val="accent1"/>
                </a:solidFill>
              </a:rPr>
              <a:t> </a:t>
            </a:r>
            <a:r>
              <a:rPr lang="en-US" sz="2000" dirty="0">
                <a:solidFill>
                  <a:schemeClr val="accent1"/>
                </a:solidFill>
              </a:rPr>
              <a:t>student qualified for admission on the grounds of her visual impairment</a:t>
            </a:r>
            <a:r>
              <a:rPr lang="ro-RO" sz="2000" dirty="0">
                <a:solidFill>
                  <a:schemeClr val="accent1"/>
                </a:solidFill>
              </a:rPr>
              <a:t>; </a:t>
            </a:r>
          </a:p>
          <a:p>
            <a:pPr marL="0" indent="0" algn="just">
              <a:buNone/>
            </a:pPr>
            <a:r>
              <a:rPr lang="en-US" sz="2000" b="0" i="0" u="none" strike="noStrike" dirty="0">
                <a:solidFill>
                  <a:srgbClr val="000000"/>
                </a:solidFill>
                <a:effectLst/>
                <a:latin typeface="+mj-lt"/>
              </a:rPr>
              <a:t>the </a:t>
            </a:r>
            <a:r>
              <a:rPr lang="en-US" sz="2000" dirty="0">
                <a:solidFill>
                  <a:schemeClr val="accent1"/>
                </a:solidFill>
              </a:rPr>
              <a:t>European Court of Human Rights </a:t>
            </a:r>
            <a:r>
              <a:rPr lang="ro-RO" sz="2000" dirty="0">
                <a:solidFill>
                  <a:schemeClr val="accent1"/>
                </a:solidFill>
              </a:rPr>
              <a:t>/</a:t>
            </a:r>
            <a:r>
              <a:rPr lang="en-US" sz="2000" dirty="0">
                <a:solidFill>
                  <a:schemeClr val="accent1"/>
                </a:solidFill>
              </a:rPr>
              <a:t>ECtHR noted that </a:t>
            </a:r>
            <a:r>
              <a:rPr lang="en-US" sz="2000" dirty="0">
                <a:solidFill>
                  <a:srgbClr val="C00000"/>
                </a:solidFill>
              </a:rPr>
              <a:t>discrimination based on disability </a:t>
            </a:r>
            <a:r>
              <a:rPr lang="en-US" sz="2000" i="1" dirty="0">
                <a:solidFill>
                  <a:srgbClr val="C00000"/>
                </a:solidFill>
              </a:rPr>
              <a:t>also covered the</a:t>
            </a:r>
            <a:r>
              <a:rPr lang="ro-RO" sz="2000" i="1" dirty="0">
                <a:solidFill>
                  <a:srgbClr val="C00000"/>
                </a:solidFill>
              </a:rPr>
              <a:t> </a:t>
            </a:r>
            <a:r>
              <a:rPr lang="en-US" sz="2000" i="1" dirty="0">
                <a:solidFill>
                  <a:srgbClr val="C00000"/>
                </a:solidFill>
              </a:rPr>
              <a:t>refusal to provide reasonable accommodation to facilitate access by persons with disabilities to education </a:t>
            </a:r>
            <a:r>
              <a:rPr lang="en-US" sz="2000" dirty="0">
                <a:solidFill>
                  <a:schemeClr val="accent1"/>
                </a:solidFill>
              </a:rPr>
              <a:t>(for example, adaptation of teaching</a:t>
            </a:r>
            <a:r>
              <a:rPr lang="ro-RO" sz="2000" dirty="0">
                <a:solidFill>
                  <a:schemeClr val="accent1"/>
                </a:solidFill>
              </a:rPr>
              <a:t> </a:t>
            </a:r>
            <a:r>
              <a:rPr lang="en-US" sz="2000" dirty="0">
                <a:solidFill>
                  <a:schemeClr val="accent1"/>
                </a:solidFill>
              </a:rPr>
              <a:t>methods to make them accessible to blind students)</a:t>
            </a:r>
            <a:r>
              <a:rPr lang="ro-RO" sz="2000" dirty="0">
                <a:solidFill>
                  <a:schemeClr val="accent1"/>
                </a:solidFill>
              </a:rPr>
              <a:t>;</a:t>
            </a:r>
            <a:r>
              <a:rPr lang="en-US" sz="2000" dirty="0">
                <a:solidFill>
                  <a:schemeClr val="accent1"/>
                </a:solidFill>
              </a:rPr>
              <a:t> </a:t>
            </a:r>
            <a:endParaRPr lang="ro-RO" sz="2000" dirty="0">
              <a:solidFill>
                <a:schemeClr val="accent1"/>
              </a:solidFill>
            </a:endParaRPr>
          </a:p>
          <a:p>
            <a:pPr marL="0" indent="0" algn="just">
              <a:buNone/>
            </a:pPr>
            <a:endParaRPr lang="ro-RO" sz="2000" dirty="0">
              <a:solidFill>
                <a:schemeClr val="accent1"/>
              </a:solidFill>
            </a:endParaRPr>
          </a:p>
          <a:p>
            <a:pPr marL="0" indent="0" algn="just">
              <a:buNone/>
            </a:pPr>
            <a:r>
              <a:rPr lang="ro-RO" sz="2000" dirty="0">
                <a:solidFill>
                  <a:schemeClr val="accent1"/>
                </a:solidFill>
              </a:rPr>
              <a:t>i</a:t>
            </a:r>
            <a:r>
              <a:rPr lang="en-US" sz="2000" dirty="0">
                <a:solidFill>
                  <a:schemeClr val="accent1"/>
                </a:solidFill>
              </a:rPr>
              <a:t>n the present case,</a:t>
            </a:r>
            <a:r>
              <a:rPr lang="ro-RO" sz="2000" dirty="0">
                <a:solidFill>
                  <a:schemeClr val="accent1"/>
                </a:solidFill>
              </a:rPr>
              <a:t> </a:t>
            </a:r>
            <a:r>
              <a:rPr lang="en-US" sz="2000" dirty="0">
                <a:solidFill>
                  <a:schemeClr val="accent1"/>
                </a:solidFill>
              </a:rPr>
              <a:t>the</a:t>
            </a:r>
            <a:r>
              <a:rPr lang="ro-RO" sz="2000" dirty="0">
                <a:solidFill>
                  <a:schemeClr val="accent1"/>
                </a:solidFill>
              </a:rPr>
              <a:t> </a:t>
            </a:r>
            <a:r>
              <a:rPr lang="en-US" sz="2000" dirty="0">
                <a:solidFill>
                  <a:schemeClr val="accent1"/>
                </a:solidFill>
              </a:rPr>
              <a:t>competent national authorities made no effort to identify the applicant’s needs and failed to explain how or why her blindness could impede</a:t>
            </a:r>
            <a:r>
              <a:rPr lang="ro-RO" sz="2000" dirty="0">
                <a:solidFill>
                  <a:schemeClr val="accent1"/>
                </a:solidFill>
              </a:rPr>
              <a:t> </a:t>
            </a:r>
            <a:r>
              <a:rPr lang="en-US" sz="2000" dirty="0">
                <a:solidFill>
                  <a:schemeClr val="accent1"/>
                </a:solidFill>
              </a:rPr>
              <a:t>her access to musical education</a:t>
            </a:r>
            <a:r>
              <a:rPr lang="ro-RO" sz="2000" dirty="0">
                <a:solidFill>
                  <a:schemeClr val="accent1"/>
                </a:solidFill>
              </a:rPr>
              <a:t>;</a:t>
            </a:r>
            <a:r>
              <a:rPr lang="en-US" sz="2000" dirty="0">
                <a:solidFill>
                  <a:schemeClr val="accent1"/>
                </a:solidFill>
              </a:rPr>
              <a:t> </a:t>
            </a:r>
            <a:endParaRPr lang="ro-RO" sz="2000" dirty="0">
              <a:solidFill>
                <a:schemeClr val="accent1"/>
              </a:solidFill>
            </a:endParaRPr>
          </a:p>
          <a:p>
            <a:pPr marL="0" indent="0" algn="just">
              <a:buNone/>
            </a:pPr>
            <a:endParaRPr lang="ro-RO" sz="2000" dirty="0">
              <a:solidFill>
                <a:schemeClr val="accent1"/>
              </a:solidFill>
            </a:endParaRPr>
          </a:p>
          <a:p>
            <a:pPr marL="0" indent="0" algn="just">
              <a:buNone/>
            </a:pPr>
            <a:r>
              <a:rPr lang="en-US" sz="2000" dirty="0">
                <a:solidFill>
                  <a:schemeClr val="accent1"/>
                </a:solidFill>
              </a:rPr>
              <a:t>Therefore, the applicant had been denied,</a:t>
            </a:r>
            <a:r>
              <a:rPr lang="ro-RO" sz="2000" dirty="0">
                <a:solidFill>
                  <a:schemeClr val="accent1"/>
                </a:solidFill>
              </a:rPr>
              <a:t> </a:t>
            </a:r>
            <a:r>
              <a:rPr lang="en-US" sz="2000" dirty="0">
                <a:solidFill>
                  <a:schemeClr val="accent1"/>
                </a:solidFill>
              </a:rPr>
              <a:t>without objective and reasonable justification, the benefit of education in</a:t>
            </a:r>
            <a:r>
              <a:rPr lang="ro-RO" sz="2000" dirty="0">
                <a:solidFill>
                  <a:schemeClr val="accent1"/>
                </a:solidFill>
              </a:rPr>
              <a:t> </a:t>
            </a:r>
            <a:r>
              <a:rPr lang="en-US" sz="2000" dirty="0">
                <a:solidFill>
                  <a:schemeClr val="accent1"/>
                </a:solidFill>
              </a:rPr>
              <a:t>the music academy solely on account of her visual disability, in breach of</a:t>
            </a:r>
            <a:r>
              <a:rPr lang="ro-RO" sz="2000" dirty="0">
                <a:solidFill>
                  <a:schemeClr val="accent1"/>
                </a:solidFill>
              </a:rPr>
              <a:t> </a:t>
            </a:r>
            <a:r>
              <a:rPr lang="en-US" sz="2000" dirty="0">
                <a:solidFill>
                  <a:schemeClr val="accent1"/>
                </a:solidFill>
              </a:rPr>
              <a:t>Article 14 read in conjunction with Article 2 of Protocol No. 1</a:t>
            </a:r>
            <a:r>
              <a:rPr lang="ro-RO" sz="2000" dirty="0">
                <a:solidFill>
                  <a:schemeClr val="accent1"/>
                </a:solidFill>
              </a:rPr>
              <a:t> </a:t>
            </a:r>
          </a:p>
          <a:p>
            <a:endParaRPr lang="en-US" dirty="0"/>
          </a:p>
        </p:txBody>
      </p:sp>
    </p:spTree>
    <p:extLst>
      <p:ext uri="{BB962C8B-B14F-4D97-AF65-F5344CB8AC3E}">
        <p14:creationId xmlns:p14="http://schemas.microsoft.com/office/powerpoint/2010/main" val="21341470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3567D8-C086-58EB-6602-D8CDEFD8FF55}"/>
              </a:ext>
            </a:extLst>
          </p:cNvPr>
          <p:cNvSpPr>
            <a:spLocks noGrp="1"/>
          </p:cNvSpPr>
          <p:nvPr>
            <p:ph type="title"/>
          </p:nvPr>
        </p:nvSpPr>
        <p:spPr>
          <a:xfrm>
            <a:off x="149290" y="167952"/>
            <a:ext cx="11204510" cy="1194318"/>
          </a:xfrm>
        </p:spPr>
        <p:txBody>
          <a:bodyPr>
            <a:normAutofit/>
          </a:bodyPr>
          <a:lstStyle/>
          <a:p>
            <a:r>
              <a:rPr lang="ro-RO" sz="2000" b="1">
                <a:solidFill>
                  <a:srgbClr val="C00000"/>
                </a:solidFill>
                <a:latin typeface="+mj-lt"/>
              </a:rPr>
              <a:t>5.</a:t>
            </a:r>
            <a:r>
              <a:rPr lang="ro-RO" sz="2000" b="1">
                <a:latin typeface="+mj-lt"/>
              </a:rPr>
              <a:t> </a:t>
            </a:r>
            <a:r>
              <a:rPr lang="en-US" sz="2000" b="1" i="0" u="none" strike="noStrike">
                <a:solidFill>
                  <a:srgbClr val="000000"/>
                </a:solidFill>
                <a:effectLst/>
                <a:latin typeface="+mj-lt"/>
              </a:rPr>
              <a:t>Non-discrimination based </a:t>
            </a:r>
            <a:r>
              <a:rPr lang="en-US" sz="2000" b="1" i="0" u="none" strike="noStrike">
                <a:solidFill>
                  <a:srgbClr val="C00000"/>
                </a:solidFill>
                <a:effectLst/>
                <a:latin typeface="+mj-lt"/>
              </a:rPr>
              <a:t>on disability </a:t>
            </a:r>
            <a:r>
              <a:rPr lang="en-US" sz="2000" b="1" i="0" u="none" strike="noStrike">
                <a:solidFill>
                  <a:srgbClr val="000000"/>
                </a:solidFill>
                <a:effectLst/>
                <a:latin typeface="+mj-lt"/>
              </a:rPr>
              <a:t>(see EU Charter of Fundamental Rights; CoE ECHR and its Protocol No. 12)</a:t>
            </a:r>
            <a:r>
              <a:rPr lang="ro-RO" sz="2000" b="1" i="0" u="none" strike="noStrike">
                <a:solidFill>
                  <a:srgbClr val="000000"/>
                </a:solidFill>
                <a:effectLst/>
                <a:latin typeface="+mj-lt"/>
              </a:rPr>
              <a:t>;</a:t>
            </a:r>
            <a:br>
              <a:rPr lang="en-US" sz="2000" b="1" i="0" u="none" strike="noStrike">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F0B18936-E83F-0930-E169-8800C700D7AF}"/>
              </a:ext>
            </a:extLst>
          </p:cNvPr>
          <p:cNvSpPr>
            <a:spLocks noGrp="1"/>
          </p:cNvSpPr>
          <p:nvPr>
            <p:ph idx="1"/>
          </p:nvPr>
        </p:nvSpPr>
        <p:spPr>
          <a:xfrm>
            <a:off x="261257" y="1231641"/>
            <a:ext cx="11092543" cy="4945322"/>
          </a:xfrm>
        </p:spPr>
        <p:txBody>
          <a:bodyPr>
            <a:normAutofit fontScale="92500" lnSpcReduction="10000"/>
          </a:bodyPr>
          <a:lstStyle/>
          <a:p>
            <a:pPr algn="just"/>
            <a:r>
              <a:rPr lang="ro-RO" sz="2400" dirty="0">
                <a:solidFill>
                  <a:schemeClr val="accent1"/>
                </a:solidFill>
              </a:rPr>
              <a:t>i</a:t>
            </a:r>
            <a:r>
              <a:rPr lang="en-US" sz="2400" dirty="0">
                <a:solidFill>
                  <a:schemeClr val="accent1"/>
                </a:solidFill>
              </a:rPr>
              <a:t>n G.L. v. Italy an autistic pupil had been deprived of statutory </a:t>
            </a:r>
            <a:r>
              <a:rPr lang="en-US" sz="2400" dirty="0" err="1">
                <a:solidFill>
                  <a:schemeClr val="accent1"/>
                </a:solidFill>
              </a:rPr>
              <a:t>specialised</a:t>
            </a:r>
            <a:r>
              <a:rPr lang="ro-RO" sz="2400" dirty="0">
                <a:solidFill>
                  <a:schemeClr val="accent1"/>
                </a:solidFill>
              </a:rPr>
              <a:t> </a:t>
            </a:r>
            <a:r>
              <a:rPr lang="en-US" sz="2400" dirty="0">
                <a:solidFill>
                  <a:schemeClr val="accent1"/>
                </a:solidFill>
              </a:rPr>
              <a:t>learning support for the first two years of primary school</a:t>
            </a:r>
            <a:r>
              <a:rPr lang="ro-RO" sz="2400" dirty="0">
                <a:solidFill>
                  <a:schemeClr val="accent1"/>
                </a:solidFill>
              </a:rPr>
              <a:t>;</a:t>
            </a:r>
            <a:r>
              <a:rPr lang="en-US" sz="2400" dirty="0">
                <a:solidFill>
                  <a:schemeClr val="accent1"/>
                </a:solidFill>
              </a:rPr>
              <a:t> </a:t>
            </a:r>
            <a:endParaRPr lang="ro-RO" sz="2400" dirty="0">
              <a:solidFill>
                <a:schemeClr val="accent1"/>
              </a:solidFill>
            </a:endParaRPr>
          </a:p>
          <a:p>
            <a:pPr algn="just"/>
            <a:endParaRPr lang="ro-RO" sz="2400" dirty="0">
              <a:solidFill>
                <a:schemeClr val="accent1"/>
              </a:solidFill>
            </a:endParaRPr>
          </a:p>
          <a:p>
            <a:pPr algn="just"/>
            <a:r>
              <a:rPr lang="ro-RO" sz="2400" dirty="0">
                <a:solidFill>
                  <a:schemeClr val="accent1"/>
                </a:solidFill>
              </a:rPr>
              <a:t>t</a:t>
            </a:r>
            <a:r>
              <a:rPr lang="en-US" sz="2400" dirty="0">
                <a:solidFill>
                  <a:schemeClr val="accent1"/>
                </a:solidFill>
              </a:rPr>
              <a:t>he authorities</a:t>
            </a:r>
            <a:r>
              <a:rPr lang="ro-RO" sz="2400" dirty="0">
                <a:solidFill>
                  <a:schemeClr val="accent1"/>
                </a:solidFill>
              </a:rPr>
              <a:t> </a:t>
            </a:r>
            <a:r>
              <a:rPr lang="en-US" sz="2400" dirty="0">
                <a:solidFill>
                  <a:schemeClr val="accent1"/>
                </a:solidFill>
              </a:rPr>
              <a:t>had not sought to determine her real needs or provide tailored support</a:t>
            </a:r>
            <a:r>
              <a:rPr lang="ro-RO" sz="2400" dirty="0">
                <a:solidFill>
                  <a:schemeClr val="accent1"/>
                </a:solidFill>
              </a:rPr>
              <a:t> </a:t>
            </a:r>
            <a:r>
              <a:rPr lang="en-US" sz="2400" dirty="0">
                <a:solidFill>
                  <a:schemeClr val="accent1"/>
                </a:solidFill>
              </a:rPr>
              <a:t>in order to allow her to continue her primary education in conditions that</a:t>
            </a:r>
            <a:r>
              <a:rPr lang="ro-RO" sz="2400" dirty="0">
                <a:solidFill>
                  <a:schemeClr val="accent1"/>
                </a:solidFill>
              </a:rPr>
              <a:t> </a:t>
            </a:r>
            <a:r>
              <a:rPr lang="en-US" sz="2400" dirty="0">
                <a:solidFill>
                  <a:schemeClr val="accent1"/>
                </a:solidFill>
              </a:rPr>
              <a:t>would, as far as possible, be equivalent to those in which other children</a:t>
            </a:r>
            <a:r>
              <a:rPr lang="ro-RO" sz="2400" dirty="0">
                <a:solidFill>
                  <a:schemeClr val="accent1"/>
                </a:solidFill>
              </a:rPr>
              <a:t> </a:t>
            </a:r>
            <a:r>
              <a:rPr lang="en-US" sz="2400" dirty="0">
                <a:solidFill>
                  <a:schemeClr val="accent1"/>
                </a:solidFill>
              </a:rPr>
              <a:t>attended the same school</a:t>
            </a:r>
            <a:r>
              <a:rPr lang="ro-RO" sz="2400" dirty="0">
                <a:solidFill>
                  <a:schemeClr val="accent1"/>
                </a:solidFill>
              </a:rPr>
              <a:t>;</a:t>
            </a:r>
          </a:p>
          <a:p>
            <a:pPr algn="just"/>
            <a:endParaRPr lang="ro-RO" sz="2400" dirty="0">
              <a:solidFill>
                <a:schemeClr val="accent1"/>
              </a:solidFill>
            </a:endParaRPr>
          </a:p>
          <a:p>
            <a:pPr algn="just"/>
            <a:r>
              <a:rPr lang="ro-RO" sz="2400" dirty="0">
                <a:solidFill>
                  <a:schemeClr val="accent1"/>
                </a:solidFill>
              </a:rPr>
              <a:t>t</a:t>
            </a:r>
            <a:r>
              <a:rPr lang="en-US" sz="2400" dirty="0">
                <a:solidFill>
                  <a:schemeClr val="accent1"/>
                </a:solidFill>
              </a:rPr>
              <a:t>he European Court of Human Rights </a:t>
            </a:r>
            <a:r>
              <a:rPr lang="ro-RO" sz="2400" dirty="0">
                <a:solidFill>
                  <a:schemeClr val="accent1"/>
                </a:solidFill>
              </a:rPr>
              <a:t>/</a:t>
            </a:r>
            <a:r>
              <a:rPr lang="en-US" sz="2400" dirty="0">
                <a:solidFill>
                  <a:schemeClr val="accent1"/>
                </a:solidFill>
              </a:rPr>
              <a:t>ECtHR further noted that </a:t>
            </a:r>
            <a:r>
              <a:rPr lang="en-US" sz="2400" dirty="0">
                <a:solidFill>
                  <a:srgbClr val="C00000"/>
                </a:solidFill>
              </a:rPr>
              <a:t>the discrimination</a:t>
            </a:r>
            <a:r>
              <a:rPr lang="ro-RO" sz="2400" dirty="0">
                <a:solidFill>
                  <a:srgbClr val="C00000"/>
                </a:solidFill>
              </a:rPr>
              <a:t> </a:t>
            </a:r>
            <a:r>
              <a:rPr lang="en-US" sz="2400" dirty="0">
                <a:solidFill>
                  <a:srgbClr val="C00000"/>
                </a:solidFill>
              </a:rPr>
              <a:t>suffered by the applicant was all the more serious as it had taken place in</a:t>
            </a:r>
            <a:r>
              <a:rPr lang="ro-RO" sz="2400" dirty="0">
                <a:solidFill>
                  <a:srgbClr val="C00000"/>
                </a:solidFill>
              </a:rPr>
              <a:t> </a:t>
            </a:r>
            <a:r>
              <a:rPr lang="en-US" sz="2400" dirty="0">
                <a:solidFill>
                  <a:srgbClr val="C00000"/>
                </a:solidFill>
              </a:rPr>
              <a:t>the context of primary education</a:t>
            </a:r>
            <a:r>
              <a:rPr lang="en-US" sz="2400" dirty="0">
                <a:solidFill>
                  <a:schemeClr val="accent1"/>
                </a:solidFill>
              </a:rPr>
              <a:t>, which formed the foundation of child</a:t>
            </a:r>
            <a:r>
              <a:rPr lang="ro-RO" sz="2400" dirty="0">
                <a:solidFill>
                  <a:schemeClr val="accent1"/>
                </a:solidFill>
              </a:rPr>
              <a:t> </a:t>
            </a:r>
            <a:r>
              <a:rPr lang="en-US" sz="2400" dirty="0">
                <a:solidFill>
                  <a:schemeClr val="accent1"/>
                </a:solidFill>
              </a:rPr>
              <a:t>education and social integration, giving children their first experience of</a:t>
            </a:r>
            <a:r>
              <a:rPr lang="ro-RO" sz="2400" dirty="0">
                <a:solidFill>
                  <a:schemeClr val="accent1"/>
                </a:solidFill>
              </a:rPr>
              <a:t> </a:t>
            </a:r>
            <a:r>
              <a:rPr lang="en-US" sz="2400" dirty="0">
                <a:solidFill>
                  <a:schemeClr val="accent1"/>
                </a:solidFill>
              </a:rPr>
              <a:t>living together in a community</a:t>
            </a:r>
            <a:r>
              <a:rPr lang="ro-RO" sz="2400" dirty="0">
                <a:solidFill>
                  <a:schemeClr val="accent1"/>
                </a:solidFill>
              </a:rPr>
              <a:t>;</a:t>
            </a:r>
          </a:p>
          <a:p>
            <a:pPr algn="just"/>
            <a:endParaRPr lang="ro-RO" sz="2400" dirty="0">
              <a:solidFill>
                <a:schemeClr val="accent1"/>
              </a:solidFill>
            </a:endParaRPr>
          </a:p>
          <a:p>
            <a:pPr algn="just"/>
            <a:r>
              <a:rPr lang="ro-RO" sz="2400" dirty="0">
                <a:solidFill>
                  <a:schemeClr val="accent1"/>
                </a:solidFill>
              </a:rPr>
              <a:t>t</a:t>
            </a:r>
            <a:r>
              <a:rPr lang="en-US" sz="2400" dirty="0">
                <a:solidFill>
                  <a:schemeClr val="accent1"/>
                </a:solidFill>
              </a:rPr>
              <a:t>he ECtHR held that there had been a violation of Article 14 in conjunction with Article 2 of Protocol No. 1.</a:t>
            </a:r>
          </a:p>
          <a:p>
            <a:endParaRPr lang="en-US" dirty="0"/>
          </a:p>
        </p:txBody>
      </p:sp>
    </p:spTree>
    <p:extLst>
      <p:ext uri="{BB962C8B-B14F-4D97-AF65-F5344CB8AC3E}">
        <p14:creationId xmlns:p14="http://schemas.microsoft.com/office/powerpoint/2010/main" val="24560007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E457AA-DCD7-FAE2-DE85-073F6E84A813}"/>
              </a:ext>
            </a:extLst>
          </p:cNvPr>
          <p:cNvSpPr>
            <a:spLocks noGrp="1"/>
          </p:cNvSpPr>
          <p:nvPr>
            <p:ph type="title"/>
          </p:nvPr>
        </p:nvSpPr>
        <p:spPr>
          <a:xfrm>
            <a:off x="242596" y="75876"/>
            <a:ext cx="10924592" cy="1034467"/>
          </a:xfrm>
        </p:spPr>
        <p:txBody>
          <a:bodyPr>
            <a:normAutofit fontScale="90000"/>
          </a:bodyPr>
          <a:lstStyle/>
          <a:p>
            <a:pPr rtl="0" fontAlgn="base">
              <a:spcBef>
                <a:spcPts val="0"/>
              </a:spcBef>
              <a:spcAft>
                <a:spcPts val="0"/>
              </a:spcAft>
            </a:pPr>
            <a:r>
              <a:rPr lang="ro-RO" sz="2000" b="1" dirty="0">
                <a:solidFill>
                  <a:srgbClr val="C00000"/>
                </a:solidFill>
                <a:latin typeface="+mj-lt"/>
              </a:rPr>
              <a:t>6.</a:t>
            </a:r>
            <a:r>
              <a:rPr lang="ro-RO" sz="2000" b="1" dirty="0">
                <a:latin typeface="+mj-lt"/>
              </a:rPr>
              <a:t> </a:t>
            </a:r>
            <a:r>
              <a:rPr lang="en-US" sz="2000" b="1" i="0" u="none" strike="noStrike" dirty="0">
                <a:solidFill>
                  <a:srgbClr val="000000"/>
                </a:solidFill>
                <a:effectLst/>
                <a:latin typeface="+mj-lt"/>
              </a:rPr>
              <a:t>Non-discrimination based </a:t>
            </a:r>
            <a:r>
              <a:rPr lang="en-US" sz="2000" b="1" i="0" u="none" strike="noStrike" dirty="0">
                <a:solidFill>
                  <a:srgbClr val="C00000"/>
                </a:solidFill>
                <a:effectLst/>
                <a:latin typeface="+mj-lt"/>
              </a:rPr>
              <a:t>on other protected grounds </a:t>
            </a:r>
            <a:r>
              <a:rPr lang="en-US" sz="2000" b="1" i="0" u="none" strike="noStrike" dirty="0">
                <a:solidFill>
                  <a:srgbClr val="7030A0"/>
                </a:solidFill>
                <a:effectLst/>
                <a:latin typeface="+mj-lt"/>
              </a:rPr>
              <a:t>(</a:t>
            </a:r>
            <a:r>
              <a:rPr lang="en-US" sz="2000" i="0" u="none" strike="noStrike" dirty="0">
                <a:solidFill>
                  <a:srgbClr val="7030A0"/>
                </a:solidFill>
                <a:effectLst/>
                <a:latin typeface="+mj-lt"/>
              </a:rPr>
              <a:t>see EU Charter of Fundamental Rights; EU Gender Equality Directives; European Commission LGBTIQ equality strategy 2020–2025; also </a:t>
            </a:r>
            <a:r>
              <a:rPr lang="en-US" sz="2000" i="0" u="none" strike="noStrike" dirty="0" err="1">
                <a:solidFill>
                  <a:srgbClr val="7030A0"/>
                </a:solidFill>
                <a:effectLst/>
                <a:latin typeface="+mj-lt"/>
              </a:rPr>
              <a:t>CoE</a:t>
            </a:r>
            <a:r>
              <a:rPr lang="en-US" sz="2000" i="0" u="none" strike="noStrike" dirty="0">
                <a:solidFill>
                  <a:srgbClr val="7030A0"/>
                </a:solidFill>
                <a:effectLst/>
                <a:latin typeface="+mj-lt"/>
              </a:rPr>
              <a:t> ECtHR</a:t>
            </a:r>
            <a:r>
              <a:rPr lang="en-US" sz="2000" b="1" i="0" u="none" strike="noStrike" dirty="0">
                <a:solidFill>
                  <a:srgbClr val="7030A0"/>
                </a:solidFill>
                <a:effectLst/>
                <a:latin typeface="+mj-lt"/>
              </a:rPr>
              <a:t>)</a:t>
            </a:r>
            <a:r>
              <a:rPr lang="ro-RO" sz="2000" b="1" i="0" u="none" strike="noStrike" dirty="0">
                <a:solidFill>
                  <a:srgbClr val="7030A0"/>
                </a:solidFill>
                <a:effectLst/>
                <a:latin typeface="+mj-lt"/>
              </a:rPr>
              <a:t>;</a:t>
            </a:r>
            <a:br>
              <a:rPr lang="en-US" sz="2000" b="1" i="0" u="none" strike="noStrike" dirty="0">
                <a:solidFill>
                  <a:srgbClr val="7030A0"/>
                </a:solidFill>
                <a:effectLst/>
                <a:latin typeface="+mj-lt"/>
              </a:rPr>
            </a:br>
            <a:br>
              <a:rPr lang="en-US" sz="2000" b="1" dirty="0">
                <a:solidFill>
                  <a:srgbClr val="7030A0"/>
                </a:solidFill>
                <a:latin typeface="+mj-lt"/>
              </a:rPr>
            </a:br>
            <a:endParaRPr lang="en-US" sz="2000" dirty="0"/>
          </a:p>
        </p:txBody>
      </p:sp>
      <p:sp>
        <p:nvSpPr>
          <p:cNvPr id="3" name="Content Placeholder 2">
            <a:extLst>
              <a:ext uri="{FF2B5EF4-FFF2-40B4-BE49-F238E27FC236}">
                <a16:creationId xmlns:a16="http://schemas.microsoft.com/office/drawing/2014/main" id="{17A56B32-8D19-EF71-CF67-CB48985E5453}"/>
              </a:ext>
            </a:extLst>
          </p:cNvPr>
          <p:cNvSpPr>
            <a:spLocks noGrp="1"/>
          </p:cNvSpPr>
          <p:nvPr>
            <p:ph idx="1"/>
          </p:nvPr>
        </p:nvSpPr>
        <p:spPr>
          <a:xfrm>
            <a:off x="242596" y="1222310"/>
            <a:ext cx="11111204" cy="5355772"/>
          </a:xfrm>
        </p:spPr>
        <p:txBody>
          <a:bodyPr>
            <a:normAutofit/>
          </a:bodyPr>
          <a:lstStyle/>
          <a:p>
            <a:pPr marL="0" indent="0" algn="just">
              <a:buNone/>
            </a:pPr>
            <a:r>
              <a:rPr lang="ro-RO" sz="2400" dirty="0">
                <a:solidFill>
                  <a:schemeClr val="accent1"/>
                </a:solidFill>
              </a:rPr>
              <a:t>u</a:t>
            </a:r>
            <a:r>
              <a:rPr lang="en-US" sz="2400" dirty="0" err="1">
                <a:solidFill>
                  <a:schemeClr val="accent1"/>
                </a:solidFill>
              </a:rPr>
              <a:t>nder</a:t>
            </a:r>
            <a:r>
              <a:rPr lang="en-US" sz="2400" dirty="0">
                <a:solidFill>
                  <a:schemeClr val="accent1"/>
                </a:solidFill>
              </a:rPr>
              <a:t> European law, </a:t>
            </a:r>
            <a:r>
              <a:rPr lang="en-US" sz="2400" i="1" dirty="0">
                <a:solidFill>
                  <a:schemeClr val="accent1"/>
                </a:solidFill>
              </a:rPr>
              <a:t>discrimination on grounds </a:t>
            </a:r>
            <a:r>
              <a:rPr lang="en-US" sz="2400" i="1" u="sng" dirty="0">
                <a:solidFill>
                  <a:srgbClr val="7030A0"/>
                </a:solidFill>
              </a:rPr>
              <a:t>of sexual orientation, gender identity</a:t>
            </a:r>
            <a:r>
              <a:rPr lang="ro-RO" sz="2400" i="1" u="sng" dirty="0">
                <a:solidFill>
                  <a:srgbClr val="7030A0"/>
                </a:solidFill>
              </a:rPr>
              <a:t> </a:t>
            </a:r>
            <a:r>
              <a:rPr lang="en-US" sz="2400" i="1" u="sng" dirty="0">
                <a:solidFill>
                  <a:srgbClr val="7030A0"/>
                </a:solidFill>
              </a:rPr>
              <a:t>and sex characteristics</a:t>
            </a:r>
            <a:r>
              <a:rPr lang="en-US" sz="2400" dirty="0">
                <a:solidFill>
                  <a:schemeClr val="accent1"/>
                </a:solidFill>
              </a:rPr>
              <a:t> </a:t>
            </a:r>
            <a:r>
              <a:rPr lang="en-US" sz="2400" dirty="0">
                <a:solidFill>
                  <a:srgbClr val="C00000"/>
                </a:solidFill>
              </a:rPr>
              <a:t>is prohibited</a:t>
            </a:r>
            <a:r>
              <a:rPr lang="ro-RO" sz="2400" dirty="0">
                <a:solidFill>
                  <a:schemeClr val="accent1"/>
                </a:solidFill>
              </a:rPr>
              <a:t>; </a:t>
            </a:r>
            <a:endParaRPr lang="en-US" sz="2400" dirty="0">
              <a:solidFill>
                <a:schemeClr val="accent1"/>
              </a:solidFill>
            </a:endParaRPr>
          </a:p>
          <a:p>
            <a:pPr marL="0" indent="0" algn="just">
              <a:buNone/>
            </a:pPr>
            <a:endParaRPr lang="ro-RO" sz="2400" dirty="0">
              <a:solidFill>
                <a:schemeClr val="accent1"/>
              </a:solidFill>
            </a:endParaRPr>
          </a:p>
          <a:p>
            <a:pPr marL="0" indent="0" algn="just">
              <a:buNone/>
            </a:pPr>
            <a:r>
              <a:rPr lang="ro-RO" sz="2400" dirty="0">
                <a:solidFill>
                  <a:schemeClr val="accent1"/>
                </a:solidFill>
              </a:rPr>
              <a:t>d</a:t>
            </a:r>
            <a:r>
              <a:rPr lang="en-US" sz="2400" dirty="0" err="1">
                <a:solidFill>
                  <a:schemeClr val="accent1"/>
                </a:solidFill>
              </a:rPr>
              <a:t>iscrimination</a:t>
            </a:r>
            <a:r>
              <a:rPr lang="en-US" sz="2400" dirty="0">
                <a:solidFill>
                  <a:schemeClr val="accent1"/>
                </a:solidFill>
              </a:rPr>
              <a:t> on the ground of sexual orientation is also explicitly prohibited in all recent </a:t>
            </a:r>
            <a:r>
              <a:rPr lang="en-US" sz="2400" dirty="0" err="1">
                <a:solidFill>
                  <a:schemeClr val="accent1"/>
                </a:solidFill>
              </a:rPr>
              <a:t>CoE</a:t>
            </a:r>
            <a:r>
              <a:rPr lang="en-US" sz="2400" dirty="0">
                <a:solidFill>
                  <a:schemeClr val="accent1"/>
                </a:solidFill>
              </a:rPr>
              <a:t> conventions and standards protecting</a:t>
            </a:r>
            <a:r>
              <a:rPr lang="ro-RO" sz="2400" dirty="0">
                <a:solidFill>
                  <a:schemeClr val="accent1"/>
                </a:solidFill>
              </a:rPr>
              <a:t> </a:t>
            </a:r>
            <a:r>
              <a:rPr lang="en-US" sz="2400" dirty="0">
                <a:solidFill>
                  <a:schemeClr val="accent1"/>
                </a:solidFill>
              </a:rPr>
              <a:t>children’s rights</a:t>
            </a:r>
            <a:r>
              <a:rPr lang="ro-RO" sz="2400" dirty="0">
                <a:solidFill>
                  <a:schemeClr val="accent1"/>
                </a:solidFill>
              </a:rPr>
              <a:t>;</a:t>
            </a:r>
            <a:endParaRPr lang="en-US" sz="2400" dirty="0">
              <a:solidFill>
                <a:schemeClr val="accent1"/>
              </a:solidFill>
            </a:endParaRPr>
          </a:p>
          <a:p>
            <a:pPr marL="0" indent="0" algn="just">
              <a:buNone/>
            </a:pPr>
            <a:endParaRPr lang="en-US" sz="2400" dirty="0">
              <a:solidFill>
                <a:schemeClr val="accent1"/>
              </a:solidFill>
            </a:endParaRPr>
          </a:p>
          <a:p>
            <a:pPr marL="0" indent="0" algn="just">
              <a:buNone/>
            </a:pPr>
            <a:r>
              <a:rPr lang="en-US" sz="2400" dirty="0">
                <a:solidFill>
                  <a:schemeClr val="accent1"/>
                </a:solidFill>
              </a:rPr>
              <a:t>·</a:t>
            </a:r>
            <a:r>
              <a:rPr lang="ro-RO" sz="2400" dirty="0">
                <a:solidFill>
                  <a:schemeClr val="accent1"/>
                </a:solidFill>
              </a:rPr>
              <a:t>u</a:t>
            </a:r>
            <a:r>
              <a:rPr lang="en-US" sz="2400" dirty="0" err="1">
                <a:solidFill>
                  <a:schemeClr val="accent1"/>
                </a:solidFill>
              </a:rPr>
              <a:t>nder</a:t>
            </a:r>
            <a:r>
              <a:rPr lang="en-US" sz="2400" dirty="0">
                <a:solidFill>
                  <a:schemeClr val="accent1"/>
                </a:solidFill>
              </a:rPr>
              <a:t> EU legislation on non-discrimination, protection from </a:t>
            </a:r>
            <a:r>
              <a:rPr lang="en-US" sz="2400" u="sng" dirty="0">
                <a:solidFill>
                  <a:srgbClr val="7030A0"/>
                </a:solidFill>
              </a:rPr>
              <a:t>discrimination on the basis of age is limited</a:t>
            </a:r>
            <a:r>
              <a:rPr lang="ro-RO" sz="2400" dirty="0">
                <a:solidFill>
                  <a:schemeClr val="accent1"/>
                </a:solidFill>
              </a:rPr>
              <a:t>;</a:t>
            </a:r>
            <a:endParaRPr lang="en-US" sz="2400" dirty="0">
              <a:solidFill>
                <a:schemeClr val="accent1"/>
              </a:solidFill>
            </a:endParaRPr>
          </a:p>
          <a:p>
            <a:pPr marL="0" indent="0" algn="just">
              <a:buNone/>
            </a:pPr>
            <a:endParaRPr lang="en-US" sz="2400" dirty="0">
              <a:solidFill>
                <a:schemeClr val="accent1"/>
              </a:solidFill>
            </a:endParaRPr>
          </a:p>
          <a:p>
            <a:pPr marL="0" indent="0" algn="just">
              <a:buNone/>
            </a:pPr>
            <a:r>
              <a:rPr lang="en-US" sz="2400" dirty="0">
                <a:solidFill>
                  <a:schemeClr val="accent1"/>
                </a:solidFill>
              </a:rPr>
              <a:t>·</a:t>
            </a:r>
            <a:r>
              <a:rPr lang="ro-RO" sz="2400" dirty="0">
                <a:solidFill>
                  <a:schemeClr val="accent1"/>
                </a:solidFill>
              </a:rPr>
              <a:t>t</a:t>
            </a:r>
            <a:r>
              <a:rPr lang="en-US" sz="2400" dirty="0">
                <a:solidFill>
                  <a:schemeClr val="accent1"/>
                </a:solidFill>
              </a:rPr>
              <a:t>he European Court of Human Rights </a:t>
            </a:r>
            <a:r>
              <a:rPr lang="ro-RO" sz="2400" dirty="0">
                <a:solidFill>
                  <a:schemeClr val="accent1"/>
                </a:solidFill>
              </a:rPr>
              <a:t>/</a:t>
            </a:r>
            <a:r>
              <a:rPr lang="en-US" sz="2400" dirty="0">
                <a:solidFill>
                  <a:schemeClr val="accent1"/>
                </a:solidFill>
              </a:rPr>
              <a:t>ECtHR has considered age as a basis for discrimination and has also dealt with</a:t>
            </a:r>
            <a:r>
              <a:rPr lang="ro-RO" sz="2400" dirty="0">
                <a:solidFill>
                  <a:schemeClr val="accent1"/>
                </a:solidFill>
              </a:rPr>
              <a:t> </a:t>
            </a:r>
            <a:r>
              <a:rPr lang="en-US" sz="2400" dirty="0">
                <a:solidFill>
                  <a:schemeClr val="accent1"/>
                </a:solidFill>
              </a:rPr>
              <a:t>other grounds of discrimination </a:t>
            </a:r>
            <a:r>
              <a:rPr lang="en-US" sz="2400" dirty="0">
                <a:solidFill>
                  <a:schemeClr val="tx2"/>
                </a:solidFill>
              </a:rPr>
              <a:t>such as </a:t>
            </a:r>
            <a:r>
              <a:rPr lang="en-US" sz="2400" u="sng" dirty="0">
                <a:solidFill>
                  <a:schemeClr val="tx2"/>
                </a:solidFill>
              </a:rPr>
              <a:t>language, affiliation or discrimination against</a:t>
            </a:r>
            <a:r>
              <a:rPr lang="ro-RO" sz="2400" u="sng" dirty="0">
                <a:solidFill>
                  <a:schemeClr val="tx2"/>
                </a:solidFill>
              </a:rPr>
              <a:t> </a:t>
            </a:r>
            <a:r>
              <a:rPr lang="en-US" sz="2400" u="sng" dirty="0">
                <a:solidFill>
                  <a:schemeClr val="tx2"/>
                </a:solidFill>
              </a:rPr>
              <a:t>children born out of wedlock</a:t>
            </a:r>
          </a:p>
        </p:txBody>
      </p:sp>
    </p:spTree>
    <p:extLst>
      <p:ext uri="{BB962C8B-B14F-4D97-AF65-F5344CB8AC3E}">
        <p14:creationId xmlns:p14="http://schemas.microsoft.com/office/powerpoint/2010/main" val="25157000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DC0B4E-7C4D-24A7-F49A-E7D7E592D700}"/>
              </a:ext>
            </a:extLst>
          </p:cNvPr>
          <p:cNvSpPr>
            <a:spLocks noGrp="1"/>
          </p:cNvSpPr>
          <p:nvPr>
            <p:ph type="title"/>
          </p:nvPr>
        </p:nvSpPr>
        <p:spPr>
          <a:xfrm>
            <a:off x="139960" y="373224"/>
            <a:ext cx="11213840" cy="886410"/>
          </a:xfrm>
        </p:spPr>
        <p:txBody>
          <a:bodyPr>
            <a:normAutofit fontScale="90000"/>
          </a:bodyPr>
          <a:lstStyle/>
          <a:p>
            <a:r>
              <a:rPr lang="ro-RO" sz="2000" b="1" dirty="0">
                <a:solidFill>
                  <a:srgbClr val="C00000"/>
                </a:solidFill>
                <a:latin typeface="+mj-lt"/>
              </a:rPr>
              <a:t>6.</a:t>
            </a:r>
            <a:r>
              <a:rPr lang="ro-RO" sz="2000" b="1" dirty="0">
                <a:latin typeface="+mj-lt"/>
              </a:rPr>
              <a:t> </a:t>
            </a:r>
            <a:r>
              <a:rPr lang="en-US" sz="2000" b="1" i="0" u="none" strike="noStrike" dirty="0">
                <a:solidFill>
                  <a:srgbClr val="000000"/>
                </a:solidFill>
                <a:effectLst/>
                <a:latin typeface="+mj-lt"/>
              </a:rPr>
              <a:t>Non-discrimination based </a:t>
            </a:r>
            <a:r>
              <a:rPr lang="en-US" sz="2000" b="1" i="0" u="none" strike="noStrike" dirty="0">
                <a:solidFill>
                  <a:srgbClr val="C00000"/>
                </a:solidFill>
                <a:effectLst/>
                <a:latin typeface="+mj-lt"/>
              </a:rPr>
              <a:t>on other protected grounds </a:t>
            </a:r>
            <a:r>
              <a:rPr lang="en-US" sz="2000" b="1" i="0" u="none" strike="noStrike" dirty="0">
                <a:solidFill>
                  <a:srgbClr val="7030A0"/>
                </a:solidFill>
                <a:effectLst/>
                <a:latin typeface="+mj-lt"/>
              </a:rPr>
              <a:t>(</a:t>
            </a:r>
            <a:r>
              <a:rPr lang="en-US" sz="2000" i="0" u="none" strike="noStrike" dirty="0">
                <a:solidFill>
                  <a:srgbClr val="7030A0"/>
                </a:solidFill>
                <a:effectLst/>
                <a:latin typeface="+mj-lt"/>
              </a:rPr>
              <a:t>see EU Charter of Fundamental Rights; EU Gender Equality Directives; European Commission LGBTIQ equality strategy 2020–2025; also </a:t>
            </a:r>
            <a:r>
              <a:rPr lang="en-US" sz="2000" i="0" u="none" strike="noStrike" dirty="0" err="1">
                <a:solidFill>
                  <a:srgbClr val="7030A0"/>
                </a:solidFill>
                <a:effectLst/>
                <a:latin typeface="+mj-lt"/>
              </a:rPr>
              <a:t>CoE</a:t>
            </a:r>
            <a:r>
              <a:rPr lang="en-US" sz="2000" i="0" u="none" strike="noStrike" dirty="0">
                <a:solidFill>
                  <a:srgbClr val="7030A0"/>
                </a:solidFill>
                <a:effectLst/>
                <a:latin typeface="+mj-lt"/>
              </a:rPr>
              <a:t> ECtHR</a:t>
            </a:r>
            <a:r>
              <a:rPr lang="en-US" sz="2000" b="1" i="0" u="none" strike="noStrike" dirty="0">
                <a:solidFill>
                  <a:srgbClr val="7030A0"/>
                </a:solidFill>
                <a:effectLst/>
                <a:latin typeface="+mj-lt"/>
              </a:rPr>
              <a:t>)</a:t>
            </a:r>
            <a:r>
              <a:rPr lang="ro-RO" sz="2000" b="1" i="0" u="none" strike="noStrike" dirty="0">
                <a:solidFill>
                  <a:srgbClr val="7030A0"/>
                </a:solidFill>
                <a:effectLst/>
                <a:latin typeface="+mj-lt"/>
              </a:rPr>
              <a:t>;</a:t>
            </a:r>
            <a:br>
              <a:rPr lang="en-US" sz="2000" b="1" i="0" u="none" strike="noStrike" dirty="0">
                <a:solidFill>
                  <a:srgbClr val="7030A0"/>
                </a:solidFill>
                <a:effectLst/>
                <a:latin typeface="+mj-lt"/>
              </a:rPr>
            </a:br>
            <a:br>
              <a:rPr lang="en-US" sz="2000" b="1" dirty="0">
                <a:solidFill>
                  <a:srgbClr val="7030A0"/>
                </a:solidFill>
                <a:latin typeface="+mj-lt"/>
              </a:rPr>
            </a:br>
            <a:endParaRPr lang="en-US" sz="2000" dirty="0"/>
          </a:p>
        </p:txBody>
      </p:sp>
      <p:sp>
        <p:nvSpPr>
          <p:cNvPr id="3" name="Content Placeholder 2">
            <a:extLst>
              <a:ext uri="{FF2B5EF4-FFF2-40B4-BE49-F238E27FC236}">
                <a16:creationId xmlns:a16="http://schemas.microsoft.com/office/drawing/2014/main" id="{00D95D52-760D-BB4F-2A96-2243E7DD6354}"/>
              </a:ext>
            </a:extLst>
          </p:cNvPr>
          <p:cNvSpPr>
            <a:spLocks noGrp="1"/>
          </p:cNvSpPr>
          <p:nvPr>
            <p:ph idx="1"/>
          </p:nvPr>
        </p:nvSpPr>
        <p:spPr>
          <a:xfrm>
            <a:off x="139960" y="1474237"/>
            <a:ext cx="10944808" cy="4702726"/>
          </a:xfrm>
        </p:spPr>
        <p:txBody>
          <a:bodyPr>
            <a:normAutofit/>
          </a:bodyPr>
          <a:lstStyle/>
          <a:p>
            <a:r>
              <a:rPr lang="en-US" sz="2400" u="sng" dirty="0">
                <a:solidFill>
                  <a:schemeClr val="tx2"/>
                </a:solidFill>
              </a:rPr>
              <a:t>discrimination against</a:t>
            </a:r>
            <a:r>
              <a:rPr lang="ro-RO" sz="2400" u="sng" dirty="0">
                <a:solidFill>
                  <a:schemeClr val="tx2"/>
                </a:solidFill>
              </a:rPr>
              <a:t> </a:t>
            </a:r>
            <a:r>
              <a:rPr lang="en-US" sz="2400" u="sng" dirty="0">
                <a:solidFill>
                  <a:schemeClr val="tx2"/>
                </a:solidFill>
              </a:rPr>
              <a:t>children born out of wedlock</a:t>
            </a:r>
            <a:endParaRPr lang="en-US" sz="2400" dirty="0"/>
          </a:p>
          <a:p>
            <a:r>
              <a:rPr lang="en-US" sz="2400" dirty="0"/>
              <a:t>discrimination based </a:t>
            </a:r>
            <a:r>
              <a:rPr lang="en-US" sz="2400" dirty="0">
                <a:solidFill>
                  <a:schemeClr val="accent1"/>
                </a:solidFill>
              </a:rPr>
              <a:t>on birth out of wedlock</a:t>
            </a:r>
            <a:r>
              <a:rPr lang="en-US" sz="2400" dirty="0"/>
              <a:t> and protection of inheritance rights</a:t>
            </a:r>
            <a:r>
              <a:rPr lang="ro-RO" sz="2400" dirty="0"/>
              <a:t>;</a:t>
            </a:r>
            <a:endParaRPr lang="en-US" sz="2400" dirty="0"/>
          </a:p>
          <a:p>
            <a:pPr algn="just"/>
            <a:r>
              <a:rPr lang="en-US" sz="2400" dirty="0"/>
              <a:t>although no text of the Convention protects </a:t>
            </a:r>
            <a:r>
              <a:rPr lang="en-US" sz="2400" dirty="0">
                <a:solidFill>
                  <a:schemeClr val="accent1"/>
                </a:solidFill>
              </a:rPr>
              <a:t>the succession rights of children born out of wedlock</a:t>
            </a:r>
            <a:r>
              <a:rPr lang="en-US" sz="2400" dirty="0"/>
              <a:t>, by expanding the interpretation of the Convention in light of current conditions, </a:t>
            </a:r>
            <a:r>
              <a:rPr lang="en-US" sz="2400" dirty="0">
                <a:solidFill>
                  <a:schemeClr val="accent1"/>
                </a:solidFill>
              </a:rPr>
              <a:t>the European court decided to protect and recognize these rights</a:t>
            </a:r>
            <a:r>
              <a:rPr lang="ro-RO" sz="2400" dirty="0"/>
              <a:t>;</a:t>
            </a:r>
          </a:p>
          <a:p>
            <a:pPr marL="0" indent="0" algn="just">
              <a:buNone/>
            </a:pPr>
            <a:endParaRPr lang="ro-RO" sz="2400" dirty="0"/>
          </a:p>
          <a:p>
            <a:pPr algn="just"/>
            <a:r>
              <a:rPr lang="ro-RO" sz="2400" dirty="0"/>
              <a:t>i</a:t>
            </a:r>
            <a:r>
              <a:rPr lang="en-US" sz="2400" dirty="0"/>
              <a:t>n this vein, the European Court found that there is no valid reason to justify discrimination based on adulterous birth, because the adulterous child cannot be charged with acts, events for which he has no fault</a:t>
            </a:r>
            <a:r>
              <a:rPr lang="ro-RO" sz="2400" dirty="0"/>
              <a:t>;</a:t>
            </a:r>
            <a:endParaRPr lang="en-US" sz="2400" dirty="0"/>
          </a:p>
        </p:txBody>
      </p:sp>
    </p:spTree>
    <p:extLst>
      <p:ext uri="{BB962C8B-B14F-4D97-AF65-F5344CB8AC3E}">
        <p14:creationId xmlns:p14="http://schemas.microsoft.com/office/powerpoint/2010/main" val="334639913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436E0F-160C-C877-DC8B-5D3426F93045}"/>
              </a:ext>
            </a:extLst>
          </p:cNvPr>
          <p:cNvSpPr>
            <a:spLocks noGrp="1"/>
          </p:cNvSpPr>
          <p:nvPr>
            <p:ph type="title"/>
          </p:nvPr>
        </p:nvSpPr>
        <p:spPr>
          <a:xfrm>
            <a:off x="382555" y="365125"/>
            <a:ext cx="10971245" cy="791871"/>
          </a:xfrm>
        </p:spPr>
        <p:txBody>
          <a:bodyPr>
            <a:noAutofit/>
          </a:bodyPr>
          <a:lstStyle/>
          <a:p>
            <a:r>
              <a:rPr lang="ro-RO" sz="1800" b="1" dirty="0">
                <a:solidFill>
                  <a:srgbClr val="C00000"/>
                </a:solidFill>
                <a:latin typeface="+mj-lt"/>
              </a:rPr>
              <a:t>6.</a:t>
            </a:r>
            <a:r>
              <a:rPr lang="ro-RO" sz="1800" b="1" dirty="0">
                <a:latin typeface="+mj-lt"/>
              </a:rPr>
              <a:t> </a:t>
            </a:r>
            <a:r>
              <a:rPr lang="en-US" sz="1800" b="1" i="0" u="none" strike="noStrike" dirty="0">
                <a:solidFill>
                  <a:srgbClr val="000000"/>
                </a:solidFill>
                <a:effectLst/>
                <a:latin typeface="+mj-lt"/>
              </a:rPr>
              <a:t>Non-discrimination based </a:t>
            </a:r>
            <a:r>
              <a:rPr lang="en-US" sz="1800" b="1" i="0" u="none" strike="noStrike" dirty="0">
                <a:solidFill>
                  <a:srgbClr val="C00000"/>
                </a:solidFill>
                <a:effectLst/>
                <a:latin typeface="+mj-lt"/>
              </a:rPr>
              <a:t>on other protected grounds </a:t>
            </a:r>
            <a:r>
              <a:rPr lang="en-US" sz="1800" b="1" i="0" u="none" strike="noStrike" dirty="0">
                <a:solidFill>
                  <a:srgbClr val="7030A0"/>
                </a:solidFill>
                <a:effectLst/>
                <a:latin typeface="+mj-lt"/>
              </a:rPr>
              <a:t>(</a:t>
            </a:r>
            <a:r>
              <a:rPr lang="en-US" sz="1800" i="0" u="none" strike="noStrike" dirty="0">
                <a:solidFill>
                  <a:srgbClr val="7030A0"/>
                </a:solidFill>
                <a:effectLst/>
                <a:latin typeface="+mj-lt"/>
              </a:rPr>
              <a:t>see EU Charter of Fundamental Rights; EU Gender Equality Directives; European Commission LGBTIQ equality strategy 2020–2025; also </a:t>
            </a:r>
            <a:r>
              <a:rPr lang="en-US" sz="1800" i="0" u="none" strike="noStrike" dirty="0" err="1">
                <a:solidFill>
                  <a:srgbClr val="7030A0"/>
                </a:solidFill>
                <a:effectLst/>
                <a:latin typeface="+mj-lt"/>
              </a:rPr>
              <a:t>CoE</a:t>
            </a:r>
            <a:r>
              <a:rPr lang="en-US" sz="1800" i="0" u="none" strike="noStrike" dirty="0">
                <a:solidFill>
                  <a:srgbClr val="7030A0"/>
                </a:solidFill>
                <a:effectLst/>
                <a:latin typeface="+mj-lt"/>
              </a:rPr>
              <a:t> ECtHR</a:t>
            </a:r>
            <a:r>
              <a:rPr lang="en-US" sz="1800" b="1" i="0" u="none" strike="noStrike" dirty="0">
                <a:solidFill>
                  <a:srgbClr val="7030A0"/>
                </a:solidFill>
                <a:effectLst/>
                <a:latin typeface="+mj-lt"/>
              </a:rPr>
              <a:t>)</a:t>
            </a:r>
            <a:r>
              <a:rPr lang="ro-RO" sz="1800" b="1" i="0" u="none" strike="noStrike" dirty="0">
                <a:solidFill>
                  <a:srgbClr val="7030A0"/>
                </a:solidFill>
                <a:effectLst/>
                <a:latin typeface="+mj-lt"/>
              </a:rPr>
              <a:t>;</a:t>
            </a:r>
            <a:br>
              <a:rPr lang="en-US" sz="1800" b="1" i="0" u="none" strike="noStrike" dirty="0">
                <a:solidFill>
                  <a:srgbClr val="7030A0"/>
                </a:solidFill>
                <a:effectLst/>
                <a:latin typeface="+mj-lt"/>
              </a:rPr>
            </a:br>
            <a:endParaRPr lang="en-US" sz="1800" dirty="0"/>
          </a:p>
        </p:txBody>
      </p:sp>
      <p:sp>
        <p:nvSpPr>
          <p:cNvPr id="3" name="Content Placeholder 2">
            <a:extLst>
              <a:ext uri="{FF2B5EF4-FFF2-40B4-BE49-F238E27FC236}">
                <a16:creationId xmlns:a16="http://schemas.microsoft.com/office/drawing/2014/main" id="{B10D836B-FF59-AFBB-DEE1-FBDF65530252}"/>
              </a:ext>
            </a:extLst>
          </p:cNvPr>
          <p:cNvSpPr>
            <a:spLocks noGrp="1"/>
          </p:cNvSpPr>
          <p:nvPr>
            <p:ph idx="1"/>
          </p:nvPr>
        </p:nvSpPr>
        <p:spPr>
          <a:xfrm>
            <a:off x="261256" y="1483567"/>
            <a:ext cx="11092543" cy="5225142"/>
          </a:xfrm>
        </p:spPr>
        <p:txBody>
          <a:bodyPr>
            <a:normAutofit/>
          </a:bodyPr>
          <a:lstStyle/>
          <a:p>
            <a:pPr algn="just"/>
            <a:r>
              <a:rPr lang="ro-RO" sz="2000" dirty="0">
                <a:latin typeface="+mj-lt"/>
              </a:rPr>
              <a:t>a</a:t>
            </a:r>
            <a:r>
              <a:rPr lang="en-US" sz="2000" dirty="0" err="1">
                <a:latin typeface="+mj-lt"/>
              </a:rPr>
              <a:t>rticle</a:t>
            </a:r>
            <a:r>
              <a:rPr lang="en-US" sz="2000" dirty="0">
                <a:latin typeface="+mj-lt"/>
              </a:rPr>
              <a:t> 21 of the EU Charter of Fundamental Rights </a:t>
            </a:r>
            <a:r>
              <a:rPr lang="en-US" sz="2000" i="1" dirty="0">
                <a:latin typeface="+mj-lt"/>
              </a:rPr>
              <a:t>prohibits discrimination</a:t>
            </a:r>
            <a:r>
              <a:rPr lang="ro-RO" sz="2000" i="1" dirty="0">
                <a:latin typeface="+mj-lt"/>
              </a:rPr>
              <a:t> </a:t>
            </a:r>
            <a:r>
              <a:rPr lang="en-US" sz="2000" i="1" dirty="0">
                <a:latin typeface="+mj-lt"/>
              </a:rPr>
              <a:t>based on other grounds </a:t>
            </a:r>
            <a:r>
              <a:rPr lang="en-US" sz="2000" dirty="0">
                <a:latin typeface="+mj-lt"/>
              </a:rPr>
              <a:t>particularly relevant to children, such as age, sex, genetic features, language, or sexual orientation</a:t>
            </a:r>
            <a:r>
              <a:rPr lang="ro-RO" sz="2000" dirty="0">
                <a:latin typeface="+mj-lt"/>
              </a:rPr>
              <a:t>;</a:t>
            </a:r>
          </a:p>
          <a:p>
            <a:pPr marL="0" indent="0" algn="just">
              <a:buNone/>
            </a:pPr>
            <a:endParaRPr lang="ro-RO" sz="2000" dirty="0">
              <a:latin typeface="+mj-lt"/>
            </a:endParaRPr>
          </a:p>
          <a:p>
            <a:pPr marL="0" marR="0" algn="just">
              <a:lnSpc>
                <a:spcPct val="107000"/>
              </a:lnSpc>
              <a:spcBef>
                <a:spcPts val="0"/>
              </a:spcBef>
              <a:spcAft>
                <a:spcPts val="800"/>
              </a:spcAft>
            </a:pPr>
            <a:r>
              <a:rPr lang="ro-RO" sz="2000" kern="100" dirty="0">
                <a:solidFill>
                  <a:schemeClr val="accent1"/>
                </a:solidFill>
                <a:effectLst/>
                <a:latin typeface="+mj-lt"/>
                <a:ea typeface="Calibri" panose="020F0502020204030204" pitchFamily="34" charset="0"/>
                <a:cs typeface="Times New Roman" panose="02020603050405020304" pitchFamily="18" charset="0"/>
              </a:rPr>
              <a:t>a</a:t>
            </a:r>
            <a:r>
              <a:rPr lang="en-US" sz="2000" kern="100" dirty="0" err="1">
                <a:solidFill>
                  <a:schemeClr val="accent1"/>
                </a:solidFill>
                <a:effectLst/>
                <a:latin typeface="+mj-lt"/>
                <a:ea typeface="Calibri" panose="020F0502020204030204" pitchFamily="34" charset="0"/>
                <a:cs typeface="Times New Roman" panose="02020603050405020304" pitchFamily="18" charset="0"/>
              </a:rPr>
              <a:t>ccording</a:t>
            </a:r>
            <a:r>
              <a:rPr lang="en-US" sz="2000" kern="100" dirty="0">
                <a:solidFill>
                  <a:schemeClr val="accent1"/>
                </a:solidFill>
                <a:effectLst/>
                <a:latin typeface="+mj-lt"/>
                <a:ea typeface="Calibri" panose="020F0502020204030204" pitchFamily="34" charset="0"/>
                <a:cs typeface="Times New Roman" panose="02020603050405020304" pitchFamily="18" charset="0"/>
              </a:rPr>
              <a:t> to </a:t>
            </a:r>
            <a:r>
              <a:rPr lang="ro-RO" sz="2000" dirty="0" err="1">
                <a:solidFill>
                  <a:srgbClr val="C00000"/>
                </a:solidFill>
                <a:latin typeface="+mj-lt"/>
                <a:cs typeface="Times New Roman" panose="02020603050405020304" pitchFamily="18" charset="0"/>
              </a:rPr>
              <a:t>the</a:t>
            </a:r>
            <a:r>
              <a:rPr lang="ro-RO" sz="2000" dirty="0">
                <a:solidFill>
                  <a:srgbClr val="C00000"/>
                </a:solidFill>
                <a:latin typeface="+mj-lt"/>
                <a:cs typeface="Times New Roman" panose="02020603050405020304" pitchFamily="18" charset="0"/>
              </a:rPr>
              <a:t> </a:t>
            </a:r>
            <a:r>
              <a:rPr lang="en-US" sz="2000" dirty="0">
                <a:solidFill>
                  <a:srgbClr val="C00000"/>
                </a:solidFill>
                <a:latin typeface="+mj-lt"/>
                <a:cs typeface="Times New Roman" panose="02020603050405020304" pitchFamily="18" charset="0"/>
              </a:rPr>
              <a:t>European Convention on Human</a:t>
            </a:r>
            <a:r>
              <a:rPr lang="ro-RO" sz="2000" dirty="0">
                <a:solidFill>
                  <a:srgbClr val="C00000"/>
                </a:solidFill>
                <a:latin typeface="+mj-lt"/>
                <a:cs typeface="Times New Roman" panose="02020603050405020304" pitchFamily="18" charset="0"/>
              </a:rPr>
              <a:t> </a:t>
            </a:r>
            <a:r>
              <a:rPr lang="en-US" sz="2000" dirty="0">
                <a:solidFill>
                  <a:srgbClr val="C00000"/>
                </a:solidFill>
                <a:latin typeface="+mj-lt"/>
                <a:cs typeface="Times New Roman" panose="02020603050405020304" pitchFamily="18" charset="0"/>
              </a:rPr>
              <a:t>Rights </a:t>
            </a:r>
            <a:r>
              <a:rPr lang="ro-RO" sz="2000" dirty="0">
                <a:solidFill>
                  <a:srgbClr val="C00000"/>
                </a:solidFill>
                <a:latin typeface="+mj-lt"/>
                <a:cs typeface="Times New Roman" panose="02020603050405020304" pitchFamily="18" charset="0"/>
              </a:rPr>
              <a:t>/</a:t>
            </a:r>
            <a:r>
              <a:rPr lang="en-US" sz="2000" kern="100" dirty="0">
                <a:solidFill>
                  <a:schemeClr val="accent1"/>
                </a:solidFill>
                <a:effectLst/>
                <a:latin typeface="+mj-lt"/>
                <a:ea typeface="Calibri" panose="020F0502020204030204" pitchFamily="34" charset="0"/>
                <a:cs typeface="Times New Roman" panose="02020603050405020304" pitchFamily="18" charset="0"/>
              </a:rPr>
              <a:t>ECtHR jurisprudence, discrimination within the meaning of </a:t>
            </a:r>
            <a:r>
              <a:rPr lang="en-US" sz="2000" kern="100" dirty="0">
                <a:effectLst/>
                <a:latin typeface="+mj-lt"/>
                <a:ea typeface="Calibri" panose="020F0502020204030204" pitchFamily="34" charset="0"/>
                <a:cs typeface="Times New Roman" panose="02020603050405020304" pitchFamily="18" charset="0"/>
              </a:rPr>
              <a:t>art.14 </a:t>
            </a:r>
            <a:r>
              <a:rPr lang="en-US" sz="2000" kern="100" dirty="0">
                <a:solidFill>
                  <a:schemeClr val="accent1"/>
                </a:solidFill>
                <a:effectLst/>
                <a:latin typeface="+mj-lt"/>
                <a:ea typeface="Calibri" panose="020F0502020204030204" pitchFamily="34" charset="0"/>
                <a:cs typeface="Times New Roman" panose="02020603050405020304" pitchFamily="18" charset="0"/>
              </a:rPr>
              <a:t>occurs when: there is a different treatment of people in situations similar; </a:t>
            </a:r>
            <a:endParaRPr lang="ro-RO" sz="2000" kern="100" dirty="0">
              <a:solidFill>
                <a:schemeClr val="accent1"/>
              </a:solidFill>
              <a:effectLst/>
              <a:latin typeface="+mj-lt"/>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2000" kern="100" dirty="0">
              <a:solidFill>
                <a:schemeClr val="accent1"/>
              </a:solidFill>
              <a:effectLst/>
              <a:latin typeface="+mj-lt"/>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2000" kern="100" dirty="0">
                <a:solidFill>
                  <a:schemeClr val="accent1"/>
                </a:solidFill>
                <a:effectLst/>
                <a:latin typeface="+mj-lt"/>
                <a:ea typeface="Calibri" panose="020F0502020204030204" pitchFamily="34" charset="0"/>
                <a:cs typeface="Times New Roman" panose="02020603050405020304" pitchFamily="18" charset="0"/>
              </a:rPr>
              <a:t>this treatment distinction has no justification objective and reasonable; the existence of such a justification must be evaluated in relation to the legitimate purpose and effects of the action in question and primarily with respect for fundamental rights and freedoms of man; the difference in treatment in the exercise of a right no pursues a legitimate, provable purpose.</a:t>
            </a:r>
            <a:endParaRPr lang="ro-RO" sz="2000" kern="100" dirty="0">
              <a:solidFill>
                <a:schemeClr val="accent1"/>
              </a:solidFill>
              <a:effectLst/>
              <a:latin typeface="+mj-lt"/>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2000" kern="100" dirty="0">
              <a:solidFill>
                <a:schemeClr val="accent1"/>
              </a:solidFill>
              <a:effectLst/>
              <a:latin typeface="+mj-lt"/>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ro-RO" sz="2000" kern="100" dirty="0">
                <a:solidFill>
                  <a:schemeClr val="accent1"/>
                </a:solidFill>
                <a:effectLst/>
                <a:latin typeface="+mj-lt"/>
                <a:ea typeface="Calibri" panose="020F0502020204030204" pitchFamily="34" charset="0"/>
                <a:cs typeface="Times New Roman" panose="02020603050405020304" pitchFamily="18" charset="0"/>
              </a:rPr>
              <a:t>a</a:t>
            </a:r>
            <a:r>
              <a:rPr lang="en-US" sz="2000" kern="100" dirty="0">
                <a:solidFill>
                  <a:schemeClr val="accent1"/>
                </a:solidFill>
                <a:effectLst/>
                <a:latin typeface="+mj-lt"/>
                <a:ea typeface="Calibri" panose="020F0502020204030204" pitchFamily="34" charset="0"/>
                <a:cs typeface="Times New Roman" panose="02020603050405020304" pitchFamily="18" charset="0"/>
              </a:rPr>
              <a:t> differentiated treatment based on </a:t>
            </a:r>
            <a:r>
              <a:rPr lang="en-US" sz="2000" i="1" kern="100" dirty="0">
                <a:effectLst/>
                <a:latin typeface="+mj-lt"/>
                <a:ea typeface="Calibri" panose="020F0502020204030204" pitchFamily="34" charset="0"/>
                <a:cs typeface="Times New Roman" panose="02020603050405020304" pitchFamily="18" charset="0"/>
              </a:rPr>
              <a:t>an objective justification and reasonable is not considered discriminatory</a:t>
            </a:r>
            <a:r>
              <a:rPr lang="en-US" sz="2000" kern="100" dirty="0">
                <a:solidFill>
                  <a:schemeClr val="accent1"/>
                </a:solidFill>
                <a:effectLst/>
                <a:latin typeface="+mj-lt"/>
                <a:ea typeface="Calibri" panose="020F0502020204030204" pitchFamily="34" charset="0"/>
                <a:cs typeface="Times New Roman" panose="02020603050405020304" pitchFamily="18" charset="0"/>
              </a:rPr>
              <a:t>, when there is a </a:t>
            </a:r>
            <a:r>
              <a:rPr lang="en-US" sz="2000" i="1" kern="100" dirty="0">
                <a:effectLst/>
                <a:latin typeface="+mj-lt"/>
                <a:ea typeface="Calibri" panose="020F0502020204030204" pitchFamily="34" charset="0"/>
                <a:cs typeface="Times New Roman" panose="02020603050405020304" pitchFamily="18" charset="0"/>
              </a:rPr>
              <a:t>reasonable relationship of proportionality</a:t>
            </a:r>
            <a:r>
              <a:rPr lang="en-US" sz="2000" kern="100" dirty="0">
                <a:solidFill>
                  <a:schemeClr val="accent1"/>
                </a:solidFill>
                <a:effectLst/>
                <a:latin typeface="+mj-lt"/>
                <a:ea typeface="Calibri" panose="020F0502020204030204" pitchFamily="34" charset="0"/>
                <a:cs typeface="Times New Roman" panose="02020603050405020304" pitchFamily="18" charset="0"/>
              </a:rPr>
              <a:t> between the means used and the goals pursued.</a:t>
            </a:r>
          </a:p>
        </p:txBody>
      </p:sp>
    </p:spTree>
    <p:extLst>
      <p:ext uri="{BB962C8B-B14F-4D97-AF65-F5344CB8AC3E}">
        <p14:creationId xmlns:p14="http://schemas.microsoft.com/office/powerpoint/2010/main" val="2522628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31182-6D5A-229E-9EE6-5C67F86403C1}"/>
              </a:ext>
            </a:extLst>
          </p:cNvPr>
          <p:cNvSpPr>
            <a:spLocks noGrp="1"/>
          </p:cNvSpPr>
          <p:nvPr>
            <p:ph type="title"/>
          </p:nvPr>
        </p:nvSpPr>
        <p:spPr>
          <a:xfrm>
            <a:off x="279918" y="365125"/>
            <a:ext cx="11073882" cy="941161"/>
          </a:xfrm>
        </p:spPr>
        <p:txBody>
          <a:bodyPr>
            <a:normAutofit fontScale="90000"/>
          </a:bodyPr>
          <a:lstStyle/>
          <a:p>
            <a:r>
              <a:rPr lang="ro-RO" sz="2000" b="1" dirty="0">
                <a:solidFill>
                  <a:srgbClr val="C00000"/>
                </a:solidFill>
                <a:latin typeface="+mj-lt"/>
              </a:rPr>
              <a:t>6.</a:t>
            </a:r>
            <a:r>
              <a:rPr lang="ro-RO" sz="2000" b="1" dirty="0">
                <a:latin typeface="+mj-lt"/>
              </a:rPr>
              <a:t> </a:t>
            </a:r>
            <a:r>
              <a:rPr lang="en-US" sz="2000" b="1" i="0" u="none" strike="noStrike" dirty="0">
                <a:solidFill>
                  <a:srgbClr val="000000"/>
                </a:solidFill>
                <a:effectLst/>
                <a:latin typeface="+mj-lt"/>
              </a:rPr>
              <a:t>Non-discrimination based </a:t>
            </a:r>
            <a:r>
              <a:rPr lang="en-US" sz="2000" b="1" i="0" u="none" strike="noStrike" dirty="0">
                <a:solidFill>
                  <a:srgbClr val="C00000"/>
                </a:solidFill>
                <a:effectLst/>
                <a:latin typeface="+mj-lt"/>
              </a:rPr>
              <a:t>on other protected grounds </a:t>
            </a:r>
            <a:r>
              <a:rPr lang="en-US" sz="2000" b="1" i="0" u="none" strike="noStrike" dirty="0">
                <a:solidFill>
                  <a:srgbClr val="7030A0"/>
                </a:solidFill>
                <a:effectLst/>
                <a:latin typeface="+mj-lt"/>
              </a:rPr>
              <a:t>(</a:t>
            </a:r>
            <a:r>
              <a:rPr lang="en-US" sz="2000" i="0" u="none" strike="noStrike" dirty="0">
                <a:solidFill>
                  <a:srgbClr val="7030A0"/>
                </a:solidFill>
                <a:effectLst/>
                <a:latin typeface="+mj-lt"/>
              </a:rPr>
              <a:t>see EU Charter of Fundamental Rights; EU Gender Equality Directives; European Commission LGBTIQ equality strategy 2020–2025; also </a:t>
            </a:r>
            <a:r>
              <a:rPr lang="en-US" sz="2000" i="0" u="none" strike="noStrike" dirty="0" err="1">
                <a:solidFill>
                  <a:srgbClr val="7030A0"/>
                </a:solidFill>
                <a:effectLst/>
                <a:latin typeface="+mj-lt"/>
              </a:rPr>
              <a:t>CoE</a:t>
            </a:r>
            <a:r>
              <a:rPr lang="en-US" sz="2000" i="0" u="none" strike="noStrike" dirty="0">
                <a:solidFill>
                  <a:srgbClr val="7030A0"/>
                </a:solidFill>
                <a:effectLst/>
                <a:latin typeface="+mj-lt"/>
              </a:rPr>
              <a:t> ECtHR</a:t>
            </a:r>
            <a:r>
              <a:rPr lang="en-US" sz="2000" b="1" i="0" u="none" strike="noStrike" dirty="0">
                <a:solidFill>
                  <a:srgbClr val="7030A0"/>
                </a:solidFill>
                <a:effectLst/>
                <a:latin typeface="+mj-lt"/>
              </a:rPr>
              <a:t>)</a:t>
            </a:r>
            <a:r>
              <a:rPr lang="ro-RO" sz="2000" b="1" i="0" u="none" strike="noStrike" dirty="0">
                <a:solidFill>
                  <a:srgbClr val="7030A0"/>
                </a:solidFill>
                <a:effectLst/>
                <a:latin typeface="+mj-lt"/>
              </a:rPr>
              <a:t>;</a:t>
            </a:r>
            <a:br>
              <a:rPr lang="en-US" sz="2000" b="1" i="0" u="none" strike="noStrike" dirty="0">
                <a:solidFill>
                  <a:srgbClr val="7030A0"/>
                </a:solidFill>
                <a:effectLst/>
                <a:latin typeface="+mj-lt"/>
              </a:rPr>
            </a:br>
            <a:endParaRPr lang="en-US" sz="2000" dirty="0"/>
          </a:p>
        </p:txBody>
      </p:sp>
      <p:sp>
        <p:nvSpPr>
          <p:cNvPr id="3" name="Content Placeholder 2">
            <a:extLst>
              <a:ext uri="{FF2B5EF4-FFF2-40B4-BE49-F238E27FC236}">
                <a16:creationId xmlns:a16="http://schemas.microsoft.com/office/drawing/2014/main" id="{C599AAF4-3696-5108-4EC1-EC74E5554A6E}"/>
              </a:ext>
            </a:extLst>
          </p:cNvPr>
          <p:cNvSpPr>
            <a:spLocks noGrp="1"/>
          </p:cNvSpPr>
          <p:nvPr>
            <p:ph idx="1"/>
          </p:nvPr>
        </p:nvSpPr>
        <p:spPr>
          <a:xfrm>
            <a:off x="149291" y="1492898"/>
            <a:ext cx="11204510" cy="4684065"/>
          </a:xfrm>
        </p:spPr>
        <p:txBody>
          <a:bodyPr>
            <a:normAutofit/>
          </a:bodyPr>
          <a:lstStyle/>
          <a:p>
            <a:pPr algn="just">
              <a:buFont typeface="Wingdings" panose="05000000000000000000" pitchFamily="2" charset="2"/>
              <a:buChar char="Ø"/>
            </a:pPr>
            <a:r>
              <a:rPr lang="ro-RO" sz="2000" dirty="0">
                <a:solidFill>
                  <a:schemeClr val="accent1"/>
                </a:solidFill>
              </a:rPr>
              <a:t>t</a:t>
            </a:r>
            <a:r>
              <a:rPr lang="en-US" sz="2000" dirty="0">
                <a:solidFill>
                  <a:srgbClr val="C00000"/>
                </a:solidFill>
              </a:rPr>
              <a:t>he EU’s Victims’ Rights Directive</a:t>
            </a:r>
            <a:r>
              <a:rPr lang="en-US" sz="2000" dirty="0">
                <a:solidFill>
                  <a:schemeClr val="accent1"/>
                </a:solidFill>
              </a:rPr>
              <a:t> </a:t>
            </a:r>
            <a:r>
              <a:rPr lang="en-US" sz="2000" dirty="0"/>
              <a:t>requires that victims of hate crime</a:t>
            </a:r>
            <a:r>
              <a:rPr lang="en-US" sz="2000" dirty="0">
                <a:solidFill>
                  <a:schemeClr val="accent1"/>
                </a:solidFill>
              </a:rPr>
              <a:t>, including </a:t>
            </a:r>
            <a:r>
              <a:rPr lang="en-US" sz="2000" dirty="0">
                <a:solidFill>
                  <a:srgbClr val="C00000"/>
                </a:solidFill>
              </a:rPr>
              <a:t>LGBTIQ children</a:t>
            </a:r>
            <a:r>
              <a:rPr lang="en-US" sz="2000" dirty="0">
                <a:solidFill>
                  <a:schemeClr val="accent1"/>
                </a:solidFill>
              </a:rPr>
              <a:t>, </a:t>
            </a:r>
            <a:r>
              <a:rPr lang="en-US" sz="2000" b="1" dirty="0">
                <a:solidFill>
                  <a:schemeClr val="accent1"/>
                </a:solidFill>
              </a:rPr>
              <a:t>receive appropriate information, support and protection,</a:t>
            </a:r>
            <a:r>
              <a:rPr lang="ro-RO" sz="2000" b="1" dirty="0">
                <a:solidFill>
                  <a:schemeClr val="accent1"/>
                </a:solidFill>
              </a:rPr>
              <a:t> </a:t>
            </a:r>
            <a:r>
              <a:rPr lang="en-US" sz="2000" b="1" dirty="0">
                <a:solidFill>
                  <a:schemeClr val="accent1"/>
                </a:solidFill>
              </a:rPr>
              <a:t>and be able to participate in criminal proceedings</a:t>
            </a:r>
            <a:r>
              <a:rPr lang="ro-RO" sz="2000" dirty="0">
                <a:solidFill>
                  <a:schemeClr val="accent1"/>
                </a:solidFill>
              </a:rPr>
              <a:t>; </a:t>
            </a:r>
          </a:p>
          <a:p>
            <a:pPr algn="just">
              <a:buFont typeface="Wingdings" panose="05000000000000000000" pitchFamily="2" charset="2"/>
              <a:buChar char="Ø"/>
            </a:pPr>
            <a:r>
              <a:rPr lang="ro-RO" sz="2000" dirty="0">
                <a:solidFill>
                  <a:schemeClr val="accent1"/>
                </a:solidFill>
              </a:rPr>
              <a:t>i</a:t>
            </a:r>
            <a:r>
              <a:rPr lang="en-US" sz="2000" dirty="0">
                <a:solidFill>
                  <a:schemeClr val="accent1"/>
                </a:solidFill>
              </a:rPr>
              <a:t>t provides that </a:t>
            </a:r>
            <a:r>
              <a:rPr lang="en-US" sz="2000" dirty="0">
                <a:solidFill>
                  <a:srgbClr val="C00000"/>
                </a:solidFill>
              </a:rPr>
              <a:t>victims of</a:t>
            </a:r>
            <a:r>
              <a:rPr lang="ro-RO" sz="2000" dirty="0">
                <a:solidFill>
                  <a:srgbClr val="C00000"/>
                </a:solidFill>
              </a:rPr>
              <a:t> </a:t>
            </a:r>
            <a:r>
              <a:rPr lang="en-US" sz="2000" dirty="0">
                <a:solidFill>
                  <a:srgbClr val="C00000"/>
                </a:solidFill>
              </a:rPr>
              <a:t>crime</a:t>
            </a:r>
            <a:r>
              <a:rPr lang="en-US" sz="2000" dirty="0">
                <a:solidFill>
                  <a:schemeClr val="accent1"/>
                </a:solidFill>
              </a:rPr>
              <a:t> </a:t>
            </a:r>
            <a:r>
              <a:rPr lang="en-US" sz="2000" u="sng" dirty="0">
                <a:solidFill>
                  <a:schemeClr val="accent1"/>
                </a:solidFill>
              </a:rPr>
              <a:t>should be </a:t>
            </a:r>
            <a:r>
              <a:rPr lang="en-US" sz="2000" u="sng" dirty="0" err="1">
                <a:solidFill>
                  <a:schemeClr val="accent1"/>
                </a:solidFill>
              </a:rPr>
              <a:t>recognised</a:t>
            </a:r>
            <a:r>
              <a:rPr lang="en-US" sz="2000" u="sng" dirty="0">
                <a:solidFill>
                  <a:schemeClr val="accent1"/>
                </a:solidFill>
              </a:rPr>
              <a:t> and treated in a respectful, sensitive and professional </a:t>
            </a:r>
            <a:r>
              <a:rPr lang="en-US" sz="2000" dirty="0">
                <a:solidFill>
                  <a:schemeClr val="accent1"/>
                </a:solidFill>
              </a:rPr>
              <a:t>manner </a:t>
            </a:r>
            <a:r>
              <a:rPr lang="en-US" sz="2000" b="1" dirty="0">
                <a:solidFill>
                  <a:schemeClr val="accent1"/>
                </a:solidFill>
              </a:rPr>
              <a:t>without discrimination on the grounds of</a:t>
            </a:r>
            <a:r>
              <a:rPr lang="en-US" sz="2000" dirty="0">
                <a:solidFill>
                  <a:schemeClr val="accent1"/>
                </a:solidFill>
              </a:rPr>
              <a:t>, </a:t>
            </a:r>
            <a:r>
              <a:rPr lang="en-US" sz="2000" b="1" dirty="0">
                <a:solidFill>
                  <a:schemeClr val="accent1"/>
                </a:solidFill>
              </a:rPr>
              <a:t>among others, sexual</a:t>
            </a:r>
            <a:r>
              <a:rPr lang="ro-RO" sz="2000" b="1" dirty="0">
                <a:solidFill>
                  <a:schemeClr val="accent1"/>
                </a:solidFill>
              </a:rPr>
              <a:t> </a:t>
            </a:r>
            <a:r>
              <a:rPr lang="en-US" sz="2000" b="1" dirty="0">
                <a:solidFill>
                  <a:schemeClr val="accent1"/>
                </a:solidFill>
              </a:rPr>
              <a:t>orientation, gender identity and gender expression</a:t>
            </a:r>
            <a:r>
              <a:rPr lang="ro-RO" sz="2000" b="1" dirty="0">
                <a:solidFill>
                  <a:schemeClr val="accent1"/>
                </a:solidFill>
              </a:rPr>
              <a:t>;</a:t>
            </a:r>
          </a:p>
          <a:p>
            <a:pPr marL="0" indent="0" algn="just">
              <a:buNone/>
            </a:pPr>
            <a:r>
              <a:rPr lang="ro-RO" sz="2000" dirty="0">
                <a:solidFill>
                  <a:schemeClr val="accent1"/>
                </a:solidFill>
              </a:rPr>
              <a:t>d</a:t>
            </a:r>
            <a:r>
              <a:rPr lang="en-US" sz="2000" dirty="0" err="1">
                <a:solidFill>
                  <a:schemeClr val="accent1"/>
                </a:solidFill>
              </a:rPr>
              <a:t>iscrimination</a:t>
            </a:r>
            <a:r>
              <a:rPr lang="en-US" sz="2000" dirty="0">
                <a:solidFill>
                  <a:schemeClr val="accent1"/>
                </a:solidFill>
              </a:rPr>
              <a:t> on the ground of sexual orientation is prohibited in </a:t>
            </a:r>
            <a:r>
              <a:rPr lang="en-US" sz="2000" dirty="0" err="1">
                <a:solidFill>
                  <a:schemeClr val="accent1"/>
                </a:solidFill>
              </a:rPr>
              <a:t>CoE</a:t>
            </a:r>
            <a:r>
              <a:rPr lang="en-US" sz="2000" dirty="0">
                <a:solidFill>
                  <a:schemeClr val="accent1"/>
                </a:solidFill>
              </a:rPr>
              <a:t> conventions and standards protecting children’s rights</a:t>
            </a:r>
            <a:r>
              <a:rPr lang="ro-RO" sz="2000" dirty="0">
                <a:solidFill>
                  <a:schemeClr val="accent1"/>
                </a:solidFill>
              </a:rPr>
              <a:t>;</a:t>
            </a:r>
            <a:r>
              <a:rPr lang="en-US" sz="2000" dirty="0">
                <a:solidFill>
                  <a:schemeClr val="accent1"/>
                </a:solidFill>
              </a:rPr>
              <a:t> </a:t>
            </a:r>
            <a:endParaRPr lang="ro-RO" sz="2000" dirty="0">
              <a:solidFill>
                <a:schemeClr val="accent1"/>
              </a:solidFill>
            </a:endParaRPr>
          </a:p>
          <a:p>
            <a:pPr marL="0" indent="0" algn="just">
              <a:buNone/>
            </a:pPr>
            <a:r>
              <a:rPr lang="ro-RO" sz="2000" dirty="0">
                <a:solidFill>
                  <a:schemeClr val="accent1"/>
                </a:solidFill>
              </a:rPr>
              <a:t>a</a:t>
            </a:r>
            <a:r>
              <a:rPr lang="en-US" sz="2000" dirty="0" err="1">
                <a:solidFill>
                  <a:schemeClr val="accent1"/>
                </a:solidFill>
              </a:rPr>
              <a:t>rticle</a:t>
            </a:r>
            <a:r>
              <a:rPr lang="en-US" sz="2000" dirty="0">
                <a:solidFill>
                  <a:schemeClr val="accent1"/>
                </a:solidFill>
              </a:rPr>
              <a:t> </a:t>
            </a:r>
            <a:r>
              <a:rPr lang="en-US" sz="2000" dirty="0">
                <a:solidFill>
                  <a:srgbClr val="C00000"/>
                </a:solidFill>
              </a:rPr>
              <a:t>2 of the Lanzarote Convention</a:t>
            </a:r>
            <a:r>
              <a:rPr lang="en-US" sz="2000" dirty="0">
                <a:solidFill>
                  <a:schemeClr val="accent1"/>
                </a:solidFill>
              </a:rPr>
              <a:t>, for instance, explicitly states that </a:t>
            </a:r>
            <a:r>
              <a:rPr lang="en-US" sz="2000" dirty="0">
                <a:solidFill>
                  <a:srgbClr val="C00000"/>
                </a:solidFill>
              </a:rPr>
              <a:t>all victims of sexual violence are to</a:t>
            </a:r>
            <a:r>
              <a:rPr lang="ro-RO" sz="2000" dirty="0">
                <a:solidFill>
                  <a:srgbClr val="C00000"/>
                </a:solidFill>
              </a:rPr>
              <a:t> </a:t>
            </a:r>
            <a:r>
              <a:rPr lang="en-US" sz="2000" dirty="0">
                <a:solidFill>
                  <a:srgbClr val="C00000"/>
                </a:solidFill>
              </a:rPr>
              <a:t>enjoy the protection of the convention without discrimination on any ground,</a:t>
            </a:r>
            <a:r>
              <a:rPr lang="ro-RO" sz="2000" dirty="0">
                <a:solidFill>
                  <a:srgbClr val="C00000"/>
                </a:solidFill>
              </a:rPr>
              <a:t> </a:t>
            </a:r>
            <a:r>
              <a:rPr lang="en-US" sz="2000" dirty="0">
                <a:solidFill>
                  <a:srgbClr val="C00000"/>
                </a:solidFill>
              </a:rPr>
              <a:t>including sexual orientation</a:t>
            </a:r>
            <a:r>
              <a:rPr lang="ro-RO" sz="2000" dirty="0">
                <a:solidFill>
                  <a:schemeClr val="accent1"/>
                </a:solidFill>
              </a:rPr>
              <a:t>;</a:t>
            </a:r>
          </a:p>
          <a:p>
            <a:pPr marL="0" indent="0" algn="just">
              <a:buNone/>
            </a:pPr>
            <a:r>
              <a:rPr lang="en-US" sz="2000" dirty="0">
                <a:solidFill>
                  <a:schemeClr val="accent1"/>
                </a:solidFill>
              </a:rPr>
              <a:t> </a:t>
            </a:r>
            <a:r>
              <a:rPr lang="ro-RO" sz="2000" dirty="0">
                <a:solidFill>
                  <a:schemeClr val="accent1"/>
                </a:solidFill>
              </a:rPr>
              <a:t>t</a:t>
            </a:r>
            <a:r>
              <a:rPr lang="en-US" sz="2000" dirty="0">
                <a:solidFill>
                  <a:schemeClr val="accent1"/>
                </a:solidFill>
              </a:rPr>
              <a:t>he Guidelines on </a:t>
            </a:r>
            <a:r>
              <a:rPr lang="en-US" sz="2000" dirty="0">
                <a:solidFill>
                  <a:srgbClr val="C00000"/>
                </a:solidFill>
              </a:rPr>
              <a:t>child-friendly justice </a:t>
            </a:r>
            <a:r>
              <a:rPr lang="en-US" sz="2000" dirty="0">
                <a:solidFill>
                  <a:schemeClr val="accent1"/>
                </a:solidFill>
              </a:rPr>
              <a:t>also note,</a:t>
            </a:r>
            <a:r>
              <a:rPr lang="ro-RO" sz="2000" dirty="0">
                <a:solidFill>
                  <a:schemeClr val="accent1"/>
                </a:solidFill>
              </a:rPr>
              <a:t> </a:t>
            </a:r>
            <a:r>
              <a:rPr lang="en-US" sz="2000" dirty="0">
                <a:solidFill>
                  <a:srgbClr val="C00000"/>
                </a:solidFill>
              </a:rPr>
              <a:t>as a fundamental principle</a:t>
            </a:r>
            <a:r>
              <a:rPr lang="en-US" sz="2000" dirty="0">
                <a:solidFill>
                  <a:schemeClr val="accent1"/>
                </a:solidFill>
              </a:rPr>
              <a:t>, that the rights of children are </a:t>
            </a:r>
            <a:r>
              <a:rPr lang="en-US" sz="2000" b="1" dirty="0">
                <a:solidFill>
                  <a:srgbClr val="C00000"/>
                </a:solidFill>
              </a:rPr>
              <a:t>to be secured without</a:t>
            </a:r>
            <a:r>
              <a:rPr lang="ro-RO" sz="2000" b="1" dirty="0">
                <a:solidFill>
                  <a:srgbClr val="C00000"/>
                </a:solidFill>
              </a:rPr>
              <a:t> </a:t>
            </a:r>
            <a:r>
              <a:rPr lang="en-US" sz="2000" b="1" dirty="0">
                <a:solidFill>
                  <a:srgbClr val="C00000"/>
                </a:solidFill>
              </a:rPr>
              <a:t>discrimination on any ground such as, among others, sex, sexual orientation</a:t>
            </a:r>
            <a:r>
              <a:rPr lang="ro-RO" sz="2000" b="1" dirty="0">
                <a:solidFill>
                  <a:srgbClr val="C00000"/>
                </a:solidFill>
              </a:rPr>
              <a:t> </a:t>
            </a:r>
            <a:r>
              <a:rPr lang="en-US" sz="2000" b="1" dirty="0">
                <a:solidFill>
                  <a:srgbClr val="C00000"/>
                </a:solidFill>
              </a:rPr>
              <a:t>and gender identity</a:t>
            </a:r>
            <a:r>
              <a:rPr lang="en-US" sz="2000" dirty="0">
                <a:solidFill>
                  <a:schemeClr val="accent1"/>
                </a:solidFill>
              </a:rPr>
              <a:t>.</a:t>
            </a:r>
          </a:p>
        </p:txBody>
      </p:sp>
    </p:spTree>
    <p:extLst>
      <p:ext uri="{BB962C8B-B14F-4D97-AF65-F5344CB8AC3E}">
        <p14:creationId xmlns:p14="http://schemas.microsoft.com/office/powerpoint/2010/main" val="33114048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B4DBB-1C93-A89C-7928-BF0DA35A3082}"/>
              </a:ext>
            </a:extLst>
          </p:cNvPr>
          <p:cNvSpPr>
            <a:spLocks noGrp="1"/>
          </p:cNvSpPr>
          <p:nvPr>
            <p:ph type="title"/>
          </p:nvPr>
        </p:nvSpPr>
        <p:spPr>
          <a:xfrm>
            <a:off x="335902" y="279918"/>
            <a:ext cx="11129865" cy="849087"/>
          </a:xfrm>
        </p:spPr>
        <p:txBody>
          <a:bodyPr>
            <a:normAutofit fontScale="90000"/>
          </a:bodyPr>
          <a:lstStyle/>
          <a:p>
            <a:pPr rtl="0" fontAlgn="base">
              <a:spcBef>
                <a:spcPts val="0"/>
              </a:spcBef>
              <a:spcAft>
                <a:spcPts val="0"/>
              </a:spcAft>
            </a:pPr>
            <a:br>
              <a:rPr lang="ro-RO" sz="2000" b="1" dirty="0">
                <a:solidFill>
                  <a:srgbClr val="C00000"/>
                </a:solidFill>
                <a:latin typeface="+mj-lt"/>
              </a:rPr>
            </a:br>
            <a:r>
              <a:rPr lang="ro-RO" sz="2000" b="1" dirty="0">
                <a:solidFill>
                  <a:srgbClr val="C00000"/>
                </a:solidFill>
                <a:latin typeface="+mj-lt"/>
              </a:rPr>
              <a:t>7</a:t>
            </a:r>
            <a:r>
              <a:rPr lang="ro-RO" sz="2000" b="1" dirty="0">
                <a:latin typeface="+mj-lt"/>
              </a:rPr>
              <a:t>. </a:t>
            </a:r>
            <a:r>
              <a:rPr lang="en-US" sz="2000" b="1" i="0" u="none" strike="noStrike" dirty="0">
                <a:solidFill>
                  <a:srgbClr val="000000"/>
                </a:solidFill>
                <a:effectLst/>
                <a:latin typeface="+mj-lt"/>
              </a:rPr>
              <a:t>Protection of children from </a:t>
            </a:r>
            <a:r>
              <a:rPr lang="en-US" sz="2000" b="1" i="1" u="none" strike="noStrike" dirty="0">
                <a:solidFill>
                  <a:srgbClr val="000000"/>
                </a:solidFill>
                <a:effectLst/>
                <a:latin typeface="+mj-lt"/>
              </a:rPr>
              <a:t>discrimination</a:t>
            </a:r>
            <a:r>
              <a:rPr lang="en-US" sz="2000" b="1" i="0" u="none" strike="noStrike" dirty="0">
                <a:solidFill>
                  <a:srgbClr val="000000"/>
                </a:solidFill>
                <a:effectLst/>
                <a:latin typeface="+mj-lt"/>
              </a:rPr>
              <a:t> or </a:t>
            </a:r>
            <a:r>
              <a:rPr lang="en-US" sz="2000" b="1" i="1" u="none" strike="noStrike" dirty="0">
                <a:solidFill>
                  <a:srgbClr val="000000"/>
                </a:solidFill>
                <a:effectLst/>
                <a:latin typeface="+mj-lt"/>
              </a:rPr>
              <a:t>punishment </a:t>
            </a:r>
            <a:r>
              <a:rPr lang="en-US" sz="2000" b="1" i="0" u="none" strike="noStrike" dirty="0">
                <a:solidFill>
                  <a:srgbClr val="000000"/>
                </a:solidFill>
                <a:effectLst/>
                <a:latin typeface="+mj-lt"/>
              </a:rPr>
              <a:t>on the basis </a:t>
            </a:r>
            <a:r>
              <a:rPr lang="en-US" sz="2000" b="1" i="0" u="none" strike="noStrike" dirty="0">
                <a:effectLst/>
                <a:latin typeface="+mj-lt"/>
              </a:rPr>
              <a:t>of </a:t>
            </a:r>
            <a:r>
              <a:rPr lang="en-US" sz="2000" b="1" i="0" u="none" strike="noStrike" dirty="0">
                <a:solidFill>
                  <a:srgbClr val="C00000"/>
                </a:solidFill>
                <a:effectLst/>
                <a:latin typeface="+mj-lt"/>
              </a:rPr>
              <a:t>status</a:t>
            </a:r>
            <a:r>
              <a:rPr lang="en-US" sz="2000" b="1" i="0" u="none" strike="noStrike" dirty="0">
                <a:solidFill>
                  <a:srgbClr val="000000"/>
                </a:solidFill>
                <a:effectLst/>
                <a:latin typeface="+mj-lt"/>
              </a:rPr>
              <a:t>, </a:t>
            </a:r>
            <a:r>
              <a:rPr lang="en-US" sz="2000" b="1" i="0" u="none" strike="noStrike" dirty="0">
                <a:solidFill>
                  <a:srgbClr val="7030A0"/>
                </a:solidFill>
                <a:effectLst/>
                <a:latin typeface="+mj-lt"/>
              </a:rPr>
              <a:t>activities, </a:t>
            </a:r>
            <a:r>
              <a:rPr lang="en-US" sz="2000" b="1" i="0" u="none" strike="noStrike" dirty="0">
                <a:effectLst/>
                <a:latin typeface="+mj-lt"/>
              </a:rPr>
              <a:t>expressed opinions </a:t>
            </a:r>
            <a:r>
              <a:rPr lang="en-US" sz="2000" b="1" i="0" u="none" strike="noStrike" dirty="0">
                <a:solidFill>
                  <a:srgbClr val="000000"/>
                </a:solidFill>
                <a:effectLst/>
                <a:latin typeface="+mj-lt"/>
              </a:rPr>
              <a:t>or </a:t>
            </a:r>
            <a:r>
              <a:rPr lang="en-US" sz="2000" b="1" i="0" u="none" strike="noStrike" dirty="0">
                <a:solidFill>
                  <a:schemeClr val="accent6"/>
                </a:solidFill>
                <a:effectLst/>
                <a:latin typeface="+mj-lt"/>
              </a:rPr>
              <a:t>beliefs </a:t>
            </a:r>
            <a:r>
              <a:rPr lang="en-US" sz="2000" b="1" i="0" u="none" strike="noStrike" dirty="0">
                <a:solidFill>
                  <a:srgbClr val="000000"/>
                </a:solidFill>
                <a:effectLst/>
                <a:latin typeface="+mj-lt"/>
              </a:rPr>
              <a:t>of the </a:t>
            </a:r>
            <a:r>
              <a:rPr lang="en-US" sz="2000" b="1" i="0" u="none" strike="noStrike" dirty="0">
                <a:effectLst/>
                <a:latin typeface="+mj-lt"/>
              </a:rPr>
              <a:t>child’s parents,</a:t>
            </a:r>
            <a:r>
              <a:rPr lang="en-US" sz="2000" b="1" i="0" u="none" strike="noStrike" dirty="0">
                <a:solidFill>
                  <a:srgbClr val="FF0000"/>
                </a:solidFill>
                <a:effectLst/>
                <a:latin typeface="+mj-lt"/>
              </a:rPr>
              <a:t> guardians or family members</a:t>
            </a:r>
            <a:r>
              <a:rPr lang="en-US" sz="2000" b="1" i="0" u="none" strike="noStrike" dirty="0">
                <a:solidFill>
                  <a:srgbClr val="000000"/>
                </a:solidFill>
                <a:effectLst/>
                <a:latin typeface="+mj-lt"/>
              </a:rPr>
              <a:t>.</a:t>
            </a:r>
            <a:br>
              <a:rPr lang="en-US" sz="2000" b="1" i="0" u="none" strike="noStrike" dirty="0">
                <a:solidFill>
                  <a:srgbClr val="000000"/>
                </a:solidFill>
                <a:effectLst/>
                <a:latin typeface="+mj-lt"/>
              </a:rPr>
            </a:b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3125CF12-62F7-A783-95D6-9DC0EE3365B5}"/>
              </a:ext>
            </a:extLst>
          </p:cNvPr>
          <p:cNvSpPr>
            <a:spLocks noGrp="1"/>
          </p:cNvSpPr>
          <p:nvPr>
            <p:ph idx="1"/>
          </p:nvPr>
        </p:nvSpPr>
        <p:spPr>
          <a:xfrm>
            <a:off x="223934" y="1250302"/>
            <a:ext cx="11129865" cy="5477069"/>
          </a:xfrm>
        </p:spPr>
        <p:txBody>
          <a:bodyPr>
            <a:normAutofit lnSpcReduction="10000"/>
          </a:bodyPr>
          <a:lstStyle/>
          <a:p>
            <a:pPr marL="0" marR="0" algn="just">
              <a:lnSpc>
                <a:spcPct val="107000"/>
              </a:lnSpc>
              <a:spcBef>
                <a:spcPts val="0"/>
              </a:spcBef>
              <a:spcAft>
                <a:spcPts val="800"/>
              </a:spcAft>
            </a:pPr>
            <a:r>
              <a:rPr lang="en-US" sz="2400" kern="100" dirty="0">
                <a:solidFill>
                  <a:schemeClr val="accent1"/>
                </a:solidFill>
                <a:effectLst/>
                <a:latin typeface="+mj-lt"/>
                <a:ea typeface="Calibri" panose="020F0502020204030204" pitchFamily="34" charset="0"/>
                <a:cs typeface="Times New Roman" panose="02020603050405020304" pitchFamily="18" charset="0"/>
              </a:rPr>
              <a:t>The principle of equality </a:t>
            </a:r>
            <a:r>
              <a:rPr lang="en-US" sz="2400" kern="100" dirty="0">
                <a:effectLst/>
                <a:latin typeface="+mj-lt"/>
                <a:ea typeface="Calibri" panose="020F0502020204030204" pitchFamily="34" charset="0"/>
                <a:cs typeface="Times New Roman" panose="02020603050405020304" pitchFamily="18" charset="0"/>
              </a:rPr>
              <a:t>before the law </a:t>
            </a:r>
            <a:r>
              <a:rPr lang="en-US" sz="2400" kern="100" dirty="0">
                <a:solidFill>
                  <a:schemeClr val="accent1"/>
                </a:solidFill>
                <a:effectLst/>
                <a:latin typeface="+mj-lt"/>
                <a:ea typeface="Calibri" panose="020F0502020204030204" pitchFamily="34" charset="0"/>
                <a:cs typeface="Times New Roman" panose="02020603050405020304" pitchFamily="18" charset="0"/>
              </a:rPr>
              <a:t>does not mean absolute equality</a:t>
            </a:r>
            <a:r>
              <a:rPr lang="ro-RO" sz="2400" kern="100" dirty="0">
                <a:solidFill>
                  <a:schemeClr val="accent1"/>
                </a:solidFill>
                <a:effectLst/>
                <a:latin typeface="+mj-lt"/>
                <a:ea typeface="Calibri" panose="020F0502020204030204" pitchFamily="34" charset="0"/>
                <a:cs typeface="Times New Roman" panose="02020603050405020304" pitchFamily="18" charset="0"/>
              </a:rPr>
              <a:t>;</a:t>
            </a:r>
            <a:r>
              <a:rPr lang="en-US" sz="2400" kern="100" dirty="0">
                <a:effectLst/>
                <a:latin typeface="+mj-lt"/>
                <a:ea typeface="Calibri" panose="020F0502020204030204" pitchFamily="34" charset="0"/>
                <a:cs typeface="Times New Roman" panose="02020603050405020304" pitchFamily="18" charset="0"/>
              </a:rPr>
              <a:t> </a:t>
            </a:r>
            <a:endParaRPr lang="ro-RO" sz="2400" kern="100" dirty="0">
              <a:effectLst/>
              <a:latin typeface="+mj-lt"/>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ro-RO" sz="2400" kern="100" dirty="0">
                <a:latin typeface="+mj-lt"/>
                <a:ea typeface="Calibri" panose="020F0502020204030204" pitchFamily="34" charset="0"/>
                <a:cs typeface="Times New Roman" panose="02020603050405020304" pitchFamily="18" charset="0"/>
              </a:rPr>
              <a:t>t</a:t>
            </a:r>
            <a:r>
              <a:rPr lang="en-US" sz="2400" kern="100" dirty="0" err="1">
                <a:effectLst/>
                <a:latin typeface="+mj-lt"/>
                <a:ea typeface="Calibri" panose="020F0502020204030204" pitchFamily="34" charset="0"/>
                <a:cs typeface="Times New Roman" panose="02020603050405020304" pitchFamily="18" charset="0"/>
              </a:rPr>
              <a:t>hus</a:t>
            </a:r>
            <a:r>
              <a:rPr lang="en-US" sz="2400" kern="100" dirty="0">
                <a:effectLst/>
                <a:latin typeface="+mj-lt"/>
                <a:ea typeface="Calibri" panose="020F0502020204030204" pitchFamily="34" charset="0"/>
                <a:cs typeface="Times New Roman" panose="02020603050405020304" pitchFamily="18" charset="0"/>
              </a:rPr>
              <a:t>, </a:t>
            </a:r>
            <a:r>
              <a:rPr lang="en-US" sz="2400" kern="100" dirty="0">
                <a:solidFill>
                  <a:schemeClr val="accent1"/>
                </a:solidFill>
                <a:effectLst/>
                <a:latin typeface="+mj-lt"/>
                <a:ea typeface="Calibri" panose="020F0502020204030204" pitchFamily="34" charset="0"/>
                <a:cs typeface="Times New Roman" panose="02020603050405020304" pitchFamily="18" charset="0"/>
              </a:rPr>
              <a:t>not all differences in treatment constitute prohibited discrimination</a:t>
            </a:r>
            <a:r>
              <a:rPr lang="en-US" sz="2400" kern="100" dirty="0">
                <a:effectLst/>
                <a:latin typeface="+mj-lt"/>
                <a:ea typeface="Calibri" panose="020F0502020204030204" pitchFamily="34" charset="0"/>
                <a:cs typeface="Times New Roman" panose="02020603050405020304" pitchFamily="18" charset="0"/>
              </a:rPr>
              <a:t>, because they can be </a:t>
            </a:r>
            <a:r>
              <a:rPr lang="en-US" sz="2400" kern="100" dirty="0" err="1">
                <a:effectLst/>
                <a:latin typeface="+mj-lt"/>
                <a:ea typeface="Calibri" panose="020F0502020204030204" pitchFamily="34" charset="0"/>
                <a:cs typeface="Times New Roman" panose="02020603050405020304" pitchFamily="18" charset="0"/>
              </a:rPr>
              <a:t>meiate</a:t>
            </a:r>
            <a:r>
              <a:rPr lang="en-US" sz="2400" kern="100" dirty="0">
                <a:effectLst/>
                <a:latin typeface="+mj-lt"/>
                <a:ea typeface="Calibri" panose="020F0502020204030204" pitchFamily="34" charset="0"/>
                <a:cs typeface="Times New Roman" panose="02020603050405020304" pitchFamily="18" charset="0"/>
              </a:rPr>
              <a:t> for a different treatment</a:t>
            </a:r>
            <a:r>
              <a:rPr lang="ro-RO" sz="2400" kern="100" dirty="0">
                <a:effectLst/>
                <a:latin typeface="+mj-lt"/>
                <a:ea typeface="Calibri" panose="020F0502020204030204" pitchFamily="34" charset="0"/>
                <a:cs typeface="Times New Roman" panose="02020603050405020304" pitchFamily="18" charset="0"/>
              </a:rPr>
              <a:t>;</a:t>
            </a:r>
          </a:p>
          <a:p>
            <a:pPr marL="0" marR="0" algn="just">
              <a:lnSpc>
                <a:spcPct val="107000"/>
              </a:lnSpc>
              <a:spcBef>
                <a:spcPts val="0"/>
              </a:spcBef>
              <a:spcAft>
                <a:spcPts val="800"/>
              </a:spcAft>
            </a:pPr>
            <a:r>
              <a:rPr lang="ro-RO" sz="2400" kern="100" dirty="0">
                <a:effectLst/>
                <a:latin typeface="+mj-lt"/>
                <a:ea typeface="Calibri" panose="020F0502020204030204" pitchFamily="34" charset="0"/>
                <a:cs typeface="Times New Roman" panose="02020603050405020304" pitchFamily="18" charset="0"/>
              </a:rPr>
              <a:t>i</a:t>
            </a:r>
            <a:r>
              <a:rPr lang="en-US" sz="2400" kern="100" dirty="0">
                <a:effectLst/>
                <a:latin typeface="+mj-lt"/>
                <a:ea typeface="Calibri" panose="020F0502020204030204" pitchFamily="34" charset="0"/>
                <a:cs typeface="Times New Roman" panose="02020603050405020304" pitchFamily="18" charset="0"/>
              </a:rPr>
              <a:t>n this case </a:t>
            </a:r>
            <a:r>
              <a:rPr lang="en-US" sz="2400" i="1" kern="100" dirty="0">
                <a:effectLst/>
                <a:latin typeface="+mj-lt"/>
                <a:ea typeface="Calibri" panose="020F0502020204030204" pitchFamily="34" charset="0"/>
                <a:cs typeface="Times New Roman" panose="02020603050405020304" pitchFamily="18" charset="0"/>
              </a:rPr>
              <a:t>the distinction must have </a:t>
            </a:r>
            <a:r>
              <a:rPr lang="en-US" sz="2400" kern="100" dirty="0">
                <a:effectLst/>
                <a:latin typeface="+mj-lt"/>
                <a:ea typeface="Calibri" panose="020F0502020204030204" pitchFamily="34" charset="0"/>
                <a:cs typeface="Times New Roman" panose="02020603050405020304" pitchFamily="18" charset="0"/>
              </a:rPr>
              <a:t>an "</a:t>
            </a:r>
            <a:r>
              <a:rPr lang="en-US" sz="2400" kern="100" dirty="0">
                <a:solidFill>
                  <a:schemeClr val="accent1"/>
                </a:solidFill>
                <a:effectLst/>
                <a:latin typeface="+mj-lt"/>
                <a:ea typeface="Calibri" panose="020F0502020204030204" pitchFamily="34" charset="0"/>
                <a:cs typeface="Times New Roman" panose="02020603050405020304" pitchFamily="18" charset="0"/>
              </a:rPr>
              <a:t>objective and reasonable justification</a:t>
            </a:r>
            <a:r>
              <a:rPr lang="en-US" sz="2400" kern="100" dirty="0">
                <a:effectLst/>
                <a:latin typeface="+mj-lt"/>
                <a:ea typeface="Calibri" panose="020F0502020204030204" pitchFamily="34" charset="0"/>
                <a:cs typeface="Times New Roman" panose="02020603050405020304" pitchFamily="18" charset="0"/>
              </a:rPr>
              <a:t>", that is, to pursue a legitimate purpose and to have a reasonable ratio of proportionality between </a:t>
            </a:r>
            <a:r>
              <a:rPr lang="en-US" sz="2400" kern="100" dirty="0">
                <a:solidFill>
                  <a:schemeClr val="accent1"/>
                </a:solidFill>
                <a:effectLst/>
                <a:latin typeface="+mj-lt"/>
                <a:ea typeface="Calibri" panose="020F0502020204030204" pitchFamily="34" charset="0"/>
                <a:cs typeface="Times New Roman" panose="02020603050405020304" pitchFamily="18" charset="0"/>
              </a:rPr>
              <a:t>the intended purpose </a:t>
            </a:r>
            <a:r>
              <a:rPr lang="en-US" sz="2400" kern="100" dirty="0">
                <a:effectLst/>
                <a:latin typeface="+mj-lt"/>
                <a:ea typeface="Calibri" panose="020F0502020204030204" pitchFamily="34" charset="0"/>
                <a:cs typeface="Times New Roman" panose="02020603050405020304" pitchFamily="18" charset="0"/>
              </a:rPr>
              <a:t>and</a:t>
            </a:r>
            <a:r>
              <a:rPr lang="ro-RO" sz="2400" kern="100" dirty="0">
                <a:effectLst/>
                <a:latin typeface="+mj-lt"/>
                <a:ea typeface="Calibri" panose="020F0502020204030204" pitchFamily="34" charset="0"/>
                <a:cs typeface="Times New Roman" panose="02020603050405020304" pitchFamily="18" charset="0"/>
              </a:rPr>
              <a:t> </a:t>
            </a:r>
            <a:r>
              <a:rPr lang="en-US" sz="2400" dirty="0">
                <a:solidFill>
                  <a:schemeClr val="accent1"/>
                </a:solidFill>
                <a:effectLst/>
                <a:latin typeface="+mj-lt"/>
                <a:ea typeface="Calibri" panose="020F0502020204030204" pitchFamily="34" charset="0"/>
                <a:cs typeface="Times New Roman" panose="02020603050405020304" pitchFamily="18" charset="0"/>
              </a:rPr>
              <a:t>the means used to achieve it</a:t>
            </a:r>
            <a:r>
              <a:rPr lang="ro-RO" sz="2400" dirty="0">
                <a:effectLst/>
                <a:latin typeface="+mj-lt"/>
                <a:ea typeface="Calibri" panose="020F0502020204030204" pitchFamily="34" charset="0"/>
                <a:cs typeface="Times New Roman" panose="02020603050405020304" pitchFamily="18" charset="0"/>
              </a:rPr>
              <a:t>;</a:t>
            </a:r>
          </a:p>
          <a:p>
            <a:pPr marL="0" marR="0" algn="just">
              <a:lnSpc>
                <a:spcPct val="107000"/>
              </a:lnSpc>
              <a:spcBef>
                <a:spcPts val="0"/>
              </a:spcBef>
              <a:spcAft>
                <a:spcPts val="800"/>
              </a:spcAft>
            </a:pPr>
            <a:r>
              <a:rPr lang="ro-RO" sz="2400" dirty="0" err="1">
                <a:solidFill>
                  <a:srgbClr val="C00000"/>
                </a:solidFill>
                <a:latin typeface="+mj-lt"/>
                <a:cs typeface="Times New Roman" panose="02020603050405020304" pitchFamily="18" charset="0"/>
              </a:rPr>
              <a:t>the</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European Convention on Human</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Rights </a:t>
            </a:r>
            <a:r>
              <a:rPr lang="ro-RO" sz="2400" dirty="0">
                <a:solidFill>
                  <a:srgbClr val="C00000"/>
                </a:solidFill>
                <a:latin typeface="+mj-lt"/>
                <a:cs typeface="Times New Roman" panose="02020603050405020304" pitchFamily="18" charset="0"/>
              </a:rPr>
              <a:t>/ </a:t>
            </a:r>
            <a:r>
              <a:rPr lang="en-US" sz="2400" kern="100" dirty="0">
                <a:effectLst/>
                <a:latin typeface="+mj-lt"/>
                <a:ea typeface="Calibri" panose="020F0502020204030204" pitchFamily="34" charset="0"/>
                <a:cs typeface="Times New Roman" panose="02020603050405020304" pitchFamily="18" charset="0"/>
              </a:rPr>
              <a:t>ECtHR ruled that the national authorities are the only ones who know directly society and its needs and they are better than the judges</a:t>
            </a:r>
            <a:r>
              <a:rPr lang="ro-RO" sz="2400" kern="100" dirty="0">
                <a:effectLst/>
                <a:latin typeface="+mj-lt"/>
                <a:ea typeface="Calibri" panose="020F0502020204030204" pitchFamily="34" charset="0"/>
                <a:cs typeface="Times New Roman" panose="02020603050405020304" pitchFamily="18" charset="0"/>
              </a:rPr>
              <a:t> </a:t>
            </a:r>
            <a:r>
              <a:rPr lang="ro-RO" sz="2400" dirty="0" err="1">
                <a:solidFill>
                  <a:srgbClr val="C00000"/>
                </a:solidFill>
                <a:latin typeface="+mj-lt"/>
                <a:cs typeface="Times New Roman" panose="02020603050405020304" pitchFamily="18" charset="0"/>
              </a:rPr>
              <a:t>the</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European Convention on Human</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Rights </a:t>
            </a:r>
            <a:r>
              <a:rPr lang="ro-RO" sz="2400" dirty="0">
                <a:solidFill>
                  <a:srgbClr val="C00000"/>
                </a:solidFill>
                <a:latin typeface="+mj-lt"/>
                <a:cs typeface="Times New Roman" panose="02020603050405020304" pitchFamily="18" charset="0"/>
              </a:rPr>
              <a:t>/ </a:t>
            </a:r>
            <a:r>
              <a:rPr lang="en-US" sz="2400" kern="100" dirty="0">
                <a:effectLst/>
                <a:latin typeface="+mj-lt"/>
                <a:ea typeface="Calibri" panose="020F0502020204030204" pitchFamily="34" charset="0"/>
                <a:cs typeface="Times New Roman" panose="02020603050405020304" pitchFamily="18" charset="0"/>
              </a:rPr>
              <a:t>ECtHR to appreciate what is in public interest based on social criteria</a:t>
            </a:r>
            <a:r>
              <a:rPr lang="ro-RO" sz="2400" kern="100" dirty="0">
                <a:effectLst/>
                <a:latin typeface="+mj-lt"/>
                <a:ea typeface="Calibri" panose="020F0502020204030204" pitchFamily="34" charset="0"/>
                <a:cs typeface="Times New Roman" panose="02020603050405020304" pitchFamily="18" charset="0"/>
              </a:rPr>
              <a:t> </a:t>
            </a:r>
            <a:r>
              <a:rPr lang="en-US" sz="2400" kern="100" dirty="0">
                <a:effectLst/>
                <a:latin typeface="+mj-lt"/>
                <a:ea typeface="Calibri" panose="020F0502020204030204" pitchFamily="34" charset="0"/>
                <a:cs typeface="Times New Roman" panose="02020603050405020304" pitchFamily="18" charset="0"/>
              </a:rPr>
              <a:t>and economic</a:t>
            </a:r>
            <a:r>
              <a:rPr lang="ro-RO" sz="2400" kern="100" dirty="0">
                <a:effectLst/>
                <a:latin typeface="+mj-lt"/>
                <a:ea typeface="Calibri" panose="020F0502020204030204" pitchFamily="34" charset="0"/>
                <a:cs typeface="Times New Roman" panose="02020603050405020304" pitchFamily="18" charset="0"/>
              </a:rPr>
              <a:t>;</a:t>
            </a:r>
          </a:p>
          <a:p>
            <a:pPr marL="0" marR="0" algn="just">
              <a:lnSpc>
                <a:spcPct val="107000"/>
              </a:lnSpc>
              <a:spcBef>
                <a:spcPts val="0"/>
              </a:spcBef>
              <a:spcAft>
                <a:spcPts val="800"/>
              </a:spcAft>
            </a:pPr>
            <a:r>
              <a:rPr lang="ro-RO" sz="2400" kern="100" dirty="0">
                <a:effectLst/>
                <a:latin typeface="+mj-lt"/>
                <a:ea typeface="Calibri" panose="020F0502020204030204" pitchFamily="34" charset="0"/>
                <a:cs typeface="Times New Roman" panose="02020603050405020304" pitchFamily="18" charset="0"/>
              </a:rPr>
              <a:t>i</a:t>
            </a:r>
            <a:r>
              <a:rPr lang="en-US" sz="2400" kern="100" dirty="0">
                <a:effectLst/>
                <a:latin typeface="+mj-lt"/>
                <a:ea typeface="Calibri" panose="020F0502020204030204" pitchFamily="34" charset="0"/>
                <a:cs typeface="Times New Roman" panose="02020603050405020304" pitchFamily="18" charset="0"/>
              </a:rPr>
              <a:t>n these conditions </a:t>
            </a:r>
            <a:r>
              <a:rPr lang="ro-RO" sz="2400" dirty="0" err="1">
                <a:solidFill>
                  <a:srgbClr val="C00000"/>
                </a:solidFill>
                <a:latin typeface="+mj-lt"/>
                <a:cs typeface="Times New Roman" panose="02020603050405020304" pitchFamily="18" charset="0"/>
              </a:rPr>
              <a:t>the</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European Convention on Human</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Rights </a:t>
            </a:r>
            <a:r>
              <a:rPr lang="ro-RO" sz="2400" dirty="0">
                <a:solidFill>
                  <a:srgbClr val="C00000"/>
                </a:solidFill>
                <a:latin typeface="+mj-lt"/>
                <a:cs typeface="Times New Roman" panose="02020603050405020304" pitchFamily="18" charset="0"/>
              </a:rPr>
              <a:t>/ </a:t>
            </a:r>
            <a:r>
              <a:rPr lang="en-US" sz="2400" kern="100" dirty="0">
                <a:effectLst/>
                <a:latin typeface="+mj-lt"/>
                <a:ea typeface="Calibri" panose="020F0502020204030204" pitchFamily="34" charset="0"/>
                <a:cs typeface="Times New Roman" panose="02020603050405020304" pitchFamily="18" charset="0"/>
              </a:rPr>
              <a:t>ECtHR will respect the option</a:t>
            </a:r>
            <a:r>
              <a:rPr lang="ro-RO" sz="2400" kern="100" dirty="0">
                <a:effectLst/>
                <a:latin typeface="+mj-lt"/>
                <a:ea typeface="Calibri" panose="020F0502020204030204" pitchFamily="34" charset="0"/>
                <a:cs typeface="Times New Roman" panose="02020603050405020304" pitchFamily="18" charset="0"/>
              </a:rPr>
              <a:t> t</a:t>
            </a:r>
            <a:r>
              <a:rPr lang="en-US" sz="2400" kern="100" dirty="0">
                <a:effectLst/>
                <a:latin typeface="+mj-lt"/>
                <a:ea typeface="Calibri" panose="020F0502020204030204" pitchFamily="34" charset="0"/>
                <a:cs typeface="Times New Roman" panose="02020603050405020304" pitchFamily="18" charset="0"/>
              </a:rPr>
              <a:t>he Government, except in the case of which it obviously is lacking a foundation.</a:t>
            </a:r>
            <a:endParaRPr lang="ro-RO" sz="2400" kern="100" dirty="0">
              <a:effectLst/>
              <a:latin typeface="+mj-lt"/>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endParaRPr lang="en-US" sz="2400" kern="100" dirty="0">
              <a:effectLst/>
              <a:latin typeface="+mj-lt"/>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endParaRPr lang="en-US" sz="2400" dirty="0"/>
          </a:p>
        </p:txBody>
      </p:sp>
    </p:spTree>
    <p:extLst>
      <p:ext uri="{BB962C8B-B14F-4D97-AF65-F5344CB8AC3E}">
        <p14:creationId xmlns:p14="http://schemas.microsoft.com/office/powerpoint/2010/main" val="66665236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D4F21-2951-AE65-7EC3-FEDC7E76251C}"/>
              </a:ext>
            </a:extLst>
          </p:cNvPr>
          <p:cNvSpPr>
            <a:spLocks noGrp="1"/>
          </p:cNvSpPr>
          <p:nvPr>
            <p:ph type="title"/>
          </p:nvPr>
        </p:nvSpPr>
        <p:spPr/>
        <p:txBody>
          <a:bodyPr>
            <a:normAutofit/>
          </a:bodyPr>
          <a:lstStyle/>
          <a:p>
            <a:r>
              <a:rPr lang="ro-RO" sz="2000" b="1" dirty="0">
                <a:solidFill>
                  <a:srgbClr val="C00000"/>
                </a:solidFill>
                <a:latin typeface="+mj-lt"/>
              </a:rPr>
              <a:t>7</a:t>
            </a:r>
            <a:r>
              <a:rPr lang="ro-RO" sz="2000" b="1" dirty="0">
                <a:latin typeface="+mj-lt"/>
              </a:rPr>
              <a:t>. </a:t>
            </a:r>
            <a:r>
              <a:rPr lang="en-US" sz="2000" b="1" i="0" u="none" strike="noStrike" dirty="0">
                <a:solidFill>
                  <a:srgbClr val="000000"/>
                </a:solidFill>
                <a:effectLst/>
                <a:latin typeface="+mj-lt"/>
              </a:rPr>
              <a:t>Protection of children from </a:t>
            </a:r>
            <a:r>
              <a:rPr lang="en-US" sz="2000" b="1" i="1" u="none" strike="noStrike" dirty="0">
                <a:solidFill>
                  <a:srgbClr val="000000"/>
                </a:solidFill>
                <a:effectLst/>
                <a:latin typeface="+mj-lt"/>
              </a:rPr>
              <a:t>discrimination</a:t>
            </a:r>
            <a:r>
              <a:rPr lang="en-US" sz="2000" b="1" i="0" u="none" strike="noStrike" dirty="0">
                <a:solidFill>
                  <a:srgbClr val="000000"/>
                </a:solidFill>
                <a:effectLst/>
                <a:latin typeface="+mj-lt"/>
              </a:rPr>
              <a:t> or </a:t>
            </a:r>
            <a:r>
              <a:rPr lang="en-US" sz="2000" b="1" i="1" u="none" strike="noStrike" dirty="0">
                <a:solidFill>
                  <a:srgbClr val="000000"/>
                </a:solidFill>
                <a:effectLst/>
                <a:latin typeface="+mj-lt"/>
              </a:rPr>
              <a:t>punishment </a:t>
            </a:r>
            <a:r>
              <a:rPr lang="en-US" sz="2000" b="1" i="0" u="none" strike="noStrike" dirty="0">
                <a:solidFill>
                  <a:srgbClr val="000000"/>
                </a:solidFill>
                <a:effectLst/>
                <a:latin typeface="+mj-lt"/>
              </a:rPr>
              <a:t>on the basis </a:t>
            </a:r>
            <a:r>
              <a:rPr lang="en-US" sz="2000" b="1" i="0" u="none" strike="noStrike" dirty="0">
                <a:effectLst/>
                <a:latin typeface="+mj-lt"/>
              </a:rPr>
              <a:t>of </a:t>
            </a:r>
            <a:r>
              <a:rPr lang="en-US" sz="2000" b="1" i="0" u="none" strike="noStrike" dirty="0">
                <a:solidFill>
                  <a:srgbClr val="C00000"/>
                </a:solidFill>
                <a:effectLst/>
                <a:latin typeface="+mj-lt"/>
              </a:rPr>
              <a:t>status</a:t>
            </a:r>
            <a:r>
              <a:rPr lang="en-US" sz="2000" b="1" i="0" u="none" strike="noStrike" dirty="0">
                <a:solidFill>
                  <a:srgbClr val="000000"/>
                </a:solidFill>
                <a:effectLst/>
                <a:latin typeface="+mj-lt"/>
              </a:rPr>
              <a:t>, </a:t>
            </a:r>
            <a:r>
              <a:rPr lang="en-US" sz="2000" b="1" i="0" u="none" strike="noStrike" dirty="0">
                <a:solidFill>
                  <a:srgbClr val="7030A0"/>
                </a:solidFill>
                <a:effectLst/>
                <a:latin typeface="+mj-lt"/>
              </a:rPr>
              <a:t>activities, </a:t>
            </a:r>
            <a:r>
              <a:rPr lang="en-US" sz="2000" b="1" i="0" u="none" strike="noStrike" dirty="0">
                <a:effectLst/>
                <a:latin typeface="+mj-lt"/>
              </a:rPr>
              <a:t>expressed opinions </a:t>
            </a:r>
            <a:r>
              <a:rPr lang="en-US" sz="2000" b="1" i="0" u="none" strike="noStrike" dirty="0">
                <a:solidFill>
                  <a:srgbClr val="000000"/>
                </a:solidFill>
                <a:effectLst/>
                <a:latin typeface="+mj-lt"/>
              </a:rPr>
              <a:t>or </a:t>
            </a:r>
            <a:r>
              <a:rPr lang="en-US" sz="2000" b="1" i="0" u="none" strike="noStrike" dirty="0">
                <a:solidFill>
                  <a:schemeClr val="accent6"/>
                </a:solidFill>
                <a:effectLst/>
                <a:latin typeface="+mj-lt"/>
              </a:rPr>
              <a:t>beliefs </a:t>
            </a:r>
            <a:r>
              <a:rPr lang="en-US" sz="2000" b="1" i="0" u="none" strike="noStrike" dirty="0">
                <a:solidFill>
                  <a:srgbClr val="000000"/>
                </a:solidFill>
                <a:effectLst/>
                <a:latin typeface="+mj-lt"/>
              </a:rPr>
              <a:t>of the </a:t>
            </a:r>
            <a:r>
              <a:rPr lang="en-US" sz="2000" b="1" i="0" u="none" strike="noStrike" dirty="0">
                <a:effectLst/>
                <a:latin typeface="+mj-lt"/>
              </a:rPr>
              <a:t>child’s parents,</a:t>
            </a:r>
            <a:r>
              <a:rPr lang="en-US" sz="2000" b="1" i="0" u="none" strike="noStrike" dirty="0">
                <a:solidFill>
                  <a:srgbClr val="FF0000"/>
                </a:solidFill>
                <a:effectLst/>
                <a:latin typeface="+mj-lt"/>
              </a:rPr>
              <a:t> guardians or family members</a:t>
            </a:r>
            <a:r>
              <a:rPr lang="en-US" sz="2000" b="1" i="0" u="none" strike="noStrike" dirty="0">
                <a:solidFill>
                  <a:srgbClr val="000000"/>
                </a:solidFill>
                <a:effectLst/>
                <a:latin typeface="+mj-lt"/>
              </a:rPr>
              <a:t>.</a:t>
            </a: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A1B41D24-ECF0-03FB-9043-05BC04CFDD44}"/>
              </a:ext>
            </a:extLst>
          </p:cNvPr>
          <p:cNvSpPr>
            <a:spLocks noGrp="1"/>
          </p:cNvSpPr>
          <p:nvPr>
            <p:ph idx="1"/>
          </p:nvPr>
        </p:nvSpPr>
        <p:spPr>
          <a:xfrm>
            <a:off x="317241" y="1436914"/>
            <a:ext cx="11036559" cy="5309119"/>
          </a:xfrm>
        </p:spPr>
        <p:txBody>
          <a:bodyPr>
            <a:normAutofit/>
          </a:bodyPr>
          <a:lstStyle/>
          <a:p>
            <a:pPr marL="0" indent="0" algn="just">
              <a:buNone/>
            </a:pPr>
            <a:r>
              <a:rPr lang="en-US" sz="2400" kern="100" dirty="0">
                <a:solidFill>
                  <a:schemeClr val="accent1"/>
                </a:solidFill>
                <a:latin typeface="+mj-lt"/>
                <a:ea typeface="Calibri" panose="020F0502020204030204" pitchFamily="34" charset="0"/>
                <a:cs typeface="Times New Roman" panose="02020603050405020304" pitchFamily="18" charset="0"/>
              </a:rPr>
              <a:t>Article 2 of the CRC</a:t>
            </a:r>
            <a:r>
              <a:rPr lang="en-US" sz="2400" kern="100" dirty="0">
                <a:latin typeface="+mj-lt"/>
                <a:ea typeface="Calibri" panose="020F0502020204030204" pitchFamily="34" charset="0"/>
                <a:cs typeface="Times New Roman" panose="02020603050405020304" pitchFamily="18" charset="0"/>
              </a:rPr>
              <a:t> prohibits discrimination against children on a non-exhaustive list of grounds, specifically listing ‘birth’ as one of them. </a:t>
            </a:r>
          </a:p>
          <a:p>
            <a:pPr marL="0" indent="0" algn="just">
              <a:buNone/>
            </a:pPr>
            <a:endParaRPr lang="ro-RO" sz="2400" kern="100" dirty="0">
              <a:latin typeface="+mj-lt"/>
              <a:ea typeface="Calibri" panose="020F0502020204030204" pitchFamily="34" charset="0"/>
              <a:cs typeface="Times New Roman" panose="02020603050405020304" pitchFamily="18" charset="0"/>
            </a:endParaRPr>
          </a:p>
          <a:p>
            <a:pPr marL="0" indent="0" algn="just">
              <a:buNone/>
            </a:pPr>
            <a:r>
              <a:rPr lang="ro-RO" sz="2400" kern="100" dirty="0">
                <a:latin typeface="+mj-lt"/>
                <a:ea typeface="Calibri" panose="020F0502020204030204" pitchFamily="34" charset="0"/>
                <a:cs typeface="Times New Roman" panose="02020603050405020304" pitchFamily="18" charset="0"/>
              </a:rPr>
              <a:t>   </a:t>
            </a:r>
            <a:r>
              <a:rPr lang="en-US" sz="2400" kern="100" dirty="0">
                <a:latin typeface="+mj-lt"/>
                <a:ea typeface="Calibri" panose="020F0502020204030204" pitchFamily="34" charset="0"/>
                <a:cs typeface="Times New Roman" panose="02020603050405020304" pitchFamily="18" charset="0"/>
              </a:rPr>
              <a:t>1. </a:t>
            </a:r>
            <a:r>
              <a:rPr lang="en-US" sz="2400" kern="100" dirty="0">
                <a:solidFill>
                  <a:schemeClr val="accent1"/>
                </a:solidFill>
                <a:latin typeface="+mj-lt"/>
                <a:ea typeface="Calibri" panose="020F0502020204030204" pitchFamily="34" charset="0"/>
                <a:cs typeface="Times New Roman" panose="02020603050405020304" pitchFamily="18" charset="0"/>
              </a:rPr>
              <a:t>States Parties shall respect and ensure the rights set forth in the present</a:t>
            </a:r>
            <a:r>
              <a:rPr lang="ro-RO" sz="2400" kern="100" dirty="0">
                <a:solidFill>
                  <a:schemeClr val="accent1"/>
                </a:solidFill>
                <a:latin typeface="+mj-lt"/>
                <a:ea typeface="Calibri" panose="020F0502020204030204" pitchFamily="34" charset="0"/>
                <a:cs typeface="Times New Roman" panose="02020603050405020304" pitchFamily="18" charset="0"/>
              </a:rPr>
              <a:t> </a:t>
            </a:r>
            <a:r>
              <a:rPr lang="en-US" sz="2400" kern="100" dirty="0">
                <a:solidFill>
                  <a:schemeClr val="accent1"/>
                </a:solidFill>
                <a:latin typeface="+mj-lt"/>
                <a:ea typeface="Calibri" panose="020F0502020204030204" pitchFamily="34" charset="0"/>
                <a:cs typeface="Times New Roman" panose="02020603050405020304" pitchFamily="18" charset="0"/>
              </a:rPr>
              <a:t>Convention </a:t>
            </a:r>
            <a:r>
              <a:rPr lang="en-US" sz="2400" kern="100" dirty="0">
                <a:solidFill>
                  <a:srgbClr val="C00000"/>
                </a:solidFill>
                <a:latin typeface="+mj-lt"/>
                <a:ea typeface="Calibri" panose="020F0502020204030204" pitchFamily="34" charset="0"/>
                <a:cs typeface="Times New Roman" panose="02020603050405020304" pitchFamily="18" charset="0"/>
              </a:rPr>
              <a:t>to each child within their jurisdiction </a:t>
            </a:r>
            <a:r>
              <a:rPr lang="en-US" sz="2400" b="1" i="1" kern="100" dirty="0">
                <a:solidFill>
                  <a:schemeClr val="accent1"/>
                </a:solidFill>
                <a:latin typeface="+mj-lt"/>
                <a:ea typeface="Calibri" panose="020F0502020204030204" pitchFamily="34" charset="0"/>
                <a:cs typeface="Times New Roman" panose="02020603050405020304" pitchFamily="18" charset="0"/>
              </a:rPr>
              <a:t>without discrimination of</a:t>
            </a:r>
            <a:r>
              <a:rPr lang="ro-RO" sz="2400" b="1" i="1" kern="100" dirty="0">
                <a:solidFill>
                  <a:schemeClr val="accent1"/>
                </a:solidFill>
                <a:latin typeface="+mj-lt"/>
                <a:ea typeface="Calibri" panose="020F0502020204030204" pitchFamily="34" charset="0"/>
                <a:cs typeface="Times New Roman" panose="02020603050405020304" pitchFamily="18" charset="0"/>
              </a:rPr>
              <a:t> </a:t>
            </a:r>
            <a:r>
              <a:rPr lang="en-US" sz="2400" b="1" i="1" kern="100" dirty="0">
                <a:solidFill>
                  <a:schemeClr val="accent1"/>
                </a:solidFill>
                <a:latin typeface="+mj-lt"/>
                <a:ea typeface="Calibri" panose="020F0502020204030204" pitchFamily="34" charset="0"/>
                <a:cs typeface="Times New Roman" panose="02020603050405020304" pitchFamily="18" charset="0"/>
              </a:rPr>
              <a:t>any kind</a:t>
            </a:r>
            <a:r>
              <a:rPr lang="en-US" sz="2400" b="1" kern="100" dirty="0">
                <a:solidFill>
                  <a:schemeClr val="accent1"/>
                </a:solidFill>
                <a:latin typeface="+mj-lt"/>
                <a:ea typeface="Calibri" panose="020F0502020204030204" pitchFamily="34" charset="0"/>
                <a:cs typeface="Times New Roman" panose="02020603050405020304" pitchFamily="18" charset="0"/>
              </a:rPr>
              <a:t>, irrespective of the child’s or his or her parent’s or legal guardian’s</a:t>
            </a:r>
            <a:r>
              <a:rPr lang="ro-RO" sz="2400" b="1" kern="100" dirty="0">
                <a:solidFill>
                  <a:schemeClr val="accent1"/>
                </a:solidFill>
                <a:latin typeface="+mj-lt"/>
                <a:ea typeface="Calibri" panose="020F0502020204030204" pitchFamily="34" charset="0"/>
                <a:cs typeface="Times New Roman" panose="02020603050405020304" pitchFamily="18" charset="0"/>
              </a:rPr>
              <a:t> </a:t>
            </a:r>
            <a:r>
              <a:rPr lang="en-US" sz="2400" b="1" kern="100" dirty="0">
                <a:solidFill>
                  <a:schemeClr val="accent1"/>
                </a:solidFill>
                <a:latin typeface="+mj-lt"/>
                <a:ea typeface="Calibri" panose="020F0502020204030204" pitchFamily="34" charset="0"/>
                <a:cs typeface="Times New Roman" panose="02020603050405020304" pitchFamily="18" charset="0"/>
              </a:rPr>
              <a:t>race, </a:t>
            </a:r>
            <a:r>
              <a:rPr lang="en-US" sz="2400" b="1" kern="100" dirty="0" err="1">
                <a:solidFill>
                  <a:schemeClr val="accent1"/>
                </a:solidFill>
                <a:latin typeface="+mj-lt"/>
                <a:ea typeface="Calibri" panose="020F0502020204030204" pitchFamily="34" charset="0"/>
                <a:cs typeface="Times New Roman" panose="02020603050405020304" pitchFamily="18" charset="0"/>
              </a:rPr>
              <a:t>colour</a:t>
            </a:r>
            <a:r>
              <a:rPr lang="en-US" sz="2400" b="1" kern="100" dirty="0">
                <a:solidFill>
                  <a:schemeClr val="accent1"/>
                </a:solidFill>
                <a:latin typeface="+mj-lt"/>
                <a:ea typeface="Calibri" panose="020F0502020204030204" pitchFamily="34" charset="0"/>
                <a:cs typeface="Times New Roman" panose="02020603050405020304" pitchFamily="18" charset="0"/>
              </a:rPr>
              <a:t>, sex, language, religion, political or other opinion, national, ethnic or social origin, property, disability, birth or other status</a:t>
            </a:r>
            <a:r>
              <a:rPr lang="en-US" sz="2400" kern="100" dirty="0">
                <a:latin typeface="+mj-lt"/>
                <a:ea typeface="Calibri" panose="020F0502020204030204" pitchFamily="34" charset="0"/>
                <a:cs typeface="Times New Roman" panose="02020603050405020304" pitchFamily="18" charset="0"/>
              </a:rPr>
              <a:t>.</a:t>
            </a:r>
          </a:p>
          <a:p>
            <a:pPr marL="0" indent="0" algn="just">
              <a:buNone/>
            </a:pPr>
            <a:endParaRPr lang="en-US" sz="2400" kern="100" dirty="0">
              <a:latin typeface="+mj-lt"/>
              <a:ea typeface="Calibri" panose="020F0502020204030204" pitchFamily="34" charset="0"/>
              <a:cs typeface="Times New Roman" panose="02020603050405020304" pitchFamily="18" charset="0"/>
            </a:endParaRPr>
          </a:p>
          <a:p>
            <a:pPr marL="0" indent="0" algn="just">
              <a:buNone/>
            </a:pPr>
            <a:r>
              <a:rPr lang="en-US" sz="2400" kern="100" dirty="0">
                <a:latin typeface="+mj-lt"/>
                <a:ea typeface="Calibri" panose="020F0502020204030204" pitchFamily="34" charset="0"/>
                <a:cs typeface="Times New Roman" panose="02020603050405020304" pitchFamily="18" charset="0"/>
              </a:rPr>
              <a:t>2. </a:t>
            </a:r>
            <a:r>
              <a:rPr lang="en-US" sz="2400" kern="100" dirty="0">
                <a:solidFill>
                  <a:schemeClr val="accent1"/>
                </a:solidFill>
                <a:latin typeface="+mj-lt"/>
                <a:ea typeface="Calibri" panose="020F0502020204030204" pitchFamily="34" charset="0"/>
                <a:cs typeface="Times New Roman" panose="02020603050405020304" pitchFamily="18" charset="0"/>
              </a:rPr>
              <a:t>States Parties shall take all appropriate measures </a:t>
            </a:r>
            <a:r>
              <a:rPr lang="en-US" sz="2400" kern="100" dirty="0">
                <a:solidFill>
                  <a:srgbClr val="C00000"/>
                </a:solidFill>
                <a:latin typeface="+mj-lt"/>
                <a:ea typeface="Calibri" panose="020F0502020204030204" pitchFamily="34" charset="0"/>
                <a:cs typeface="Times New Roman" panose="02020603050405020304" pitchFamily="18" charset="0"/>
              </a:rPr>
              <a:t>to ensure that the child</a:t>
            </a:r>
            <a:r>
              <a:rPr lang="ro-RO" sz="2400" kern="100" dirty="0">
                <a:solidFill>
                  <a:srgbClr val="C00000"/>
                </a:solidFill>
                <a:latin typeface="+mj-lt"/>
                <a:ea typeface="Calibri" panose="020F0502020204030204" pitchFamily="34" charset="0"/>
                <a:cs typeface="Times New Roman" panose="02020603050405020304" pitchFamily="18" charset="0"/>
              </a:rPr>
              <a:t> </a:t>
            </a:r>
            <a:r>
              <a:rPr lang="en-US" sz="2400" b="1" i="1" kern="100" dirty="0">
                <a:solidFill>
                  <a:schemeClr val="accent1"/>
                </a:solidFill>
                <a:latin typeface="+mj-lt"/>
                <a:ea typeface="Calibri" panose="020F0502020204030204" pitchFamily="34" charset="0"/>
                <a:cs typeface="Times New Roman" panose="02020603050405020304" pitchFamily="18" charset="0"/>
              </a:rPr>
              <a:t>is protected against all forms of discrimination or punishment on the basis</a:t>
            </a:r>
            <a:r>
              <a:rPr lang="ro-RO" sz="2400" b="1" i="1" kern="100" dirty="0">
                <a:solidFill>
                  <a:schemeClr val="accent1"/>
                </a:solidFill>
                <a:latin typeface="+mj-lt"/>
                <a:ea typeface="Calibri" panose="020F0502020204030204" pitchFamily="34" charset="0"/>
                <a:cs typeface="Times New Roman" panose="02020603050405020304" pitchFamily="18" charset="0"/>
              </a:rPr>
              <a:t> </a:t>
            </a:r>
            <a:r>
              <a:rPr lang="en-US" sz="2400" b="1" i="1" kern="100" dirty="0">
                <a:solidFill>
                  <a:schemeClr val="accent1"/>
                </a:solidFill>
                <a:latin typeface="+mj-lt"/>
                <a:ea typeface="Calibri" panose="020F0502020204030204" pitchFamily="34" charset="0"/>
                <a:cs typeface="Times New Roman" panose="02020603050405020304" pitchFamily="18" charset="0"/>
              </a:rPr>
              <a:t>of </a:t>
            </a:r>
            <a:r>
              <a:rPr lang="en-US" sz="2400" b="1" i="1" kern="100" dirty="0">
                <a:solidFill>
                  <a:srgbClr val="C00000"/>
                </a:solidFill>
                <a:latin typeface="+mj-lt"/>
                <a:ea typeface="Calibri" panose="020F0502020204030204" pitchFamily="34" charset="0"/>
                <a:cs typeface="Times New Roman" panose="02020603050405020304" pitchFamily="18" charset="0"/>
              </a:rPr>
              <a:t>the status</a:t>
            </a:r>
            <a:r>
              <a:rPr lang="en-US" sz="2400" b="1" kern="100" dirty="0">
                <a:solidFill>
                  <a:schemeClr val="accent1"/>
                </a:solidFill>
                <a:latin typeface="+mj-lt"/>
                <a:ea typeface="Calibri" panose="020F0502020204030204" pitchFamily="34" charset="0"/>
                <a:cs typeface="Times New Roman" panose="02020603050405020304" pitchFamily="18" charset="0"/>
              </a:rPr>
              <a:t>, activities, expressed opinions, or beliefs of the child’s parents,</a:t>
            </a:r>
            <a:r>
              <a:rPr lang="ro-RO" sz="2400" b="1" kern="100" dirty="0">
                <a:solidFill>
                  <a:schemeClr val="accent1"/>
                </a:solidFill>
                <a:latin typeface="+mj-lt"/>
                <a:ea typeface="Calibri" panose="020F0502020204030204" pitchFamily="34" charset="0"/>
                <a:cs typeface="Times New Roman" panose="02020603050405020304" pitchFamily="18" charset="0"/>
              </a:rPr>
              <a:t> </a:t>
            </a:r>
            <a:r>
              <a:rPr lang="en-US" sz="2400" b="1" kern="100" dirty="0">
                <a:solidFill>
                  <a:schemeClr val="accent1"/>
                </a:solidFill>
                <a:latin typeface="+mj-lt"/>
                <a:ea typeface="Calibri" panose="020F0502020204030204" pitchFamily="34" charset="0"/>
                <a:cs typeface="Times New Roman" panose="02020603050405020304" pitchFamily="18" charset="0"/>
              </a:rPr>
              <a:t>legal guardians, or family members</a:t>
            </a:r>
            <a:r>
              <a:rPr lang="ro-RO" sz="2400" kern="100" dirty="0">
                <a:latin typeface="+mj-lt"/>
                <a:ea typeface="Calibri" panose="020F0502020204030204" pitchFamily="34"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42516941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AC67C-D5FF-0C14-0D21-3DD59AFA3200}"/>
              </a:ext>
            </a:extLst>
          </p:cNvPr>
          <p:cNvSpPr>
            <a:spLocks noGrp="1"/>
          </p:cNvSpPr>
          <p:nvPr>
            <p:ph type="title"/>
          </p:nvPr>
        </p:nvSpPr>
        <p:spPr>
          <a:xfrm>
            <a:off x="270588" y="290480"/>
            <a:ext cx="11083212" cy="1165095"/>
          </a:xfrm>
        </p:spPr>
        <p:txBody>
          <a:bodyPr>
            <a:normAutofit fontScale="90000"/>
          </a:bodyPr>
          <a:lstStyle/>
          <a:p>
            <a:r>
              <a:rPr lang="ro-RO" sz="2000" b="1" dirty="0">
                <a:solidFill>
                  <a:srgbClr val="C00000"/>
                </a:solidFill>
                <a:latin typeface="+mj-lt"/>
              </a:rPr>
              <a:t>7</a:t>
            </a:r>
            <a:r>
              <a:rPr lang="ro-RO" sz="2000" b="1" dirty="0">
                <a:latin typeface="+mj-lt"/>
              </a:rPr>
              <a:t>. </a:t>
            </a:r>
            <a:r>
              <a:rPr lang="en-US" sz="2000" b="1" i="0" u="none" strike="noStrike" dirty="0">
                <a:solidFill>
                  <a:srgbClr val="000000"/>
                </a:solidFill>
                <a:effectLst/>
                <a:latin typeface="+mj-lt"/>
              </a:rPr>
              <a:t>Protection of children from discrimination or punishment on the basis of status, activities, expressed opinions or beliefs of the child’s parents, guardians or family members.</a:t>
            </a:r>
            <a:br>
              <a:rPr lang="en-US" sz="2000" b="1" i="0" u="none" strike="noStrike" dirty="0">
                <a:solidFill>
                  <a:srgbClr val="000000"/>
                </a:solidFill>
                <a:effectLst/>
                <a:latin typeface="+mj-lt"/>
              </a:rPr>
            </a:br>
            <a:br>
              <a:rPr lang="en-US" sz="2000" b="1" i="0" u="none" strike="noStrike" dirty="0">
                <a:solidFill>
                  <a:srgbClr val="000000"/>
                </a:solidFill>
                <a:effectLst/>
                <a:latin typeface="+mj-lt"/>
              </a:rPr>
            </a:br>
            <a:endParaRPr lang="en-US" sz="2000" dirty="0"/>
          </a:p>
        </p:txBody>
      </p:sp>
      <p:sp>
        <p:nvSpPr>
          <p:cNvPr id="3" name="Content Placeholder 2">
            <a:extLst>
              <a:ext uri="{FF2B5EF4-FFF2-40B4-BE49-F238E27FC236}">
                <a16:creationId xmlns:a16="http://schemas.microsoft.com/office/drawing/2014/main" id="{AAC6123D-030C-0F77-1A26-BEA341B0CCF1}"/>
              </a:ext>
            </a:extLst>
          </p:cNvPr>
          <p:cNvSpPr>
            <a:spLocks noGrp="1"/>
          </p:cNvSpPr>
          <p:nvPr>
            <p:ph idx="1"/>
          </p:nvPr>
        </p:nvSpPr>
        <p:spPr>
          <a:xfrm>
            <a:off x="167951" y="1632857"/>
            <a:ext cx="11185849" cy="4544106"/>
          </a:xfrm>
        </p:spPr>
        <p:txBody>
          <a:bodyPr>
            <a:normAutofit/>
          </a:bodyPr>
          <a:lstStyle/>
          <a:p>
            <a:pPr algn="just"/>
            <a:r>
              <a:rPr lang="en-US" sz="2400" dirty="0">
                <a:latin typeface="+mj-lt"/>
              </a:rPr>
              <a:t>Although not explicitly mentioned in </a:t>
            </a:r>
            <a:r>
              <a:rPr lang="ro-RO" sz="2400" dirty="0">
                <a:latin typeface="+mj-lt"/>
              </a:rPr>
              <a:t>t</a:t>
            </a:r>
            <a:r>
              <a:rPr lang="en-US" sz="2400" dirty="0">
                <a:latin typeface="+mj-lt"/>
              </a:rPr>
              <a:t>he</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European Convention on Human</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Rights </a:t>
            </a:r>
            <a:r>
              <a:rPr lang="ro-RO" sz="2400" dirty="0">
                <a:solidFill>
                  <a:srgbClr val="C00000"/>
                </a:solidFill>
                <a:latin typeface="+mj-lt"/>
                <a:cs typeface="Times New Roman" panose="02020603050405020304" pitchFamily="18" charset="0"/>
              </a:rPr>
              <a:t>/ </a:t>
            </a:r>
            <a:r>
              <a:rPr lang="en-US" sz="2400" dirty="0">
                <a:latin typeface="+mj-lt"/>
              </a:rPr>
              <a:t>ECHR, sexual orientation and gender</a:t>
            </a:r>
            <a:r>
              <a:rPr lang="ro-RO" sz="2400" dirty="0">
                <a:latin typeface="+mj-lt"/>
              </a:rPr>
              <a:t> </a:t>
            </a:r>
            <a:r>
              <a:rPr lang="en-US" sz="2400" dirty="0">
                <a:latin typeface="+mj-lt"/>
              </a:rPr>
              <a:t>identity are protected characteristics included among ‘</a:t>
            </a:r>
            <a:r>
              <a:rPr lang="en-US" sz="2400" b="1" dirty="0">
                <a:solidFill>
                  <a:srgbClr val="C00000"/>
                </a:solidFill>
                <a:latin typeface="+mj-lt"/>
              </a:rPr>
              <a:t>other status</a:t>
            </a:r>
            <a:r>
              <a:rPr lang="en-US" sz="2400" dirty="0">
                <a:latin typeface="+mj-lt"/>
              </a:rPr>
              <a:t>’ under the</a:t>
            </a:r>
            <a:r>
              <a:rPr lang="ro-RO" sz="2400" dirty="0">
                <a:latin typeface="+mj-lt"/>
              </a:rPr>
              <a:t> </a:t>
            </a:r>
            <a:r>
              <a:rPr lang="en-US" sz="2400" dirty="0">
                <a:latin typeface="+mj-lt"/>
              </a:rPr>
              <a:t>relevant </a:t>
            </a:r>
            <a:r>
              <a:rPr lang="ro-RO" sz="2400" dirty="0">
                <a:latin typeface="+mj-lt"/>
              </a:rPr>
              <a:t>t</a:t>
            </a:r>
            <a:r>
              <a:rPr lang="en-US" sz="2400" dirty="0">
                <a:latin typeface="+mj-lt"/>
              </a:rPr>
              <a:t>he</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European Convention on Human</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Rights</a:t>
            </a:r>
            <a:r>
              <a:rPr lang="ro-RO" sz="2400" dirty="0">
                <a:solidFill>
                  <a:srgbClr val="C00000"/>
                </a:solidFill>
                <a:latin typeface="+mj-lt"/>
                <a:cs typeface="Times New Roman" panose="02020603050405020304" pitchFamily="18" charset="0"/>
              </a:rPr>
              <a:t>/</a:t>
            </a:r>
            <a:r>
              <a:rPr lang="en-US" sz="2400" dirty="0">
                <a:solidFill>
                  <a:srgbClr val="C00000"/>
                </a:solidFill>
                <a:latin typeface="+mj-lt"/>
                <a:cs typeface="Times New Roman" panose="02020603050405020304" pitchFamily="18" charset="0"/>
              </a:rPr>
              <a:t> </a:t>
            </a:r>
            <a:r>
              <a:rPr lang="en-US" sz="2400" dirty="0">
                <a:latin typeface="+mj-lt"/>
              </a:rPr>
              <a:t>ECHR provisions</a:t>
            </a:r>
            <a:r>
              <a:rPr lang="ro-RO" sz="2400" dirty="0">
                <a:latin typeface="+mj-lt"/>
              </a:rPr>
              <a:t>;</a:t>
            </a:r>
            <a:r>
              <a:rPr lang="en-US" sz="2400" dirty="0">
                <a:latin typeface="+mj-lt"/>
              </a:rPr>
              <a:t> </a:t>
            </a:r>
            <a:endParaRPr lang="ro-RO" sz="2400" dirty="0">
              <a:latin typeface="+mj-lt"/>
            </a:endParaRPr>
          </a:p>
          <a:p>
            <a:pPr algn="just"/>
            <a:r>
              <a:rPr lang="ro-RO" sz="2400" dirty="0">
                <a:latin typeface="+mj-lt"/>
              </a:rPr>
              <a:t>t</a:t>
            </a:r>
            <a:r>
              <a:rPr lang="en-US" sz="2400" dirty="0">
                <a:latin typeface="+mj-lt"/>
              </a:rPr>
              <a:t>he</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European Convention on Human</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Rights </a:t>
            </a:r>
            <a:r>
              <a:rPr lang="ro-RO" sz="2400" dirty="0">
                <a:solidFill>
                  <a:srgbClr val="C00000"/>
                </a:solidFill>
                <a:latin typeface="+mj-lt"/>
                <a:cs typeface="Times New Roman" panose="02020603050405020304" pitchFamily="18" charset="0"/>
              </a:rPr>
              <a:t>/ </a:t>
            </a:r>
            <a:r>
              <a:rPr lang="en-US" sz="2400" dirty="0">
                <a:latin typeface="+mj-lt"/>
              </a:rPr>
              <a:t>ECtHR has also </a:t>
            </a:r>
            <a:r>
              <a:rPr lang="en-US" sz="2400" i="1" dirty="0" err="1">
                <a:latin typeface="+mj-lt"/>
              </a:rPr>
              <a:t>recognised</a:t>
            </a:r>
            <a:r>
              <a:rPr lang="en-US" sz="2400" i="1" dirty="0">
                <a:latin typeface="+mj-lt"/>
              </a:rPr>
              <a:t> </a:t>
            </a:r>
            <a:r>
              <a:rPr lang="en-US" sz="2400" b="1" i="1" dirty="0">
                <a:solidFill>
                  <a:schemeClr val="accent1"/>
                </a:solidFill>
                <a:latin typeface="+mj-lt"/>
              </a:rPr>
              <a:t>the role that schools</a:t>
            </a:r>
            <a:r>
              <a:rPr lang="ro-RO" sz="2400" b="1" dirty="0">
                <a:solidFill>
                  <a:schemeClr val="accent1"/>
                </a:solidFill>
                <a:latin typeface="+mj-lt"/>
              </a:rPr>
              <a:t> </a:t>
            </a:r>
            <a:r>
              <a:rPr lang="en-US" sz="2400" b="1" dirty="0">
                <a:solidFill>
                  <a:schemeClr val="accent1"/>
                </a:solidFill>
                <a:latin typeface="+mj-lt"/>
              </a:rPr>
              <a:t>and </a:t>
            </a:r>
            <a:r>
              <a:rPr lang="en-US" sz="2400" b="1" i="1" dirty="0">
                <a:solidFill>
                  <a:schemeClr val="accent1"/>
                </a:solidFill>
                <a:latin typeface="+mj-lt"/>
              </a:rPr>
              <a:t>education authorities </a:t>
            </a:r>
            <a:r>
              <a:rPr lang="en-US" sz="2400" b="1" dirty="0">
                <a:solidFill>
                  <a:schemeClr val="accent1"/>
                </a:solidFill>
                <a:latin typeface="+mj-lt"/>
              </a:rPr>
              <a:t>can play </a:t>
            </a:r>
            <a:r>
              <a:rPr lang="en-US" sz="2400" b="1" u="sng" dirty="0">
                <a:solidFill>
                  <a:schemeClr val="accent1"/>
                </a:solidFill>
                <a:latin typeface="+mj-lt"/>
              </a:rPr>
              <a:t>in protecting children from homophobia</a:t>
            </a:r>
            <a:r>
              <a:rPr lang="ro-RO" sz="2400" b="1" dirty="0">
                <a:solidFill>
                  <a:schemeClr val="accent1"/>
                </a:solidFill>
                <a:latin typeface="+mj-lt"/>
              </a:rPr>
              <a:t>;</a:t>
            </a:r>
          </a:p>
          <a:p>
            <a:pPr algn="just"/>
            <a:r>
              <a:rPr lang="ro-RO" sz="2400" dirty="0">
                <a:solidFill>
                  <a:schemeClr val="accent1"/>
                </a:solidFill>
                <a:latin typeface="+mj-lt"/>
              </a:rPr>
              <a:t>t</a:t>
            </a:r>
            <a:r>
              <a:rPr lang="en-US" sz="2400" dirty="0">
                <a:solidFill>
                  <a:schemeClr val="accent1"/>
                </a:solidFill>
                <a:latin typeface="+mj-lt"/>
              </a:rPr>
              <a:t>he </a:t>
            </a:r>
            <a:r>
              <a:rPr lang="en-US" sz="2400" dirty="0">
                <a:solidFill>
                  <a:srgbClr val="C00000"/>
                </a:solidFill>
                <a:latin typeface="+mj-lt"/>
                <a:cs typeface="Times New Roman" panose="02020603050405020304" pitchFamily="18" charset="0"/>
              </a:rPr>
              <a:t>European Convention on Human</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Rights </a:t>
            </a:r>
            <a:r>
              <a:rPr lang="ro-RO" sz="2400" dirty="0">
                <a:solidFill>
                  <a:srgbClr val="C00000"/>
                </a:solidFill>
                <a:latin typeface="+mj-lt"/>
                <a:cs typeface="Times New Roman" panose="02020603050405020304" pitchFamily="18" charset="0"/>
              </a:rPr>
              <a:t>/ </a:t>
            </a:r>
            <a:r>
              <a:rPr lang="en-US" sz="2400" dirty="0">
                <a:solidFill>
                  <a:schemeClr val="accent1"/>
                </a:solidFill>
                <a:latin typeface="+mj-lt"/>
              </a:rPr>
              <a:t>ECtHR has dealt </a:t>
            </a:r>
            <a:r>
              <a:rPr lang="en-US" sz="2400" u="sng" dirty="0">
                <a:solidFill>
                  <a:schemeClr val="accent1"/>
                </a:solidFill>
                <a:latin typeface="+mj-lt"/>
              </a:rPr>
              <a:t>with discrimination against children in a variety of situations other than those already mentioned</a:t>
            </a:r>
            <a:r>
              <a:rPr lang="en-US" sz="2400" dirty="0">
                <a:solidFill>
                  <a:schemeClr val="accent1"/>
                </a:solidFill>
                <a:latin typeface="+mj-lt"/>
              </a:rPr>
              <a:t>, such as </a:t>
            </a:r>
            <a:r>
              <a:rPr lang="en-US" sz="2400" b="1" i="1" dirty="0">
                <a:solidFill>
                  <a:schemeClr val="accent1"/>
                </a:solidFill>
                <a:latin typeface="+mj-lt"/>
              </a:rPr>
              <a:t>discrimination based on language</a:t>
            </a:r>
            <a:r>
              <a:rPr lang="en-US" sz="2400" b="1" dirty="0">
                <a:solidFill>
                  <a:schemeClr val="accent1"/>
                </a:solidFill>
                <a:latin typeface="+mj-lt"/>
              </a:rPr>
              <a:t>,</a:t>
            </a:r>
            <a:r>
              <a:rPr lang="ro-RO" sz="2400" b="1" dirty="0">
                <a:solidFill>
                  <a:schemeClr val="accent1"/>
                </a:solidFill>
                <a:latin typeface="+mj-lt"/>
              </a:rPr>
              <a:t> </a:t>
            </a:r>
            <a:r>
              <a:rPr lang="en-US" sz="2400" b="1" dirty="0">
                <a:solidFill>
                  <a:schemeClr val="accent1"/>
                </a:solidFill>
                <a:latin typeface="+mj-lt"/>
              </a:rPr>
              <a:t>or </a:t>
            </a:r>
            <a:r>
              <a:rPr lang="en-US" sz="2400" b="1" i="1" dirty="0">
                <a:solidFill>
                  <a:schemeClr val="accent1"/>
                </a:solidFill>
                <a:latin typeface="+mj-lt"/>
              </a:rPr>
              <a:t>discrimination against children born out of wedlock</a:t>
            </a:r>
            <a:r>
              <a:rPr lang="ro-RO" sz="2400" b="1" i="1" dirty="0">
                <a:solidFill>
                  <a:schemeClr val="accent1"/>
                </a:solidFill>
                <a:latin typeface="+mj-lt"/>
              </a:rPr>
              <a:t>;</a:t>
            </a:r>
          </a:p>
          <a:p>
            <a:pPr algn="just"/>
            <a:endParaRPr lang="en-US" sz="2400" b="1" dirty="0">
              <a:solidFill>
                <a:schemeClr val="accent1"/>
              </a:solidFill>
              <a:latin typeface="+mj-lt"/>
            </a:endParaRPr>
          </a:p>
        </p:txBody>
      </p:sp>
    </p:spTree>
    <p:extLst>
      <p:ext uri="{BB962C8B-B14F-4D97-AF65-F5344CB8AC3E}">
        <p14:creationId xmlns:p14="http://schemas.microsoft.com/office/powerpoint/2010/main" val="20234552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4B0ED-0E7B-4676-D1A6-F1108A79185E}"/>
              </a:ext>
            </a:extLst>
          </p:cNvPr>
          <p:cNvSpPr>
            <a:spLocks noGrp="1"/>
          </p:cNvSpPr>
          <p:nvPr>
            <p:ph type="title"/>
          </p:nvPr>
        </p:nvSpPr>
        <p:spPr>
          <a:xfrm>
            <a:off x="158620" y="365126"/>
            <a:ext cx="11195180" cy="1137104"/>
          </a:xfrm>
        </p:spPr>
        <p:txBody>
          <a:bodyPr>
            <a:normAutofit/>
          </a:bodyPr>
          <a:lstStyle/>
          <a:p>
            <a:r>
              <a:rPr lang="ro-RO" sz="1800" b="1" dirty="0">
                <a:solidFill>
                  <a:srgbClr val="C00000"/>
                </a:solidFill>
                <a:latin typeface="+mj-lt"/>
              </a:rPr>
              <a:t>7</a:t>
            </a:r>
            <a:r>
              <a:rPr lang="ro-RO" sz="1800" b="1" dirty="0">
                <a:latin typeface="+mj-lt"/>
              </a:rPr>
              <a:t>. </a:t>
            </a:r>
            <a:r>
              <a:rPr lang="en-US" sz="1800" b="1" i="0" u="none" strike="noStrike" dirty="0">
                <a:solidFill>
                  <a:srgbClr val="000000"/>
                </a:solidFill>
                <a:effectLst/>
                <a:latin typeface="+mj-lt"/>
              </a:rPr>
              <a:t>Protection of children from discrimination or punishment on the basis of status, activities, expressed opinions or beliefs of the child’s parents, guardians or family members.</a:t>
            </a:r>
            <a:br>
              <a:rPr lang="en-US" sz="1800" b="1" i="0" u="none" strike="noStrike" dirty="0">
                <a:solidFill>
                  <a:srgbClr val="000000"/>
                </a:solidFill>
                <a:effectLst/>
                <a:latin typeface="+mj-lt"/>
              </a:rPr>
            </a:br>
            <a:br>
              <a:rPr lang="en-US" sz="1800" b="1" i="0" u="none" strike="noStrike" dirty="0">
                <a:solidFill>
                  <a:srgbClr val="000000"/>
                </a:solidFill>
                <a:effectLst/>
                <a:latin typeface="+mj-lt"/>
              </a:rPr>
            </a:br>
            <a:endParaRPr lang="en-US" sz="1800" dirty="0"/>
          </a:p>
        </p:txBody>
      </p:sp>
      <p:sp>
        <p:nvSpPr>
          <p:cNvPr id="3" name="Content Placeholder 2">
            <a:extLst>
              <a:ext uri="{FF2B5EF4-FFF2-40B4-BE49-F238E27FC236}">
                <a16:creationId xmlns:a16="http://schemas.microsoft.com/office/drawing/2014/main" id="{C43C168E-49FB-674B-72A2-92FAA7A5CDAA}"/>
              </a:ext>
            </a:extLst>
          </p:cNvPr>
          <p:cNvSpPr>
            <a:spLocks noGrp="1"/>
          </p:cNvSpPr>
          <p:nvPr>
            <p:ph idx="1"/>
          </p:nvPr>
        </p:nvSpPr>
        <p:spPr>
          <a:xfrm>
            <a:off x="307910" y="1604865"/>
            <a:ext cx="10273004" cy="4572098"/>
          </a:xfrm>
        </p:spPr>
        <p:txBody>
          <a:bodyPr/>
          <a:lstStyle/>
          <a:p>
            <a:r>
              <a:rPr lang="en-US" dirty="0"/>
              <a:t>Prohibition of discrimination</a:t>
            </a:r>
          </a:p>
          <a:p>
            <a:pPr marL="0" indent="0" algn="just">
              <a:buNone/>
            </a:pPr>
            <a:r>
              <a:rPr lang="en-US" sz="2400" dirty="0">
                <a:solidFill>
                  <a:schemeClr val="accent1"/>
                </a:solidFill>
              </a:rPr>
              <a:t>According to Article 5 of Protocol No. 7 to the Convention for the Protection of Human Rights and Fundamental Freedoms,</a:t>
            </a:r>
          </a:p>
          <a:p>
            <a:pPr marL="0" indent="0" algn="just">
              <a:buNone/>
            </a:pPr>
            <a:r>
              <a:rPr lang="en-US" sz="2400" dirty="0">
                <a:solidFill>
                  <a:schemeClr val="accent1"/>
                </a:solidFill>
              </a:rPr>
              <a:t> </a:t>
            </a:r>
            <a:r>
              <a:rPr lang="en-US" sz="2400" u="sng" dirty="0">
                <a:solidFill>
                  <a:schemeClr val="accent1"/>
                </a:solidFill>
              </a:rPr>
              <a:t>spouses enjoy </a:t>
            </a:r>
            <a:r>
              <a:rPr lang="en-US" sz="2400" u="sng" dirty="0">
                <a:solidFill>
                  <a:srgbClr val="C00000"/>
                </a:solidFill>
              </a:rPr>
              <a:t>equality in rights </a:t>
            </a:r>
            <a:r>
              <a:rPr lang="en-US" sz="2400" u="sng" dirty="0">
                <a:solidFill>
                  <a:schemeClr val="accent1"/>
                </a:solidFill>
              </a:rPr>
              <a:t>and </a:t>
            </a:r>
            <a:r>
              <a:rPr lang="en-US" sz="2400" u="sng" dirty="0">
                <a:solidFill>
                  <a:srgbClr val="C00000"/>
                </a:solidFill>
              </a:rPr>
              <a:t>responsibilities of a civil nature</a:t>
            </a:r>
            <a:r>
              <a:rPr lang="en-US" sz="2400" u="sng" dirty="0">
                <a:solidFill>
                  <a:schemeClr val="accent1"/>
                </a:solidFill>
              </a:rPr>
              <a:t>, with each other and </a:t>
            </a:r>
            <a:r>
              <a:rPr lang="en-US" sz="2400" u="sng" dirty="0">
                <a:solidFill>
                  <a:srgbClr val="C00000"/>
                </a:solidFill>
              </a:rPr>
              <a:t>in relations with their children</a:t>
            </a:r>
            <a:r>
              <a:rPr lang="en-US" sz="2400" u="sng" dirty="0">
                <a:solidFill>
                  <a:schemeClr val="accent1"/>
                </a:solidFill>
              </a:rPr>
              <a:t>, with regard to marriage, for the duration marriage and in the event of its dissolution</a:t>
            </a:r>
            <a:r>
              <a:rPr lang="ro-RO" sz="2400" dirty="0">
                <a:solidFill>
                  <a:schemeClr val="accent1"/>
                </a:solidFill>
              </a:rPr>
              <a:t>;</a:t>
            </a:r>
            <a:endParaRPr lang="en-US" sz="2400" dirty="0">
              <a:solidFill>
                <a:schemeClr val="accent1"/>
              </a:solidFill>
            </a:endParaRPr>
          </a:p>
          <a:p>
            <a:pPr marL="0" indent="0" algn="just">
              <a:buNone/>
            </a:pPr>
            <a:endParaRPr lang="ro-RO" sz="2400" dirty="0">
              <a:solidFill>
                <a:schemeClr val="accent1"/>
              </a:solidFill>
            </a:endParaRPr>
          </a:p>
          <a:p>
            <a:pPr marL="0" indent="0" algn="just">
              <a:buNone/>
            </a:pPr>
            <a:r>
              <a:rPr lang="ro-RO" sz="2400" dirty="0">
                <a:solidFill>
                  <a:schemeClr val="accent1"/>
                </a:solidFill>
              </a:rPr>
              <a:t>a</a:t>
            </a:r>
            <a:r>
              <a:rPr lang="en-US" sz="2400" dirty="0">
                <a:solidFill>
                  <a:schemeClr val="accent1"/>
                </a:solidFill>
              </a:rPr>
              <a:t>t the same time, these provisions do not prevent states from taking the necessary measures in the interest of children</a:t>
            </a:r>
            <a:r>
              <a:rPr lang="ro-RO" sz="2400" dirty="0">
                <a:solidFill>
                  <a:schemeClr val="accent1"/>
                </a:solidFill>
              </a:rPr>
              <a:t>;</a:t>
            </a:r>
            <a:endParaRPr lang="en-US" sz="2400" dirty="0">
              <a:solidFill>
                <a:schemeClr val="accent1"/>
              </a:solidFill>
            </a:endParaRPr>
          </a:p>
        </p:txBody>
      </p:sp>
    </p:spTree>
    <p:extLst>
      <p:ext uri="{BB962C8B-B14F-4D97-AF65-F5344CB8AC3E}">
        <p14:creationId xmlns:p14="http://schemas.microsoft.com/office/powerpoint/2010/main" val="7406753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BA0421-659D-2A40-1E74-B703AE77E249}"/>
              </a:ext>
            </a:extLst>
          </p:cNvPr>
          <p:cNvSpPr>
            <a:spLocks noGrp="1"/>
          </p:cNvSpPr>
          <p:nvPr>
            <p:ph type="title"/>
          </p:nvPr>
        </p:nvSpPr>
        <p:spPr>
          <a:xfrm>
            <a:off x="635000" y="813771"/>
            <a:ext cx="2368423" cy="5410200"/>
          </a:xfrm>
        </p:spPr>
        <p:txBody>
          <a:bodyPr anchor="ctr">
            <a:normAutofit/>
          </a:bodyPr>
          <a:lstStyle/>
          <a:p>
            <a:r>
              <a:rPr lang="ro-RO" sz="1800" b="1" dirty="0">
                <a:latin typeface="Times New Roman" panose="02020603050405020304" pitchFamily="18" charset="0"/>
                <a:cs typeface="Times New Roman" panose="02020603050405020304" pitchFamily="18" charset="0"/>
              </a:rPr>
              <a:t>Unit </a:t>
            </a:r>
            <a:r>
              <a:rPr lang="en-US" sz="1800" b="1" dirty="0">
                <a:latin typeface="Times New Roman" panose="02020603050405020304" pitchFamily="18" charset="0"/>
                <a:cs typeface="Times New Roman" panose="02020603050405020304" pitchFamily="18" charset="0"/>
              </a:rPr>
              <a:t>4</a:t>
            </a:r>
            <a:r>
              <a:rPr lang="ro-RO" sz="1800" b="1" dirty="0">
                <a:latin typeface="Times New Roman" panose="02020603050405020304" pitchFamily="18" charset="0"/>
                <a:cs typeface="Times New Roman" panose="02020603050405020304" pitchFamily="18" charset="0"/>
              </a:rPr>
              <a:t>: </a:t>
            </a:r>
            <a:r>
              <a:rPr lang="en-US" sz="1800" b="1" dirty="0">
                <a:latin typeface="Times New Roman" panose="02020603050405020304" pitchFamily="18" charset="0"/>
                <a:cs typeface="Times New Roman" panose="02020603050405020304" pitchFamily="18" charset="0"/>
              </a:rPr>
              <a:t>   </a:t>
            </a:r>
            <a:r>
              <a:rPr lang="ro-RO" sz="2000" b="1" dirty="0">
                <a:effectLst/>
                <a:latin typeface="Times New Roman" panose="02020603050405020304" pitchFamily="18" charset="0"/>
                <a:ea typeface="Times New Roman" panose="02020603050405020304" pitchFamily="18" charset="0"/>
              </a:rPr>
              <a:t>SELECTED ISSUES ON EQUALITY </a:t>
            </a:r>
            <a:br>
              <a:rPr lang="en-US" sz="2000" b="1" dirty="0">
                <a:effectLst/>
                <a:latin typeface="Times New Roman" panose="02020603050405020304" pitchFamily="18" charset="0"/>
                <a:ea typeface="Times New Roman" panose="02020603050405020304" pitchFamily="18" charset="0"/>
              </a:rPr>
            </a:br>
            <a:r>
              <a:rPr lang="ro-RO" sz="2000" b="1" dirty="0">
                <a:effectLst/>
                <a:latin typeface="Times New Roman" panose="02020603050405020304" pitchFamily="18" charset="0"/>
                <a:ea typeface="Times New Roman" panose="02020603050405020304" pitchFamily="18" charset="0"/>
              </a:rPr>
              <a:t>AND </a:t>
            </a:r>
            <a:br>
              <a:rPr lang="en-US" sz="2000" b="1" dirty="0">
                <a:effectLst/>
                <a:latin typeface="Times New Roman" panose="02020603050405020304" pitchFamily="18" charset="0"/>
                <a:ea typeface="Times New Roman" panose="02020603050405020304" pitchFamily="18" charset="0"/>
              </a:rPr>
            </a:br>
            <a:r>
              <a:rPr lang="ro-RO" sz="2000" b="1" dirty="0">
                <a:effectLst/>
                <a:latin typeface="Times New Roman" panose="02020603050405020304" pitchFamily="18" charset="0"/>
                <a:ea typeface="Times New Roman" panose="02020603050405020304" pitchFamily="18" charset="0"/>
              </a:rPr>
              <a:t>NON-DISCRIMINATION</a:t>
            </a:r>
            <a:br>
              <a:rPr lang="en-US" sz="2800" b="1" dirty="0">
                <a:effectLst/>
                <a:latin typeface="Times New Roman" panose="02020603050405020304" pitchFamily="18" charset="0"/>
                <a:ea typeface="Times New Roman" panose="02020603050405020304" pitchFamily="18" charset="0"/>
              </a:rPr>
            </a:br>
            <a:endParaRPr lang="en-US" sz="2800" dirty="0"/>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EE23292-EC50-F2DC-F0C5-643DF78E7AAB}"/>
              </a:ext>
            </a:extLst>
          </p:cNvPr>
          <p:cNvGraphicFramePr>
            <a:graphicFrameLocks noGrp="1"/>
          </p:cNvGraphicFramePr>
          <p:nvPr>
            <p:ph idx="1"/>
            <p:extLst>
              <p:ext uri="{D42A27DB-BD31-4B8C-83A1-F6EECF244321}">
                <p14:modId xmlns:p14="http://schemas.microsoft.com/office/powerpoint/2010/main" val="1610934601"/>
              </p:ext>
            </p:extLst>
          </p:nvPr>
        </p:nvGraphicFramePr>
        <p:xfrm>
          <a:off x="4359983" y="655199"/>
          <a:ext cx="7197017" cy="5521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108141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87478-62A9-5B63-92C3-BDF212E0E0DB}"/>
              </a:ext>
            </a:extLst>
          </p:cNvPr>
          <p:cNvSpPr>
            <a:spLocks noGrp="1"/>
          </p:cNvSpPr>
          <p:nvPr>
            <p:ph type="ctrTitle"/>
          </p:nvPr>
        </p:nvSpPr>
        <p:spPr>
          <a:xfrm>
            <a:off x="218582" y="5682342"/>
            <a:ext cx="9963643" cy="690465"/>
          </a:xfrm>
        </p:spPr>
        <p:txBody>
          <a:bodyPr>
            <a:noAutofit/>
          </a:bodyPr>
          <a:lstStyle/>
          <a:p>
            <a:br>
              <a:rPr lang="ro-RO" sz="2400" dirty="0">
                <a:solidFill>
                  <a:schemeClr val="tx2"/>
                </a:solidFill>
              </a:rPr>
            </a:br>
            <a:br>
              <a:rPr lang="ro-RO" sz="2400" dirty="0">
                <a:solidFill>
                  <a:schemeClr val="tx2"/>
                </a:solidFill>
              </a:rPr>
            </a:br>
            <a:br>
              <a:rPr lang="ro-RO" sz="2400" dirty="0">
                <a:solidFill>
                  <a:schemeClr val="tx2"/>
                </a:solidFill>
              </a:rPr>
            </a:br>
            <a:r>
              <a:rPr lang="en-US" sz="2400" dirty="0">
                <a:solidFill>
                  <a:schemeClr val="tx2"/>
                </a:solidFill>
              </a:rPr>
              <a:t>thank you for your interest!</a:t>
            </a:r>
            <a:br>
              <a:rPr lang="en-US" sz="2400" dirty="0">
                <a:solidFill>
                  <a:schemeClr val="tx2"/>
                </a:solidFill>
              </a:rPr>
            </a:br>
            <a:endParaRPr lang="en-US" sz="2400" dirty="0"/>
          </a:p>
        </p:txBody>
      </p:sp>
      <p:sp>
        <p:nvSpPr>
          <p:cNvPr id="3" name="Subtitle 2">
            <a:extLst>
              <a:ext uri="{FF2B5EF4-FFF2-40B4-BE49-F238E27FC236}">
                <a16:creationId xmlns:a16="http://schemas.microsoft.com/office/drawing/2014/main" id="{18420099-D61A-72F5-3537-94E4BBE6AB5B}"/>
              </a:ext>
            </a:extLst>
          </p:cNvPr>
          <p:cNvSpPr>
            <a:spLocks noGrp="1"/>
          </p:cNvSpPr>
          <p:nvPr>
            <p:ph type="subTitle" idx="1"/>
          </p:nvPr>
        </p:nvSpPr>
        <p:spPr/>
        <p:txBody>
          <a:bodyPr/>
          <a:lstStyle/>
          <a:p>
            <a:r>
              <a:rPr lang="en-US">
                <a:solidFill>
                  <a:schemeClr val="tx2"/>
                </a:solidFill>
              </a:rPr>
              <a:t>thank you for your interest!</a:t>
            </a:r>
          </a:p>
          <a:p>
            <a:endParaRPr lang="en-US" dirty="0"/>
          </a:p>
        </p:txBody>
      </p:sp>
      <p:pic>
        <p:nvPicPr>
          <p:cNvPr id="4" name="Picture Placeholder 9">
            <a:extLst>
              <a:ext uri="{FF2B5EF4-FFF2-40B4-BE49-F238E27FC236}">
                <a16:creationId xmlns:a16="http://schemas.microsoft.com/office/drawing/2014/main" id="{940ACEAE-4CA1-ED04-DF66-97842BE435D4}"/>
              </a:ext>
            </a:extLst>
          </p:cNvPr>
          <p:cNvPicPr>
            <a:picLocks noChangeAspect="1"/>
          </p:cNvPicPr>
          <p:nvPr/>
        </p:nvPicPr>
        <p:blipFill>
          <a:blip r:embed="rId2"/>
          <a:srcRect t="2930" b="2930"/>
          <a:stretch>
            <a:fillRect/>
          </a:stretch>
        </p:blipFill>
        <p:spPr>
          <a:xfrm>
            <a:off x="218582" y="48514"/>
            <a:ext cx="10157059" cy="5209286"/>
          </a:xfrm>
          <a:prstGeom prst="roundRect">
            <a:avLst>
              <a:gd name="adj" fmla="val 2134"/>
            </a:avLst>
          </a:prstGeom>
        </p:spPr>
      </p:pic>
    </p:spTree>
    <p:extLst>
      <p:ext uri="{BB962C8B-B14F-4D97-AF65-F5344CB8AC3E}">
        <p14:creationId xmlns:p14="http://schemas.microsoft.com/office/powerpoint/2010/main" val="2293706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4D3639-12EB-8B88-CC9B-A2D4F95AB18A}"/>
              </a:ext>
            </a:extLst>
          </p:cNvPr>
          <p:cNvSpPr txBox="1"/>
          <p:nvPr/>
        </p:nvSpPr>
        <p:spPr>
          <a:xfrm>
            <a:off x="231710" y="206268"/>
            <a:ext cx="11430000" cy="6586418"/>
          </a:xfrm>
          <a:prstGeom prst="rect">
            <a:avLst/>
          </a:prstGeom>
          <a:noFill/>
        </p:spPr>
        <p:txBody>
          <a:bodyPr wrap="square">
            <a:spAutoFit/>
          </a:bodyPr>
          <a:lstStyle/>
          <a:p>
            <a:r>
              <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Topics to cover:</a:t>
            </a:r>
            <a:endPar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endParaRPr lang="ro-RO" sz="1400" dirty="0">
              <a:latin typeface="Times New Roman" panose="02020603050405020304" pitchFamily="18" charset="0"/>
              <a:ea typeface="Times New Roman" panose="02020603050405020304" pitchFamily="18" charset="0"/>
              <a:cs typeface="Times New Roman" panose="02020603050405020304" pitchFamily="18" charset="0"/>
            </a:endParaRPr>
          </a:p>
          <a:p>
            <a:pPr rtl="0" fontAlgn="base">
              <a:spcBef>
                <a:spcPts val="0"/>
              </a:spcBef>
              <a:spcAft>
                <a:spcPts val="0"/>
              </a:spcAft>
            </a:pPr>
            <a:r>
              <a:rPr lang="ro-RO" sz="2000" b="1" i="0" u="none" strike="noStrike" dirty="0">
                <a:solidFill>
                  <a:srgbClr val="C00000"/>
                </a:solidFill>
                <a:effectLst/>
                <a:latin typeface="+mj-lt"/>
              </a:rPr>
              <a:t>1</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The fundamental principles of equality </a:t>
            </a:r>
            <a:r>
              <a:rPr lang="en-US" sz="2000" i="0" u="none" strike="noStrike" dirty="0">
                <a:solidFill>
                  <a:srgbClr val="000000"/>
                </a:solidFill>
                <a:effectLst/>
                <a:latin typeface="+mj-lt"/>
              </a:rPr>
              <a:t>and</a:t>
            </a:r>
            <a:r>
              <a:rPr lang="en-US" sz="2000" b="1" i="0" u="none" strike="noStrike" dirty="0">
                <a:solidFill>
                  <a:srgbClr val="000000"/>
                </a:solidFill>
                <a:effectLst/>
                <a:latin typeface="+mj-lt"/>
              </a:rPr>
              <a:t> non-discrimination, judicial standards, and mechanisms of protection against discrimination</a:t>
            </a:r>
            <a:r>
              <a:rPr lang="ro-RO" sz="2000" b="1" i="0" u="none" strike="noStrike" dirty="0">
                <a:solidFill>
                  <a:srgbClr val="000000"/>
                </a:solidFill>
                <a:effectLst/>
                <a:latin typeface="+mj-lt"/>
              </a:rPr>
              <a:t>;</a:t>
            </a:r>
            <a:br>
              <a:rPr lang="en-US" sz="2000" b="1" dirty="0">
                <a:latin typeface="+mj-lt"/>
              </a:rPr>
            </a:br>
            <a:r>
              <a:rPr lang="ro-RO" sz="2000" b="1" dirty="0">
                <a:solidFill>
                  <a:srgbClr val="C00000"/>
                </a:solidFill>
                <a:latin typeface="+mj-lt"/>
              </a:rPr>
              <a:t>2</a:t>
            </a:r>
            <a:r>
              <a:rPr lang="ro-RO" sz="2000" b="1" dirty="0">
                <a:solidFill>
                  <a:schemeClr val="accent1"/>
                </a:solidFill>
                <a:latin typeface="+mj-lt"/>
              </a:rPr>
              <a:t>.</a:t>
            </a:r>
            <a:r>
              <a:rPr lang="ro-RO" sz="2000" b="1" dirty="0">
                <a:latin typeface="+mj-lt"/>
              </a:rPr>
              <a:t> </a:t>
            </a:r>
            <a:r>
              <a:rPr lang="en-US" sz="2000" b="1" i="0" u="none" strike="noStrike" dirty="0">
                <a:solidFill>
                  <a:srgbClr val="000000"/>
                </a:solidFill>
                <a:effectLst/>
                <a:latin typeface="+mj-lt"/>
              </a:rPr>
              <a:t>The key aspects regarding non-discrimination in European and international law (under UNCRC, </a:t>
            </a:r>
            <a:r>
              <a:rPr lang="ro-RO" sz="2000" dirty="0" err="1">
                <a:solidFill>
                  <a:srgbClr val="C00000"/>
                </a:solidFill>
                <a:latin typeface="Times New Roman" panose="02020603050405020304" pitchFamily="18" charset="0"/>
                <a:cs typeface="Times New Roman" panose="02020603050405020304" pitchFamily="18" charset="0"/>
              </a:rPr>
              <a:t>the</a:t>
            </a:r>
            <a:r>
              <a:rPr lang="ro-RO" sz="2000" dirty="0">
                <a:solidFill>
                  <a:srgbClr val="C00000"/>
                </a:solidFill>
                <a:latin typeface="Times New Roman" panose="02020603050405020304" pitchFamily="18" charset="0"/>
                <a:cs typeface="Times New Roman" panose="02020603050405020304" pitchFamily="18" charset="0"/>
              </a:rPr>
              <a:t> </a:t>
            </a:r>
            <a:r>
              <a:rPr lang="en-US" sz="2000" dirty="0">
                <a:solidFill>
                  <a:srgbClr val="C00000"/>
                </a:solidFill>
                <a:latin typeface="Times New Roman" panose="02020603050405020304" pitchFamily="18" charset="0"/>
                <a:cs typeface="Times New Roman" panose="02020603050405020304" pitchFamily="18" charset="0"/>
              </a:rPr>
              <a:t>European Convention on Human</a:t>
            </a:r>
            <a:r>
              <a:rPr lang="ro-RO" sz="2000" dirty="0">
                <a:solidFill>
                  <a:srgbClr val="C00000"/>
                </a:solidFill>
                <a:latin typeface="Times New Roman" panose="02020603050405020304" pitchFamily="18" charset="0"/>
                <a:cs typeface="Times New Roman" panose="02020603050405020304" pitchFamily="18" charset="0"/>
              </a:rPr>
              <a:t> </a:t>
            </a:r>
            <a:r>
              <a:rPr lang="en-US" sz="2000" dirty="0">
                <a:solidFill>
                  <a:srgbClr val="C00000"/>
                </a:solidFill>
                <a:latin typeface="Times New Roman" panose="02020603050405020304" pitchFamily="18" charset="0"/>
                <a:cs typeface="Times New Roman" panose="02020603050405020304" pitchFamily="18" charset="0"/>
              </a:rPr>
              <a:t>Rights</a:t>
            </a:r>
            <a:r>
              <a:rPr lang="en-US" sz="2000" dirty="0">
                <a:solidFill>
                  <a:schemeClr val="accent1"/>
                </a:solidFill>
                <a:latin typeface="Times New Roman" panose="02020603050405020304" pitchFamily="18" charset="0"/>
                <a:cs typeface="Times New Roman" panose="02020603050405020304" pitchFamily="18" charset="0"/>
              </a:rPr>
              <a:t> /</a:t>
            </a:r>
            <a:r>
              <a:rPr lang="en-US" sz="2000" b="1" i="0" u="none" strike="noStrike" dirty="0">
                <a:solidFill>
                  <a:srgbClr val="000000"/>
                </a:solidFill>
                <a:effectLst/>
                <a:latin typeface="+mj-lt"/>
              </a:rPr>
              <a:t>ECHR and other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instruments)</a:t>
            </a:r>
            <a:r>
              <a:rPr lang="ro-RO" sz="2000" b="1" i="0" u="none" strike="noStrike" dirty="0">
                <a:solidFill>
                  <a:srgbClr val="000000"/>
                </a:solidFill>
                <a:effectLst/>
                <a:latin typeface="+mj-lt"/>
              </a:rPr>
              <a:t>;</a:t>
            </a:r>
            <a:endParaRPr lang="en-US" sz="2000" b="1" i="0" u="none" strike="noStrike" dirty="0">
              <a:solidFill>
                <a:srgbClr val="000000"/>
              </a:solidFill>
              <a:effectLst/>
              <a:latin typeface="+mj-lt"/>
            </a:endParaRPr>
          </a:p>
          <a:p>
            <a:pPr algn="just" rtl="0" fontAlgn="base">
              <a:spcBef>
                <a:spcPts val="0"/>
              </a:spcBef>
              <a:spcAft>
                <a:spcPts val="0"/>
              </a:spcAft>
            </a:pPr>
            <a:br>
              <a:rPr lang="en-US" sz="2000" b="1" dirty="0">
                <a:latin typeface="+mj-lt"/>
              </a:rPr>
            </a:br>
            <a:r>
              <a:rPr lang="ro-RO" sz="2000" b="1" dirty="0">
                <a:solidFill>
                  <a:srgbClr val="C00000"/>
                </a:solidFill>
                <a:latin typeface="+mj-lt"/>
              </a:rPr>
              <a:t>3.</a:t>
            </a:r>
            <a:r>
              <a:rPr lang="ro-RO" sz="2000" b="1" dirty="0">
                <a:latin typeface="+mj-lt"/>
              </a:rPr>
              <a:t> </a:t>
            </a:r>
            <a:r>
              <a:rPr lang="en-US" sz="2000" b="1" i="0" u="none" strike="noStrike" dirty="0">
                <a:solidFill>
                  <a:srgbClr val="000000"/>
                </a:solidFill>
                <a:effectLst/>
                <a:latin typeface="+mj-lt"/>
              </a:rPr>
              <a:t>Non-discrimination based on race</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or ethnic origin (e.g., EU Racial Equality Directive)</a:t>
            </a:r>
            <a:r>
              <a:rPr lang="ro-RO" sz="2000" b="1" i="0" u="none" strike="noStrike" dirty="0">
                <a:solidFill>
                  <a:srgbClr val="000000"/>
                </a:solidFill>
                <a:effectLst/>
                <a:latin typeface="+mj-lt"/>
              </a:rPr>
              <a:t>;</a:t>
            </a:r>
          </a:p>
          <a:p>
            <a:pPr algn="just" rtl="0" fontAlgn="base">
              <a:spcBef>
                <a:spcPts val="0"/>
              </a:spcBef>
              <a:spcAft>
                <a:spcPts val="0"/>
              </a:spcAft>
            </a:pPr>
            <a:r>
              <a:rPr lang="ro-RO" sz="2000" b="1" i="0" u="none" strike="noStrike" dirty="0">
                <a:solidFill>
                  <a:srgbClr val="C00000"/>
                </a:solidFill>
                <a:effectLst/>
                <a:latin typeface="+mj-lt"/>
              </a:rPr>
              <a:t>4</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Non-discrimination based on nationality or immigration status (see </a:t>
            </a:r>
            <a:r>
              <a:rPr lang="en-US" sz="2000" dirty="0">
                <a:solidFill>
                  <a:schemeClr val="accent1"/>
                </a:solidFill>
              </a:rPr>
              <a:t>the Treaty on the Functioning of the European Union/</a:t>
            </a:r>
            <a:r>
              <a:rPr lang="en-US" sz="2000" b="1" i="0" u="none" strike="noStrike" dirty="0">
                <a:solidFill>
                  <a:srgbClr val="000000"/>
                </a:solidFill>
                <a:effectLst/>
                <a:latin typeface="+mj-lt"/>
              </a:rPr>
              <a:t> TFEU - freedom of </a:t>
            </a:r>
            <a:r>
              <a:rPr lang="ro-RO" sz="2000" b="1" i="0" u="none" strike="noStrike" dirty="0">
                <a:solidFill>
                  <a:srgbClr val="000000"/>
                </a:solidFill>
                <a:effectLst/>
                <a:latin typeface="+mj-lt"/>
              </a:rPr>
              <a:t>av </a:t>
            </a:r>
            <a:r>
              <a:rPr lang="en-US" sz="2000" b="1" i="0" u="none" strike="noStrike" dirty="0">
                <a:solidFill>
                  <a:srgbClr val="000000"/>
                </a:solidFill>
                <a:effectLst/>
                <a:latin typeface="+mj-lt"/>
              </a:rPr>
              <a:t>movement and of residence;</a:t>
            </a:r>
            <a:r>
              <a:rPr lang="en-US" sz="2000" b="1" i="0" u="none" strike="noStrike" baseline="-25000" dirty="0">
                <a:solidFill>
                  <a:srgbClr val="000000"/>
                </a:solidFill>
                <a:effectLst/>
                <a:latin typeface="+mj-lt"/>
              </a:rPr>
              <a:t> </a:t>
            </a:r>
            <a:r>
              <a:rPr lang="en-US" sz="2000" b="1" i="0" u="none" strike="noStrike" dirty="0">
                <a:solidFill>
                  <a:srgbClr val="000000"/>
                </a:solidFill>
                <a:effectLst/>
                <a:latin typeface="+mj-lt"/>
              </a:rPr>
              <a:t>EU Charter of Fundamental Rights; </a:t>
            </a:r>
            <a:r>
              <a:rPr lang="en-US" sz="2000" b="1" i="0" u="none" strike="noStrike" dirty="0" err="1">
                <a:solidFill>
                  <a:srgbClr val="000000"/>
                </a:solidFill>
                <a:effectLst/>
                <a:latin typeface="+mj-lt"/>
              </a:rPr>
              <a:t>CoE</a:t>
            </a:r>
            <a:r>
              <a:rPr lang="en-US" sz="2000" b="1" i="0" u="none" strike="noStrike" dirty="0">
                <a:solidFill>
                  <a:srgbClr val="000000"/>
                </a:solidFill>
                <a:effectLst/>
                <a:latin typeface="+mj-lt"/>
              </a:rPr>
              <a:t> </a:t>
            </a:r>
            <a:r>
              <a:rPr lang="ro-RO" sz="2000" dirty="0" err="1">
                <a:solidFill>
                  <a:srgbClr val="C00000"/>
                </a:solidFill>
                <a:latin typeface="Times New Roman" panose="02020603050405020304" pitchFamily="18" charset="0"/>
                <a:cs typeface="Times New Roman" panose="02020603050405020304" pitchFamily="18" charset="0"/>
              </a:rPr>
              <a:t>the</a:t>
            </a:r>
            <a:r>
              <a:rPr lang="ro-RO" sz="2000" dirty="0">
                <a:solidFill>
                  <a:srgbClr val="C00000"/>
                </a:solidFill>
                <a:latin typeface="Times New Roman" panose="02020603050405020304" pitchFamily="18" charset="0"/>
                <a:cs typeface="Times New Roman" panose="02020603050405020304" pitchFamily="18" charset="0"/>
              </a:rPr>
              <a:t> </a:t>
            </a:r>
            <a:r>
              <a:rPr lang="en-US" sz="2000" dirty="0">
                <a:solidFill>
                  <a:srgbClr val="C00000"/>
                </a:solidFill>
                <a:latin typeface="Times New Roman" panose="02020603050405020304" pitchFamily="18" charset="0"/>
                <a:cs typeface="Times New Roman" panose="02020603050405020304" pitchFamily="18" charset="0"/>
              </a:rPr>
              <a:t>European Convention on Human</a:t>
            </a:r>
            <a:r>
              <a:rPr lang="ro-RO" sz="2000" dirty="0">
                <a:solidFill>
                  <a:srgbClr val="C00000"/>
                </a:solidFill>
                <a:latin typeface="Times New Roman" panose="02020603050405020304" pitchFamily="18" charset="0"/>
                <a:cs typeface="Times New Roman" panose="02020603050405020304" pitchFamily="18" charset="0"/>
              </a:rPr>
              <a:t> </a:t>
            </a:r>
            <a:r>
              <a:rPr lang="en-US" sz="2000" dirty="0">
                <a:solidFill>
                  <a:srgbClr val="C00000"/>
                </a:solidFill>
                <a:latin typeface="Times New Roman" panose="02020603050405020304" pitchFamily="18" charset="0"/>
                <a:cs typeface="Times New Roman" panose="02020603050405020304" pitchFamily="18" charset="0"/>
              </a:rPr>
              <a:t>Rights</a:t>
            </a:r>
            <a:r>
              <a:rPr lang="en-US" sz="2000" dirty="0">
                <a:solidFill>
                  <a:schemeClr val="accent1"/>
                </a:solidFill>
                <a:latin typeface="Times New Roman" panose="02020603050405020304" pitchFamily="18" charset="0"/>
                <a:cs typeface="Times New Roman" panose="02020603050405020304" pitchFamily="18" charset="0"/>
              </a:rPr>
              <a:t> / </a:t>
            </a:r>
            <a:r>
              <a:rPr lang="en-US" sz="2000" b="1" i="0" u="none" strike="noStrike" dirty="0">
                <a:solidFill>
                  <a:srgbClr val="000000"/>
                </a:solidFill>
                <a:effectLst/>
                <a:latin typeface="+mj-lt"/>
              </a:rPr>
              <a:t>ECHR )</a:t>
            </a:r>
            <a:r>
              <a:rPr lang="ro-RO" sz="2000" b="1" i="0" u="none" strike="noStrike" dirty="0">
                <a:solidFill>
                  <a:srgbClr val="000000"/>
                </a:solidFill>
                <a:effectLst/>
                <a:latin typeface="+mj-lt"/>
              </a:rPr>
              <a:t>;</a:t>
            </a:r>
            <a:endParaRPr lang="en-US" sz="2000" b="1" i="0" u="none" strike="noStrike" dirty="0">
              <a:solidFill>
                <a:srgbClr val="000000"/>
              </a:solidFill>
              <a:effectLst/>
              <a:latin typeface="+mj-lt"/>
            </a:endParaRPr>
          </a:p>
          <a:p>
            <a:pPr algn="just" rtl="0" fontAlgn="base">
              <a:spcBef>
                <a:spcPts val="0"/>
              </a:spcBef>
              <a:spcAft>
                <a:spcPts val="0"/>
              </a:spcAft>
            </a:pPr>
            <a:br>
              <a:rPr lang="en-US" sz="2000" b="1" dirty="0">
                <a:latin typeface="+mj-lt"/>
              </a:rPr>
            </a:br>
            <a:r>
              <a:rPr lang="ro-RO" sz="2000" b="1" dirty="0">
                <a:solidFill>
                  <a:srgbClr val="C00000"/>
                </a:solidFill>
                <a:latin typeface="+mj-lt"/>
              </a:rPr>
              <a:t>5.</a:t>
            </a:r>
            <a:r>
              <a:rPr lang="ro-RO" sz="2000" b="1" dirty="0">
                <a:latin typeface="+mj-lt"/>
              </a:rPr>
              <a:t> </a:t>
            </a:r>
            <a:r>
              <a:rPr lang="en-US" sz="2000" b="1" i="0" u="none" strike="noStrike" dirty="0">
                <a:solidFill>
                  <a:srgbClr val="000000"/>
                </a:solidFill>
                <a:effectLst/>
                <a:latin typeface="+mj-lt"/>
              </a:rPr>
              <a:t>Non-discrimination based on disability </a:t>
            </a:r>
            <a:r>
              <a:rPr lang="en-US" sz="2000" i="0" u="none" strike="noStrike" dirty="0">
                <a:solidFill>
                  <a:srgbClr val="000000"/>
                </a:solidFill>
                <a:effectLst/>
                <a:latin typeface="+mj-lt"/>
              </a:rPr>
              <a:t>(see EU Charter of Fundamental Rights; </a:t>
            </a:r>
            <a:r>
              <a:rPr lang="en-US" sz="2000" i="0" u="none" strike="noStrike" dirty="0" err="1">
                <a:solidFill>
                  <a:srgbClr val="000000"/>
                </a:solidFill>
                <a:effectLst/>
                <a:latin typeface="+mj-lt"/>
              </a:rPr>
              <a:t>CoE</a:t>
            </a:r>
            <a:r>
              <a:rPr lang="en-US" sz="2000" i="0" u="none" strike="noStrike" dirty="0">
                <a:solidFill>
                  <a:srgbClr val="000000"/>
                </a:solidFill>
                <a:effectLst/>
                <a:latin typeface="+mj-lt"/>
              </a:rPr>
              <a:t> ECHR and its Protocol No. 12)</a:t>
            </a:r>
            <a:r>
              <a:rPr lang="ro-RO" sz="2000" i="0" u="none" strike="noStrike" dirty="0">
                <a:solidFill>
                  <a:srgbClr val="000000"/>
                </a:solidFill>
                <a:effectLst/>
                <a:latin typeface="+mj-lt"/>
              </a:rPr>
              <a:t>;</a:t>
            </a:r>
            <a:endParaRPr lang="en-US" sz="2000" i="0" u="none" strike="noStrike" dirty="0">
              <a:solidFill>
                <a:srgbClr val="000000"/>
              </a:solidFill>
              <a:effectLst/>
              <a:latin typeface="+mj-lt"/>
            </a:endParaRPr>
          </a:p>
          <a:p>
            <a:pPr algn="just" rtl="0" fontAlgn="base">
              <a:spcBef>
                <a:spcPts val="0"/>
              </a:spcBef>
              <a:spcAft>
                <a:spcPts val="0"/>
              </a:spcAft>
            </a:pPr>
            <a:br>
              <a:rPr lang="en-US" sz="2000" b="1" dirty="0">
                <a:latin typeface="+mj-lt"/>
              </a:rPr>
            </a:br>
            <a:r>
              <a:rPr lang="ro-RO" sz="2000" b="1" dirty="0">
                <a:solidFill>
                  <a:srgbClr val="C00000"/>
                </a:solidFill>
                <a:latin typeface="+mj-lt"/>
              </a:rPr>
              <a:t>6.</a:t>
            </a:r>
            <a:r>
              <a:rPr lang="ro-RO" sz="2000" b="1" dirty="0">
                <a:latin typeface="+mj-lt"/>
              </a:rPr>
              <a:t> </a:t>
            </a:r>
            <a:r>
              <a:rPr lang="en-US" sz="2000" b="1" i="0" u="none" strike="noStrike" dirty="0">
                <a:solidFill>
                  <a:srgbClr val="000000"/>
                </a:solidFill>
                <a:effectLst/>
                <a:latin typeface="+mj-lt"/>
              </a:rPr>
              <a:t>Non-discrimination based on other protected grounds </a:t>
            </a:r>
            <a:r>
              <a:rPr lang="en-US" sz="2000" b="1" i="0" u="none" strike="noStrike" dirty="0">
                <a:solidFill>
                  <a:srgbClr val="7030A0"/>
                </a:solidFill>
                <a:effectLst/>
                <a:latin typeface="+mj-lt"/>
              </a:rPr>
              <a:t>(</a:t>
            </a:r>
            <a:r>
              <a:rPr lang="en-US" sz="2000" i="0" u="none" strike="noStrike" dirty="0">
                <a:solidFill>
                  <a:srgbClr val="7030A0"/>
                </a:solidFill>
                <a:effectLst/>
                <a:latin typeface="+mj-lt"/>
              </a:rPr>
              <a:t>see EU Charter of Fundamental Rights; EU Gender Equality Directives; European Commission LGBTIQ equality strategy 2020–2025; also </a:t>
            </a:r>
            <a:r>
              <a:rPr lang="en-US" sz="2000" i="0" u="none" strike="noStrike" dirty="0" err="1">
                <a:solidFill>
                  <a:srgbClr val="7030A0"/>
                </a:solidFill>
                <a:effectLst/>
                <a:latin typeface="+mj-lt"/>
              </a:rPr>
              <a:t>CoE</a:t>
            </a:r>
            <a:r>
              <a:rPr lang="en-US" sz="2000" i="0" u="none" strike="noStrike" dirty="0">
                <a:solidFill>
                  <a:srgbClr val="7030A0"/>
                </a:solidFill>
                <a:effectLst/>
                <a:latin typeface="+mj-lt"/>
              </a:rPr>
              <a:t> ECtHR</a:t>
            </a:r>
            <a:r>
              <a:rPr lang="en-US" sz="2000" b="1" i="0" u="none" strike="noStrike" dirty="0">
                <a:solidFill>
                  <a:srgbClr val="7030A0"/>
                </a:solidFill>
                <a:effectLst/>
                <a:latin typeface="+mj-lt"/>
              </a:rPr>
              <a:t>)</a:t>
            </a:r>
            <a:r>
              <a:rPr lang="ro-RO" sz="2000" b="1" i="0" u="none" strike="noStrike" dirty="0">
                <a:solidFill>
                  <a:srgbClr val="7030A0"/>
                </a:solidFill>
                <a:effectLst/>
                <a:latin typeface="+mj-lt"/>
              </a:rPr>
              <a:t>;</a:t>
            </a:r>
            <a:endParaRPr lang="en-US" sz="2000" b="1" i="0" u="none" strike="noStrike" dirty="0">
              <a:solidFill>
                <a:srgbClr val="7030A0"/>
              </a:solidFill>
              <a:effectLst/>
              <a:latin typeface="+mj-lt"/>
            </a:endParaRPr>
          </a:p>
          <a:p>
            <a:pPr algn="just" rtl="0" fontAlgn="base">
              <a:spcBef>
                <a:spcPts val="0"/>
              </a:spcBef>
              <a:spcAft>
                <a:spcPts val="0"/>
              </a:spcAft>
            </a:pPr>
            <a:br>
              <a:rPr lang="en-US" sz="2000" b="1" dirty="0">
                <a:solidFill>
                  <a:srgbClr val="7030A0"/>
                </a:solidFill>
                <a:latin typeface="+mj-lt"/>
              </a:rPr>
            </a:br>
            <a:r>
              <a:rPr lang="ro-RO" sz="2000" b="1" dirty="0">
                <a:solidFill>
                  <a:srgbClr val="C00000"/>
                </a:solidFill>
                <a:latin typeface="+mj-lt"/>
              </a:rPr>
              <a:t>7</a:t>
            </a:r>
            <a:r>
              <a:rPr lang="ro-RO" sz="2000" b="1" dirty="0">
                <a:latin typeface="+mj-lt"/>
              </a:rPr>
              <a:t>. </a:t>
            </a:r>
            <a:r>
              <a:rPr lang="en-US" sz="2000" b="1" i="0" u="none" strike="noStrike" dirty="0">
                <a:solidFill>
                  <a:srgbClr val="000000"/>
                </a:solidFill>
                <a:effectLst/>
                <a:latin typeface="+mj-lt"/>
              </a:rPr>
              <a:t>Protection of children from discrimination or punishment on the basis of status, activities, expressed opinions or beliefs of the child’s parents, guardians or family members.</a:t>
            </a:r>
          </a:p>
          <a:p>
            <a:pPr algn="just" rtl="0" fontAlgn="base">
              <a:spcBef>
                <a:spcPts val="0"/>
              </a:spcBef>
              <a:spcAft>
                <a:spcPts val="0"/>
              </a:spcAft>
            </a:pPr>
            <a:endParaRPr lang="en-US" sz="2000" b="1" i="0" u="none" strike="noStrike" dirty="0">
              <a:solidFill>
                <a:srgbClr val="000000"/>
              </a:solidFill>
              <a:effectLst/>
              <a:latin typeface="+mj-lt"/>
            </a:endParaRPr>
          </a:p>
          <a:p>
            <a:endPar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060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A463F7-7574-12DD-4B5A-6E39E309D933}"/>
              </a:ext>
            </a:extLst>
          </p:cNvPr>
          <p:cNvSpPr>
            <a:spLocks noGrp="1"/>
          </p:cNvSpPr>
          <p:nvPr>
            <p:ph type="title"/>
          </p:nvPr>
        </p:nvSpPr>
        <p:spPr>
          <a:xfrm>
            <a:off x="149290" y="365125"/>
            <a:ext cx="11204510" cy="1006475"/>
          </a:xfrm>
        </p:spPr>
        <p:txBody>
          <a:bodyPr>
            <a:normAutofit/>
          </a:bodyPr>
          <a:lstStyle/>
          <a:p>
            <a:r>
              <a:rPr lang="ro-RO" sz="1600" b="1" i="0" u="none" strike="noStrike" dirty="0">
                <a:solidFill>
                  <a:srgbClr val="C00000"/>
                </a:solidFill>
                <a:effectLst/>
                <a:latin typeface="+mj-lt"/>
              </a:rPr>
              <a:t>1</a:t>
            </a:r>
            <a:r>
              <a:rPr lang="ro-RO" sz="1600" b="1" i="0" u="none" strike="noStrike" dirty="0">
                <a:solidFill>
                  <a:srgbClr val="000000"/>
                </a:solidFill>
                <a:effectLst/>
                <a:latin typeface="+mj-lt"/>
              </a:rPr>
              <a:t>. </a:t>
            </a:r>
            <a:r>
              <a:rPr lang="en-US" sz="1600" b="1" i="0" u="none" strike="noStrike" dirty="0">
                <a:solidFill>
                  <a:srgbClr val="000000"/>
                </a:solidFill>
                <a:effectLst/>
                <a:latin typeface="+mj-lt"/>
              </a:rPr>
              <a:t>The fundamental principles of equality and non-discrimination, judicial standards, and mechanisms of protection against discrimination</a:t>
            </a:r>
            <a:r>
              <a:rPr lang="ro-RO" sz="1600" b="1" i="0" u="none" strike="noStrike" dirty="0">
                <a:solidFill>
                  <a:srgbClr val="000000"/>
                </a:solidFill>
                <a:effectLst/>
                <a:latin typeface="+mj-lt"/>
              </a:rPr>
              <a:t>;</a:t>
            </a:r>
            <a:endParaRPr lang="en-US" sz="1600" dirty="0"/>
          </a:p>
        </p:txBody>
      </p:sp>
      <p:sp>
        <p:nvSpPr>
          <p:cNvPr id="3" name="Content Placeholder 2">
            <a:extLst>
              <a:ext uri="{FF2B5EF4-FFF2-40B4-BE49-F238E27FC236}">
                <a16:creationId xmlns:a16="http://schemas.microsoft.com/office/drawing/2014/main" id="{EDCA307F-0A63-BDFE-016F-7610931C5CBC}"/>
              </a:ext>
            </a:extLst>
          </p:cNvPr>
          <p:cNvSpPr>
            <a:spLocks noGrp="1"/>
          </p:cNvSpPr>
          <p:nvPr>
            <p:ph idx="1"/>
          </p:nvPr>
        </p:nvSpPr>
        <p:spPr>
          <a:xfrm>
            <a:off x="149290" y="1268963"/>
            <a:ext cx="11681926" cy="4908000"/>
          </a:xfrm>
        </p:spPr>
        <p:txBody>
          <a:bodyPr>
            <a:normAutofit/>
          </a:bodyPr>
          <a:lstStyle/>
          <a:p>
            <a:pPr marL="0" marR="0" algn="just">
              <a:lnSpc>
                <a:spcPct val="107000"/>
              </a:lnSpc>
              <a:spcBef>
                <a:spcPts val="0"/>
              </a:spcBef>
              <a:spcAft>
                <a:spcPts val="800"/>
              </a:spcAft>
            </a:pPr>
            <a:r>
              <a:rPr lang="ro-RO" sz="2400" kern="100" dirty="0">
                <a:solidFill>
                  <a:schemeClr val="accent1"/>
                </a:solidFill>
                <a:effectLst/>
                <a:latin typeface="+mj-lt"/>
                <a:ea typeface="Calibri" panose="020F0502020204030204" pitchFamily="34" charset="0"/>
                <a:cs typeface="Times New Roman" panose="02020603050405020304" pitchFamily="18" charset="0"/>
              </a:rPr>
              <a:t>f</a:t>
            </a:r>
            <a:r>
              <a:rPr lang="en-US" sz="2400" kern="100" dirty="0" err="1">
                <a:solidFill>
                  <a:schemeClr val="accent1"/>
                </a:solidFill>
                <a:effectLst/>
                <a:latin typeface="+mj-lt"/>
                <a:ea typeface="Calibri" panose="020F0502020204030204" pitchFamily="34" charset="0"/>
                <a:cs typeface="Times New Roman" panose="02020603050405020304" pitchFamily="18" charset="0"/>
              </a:rPr>
              <a:t>undamental</a:t>
            </a:r>
            <a:r>
              <a:rPr lang="en-US" sz="2400" kern="100" dirty="0">
                <a:solidFill>
                  <a:schemeClr val="accent1"/>
                </a:solidFill>
                <a:effectLst/>
                <a:latin typeface="+mj-lt"/>
                <a:ea typeface="Calibri" panose="020F0502020204030204" pitchFamily="34" charset="0"/>
                <a:cs typeface="Times New Roman" panose="02020603050405020304" pitchFamily="18" charset="0"/>
              </a:rPr>
              <a:t> human rights and freedoms are </a:t>
            </a:r>
            <a:r>
              <a:rPr lang="en-US" sz="2400" i="1" kern="100" dirty="0">
                <a:solidFill>
                  <a:schemeClr val="accent1"/>
                </a:solidFill>
                <a:effectLst/>
                <a:latin typeface="+mj-lt"/>
                <a:ea typeface="Calibri" panose="020F0502020204030204" pitchFamily="34" charset="0"/>
                <a:cs typeface="Times New Roman" panose="02020603050405020304" pitchFamily="18" charset="0"/>
              </a:rPr>
              <a:t>prerogatives recognized by international law to all persons</a:t>
            </a:r>
            <a:r>
              <a:rPr lang="en-US" sz="2400" kern="100" dirty="0">
                <a:solidFill>
                  <a:schemeClr val="accent1"/>
                </a:solidFill>
                <a:effectLst/>
                <a:latin typeface="+mj-lt"/>
                <a:ea typeface="Calibri" panose="020F0502020204030204" pitchFamily="34" charset="0"/>
                <a:cs typeface="Times New Roman" panose="02020603050405020304" pitchFamily="18" charset="0"/>
              </a:rPr>
              <a:t>, without any </a:t>
            </a:r>
            <a:r>
              <a:rPr lang="en-US" sz="2400" kern="0" dirty="0">
                <a:solidFill>
                  <a:schemeClr val="accent1"/>
                </a:solidFill>
                <a:effectLst/>
                <a:latin typeface="+mj-lt"/>
                <a:ea typeface="Times New Roman" panose="02020603050405020304" pitchFamily="18" charset="0"/>
                <a:cs typeface="Times New Roman" panose="02020603050405020304" pitchFamily="18" charset="0"/>
              </a:rPr>
              <a:t>discrimination</a:t>
            </a:r>
            <a:r>
              <a:rPr lang="en-US" sz="2400" kern="100" dirty="0">
                <a:solidFill>
                  <a:schemeClr val="accent1"/>
                </a:solidFill>
                <a:effectLst/>
                <a:latin typeface="+mj-lt"/>
                <a:ea typeface="Calibri" panose="020F0502020204030204" pitchFamily="34" charset="0"/>
                <a:cs typeface="Times New Roman" panose="02020603050405020304" pitchFamily="18" charset="0"/>
              </a:rPr>
              <a:t>, in relations with the state and the community</a:t>
            </a:r>
            <a:r>
              <a:rPr lang="ro-RO" sz="2400" kern="100" dirty="0">
                <a:solidFill>
                  <a:schemeClr val="accent1"/>
                </a:solidFill>
                <a:effectLst/>
                <a:latin typeface="+mj-lt"/>
                <a:ea typeface="Calibri" panose="020F0502020204030204" pitchFamily="34" charset="0"/>
                <a:cs typeface="Times New Roman" panose="02020603050405020304" pitchFamily="18" charset="0"/>
              </a:rPr>
              <a:t>;</a:t>
            </a:r>
            <a:r>
              <a:rPr lang="en-US" sz="2400" kern="100" dirty="0">
                <a:solidFill>
                  <a:schemeClr val="accent1"/>
                </a:solidFill>
                <a:effectLst/>
                <a:latin typeface="+mj-lt"/>
                <a:ea typeface="Calibri" panose="020F0502020204030204" pitchFamily="34" charset="0"/>
                <a:cs typeface="Times New Roman" panose="02020603050405020304" pitchFamily="18" charset="0"/>
              </a:rPr>
              <a:t> </a:t>
            </a:r>
          </a:p>
          <a:p>
            <a:pPr marL="0" marR="0" algn="just">
              <a:lnSpc>
                <a:spcPct val="107000"/>
              </a:lnSpc>
              <a:spcBef>
                <a:spcPts val="0"/>
              </a:spcBef>
              <a:spcAft>
                <a:spcPts val="800"/>
              </a:spcAft>
            </a:pPr>
            <a:r>
              <a:rPr lang="ro-RO" sz="2400" kern="100" dirty="0">
                <a:solidFill>
                  <a:schemeClr val="accent1"/>
                </a:solidFill>
                <a:effectLst/>
                <a:latin typeface="+mj-lt"/>
                <a:ea typeface="Calibri" panose="020F0502020204030204" pitchFamily="34" charset="0"/>
                <a:cs typeface="Times New Roman" panose="02020603050405020304" pitchFamily="18" charset="0"/>
              </a:rPr>
              <a:t>d</a:t>
            </a:r>
            <a:r>
              <a:rPr lang="en-US" sz="2400" kern="100" dirty="0" err="1">
                <a:solidFill>
                  <a:schemeClr val="accent1"/>
                </a:solidFill>
                <a:effectLst/>
                <a:latin typeface="+mj-lt"/>
                <a:ea typeface="Calibri" panose="020F0502020204030204" pitchFamily="34" charset="0"/>
                <a:cs typeface="Times New Roman" panose="02020603050405020304" pitchFamily="18" charset="0"/>
              </a:rPr>
              <a:t>iscriminalization</a:t>
            </a:r>
            <a:r>
              <a:rPr lang="en-US" sz="2400" kern="100" dirty="0">
                <a:solidFill>
                  <a:schemeClr val="accent1"/>
                </a:solidFill>
                <a:effectLst/>
                <a:latin typeface="+mj-lt"/>
                <a:ea typeface="Calibri" panose="020F0502020204030204" pitchFamily="34" charset="0"/>
                <a:cs typeface="Times New Roman" panose="02020603050405020304" pitchFamily="18" charset="0"/>
              </a:rPr>
              <a:t> constitutes a violation of the rights enunciated in </a:t>
            </a:r>
            <a:r>
              <a:rPr lang="en-US" sz="2400" i="1" kern="100" dirty="0">
                <a:solidFill>
                  <a:schemeClr val="accent1"/>
                </a:solidFill>
                <a:effectLst/>
                <a:latin typeface="+mj-lt"/>
                <a:ea typeface="Calibri" panose="020F0502020204030204" pitchFamily="34" charset="0"/>
                <a:cs typeface="Times New Roman" panose="02020603050405020304" pitchFamily="18" charset="0"/>
              </a:rPr>
              <a:t>international acts for the protection of human rights</a:t>
            </a:r>
            <a:r>
              <a:rPr lang="ro-RO" sz="2400" kern="100" dirty="0">
                <a:solidFill>
                  <a:schemeClr val="accent1"/>
                </a:solidFill>
                <a:effectLst/>
                <a:latin typeface="+mj-lt"/>
                <a:ea typeface="Calibri" panose="020F0502020204030204" pitchFamily="34" charset="0"/>
                <a:cs typeface="Times New Roman" panose="02020603050405020304" pitchFamily="18" charset="0"/>
              </a:rPr>
              <a:t>;</a:t>
            </a:r>
            <a:endParaRPr lang="ro-RO" sz="2400" dirty="0">
              <a:solidFill>
                <a:schemeClr val="accent1"/>
              </a:solidFill>
              <a:latin typeface="+mj-lt"/>
            </a:endParaRPr>
          </a:p>
          <a:p>
            <a:r>
              <a:rPr lang="ro-RO" sz="2400" dirty="0">
                <a:latin typeface="+mj-lt"/>
              </a:rPr>
              <a:t>t</a:t>
            </a:r>
            <a:r>
              <a:rPr lang="en-US" sz="2400" dirty="0">
                <a:latin typeface="+mj-lt"/>
              </a:rPr>
              <a:t>he prohibition of discrimination</a:t>
            </a:r>
            <a:r>
              <a:rPr lang="en-US" sz="2400" dirty="0">
                <a:solidFill>
                  <a:schemeClr val="accent1"/>
                </a:solidFill>
                <a:latin typeface="+mj-lt"/>
              </a:rPr>
              <a:t> is </a:t>
            </a:r>
            <a:r>
              <a:rPr lang="en-US" sz="2400" i="1" dirty="0">
                <a:solidFill>
                  <a:schemeClr val="accent1"/>
                </a:solidFill>
                <a:latin typeface="+mj-lt"/>
              </a:rPr>
              <a:t>a basic principle of any democratic society</a:t>
            </a:r>
            <a:r>
              <a:rPr lang="ro-RO" sz="2400" dirty="0">
                <a:solidFill>
                  <a:schemeClr val="accent1"/>
                </a:solidFill>
                <a:latin typeface="+mj-lt"/>
              </a:rPr>
              <a:t>;</a:t>
            </a:r>
          </a:p>
          <a:p>
            <a:r>
              <a:rPr lang="en-US" sz="2400" dirty="0">
                <a:solidFill>
                  <a:schemeClr val="accent1"/>
                </a:solidFill>
                <a:latin typeface="+mj-lt"/>
                <a:cs typeface="Times New Roman" panose="02020603050405020304" pitchFamily="18" charset="0"/>
              </a:rPr>
              <a:t>is a fundamental element of international human rights law,</a:t>
            </a:r>
          </a:p>
          <a:p>
            <a:r>
              <a:rPr lang="en-US" sz="2400" dirty="0">
                <a:solidFill>
                  <a:schemeClr val="accent1"/>
                </a:solidFill>
                <a:latin typeface="+mj-lt"/>
                <a:cs typeface="Times New Roman" panose="02020603050405020304" pitchFamily="18" charset="0"/>
              </a:rPr>
              <a:t>in general international law, a violation of the principle of non-discrimination arises</a:t>
            </a:r>
            <a:r>
              <a:rPr lang="ro-RO" sz="2400" dirty="0">
                <a:solidFill>
                  <a:schemeClr val="accent1"/>
                </a:solidFill>
                <a:latin typeface="+mj-lt"/>
                <a:cs typeface="Times New Roman" panose="02020603050405020304" pitchFamily="18" charset="0"/>
              </a:rPr>
              <a:t> </a:t>
            </a:r>
            <a:r>
              <a:rPr lang="en-US" sz="2400" dirty="0">
                <a:solidFill>
                  <a:schemeClr val="accent1"/>
                </a:solidFill>
                <a:latin typeface="+mj-lt"/>
                <a:cs typeface="Times New Roman" panose="02020603050405020304" pitchFamily="18" charset="0"/>
              </a:rPr>
              <a:t>if: </a:t>
            </a:r>
          </a:p>
          <a:p>
            <a:pPr marL="342900" indent="-342900">
              <a:buAutoNum type="alphaLcParenR"/>
            </a:pPr>
            <a:r>
              <a:rPr lang="en-US" sz="2400" dirty="0">
                <a:solidFill>
                  <a:schemeClr val="accent1"/>
                </a:solidFill>
                <a:latin typeface="+mj-lt"/>
                <a:cs typeface="Times New Roman" panose="02020603050405020304" pitchFamily="18" charset="0"/>
              </a:rPr>
              <a:t>equal cases are treated in a different manner; </a:t>
            </a:r>
          </a:p>
          <a:p>
            <a:pPr marL="342900" indent="-342900">
              <a:buAutoNum type="alphaLcParenR"/>
            </a:pPr>
            <a:r>
              <a:rPr lang="en-US" sz="2400" dirty="0">
                <a:solidFill>
                  <a:schemeClr val="accent1"/>
                </a:solidFill>
                <a:latin typeface="+mj-lt"/>
                <a:cs typeface="Times New Roman" panose="02020603050405020304" pitchFamily="18" charset="0"/>
              </a:rPr>
              <a:t>a difference</a:t>
            </a:r>
            <a:r>
              <a:rPr lang="ro-RO" sz="2400" dirty="0">
                <a:solidFill>
                  <a:schemeClr val="accent1"/>
                </a:solidFill>
                <a:latin typeface="+mj-lt"/>
                <a:cs typeface="Times New Roman" panose="02020603050405020304" pitchFamily="18" charset="0"/>
              </a:rPr>
              <a:t> </a:t>
            </a:r>
            <a:r>
              <a:rPr lang="en-US" sz="2400" dirty="0">
                <a:solidFill>
                  <a:schemeClr val="accent1"/>
                </a:solidFill>
                <a:latin typeface="+mj-lt"/>
                <a:cs typeface="Times New Roman" panose="02020603050405020304" pitchFamily="18" charset="0"/>
              </a:rPr>
              <a:t>in treatment does not have an objective</a:t>
            </a:r>
            <a:r>
              <a:rPr lang="ro-RO" sz="2400" dirty="0">
                <a:solidFill>
                  <a:schemeClr val="accent1"/>
                </a:solidFill>
                <a:latin typeface="+mj-lt"/>
                <a:cs typeface="Times New Roman" panose="02020603050405020304" pitchFamily="18" charset="0"/>
              </a:rPr>
              <a:t> </a:t>
            </a:r>
            <a:r>
              <a:rPr lang="en-US" sz="2400" dirty="0">
                <a:solidFill>
                  <a:schemeClr val="accent1"/>
                </a:solidFill>
                <a:latin typeface="+mj-lt"/>
                <a:cs typeface="Times New Roman" panose="02020603050405020304" pitchFamily="18" charset="0"/>
              </a:rPr>
              <a:t>and reasonable justification; or </a:t>
            </a:r>
          </a:p>
          <a:p>
            <a:pPr marL="342900" indent="-342900">
              <a:buAutoNum type="alphaLcParenR"/>
            </a:pPr>
            <a:r>
              <a:rPr lang="en-US" sz="2400" dirty="0">
                <a:solidFill>
                  <a:schemeClr val="accent1"/>
                </a:solidFill>
                <a:latin typeface="+mj-lt"/>
                <a:cs typeface="Times New Roman" panose="02020603050405020304" pitchFamily="18" charset="0"/>
              </a:rPr>
              <a:t>if there is no proportionality between the aim sought and the means employed.</a:t>
            </a:r>
            <a:endParaRPr lang="ro-RO" sz="2400" dirty="0">
              <a:solidFill>
                <a:schemeClr val="accent1"/>
              </a:solidFill>
              <a:latin typeface="+mj-lt"/>
              <a:cs typeface="Times New Roman" panose="02020603050405020304" pitchFamily="18" charset="0"/>
            </a:endParaRPr>
          </a:p>
          <a:p>
            <a:endParaRPr lang="en-US" sz="1600" dirty="0">
              <a:solidFill>
                <a:schemeClr val="accent1"/>
              </a:solidFill>
            </a:endParaRPr>
          </a:p>
        </p:txBody>
      </p:sp>
    </p:spTree>
    <p:extLst>
      <p:ext uri="{BB962C8B-B14F-4D97-AF65-F5344CB8AC3E}">
        <p14:creationId xmlns:p14="http://schemas.microsoft.com/office/powerpoint/2010/main" val="6327743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850B9-8C42-B403-9AE6-EE508ACAD697}"/>
              </a:ext>
            </a:extLst>
          </p:cNvPr>
          <p:cNvSpPr>
            <a:spLocks noGrp="1"/>
          </p:cNvSpPr>
          <p:nvPr>
            <p:ph type="title"/>
          </p:nvPr>
        </p:nvSpPr>
        <p:spPr>
          <a:xfrm>
            <a:off x="233265" y="149291"/>
            <a:ext cx="11588620" cy="886408"/>
          </a:xfrm>
        </p:spPr>
        <p:txBody>
          <a:bodyPr>
            <a:normAutofit fontScale="90000"/>
          </a:bodyPr>
          <a:lstStyle/>
          <a:p>
            <a:r>
              <a:rPr lang="ro-RO" sz="2000" b="1" i="0" u="none" strike="noStrike" dirty="0">
                <a:solidFill>
                  <a:srgbClr val="C00000"/>
                </a:solidFill>
                <a:effectLst/>
                <a:latin typeface="+mj-lt"/>
              </a:rPr>
              <a:t>1.</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The fundamental principles of equality and non-discrimination, judicial standards, and mechanisms of protection against discrimination</a:t>
            </a:r>
            <a:r>
              <a:rPr lang="ro-RO" sz="2000" b="1" i="0" u="none" strike="noStrike" dirty="0">
                <a:solidFill>
                  <a:srgbClr val="000000"/>
                </a:solidFill>
                <a:effectLst/>
                <a:latin typeface="+mj-lt"/>
              </a:rPr>
              <a:t>;</a:t>
            </a:r>
            <a:br>
              <a:rPr lang="en-US" sz="2000" b="1" dirty="0">
                <a:latin typeface="+mj-lt"/>
              </a:rPr>
            </a:br>
            <a:br>
              <a:rPr lang="ro-RO" sz="2000" dirty="0">
                <a:latin typeface="Times New Roman" panose="02020603050405020304" pitchFamily="18" charset="0"/>
                <a:cs typeface="Times New Roman" panose="02020603050405020304" pitchFamily="18" charset="0"/>
              </a:rPr>
            </a:br>
            <a:endParaRPr lang="en-US" sz="2000" dirty="0"/>
          </a:p>
        </p:txBody>
      </p:sp>
      <p:sp>
        <p:nvSpPr>
          <p:cNvPr id="3" name="Content Placeholder 2">
            <a:extLst>
              <a:ext uri="{FF2B5EF4-FFF2-40B4-BE49-F238E27FC236}">
                <a16:creationId xmlns:a16="http://schemas.microsoft.com/office/drawing/2014/main" id="{BA89B9C0-7FB5-E105-7B1E-C8B1E9C52EE5}"/>
              </a:ext>
            </a:extLst>
          </p:cNvPr>
          <p:cNvSpPr>
            <a:spLocks noGrp="1"/>
          </p:cNvSpPr>
          <p:nvPr>
            <p:ph idx="1"/>
          </p:nvPr>
        </p:nvSpPr>
        <p:spPr>
          <a:xfrm>
            <a:off x="233265" y="1203649"/>
            <a:ext cx="11120536" cy="4973313"/>
          </a:xfrm>
        </p:spPr>
        <p:txBody>
          <a:bodyPr>
            <a:normAutofit/>
          </a:bodyPr>
          <a:lstStyle/>
          <a:p>
            <a:pPr marL="0" indent="0" algn="ctr">
              <a:buNone/>
            </a:pPr>
            <a:r>
              <a:rPr lang="en-US" sz="2400" dirty="0">
                <a:solidFill>
                  <a:schemeClr val="tx2"/>
                </a:solidFill>
              </a:rPr>
              <a:t>The concept of discrimination.</a:t>
            </a:r>
            <a:r>
              <a:rPr lang="ro-RO" sz="2400" dirty="0">
                <a:solidFill>
                  <a:schemeClr val="tx2"/>
                </a:solidFill>
              </a:rPr>
              <a:t> </a:t>
            </a:r>
            <a:r>
              <a:rPr lang="en-US" sz="2400" dirty="0">
                <a:solidFill>
                  <a:schemeClr val="tx2"/>
                </a:solidFill>
              </a:rPr>
              <a:t>The content of discriminatory treatment</a:t>
            </a:r>
            <a:endParaRPr lang="ro-RO" sz="2400" dirty="0">
              <a:solidFill>
                <a:schemeClr val="tx2"/>
              </a:solidFill>
            </a:endParaRPr>
          </a:p>
          <a:p>
            <a:pPr algn="just"/>
            <a:r>
              <a:rPr lang="ro-RO" sz="2400" kern="100" dirty="0">
                <a:solidFill>
                  <a:schemeClr val="accent1"/>
                </a:solidFill>
                <a:effectLst/>
                <a:latin typeface="+mj-lt"/>
                <a:ea typeface="Calibri" panose="020F0502020204030204" pitchFamily="34" charset="0"/>
                <a:cs typeface="Times New Roman" panose="02020603050405020304" pitchFamily="18" charset="0"/>
              </a:rPr>
              <a:t>t</a:t>
            </a:r>
            <a:r>
              <a:rPr lang="en-US" sz="2000" kern="100" dirty="0">
                <a:solidFill>
                  <a:schemeClr val="accent1"/>
                </a:solidFill>
                <a:effectLst/>
                <a:latin typeface="+mj-lt"/>
                <a:ea typeface="Calibri" panose="020F0502020204030204" pitchFamily="34" charset="0"/>
                <a:cs typeface="Times New Roman" panose="02020603050405020304" pitchFamily="18" charset="0"/>
              </a:rPr>
              <a:t>he existence of norms that establish effective guarantees against discrimination and discriminatory </a:t>
            </a:r>
            <a:r>
              <a:rPr lang="en-US" sz="2000" kern="100" dirty="0">
                <a:solidFill>
                  <a:srgbClr val="C00000"/>
                </a:solidFill>
                <a:effectLst/>
                <a:latin typeface="+mj-lt"/>
                <a:ea typeface="Calibri" panose="020F0502020204030204" pitchFamily="34" charset="0"/>
                <a:cs typeface="Times New Roman" panose="02020603050405020304" pitchFamily="18" charset="0"/>
              </a:rPr>
              <a:t>practices are absolute necessary in a democratic society</a:t>
            </a:r>
            <a:r>
              <a:rPr lang="ro-RO" sz="2000" kern="100" dirty="0">
                <a:solidFill>
                  <a:schemeClr val="accent1"/>
                </a:solidFill>
                <a:effectLst/>
                <a:latin typeface="+mj-lt"/>
                <a:ea typeface="Calibri" panose="020F0502020204030204" pitchFamily="34" charset="0"/>
                <a:cs typeface="Times New Roman" panose="02020603050405020304" pitchFamily="18" charset="0"/>
              </a:rPr>
              <a:t>;</a:t>
            </a:r>
          </a:p>
          <a:p>
            <a:pPr algn="just"/>
            <a:r>
              <a:rPr lang="ro-RO" sz="2000" kern="100" dirty="0">
                <a:solidFill>
                  <a:schemeClr val="accent1"/>
                </a:solidFill>
                <a:latin typeface="+mj-lt"/>
                <a:ea typeface="Calibri" panose="020F0502020204030204" pitchFamily="34" charset="0"/>
                <a:cs typeface="Times New Roman" panose="02020603050405020304" pitchFamily="18" charset="0"/>
              </a:rPr>
              <a:t>p</a:t>
            </a:r>
            <a:r>
              <a:rPr lang="en-US" sz="2000" kern="100" dirty="0" err="1">
                <a:solidFill>
                  <a:schemeClr val="accent1"/>
                </a:solidFill>
                <a:effectLst/>
                <a:latin typeface="+mj-lt"/>
                <a:ea typeface="Calibri" panose="020F0502020204030204" pitchFamily="34" charset="0"/>
                <a:cs typeface="Times New Roman" panose="02020603050405020304" pitchFamily="18" charset="0"/>
              </a:rPr>
              <a:t>romotion</a:t>
            </a:r>
            <a:r>
              <a:rPr lang="en-US" sz="2000" kern="100" dirty="0">
                <a:solidFill>
                  <a:schemeClr val="accent1"/>
                </a:solidFill>
                <a:effectLst/>
                <a:latin typeface="+mj-lt"/>
                <a:ea typeface="Calibri" panose="020F0502020204030204" pitchFamily="34" charset="0"/>
                <a:cs typeface="Times New Roman" panose="02020603050405020304" pitchFamily="18" charset="0"/>
              </a:rPr>
              <a:t> and assistance ensuring respect for fundamental rights and freedoms of man </a:t>
            </a:r>
            <a:r>
              <a:rPr lang="en-US" sz="2000" kern="100" dirty="0">
                <a:solidFill>
                  <a:srgbClr val="C00000"/>
                </a:solidFill>
                <a:effectLst/>
                <a:latin typeface="+mj-lt"/>
                <a:ea typeface="Calibri" panose="020F0502020204030204" pitchFamily="34" charset="0"/>
                <a:cs typeface="Times New Roman" panose="02020603050405020304" pitchFamily="18" charset="0"/>
              </a:rPr>
              <a:t>must represent a priority of any state democratic</a:t>
            </a:r>
            <a:r>
              <a:rPr lang="en-US" sz="2000" kern="100" dirty="0">
                <a:solidFill>
                  <a:schemeClr val="accent1"/>
                </a:solidFill>
                <a:effectLst/>
                <a:latin typeface="+mj-lt"/>
                <a:ea typeface="Calibri" panose="020F0502020204030204" pitchFamily="34" charset="0"/>
                <a:cs typeface="Times New Roman" panose="02020603050405020304" pitchFamily="18" charset="0"/>
              </a:rPr>
              <a:t>, because they are </a:t>
            </a:r>
            <a:r>
              <a:rPr lang="en-US" sz="2000" kern="100" dirty="0">
                <a:solidFill>
                  <a:srgbClr val="C00000"/>
                </a:solidFill>
                <a:effectLst/>
                <a:latin typeface="+mj-lt"/>
                <a:ea typeface="Calibri" panose="020F0502020204030204" pitchFamily="34" charset="0"/>
                <a:cs typeface="Times New Roman" panose="02020603050405020304" pitchFamily="18" charset="0"/>
              </a:rPr>
              <a:t>indispensable tools </a:t>
            </a:r>
            <a:r>
              <a:rPr lang="en-US" sz="2000" kern="100" dirty="0">
                <a:solidFill>
                  <a:schemeClr val="accent1"/>
                </a:solidFill>
                <a:effectLst/>
                <a:latin typeface="+mj-lt"/>
                <a:ea typeface="Calibri" panose="020F0502020204030204" pitchFamily="34" charset="0"/>
                <a:cs typeface="Times New Roman" panose="02020603050405020304" pitchFamily="18" charset="0"/>
              </a:rPr>
              <a:t>that allow every person </a:t>
            </a:r>
            <a:r>
              <a:rPr lang="en-US" sz="2000" u="sng" kern="100" dirty="0">
                <a:solidFill>
                  <a:schemeClr val="accent1"/>
                </a:solidFill>
                <a:effectLst/>
                <a:latin typeface="+mj-lt"/>
                <a:ea typeface="Calibri" panose="020F0502020204030204" pitchFamily="34" charset="0"/>
                <a:cs typeface="Times New Roman" panose="02020603050405020304" pitchFamily="18" charset="0"/>
              </a:rPr>
              <a:t>to develop </a:t>
            </a:r>
            <a:r>
              <a:rPr lang="en-US" sz="2000" kern="100" dirty="0">
                <a:solidFill>
                  <a:schemeClr val="accent1"/>
                </a:solidFill>
                <a:effectLst/>
                <a:latin typeface="+mj-lt"/>
                <a:ea typeface="Calibri" panose="020F0502020204030204" pitchFamily="34" charset="0"/>
                <a:cs typeface="Times New Roman" panose="02020603050405020304" pitchFamily="18" charset="0"/>
              </a:rPr>
              <a:t>and </a:t>
            </a:r>
            <a:r>
              <a:rPr lang="en-US" sz="2000" u="sng" kern="100" dirty="0">
                <a:solidFill>
                  <a:schemeClr val="accent1"/>
                </a:solidFill>
                <a:effectLst/>
                <a:latin typeface="+mj-lt"/>
                <a:ea typeface="Calibri" panose="020F0502020204030204" pitchFamily="34" charset="0"/>
                <a:cs typeface="Times New Roman" panose="02020603050405020304" pitchFamily="18" charset="0"/>
              </a:rPr>
              <a:t>value the qualities </a:t>
            </a:r>
            <a:r>
              <a:rPr lang="en-US" sz="2000" kern="100" dirty="0">
                <a:solidFill>
                  <a:schemeClr val="accent1"/>
                </a:solidFill>
                <a:effectLst/>
                <a:latin typeface="+mj-lt"/>
                <a:ea typeface="Calibri" panose="020F0502020204030204" pitchFamily="34" charset="0"/>
                <a:cs typeface="Times New Roman" panose="02020603050405020304" pitchFamily="18" charset="0"/>
              </a:rPr>
              <a:t>with dignity and </a:t>
            </a:r>
            <a:r>
              <a:rPr lang="en-US" sz="2000" u="sng" kern="100" dirty="0">
                <a:solidFill>
                  <a:schemeClr val="accent1"/>
                </a:solidFill>
                <a:effectLst/>
                <a:latin typeface="+mj-lt"/>
                <a:ea typeface="Calibri" panose="020F0502020204030204" pitchFamily="34" charset="0"/>
                <a:cs typeface="Times New Roman" panose="02020603050405020304" pitchFamily="18" charset="0"/>
              </a:rPr>
              <a:t>as efficiently as possible intellectual</a:t>
            </a:r>
            <a:r>
              <a:rPr lang="en-US" sz="2000" kern="100" dirty="0">
                <a:solidFill>
                  <a:schemeClr val="accent1"/>
                </a:solidFill>
                <a:effectLst/>
                <a:latin typeface="+mj-lt"/>
                <a:ea typeface="Calibri" panose="020F0502020204030204" pitchFamily="34" charset="0"/>
                <a:cs typeface="Times New Roman" panose="02020603050405020304" pitchFamily="18" charset="0"/>
              </a:rPr>
              <a:t>, </a:t>
            </a:r>
            <a:r>
              <a:rPr lang="en-US" sz="2000" u="sng" kern="100" dirty="0">
                <a:solidFill>
                  <a:schemeClr val="accent1"/>
                </a:solidFill>
                <a:effectLst/>
                <a:latin typeface="+mj-lt"/>
                <a:ea typeface="Calibri" panose="020F0502020204030204" pitchFamily="34" charset="0"/>
                <a:cs typeface="Times New Roman" panose="02020603050405020304" pitchFamily="18" charset="0"/>
              </a:rPr>
              <a:t>physical, moral and spiritual</a:t>
            </a:r>
            <a:r>
              <a:rPr lang="ro-RO" sz="2000" kern="100" dirty="0">
                <a:solidFill>
                  <a:schemeClr val="accent1"/>
                </a:solidFill>
                <a:effectLst/>
                <a:latin typeface="+mj-lt"/>
                <a:ea typeface="Calibri" panose="020F0502020204030204" pitchFamily="34" charset="0"/>
                <a:cs typeface="Times New Roman" panose="02020603050405020304" pitchFamily="18" charset="0"/>
              </a:rPr>
              <a:t>;</a:t>
            </a:r>
          </a:p>
          <a:p>
            <a:pPr algn="just"/>
            <a:r>
              <a:rPr lang="ro-RO" sz="2000" i="1" dirty="0">
                <a:effectLst/>
                <a:latin typeface="+mj-lt"/>
                <a:ea typeface="Calibri" panose="020F0502020204030204" pitchFamily="34" charset="0"/>
                <a:cs typeface="Times New Roman" panose="02020603050405020304" pitchFamily="18" charset="0"/>
              </a:rPr>
              <a:t>t</a:t>
            </a:r>
            <a:r>
              <a:rPr lang="en-US" sz="2000" i="1" dirty="0">
                <a:effectLst/>
                <a:latin typeface="+mj-lt"/>
                <a:ea typeface="Calibri" panose="020F0502020204030204" pitchFamily="34" charset="0"/>
                <a:cs typeface="Times New Roman" panose="02020603050405020304" pitchFamily="18" charset="0"/>
              </a:rPr>
              <a:t>he right to non-discrimination </a:t>
            </a:r>
            <a:r>
              <a:rPr lang="en-US" sz="2000" dirty="0">
                <a:effectLst/>
                <a:latin typeface="+mj-lt"/>
                <a:ea typeface="Calibri" panose="020F0502020204030204" pitchFamily="34" charset="0"/>
                <a:cs typeface="Times New Roman" panose="02020603050405020304" pitchFamily="18" charset="0"/>
              </a:rPr>
              <a:t>protect natural persons and legal persons </a:t>
            </a:r>
            <a:r>
              <a:rPr lang="en-US" sz="2000" i="1" dirty="0">
                <a:effectLst/>
                <a:latin typeface="+mj-lt"/>
                <a:ea typeface="Calibri" panose="020F0502020204030204" pitchFamily="34" charset="0"/>
                <a:cs typeface="Times New Roman" panose="02020603050405020304" pitchFamily="18" charset="0"/>
              </a:rPr>
              <a:t>in situations similar, against the application a different treatment</a:t>
            </a:r>
            <a:r>
              <a:rPr lang="ro-RO" sz="2000" dirty="0">
                <a:effectLst/>
                <a:latin typeface="+mj-lt"/>
                <a:ea typeface="Calibri" panose="020F0502020204030204" pitchFamily="34" charset="0"/>
                <a:cs typeface="Times New Roman" panose="02020603050405020304" pitchFamily="18" charset="0"/>
              </a:rPr>
              <a:t>; </a:t>
            </a:r>
          </a:p>
          <a:p>
            <a:pPr algn="just"/>
            <a:r>
              <a:rPr lang="ro-RO" sz="2000" kern="100" dirty="0">
                <a:effectLst/>
                <a:latin typeface="+mj-lt"/>
                <a:ea typeface="Calibri" panose="020F0502020204030204" pitchFamily="34" charset="0"/>
                <a:cs typeface="Times New Roman" panose="02020603050405020304" pitchFamily="18" charset="0"/>
              </a:rPr>
              <a:t>t</a:t>
            </a:r>
            <a:r>
              <a:rPr lang="en-US" sz="2000" kern="100" dirty="0">
                <a:effectLst/>
                <a:latin typeface="+mj-lt"/>
                <a:ea typeface="Calibri" panose="020F0502020204030204" pitchFamily="34" charset="0"/>
                <a:cs typeface="Times New Roman" panose="02020603050405020304" pitchFamily="18" charset="0"/>
              </a:rPr>
              <a:t>o treat two people </a:t>
            </a:r>
            <a:r>
              <a:rPr lang="en-US" sz="2000" kern="100" dirty="0">
                <a:solidFill>
                  <a:srgbClr val="C00000"/>
                </a:solidFill>
                <a:effectLst/>
                <a:latin typeface="+mj-lt"/>
                <a:ea typeface="Calibri" panose="020F0502020204030204" pitchFamily="34" charset="0"/>
                <a:cs typeface="Times New Roman" panose="02020603050405020304" pitchFamily="18" charset="0"/>
              </a:rPr>
              <a:t>equally</a:t>
            </a:r>
            <a:r>
              <a:rPr lang="en-US" sz="2000" kern="100" dirty="0">
                <a:effectLst/>
                <a:latin typeface="+mj-lt"/>
                <a:ea typeface="Calibri" panose="020F0502020204030204" pitchFamily="34" charset="0"/>
                <a:cs typeface="Times New Roman" panose="02020603050405020304" pitchFamily="18" charset="0"/>
              </a:rPr>
              <a:t> </a:t>
            </a:r>
            <a:r>
              <a:rPr lang="en-US" sz="2000" i="1" kern="100" dirty="0">
                <a:solidFill>
                  <a:schemeClr val="accent1"/>
                </a:solidFill>
                <a:effectLst/>
                <a:latin typeface="+mj-lt"/>
                <a:ea typeface="Calibri" panose="020F0502020204030204" pitchFamily="34" charset="0"/>
                <a:cs typeface="Times New Roman" panose="02020603050405020304" pitchFamily="18" charset="0"/>
              </a:rPr>
              <a:t>not always it means treating them identically</a:t>
            </a:r>
            <a:r>
              <a:rPr lang="ro-RO" sz="2000" kern="100" dirty="0">
                <a:effectLst/>
                <a:latin typeface="+mj-lt"/>
                <a:ea typeface="Calibri" panose="020F0502020204030204" pitchFamily="34" charset="0"/>
                <a:cs typeface="Times New Roman" panose="02020603050405020304" pitchFamily="18" charset="0"/>
              </a:rPr>
              <a:t>; </a:t>
            </a:r>
          </a:p>
          <a:p>
            <a:pPr algn="just"/>
            <a:r>
              <a:rPr lang="ro-RO" sz="2000" kern="100" dirty="0">
                <a:latin typeface="+mj-lt"/>
                <a:ea typeface="Calibri" panose="020F0502020204030204" pitchFamily="34" charset="0"/>
                <a:cs typeface="Times New Roman" panose="02020603050405020304" pitchFamily="18" charset="0"/>
              </a:rPr>
              <a:t>t</a:t>
            </a:r>
            <a:r>
              <a:rPr lang="en-US" sz="2000" kern="100" dirty="0">
                <a:effectLst/>
                <a:latin typeface="+mj-lt"/>
                <a:ea typeface="Calibri" panose="020F0502020204030204" pitchFamily="34" charset="0"/>
                <a:cs typeface="Times New Roman" panose="02020603050405020304" pitchFamily="18" charset="0"/>
              </a:rPr>
              <a:t>o ensure </a:t>
            </a:r>
            <a:r>
              <a:rPr lang="en-US" sz="2000" i="1" kern="100" dirty="0">
                <a:solidFill>
                  <a:schemeClr val="accent1"/>
                </a:solidFill>
                <a:effectLst/>
                <a:latin typeface="+mj-lt"/>
                <a:ea typeface="Calibri" panose="020F0502020204030204" pitchFamily="34" charset="0"/>
                <a:cs typeface="Times New Roman" panose="02020603050405020304" pitchFamily="18" charset="0"/>
              </a:rPr>
              <a:t>equal opportunities </a:t>
            </a:r>
            <a:r>
              <a:rPr lang="en-US" sz="2000" kern="100" dirty="0">
                <a:effectLst/>
                <a:latin typeface="+mj-lt"/>
                <a:ea typeface="Calibri" panose="020F0502020204030204" pitchFamily="34" charset="0"/>
                <a:cs typeface="Times New Roman" panose="02020603050405020304" pitchFamily="18" charset="0"/>
              </a:rPr>
              <a:t>means to consider</a:t>
            </a:r>
            <a:r>
              <a:rPr lang="ro-RO" sz="2000" kern="100" dirty="0">
                <a:effectLst/>
                <a:latin typeface="+mj-lt"/>
                <a:ea typeface="Calibri" panose="020F0502020204030204" pitchFamily="34" charset="0"/>
                <a:cs typeface="Times New Roman" panose="02020603050405020304" pitchFamily="18" charset="0"/>
              </a:rPr>
              <a:t>: </a:t>
            </a:r>
          </a:p>
          <a:p>
            <a:pPr algn="just">
              <a:buFont typeface="Wingdings" panose="05000000000000000000" pitchFamily="2" charset="2"/>
              <a:buChar char="Ø"/>
            </a:pPr>
            <a:r>
              <a:rPr lang="en-US" sz="2000" i="1" kern="100" dirty="0">
                <a:solidFill>
                  <a:srgbClr val="C00000"/>
                </a:solidFill>
                <a:effectLst/>
                <a:latin typeface="+mj-lt"/>
                <a:ea typeface="Calibri" panose="020F0502020204030204" pitchFamily="34" charset="0"/>
                <a:cs typeface="Times New Roman" panose="02020603050405020304" pitchFamily="18" charset="0"/>
              </a:rPr>
              <a:t>the specific context</a:t>
            </a:r>
            <a:r>
              <a:rPr lang="en-US" sz="2000" i="1" kern="100" dirty="0">
                <a:solidFill>
                  <a:schemeClr val="accent1"/>
                </a:solidFill>
                <a:effectLst/>
                <a:latin typeface="+mj-lt"/>
                <a:ea typeface="Calibri" panose="020F0502020204030204" pitchFamily="34" charset="0"/>
                <a:cs typeface="Times New Roman" panose="02020603050405020304" pitchFamily="18" charset="0"/>
              </a:rPr>
              <a:t>, which influence the person's situation</a:t>
            </a:r>
            <a:r>
              <a:rPr lang="ro-RO" sz="2000" i="1" kern="100" dirty="0">
                <a:solidFill>
                  <a:schemeClr val="accent1"/>
                </a:solidFill>
                <a:effectLst/>
                <a:latin typeface="+mj-lt"/>
                <a:ea typeface="Calibri" panose="020F0502020204030204" pitchFamily="34" charset="0"/>
                <a:cs typeface="Times New Roman" panose="02020603050405020304" pitchFamily="18" charset="0"/>
              </a:rPr>
              <a:t> </a:t>
            </a:r>
            <a:r>
              <a:rPr lang="en-US" sz="2000" i="1" kern="100" dirty="0">
                <a:solidFill>
                  <a:schemeClr val="accent1"/>
                </a:solidFill>
                <a:effectLst/>
                <a:latin typeface="+mj-lt"/>
                <a:ea typeface="Calibri" panose="020F0502020204030204" pitchFamily="34" charset="0"/>
                <a:cs typeface="Times New Roman" panose="02020603050405020304" pitchFamily="18" charset="0"/>
              </a:rPr>
              <a:t>concerned</a:t>
            </a:r>
            <a:r>
              <a:rPr lang="ro-RO" sz="2000" kern="100" dirty="0">
                <a:effectLst/>
                <a:latin typeface="+mj-lt"/>
                <a:ea typeface="Calibri" panose="020F0502020204030204" pitchFamily="34" charset="0"/>
                <a:cs typeface="Times New Roman" panose="02020603050405020304" pitchFamily="18" charset="0"/>
              </a:rPr>
              <a:t>;</a:t>
            </a:r>
            <a:endParaRPr lang="en-US" sz="2000" kern="100" dirty="0">
              <a:effectLst/>
              <a:latin typeface="+mj-lt"/>
              <a:ea typeface="Calibri" panose="020F0502020204030204" pitchFamily="34" charset="0"/>
              <a:cs typeface="Times New Roman" panose="02020603050405020304" pitchFamily="18" charset="0"/>
            </a:endParaRPr>
          </a:p>
          <a:p>
            <a:pPr algn="just"/>
            <a:endParaRPr lang="en-US" sz="2400" kern="100" dirty="0">
              <a:solidFill>
                <a:schemeClr val="accent1"/>
              </a:solidFill>
              <a:effectLst/>
              <a:latin typeface="+mj-lt"/>
              <a:ea typeface="Calibri" panose="020F0502020204030204" pitchFamily="34" charset="0"/>
              <a:cs typeface="Times New Roman" panose="02020603050405020304" pitchFamily="18" charset="0"/>
            </a:endParaRPr>
          </a:p>
          <a:p>
            <a:endParaRPr lang="en-US" sz="2000" dirty="0"/>
          </a:p>
        </p:txBody>
      </p:sp>
    </p:spTree>
    <p:extLst>
      <p:ext uri="{BB962C8B-B14F-4D97-AF65-F5344CB8AC3E}">
        <p14:creationId xmlns:p14="http://schemas.microsoft.com/office/powerpoint/2010/main" val="185142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262E2-40A5-691D-35A8-9CCD6C5AE52E}"/>
              </a:ext>
            </a:extLst>
          </p:cNvPr>
          <p:cNvSpPr>
            <a:spLocks noGrp="1"/>
          </p:cNvSpPr>
          <p:nvPr>
            <p:ph type="title"/>
          </p:nvPr>
        </p:nvSpPr>
        <p:spPr>
          <a:xfrm>
            <a:off x="214603" y="83977"/>
            <a:ext cx="10933923" cy="746447"/>
          </a:xfrm>
        </p:spPr>
        <p:txBody>
          <a:bodyPr>
            <a:normAutofit fontScale="90000"/>
          </a:bodyPr>
          <a:lstStyle/>
          <a:p>
            <a:r>
              <a:rPr lang="ro-RO" sz="2000" b="1" i="0" u="none" strike="noStrike" dirty="0">
                <a:solidFill>
                  <a:srgbClr val="C00000"/>
                </a:solidFill>
                <a:effectLst/>
                <a:latin typeface="+mj-lt"/>
              </a:rPr>
              <a:t>1.</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The fundamental principles of equality and non-discrimination, judicial standards, and mechanisms of protection against discrimination</a:t>
            </a:r>
            <a:br>
              <a:rPr lang="en-US" sz="2000" b="1" dirty="0">
                <a:latin typeface="+mj-lt"/>
              </a:rPr>
            </a:br>
            <a:endParaRPr lang="en-US" sz="2000" dirty="0"/>
          </a:p>
        </p:txBody>
      </p:sp>
      <p:sp>
        <p:nvSpPr>
          <p:cNvPr id="3" name="Content Placeholder 2">
            <a:extLst>
              <a:ext uri="{FF2B5EF4-FFF2-40B4-BE49-F238E27FC236}">
                <a16:creationId xmlns:a16="http://schemas.microsoft.com/office/drawing/2014/main" id="{9216B40B-3444-F721-A81E-94B78B85F45C}"/>
              </a:ext>
            </a:extLst>
          </p:cNvPr>
          <p:cNvSpPr>
            <a:spLocks noGrp="1"/>
          </p:cNvSpPr>
          <p:nvPr>
            <p:ph idx="1"/>
          </p:nvPr>
        </p:nvSpPr>
        <p:spPr>
          <a:xfrm>
            <a:off x="93306" y="830424"/>
            <a:ext cx="11952513" cy="5859625"/>
          </a:xfrm>
        </p:spPr>
        <p:txBody>
          <a:bodyPr>
            <a:normAutofit fontScale="92500" lnSpcReduction="10000"/>
          </a:bodyPr>
          <a:lstStyle/>
          <a:p>
            <a:pPr marL="0" marR="0" indent="0" algn="just">
              <a:lnSpc>
                <a:spcPct val="107000"/>
              </a:lnSpc>
              <a:spcBef>
                <a:spcPts val="0"/>
              </a:spcBef>
              <a:spcAft>
                <a:spcPts val="800"/>
              </a:spcAft>
              <a:buNone/>
            </a:pPr>
            <a:r>
              <a:rPr lang="en-US" sz="1800" b="1"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European instruments</a:t>
            </a:r>
            <a:endParaRPr lang="en-US" sz="18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2400" b="1" i="1" kern="100" dirty="0">
                <a:solidFill>
                  <a:schemeClr val="accent1"/>
                </a:solidFill>
                <a:effectLst/>
                <a:latin typeface="+mj-lt"/>
                <a:ea typeface="Calibri" panose="020F0502020204030204" pitchFamily="34" charset="0"/>
                <a:cs typeface="Times New Roman" panose="02020603050405020304" pitchFamily="18" charset="0"/>
              </a:rPr>
              <a:t>The principle of </a:t>
            </a:r>
            <a:r>
              <a:rPr lang="en-US" sz="2400" b="1" i="1" kern="100" dirty="0">
                <a:solidFill>
                  <a:srgbClr val="FF0000"/>
                </a:solidFill>
                <a:effectLst/>
                <a:latin typeface="+mj-lt"/>
                <a:ea typeface="Calibri" panose="020F0502020204030204" pitchFamily="34" charset="0"/>
                <a:cs typeface="Times New Roman" panose="02020603050405020304" pitchFamily="18" charset="0"/>
              </a:rPr>
              <a:t>non-discrimination</a:t>
            </a:r>
            <a:r>
              <a:rPr lang="en-US" sz="2400" b="1" kern="100" dirty="0">
                <a:effectLst/>
                <a:latin typeface="+mj-lt"/>
                <a:ea typeface="Calibri" panose="020F0502020204030204" pitchFamily="34" charset="0"/>
                <a:cs typeface="Times New Roman" panose="02020603050405020304" pitchFamily="18" charset="0"/>
              </a:rPr>
              <a:t> is </a:t>
            </a:r>
            <a:r>
              <a:rPr lang="en-US" sz="2400" u="sng" kern="100" dirty="0">
                <a:solidFill>
                  <a:schemeClr val="accent1"/>
                </a:solidFill>
                <a:effectLst/>
                <a:latin typeface="+mj-lt"/>
                <a:ea typeface="Calibri" panose="020F0502020204030204" pitchFamily="34" charset="0"/>
                <a:cs typeface="Times New Roman" panose="02020603050405020304" pitchFamily="18" charset="0"/>
              </a:rPr>
              <a:t>a modern </a:t>
            </a:r>
            <a:r>
              <a:rPr lang="en-US" sz="2400" kern="100" dirty="0">
                <a:solidFill>
                  <a:schemeClr val="accent1"/>
                </a:solidFill>
                <a:effectLst/>
                <a:latin typeface="+mj-lt"/>
                <a:ea typeface="Calibri" panose="020F0502020204030204" pitchFamily="34" charset="0"/>
                <a:cs typeface="Times New Roman" panose="02020603050405020304" pitchFamily="18" charset="0"/>
              </a:rPr>
              <a:t>and </a:t>
            </a:r>
            <a:r>
              <a:rPr lang="en-US" sz="2400" u="sng" kern="100" dirty="0">
                <a:solidFill>
                  <a:schemeClr val="accent1"/>
                </a:solidFill>
                <a:effectLst/>
                <a:latin typeface="+mj-lt"/>
                <a:ea typeface="Calibri" panose="020F0502020204030204" pitchFamily="34" charset="0"/>
                <a:cs typeface="Times New Roman" panose="02020603050405020304" pitchFamily="18" charset="0"/>
              </a:rPr>
              <a:t>perfected form </a:t>
            </a:r>
            <a:r>
              <a:rPr lang="en-US" sz="2400" kern="100" dirty="0">
                <a:solidFill>
                  <a:schemeClr val="accent1"/>
                </a:solidFill>
                <a:effectLst/>
                <a:latin typeface="+mj-lt"/>
                <a:ea typeface="Calibri" panose="020F0502020204030204" pitchFamily="34" charset="0"/>
                <a:cs typeface="Times New Roman" panose="02020603050405020304" pitchFamily="18" charset="0"/>
              </a:rPr>
              <a:t>of </a:t>
            </a:r>
            <a:r>
              <a:rPr lang="en-US" sz="2400" i="1" kern="100" dirty="0">
                <a:solidFill>
                  <a:srgbClr val="C00000"/>
                </a:solidFill>
                <a:effectLst/>
                <a:latin typeface="+mj-lt"/>
                <a:ea typeface="Calibri" panose="020F0502020204030204" pitchFamily="34" charset="0"/>
                <a:cs typeface="Times New Roman" panose="02020603050405020304" pitchFamily="18" charset="0"/>
              </a:rPr>
              <a:t>the principle of equality </a:t>
            </a:r>
            <a:r>
              <a:rPr lang="en-US" sz="2400" kern="100" dirty="0">
                <a:solidFill>
                  <a:schemeClr val="accent1"/>
                </a:solidFill>
                <a:effectLst/>
                <a:latin typeface="+mj-lt"/>
                <a:ea typeface="Calibri" panose="020F0502020204030204" pitchFamily="34" charset="0"/>
                <a:cs typeface="Times New Roman" panose="02020603050405020304" pitchFamily="18" charset="0"/>
              </a:rPr>
              <a:t>for all before the law</a:t>
            </a:r>
            <a:r>
              <a:rPr lang="ro-RO" sz="2400" kern="100" dirty="0">
                <a:solidFill>
                  <a:schemeClr val="accent1"/>
                </a:solidFill>
                <a:effectLst/>
                <a:latin typeface="+mj-lt"/>
                <a:ea typeface="Calibri" panose="020F0502020204030204" pitchFamily="34" charset="0"/>
                <a:cs typeface="Times New Roman" panose="02020603050405020304" pitchFamily="18" charset="0"/>
              </a:rPr>
              <a:t>;</a:t>
            </a:r>
            <a:r>
              <a:rPr lang="en-US" sz="2400" b="1" kern="100" dirty="0">
                <a:effectLst/>
                <a:latin typeface="+mj-lt"/>
                <a:ea typeface="Calibri" panose="020F0502020204030204" pitchFamily="34" charset="0"/>
                <a:cs typeface="Times New Roman" panose="02020603050405020304" pitchFamily="18" charset="0"/>
              </a:rPr>
              <a:t> </a:t>
            </a:r>
            <a:endParaRPr lang="ro-RO" sz="2400" b="1" kern="100" dirty="0">
              <a:effectLst/>
              <a:latin typeface="+mj-lt"/>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2400" b="1" i="1" kern="100" dirty="0">
                <a:solidFill>
                  <a:srgbClr val="C00000"/>
                </a:solidFill>
                <a:effectLst/>
                <a:latin typeface="+mj-lt"/>
                <a:ea typeface="Calibri" panose="020F0502020204030204" pitchFamily="34" charset="0"/>
                <a:cs typeface="Times New Roman" panose="02020603050405020304" pitchFamily="18" charset="0"/>
              </a:rPr>
              <a:t>Nondiscrimination</a:t>
            </a:r>
            <a:r>
              <a:rPr lang="en-US" sz="2400" b="1" i="1" kern="100" dirty="0">
                <a:solidFill>
                  <a:schemeClr val="accent1"/>
                </a:solidFill>
                <a:effectLst/>
                <a:latin typeface="+mj-lt"/>
                <a:ea typeface="Calibri" panose="020F0502020204030204" pitchFamily="34" charset="0"/>
                <a:cs typeface="Times New Roman" panose="02020603050405020304" pitchFamily="18" charset="0"/>
              </a:rPr>
              <a:t>,</a:t>
            </a:r>
            <a:r>
              <a:rPr lang="en-US" sz="2400" b="1" kern="100" dirty="0">
                <a:effectLst/>
                <a:latin typeface="+mj-lt"/>
                <a:ea typeface="Calibri" panose="020F0502020204030204" pitchFamily="34" charset="0"/>
                <a:cs typeface="Times New Roman" panose="02020603050405020304" pitchFamily="18" charset="0"/>
              </a:rPr>
              <a:t> as a principle, </a:t>
            </a:r>
            <a:r>
              <a:rPr lang="en-US" sz="2400" b="1" kern="100" dirty="0">
                <a:solidFill>
                  <a:schemeClr val="accent1"/>
                </a:solidFill>
                <a:effectLst/>
                <a:latin typeface="+mj-lt"/>
                <a:ea typeface="Calibri" panose="020F0502020204030204" pitchFamily="34" charset="0"/>
                <a:cs typeface="Times New Roman" panose="02020603050405020304" pitchFamily="18" charset="0"/>
              </a:rPr>
              <a:t>is enshrined </a:t>
            </a:r>
            <a:r>
              <a:rPr lang="en-US" sz="2400" b="1" kern="100" dirty="0">
                <a:effectLst/>
                <a:latin typeface="+mj-lt"/>
                <a:ea typeface="Calibri" panose="020F0502020204030204" pitchFamily="34" charset="0"/>
                <a:cs typeface="Times New Roman" panose="02020603050405020304" pitchFamily="18" charset="0"/>
              </a:rPr>
              <a:t>in </a:t>
            </a:r>
            <a:r>
              <a:rPr lang="en-US" sz="2400" kern="100" dirty="0">
                <a:solidFill>
                  <a:srgbClr val="C00000"/>
                </a:solidFill>
                <a:effectLst/>
                <a:latin typeface="+mj-lt"/>
                <a:ea typeface="Calibri" panose="020F0502020204030204" pitchFamily="34" charset="0"/>
                <a:cs typeface="Times New Roman" panose="02020603050405020304" pitchFamily="18" charset="0"/>
              </a:rPr>
              <a:t>all treaties and international rights protection documents man, thus forming a system of internal protection national</a:t>
            </a:r>
            <a:r>
              <a:rPr lang="ro-RO" sz="2400" b="1" kern="100" dirty="0">
                <a:effectLst/>
                <a:latin typeface="+mj-lt"/>
                <a:ea typeface="Calibri" panose="020F0502020204030204" pitchFamily="34" charset="0"/>
                <a:cs typeface="Times New Roman" panose="02020603050405020304" pitchFamily="18" charset="0"/>
              </a:rPr>
              <a:t>;</a:t>
            </a:r>
          </a:p>
          <a:p>
            <a:pPr marL="0" marR="0" indent="0" algn="just">
              <a:lnSpc>
                <a:spcPct val="107000"/>
              </a:lnSpc>
              <a:spcBef>
                <a:spcPts val="0"/>
              </a:spcBef>
              <a:spcAft>
                <a:spcPts val="800"/>
              </a:spcAft>
              <a:buNone/>
            </a:pPr>
            <a:r>
              <a:rPr lang="en-US" sz="2400" kern="100" dirty="0">
                <a:solidFill>
                  <a:schemeClr val="accent1"/>
                </a:solidFill>
                <a:effectLst/>
                <a:latin typeface="+mj-lt"/>
                <a:ea typeface="Calibri" panose="020F0502020204030204" pitchFamily="34" charset="0"/>
                <a:cs typeface="Times New Roman" panose="02020603050405020304" pitchFamily="18" charset="0"/>
              </a:rPr>
              <a:t>Art. 14 of the European Convention on Rights </a:t>
            </a:r>
            <a:endParaRPr lang="ro-RO" sz="2400" kern="100" dirty="0">
              <a:solidFill>
                <a:schemeClr val="accent1"/>
              </a:solidFill>
              <a:effectLst/>
              <a:latin typeface="+mj-lt"/>
              <a:ea typeface="Calibri" panose="020F050202020403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2400" b="1" kern="100" dirty="0">
                <a:effectLst/>
                <a:latin typeface="+mj-lt"/>
                <a:ea typeface="Calibri" panose="020F0502020204030204" pitchFamily="34" charset="0"/>
                <a:cs typeface="Times New Roman" panose="02020603050405020304" pitchFamily="18" charset="0"/>
              </a:rPr>
              <a:t>The man </a:t>
            </a:r>
            <a:r>
              <a:rPr lang="en-US" sz="2400" kern="100" dirty="0">
                <a:effectLst/>
                <a:latin typeface="+mj-lt"/>
                <a:ea typeface="Calibri" panose="020F0502020204030204" pitchFamily="34" charset="0"/>
                <a:cs typeface="Times New Roman" panose="02020603050405020304" pitchFamily="18" charset="0"/>
              </a:rPr>
              <a:t>(hereafter </a:t>
            </a:r>
            <a:r>
              <a:rPr lang="en-US" sz="2400" dirty="0">
                <a:solidFill>
                  <a:schemeClr val="accent1"/>
                </a:solidFill>
                <a:latin typeface="+mj-lt"/>
                <a:cs typeface="Times New Roman" panose="02020603050405020304" pitchFamily="18" charset="0"/>
              </a:rPr>
              <a:t>Convention for the Protection of Human Rights </a:t>
            </a:r>
            <a:r>
              <a:rPr lang="ro-RO" sz="2400" b="1" dirty="0">
                <a:latin typeface="+mj-lt"/>
                <a:cs typeface="Times New Roman" panose="02020603050405020304" pitchFamily="18" charset="0"/>
              </a:rPr>
              <a:t>/</a:t>
            </a:r>
            <a:r>
              <a:rPr lang="en-US" sz="2400" kern="100" dirty="0">
                <a:effectLst/>
                <a:latin typeface="+mj-lt"/>
                <a:ea typeface="Calibri" panose="020F0502020204030204" pitchFamily="34" charset="0"/>
                <a:cs typeface="Times New Roman" panose="02020603050405020304" pitchFamily="18" charset="0"/>
              </a:rPr>
              <a:t>ECHR)</a:t>
            </a:r>
            <a:r>
              <a:rPr lang="en-US" sz="2400" b="1" kern="100" dirty="0">
                <a:effectLst/>
                <a:latin typeface="+mj-lt"/>
                <a:ea typeface="Calibri" panose="020F0502020204030204" pitchFamily="34" charset="0"/>
                <a:cs typeface="Times New Roman" panose="02020603050405020304" pitchFamily="18" charset="0"/>
              </a:rPr>
              <a:t> </a:t>
            </a:r>
            <a:r>
              <a:rPr lang="en-US" sz="2400" kern="100" dirty="0">
                <a:solidFill>
                  <a:schemeClr val="accent1"/>
                </a:solidFill>
                <a:effectLst/>
                <a:latin typeface="+mj-lt"/>
                <a:ea typeface="Calibri" panose="020F0502020204030204" pitchFamily="34" charset="0"/>
                <a:cs typeface="Times New Roman" panose="02020603050405020304" pitchFamily="18" charset="0"/>
              </a:rPr>
              <a:t>orders the exercise of all </a:t>
            </a:r>
            <a:r>
              <a:rPr lang="en-US" sz="2400" i="1" kern="100" dirty="0">
                <a:solidFill>
                  <a:schemeClr val="accent1"/>
                </a:solidFill>
                <a:effectLst/>
                <a:latin typeface="+mj-lt"/>
                <a:ea typeface="Calibri" panose="020F0502020204030204" pitchFamily="34" charset="0"/>
                <a:cs typeface="Times New Roman" panose="02020603050405020304" pitchFamily="18" charset="0"/>
              </a:rPr>
              <a:t>the rights </a:t>
            </a:r>
            <a:r>
              <a:rPr lang="en-US" sz="2400" kern="100" dirty="0">
                <a:solidFill>
                  <a:schemeClr val="accent1"/>
                </a:solidFill>
                <a:effectLst/>
                <a:latin typeface="+mj-lt"/>
                <a:ea typeface="Calibri" panose="020F0502020204030204" pitchFamily="34" charset="0"/>
                <a:cs typeface="Times New Roman" panose="02020603050405020304" pitchFamily="18" charset="0"/>
              </a:rPr>
              <a:t>and </a:t>
            </a:r>
            <a:r>
              <a:rPr lang="en-US" sz="2400" i="1" kern="100" dirty="0">
                <a:solidFill>
                  <a:schemeClr val="accent1"/>
                </a:solidFill>
                <a:effectLst/>
                <a:latin typeface="+mj-lt"/>
                <a:ea typeface="Calibri" panose="020F0502020204030204" pitchFamily="34" charset="0"/>
                <a:cs typeface="Times New Roman" panose="02020603050405020304" pitchFamily="18" charset="0"/>
              </a:rPr>
              <a:t>freedoms</a:t>
            </a:r>
            <a:r>
              <a:rPr lang="en-US" sz="2400" kern="100" dirty="0">
                <a:solidFill>
                  <a:schemeClr val="accent1"/>
                </a:solidFill>
                <a:effectLst/>
                <a:latin typeface="+mj-lt"/>
                <a:ea typeface="Calibri" panose="020F0502020204030204" pitchFamily="34" charset="0"/>
                <a:cs typeface="Times New Roman" panose="02020603050405020304" pitchFamily="18" charset="0"/>
              </a:rPr>
              <a:t> that it recognizes without any discrimination based, in particular, on sex, race, </a:t>
            </a:r>
            <a:r>
              <a:rPr lang="en-US" sz="2400" kern="100" dirty="0" err="1">
                <a:solidFill>
                  <a:schemeClr val="accent1"/>
                </a:solidFill>
                <a:effectLst/>
                <a:latin typeface="+mj-lt"/>
                <a:ea typeface="Calibri" panose="020F0502020204030204" pitchFamily="34" charset="0"/>
                <a:cs typeface="Times New Roman" panose="02020603050405020304" pitchFamily="18" charset="0"/>
              </a:rPr>
              <a:t>colour</a:t>
            </a:r>
            <a:r>
              <a:rPr lang="en-US" sz="2400" kern="100" dirty="0">
                <a:solidFill>
                  <a:schemeClr val="accent1"/>
                </a:solidFill>
                <a:effectLst/>
                <a:latin typeface="+mj-lt"/>
                <a:ea typeface="Calibri" panose="020F0502020204030204" pitchFamily="34" charset="0"/>
                <a:cs typeface="Times New Roman" panose="02020603050405020304" pitchFamily="18" charset="0"/>
              </a:rPr>
              <a:t>, language, religion, political opinions or any other opinions, national origin national or social, belonging</a:t>
            </a:r>
            <a:r>
              <a:rPr lang="ro-RO" sz="2400" kern="100" dirty="0">
                <a:solidFill>
                  <a:schemeClr val="accent1"/>
                </a:solidFill>
                <a:effectLst/>
                <a:latin typeface="+mj-lt"/>
                <a:ea typeface="Calibri" panose="020F0502020204030204" pitchFamily="34" charset="0"/>
                <a:cs typeface="Times New Roman" panose="02020603050405020304" pitchFamily="18" charset="0"/>
              </a:rPr>
              <a:t> </a:t>
            </a:r>
            <a:r>
              <a:rPr lang="en-US" sz="2400" kern="100" dirty="0">
                <a:solidFill>
                  <a:schemeClr val="accent1"/>
                </a:solidFill>
                <a:effectLst/>
                <a:latin typeface="+mj-lt"/>
                <a:ea typeface="Calibri" panose="020F0502020204030204" pitchFamily="34" charset="0"/>
                <a:cs typeface="Times New Roman" panose="02020603050405020304" pitchFamily="18" charset="0"/>
              </a:rPr>
              <a:t>to a national minority, wealth,</a:t>
            </a:r>
            <a:r>
              <a:rPr lang="ro-RO" sz="2400" kern="100" dirty="0">
                <a:solidFill>
                  <a:schemeClr val="accent1"/>
                </a:solidFill>
                <a:effectLst/>
                <a:latin typeface="+mj-lt"/>
                <a:ea typeface="Calibri" panose="020F0502020204030204" pitchFamily="34" charset="0"/>
                <a:cs typeface="Times New Roman" panose="02020603050405020304" pitchFamily="18" charset="0"/>
              </a:rPr>
              <a:t> </a:t>
            </a:r>
            <a:r>
              <a:rPr lang="en-US" sz="2400" kern="100" dirty="0">
                <a:solidFill>
                  <a:schemeClr val="accent1"/>
                </a:solidFill>
                <a:effectLst/>
                <a:latin typeface="+mj-lt"/>
                <a:ea typeface="Calibri" panose="020F0502020204030204" pitchFamily="34" charset="0"/>
                <a:cs typeface="Times New Roman" panose="02020603050405020304" pitchFamily="18" charset="0"/>
              </a:rPr>
              <a:t>birth or any other situation</a:t>
            </a:r>
            <a:r>
              <a:rPr lang="ro-RO" sz="2400" kern="100" dirty="0">
                <a:solidFill>
                  <a:schemeClr val="accent1"/>
                </a:solidFill>
                <a:effectLst/>
                <a:latin typeface="+mj-lt"/>
                <a:ea typeface="Calibri" panose="020F0502020204030204" pitchFamily="34" charset="0"/>
                <a:cs typeface="Times New Roman" panose="02020603050405020304" pitchFamily="18" charset="0"/>
              </a:rPr>
              <a:t>;</a:t>
            </a:r>
          </a:p>
          <a:p>
            <a:pPr marL="0" marR="0" indent="0" algn="just">
              <a:lnSpc>
                <a:spcPct val="107000"/>
              </a:lnSpc>
              <a:spcBef>
                <a:spcPts val="0"/>
              </a:spcBef>
              <a:spcAft>
                <a:spcPts val="800"/>
              </a:spcAft>
              <a:buNone/>
            </a:pPr>
            <a:r>
              <a:rPr lang="ro-RO" sz="2400" dirty="0" err="1">
                <a:solidFill>
                  <a:srgbClr val="C00000"/>
                </a:solidFill>
                <a:latin typeface="+mj-lt"/>
                <a:cs typeface="Times New Roman" panose="02020603050405020304" pitchFamily="18" charset="0"/>
              </a:rPr>
              <a:t>the</a:t>
            </a:r>
            <a:r>
              <a:rPr lang="ro-RO" sz="2400" dirty="0">
                <a:solidFill>
                  <a:srgbClr val="C00000"/>
                </a:solidFill>
                <a:latin typeface="+mj-lt"/>
                <a:cs typeface="Times New Roman" panose="02020603050405020304" pitchFamily="18" charset="0"/>
              </a:rPr>
              <a:t> </a:t>
            </a:r>
            <a:r>
              <a:rPr lang="en-US" sz="2400" dirty="0">
                <a:solidFill>
                  <a:srgbClr val="C00000"/>
                </a:solidFill>
                <a:latin typeface="+mj-lt"/>
                <a:cs typeface="Times New Roman" panose="02020603050405020304" pitchFamily="18" charset="0"/>
              </a:rPr>
              <a:t>Convention for the Protection of Human Rights</a:t>
            </a:r>
            <a:r>
              <a:rPr lang="en-US" sz="2400" dirty="0">
                <a:solidFill>
                  <a:schemeClr val="accent1"/>
                </a:solidFill>
                <a:latin typeface="+mj-lt"/>
                <a:cs typeface="Times New Roman" panose="02020603050405020304" pitchFamily="18" charset="0"/>
              </a:rPr>
              <a:t> </a:t>
            </a:r>
            <a:r>
              <a:rPr lang="ro-RO" sz="2400" b="1" dirty="0">
                <a:latin typeface="+mj-lt"/>
                <a:cs typeface="Times New Roman" panose="02020603050405020304" pitchFamily="18" charset="0"/>
              </a:rPr>
              <a:t>/</a:t>
            </a:r>
            <a:r>
              <a:rPr lang="ro-RO" sz="2400" b="1" kern="100" dirty="0">
                <a:latin typeface="+mj-lt"/>
                <a:ea typeface="Calibri" panose="020F0502020204030204" pitchFamily="34" charset="0"/>
                <a:cs typeface="Times New Roman" panose="02020603050405020304" pitchFamily="18" charset="0"/>
              </a:rPr>
              <a:t>t</a:t>
            </a:r>
            <a:r>
              <a:rPr lang="en-US" sz="2400" b="1" kern="100" dirty="0">
                <a:effectLst/>
                <a:latin typeface="+mj-lt"/>
                <a:ea typeface="Calibri" panose="020F0502020204030204" pitchFamily="34" charset="0"/>
                <a:cs typeface="Times New Roman" panose="02020603050405020304" pitchFamily="18" charset="0"/>
              </a:rPr>
              <a:t>he ECHR </a:t>
            </a:r>
            <a:r>
              <a:rPr lang="en-US" sz="2400" kern="100" dirty="0">
                <a:solidFill>
                  <a:schemeClr val="accent1"/>
                </a:solidFill>
                <a:effectLst/>
                <a:latin typeface="+mj-lt"/>
                <a:ea typeface="Calibri" panose="020F0502020204030204" pitchFamily="34" charset="0"/>
                <a:cs typeface="Times New Roman" panose="02020603050405020304" pitchFamily="18" charset="0"/>
              </a:rPr>
              <a:t>does not contain a general prohibition of discrimination</a:t>
            </a:r>
            <a:r>
              <a:rPr lang="ro-RO" sz="2400" b="1" kern="100" dirty="0">
                <a:effectLst/>
                <a:latin typeface="+mj-lt"/>
                <a:ea typeface="Calibri" panose="020F0502020204030204" pitchFamily="34" charset="0"/>
                <a:cs typeface="Times New Roman" panose="02020603050405020304" pitchFamily="18" charset="0"/>
              </a:rPr>
              <a:t>; </a:t>
            </a:r>
          </a:p>
          <a:p>
            <a:pPr marL="0" marR="0" indent="0" algn="just">
              <a:lnSpc>
                <a:spcPct val="107000"/>
              </a:lnSpc>
              <a:spcBef>
                <a:spcPts val="0"/>
              </a:spcBef>
              <a:spcAft>
                <a:spcPts val="800"/>
              </a:spcAft>
              <a:buNone/>
            </a:pPr>
            <a:r>
              <a:rPr lang="ro-RO" sz="2400" b="1" kern="100" dirty="0">
                <a:effectLst/>
                <a:latin typeface="+mj-lt"/>
                <a:ea typeface="Calibri" panose="020F0502020204030204" pitchFamily="34" charset="0"/>
                <a:cs typeface="Times New Roman" panose="02020603050405020304" pitchFamily="18" charset="0"/>
              </a:rPr>
              <a:t>f</a:t>
            </a:r>
            <a:r>
              <a:rPr lang="en-US" sz="2400" b="1" kern="100" dirty="0">
                <a:effectLst/>
                <a:latin typeface="+mj-lt"/>
                <a:ea typeface="Calibri" panose="020F0502020204030204" pitchFamily="34" charset="0"/>
                <a:cs typeface="Times New Roman" panose="02020603050405020304" pitchFamily="18" charset="0"/>
              </a:rPr>
              <a:t>rom these </a:t>
            </a:r>
            <a:r>
              <a:rPr lang="en-US" sz="2400" b="1" kern="100" dirty="0" err="1">
                <a:effectLst/>
                <a:latin typeface="+mj-lt"/>
                <a:ea typeface="Calibri" panose="020F0502020204030204" pitchFamily="34" charset="0"/>
                <a:cs typeface="Times New Roman" panose="02020603050405020304" pitchFamily="18" charset="0"/>
              </a:rPr>
              <a:t>considerente</a:t>
            </a:r>
            <a:r>
              <a:rPr lang="en-US" sz="2400" b="1" kern="100" dirty="0">
                <a:effectLst/>
                <a:latin typeface="+mj-lt"/>
                <a:ea typeface="Calibri" panose="020F0502020204030204" pitchFamily="34" charset="0"/>
                <a:cs typeface="Times New Roman" panose="02020603050405020304" pitchFamily="18" charset="0"/>
              </a:rPr>
              <a:t> is necessarily required to accept and apply </a:t>
            </a:r>
            <a:r>
              <a:rPr lang="en-US" sz="2400" kern="100" dirty="0">
                <a:solidFill>
                  <a:schemeClr val="accent1"/>
                </a:solidFill>
                <a:effectLst/>
                <a:latin typeface="+mj-lt"/>
                <a:ea typeface="Calibri" panose="020F0502020204030204" pitchFamily="34" charset="0"/>
                <a:cs typeface="Times New Roman" panose="02020603050405020304" pitchFamily="18" charset="0"/>
              </a:rPr>
              <a:t>Protocol 12 to the </a:t>
            </a:r>
            <a:r>
              <a:rPr lang="en-US" sz="2400" dirty="0">
                <a:solidFill>
                  <a:schemeClr val="accent1"/>
                </a:solidFill>
                <a:latin typeface="+mj-lt"/>
                <a:cs typeface="Times New Roman" panose="02020603050405020304" pitchFamily="18" charset="0"/>
              </a:rPr>
              <a:t>Convention for the Protection of Human Rights </a:t>
            </a:r>
            <a:r>
              <a:rPr lang="ro-RO" sz="2400" dirty="0">
                <a:solidFill>
                  <a:schemeClr val="accent1"/>
                </a:solidFill>
                <a:latin typeface="+mj-lt"/>
                <a:cs typeface="Times New Roman" panose="02020603050405020304" pitchFamily="18" charset="0"/>
              </a:rPr>
              <a:t>/</a:t>
            </a:r>
            <a:r>
              <a:rPr lang="en-US" sz="2400" kern="100" dirty="0">
                <a:solidFill>
                  <a:schemeClr val="accent1"/>
                </a:solidFill>
                <a:effectLst/>
                <a:latin typeface="+mj-lt"/>
                <a:ea typeface="Calibri" panose="020F0502020204030204" pitchFamily="34" charset="0"/>
                <a:cs typeface="Times New Roman" panose="02020603050405020304" pitchFamily="18" charset="0"/>
              </a:rPr>
              <a:t>ECHR</a:t>
            </a:r>
            <a:r>
              <a:rPr lang="en-US" sz="2400" b="1" kern="100" dirty="0">
                <a:effectLst/>
                <a:latin typeface="+mj-lt"/>
                <a:ea typeface="Calibri" panose="020F0502020204030204" pitchFamily="34" charset="0"/>
                <a:cs typeface="Times New Roman" panose="02020603050405020304" pitchFamily="18" charset="0"/>
              </a:rPr>
              <a:t> regarding the general prohibition a any form of discrimination regarding the exercise of any right provided by law</a:t>
            </a:r>
            <a:r>
              <a:rPr lang="ro-RO" sz="2400" b="1" kern="100" dirty="0">
                <a:effectLst/>
                <a:latin typeface="+mj-lt"/>
                <a:ea typeface="Calibri" panose="020F0502020204030204" pitchFamily="34" charset="0"/>
                <a:cs typeface="Times New Roman" panose="02020603050405020304" pitchFamily="18" charset="0"/>
              </a:rPr>
              <a:t>;</a:t>
            </a:r>
            <a:endParaRPr lang="en-US" sz="2400" kern="100" dirty="0">
              <a:effectLst/>
              <a:latin typeface="+mj-l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1013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3C120F-BF87-1380-4674-72CCF51565B5}"/>
              </a:ext>
            </a:extLst>
          </p:cNvPr>
          <p:cNvSpPr>
            <a:spLocks noGrp="1"/>
          </p:cNvSpPr>
          <p:nvPr>
            <p:ph type="title"/>
          </p:nvPr>
        </p:nvSpPr>
        <p:spPr>
          <a:xfrm>
            <a:off x="223934" y="130630"/>
            <a:ext cx="11129865" cy="858415"/>
          </a:xfrm>
        </p:spPr>
        <p:txBody>
          <a:bodyPr>
            <a:normAutofit fontScale="90000"/>
          </a:bodyPr>
          <a:lstStyle/>
          <a:p>
            <a:r>
              <a:rPr lang="ro-RO" sz="2000" b="1" i="0" u="none" strike="noStrike" dirty="0">
                <a:solidFill>
                  <a:srgbClr val="C00000"/>
                </a:solidFill>
                <a:effectLst/>
                <a:latin typeface="+mj-lt"/>
              </a:rPr>
              <a:t>1.</a:t>
            </a:r>
            <a:r>
              <a:rPr lang="ro-RO" sz="2000" b="1" i="0" u="none" strike="noStrike" dirty="0">
                <a:solidFill>
                  <a:srgbClr val="000000"/>
                </a:solidFill>
                <a:effectLst/>
                <a:latin typeface="+mj-lt"/>
              </a:rPr>
              <a:t> </a:t>
            </a:r>
            <a:r>
              <a:rPr lang="en-US" sz="2000" b="1" i="0" u="none" strike="noStrike" dirty="0">
                <a:solidFill>
                  <a:srgbClr val="000000"/>
                </a:solidFill>
                <a:effectLst/>
                <a:latin typeface="+mj-lt"/>
              </a:rPr>
              <a:t>The fundamental principles of equality and non-discrimination, judicial standards, and mechanisms of protection against discrimination</a:t>
            </a:r>
            <a:br>
              <a:rPr lang="en-US" sz="2000" b="1" dirty="0">
                <a:latin typeface="+mj-lt"/>
              </a:rPr>
            </a:br>
            <a:endParaRPr lang="en-US" sz="2000" dirty="0"/>
          </a:p>
        </p:txBody>
      </p:sp>
      <p:sp>
        <p:nvSpPr>
          <p:cNvPr id="3" name="Content Placeholder 2">
            <a:extLst>
              <a:ext uri="{FF2B5EF4-FFF2-40B4-BE49-F238E27FC236}">
                <a16:creationId xmlns:a16="http://schemas.microsoft.com/office/drawing/2014/main" id="{F1F25C89-A673-F88A-1728-905CE303D358}"/>
              </a:ext>
            </a:extLst>
          </p:cNvPr>
          <p:cNvSpPr>
            <a:spLocks noGrp="1"/>
          </p:cNvSpPr>
          <p:nvPr>
            <p:ph idx="1"/>
          </p:nvPr>
        </p:nvSpPr>
        <p:spPr>
          <a:xfrm>
            <a:off x="130629" y="1362268"/>
            <a:ext cx="11223171" cy="5253136"/>
          </a:xfrm>
        </p:spPr>
        <p:txBody>
          <a:bodyPr>
            <a:normAutofit/>
          </a:bodyPr>
          <a:lstStyle/>
          <a:p>
            <a:pPr algn="just"/>
            <a:r>
              <a:rPr lang="ro-RO" sz="2400" b="1" kern="100" dirty="0">
                <a:effectLst/>
                <a:latin typeface="Calibri" panose="020F0502020204030204" pitchFamily="34" charset="0"/>
                <a:ea typeface="Calibri" panose="020F0502020204030204" pitchFamily="34" charset="0"/>
                <a:cs typeface="Times New Roman" panose="02020603050405020304" pitchFamily="18" charset="0"/>
              </a:rPr>
              <a:t>a</a:t>
            </a:r>
            <a:r>
              <a:rPr lang="en-US" sz="2400" b="1" kern="100" dirty="0" err="1">
                <a:effectLst/>
                <a:latin typeface="Calibri" panose="020F0502020204030204" pitchFamily="34" charset="0"/>
                <a:ea typeface="Calibri" panose="020F0502020204030204" pitchFamily="34" charset="0"/>
                <a:cs typeface="Times New Roman" panose="02020603050405020304" pitchFamily="18" charset="0"/>
              </a:rPr>
              <a:t>rticle</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 14 of </a:t>
            </a:r>
            <a:r>
              <a:rPr lang="ro-RO" sz="2400" dirty="0" err="1">
                <a:solidFill>
                  <a:srgbClr val="C00000"/>
                </a:solidFill>
                <a:latin typeface="Times New Roman" panose="02020603050405020304" pitchFamily="18" charset="0"/>
                <a:cs typeface="Times New Roman" panose="02020603050405020304" pitchFamily="18" charset="0"/>
              </a:rPr>
              <a:t>the</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European Convention on Human</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Rights</a:t>
            </a:r>
            <a:r>
              <a:rPr lang="en-US" sz="2400" dirty="0">
                <a:solidFill>
                  <a:schemeClr val="accent1"/>
                </a:solidFill>
                <a:latin typeface="Times New Roman" panose="02020603050405020304" pitchFamily="18" charset="0"/>
                <a:cs typeface="Times New Roman" panose="02020603050405020304" pitchFamily="18" charset="0"/>
              </a:rPr>
              <a:t> </a:t>
            </a:r>
            <a:r>
              <a:rPr lang="ro-RO" sz="2400" dirty="0">
                <a:solidFill>
                  <a:schemeClr val="accent1"/>
                </a:solidFill>
                <a:latin typeface="Times New Roman" panose="02020603050405020304" pitchFamily="18" charset="0"/>
                <a:cs typeface="Times New Roman" panose="02020603050405020304" pitchFamily="18" charset="0"/>
              </a:rPr>
              <a:t>/ </a:t>
            </a:r>
            <a:r>
              <a:rPr lang="en-US" sz="2400" b="1" kern="100" dirty="0">
                <a:effectLst/>
                <a:latin typeface="Calibri" panose="020F0502020204030204" pitchFamily="34" charset="0"/>
                <a:ea typeface="Calibri" panose="020F0502020204030204" pitchFamily="34" charset="0"/>
                <a:cs typeface="Times New Roman" panose="02020603050405020304" pitchFamily="18" charset="0"/>
              </a:rPr>
              <a:t>the ECHR</a:t>
            </a:r>
            <a:r>
              <a:rPr lang="ro-RO" sz="2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24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can only be invoked by sight </a:t>
            </a:r>
            <a:r>
              <a:rPr lang="en-US" sz="2400" i="1"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to the rights</a:t>
            </a:r>
            <a:r>
              <a:rPr lang="en-US" sz="24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and </a:t>
            </a:r>
            <a:r>
              <a:rPr lang="en-US" sz="2400" i="1"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freedoms</a:t>
            </a:r>
            <a:r>
              <a:rPr lang="en-US" sz="24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 that The ECHR regulates them</a:t>
            </a:r>
            <a:r>
              <a:rPr lang="ro-RO" sz="2400" kern="100" dirty="0">
                <a:solidFill>
                  <a:schemeClr val="accent1"/>
                </a:solidFill>
                <a:effectLst/>
                <a:latin typeface="Calibri" panose="020F0502020204030204" pitchFamily="34" charset="0"/>
                <a:ea typeface="Calibri" panose="020F0502020204030204" pitchFamily="34" charset="0"/>
                <a:cs typeface="Times New Roman" panose="02020603050405020304" pitchFamily="18" charset="0"/>
              </a:rPr>
              <a:t>;</a:t>
            </a:r>
          </a:p>
          <a:p>
            <a:pPr algn="just"/>
            <a:r>
              <a:rPr lang="en-US" sz="2400" kern="100" dirty="0">
                <a:solidFill>
                  <a:srgbClr val="C00000"/>
                </a:solidFill>
                <a:effectLst/>
                <a:latin typeface="+mj-lt"/>
                <a:ea typeface="Calibri" panose="020F0502020204030204" pitchFamily="34" charset="0"/>
                <a:cs typeface="Times New Roman" panose="02020603050405020304" pitchFamily="18" charset="0"/>
              </a:rPr>
              <a:t>Protocol 12 to</a:t>
            </a:r>
            <a:r>
              <a:rPr lang="ro-RO" sz="2400" dirty="0">
                <a:solidFill>
                  <a:srgbClr val="C00000"/>
                </a:solidFill>
                <a:latin typeface="Times New Roman" panose="02020603050405020304" pitchFamily="18" charset="0"/>
                <a:cs typeface="Times New Roman" panose="02020603050405020304" pitchFamily="18" charset="0"/>
              </a:rPr>
              <a:t> </a:t>
            </a:r>
            <a:r>
              <a:rPr lang="ro-RO" sz="2400" dirty="0" err="1">
                <a:solidFill>
                  <a:srgbClr val="C00000"/>
                </a:solidFill>
                <a:latin typeface="Times New Roman" panose="02020603050405020304" pitchFamily="18" charset="0"/>
                <a:cs typeface="Times New Roman" panose="02020603050405020304" pitchFamily="18" charset="0"/>
              </a:rPr>
              <a:t>the</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European Convention on Human</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Rights </a:t>
            </a:r>
            <a:r>
              <a:rPr lang="ro-RO" sz="2400" dirty="0">
                <a:solidFill>
                  <a:srgbClr val="C00000"/>
                </a:solidFill>
                <a:latin typeface="Times New Roman" panose="02020603050405020304" pitchFamily="18" charset="0"/>
                <a:cs typeface="Times New Roman" panose="02020603050405020304" pitchFamily="18" charset="0"/>
              </a:rPr>
              <a:t>/</a:t>
            </a:r>
            <a:r>
              <a:rPr lang="en-US" sz="2400" kern="100" dirty="0">
                <a:solidFill>
                  <a:srgbClr val="C00000"/>
                </a:solidFill>
                <a:effectLst/>
                <a:latin typeface="+mj-lt"/>
                <a:ea typeface="Calibri" panose="020F0502020204030204" pitchFamily="34" charset="0"/>
                <a:cs typeface="Times New Roman" panose="02020603050405020304" pitchFamily="18" charset="0"/>
              </a:rPr>
              <a:t> ECHR </a:t>
            </a:r>
            <a:r>
              <a:rPr lang="en-US" sz="2400" kern="100" dirty="0">
                <a:effectLst/>
                <a:latin typeface="+mj-lt"/>
                <a:ea typeface="Calibri" panose="020F0502020204030204" pitchFamily="34" charset="0"/>
                <a:cs typeface="Times New Roman" panose="02020603050405020304" pitchFamily="18" charset="0"/>
              </a:rPr>
              <a:t>regulates more opportunities of the European Court of Human Rights (continuing has ECtHR) in applying the principles of equality and allows a proactive approach to cases of discrimination</a:t>
            </a:r>
            <a:r>
              <a:rPr lang="ro-RO" sz="2400" kern="100" dirty="0">
                <a:effectLst/>
                <a:latin typeface="+mj-lt"/>
                <a:ea typeface="Calibri" panose="020F0502020204030204" pitchFamily="34" charset="0"/>
                <a:cs typeface="Times New Roman" panose="02020603050405020304" pitchFamily="18" charset="0"/>
              </a:rPr>
              <a:t>;</a:t>
            </a:r>
          </a:p>
          <a:p>
            <a:pPr algn="just"/>
            <a:r>
              <a:rPr lang="ro-RO" sz="2400" kern="100" dirty="0">
                <a:effectLst/>
                <a:latin typeface="+mj-lt"/>
                <a:ea typeface="Calibri" panose="020F0502020204030204" pitchFamily="34" charset="0"/>
                <a:cs typeface="Times New Roman" panose="02020603050405020304" pitchFamily="18" charset="0"/>
              </a:rPr>
              <a:t>t</a:t>
            </a:r>
            <a:r>
              <a:rPr lang="en-US" sz="2400" kern="100" dirty="0">
                <a:effectLst/>
                <a:latin typeface="+mj-lt"/>
                <a:ea typeface="Calibri" panose="020F0502020204030204" pitchFamily="34" charset="0"/>
                <a:cs typeface="Times New Roman" panose="02020603050405020304" pitchFamily="18" charset="0"/>
              </a:rPr>
              <a:t>his The Protocol has the objective of expanding the scope of application of </a:t>
            </a:r>
            <a:r>
              <a:rPr lang="en-US" sz="2400" kern="100" dirty="0">
                <a:solidFill>
                  <a:schemeClr val="accent1"/>
                </a:solidFill>
                <a:effectLst/>
                <a:latin typeface="+mj-lt"/>
                <a:ea typeface="Calibri" panose="020F0502020204030204" pitchFamily="34" charset="0"/>
                <a:cs typeface="Times New Roman" panose="02020603050405020304" pitchFamily="18" charset="0"/>
              </a:rPr>
              <a:t>Article 14 of </a:t>
            </a:r>
            <a:r>
              <a:rPr lang="ro-RO" sz="2400" dirty="0" err="1">
                <a:solidFill>
                  <a:srgbClr val="C00000"/>
                </a:solidFill>
                <a:latin typeface="Times New Roman" panose="02020603050405020304" pitchFamily="18" charset="0"/>
                <a:cs typeface="Times New Roman" panose="02020603050405020304" pitchFamily="18" charset="0"/>
              </a:rPr>
              <a:t>the</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European Convention on Human</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Rights </a:t>
            </a:r>
            <a:r>
              <a:rPr lang="ro-RO" sz="2400" dirty="0">
                <a:solidFill>
                  <a:srgbClr val="C00000"/>
                </a:solidFill>
                <a:latin typeface="Times New Roman" panose="02020603050405020304" pitchFamily="18" charset="0"/>
                <a:cs typeface="Times New Roman" panose="02020603050405020304" pitchFamily="18" charset="0"/>
              </a:rPr>
              <a:t>/</a:t>
            </a:r>
            <a:r>
              <a:rPr lang="en-US" sz="2400" kern="100" dirty="0">
                <a:solidFill>
                  <a:schemeClr val="accent1"/>
                </a:solidFill>
                <a:effectLst/>
                <a:latin typeface="+mj-lt"/>
                <a:ea typeface="Calibri" panose="020F0502020204030204" pitchFamily="34" charset="0"/>
                <a:cs typeface="Times New Roman" panose="02020603050405020304" pitchFamily="18" charset="0"/>
              </a:rPr>
              <a:t>ECHR </a:t>
            </a:r>
            <a:r>
              <a:rPr lang="en-US" sz="2400" kern="100" dirty="0">
                <a:effectLst/>
                <a:latin typeface="+mj-lt"/>
                <a:ea typeface="Calibri" panose="020F0502020204030204" pitchFamily="34" charset="0"/>
                <a:cs typeface="Times New Roman" panose="02020603050405020304" pitchFamily="18" charset="0"/>
              </a:rPr>
              <a:t>beyond</a:t>
            </a:r>
            <a:r>
              <a:rPr lang="ro-RO" sz="2400" kern="100" dirty="0">
                <a:effectLst/>
                <a:latin typeface="+mj-lt"/>
                <a:ea typeface="Calibri" panose="020F0502020204030204" pitchFamily="34" charset="0"/>
                <a:cs typeface="Times New Roman" panose="02020603050405020304" pitchFamily="18" charset="0"/>
              </a:rPr>
              <a:t> </a:t>
            </a:r>
            <a:r>
              <a:rPr lang="en-US" sz="2400" kern="100" dirty="0">
                <a:solidFill>
                  <a:srgbClr val="C00000"/>
                </a:solidFill>
                <a:effectLst/>
                <a:latin typeface="+mj-lt"/>
                <a:ea typeface="Calibri" panose="020F0502020204030204" pitchFamily="34" charset="0"/>
                <a:cs typeface="Times New Roman" panose="02020603050405020304" pitchFamily="18" charset="0"/>
              </a:rPr>
              <a:t>the rights</a:t>
            </a:r>
            <a:r>
              <a:rPr lang="en-US" sz="2400" kern="100" dirty="0">
                <a:effectLst/>
                <a:latin typeface="+mj-lt"/>
                <a:ea typeface="Calibri" panose="020F0502020204030204" pitchFamily="34" charset="0"/>
                <a:cs typeface="Times New Roman" panose="02020603050405020304" pitchFamily="18" charset="0"/>
              </a:rPr>
              <a:t> included in</a:t>
            </a:r>
            <a:r>
              <a:rPr lang="ro-RO" sz="2400" kern="100" dirty="0">
                <a:effectLst/>
                <a:latin typeface="+mj-lt"/>
                <a:ea typeface="Calibri" panose="020F0502020204030204" pitchFamily="34" charset="0"/>
                <a:cs typeface="Times New Roman" panose="02020603050405020304" pitchFamily="18" charset="0"/>
              </a:rPr>
              <a:t> </a:t>
            </a:r>
            <a:r>
              <a:rPr lang="ro-RO" sz="2400" dirty="0" err="1">
                <a:solidFill>
                  <a:srgbClr val="C00000"/>
                </a:solidFill>
                <a:latin typeface="Times New Roman" panose="02020603050405020304" pitchFamily="18" charset="0"/>
                <a:cs typeface="Times New Roman" panose="02020603050405020304" pitchFamily="18" charset="0"/>
              </a:rPr>
              <a:t>the</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European Convention on Human</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Rights</a:t>
            </a:r>
            <a:r>
              <a:rPr lang="ro-RO" sz="2400" dirty="0">
                <a:solidFill>
                  <a:srgbClr val="C00000"/>
                </a:solidFill>
                <a:latin typeface="Times New Roman" panose="02020603050405020304" pitchFamily="18" charset="0"/>
                <a:cs typeface="Times New Roman" panose="02020603050405020304" pitchFamily="18" charset="0"/>
              </a:rPr>
              <a:t>/</a:t>
            </a:r>
            <a:r>
              <a:rPr lang="en-US" sz="2400" kern="100" dirty="0">
                <a:effectLst/>
                <a:latin typeface="+mj-lt"/>
                <a:ea typeface="Calibri" panose="020F0502020204030204" pitchFamily="34" charset="0"/>
                <a:cs typeface="Times New Roman" panose="02020603050405020304" pitchFamily="18" charset="0"/>
              </a:rPr>
              <a:t> ECHR, to include </a:t>
            </a:r>
            <a:r>
              <a:rPr lang="en-US" sz="2400" b="1" kern="100" dirty="0">
                <a:solidFill>
                  <a:schemeClr val="accent1"/>
                </a:solidFill>
                <a:effectLst/>
                <a:latin typeface="+mj-lt"/>
                <a:ea typeface="Calibri" panose="020F0502020204030204" pitchFamily="34" charset="0"/>
                <a:cs typeface="Times New Roman" panose="02020603050405020304" pitchFamily="18" charset="0"/>
              </a:rPr>
              <a:t>all cases where a person is discriminated against</a:t>
            </a:r>
            <a:r>
              <a:rPr lang="ro-RO" sz="2400" kern="100" dirty="0">
                <a:effectLst/>
                <a:latin typeface="+mj-lt"/>
                <a:ea typeface="Calibri" panose="020F0502020204030204" pitchFamily="34" charset="0"/>
                <a:cs typeface="Times New Roman" panose="02020603050405020304" pitchFamily="18" charset="0"/>
              </a:rPr>
              <a:t>;</a:t>
            </a:r>
          </a:p>
          <a:p>
            <a:pPr algn="just"/>
            <a:r>
              <a:rPr lang="en-US" sz="2400" kern="100" dirty="0">
                <a:solidFill>
                  <a:schemeClr val="accent1"/>
                </a:solidFill>
                <a:effectLst/>
                <a:latin typeface="+mj-lt"/>
                <a:ea typeface="Calibri" panose="020F0502020204030204" pitchFamily="34" charset="0"/>
                <a:cs typeface="Times New Roman" panose="02020603050405020304" pitchFamily="18" charset="0"/>
              </a:rPr>
              <a:t>Protocol 12 to </a:t>
            </a:r>
            <a:r>
              <a:rPr lang="ro-RO" sz="2400" dirty="0" err="1">
                <a:solidFill>
                  <a:srgbClr val="C00000"/>
                </a:solidFill>
                <a:latin typeface="Times New Roman" panose="02020603050405020304" pitchFamily="18" charset="0"/>
                <a:cs typeface="Times New Roman" panose="02020603050405020304" pitchFamily="18" charset="0"/>
              </a:rPr>
              <a:t>the</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European Convention on Human</a:t>
            </a:r>
            <a:r>
              <a:rPr lang="ro-RO" sz="2400"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Rights </a:t>
            </a:r>
            <a:r>
              <a:rPr lang="ro-RO" sz="2400" dirty="0">
                <a:solidFill>
                  <a:srgbClr val="C00000"/>
                </a:solidFill>
                <a:latin typeface="Times New Roman" panose="02020603050405020304" pitchFamily="18" charset="0"/>
                <a:cs typeface="Times New Roman" panose="02020603050405020304" pitchFamily="18" charset="0"/>
              </a:rPr>
              <a:t>/</a:t>
            </a:r>
            <a:r>
              <a:rPr lang="en-US" sz="2400" kern="100" dirty="0">
                <a:solidFill>
                  <a:schemeClr val="accent1"/>
                </a:solidFill>
                <a:effectLst/>
                <a:latin typeface="+mj-lt"/>
                <a:ea typeface="Calibri" panose="020F0502020204030204" pitchFamily="34" charset="0"/>
                <a:cs typeface="Times New Roman" panose="02020603050405020304" pitchFamily="18" charset="0"/>
              </a:rPr>
              <a:t>ECHR regarding the </a:t>
            </a:r>
            <a:r>
              <a:rPr lang="en-US" sz="2400" i="1" kern="100" dirty="0">
                <a:solidFill>
                  <a:schemeClr val="accent1"/>
                </a:solidFill>
                <a:effectLst/>
                <a:latin typeface="+mj-lt"/>
                <a:ea typeface="Calibri" panose="020F0502020204030204" pitchFamily="34" charset="0"/>
                <a:cs typeface="Times New Roman" panose="02020603050405020304" pitchFamily="18" charset="0"/>
              </a:rPr>
              <a:t>general prohibition a any form of discrimination a entered into force on April 1, 2005</a:t>
            </a:r>
            <a:r>
              <a:rPr lang="ro-RO" sz="2400" i="1" kern="100" dirty="0">
                <a:solidFill>
                  <a:schemeClr val="accent1"/>
                </a:solidFill>
                <a:effectLst/>
                <a:latin typeface="+mj-lt"/>
                <a:ea typeface="Calibri" panose="020F0502020204030204" pitchFamily="34" charset="0"/>
                <a:cs typeface="Times New Roman" panose="02020603050405020304" pitchFamily="18" charset="0"/>
              </a:rPr>
              <a:t> (t</a:t>
            </a:r>
            <a:r>
              <a:rPr lang="en-US" sz="2400" kern="100" dirty="0">
                <a:solidFill>
                  <a:schemeClr val="accent1"/>
                </a:solidFill>
                <a:effectLst/>
                <a:latin typeface="+mj-lt"/>
                <a:ea typeface="Calibri" panose="020F0502020204030204" pitchFamily="34" charset="0"/>
                <a:cs typeface="Times New Roman" panose="02020603050405020304" pitchFamily="18" charset="0"/>
              </a:rPr>
              <a:t>he Republic of Moldova has not ratified </a:t>
            </a:r>
            <a:r>
              <a:rPr lang="es-ES" sz="2400" kern="100" dirty="0" err="1">
                <a:solidFill>
                  <a:schemeClr val="accent1"/>
                </a:solidFill>
                <a:effectLst/>
                <a:latin typeface="+mj-lt"/>
                <a:ea typeface="Calibri" panose="020F0502020204030204" pitchFamily="34" charset="0"/>
                <a:cs typeface="Times New Roman" panose="02020603050405020304" pitchFamily="18" charset="0"/>
              </a:rPr>
              <a:t>Protocol</a:t>
            </a:r>
            <a:r>
              <a:rPr lang="ro-RO" sz="2400" kern="100" dirty="0">
                <a:solidFill>
                  <a:schemeClr val="accent1"/>
                </a:solidFill>
                <a:effectLst/>
                <a:latin typeface="+mj-lt"/>
                <a:ea typeface="Calibri" panose="020F0502020204030204" pitchFamily="34" charset="0"/>
                <a:cs typeface="Times New Roman" panose="02020603050405020304" pitchFamily="18" charset="0"/>
              </a:rPr>
              <a:t>);</a:t>
            </a:r>
            <a:endParaRPr lang="en-US" sz="2400" kern="100" dirty="0">
              <a:solidFill>
                <a:schemeClr val="accent1"/>
              </a:solidFill>
              <a:effectLst/>
              <a:latin typeface="+mj-lt"/>
              <a:ea typeface="Calibri" panose="020F0502020204030204" pitchFamily="34" charset="0"/>
              <a:cs typeface="Times New Roman" panose="02020603050405020304" pitchFamily="18" charset="0"/>
            </a:endParaRPr>
          </a:p>
          <a:p>
            <a:pPr algn="just"/>
            <a:endParaRPr lang="en-US" sz="2400" kern="100" dirty="0">
              <a:effectLst/>
              <a:latin typeface="+mj-lt"/>
              <a:ea typeface="Calibri" panose="020F0502020204030204" pitchFamily="34" charset="0"/>
              <a:cs typeface="Times New Roman" panose="02020603050405020304" pitchFamily="18" charset="0"/>
            </a:endParaRPr>
          </a:p>
          <a:p>
            <a:endParaRPr lang="en-US" sz="2400" dirty="0"/>
          </a:p>
        </p:txBody>
      </p:sp>
    </p:spTree>
    <p:extLst>
      <p:ext uri="{BB962C8B-B14F-4D97-AF65-F5344CB8AC3E}">
        <p14:creationId xmlns:p14="http://schemas.microsoft.com/office/powerpoint/2010/main" val="662720688"/>
      </p:ext>
    </p:extLst>
  </p:cSld>
  <p:clrMapOvr>
    <a:masterClrMapping/>
  </p:clrMapOvr>
</p:sld>
</file>

<file path=ppt/theme/theme1.xml><?xml version="1.0" encoding="utf-8"?>
<a:theme xmlns:a="http://schemas.openxmlformats.org/drawingml/2006/main" name="Office Theme">
  <a:themeElements>
    <a:clrScheme name="Custom 4">
      <a:dk1>
        <a:srgbClr val="4472C4"/>
      </a:dk1>
      <a:lt1>
        <a:sysClr val="window" lastClr="FFFFFF"/>
      </a:lt1>
      <a:dk2>
        <a:srgbClr val="4472C4"/>
      </a:dk2>
      <a:lt2>
        <a:srgbClr val="E7E6E6"/>
      </a:lt2>
      <a:accent1>
        <a:srgbClr val="171616"/>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Times New Roman"/>
        <a:ea typeface=""/>
        <a:cs typeface=""/>
      </a:majorFont>
      <a:minorFont>
        <a:latin typeface="Times New Roman"/>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2786</TotalTime>
  <Words>6556</Words>
  <Application>Microsoft Office PowerPoint</Application>
  <PresentationFormat>Widescreen</PresentationFormat>
  <Paragraphs>280</Paragraphs>
  <Slides>40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40</vt:i4>
      </vt:variant>
    </vt:vector>
  </HeadingPairs>
  <TitlesOfParts>
    <vt:vector size="45" baseType="lpstr">
      <vt:lpstr>Arial</vt:lpstr>
      <vt:lpstr>Calibri</vt:lpstr>
      <vt:lpstr>Times New Roman</vt:lpstr>
      <vt:lpstr>Wingdings</vt:lpstr>
      <vt:lpstr>Office Theme</vt:lpstr>
      <vt:lpstr>European Standards and Institutional Practices of Family and Child’s Rights Protection  Cycle II, MASTER</vt:lpstr>
      <vt:lpstr>PowerPoint Presentation</vt:lpstr>
      <vt:lpstr>   Unit 4:    SELECTED ISSUES ON EQUALITY AND NON-DISCRIMINATION </vt:lpstr>
      <vt:lpstr>Unit 4:    SELECTED ISSUES ON EQUALITY  AND  NON-DISCRIMINATION </vt:lpstr>
      <vt:lpstr>PowerPoint Presentation</vt:lpstr>
      <vt:lpstr>1. The fundamental principles of equality and non-discrimination, judicial standards, and mechanisms of protection against discrimination;</vt:lpstr>
      <vt:lpstr>1. The fundamental principles of equality and non-discrimination, judicial standards, and mechanisms of protection against discrimination;  </vt:lpstr>
      <vt:lpstr>1. The fundamental principles of equality and non-discrimination, judicial standards, and mechanisms of protection against discrimination </vt:lpstr>
      <vt:lpstr>1. The fundamental principles of equality and non-discrimination, judicial standards, and mechanisms of protection against discrimination </vt:lpstr>
      <vt:lpstr>2. The key aspects regarding non-discrimination in European and international law (under UNCRC, ECHR and other CoE instruments) </vt:lpstr>
      <vt:lpstr>2. The key aspects regarding non-discrimination in European and international law (under UNCRC, ECHR and other CoE instruments) </vt:lpstr>
      <vt:lpstr>2. The key aspects regarding non-discrimination in European and international law (under UNCRC, ECHR and other CoE instruments) </vt:lpstr>
      <vt:lpstr>2. The key aspects regarding non-discrimination in European and international law (under UNCRC, ECHR and other CoE instruments) </vt:lpstr>
      <vt:lpstr>2. The key aspects regarding non-discrimination in European and international law (under UNCRC, ECHR and other CoE instruments) the Fundamental Rights Charter has it European Union</vt:lpstr>
      <vt:lpstr>3. Non-discrimination based on race or ethnic origin (e.g., EU Racial Equality Directive)</vt:lpstr>
      <vt:lpstr>3. Non-discrimination based on race or ethnic origin (e.g., EU Racial Equality Directive) </vt:lpstr>
      <vt:lpstr>3. Non-discrimination based on race or ethnic origin (e.g., EU Racial Equality Directive) </vt:lpstr>
      <vt:lpstr>3. Non-discrimination based on race or ethnic origin (e.g., EU Racial Equality Directive); </vt:lpstr>
      <vt:lpstr>3. Non-discrimination based on race or ethnic origin (e.g., EU Racial Equality Directive); </vt:lpstr>
      <vt:lpstr>3. Non-discrimination based on race or ethnic origin (e.g., EU Racial Equality Directive); </vt:lpstr>
      <vt:lpstr>4. Non-discrimination based on nationality or immigration status (see the TFEU/ the Treaty on the Functioning of the European Union - freedom of movement and of residence; EU Charter of Fundamental Rights; CoE ECHR) </vt:lpstr>
      <vt:lpstr>4. Non-discrimination based on nationality or immigration status (see the TFEU/ the Treaty on the Functioning of the European Union - freedom of movement and of residence; EU Charter of Fundamental Rights; CoE ECHR); </vt:lpstr>
      <vt:lpstr>4. Non-discrimination based on nationality or immigration status (see the TFEU/ the Treaty on the Functioning of the European Union - freedom of movement and of residence; EU Charter of Fundamental Rights; CoE ECHR); </vt:lpstr>
      <vt:lpstr>4. Non-discrimination based on nationality or immigration status (see the TFEU/ the Treaty on the Functioning of the European Union - freedom of movement and of residence; EU Charter of Fundamental Rights; CoE ECHR); </vt:lpstr>
      <vt:lpstr>4. Non-discrimination based on nationality or immigration status (see the TFEU/ the Treaty on the Functioning of the European Union - freedom of movement and of residence; EU Charter of Fundamental Rights; CoE ECHR); </vt:lpstr>
      <vt:lpstr>4. Non-discrimination based on nationality or immigration status (see the TFEU/ the Treaty on the Functioning of the European Union - freedom of movement and of residence; EU Charter of Fundamental Rights; CoE ECHR); </vt:lpstr>
      <vt:lpstr>5. Non-discrimination based on disability (see EU Charter of Fundamental Rights; CoE ECHR and its Protocol No. 12); </vt:lpstr>
      <vt:lpstr>5. Non-discrimination based on disability (see EU Charter of Fundamental Rights; CoE ECHR and its Protocol No. 12); </vt:lpstr>
      <vt:lpstr>5. Non-discrimination based on disability (see EU Charter of Fundamental Rights; CoE ECHR and its Protocol No. 12); </vt:lpstr>
      <vt:lpstr>5. Non-discrimination based on disability (see EU Charter of Fundamental Rights; CoE ECHR and its Protocol No. 12); </vt:lpstr>
      <vt:lpstr>5. Non-discrimination based on disability (see EU Charter of Fundamental Rights; CoE ECHR and its Protocol No. 12); </vt:lpstr>
      <vt:lpstr>6. Non-discrimination based on other protected grounds (see EU Charter of Fundamental Rights; EU Gender Equality Directives; European Commission LGBTIQ equality strategy 2020–2025; also CoE ECtHR);  </vt:lpstr>
      <vt:lpstr>6. Non-discrimination based on other protected grounds (see EU Charter of Fundamental Rights; EU Gender Equality Directives; European Commission LGBTIQ equality strategy 2020–2025; also CoE ECtHR);  </vt:lpstr>
      <vt:lpstr>6. Non-discrimination based on other protected grounds (see EU Charter of Fundamental Rights; EU Gender Equality Directives; European Commission LGBTIQ equality strategy 2020–2025; also CoE ECtHR); </vt:lpstr>
      <vt:lpstr>6. Non-discrimination based on other protected grounds (see EU Charter of Fundamental Rights; EU Gender Equality Directives; European Commission LGBTIQ equality strategy 2020–2025; also CoE ECtHR); </vt:lpstr>
      <vt:lpstr> 7. Protection of children from discrimination or punishment on the basis of status, activities, expressed opinions or beliefs of the child’s parents, guardians or family members.  </vt:lpstr>
      <vt:lpstr>7. Protection of children from discrimination or punishment on the basis of status, activities, expressed opinions or beliefs of the child’s parents, guardians or family members. </vt:lpstr>
      <vt:lpstr>7. Protection of children from discrimination or punishment on the basis of status, activities, expressed opinions or beliefs of the child’s parents, guardians or family members.  </vt:lpstr>
      <vt:lpstr>7. Protection of children from discrimination or punishment on the basis of status, activities, expressed opinions or beliefs of the child’s parents, guardians or family members.  </vt:lpstr>
      <vt:lpstr>   thank you for your interest!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Esanu, Alina</dc:creator>
  <cp:lastModifiedBy>Esanu, Alina</cp:lastModifiedBy>
  <cp:revision>346</cp:revision>
  <dcterms:created xsi:type="dcterms:W3CDTF">2024-01-04T21:42:31Z</dcterms:created>
  <dcterms:modified xsi:type="dcterms:W3CDTF">2024-05-14T20:50:41Z</dcterms:modified>
</cp:coreProperties>
</file>