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64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334" r:id="rId17"/>
    <p:sldId id="270" r:id="rId18"/>
    <p:sldId id="271" r:id="rId19"/>
    <p:sldId id="272" r:id="rId20"/>
    <p:sldId id="335" r:id="rId21"/>
    <p:sldId id="273" r:id="rId22"/>
    <p:sldId id="274" r:id="rId23"/>
    <p:sldId id="275" r:id="rId24"/>
    <p:sldId id="276" r:id="rId25"/>
    <p:sldId id="366" r:id="rId26"/>
    <p:sldId id="367" r:id="rId27"/>
    <p:sldId id="368" r:id="rId28"/>
    <p:sldId id="369" r:id="rId29"/>
    <p:sldId id="370" r:id="rId30"/>
    <p:sldId id="371" r:id="rId31"/>
    <p:sldId id="372" r:id="rId32"/>
    <p:sldId id="373" r:id="rId33"/>
    <p:sldId id="374" r:id="rId34"/>
    <p:sldId id="375" r:id="rId35"/>
    <p:sldId id="277" r:id="rId36"/>
    <p:sldId id="278" r:id="rId37"/>
    <p:sldId id="279" r:id="rId38"/>
    <p:sldId id="280" r:id="rId39"/>
    <p:sldId id="281" r:id="rId40"/>
    <p:sldId id="282" r:id="rId41"/>
    <p:sldId id="283" r:id="rId42"/>
    <p:sldId id="313" r:id="rId43"/>
    <p:sldId id="314" r:id="rId44"/>
    <p:sldId id="315" r:id="rId45"/>
    <p:sldId id="316" r:id="rId46"/>
    <p:sldId id="317" r:id="rId47"/>
    <p:sldId id="318" r:id="rId48"/>
    <p:sldId id="319" r:id="rId49"/>
    <p:sldId id="320" r:id="rId50"/>
    <p:sldId id="321" r:id="rId51"/>
    <p:sldId id="322" r:id="rId52"/>
    <p:sldId id="323" r:id="rId53"/>
    <p:sldId id="324" r:id="rId54"/>
    <p:sldId id="325" r:id="rId55"/>
    <p:sldId id="326" r:id="rId56"/>
    <p:sldId id="327" r:id="rId57"/>
    <p:sldId id="328" r:id="rId58"/>
    <p:sldId id="329" r:id="rId59"/>
    <p:sldId id="330" r:id="rId60"/>
    <p:sldId id="331" r:id="rId61"/>
    <p:sldId id="332" r:id="rId62"/>
    <p:sldId id="333" r:id="rId6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006600"/>
    <a:srgbClr val="EFFFEF"/>
    <a:srgbClr val="CCFFCC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62" autoAdjust="0"/>
    <p:restoredTop sz="94660"/>
  </p:normalViewPr>
  <p:slideViewPr>
    <p:cSldViewPr>
      <p:cViewPr varScale="1">
        <p:scale>
          <a:sx n="79" d="100"/>
          <a:sy n="79" d="100"/>
        </p:scale>
        <p:origin x="54" y="2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slide" Target="slides/slide59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E60F99-42EF-4897-8EBE-DF5EBDE5F137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1BB00E5-1751-4739-AC53-2BD73A20A1F0}">
      <dgm:prSet phldrT="[Текст]"/>
      <dgm:spPr/>
      <dgm:t>
        <a:bodyPr/>
        <a:lstStyle/>
        <a:p>
          <a:r>
            <a:rPr lang="ro-MO" b="1" dirty="0" smtClean="0">
              <a:solidFill>
                <a:srgbClr val="C00000"/>
              </a:solidFill>
            </a:rPr>
            <a:t>Forme farmaceutice moderne:</a:t>
          </a:r>
          <a:endParaRPr lang="ru-RU" b="1" dirty="0">
            <a:solidFill>
              <a:srgbClr val="C00000"/>
            </a:solidFill>
          </a:endParaRPr>
        </a:p>
      </dgm:t>
    </dgm:pt>
    <dgm:pt modelId="{5EEB4394-C4DA-4C58-9153-92E3491D2F48}" type="parTrans" cxnId="{D97AD669-8998-4D12-86A6-008A9547CF93}">
      <dgm:prSet/>
      <dgm:spPr/>
      <dgm:t>
        <a:bodyPr/>
        <a:lstStyle/>
        <a:p>
          <a:endParaRPr lang="ru-RU"/>
        </a:p>
      </dgm:t>
    </dgm:pt>
    <dgm:pt modelId="{6282FD54-1DF1-4009-BCC7-FF7F1698DC76}" type="sibTrans" cxnId="{D97AD669-8998-4D12-86A6-008A9547CF93}">
      <dgm:prSet/>
      <dgm:spPr/>
      <dgm:t>
        <a:bodyPr/>
        <a:lstStyle/>
        <a:p>
          <a:endParaRPr lang="ru-RU"/>
        </a:p>
      </dgm:t>
    </dgm:pt>
    <dgm:pt modelId="{4591FC6F-18D2-4638-B383-959F740F6AF9}">
      <dgm:prSet phldrT="[Текст]"/>
      <dgm:spPr/>
      <dgm:t>
        <a:bodyPr/>
        <a:lstStyle/>
        <a:p>
          <a:r>
            <a:rPr lang="ro-MO" b="1" dirty="0" smtClean="0"/>
            <a:t>Cu eliberare modificată</a:t>
          </a:r>
          <a:endParaRPr lang="ru-RU" b="1" dirty="0"/>
        </a:p>
      </dgm:t>
    </dgm:pt>
    <dgm:pt modelId="{4CE58E9C-66A9-4496-8257-52EE6D2FA543}" type="parTrans" cxnId="{1CC3BF54-8BAB-48CB-A5A6-89240DAED6B1}">
      <dgm:prSet/>
      <dgm:spPr/>
      <dgm:t>
        <a:bodyPr/>
        <a:lstStyle/>
        <a:p>
          <a:endParaRPr lang="ru-RU"/>
        </a:p>
      </dgm:t>
    </dgm:pt>
    <dgm:pt modelId="{1FF1479F-D7DE-47E1-8457-810F60FAB865}" type="sibTrans" cxnId="{1CC3BF54-8BAB-48CB-A5A6-89240DAED6B1}">
      <dgm:prSet/>
      <dgm:spPr/>
      <dgm:t>
        <a:bodyPr/>
        <a:lstStyle/>
        <a:p>
          <a:endParaRPr lang="ru-RU"/>
        </a:p>
      </dgm:t>
    </dgm:pt>
    <dgm:pt modelId="{0F770263-1DAD-4AA6-9F7B-40993C53B782}">
      <dgm:prSet phldrT="[Текст]"/>
      <dgm:spPr/>
      <dgm:t>
        <a:bodyPr/>
        <a:lstStyle/>
        <a:p>
          <a:r>
            <a:rPr lang="ro-MO" b="1" dirty="0" smtClean="0"/>
            <a:t>Cu eliberare accelerată</a:t>
          </a:r>
          <a:endParaRPr lang="ru-RU" b="1" dirty="0"/>
        </a:p>
      </dgm:t>
    </dgm:pt>
    <dgm:pt modelId="{20F3F5F6-D00C-4B80-AE5B-4A9417CB43A7}" type="parTrans" cxnId="{22AD55E5-A185-4752-96C4-5B7F77AE1664}">
      <dgm:prSet/>
      <dgm:spPr/>
      <dgm:t>
        <a:bodyPr/>
        <a:lstStyle/>
        <a:p>
          <a:endParaRPr lang="ru-RU"/>
        </a:p>
      </dgm:t>
    </dgm:pt>
    <dgm:pt modelId="{F19C2FC1-363A-4A75-93C8-25578E80B251}" type="sibTrans" cxnId="{22AD55E5-A185-4752-96C4-5B7F77AE1664}">
      <dgm:prSet/>
      <dgm:spPr/>
      <dgm:t>
        <a:bodyPr/>
        <a:lstStyle/>
        <a:p>
          <a:endParaRPr lang="ru-RU"/>
        </a:p>
      </dgm:t>
    </dgm:pt>
    <dgm:pt modelId="{60F553EB-46D9-4A52-BC76-67FDE52BC264}">
      <dgm:prSet phldrT="[Текст]"/>
      <dgm:spPr/>
      <dgm:t>
        <a:bodyPr/>
        <a:lstStyle/>
        <a:p>
          <a:r>
            <a:rPr lang="ro-MO" b="1" dirty="0" smtClean="0"/>
            <a:t>Cu eliberare controlată</a:t>
          </a:r>
          <a:endParaRPr lang="ru-RU" b="1" dirty="0"/>
        </a:p>
      </dgm:t>
    </dgm:pt>
    <dgm:pt modelId="{ABDCF934-176E-46B6-825C-20203A8F0F86}" type="parTrans" cxnId="{D05B9B41-7728-453A-95E1-BC3B4200E39A}">
      <dgm:prSet/>
      <dgm:spPr/>
    </dgm:pt>
    <dgm:pt modelId="{7862BC32-FD3F-48AE-874C-F35479D0D13E}" type="sibTrans" cxnId="{D05B9B41-7728-453A-95E1-BC3B4200E39A}">
      <dgm:prSet/>
      <dgm:spPr/>
    </dgm:pt>
    <dgm:pt modelId="{EEDC2A0A-28AA-4B72-B83A-CB3FCBCDD04E}">
      <dgm:prSet phldrT="[Текст]"/>
      <dgm:spPr/>
      <dgm:t>
        <a:bodyPr/>
        <a:lstStyle/>
        <a:p>
          <a:r>
            <a:rPr lang="ro-MO" b="1" dirty="0" smtClean="0"/>
            <a:t>Cu eliberare la țintă</a:t>
          </a:r>
          <a:endParaRPr lang="ru-RU" b="1" dirty="0"/>
        </a:p>
      </dgm:t>
    </dgm:pt>
    <dgm:pt modelId="{DF5D4331-A64A-4206-88A3-2E620C9A229A}" type="parTrans" cxnId="{8D2B5FF7-ECD0-4E74-9C9B-5DAA9927D55D}">
      <dgm:prSet/>
      <dgm:spPr/>
    </dgm:pt>
    <dgm:pt modelId="{8963E481-0044-4F52-AA0A-C41DA74FCCF9}" type="sibTrans" cxnId="{8D2B5FF7-ECD0-4E74-9C9B-5DAA9927D55D}">
      <dgm:prSet/>
      <dgm:spPr/>
    </dgm:pt>
    <dgm:pt modelId="{2E58549C-9272-424E-8A97-1C2E95EE5893}" type="pres">
      <dgm:prSet presAssocID="{28E60F99-42EF-4897-8EBE-DF5EBDE5F13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CFAF4D3-5141-4FC8-A053-E2358F81FECE}" type="pres">
      <dgm:prSet presAssocID="{81BB00E5-1751-4739-AC53-2BD73A20A1F0}" presName="hierRoot1" presStyleCnt="0"/>
      <dgm:spPr/>
    </dgm:pt>
    <dgm:pt modelId="{1E5BA585-0BE1-4418-9697-E9DB507C42DE}" type="pres">
      <dgm:prSet presAssocID="{81BB00E5-1751-4739-AC53-2BD73A20A1F0}" presName="composite" presStyleCnt="0"/>
      <dgm:spPr/>
    </dgm:pt>
    <dgm:pt modelId="{47D21867-D47C-4285-A017-9802DBD0AB31}" type="pres">
      <dgm:prSet presAssocID="{81BB00E5-1751-4739-AC53-2BD73A20A1F0}" presName="background" presStyleLbl="node0" presStyleIdx="0" presStyleCnt="1"/>
      <dgm:spPr/>
    </dgm:pt>
    <dgm:pt modelId="{EFB523CF-0612-4944-A962-559F512B9665}" type="pres">
      <dgm:prSet presAssocID="{81BB00E5-1751-4739-AC53-2BD73A20A1F0}" presName="text" presStyleLbl="fgAcc0" presStyleIdx="0" presStyleCnt="1" custScaleX="170063" custScaleY="2424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9053BFF-4C39-4BCA-B789-CEE592B77038}" type="pres">
      <dgm:prSet presAssocID="{81BB00E5-1751-4739-AC53-2BD73A20A1F0}" presName="hierChild2" presStyleCnt="0"/>
      <dgm:spPr/>
    </dgm:pt>
    <dgm:pt modelId="{19EF1500-7D2D-47C0-B2A6-E1AA5462A963}" type="pres">
      <dgm:prSet presAssocID="{4CE58E9C-66A9-4496-8257-52EE6D2FA543}" presName="Name10" presStyleLbl="parChTrans1D2" presStyleIdx="0" presStyleCnt="4"/>
      <dgm:spPr/>
      <dgm:t>
        <a:bodyPr/>
        <a:lstStyle/>
        <a:p>
          <a:endParaRPr lang="ru-RU"/>
        </a:p>
      </dgm:t>
    </dgm:pt>
    <dgm:pt modelId="{8D4A318E-D667-4990-9B70-65ADD4221A78}" type="pres">
      <dgm:prSet presAssocID="{4591FC6F-18D2-4638-B383-959F740F6AF9}" presName="hierRoot2" presStyleCnt="0"/>
      <dgm:spPr/>
    </dgm:pt>
    <dgm:pt modelId="{CDD5656C-5070-4B98-B9C8-9BD5092CEB73}" type="pres">
      <dgm:prSet presAssocID="{4591FC6F-18D2-4638-B383-959F740F6AF9}" presName="composite2" presStyleCnt="0"/>
      <dgm:spPr/>
    </dgm:pt>
    <dgm:pt modelId="{0CDF5766-2374-4E18-8B45-4ECBFAC06C89}" type="pres">
      <dgm:prSet presAssocID="{4591FC6F-18D2-4638-B383-959F740F6AF9}" presName="background2" presStyleLbl="node2" presStyleIdx="0" presStyleCnt="4"/>
      <dgm:spPr/>
    </dgm:pt>
    <dgm:pt modelId="{DA28FDAB-129E-455A-9C3F-47D9418536CF}" type="pres">
      <dgm:prSet presAssocID="{4591FC6F-18D2-4638-B383-959F740F6AF9}" presName="text2" presStyleLbl="fgAcc2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454EFD8-91DC-4DB5-8118-58E77C0CA452}" type="pres">
      <dgm:prSet presAssocID="{4591FC6F-18D2-4638-B383-959F740F6AF9}" presName="hierChild3" presStyleCnt="0"/>
      <dgm:spPr/>
    </dgm:pt>
    <dgm:pt modelId="{0EDA3CC8-CCE9-4167-B02D-048574B7CF57}" type="pres">
      <dgm:prSet presAssocID="{20F3F5F6-D00C-4B80-AE5B-4A9417CB43A7}" presName="Name10" presStyleLbl="parChTrans1D2" presStyleIdx="1" presStyleCnt="4"/>
      <dgm:spPr/>
      <dgm:t>
        <a:bodyPr/>
        <a:lstStyle/>
        <a:p>
          <a:endParaRPr lang="ru-RU"/>
        </a:p>
      </dgm:t>
    </dgm:pt>
    <dgm:pt modelId="{BBAB0427-3D6E-4579-BF7D-27DC1A57D63D}" type="pres">
      <dgm:prSet presAssocID="{0F770263-1DAD-4AA6-9F7B-40993C53B782}" presName="hierRoot2" presStyleCnt="0"/>
      <dgm:spPr/>
    </dgm:pt>
    <dgm:pt modelId="{0A5BCBEF-7934-40CE-8EE3-2AAC08FCD5A0}" type="pres">
      <dgm:prSet presAssocID="{0F770263-1DAD-4AA6-9F7B-40993C53B782}" presName="composite2" presStyleCnt="0"/>
      <dgm:spPr/>
    </dgm:pt>
    <dgm:pt modelId="{D24F2DFD-1E6D-4417-BDA1-FDF9F2B00837}" type="pres">
      <dgm:prSet presAssocID="{0F770263-1DAD-4AA6-9F7B-40993C53B782}" presName="background2" presStyleLbl="node2" presStyleIdx="1" presStyleCnt="4"/>
      <dgm:spPr/>
    </dgm:pt>
    <dgm:pt modelId="{E9BCB63D-CF79-4A69-B16A-CC351FC4F312}" type="pres">
      <dgm:prSet presAssocID="{0F770263-1DAD-4AA6-9F7B-40993C53B782}" presName="text2" presStyleLbl="fgAcc2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0004D6D-A6A8-4EFB-AE37-D28E5AB8C5EC}" type="pres">
      <dgm:prSet presAssocID="{0F770263-1DAD-4AA6-9F7B-40993C53B782}" presName="hierChild3" presStyleCnt="0"/>
      <dgm:spPr/>
    </dgm:pt>
    <dgm:pt modelId="{1E0A6C80-EA2B-4AF0-90DC-786DAED920BD}" type="pres">
      <dgm:prSet presAssocID="{ABDCF934-176E-46B6-825C-20203A8F0F86}" presName="Name10" presStyleLbl="parChTrans1D2" presStyleIdx="2" presStyleCnt="4"/>
      <dgm:spPr/>
    </dgm:pt>
    <dgm:pt modelId="{861C305D-3364-474B-A1B9-9747548FE3B7}" type="pres">
      <dgm:prSet presAssocID="{60F553EB-46D9-4A52-BC76-67FDE52BC264}" presName="hierRoot2" presStyleCnt="0"/>
      <dgm:spPr/>
    </dgm:pt>
    <dgm:pt modelId="{F0220089-074D-4433-88F6-960B6485B169}" type="pres">
      <dgm:prSet presAssocID="{60F553EB-46D9-4A52-BC76-67FDE52BC264}" presName="composite2" presStyleCnt="0"/>
      <dgm:spPr/>
    </dgm:pt>
    <dgm:pt modelId="{E07CFEBB-BECD-49A0-B9AC-C59F4145A52F}" type="pres">
      <dgm:prSet presAssocID="{60F553EB-46D9-4A52-BC76-67FDE52BC264}" presName="background2" presStyleLbl="node2" presStyleIdx="2" presStyleCnt="4"/>
      <dgm:spPr/>
    </dgm:pt>
    <dgm:pt modelId="{C25495BA-2533-4964-A5BC-0A11C548EC17}" type="pres">
      <dgm:prSet presAssocID="{60F553EB-46D9-4A52-BC76-67FDE52BC264}" presName="text2" presStyleLbl="fgAcc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3BA8673-2E7E-482B-AFE1-C2CC688D27D9}" type="pres">
      <dgm:prSet presAssocID="{60F553EB-46D9-4A52-BC76-67FDE52BC264}" presName="hierChild3" presStyleCnt="0"/>
      <dgm:spPr/>
    </dgm:pt>
    <dgm:pt modelId="{12150A3C-DEC1-40E0-A164-7F63C2FC5D48}" type="pres">
      <dgm:prSet presAssocID="{DF5D4331-A64A-4206-88A3-2E620C9A229A}" presName="Name10" presStyleLbl="parChTrans1D2" presStyleIdx="3" presStyleCnt="4"/>
      <dgm:spPr/>
    </dgm:pt>
    <dgm:pt modelId="{39EBB621-8F7E-474D-85A1-9E5FD6798157}" type="pres">
      <dgm:prSet presAssocID="{EEDC2A0A-28AA-4B72-B83A-CB3FCBCDD04E}" presName="hierRoot2" presStyleCnt="0"/>
      <dgm:spPr/>
    </dgm:pt>
    <dgm:pt modelId="{94484F81-98D4-4C86-80A7-B1E329272023}" type="pres">
      <dgm:prSet presAssocID="{EEDC2A0A-28AA-4B72-B83A-CB3FCBCDD04E}" presName="composite2" presStyleCnt="0"/>
      <dgm:spPr/>
    </dgm:pt>
    <dgm:pt modelId="{B002E85E-2CB7-460A-B89E-DE7BECFD420C}" type="pres">
      <dgm:prSet presAssocID="{EEDC2A0A-28AA-4B72-B83A-CB3FCBCDD04E}" presName="background2" presStyleLbl="node2" presStyleIdx="3" presStyleCnt="4"/>
      <dgm:spPr/>
    </dgm:pt>
    <dgm:pt modelId="{DC6C881A-71B7-4F61-BFA9-BBBDFD498CAA}" type="pres">
      <dgm:prSet presAssocID="{EEDC2A0A-28AA-4B72-B83A-CB3FCBCDD04E}" presName="text2" presStyleLbl="fgAcc2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797354F-F50A-433B-A58F-322C9F3CC393}" type="pres">
      <dgm:prSet presAssocID="{EEDC2A0A-28AA-4B72-B83A-CB3FCBCDD04E}" presName="hierChild3" presStyleCnt="0"/>
      <dgm:spPr/>
    </dgm:pt>
  </dgm:ptLst>
  <dgm:cxnLst>
    <dgm:cxn modelId="{8D2B5FF7-ECD0-4E74-9C9B-5DAA9927D55D}" srcId="{81BB00E5-1751-4739-AC53-2BD73A20A1F0}" destId="{EEDC2A0A-28AA-4B72-B83A-CB3FCBCDD04E}" srcOrd="3" destOrd="0" parTransId="{DF5D4331-A64A-4206-88A3-2E620C9A229A}" sibTransId="{8963E481-0044-4F52-AA0A-C41DA74FCCF9}"/>
    <dgm:cxn modelId="{6BF1950D-D59B-4B60-A4C1-B21E7710CCB1}" type="presOf" srcId="{0F770263-1DAD-4AA6-9F7B-40993C53B782}" destId="{E9BCB63D-CF79-4A69-B16A-CC351FC4F312}" srcOrd="0" destOrd="0" presId="urn:microsoft.com/office/officeart/2005/8/layout/hierarchy1"/>
    <dgm:cxn modelId="{9C9DE4DA-0B31-4419-B0ED-260EA885EBA5}" type="presOf" srcId="{81BB00E5-1751-4739-AC53-2BD73A20A1F0}" destId="{EFB523CF-0612-4944-A962-559F512B9665}" srcOrd="0" destOrd="0" presId="urn:microsoft.com/office/officeart/2005/8/layout/hierarchy1"/>
    <dgm:cxn modelId="{E48B31B1-2778-4667-BEEA-EF3DA989683D}" type="presOf" srcId="{DF5D4331-A64A-4206-88A3-2E620C9A229A}" destId="{12150A3C-DEC1-40E0-A164-7F63C2FC5D48}" srcOrd="0" destOrd="0" presId="urn:microsoft.com/office/officeart/2005/8/layout/hierarchy1"/>
    <dgm:cxn modelId="{069A6C22-F5FF-4E0C-91AF-0D5071FB5515}" type="presOf" srcId="{28E60F99-42EF-4897-8EBE-DF5EBDE5F137}" destId="{2E58549C-9272-424E-8A97-1C2E95EE5893}" srcOrd="0" destOrd="0" presId="urn:microsoft.com/office/officeart/2005/8/layout/hierarchy1"/>
    <dgm:cxn modelId="{845331F2-00A1-462D-98D2-2569E847E501}" type="presOf" srcId="{EEDC2A0A-28AA-4B72-B83A-CB3FCBCDD04E}" destId="{DC6C881A-71B7-4F61-BFA9-BBBDFD498CAA}" srcOrd="0" destOrd="0" presId="urn:microsoft.com/office/officeart/2005/8/layout/hierarchy1"/>
    <dgm:cxn modelId="{382AD545-7DC7-4304-9224-8A37EBD347C4}" type="presOf" srcId="{ABDCF934-176E-46B6-825C-20203A8F0F86}" destId="{1E0A6C80-EA2B-4AF0-90DC-786DAED920BD}" srcOrd="0" destOrd="0" presId="urn:microsoft.com/office/officeart/2005/8/layout/hierarchy1"/>
    <dgm:cxn modelId="{D97AD669-8998-4D12-86A6-008A9547CF93}" srcId="{28E60F99-42EF-4897-8EBE-DF5EBDE5F137}" destId="{81BB00E5-1751-4739-AC53-2BD73A20A1F0}" srcOrd="0" destOrd="0" parTransId="{5EEB4394-C4DA-4C58-9153-92E3491D2F48}" sibTransId="{6282FD54-1DF1-4009-BCC7-FF7F1698DC76}"/>
    <dgm:cxn modelId="{D05B9B41-7728-453A-95E1-BC3B4200E39A}" srcId="{81BB00E5-1751-4739-AC53-2BD73A20A1F0}" destId="{60F553EB-46D9-4A52-BC76-67FDE52BC264}" srcOrd="2" destOrd="0" parTransId="{ABDCF934-176E-46B6-825C-20203A8F0F86}" sibTransId="{7862BC32-FD3F-48AE-874C-F35479D0D13E}"/>
    <dgm:cxn modelId="{F4D46B28-CE9E-46A9-9763-5C17C7AC2870}" type="presOf" srcId="{60F553EB-46D9-4A52-BC76-67FDE52BC264}" destId="{C25495BA-2533-4964-A5BC-0A11C548EC17}" srcOrd="0" destOrd="0" presId="urn:microsoft.com/office/officeart/2005/8/layout/hierarchy1"/>
    <dgm:cxn modelId="{87E05FAB-D876-443A-8DCD-D84EE5F38593}" type="presOf" srcId="{20F3F5F6-D00C-4B80-AE5B-4A9417CB43A7}" destId="{0EDA3CC8-CCE9-4167-B02D-048574B7CF57}" srcOrd="0" destOrd="0" presId="urn:microsoft.com/office/officeart/2005/8/layout/hierarchy1"/>
    <dgm:cxn modelId="{0895AD95-23AB-4360-BDC9-2B55F772B76E}" type="presOf" srcId="{4591FC6F-18D2-4638-B383-959F740F6AF9}" destId="{DA28FDAB-129E-455A-9C3F-47D9418536CF}" srcOrd="0" destOrd="0" presId="urn:microsoft.com/office/officeart/2005/8/layout/hierarchy1"/>
    <dgm:cxn modelId="{22AD55E5-A185-4752-96C4-5B7F77AE1664}" srcId="{81BB00E5-1751-4739-AC53-2BD73A20A1F0}" destId="{0F770263-1DAD-4AA6-9F7B-40993C53B782}" srcOrd="1" destOrd="0" parTransId="{20F3F5F6-D00C-4B80-AE5B-4A9417CB43A7}" sibTransId="{F19C2FC1-363A-4A75-93C8-25578E80B251}"/>
    <dgm:cxn modelId="{1CC3BF54-8BAB-48CB-A5A6-89240DAED6B1}" srcId="{81BB00E5-1751-4739-AC53-2BD73A20A1F0}" destId="{4591FC6F-18D2-4638-B383-959F740F6AF9}" srcOrd="0" destOrd="0" parTransId="{4CE58E9C-66A9-4496-8257-52EE6D2FA543}" sibTransId="{1FF1479F-D7DE-47E1-8457-810F60FAB865}"/>
    <dgm:cxn modelId="{2D7812A0-79D6-4F8E-BAFA-E657C75AE441}" type="presOf" srcId="{4CE58E9C-66A9-4496-8257-52EE6D2FA543}" destId="{19EF1500-7D2D-47C0-B2A6-E1AA5462A963}" srcOrd="0" destOrd="0" presId="urn:microsoft.com/office/officeart/2005/8/layout/hierarchy1"/>
    <dgm:cxn modelId="{D4A24599-168B-4D36-B9CD-D538C498CAD5}" type="presParOf" srcId="{2E58549C-9272-424E-8A97-1C2E95EE5893}" destId="{7CFAF4D3-5141-4FC8-A053-E2358F81FECE}" srcOrd="0" destOrd="0" presId="urn:microsoft.com/office/officeart/2005/8/layout/hierarchy1"/>
    <dgm:cxn modelId="{31804619-8D9E-4581-89BD-23A14C9C3D9C}" type="presParOf" srcId="{7CFAF4D3-5141-4FC8-A053-E2358F81FECE}" destId="{1E5BA585-0BE1-4418-9697-E9DB507C42DE}" srcOrd="0" destOrd="0" presId="urn:microsoft.com/office/officeart/2005/8/layout/hierarchy1"/>
    <dgm:cxn modelId="{5BFC3AB8-037E-4CB5-A874-93AC776F1AD8}" type="presParOf" srcId="{1E5BA585-0BE1-4418-9697-E9DB507C42DE}" destId="{47D21867-D47C-4285-A017-9802DBD0AB31}" srcOrd="0" destOrd="0" presId="urn:microsoft.com/office/officeart/2005/8/layout/hierarchy1"/>
    <dgm:cxn modelId="{075E2F8E-4483-43E0-B28E-4F84670A2E97}" type="presParOf" srcId="{1E5BA585-0BE1-4418-9697-E9DB507C42DE}" destId="{EFB523CF-0612-4944-A962-559F512B9665}" srcOrd="1" destOrd="0" presId="urn:microsoft.com/office/officeart/2005/8/layout/hierarchy1"/>
    <dgm:cxn modelId="{A4806AFF-7BEA-45CD-A05B-B999DACDA039}" type="presParOf" srcId="{7CFAF4D3-5141-4FC8-A053-E2358F81FECE}" destId="{C9053BFF-4C39-4BCA-B789-CEE592B77038}" srcOrd="1" destOrd="0" presId="urn:microsoft.com/office/officeart/2005/8/layout/hierarchy1"/>
    <dgm:cxn modelId="{EEA3E9BA-A92B-4CD1-AA57-4184BF24219C}" type="presParOf" srcId="{C9053BFF-4C39-4BCA-B789-CEE592B77038}" destId="{19EF1500-7D2D-47C0-B2A6-E1AA5462A963}" srcOrd="0" destOrd="0" presId="urn:microsoft.com/office/officeart/2005/8/layout/hierarchy1"/>
    <dgm:cxn modelId="{CA41426B-5BB9-49A8-A228-ADC33389CCD9}" type="presParOf" srcId="{C9053BFF-4C39-4BCA-B789-CEE592B77038}" destId="{8D4A318E-D667-4990-9B70-65ADD4221A78}" srcOrd="1" destOrd="0" presId="urn:microsoft.com/office/officeart/2005/8/layout/hierarchy1"/>
    <dgm:cxn modelId="{082331AF-6BD4-4284-90E3-0CE57CEEACDD}" type="presParOf" srcId="{8D4A318E-D667-4990-9B70-65ADD4221A78}" destId="{CDD5656C-5070-4B98-B9C8-9BD5092CEB73}" srcOrd="0" destOrd="0" presId="urn:microsoft.com/office/officeart/2005/8/layout/hierarchy1"/>
    <dgm:cxn modelId="{6EFD8580-01FD-4190-9978-FEB4DDA08435}" type="presParOf" srcId="{CDD5656C-5070-4B98-B9C8-9BD5092CEB73}" destId="{0CDF5766-2374-4E18-8B45-4ECBFAC06C89}" srcOrd="0" destOrd="0" presId="urn:microsoft.com/office/officeart/2005/8/layout/hierarchy1"/>
    <dgm:cxn modelId="{F239793B-4BF1-4571-947B-F32BB20469C1}" type="presParOf" srcId="{CDD5656C-5070-4B98-B9C8-9BD5092CEB73}" destId="{DA28FDAB-129E-455A-9C3F-47D9418536CF}" srcOrd="1" destOrd="0" presId="urn:microsoft.com/office/officeart/2005/8/layout/hierarchy1"/>
    <dgm:cxn modelId="{6792E61A-51F0-4D26-B7B0-EABE75F1E885}" type="presParOf" srcId="{8D4A318E-D667-4990-9B70-65ADD4221A78}" destId="{D454EFD8-91DC-4DB5-8118-58E77C0CA452}" srcOrd="1" destOrd="0" presId="urn:microsoft.com/office/officeart/2005/8/layout/hierarchy1"/>
    <dgm:cxn modelId="{00149135-F6E0-4711-B9A2-893C50EBB3FF}" type="presParOf" srcId="{C9053BFF-4C39-4BCA-B789-CEE592B77038}" destId="{0EDA3CC8-CCE9-4167-B02D-048574B7CF57}" srcOrd="2" destOrd="0" presId="urn:microsoft.com/office/officeart/2005/8/layout/hierarchy1"/>
    <dgm:cxn modelId="{F8033178-1343-4E33-9980-74A0CCF49A8C}" type="presParOf" srcId="{C9053BFF-4C39-4BCA-B789-CEE592B77038}" destId="{BBAB0427-3D6E-4579-BF7D-27DC1A57D63D}" srcOrd="3" destOrd="0" presId="urn:microsoft.com/office/officeart/2005/8/layout/hierarchy1"/>
    <dgm:cxn modelId="{1FA5E938-EB0F-426F-9A3A-3E0F76B9BBD9}" type="presParOf" srcId="{BBAB0427-3D6E-4579-BF7D-27DC1A57D63D}" destId="{0A5BCBEF-7934-40CE-8EE3-2AAC08FCD5A0}" srcOrd="0" destOrd="0" presId="urn:microsoft.com/office/officeart/2005/8/layout/hierarchy1"/>
    <dgm:cxn modelId="{10EFD8D3-3BD4-43FF-A892-9353474E96A8}" type="presParOf" srcId="{0A5BCBEF-7934-40CE-8EE3-2AAC08FCD5A0}" destId="{D24F2DFD-1E6D-4417-BDA1-FDF9F2B00837}" srcOrd="0" destOrd="0" presId="urn:microsoft.com/office/officeart/2005/8/layout/hierarchy1"/>
    <dgm:cxn modelId="{C8DB6BEC-D47A-496F-AC62-3309E916B3F8}" type="presParOf" srcId="{0A5BCBEF-7934-40CE-8EE3-2AAC08FCD5A0}" destId="{E9BCB63D-CF79-4A69-B16A-CC351FC4F312}" srcOrd="1" destOrd="0" presId="urn:microsoft.com/office/officeart/2005/8/layout/hierarchy1"/>
    <dgm:cxn modelId="{71E658CB-AD7F-4243-AD6D-9A8E1C096742}" type="presParOf" srcId="{BBAB0427-3D6E-4579-BF7D-27DC1A57D63D}" destId="{90004D6D-A6A8-4EFB-AE37-D28E5AB8C5EC}" srcOrd="1" destOrd="0" presId="urn:microsoft.com/office/officeart/2005/8/layout/hierarchy1"/>
    <dgm:cxn modelId="{B2521A59-9DC3-4CD6-9298-01FF5E7D3272}" type="presParOf" srcId="{C9053BFF-4C39-4BCA-B789-CEE592B77038}" destId="{1E0A6C80-EA2B-4AF0-90DC-786DAED920BD}" srcOrd="4" destOrd="0" presId="urn:microsoft.com/office/officeart/2005/8/layout/hierarchy1"/>
    <dgm:cxn modelId="{3F7043A6-5345-4384-BAFC-761AB4A41FB7}" type="presParOf" srcId="{C9053BFF-4C39-4BCA-B789-CEE592B77038}" destId="{861C305D-3364-474B-A1B9-9747548FE3B7}" srcOrd="5" destOrd="0" presId="urn:microsoft.com/office/officeart/2005/8/layout/hierarchy1"/>
    <dgm:cxn modelId="{2F910185-2248-440D-8581-7AC4FFDD01BF}" type="presParOf" srcId="{861C305D-3364-474B-A1B9-9747548FE3B7}" destId="{F0220089-074D-4433-88F6-960B6485B169}" srcOrd="0" destOrd="0" presId="urn:microsoft.com/office/officeart/2005/8/layout/hierarchy1"/>
    <dgm:cxn modelId="{03297917-5146-455D-BC9D-9B6363A0436E}" type="presParOf" srcId="{F0220089-074D-4433-88F6-960B6485B169}" destId="{E07CFEBB-BECD-49A0-B9AC-C59F4145A52F}" srcOrd="0" destOrd="0" presId="urn:microsoft.com/office/officeart/2005/8/layout/hierarchy1"/>
    <dgm:cxn modelId="{8C8391BF-2B11-4683-858F-6E65B8A1D22A}" type="presParOf" srcId="{F0220089-074D-4433-88F6-960B6485B169}" destId="{C25495BA-2533-4964-A5BC-0A11C548EC17}" srcOrd="1" destOrd="0" presId="urn:microsoft.com/office/officeart/2005/8/layout/hierarchy1"/>
    <dgm:cxn modelId="{F4E8327E-7271-4698-958F-C911F3383A46}" type="presParOf" srcId="{861C305D-3364-474B-A1B9-9747548FE3B7}" destId="{C3BA8673-2E7E-482B-AFE1-C2CC688D27D9}" srcOrd="1" destOrd="0" presId="urn:microsoft.com/office/officeart/2005/8/layout/hierarchy1"/>
    <dgm:cxn modelId="{89F055D0-1349-43FD-8281-BE3CCB1A0E79}" type="presParOf" srcId="{C9053BFF-4C39-4BCA-B789-CEE592B77038}" destId="{12150A3C-DEC1-40E0-A164-7F63C2FC5D48}" srcOrd="6" destOrd="0" presId="urn:microsoft.com/office/officeart/2005/8/layout/hierarchy1"/>
    <dgm:cxn modelId="{9C8864D0-BE7B-4EFF-8B57-4645878FC256}" type="presParOf" srcId="{C9053BFF-4C39-4BCA-B789-CEE592B77038}" destId="{39EBB621-8F7E-474D-85A1-9E5FD6798157}" srcOrd="7" destOrd="0" presId="urn:microsoft.com/office/officeart/2005/8/layout/hierarchy1"/>
    <dgm:cxn modelId="{E1F363B6-2AA8-4DD6-A76B-FC4805160A64}" type="presParOf" srcId="{39EBB621-8F7E-474D-85A1-9E5FD6798157}" destId="{94484F81-98D4-4C86-80A7-B1E329272023}" srcOrd="0" destOrd="0" presId="urn:microsoft.com/office/officeart/2005/8/layout/hierarchy1"/>
    <dgm:cxn modelId="{D47577B1-2B2E-46EC-ACB7-BB9B8EC7E417}" type="presParOf" srcId="{94484F81-98D4-4C86-80A7-B1E329272023}" destId="{B002E85E-2CB7-460A-B89E-DE7BECFD420C}" srcOrd="0" destOrd="0" presId="urn:microsoft.com/office/officeart/2005/8/layout/hierarchy1"/>
    <dgm:cxn modelId="{3218E526-294B-41FC-9DEF-8202677F4510}" type="presParOf" srcId="{94484F81-98D4-4C86-80A7-B1E329272023}" destId="{DC6C881A-71B7-4F61-BFA9-BBBDFD498CAA}" srcOrd="1" destOrd="0" presId="urn:microsoft.com/office/officeart/2005/8/layout/hierarchy1"/>
    <dgm:cxn modelId="{ADC9A268-95CE-4F36-A1D5-73397CEB8C5B}" type="presParOf" srcId="{39EBB621-8F7E-474D-85A1-9E5FD6798157}" destId="{0797354F-F50A-433B-A58F-322C9F3CC39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8E60F99-42EF-4897-8EBE-DF5EBDE5F137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1BB00E5-1751-4739-AC53-2BD73A20A1F0}">
      <dgm:prSet phldrT="[Текст]" custT="1"/>
      <dgm:spPr/>
      <dgm:t>
        <a:bodyPr/>
        <a:lstStyle/>
        <a:p>
          <a:pPr algn="ctr">
            <a:lnSpc>
              <a:spcPct val="100000"/>
            </a:lnSpc>
          </a:pPr>
          <a:r>
            <a:rPr lang="ro-MO" sz="2600" b="1" dirty="0" smtClean="0">
              <a:solidFill>
                <a:srgbClr val="C00000"/>
              </a:solidFill>
            </a:rPr>
            <a:t>Forme farmaceutice cu eliberare modificată</a:t>
          </a:r>
        </a:p>
        <a:p>
          <a:pPr algn="ctr">
            <a:lnSpc>
              <a:spcPct val="100000"/>
            </a:lnSpc>
          </a:pPr>
          <a:r>
            <a:rPr lang="ro-MO" sz="2600" b="1" i="1" dirty="0" smtClean="0">
              <a:solidFill>
                <a:srgbClr val="006600"/>
              </a:solidFill>
            </a:rPr>
            <a:t>(Modified-release forms):</a:t>
          </a:r>
        </a:p>
        <a:p>
          <a:pPr algn="just">
            <a:lnSpc>
              <a:spcPct val="100000"/>
            </a:lnSpc>
          </a:pPr>
          <a:r>
            <a:rPr lang="ro-MO" sz="2600" b="0" i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 viteza și/sau locul eliberării S.A. sunt diferite de la cele ale formelor cu eliberare convențională</a:t>
          </a:r>
          <a:endParaRPr lang="ru-RU" sz="2600" b="1" i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EEB4394-C4DA-4C58-9153-92E3491D2F48}" type="parTrans" cxnId="{D97AD669-8998-4D12-86A6-008A9547CF93}">
      <dgm:prSet/>
      <dgm:spPr/>
      <dgm:t>
        <a:bodyPr/>
        <a:lstStyle/>
        <a:p>
          <a:endParaRPr lang="ru-RU"/>
        </a:p>
      </dgm:t>
    </dgm:pt>
    <dgm:pt modelId="{6282FD54-1DF1-4009-BCC7-FF7F1698DC76}" type="sibTrans" cxnId="{D97AD669-8998-4D12-86A6-008A9547CF93}">
      <dgm:prSet/>
      <dgm:spPr/>
      <dgm:t>
        <a:bodyPr/>
        <a:lstStyle/>
        <a:p>
          <a:endParaRPr lang="ru-RU"/>
        </a:p>
      </dgm:t>
    </dgm:pt>
    <dgm:pt modelId="{4591FC6F-18D2-4638-B383-959F740F6AF9}">
      <dgm:prSet phldrT="[Текст]"/>
      <dgm:spPr/>
      <dgm:t>
        <a:bodyPr/>
        <a:lstStyle/>
        <a:p>
          <a:r>
            <a:rPr lang="ro-MO" b="1" dirty="0" smtClean="0"/>
            <a:t>1. Cu eliberare prelungită</a:t>
          </a:r>
          <a:endParaRPr lang="ru-RU" b="1" dirty="0"/>
        </a:p>
      </dgm:t>
    </dgm:pt>
    <dgm:pt modelId="{4CE58E9C-66A9-4496-8257-52EE6D2FA543}" type="parTrans" cxnId="{1CC3BF54-8BAB-48CB-A5A6-89240DAED6B1}">
      <dgm:prSet/>
      <dgm:spPr/>
      <dgm:t>
        <a:bodyPr/>
        <a:lstStyle/>
        <a:p>
          <a:endParaRPr lang="ru-RU"/>
        </a:p>
      </dgm:t>
    </dgm:pt>
    <dgm:pt modelId="{1FF1479F-D7DE-47E1-8457-810F60FAB865}" type="sibTrans" cxnId="{1CC3BF54-8BAB-48CB-A5A6-89240DAED6B1}">
      <dgm:prSet/>
      <dgm:spPr/>
      <dgm:t>
        <a:bodyPr/>
        <a:lstStyle/>
        <a:p>
          <a:endParaRPr lang="ru-RU"/>
        </a:p>
      </dgm:t>
    </dgm:pt>
    <dgm:pt modelId="{0F770263-1DAD-4AA6-9F7B-40993C53B782}">
      <dgm:prSet phldrT="[Текст]"/>
      <dgm:spPr/>
      <dgm:t>
        <a:bodyPr/>
        <a:lstStyle/>
        <a:p>
          <a:r>
            <a:rPr lang="ro-MO" b="1" dirty="0" smtClean="0"/>
            <a:t>2. Cu eliberare întârziată</a:t>
          </a:r>
          <a:endParaRPr lang="ru-RU" b="1" dirty="0"/>
        </a:p>
      </dgm:t>
    </dgm:pt>
    <dgm:pt modelId="{20F3F5F6-D00C-4B80-AE5B-4A9417CB43A7}" type="parTrans" cxnId="{22AD55E5-A185-4752-96C4-5B7F77AE1664}">
      <dgm:prSet/>
      <dgm:spPr/>
      <dgm:t>
        <a:bodyPr/>
        <a:lstStyle/>
        <a:p>
          <a:endParaRPr lang="ru-RU"/>
        </a:p>
      </dgm:t>
    </dgm:pt>
    <dgm:pt modelId="{F19C2FC1-363A-4A75-93C8-25578E80B251}" type="sibTrans" cxnId="{22AD55E5-A185-4752-96C4-5B7F77AE1664}">
      <dgm:prSet/>
      <dgm:spPr/>
      <dgm:t>
        <a:bodyPr/>
        <a:lstStyle/>
        <a:p>
          <a:endParaRPr lang="ru-RU"/>
        </a:p>
      </dgm:t>
    </dgm:pt>
    <dgm:pt modelId="{60F553EB-46D9-4A52-BC76-67FDE52BC264}">
      <dgm:prSet phldrT="[Текст]"/>
      <dgm:spPr/>
      <dgm:t>
        <a:bodyPr/>
        <a:lstStyle/>
        <a:p>
          <a:r>
            <a:rPr lang="ro-MO" b="1" dirty="0" smtClean="0"/>
            <a:t>3. Cu eliberare pulsatorie (secvențială)</a:t>
          </a:r>
          <a:endParaRPr lang="ru-RU" b="1" dirty="0"/>
        </a:p>
      </dgm:t>
    </dgm:pt>
    <dgm:pt modelId="{ABDCF934-176E-46B6-825C-20203A8F0F86}" type="parTrans" cxnId="{D05B9B41-7728-453A-95E1-BC3B4200E39A}">
      <dgm:prSet/>
      <dgm:spPr/>
      <dgm:t>
        <a:bodyPr/>
        <a:lstStyle/>
        <a:p>
          <a:endParaRPr lang="ru-RU"/>
        </a:p>
      </dgm:t>
    </dgm:pt>
    <dgm:pt modelId="{7862BC32-FD3F-48AE-874C-F35479D0D13E}" type="sibTrans" cxnId="{D05B9B41-7728-453A-95E1-BC3B4200E39A}">
      <dgm:prSet/>
      <dgm:spPr/>
      <dgm:t>
        <a:bodyPr/>
        <a:lstStyle/>
        <a:p>
          <a:endParaRPr lang="ru-RU"/>
        </a:p>
      </dgm:t>
    </dgm:pt>
    <dgm:pt modelId="{2E58549C-9272-424E-8A97-1C2E95EE5893}" type="pres">
      <dgm:prSet presAssocID="{28E60F99-42EF-4897-8EBE-DF5EBDE5F137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7CFAF4D3-5141-4FC8-A053-E2358F81FECE}" type="pres">
      <dgm:prSet presAssocID="{81BB00E5-1751-4739-AC53-2BD73A20A1F0}" presName="hierRoot1" presStyleCnt="0"/>
      <dgm:spPr/>
    </dgm:pt>
    <dgm:pt modelId="{1E5BA585-0BE1-4418-9697-E9DB507C42DE}" type="pres">
      <dgm:prSet presAssocID="{81BB00E5-1751-4739-AC53-2BD73A20A1F0}" presName="composite" presStyleCnt="0"/>
      <dgm:spPr/>
    </dgm:pt>
    <dgm:pt modelId="{47D21867-D47C-4285-A017-9802DBD0AB31}" type="pres">
      <dgm:prSet presAssocID="{81BB00E5-1751-4739-AC53-2BD73A20A1F0}" presName="background" presStyleLbl="node0" presStyleIdx="0" presStyleCnt="1"/>
      <dgm:spPr/>
    </dgm:pt>
    <dgm:pt modelId="{EFB523CF-0612-4944-A962-559F512B9665}" type="pres">
      <dgm:prSet presAssocID="{81BB00E5-1751-4739-AC53-2BD73A20A1F0}" presName="text" presStyleLbl="fgAcc0" presStyleIdx="0" presStyleCnt="1" custScaleX="373720" custScaleY="27565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9053BFF-4C39-4BCA-B789-CEE592B77038}" type="pres">
      <dgm:prSet presAssocID="{81BB00E5-1751-4739-AC53-2BD73A20A1F0}" presName="hierChild2" presStyleCnt="0"/>
      <dgm:spPr/>
    </dgm:pt>
    <dgm:pt modelId="{19EF1500-7D2D-47C0-B2A6-E1AA5462A963}" type="pres">
      <dgm:prSet presAssocID="{4CE58E9C-66A9-4496-8257-52EE6D2FA543}" presName="Name10" presStyleLbl="parChTrans1D2" presStyleIdx="0" presStyleCnt="3"/>
      <dgm:spPr/>
      <dgm:t>
        <a:bodyPr/>
        <a:lstStyle/>
        <a:p>
          <a:endParaRPr lang="ru-RU"/>
        </a:p>
      </dgm:t>
    </dgm:pt>
    <dgm:pt modelId="{8D4A318E-D667-4990-9B70-65ADD4221A78}" type="pres">
      <dgm:prSet presAssocID="{4591FC6F-18D2-4638-B383-959F740F6AF9}" presName="hierRoot2" presStyleCnt="0"/>
      <dgm:spPr/>
    </dgm:pt>
    <dgm:pt modelId="{CDD5656C-5070-4B98-B9C8-9BD5092CEB73}" type="pres">
      <dgm:prSet presAssocID="{4591FC6F-18D2-4638-B383-959F740F6AF9}" presName="composite2" presStyleCnt="0"/>
      <dgm:spPr/>
    </dgm:pt>
    <dgm:pt modelId="{0CDF5766-2374-4E18-8B45-4ECBFAC06C89}" type="pres">
      <dgm:prSet presAssocID="{4591FC6F-18D2-4638-B383-959F740F6AF9}" presName="background2" presStyleLbl="node2" presStyleIdx="0" presStyleCnt="3"/>
      <dgm:spPr/>
    </dgm:pt>
    <dgm:pt modelId="{DA28FDAB-129E-455A-9C3F-47D9418536CF}" type="pres">
      <dgm:prSet presAssocID="{4591FC6F-18D2-4638-B383-959F740F6AF9}" presName="text2" presStyleLbl="fgAcc2" presStyleIdx="0" presStyleCnt="3" custScaleX="136598" custScaleY="12036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454EFD8-91DC-4DB5-8118-58E77C0CA452}" type="pres">
      <dgm:prSet presAssocID="{4591FC6F-18D2-4638-B383-959F740F6AF9}" presName="hierChild3" presStyleCnt="0"/>
      <dgm:spPr/>
    </dgm:pt>
    <dgm:pt modelId="{0EDA3CC8-CCE9-4167-B02D-048574B7CF57}" type="pres">
      <dgm:prSet presAssocID="{20F3F5F6-D00C-4B80-AE5B-4A9417CB43A7}" presName="Name10" presStyleLbl="parChTrans1D2" presStyleIdx="1" presStyleCnt="3"/>
      <dgm:spPr/>
      <dgm:t>
        <a:bodyPr/>
        <a:lstStyle/>
        <a:p>
          <a:endParaRPr lang="ru-RU"/>
        </a:p>
      </dgm:t>
    </dgm:pt>
    <dgm:pt modelId="{BBAB0427-3D6E-4579-BF7D-27DC1A57D63D}" type="pres">
      <dgm:prSet presAssocID="{0F770263-1DAD-4AA6-9F7B-40993C53B782}" presName="hierRoot2" presStyleCnt="0"/>
      <dgm:spPr/>
    </dgm:pt>
    <dgm:pt modelId="{0A5BCBEF-7934-40CE-8EE3-2AAC08FCD5A0}" type="pres">
      <dgm:prSet presAssocID="{0F770263-1DAD-4AA6-9F7B-40993C53B782}" presName="composite2" presStyleCnt="0"/>
      <dgm:spPr/>
    </dgm:pt>
    <dgm:pt modelId="{D24F2DFD-1E6D-4417-BDA1-FDF9F2B00837}" type="pres">
      <dgm:prSet presAssocID="{0F770263-1DAD-4AA6-9F7B-40993C53B782}" presName="background2" presStyleLbl="node2" presStyleIdx="1" presStyleCnt="3"/>
      <dgm:spPr/>
    </dgm:pt>
    <dgm:pt modelId="{E9BCB63D-CF79-4A69-B16A-CC351FC4F312}" type="pres">
      <dgm:prSet presAssocID="{0F770263-1DAD-4AA6-9F7B-40993C53B782}" presName="text2" presStyleLbl="fgAcc2" presStyleIdx="1" presStyleCnt="3" custScaleX="136624" custScaleY="12036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0004D6D-A6A8-4EFB-AE37-D28E5AB8C5EC}" type="pres">
      <dgm:prSet presAssocID="{0F770263-1DAD-4AA6-9F7B-40993C53B782}" presName="hierChild3" presStyleCnt="0"/>
      <dgm:spPr/>
    </dgm:pt>
    <dgm:pt modelId="{1E0A6C80-EA2B-4AF0-90DC-786DAED920BD}" type="pres">
      <dgm:prSet presAssocID="{ABDCF934-176E-46B6-825C-20203A8F0F86}" presName="Name10" presStyleLbl="parChTrans1D2" presStyleIdx="2" presStyleCnt="3"/>
      <dgm:spPr/>
      <dgm:t>
        <a:bodyPr/>
        <a:lstStyle/>
        <a:p>
          <a:endParaRPr lang="ru-RU"/>
        </a:p>
      </dgm:t>
    </dgm:pt>
    <dgm:pt modelId="{861C305D-3364-474B-A1B9-9747548FE3B7}" type="pres">
      <dgm:prSet presAssocID="{60F553EB-46D9-4A52-BC76-67FDE52BC264}" presName="hierRoot2" presStyleCnt="0"/>
      <dgm:spPr/>
    </dgm:pt>
    <dgm:pt modelId="{F0220089-074D-4433-88F6-960B6485B169}" type="pres">
      <dgm:prSet presAssocID="{60F553EB-46D9-4A52-BC76-67FDE52BC264}" presName="composite2" presStyleCnt="0"/>
      <dgm:spPr/>
    </dgm:pt>
    <dgm:pt modelId="{E07CFEBB-BECD-49A0-B9AC-C59F4145A52F}" type="pres">
      <dgm:prSet presAssocID="{60F553EB-46D9-4A52-BC76-67FDE52BC264}" presName="background2" presStyleLbl="node2" presStyleIdx="2" presStyleCnt="3"/>
      <dgm:spPr/>
    </dgm:pt>
    <dgm:pt modelId="{C25495BA-2533-4964-A5BC-0A11C548EC17}" type="pres">
      <dgm:prSet presAssocID="{60F553EB-46D9-4A52-BC76-67FDE52BC264}" presName="text2" presStyleLbl="fgAcc2" presStyleIdx="2" presStyleCnt="3" custScaleX="139786" custScaleY="12036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3BA8673-2E7E-482B-AFE1-C2CC688D27D9}" type="pres">
      <dgm:prSet presAssocID="{60F553EB-46D9-4A52-BC76-67FDE52BC264}" presName="hierChild3" presStyleCnt="0"/>
      <dgm:spPr/>
    </dgm:pt>
  </dgm:ptLst>
  <dgm:cxnLst>
    <dgm:cxn modelId="{1CC3BF54-8BAB-48CB-A5A6-89240DAED6B1}" srcId="{81BB00E5-1751-4739-AC53-2BD73A20A1F0}" destId="{4591FC6F-18D2-4638-B383-959F740F6AF9}" srcOrd="0" destOrd="0" parTransId="{4CE58E9C-66A9-4496-8257-52EE6D2FA543}" sibTransId="{1FF1479F-D7DE-47E1-8457-810F60FAB865}"/>
    <dgm:cxn modelId="{D05B9B41-7728-453A-95E1-BC3B4200E39A}" srcId="{81BB00E5-1751-4739-AC53-2BD73A20A1F0}" destId="{60F553EB-46D9-4A52-BC76-67FDE52BC264}" srcOrd="2" destOrd="0" parTransId="{ABDCF934-176E-46B6-825C-20203A8F0F86}" sibTransId="{7862BC32-FD3F-48AE-874C-F35479D0D13E}"/>
    <dgm:cxn modelId="{22AD55E5-A185-4752-96C4-5B7F77AE1664}" srcId="{81BB00E5-1751-4739-AC53-2BD73A20A1F0}" destId="{0F770263-1DAD-4AA6-9F7B-40993C53B782}" srcOrd="1" destOrd="0" parTransId="{20F3F5F6-D00C-4B80-AE5B-4A9417CB43A7}" sibTransId="{F19C2FC1-363A-4A75-93C8-25578E80B251}"/>
    <dgm:cxn modelId="{DF59F3F5-37BC-4053-A062-40E41703181E}" type="presOf" srcId="{0F770263-1DAD-4AA6-9F7B-40993C53B782}" destId="{E9BCB63D-CF79-4A69-B16A-CC351FC4F312}" srcOrd="0" destOrd="0" presId="urn:microsoft.com/office/officeart/2005/8/layout/hierarchy1"/>
    <dgm:cxn modelId="{4C84445F-993B-4246-B332-71B564D88172}" type="presOf" srcId="{4CE58E9C-66A9-4496-8257-52EE6D2FA543}" destId="{19EF1500-7D2D-47C0-B2A6-E1AA5462A963}" srcOrd="0" destOrd="0" presId="urn:microsoft.com/office/officeart/2005/8/layout/hierarchy1"/>
    <dgm:cxn modelId="{D97AD669-8998-4D12-86A6-008A9547CF93}" srcId="{28E60F99-42EF-4897-8EBE-DF5EBDE5F137}" destId="{81BB00E5-1751-4739-AC53-2BD73A20A1F0}" srcOrd="0" destOrd="0" parTransId="{5EEB4394-C4DA-4C58-9153-92E3491D2F48}" sibTransId="{6282FD54-1DF1-4009-BCC7-FF7F1698DC76}"/>
    <dgm:cxn modelId="{15B9502B-B68A-42CE-9240-24E5526C90B5}" type="presOf" srcId="{60F553EB-46D9-4A52-BC76-67FDE52BC264}" destId="{C25495BA-2533-4964-A5BC-0A11C548EC17}" srcOrd="0" destOrd="0" presId="urn:microsoft.com/office/officeart/2005/8/layout/hierarchy1"/>
    <dgm:cxn modelId="{ECA3F901-A2C5-4BC6-93A5-A84FC64980AE}" type="presOf" srcId="{28E60F99-42EF-4897-8EBE-DF5EBDE5F137}" destId="{2E58549C-9272-424E-8A97-1C2E95EE5893}" srcOrd="0" destOrd="0" presId="urn:microsoft.com/office/officeart/2005/8/layout/hierarchy1"/>
    <dgm:cxn modelId="{4DC77153-E45E-4A74-9673-18C0A7B9F63C}" type="presOf" srcId="{4591FC6F-18D2-4638-B383-959F740F6AF9}" destId="{DA28FDAB-129E-455A-9C3F-47D9418536CF}" srcOrd="0" destOrd="0" presId="urn:microsoft.com/office/officeart/2005/8/layout/hierarchy1"/>
    <dgm:cxn modelId="{E0CCB989-CE59-4B6E-95BD-12C20D903C61}" type="presOf" srcId="{20F3F5F6-D00C-4B80-AE5B-4A9417CB43A7}" destId="{0EDA3CC8-CCE9-4167-B02D-048574B7CF57}" srcOrd="0" destOrd="0" presId="urn:microsoft.com/office/officeart/2005/8/layout/hierarchy1"/>
    <dgm:cxn modelId="{7A06C737-D425-4D14-86F5-363B79447E3E}" type="presOf" srcId="{ABDCF934-176E-46B6-825C-20203A8F0F86}" destId="{1E0A6C80-EA2B-4AF0-90DC-786DAED920BD}" srcOrd="0" destOrd="0" presId="urn:microsoft.com/office/officeart/2005/8/layout/hierarchy1"/>
    <dgm:cxn modelId="{83645B5F-7C4E-4D3B-B0E8-65E23878BBD0}" type="presOf" srcId="{81BB00E5-1751-4739-AC53-2BD73A20A1F0}" destId="{EFB523CF-0612-4944-A962-559F512B9665}" srcOrd="0" destOrd="0" presId="urn:microsoft.com/office/officeart/2005/8/layout/hierarchy1"/>
    <dgm:cxn modelId="{127852EB-BFD1-49BA-9975-4699352211E8}" type="presParOf" srcId="{2E58549C-9272-424E-8A97-1C2E95EE5893}" destId="{7CFAF4D3-5141-4FC8-A053-E2358F81FECE}" srcOrd="0" destOrd="0" presId="urn:microsoft.com/office/officeart/2005/8/layout/hierarchy1"/>
    <dgm:cxn modelId="{60DAF011-D8EF-4F68-823D-1B122A5C7E2B}" type="presParOf" srcId="{7CFAF4D3-5141-4FC8-A053-E2358F81FECE}" destId="{1E5BA585-0BE1-4418-9697-E9DB507C42DE}" srcOrd="0" destOrd="0" presId="urn:microsoft.com/office/officeart/2005/8/layout/hierarchy1"/>
    <dgm:cxn modelId="{8787846B-051A-4863-959F-466D4CCF34CF}" type="presParOf" srcId="{1E5BA585-0BE1-4418-9697-E9DB507C42DE}" destId="{47D21867-D47C-4285-A017-9802DBD0AB31}" srcOrd="0" destOrd="0" presId="urn:microsoft.com/office/officeart/2005/8/layout/hierarchy1"/>
    <dgm:cxn modelId="{E4FFB2D3-C20F-4027-A9CA-9DB30ED84129}" type="presParOf" srcId="{1E5BA585-0BE1-4418-9697-E9DB507C42DE}" destId="{EFB523CF-0612-4944-A962-559F512B9665}" srcOrd="1" destOrd="0" presId="urn:microsoft.com/office/officeart/2005/8/layout/hierarchy1"/>
    <dgm:cxn modelId="{A72DA5AF-987D-4F6A-BA63-84621AF7AD35}" type="presParOf" srcId="{7CFAF4D3-5141-4FC8-A053-E2358F81FECE}" destId="{C9053BFF-4C39-4BCA-B789-CEE592B77038}" srcOrd="1" destOrd="0" presId="urn:microsoft.com/office/officeart/2005/8/layout/hierarchy1"/>
    <dgm:cxn modelId="{BDEBD015-A3ED-4561-81FF-EFDFE78D6B87}" type="presParOf" srcId="{C9053BFF-4C39-4BCA-B789-CEE592B77038}" destId="{19EF1500-7D2D-47C0-B2A6-E1AA5462A963}" srcOrd="0" destOrd="0" presId="urn:microsoft.com/office/officeart/2005/8/layout/hierarchy1"/>
    <dgm:cxn modelId="{8A059DB2-7B20-4F39-B440-3A7618BEEC7F}" type="presParOf" srcId="{C9053BFF-4C39-4BCA-B789-CEE592B77038}" destId="{8D4A318E-D667-4990-9B70-65ADD4221A78}" srcOrd="1" destOrd="0" presId="urn:microsoft.com/office/officeart/2005/8/layout/hierarchy1"/>
    <dgm:cxn modelId="{8270E6E8-B823-41F0-8B83-BFAFA8A6EFAB}" type="presParOf" srcId="{8D4A318E-D667-4990-9B70-65ADD4221A78}" destId="{CDD5656C-5070-4B98-B9C8-9BD5092CEB73}" srcOrd="0" destOrd="0" presId="urn:microsoft.com/office/officeart/2005/8/layout/hierarchy1"/>
    <dgm:cxn modelId="{33D08166-C1E8-439A-A3E4-6E3DE01FED03}" type="presParOf" srcId="{CDD5656C-5070-4B98-B9C8-9BD5092CEB73}" destId="{0CDF5766-2374-4E18-8B45-4ECBFAC06C89}" srcOrd="0" destOrd="0" presId="urn:microsoft.com/office/officeart/2005/8/layout/hierarchy1"/>
    <dgm:cxn modelId="{6A94A1A6-A230-46F7-9A4C-652F937EA90E}" type="presParOf" srcId="{CDD5656C-5070-4B98-B9C8-9BD5092CEB73}" destId="{DA28FDAB-129E-455A-9C3F-47D9418536CF}" srcOrd="1" destOrd="0" presId="urn:microsoft.com/office/officeart/2005/8/layout/hierarchy1"/>
    <dgm:cxn modelId="{B3765694-8D28-49F2-95A4-3C1C70F09B22}" type="presParOf" srcId="{8D4A318E-D667-4990-9B70-65ADD4221A78}" destId="{D454EFD8-91DC-4DB5-8118-58E77C0CA452}" srcOrd="1" destOrd="0" presId="urn:microsoft.com/office/officeart/2005/8/layout/hierarchy1"/>
    <dgm:cxn modelId="{40A58F80-5947-4371-9E39-D28C3805CC97}" type="presParOf" srcId="{C9053BFF-4C39-4BCA-B789-CEE592B77038}" destId="{0EDA3CC8-CCE9-4167-B02D-048574B7CF57}" srcOrd="2" destOrd="0" presId="urn:microsoft.com/office/officeart/2005/8/layout/hierarchy1"/>
    <dgm:cxn modelId="{3E1FA835-AAB2-4B45-A6FE-B254B681FD26}" type="presParOf" srcId="{C9053BFF-4C39-4BCA-B789-CEE592B77038}" destId="{BBAB0427-3D6E-4579-BF7D-27DC1A57D63D}" srcOrd="3" destOrd="0" presId="urn:microsoft.com/office/officeart/2005/8/layout/hierarchy1"/>
    <dgm:cxn modelId="{90A43F53-A118-4687-8E63-493217CE0624}" type="presParOf" srcId="{BBAB0427-3D6E-4579-BF7D-27DC1A57D63D}" destId="{0A5BCBEF-7934-40CE-8EE3-2AAC08FCD5A0}" srcOrd="0" destOrd="0" presId="urn:microsoft.com/office/officeart/2005/8/layout/hierarchy1"/>
    <dgm:cxn modelId="{12A66F4C-1F6D-4BC1-B12A-B7FF058E738A}" type="presParOf" srcId="{0A5BCBEF-7934-40CE-8EE3-2AAC08FCD5A0}" destId="{D24F2DFD-1E6D-4417-BDA1-FDF9F2B00837}" srcOrd="0" destOrd="0" presId="urn:microsoft.com/office/officeart/2005/8/layout/hierarchy1"/>
    <dgm:cxn modelId="{9177E09D-4467-4F96-8D04-1CB410DEE1D9}" type="presParOf" srcId="{0A5BCBEF-7934-40CE-8EE3-2AAC08FCD5A0}" destId="{E9BCB63D-CF79-4A69-B16A-CC351FC4F312}" srcOrd="1" destOrd="0" presId="urn:microsoft.com/office/officeart/2005/8/layout/hierarchy1"/>
    <dgm:cxn modelId="{2D6C77A5-A398-442B-8872-6E221B217C9B}" type="presParOf" srcId="{BBAB0427-3D6E-4579-BF7D-27DC1A57D63D}" destId="{90004D6D-A6A8-4EFB-AE37-D28E5AB8C5EC}" srcOrd="1" destOrd="0" presId="urn:microsoft.com/office/officeart/2005/8/layout/hierarchy1"/>
    <dgm:cxn modelId="{CDBCC141-2ABF-430B-B235-D4435C2E665A}" type="presParOf" srcId="{C9053BFF-4C39-4BCA-B789-CEE592B77038}" destId="{1E0A6C80-EA2B-4AF0-90DC-786DAED920BD}" srcOrd="4" destOrd="0" presId="urn:microsoft.com/office/officeart/2005/8/layout/hierarchy1"/>
    <dgm:cxn modelId="{9F46BE6A-61CD-46B4-901A-FD3DBE59F634}" type="presParOf" srcId="{C9053BFF-4C39-4BCA-B789-CEE592B77038}" destId="{861C305D-3364-474B-A1B9-9747548FE3B7}" srcOrd="5" destOrd="0" presId="urn:microsoft.com/office/officeart/2005/8/layout/hierarchy1"/>
    <dgm:cxn modelId="{1B72A586-B8EC-42C0-A10F-DC1AF3ACCCC8}" type="presParOf" srcId="{861C305D-3364-474B-A1B9-9747548FE3B7}" destId="{F0220089-074D-4433-88F6-960B6485B169}" srcOrd="0" destOrd="0" presId="urn:microsoft.com/office/officeart/2005/8/layout/hierarchy1"/>
    <dgm:cxn modelId="{B60E77BB-6BDB-4871-8297-7C705A394FC5}" type="presParOf" srcId="{F0220089-074D-4433-88F6-960B6485B169}" destId="{E07CFEBB-BECD-49A0-B9AC-C59F4145A52F}" srcOrd="0" destOrd="0" presId="urn:microsoft.com/office/officeart/2005/8/layout/hierarchy1"/>
    <dgm:cxn modelId="{32F1BAA5-4067-42F2-A9BA-103D71B3980E}" type="presParOf" srcId="{F0220089-074D-4433-88F6-960B6485B169}" destId="{C25495BA-2533-4964-A5BC-0A11C548EC17}" srcOrd="1" destOrd="0" presId="urn:microsoft.com/office/officeart/2005/8/layout/hierarchy1"/>
    <dgm:cxn modelId="{492E7981-9D43-4F45-959E-9EF9F6211DA3}" type="presParOf" srcId="{861C305D-3364-474B-A1B9-9747548FE3B7}" destId="{C3BA8673-2E7E-482B-AFE1-C2CC688D27D9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150A3C-DEC1-40E0-A164-7F63C2FC5D48}">
      <dsp:nvSpPr>
        <dsp:cNvPr id="0" name=""/>
        <dsp:cNvSpPr/>
      </dsp:nvSpPr>
      <dsp:spPr>
        <a:xfrm>
          <a:off x="4019163" y="3225920"/>
          <a:ext cx="3156019" cy="5006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1184"/>
              </a:lnTo>
              <a:lnTo>
                <a:pt x="3156019" y="341184"/>
              </a:lnTo>
              <a:lnTo>
                <a:pt x="3156019" y="50065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E0A6C80-EA2B-4AF0-90DC-786DAED920BD}">
      <dsp:nvSpPr>
        <dsp:cNvPr id="0" name=""/>
        <dsp:cNvSpPr/>
      </dsp:nvSpPr>
      <dsp:spPr>
        <a:xfrm>
          <a:off x="4019163" y="3225920"/>
          <a:ext cx="1052006" cy="5006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1184"/>
              </a:lnTo>
              <a:lnTo>
                <a:pt x="1052006" y="341184"/>
              </a:lnTo>
              <a:lnTo>
                <a:pt x="1052006" y="50065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DA3CC8-CCE9-4167-B02D-048574B7CF57}">
      <dsp:nvSpPr>
        <dsp:cNvPr id="0" name=""/>
        <dsp:cNvSpPr/>
      </dsp:nvSpPr>
      <dsp:spPr>
        <a:xfrm>
          <a:off x="2967156" y="3225920"/>
          <a:ext cx="1052006" cy="500659"/>
        </a:xfrm>
        <a:custGeom>
          <a:avLst/>
          <a:gdLst/>
          <a:ahLst/>
          <a:cxnLst/>
          <a:rect l="0" t="0" r="0" b="0"/>
          <a:pathLst>
            <a:path>
              <a:moveTo>
                <a:pt x="1052006" y="0"/>
              </a:moveTo>
              <a:lnTo>
                <a:pt x="1052006" y="341184"/>
              </a:lnTo>
              <a:lnTo>
                <a:pt x="0" y="341184"/>
              </a:lnTo>
              <a:lnTo>
                <a:pt x="0" y="50065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EF1500-7D2D-47C0-B2A6-E1AA5462A963}">
      <dsp:nvSpPr>
        <dsp:cNvPr id="0" name=""/>
        <dsp:cNvSpPr/>
      </dsp:nvSpPr>
      <dsp:spPr>
        <a:xfrm>
          <a:off x="863143" y="3225920"/>
          <a:ext cx="3156019" cy="500659"/>
        </a:xfrm>
        <a:custGeom>
          <a:avLst/>
          <a:gdLst/>
          <a:ahLst/>
          <a:cxnLst/>
          <a:rect l="0" t="0" r="0" b="0"/>
          <a:pathLst>
            <a:path>
              <a:moveTo>
                <a:pt x="3156019" y="0"/>
              </a:moveTo>
              <a:lnTo>
                <a:pt x="3156019" y="341184"/>
              </a:lnTo>
              <a:lnTo>
                <a:pt x="0" y="341184"/>
              </a:lnTo>
              <a:lnTo>
                <a:pt x="0" y="50065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D21867-D47C-4285-A017-9802DBD0AB31}">
      <dsp:nvSpPr>
        <dsp:cNvPr id="0" name=""/>
        <dsp:cNvSpPr/>
      </dsp:nvSpPr>
      <dsp:spPr>
        <a:xfrm>
          <a:off x="2555375" y="576062"/>
          <a:ext cx="2927575" cy="264985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B523CF-0612-4944-A962-559F512B9665}">
      <dsp:nvSpPr>
        <dsp:cNvPr id="0" name=""/>
        <dsp:cNvSpPr/>
      </dsp:nvSpPr>
      <dsp:spPr>
        <a:xfrm>
          <a:off x="2746649" y="757773"/>
          <a:ext cx="2927575" cy="264985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MO" sz="2300" b="1" kern="1200" dirty="0" smtClean="0">
              <a:solidFill>
                <a:srgbClr val="C00000"/>
              </a:solidFill>
            </a:rPr>
            <a:t>Forme farmaceutice moderne:</a:t>
          </a:r>
          <a:endParaRPr lang="ru-RU" sz="2300" b="1" kern="1200" dirty="0">
            <a:solidFill>
              <a:srgbClr val="C00000"/>
            </a:solidFill>
          </a:endParaRPr>
        </a:p>
      </dsp:txBody>
      <dsp:txXfrm>
        <a:off x="2824261" y="835385"/>
        <a:ext cx="2772351" cy="2494633"/>
      </dsp:txXfrm>
    </dsp:sp>
    <dsp:sp modelId="{0CDF5766-2374-4E18-8B45-4ECBFAC06C89}">
      <dsp:nvSpPr>
        <dsp:cNvPr id="0" name=""/>
        <dsp:cNvSpPr/>
      </dsp:nvSpPr>
      <dsp:spPr>
        <a:xfrm>
          <a:off x="2411" y="3726579"/>
          <a:ext cx="1721465" cy="10931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28FDAB-129E-455A-9C3F-47D9418536CF}">
      <dsp:nvSpPr>
        <dsp:cNvPr id="0" name=""/>
        <dsp:cNvSpPr/>
      </dsp:nvSpPr>
      <dsp:spPr>
        <a:xfrm>
          <a:off x="193684" y="3908289"/>
          <a:ext cx="1721465" cy="10931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MO" sz="2300" b="1" kern="1200" dirty="0" smtClean="0"/>
            <a:t>Cu eliberare modificată</a:t>
          </a:r>
          <a:endParaRPr lang="ru-RU" sz="2300" b="1" kern="1200" dirty="0"/>
        </a:p>
      </dsp:txBody>
      <dsp:txXfrm>
        <a:off x="225701" y="3940306"/>
        <a:ext cx="1657431" cy="1029096"/>
      </dsp:txXfrm>
    </dsp:sp>
    <dsp:sp modelId="{D24F2DFD-1E6D-4417-BDA1-FDF9F2B00837}">
      <dsp:nvSpPr>
        <dsp:cNvPr id="0" name=""/>
        <dsp:cNvSpPr/>
      </dsp:nvSpPr>
      <dsp:spPr>
        <a:xfrm>
          <a:off x="2106423" y="3726579"/>
          <a:ext cx="1721465" cy="10931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BCB63D-CF79-4A69-B16A-CC351FC4F312}">
      <dsp:nvSpPr>
        <dsp:cNvPr id="0" name=""/>
        <dsp:cNvSpPr/>
      </dsp:nvSpPr>
      <dsp:spPr>
        <a:xfrm>
          <a:off x="2297697" y="3908289"/>
          <a:ext cx="1721465" cy="10931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MO" sz="2300" b="1" kern="1200" dirty="0" smtClean="0"/>
            <a:t>Cu eliberare accelerată</a:t>
          </a:r>
          <a:endParaRPr lang="ru-RU" sz="2300" b="1" kern="1200" dirty="0"/>
        </a:p>
      </dsp:txBody>
      <dsp:txXfrm>
        <a:off x="2329714" y="3940306"/>
        <a:ext cx="1657431" cy="1029096"/>
      </dsp:txXfrm>
    </dsp:sp>
    <dsp:sp modelId="{E07CFEBB-BECD-49A0-B9AC-C59F4145A52F}">
      <dsp:nvSpPr>
        <dsp:cNvPr id="0" name=""/>
        <dsp:cNvSpPr/>
      </dsp:nvSpPr>
      <dsp:spPr>
        <a:xfrm>
          <a:off x="4210436" y="3726579"/>
          <a:ext cx="1721465" cy="10931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5495BA-2533-4964-A5BC-0A11C548EC17}">
      <dsp:nvSpPr>
        <dsp:cNvPr id="0" name=""/>
        <dsp:cNvSpPr/>
      </dsp:nvSpPr>
      <dsp:spPr>
        <a:xfrm>
          <a:off x="4401710" y="3908289"/>
          <a:ext cx="1721465" cy="10931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MO" sz="2300" b="1" kern="1200" dirty="0" smtClean="0"/>
            <a:t>Cu eliberare controlată</a:t>
          </a:r>
          <a:endParaRPr lang="ru-RU" sz="2300" b="1" kern="1200" dirty="0"/>
        </a:p>
      </dsp:txBody>
      <dsp:txXfrm>
        <a:off x="4433727" y="3940306"/>
        <a:ext cx="1657431" cy="1029096"/>
      </dsp:txXfrm>
    </dsp:sp>
    <dsp:sp modelId="{B002E85E-2CB7-460A-B89E-DE7BECFD420C}">
      <dsp:nvSpPr>
        <dsp:cNvPr id="0" name=""/>
        <dsp:cNvSpPr/>
      </dsp:nvSpPr>
      <dsp:spPr>
        <a:xfrm>
          <a:off x="6314449" y="3726579"/>
          <a:ext cx="1721465" cy="10931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6C881A-71B7-4F61-BFA9-BBBDFD498CAA}">
      <dsp:nvSpPr>
        <dsp:cNvPr id="0" name=""/>
        <dsp:cNvSpPr/>
      </dsp:nvSpPr>
      <dsp:spPr>
        <a:xfrm>
          <a:off x="6505723" y="3908289"/>
          <a:ext cx="1721465" cy="109313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MO" sz="2300" b="1" kern="1200" dirty="0" smtClean="0"/>
            <a:t>Cu eliberare la țintă</a:t>
          </a:r>
          <a:endParaRPr lang="ru-RU" sz="2300" b="1" kern="1200" dirty="0"/>
        </a:p>
      </dsp:txBody>
      <dsp:txXfrm>
        <a:off x="6537740" y="3940306"/>
        <a:ext cx="1657431" cy="10290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0A6C80-EA2B-4AF0-90DC-786DAED920BD}">
      <dsp:nvSpPr>
        <dsp:cNvPr id="0" name=""/>
        <dsp:cNvSpPr/>
      </dsp:nvSpPr>
      <dsp:spPr>
        <a:xfrm>
          <a:off x="4187957" y="3492033"/>
          <a:ext cx="2907333" cy="5323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2781"/>
              </a:lnTo>
              <a:lnTo>
                <a:pt x="2907333" y="362781"/>
              </a:lnTo>
              <a:lnTo>
                <a:pt x="2907333" y="53235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DA3CC8-CCE9-4167-B02D-048574B7CF57}">
      <dsp:nvSpPr>
        <dsp:cNvPr id="0" name=""/>
        <dsp:cNvSpPr/>
      </dsp:nvSpPr>
      <dsp:spPr>
        <a:xfrm>
          <a:off x="4113060" y="3492033"/>
          <a:ext cx="91440" cy="532350"/>
        </a:xfrm>
        <a:custGeom>
          <a:avLst/>
          <a:gdLst/>
          <a:ahLst/>
          <a:cxnLst/>
          <a:rect l="0" t="0" r="0" b="0"/>
          <a:pathLst>
            <a:path>
              <a:moveTo>
                <a:pt x="74897" y="0"/>
              </a:moveTo>
              <a:lnTo>
                <a:pt x="74897" y="362781"/>
              </a:lnTo>
              <a:lnTo>
                <a:pt x="45720" y="362781"/>
              </a:lnTo>
              <a:lnTo>
                <a:pt x="45720" y="53235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EF1500-7D2D-47C0-B2A6-E1AA5462A963}">
      <dsp:nvSpPr>
        <dsp:cNvPr id="0" name=""/>
        <dsp:cNvSpPr/>
      </dsp:nvSpPr>
      <dsp:spPr>
        <a:xfrm>
          <a:off x="1251447" y="3492033"/>
          <a:ext cx="2936510" cy="532350"/>
        </a:xfrm>
        <a:custGeom>
          <a:avLst/>
          <a:gdLst/>
          <a:ahLst/>
          <a:cxnLst/>
          <a:rect l="0" t="0" r="0" b="0"/>
          <a:pathLst>
            <a:path>
              <a:moveTo>
                <a:pt x="2936510" y="0"/>
              </a:moveTo>
              <a:lnTo>
                <a:pt x="2936510" y="362781"/>
              </a:lnTo>
              <a:lnTo>
                <a:pt x="0" y="362781"/>
              </a:lnTo>
              <a:lnTo>
                <a:pt x="0" y="53235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D21867-D47C-4285-A017-9802DBD0AB31}">
      <dsp:nvSpPr>
        <dsp:cNvPr id="0" name=""/>
        <dsp:cNvSpPr/>
      </dsp:nvSpPr>
      <dsp:spPr>
        <a:xfrm>
          <a:off x="767613" y="288029"/>
          <a:ext cx="6840688" cy="32040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B523CF-0612-4944-A962-559F512B9665}">
      <dsp:nvSpPr>
        <dsp:cNvPr id="0" name=""/>
        <dsp:cNvSpPr/>
      </dsp:nvSpPr>
      <dsp:spPr>
        <a:xfrm>
          <a:off x="970994" y="481241"/>
          <a:ext cx="6840688" cy="32040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o-MO" sz="2600" b="1" kern="1200" dirty="0" smtClean="0">
              <a:solidFill>
                <a:srgbClr val="C00000"/>
              </a:solidFill>
            </a:rPr>
            <a:t>Forme farmaceutice cu eliberare modificată</a:t>
          </a:r>
        </a:p>
        <a:p>
          <a:pPr lvl="0" algn="ctr" defTabSz="11557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o-MO" sz="2600" b="1" i="1" kern="1200" dirty="0" smtClean="0">
              <a:solidFill>
                <a:srgbClr val="006600"/>
              </a:solidFill>
            </a:rPr>
            <a:t>(Modified-release forms):</a:t>
          </a:r>
        </a:p>
        <a:p>
          <a:pPr lvl="0" algn="just" defTabSz="11557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o-MO" sz="2600" b="0" i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 viteza și/sau locul eliberării S.A. sunt diferite de la cele ale formelor cu eliberare convențională</a:t>
          </a:r>
          <a:endParaRPr lang="ru-RU" sz="2600" b="1" i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064836" y="575083"/>
        <a:ext cx="6653004" cy="3016319"/>
      </dsp:txXfrm>
    </dsp:sp>
    <dsp:sp modelId="{0CDF5766-2374-4E18-8B45-4ECBFAC06C89}">
      <dsp:nvSpPr>
        <dsp:cNvPr id="0" name=""/>
        <dsp:cNvSpPr/>
      </dsp:nvSpPr>
      <dsp:spPr>
        <a:xfrm>
          <a:off x="1280" y="4024383"/>
          <a:ext cx="2500332" cy="13990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28FDAB-129E-455A-9C3F-47D9418536CF}">
      <dsp:nvSpPr>
        <dsp:cNvPr id="0" name=""/>
        <dsp:cNvSpPr/>
      </dsp:nvSpPr>
      <dsp:spPr>
        <a:xfrm>
          <a:off x="204662" y="4217595"/>
          <a:ext cx="2500332" cy="13990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MO" sz="2600" b="1" kern="1200" dirty="0" smtClean="0"/>
            <a:t>1. Cu eliberare prelungită</a:t>
          </a:r>
          <a:endParaRPr lang="ru-RU" sz="2600" b="1" kern="1200" dirty="0"/>
        </a:p>
      </dsp:txBody>
      <dsp:txXfrm>
        <a:off x="245638" y="4258571"/>
        <a:ext cx="2418380" cy="1317079"/>
      </dsp:txXfrm>
    </dsp:sp>
    <dsp:sp modelId="{D24F2DFD-1E6D-4417-BDA1-FDF9F2B00837}">
      <dsp:nvSpPr>
        <dsp:cNvPr id="0" name=""/>
        <dsp:cNvSpPr/>
      </dsp:nvSpPr>
      <dsp:spPr>
        <a:xfrm>
          <a:off x="2908376" y="4024383"/>
          <a:ext cx="2500808" cy="13990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BCB63D-CF79-4A69-B16A-CC351FC4F312}">
      <dsp:nvSpPr>
        <dsp:cNvPr id="0" name=""/>
        <dsp:cNvSpPr/>
      </dsp:nvSpPr>
      <dsp:spPr>
        <a:xfrm>
          <a:off x="3111757" y="4217595"/>
          <a:ext cx="2500808" cy="13990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MO" sz="2600" b="1" kern="1200" dirty="0" smtClean="0"/>
            <a:t>2. Cu eliberare întârziată</a:t>
          </a:r>
          <a:endParaRPr lang="ru-RU" sz="2600" b="1" kern="1200" dirty="0"/>
        </a:p>
      </dsp:txBody>
      <dsp:txXfrm>
        <a:off x="3152733" y="4258571"/>
        <a:ext cx="2418856" cy="1317079"/>
      </dsp:txXfrm>
    </dsp:sp>
    <dsp:sp modelId="{E07CFEBB-BECD-49A0-B9AC-C59F4145A52F}">
      <dsp:nvSpPr>
        <dsp:cNvPr id="0" name=""/>
        <dsp:cNvSpPr/>
      </dsp:nvSpPr>
      <dsp:spPr>
        <a:xfrm>
          <a:off x="5815947" y="4024383"/>
          <a:ext cx="2558686" cy="139903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5495BA-2533-4964-A5BC-0A11C548EC17}">
      <dsp:nvSpPr>
        <dsp:cNvPr id="0" name=""/>
        <dsp:cNvSpPr/>
      </dsp:nvSpPr>
      <dsp:spPr>
        <a:xfrm>
          <a:off x="6019328" y="4217595"/>
          <a:ext cx="2558686" cy="139903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MO" sz="2600" b="1" kern="1200" dirty="0" smtClean="0"/>
            <a:t>3. Cu eliberare pulsatorie (secvențială)</a:t>
          </a:r>
          <a:endParaRPr lang="ru-RU" sz="2600" b="1" kern="1200" dirty="0"/>
        </a:p>
      </dsp:txBody>
      <dsp:txXfrm>
        <a:off x="6060304" y="4258571"/>
        <a:ext cx="2476734" cy="13170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D8AB7E-465C-4461-BCA2-19478215046F}" type="datetimeFigureOut">
              <a:rPr lang="ru-RU" smtClean="0"/>
              <a:pPr/>
              <a:t>03.03.2026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9334DB-98EA-4B69-81F9-F1BFC1AEA86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2440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F3B57-6779-4004-8DFB-36143E88DA8A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4690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585468-FDC7-4A00-BFB7-DA007B8986C6}" type="datetime1">
              <a:rPr lang="ru-RU" smtClean="0"/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7C8B0-0ECC-4E88-A621-D43E6C11541B}" type="datetime1">
              <a:rPr lang="ru-RU" smtClean="0"/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D7A1A-3B49-4D8B-930A-EBBF62D5BA36}" type="datetime1">
              <a:rPr lang="ru-RU" smtClean="0"/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29E8AB1-26EC-45BB-BE25-3BA3F66BA463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03.03.2026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696CF-CC90-4183-AB89-336B405AC0D7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0095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36C302-6268-48A7-8042-E3718E27AF11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03.03.2026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696CF-CC90-4183-AB89-336B405AC0D7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11949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B59B61-E0DC-43C1-BB26-D1A5CCFD89F6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03.03.2026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696CF-CC90-4183-AB89-336B405AC0D7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72283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CE6949-30B1-4ED0-A847-E9DCCC89A53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03.03.2026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696CF-CC90-4183-AB89-336B405AC0D7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65373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FE478D-38BC-4FA9-95D5-CB9F92811F2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03.03.2026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696CF-CC90-4183-AB89-336B405AC0D7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8106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789B98-4ED9-4244-AE25-988E2D96CE9B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03.03.2026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696CF-CC90-4183-AB89-336B405AC0D7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63756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8CCDBFD-5AF0-410B-BA92-05ADE3227EFA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03.03.2026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696CF-CC90-4183-AB89-336B405AC0D7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3912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6BC308-AC8C-49AF-8166-EB01AAFFEEC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03.03.2026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696CF-CC90-4183-AB89-336B405AC0D7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655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D91E79-3CE3-4152-AA0A-DA5BF9AE54BA}" type="datetime1">
              <a:rPr lang="ru-RU" smtClean="0"/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F6C693E-9968-4741-97EE-E5127A9A409C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03.03.2026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696CF-CC90-4183-AB89-336B405AC0D7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57653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AF56B26-12FD-4BE4-822B-07053DB0547F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03.03.2026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696CF-CC90-4183-AB89-336B405AC0D7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82696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E70C31-5CCB-4AE9-91B5-B909F7F06D6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03.03.2026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696CF-CC90-4183-AB89-336B405AC0D7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3289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E77DB-9C6E-4623-93E1-CB4A8C44B702}" type="datetime1">
              <a:rPr lang="ru-RU" smtClean="0"/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1A75CC-EB5B-4A3B-B810-9BD4243AFFC1}" type="datetime1">
              <a:rPr lang="ru-RU" smtClean="0"/>
              <a:t>03.03.2026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13C8D-F7B4-4437-8FBB-E0C5F363E8AC}" type="datetime1">
              <a:rPr lang="ru-RU" smtClean="0"/>
              <a:t>03.03.2026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9D921-9545-4E57-ADF0-B0B4C4DED8AA}" type="datetime1">
              <a:rPr lang="ru-RU" smtClean="0"/>
              <a:t>03.03.2026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B9BAC-C8EF-429F-A660-B73D1F54A429}" type="datetime1">
              <a:rPr lang="ru-RU" smtClean="0"/>
              <a:t>03.03.2026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F9FC95-AD0D-438F-A3C1-B57E23B9C603}" type="datetime1">
              <a:rPr lang="ru-RU" smtClean="0"/>
              <a:t>03.03.2026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0BFC7-259C-4AB1-893B-94781A144CBA}" type="datetime1">
              <a:rPr lang="ru-RU" smtClean="0"/>
              <a:t>03.03.2026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2B9A83-0F78-4DD9-86AB-274E722F0AFB}" type="datetime1">
              <a:rPr lang="ru-RU" smtClean="0"/>
              <a:t>03.03.2026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/49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A4AE80-242A-460B-BF11-FD3A6EDCC81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03.03.2026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696CF-CC90-4183-AB89-336B405AC0D7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936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ZKokXax9xRI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3XcxoTtExcA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116633"/>
            <a:ext cx="9036496" cy="1296143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/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en-US" sz="2800" b="1" dirty="0" err="1" smtClean="0">
                <a:solidFill>
                  <a:srgbClr val="C00000"/>
                </a:solidFill>
              </a:rPr>
              <a:t>Tema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>
                <a:solidFill>
                  <a:srgbClr val="C00000"/>
                </a:solidFill>
              </a:rPr>
              <a:t>nr. 4. </a:t>
            </a:r>
            <a:r>
              <a:rPr lang="en-US" sz="2800" b="1" dirty="0" err="1">
                <a:solidFill>
                  <a:srgbClr val="C00000"/>
                </a:solidFill>
              </a:rPr>
              <a:t>Cercetarea</a:t>
            </a:r>
            <a:r>
              <a:rPr lang="en-US" sz="2800" b="1" dirty="0">
                <a:solidFill>
                  <a:srgbClr val="C00000"/>
                </a:solidFill>
              </a:rPr>
              <a:t>, </a:t>
            </a:r>
            <a:r>
              <a:rPr lang="en-US" sz="2800" b="1" dirty="0" err="1" smtClean="0">
                <a:solidFill>
                  <a:srgbClr val="C00000"/>
                </a:solidFill>
              </a:rPr>
              <a:t>dezvoltarea</a:t>
            </a:r>
            <a:r>
              <a:rPr lang="ru-RU" sz="2800" b="1" dirty="0" smtClean="0">
                <a:solidFill>
                  <a:srgbClr val="C00000"/>
                </a:solidFill>
              </a:rPr>
              <a:t> </a:t>
            </a:r>
            <a:r>
              <a:rPr lang="ro-MO" sz="2800" b="1" dirty="0" smtClean="0">
                <a:solidFill>
                  <a:srgbClr val="C00000"/>
                </a:solidFill>
              </a:rPr>
              <a:t>și </a:t>
            </a:r>
            <a:r>
              <a:rPr lang="ro-MO" sz="2800" b="1" dirty="0">
                <a:solidFill>
                  <a:srgbClr val="C00000"/>
                </a:solidFill>
              </a:rPr>
              <a:t>fabricarea medicamentelor în industrie. Compatibilitatea, stabilitatea și conservarea medicamentelor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412776"/>
            <a:ext cx="8784976" cy="5328592"/>
          </a:xfrm>
        </p:spPr>
        <p:txBody>
          <a:bodyPr>
            <a:normAutofit/>
          </a:bodyPr>
          <a:lstStyle/>
          <a:p>
            <a:r>
              <a:rPr lang="ro-MO" b="1" dirty="0">
                <a:solidFill>
                  <a:srgbClr val="002060"/>
                </a:solidFill>
              </a:rPr>
              <a:t>Plan</a:t>
            </a:r>
            <a:endParaRPr lang="ru-RU" dirty="0">
              <a:solidFill>
                <a:srgbClr val="002060"/>
              </a:solidFill>
            </a:endParaRPr>
          </a:p>
          <a:p>
            <a:pPr lvl="0" algn="just"/>
            <a:r>
              <a:rPr lang="ru-RU" b="1" i="1" dirty="0" smtClean="0">
                <a:solidFill>
                  <a:srgbClr val="002060"/>
                </a:solidFill>
              </a:rPr>
              <a:t>1</a:t>
            </a:r>
            <a:r>
              <a:rPr lang="ro-MO" b="1" i="1" dirty="0" smtClean="0">
                <a:solidFill>
                  <a:srgbClr val="002060"/>
                </a:solidFill>
              </a:rPr>
              <a:t>. Cercetarea </a:t>
            </a:r>
            <a:r>
              <a:rPr lang="ro-MO" b="1" i="1" dirty="0">
                <a:solidFill>
                  <a:srgbClr val="002060"/>
                </a:solidFill>
              </a:rPr>
              <a:t>și dezvoltarea de medicamente. Realizarea în faza-pilot a medicamentelor</a:t>
            </a:r>
            <a:endParaRPr lang="ru-RU" dirty="0">
              <a:solidFill>
                <a:srgbClr val="002060"/>
              </a:solidFill>
            </a:endParaRPr>
          </a:p>
          <a:p>
            <a:pPr lvl="0" algn="just"/>
            <a:r>
              <a:rPr lang="ro-MO" b="1" i="1" dirty="0" smtClean="0">
                <a:solidFill>
                  <a:srgbClr val="002060"/>
                </a:solidFill>
              </a:rPr>
              <a:t>2. Fabricarea </a:t>
            </a:r>
            <a:r>
              <a:rPr lang="ro-MO" b="1" i="1" dirty="0">
                <a:solidFill>
                  <a:srgbClr val="002060"/>
                </a:solidFill>
              </a:rPr>
              <a:t>industrială a </a:t>
            </a:r>
            <a:r>
              <a:rPr lang="ro-MO" b="1" i="1" dirty="0" smtClean="0">
                <a:solidFill>
                  <a:srgbClr val="002060"/>
                </a:solidFill>
              </a:rPr>
              <a:t>medicamentelor</a:t>
            </a:r>
          </a:p>
          <a:p>
            <a:pPr lvl="0" algn="just"/>
            <a:r>
              <a:rPr lang="ro-MD" b="1" i="1" dirty="0" smtClean="0">
                <a:solidFill>
                  <a:srgbClr val="002060"/>
                </a:solidFill>
              </a:rPr>
              <a:t>3. Forme farmaceutice moderne</a:t>
            </a:r>
            <a:endParaRPr lang="ro-MO" b="1" i="1" dirty="0" smtClean="0">
              <a:solidFill>
                <a:srgbClr val="002060"/>
              </a:solidFill>
            </a:endParaRPr>
          </a:p>
          <a:p>
            <a:pPr lvl="0" algn="just"/>
            <a:r>
              <a:rPr lang="ro-MO" b="1" i="1" dirty="0" smtClean="0">
                <a:solidFill>
                  <a:srgbClr val="002060"/>
                </a:solidFill>
              </a:rPr>
              <a:t>4. Asigurarea calității medicamentelor</a:t>
            </a:r>
            <a:endParaRPr lang="ru-RU" i="1" dirty="0">
              <a:solidFill>
                <a:srgbClr val="00206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8647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o-MO" sz="3300" b="1" dirty="0" smtClean="0">
                <a:solidFill>
                  <a:srgbClr val="C00000"/>
                </a:solidFill>
              </a:rPr>
              <a:t/>
            </a:r>
            <a:br>
              <a:rPr lang="ro-MO" sz="3300" b="1" dirty="0" smtClean="0">
                <a:solidFill>
                  <a:srgbClr val="C00000"/>
                </a:solidFill>
              </a:rPr>
            </a:br>
            <a:r>
              <a:rPr lang="ro-MO" sz="3300" b="1" dirty="0" smtClean="0">
                <a:solidFill>
                  <a:srgbClr val="C00000"/>
                </a:solidFill>
              </a:rPr>
              <a:t>În </a:t>
            </a:r>
            <a:r>
              <a:rPr lang="ro-MO" sz="3300" b="1" dirty="0">
                <a:solidFill>
                  <a:srgbClr val="C00000"/>
                </a:solidFill>
              </a:rPr>
              <a:t>general, dezvoltarea preclinică prevede </a:t>
            </a:r>
            <a:r>
              <a:rPr lang="ro-MO" sz="3300" b="1" i="1" dirty="0">
                <a:solidFill>
                  <a:srgbClr val="C00000"/>
                </a:solidFill>
              </a:rPr>
              <a:t>preformularea, formularea și optimizarea.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052736"/>
            <a:ext cx="8856984" cy="554461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o-MO" b="1" i="1" dirty="0"/>
              <a:t>Preformularea (</a:t>
            </a:r>
            <a:r>
              <a:rPr lang="ru-RU" b="1" i="1" dirty="0" smtClean="0"/>
              <a:t>предварительная</a:t>
            </a:r>
            <a:r>
              <a:rPr lang="ro-MO" b="1" i="1" dirty="0" smtClean="0"/>
              <a:t> </a:t>
            </a:r>
            <a:r>
              <a:rPr lang="ru-RU" b="1" i="1" dirty="0" smtClean="0"/>
              <a:t>подготовка</a:t>
            </a:r>
            <a:r>
              <a:rPr lang="ro-MO" i="1" dirty="0"/>
              <a:t>)</a:t>
            </a:r>
            <a:r>
              <a:rPr lang="ro-MO" dirty="0"/>
              <a:t> presupune furnizarea caracteristicelor fizico-chimice, farmaceutice și toxicologice ale substanțelor medicamentoase care trebuie cunoscute în vederea formulării</a:t>
            </a:r>
            <a:r>
              <a:rPr lang="ro-MO" dirty="0" smtClean="0"/>
              <a:t>.</a:t>
            </a:r>
          </a:p>
          <a:p>
            <a:pPr algn="just"/>
            <a:r>
              <a:rPr lang="ro-MO" b="1" dirty="0" smtClean="0">
                <a:solidFill>
                  <a:srgbClr val="C00000"/>
                </a:solidFill>
              </a:rPr>
              <a:t>Proprietățile </a:t>
            </a:r>
            <a:r>
              <a:rPr lang="ro-MO" b="1" dirty="0">
                <a:solidFill>
                  <a:srgbClr val="C00000"/>
                </a:solidFill>
              </a:rPr>
              <a:t>fizico-chimice</a:t>
            </a:r>
            <a:r>
              <a:rPr lang="ro-MO" b="1" dirty="0" smtClean="0">
                <a:solidFill>
                  <a:srgbClr val="C00000"/>
                </a:solidFill>
              </a:rPr>
              <a:t>:</a:t>
            </a:r>
          </a:p>
          <a:p>
            <a:pPr algn="just">
              <a:buFontTx/>
              <a:buChar char="-"/>
            </a:pPr>
            <a:r>
              <a:rPr lang="ro-MO" b="1" dirty="0" smtClean="0">
                <a:solidFill>
                  <a:srgbClr val="002060"/>
                </a:solidFill>
              </a:rPr>
              <a:t>Caracteristicile organoleptice</a:t>
            </a:r>
          </a:p>
          <a:p>
            <a:pPr algn="just">
              <a:buFontTx/>
              <a:buChar char="-"/>
            </a:pPr>
            <a:r>
              <a:rPr lang="ro-MO" b="1" dirty="0" smtClean="0">
                <a:solidFill>
                  <a:srgbClr val="002060"/>
                </a:solidFill>
              </a:rPr>
              <a:t>Proprietăți </a:t>
            </a:r>
            <a:r>
              <a:rPr lang="ro-MO" b="1" dirty="0">
                <a:solidFill>
                  <a:srgbClr val="002060"/>
                </a:solidFill>
              </a:rPr>
              <a:t>fizice </a:t>
            </a:r>
            <a:r>
              <a:rPr lang="ro-MO" dirty="0"/>
              <a:t>– solubilitate, dimensiunea particulelor, starea cristalină sau amorfă, etc</a:t>
            </a:r>
            <a:r>
              <a:rPr lang="ro-MO" dirty="0" smtClean="0"/>
              <a:t>.</a:t>
            </a:r>
          </a:p>
          <a:p>
            <a:pPr algn="just">
              <a:buFontTx/>
              <a:buChar char="-"/>
            </a:pPr>
            <a:r>
              <a:rPr lang="ro-MO" b="1" dirty="0" smtClean="0">
                <a:solidFill>
                  <a:srgbClr val="002060"/>
                </a:solidFill>
              </a:rPr>
              <a:t>Proprietăți </a:t>
            </a:r>
            <a:r>
              <a:rPr lang="ro-MO" b="1" dirty="0">
                <a:solidFill>
                  <a:srgbClr val="002060"/>
                </a:solidFill>
              </a:rPr>
              <a:t>chimice </a:t>
            </a:r>
            <a:r>
              <a:rPr lang="ro-MO" dirty="0"/>
              <a:t>– stabilitate, interacțiuni sub influența diferitor factori (temperatura, umiditate, aer, lumina, etc</a:t>
            </a:r>
            <a:r>
              <a:rPr lang="ro-MO" dirty="0" smtClean="0"/>
              <a:t>.).</a:t>
            </a:r>
          </a:p>
          <a:p>
            <a:pPr algn="just">
              <a:buFontTx/>
              <a:buChar char="-"/>
            </a:pPr>
            <a:r>
              <a:rPr lang="ro-MO" b="1" dirty="0" smtClean="0">
                <a:solidFill>
                  <a:srgbClr val="002060"/>
                </a:solidFill>
              </a:rPr>
              <a:t>Soarta </a:t>
            </a:r>
            <a:r>
              <a:rPr lang="ro-MO" b="1" dirty="0">
                <a:solidFill>
                  <a:srgbClr val="002060"/>
                </a:solidFill>
              </a:rPr>
              <a:t>în </a:t>
            </a:r>
            <a:r>
              <a:rPr lang="ro-MO" b="1" dirty="0" smtClean="0">
                <a:solidFill>
                  <a:srgbClr val="002060"/>
                </a:solidFill>
              </a:rPr>
              <a:t>organism </a:t>
            </a:r>
            <a:r>
              <a:rPr lang="ro-MO" dirty="0" smtClean="0"/>
              <a:t>- Toxicitate </a:t>
            </a:r>
            <a:r>
              <a:rPr lang="ro-MO" dirty="0"/>
              <a:t>Farmacocinetica (absorbție, repartiție, biotransformare, eliminare</a:t>
            </a:r>
            <a:r>
              <a:rPr lang="ro-MO" dirty="0" smtClean="0"/>
              <a:t>) Activitatea </a:t>
            </a:r>
            <a:r>
              <a:rPr lang="ro-MO" dirty="0"/>
              <a:t>terapeutică (locul de acțiune, mecanismul de acțiune, efecte secundare</a:t>
            </a:r>
            <a:r>
              <a:rPr lang="ro-MO" dirty="0" smtClean="0"/>
              <a:t>), Biodisponibilitate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2676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856984" cy="1368152"/>
          </a:xfrm>
        </p:spPr>
        <p:txBody>
          <a:bodyPr>
            <a:normAutofit fontScale="90000"/>
          </a:bodyPr>
          <a:lstStyle/>
          <a:p>
            <a:pPr algn="just"/>
            <a:r>
              <a:rPr lang="ro-MO" sz="2500" b="1" i="1" dirty="0" smtClean="0">
                <a:solidFill>
                  <a:srgbClr val="C00000"/>
                </a:solidFill>
              </a:rPr>
              <a:t>Formularea </a:t>
            </a:r>
            <a:r>
              <a:rPr lang="ro-MO" sz="2500" b="1" i="1" dirty="0">
                <a:solidFill>
                  <a:srgbClr val="C00000"/>
                </a:solidFill>
              </a:rPr>
              <a:t>și optimizarea</a:t>
            </a:r>
            <a:r>
              <a:rPr lang="ru-RU" sz="2500" b="1" i="1" dirty="0">
                <a:solidFill>
                  <a:srgbClr val="C00000"/>
                </a:solidFill>
              </a:rPr>
              <a:t>(</a:t>
            </a:r>
            <a:r>
              <a:rPr lang="ro-MO" sz="2500" b="1" i="1" dirty="0">
                <a:solidFill>
                  <a:srgbClr val="C00000"/>
                </a:solidFill>
              </a:rPr>
              <a:t>co</a:t>
            </a:r>
            <a:r>
              <a:rPr lang="ru-RU" sz="2500" b="1" i="1" dirty="0">
                <a:solidFill>
                  <a:srgbClr val="C00000"/>
                </a:solidFill>
              </a:rPr>
              <a:t>здание)</a:t>
            </a:r>
            <a:r>
              <a:rPr lang="ro-MO" sz="2500" dirty="0">
                <a:solidFill>
                  <a:srgbClr val="C00000"/>
                </a:solidFill>
              </a:rPr>
              <a:t>	Formularea reprezintă procedeul prin care una sau mai multe substanțe medicamentoase sunt asociate cu substanțele auxiliare pentru realizarea unui preparat dozat, adecvat administrării la bolnav.</a:t>
            </a:r>
            <a:endParaRPr lang="ru-RU" sz="25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8856984" cy="4525963"/>
          </a:xfrm>
        </p:spPr>
        <p:txBody>
          <a:bodyPr>
            <a:normAutofit/>
          </a:bodyPr>
          <a:lstStyle/>
          <a:p>
            <a:pPr algn="just"/>
            <a:r>
              <a:rPr lang="en-US" sz="2600" dirty="0"/>
              <a:t>	</a:t>
            </a:r>
            <a:r>
              <a:rPr lang="ro-MO" sz="2600" b="1" i="1" dirty="0">
                <a:solidFill>
                  <a:srgbClr val="002060"/>
                </a:solidFill>
              </a:rPr>
              <a:t>Formularea</a:t>
            </a:r>
            <a:r>
              <a:rPr lang="ro-MO" sz="2600" i="1" dirty="0"/>
              <a:t> – </a:t>
            </a:r>
            <a:r>
              <a:rPr lang="ro-MO" sz="2600" dirty="0"/>
              <a:t>este o artă de selecționare calitativă și cantitativă a substanțelor medicamentoase și a excepienților în funcție de forma farmaceutică și de operațiile farmaceutice la care conduce.	</a:t>
            </a:r>
            <a:endParaRPr lang="ro-MO" sz="2600" dirty="0" smtClean="0"/>
          </a:p>
          <a:p>
            <a:r>
              <a:rPr lang="ro-MO" sz="2600" b="1" dirty="0" smtClean="0">
                <a:solidFill>
                  <a:srgbClr val="002060"/>
                </a:solidFill>
              </a:rPr>
              <a:t>Formularea </a:t>
            </a:r>
            <a:r>
              <a:rPr lang="ro-MO" sz="2600" b="1" dirty="0">
                <a:solidFill>
                  <a:srgbClr val="002060"/>
                </a:solidFill>
              </a:rPr>
              <a:t>determină</a:t>
            </a:r>
            <a:r>
              <a:rPr lang="ro-MO" sz="2600" b="1" dirty="0" smtClean="0">
                <a:solidFill>
                  <a:srgbClr val="002060"/>
                </a:solidFill>
              </a:rPr>
              <a:t>:</a:t>
            </a:r>
          </a:p>
          <a:p>
            <a:pPr>
              <a:buFontTx/>
              <a:buChar char="-"/>
            </a:pPr>
            <a:r>
              <a:rPr lang="ro-MO" sz="2600" dirty="0" smtClean="0"/>
              <a:t>Compoziția </a:t>
            </a:r>
            <a:r>
              <a:rPr lang="ro-MO" sz="2600" dirty="0"/>
              <a:t>calitativă și cantitativă a </a:t>
            </a:r>
            <a:r>
              <a:rPr lang="ro-MO" sz="2600" dirty="0" smtClean="0"/>
              <a:t>medicamentului</a:t>
            </a:r>
          </a:p>
          <a:p>
            <a:pPr algn="just">
              <a:buFontTx/>
              <a:buChar char="-"/>
            </a:pPr>
            <a:r>
              <a:rPr lang="ro-MO" sz="2600" dirty="0" smtClean="0"/>
              <a:t>Componenții </a:t>
            </a:r>
            <a:r>
              <a:rPr lang="ro-MO" sz="2600" dirty="0"/>
              <a:t>incluși în formula farmaceutică care va fi </a:t>
            </a:r>
            <a:r>
              <a:rPr lang="ro-MO" sz="2600" dirty="0" smtClean="0"/>
              <a:t>fabricată</a:t>
            </a:r>
          </a:p>
          <a:p>
            <a:pPr algn="just">
              <a:buFontTx/>
              <a:buChar char="-"/>
            </a:pPr>
            <a:r>
              <a:rPr lang="ro-MO" sz="2600" dirty="0" smtClean="0"/>
              <a:t>Cantitățile </a:t>
            </a:r>
            <a:r>
              <a:rPr lang="ro-MO" sz="2600" dirty="0"/>
              <a:t>exacte ale fiecărui component, atât pentru substanțele medicamentoase, cât și pentru cele auxiliare.</a:t>
            </a:r>
            <a:endParaRPr lang="ru-RU" sz="2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3923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264696"/>
          </a:xfrm>
        </p:spPr>
        <p:txBody>
          <a:bodyPr/>
          <a:lstStyle/>
          <a:p>
            <a:r>
              <a:rPr lang="ro-MO" b="1" dirty="0">
                <a:solidFill>
                  <a:srgbClr val="C00000"/>
                </a:solidFill>
              </a:rPr>
              <a:t>La formularea unui medicament intervin mai mulți factori, printre care se evidențiază</a:t>
            </a:r>
            <a:r>
              <a:rPr lang="ro-MO" b="1" dirty="0" smtClean="0">
                <a:solidFill>
                  <a:srgbClr val="C00000"/>
                </a:solidFill>
              </a:rPr>
              <a:t>:</a:t>
            </a:r>
          </a:p>
          <a:p>
            <a:pPr>
              <a:buFontTx/>
              <a:buChar char="-"/>
            </a:pPr>
            <a:r>
              <a:rPr lang="ro-MO" b="1" dirty="0" smtClean="0">
                <a:solidFill>
                  <a:srgbClr val="002060"/>
                </a:solidFill>
              </a:rPr>
              <a:t>Substanțele medicamentoase</a:t>
            </a:r>
          </a:p>
          <a:p>
            <a:pPr>
              <a:buFontTx/>
              <a:buChar char="-"/>
            </a:pPr>
            <a:r>
              <a:rPr lang="ro-MO" b="1" dirty="0" smtClean="0">
                <a:solidFill>
                  <a:srgbClr val="002060"/>
                </a:solidFill>
              </a:rPr>
              <a:t>Calea </a:t>
            </a:r>
            <a:r>
              <a:rPr lang="ro-MO" b="1" dirty="0">
                <a:solidFill>
                  <a:srgbClr val="002060"/>
                </a:solidFill>
              </a:rPr>
              <a:t>de </a:t>
            </a:r>
            <a:r>
              <a:rPr lang="ro-MO" b="1" dirty="0" smtClean="0">
                <a:solidFill>
                  <a:srgbClr val="002060"/>
                </a:solidFill>
              </a:rPr>
              <a:t>administrare</a:t>
            </a:r>
          </a:p>
          <a:p>
            <a:pPr>
              <a:buFontTx/>
              <a:buChar char="-"/>
            </a:pPr>
            <a:r>
              <a:rPr lang="ro-MO" b="1" dirty="0" smtClean="0">
                <a:solidFill>
                  <a:srgbClr val="002060"/>
                </a:solidFill>
              </a:rPr>
              <a:t>Forma farmaceutică</a:t>
            </a:r>
          </a:p>
          <a:p>
            <a:pPr>
              <a:buFontTx/>
              <a:buChar char="-"/>
            </a:pPr>
            <a:r>
              <a:rPr lang="ro-MO" b="1" dirty="0" smtClean="0">
                <a:solidFill>
                  <a:srgbClr val="002060"/>
                </a:solidFill>
              </a:rPr>
              <a:t>Substanțele auxiliare</a:t>
            </a:r>
          </a:p>
          <a:p>
            <a:pPr>
              <a:buFontTx/>
              <a:buChar char="-"/>
            </a:pPr>
            <a:r>
              <a:rPr lang="ro-MO" b="1" dirty="0" smtClean="0">
                <a:solidFill>
                  <a:srgbClr val="002060"/>
                </a:solidFill>
              </a:rPr>
              <a:t>Procedeul </a:t>
            </a:r>
            <a:r>
              <a:rPr lang="ro-MO" b="1" dirty="0">
                <a:solidFill>
                  <a:srgbClr val="002060"/>
                </a:solidFill>
              </a:rPr>
              <a:t>de fabricare și de </a:t>
            </a:r>
            <a:r>
              <a:rPr lang="ro-MO" b="1" dirty="0" smtClean="0">
                <a:solidFill>
                  <a:srgbClr val="002060"/>
                </a:solidFill>
              </a:rPr>
              <a:t>control</a:t>
            </a:r>
          </a:p>
          <a:p>
            <a:pPr>
              <a:buFontTx/>
              <a:buChar char="-"/>
            </a:pPr>
            <a:r>
              <a:rPr lang="ro-MO" b="1" dirty="0" smtClean="0">
                <a:solidFill>
                  <a:srgbClr val="002060"/>
                </a:solidFill>
              </a:rPr>
              <a:t>Materiale </a:t>
            </a:r>
            <a:r>
              <a:rPr lang="ro-MO" b="1" dirty="0">
                <a:solidFill>
                  <a:srgbClr val="002060"/>
                </a:solidFill>
              </a:rPr>
              <a:t>și articole de condiționare.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6468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r>
              <a:rPr lang="ro-MO" dirty="0"/>
              <a:t>După formularea medicamentului, el, formulat și realizat la scara de laborator, este supus, la fel ca și substanța medicamentoasă pe care o conține, </a:t>
            </a:r>
            <a:r>
              <a:rPr lang="ro-MO" b="1" dirty="0">
                <a:solidFill>
                  <a:srgbClr val="C00000"/>
                </a:solidFill>
              </a:rPr>
              <a:t>la un studiu complex care </a:t>
            </a:r>
            <a:r>
              <a:rPr lang="ro-MO" b="1" dirty="0" smtClean="0">
                <a:solidFill>
                  <a:srgbClr val="C00000"/>
                </a:solidFill>
              </a:rPr>
              <a:t>stabilește:</a:t>
            </a:r>
          </a:p>
          <a:p>
            <a:pPr>
              <a:buFontTx/>
              <a:buChar char="-"/>
            </a:pPr>
            <a:r>
              <a:rPr lang="ro-MO" dirty="0" smtClean="0"/>
              <a:t>parametrii </a:t>
            </a:r>
            <a:r>
              <a:rPr lang="ro-MO" dirty="0"/>
              <a:t>și caracteristici fizice și analitice, </a:t>
            </a:r>
            <a:endParaRPr lang="ro-MO" dirty="0" smtClean="0"/>
          </a:p>
          <a:p>
            <a:pPr>
              <a:buFontTx/>
              <a:buChar char="-"/>
            </a:pPr>
            <a:r>
              <a:rPr lang="ro-MO" dirty="0" smtClean="0"/>
              <a:t>toxicitatea</a:t>
            </a:r>
            <a:r>
              <a:rPr lang="ro-MO" dirty="0"/>
              <a:t>, </a:t>
            </a:r>
            <a:endParaRPr lang="ro-MO" dirty="0" smtClean="0"/>
          </a:p>
          <a:p>
            <a:pPr>
              <a:buFontTx/>
              <a:buChar char="-"/>
            </a:pPr>
            <a:r>
              <a:rPr lang="ro-MO" dirty="0" smtClean="0"/>
              <a:t>efectul </a:t>
            </a:r>
            <a:r>
              <a:rPr lang="ro-MO" dirty="0"/>
              <a:t>toxicologic la testele preclinice.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2045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just"/>
            <a:r>
              <a:rPr lang="ro-MO" sz="2600" b="1" dirty="0">
                <a:solidFill>
                  <a:srgbClr val="C00000"/>
                </a:solidFill>
              </a:rPr>
              <a:t>Rezultatele cercetărilor de dezvoltare preclinică privind substanța medicamentoasă și forma farmaceutică propusă în faza de laborator, sunt reunite în 3 dosare</a:t>
            </a:r>
            <a:r>
              <a:rPr lang="ro-MO" sz="2600" b="1" dirty="0" smtClean="0">
                <a:solidFill>
                  <a:srgbClr val="C00000"/>
                </a:solidFill>
              </a:rPr>
              <a:t>:</a:t>
            </a:r>
            <a:endParaRPr lang="ru-RU" sz="26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00200"/>
            <a:ext cx="8928992" cy="4781128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o-MO" b="1" dirty="0" smtClean="0">
                <a:solidFill>
                  <a:srgbClr val="C00000"/>
                </a:solidFill>
              </a:rPr>
              <a:t>Dosarul farmaceutic</a:t>
            </a:r>
            <a:r>
              <a:rPr lang="ro-MO" b="1" dirty="0">
                <a:solidFill>
                  <a:srgbClr val="C00000"/>
                </a:solidFill>
              </a:rPr>
              <a:t>,</a:t>
            </a:r>
            <a:r>
              <a:rPr lang="ro-MO" dirty="0"/>
              <a:t> care cuprinde datele chimice, analitice și farmaceutice privind compoziția și proprietățile substanței medicamentoase și a formei farmaceutice, etc</a:t>
            </a:r>
            <a:r>
              <a:rPr lang="ro-MO" dirty="0" smtClean="0"/>
              <a:t>.;</a:t>
            </a:r>
          </a:p>
          <a:p>
            <a:pPr algn="just"/>
            <a:r>
              <a:rPr lang="ro-MO" b="1" dirty="0" smtClean="0">
                <a:solidFill>
                  <a:srgbClr val="C00000"/>
                </a:solidFill>
              </a:rPr>
              <a:t>Dosarul </a:t>
            </a:r>
            <a:r>
              <a:rPr lang="ro-MO" b="1" dirty="0">
                <a:solidFill>
                  <a:srgbClr val="C00000"/>
                </a:solidFill>
              </a:rPr>
              <a:t>farmacologic preclinic</a:t>
            </a:r>
            <a:r>
              <a:rPr lang="ro-MO" dirty="0"/>
              <a:t>, care cuprinde datele de farmacocinetică și farmacodinamică ale substanței active și ale formei farmaceutice</a:t>
            </a:r>
            <a:r>
              <a:rPr lang="ro-MO" dirty="0" smtClean="0"/>
              <a:t>.</a:t>
            </a:r>
          </a:p>
          <a:p>
            <a:pPr algn="just"/>
            <a:r>
              <a:rPr lang="ro-MO" b="1" dirty="0" smtClean="0">
                <a:solidFill>
                  <a:srgbClr val="C00000"/>
                </a:solidFill>
              </a:rPr>
              <a:t>Dosarul </a:t>
            </a:r>
            <a:r>
              <a:rPr lang="ro-MO" b="1" dirty="0">
                <a:solidFill>
                  <a:srgbClr val="C00000"/>
                </a:solidFill>
              </a:rPr>
              <a:t>toxicologic preclinic, </a:t>
            </a:r>
            <a:r>
              <a:rPr lang="ro-MO" dirty="0"/>
              <a:t>ce cuprinde studii de toxicitate acută și cronică, toleranță locală, cercetări de toxicologie speciale</a:t>
            </a:r>
            <a:r>
              <a:rPr lang="ro-MO" dirty="0" smtClean="0"/>
              <a:t>.</a:t>
            </a:r>
          </a:p>
          <a:p>
            <a:pPr marL="0" indent="0" algn="just">
              <a:buNone/>
            </a:pPr>
            <a:endParaRPr lang="ro-MO" dirty="0" smtClean="0"/>
          </a:p>
          <a:p>
            <a:pPr algn="just"/>
            <a:r>
              <a:rPr lang="ro-MO" b="1" dirty="0">
                <a:solidFill>
                  <a:srgbClr val="002060"/>
                </a:solidFill>
              </a:rPr>
              <a:t>Aceste trei dosare se supun aprobării de către organele abilitate, după care urmează următoare etapă de dezvoltare a medicamentului.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420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www.youtube.com/watch?v=ZKokXax9xRI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 smtClean="0"/>
              <a:t>Etapele de dezvoltare a medicamentului!!!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5716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n-US" b="1" i="1" dirty="0" err="1">
                <a:solidFill>
                  <a:srgbClr val="C00000"/>
                </a:solidFill>
              </a:rPr>
              <a:t>Dezvoltarea</a:t>
            </a:r>
            <a:r>
              <a:rPr lang="en-US" b="1" i="1" dirty="0">
                <a:solidFill>
                  <a:srgbClr val="C00000"/>
                </a:solidFill>
              </a:rPr>
              <a:t> </a:t>
            </a:r>
            <a:r>
              <a:rPr lang="en-US" b="1" i="1" dirty="0" err="1">
                <a:solidFill>
                  <a:srgbClr val="C00000"/>
                </a:solidFill>
              </a:rPr>
              <a:t>clinică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836712"/>
            <a:ext cx="8928992" cy="568863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US" b="1" dirty="0" err="1">
                <a:solidFill>
                  <a:srgbClr val="002060"/>
                </a:solidFill>
              </a:rPr>
              <a:t>Studiul</a:t>
            </a:r>
            <a:r>
              <a:rPr lang="en-US" b="1" dirty="0">
                <a:solidFill>
                  <a:srgbClr val="002060"/>
                </a:solidFill>
              </a:rPr>
              <a:t> clinic al </a:t>
            </a:r>
            <a:r>
              <a:rPr lang="en-US" b="1" dirty="0" err="1">
                <a:solidFill>
                  <a:srgbClr val="002060"/>
                </a:solidFill>
              </a:rPr>
              <a:t>medicamentului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presupune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studiul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activității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farmacologice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 smtClean="0">
                <a:solidFill>
                  <a:srgbClr val="002060"/>
                </a:solidFill>
              </a:rPr>
              <a:t>pe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om</a:t>
            </a:r>
            <a:r>
              <a:rPr lang="en-US" b="1" dirty="0" err="1" smtClean="0">
                <a:solidFill>
                  <a:srgbClr val="002060"/>
                </a:solidFill>
              </a:rPr>
              <a:t>.</a:t>
            </a:r>
            <a:endParaRPr lang="ro-MO" b="1" dirty="0" smtClean="0">
              <a:solidFill>
                <a:srgbClr val="002060"/>
              </a:solidFill>
            </a:endParaRPr>
          </a:p>
          <a:p>
            <a:pPr algn="just"/>
            <a:r>
              <a:rPr lang="en-US" b="1" dirty="0" err="1">
                <a:solidFill>
                  <a:srgbClr val="C00000"/>
                </a:solidFill>
              </a:rPr>
              <a:t>Etapele</a:t>
            </a:r>
            <a:r>
              <a:rPr lang="en-US" b="1" dirty="0">
                <a:solidFill>
                  <a:srgbClr val="C00000"/>
                </a:solidFill>
              </a:rPr>
              <a:t> de </a:t>
            </a:r>
            <a:r>
              <a:rPr lang="en-US" b="1" dirty="0" err="1">
                <a:solidFill>
                  <a:srgbClr val="C00000"/>
                </a:solidFill>
              </a:rPr>
              <a:t>studiu</a:t>
            </a:r>
            <a:r>
              <a:rPr lang="en-US" b="1" dirty="0">
                <a:solidFill>
                  <a:srgbClr val="C00000"/>
                </a:solidFill>
              </a:rPr>
              <a:t> ale </a:t>
            </a:r>
            <a:r>
              <a:rPr lang="en-US" b="1" dirty="0" err="1">
                <a:solidFill>
                  <a:srgbClr val="C00000"/>
                </a:solidFill>
              </a:rPr>
              <a:t>unui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nou</a:t>
            </a:r>
            <a:r>
              <a:rPr lang="en-US" b="1" dirty="0">
                <a:solidFill>
                  <a:srgbClr val="C00000"/>
                </a:solidFill>
              </a:rPr>
              <a:t> medicament se </a:t>
            </a:r>
            <a:r>
              <a:rPr lang="en-US" b="1" dirty="0" err="1">
                <a:solidFill>
                  <a:srgbClr val="C00000"/>
                </a:solidFill>
              </a:rPr>
              <a:t>numesc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u="sng" dirty="0">
                <a:solidFill>
                  <a:srgbClr val="C00000"/>
                </a:solidFill>
              </a:rPr>
              <a:t>faze de </a:t>
            </a:r>
            <a:r>
              <a:rPr lang="en-US" b="1" u="sng" dirty="0" err="1">
                <a:solidFill>
                  <a:srgbClr val="C00000"/>
                </a:solidFill>
              </a:rPr>
              <a:t>dezvoltare</a:t>
            </a:r>
            <a:r>
              <a:rPr lang="en-US" b="1" u="sng" dirty="0">
                <a:solidFill>
                  <a:srgbClr val="C00000"/>
                </a:solidFill>
              </a:rPr>
              <a:t> </a:t>
            </a:r>
            <a:r>
              <a:rPr lang="en-US" b="1" u="sng" dirty="0" smtClean="0">
                <a:solidFill>
                  <a:srgbClr val="C00000"/>
                </a:solidFill>
              </a:rPr>
              <a:t>clinic</a:t>
            </a:r>
            <a:r>
              <a:rPr lang="ro-MO" b="1" u="sng" dirty="0" smtClean="0">
                <a:solidFill>
                  <a:srgbClr val="C00000"/>
                </a:solidFill>
              </a:rPr>
              <a:t>ă</a:t>
            </a:r>
            <a:r>
              <a:rPr lang="en-US" b="1" u="sng" dirty="0" smtClean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și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sunt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următoarele</a:t>
            </a:r>
            <a:r>
              <a:rPr lang="en-US" b="1" dirty="0" smtClean="0">
                <a:solidFill>
                  <a:srgbClr val="C00000"/>
                </a:solidFill>
              </a:rPr>
              <a:t>:</a:t>
            </a:r>
            <a:endParaRPr lang="ro-MO" b="1" dirty="0" smtClean="0">
              <a:solidFill>
                <a:srgbClr val="C00000"/>
              </a:solidFill>
            </a:endParaRPr>
          </a:p>
          <a:p>
            <a:pPr algn="just">
              <a:buFontTx/>
              <a:buChar char="-"/>
            </a:pPr>
            <a:r>
              <a:rPr lang="en-US" b="1" dirty="0" err="1" smtClean="0"/>
              <a:t>Faza</a:t>
            </a:r>
            <a:r>
              <a:rPr lang="en-US" b="1" dirty="0" smtClean="0"/>
              <a:t> </a:t>
            </a:r>
            <a:r>
              <a:rPr lang="en-US" b="1" dirty="0"/>
              <a:t>I:</a:t>
            </a:r>
            <a:r>
              <a:rPr lang="en-US" dirty="0"/>
              <a:t> </a:t>
            </a:r>
            <a:r>
              <a:rPr lang="en-US" dirty="0" err="1">
                <a:solidFill>
                  <a:srgbClr val="002060"/>
                </a:solidFill>
              </a:rPr>
              <a:t>studiul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ro-MO" dirty="0" smtClean="0">
                <a:solidFill>
                  <a:srgbClr val="002060"/>
                </a:solidFill>
              </a:rPr>
              <a:t>v</a:t>
            </a:r>
            <a:r>
              <a:rPr lang="en-US" dirty="0" err="1" smtClean="0">
                <a:solidFill>
                  <a:srgbClr val="002060"/>
                </a:solidFill>
              </a:rPr>
              <a:t>oluntari</a:t>
            </a:r>
            <a:r>
              <a:rPr lang="en-US" dirty="0" smtClean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sănătoși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b="1" dirty="0">
                <a:solidFill>
                  <a:srgbClr val="002060"/>
                </a:solidFill>
              </a:rPr>
              <a:t>(</a:t>
            </a:r>
            <a:r>
              <a:rPr lang="en-US" b="1" dirty="0" err="1">
                <a:solidFill>
                  <a:srgbClr val="002060"/>
                </a:solidFill>
              </a:rPr>
              <a:t>farmacocinetica</a:t>
            </a:r>
            <a:r>
              <a:rPr lang="en-US" dirty="0">
                <a:solidFill>
                  <a:srgbClr val="002060"/>
                </a:solidFill>
              </a:rPr>
              <a:t>) – </a:t>
            </a:r>
            <a:r>
              <a:rPr lang="en-US" dirty="0" err="1">
                <a:solidFill>
                  <a:srgbClr val="002060"/>
                </a:solidFill>
              </a:rPr>
              <a:t>pe</a:t>
            </a:r>
            <a:r>
              <a:rPr lang="en-US" dirty="0">
                <a:solidFill>
                  <a:srgbClr val="002060"/>
                </a:solidFill>
              </a:rPr>
              <a:t> 20-80 </a:t>
            </a:r>
            <a:r>
              <a:rPr lang="en-US" dirty="0" err="1">
                <a:solidFill>
                  <a:srgbClr val="002060"/>
                </a:solidFill>
              </a:rPr>
              <a:t>persoane</a:t>
            </a:r>
            <a:r>
              <a:rPr lang="en-US" dirty="0">
                <a:solidFill>
                  <a:srgbClr val="002060"/>
                </a:solidFill>
              </a:rPr>
              <a:t>. </a:t>
            </a:r>
            <a:endParaRPr lang="ro-MO" dirty="0" smtClean="0">
              <a:solidFill>
                <a:srgbClr val="002060"/>
              </a:solidFill>
            </a:endParaRPr>
          </a:p>
          <a:p>
            <a:pPr lvl="1" algn="just">
              <a:buFontTx/>
              <a:buChar char="-"/>
            </a:pPr>
            <a:r>
              <a:rPr lang="en-US" dirty="0" err="1" smtClean="0"/>
              <a:t>În</a:t>
            </a:r>
            <a:r>
              <a:rPr lang="en-US" dirty="0" smtClean="0"/>
              <a:t> </a:t>
            </a:r>
            <a:r>
              <a:rPr lang="en-US" dirty="0" err="1"/>
              <a:t>cadrul</a:t>
            </a:r>
            <a:r>
              <a:rPr lang="en-US" dirty="0"/>
              <a:t> </a:t>
            </a:r>
            <a:r>
              <a:rPr lang="en-US" dirty="0" err="1"/>
              <a:t>acestei</a:t>
            </a:r>
            <a:r>
              <a:rPr lang="en-US" dirty="0"/>
              <a:t> faze se </a:t>
            </a:r>
            <a:r>
              <a:rPr lang="en-US" dirty="0" err="1"/>
              <a:t>stabileşte</a:t>
            </a:r>
            <a:r>
              <a:rPr lang="en-US" dirty="0"/>
              <a:t> </a:t>
            </a:r>
            <a:r>
              <a:rPr lang="en-US" dirty="0" err="1"/>
              <a:t>toleranţa</a:t>
            </a:r>
            <a:r>
              <a:rPr lang="en-US" dirty="0"/>
              <a:t> </a:t>
            </a:r>
            <a:r>
              <a:rPr lang="en-US" dirty="0" err="1"/>
              <a:t>organismului</a:t>
            </a:r>
            <a:r>
              <a:rPr lang="en-US" dirty="0"/>
              <a:t> </a:t>
            </a:r>
            <a:r>
              <a:rPr lang="en-US" dirty="0" err="1"/>
              <a:t>uman</a:t>
            </a:r>
            <a:r>
              <a:rPr lang="en-US" dirty="0"/>
              <a:t> </a:t>
            </a:r>
            <a:r>
              <a:rPr lang="en-US" dirty="0" err="1"/>
              <a:t>faţă</a:t>
            </a:r>
            <a:r>
              <a:rPr lang="en-US" dirty="0"/>
              <a:t> de </a:t>
            </a:r>
            <a:r>
              <a:rPr lang="en-US" dirty="0" err="1"/>
              <a:t>dozele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creştere</a:t>
            </a:r>
            <a:r>
              <a:rPr lang="en-US" dirty="0"/>
              <a:t>, </a:t>
            </a:r>
            <a:r>
              <a:rPr lang="en-US" dirty="0" err="1"/>
              <a:t>studierea</a:t>
            </a:r>
            <a:r>
              <a:rPr lang="en-US" dirty="0"/>
              <a:t> </a:t>
            </a:r>
            <a:r>
              <a:rPr lang="en-US" dirty="0" err="1"/>
              <a:t>factorilor</a:t>
            </a:r>
            <a:r>
              <a:rPr lang="en-US" dirty="0"/>
              <a:t> </a:t>
            </a:r>
            <a:r>
              <a:rPr lang="en-US" dirty="0" err="1"/>
              <a:t>farmacologici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obţinerea</a:t>
            </a:r>
            <a:r>
              <a:rPr lang="en-US" dirty="0"/>
              <a:t> </a:t>
            </a:r>
            <a:r>
              <a:rPr lang="en-US" dirty="0" err="1"/>
              <a:t>primelor</a:t>
            </a:r>
            <a:r>
              <a:rPr lang="en-US" dirty="0"/>
              <a:t> </a:t>
            </a:r>
            <a:r>
              <a:rPr lang="en-US" dirty="0" err="1"/>
              <a:t>informaţii</a:t>
            </a:r>
            <a:r>
              <a:rPr lang="en-US" dirty="0"/>
              <a:t> </a:t>
            </a:r>
            <a:r>
              <a:rPr lang="en-US" dirty="0" err="1"/>
              <a:t>privind</a:t>
            </a:r>
            <a:r>
              <a:rPr lang="en-US" dirty="0"/>
              <a:t> </a:t>
            </a:r>
            <a:r>
              <a:rPr lang="en-US" dirty="0" err="1"/>
              <a:t>biotransformarea</a:t>
            </a:r>
            <a:r>
              <a:rPr lang="en-US" dirty="0"/>
              <a:t> </a:t>
            </a:r>
            <a:r>
              <a:rPr lang="en-US" dirty="0" err="1"/>
              <a:t>substanţei</a:t>
            </a:r>
            <a:r>
              <a:rPr lang="en-US" dirty="0"/>
              <a:t> </a:t>
            </a:r>
            <a:r>
              <a:rPr lang="en-US" dirty="0" err="1"/>
              <a:t>medicamentoase</a:t>
            </a:r>
            <a:r>
              <a:rPr lang="en-US" dirty="0" smtClean="0"/>
              <a:t>.</a:t>
            </a:r>
            <a:endParaRPr lang="ro-MO" dirty="0" smtClean="0"/>
          </a:p>
          <a:p>
            <a:pPr algn="just">
              <a:buFontTx/>
              <a:buChar char="-"/>
            </a:pPr>
            <a:r>
              <a:rPr lang="en-US" b="1" dirty="0" err="1" smtClean="0"/>
              <a:t>Faza</a:t>
            </a:r>
            <a:r>
              <a:rPr lang="en-US" b="1" dirty="0" smtClean="0"/>
              <a:t> </a:t>
            </a:r>
            <a:r>
              <a:rPr lang="en-US" b="1" dirty="0"/>
              <a:t>II: </a:t>
            </a:r>
            <a:r>
              <a:rPr lang="en-US" dirty="0" err="1">
                <a:solidFill>
                  <a:srgbClr val="002060"/>
                </a:solidFill>
              </a:rPr>
              <a:t>studii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clinice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pentru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stabilirea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eficacității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noului</a:t>
            </a:r>
            <a:r>
              <a:rPr lang="en-US" dirty="0">
                <a:solidFill>
                  <a:srgbClr val="002060"/>
                </a:solidFill>
              </a:rPr>
              <a:t> medicament </a:t>
            </a:r>
            <a:r>
              <a:rPr lang="en-US" dirty="0" err="1">
                <a:solidFill>
                  <a:srgbClr val="002060"/>
                </a:solidFill>
              </a:rPr>
              <a:t>și</a:t>
            </a:r>
            <a:r>
              <a:rPr lang="en-US" dirty="0">
                <a:solidFill>
                  <a:srgbClr val="002060"/>
                </a:solidFill>
              </a:rPr>
              <a:t> a </a:t>
            </a:r>
            <a:r>
              <a:rPr lang="en-US" dirty="0" err="1">
                <a:solidFill>
                  <a:srgbClr val="002060"/>
                </a:solidFill>
              </a:rPr>
              <a:t>posologiei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/>
              <a:t>(</a:t>
            </a:r>
            <a:r>
              <a:rPr lang="en-US" b="1" i="1" dirty="0" err="1">
                <a:solidFill>
                  <a:srgbClr val="006600"/>
                </a:solidFill>
              </a:rPr>
              <a:t>posologie</a:t>
            </a:r>
            <a:r>
              <a:rPr lang="en-US" b="1" i="1" dirty="0">
                <a:solidFill>
                  <a:srgbClr val="006600"/>
                </a:solidFill>
              </a:rPr>
              <a:t> - </a:t>
            </a:r>
            <a:r>
              <a:rPr lang="en-US" b="1" dirty="0">
                <a:solidFill>
                  <a:srgbClr val="006600"/>
                </a:solidFill>
              </a:rPr>
              <a:t>parte a </a:t>
            </a:r>
            <a:r>
              <a:rPr lang="en-US" b="1" dirty="0" err="1">
                <a:solidFill>
                  <a:srgbClr val="006600"/>
                </a:solidFill>
              </a:rPr>
              <a:t>terapeuticii</a:t>
            </a:r>
            <a:r>
              <a:rPr lang="en-US" b="1" dirty="0">
                <a:solidFill>
                  <a:srgbClr val="006600"/>
                </a:solidFill>
              </a:rPr>
              <a:t> care se </a:t>
            </a:r>
            <a:r>
              <a:rPr lang="en-US" b="1" dirty="0" err="1">
                <a:solidFill>
                  <a:srgbClr val="006600"/>
                </a:solidFill>
              </a:rPr>
              <a:t>ocupă</a:t>
            </a:r>
            <a:r>
              <a:rPr lang="en-US" b="1" dirty="0">
                <a:solidFill>
                  <a:srgbClr val="006600"/>
                </a:solidFill>
              </a:rPr>
              <a:t> cu </a:t>
            </a:r>
            <a:r>
              <a:rPr lang="en-US" b="1" dirty="0" err="1">
                <a:solidFill>
                  <a:srgbClr val="006600"/>
                </a:solidFill>
              </a:rPr>
              <a:t>indicațiile</a:t>
            </a:r>
            <a:r>
              <a:rPr lang="en-US" b="1" dirty="0">
                <a:solidFill>
                  <a:srgbClr val="006600"/>
                </a:solidFill>
              </a:rPr>
              <a:t> </a:t>
            </a:r>
            <a:r>
              <a:rPr lang="en-US" b="1" dirty="0" err="1">
                <a:solidFill>
                  <a:srgbClr val="006600"/>
                </a:solidFill>
              </a:rPr>
              <a:t>referitoare</a:t>
            </a:r>
            <a:r>
              <a:rPr lang="en-US" b="1" dirty="0">
                <a:solidFill>
                  <a:srgbClr val="006600"/>
                </a:solidFill>
              </a:rPr>
              <a:t> la </a:t>
            </a:r>
            <a:r>
              <a:rPr lang="en-US" b="1" dirty="0" err="1">
                <a:solidFill>
                  <a:srgbClr val="006600"/>
                </a:solidFill>
              </a:rPr>
              <a:t>dozele</a:t>
            </a:r>
            <a:r>
              <a:rPr lang="en-US" b="1" dirty="0">
                <a:solidFill>
                  <a:srgbClr val="006600"/>
                </a:solidFill>
              </a:rPr>
              <a:t> </a:t>
            </a:r>
            <a:r>
              <a:rPr lang="en-US" b="1" dirty="0" err="1">
                <a:solidFill>
                  <a:srgbClr val="006600"/>
                </a:solidFill>
              </a:rPr>
              <a:t>și</a:t>
            </a:r>
            <a:r>
              <a:rPr lang="en-US" b="1" dirty="0">
                <a:solidFill>
                  <a:srgbClr val="006600"/>
                </a:solidFill>
              </a:rPr>
              <a:t> la </a:t>
            </a:r>
            <a:r>
              <a:rPr lang="en-US" b="1" dirty="0" err="1">
                <a:solidFill>
                  <a:srgbClr val="006600"/>
                </a:solidFill>
              </a:rPr>
              <a:t>modul</a:t>
            </a:r>
            <a:r>
              <a:rPr lang="en-US" b="1" dirty="0">
                <a:solidFill>
                  <a:srgbClr val="006600"/>
                </a:solidFill>
              </a:rPr>
              <a:t> </a:t>
            </a:r>
            <a:r>
              <a:rPr lang="en-US" b="1" dirty="0" err="1">
                <a:solidFill>
                  <a:srgbClr val="006600"/>
                </a:solidFill>
              </a:rPr>
              <a:t>în</a:t>
            </a:r>
            <a:r>
              <a:rPr lang="en-US" b="1" dirty="0">
                <a:solidFill>
                  <a:srgbClr val="006600"/>
                </a:solidFill>
              </a:rPr>
              <a:t> care </a:t>
            </a:r>
            <a:r>
              <a:rPr lang="en-US" b="1" dirty="0" err="1">
                <a:solidFill>
                  <a:srgbClr val="006600"/>
                </a:solidFill>
              </a:rPr>
              <a:t>trebuie</a:t>
            </a:r>
            <a:r>
              <a:rPr lang="en-US" b="1" dirty="0">
                <a:solidFill>
                  <a:srgbClr val="006600"/>
                </a:solidFill>
              </a:rPr>
              <a:t> administrate </a:t>
            </a:r>
            <a:r>
              <a:rPr lang="en-US" b="1" dirty="0" err="1">
                <a:solidFill>
                  <a:srgbClr val="006600"/>
                </a:solidFill>
              </a:rPr>
              <a:t>medicamentele</a:t>
            </a:r>
            <a:r>
              <a:rPr lang="en-US" dirty="0"/>
              <a:t>) –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 smtClean="0"/>
              <a:t>voluntar</a:t>
            </a:r>
            <a:r>
              <a:rPr lang="ro-MO" dirty="0" smtClean="0"/>
              <a:t>i</a:t>
            </a:r>
            <a:r>
              <a:rPr lang="en-US" dirty="0" smtClean="0"/>
              <a:t> </a:t>
            </a:r>
            <a:r>
              <a:rPr lang="en-US" dirty="0" err="1"/>
              <a:t>bolnavi</a:t>
            </a:r>
            <a:r>
              <a:rPr lang="en-US" dirty="0"/>
              <a:t>, </a:t>
            </a:r>
            <a:r>
              <a:rPr lang="en-US" dirty="0" err="1"/>
              <a:t>uzual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</a:t>
            </a:r>
            <a:r>
              <a:rPr lang="en-US" dirty="0"/>
              <a:t> de 100 </a:t>
            </a:r>
            <a:r>
              <a:rPr lang="en-US" dirty="0" err="1"/>
              <a:t>bolnavi</a:t>
            </a:r>
            <a:r>
              <a:rPr lang="en-US" dirty="0"/>
              <a:t>. </a:t>
            </a:r>
            <a:endParaRPr lang="ro-MO" dirty="0" smtClean="0"/>
          </a:p>
          <a:p>
            <a:pPr lvl="1" algn="just">
              <a:buFontTx/>
              <a:buChar char="-"/>
            </a:pPr>
            <a:r>
              <a:rPr lang="en-US" dirty="0" smtClean="0"/>
              <a:t>La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fază</a:t>
            </a:r>
            <a:r>
              <a:rPr lang="en-US" dirty="0"/>
              <a:t> se </a:t>
            </a:r>
            <a:r>
              <a:rPr lang="en-US" dirty="0" err="1"/>
              <a:t>stabileşte</a:t>
            </a:r>
            <a:r>
              <a:rPr lang="en-US" dirty="0"/>
              <a:t> </a:t>
            </a:r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substanţa</a:t>
            </a:r>
            <a:r>
              <a:rPr lang="en-US" dirty="0"/>
              <a:t> </a:t>
            </a:r>
            <a:r>
              <a:rPr lang="en-US" dirty="0" err="1"/>
              <a:t>medicamentoasă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activă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tratarea</a:t>
            </a:r>
            <a:r>
              <a:rPr lang="en-US" dirty="0"/>
              <a:t> </a:t>
            </a:r>
            <a:r>
              <a:rPr lang="en-US" dirty="0" err="1"/>
              <a:t>anumitei</a:t>
            </a:r>
            <a:r>
              <a:rPr lang="en-US" dirty="0"/>
              <a:t> </a:t>
            </a:r>
            <a:r>
              <a:rPr lang="en-US" dirty="0" err="1"/>
              <a:t>boli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se </a:t>
            </a:r>
            <a:r>
              <a:rPr lang="en-US" dirty="0" err="1"/>
              <a:t>precizează</a:t>
            </a:r>
            <a:r>
              <a:rPr lang="en-US" dirty="0"/>
              <a:t> schema de </a:t>
            </a:r>
            <a:r>
              <a:rPr lang="en-US" dirty="0" err="1"/>
              <a:t>tratament</a:t>
            </a:r>
            <a:r>
              <a:rPr lang="en-US" dirty="0"/>
              <a:t>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0286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06090"/>
          </a:xfrm>
        </p:spPr>
        <p:txBody>
          <a:bodyPr>
            <a:noAutofit/>
          </a:bodyPr>
          <a:lstStyle/>
          <a:p>
            <a:r>
              <a:rPr lang="en-US" sz="2400" b="1" dirty="0" err="1">
                <a:solidFill>
                  <a:srgbClr val="C00000"/>
                </a:solidFill>
              </a:rPr>
              <a:t>Etapele</a:t>
            </a:r>
            <a:r>
              <a:rPr lang="en-US" sz="2400" b="1" dirty="0">
                <a:solidFill>
                  <a:srgbClr val="C00000"/>
                </a:solidFill>
              </a:rPr>
              <a:t> de </a:t>
            </a:r>
            <a:r>
              <a:rPr lang="en-US" sz="2400" b="1" dirty="0" err="1">
                <a:solidFill>
                  <a:srgbClr val="C00000"/>
                </a:solidFill>
              </a:rPr>
              <a:t>studiu</a:t>
            </a:r>
            <a:r>
              <a:rPr lang="en-US" sz="2400" b="1" dirty="0">
                <a:solidFill>
                  <a:srgbClr val="C00000"/>
                </a:solidFill>
              </a:rPr>
              <a:t> ale </a:t>
            </a:r>
            <a:r>
              <a:rPr lang="en-US" sz="2400" b="1" dirty="0" err="1">
                <a:solidFill>
                  <a:srgbClr val="C00000"/>
                </a:solidFill>
              </a:rPr>
              <a:t>unui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nou</a:t>
            </a:r>
            <a:r>
              <a:rPr lang="en-US" sz="2400" b="1" dirty="0">
                <a:solidFill>
                  <a:srgbClr val="C00000"/>
                </a:solidFill>
              </a:rPr>
              <a:t> medicament se </a:t>
            </a:r>
            <a:r>
              <a:rPr lang="en-US" sz="2400" b="1" dirty="0" err="1">
                <a:solidFill>
                  <a:srgbClr val="C00000"/>
                </a:solidFill>
              </a:rPr>
              <a:t>numesc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u="sng" dirty="0">
                <a:solidFill>
                  <a:srgbClr val="C00000"/>
                </a:solidFill>
              </a:rPr>
              <a:t>faze de </a:t>
            </a:r>
            <a:r>
              <a:rPr lang="en-US" sz="2400" b="1" u="sng" dirty="0" err="1">
                <a:solidFill>
                  <a:srgbClr val="C00000"/>
                </a:solidFill>
              </a:rPr>
              <a:t>dezvoltare</a:t>
            </a:r>
            <a:r>
              <a:rPr lang="en-US" sz="2400" b="1" u="sng" dirty="0">
                <a:solidFill>
                  <a:srgbClr val="C00000"/>
                </a:solidFill>
              </a:rPr>
              <a:t> clinic</a:t>
            </a:r>
            <a:r>
              <a:rPr lang="ro-MO" sz="2400" b="1" u="sng" dirty="0">
                <a:solidFill>
                  <a:srgbClr val="C00000"/>
                </a:solidFill>
              </a:rPr>
              <a:t>ă</a:t>
            </a:r>
            <a:r>
              <a:rPr lang="en-US" sz="2400" b="1" u="sng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și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sunt</a:t>
            </a:r>
            <a:r>
              <a:rPr lang="en-US" sz="2400" b="1" dirty="0">
                <a:solidFill>
                  <a:srgbClr val="C00000"/>
                </a:solidFill>
              </a:rPr>
              <a:t> </a:t>
            </a:r>
            <a:r>
              <a:rPr lang="en-US" sz="2400" b="1" dirty="0" err="1">
                <a:solidFill>
                  <a:srgbClr val="C00000"/>
                </a:solidFill>
              </a:rPr>
              <a:t>următoarele</a:t>
            </a:r>
            <a:r>
              <a:rPr lang="en-US" sz="2400" b="1" dirty="0">
                <a:solidFill>
                  <a:srgbClr val="C00000"/>
                </a:solidFill>
              </a:rPr>
              <a:t>:</a:t>
            </a:r>
            <a:r>
              <a:rPr lang="ro-MO" sz="2400" b="1" dirty="0">
                <a:solidFill>
                  <a:srgbClr val="C00000"/>
                </a:solidFill>
              </a:rPr>
              <a:t/>
            </a:r>
            <a:br>
              <a:rPr lang="ro-MO" sz="2400" b="1" dirty="0">
                <a:solidFill>
                  <a:srgbClr val="C00000"/>
                </a:solidFill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692696"/>
            <a:ext cx="9036496" cy="5904656"/>
          </a:xfrm>
        </p:spPr>
        <p:txBody>
          <a:bodyPr/>
          <a:lstStyle/>
          <a:p>
            <a:r>
              <a:rPr lang="en-US" b="1" dirty="0" err="1"/>
              <a:t>Faza</a:t>
            </a:r>
            <a:r>
              <a:rPr lang="en-US" b="1" dirty="0"/>
              <a:t> III: </a:t>
            </a:r>
            <a:r>
              <a:rPr lang="en-US" dirty="0" err="1">
                <a:solidFill>
                  <a:srgbClr val="002060"/>
                </a:solidFill>
              </a:rPr>
              <a:t>eficacitatea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şi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acceptabilitatea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noulul</a:t>
            </a:r>
            <a:r>
              <a:rPr lang="en-US" dirty="0">
                <a:solidFill>
                  <a:srgbClr val="002060"/>
                </a:solidFill>
              </a:rPr>
              <a:t> medicament la un </a:t>
            </a:r>
            <a:r>
              <a:rPr lang="en-US" dirty="0" err="1">
                <a:solidFill>
                  <a:srgbClr val="002060"/>
                </a:solidFill>
              </a:rPr>
              <a:t>număr</a:t>
            </a:r>
            <a:r>
              <a:rPr lang="en-US" dirty="0">
                <a:solidFill>
                  <a:srgbClr val="002060"/>
                </a:solidFill>
              </a:rPr>
              <a:t> mare de </a:t>
            </a:r>
            <a:r>
              <a:rPr lang="en-US" dirty="0" err="1">
                <a:solidFill>
                  <a:srgbClr val="002060"/>
                </a:solidFill>
              </a:rPr>
              <a:t>bolnavi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/>
              <a:t>(500-5000 </a:t>
            </a:r>
            <a:r>
              <a:rPr lang="en-US" dirty="0" err="1"/>
              <a:t>persoane</a:t>
            </a:r>
            <a:r>
              <a:rPr lang="en-US" dirty="0" smtClean="0"/>
              <a:t>).</a:t>
            </a:r>
            <a:endParaRPr lang="ro-MO" dirty="0" smtClean="0"/>
          </a:p>
          <a:p>
            <a:endParaRPr lang="ro-MO" dirty="0"/>
          </a:p>
          <a:p>
            <a:r>
              <a:rPr lang="en-US" b="1" dirty="0" err="1" smtClean="0"/>
              <a:t>Faza</a:t>
            </a:r>
            <a:r>
              <a:rPr lang="en-US" b="1" dirty="0" smtClean="0"/>
              <a:t> </a:t>
            </a:r>
            <a:r>
              <a:rPr lang="en-US" b="1" dirty="0"/>
              <a:t>IV: </a:t>
            </a:r>
            <a:r>
              <a:rPr lang="en-US" dirty="0" err="1">
                <a:solidFill>
                  <a:srgbClr val="002060"/>
                </a:solidFill>
              </a:rPr>
              <a:t>continuarea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studiilor</a:t>
            </a:r>
            <a:r>
              <a:rPr lang="en-US" dirty="0">
                <a:solidFill>
                  <a:srgbClr val="002060"/>
                </a:solidFill>
              </a:rPr>
              <a:t> </a:t>
            </a:r>
            <a:r>
              <a:rPr lang="en-US" dirty="0" err="1">
                <a:solidFill>
                  <a:srgbClr val="002060"/>
                </a:solidFill>
              </a:rPr>
              <a:t>clinice</a:t>
            </a:r>
            <a:r>
              <a:rPr lang="en-US" dirty="0">
                <a:solidFill>
                  <a:srgbClr val="002060"/>
                </a:solidFill>
              </a:rPr>
              <a:t> comparative</a:t>
            </a:r>
            <a:r>
              <a:rPr lang="en-US" dirty="0"/>
              <a:t>. </a:t>
            </a:r>
            <a:r>
              <a:rPr lang="en-US" dirty="0" err="1"/>
              <a:t>Aceasta</a:t>
            </a:r>
            <a:r>
              <a:rPr lang="en-US" dirty="0"/>
              <a:t> </a:t>
            </a:r>
            <a:r>
              <a:rPr lang="en-US" dirty="0" err="1"/>
              <a:t>faza</a:t>
            </a:r>
            <a:r>
              <a:rPr lang="en-US" dirty="0"/>
              <a:t> </a:t>
            </a:r>
            <a:r>
              <a:rPr lang="en-US" dirty="0" err="1"/>
              <a:t>urmează</a:t>
            </a:r>
            <a:r>
              <a:rPr lang="en-US" dirty="0"/>
              <a:t> </a:t>
            </a:r>
            <a:r>
              <a:rPr lang="en-US" dirty="0" err="1"/>
              <a:t>după</a:t>
            </a:r>
            <a:r>
              <a:rPr lang="en-US" dirty="0"/>
              <a:t> </a:t>
            </a:r>
            <a:r>
              <a:rPr lang="en-US" dirty="0" err="1"/>
              <a:t>obţinerea</a:t>
            </a:r>
            <a:r>
              <a:rPr lang="en-US" dirty="0"/>
              <a:t> </a:t>
            </a:r>
            <a:r>
              <a:rPr lang="en-US" dirty="0" err="1"/>
              <a:t>avizului</a:t>
            </a:r>
            <a:r>
              <a:rPr lang="en-US" dirty="0"/>
              <a:t> de </a:t>
            </a:r>
            <a:r>
              <a:rPr lang="en-US" dirty="0" err="1"/>
              <a:t>fabricare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introducerea</a:t>
            </a:r>
            <a:r>
              <a:rPr lang="en-US" dirty="0"/>
              <a:t> </a:t>
            </a:r>
            <a:r>
              <a:rPr lang="en-US" dirty="0" err="1"/>
              <a:t>medicamentului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terapeutică</a:t>
            </a:r>
            <a:r>
              <a:rPr lang="en-US" dirty="0"/>
              <a:t>. </a:t>
            </a:r>
            <a:r>
              <a:rPr lang="en-US" dirty="0" err="1"/>
              <a:t>Ea</a:t>
            </a:r>
            <a:r>
              <a:rPr lang="en-US" dirty="0"/>
              <a:t> se </a:t>
            </a:r>
            <a:r>
              <a:rPr lang="en-US" dirty="0" err="1"/>
              <a:t>efecuează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un </a:t>
            </a:r>
            <a:r>
              <a:rPr lang="en-US" dirty="0" err="1"/>
              <a:t>număr</a:t>
            </a:r>
            <a:r>
              <a:rPr lang="en-US" dirty="0"/>
              <a:t> mare de </a:t>
            </a:r>
            <a:r>
              <a:rPr lang="en-US" dirty="0" err="1"/>
              <a:t>bolnavi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570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cadrul</a:t>
            </a:r>
            <a:r>
              <a:rPr lang="en-US" dirty="0"/>
              <a:t> </a:t>
            </a:r>
            <a:r>
              <a:rPr lang="en-US" dirty="0" err="1"/>
              <a:t>ultimelor</a:t>
            </a:r>
            <a:r>
              <a:rPr lang="en-US" dirty="0"/>
              <a:t> </a:t>
            </a:r>
            <a:r>
              <a:rPr lang="en-US" dirty="0" err="1"/>
              <a:t>două</a:t>
            </a:r>
            <a:r>
              <a:rPr lang="en-US" dirty="0"/>
              <a:t> faze se confirm </a:t>
            </a:r>
            <a:r>
              <a:rPr lang="en-US" dirty="0" err="1"/>
              <a:t>valoarea</a:t>
            </a:r>
            <a:r>
              <a:rPr lang="en-US" dirty="0"/>
              <a:t> </a:t>
            </a:r>
            <a:r>
              <a:rPr lang="en-US" dirty="0" err="1"/>
              <a:t>terapeutică</a:t>
            </a:r>
            <a:r>
              <a:rPr lang="en-US" dirty="0"/>
              <a:t> a </a:t>
            </a:r>
            <a:r>
              <a:rPr lang="en-US" dirty="0" err="1"/>
              <a:t>medicamentului</a:t>
            </a:r>
            <a:r>
              <a:rPr lang="en-US" dirty="0"/>
              <a:t>, </a:t>
            </a:r>
            <a:r>
              <a:rPr lang="en-US" dirty="0" err="1"/>
              <a:t>dacă</a:t>
            </a:r>
            <a:r>
              <a:rPr lang="en-US" dirty="0"/>
              <a:t> el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eficient</a:t>
            </a:r>
            <a:r>
              <a:rPr lang="en-US" dirty="0"/>
              <a:t> </a:t>
            </a:r>
            <a:r>
              <a:rPr lang="en-US" dirty="0" err="1"/>
              <a:t>decât</a:t>
            </a:r>
            <a:r>
              <a:rPr lang="en-US" dirty="0"/>
              <a:t> placebo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medicamentele</a:t>
            </a:r>
            <a:r>
              <a:rPr lang="en-US" dirty="0"/>
              <a:t> </a:t>
            </a:r>
            <a:r>
              <a:rPr lang="en-US" dirty="0" err="1"/>
              <a:t>similare</a:t>
            </a:r>
            <a:r>
              <a:rPr lang="en-US" dirty="0"/>
              <a:t> </a:t>
            </a:r>
            <a:r>
              <a:rPr lang="en-US" dirty="0" err="1"/>
              <a:t>deja</a:t>
            </a:r>
            <a:r>
              <a:rPr lang="en-US" dirty="0"/>
              <a:t> </a:t>
            </a:r>
            <a:r>
              <a:rPr lang="en-US" dirty="0" err="1"/>
              <a:t>existente</a:t>
            </a:r>
            <a:r>
              <a:rPr lang="en-US" dirty="0"/>
              <a:t>. </a:t>
            </a:r>
            <a:endParaRPr lang="ro-MO" dirty="0" smtClean="0"/>
          </a:p>
          <a:p>
            <a:pPr algn="just"/>
            <a:r>
              <a:rPr lang="en-US" dirty="0" smtClean="0"/>
              <a:t>Tot </a:t>
            </a:r>
            <a:r>
              <a:rPr lang="en-US" dirty="0"/>
              <a:t>la </a:t>
            </a:r>
            <a:r>
              <a:rPr lang="en-US" dirty="0" err="1"/>
              <a:t>aceasta</a:t>
            </a:r>
            <a:r>
              <a:rPr lang="en-US" dirty="0"/>
              <a:t> </a:t>
            </a:r>
            <a:r>
              <a:rPr lang="en-US" dirty="0" err="1"/>
              <a:t>fază</a:t>
            </a:r>
            <a:r>
              <a:rPr lang="en-US" dirty="0"/>
              <a:t> se </a:t>
            </a:r>
            <a:r>
              <a:rPr lang="en-US" dirty="0" err="1"/>
              <a:t>studiază</a:t>
            </a:r>
            <a:r>
              <a:rPr lang="en-US" dirty="0"/>
              <a:t> </a:t>
            </a:r>
            <a:r>
              <a:rPr lang="en-US" dirty="0" err="1"/>
              <a:t>particularităţile</a:t>
            </a:r>
            <a:r>
              <a:rPr lang="en-US" dirty="0"/>
              <a:t> de </a:t>
            </a:r>
            <a:r>
              <a:rPr lang="en-US" dirty="0" err="1"/>
              <a:t>administrare</a:t>
            </a:r>
            <a:r>
              <a:rPr lang="en-US" dirty="0"/>
              <a:t> a </a:t>
            </a:r>
            <a:r>
              <a:rPr lang="en-US" dirty="0" err="1"/>
              <a:t>medicamentului</a:t>
            </a:r>
            <a:r>
              <a:rPr lang="en-US" dirty="0"/>
              <a:t> la </a:t>
            </a:r>
            <a:r>
              <a:rPr lang="en-US" dirty="0" err="1"/>
              <a:t>copii</a:t>
            </a:r>
            <a:r>
              <a:rPr lang="en-US" dirty="0"/>
              <a:t>, </a:t>
            </a:r>
            <a:r>
              <a:rPr lang="en-US" dirty="0" err="1"/>
              <a:t>vârsnici</a:t>
            </a:r>
            <a:r>
              <a:rPr lang="en-US" dirty="0"/>
              <a:t>, </a:t>
            </a:r>
            <a:r>
              <a:rPr lang="en-US" dirty="0" err="1"/>
              <a:t>pacienţii</a:t>
            </a:r>
            <a:r>
              <a:rPr lang="en-US" dirty="0"/>
              <a:t> cu </a:t>
            </a:r>
            <a:r>
              <a:rPr lang="en-US" dirty="0" err="1"/>
              <a:t>insuficienţa</a:t>
            </a:r>
            <a:r>
              <a:rPr lang="en-US" dirty="0"/>
              <a:t> </a:t>
            </a:r>
            <a:r>
              <a:rPr lang="en-US" dirty="0" err="1"/>
              <a:t>hepatică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renală</a:t>
            </a:r>
            <a:r>
              <a:rPr lang="en-US" dirty="0"/>
              <a:t>. </a:t>
            </a:r>
            <a:endParaRPr lang="ro-MO" dirty="0" smtClean="0"/>
          </a:p>
          <a:p>
            <a:pPr algn="just"/>
            <a:r>
              <a:rPr lang="en-US" dirty="0" smtClean="0"/>
              <a:t>La </a:t>
            </a:r>
            <a:r>
              <a:rPr lang="en-US" dirty="0" err="1"/>
              <a:t>fel</a:t>
            </a:r>
            <a:r>
              <a:rPr lang="en-US" dirty="0"/>
              <a:t>, se </a:t>
            </a:r>
            <a:r>
              <a:rPr lang="en-US" dirty="0" err="1"/>
              <a:t>studiază</a:t>
            </a:r>
            <a:r>
              <a:rPr lang="en-US" dirty="0"/>
              <a:t> </a:t>
            </a:r>
            <a:r>
              <a:rPr lang="en-US" dirty="0" err="1"/>
              <a:t>administarea</a:t>
            </a:r>
            <a:r>
              <a:rPr lang="en-US" dirty="0"/>
              <a:t> </a:t>
            </a:r>
            <a:r>
              <a:rPr lang="en-US" dirty="0" err="1"/>
              <a:t>simultană</a:t>
            </a:r>
            <a:r>
              <a:rPr lang="en-US" dirty="0"/>
              <a:t> a </a:t>
            </a:r>
            <a:r>
              <a:rPr lang="en-US" dirty="0" err="1"/>
              <a:t>medicamentului</a:t>
            </a:r>
            <a:r>
              <a:rPr lang="en-US" dirty="0"/>
              <a:t> </a:t>
            </a:r>
            <a:r>
              <a:rPr lang="en-US" dirty="0" err="1"/>
              <a:t>testat</a:t>
            </a:r>
            <a:r>
              <a:rPr lang="en-US" dirty="0"/>
              <a:t> cu </a:t>
            </a:r>
            <a:r>
              <a:rPr lang="en-US" dirty="0" err="1"/>
              <a:t>alte</a:t>
            </a:r>
            <a:r>
              <a:rPr lang="en-US" dirty="0"/>
              <a:t> </a:t>
            </a:r>
            <a:r>
              <a:rPr lang="en-US" dirty="0" err="1"/>
              <a:t>medicamente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107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www.youtube.com/watch?v=3XcxoTtExcA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 smtClean="0"/>
              <a:t>Studiile preclinice și clinice!!!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311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720080"/>
          </a:xfrm>
        </p:spPr>
        <p:txBody>
          <a:bodyPr>
            <a:normAutofit fontScale="90000"/>
          </a:bodyPr>
          <a:lstStyle/>
          <a:p>
            <a:pPr lvl="0" algn="just"/>
            <a:r>
              <a:rPr lang="ro-MO" b="1" i="1" dirty="0" smtClean="0">
                <a:solidFill>
                  <a:srgbClr val="C00000"/>
                </a:solidFill>
              </a:rPr>
              <a:t/>
            </a:r>
            <a:br>
              <a:rPr lang="ro-MO" b="1" i="1" dirty="0" smtClean="0">
                <a:solidFill>
                  <a:srgbClr val="C00000"/>
                </a:solidFill>
              </a:rPr>
            </a:br>
            <a:r>
              <a:rPr lang="ru-RU" sz="3100" b="1" i="1" dirty="0" smtClean="0">
                <a:solidFill>
                  <a:srgbClr val="C00000"/>
                </a:solidFill>
              </a:rPr>
              <a:t>1</a:t>
            </a:r>
            <a:r>
              <a:rPr lang="ro-MO" sz="3100" b="1" i="1" dirty="0">
                <a:solidFill>
                  <a:srgbClr val="C00000"/>
                </a:solidFill>
              </a:rPr>
              <a:t>. Cercetarea și dezvoltarea de medicamente. </a:t>
            </a:r>
            <a:r>
              <a:rPr lang="ro-MO" sz="3100" b="1" i="1" dirty="0" smtClean="0">
                <a:solidFill>
                  <a:srgbClr val="C00000"/>
                </a:solidFill>
              </a:rPr>
              <a:t/>
            </a:r>
            <a:br>
              <a:rPr lang="ro-MO" sz="3100" b="1" i="1" dirty="0" smtClean="0">
                <a:solidFill>
                  <a:srgbClr val="C00000"/>
                </a:solidFill>
              </a:rPr>
            </a:br>
            <a:r>
              <a:rPr lang="ro-MO" sz="3100" b="1" i="1" dirty="0" smtClean="0">
                <a:solidFill>
                  <a:srgbClr val="C00000"/>
                </a:solidFill>
              </a:rPr>
              <a:t>Realizarea </a:t>
            </a:r>
            <a:r>
              <a:rPr lang="ro-MO" sz="3100" b="1" i="1" dirty="0">
                <a:solidFill>
                  <a:srgbClr val="C00000"/>
                </a:solidFill>
              </a:rPr>
              <a:t>în faza-pilot a medicamentelor</a:t>
            </a:r>
            <a:r>
              <a:rPr lang="ru-RU" sz="3100" dirty="0">
                <a:solidFill>
                  <a:srgbClr val="002060"/>
                </a:solidFill>
              </a:rPr>
              <a:t/>
            </a:r>
            <a:br>
              <a:rPr lang="ru-RU" sz="3100" dirty="0">
                <a:solidFill>
                  <a:srgbClr val="002060"/>
                </a:solidFill>
              </a:rPr>
            </a:br>
            <a:endParaRPr lang="ru-RU" sz="31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052736"/>
            <a:ext cx="8928992" cy="5616624"/>
          </a:xfrm>
        </p:spPr>
        <p:txBody>
          <a:bodyPr/>
          <a:lstStyle/>
          <a:p>
            <a:r>
              <a:rPr lang="ro-MO" dirty="0"/>
              <a:t>Un medicament este:</a:t>
            </a:r>
            <a:endParaRPr lang="ru-RU" dirty="0"/>
          </a:p>
          <a:p>
            <a:pPr lvl="0"/>
            <a:r>
              <a:rPr lang="ro-MO" dirty="0"/>
              <a:t>un produs preparat și prezentat pentru a vindeca sau preveni bolile;</a:t>
            </a:r>
            <a:endParaRPr lang="ru-RU" dirty="0"/>
          </a:p>
          <a:p>
            <a:pPr lvl="0"/>
            <a:r>
              <a:rPr lang="ro-MO" dirty="0"/>
              <a:t>un produs administrat în vederea stabilirii unui diagnostic</a:t>
            </a:r>
            <a:endParaRPr lang="ru-RU" dirty="0"/>
          </a:p>
          <a:p>
            <a:pPr lvl="0"/>
            <a:r>
              <a:rPr lang="ro-MO" dirty="0"/>
              <a:t>un produs utilizat pentru a restaura sau modifica funcțiile organice la om sau animal.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232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850106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C00000"/>
                </a:solidFill>
              </a:rPr>
              <a:t>Realizarea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în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faza</a:t>
            </a:r>
            <a:r>
              <a:rPr lang="en-US" b="1" dirty="0">
                <a:solidFill>
                  <a:srgbClr val="C00000"/>
                </a:solidFill>
              </a:rPr>
              <a:t>-pilot a </a:t>
            </a:r>
            <a:r>
              <a:rPr lang="en-US" b="1" dirty="0" err="1">
                <a:solidFill>
                  <a:srgbClr val="C00000"/>
                </a:solidFill>
              </a:rPr>
              <a:t>medicamentului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>
            <a:normAutofit fontScale="92500"/>
          </a:bodyPr>
          <a:lstStyle/>
          <a:p>
            <a:pPr algn="just"/>
            <a:r>
              <a:rPr lang="en-US" dirty="0" err="1" smtClean="0"/>
              <a:t>Faza</a:t>
            </a:r>
            <a:r>
              <a:rPr lang="en-US" dirty="0" smtClean="0"/>
              <a:t> </a:t>
            </a:r>
            <a:r>
              <a:rPr lang="en-US" dirty="0"/>
              <a:t>pilot </a:t>
            </a:r>
            <a:r>
              <a:rPr lang="en-US" dirty="0" err="1"/>
              <a:t>constituie</a:t>
            </a:r>
            <a:r>
              <a:rPr lang="en-US" dirty="0"/>
              <a:t> o </a:t>
            </a:r>
            <a:r>
              <a:rPr lang="en-US" dirty="0" err="1"/>
              <a:t>treaptă</a:t>
            </a:r>
            <a:r>
              <a:rPr lang="en-US" dirty="0"/>
              <a:t> </a:t>
            </a:r>
            <a:r>
              <a:rPr lang="en-US" dirty="0" err="1"/>
              <a:t>între</a:t>
            </a:r>
            <a:r>
              <a:rPr lang="en-US" dirty="0"/>
              <a:t> </a:t>
            </a:r>
            <a:r>
              <a:rPr lang="en-US" dirty="0" err="1"/>
              <a:t>dezvoltarea</a:t>
            </a:r>
            <a:r>
              <a:rPr lang="en-US" dirty="0"/>
              <a:t> </a:t>
            </a:r>
            <a:r>
              <a:rPr lang="en-US" dirty="0" err="1"/>
              <a:t>medicamentului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condiţiile</a:t>
            </a:r>
            <a:r>
              <a:rPr lang="en-US" dirty="0"/>
              <a:t> de </a:t>
            </a:r>
            <a:r>
              <a:rPr lang="en-US" dirty="0" err="1"/>
              <a:t>laborator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smtClean="0"/>
              <a:t>producer</a:t>
            </a:r>
            <a:r>
              <a:rPr lang="ro-MO" dirty="0" smtClean="0"/>
              <a:t>ea</a:t>
            </a:r>
            <a:r>
              <a:rPr lang="en-US" dirty="0" smtClean="0"/>
              <a:t> industrial</a:t>
            </a:r>
            <a:r>
              <a:rPr lang="ro-MO" dirty="0" smtClean="0"/>
              <a:t>ă</a:t>
            </a:r>
            <a:r>
              <a:rPr lang="en-US" dirty="0" smtClean="0"/>
              <a:t> </a:t>
            </a:r>
            <a:r>
              <a:rPr lang="en-US" dirty="0"/>
              <a:t>ale </a:t>
            </a:r>
            <a:r>
              <a:rPr lang="en-US" dirty="0" err="1"/>
              <a:t>acestuia</a:t>
            </a:r>
            <a:r>
              <a:rPr lang="en-US" dirty="0"/>
              <a:t>. </a:t>
            </a:r>
            <a:endParaRPr lang="ro-MO" dirty="0" smtClean="0"/>
          </a:p>
          <a:p>
            <a:pPr algn="just"/>
            <a:r>
              <a:rPr lang="en-US" dirty="0" err="1" smtClean="0"/>
              <a:t>Pilotul</a:t>
            </a:r>
            <a:r>
              <a:rPr lang="en-US" dirty="0" smtClean="0"/>
              <a:t> </a:t>
            </a:r>
            <a:r>
              <a:rPr lang="en-US" dirty="0" err="1"/>
              <a:t>trebuie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dovedească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medicamentul</a:t>
            </a:r>
            <a:r>
              <a:rPr lang="en-US" dirty="0"/>
              <a:t> </a:t>
            </a:r>
            <a:r>
              <a:rPr lang="en-US" dirty="0" err="1"/>
              <a:t>produs</a:t>
            </a:r>
            <a:r>
              <a:rPr lang="en-US" dirty="0"/>
              <a:t> de </a:t>
            </a:r>
            <a:r>
              <a:rPr lang="en-US" dirty="0" err="1"/>
              <a:t>serviciul</a:t>
            </a:r>
            <a:r>
              <a:rPr lang="en-US" dirty="0"/>
              <a:t> de </a:t>
            </a:r>
            <a:r>
              <a:rPr lang="en-US" dirty="0" err="1"/>
              <a:t>cercetare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dezvoltare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realizabilpe</a:t>
            </a:r>
            <a:r>
              <a:rPr lang="en-US" dirty="0"/>
              <a:t> </a:t>
            </a:r>
            <a:r>
              <a:rPr lang="en-US" dirty="0" err="1"/>
              <a:t>scara</a:t>
            </a:r>
            <a:r>
              <a:rPr lang="en-US" dirty="0"/>
              <a:t> </a:t>
            </a:r>
            <a:r>
              <a:rPr lang="en-US" dirty="0" err="1"/>
              <a:t>industrială</a:t>
            </a:r>
            <a:r>
              <a:rPr lang="en-US" dirty="0"/>
              <a:t>. </a:t>
            </a:r>
            <a:endParaRPr lang="ro-MO" dirty="0" smtClean="0"/>
          </a:p>
          <a:p>
            <a:pPr algn="just"/>
            <a:r>
              <a:rPr lang="en-US" dirty="0" smtClean="0"/>
              <a:t>De </a:t>
            </a:r>
            <a:r>
              <a:rPr lang="en-US" dirty="0" err="1"/>
              <a:t>regulă</a:t>
            </a:r>
            <a:r>
              <a:rPr lang="en-US" dirty="0"/>
              <a:t>, </a:t>
            </a:r>
            <a:r>
              <a:rPr lang="en-US" dirty="0" err="1"/>
              <a:t>staţia</a:t>
            </a:r>
            <a:r>
              <a:rPr lang="en-US" dirty="0"/>
              <a:t>-pilot </a:t>
            </a:r>
            <a:r>
              <a:rPr lang="en-US" dirty="0" err="1"/>
              <a:t>există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cadrul</a:t>
            </a:r>
            <a:r>
              <a:rPr lang="en-US" dirty="0"/>
              <a:t> </a:t>
            </a:r>
            <a:r>
              <a:rPr lang="en-US" dirty="0" err="1"/>
              <a:t>întreprinderilor</a:t>
            </a:r>
            <a:r>
              <a:rPr lang="en-US" dirty="0"/>
              <a:t> </a:t>
            </a:r>
            <a:r>
              <a:rPr lang="en-US" dirty="0" err="1"/>
              <a:t>farmaceutice</a:t>
            </a:r>
            <a:r>
              <a:rPr lang="en-US" dirty="0"/>
              <a:t>, </a:t>
            </a:r>
            <a:r>
              <a:rPr lang="en-US" dirty="0" err="1"/>
              <a:t>deoarece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caz</a:t>
            </a:r>
            <a:r>
              <a:rPr lang="en-US" dirty="0"/>
              <a:t> </a:t>
            </a:r>
            <a:r>
              <a:rPr lang="en-US" dirty="0" err="1"/>
              <a:t>cel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rapid se </a:t>
            </a:r>
            <a:r>
              <a:rPr lang="en-US" dirty="0" err="1"/>
              <a:t>poate</a:t>
            </a:r>
            <a:r>
              <a:rPr lang="en-US" dirty="0"/>
              <a:t> de </a:t>
            </a:r>
            <a:r>
              <a:rPr lang="en-US" dirty="0" err="1"/>
              <a:t>trecut</a:t>
            </a:r>
            <a:r>
              <a:rPr lang="en-US" dirty="0"/>
              <a:t> la producer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masă</a:t>
            </a:r>
            <a:r>
              <a:rPr lang="en-US" dirty="0"/>
              <a:t> a </a:t>
            </a:r>
            <a:r>
              <a:rPr lang="en-US" dirty="0" err="1"/>
              <a:t>medicamentului</a:t>
            </a:r>
            <a:r>
              <a:rPr lang="en-US" dirty="0"/>
              <a:t> </a:t>
            </a:r>
            <a:r>
              <a:rPr lang="en-US" dirty="0" err="1"/>
              <a:t>nou</a:t>
            </a:r>
            <a:r>
              <a:rPr lang="en-US" dirty="0"/>
              <a:t>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7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pPr lvl="0"/>
            <a:r>
              <a:rPr lang="en-US" sz="3600" b="1" dirty="0" smtClean="0">
                <a:solidFill>
                  <a:srgbClr val="C00000"/>
                </a:solidFill>
              </a:rPr>
              <a:t/>
            </a:r>
            <a:br>
              <a:rPr lang="en-US" sz="3600" b="1" dirty="0" smtClean="0">
                <a:solidFill>
                  <a:srgbClr val="C00000"/>
                </a:solidFill>
              </a:rPr>
            </a:br>
            <a:r>
              <a:rPr lang="en-US" sz="3600" b="1" dirty="0" smtClean="0">
                <a:solidFill>
                  <a:srgbClr val="C00000"/>
                </a:solidFill>
              </a:rPr>
              <a:t>2. </a:t>
            </a:r>
            <a:r>
              <a:rPr lang="ro-MO" sz="3600" b="1" dirty="0" smtClean="0">
                <a:solidFill>
                  <a:srgbClr val="C00000"/>
                </a:solidFill>
              </a:rPr>
              <a:t>Fabricarea </a:t>
            </a:r>
            <a:r>
              <a:rPr lang="ro-MO" sz="3600" b="1" dirty="0">
                <a:solidFill>
                  <a:srgbClr val="C00000"/>
                </a:solidFill>
              </a:rPr>
              <a:t>industrială a medicamentelor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836712"/>
            <a:ext cx="9036496" cy="568863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US" dirty="0" err="1"/>
              <a:t>Fabricarea</a:t>
            </a:r>
            <a:r>
              <a:rPr lang="en-US" dirty="0"/>
              <a:t> </a:t>
            </a:r>
            <a:r>
              <a:rPr lang="en-US" dirty="0" err="1"/>
              <a:t>medicamentului</a:t>
            </a:r>
            <a:r>
              <a:rPr lang="en-US" dirty="0"/>
              <a:t> se </a:t>
            </a:r>
            <a:r>
              <a:rPr lang="en-US" dirty="0" err="1"/>
              <a:t>bazează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b="1" dirty="0">
                <a:solidFill>
                  <a:srgbClr val="002060"/>
                </a:solidFill>
              </a:rPr>
              <a:t>4 </a:t>
            </a:r>
            <a:r>
              <a:rPr lang="en-US" b="1" dirty="0" err="1">
                <a:solidFill>
                  <a:srgbClr val="002060"/>
                </a:solidFill>
              </a:rPr>
              <a:t>niveluri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b="1" dirty="0" err="1">
                <a:solidFill>
                  <a:srgbClr val="002060"/>
                </a:solidFill>
              </a:rPr>
              <a:t>tehnologice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dirty="0" err="1"/>
              <a:t>diferite</a:t>
            </a:r>
            <a:r>
              <a:rPr lang="en-US" dirty="0" smtClean="0"/>
              <a:t>:</a:t>
            </a:r>
          </a:p>
          <a:p>
            <a:pPr algn="just"/>
            <a:r>
              <a:rPr lang="en-US" dirty="0" smtClean="0"/>
              <a:t>1. </a:t>
            </a:r>
            <a:r>
              <a:rPr lang="en-US" b="1" dirty="0" err="1" smtClean="0">
                <a:solidFill>
                  <a:srgbClr val="C00000"/>
                </a:solidFill>
              </a:rPr>
              <a:t>Producerea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>
                <a:solidFill>
                  <a:srgbClr val="C00000"/>
                </a:solidFill>
              </a:rPr>
              <a:t>de </a:t>
            </a:r>
            <a:r>
              <a:rPr lang="en-US" b="1" dirty="0" err="1">
                <a:solidFill>
                  <a:srgbClr val="C00000"/>
                </a:solidFill>
              </a:rPr>
              <a:t>materii</a:t>
            </a:r>
            <a:r>
              <a:rPr lang="en-US" b="1" dirty="0">
                <a:solidFill>
                  <a:srgbClr val="C00000"/>
                </a:solidFill>
              </a:rPr>
              <a:t> prime</a:t>
            </a:r>
            <a:r>
              <a:rPr lang="en-US" dirty="0"/>
              <a:t>, </a:t>
            </a:r>
            <a:r>
              <a:rPr lang="en-US" dirty="0" err="1"/>
              <a:t>plecând</a:t>
            </a:r>
            <a:r>
              <a:rPr lang="en-US" dirty="0"/>
              <a:t> de la </a:t>
            </a:r>
            <a:r>
              <a:rPr lang="en-US" dirty="0" err="1"/>
              <a:t>sinteza</a:t>
            </a:r>
            <a:r>
              <a:rPr lang="en-US" dirty="0"/>
              <a:t> </a:t>
            </a:r>
            <a:r>
              <a:rPr lang="en-US" dirty="0" err="1"/>
              <a:t>chimică</a:t>
            </a:r>
            <a:r>
              <a:rPr lang="en-US" dirty="0"/>
              <a:t>, </a:t>
            </a:r>
            <a:r>
              <a:rPr lang="en-US" dirty="0" err="1"/>
              <a:t>fermentare</a:t>
            </a:r>
            <a:r>
              <a:rPr lang="en-US" dirty="0"/>
              <a:t>, </a:t>
            </a:r>
            <a:r>
              <a:rPr lang="en-US" dirty="0" err="1"/>
              <a:t>transformarea</a:t>
            </a:r>
            <a:r>
              <a:rPr lang="en-US" dirty="0"/>
              <a:t> </a:t>
            </a:r>
            <a:r>
              <a:rPr lang="en-US" dirty="0" err="1"/>
              <a:t>substanţelor</a:t>
            </a:r>
            <a:r>
              <a:rPr lang="en-US" dirty="0"/>
              <a:t> natural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alte</a:t>
            </a:r>
            <a:r>
              <a:rPr lang="en-US" dirty="0"/>
              <a:t> </a:t>
            </a:r>
            <a:r>
              <a:rPr lang="en-US" dirty="0" err="1"/>
              <a:t>procedee</a:t>
            </a:r>
            <a:r>
              <a:rPr lang="en-US" dirty="0"/>
              <a:t>.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producţie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strâns</a:t>
            </a:r>
            <a:r>
              <a:rPr lang="en-US" dirty="0"/>
              <a:t> </a:t>
            </a:r>
            <a:r>
              <a:rPr lang="en-US" dirty="0" err="1"/>
              <a:t>legată</a:t>
            </a:r>
            <a:r>
              <a:rPr lang="en-US" dirty="0"/>
              <a:t> de </a:t>
            </a:r>
            <a:r>
              <a:rPr lang="en-US" i="1" dirty="0" err="1"/>
              <a:t>industria</a:t>
            </a:r>
            <a:r>
              <a:rPr lang="en-US" i="1" dirty="0"/>
              <a:t> </a:t>
            </a:r>
            <a:r>
              <a:rPr lang="en-US" i="1" dirty="0" err="1"/>
              <a:t>chimică</a:t>
            </a:r>
            <a:r>
              <a:rPr lang="en-US" i="1" dirty="0" smtClean="0"/>
              <a:t>.</a:t>
            </a:r>
          </a:p>
          <a:p>
            <a:pPr algn="just"/>
            <a:r>
              <a:rPr lang="en-US" i="1" dirty="0" smtClean="0"/>
              <a:t>2. </a:t>
            </a:r>
            <a:r>
              <a:rPr lang="en-US" b="1" dirty="0" err="1" smtClean="0">
                <a:solidFill>
                  <a:srgbClr val="C00000"/>
                </a:solidFill>
              </a:rPr>
              <a:t>Purificarea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şi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amestecarea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dirty="0" err="1"/>
              <a:t>substanţelor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obţinerea</a:t>
            </a:r>
            <a:r>
              <a:rPr lang="en-US" dirty="0"/>
              <a:t> de </a:t>
            </a:r>
            <a:r>
              <a:rPr lang="en-US" dirty="0" err="1"/>
              <a:t>materii</a:t>
            </a:r>
            <a:r>
              <a:rPr lang="en-US" dirty="0"/>
              <a:t> prime </a:t>
            </a:r>
            <a:r>
              <a:rPr lang="en-US" dirty="0" err="1"/>
              <a:t>specifice</a:t>
            </a:r>
            <a:r>
              <a:rPr lang="en-US" dirty="0"/>
              <a:t> </a:t>
            </a:r>
            <a:r>
              <a:rPr lang="en-US" dirty="0" err="1"/>
              <a:t>industriei</a:t>
            </a:r>
            <a:r>
              <a:rPr lang="en-US" dirty="0"/>
              <a:t> </a:t>
            </a:r>
            <a:r>
              <a:rPr lang="en-US" dirty="0" err="1"/>
              <a:t>farmaceutice</a:t>
            </a:r>
            <a:r>
              <a:rPr lang="en-US" dirty="0"/>
              <a:t>.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stadiu</a:t>
            </a:r>
            <a:r>
              <a:rPr lang="en-US" dirty="0"/>
              <a:t> </a:t>
            </a:r>
            <a:r>
              <a:rPr lang="en-US" dirty="0" err="1"/>
              <a:t>impune</a:t>
            </a:r>
            <a:r>
              <a:rPr lang="en-US" dirty="0"/>
              <a:t> un </a:t>
            </a:r>
            <a:r>
              <a:rPr lang="en-US" dirty="0" err="1"/>
              <a:t>nivel</a:t>
            </a:r>
            <a:r>
              <a:rPr lang="en-US" dirty="0"/>
              <a:t> </a:t>
            </a:r>
            <a:r>
              <a:rPr lang="en-US" dirty="0" err="1"/>
              <a:t>foarte</a:t>
            </a:r>
            <a:r>
              <a:rPr lang="en-US" dirty="0"/>
              <a:t> </a:t>
            </a:r>
            <a:r>
              <a:rPr lang="en-US" dirty="0" err="1"/>
              <a:t>înalt</a:t>
            </a:r>
            <a:r>
              <a:rPr lang="en-US" dirty="0"/>
              <a:t> de control al </a:t>
            </a:r>
            <a:r>
              <a:rPr lang="en-US" dirty="0" err="1"/>
              <a:t>calităţii</a:t>
            </a:r>
            <a:r>
              <a:rPr lang="en-US" dirty="0" smtClean="0"/>
              <a:t>.</a:t>
            </a:r>
          </a:p>
          <a:p>
            <a:pPr algn="just"/>
            <a:r>
              <a:rPr lang="en-US" dirty="0" smtClean="0"/>
              <a:t>3. </a:t>
            </a:r>
            <a:r>
              <a:rPr lang="en-US" b="1" dirty="0" err="1" smtClean="0">
                <a:solidFill>
                  <a:srgbClr val="C00000"/>
                </a:solidFill>
              </a:rPr>
              <a:t>Prepararea</a:t>
            </a:r>
            <a:r>
              <a:rPr lang="en-US" b="1" dirty="0" smtClean="0">
                <a:solidFill>
                  <a:srgbClr val="C00000"/>
                </a:solidFill>
              </a:rPr>
              <a:t> </a:t>
            </a:r>
            <a:r>
              <a:rPr lang="en-US" b="1" dirty="0">
                <a:solidFill>
                  <a:srgbClr val="C00000"/>
                </a:solidFill>
              </a:rPr>
              <a:t>de </a:t>
            </a:r>
            <a:r>
              <a:rPr lang="en-US" b="1" dirty="0" err="1">
                <a:solidFill>
                  <a:srgbClr val="C00000"/>
                </a:solidFill>
              </a:rPr>
              <a:t>substanţe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medicamentoase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şi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auxiliare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obţinerea</a:t>
            </a:r>
            <a:r>
              <a:rPr lang="en-US" dirty="0"/>
              <a:t> </a:t>
            </a:r>
            <a:r>
              <a:rPr lang="en-US" dirty="0" err="1"/>
              <a:t>medicamentelor</a:t>
            </a:r>
            <a:r>
              <a:rPr lang="en-US" dirty="0"/>
              <a:t>.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aceasta</a:t>
            </a:r>
            <a:r>
              <a:rPr lang="en-US" dirty="0"/>
              <a:t> </a:t>
            </a:r>
            <a:r>
              <a:rPr lang="en-US" dirty="0" err="1"/>
              <a:t>fază</a:t>
            </a:r>
            <a:r>
              <a:rPr lang="en-US" dirty="0"/>
              <a:t> </a:t>
            </a:r>
            <a:r>
              <a:rPr lang="en-US" dirty="0" err="1"/>
              <a:t>există</a:t>
            </a:r>
            <a:r>
              <a:rPr lang="en-US" dirty="0"/>
              <a:t> 2 </a:t>
            </a:r>
            <a:r>
              <a:rPr lang="en-US" dirty="0" err="1"/>
              <a:t>niveluri</a:t>
            </a:r>
            <a:r>
              <a:rPr lang="en-US" dirty="0" smtClean="0"/>
              <a:t>:</a:t>
            </a:r>
          </a:p>
          <a:p>
            <a:pPr lvl="1" algn="just"/>
            <a:r>
              <a:rPr lang="en-US" dirty="0" err="1" smtClean="0"/>
              <a:t>Prepararea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medicamente</a:t>
            </a:r>
            <a:r>
              <a:rPr lang="en-US" dirty="0"/>
              <a:t> care nu </a:t>
            </a:r>
            <a:r>
              <a:rPr lang="en-US" dirty="0" err="1"/>
              <a:t>necesită</a:t>
            </a:r>
            <a:r>
              <a:rPr lang="en-US" dirty="0"/>
              <a:t> </a:t>
            </a:r>
            <a:r>
              <a:rPr lang="en-US" dirty="0" err="1"/>
              <a:t>condiţii</a:t>
            </a:r>
            <a:r>
              <a:rPr lang="en-US" dirty="0"/>
              <a:t> </a:t>
            </a:r>
            <a:r>
              <a:rPr lang="en-US" dirty="0" err="1"/>
              <a:t>foarte</a:t>
            </a:r>
            <a:r>
              <a:rPr lang="en-US" dirty="0"/>
              <a:t> </a:t>
            </a:r>
            <a:r>
              <a:rPr lang="en-US" dirty="0" err="1"/>
              <a:t>riguroase</a:t>
            </a:r>
            <a:r>
              <a:rPr lang="en-US" dirty="0"/>
              <a:t> de </a:t>
            </a:r>
            <a:r>
              <a:rPr lang="en-US" dirty="0" err="1"/>
              <a:t>sterilitate</a:t>
            </a:r>
            <a:r>
              <a:rPr lang="en-US" dirty="0"/>
              <a:t> (</a:t>
            </a:r>
            <a:r>
              <a:rPr lang="en-US" dirty="0" err="1"/>
              <a:t>siropuri</a:t>
            </a:r>
            <a:r>
              <a:rPr lang="en-US" dirty="0"/>
              <a:t>, capsule, </a:t>
            </a:r>
            <a:r>
              <a:rPr lang="en-US" dirty="0" err="1"/>
              <a:t>unguente</a:t>
            </a:r>
            <a:r>
              <a:rPr lang="en-US" dirty="0"/>
              <a:t>, </a:t>
            </a:r>
            <a:r>
              <a:rPr lang="en-US" dirty="0" err="1"/>
              <a:t>supozitoarele</a:t>
            </a:r>
            <a:r>
              <a:rPr lang="en-US" dirty="0"/>
              <a:t>, etc</a:t>
            </a:r>
            <a:r>
              <a:rPr lang="en-US" dirty="0" smtClean="0"/>
              <a:t>.);</a:t>
            </a:r>
          </a:p>
          <a:p>
            <a:pPr lvl="1" algn="just"/>
            <a:r>
              <a:rPr lang="en-US" dirty="0" err="1" smtClean="0"/>
              <a:t>Prepararea</a:t>
            </a:r>
            <a:r>
              <a:rPr lang="en-US" dirty="0" smtClean="0"/>
              <a:t> </a:t>
            </a:r>
            <a:r>
              <a:rPr lang="en-US" dirty="0"/>
              <a:t>de </a:t>
            </a:r>
            <a:r>
              <a:rPr lang="en-US" dirty="0" err="1"/>
              <a:t>medicamente</a:t>
            </a:r>
            <a:r>
              <a:rPr lang="en-US" dirty="0"/>
              <a:t> care </a:t>
            </a:r>
            <a:r>
              <a:rPr lang="en-US" dirty="0" err="1"/>
              <a:t>necesită</a:t>
            </a:r>
            <a:r>
              <a:rPr lang="en-US" dirty="0"/>
              <a:t> </a:t>
            </a:r>
            <a:r>
              <a:rPr lang="en-US" dirty="0" err="1"/>
              <a:t>condiţii</a:t>
            </a:r>
            <a:r>
              <a:rPr lang="en-US" dirty="0"/>
              <a:t> de </a:t>
            </a:r>
            <a:r>
              <a:rPr lang="en-US" dirty="0" err="1"/>
              <a:t>sterilitate</a:t>
            </a:r>
            <a:r>
              <a:rPr lang="en-US" dirty="0"/>
              <a:t> (</a:t>
            </a:r>
            <a:r>
              <a:rPr lang="en-US" dirty="0" err="1"/>
              <a:t>medicamente</a:t>
            </a:r>
            <a:r>
              <a:rPr lang="en-US" dirty="0"/>
              <a:t> </a:t>
            </a:r>
            <a:r>
              <a:rPr lang="en-US" dirty="0" err="1"/>
              <a:t>parenterale</a:t>
            </a:r>
            <a:r>
              <a:rPr lang="en-US" dirty="0"/>
              <a:t>, etc</a:t>
            </a:r>
            <a:r>
              <a:rPr lang="en-US" dirty="0" smtClean="0"/>
              <a:t>.)</a:t>
            </a:r>
          </a:p>
          <a:p>
            <a:pPr marL="457200" lvl="1" indent="0" algn="just">
              <a:buNone/>
            </a:pPr>
            <a:r>
              <a:rPr lang="en-US" sz="3200" dirty="0" smtClean="0"/>
              <a:t>4. </a:t>
            </a:r>
            <a:r>
              <a:rPr lang="en-US" sz="3200" b="1" dirty="0" err="1" smtClean="0">
                <a:solidFill>
                  <a:srgbClr val="C00000"/>
                </a:solidFill>
              </a:rPr>
              <a:t>Condiţionarea</a:t>
            </a:r>
            <a:r>
              <a:rPr lang="en-US" sz="3200" b="1" dirty="0" smtClean="0">
                <a:solidFill>
                  <a:srgbClr val="C00000"/>
                </a:solidFill>
              </a:rPr>
              <a:t> </a:t>
            </a:r>
            <a:r>
              <a:rPr lang="en-US" sz="3200" b="1" dirty="0" err="1">
                <a:solidFill>
                  <a:srgbClr val="C00000"/>
                </a:solidFill>
              </a:rPr>
              <a:t>şi</a:t>
            </a: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b="1" dirty="0" err="1">
                <a:solidFill>
                  <a:srgbClr val="C00000"/>
                </a:solidFill>
              </a:rPr>
              <a:t>ambalarea</a:t>
            </a:r>
            <a:r>
              <a:rPr lang="en-US" sz="3200" b="1" dirty="0">
                <a:solidFill>
                  <a:srgbClr val="C00000"/>
                </a:solidFill>
              </a:rPr>
              <a:t> </a:t>
            </a:r>
            <a:r>
              <a:rPr lang="en-US" sz="3200" dirty="0" err="1"/>
              <a:t>produselor</a:t>
            </a:r>
            <a:r>
              <a:rPr lang="en-US" sz="3200" dirty="0"/>
              <a:t> </a:t>
            </a:r>
            <a:r>
              <a:rPr lang="en-US" sz="3200" dirty="0" err="1"/>
              <a:t>farmaceutice</a:t>
            </a:r>
            <a:r>
              <a:rPr lang="en-US" sz="3200" dirty="0"/>
              <a:t>, </a:t>
            </a:r>
            <a:r>
              <a:rPr lang="en-US" sz="3200" dirty="0" err="1"/>
              <a:t>plecând</a:t>
            </a:r>
            <a:r>
              <a:rPr lang="en-US" sz="3200" dirty="0"/>
              <a:t> de la </a:t>
            </a:r>
            <a:r>
              <a:rPr lang="en-US" sz="3200" dirty="0" err="1"/>
              <a:t>producţia</a:t>
            </a:r>
            <a:r>
              <a:rPr lang="en-US" sz="3200" dirty="0"/>
              <a:t> “</a:t>
            </a:r>
            <a:r>
              <a:rPr lang="en-US" sz="3200" dirty="0" err="1"/>
              <a:t>în</a:t>
            </a:r>
            <a:r>
              <a:rPr lang="en-US" sz="3200" dirty="0"/>
              <a:t> </a:t>
            </a:r>
            <a:r>
              <a:rPr lang="en-US" sz="3200" dirty="0" err="1"/>
              <a:t>vrac</a:t>
            </a:r>
            <a:r>
              <a:rPr lang="en-US" sz="3200" dirty="0"/>
              <a:t>”.</a:t>
            </a:r>
            <a:endParaRPr lang="ru-RU" sz="32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383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634082"/>
          </a:xfrm>
        </p:spPr>
        <p:txBody>
          <a:bodyPr>
            <a:normAutofit/>
          </a:bodyPr>
          <a:lstStyle/>
          <a:p>
            <a:r>
              <a:rPr lang="en-US" sz="2800" b="1" dirty="0" err="1" smtClean="0">
                <a:solidFill>
                  <a:srgbClr val="C00000"/>
                </a:solidFill>
              </a:rPr>
              <a:t>Principalele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caracteristici</a:t>
            </a:r>
            <a:r>
              <a:rPr lang="en-US" sz="2800" b="1" dirty="0" smtClean="0">
                <a:solidFill>
                  <a:srgbClr val="C00000"/>
                </a:solidFill>
              </a:rPr>
              <a:t> ale </a:t>
            </a:r>
            <a:r>
              <a:rPr lang="en-US" sz="2800" b="1" dirty="0" err="1" smtClean="0">
                <a:solidFill>
                  <a:srgbClr val="C00000"/>
                </a:solidFill>
              </a:rPr>
              <a:t>industriei</a:t>
            </a:r>
            <a:r>
              <a:rPr lang="en-US" sz="2800" b="1" dirty="0" smtClean="0">
                <a:solidFill>
                  <a:srgbClr val="C00000"/>
                </a:solidFill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</a:rPr>
              <a:t>farmaceutice</a:t>
            </a:r>
            <a:r>
              <a:rPr lang="en-US" sz="2800" b="1" dirty="0" smtClean="0">
                <a:solidFill>
                  <a:srgbClr val="C00000"/>
                </a:solidFill>
              </a:rPr>
              <a:t>: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507288" cy="5976664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 err="1" smtClean="0"/>
              <a:t>Ea</a:t>
            </a:r>
            <a:r>
              <a:rPr lang="en-US" dirty="0" smtClean="0"/>
              <a:t> </a:t>
            </a:r>
            <a:r>
              <a:rPr lang="en-US" dirty="0" err="1" smtClean="0"/>
              <a:t>reprezintă</a:t>
            </a:r>
            <a:r>
              <a:rPr lang="en-US" dirty="0" smtClean="0"/>
              <a:t> o </a:t>
            </a:r>
            <a:r>
              <a:rPr lang="en-US" b="1" u="sng" dirty="0" err="1" smtClean="0">
                <a:solidFill>
                  <a:srgbClr val="002060"/>
                </a:solidFill>
              </a:rPr>
              <a:t>industrie</a:t>
            </a:r>
            <a:r>
              <a:rPr lang="en-US" b="1" u="sng" dirty="0" smtClean="0">
                <a:solidFill>
                  <a:srgbClr val="002060"/>
                </a:solidFill>
              </a:rPr>
              <a:t> </a:t>
            </a:r>
            <a:r>
              <a:rPr lang="en-US" b="1" u="sng" dirty="0" err="1" smtClean="0">
                <a:solidFill>
                  <a:srgbClr val="002060"/>
                </a:solidFill>
              </a:rPr>
              <a:t>foarte</a:t>
            </a:r>
            <a:r>
              <a:rPr lang="en-US" b="1" u="sng" dirty="0" smtClean="0">
                <a:solidFill>
                  <a:srgbClr val="002060"/>
                </a:solidFill>
              </a:rPr>
              <a:t> specific</a:t>
            </a:r>
            <a:r>
              <a:rPr lang="ro-MO" b="1" u="sng" dirty="0" smtClean="0">
                <a:solidFill>
                  <a:srgbClr val="002060"/>
                </a:solidFill>
              </a:rPr>
              <a:t>ă</a:t>
            </a:r>
            <a:r>
              <a:rPr lang="en-US" dirty="0" smtClean="0"/>
              <a:t>, </a:t>
            </a:r>
            <a:r>
              <a:rPr lang="en-US" dirty="0" err="1" smtClean="0"/>
              <a:t>deoarece</a:t>
            </a:r>
            <a:r>
              <a:rPr lang="en-US" dirty="0" smtClean="0"/>
              <a:t> </a:t>
            </a:r>
            <a:r>
              <a:rPr lang="en-US" dirty="0" err="1" smtClean="0"/>
              <a:t>producţia</a:t>
            </a:r>
            <a:r>
              <a:rPr lang="en-US" dirty="0" smtClean="0"/>
              <a:t> </a:t>
            </a:r>
            <a:r>
              <a:rPr lang="en-US" dirty="0" err="1" smtClean="0"/>
              <a:t>ei</a:t>
            </a:r>
            <a:r>
              <a:rPr lang="en-US" dirty="0" smtClean="0"/>
              <a:t> </a:t>
            </a:r>
            <a:r>
              <a:rPr lang="en-US" dirty="0" err="1" smtClean="0"/>
              <a:t>este</a:t>
            </a:r>
            <a:r>
              <a:rPr lang="en-US" dirty="0" smtClean="0"/>
              <a:t> </a:t>
            </a:r>
            <a:r>
              <a:rPr lang="en-US" dirty="0" err="1" smtClean="0"/>
              <a:t>destinată</a:t>
            </a:r>
            <a:r>
              <a:rPr lang="en-US" dirty="0" smtClean="0"/>
              <a:t> </a:t>
            </a:r>
            <a:r>
              <a:rPr lang="en-US" dirty="0" err="1" smtClean="0"/>
              <a:t>omului</a:t>
            </a:r>
            <a:r>
              <a:rPr lang="en-US" dirty="0" smtClean="0"/>
              <a:t> </a:t>
            </a:r>
            <a:r>
              <a:rPr lang="en-US" dirty="0" err="1" smtClean="0"/>
              <a:t>şi</a:t>
            </a:r>
            <a:r>
              <a:rPr lang="en-US" dirty="0" smtClean="0"/>
              <a:t> de </a:t>
            </a:r>
            <a:r>
              <a:rPr lang="en-US" dirty="0" err="1" smtClean="0"/>
              <a:t>ea</a:t>
            </a:r>
            <a:r>
              <a:rPr lang="en-US" dirty="0" smtClean="0"/>
              <a:t> </a:t>
            </a:r>
            <a:r>
              <a:rPr lang="en-US" dirty="0" err="1" smtClean="0"/>
              <a:t>depinde</a:t>
            </a:r>
            <a:r>
              <a:rPr lang="en-US" dirty="0" smtClean="0"/>
              <a:t> </a:t>
            </a:r>
            <a:r>
              <a:rPr lang="en-US" dirty="0" err="1" smtClean="0"/>
              <a:t>viaţa</a:t>
            </a:r>
            <a:r>
              <a:rPr lang="en-US" dirty="0" smtClean="0"/>
              <a:t> </a:t>
            </a:r>
            <a:r>
              <a:rPr lang="en-US" dirty="0" err="1" smtClean="0"/>
              <a:t>umană</a:t>
            </a:r>
            <a:r>
              <a:rPr lang="en-US" dirty="0" smtClean="0"/>
              <a:t> (</a:t>
            </a:r>
            <a:r>
              <a:rPr lang="en-US" dirty="0" err="1" smtClean="0"/>
              <a:t>şi</a:t>
            </a:r>
            <a:r>
              <a:rPr lang="en-US" dirty="0" smtClean="0"/>
              <a:t> </a:t>
            </a:r>
            <a:r>
              <a:rPr lang="en-US" dirty="0" err="1" smtClean="0"/>
              <a:t>animală</a:t>
            </a:r>
            <a:r>
              <a:rPr lang="en-US" dirty="0" smtClean="0"/>
              <a:t>);</a:t>
            </a:r>
            <a:endParaRPr lang="ro-MO" dirty="0" smtClean="0"/>
          </a:p>
          <a:p>
            <a:pPr algn="just"/>
            <a:r>
              <a:rPr lang="en-US" dirty="0" err="1" smtClean="0"/>
              <a:t>Medicamentele</a:t>
            </a:r>
            <a:r>
              <a:rPr lang="en-US" dirty="0" smtClean="0"/>
              <a:t> </a:t>
            </a:r>
            <a:r>
              <a:rPr lang="en-US" dirty="0" err="1" smtClean="0"/>
              <a:t>sunt</a:t>
            </a:r>
            <a:r>
              <a:rPr lang="en-US" dirty="0" smtClean="0"/>
              <a:t> fabricate </a:t>
            </a:r>
            <a:r>
              <a:rPr lang="en-US" dirty="0" err="1" smtClean="0"/>
              <a:t>obligatoriu</a:t>
            </a:r>
            <a:r>
              <a:rPr lang="en-US" dirty="0" smtClean="0"/>
              <a:t> de </a:t>
            </a:r>
            <a:r>
              <a:rPr lang="en-US" dirty="0" err="1" smtClean="0"/>
              <a:t>întreprinderi</a:t>
            </a:r>
            <a:r>
              <a:rPr lang="en-US" dirty="0" smtClean="0"/>
              <a:t> </a:t>
            </a:r>
            <a:r>
              <a:rPr lang="en-US" b="1" u="sng" dirty="0" err="1" smtClean="0">
                <a:solidFill>
                  <a:srgbClr val="002060"/>
                </a:solidFill>
              </a:rPr>
              <a:t>autorizate</a:t>
            </a:r>
            <a:r>
              <a:rPr lang="en-US" dirty="0" smtClean="0"/>
              <a:t> de </a:t>
            </a:r>
            <a:r>
              <a:rPr lang="en-US" dirty="0" err="1" smtClean="0"/>
              <a:t>Ministerul</a:t>
            </a:r>
            <a:r>
              <a:rPr lang="en-US" dirty="0" smtClean="0"/>
              <a:t> </a:t>
            </a:r>
            <a:r>
              <a:rPr lang="en-US" dirty="0" err="1" smtClean="0"/>
              <a:t>Sănătăţii</a:t>
            </a:r>
            <a:r>
              <a:rPr lang="en-US" dirty="0" smtClean="0"/>
              <a:t>;</a:t>
            </a:r>
            <a:endParaRPr lang="ro-MO" dirty="0" smtClean="0"/>
          </a:p>
          <a:p>
            <a:pPr algn="just"/>
            <a:r>
              <a:rPr lang="en-US" b="1" u="sng" dirty="0" err="1" smtClean="0">
                <a:solidFill>
                  <a:srgbClr val="002060"/>
                </a:solidFill>
              </a:rPr>
              <a:t>Exigenţe</a:t>
            </a:r>
            <a:r>
              <a:rPr lang="en-US" dirty="0" smtClean="0"/>
              <a:t> </a:t>
            </a:r>
            <a:r>
              <a:rPr lang="en-US" dirty="0" err="1" smtClean="0"/>
              <a:t>maximale</a:t>
            </a:r>
            <a:r>
              <a:rPr lang="en-US" dirty="0" smtClean="0"/>
              <a:t> </a:t>
            </a:r>
            <a:r>
              <a:rPr lang="en-US" b="1" u="sng" dirty="0" err="1" smtClean="0">
                <a:solidFill>
                  <a:srgbClr val="002060"/>
                </a:solidFill>
              </a:rPr>
              <a:t>în</a:t>
            </a:r>
            <a:r>
              <a:rPr lang="en-US" b="1" u="sng" dirty="0" smtClean="0">
                <a:solidFill>
                  <a:srgbClr val="002060"/>
                </a:solidFill>
              </a:rPr>
              <a:t> </a:t>
            </a:r>
            <a:r>
              <a:rPr lang="en-US" b="1" u="sng" dirty="0" err="1" smtClean="0">
                <a:solidFill>
                  <a:srgbClr val="002060"/>
                </a:solidFill>
              </a:rPr>
              <a:t>calitate</a:t>
            </a:r>
            <a:r>
              <a:rPr lang="en-US" dirty="0" smtClean="0"/>
              <a:t>, din </a:t>
            </a:r>
            <a:r>
              <a:rPr lang="en-US" dirty="0" err="1" smtClean="0"/>
              <a:t>cauza</a:t>
            </a:r>
            <a:r>
              <a:rPr lang="en-US" dirty="0" smtClean="0"/>
              <a:t> </a:t>
            </a:r>
            <a:r>
              <a:rPr lang="en-US" dirty="0" err="1" smtClean="0"/>
              <a:t>destinaţiei</a:t>
            </a:r>
            <a:r>
              <a:rPr lang="en-US" dirty="0" smtClean="0"/>
              <a:t> ale </a:t>
            </a:r>
            <a:r>
              <a:rPr lang="en-US" dirty="0" err="1" smtClean="0"/>
              <a:t>acestora</a:t>
            </a:r>
            <a:r>
              <a:rPr lang="en-US" dirty="0" smtClean="0"/>
              <a:t>;</a:t>
            </a:r>
            <a:endParaRPr lang="ro-MO" dirty="0" smtClean="0"/>
          </a:p>
          <a:p>
            <a:pPr algn="just"/>
            <a:r>
              <a:rPr lang="en-US" b="1" u="sng" dirty="0" err="1" smtClean="0">
                <a:solidFill>
                  <a:srgbClr val="002060"/>
                </a:solidFill>
              </a:rPr>
              <a:t>Varietatea</a:t>
            </a:r>
            <a:r>
              <a:rPr lang="en-US" dirty="0" smtClean="0"/>
              <a:t> mare a </a:t>
            </a:r>
            <a:r>
              <a:rPr lang="en-US" b="1" u="sng" dirty="0" err="1" smtClean="0">
                <a:solidFill>
                  <a:srgbClr val="002060"/>
                </a:solidFill>
              </a:rPr>
              <a:t>materiilor</a:t>
            </a:r>
            <a:r>
              <a:rPr lang="en-US" b="1" u="sng" dirty="0" smtClean="0">
                <a:solidFill>
                  <a:srgbClr val="002060"/>
                </a:solidFill>
              </a:rPr>
              <a:t> prime</a:t>
            </a:r>
            <a:r>
              <a:rPr lang="en-US" dirty="0" smtClean="0"/>
              <a:t>. </a:t>
            </a:r>
            <a:endParaRPr lang="ro-MO" dirty="0" smtClean="0"/>
          </a:p>
          <a:p>
            <a:pPr lvl="1" algn="just"/>
            <a:r>
              <a:rPr lang="en-US" dirty="0" err="1" smtClean="0"/>
              <a:t>Materie</a:t>
            </a:r>
            <a:r>
              <a:rPr lang="en-US" dirty="0" smtClean="0"/>
              <a:t> </a:t>
            </a:r>
            <a:r>
              <a:rPr lang="en-US" dirty="0" err="1" smtClean="0"/>
              <a:t>primă</a:t>
            </a:r>
            <a:r>
              <a:rPr lang="en-US" dirty="0" smtClean="0"/>
              <a:t> de </a:t>
            </a:r>
            <a:r>
              <a:rPr lang="en-US" b="1" i="1" dirty="0" err="1" smtClean="0">
                <a:solidFill>
                  <a:srgbClr val="002060"/>
                </a:solidFill>
              </a:rPr>
              <a:t>natura</a:t>
            </a:r>
            <a:r>
              <a:rPr lang="en-US" b="1" i="1" dirty="0" smtClean="0">
                <a:solidFill>
                  <a:srgbClr val="002060"/>
                </a:solidFill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</a:rPr>
              <a:t>vegetală</a:t>
            </a:r>
            <a:r>
              <a:rPr lang="en-US" b="1" i="1" dirty="0" smtClean="0">
                <a:solidFill>
                  <a:srgbClr val="002060"/>
                </a:solidFill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</a:rPr>
              <a:t>şi</a:t>
            </a:r>
            <a:r>
              <a:rPr lang="en-US" b="1" i="1" dirty="0" smtClean="0">
                <a:solidFill>
                  <a:srgbClr val="002060"/>
                </a:solidFill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</a:rPr>
              <a:t>animală</a:t>
            </a:r>
            <a:r>
              <a:rPr lang="en-US" b="1" i="1" dirty="0" smtClean="0">
                <a:solidFill>
                  <a:srgbClr val="002060"/>
                </a:solidFill>
              </a:rPr>
              <a:t> </a:t>
            </a:r>
            <a:r>
              <a:rPr lang="en-US" dirty="0" smtClean="0"/>
              <a:t>are problem</a:t>
            </a:r>
            <a:r>
              <a:rPr lang="ro-MO" dirty="0" smtClean="0"/>
              <a:t>e</a:t>
            </a:r>
            <a:r>
              <a:rPr lang="en-US" dirty="0" smtClean="0"/>
              <a:t> de </a:t>
            </a:r>
            <a:r>
              <a:rPr lang="en-US" dirty="0" err="1" smtClean="0"/>
              <a:t>colectare</a:t>
            </a:r>
            <a:r>
              <a:rPr lang="en-US" dirty="0" smtClean="0"/>
              <a:t>, </a:t>
            </a:r>
            <a:r>
              <a:rPr lang="en-US" dirty="0" err="1" smtClean="0"/>
              <a:t>stocaj</a:t>
            </a:r>
            <a:r>
              <a:rPr lang="en-US" dirty="0" smtClean="0"/>
              <a:t> </a:t>
            </a:r>
            <a:r>
              <a:rPr lang="en-US" dirty="0" err="1" smtClean="0"/>
              <a:t>şi</a:t>
            </a:r>
            <a:r>
              <a:rPr lang="en-US" dirty="0" smtClean="0"/>
              <a:t> control specific. </a:t>
            </a:r>
            <a:endParaRPr lang="ro-MO" dirty="0" smtClean="0"/>
          </a:p>
          <a:p>
            <a:pPr lvl="1" algn="just"/>
            <a:r>
              <a:rPr lang="en-US" b="1" i="1" dirty="0" err="1" smtClean="0">
                <a:solidFill>
                  <a:srgbClr val="002060"/>
                </a:solidFill>
              </a:rPr>
              <a:t>Substanţe</a:t>
            </a:r>
            <a:r>
              <a:rPr lang="en-US" b="1" i="1" dirty="0" smtClean="0">
                <a:solidFill>
                  <a:srgbClr val="002060"/>
                </a:solidFill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</a:rPr>
              <a:t>chimice</a:t>
            </a:r>
            <a:r>
              <a:rPr lang="en-US" b="1" i="1" dirty="0" smtClean="0">
                <a:solidFill>
                  <a:srgbClr val="002060"/>
                </a:solidFill>
              </a:rPr>
              <a:t> </a:t>
            </a:r>
            <a:r>
              <a:rPr lang="en-US" dirty="0" err="1" smtClean="0"/>
              <a:t>minerale</a:t>
            </a:r>
            <a:r>
              <a:rPr lang="en-US" dirty="0" smtClean="0"/>
              <a:t> cu problem</a:t>
            </a:r>
            <a:r>
              <a:rPr lang="ro-MO" dirty="0" smtClean="0"/>
              <a:t>e</a:t>
            </a:r>
            <a:r>
              <a:rPr lang="en-US" dirty="0" smtClean="0"/>
              <a:t> de </a:t>
            </a:r>
            <a:r>
              <a:rPr lang="en-US" dirty="0" err="1" smtClean="0"/>
              <a:t>aprovizionare</a:t>
            </a:r>
            <a:r>
              <a:rPr lang="en-US" dirty="0" smtClean="0"/>
              <a:t> </a:t>
            </a:r>
            <a:r>
              <a:rPr lang="en-US" dirty="0" err="1" smtClean="0"/>
              <a:t>şi</a:t>
            </a:r>
            <a:r>
              <a:rPr lang="en-US" dirty="0" smtClean="0"/>
              <a:t> </a:t>
            </a:r>
            <a:r>
              <a:rPr lang="en-US" dirty="0" err="1" smtClean="0"/>
              <a:t>substanţe</a:t>
            </a:r>
            <a:r>
              <a:rPr lang="en-US" dirty="0" smtClean="0"/>
              <a:t> </a:t>
            </a:r>
            <a:r>
              <a:rPr lang="en-US" dirty="0" err="1" smtClean="0"/>
              <a:t>organice</a:t>
            </a:r>
            <a:r>
              <a:rPr lang="en-US" dirty="0" smtClean="0"/>
              <a:t> de </a:t>
            </a:r>
            <a:r>
              <a:rPr lang="en-US" dirty="0" err="1" smtClean="0"/>
              <a:t>sinteză</a:t>
            </a:r>
            <a:r>
              <a:rPr lang="en-US" dirty="0" smtClean="0"/>
              <a:t>, care </a:t>
            </a:r>
            <a:r>
              <a:rPr lang="en-US" dirty="0" err="1" smtClean="0"/>
              <a:t>deseori</a:t>
            </a:r>
            <a:r>
              <a:rPr lang="en-US" dirty="0" smtClean="0"/>
              <a:t> </a:t>
            </a:r>
            <a:r>
              <a:rPr lang="en-US" dirty="0" err="1" smtClean="0"/>
              <a:t>sunt</a:t>
            </a:r>
            <a:r>
              <a:rPr lang="en-US" dirty="0" smtClean="0"/>
              <a:t> </a:t>
            </a:r>
            <a:r>
              <a:rPr lang="en-US" dirty="0" err="1" smtClean="0"/>
              <a:t>foarte</a:t>
            </a:r>
            <a:r>
              <a:rPr lang="en-US" dirty="0" smtClean="0"/>
              <a:t> </a:t>
            </a:r>
            <a:r>
              <a:rPr lang="en-US" dirty="0" err="1" smtClean="0"/>
              <a:t>costisitoare</a:t>
            </a:r>
            <a:r>
              <a:rPr lang="en-US" dirty="0" smtClean="0"/>
              <a:t>, </a:t>
            </a:r>
            <a:r>
              <a:rPr lang="en-US" dirty="0" err="1" smtClean="0"/>
              <a:t>frecvent</a:t>
            </a:r>
            <a:r>
              <a:rPr lang="en-US" dirty="0" smtClean="0"/>
              <a:t> </a:t>
            </a:r>
            <a:r>
              <a:rPr lang="en-US" dirty="0" err="1" smtClean="0"/>
              <a:t>periculoase</a:t>
            </a:r>
            <a:r>
              <a:rPr lang="en-US" dirty="0" smtClean="0"/>
              <a:t> </a:t>
            </a:r>
            <a:r>
              <a:rPr lang="en-US" dirty="0" err="1" smtClean="0"/>
              <a:t>şi</a:t>
            </a:r>
            <a:r>
              <a:rPr lang="en-US" dirty="0" smtClean="0"/>
              <a:t> care </a:t>
            </a:r>
            <a:r>
              <a:rPr lang="en-US" dirty="0" err="1" smtClean="0"/>
              <a:t>implică</a:t>
            </a:r>
            <a:r>
              <a:rPr lang="en-US" dirty="0" smtClean="0"/>
              <a:t> </a:t>
            </a:r>
            <a:r>
              <a:rPr lang="en-US" dirty="0" err="1" smtClean="0"/>
              <a:t>măsuri</a:t>
            </a:r>
            <a:r>
              <a:rPr lang="en-US" dirty="0" smtClean="0"/>
              <a:t> </a:t>
            </a:r>
            <a:r>
              <a:rPr lang="en-US" dirty="0" err="1" smtClean="0"/>
              <a:t>foarte</a:t>
            </a:r>
            <a:r>
              <a:rPr lang="en-US" dirty="0" smtClean="0"/>
              <a:t> severe de </a:t>
            </a:r>
            <a:r>
              <a:rPr lang="en-US" dirty="0" err="1" smtClean="0"/>
              <a:t>securitate</a:t>
            </a:r>
            <a:r>
              <a:rPr lang="en-US" dirty="0" smtClean="0"/>
              <a:t> </a:t>
            </a:r>
            <a:r>
              <a:rPr lang="en-US" dirty="0" err="1" smtClean="0"/>
              <a:t>şi</a:t>
            </a:r>
            <a:r>
              <a:rPr lang="en-US" dirty="0" smtClean="0"/>
              <a:t> </a:t>
            </a:r>
            <a:r>
              <a:rPr lang="en-US" dirty="0" err="1" smtClean="0"/>
              <a:t>supraveghere</a:t>
            </a:r>
            <a:r>
              <a:rPr lang="en-US" dirty="0" smtClean="0"/>
              <a:t> (</a:t>
            </a:r>
            <a:r>
              <a:rPr lang="en-US" dirty="0" err="1" smtClean="0"/>
              <a:t>cele</a:t>
            </a:r>
            <a:r>
              <a:rPr lang="en-US" dirty="0" smtClean="0"/>
              <a:t> </a:t>
            </a:r>
            <a:r>
              <a:rPr lang="en-US" dirty="0" err="1" smtClean="0"/>
              <a:t>toxice</a:t>
            </a:r>
            <a:r>
              <a:rPr lang="en-US" dirty="0" smtClean="0"/>
              <a:t>, </a:t>
            </a:r>
            <a:r>
              <a:rPr lang="en-US" dirty="0" err="1" smtClean="0"/>
              <a:t>stupefiante</a:t>
            </a:r>
            <a:r>
              <a:rPr lang="en-US" dirty="0" smtClean="0"/>
              <a:t>, etc.);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8578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en-US" sz="2800" b="1" dirty="0" err="1">
                <a:solidFill>
                  <a:srgbClr val="C00000"/>
                </a:solidFill>
              </a:rPr>
              <a:t>Principalele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caracteristici</a:t>
            </a:r>
            <a:r>
              <a:rPr lang="en-US" sz="2800" b="1" dirty="0">
                <a:solidFill>
                  <a:srgbClr val="C00000"/>
                </a:solidFill>
              </a:rPr>
              <a:t> ale </a:t>
            </a:r>
            <a:r>
              <a:rPr lang="en-US" sz="2800" b="1" dirty="0" err="1">
                <a:solidFill>
                  <a:srgbClr val="C00000"/>
                </a:solidFill>
              </a:rPr>
              <a:t>industriei</a:t>
            </a:r>
            <a:r>
              <a:rPr lang="en-US" sz="2800" b="1" dirty="0">
                <a:solidFill>
                  <a:srgbClr val="C00000"/>
                </a:solidFill>
              </a:rPr>
              <a:t> </a:t>
            </a:r>
            <a:r>
              <a:rPr lang="en-US" sz="2800" b="1" dirty="0" err="1">
                <a:solidFill>
                  <a:srgbClr val="C00000"/>
                </a:solidFill>
              </a:rPr>
              <a:t>farmaceutice</a:t>
            </a:r>
            <a:r>
              <a:rPr lang="en-US" sz="2800" b="1" dirty="0">
                <a:solidFill>
                  <a:srgbClr val="C00000"/>
                </a:solidFill>
              </a:rPr>
              <a:t>: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548680"/>
            <a:ext cx="8784976" cy="576064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b="1" u="sng" dirty="0" err="1">
                <a:solidFill>
                  <a:srgbClr val="002060"/>
                </a:solidFill>
              </a:rPr>
              <a:t>Utilizarea</a:t>
            </a:r>
            <a:r>
              <a:rPr lang="en-US" dirty="0"/>
              <a:t>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b="1" u="sng" dirty="0" err="1">
                <a:solidFill>
                  <a:srgbClr val="002060"/>
                </a:solidFill>
              </a:rPr>
              <a:t>substanţe</a:t>
            </a:r>
            <a:r>
              <a:rPr lang="en-US" dirty="0"/>
              <a:t> </a:t>
            </a:r>
            <a:r>
              <a:rPr lang="en-US" dirty="0" err="1"/>
              <a:t>medicamentoase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b="1" u="sng" dirty="0" err="1">
                <a:solidFill>
                  <a:srgbClr val="002060"/>
                </a:solidFill>
              </a:rPr>
              <a:t>multe</a:t>
            </a:r>
            <a:r>
              <a:rPr lang="en-US" b="1" u="sng" dirty="0">
                <a:solidFill>
                  <a:srgbClr val="002060"/>
                </a:solidFill>
              </a:rPr>
              <a:t> </a:t>
            </a:r>
            <a:r>
              <a:rPr lang="en-US" b="1" u="sng" dirty="0" err="1">
                <a:solidFill>
                  <a:srgbClr val="002060"/>
                </a:solidFill>
              </a:rPr>
              <a:t>forme</a:t>
            </a:r>
            <a:r>
              <a:rPr lang="en-US" b="1" u="sng" dirty="0">
                <a:solidFill>
                  <a:srgbClr val="002060"/>
                </a:solidFill>
              </a:rPr>
              <a:t> </a:t>
            </a:r>
            <a:r>
              <a:rPr lang="en-US" b="1" u="sng" dirty="0" err="1">
                <a:solidFill>
                  <a:srgbClr val="002060"/>
                </a:solidFill>
              </a:rPr>
              <a:t>farmaceutice</a:t>
            </a:r>
            <a:r>
              <a:rPr lang="en-US" dirty="0"/>
              <a:t>, care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permite</a:t>
            </a:r>
            <a:r>
              <a:rPr lang="en-US" dirty="0"/>
              <a:t> </a:t>
            </a:r>
            <a:r>
              <a:rPr lang="en-US" dirty="0" err="1"/>
              <a:t>administrarea</a:t>
            </a:r>
            <a:r>
              <a:rPr lang="en-US" dirty="0"/>
              <a:t> </a:t>
            </a:r>
            <a:r>
              <a:rPr lang="en-US" dirty="0" err="1"/>
              <a:t>medicamentului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multe</a:t>
            </a:r>
            <a:r>
              <a:rPr lang="en-US" dirty="0"/>
              <a:t> </a:t>
            </a:r>
            <a:r>
              <a:rPr lang="en-US" dirty="0" err="1"/>
              <a:t>căi</a:t>
            </a:r>
            <a:r>
              <a:rPr lang="en-US" dirty="0"/>
              <a:t> (de </a:t>
            </a:r>
            <a:r>
              <a:rPr lang="en-US" dirty="0" err="1"/>
              <a:t>exempu</a:t>
            </a:r>
            <a:r>
              <a:rPr lang="en-US" dirty="0"/>
              <a:t>, </a:t>
            </a:r>
            <a:r>
              <a:rPr lang="en-US" dirty="0" err="1"/>
              <a:t>enterală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parenterală</a:t>
            </a:r>
            <a:r>
              <a:rPr lang="en-US" dirty="0" smtClean="0"/>
              <a:t>);</a:t>
            </a:r>
            <a:endParaRPr lang="ro-MO" dirty="0" smtClean="0"/>
          </a:p>
          <a:p>
            <a:pPr algn="just"/>
            <a:r>
              <a:rPr lang="en-US" b="1" u="sng" dirty="0" err="1" smtClean="0">
                <a:solidFill>
                  <a:srgbClr val="002060"/>
                </a:solidFill>
              </a:rPr>
              <a:t>Adaptarea</a:t>
            </a:r>
            <a:r>
              <a:rPr lang="en-US" b="1" u="sng" dirty="0" smtClean="0">
                <a:solidFill>
                  <a:srgbClr val="002060"/>
                </a:solidFill>
              </a:rPr>
              <a:t> </a:t>
            </a:r>
            <a:r>
              <a:rPr lang="en-US" b="1" u="sng" dirty="0">
                <a:solidFill>
                  <a:srgbClr val="002060"/>
                </a:solidFill>
              </a:rPr>
              <a:t>la </a:t>
            </a:r>
            <a:r>
              <a:rPr lang="en-US" b="1" u="sng" dirty="0" err="1">
                <a:solidFill>
                  <a:srgbClr val="002060"/>
                </a:solidFill>
              </a:rPr>
              <a:t>vârsta</a:t>
            </a:r>
            <a:r>
              <a:rPr lang="en-US" b="1" dirty="0">
                <a:solidFill>
                  <a:srgbClr val="002060"/>
                </a:solidFill>
              </a:rPr>
              <a:t> </a:t>
            </a:r>
            <a:r>
              <a:rPr lang="en-US" dirty="0" err="1"/>
              <a:t>pacientului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smtClean="0"/>
              <a:t>producer</a:t>
            </a:r>
            <a:r>
              <a:rPr lang="ro-MO" dirty="0" smtClean="0"/>
              <a:t>ea</a:t>
            </a:r>
            <a:r>
              <a:rPr lang="en-US" dirty="0" smtClean="0"/>
              <a:t> </a:t>
            </a:r>
            <a:r>
              <a:rPr lang="en-US" dirty="0" err="1"/>
              <a:t>diferitor</a:t>
            </a:r>
            <a:r>
              <a:rPr lang="en-US" dirty="0"/>
              <a:t> </a:t>
            </a:r>
            <a:r>
              <a:rPr lang="en-US" dirty="0" err="1"/>
              <a:t>forme</a:t>
            </a:r>
            <a:r>
              <a:rPr lang="en-US" dirty="0"/>
              <a:t> </a:t>
            </a:r>
            <a:r>
              <a:rPr lang="en-US" dirty="0" err="1"/>
              <a:t>farmaceutice</a:t>
            </a:r>
            <a:r>
              <a:rPr lang="en-US" dirty="0"/>
              <a:t> cu </a:t>
            </a:r>
            <a:r>
              <a:rPr lang="en-US" dirty="0" err="1"/>
              <a:t>diferite</a:t>
            </a:r>
            <a:r>
              <a:rPr lang="en-US" dirty="0"/>
              <a:t> doze, </a:t>
            </a:r>
            <a:r>
              <a:rPr lang="en-US" dirty="0" err="1"/>
              <a:t>ceea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necesită</a:t>
            </a:r>
            <a:r>
              <a:rPr lang="en-US" dirty="0"/>
              <a:t> </a:t>
            </a:r>
            <a:r>
              <a:rPr lang="en-US" dirty="0" err="1"/>
              <a:t>instalaţii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aparataje</a:t>
            </a:r>
            <a:r>
              <a:rPr lang="en-US" dirty="0"/>
              <a:t> </a:t>
            </a:r>
            <a:r>
              <a:rPr lang="en-US" dirty="0" err="1"/>
              <a:t>diferite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complică</a:t>
            </a:r>
            <a:r>
              <a:rPr lang="en-US" dirty="0"/>
              <a:t> </a:t>
            </a:r>
            <a:r>
              <a:rPr lang="en-US" dirty="0" err="1"/>
              <a:t>producţia</a:t>
            </a:r>
            <a:r>
              <a:rPr lang="en-US" dirty="0" smtClean="0"/>
              <a:t>;</a:t>
            </a:r>
            <a:endParaRPr lang="ro-MO" dirty="0" smtClean="0"/>
          </a:p>
          <a:p>
            <a:pPr algn="just"/>
            <a:r>
              <a:rPr lang="en-US" dirty="0" err="1" smtClean="0"/>
              <a:t>Producerea</a:t>
            </a:r>
            <a:r>
              <a:rPr lang="en-US" dirty="0" smtClean="0"/>
              <a:t> </a:t>
            </a:r>
            <a:r>
              <a:rPr lang="en-US" dirty="0" err="1"/>
              <a:t>medicamentului</a:t>
            </a:r>
            <a:r>
              <a:rPr lang="en-US" dirty="0"/>
              <a:t> </a:t>
            </a:r>
            <a:r>
              <a:rPr lang="en-US" dirty="0" err="1"/>
              <a:t>implică</a:t>
            </a:r>
            <a:r>
              <a:rPr lang="en-US" dirty="0"/>
              <a:t> </a:t>
            </a:r>
            <a:r>
              <a:rPr lang="en-US" b="1" u="sng" dirty="0" err="1">
                <a:solidFill>
                  <a:srgbClr val="002060"/>
                </a:solidFill>
              </a:rPr>
              <a:t>utilizarea</a:t>
            </a:r>
            <a:r>
              <a:rPr lang="en-US" b="1" u="sng" dirty="0">
                <a:solidFill>
                  <a:srgbClr val="002060"/>
                </a:solidFill>
              </a:rPr>
              <a:t> </a:t>
            </a:r>
            <a:r>
              <a:rPr lang="en-US" b="1" u="sng" dirty="0" err="1">
                <a:solidFill>
                  <a:srgbClr val="002060"/>
                </a:solidFill>
              </a:rPr>
              <a:t>substanţelor</a:t>
            </a:r>
            <a:r>
              <a:rPr lang="en-US" b="1" u="sng" dirty="0">
                <a:solidFill>
                  <a:srgbClr val="002060"/>
                </a:solidFill>
              </a:rPr>
              <a:t> </a:t>
            </a:r>
            <a:r>
              <a:rPr lang="en-US" b="1" u="sng" dirty="0" err="1">
                <a:solidFill>
                  <a:srgbClr val="002060"/>
                </a:solidFill>
              </a:rPr>
              <a:t>auxiliare</a:t>
            </a:r>
            <a:r>
              <a:rPr lang="en-US" dirty="0"/>
              <a:t> </a:t>
            </a:r>
            <a:r>
              <a:rPr lang="en-US" dirty="0" err="1"/>
              <a:t>foarte</a:t>
            </a:r>
            <a:r>
              <a:rPr lang="en-US" dirty="0"/>
              <a:t>  </a:t>
            </a:r>
            <a:r>
              <a:rPr lang="en-US" b="1" u="sng" dirty="0" err="1">
                <a:solidFill>
                  <a:srgbClr val="002060"/>
                </a:solidFill>
              </a:rPr>
              <a:t>diferite</a:t>
            </a:r>
            <a:r>
              <a:rPr lang="en-US" dirty="0"/>
              <a:t> (</a:t>
            </a:r>
            <a:r>
              <a:rPr lang="en-US" dirty="0" err="1"/>
              <a:t>solvenţi</a:t>
            </a:r>
            <a:r>
              <a:rPr lang="en-US" dirty="0"/>
              <a:t>, </a:t>
            </a:r>
            <a:r>
              <a:rPr lang="en-US" dirty="0" err="1"/>
              <a:t>excipienţi</a:t>
            </a:r>
            <a:r>
              <a:rPr lang="en-US" dirty="0"/>
              <a:t>, </a:t>
            </a:r>
            <a:r>
              <a:rPr lang="en-US" dirty="0" err="1"/>
              <a:t>vehicole</a:t>
            </a:r>
            <a:r>
              <a:rPr lang="en-US" dirty="0"/>
              <a:t>, </a:t>
            </a:r>
            <a:r>
              <a:rPr lang="en-US" dirty="0" err="1"/>
              <a:t>coloranţi</a:t>
            </a:r>
            <a:r>
              <a:rPr lang="en-US" dirty="0"/>
              <a:t>, </a:t>
            </a:r>
            <a:r>
              <a:rPr lang="en-US" dirty="0" err="1"/>
              <a:t>îndulcitori</a:t>
            </a:r>
            <a:r>
              <a:rPr lang="en-US" dirty="0" smtClean="0"/>
              <a:t>,</a:t>
            </a:r>
            <a:r>
              <a:rPr lang="ro-MO" dirty="0" smtClean="0"/>
              <a:t> </a:t>
            </a:r>
            <a:r>
              <a:rPr lang="en-US" dirty="0" err="1" smtClean="0"/>
              <a:t>aromatizanţi</a:t>
            </a:r>
            <a:r>
              <a:rPr lang="en-US" dirty="0"/>
              <a:t>, </a:t>
            </a:r>
            <a:r>
              <a:rPr lang="en-US" dirty="0" err="1"/>
              <a:t>conservanţi</a:t>
            </a:r>
            <a:r>
              <a:rPr lang="en-US" dirty="0"/>
              <a:t>, </a:t>
            </a:r>
            <a:r>
              <a:rPr lang="en-US" dirty="0" err="1"/>
              <a:t>emulgători</a:t>
            </a:r>
            <a:r>
              <a:rPr lang="en-US" dirty="0"/>
              <a:t>, etc</a:t>
            </a:r>
            <a:r>
              <a:rPr lang="en-US" dirty="0" smtClean="0"/>
              <a:t>.)</a:t>
            </a:r>
            <a:endParaRPr lang="ro-MO" dirty="0" smtClean="0"/>
          </a:p>
          <a:p>
            <a:pPr algn="just"/>
            <a:r>
              <a:rPr lang="en-US" b="1" u="sng" dirty="0" err="1" smtClean="0">
                <a:solidFill>
                  <a:srgbClr val="002060"/>
                </a:solidFill>
              </a:rPr>
              <a:t>Responsabilitatea</a:t>
            </a:r>
            <a:r>
              <a:rPr lang="en-US" b="1" u="sng" dirty="0" smtClean="0">
                <a:solidFill>
                  <a:srgbClr val="002060"/>
                </a:solidFill>
              </a:rPr>
              <a:t> </a:t>
            </a:r>
            <a:r>
              <a:rPr lang="en-US" b="1" u="sng" dirty="0" err="1">
                <a:solidFill>
                  <a:srgbClr val="002060"/>
                </a:solidFill>
              </a:rPr>
              <a:t>personalului</a:t>
            </a:r>
            <a:r>
              <a:rPr lang="en-US" b="1" u="sng" dirty="0">
                <a:solidFill>
                  <a:srgbClr val="002060"/>
                </a:solidFill>
              </a:rPr>
              <a:t> </a:t>
            </a:r>
            <a:r>
              <a:rPr lang="en-US" dirty="0"/>
              <a:t>la </a:t>
            </a:r>
            <a:r>
              <a:rPr lang="en-US" dirty="0" smtClean="0"/>
              <a:t>producer</a:t>
            </a:r>
            <a:r>
              <a:rPr lang="ro-MO" dirty="0" smtClean="0"/>
              <a:t>e</a:t>
            </a:r>
            <a:r>
              <a:rPr lang="en-US" dirty="0" smtClean="0"/>
              <a:t>, </a:t>
            </a:r>
            <a:r>
              <a:rPr lang="en-US" dirty="0"/>
              <a:t>etc.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08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548680"/>
          <a:ext cx="8229600" cy="55774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31021-5B70-4DFA-B0C9-A05AEE95B447}" type="slidenum">
              <a:rPr lang="ru-RU" smtClean="0"/>
              <a:pPr/>
              <a:t>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/10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975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356" y="142852"/>
            <a:ext cx="8686800" cy="796908"/>
          </a:xfrm>
        </p:spPr>
        <p:txBody>
          <a:bodyPr>
            <a:noAutofit/>
          </a:bodyPr>
          <a:lstStyle/>
          <a:p>
            <a:r>
              <a:rPr lang="ro-MO" sz="3000" b="1" dirty="0" smtClean="0">
                <a:solidFill>
                  <a:srgbClr val="C00000"/>
                </a:solidFill>
              </a:rPr>
              <a:t>Medicamentele cu eliberare modificată. </a:t>
            </a:r>
            <a:br>
              <a:rPr lang="ro-MO" sz="3000" b="1" dirty="0" smtClean="0">
                <a:solidFill>
                  <a:srgbClr val="C00000"/>
                </a:solidFill>
              </a:rPr>
            </a:br>
            <a:endParaRPr lang="ru-RU" sz="3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00108"/>
            <a:ext cx="4357686" cy="550072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o-MO" b="1" u="sng" dirty="0" smtClean="0">
                <a:solidFill>
                  <a:srgbClr val="C00000"/>
                </a:solidFill>
              </a:rPr>
              <a:t>AVANTAJELE</a:t>
            </a:r>
            <a:endParaRPr lang="ro-MO" dirty="0" smtClean="0"/>
          </a:p>
          <a:p>
            <a:pPr algn="just"/>
            <a:r>
              <a:rPr lang="ro-MO" dirty="0" smtClean="0"/>
              <a:t>Creșterea eficacității terapeutice a tratamentului;</a:t>
            </a:r>
          </a:p>
          <a:p>
            <a:pPr algn="just"/>
            <a:r>
              <a:rPr lang="ro-MO" dirty="0" smtClean="0"/>
              <a:t>Biodisponibilitatea mai avansată;</a:t>
            </a:r>
          </a:p>
          <a:p>
            <a:pPr algn="just"/>
            <a:r>
              <a:rPr lang="ro-MO" dirty="0" smtClean="0"/>
              <a:t>Creșterea siguranței clinice a tratamentului;</a:t>
            </a:r>
          </a:p>
          <a:p>
            <a:pPr algn="just"/>
            <a:r>
              <a:rPr lang="ro-MO" dirty="0" smtClean="0"/>
              <a:t>Creșterea confortului pacientului;</a:t>
            </a:r>
            <a:endParaRPr lang="ru-RU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4572000" y="1071546"/>
            <a:ext cx="4357718" cy="5715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 algn="ctr">
              <a:spcBef>
                <a:spcPct val="20000"/>
              </a:spcBef>
            </a:pPr>
            <a:r>
              <a:rPr lang="ro-MO" sz="3200" b="1" u="sng" dirty="0" smtClean="0">
                <a:solidFill>
                  <a:srgbClr val="002060"/>
                </a:solidFill>
              </a:rPr>
              <a:t>DEZAVANTAJELE</a:t>
            </a:r>
            <a:endParaRPr lang="ro-MO" sz="3200" u="sng" dirty="0" smtClean="0">
              <a:solidFill>
                <a:srgbClr val="002060"/>
              </a:solidFill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o-MO" sz="3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Formularea, fabricarea</a:t>
            </a:r>
            <a:r>
              <a:rPr kumimoji="0" lang="ro-MO" sz="3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și echipamentul tehnic sunt mai complexe și mai costisitoare;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ro-MO" sz="3200" baseline="0" dirty="0" smtClean="0"/>
              <a:t>Materiile</a:t>
            </a:r>
            <a:r>
              <a:rPr lang="ro-MO" sz="3200" dirty="0" smtClean="0"/>
              <a:t> prime auxiliare necesită o selectivitate și puritate avansată;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31021-5B70-4DFA-B0C9-A05AEE95B447}" type="slidenum">
              <a:rPr lang="ru-RU" smtClean="0"/>
              <a:pPr/>
              <a:t>25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/10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433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/>
          </p:nvPr>
        </p:nvGraphicFramePr>
        <p:xfrm>
          <a:off x="457200" y="548680"/>
          <a:ext cx="8579296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31021-5B70-4DFA-B0C9-A05AEE95B447}" type="slidenum">
              <a:rPr lang="ru-RU" smtClean="0"/>
              <a:pPr/>
              <a:t>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/10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1021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52128"/>
          </a:xfrm>
        </p:spPr>
        <p:txBody>
          <a:bodyPr>
            <a:noAutofit/>
          </a:bodyPr>
          <a:lstStyle/>
          <a:p>
            <a:r>
              <a:rPr lang="ro-MO" sz="2400" b="1" dirty="0" smtClean="0">
                <a:solidFill>
                  <a:srgbClr val="C00000"/>
                </a:solidFill>
              </a:rPr>
              <a:t>1. Forme farmaceutice cu eliberare prelungită</a:t>
            </a:r>
            <a:r>
              <a:rPr lang="ro-MO" sz="2400" b="1" i="1" dirty="0" smtClean="0">
                <a:solidFill>
                  <a:srgbClr val="C00000"/>
                </a:solidFill>
              </a:rPr>
              <a:t/>
            </a:r>
            <a:br>
              <a:rPr lang="ro-MO" sz="2400" b="1" i="1" dirty="0" smtClean="0">
                <a:solidFill>
                  <a:srgbClr val="C00000"/>
                </a:solidFill>
              </a:rPr>
            </a:br>
            <a:r>
              <a:rPr lang="ro-MO" sz="2400" b="1" i="1" dirty="0" smtClean="0">
                <a:solidFill>
                  <a:srgbClr val="006600"/>
                </a:solidFill>
              </a:rPr>
              <a:t>(Prolonged-release forms)</a:t>
            </a:r>
            <a:r>
              <a:rPr lang="ro-MO" sz="2400" b="1" i="1" dirty="0" smtClean="0">
                <a:solidFill>
                  <a:srgbClr val="C00000"/>
                </a:solidFill>
              </a:rPr>
              <a:t> </a:t>
            </a:r>
            <a:br>
              <a:rPr lang="ro-MO" sz="2400" b="1" i="1" dirty="0" smtClean="0">
                <a:solidFill>
                  <a:srgbClr val="C00000"/>
                </a:solidFill>
              </a:rPr>
            </a:br>
            <a:r>
              <a:rPr lang="ro-MO" sz="2400" b="1" i="1" dirty="0">
                <a:solidFill>
                  <a:srgbClr val="C00000"/>
                </a:solidFill>
              </a:rPr>
              <a:t> </a:t>
            </a:r>
            <a:r>
              <a:rPr lang="ro-MO" sz="2400" b="1" dirty="0" smtClean="0">
                <a:solidFill>
                  <a:srgbClr val="C00000"/>
                </a:solidFill>
              </a:rPr>
              <a:t>sau </a:t>
            </a:r>
            <a:r>
              <a:rPr lang="ro-MO" sz="2400" b="1" i="1" dirty="0" smtClean="0">
                <a:solidFill>
                  <a:srgbClr val="C00000"/>
                </a:solidFill>
              </a:rPr>
              <a:t>forme farmaceutice cu eliberare extinsă </a:t>
            </a:r>
            <a:br>
              <a:rPr lang="ro-MO" sz="2400" b="1" i="1" dirty="0" smtClean="0">
                <a:solidFill>
                  <a:srgbClr val="C00000"/>
                </a:solidFill>
              </a:rPr>
            </a:br>
            <a:r>
              <a:rPr lang="ro-MO" sz="2400" b="1" i="1" dirty="0" smtClean="0">
                <a:solidFill>
                  <a:srgbClr val="006600"/>
                </a:solidFill>
              </a:rPr>
              <a:t>(extended-release forms)</a:t>
            </a:r>
            <a:endParaRPr lang="ru-RU" sz="2400" b="1" dirty="0">
              <a:solidFill>
                <a:srgbClr val="0066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6059016" cy="3732051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o-MO" sz="2400" dirty="0" smtClean="0"/>
              <a:t>Au o viteză mai mică de eliberare a S.A., față de formele cu administrare convențională administrate pe aceeași cale.</a:t>
            </a:r>
          </a:p>
          <a:p>
            <a:pPr algn="just"/>
            <a:r>
              <a:rPr lang="ro-MO" sz="2400" dirty="0" smtClean="0"/>
              <a:t>S.A. Este eliberată lent și continuu (uzual 8-12 ore, până la 24 ore).</a:t>
            </a:r>
          </a:p>
          <a:p>
            <a:pPr algn="just"/>
            <a:r>
              <a:rPr lang="ro-MO" sz="2400" dirty="0" smtClean="0"/>
              <a:t>Atingerea concentrației terapeutice are loc nu imediat după administrare, ci cu oarecare întârziere  </a:t>
            </a:r>
          </a:p>
          <a:p>
            <a:pPr algn="just"/>
            <a:endParaRPr lang="ro-MO" sz="2400" dirty="0"/>
          </a:p>
          <a:p>
            <a:pPr algn="just"/>
            <a:r>
              <a:rPr lang="ro-MO" sz="2400" dirty="0" smtClean="0"/>
              <a:t>În cazul când se asociază doza cu eliberare prelungită cu doză de eliberare imediată, se obține forma </a:t>
            </a:r>
            <a:r>
              <a:rPr lang="ro-MO" sz="2400" i="1" dirty="0" smtClean="0"/>
              <a:t>cu eliberare susținută (sustained release forms)</a:t>
            </a:r>
            <a:endParaRPr lang="ru-RU" sz="2400" dirty="0"/>
          </a:p>
        </p:txBody>
      </p:sp>
      <p:pic>
        <p:nvPicPr>
          <p:cNvPr id="1026" name="Picture 2" descr="cumpără Etol SR comp.film elib prel.600 mg N10 în Chișinău 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59" t="21540" r="14932" b="23633"/>
          <a:stretch/>
        </p:blipFill>
        <p:spPr bwMode="auto">
          <a:xfrm>
            <a:off x="6732240" y="1268760"/>
            <a:ext cx="2183907" cy="1420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be-healthy.ro/wp-content/uploads/2017/12/Dicloreum-150mg-20caps-696x69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48" t="21626" r="9772" b="23560"/>
          <a:stretch/>
        </p:blipFill>
        <p:spPr bwMode="auto">
          <a:xfrm>
            <a:off x="6900424" y="2996952"/>
            <a:ext cx="2015723" cy="1379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umpără Impamid® SR 1,5 mg comp. elib. prel. N15x2 în Chișinău 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57" t="26842" r="15268" b="32724"/>
          <a:stretch/>
        </p:blipFill>
        <p:spPr bwMode="auto">
          <a:xfrm>
            <a:off x="6663045" y="4710258"/>
            <a:ext cx="2292083" cy="1095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drugster.info/img/drug/verelan-24450_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990450"/>
            <a:ext cx="5256584" cy="186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006346" y="5705638"/>
            <a:ext cx="1080120" cy="2880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7668344" y="2060848"/>
            <a:ext cx="1080120" cy="2880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7284133" y="3596075"/>
            <a:ext cx="1080120" cy="2880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824193" y="4846434"/>
            <a:ext cx="1080120" cy="2880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31021-5B70-4DFA-B0C9-A05AEE95B447}" type="slidenum">
              <a:rPr lang="ru-RU" smtClean="0"/>
              <a:pPr/>
              <a:t>27</a:t>
            </a:fld>
            <a:endParaRPr lang="ru-RU"/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/10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53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>
            <a:noAutofit/>
          </a:bodyPr>
          <a:lstStyle/>
          <a:p>
            <a:r>
              <a:rPr lang="ro-MO" sz="2400" b="1" dirty="0" smtClean="0">
                <a:solidFill>
                  <a:srgbClr val="C00000"/>
                </a:solidFill>
              </a:rPr>
              <a:t/>
            </a:r>
            <a:br>
              <a:rPr lang="ro-MO" sz="2400" b="1" dirty="0" smtClean="0">
                <a:solidFill>
                  <a:srgbClr val="C00000"/>
                </a:solidFill>
              </a:rPr>
            </a:br>
            <a:r>
              <a:rPr lang="ro-MO" sz="2400" b="1" dirty="0" smtClean="0">
                <a:solidFill>
                  <a:srgbClr val="C00000"/>
                </a:solidFill>
              </a:rPr>
              <a:t>2. Forme farmaceutice cu eliberare întârziată</a:t>
            </a:r>
            <a:r>
              <a:rPr lang="ro-MO" sz="2400" b="1" i="1" dirty="0" smtClean="0">
                <a:solidFill>
                  <a:srgbClr val="C00000"/>
                </a:solidFill>
              </a:rPr>
              <a:t/>
            </a:r>
            <a:br>
              <a:rPr lang="ro-MO" sz="2400" b="1" i="1" dirty="0" smtClean="0">
                <a:solidFill>
                  <a:srgbClr val="C00000"/>
                </a:solidFill>
              </a:rPr>
            </a:br>
            <a:r>
              <a:rPr lang="ro-MO" sz="2400" b="1" i="1" dirty="0" smtClean="0">
                <a:solidFill>
                  <a:srgbClr val="006600"/>
                </a:solidFill>
              </a:rPr>
              <a:t>(Delayed-release forms)</a:t>
            </a:r>
            <a:r>
              <a:rPr lang="ro-MO" sz="2400" b="1" i="1" dirty="0" smtClean="0">
                <a:solidFill>
                  <a:srgbClr val="C00000"/>
                </a:solidFill>
              </a:rPr>
              <a:t> </a:t>
            </a:r>
            <a:br>
              <a:rPr lang="ro-MO" sz="2400" b="1" i="1" dirty="0" smtClean="0">
                <a:solidFill>
                  <a:srgbClr val="C00000"/>
                </a:solidFill>
              </a:rPr>
            </a:br>
            <a:r>
              <a:rPr lang="ro-MO" sz="2400" b="1" i="1" dirty="0">
                <a:solidFill>
                  <a:srgbClr val="C00000"/>
                </a:solidFill>
              </a:rPr>
              <a:t> </a:t>
            </a:r>
            <a:r>
              <a:rPr lang="ro-MO" sz="2400" b="1" dirty="0" smtClean="0">
                <a:solidFill>
                  <a:srgbClr val="C00000"/>
                </a:solidFill>
              </a:rPr>
              <a:t>sau </a:t>
            </a:r>
            <a:r>
              <a:rPr lang="ro-MO" sz="2400" b="1" i="1" dirty="0" smtClean="0">
                <a:solidFill>
                  <a:srgbClr val="C00000"/>
                </a:solidFill>
              </a:rPr>
              <a:t>forme farmaceutice cu eliberare amânată sau retard </a:t>
            </a:r>
            <a:br>
              <a:rPr lang="ro-MO" sz="2400" b="1" i="1" dirty="0" smtClean="0">
                <a:solidFill>
                  <a:srgbClr val="C00000"/>
                </a:solidFill>
              </a:rPr>
            </a:br>
            <a:endParaRPr lang="ru-RU" sz="2400" b="1" dirty="0">
              <a:solidFill>
                <a:srgbClr val="0066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6059016" cy="3732051"/>
          </a:xfrm>
        </p:spPr>
        <p:txBody>
          <a:bodyPr>
            <a:normAutofit fontScale="92500"/>
          </a:bodyPr>
          <a:lstStyle/>
          <a:p>
            <a:pPr algn="just"/>
            <a:r>
              <a:rPr lang="ro-MO" sz="2400" dirty="0" smtClean="0"/>
              <a:t>Eliberare întârziată a S.A. ca rezultat al unei formulări și/sau metodei de fabricație speciale</a:t>
            </a:r>
          </a:p>
          <a:p>
            <a:pPr algn="just"/>
            <a:r>
              <a:rPr lang="ro-MO" sz="2400" dirty="0" smtClean="0"/>
              <a:t>Eliberarea SA se amână pentru o perioadă finită după administrare (2-4 ore) </a:t>
            </a:r>
          </a:p>
          <a:p>
            <a:pPr algn="just"/>
            <a:r>
              <a:rPr lang="ro-MO" sz="2400" dirty="0" smtClean="0"/>
              <a:t>Amânarea se obține prin acoperirea cu invelișuri gastrorezistente sau enterosolubile</a:t>
            </a:r>
          </a:p>
          <a:p>
            <a:pPr algn="just"/>
            <a:r>
              <a:rPr lang="ro-MO" sz="2400" dirty="0" smtClean="0"/>
              <a:t>preparatul trece stomacul, iar apoi se eliberează sub influența pH-ului alcalin din intestinul subțire sau ca urmare a hidrolizei enzimatice intestinale </a:t>
            </a:r>
            <a:endParaRPr lang="ru-RU" sz="2400" dirty="0"/>
          </a:p>
        </p:txBody>
      </p:sp>
      <p:sp>
        <p:nvSpPr>
          <p:cNvPr id="5" name="AutoShape 2" descr="https://i.obozrevatel.com/medicament/2019/3/18/2802801-4.webp?size=300x2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https://i.obozrevatel.com/medicament/2019/3/18/2802801-4.webp?size=300x20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1268760"/>
            <a:ext cx="285750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455" b="24007"/>
          <a:stretch/>
        </p:blipFill>
        <p:spPr bwMode="auto">
          <a:xfrm>
            <a:off x="6643687" y="3448730"/>
            <a:ext cx="2143125" cy="10830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0" t="4444" r="9985" b="6954"/>
          <a:stretch/>
        </p:blipFill>
        <p:spPr bwMode="auto">
          <a:xfrm>
            <a:off x="6732240" y="4744138"/>
            <a:ext cx="2138530" cy="1295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08" b="14359"/>
          <a:stretch/>
        </p:blipFill>
        <p:spPr bwMode="auto">
          <a:xfrm>
            <a:off x="2771800" y="5042517"/>
            <a:ext cx="2857500" cy="1349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31021-5B70-4DFA-B0C9-A05AEE95B447}" type="slidenum">
              <a:rPr lang="ru-RU" smtClean="0"/>
              <a:pPr/>
              <a:t>28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/10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9308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575" y="188640"/>
            <a:ext cx="8802926" cy="936104"/>
          </a:xfrm>
        </p:spPr>
        <p:txBody>
          <a:bodyPr>
            <a:noAutofit/>
          </a:bodyPr>
          <a:lstStyle/>
          <a:p>
            <a:r>
              <a:rPr lang="ro-MO" sz="2400" b="1" dirty="0" smtClean="0">
                <a:solidFill>
                  <a:srgbClr val="C00000"/>
                </a:solidFill>
              </a:rPr>
              <a:t/>
            </a:r>
            <a:br>
              <a:rPr lang="ro-MO" sz="2400" b="1" dirty="0" smtClean="0">
                <a:solidFill>
                  <a:srgbClr val="C00000"/>
                </a:solidFill>
              </a:rPr>
            </a:br>
            <a:r>
              <a:rPr lang="ro-MO" sz="2400" b="1" dirty="0" smtClean="0">
                <a:solidFill>
                  <a:srgbClr val="C00000"/>
                </a:solidFill>
              </a:rPr>
              <a:t>3. Forme farmaceutice cu eliberare pulsatorie (secvențială)</a:t>
            </a:r>
            <a:r>
              <a:rPr lang="ro-MO" sz="2400" b="1" i="1" dirty="0" smtClean="0">
                <a:solidFill>
                  <a:srgbClr val="C00000"/>
                </a:solidFill>
              </a:rPr>
              <a:t/>
            </a:r>
            <a:br>
              <a:rPr lang="ro-MO" sz="2400" b="1" i="1" dirty="0" smtClean="0">
                <a:solidFill>
                  <a:srgbClr val="C00000"/>
                </a:solidFill>
              </a:rPr>
            </a:br>
            <a:r>
              <a:rPr lang="ro-MO" sz="2200" b="1" i="1" dirty="0" smtClean="0">
                <a:solidFill>
                  <a:srgbClr val="006600"/>
                </a:solidFill>
              </a:rPr>
              <a:t>(Pulsatile-release forms, repetabs, repeat-action, pulse-release forms)</a:t>
            </a:r>
            <a:r>
              <a:rPr lang="ro-MO" sz="2200" b="1" i="1" dirty="0" smtClean="0">
                <a:solidFill>
                  <a:srgbClr val="C00000"/>
                </a:solidFill>
              </a:rPr>
              <a:t> </a:t>
            </a:r>
            <a:br>
              <a:rPr lang="ro-MO" sz="2200" b="1" i="1" dirty="0" smtClean="0">
                <a:solidFill>
                  <a:srgbClr val="C00000"/>
                </a:solidFill>
              </a:rPr>
            </a:br>
            <a:r>
              <a:rPr lang="ro-MO" sz="2400" b="1" i="1" dirty="0">
                <a:solidFill>
                  <a:srgbClr val="C00000"/>
                </a:solidFill>
              </a:rPr>
              <a:t> </a:t>
            </a:r>
            <a:r>
              <a:rPr lang="ro-MO" sz="2400" b="1" dirty="0" smtClean="0">
                <a:solidFill>
                  <a:srgbClr val="C00000"/>
                </a:solidFill>
              </a:rPr>
              <a:t>sau </a:t>
            </a:r>
            <a:r>
              <a:rPr lang="ro-MO" sz="2400" b="1" i="1" dirty="0" smtClean="0">
                <a:solidFill>
                  <a:srgbClr val="C00000"/>
                </a:solidFill>
              </a:rPr>
              <a:t>forme farmaceutice cu acțiunea repetată</a:t>
            </a:r>
            <a:br>
              <a:rPr lang="ro-MO" sz="2400" b="1" i="1" dirty="0" smtClean="0">
                <a:solidFill>
                  <a:srgbClr val="C00000"/>
                </a:solidFill>
              </a:rPr>
            </a:br>
            <a:endParaRPr lang="ru-RU" sz="2400" b="1" dirty="0">
              <a:solidFill>
                <a:srgbClr val="0066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6059016" cy="3732051"/>
          </a:xfrm>
        </p:spPr>
        <p:txBody>
          <a:bodyPr>
            <a:normAutofit/>
          </a:bodyPr>
          <a:lstStyle/>
          <a:p>
            <a:pPr algn="just"/>
            <a:r>
              <a:rPr lang="ro-MO" sz="2400" dirty="0" smtClean="0"/>
              <a:t>Eliberare secvențială a S.A. ca rezultat al unei formulări și/sau metodei de fabricație speciale</a:t>
            </a:r>
          </a:p>
          <a:p>
            <a:pPr algn="just"/>
            <a:r>
              <a:rPr lang="ro-MO" sz="2400" dirty="0" smtClean="0"/>
              <a:t>Controlul cedării SA se face prin intermediului sistemului de eliberare (comprimate multistraturi, invelișuri degradabile în diverse condiții de pH sau în prezența unor enzime specifice, etc.)</a:t>
            </a:r>
          </a:p>
          <a:p>
            <a:pPr algn="just"/>
            <a:r>
              <a:rPr lang="ro-MO" sz="2400" dirty="0" smtClean="0"/>
              <a:t>Conțin de regulă 2-3 doze</a:t>
            </a:r>
            <a:endParaRPr lang="ru-RU" sz="2400" dirty="0"/>
          </a:p>
        </p:txBody>
      </p:sp>
      <p:sp>
        <p:nvSpPr>
          <p:cNvPr id="5" name="AutoShape 2" descr="https://i.obozrevatel.com/medicament/2019/3/18/2802801-4.webp?size=300x20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https://i.obozrevatel.com/medicament/2019/3/18/2802801-4.webp?size=300x20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4" t="20602" r="5107" b="18660"/>
          <a:stretch/>
        </p:blipFill>
        <p:spPr bwMode="auto">
          <a:xfrm>
            <a:off x="6948264" y="1628800"/>
            <a:ext cx="1855431" cy="12705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0" t="20152" r="5495" b="18226"/>
          <a:stretch/>
        </p:blipFill>
        <p:spPr bwMode="auto">
          <a:xfrm>
            <a:off x="6012160" y="4725144"/>
            <a:ext cx="2946341" cy="189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13" t="27911" r="12201" b="19020"/>
          <a:stretch/>
        </p:blipFill>
        <p:spPr bwMode="auto">
          <a:xfrm>
            <a:off x="6948264" y="3356992"/>
            <a:ext cx="1728192" cy="1202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26" b="19150"/>
          <a:stretch/>
        </p:blipFill>
        <p:spPr bwMode="auto">
          <a:xfrm>
            <a:off x="3059832" y="5085184"/>
            <a:ext cx="2381250" cy="1624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31021-5B70-4DFA-B0C9-A05AEE95B447}" type="slidenum">
              <a:rPr lang="ru-RU" smtClean="0"/>
              <a:pPr/>
              <a:t>29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/10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1094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43000"/>
          </a:xfrm>
        </p:spPr>
        <p:txBody>
          <a:bodyPr>
            <a:normAutofit fontScale="90000"/>
          </a:bodyPr>
          <a:lstStyle/>
          <a:p>
            <a:r>
              <a:rPr lang="ro-MO" sz="2800" b="1" dirty="0">
                <a:solidFill>
                  <a:srgbClr val="C00000"/>
                </a:solidFill>
              </a:rPr>
              <a:t>În evoluția unui medicament există 2 perioade importante, care sunt formate din mai multe etape:</a:t>
            </a:r>
            <a:r>
              <a:rPr lang="ru-RU" sz="2800" b="1" dirty="0">
                <a:solidFill>
                  <a:srgbClr val="C00000"/>
                </a:solidFill>
              </a:rPr>
              <a:t/>
            </a:r>
            <a:br>
              <a:rPr lang="ru-RU" sz="2800" b="1" dirty="0">
                <a:solidFill>
                  <a:srgbClr val="C00000"/>
                </a:solidFill>
              </a:rPr>
            </a:b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24744"/>
            <a:ext cx="8928992" cy="540060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o-MO" i="1" dirty="0" smtClean="0"/>
              <a:t>Prima </a:t>
            </a:r>
            <a:r>
              <a:rPr lang="ro-MO" i="1" dirty="0"/>
              <a:t>perioadă </a:t>
            </a:r>
            <a:r>
              <a:rPr lang="ro-MO" dirty="0"/>
              <a:t>constituie conceperea, fabricarea și comercializarea medicamentului. </a:t>
            </a:r>
            <a:endParaRPr lang="ro-MO" dirty="0" smtClean="0"/>
          </a:p>
          <a:p>
            <a:pPr algn="just"/>
            <a:r>
              <a:rPr lang="ro-MO" dirty="0" smtClean="0"/>
              <a:t>În </a:t>
            </a:r>
            <a:r>
              <a:rPr lang="ro-MO" dirty="0"/>
              <a:t>această perioadă are loc realizarea unui lot de medicament (prototip), care se supune studiilor clinice. </a:t>
            </a:r>
            <a:endParaRPr lang="ro-MO" dirty="0" smtClean="0"/>
          </a:p>
          <a:p>
            <a:pPr algn="just"/>
            <a:r>
              <a:rPr lang="ro-MO" dirty="0" smtClean="0"/>
              <a:t>Studii </a:t>
            </a:r>
            <a:r>
              <a:rPr lang="ro-MO" dirty="0"/>
              <a:t>clinice permit precizarea indicațiilor și contraindicașiilor terapeutice și se finisează cu obținerea avizului de fabricare de la organul abilitat. </a:t>
            </a:r>
            <a:endParaRPr lang="ro-MO" dirty="0" smtClean="0"/>
          </a:p>
          <a:p>
            <a:pPr algn="just"/>
            <a:r>
              <a:rPr lang="ro-MO" dirty="0" smtClean="0"/>
              <a:t>După </a:t>
            </a:r>
            <a:r>
              <a:rPr lang="ro-MO" dirty="0"/>
              <a:t>aceasta medicamentul se realizează întâi în </a:t>
            </a:r>
            <a:r>
              <a:rPr lang="ro-MO" i="1" dirty="0"/>
              <a:t>faza-pilot, </a:t>
            </a:r>
            <a:r>
              <a:rPr lang="ro-MO" dirty="0"/>
              <a:t>după care are loc fabricarea acestuia pe cale industrială și comercializarea. </a:t>
            </a:r>
            <a:endParaRPr lang="ro-MO" dirty="0" smtClean="0"/>
          </a:p>
          <a:p>
            <a:pPr algn="just"/>
            <a:r>
              <a:rPr lang="ro-MO" b="1" dirty="0" smtClean="0"/>
              <a:t>Așadar</a:t>
            </a:r>
            <a:r>
              <a:rPr lang="ro-MO" b="1" dirty="0"/>
              <a:t>, aceasta etapă include trei faze principale – </a:t>
            </a:r>
            <a:endParaRPr lang="ro-MO" b="1" dirty="0" smtClean="0"/>
          </a:p>
          <a:p>
            <a:pPr lvl="1" algn="just"/>
            <a:r>
              <a:rPr lang="ro-MO" b="1" dirty="0" smtClean="0"/>
              <a:t>cercetare </a:t>
            </a:r>
            <a:r>
              <a:rPr lang="ro-MO" b="1" dirty="0"/>
              <a:t>și dezvoltare a medicamentului; </a:t>
            </a:r>
            <a:endParaRPr lang="ro-MO" b="1" dirty="0" smtClean="0"/>
          </a:p>
          <a:p>
            <a:pPr lvl="1" algn="just"/>
            <a:r>
              <a:rPr lang="ro-MO" b="1" dirty="0" smtClean="0"/>
              <a:t>realizare </a:t>
            </a:r>
            <a:r>
              <a:rPr lang="ro-MO" b="1" dirty="0"/>
              <a:t>în faza-pilot; </a:t>
            </a:r>
            <a:endParaRPr lang="ro-MO" b="1" dirty="0" smtClean="0"/>
          </a:p>
          <a:p>
            <a:pPr lvl="1" algn="just"/>
            <a:r>
              <a:rPr lang="ro-MO" b="1" dirty="0" smtClean="0"/>
              <a:t>producție </a:t>
            </a:r>
            <a:r>
              <a:rPr lang="ro-MO" b="1" dirty="0"/>
              <a:t>pe cale industrială.</a:t>
            </a:r>
            <a:endParaRPr lang="ru-RU" b="1" dirty="0"/>
          </a:p>
          <a:p>
            <a:pPr algn="just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376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184" y="58614"/>
            <a:ext cx="8507288" cy="634082"/>
          </a:xfrm>
        </p:spPr>
        <p:txBody>
          <a:bodyPr>
            <a:normAutofit/>
          </a:bodyPr>
          <a:lstStyle/>
          <a:p>
            <a:r>
              <a:rPr lang="ro-MO" sz="3000" b="1" dirty="0" smtClean="0">
                <a:solidFill>
                  <a:srgbClr val="C00000"/>
                </a:solidFill>
              </a:rPr>
              <a:t>Forme farmaceutice cu eliberare accelerată (rapidă)</a:t>
            </a:r>
            <a:endParaRPr lang="ru-RU" sz="30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5122912" cy="5433467"/>
          </a:xfrm>
        </p:spPr>
        <p:txBody>
          <a:bodyPr>
            <a:normAutofit lnSpcReduction="10000"/>
          </a:bodyPr>
          <a:lstStyle/>
          <a:p>
            <a:pPr algn="just"/>
            <a:r>
              <a:rPr lang="ro-MO" dirty="0" smtClean="0"/>
              <a:t>Preparatele se dizolvă sau se dezagregă rapid (15-30 secunde) în cavitatea orală fără prezența suplimentară a apei și fără mestecare</a:t>
            </a:r>
          </a:p>
          <a:p>
            <a:pPr algn="just"/>
            <a:r>
              <a:rPr lang="ro-MO" dirty="0" smtClean="0"/>
              <a:t>Se prezintă sub formă de spume liofilizate turnate în tipare termoformate rigide sau sub formă de comprimate cu o duritate redusă 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88" t="13868" r="25627" b="2807"/>
          <a:stretch/>
        </p:blipFill>
        <p:spPr bwMode="auto">
          <a:xfrm>
            <a:off x="6466151" y="692696"/>
            <a:ext cx="2208569" cy="1843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3" t="28651" r="6428" b="20903"/>
          <a:stretch/>
        </p:blipFill>
        <p:spPr bwMode="auto">
          <a:xfrm>
            <a:off x="2339752" y="5295930"/>
            <a:ext cx="2406838" cy="1445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23" t="23111" r="10688" b="23576"/>
          <a:stretch/>
        </p:blipFill>
        <p:spPr bwMode="auto">
          <a:xfrm>
            <a:off x="5901925" y="4797152"/>
            <a:ext cx="2844803" cy="19103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57" t="23115" r="13650" b="26187"/>
          <a:stretch/>
        </p:blipFill>
        <p:spPr bwMode="auto">
          <a:xfrm>
            <a:off x="5901925" y="2568515"/>
            <a:ext cx="2797455" cy="1980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31021-5B70-4DFA-B0C9-A05AEE95B447}" type="slidenum">
              <a:rPr lang="ru-RU" smtClean="0"/>
              <a:pPr/>
              <a:t>30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/10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184" y="58614"/>
            <a:ext cx="8507288" cy="634082"/>
          </a:xfrm>
        </p:spPr>
        <p:txBody>
          <a:bodyPr>
            <a:normAutofit fontScale="90000"/>
          </a:bodyPr>
          <a:lstStyle/>
          <a:p>
            <a:r>
              <a:rPr lang="ro-MO" sz="3000" b="1" dirty="0" smtClean="0">
                <a:solidFill>
                  <a:srgbClr val="C00000"/>
                </a:solidFill>
              </a:rPr>
              <a:t>Forme farmaceutice cu eliberare controlată </a:t>
            </a:r>
            <a:br>
              <a:rPr lang="ro-MO" sz="3000" b="1" dirty="0" smtClean="0">
                <a:solidFill>
                  <a:srgbClr val="C00000"/>
                </a:solidFill>
              </a:rPr>
            </a:br>
            <a:r>
              <a:rPr lang="ro-MO" sz="3000" b="1" dirty="0" smtClean="0">
                <a:solidFill>
                  <a:srgbClr val="006600"/>
                </a:solidFill>
              </a:rPr>
              <a:t>(controlled-release forms)</a:t>
            </a:r>
            <a:endParaRPr lang="ru-RU" sz="3000" b="1" dirty="0">
              <a:solidFill>
                <a:srgbClr val="0066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5122912" cy="5433467"/>
          </a:xfrm>
        </p:spPr>
        <p:txBody>
          <a:bodyPr>
            <a:normAutofit/>
          </a:bodyPr>
          <a:lstStyle/>
          <a:p>
            <a:pPr algn="just"/>
            <a:r>
              <a:rPr lang="en-US" dirty="0" err="1" smtClean="0"/>
              <a:t>Cedarea</a:t>
            </a:r>
            <a:r>
              <a:rPr lang="en-US" dirty="0" smtClean="0"/>
              <a:t> SA </a:t>
            </a:r>
            <a:r>
              <a:rPr lang="ro-MO" dirty="0" smtClean="0"/>
              <a:t>are loc cu o viteză predeterminată și/sau într-un anumit loc pentru o perioadă definită de timp</a:t>
            </a:r>
            <a:endParaRPr lang="ru-RU" dirty="0"/>
          </a:p>
        </p:txBody>
      </p:sp>
      <p:pic>
        <p:nvPicPr>
          <p:cNvPr id="1026" name="Picture 2" descr="Paroxetine Controlled Release Tablets, Packaging Type: Box, Rs 139.5 /strip  | ID: 20966217812"/>
          <p:cNvPicPr>
            <a:picLocks noChangeAspect="1" noChangeArrowheads="1"/>
          </p:cNvPicPr>
          <p:nvPr/>
        </p:nvPicPr>
        <p:blipFill>
          <a:blip r:embed="rId2"/>
          <a:srcRect t="42857" b="5357"/>
          <a:stretch>
            <a:fillRect/>
          </a:stretch>
        </p:blipFill>
        <p:spPr bwMode="auto">
          <a:xfrm>
            <a:off x="5786446" y="857232"/>
            <a:ext cx="3034853" cy="1571636"/>
          </a:xfrm>
          <a:prstGeom prst="rect">
            <a:avLst/>
          </a:prstGeom>
          <a:noFill/>
        </p:spPr>
      </p:pic>
      <p:pic>
        <p:nvPicPr>
          <p:cNvPr id="1028" name="Picture 4" descr="Theophylline 400 Mg Controlled Release Tablets at Price 420 INR/Box in  Ankleshwar | NIKSAN PHARMACEUTICAL"/>
          <p:cNvPicPr>
            <a:picLocks noChangeAspect="1" noChangeArrowheads="1"/>
          </p:cNvPicPr>
          <p:nvPr/>
        </p:nvPicPr>
        <p:blipFill>
          <a:blip r:embed="rId3"/>
          <a:srcRect b="29500"/>
          <a:stretch>
            <a:fillRect/>
          </a:stretch>
        </p:blipFill>
        <p:spPr bwMode="auto">
          <a:xfrm>
            <a:off x="5392781" y="3714752"/>
            <a:ext cx="3242553" cy="2286016"/>
          </a:xfrm>
          <a:prstGeom prst="rect">
            <a:avLst/>
          </a:prstGeom>
          <a:noFill/>
        </p:spPr>
      </p:pic>
      <p:pic>
        <p:nvPicPr>
          <p:cNvPr id="1032" name="Picture 8" descr="OxyContin NEO Full Prescribing Information, Dosage &amp; Side Effects | MIMS  Philippines"/>
          <p:cNvPicPr>
            <a:picLocks noChangeAspect="1" noChangeArrowheads="1"/>
          </p:cNvPicPr>
          <p:nvPr/>
        </p:nvPicPr>
        <p:blipFill>
          <a:blip r:embed="rId4"/>
          <a:srcRect l="4237" t="5291" r="3954" b="3438"/>
          <a:stretch>
            <a:fillRect/>
          </a:stretch>
        </p:blipFill>
        <p:spPr bwMode="auto">
          <a:xfrm>
            <a:off x="2143108" y="3500438"/>
            <a:ext cx="2714644" cy="2881699"/>
          </a:xfrm>
          <a:prstGeom prst="rect">
            <a:avLst/>
          </a:prstGeom>
          <a:noFill/>
        </p:spPr>
      </p:pic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31021-5B70-4DFA-B0C9-A05AEE95B447}" type="slidenum">
              <a:rPr lang="ru-RU" smtClean="0"/>
              <a:pPr/>
              <a:t>31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/10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203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507288" cy="1214446"/>
          </a:xfrm>
        </p:spPr>
        <p:txBody>
          <a:bodyPr>
            <a:normAutofit fontScale="90000"/>
          </a:bodyPr>
          <a:lstStyle/>
          <a:p>
            <a:r>
              <a:rPr lang="ro-MO" sz="3000" b="1" dirty="0" smtClean="0">
                <a:solidFill>
                  <a:srgbClr val="C00000"/>
                </a:solidFill>
              </a:rPr>
              <a:t/>
            </a:r>
            <a:br>
              <a:rPr lang="ro-MO" sz="3000" b="1" dirty="0" smtClean="0">
                <a:solidFill>
                  <a:srgbClr val="C00000"/>
                </a:solidFill>
              </a:rPr>
            </a:br>
            <a:r>
              <a:rPr lang="ro-MO" sz="3000" b="1" dirty="0" smtClean="0">
                <a:solidFill>
                  <a:srgbClr val="C00000"/>
                </a:solidFill>
              </a:rPr>
              <a:t>Forme farmaceutice cu eliberare la țintă </a:t>
            </a:r>
            <a:br>
              <a:rPr lang="ro-MO" sz="3000" b="1" dirty="0" smtClean="0">
                <a:solidFill>
                  <a:srgbClr val="C00000"/>
                </a:solidFill>
              </a:rPr>
            </a:br>
            <a:r>
              <a:rPr lang="ro-MO" sz="3000" b="1" dirty="0" smtClean="0">
                <a:solidFill>
                  <a:srgbClr val="006600"/>
                </a:solidFill>
              </a:rPr>
              <a:t>(targeted-release forms)</a:t>
            </a:r>
            <a:br>
              <a:rPr lang="ro-MO" sz="3000" b="1" dirty="0" smtClean="0">
                <a:solidFill>
                  <a:srgbClr val="006600"/>
                </a:solidFill>
              </a:rPr>
            </a:br>
            <a:r>
              <a:rPr lang="ro-MO" sz="3000" b="1" dirty="0" smtClean="0">
                <a:solidFill>
                  <a:srgbClr val="C00000"/>
                </a:solidFill>
              </a:rPr>
              <a:t>sau </a:t>
            </a:r>
            <a:r>
              <a:rPr lang="ro-MO" sz="3000" b="1" i="1" dirty="0" smtClean="0">
                <a:solidFill>
                  <a:srgbClr val="C00000"/>
                </a:solidFill>
              </a:rPr>
              <a:t>sisteme vectorizate</a:t>
            </a:r>
            <a:r>
              <a:rPr lang="ro-MO" sz="3000" b="1" dirty="0" smtClean="0">
                <a:solidFill>
                  <a:srgbClr val="006600"/>
                </a:solidFill>
              </a:rPr>
              <a:t/>
            </a:r>
            <a:br>
              <a:rPr lang="ro-MO" sz="3000" b="1" dirty="0" smtClean="0">
                <a:solidFill>
                  <a:srgbClr val="006600"/>
                </a:solidFill>
              </a:rPr>
            </a:br>
            <a:endParaRPr lang="ru-RU" sz="3000" b="1" dirty="0">
              <a:solidFill>
                <a:srgbClr val="0066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500174"/>
            <a:ext cx="5122912" cy="5000660"/>
          </a:xfrm>
        </p:spPr>
        <p:txBody>
          <a:bodyPr>
            <a:normAutofit/>
          </a:bodyPr>
          <a:lstStyle/>
          <a:p>
            <a:pPr algn="just"/>
            <a:r>
              <a:rPr lang="ro-MO" dirty="0" smtClean="0"/>
              <a:t>SA este direcționată către un anumit loc în organism (în jurul sau într-un organ sau țesut bolnav)</a:t>
            </a:r>
            <a:endParaRPr lang="ru-RU" dirty="0"/>
          </a:p>
        </p:txBody>
      </p:sp>
      <p:pic>
        <p:nvPicPr>
          <p:cNvPr id="21506" name="Picture 2" descr="Amazon.com: Targeted-Release Digestive Enzymes 90 Tablets: Health &amp;  Personal Care"/>
          <p:cNvPicPr>
            <a:picLocks noChangeAspect="1" noChangeArrowheads="1"/>
          </p:cNvPicPr>
          <p:nvPr/>
        </p:nvPicPr>
        <p:blipFill>
          <a:blip r:embed="rId3"/>
          <a:srcRect l="18548" r="21452" b="4000"/>
          <a:stretch>
            <a:fillRect/>
          </a:stretch>
        </p:blipFill>
        <p:spPr bwMode="auto">
          <a:xfrm>
            <a:off x="6929454" y="785794"/>
            <a:ext cx="1714512" cy="3657600"/>
          </a:xfrm>
          <a:prstGeom prst="rect">
            <a:avLst/>
          </a:prstGeom>
          <a:noFill/>
        </p:spPr>
      </p:pic>
      <p:pic>
        <p:nvPicPr>
          <p:cNvPr id="21508" name="Picture 4" descr="https://d118vismjsp9sl.cloudfront.net/images/dir02782/1572343563507-1.jpg"/>
          <p:cNvPicPr>
            <a:picLocks noChangeAspect="1" noChangeArrowheads="1"/>
          </p:cNvPicPr>
          <p:nvPr/>
        </p:nvPicPr>
        <p:blipFill>
          <a:blip r:embed="rId4" cstate="print"/>
          <a:srcRect l="4948" t="12359" b="12360"/>
          <a:stretch>
            <a:fillRect/>
          </a:stretch>
        </p:blipFill>
        <p:spPr bwMode="auto">
          <a:xfrm>
            <a:off x="373186" y="3571876"/>
            <a:ext cx="3627309" cy="1997063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214282" y="5500702"/>
            <a:ext cx="37147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L-Glutamine Supplement (500mg) - 90 High Strength Capsules - Targeted Release Amino Acid Tablets | UK Manufactured to GMP Standards</a:t>
            </a:r>
            <a:endParaRPr lang="ru-RU" dirty="0"/>
          </a:p>
        </p:txBody>
      </p:sp>
      <p:pic>
        <p:nvPicPr>
          <p:cNvPr id="21510" name="Picture 6" descr="Buy Bionova Novawhite Gluthathione and vitamin C tabs Online at Low Prices  in India - Amazon.in"/>
          <p:cNvPicPr>
            <a:picLocks noChangeAspect="1" noChangeArrowheads="1"/>
          </p:cNvPicPr>
          <p:nvPr/>
        </p:nvPicPr>
        <p:blipFill>
          <a:blip r:embed="rId5"/>
          <a:srcRect l="5750" t="5613" r="8490" b="5552"/>
          <a:stretch>
            <a:fillRect/>
          </a:stretch>
        </p:blipFill>
        <p:spPr bwMode="auto">
          <a:xfrm>
            <a:off x="4357686" y="4286256"/>
            <a:ext cx="1972359" cy="2214578"/>
          </a:xfrm>
          <a:prstGeom prst="rect">
            <a:avLst/>
          </a:prstGeom>
          <a:noFill/>
        </p:spPr>
      </p:pic>
      <p:pic>
        <p:nvPicPr>
          <p:cNvPr id="21512" name="Picture 8" descr="Vitacost Red Yeast Rice with CoQ10 - Extended Release -- 1200 mg - 60  Tablets - Vitacost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429520" y="4714884"/>
            <a:ext cx="1110135" cy="2143116"/>
          </a:xfrm>
          <a:prstGeom prst="rect">
            <a:avLst/>
          </a:prstGeom>
          <a:noFill/>
        </p:spPr>
      </p:pic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E31021-5B70-4DFA-B0C9-A05AEE95B447}" type="slidenum">
              <a:rPr lang="ru-RU" smtClean="0"/>
              <a:pPr/>
              <a:t>32</a:t>
            </a:fld>
            <a:endParaRPr lang="ru-RU"/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/10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777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o-RO" b="1" dirty="0" smtClean="0">
                <a:solidFill>
                  <a:srgbClr val="FF0000"/>
                </a:solidFill>
              </a:rPr>
              <a:t>4. Asigurarea calității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696CF-CC90-4183-AB89-336B405AC0D7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611834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88640"/>
            <a:ext cx="8229600" cy="5937523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n-US" dirty="0" err="1"/>
              <a:t>Fabricarea</a:t>
            </a:r>
            <a:r>
              <a:rPr lang="en-US" dirty="0"/>
              <a:t> </a:t>
            </a:r>
            <a:r>
              <a:rPr lang="en-US" dirty="0" err="1"/>
              <a:t>industrială</a:t>
            </a:r>
            <a:r>
              <a:rPr lang="en-US" dirty="0"/>
              <a:t>   a </a:t>
            </a:r>
            <a:r>
              <a:rPr lang="en-US" dirty="0" err="1"/>
              <a:t>medicamentelor</a:t>
            </a:r>
            <a:r>
              <a:rPr lang="en-US" dirty="0"/>
              <a:t> se </a:t>
            </a:r>
            <a:r>
              <a:rPr lang="en-US" dirty="0" err="1"/>
              <a:t>realizează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baza</a:t>
            </a:r>
            <a:r>
              <a:rPr lang="en-US" dirty="0"/>
              <a:t> </a:t>
            </a:r>
            <a:r>
              <a:rPr lang="en-US" dirty="0" err="1"/>
              <a:t>recomandărilor</a:t>
            </a:r>
            <a:r>
              <a:rPr lang="en-US" dirty="0"/>
              <a:t> elaborate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ghidul</a:t>
            </a:r>
            <a:r>
              <a:rPr lang="en-US" dirty="0"/>
              <a:t> European de </a:t>
            </a:r>
            <a:r>
              <a:rPr lang="en-US" b="1" dirty="0">
                <a:solidFill>
                  <a:srgbClr val="C00000"/>
                </a:solidFill>
              </a:rPr>
              <a:t>Buna </a:t>
            </a:r>
            <a:r>
              <a:rPr lang="en-US" b="1" dirty="0" err="1">
                <a:solidFill>
                  <a:srgbClr val="C00000"/>
                </a:solidFill>
              </a:rPr>
              <a:t>practică</a:t>
            </a:r>
            <a:r>
              <a:rPr lang="en-US" b="1" dirty="0">
                <a:solidFill>
                  <a:srgbClr val="C00000"/>
                </a:solidFill>
              </a:rPr>
              <a:t> de </a:t>
            </a:r>
            <a:r>
              <a:rPr lang="en-US" b="1" dirty="0" err="1">
                <a:solidFill>
                  <a:srgbClr val="C00000"/>
                </a:solidFill>
              </a:rPr>
              <a:t>fabrica</a:t>
            </a:r>
            <a:r>
              <a:rPr lang="ro-RO" b="1" dirty="0">
                <a:solidFill>
                  <a:srgbClr val="C00000"/>
                </a:solidFill>
              </a:rPr>
              <a:t>ţ</a:t>
            </a:r>
            <a:r>
              <a:rPr lang="en-US" b="1" dirty="0" err="1">
                <a:solidFill>
                  <a:srgbClr val="C00000"/>
                </a:solidFill>
              </a:rPr>
              <a:t>ie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pentru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produse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medicinale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u="sng" dirty="0">
                <a:solidFill>
                  <a:srgbClr val="C00000"/>
                </a:solidFill>
              </a:rPr>
              <a:t>(</a:t>
            </a:r>
            <a:r>
              <a:rPr lang="en-US" b="1" u="sng" dirty="0">
                <a:solidFill>
                  <a:srgbClr val="C00000"/>
                </a:solidFill>
              </a:rPr>
              <a:t>BPF</a:t>
            </a:r>
            <a:r>
              <a:rPr lang="en-US" u="sng" dirty="0">
                <a:solidFill>
                  <a:srgbClr val="C00000"/>
                </a:solidFill>
              </a:rPr>
              <a:t>),</a:t>
            </a:r>
            <a:r>
              <a:rPr lang="ro-RO" u="sng" dirty="0">
                <a:solidFill>
                  <a:srgbClr val="C00000"/>
                </a:solidFill>
              </a:rPr>
              <a:t> </a:t>
            </a:r>
            <a:r>
              <a:rPr lang="ro-RO" dirty="0"/>
              <a:t>care a fost adoptat şi în RM (</a:t>
            </a:r>
            <a:r>
              <a:rPr lang="en-US" dirty="0" err="1"/>
              <a:t>Ordinul</a:t>
            </a:r>
            <a:r>
              <a:rPr lang="en-US" dirty="0"/>
              <a:t> </a:t>
            </a:r>
            <a:r>
              <a:rPr lang="en-US" dirty="0" err="1"/>
              <a:t>Agenţiei</a:t>
            </a:r>
            <a:r>
              <a:rPr lang="en-US" dirty="0"/>
              <a:t> </a:t>
            </a:r>
            <a:r>
              <a:rPr lang="en-US" dirty="0" err="1"/>
              <a:t>Medicamentului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b="1" dirty="0"/>
              <a:t> </a:t>
            </a:r>
            <a:r>
              <a:rPr lang="en-US" dirty="0" err="1"/>
              <a:t>Dispozitivelor</a:t>
            </a:r>
            <a:r>
              <a:rPr lang="en-US" dirty="0"/>
              <a:t> </a:t>
            </a:r>
            <a:r>
              <a:rPr lang="en-US" dirty="0" err="1"/>
              <a:t>Medicale</a:t>
            </a:r>
            <a:r>
              <a:rPr lang="en-US" dirty="0"/>
              <a:t> al </a:t>
            </a:r>
            <a:r>
              <a:rPr lang="en-US" dirty="0" err="1"/>
              <a:t>Republicii</a:t>
            </a:r>
            <a:r>
              <a:rPr lang="en-US" dirty="0"/>
              <a:t> Moldova</a:t>
            </a:r>
            <a:r>
              <a:rPr lang="en-US" b="1" dirty="0"/>
              <a:t> </a:t>
            </a:r>
            <a:r>
              <a:rPr lang="en-US" dirty="0"/>
              <a:t>nr.  24 din 04.04.2013</a:t>
            </a:r>
            <a:r>
              <a:rPr lang="ro-RO" dirty="0"/>
              <a:t>)</a:t>
            </a:r>
            <a:r>
              <a:rPr lang="en-US" b="1" dirty="0"/>
              <a:t>. </a:t>
            </a:r>
            <a:endParaRPr lang="ro-MO" b="1" dirty="0" smtClean="0"/>
          </a:p>
          <a:p>
            <a:endParaRPr lang="ro-MO" b="1" dirty="0"/>
          </a:p>
          <a:p>
            <a:r>
              <a:rPr lang="en-US" dirty="0" smtClean="0"/>
              <a:t>Se </a:t>
            </a:r>
            <a:r>
              <a:rPr lang="en-US" dirty="0" err="1"/>
              <a:t>utilizează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ghidul</a:t>
            </a:r>
            <a:r>
              <a:rPr lang="en-US" dirty="0"/>
              <a:t> </a:t>
            </a:r>
            <a:r>
              <a:rPr lang="en-US" dirty="0" err="1"/>
              <a:t>american</a:t>
            </a:r>
            <a:r>
              <a:rPr lang="en-US" dirty="0"/>
              <a:t> (</a:t>
            </a:r>
            <a:r>
              <a:rPr lang="en-US" b="1" u="sng" dirty="0">
                <a:solidFill>
                  <a:srgbClr val="C00000"/>
                </a:solidFill>
              </a:rPr>
              <a:t>GMP</a:t>
            </a:r>
            <a:r>
              <a:rPr lang="en-US" b="1" dirty="0">
                <a:solidFill>
                  <a:srgbClr val="C00000"/>
                </a:solidFill>
              </a:rPr>
              <a:t> – </a:t>
            </a:r>
            <a:r>
              <a:rPr lang="en-US" i="1" u="sng" dirty="0">
                <a:solidFill>
                  <a:srgbClr val="C00000"/>
                </a:solidFill>
              </a:rPr>
              <a:t>Goode Manufacturing Practices</a:t>
            </a:r>
            <a:r>
              <a:rPr lang="en-US" dirty="0" smtClean="0"/>
              <a:t>).</a:t>
            </a:r>
          </a:p>
          <a:p>
            <a:r>
              <a:rPr lang="ru-RU" b="1" dirty="0"/>
              <a:t>Надлежащая производственная </a:t>
            </a:r>
            <a:r>
              <a:rPr lang="ru-RU" b="1" dirty="0" smtClean="0"/>
              <a:t>практика</a:t>
            </a:r>
            <a:r>
              <a:rPr lang="en-US" b="1" dirty="0" smtClean="0"/>
              <a:t> - </a:t>
            </a:r>
            <a:r>
              <a:rPr lang="ru-RU" dirty="0"/>
              <a:t>система норм, правил и указаний в отношении производства лекарственных средств, медицинских устройств, изделий диагностического назначения, продуктов питания, пищевых добавок и активных ингредиентов.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7951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algn="just"/>
            <a:r>
              <a:rPr lang="ro-RO" dirty="0"/>
              <a:t>Ghidul stabileşte </a:t>
            </a:r>
            <a:r>
              <a:rPr lang="ro-RO" b="1" dirty="0">
                <a:solidFill>
                  <a:srgbClr val="C00000"/>
                </a:solidFill>
              </a:rPr>
              <a:t>ceriţele către fabricarea şi controlul calităţii</a:t>
            </a:r>
            <a:r>
              <a:rPr lang="ro-RO" dirty="0"/>
              <a:t> medicamentelor pentru uz uman. </a:t>
            </a:r>
            <a:endParaRPr lang="ro-RO" dirty="0" smtClean="0"/>
          </a:p>
          <a:p>
            <a:pPr algn="just"/>
            <a:r>
              <a:rPr lang="ro-RO" dirty="0" smtClean="0"/>
              <a:t>Ghidul </a:t>
            </a:r>
            <a:r>
              <a:rPr lang="ro-RO" dirty="0"/>
              <a:t>se aplică de către întreprinderile farmaceutice producătoare de medicamente, la fabricarea produselor medicamentoase şi stabilesc </a:t>
            </a:r>
            <a:r>
              <a:rPr lang="ro-RO" b="1" dirty="0">
                <a:solidFill>
                  <a:srgbClr val="C00000"/>
                </a:solidFill>
              </a:rPr>
              <a:t>cerinţe unice </a:t>
            </a:r>
            <a:r>
              <a:rPr lang="ro-RO" dirty="0"/>
              <a:t>către fabricarea şi controlul calităţii, </a:t>
            </a:r>
            <a:endParaRPr lang="ro-RO" dirty="0" smtClean="0"/>
          </a:p>
          <a:p>
            <a:pPr algn="just"/>
            <a:r>
              <a:rPr lang="ro-RO" dirty="0" smtClean="0"/>
              <a:t>totodată </a:t>
            </a:r>
            <a:r>
              <a:rPr lang="ro-RO" dirty="0"/>
              <a:t>se descriu </a:t>
            </a:r>
            <a:r>
              <a:rPr lang="ro-RO" b="1" dirty="0">
                <a:solidFill>
                  <a:srgbClr val="C00000"/>
                </a:solidFill>
              </a:rPr>
              <a:t>cerinţe speciale </a:t>
            </a:r>
            <a:r>
              <a:rPr lang="ro-RO" dirty="0"/>
              <a:t>către condiţiile de producţie ale formelor medicamentoase. </a:t>
            </a:r>
            <a:endParaRPr lang="ru-RU" dirty="0"/>
          </a:p>
          <a:p>
            <a:pPr algn="just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552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192688"/>
          </a:xfrm>
        </p:spPr>
        <p:txBody>
          <a:bodyPr>
            <a:normAutofit/>
          </a:bodyPr>
          <a:lstStyle/>
          <a:p>
            <a:pPr algn="just"/>
            <a:r>
              <a:rPr lang="ro-RO" dirty="0" smtClean="0"/>
              <a:t>Buna practică de fabricaţie (BPF), este acea parte a sistemului de asigurare a calităţii, care </a:t>
            </a:r>
            <a:r>
              <a:rPr lang="ro-RO" b="1" dirty="0" smtClean="0">
                <a:solidFill>
                  <a:srgbClr val="C00000"/>
                </a:solidFill>
              </a:rPr>
              <a:t>garantează</a:t>
            </a:r>
            <a:r>
              <a:rPr lang="ro-RO" dirty="0" smtClean="0"/>
              <a:t> că produsele sunt fabricate şi controlate în mod consecvent după </a:t>
            </a:r>
            <a:r>
              <a:rPr lang="ro-RO" b="1" dirty="0" smtClean="0">
                <a:solidFill>
                  <a:srgbClr val="C00000"/>
                </a:solidFill>
              </a:rPr>
              <a:t>standarde de calitate adecvate </a:t>
            </a:r>
            <a:r>
              <a:rPr lang="ro-RO" dirty="0" smtClean="0"/>
              <a:t>utilizării lor şi </a:t>
            </a:r>
            <a:r>
              <a:rPr lang="ro-RO" b="1" dirty="0" smtClean="0">
                <a:solidFill>
                  <a:srgbClr val="C00000"/>
                </a:solidFill>
              </a:rPr>
              <a:t>conform cerinţelor</a:t>
            </a:r>
            <a:r>
              <a:rPr lang="ro-RO" dirty="0" smtClean="0"/>
              <a:t> Certificatului de înregistrare sau ale specificaţiei produsului. </a:t>
            </a:r>
          </a:p>
          <a:p>
            <a:pPr algn="just"/>
            <a:endParaRPr lang="ro-RO" dirty="0" smtClean="0"/>
          </a:p>
          <a:p>
            <a:pPr algn="just"/>
            <a:r>
              <a:rPr lang="ro-RO" b="1" dirty="0" smtClean="0">
                <a:solidFill>
                  <a:srgbClr val="002060"/>
                </a:solidFill>
              </a:rPr>
              <a:t>Toate întreprinderile farmaceutice trebuie să activeze în conformitate cu principiile expuse în acest ghid.</a:t>
            </a:r>
            <a:endParaRPr lang="ru-RU" b="1" dirty="0" smtClean="0">
              <a:solidFill>
                <a:srgbClr val="002060"/>
              </a:solidFill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456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0"/>
            <a:ext cx="8229600" cy="5577483"/>
          </a:xfrm>
        </p:spPr>
        <p:txBody>
          <a:bodyPr/>
          <a:lstStyle/>
          <a:p>
            <a:r>
              <a:rPr lang="ru-RU" dirty="0"/>
              <a:t> </a:t>
            </a:r>
            <a:r>
              <a:rPr lang="ro-RO" dirty="0"/>
              <a:t>Ghidul privind buna practică de fabricaţie a medicamentelor </a:t>
            </a:r>
            <a:r>
              <a:rPr lang="ro-RO" dirty="0" smtClean="0"/>
              <a:t>(BPF, GMP</a:t>
            </a:r>
            <a:r>
              <a:rPr lang="ro-RO" dirty="0"/>
              <a:t>) conţine 2 părţi. </a:t>
            </a:r>
            <a:endParaRPr lang="ro-RO" dirty="0" smtClean="0"/>
          </a:p>
          <a:p>
            <a:endParaRPr lang="ro-RO" dirty="0" smtClean="0"/>
          </a:p>
          <a:p>
            <a:r>
              <a:rPr lang="ro-RO" dirty="0" smtClean="0"/>
              <a:t>Partea </a:t>
            </a:r>
            <a:r>
              <a:rPr lang="ro-RO" dirty="0"/>
              <a:t>I. Cerinţe de bază pentru produsele medicamentoase. </a:t>
            </a:r>
            <a:endParaRPr lang="ro-RO" dirty="0" smtClean="0"/>
          </a:p>
          <a:p>
            <a:endParaRPr lang="ro-RO" dirty="0"/>
          </a:p>
          <a:p>
            <a:r>
              <a:rPr lang="ro-RO" dirty="0" smtClean="0"/>
              <a:t>Partea </a:t>
            </a:r>
            <a:r>
              <a:rPr lang="ro-RO" dirty="0"/>
              <a:t>II. Cerinţe de bază pentru substanţe active folosite ca materii prime.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034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9036496" cy="1143000"/>
          </a:xfrm>
        </p:spPr>
        <p:txBody>
          <a:bodyPr>
            <a:noAutofit/>
          </a:bodyPr>
          <a:lstStyle/>
          <a:p>
            <a:r>
              <a:rPr lang="ro-RO" sz="2800" b="1" dirty="0">
                <a:solidFill>
                  <a:srgbClr val="C00000"/>
                </a:solidFill>
              </a:rPr>
              <a:t>Partea I. Cerinţe de bază pentru produsele </a:t>
            </a:r>
            <a:r>
              <a:rPr lang="ro-RO" sz="2800" b="1" dirty="0" smtClean="0">
                <a:solidFill>
                  <a:srgbClr val="C00000"/>
                </a:solidFill>
              </a:rPr>
              <a:t>medicamentoase</a:t>
            </a:r>
            <a:r>
              <a:rPr lang="ro-RO" sz="2800" dirty="0"/>
              <a:t/>
            </a:r>
            <a:br>
              <a:rPr lang="ro-RO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80728"/>
            <a:ext cx="8856984" cy="5472608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o-RO" b="1" i="1" dirty="0"/>
              <a:t>Partea I a  Ghidului BPF/GMP include următoarele IX  capitole:</a:t>
            </a:r>
            <a:endParaRPr lang="ru-RU" dirty="0"/>
          </a:p>
          <a:p>
            <a:pPr algn="just"/>
            <a:r>
              <a:rPr lang="ro-RO" b="1" dirty="0"/>
              <a:t>Capitolul I.</a:t>
            </a:r>
            <a:r>
              <a:rPr lang="ro-RO" b="1" i="1" dirty="0"/>
              <a:t> </a:t>
            </a:r>
            <a:r>
              <a:rPr lang="ro-RO" b="1" dirty="0"/>
              <a:t>Dispoziţii generale, </a:t>
            </a:r>
            <a:r>
              <a:rPr lang="ro-RO" dirty="0"/>
              <a:t>care include descrierea domeniului de aplicare, noţiuni generale</a:t>
            </a:r>
            <a:r>
              <a:rPr lang="ro-RO" dirty="0" smtClean="0"/>
              <a:t>.</a:t>
            </a:r>
          </a:p>
          <a:p>
            <a:pPr algn="just"/>
            <a:r>
              <a:rPr lang="ro-RO" b="1" dirty="0"/>
              <a:t>Capitolul II.  Managementul calităţii</a:t>
            </a:r>
            <a:endParaRPr lang="ru-RU" dirty="0"/>
          </a:p>
          <a:p>
            <a:pPr algn="just"/>
            <a:r>
              <a:rPr lang="it-IT" b="1" dirty="0"/>
              <a:t>Capitolul III. Personalul.</a:t>
            </a:r>
            <a:endParaRPr lang="ru-RU" dirty="0"/>
          </a:p>
          <a:p>
            <a:pPr algn="just"/>
            <a:r>
              <a:rPr lang="ro-RO" b="1" dirty="0"/>
              <a:t>Capitolul IV. Localuri şi echipamente</a:t>
            </a:r>
            <a:endParaRPr lang="ru-RU" dirty="0"/>
          </a:p>
          <a:p>
            <a:pPr algn="just"/>
            <a:r>
              <a:rPr lang="ro-RO" b="1" dirty="0"/>
              <a:t>Capitolul V.  Documentaţia</a:t>
            </a:r>
            <a:endParaRPr lang="ru-RU" dirty="0"/>
          </a:p>
          <a:p>
            <a:pPr algn="just"/>
            <a:r>
              <a:rPr lang="ro-RO" b="1" dirty="0"/>
              <a:t>Capitolul VI. Fabricaţia</a:t>
            </a:r>
            <a:endParaRPr lang="ru-RU" dirty="0"/>
          </a:p>
          <a:p>
            <a:pPr algn="just"/>
            <a:r>
              <a:rPr lang="ro-RO" b="1" dirty="0"/>
              <a:t>Capitolul VII. Controlul calităţii</a:t>
            </a:r>
            <a:endParaRPr lang="ru-RU" dirty="0"/>
          </a:p>
          <a:p>
            <a:pPr algn="just"/>
            <a:r>
              <a:rPr lang="ro-RO" b="1" dirty="0"/>
              <a:t>Capitolul VIII. Contractul de fabricaţie şi de control</a:t>
            </a:r>
            <a:endParaRPr lang="ru-RU" dirty="0"/>
          </a:p>
          <a:p>
            <a:pPr algn="just"/>
            <a:r>
              <a:rPr lang="ro-RO" b="1" dirty="0"/>
              <a:t>Capitolul IX. Reclamaţiile şi retragerea </a:t>
            </a:r>
            <a:r>
              <a:rPr lang="ro-RO" b="1" dirty="0" smtClean="0"/>
              <a:t>produsului</a:t>
            </a:r>
          </a:p>
          <a:p>
            <a:pPr algn="just"/>
            <a:r>
              <a:rPr lang="ro-RO" b="1" dirty="0"/>
              <a:t>Capitolul X.  Autoinspecţia</a:t>
            </a:r>
            <a:endParaRPr lang="ru-RU" dirty="0"/>
          </a:p>
          <a:p>
            <a:pPr marL="0" indent="0" algn="just">
              <a:buNone/>
            </a:pPr>
            <a:endParaRPr lang="ru-RU" dirty="0"/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313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88640"/>
            <a:ext cx="8229600" cy="6513587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o-RO" b="1" dirty="0">
                <a:solidFill>
                  <a:srgbClr val="C00000"/>
                </a:solidFill>
              </a:rPr>
              <a:t>PARTEA II. CERINŢE DE BAZĂ PENTRU SUBSTANŢE ACTIVE FOLOSITE CA MATERII PRIME</a:t>
            </a:r>
            <a:endParaRPr lang="ru-RU" dirty="0">
              <a:solidFill>
                <a:srgbClr val="C00000"/>
              </a:solidFill>
            </a:endParaRPr>
          </a:p>
          <a:p>
            <a:pPr algn="just"/>
            <a:r>
              <a:rPr lang="ro-RO" dirty="0"/>
              <a:t>Capitolul I.</a:t>
            </a:r>
            <a:r>
              <a:rPr lang="ro-RO" i="1" dirty="0"/>
              <a:t> </a:t>
            </a:r>
            <a:r>
              <a:rPr lang="ro-RO" dirty="0"/>
              <a:t>Dispoziţii generale</a:t>
            </a:r>
            <a:endParaRPr lang="ru-RU" dirty="0"/>
          </a:p>
          <a:p>
            <a:pPr algn="just"/>
            <a:r>
              <a:rPr lang="ro-RO" dirty="0"/>
              <a:t>Capitolul II. Managementul calităţii</a:t>
            </a:r>
            <a:endParaRPr lang="ru-RU" dirty="0"/>
          </a:p>
          <a:p>
            <a:pPr algn="just"/>
            <a:r>
              <a:rPr lang="ro-RO" dirty="0"/>
              <a:t>Capitolul III. Personal</a:t>
            </a:r>
            <a:endParaRPr lang="ru-RU" dirty="0"/>
          </a:p>
          <a:p>
            <a:pPr algn="just"/>
            <a:r>
              <a:rPr lang="ro-RO" dirty="0"/>
              <a:t>Capitolul V. Echipamente de proces</a:t>
            </a:r>
            <a:endParaRPr lang="ru-RU" dirty="0"/>
          </a:p>
          <a:p>
            <a:pPr algn="just"/>
            <a:r>
              <a:rPr lang="ro-RO" dirty="0"/>
              <a:t>Capitolul VI. Documentaţie şi înregistrări</a:t>
            </a:r>
            <a:endParaRPr lang="ru-RU" dirty="0"/>
          </a:p>
          <a:p>
            <a:pPr algn="just" fontAlgn="auto"/>
            <a:r>
              <a:rPr lang="ro-RO" dirty="0"/>
              <a:t>Capitolul VII. Managementul materialelor</a:t>
            </a:r>
            <a:endParaRPr lang="ru-RU" dirty="0"/>
          </a:p>
          <a:p>
            <a:pPr algn="just" fontAlgn="auto"/>
            <a:r>
              <a:rPr lang="ro-RO" dirty="0"/>
              <a:t>Capitolul VIII. Producţia şi controalele în proces</a:t>
            </a:r>
            <a:endParaRPr lang="ru-RU" dirty="0"/>
          </a:p>
          <a:p>
            <a:pPr algn="just"/>
            <a:r>
              <a:rPr lang="ro-RO" dirty="0"/>
              <a:t>Capitolul IX. Ambalarea şi etichetarea pentru identificare a IFA (Ingrediente Farmaceutice Active) şi a produselor intermediare</a:t>
            </a:r>
            <a:endParaRPr lang="ru-RU" dirty="0"/>
          </a:p>
          <a:p>
            <a:pPr algn="just"/>
            <a:r>
              <a:rPr lang="ro-RO" dirty="0"/>
              <a:t>Capitolul X. Depozitare şi distribuţie</a:t>
            </a:r>
            <a:endParaRPr lang="ru-RU" dirty="0"/>
          </a:p>
          <a:p>
            <a:pPr algn="just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3193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MO" i="1" dirty="0"/>
              <a:t>A doua perioadă </a:t>
            </a:r>
            <a:r>
              <a:rPr lang="ro-MO" dirty="0"/>
              <a:t>se începe de atunci când bolnavul începe să administreze medicamentul până când acesta </a:t>
            </a:r>
            <a:r>
              <a:rPr lang="ro-MO" dirty="0" smtClean="0"/>
              <a:t>își </a:t>
            </a:r>
            <a:r>
              <a:rPr lang="ro-MO" dirty="0"/>
              <a:t>exercită efectul său terapeutic (biodisponibilitatea).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2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o-RO" b="1" dirty="0">
                <a:solidFill>
                  <a:srgbClr val="C00000"/>
                </a:solidFill>
              </a:rPr>
              <a:t>PARTEA II. CERINŢE DE BAZĂ PENTRU SUBSTANŢE ACTIVE FOLOSITE CA MATERII PRIME</a:t>
            </a:r>
            <a:endParaRPr lang="ru-RU" b="1" dirty="0">
              <a:solidFill>
                <a:srgbClr val="C00000"/>
              </a:solidFill>
            </a:endParaRPr>
          </a:p>
          <a:p>
            <a:r>
              <a:rPr lang="ro-RO" dirty="0"/>
              <a:t>Capitolul XI. </a:t>
            </a:r>
            <a:r>
              <a:rPr lang="ro-RO" dirty="0" smtClean="0"/>
              <a:t>Controale de laborator</a:t>
            </a:r>
            <a:endParaRPr lang="ru-RU" dirty="0"/>
          </a:p>
          <a:p>
            <a:r>
              <a:rPr lang="ro-RO" dirty="0"/>
              <a:t>Capitolul XII. Validare</a:t>
            </a:r>
            <a:endParaRPr lang="ru-RU" dirty="0"/>
          </a:p>
          <a:p>
            <a:r>
              <a:rPr lang="ro-RO" dirty="0"/>
              <a:t>Capitolul XIII. Controlul schimbării</a:t>
            </a:r>
            <a:endParaRPr lang="ru-RU" dirty="0"/>
          </a:p>
          <a:p>
            <a:r>
              <a:rPr lang="ro-RO" dirty="0"/>
              <a:t>Capitolul XIV. Respingerea şi refolosirea materialelor</a:t>
            </a:r>
            <a:endParaRPr lang="ru-RU" dirty="0"/>
          </a:p>
          <a:p>
            <a:r>
              <a:rPr lang="ro-RO" dirty="0"/>
              <a:t>Capitolul XV. Reclamaţii şi retrageri</a:t>
            </a:r>
            <a:endParaRPr lang="ru-RU" dirty="0"/>
          </a:p>
          <a:p>
            <a:r>
              <a:rPr lang="ro-RO" dirty="0"/>
              <a:t>Capitolul XVI. Fabricanţi sub contract (inclusiv laboratoare)</a:t>
            </a:r>
            <a:endParaRPr lang="ru-RU" dirty="0"/>
          </a:p>
          <a:p>
            <a:r>
              <a:rPr lang="ro-RO" dirty="0"/>
              <a:t>Capitolul XVII. Agenţi, intermediari, comercianţi, distribuitori, reambalatori şi reetichetatori</a:t>
            </a:r>
            <a:endParaRPr lang="ru-RU" dirty="0"/>
          </a:p>
          <a:p>
            <a:r>
              <a:rPr lang="ro-RO" dirty="0"/>
              <a:t>Capitolul XIX. IFA pentru folosire în studii clinice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6813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C00000"/>
                </a:solidFill>
              </a:rPr>
              <a:t>Supravegherea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medicamentului</a:t>
            </a:r>
            <a:r>
              <a:rPr lang="ru-RU" b="1" dirty="0">
                <a:solidFill>
                  <a:srgbClr val="C00000"/>
                </a:solidFill>
              </a:rPr>
              <a:t/>
            </a:r>
            <a:br>
              <a:rPr lang="ru-RU" b="1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r>
              <a:rPr lang="en-US" dirty="0"/>
              <a:t>	</a:t>
            </a:r>
            <a:r>
              <a:rPr lang="en-US" dirty="0" err="1"/>
              <a:t>Supravegherea</a:t>
            </a:r>
            <a:r>
              <a:rPr lang="en-US" dirty="0"/>
              <a:t> </a:t>
            </a:r>
            <a:r>
              <a:rPr lang="en-US" dirty="0" err="1"/>
              <a:t>medicamentelor</a:t>
            </a:r>
            <a:r>
              <a:rPr lang="en-US" dirty="0"/>
              <a:t> </a:t>
            </a:r>
            <a:r>
              <a:rPr lang="en-US" dirty="0" err="1"/>
              <a:t>presupune</a:t>
            </a:r>
            <a:r>
              <a:rPr lang="en-US" dirty="0"/>
              <a:t>:</a:t>
            </a:r>
            <a:endParaRPr lang="ru-RU" b="1" dirty="0"/>
          </a:p>
          <a:p>
            <a:pPr lvl="0"/>
            <a:r>
              <a:rPr lang="en-US" dirty="0" err="1"/>
              <a:t>procedura</a:t>
            </a:r>
            <a:r>
              <a:rPr lang="en-US" dirty="0"/>
              <a:t> de </a:t>
            </a:r>
            <a:r>
              <a:rPr lang="en-US" dirty="0" err="1"/>
              <a:t>evaluare</a:t>
            </a:r>
            <a:r>
              <a:rPr lang="en-US" dirty="0"/>
              <a:t> a </a:t>
            </a:r>
            <a:r>
              <a:rPr lang="en-US" dirty="0" err="1"/>
              <a:t>efectelor</a:t>
            </a:r>
            <a:r>
              <a:rPr lang="en-US" dirty="0"/>
              <a:t> </a:t>
            </a:r>
            <a:r>
              <a:rPr lang="en-US" dirty="0" err="1"/>
              <a:t>tratamentului</a:t>
            </a:r>
            <a:endParaRPr lang="ru-RU" b="1" dirty="0"/>
          </a:p>
          <a:p>
            <a:pPr lvl="0"/>
            <a:r>
              <a:rPr lang="en-US" dirty="0" err="1"/>
              <a:t>politica</a:t>
            </a:r>
            <a:r>
              <a:rPr lang="en-US" dirty="0"/>
              <a:t> </a:t>
            </a:r>
            <a:r>
              <a:rPr lang="en-US" dirty="0" err="1"/>
              <a:t>generală</a:t>
            </a:r>
            <a:r>
              <a:rPr lang="en-US" dirty="0"/>
              <a:t> de </a:t>
            </a:r>
            <a:r>
              <a:rPr lang="en-US" dirty="0" err="1"/>
              <a:t>prescriere</a:t>
            </a:r>
            <a:r>
              <a:rPr lang="en-US" dirty="0"/>
              <a:t> </a:t>
            </a:r>
            <a:r>
              <a:rPr lang="en-US" dirty="0" err="1"/>
              <a:t>rațională</a:t>
            </a:r>
            <a:r>
              <a:rPr lang="en-US" dirty="0"/>
              <a:t> </a:t>
            </a:r>
            <a:r>
              <a:rPr lang="en-US" dirty="0" err="1"/>
              <a:t>neexagerată</a:t>
            </a:r>
            <a:endParaRPr lang="ru-RU" b="1" dirty="0"/>
          </a:p>
          <a:p>
            <a:pPr lvl="0"/>
            <a:r>
              <a:rPr lang="en-US" dirty="0" err="1"/>
              <a:t>implicare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programe</a:t>
            </a:r>
            <a:r>
              <a:rPr lang="en-US" dirty="0"/>
              <a:t> de </a:t>
            </a:r>
            <a:r>
              <a:rPr lang="en-US" dirty="0" err="1"/>
              <a:t>promovare</a:t>
            </a:r>
            <a:r>
              <a:rPr lang="en-US" dirty="0"/>
              <a:t> a </a:t>
            </a:r>
            <a:r>
              <a:rPr lang="en-US" dirty="0" err="1"/>
              <a:t>sănătății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prevenirea</a:t>
            </a:r>
            <a:r>
              <a:rPr lang="en-US" dirty="0"/>
              <a:t> </a:t>
            </a:r>
            <a:r>
              <a:rPr lang="en-US" dirty="0" err="1"/>
              <a:t>bolilor</a:t>
            </a:r>
            <a:r>
              <a:rPr lang="en-US" dirty="0"/>
              <a:t>.</a:t>
            </a:r>
            <a:endParaRPr lang="ru-RU" b="1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062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ro-MO" b="1" dirty="0" smtClean="0">
                <a:solidFill>
                  <a:srgbClr val="C00000"/>
                </a:solidFill>
              </a:rPr>
              <a:t>Asigurarea calității medicamentelor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86412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o-MO" b="1" i="1" dirty="0" smtClean="0">
                <a:solidFill>
                  <a:srgbClr val="C00000"/>
                </a:solidFill>
              </a:rPr>
              <a:t>Calitatea</a:t>
            </a:r>
            <a:r>
              <a:rPr lang="ro-MO" dirty="0" smtClean="0"/>
              <a:t> unui medicament reprezintă o sumă a factorilor care contribuie la </a:t>
            </a:r>
            <a:r>
              <a:rPr lang="ro-MO" i="1" dirty="0" smtClean="0"/>
              <a:t>(1) puritatea, (2) inofensivitatea, (3) eficacitatea și (4) stabilitatea </a:t>
            </a:r>
            <a:r>
              <a:rPr lang="ro-MO" dirty="0" smtClean="0"/>
              <a:t>produsului. </a:t>
            </a:r>
          </a:p>
          <a:p>
            <a:pPr algn="just"/>
            <a:r>
              <a:rPr lang="ro-MO" dirty="0" smtClean="0"/>
              <a:t>În baza tuturor reglementărilor asupra medicamentului în țara noastră stă </a:t>
            </a:r>
            <a:r>
              <a:rPr lang="ro-MO" b="1" i="1" dirty="0" smtClean="0"/>
              <a:t>Legea cu privire la activitatea farmaceutică</a:t>
            </a:r>
            <a:r>
              <a:rPr lang="ro-MO" dirty="0" smtClean="0"/>
              <a:t>  (LAF) nr. 1456-XII din25.05.1993. Ea este legea de bază ce reglementează principalele domenii ale activităţii farmaceutice.</a:t>
            </a:r>
            <a:endParaRPr lang="ru-RU" dirty="0" smtClean="0"/>
          </a:p>
          <a:p>
            <a:pPr algn="just"/>
            <a:r>
              <a:rPr lang="ro-MO" dirty="0" smtClean="0"/>
              <a:t>Conceptul de medicament și criteriile de calitate ale acestuia au suferit o evoluție determinată de dezvoltarea cercetărilor în acest domeniu și exigențele existente în lumea contemporană.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507288" cy="6336704"/>
          </a:xfrm>
        </p:spPr>
        <p:txBody>
          <a:bodyPr/>
          <a:lstStyle/>
          <a:p>
            <a:pPr algn="just"/>
            <a:r>
              <a:rPr lang="ro-MO" dirty="0" smtClean="0"/>
              <a:t>1. </a:t>
            </a:r>
            <a:r>
              <a:rPr lang="en-US" dirty="0" err="1" smtClean="0"/>
              <a:t>Apariția</a:t>
            </a:r>
            <a:r>
              <a:rPr lang="en-US" dirty="0" smtClean="0"/>
              <a:t> </a:t>
            </a:r>
            <a:r>
              <a:rPr lang="en-US" b="1" i="1" dirty="0" err="1">
                <a:solidFill>
                  <a:srgbClr val="C00000"/>
                </a:solidFill>
              </a:rPr>
              <a:t>Biofarmaciei</a:t>
            </a:r>
            <a:r>
              <a:rPr lang="en-US" dirty="0"/>
              <a:t>,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descoperirea</a:t>
            </a:r>
            <a:r>
              <a:rPr lang="en-US" dirty="0"/>
              <a:t> </a:t>
            </a:r>
            <a:r>
              <a:rPr lang="en-US" dirty="0" err="1"/>
              <a:t>faptului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i="1" dirty="0" err="1">
                <a:solidFill>
                  <a:srgbClr val="002060"/>
                </a:solidFill>
              </a:rPr>
              <a:t>efectul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 smtClean="0">
                <a:solidFill>
                  <a:srgbClr val="002060"/>
                </a:solidFill>
              </a:rPr>
              <a:t>terapeutic</a:t>
            </a:r>
            <a:r>
              <a:rPr lang="en-US" i="1" dirty="0" smtClean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este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influențat</a:t>
            </a:r>
            <a:r>
              <a:rPr lang="en-US" i="1" dirty="0">
                <a:solidFill>
                  <a:srgbClr val="002060"/>
                </a:solidFill>
              </a:rPr>
              <a:t> de </a:t>
            </a:r>
            <a:r>
              <a:rPr lang="en-US" i="1" dirty="0" err="1">
                <a:solidFill>
                  <a:srgbClr val="002060"/>
                </a:solidFill>
              </a:rPr>
              <a:t>sistemul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farmaceutic</a:t>
            </a:r>
            <a:r>
              <a:rPr lang="en-US" i="1" dirty="0">
                <a:solidFill>
                  <a:srgbClr val="002060"/>
                </a:solidFill>
              </a:rPr>
              <a:t> de </a:t>
            </a:r>
            <a:r>
              <a:rPr lang="en-US" i="1" dirty="0" err="1">
                <a:solidFill>
                  <a:srgbClr val="002060"/>
                </a:solidFill>
              </a:rPr>
              <a:t>cedare</a:t>
            </a:r>
            <a:r>
              <a:rPr lang="en-US" i="1" dirty="0">
                <a:solidFill>
                  <a:srgbClr val="002060"/>
                </a:solidFill>
              </a:rPr>
              <a:t> care </a:t>
            </a:r>
            <a:r>
              <a:rPr lang="en-US" i="1" dirty="0" err="1">
                <a:solidFill>
                  <a:srgbClr val="002060"/>
                </a:solidFill>
              </a:rPr>
              <a:t>conține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substanța</a:t>
            </a:r>
            <a:r>
              <a:rPr lang="en-US" i="1" dirty="0">
                <a:solidFill>
                  <a:srgbClr val="002060"/>
                </a:solidFill>
              </a:rPr>
              <a:t> </a:t>
            </a:r>
            <a:r>
              <a:rPr lang="en-US" i="1" dirty="0" err="1">
                <a:solidFill>
                  <a:srgbClr val="002060"/>
                </a:solidFill>
              </a:rPr>
              <a:t>medicamentoasă</a:t>
            </a:r>
            <a:r>
              <a:rPr lang="en-US" dirty="0"/>
              <a:t>, a </a:t>
            </a:r>
            <a:r>
              <a:rPr lang="en-US" dirty="0" err="1"/>
              <a:t>condus</a:t>
            </a:r>
            <a:r>
              <a:rPr lang="en-US" dirty="0"/>
              <a:t> la </a:t>
            </a:r>
            <a:r>
              <a:rPr lang="en-US" dirty="0" err="1"/>
              <a:t>optimizarea</a:t>
            </a:r>
            <a:r>
              <a:rPr lang="en-US" dirty="0"/>
              <a:t> </a:t>
            </a:r>
            <a:r>
              <a:rPr lang="en-US" dirty="0" err="1"/>
              <a:t>formei</a:t>
            </a:r>
            <a:r>
              <a:rPr lang="en-US" dirty="0"/>
              <a:t> </a:t>
            </a:r>
            <a:r>
              <a:rPr lang="en-US" dirty="0" err="1"/>
              <a:t>farmaceutice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a </a:t>
            </a:r>
            <a:r>
              <a:rPr lang="en-US" dirty="0" err="1"/>
              <a:t>utilizării</a:t>
            </a:r>
            <a:r>
              <a:rPr lang="en-US" dirty="0"/>
              <a:t> </a:t>
            </a:r>
            <a:r>
              <a:rPr lang="en-US" dirty="0" err="1"/>
              <a:t>ei</a:t>
            </a:r>
            <a:r>
              <a:rPr lang="en-US" dirty="0"/>
              <a:t> rationale. </a:t>
            </a:r>
            <a:endParaRPr lang="ro-MO" dirty="0" smtClean="0"/>
          </a:p>
          <a:p>
            <a:pPr algn="just"/>
            <a:r>
              <a:rPr lang="en-US" dirty="0" err="1" smtClean="0"/>
              <a:t>Odată</a:t>
            </a:r>
            <a:r>
              <a:rPr lang="en-US" dirty="0" smtClean="0"/>
              <a:t> </a:t>
            </a:r>
            <a:r>
              <a:rPr lang="en-US" dirty="0"/>
              <a:t>cu </a:t>
            </a:r>
            <a:r>
              <a:rPr lang="en-US" dirty="0" err="1"/>
              <a:t>evoluția</a:t>
            </a:r>
            <a:r>
              <a:rPr lang="en-US" dirty="0"/>
              <a:t>  </a:t>
            </a:r>
            <a:r>
              <a:rPr lang="en-US" dirty="0" err="1"/>
              <a:t>formei</a:t>
            </a:r>
            <a:r>
              <a:rPr lang="en-US" dirty="0"/>
              <a:t> </a:t>
            </a:r>
            <a:r>
              <a:rPr lang="en-US" dirty="0" err="1" smtClean="0"/>
              <a:t>farmaceutice</a:t>
            </a:r>
            <a:r>
              <a:rPr lang="en-US" dirty="0" smtClean="0"/>
              <a:t> </a:t>
            </a:r>
            <a:r>
              <a:rPr lang="en-US" dirty="0"/>
              <a:t>la </a:t>
            </a:r>
            <a:r>
              <a:rPr lang="en-US" dirty="0" smtClean="0"/>
              <a:t>s</a:t>
            </a:r>
            <a:r>
              <a:rPr lang="ro-MO" dirty="0" smtClean="0"/>
              <a:t>i</a:t>
            </a:r>
            <a:r>
              <a:rPr lang="en-US" dirty="0" smtClean="0"/>
              <a:t>stem </a:t>
            </a:r>
            <a:r>
              <a:rPr lang="en-US" dirty="0" err="1"/>
              <a:t>farmaceutic</a:t>
            </a:r>
            <a:r>
              <a:rPr lang="en-US" dirty="0"/>
              <a:t> de </a:t>
            </a:r>
            <a:r>
              <a:rPr lang="en-US" dirty="0" err="1"/>
              <a:t>cedare</a:t>
            </a:r>
            <a:r>
              <a:rPr lang="en-US" dirty="0"/>
              <a:t> s-au </a:t>
            </a:r>
            <a:r>
              <a:rPr lang="en-US" dirty="0" err="1"/>
              <a:t>mărit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exigențele</a:t>
            </a:r>
            <a:r>
              <a:rPr lang="en-US" dirty="0"/>
              <a:t> </a:t>
            </a:r>
            <a:r>
              <a:rPr lang="en-US" dirty="0" err="1"/>
              <a:t>privind</a:t>
            </a:r>
            <a:r>
              <a:rPr lang="en-US" dirty="0"/>
              <a:t> </a:t>
            </a:r>
            <a:r>
              <a:rPr lang="en-US" dirty="0" err="1"/>
              <a:t>calitatea</a:t>
            </a:r>
            <a:r>
              <a:rPr lang="en-US" dirty="0"/>
              <a:t> </a:t>
            </a:r>
            <a:r>
              <a:rPr lang="en-US" dirty="0" err="1"/>
              <a:t>medicamentului</a:t>
            </a:r>
            <a:r>
              <a:rPr lang="en-US" dirty="0"/>
              <a:t>: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06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13394"/>
            <a:ext cx="8856984" cy="634082"/>
          </a:xfrm>
        </p:spPr>
        <p:txBody>
          <a:bodyPr>
            <a:normAutofit/>
          </a:bodyPr>
          <a:lstStyle/>
          <a:p>
            <a:r>
              <a:rPr lang="ro-MO" sz="3000" b="1" dirty="0" smtClean="0">
                <a:solidFill>
                  <a:srgbClr val="C00000"/>
                </a:solidFill>
              </a:rPr>
              <a:t>E</a:t>
            </a:r>
            <a:r>
              <a:rPr lang="en-US" sz="3000" b="1" dirty="0" err="1" smtClean="0">
                <a:solidFill>
                  <a:srgbClr val="C00000"/>
                </a:solidFill>
              </a:rPr>
              <a:t>xigențele</a:t>
            </a:r>
            <a:r>
              <a:rPr lang="en-US" sz="3000" b="1" dirty="0" smtClean="0">
                <a:solidFill>
                  <a:srgbClr val="C00000"/>
                </a:solidFill>
              </a:rPr>
              <a:t> </a:t>
            </a:r>
            <a:r>
              <a:rPr lang="en-US" sz="3000" b="1" dirty="0" err="1">
                <a:solidFill>
                  <a:srgbClr val="C00000"/>
                </a:solidFill>
              </a:rPr>
              <a:t>privind</a:t>
            </a:r>
            <a:r>
              <a:rPr lang="en-US" sz="3000" b="1" dirty="0">
                <a:solidFill>
                  <a:srgbClr val="C00000"/>
                </a:solidFill>
              </a:rPr>
              <a:t> </a:t>
            </a:r>
            <a:r>
              <a:rPr lang="en-US" sz="3000" b="1" dirty="0" err="1">
                <a:solidFill>
                  <a:srgbClr val="C00000"/>
                </a:solidFill>
              </a:rPr>
              <a:t>calitatea</a:t>
            </a:r>
            <a:r>
              <a:rPr lang="en-US" sz="3000" b="1" dirty="0">
                <a:solidFill>
                  <a:srgbClr val="C00000"/>
                </a:solidFill>
              </a:rPr>
              <a:t> </a:t>
            </a:r>
            <a:r>
              <a:rPr lang="en-US" sz="3000" b="1" dirty="0" err="1">
                <a:solidFill>
                  <a:srgbClr val="C00000"/>
                </a:solidFill>
              </a:rPr>
              <a:t>medicamentului</a:t>
            </a:r>
            <a:r>
              <a:rPr lang="en-US" sz="3000" b="1" dirty="0">
                <a:solidFill>
                  <a:srgbClr val="C00000"/>
                </a:solidFill>
              </a:rPr>
              <a:t>:</a:t>
            </a:r>
            <a:endParaRPr lang="ru-RU" sz="30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548680"/>
            <a:ext cx="8856984" cy="6048672"/>
          </a:xfrm>
        </p:spPr>
        <p:txBody>
          <a:bodyPr>
            <a:normAutofit fontScale="85000" lnSpcReduction="10000"/>
          </a:bodyPr>
          <a:lstStyle/>
          <a:p>
            <a:pPr lvl="0" algn="just"/>
            <a:r>
              <a:rPr lang="en-US" b="1" i="1" dirty="0" err="1">
                <a:solidFill>
                  <a:srgbClr val="0033CC"/>
                </a:solidFill>
              </a:rPr>
              <a:t>Stabilitatea</a:t>
            </a:r>
            <a:r>
              <a:rPr lang="en-US" b="1" i="1" dirty="0">
                <a:solidFill>
                  <a:srgbClr val="0033CC"/>
                </a:solidFill>
              </a:rPr>
              <a:t> </a:t>
            </a:r>
            <a:r>
              <a:rPr lang="en-US" b="1" i="1" dirty="0" err="1">
                <a:solidFill>
                  <a:srgbClr val="0033CC"/>
                </a:solidFill>
              </a:rPr>
              <a:t>fizică</a:t>
            </a:r>
            <a:r>
              <a:rPr lang="en-US" b="1" i="1" dirty="0">
                <a:solidFill>
                  <a:srgbClr val="0033CC"/>
                </a:solidFill>
              </a:rPr>
              <a:t> </a:t>
            </a:r>
            <a:r>
              <a:rPr lang="en-US" dirty="0"/>
              <a:t>a </a:t>
            </a:r>
            <a:r>
              <a:rPr lang="en-US" dirty="0" err="1"/>
              <a:t>formei</a:t>
            </a:r>
            <a:r>
              <a:rPr lang="en-US" dirty="0"/>
              <a:t> </a:t>
            </a:r>
            <a:r>
              <a:rPr lang="en-US" dirty="0" err="1"/>
              <a:t>farmaceutice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b="1" i="1" dirty="0" err="1">
                <a:solidFill>
                  <a:srgbClr val="0033CC"/>
                </a:solidFill>
              </a:rPr>
              <a:t>stabilitatea</a:t>
            </a:r>
            <a:r>
              <a:rPr lang="en-US" b="1" i="1" dirty="0">
                <a:solidFill>
                  <a:srgbClr val="0033CC"/>
                </a:solidFill>
              </a:rPr>
              <a:t> </a:t>
            </a:r>
            <a:r>
              <a:rPr lang="en-US" b="1" i="1" dirty="0" err="1">
                <a:solidFill>
                  <a:srgbClr val="0033CC"/>
                </a:solidFill>
              </a:rPr>
              <a:t>chimică</a:t>
            </a:r>
            <a:r>
              <a:rPr lang="en-US" i="1" dirty="0"/>
              <a:t> </a:t>
            </a:r>
            <a:r>
              <a:rPr lang="en-US" dirty="0"/>
              <a:t>a </a:t>
            </a:r>
            <a:r>
              <a:rPr lang="en-US" dirty="0" err="1"/>
              <a:t>substanței</a:t>
            </a:r>
            <a:r>
              <a:rPr lang="en-US" dirty="0"/>
              <a:t> </a:t>
            </a:r>
            <a:r>
              <a:rPr lang="en-US" dirty="0" err="1"/>
              <a:t>medicamentoase</a:t>
            </a:r>
            <a:r>
              <a:rPr lang="en-US" dirty="0"/>
              <a:t> din </a:t>
            </a:r>
            <a:r>
              <a:rPr lang="en-US" dirty="0" err="1"/>
              <a:t>formă</a:t>
            </a:r>
            <a:r>
              <a:rPr lang="en-US" dirty="0"/>
              <a:t>, care se </a:t>
            </a:r>
            <a:r>
              <a:rPr lang="en-US" dirty="0" err="1"/>
              <a:t>referă</a:t>
            </a:r>
            <a:r>
              <a:rPr lang="en-US" dirty="0"/>
              <a:t> la:</a:t>
            </a:r>
            <a:endParaRPr lang="ru-RU" dirty="0"/>
          </a:p>
          <a:p>
            <a:pPr lvl="1" algn="just"/>
            <a:r>
              <a:rPr lang="en-US" dirty="0" err="1"/>
              <a:t>Identitatea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conținutul</a:t>
            </a:r>
            <a:r>
              <a:rPr lang="en-US" dirty="0"/>
              <a:t> de </a:t>
            </a:r>
            <a:r>
              <a:rPr lang="en-US" dirty="0" err="1"/>
              <a:t>substanț</a:t>
            </a:r>
            <a:r>
              <a:rPr lang="ro-RO" dirty="0"/>
              <a:t>ă </a:t>
            </a:r>
            <a:r>
              <a:rPr lang="en-US" dirty="0" err="1"/>
              <a:t>medicamentoasă</a:t>
            </a:r>
            <a:r>
              <a:rPr lang="en-US" dirty="0"/>
              <a:t> </a:t>
            </a:r>
            <a:r>
              <a:rPr lang="en-US" dirty="0" err="1"/>
              <a:t>declarată</a:t>
            </a:r>
            <a:endParaRPr lang="ru-RU" dirty="0"/>
          </a:p>
          <a:p>
            <a:pPr lvl="1" algn="just"/>
            <a:r>
              <a:rPr lang="en-US" dirty="0" err="1"/>
              <a:t>Uniformitatea</a:t>
            </a:r>
            <a:r>
              <a:rPr lang="en-US" dirty="0"/>
              <a:t> </a:t>
            </a:r>
            <a:r>
              <a:rPr lang="en-US" dirty="0" err="1"/>
              <a:t>conținutului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doza</a:t>
            </a:r>
            <a:r>
              <a:rPr lang="en-US" dirty="0"/>
              <a:t> </a:t>
            </a:r>
            <a:r>
              <a:rPr lang="en-US" dirty="0" err="1"/>
              <a:t>unitară</a:t>
            </a:r>
            <a:endParaRPr lang="ru-RU" dirty="0"/>
          </a:p>
          <a:p>
            <a:pPr lvl="1" algn="just"/>
            <a:r>
              <a:rPr lang="en-US" dirty="0" err="1"/>
              <a:t>Păstrarea</a:t>
            </a:r>
            <a:r>
              <a:rPr lang="en-US" dirty="0"/>
              <a:t> </a:t>
            </a:r>
            <a:r>
              <a:rPr lang="en-US" dirty="0" err="1"/>
              <a:t>caracteristicilor</a:t>
            </a:r>
            <a:r>
              <a:rPr lang="en-US" dirty="0"/>
              <a:t> </a:t>
            </a:r>
            <a:r>
              <a:rPr lang="en-US" dirty="0" err="1"/>
              <a:t>inițiale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toată</a:t>
            </a:r>
            <a:r>
              <a:rPr lang="en-US" dirty="0"/>
              <a:t> </a:t>
            </a:r>
            <a:r>
              <a:rPr lang="en-US" dirty="0" err="1"/>
              <a:t>perioada</a:t>
            </a:r>
            <a:r>
              <a:rPr lang="en-US" dirty="0"/>
              <a:t> de </a:t>
            </a:r>
            <a:r>
              <a:rPr lang="en-US" dirty="0" err="1" smtClean="0"/>
              <a:t>valabilitate</a:t>
            </a:r>
            <a:r>
              <a:rPr lang="ro-MO" dirty="0" smtClean="0"/>
              <a:t>.</a:t>
            </a:r>
            <a:endParaRPr lang="ru-RU" dirty="0"/>
          </a:p>
          <a:p>
            <a:pPr lvl="0" algn="just"/>
            <a:r>
              <a:rPr lang="en-US" b="1" i="1" dirty="0" err="1">
                <a:solidFill>
                  <a:srgbClr val="0033CC"/>
                </a:solidFill>
              </a:rPr>
              <a:t>Puritatea</a:t>
            </a:r>
            <a:r>
              <a:rPr lang="en-US" b="1" i="1" dirty="0">
                <a:solidFill>
                  <a:srgbClr val="0033CC"/>
                </a:solidFill>
              </a:rPr>
              <a:t>: </a:t>
            </a:r>
            <a:r>
              <a:rPr lang="en-US" dirty="0" err="1"/>
              <a:t>limitele</a:t>
            </a:r>
            <a:r>
              <a:rPr lang="en-US" dirty="0"/>
              <a:t> </a:t>
            </a:r>
            <a:r>
              <a:rPr lang="en-US" dirty="0" err="1"/>
              <a:t>contaminării</a:t>
            </a:r>
            <a:r>
              <a:rPr lang="en-US" dirty="0"/>
              <a:t> </a:t>
            </a:r>
            <a:r>
              <a:rPr lang="en-US" dirty="0" err="1"/>
              <a:t>microbiene</a:t>
            </a:r>
            <a:r>
              <a:rPr lang="en-US" dirty="0"/>
              <a:t>, </a:t>
            </a:r>
            <a:r>
              <a:rPr lang="en-US" dirty="0" err="1"/>
              <a:t>chimice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mecanice</a:t>
            </a:r>
            <a:endParaRPr lang="ru-RU" dirty="0"/>
          </a:p>
          <a:p>
            <a:pPr lvl="0" algn="just"/>
            <a:r>
              <a:rPr lang="en-US" b="1" i="1" dirty="0" err="1">
                <a:solidFill>
                  <a:srgbClr val="0033CC"/>
                </a:solidFill>
              </a:rPr>
              <a:t>Inofensivitatea</a:t>
            </a:r>
            <a:r>
              <a:rPr lang="en-US" b="1" i="1" dirty="0">
                <a:solidFill>
                  <a:srgbClr val="0033CC"/>
                </a:solidFill>
              </a:rPr>
              <a:t>:</a:t>
            </a:r>
            <a:r>
              <a:rPr lang="en-US" i="1" dirty="0"/>
              <a:t> </a:t>
            </a:r>
            <a:r>
              <a:rPr lang="en-US" dirty="0" err="1"/>
              <a:t>lipsa</a:t>
            </a:r>
            <a:r>
              <a:rPr lang="en-US" dirty="0"/>
              <a:t> </a:t>
            </a:r>
            <a:r>
              <a:rPr lang="en-US" dirty="0" err="1"/>
              <a:t>relativă</a:t>
            </a:r>
            <a:r>
              <a:rPr lang="en-US" dirty="0"/>
              <a:t> a </a:t>
            </a:r>
            <a:r>
              <a:rPr lang="en-US" dirty="0" err="1"/>
              <a:t>toxicității</a:t>
            </a:r>
            <a:r>
              <a:rPr lang="en-US" dirty="0"/>
              <a:t> locale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sistemice</a:t>
            </a:r>
            <a:endParaRPr lang="ru-RU" dirty="0"/>
          </a:p>
          <a:p>
            <a:pPr lvl="0" algn="just"/>
            <a:r>
              <a:rPr lang="en-US" b="1" i="1" dirty="0" err="1">
                <a:solidFill>
                  <a:srgbClr val="0033CC"/>
                </a:solidFill>
              </a:rPr>
              <a:t>Eficacitatea</a:t>
            </a:r>
            <a:r>
              <a:rPr lang="en-US" b="1" i="1" dirty="0">
                <a:solidFill>
                  <a:srgbClr val="0033CC"/>
                </a:solidFill>
              </a:rPr>
              <a:t> </a:t>
            </a:r>
            <a:r>
              <a:rPr lang="en-US" b="1" i="1" dirty="0" err="1">
                <a:solidFill>
                  <a:srgbClr val="0033CC"/>
                </a:solidFill>
              </a:rPr>
              <a:t>terapeutică</a:t>
            </a:r>
            <a:r>
              <a:rPr lang="en-US" b="1" i="1" dirty="0">
                <a:solidFill>
                  <a:srgbClr val="0033CC"/>
                </a:solidFill>
              </a:rPr>
              <a:t>: </a:t>
            </a:r>
            <a:r>
              <a:rPr lang="en-US" dirty="0"/>
              <a:t>determinate de </a:t>
            </a:r>
            <a:r>
              <a:rPr lang="en-US" dirty="0" err="1"/>
              <a:t>interacțiunea</a:t>
            </a:r>
            <a:r>
              <a:rPr lang="en-US" dirty="0"/>
              <a:t> </a:t>
            </a:r>
            <a:r>
              <a:rPr lang="en-US" dirty="0" err="1"/>
              <a:t>substanței</a:t>
            </a:r>
            <a:r>
              <a:rPr lang="en-US" dirty="0"/>
              <a:t> </a:t>
            </a:r>
            <a:r>
              <a:rPr lang="en-US" dirty="0" err="1"/>
              <a:t>medicamentoase</a:t>
            </a:r>
            <a:r>
              <a:rPr lang="en-US" dirty="0"/>
              <a:t> cu </a:t>
            </a:r>
            <a:r>
              <a:rPr lang="en-US" dirty="0" err="1"/>
              <a:t>receptorii</a:t>
            </a:r>
            <a:r>
              <a:rPr lang="en-US" dirty="0"/>
              <a:t> </a:t>
            </a:r>
            <a:r>
              <a:rPr lang="en-US" dirty="0" err="1"/>
              <a:t>biologici</a:t>
            </a:r>
            <a:r>
              <a:rPr lang="en-US" dirty="0"/>
              <a:t> </a:t>
            </a:r>
            <a:r>
              <a:rPr lang="en-US" dirty="0" err="1"/>
              <a:t>specifici</a:t>
            </a:r>
            <a:r>
              <a:rPr lang="en-US" dirty="0"/>
              <a:t>, evaluate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triere</a:t>
            </a:r>
            <a:r>
              <a:rPr lang="en-US" dirty="0"/>
              <a:t> </a:t>
            </a:r>
            <a:r>
              <a:rPr lang="en-US" dirty="0" err="1"/>
              <a:t>farmacologică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smtClean="0"/>
              <a:t>clinic</a:t>
            </a:r>
            <a:r>
              <a:rPr lang="ro-MO" dirty="0" smtClean="0"/>
              <a:t>ă</a:t>
            </a:r>
            <a:r>
              <a:rPr lang="en-US" dirty="0" smtClean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verificată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determinarea</a:t>
            </a:r>
            <a:r>
              <a:rPr lang="en-US" dirty="0"/>
              <a:t> </a:t>
            </a:r>
            <a:r>
              <a:rPr lang="en-US" i="1" u="sng" dirty="0" err="1">
                <a:solidFill>
                  <a:srgbClr val="0033CC"/>
                </a:solidFill>
              </a:rPr>
              <a:t>biodisponibilității</a:t>
            </a:r>
            <a:r>
              <a:rPr lang="en-US" i="1" dirty="0"/>
              <a:t>, </a:t>
            </a:r>
            <a:r>
              <a:rPr lang="en-US" dirty="0"/>
              <a:t>test de control biologic.</a:t>
            </a:r>
            <a:endParaRPr lang="ru-RU" dirty="0"/>
          </a:p>
          <a:p>
            <a:pPr algn="just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3748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579296" cy="5937523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Acest</a:t>
            </a:r>
            <a:r>
              <a:rPr lang="en-US" dirty="0"/>
              <a:t> test a </a:t>
            </a:r>
            <a:r>
              <a:rPr lang="en-US" dirty="0" err="1"/>
              <a:t>dus</a:t>
            </a:r>
            <a:r>
              <a:rPr lang="en-US" dirty="0"/>
              <a:t> la </a:t>
            </a:r>
            <a:r>
              <a:rPr lang="en-US" i="1" dirty="0" err="1">
                <a:solidFill>
                  <a:srgbClr val="0033CC"/>
                </a:solidFill>
              </a:rPr>
              <a:t>selectarea</a:t>
            </a:r>
            <a:r>
              <a:rPr lang="en-US" dirty="0"/>
              <a:t> </a:t>
            </a:r>
            <a:r>
              <a:rPr lang="en-US" dirty="0" err="1"/>
              <a:t>medicamentelor</a:t>
            </a:r>
            <a:r>
              <a:rPr lang="en-US" dirty="0"/>
              <a:t>, cu </a:t>
            </a:r>
            <a:r>
              <a:rPr lang="en-US" i="1" dirty="0" err="1">
                <a:solidFill>
                  <a:srgbClr val="0033CC"/>
                </a:solidFill>
              </a:rPr>
              <a:t>eliminarea</a:t>
            </a:r>
            <a:r>
              <a:rPr lang="en-US" dirty="0"/>
              <a:t> </a:t>
            </a:r>
            <a:r>
              <a:rPr lang="en-US" dirty="0" err="1"/>
              <a:t>celor</a:t>
            </a:r>
            <a:r>
              <a:rPr lang="en-US" dirty="0"/>
              <a:t> </a:t>
            </a:r>
            <a:r>
              <a:rPr lang="en-US" dirty="0" err="1"/>
              <a:t>fără</a:t>
            </a:r>
            <a:r>
              <a:rPr lang="en-US" dirty="0"/>
              <a:t> </a:t>
            </a:r>
            <a:r>
              <a:rPr lang="en-US" dirty="0" err="1"/>
              <a:t>acțiune</a:t>
            </a:r>
            <a:r>
              <a:rPr lang="en-US" dirty="0"/>
              <a:t>, </a:t>
            </a:r>
            <a:r>
              <a:rPr lang="en-US" dirty="0" err="1"/>
              <a:t>și</a:t>
            </a:r>
            <a:r>
              <a:rPr lang="en-US" dirty="0"/>
              <a:t> la </a:t>
            </a:r>
            <a:r>
              <a:rPr lang="en-US" i="1" dirty="0" err="1">
                <a:solidFill>
                  <a:srgbClr val="0033CC"/>
                </a:solidFill>
              </a:rPr>
              <a:t>optimizarea</a:t>
            </a:r>
            <a:r>
              <a:rPr lang="en-US" dirty="0"/>
              <a:t> </a:t>
            </a:r>
            <a:r>
              <a:rPr lang="en-US" dirty="0" err="1"/>
              <a:t>formulării</a:t>
            </a:r>
            <a:r>
              <a:rPr lang="en-US" dirty="0"/>
              <a:t>, cu </a:t>
            </a:r>
            <a:r>
              <a:rPr lang="en-US" dirty="0" err="1"/>
              <a:t>realizarea</a:t>
            </a:r>
            <a:r>
              <a:rPr lang="en-US" dirty="0"/>
              <a:t> de </a:t>
            </a:r>
            <a:r>
              <a:rPr lang="en-US" dirty="0" err="1"/>
              <a:t>medicamente</a:t>
            </a:r>
            <a:r>
              <a:rPr lang="en-US" dirty="0"/>
              <a:t> cu </a:t>
            </a:r>
            <a:r>
              <a:rPr lang="en-US" dirty="0" err="1"/>
              <a:t>acțiune</a:t>
            </a:r>
            <a:r>
              <a:rPr lang="en-US" dirty="0"/>
              <a:t> </a:t>
            </a:r>
            <a:r>
              <a:rPr lang="en-US" dirty="0" err="1"/>
              <a:t>prelungită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susținută</a:t>
            </a:r>
            <a:r>
              <a:rPr lang="en-US" dirty="0"/>
              <a:t>, </a:t>
            </a:r>
            <a:r>
              <a:rPr lang="en-US" dirty="0" err="1"/>
              <a:t>ceea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a </a:t>
            </a:r>
            <a:r>
              <a:rPr lang="en-US" dirty="0" err="1"/>
              <a:t>reprezentat</a:t>
            </a:r>
            <a:r>
              <a:rPr lang="en-US" dirty="0"/>
              <a:t> </a:t>
            </a:r>
            <a:r>
              <a:rPr lang="en-US" u="sng" dirty="0">
                <a:solidFill>
                  <a:srgbClr val="0033CC"/>
                </a:solidFill>
              </a:rPr>
              <a:t>prima </a:t>
            </a:r>
            <a:r>
              <a:rPr lang="en-US" u="sng" dirty="0" err="1">
                <a:solidFill>
                  <a:srgbClr val="0033CC"/>
                </a:solidFill>
              </a:rPr>
              <a:t>modalitate</a:t>
            </a:r>
            <a:r>
              <a:rPr lang="en-US" u="sng" dirty="0">
                <a:solidFill>
                  <a:srgbClr val="0033CC"/>
                </a:solidFill>
              </a:rPr>
              <a:t> de a </a:t>
            </a:r>
            <a:r>
              <a:rPr lang="en-US" u="sng" dirty="0" err="1">
                <a:solidFill>
                  <a:srgbClr val="0033CC"/>
                </a:solidFill>
              </a:rPr>
              <a:t>controla</a:t>
            </a:r>
            <a:r>
              <a:rPr lang="en-US" u="sng" dirty="0">
                <a:solidFill>
                  <a:srgbClr val="0033CC"/>
                </a:solidFill>
              </a:rPr>
              <a:t> </a:t>
            </a:r>
            <a:r>
              <a:rPr lang="en-US" u="sng" dirty="0" err="1">
                <a:solidFill>
                  <a:srgbClr val="0033CC"/>
                </a:solidFill>
              </a:rPr>
              <a:t>cedarea</a:t>
            </a:r>
            <a:r>
              <a:rPr lang="en-US" u="sng" dirty="0">
                <a:solidFill>
                  <a:srgbClr val="0033CC"/>
                </a:solidFill>
              </a:rPr>
              <a:t> </a:t>
            </a:r>
            <a:r>
              <a:rPr lang="en-US" u="sng" dirty="0" err="1">
                <a:solidFill>
                  <a:srgbClr val="0033CC"/>
                </a:solidFill>
              </a:rPr>
              <a:t>substanței</a:t>
            </a:r>
            <a:r>
              <a:rPr lang="en-US" u="sng" dirty="0">
                <a:solidFill>
                  <a:srgbClr val="0033CC"/>
                </a:solidFill>
              </a:rPr>
              <a:t> </a:t>
            </a:r>
            <a:r>
              <a:rPr lang="en-US" u="sng" dirty="0" err="1">
                <a:solidFill>
                  <a:srgbClr val="0033CC"/>
                </a:solidFill>
              </a:rPr>
              <a:t>medicamentoase</a:t>
            </a:r>
            <a:r>
              <a:rPr lang="en-US" u="sng" dirty="0">
                <a:solidFill>
                  <a:srgbClr val="0033CC"/>
                </a:solidFill>
              </a:rPr>
              <a:t> din forma </a:t>
            </a:r>
            <a:r>
              <a:rPr lang="en-US" u="sng" dirty="0" err="1">
                <a:solidFill>
                  <a:srgbClr val="0033CC"/>
                </a:solidFill>
              </a:rPr>
              <a:t>farmaceutică</a:t>
            </a:r>
            <a:r>
              <a:rPr lang="en-US" u="sng" dirty="0">
                <a:solidFill>
                  <a:srgbClr val="0033CC"/>
                </a:solidFill>
              </a:rPr>
              <a:t>.</a:t>
            </a:r>
            <a:endParaRPr lang="ru-RU" u="sng" dirty="0">
              <a:solidFill>
                <a:srgbClr val="0033CC"/>
              </a:solidFill>
            </a:endParaRPr>
          </a:p>
          <a:p>
            <a:pPr algn="just"/>
            <a:r>
              <a:rPr lang="en-US" dirty="0"/>
              <a:t>Dar,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cazul</a:t>
            </a:r>
            <a:r>
              <a:rPr lang="en-US" dirty="0"/>
              <a:t> </a:t>
            </a:r>
            <a:r>
              <a:rPr lang="en-US" dirty="0" err="1"/>
              <a:t>medicamentelor</a:t>
            </a:r>
            <a:r>
              <a:rPr lang="en-US" dirty="0"/>
              <a:t> cu </a:t>
            </a:r>
            <a:r>
              <a:rPr lang="en-US" dirty="0" err="1"/>
              <a:t>cedare</a:t>
            </a:r>
            <a:r>
              <a:rPr lang="en-US" dirty="0"/>
              <a:t> </a:t>
            </a:r>
            <a:r>
              <a:rPr lang="en-US" dirty="0" err="1"/>
              <a:t>prelungită</a:t>
            </a:r>
            <a:r>
              <a:rPr lang="en-US" dirty="0"/>
              <a:t>, </a:t>
            </a:r>
            <a:r>
              <a:rPr lang="en-US" dirty="0" err="1"/>
              <a:t>pătrunderea</a:t>
            </a:r>
            <a:r>
              <a:rPr lang="en-US" dirty="0"/>
              <a:t> </a:t>
            </a:r>
            <a:r>
              <a:rPr lang="en-US" dirty="0" err="1"/>
              <a:t>substanței</a:t>
            </a:r>
            <a:r>
              <a:rPr lang="en-US" dirty="0"/>
              <a:t> </a:t>
            </a:r>
            <a:r>
              <a:rPr lang="en-US" dirty="0" err="1"/>
              <a:t>medicamentoase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organism era </a:t>
            </a:r>
            <a:r>
              <a:rPr lang="en-US" dirty="0" err="1"/>
              <a:t>concepută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smtClean="0"/>
              <a:t>term</a:t>
            </a:r>
            <a:r>
              <a:rPr lang="ro-MO" dirty="0" smtClean="0"/>
              <a:t>e</a:t>
            </a:r>
            <a:r>
              <a:rPr lang="en-US" dirty="0" err="1" smtClean="0"/>
              <a:t>ni</a:t>
            </a:r>
            <a:r>
              <a:rPr lang="en-US" dirty="0" smtClean="0"/>
              <a:t> </a:t>
            </a:r>
            <a:r>
              <a:rPr lang="en-US" u="sng" dirty="0" err="1">
                <a:solidFill>
                  <a:srgbClr val="0033CC"/>
                </a:solidFill>
              </a:rPr>
              <a:t>cantitativi</a:t>
            </a:r>
            <a:r>
              <a:rPr lang="en-US" u="sng" dirty="0">
                <a:solidFill>
                  <a:srgbClr val="0033CC"/>
                </a:solidFill>
              </a:rPr>
              <a:t> </a:t>
            </a:r>
            <a:r>
              <a:rPr lang="en-US" u="sng" dirty="0" err="1">
                <a:solidFill>
                  <a:srgbClr val="0033CC"/>
                </a:solidFill>
              </a:rPr>
              <a:t>și</a:t>
            </a:r>
            <a:r>
              <a:rPr lang="en-US" u="sng" dirty="0">
                <a:solidFill>
                  <a:srgbClr val="0033CC"/>
                </a:solidFill>
              </a:rPr>
              <a:t> nu </a:t>
            </a:r>
            <a:r>
              <a:rPr lang="en-US" u="sng" dirty="0" err="1">
                <a:solidFill>
                  <a:srgbClr val="0033CC"/>
                </a:solidFill>
              </a:rPr>
              <a:t>cinetici</a:t>
            </a:r>
            <a:r>
              <a:rPr lang="en-US" u="sng" dirty="0">
                <a:solidFill>
                  <a:srgbClr val="0033CC"/>
                </a:solidFill>
              </a:rPr>
              <a:t>.</a:t>
            </a:r>
            <a:endParaRPr lang="ru-RU" u="sng" dirty="0">
              <a:solidFill>
                <a:srgbClr val="0033CC"/>
              </a:solidFill>
            </a:endParaRPr>
          </a:p>
          <a:p>
            <a:pPr algn="just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8806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o-MO" dirty="0" smtClean="0"/>
              <a:t>2. </a:t>
            </a:r>
            <a:r>
              <a:rPr lang="en-US" dirty="0" err="1" smtClean="0"/>
              <a:t>Progrese</a:t>
            </a:r>
            <a:r>
              <a:rPr lang="en-US" dirty="0" smtClean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domeniul</a:t>
            </a:r>
            <a:r>
              <a:rPr lang="en-US" dirty="0"/>
              <a:t> </a:t>
            </a:r>
            <a:r>
              <a:rPr lang="en-US" b="1" i="1" dirty="0" err="1">
                <a:solidFill>
                  <a:srgbClr val="C00000"/>
                </a:solidFill>
              </a:rPr>
              <a:t>farmacocineticii</a:t>
            </a:r>
            <a:r>
              <a:rPr lang="en-US" dirty="0"/>
              <a:t> au </a:t>
            </a:r>
            <a:r>
              <a:rPr lang="en-US" dirty="0" err="1"/>
              <a:t>condus</a:t>
            </a:r>
            <a:r>
              <a:rPr lang="en-US" dirty="0"/>
              <a:t> la </a:t>
            </a:r>
            <a:r>
              <a:rPr lang="en-US" dirty="0" err="1"/>
              <a:t>dezvoltarea</a:t>
            </a:r>
            <a:r>
              <a:rPr lang="en-US" dirty="0"/>
              <a:t> </a:t>
            </a:r>
            <a:r>
              <a:rPr lang="en-US" dirty="0" err="1"/>
              <a:t>sistemelor</a:t>
            </a:r>
            <a:r>
              <a:rPr lang="en-US" dirty="0"/>
              <a:t> </a:t>
            </a:r>
            <a:r>
              <a:rPr lang="en-US" dirty="0" err="1"/>
              <a:t>farmaceutice</a:t>
            </a:r>
            <a:r>
              <a:rPr lang="en-US" dirty="0"/>
              <a:t> cu </a:t>
            </a:r>
            <a:r>
              <a:rPr lang="en-US" i="1" u="sng" dirty="0" err="1">
                <a:solidFill>
                  <a:srgbClr val="0033CC"/>
                </a:solidFill>
              </a:rPr>
              <a:t>cedare</a:t>
            </a:r>
            <a:r>
              <a:rPr lang="en-US" i="1" u="sng" dirty="0">
                <a:solidFill>
                  <a:srgbClr val="0033CC"/>
                </a:solidFill>
              </a:rPr>
              <a:t> </a:t>
            </a:r>
            <a:r>
              <a:rPr lang="en-US" i="1" u="sng" dirty="0" err="1">
                <a:solidFill>
                  <a:srgbClr val="0033CC"/>
                </a:solidFill>
              </a:rPr>
              <a:t>controlată</a:t>
            </a:r>
            <a:r>
              <a:rPr lang="en-US" i="1" u="sng" dirty="0">
                <a:solidFill>
                  <a:srgbClr val="0033CC"/>
                </a:solidFill>
              </a:rPr>
              <a:t> </a:t>
            </a:r>
            <a:r>
              <a:rPr lang="en-US" dirty="0"/>
              <a:t>care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caracterizate</a:t>
            </a:r>
            <a:r>
              <a:rPr lang="en-US" dirty="0"/>
              <a:t> </a:t>
            </a:r>
            <a:r>
              <a:rPr lang="en-US" dirty="0" err="1"/>
              <a:t>printr</a:t>
            </a:r>
            <a:r>
              <a:rPr lang="en-US" dirty="0"/>
              <a:t>-un </a:t>
            </a:r>
            <a:r>
              <a:rPr lang="en-US" dirty="0" err="1"/>
              <a:t>nou</a:t>
            </a:r>
            <a:r>
              <a:rPr lang="en-US" dirty="0"/>
              <a:t> </a:t>
            </a:r>
            <a:r>
              <a:rPr lang="en-US" dirty="0" err="1"/>
              <a:t>parametru</a:t>
            </a:r>
            <a:r>
              <a:rPr lang="en-US" dirty="0"/>
              <a:t> de control: </a:t>
            </a:r>
            <a:r>
              <a:rPr lang="en-US" dirty="0" err="1"/>
              <a:t>prezintă</a:t>
            </a:r>
            <a:r>
              <a:rPr lang="en-US" dirty="0"/>
              <a:t> o </a:t>
            </a:r>
            <a:r>
              <a:rPr lang="en-US" b="1" i="1" u="sng" dirty="0" err="1">
                <a:solidFill>
                  <a:srgbClr val="0033CC"/>
                </a:solidFill>
              </a:rPr>
              <a:t>viteză</a:t>
            </a:r>
            <a:r>
              <a:rPr lang="en-US" b="1" i="1" u="sng" dirty="0">
                <a:solidFill>
                  <a:srgbClr val="0033CC"/>
                </a:solidFill>
              </a:rPr>
              <a:t> de </a:t>
            </a:r>
            <a:r>
              <a:rPr lang="en-US" b="1" i="1" u="sng" dirty="0" err="1">
                <a:solidFill>
                  <a:srgbClr val="0033CC"/>
                </a:solidFill>
              </a:rPr>
              <a:t>cedare</a:t>
            </a:r>
            <a:r>
              <a:rPr lang="en-US" b="1" i="1" u="sng" dirty="0">
                <a:solidFill>
                  <a:srgbClr val="0033CC"/>
                </a:solidFill>
              </a:rPr>
              <a:t> </a:t>
            </a:r>
            <a:r>
              <a:rPr lang="en-US" b="1" i="1" u="sng" dirty="0" err="1">
                <a:solidFill>
                  <a:srgbClr val="0033CC"/>
                </a:solidFill>
              </a:rPr>
              <a:t>preprogramată</a:t>
            </a:r>
            <a:r>
              <a:rPr lang="en-US" b="1" i="1" u="sng" dirty="0">
                <a:solidFill>
                  <a:srgbClr val="0033CC"/>
                </a:solidFill>
              </a:rPr>
              <a:t> </a:t>
            </a:r>
            <a:r>
              <a:rPr lang="en-US" b="1" i="1" u="sng" dirty="0" err="1">
                <a:solidFill>
                  <a:srgbClr val="0033CC"/>
                </a:solidFill>
              </a:rPr>
              <a:t>sau</a:t>
            </a:r>
            <a:r>
              <a:rPr lang="en-US" b="1" i="1" u="sng" dirty="0">
                <a:solidFill>
                  <a:srgbClr val="0033CC"/>
                </a:solidFill>
              </a:rPr>
              <a:t> </a:t>
            </a:r>
            <a:r>
              <a:rPr lang="en-US" b="1" i="1" u="sng" dirty="0" err="1">
                <a:solidFill>
                  <a:srgbClr val="0033CC"/>
                </a:solidFill>
              </a:rPr>
              <a:t>autoreglabilă</a:t>
            </a:r>
            <a:r>
              <a:rPr lang="en-US" dirty="0"/>
              <a:t>.</a:t>
            </a:r>
            <a:endParaRPr lang="ru-RU" dirty="0"/>
          </a:p>
          <a:p>
            <a:pPr algn="just"/>
            <a:r>
              <a:rPr lang="en-US" dirty="0" err="1"/>
              <a:t>Descoperirile</a:t>
            </a:r>
            <a:r>
              <a:rPr lang="en-US" dirty="0"/>
              <a:t> din </a:t>
            </a:r>
            <a:r>
              <a:rPr lang="en-US" dirty="0" err="1"/>
              <a:t>biologia</a:t>
            </a:r>
            <a:r>
              <a:rPr lang="en-US" dirty="0"/>
              <a:t> </a:t>
            </a:r>
            <a:r>
              <a:rPr lang="en-US" dirty="0" smtClean="0"/>
              <a:t>molecular</a:t>
            </a:r>
            <a:r>
              <a:rPr lang="ro-MO" dirty="0" smtClean="0"/>
              <a:t>ă</a:t>
            </a:r>
            <a:r>
              <a:rPr lang="en-US" dirty="0" smtClean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imunologie</a:t>
            </a:r>
            <a:r>
              <a:rPr lang="en-US" dirty="0"/>
              <a:t> au </a:t>
            </a:r>
            <a:r>
              <a:rPr lang="en-US" dirty="0" err="1"/>
              <a:t>făcut</a:t>
            </a:r>
            <a:r>
              <a:rPr lang="en-US" dirty="0"/>
              <a:t> </a:t>
            </a:r>
            <a:r>
              <a:rPr lang="en-US" dirty="0" err="1"/>
              <a:t>posibilă</a:t>
            </a:r>
            <a:r>
              <a:rPr lang="en-US" dirty="0"/>
              <a:t> </a:t>
            </a:r>
            <a:r>
              <a:rPr lang="en-US" dirty="0" err="1"/>
              <a:t>apariția</a:t>
            </a:r>
            <a:r>
              <a:rPr lang="en-US" dirty="0"/>
              <a:t> </a:t>
            </a:r>
            <a:r>
              <a:rPr lang="en-US" i="1" u="sng" dirty="0" err="1">
                <a:solidFill>
                  <a:srgbClr val="0033CC"/>
                </a:solidFill>
              </a:rPr>
              <a:t>sistemelor</a:t>
            </a:r>
            <a:r>
              <a:rPr lang="en-US" i="1" u="sng" dirty="0">
                <a:solidFill>
                  <a:srgbClr val="0033CC"/>
                </a:solidFill>
              </a:rPr>
              <a:t> </a:t>
            </a:r>
            <a:r>
              <a:rPr lang="en-US" i="1" u="sng" dirty="0" err="1">
                <a:solidFill>
                  <a:srgbClr val="0033CC"/>
                </a:solidFill>
              </a:rPr>
              <a:t>farmaceutice</a:t>
            </a:r>
            <a:r>
              <a:rPr lang="en-US" i="1" u="sng" dirty="0">
                <a:solidFill>
                  <a:srgbClr val="0033CC"/>
                </a:solidFill>
              </a:rPr>
              <a:t> de transport la </a:t>
            </a:r>
            <a:r>
              <a:rPr lang="en-US" i="1" u="sng" dirty="0" err="1">
                <a:solidFill>
                  <a:srgbClr val="0033CC"/>
                </a:solidFill>
              </a:rPr>
              <a:t>țintă</a:t>
            </a:r>
            <a:r>
              <a:rPr lang="en-US" i="1" dirty="0"/>
              <a:t> </a:t>
            </a:r>
            <a:r>
              <a:rPr lang="en-US" dirty="0"/>
              <a:t>a </a:t>
            </a:r>
            <a:r>
              <a:rPr lang="en-US" dirty="0" err="1"/>
              <a:t>substanțelor</a:t>
            </a:r>
            <a:r>
              <a:rPr lang="en-US" dirty="0"/>
              <a:t> </a:t>
            </a:r>
            <a:r>
              <a:rPr lang="en-US" dirty="0" err="1"/>
              <a:t>medicamentoase</a:t>
            </a:r>
            <a:r>
              <a:rPr lang="en-US" dirty="0"/>
              <a:t>, </a:t>
            </a:r>
            <a:r>
              <a:rPr lang="en-US" dirty="0" err="1"/>
              <a:t>caracterizate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:</a:t>
            </a:r>
            <a:endParaRPr lang="ru-RU" dirty="0"/>
          </a:p>
          <a:p>
            <a:pPr lvl="0" algn="just"/>
            <a:r>
              <a:rPr lang="en-US" i="1" dirty="0" err="1">
                <a:solidFill>
                  <a:srgbClr val="0033CC"/>
                </a:solidFill>
              </a:rPr>
              <a:t>Utilizarea</a:t>
            </a:r>
            <a:r>
              <a:rPr lang="en-US" i="1" dirty="0">
                <a:solidFill>
                  <a:srgbClr val="0033CC"/>
                </a:solidFill>
              </a:rPr>
              <a:t> </a:t>
            </a:r>
            <a:r>
              <a:rPr lang="en-US" i="1" dirty="0" err="1">
                <a:solidFill>
                  <a:srgbClr val="0033CC"/>
                </a:solidFill>
              </a:rPr>
              <a:t>unor</a:t>
            </a:r>
            <a:r>
              <a:rPr lang="en-US" i="1" dirty="0">
                <a:solidFill>
                  <a:srgbClr val="0033CC"/>
                </a:solidFill>
              </a:rPr>
              <a:t> </a:t>
            </a:r>
            <a:r>
              <a:rPr lang="en-US" i="1" dirty="0" err="1">
                <a:solidFill>
                  <a:srgbClr val="0033CC"/>
                </a:solidFill>
              </a:rPr>
              <a:t>sisteme</a:t>
            </a:r>
            <a:r>
              <a:rPr lang="en-US" i="1" dirty="0">
                <a:solidFill>
                  <a:srgbClr val="0033CC"/>
                </a:solidFill>
              </a:rPr>
              <a:t> de transport molecular</a:t>
            </a:r>
            <a:r>
              <a:rPr lang="en-US" dirty="0"/>
              <a:t>, </a:t>
            </a:r>
            <a:r>
              <a:rPr lang="en-US" dirty="0" err="1"/>
              <a:t>deci</a:t>
            </a:r>
            <a:r>
              <a:rPr lang="en-US" dirty="0"/>
              <a:t> care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traverseze</a:t>
            </a:r>
            <a:r>
              <a:rPr lang="en-US" dirty="0"/>
              <a:t> </a:t>
            </a:r>
            <a:r>
              <a:rPr lang="en-US" dirty="0" err="1"/>
              <a:t>barierele</a:t>
            </a:r>
            <a:r>
              <a:rPr lang="en-US" dirty="0"/>
              <a:t> </a:t>
            </a:r>
            <a:r>
              <a:rPr lang="en-US" dirty="0" err="1"/>
              <a:t>biologice</a:t>
            </a:r>
            <a:r>
              <a:rPr lang="en-US" dirty="0"/>
              <a:t>;</a:t>
            </a:r>
            <a:endParaRPr lang="ru-RU" dirty="0"/>
          </a:p>
          <a:p>
            <a:pPr lvl="0" algn="just"/>
            <a:r>
              <a:rPr lang="en-US" i="1" dirty="0" err="1">
                <a:solidFill>
                  <a:srgbClr val="0033CC"/>
                </a:solidFill>
              </a:rPr>
              <a:t>Sinteza</a:t>
            </a:r>
            <a:r>
              <a:rPr lang="en-US" i="1" dirty="0">
                <a:solidFill>
                  <a:srgbClr val="0033CC"/>
                </a:solidFill>
              </a:rPr>
              <a:t> de </a:t>
            </a:r>
            <a:r>
              <a:rPr lang="en-US" i="1" dirty="0" err="1">
                <a:solidFill>
                  <a:srgbClr val="0033CC"/>
                </a:solidFill>
              </a:rPr>
              <a:t>noi</a:t>
            </a:r>
            <a:r>
              <a:rPr lang="en-US" i="1" dirty="0">
                <a:solidFill>
                  <a:srgbClr val="0033CC"/>
                </a:solidFill>
              </a:rPr>
              <a:t> molecule active</a:t>
            </a:r>
            <a:r>
              <a:rPr lang="en-US" dirty="0"/>
              <a:t>, </a:t>
            </a:r>
            <a:r>
              <a:rPr lang="en-US" dirty="0" err="1"/>
              <a:t>înzestrate</a:t>
            </a:r>
            <a:r>
              <a:rPr lang="en-US" dirty="0"/>
              <a:t> cu mare </a:t>
            </a:r>
            <a:r>
              <a:rPr lang="en-US" dirty="0" err="1"/>
              <a:t>eficiență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cu </a:t>
            </a:r>
            <a:r>
              <a:rPr lang="en-US" dirty="0" err="1"/>
              <a:t>selectivitate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un </a:t>
            </a:r>
            <a:r>
              <a:rPr lang="en-US" dirty="0" err="1"/>
              <a:t>anumit</a:t>
            </a:r>
            <a:r>
              <a:rPr lang="en-US" dirty="0"/>
              <a:t> receptor.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739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418058"/>
          </a:xfrm>
        </p:spPr>
        <p:txBody>
          <a:bodyPr>
            <a:noAutofit/>
          </a:bodyPr>
          <a:lstStyle/>
          <a:p>
            <a:r>
              <a:rPr lang="ro-MO" sz="2600" b="1" i="1" dirty="0" smtClean="0">
                <a:solidFill>
                  <a:srgbClr val="C00000"/>
                </a:solidFill>
              </a:rPr>
              <a:t/>
            </a:r>
            <a:br>
              <a:rPr lang="ro-MO" sz="2600" b="1" i="1" dirty="0" smtClean="0">
                <a:solidFill>
                  <a:srgbClr val="C00000"/>
                </a:solidFill>
              </a:rPr>
            </a:br>
            <a:r>
              <a:rPr lang="ro-MO" sz="2600" b="1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Evoluția </a:t>
            </a:r>
            <a:r>
              <a:rPr lang="ro-MO" sz="2600" b="1" i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conceptului de medicament și a criteriilor de calitate</a:t>
            </a:r>
            <a:r>
              <a:rPr lang="ru-RU" sz="2600" dirty="0"/>
              <a:t/>
            </a:r>
            <a:br>
              <a:rPr lang="ru-RU" sz="2600" dirty="0"/>
            </a:br>
            <a:endParaRPr lang="ru-RU" sz="26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1839073"/>
              </p:ext>
            </p:extLst>
          </p:nvPr>
        </p:nvGraphicFramePr>
        <p:xfrm>
          <a:off x="179512" y="597366"/>
          <a:ext cx="8856984" cy="5876544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7214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355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63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MO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MEDICAMENTUL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962" marR="439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MO" sz="2000" b="1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CRITERII DE APLICARE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962" marR="43962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710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MO" sz="20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GENERAȚIA ÎNTÂI: </a:t>
                      </a:r>
                      <a:endParaRPr lang="ro-MO" sz="2000" b="1" dirty="0" smtClean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MO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medicamentele </a:t>
                      </a:r>
                      <a:r>
                        <a:rPr lang="ro-MO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clasice, convenționale: </a:t>
                      </a:r>
                      <a:endParaRPr lang="ro-MO" sz="20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MO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soluții</a:t>
                      </a:r>
                      <a:r>
                        <a:rPr lang="ro-MO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soluții injectabile, unguente, supozitoare, capsule, comprimate, etc.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962" marR="4396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MO" sz="2000" b="1" dirty="0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După 1950: (principiile fizico-chimice)</a:t>
                      </a:r>
                      <a:endParaRPr lang="ru-RU" sz="2000" b="1" dirty="0"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o-MO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Identitatea</a:t>
                      </a:r>
                      <a:endParaRPr lang="ru-RU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o-MO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Puritatea</a:t>
                      </a:r>
                      <a:endParaRPr lang="ru-RU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o-MO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Cantitatea rațională de substanță </a:t>
                      </a:r>
                      <a:r>
                        <a:rPr lang="ro-MO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medicamentoasă din </a:t>
                      </a:r>
                      <a:r>
                        <a:rPr lang="ro-MO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formă farmaceutică (conform normelor de calitate)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962" marR="43962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722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MO" sz="20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GENERAȚIA A DOUA: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MO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Medicamentele cu cedare prelungită sau susținută, </a:t>
                      </a:r>
                      <a:endParaRPr lang="ro-MO" sz="2000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MO" sz="200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forme </a:t>
                      </a:r>
                      <a:r>
                        <a:rPr lang="ro-MO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farmaceutice cu precursori medicamentoși bioreversibili etc.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962" marR="4396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MO" sz="2000" b="1" dirty="0"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După 1960: </a:t>
                      </a:r>
                      <a:r>
                        <a:rPr lang="ro-MO" sz="2000" b="1" u="sng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(impactul cu Biofarmacia)</a:t>
                      </a:r>
                      <a:endParaRPr lang="ru-RU" sz="2000" b="1" u="sng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o-MO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Criteriile anterioare dar și</a:t>
                      </a:r>
                      <a:endParaRPr lang="ru-RU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o-MO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Uniformitatea conținutului de substanță medicamentoasă pe doze unitare de medicament</a:t>
                      </a:r>
                      <a:endParaRPr lang="ru-RU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o-MO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Puritatea (limitele contaminării microbiene, chimice și mecanice)</a:t>
                      </a:r>
                      <a:endParaRPr lang="ru-RU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o-MO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Inofensivitatea relativă (toxicitatea la locul de administrare și sistemică)</a:t>
                      </a:r>
                      <a:endParaRPr lang="ru-RU" sz="20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o-MO" sz="20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Eficacitatea terapeutică (biodisponibilitatea substanței medicamentoase)</a:t>
                      </a:r>
                      <a:endParaRPr lang="ru-RU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3962" marR="43962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55730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418058"/>
          </a:xfrm>
        </p:spPr>
        <p:txBody>
          <a:bodyPr>
            <a:noAutofit/>
          </a:bodyPr>
          <a:lstStyle/>
          <a:p>
            <a:r>
              <a:rPr lang="ro-MO" sz="2600" b="1" i="1" dirty="0" smtClean="0">
                <a:solidFill>
                  <a:srgbClr val="C00000"/>
                </a:solidFill>
              </a:rPr>
              <a:t/>
            </a:r>
            <a:br>
              <a:rPr lang="ro-MO" sz="2600" b="1" i="1" dirty="0" smtClean="0">
                <a:solidFill>
                  <a:srgbClr val="C00000"/>
                </a:solidFill>
              </a:rPr>
            </a:br>
            <a:r>
              <a:rPr lang="ro-MO" sz="2600" b="1" i="1" u="sng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Evoluția </a:t>
            </a:r>
            <a:r>
              <a:rPr lang="ro-MO" sz="2600" b="1" i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conceptului de medicament și a criteriilor de calitate</a:t>
            </a:r>
            <a:r>
              <a:rPr lang="ru-RU" sz="2600" dirty="0"/>
              <a:t/>
            </a:r>
            <a:br>
              <a:rPr lang="ru-RU" sz="2600" dirty="0"/>
            </a:br>
            <a:endParaRPr lang="ru-RU" sz="26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1544547"/>
              </p:ext>
            </p:extLst>
          </p:nvPr>
        </p:nvGraphicFramePr>
        <p:xfrm>
          <a:off x="107505" y="597366"/>
          <a:ext cx="8928992" cy="578485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2484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052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630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MO" sz="2000" b="1" dirty="0">
                          <a:effectLst/>
                        </a:rPr>
                        <a:t>MEDICAMENTUL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962" marR="4396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o-MO" sz="2000" b="1" dirty="0">
                          <a:effectLst/>
                        </a:rPr>
                        <a:t>CRITERII DE APLICARE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962" marR="43962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3710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MO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GENERA</a:t>
                      </a:r>
                      <a:r>
                        <a:rPr lang="ro-MO" sz="2000" b="1" dirty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Ț</a:t>
                      </a:r>
                      <a:r>
                        <a:rPr lang="ro-MO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IA A TREIA: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MO" sz="200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Dispozitive </a:t>
                      </a:r>
                      <a:r>
                        <a:rPr lang="ro-MO" sz="2000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ș</a:t>
                      </a:r>
                      <a:r>
                        <a:rPr lang="ro-MO" sz="200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i sisteme de cedare cu viteză controlată: </a:t>
                      </a:r>
                      <a:r>
                        <a:rPr lang="ro-MO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pompe portabile cu programarea cedării sau cu senzori</a:t>
                      </a:r>
                      <a:r>
                        <a:rPr lang="ro-MO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, sisteme </a:t>
                      </a:r>
                      <a:r>
                        <a:rPr lang="ro-MO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terapeutice, etc.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MO" sz="1900" b="1" dirty="0">
                          <a:solidFill>
                            <a:srgbClr val="0033CC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După 1970: </a:t>
                      </a:r>
                      <a:r>
                        <a:rPr lang="ro-MO" sz="1900" b="1" u="sng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(impactul cu Farmacocinetica)</a:t>
                      </a:r>
                      <a:endParaRPr lang="ru-RU" sz="1900" b="1" u="sng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o-MO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Criterii anterioare </a:t>
                      </a:r>
                      <a:r>
                        <a:rPr lang="ro-MO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ș</a:t>
                      </a:r>
                      <a:r>
                        <a:rPr lang="ro-MO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i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o-MO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Viteza de cedare programată sau autoreglabilă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97224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MO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GENERA</a:t>
                      </a:r>
                      <a:r>
                        <a:rPr lang="ro-MO" sz="2000" b="1" dirty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Ț</a:t>
                      </a:r>
                      <a:r>
                        <a:rPr lang="ro-MO" sz="2000" b="1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IA A PATRA:</a:t>
                      </a:r>
                      <a:endParaRPr lang="ru-RU" sz="20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MO" sz="200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Sisteme farmaceutice de transport la </a:t>
                      </a:r>
                      <a:r>
                        <a:rPr lang="ro-MO" sz="2000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ț</a:t>
                      </a:r>
                      <a:r>
                        <a:rPr lang="ro-MO" sz="200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intă a substan</a:t>
                      </a:r>
                      <a:r>
                        <a:rPr lang="ro-MO" sz="2000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ț</a:t>
                      </a:r>
                      <a:r>
                        <a:rPr lang="ro-MO" sz="2000" i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ei medicamentoase, </a:t>
                      </a:r>
                      <a:r>
                        <a:rPr lang="ro-MO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pentru o terapie cu localizare de organ, cu specificitate pentru un anumit tip de </a:t>
                      </a:r>
                      <a:r>
                        <a:rPr lang="ro-MO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celule: </a:t>
                      </a:r>
                      <a:r>
                        <a:rPr lang="ro-MO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microsfere, eritrocite, transportoare, nanoparticule, lipozomi, anticorpi monoclonali, macromolecule transportoare, precursori medicamento</a:t>
                      </a:r>
                      <a:r>
                        <a:rPr lang="ro-MO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ș</a:t>
                      </a:r>
                      <a:r>
                        <a:rPr lang="ro-MO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i, lectine, anticorpi-antireceptor, analogi ai oligonucleotidelor, etc.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MO" sz="2000" b="1" dirty="0">
                          <a:solidFill>
                            <a:srgbClr val="0033CC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După 1980: </a:t>
                      </a:r>
                      <a:r>
                        <a:rPr lang="ro-MO" sz="2000" b="1" u="sng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(impactul cu Biologia moleculară </a:t>
                      </a:r>
                      <a:r>
                        <a:rPr lang="ro-MO" sz="2000" b="1" u="sng" dirty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ș</a:t>
                      </a:r>
                      <a:r>
                        <a:rPr lang="ro-MO" sz="2000" b="1" u="sng" dirty="0">
                          <a:solidFill>
                            <a:srgbClr val="C0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i Imunologia)</a:t>
                      </a:r>
                      <a:endParaRPr lang="ru-RU" sz="2000" b="1" u="sng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o-MO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Capacitatea de traversare a barierelor biologice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o-MO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Selectivitatea fa</a:t>
                      </a:r>
                      <a:r>
                        <a:rPr lang="ro-MO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ț</a:t>
                      </a:r>
                      <a:r>
                        <a:rPr lang="ro-MO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ă de celulele cu receptori specifici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o-MO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Lipsa antigenită</a:t>
                      </a:r>
                      <a:r>
                        <a:rPr lang="ro-MO" sz="20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ț</a:t>
                      </a:r>
                      <a:r>
                        <a:rPr lang="ro-MO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ii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342900" lvl="0" indent="-34290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Symbol"/>
                        <a:buChar char=""/>
                      </a:pPr>
                      <a:r>
                        <a:rPr lang="ro-MO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Biodegrabilitatea, etc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8172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Obținerea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scară</a:t>
            </a:r>
            <a:r>
              <a:rPr lang="en-US" dirty="0"/>
              <a:t> </a:t>
            </a:r>
            <a:r>
              <a:rPr lang="en-US" dirty="0" err="1"/>
              <a:t>industrială</a:t>
            </a:r>
            <a:r>
              <a:rPr lang="en-US" dirty="0"/>
              <a:t> a </a:t>
            </a:r>
            <a:r>
              <a:rPr lang="en-US" dirty="0" err="1"/>
              <a:t>unui</a:t>
            </a:r>
            <a:r>
              <a:rPr lang="en-US" dirty="0"/>
              <a:t> medicament de </a:t>
            </a:r>
            <a:r>
              <a:rPr lang="en-US" dirty="0" err="1"/>
              <a:t>calitate</a:t>
            </a:r>
            <a:r>
              <a:rPr lang="en-US" dirty="0"/>
              <a:t> </a:t>
            </a:r>
            <a:r>
              <a:rPr lang="en-US" dirty="0" err="1"/>
              <a:t>reprezintă</a:t>
            </a:r>
            <a:r>
              <a:rPr lang="en-US" dirty="0"/>
              <a:t> o </a:t>
            </a:r>
            <a:r>
              <a:rPr lang="en-US" dirty="0" smtClean="0"/>
              <a:t>problem</a:t>
            </a:r>
            <a:r>
              <a:rPr lang="ro-MO" dirty="0" smtClean="0"/>
              <a:t>ă</a:t>
            </a:r>
            <a:r>
              <a:rPr lang="en-US" dirty="0" smtClean="0"/>
              <a:t> </a:t>
            </a:r>
            <a:r>
              <a:rPr lang="en-US" dirty="0" err="1"/>
              <a:t>foarte</a:t>
            </a:r>
            <a:r>
              <a:rPr lang="en-US" dirty="0"/>
              <a:t> </a:t>
            </a:r>
            <a:r>
              <a:rPr lang="en-US" dirty="0" err="1"/>
              <a:t>dificilă</a:t>
            </a:r>
            <a:r>
              <a:rPr lang="en-US" dirty="0"/>
              <a:t>, </a:t>
            </a:r>
            <a:r>
              <a:rPr lang="en-US" dirty="0" err="1"/>
              <a:t>deoarece</a:t>
            </a:r>
            <a:r>
              <a:rPr lang="en-US" dirty="0"/>
              <a:t> </a:t>
            </a:r>
            <a:r>
              <a:rPr lang="en-US" dirty="0" err="1"/>
              <a:t>acesta</a:t>
            </a:r>
            <a:r>
              <a:rPr lang="en-US" dirty="0"/>
              <a:t> are o </a:t>
            </a:r>
            <a:r>
              <a:rPr lang="en-US" dirty="0" err="1"/>
              <a:t>destinație</a:t>
            </a:r>
            <a:r>
              <a:rPr lang="en-US" dirty="0"/>
              <a:t> </a:t>
            </a:r>
            <a:r>
              <a:rPr lang="en-US" dirty="0" err="1"/>
              <a:t>foarte</a:t>
            </a:r>
            <a:r>
              <a:rPr lang="en-US" dirty="0"/>
              <a:t> </a:t>
            </a:r>
            <a:r>
              <a:rPr lang="en-US" dirty="0" smtClean="0"/>
              <a:t>specific</a:t>
            </a:r>
            <a:r>
              <a:rPr lang="ro-MO" dirty="0" smtClean="0"/>
              <a:t>ă</a:t>
            </a:r>
            <a:r>
              <a:rPr lang="en-US" dirty="0" smtClean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importantă</a:t>
            </a:r>
            <a:r>
              <a:rPr lang="en-US" dirty="0"/>
              <a:t> – </a:t>
            </a:r>
            <a:r>
              <a:rPr lang="en-US" dirty="0" err="1"/>
              <a:t>menținerea</a:t>
            </a:r>
            <a:r>
              <a:rPr lang="en-US" dirty="0"/>
              <a:t> </a:t>
            </a:r>
            <a:r>
              <a:rPr lang="en-US" dirty="0" err="1"/>
              <a:t>vieții</a:t>
            </a:r>
            <a:r>
              <a:rPr lang="en-US" dirty="0"/>
              <a:t> </a:t>
            </a:r>
            <a:r>
              <a:rPr lang="en-US" dirty="0" err="1"/>
              <a:t>umane</a:t>
            </a:r>
            <a:r>
              <a:rPr lang="en-US" dirty="0"/>
              <a:t>. </a:t>
            </a:r>
            <a:r>
              <a:rPr lang="en-US" b="1" dirty="0" err="1">
                <a:solidFill>
                  <a:srgbClr val="0033CC"/>
                </a:solidFill>
              </a:rPr>
              <a:t>În</a:t>
            </a:r>
            <a:r>
              <a:rPr lang="en-US" b="1" dirty="0">
                <a:solidFill>
                  <a:srgbClr val="0033CC"/>
                </a:solidFill>
              </a:rPr>
              <a:t> </a:t>
            </a:r>
            <a:r>
              <a:rPr lang="en-US" b="1" dirty="0" err="1">
                <a:solidFill>
                  <a:srgbClr val="0033CC"/>
                </a:solidFill>
              </a:rPr>
              <a:t>indistria</a:t>
            </a:r>
            <a:r>
              <a:rPr lang="en-US" b="1" dirty="0">
                <a:solidFill>
                  <a:srgbClr val="0033CC"/>
                </a:solidFill>
              </a:rPr>
              <a:t> de </a:t>
            </a:r>
            <a:r>
              <a:rPr lang="en-US" b="1" dirty="0" err="1">
                <a:solidFill>
                  <a:srgbClr val="0033CC"/>
                </a:solidFill>
              </a:rPr>
              <a:t>medicamente</a:t>
            </a:r>
            <a:r>
              <a:rPr lang="en-US" b="1" dirty="0">
                <a:solidFill>
                  <a:srgbClr val="0033CC"/>
                </a:solidFill>
              </a:rPr>
              <a:t> </a:t>
            </a:r>
            <a:r>
              <a:rPr lang="en-US" b="1" dirty="0" err="1">
                <a:solidFill>
                  <a:srgbClr val="0033CC"/>
                </a:solidFill>
              </a:rPr>
              <a:t>calitatea</a:t>
            </a:r>
            <a:r>
              <a:rPr lang="en-US" b="1" dirty="0">
                <a:solidFill>
                  <a:srgbClr val="0033CC"/>
                </a:solidFill>
              </a:rPr>
              <a:t> </a:t>
            </a:r>
            <a:r>
              <a:rPr lang="en-US" b="1" dirty="0" err="1">
                <a:solidFill>
                  <a:srgbClr val="0033CC"/>
                </a:solidFill>
              </a:rPr>
              <a:t>produselor</a:t>
            </a:r>
            <a:r>
              <a:rPr lang="en-US" b="1" dirty="0">
                <a:solidFill>
                  <a:srgbClr val="0033CC"/>
                </a:solidFill>
              </a:rPr>
              <a:t> fabricate </a:t>
            </a:r>
            <a:r>
              <a:rPr lang="en-US" b="1" dirty="0" err="1">
                <a:solidFill>
                  <a:srgbClr val="0033CC"/>
                </a:solidFill>
              </a:rPr>
              <a:t>este</a:t>
            </a:r>
            <a:r>
              <a:rPr lang="en-US" b="1" dirty="0">
                <a:solidFill>
                  <a:srgbClr val="0033CC"/>
                </a:solidFill>
              </a:rPr>
              <a:t> </a:t>
            </a:r>
            <a:r>
              <a:rPr lang="en-US" b="1" dirty="0" err="1">
                <a:solidFill>
                  <a:srgbClr val="0033CC"/>
                </a:solidFill>
              </a:rPr>
              <a:t>garantată</a:t>
            </a:r>
            <a:r>
              <a:rPr lang="en-US" b="1" dirty="0">
                <a:solidFill>
                  <a:srgbClr val="0033CC"/>
                </a:solidFill>
              </a:rPr>
              <a:t> </a:t>
            </a:r>
            <a:r>
              <a:rPr lang="en-US" b="1" dirty="0" err="1">
                <a:solidFill>
                  <a:srgbClr val="0033CC"/>
                </a:solidFill>
              </a:rPr>
              <a:t>și</a:t>
            </a:r>
            <a:r>
              <a:rPr lang="en-US" b="1" dirty="0">
                <a:solidFill>
                  <a:srgbClr val="0033CC"/>
                </a:solidFill>
              </a:rPr>
              <a:t> </a:t>
            </a:r>
            <a:r>
              <a:rPr lang="en-US" b="1" dirty="0" err="1">
                <a:solidFill>
                  <a:srgbClr val="0033CC"/>
                </a:solidFill>
              </a:rPr>
              <a:t>asigurată</a:t>
            </a:r>
            <a:r>
              <a:rPr lang="en-US" b="1" dirty="0">
                <a:solidFill>
                  <a:srgbClr val="0033CC"/>
                </a:solidFill>
              </a:rPr>
              <a:t> de </a:t>
            </a:r>
            <a:r>
              <a:rPr lang="en-US" b="1" dirty="0" err="1">
                <a:solidFill>
                  <a:srgbClr val="0033CC"/>
                </a:solidFill>
              </a:rPr>
              <a:t>producător</a:t>
            </a:r>
            <a:r>
              <a:rPr lang="en-US" b="1" dirty="0">
                <a:solidFill>
                  <a:srgbClr val="0033CC"/>
                </a:solidFill>
              </a:rPr>
              <a:t>.</a:t>
            </a:r>
            <a:endParaRPr lang="ru-RU" b="1" dirty="0">
              <a:solidFill>
                <a:srgbClr val="0033CC"/>
              </a:solidFill>
            </a:endParaRPr>
          </a:p>
          <a:p>
            <a:pPr algn="just"/>
            <a:r>
              <a:rPr lang="en-US" b="1" dirty="0" err="1">
                <a:solidFill>
                  <a:srgbClr val="C00000"/>
                </a:solidFill>
              </a:rPr>
              <a:t>Obiectivul</a:t>
            </a:r>
            <a:r>
              <a:rPr lang="en-US" b="1" dirty="0">
                <a:solidFill>
                  <a:srgbClr val="C00000"/>
                </a:solidFill>
              </a:rPr>
              <a:t> principal al </a:t>
            </a:r>
            <a:r>
              <a:rPr lang="en-US" b="1" dirty="0" err="1">
                <a:solidFill>
                  <a:srgbClr val="C00000"/>
                </a:solidFill>
              </a:rPr>
              <a:t>asigurării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calității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constă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în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garantarea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faptului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că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fiecare</a:t>
            </a:r>
            <a:r>
              <a:rPr lang="en-US" b="1" dirty="0">
                <a:solidFill>
                  <a:srgbClr val="C00000"/>
                </a:solidFill>
              </a:rPr>
              <a:t> lot de </a:t>
            </a:r>
            <a:r>
              <a:rPr lang="en-US" b="1" dirty="0" err="1">
                <a:solidFill>
                  <a:srgbClr val="C00000"/>
                </a:solidFill>
              </a:rPr>
              <a:t>produs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corespunde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specificațiilor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și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este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în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concordanță</a:t>
            </a:r>
            <a:r>
              <a:rPr lang="en-US" b="1" dirty="0">
                <a:solidFill>
                  <a:srgbClr val="C00000"/>
                </a:solidFill>
              </a:rPr>
              <a:t> cu </a:t>
            </a:r>
            <a:r>
              <a:rPr lang="en-US" b="1" dirty="0" err="1">
                <a:solidFill>
                  <a:srgbClr val="C00000"/>
                </a:solidFill>
              </a:rPr>
              <a:t>scopul</a:t>
            </a:r>
            <a:r>
              <a:rPr lang="en-US" b="1" dirty="0">
                <a:solidFill>
                  <a:srgbClr val="C00000"/>
                </a:solidFill>
              </a:rPr>
              <a:t> </a:t>
            </a:r>
            <a:r>
              <a:rPr lang="en-US" b="1" dirty="0" err="1">
                <a:solidFill>
                  <a:srgbClr val="C00000"/>
                </a:solidFill>
              </a:rPr>
              <a:t>utilizării</a:t>
            </a:r>
            <a:r>
              <a:rPr lang="en-US" b="1" dirty="0">
                <a:solidFill>
                  <a:srgbClr val="C00000"/>
                </a:solidFill>
              </a:rPr>
              <a:t> sale.</a:t>
            </a:r>
            <a:endParaRPr lang="ru-RU" b="1" dirty="0">
              <a:solidFill>
                <a:srgbClr val="C00000"/>
              </a:solidFill>
            </a:endParaRPr>
          </a:p>
          <a:p>
            <a:pPr algn="just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49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109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MO" b="1" dirty="0"/>
              <a:t>Cercetare și dezvoltarea de medicamente</a:t>
            </a:r>
            <a:endParaRPr lang="ru-RU" sz="2400" dirty="0"/>
          </a:p>
          <a:p>
            <a:r>
              <a:rPr lang="ro-MO" dirty="0"/>
              <a:t>	Acest proces este foarte complex și multilateral și include urmăîtoarele faze:</a:t>
            </a:r>
            <a:endParaRPr lang="ru-RU" sz="2400" dirty="0"/>
          </a:p>
          <a:p>
            <a:pPr lvl="1"/>
            <a:r>
              <a:rPr lang="ro-MO" dirty="0"/>
              <a:t>Cercetarea și prepararea substanței medicamentoase</a:t>
            </a:r>
            <a:endParaRPr lang="ru-RU" sz="2000" dirty="0"/>
          </a:p>
          <a:p>
            <a:pPr lvl="1"/>
            <a:r>
              <a:rPr lang="ro-MO" dirty="0"/>
              <a:t>Dezvoltarea unui medicament.</a:t>
            </a:r>
            <a:endParaRPr lang="ru-RU" sz="2000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008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/>
              <a:t>Initial,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fabricarea</a:t>
            </a:r>
            <a:r>
              <a:rPr lang="en-US" dirty="0"/>
              <a:t> </a:t>
            </a:r>
            <a:r>
              <a:rPr lang="en-US" dirty="0" err="1"/>
              <a:t>industrială</a:t>
            </a:r>
            <a:r>
              <a:rPr lang="en-US" dirty="0"/>
              <a:t> a </a:t>
            </a:r>
            <a:r>
              <a:rPr lang="en-US" dirty="0" err="1"/>
              <a:t>medicamentelor</a:t>
            </a:r>
            <a:r>
              <a:rPr lang="en-US" dirty="0"/>
              <a:t> s-a </a:t>
            </a:r>
            <a:r>
              <a:rPr lang="en-US" dirty="0" err="1"/>
              <a:t>acordat</a:t>
            </a:r>
            <a:r>
              <a:rPr lang="en-US" dirty="0"/>
              <a:t> o </a:t>
            </a:r>
            <a:r>
              <a:rPr lang="en-US" dirty="0" err="1"/>
              <a:t>importanță</a:t>
            </a:r>
            <a:r>
              <a:rPr lang="en-US" dirty="0"/>
              <a:t> </a:t>
            </a:r>
            <a:r>
              <a:rPr lang="en-US" dirty="0" err="1"/>
              <a:t>exagerată</a:t>
            </a:r>
            <a:r>
              <a:rPr lang="en-US" dirty="0"/>
              <a:t> </a:t>
            </a:r>
            <a:r>
              <a:rPr lang="en-US" dirty="0" err="1"/>
              <a:t>controlului</a:t>
            </a:r>
            <a:r>
              <a:rPr lang="en-US" dirty="0"/>
              <a:t> </a:t>
            </a:r>
            <a:r>
              <a:rPr lang="en-US" dirty="0" err="1"/>
              <a:t>produsului</a:t>
            </a:r>
            <a:r>
              <a:rPr lang="en-US" dirty="0"/>
              <a:t> </a:t>
            </a:r>
            <a:r>
              <a:rPr lang="en-US" dirty="0" err="1"/>
              <a:t>finit</a:t>
            </a:r>
            <a:r>
              <a:rPr lang="en-US" dirty="0"/>
              <a:t>. </a:t>
            </a:r>
            <a:endParaRPr lang="en-US" dirty="0" smtClean="0"/>
          </a:p>
          <a:p>
            <a:pPr algn="just"/>
            <a:r>
              <a:rPr lang="en-US" dirty="0" smtClean="0"/>
              <a:t>Ulterior</a:t>
            </a:r>
            <a:r>
              <a:rPr lang="en-US" dirty="0"/>
              <a:t>, s-a </a:t>
            </a:r>
            <a:r>
              <a:rPr lang="en-US" dirty="0" err="1"/>
              <a:t>apelat</a:t>
            </a:r>
            <a:r>
              <a:rPr lang="en-US" dirty="0"/>
              <a:t> la </a:t>
            </a:r>
            <a:r>
              <a:rPr lang="en-US" dirty="0" err="1"/>
              <a:t>controlul</a:t>
            </a:r>
            <a:r>
              <a:rPr lang="en-US" dirty="0"/>
              <a:t> </a:t>
            </a:r>
            <a:r>
              <a:rPr lang="en-US" dirty="0" err="1"/>
              <a:t>calității</a:t>
            </a:r>
            <a:r>
              <a:rPr lang="en-US" dirty="0"/>
              <a:t> la </a:t>
            </a:r>
            <a:r>
              <a:rPr lang="en-US" dirty="0" err="1"/>
              <a:t>toate</a:t>
            </a:r>
            <a:r>
              <a:rPr lang="en-US" dirty="0"/>
              <a:t> </a:t>
            </a:r>
            <a:r>
              <a:rPr lang="en-US" dirty="0" err="1"/>
              <a:t>etapele</a:t>
            </a:r>
            <a:r>
              <a:rPr lang="en-US" dirty="0"/>
              <a:t> de </a:t>
            </a:r>
            <a:r>
              <a:rPr lang="en-US" dirty="0" err="1"/>
              <a:t>producere</a:t>
            </a:r>
            <a:r>
              <a:rPr lang="en-US" dirty="0"/>
              <a:t>, </a:t>
            </a:r>
            <a:r>
              <a:rPr lang="en-US" dirty="0" err="1"/>
              <a:t>începând</a:t>
            </a:r>
            <a:r>
              <a:rPr lang="en-US" dirty="0"/>
              <a:t> cu </a:t>
            </a:r>
            <a:r>
              <a:rPr lang="en-US" dirty="0" err="1" smtClean="0"/>
              <a:t>materi</a:t>
            </a:r>
            <a:r>
              <a:rPr lang="ro-MO" dirty="0" smtClean="0"/>
              <a:t>il</a:t>
            </a:r>
            <a:r>
              <a:rPr lang="en-US" dirty="0" smtClean="0"/>
              <a:t>e prim</a:t>
            </a:r>
            <a:r>
              <a:rPr lang="ro-MO" dirty="0" smtClean="0"/>
              <a:t>e</a:t>
            </a:r>
            <a:r>
              <a:rPr lang="en-US" dirty="0" smtClean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continuând</a:t>
            </a:r>
            <a:r>
              <a:rPr lang="en-US" dirty="0"/>
              <a:t> cu </a:t>
            </a:r>
            <a:r>
              <a:rPr lang="en-US" dirty="0" err="1"/>
              <a:t>fazele</a:t>
            </a:r>
            <a:r>
              <a:rPr lang="en-US" dirty="0"/>
              <a:t> de </a:t>
            </a:r>
            <a:r>
              <a:rPr lang="en-US" dirty="0" err="1"/>
              <a:t>fabricare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condiționare</a:t>
            </a:r>
            <a:r>
              <a:rPr lang="en-US" dirty="0"/>
              <a:t>.</a:t>
            </a:r>
            <a:endParaRPr lang="ru-RU" dirty="0"/>
          </a:p>
          <a:p>
            <a:pPr algn="just"/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controla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obține</a:t>
            </a:r>
            <a:r>
              <a:rPr lang="en-US" dirty="0"/>
              <a:t> </a:t>
            </a:r>
            <a:r>
              <a:rPr lang="en-US" dirty="0" err="1"/>
              <a:t>calitatea</a:t>
            </a:r>
            <a:r>
              <a:rPr lang="en-US" dirty="0"/>
              <a:t> </a:t>
            </a:r>
            <a:r>
              <a:rPr lang="en-US" dirty="0" err="1"/>
              <a:t>cerută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medicament, care se </a:t>
            </a:r>
            <a:r>
              <a:rPr lang="en-US" dirty="0" err="1"/>
              <a:t>stabilește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i="1" dirty="0" err="1"/>
              <a:t>Normele</a:t>
            </a:r>
            <a:r>
              <a:rPr lang="en-US" i="1" dirty="0"/>
              <a:t> de </a:t>
            </a:r>
            <a:r>
              <a:rPr lang="en-US" i="1" dirty="0" err="1"/>
              <a:t>calitate</a:t>
            </a:r>
            <a:r>
              <a:rPr lang="en-US" i="1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i="1" dirty="0" err="1"/>
              <a:t>Normele</a:t>
            </a:r>
            <a:r>
              <a:rPr lang="en-US" i="1" dirty="0"/>
              <a:t> interne, </a:t>
            </a:r>
            <a:r>
              <a:rPr lang="en-US" dirty="0"/>
              <a:t>elaborate de </a:t>
            </a:r>
            <a:r>
              <a:rPr lang="en-US" dirty="0" err="1"/>
              <a:t>către</a:t>
            </a:r>
            <a:r>
              <a:rPr lang="en-US" dirty="0"/>
              <a:t> </a:t>
            </a:r>
            <a:r>
              <a:rPr lang="en-US" dirty="0" err="1"/>
              <a:t>producător</a:t>
            </a:r>
            <a:r>
              <a:rPr lang="en-US" dirty="0"/>
              <a:t>, </a:t>
            </a:r>
            <a:r>
              <a:rPr lang="en-US" dirty="0" err="1"/>
              <a:t>întreprinderea</a:t>
            </a:r>
            <a:r>
              <a:rPr lang="en-US" dirty="0"/>
              <a:t> </a:t>
            </a:r>
            <a:r>
              <a:rPr lang="en-US" dirty="0" err="1"/>
              <a:t>trebuie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conceapă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pună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aplicare</a:t>
            </a:r>
            <a:r>
              <a:rPr lang="en-US" dirty="0"/>
              <a:t> un </a:t>
            </a:r>
            <a:r>
              <a:rPr lang="en-US" dirty="0" err="1"/>
              <a:t>sistem</a:t>
            </a:r>
            <a:r>
              <a:rPr lang="en-US" dirty="0"/>
              <a:t> de </a:t>
            </a:r>
            <a:r>
              <a:rPr lang="en-US" dirty="0" err="1"/>
              <a:t>asigurare</a:t>
            </a:r>
            <a:r>
              <a:rPr lang="en-US" dirty="0"/>
              <a:t> a </a:t>
            </a:r>
            <a:r>
              <a:rPr lang="en-US" dirty="0" err="1"/>
              <a:t>calității</a:t>
            </a:r>
            <a:r>
              <a:rPr lang="en-US" dirty="0"/>
              <a:t> la </a:t>
            </a:r>
            <a:r>
              <a:rPr lang="en-US" dirty="0" err="1"/>
              <a:t>toate</a:t>
            </a:r>
            <a:r>
              <a:rPr lang="en-US" dirty="0"/>
              <a:t> </a:t>
            </a:r>
            <a:r>
              <a:rPr lang="en-US" dirty="0" err="1"/>
              <a:t>nivelurile</a:t>
            </a:r>
            <a:r>
              <a:rPr lang="en-US" dirty="0"/>
              <a:t>.</a:t>
            </a:r>
            <a:endParaRPr lang="ru-RU" dirty="0"/>
          </a:p>
          <a:p>
            <a:pPr algn="just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50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7527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264696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n-US" dirty="0" err="1"/>
              <a:t>Partea</a:t>
            </a:r>
            <a:r>
              <a:rPr lang="en-US" dirty="0"/>
              <a:t> din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care </a:t>
            </a:r>
            <a:r>
              <a:rPr lang="en-US" dirty="0" err="1"/>
              <a:t>privește</a:t>
            </a:r>
            <a:r>
              <a:rPr lang="en-US" dirty="0"/>
              <a:t> </a:t>
            </a:r>
            <a:r>
              <a:rPr lang="en-US" dirty="0" err="1"/>
              <a:t>producția</a:t>
            </a:r>
            <a:r>
              <a:rPr lang="en-US" dirty="0"/>
              <a:t> de </a:t>
            </a:r>
            <a:r>
              <a:rPr lang="en-US" dirty="0" err="1"/>
              <a:t>medicamente</a:t>
            </a:r>
            <a:r>
              <a:rPr lang="en-US" dirty="0"/>
              <a:t> </a:t>
            </a:r>
            <a:r>
              <a:rPr lang="en-US" dirty="0" err="1"/>
              <a:t>constituie</a:t>
            </a:r>
            <a:r>
              <a:rPr lang="en-US" dirty="0"/>
              <a:t> ”</a:t>
            </a:r>
            <a:r>
              <a:rPr lang="en-US" dirty="0" err="1"/>
              <a:t>Bună</a:t>
            </a:r>
            <a:r>
              <a:rPr lang="en-US" dirty="0"/>
              <a:t> </a:t>
            </a:r>
            <a:r>
              <a:rPr lang="en-US" dirty="0" err="1"/>
              <a:t>practica</a:t>
            </a:r>
            <a:r>
              <a:rPr lang="en-US" dirty="0"/>
              <a:t> de </a:t>
            </a:r>
            <a:r>
              <a:rPr lang="en-US" dirty="0" err="1"/>
              <a:t>fabricație</a:t>
            </a:r>
            <a:r>
              <a:rPr lang="en-US" dirty="0" smtClean="0"/>
              <a:t>”/</a:t>
            </a:r>
            <a:r>
              <a:rPr lang="ru-RU" b="1" dirty="0" smtClean="0"/>
              <a:t> Надлежащая производственная практика</a:t>
            </a:r>
            <a:r>
              <a:rPr lang="en-US" dirty="0" smtClean="0"/>
              <a:t>. </a:t>
            </a:r>
            <a:r>
              <a:rPr lang="en-US" dirty="0" err="1"/>
              <a:t>Întreprinderile</a:t>
            </a:r>
            <a:r>
              <a:rPr lang="en-US" dirty="0"/>
              <a:t> </a:t>
            </a:r>
            <a:r>
              <a:rPr lang="en-US" dirty="0" err="1"/>
              <a:t>farmaceutice</a:t>
            </a:r>
            <a:r>
              <a:rPr lang="en-US" dirty="0"/>
              <a:t> </a:t>
            </a:r>
            <a:r>
              <a:rPr lang="en-US" dirty="0" err="1"/>
              <a:t>trebuie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pună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aplicare</a:t>
            </a:r>
            <a:r>
              <a:rPr lang="en-US" dirty="0"/>
              <a:t> </a:t>
            </a:r>
            <a:r>
              <a:rPr lang="en-US" dirty="0" err="1"/>
              <a:t>recomandările</a:t>
            </a:r>
            <a:r>
              <a:rPr lang="en-US" dirty="0"/>
              <a:t> </a:t>
            </a:r>
            <a:r>
              <a:rPr lang="en-US" dirty="0" err="1"/>
              <a:t>prevăzute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ghidurile</a:t>
            </a:r>
            <a:r>
              <a:rPr lang="en-US" dirty="0"/>
              <a:t> </a:t>
            </a:r>
            <a:r>
              <a:rPr lang="en-US" dirty="0" err="1"/>
              <a:t>oficiale</a:t>
            </a:r>
            <a:r>
              <a:rPr lang="en-US" dirty="0"/>
              <a:t>.</a:t>
            </a:r>
            <a:endParaRPr lang="ru-RU" dirty="0"/>
          </a:p>
          <a:p>
            <a:pPr algn="just"/>
            <a:r>
              <a:rPr lang="en-US" dirty="0" err="1"/>
              <a:t>Regulile</a:t>
            </a:r>
            <a:r>
              <a:rPr lang="en-US" dirty="0"/>
              <a:t> de </a:t>
            </a:r>
            <a:r>
              <a:rPr lang="en-US" dirty="0" err="1"/>
              <a:t>bună</a:t>
            </a:r>
            <a:r>
              <a:rPr lang="en-US" dirty="0"/>
              <a:t> </a:t>
            </a:r>
            <a:r>
              <a:rPr lang="en-US" dirty="0" err="1"/>
              <a:t>practică</a:t>
            </a:r>
            <a:r>
              <a:rPr lang="en-US" dirty="0"/>
              <a:t> de </a:t>
            </a:r>
            <a:r>
              <a:rPr lang="en-US" dirty="0" err="1"/>
              <a:t>fabricaţie</a:t>
            </a:r>
            <a:r>
              <a:rPr lang="en-US" dirty="0"/>
              <a:t> a </a:t>
            </a:r>
            <a:r>
              <a:rPr lang="en-US" dirty="0" err="1"/>
              <a:t>medicamentelor</a:t>
            </a:r>
            <a:r>
              <a:rPr lang="en-US" dirty="0"/>
              <a:t> (GMP) de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uman</a:t>
            </a:r>
            <a:r>
              <a:rPr lang="en-US" dirty="0"/>
              <a:t> au </a:t>
            </a:r>
            <a:r>
              <a:rPr lang="en-US" dirty="0" err="1"/>
              <a:t>fost</a:t>
            </a:r>
            <a:r>
              <a:rPr lang="en-US" dirty="0"/>
              <a:t> </a:t>
            </a:r>
            <a:r>
              <a:rPr lang="en-US" dirty="0" err="1"/>
              <a:t>aprobate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ORDIN Nr. 309 din  26.03.2013 cu </a:t>
            </a:r>
            <a:r>
              <a:rPr lang="en-US" dirty="0" err="1"/>
              <a:t>privire</a:t>
            </a:r>
            <a:r>
              <a:rPr lang="en-US" dirty="0"/>
              <a:t> la </a:t>
            </a:r>
            <a:r>
              <a:rPr lang="en-US" dirty="0" err="1"/>
              <a:t>aprobarea</a:t>
            </a:r>
            <a:r>
              <a:rPr lang="en-US" dirty="0"/>
              <a:t> </a:t>
            </a:r>
            <a:r>
              <a:rPr lang="en-US" dirty="0" err="1"/>
              <a:t>Regulilor</a:t>
            </a:r>
            <a:r>
              <a:rPr lang="en-US" dirty="0"/>
              <a:t> de </a:t>
            </a:r>
            <a:r>
              <a:rPr lang="en-US" dirty="0" err="1"/>
              <a:t>bună</a:t>
            </a:r>
            <a:r>
              <a:rPr lang="en-US" dirty="0"/>
              <a:t> </a:t>
            </a:r>
            <a:r>
              <a:rPr lang="en-US" dirty="0" err="1"/>
              <a:t>practică</a:t>
            </a:r>
            <a:r>
              <a:rPr lang="en-US" dirty="0"/>
              <a:t> de </a:t>
            </a:r>
            <a:r>
              <a:rPr lang="en-US" dirty="0" err="1"/>
              <a:t>fabricaţie</a:t>
            </a:r>
            <a:r>
              <a:rPr lang="en-US" dirty="0"/>
              <a:t> a </a:t>
            </a:r>
            <a:r>
              <a:rPr lang="en-US" dirty="0" err="1"/>
              <a:t>medicamentelor</a:t>
            </a:r>
            <a:r>
              <a:rPr lang="en-US" dirty="0"/>
              <a:t> (GMP) de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uman</a:t>
            </a:r>
            <a:r>
              <a:rPr lang="en-US" dirty="0"/>
              <a:t> de </a:t>
            </a:r>
            <a:r>
              <a:rPr lang="en-US" dirty="0" err="1"/>
              <a:t>către</a:t>
            </a:r>
            <a:r>
              <a:rPr lang="en-US" dirty="0"/>
              <a:t> </a:t>
            </a:r>
            <a:r>
              <a:rPr lang="en-US" dirty="0" err="1"/>
              <a:t>Ministerul</a:t>
            </a:r>
            <a:r>
              <a:rPr lang="en-US" dirty="0"/>
              <a:t> </a:t>
            </a:r>
            <a:r>
              <a:rPr lang="en-US" dirty="0" err="1"/>
              <a:t>Sănătății</a:t>
            </a:r>
            <a:r>
              <a:rPr lang="en-US" dirty="0" smtClean="0"/>
              <a:t>.</a:t>
            </a:r>
          </a:p>
          <a:p>
            <a:pPr algn="just"/>
            <a:r>
              <a:rPr lang="en-US" dirty="0" err="1"/>
              <a:t>Regulile</a:t>
            </a:r>
            <a:r>
              <a:rPr lang="en-US" dirty="0"/>
              <a:t> de </a:t>
            </a:r>
            <a:r>
              <a:rPr lang="en-US" dirty="0" err="1"/>
              <a:t>bună</a:t>
            </a:r>
            <a:r>
              <a:rPr lang="en-US" dirty="0"/>
              <a:t> </a:t>
            </a:r>
            <a:r>
              <a:rPr lang="en-US" dirty="0" err="1"/>
              <a:t>practică</a:t>
            </a:r>
            <a:r>
              <a:rPr lang="en-US" dirty="0"/>
              <a:t> de </a:t>
            </a:r>
            <a:r>
              <a:rPr lang="en-US" dirty="0" err="1"/>
              <a:t>fabricaţie</a:t>
            </a:r>
            <a:r>
              <a:rPr lang="en-US" dirty="0"/>
              <a:t> a </a:t>
            </a:r>
            <a:r>
              <a:rPr lang="en-US" dirty="0" err="1"/>
              <a:t>medicamentelor</a:t>
            </a:r>
            <a:r>
              <a:rPr lang="en-US" dirty="0"/>
              <a:t> (GMP) de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uman</a:t>
            </a:r>
            <a:r>
              <a:rPr lang="en-US" dirty="0"/>
              <a:t> </a:t>
            </a:r>
            <a:r>
              <a:rPr lang="en-US" dirty="0" err="1"/>
              <a:t>stabilesc</a:t>
            </a:r>
            <a:r>
              <a:rPr lang="en-US" dirty="0"/>
              <a:t> </a:t>
            </a:r>
            <a:r>
              <a:rPr lang="en-US" dirty="0" err="1"/>
              <a:t>cerinţele</a:t>
            </a:r>
            <a:r>
              <a:rPr lang="en-US" dirty="0"/>
              <a:t> </a:t>
            </a:r>
            <a:r>
              <a:rPr lang="en-US" dirty="0" err="1"/>
              <a:t>către</a:t>
            </a:r>
            <a:r>
              <a:rPr lang="en-US" dirty="0"/>
              <a:t> </a:t>
            </a:r>
            <a:r>
              <a:rPr lang="en-US" dirty="0" err="1"/>
              <a:t>fabricarea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controlul</a:t>
            </a:r>
            <a:r>
              <a:rPr lang="en-US" dirty="0"/>
              <a:t> </a:t>
            </a:r>
            <a:r>
              <a:rPr lang="en-US" dirty="0" err="1"/>
              <a:t>calităţii</a:t>
            </a:r>
            <a:r>
              <a:rPr lang="en-US" dirty="0"/>
              <a:t> </a:t>
            </a:r>
            <a:r>
              <a:rPr lang="en-US" dirty="0" err="1"/>
              <a:t>produselor</a:t>
            </a:r>
            <a:r>
              <a:rPr lang="en-US" dirty="0"/>
              <a:t> </a:t>
            </a:r>
            <a:r>
              <a:rPr lang="en-US" dirty="0" err="1"/>
              <a:t>medicamentoase</a:t>
            </a:r>
            <a:r>
              <a:rPr lang="en-US" dirty="0"/>
              <a:t> de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uman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produselor</a:t>
            </a:r>
            <a:r>
              <a:rPr lang="en-US" dirty="0"/>
              <a:t> </a:t>
            </a:r>
            <a:r>
              <a:rPr lang="en-US" dirty="0" err="1"/>
              <a:t>medicamentoase</a:t>
            </a:r>
            <a:r>
              <a:rPr lang="en-US" dirty="0"/>
              <a:t> </a:t>
            </a:r>
            <a:r>
              <a:rPr lang="en-US" dirty="0" err="1"/>
              <a:t>experimentale</a:t>
            </a:r>
            <a:r>
              <a:rPr lang="en-US" dirty="0"/>
              <a:t> de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uman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51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4097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856984" cy="1143000"/>
          </a:xfrm>
        </p:spPr>
        <p:txBody>
          <a:bodyPr>
            <a:noAutofit/>
          </a:bodyPr>
          <a:lstStyle/>
          <a:p>
            <a:r>
              <a:rPr lang="en-US" sz="3000" b="1" dirty="0" err="1">
                <a:solidFill>
                  <a:srgbClr val="C00000"/>
                </a:solidFill>
              </a:rPr>
              <a:t>Regulile</a:t>
            </a:r>
            <a:r>
              <a:rPr lang="en-US" sz="3000" b="1" dirty="0">
                <a:solidFill>
                  <a:srgbClr val="C00000"/>
                </a:solidFill>
              </a:rPr>
              <a:t> de </a:t>
            </a:r>
            <a:r>
              <a:rPr lang="en-US" sz="3000" b="1" dirty="0" err="1">
                <a:solidFill>
                  <a:srgbClr val="C00000"/>
                </a:solidFill>
              </a:rPr>
              <a:t>bună</a:t>
            </a:r>
            <a:r>
              <a:rPr lang="en-US" sz="3000" b="1" dirty="0">
                <a:solidFill>
                  <a:srgbClr val="C00000"/>
                </a:solidFill>
              </a:rPr>
              <a:t> </a:t>
            </a:r>
            <a:r>
              <a:rPr lang="en-US" sz="3000" b="1" dirty="0" err="1">
                <a:solidFill>
                  <a:srgbClr val="C00000"/>
                </a:solidFill>
              </a:rPr>
              <a:t>practică</a:t>
            </a:r>
            <a:r>
              <a:rPr lang="en-US" sz="3000" b="1" dirty="0">
                <a:solidFill>
                  <a:srgbClr val="C00000"/>
                </a:solidFill>
              </a:rPr>
              <a:t> de </a:t>
            </a:r>
            <a:r>
              <a:rPr lang="en-US" sz="3000" b="1" dirty="0" err="1">
                <a:solidFill>
                  <a:srgbClr val="C00000"/>
                </a:solidFill>
              </a:rPr>
              <a:t>fabricație</a:t>
            </a:r>
            <a:r>
              <a:rPr lang="en-US" sz="3000" b="1" dirty="0">
                <a:solidFill>
                  <a:srgbClr val="C00000"/>
                </a:solidFill>
              </a:rPr>
              <a:t> </a:t>
            </a:r>
            <a:r>
              <a:rPr lang="en-US" sz="3000" b="1" dirty="0" err="1">
                <a:solidFill>
                  <a:srgbClr val="C00000"/>
                </a:solidFill>
              </a:rPr>
              <a:t>presupun</a:t>
            </a:r>
            <a:r>
              <a:rPr lang="en-US" sz="3000" b="1" dirty="0">
                <a:solidFill>
                  <a:srgbClr val="C00000"/>
                </a:solidFill>
              </a:rPr>
              <a:t> </a:t>
            </a:r>
            <a:r>
              <a:rPr lang="en-US" sz="3000" b="1" dirty="0" err="1">
                <a:solidFill>
                  <a:srgbClr val="C00000"/>
                </a:solidFill>
              </a:rPr>
              <a:t>următoarele</a:t>
            </a:r>
            <a:r>
              <a:rPr lang="en-US" sz="3000" b="1" dirty="0">
                <a:solidFill>
                  <a:srgbClr val="C00000"/>
                </a:solidFill>
              </a:rPr>
              <a:t> </a:t>
            </a:r>
            <a:r>
              <a:rPr lang="en-US" sz="3000" b="1" dirty="0" err="1">
                <a:solidFill>
                  <a:srgbClr val="C00000"/>
                </a:solidFill>
              </a:rPr>
              <a:t>noțiuni</a:t>
            </a:r>
            <a:r>
              <a:rPr lang="en-US" sz="3000" b="1" dirty="0">
                <a:solidFill>
                  <a:srgbClr val="C00000"/>
                </a:solidFill>
              </a:rPr>
              <a:t> de </a:t>
            </a:r>
            <a:r>
              <a:rPr lang="en-US" sz="3000" b="1" dirty="0" err="1">
                <a:solidFill>
                  <a:srgbClr val="C00000"/>
                </a:solidFill>
              </a:rPr>
              <a:t>bază</a:t>
            </a:r>
            <a:r>
              <a:rPr lang="en-US" sz="3000" b="1" dirty="0">
                <a:solidFill>
                  <a:srgbClr val="C00000"/>
                </a:solidFill>
              </a:rPr>
              <a:t>:</a:t>
            </a:r>
            <a:r>
              <a:rPr lang="ru-RU" sz="3000" b="1" dirty="0">
                <a:solidFill>
                  <a:srgbClr val="C00000"/>
                </a:solidFill>
              </a:rPr>
              <a:t/>
            </a:r>
            <a:br>
              <a:rPr lang="ru-RU" sz="3000" b="1" dirty="0">
                <a:solidFill>
                  <a:srgbClr val="C00000"/>
                </a:solidFill>
              </a:rPr>
            </a:br>
            <a:endParaRPr lang="ru-RU" sz="30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544616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n-US" b="1" i="1" dirty="0" err="1">
                <a:solidFill>
                  <a:srgbClr val="0033CC"/>
                </a:solidFill>
              </a:rPr>
              <a:t>Asigurarea</a:t>
            </a:r>
            <a:r>
              <a:rPr lang="en-US" b="1" i="1" dirty="0">
                <a:solidFill>
                  <a:srgbClr val="0033CC"/>
                </a:solidFill>
              </a:rPr>
              <a:t> </a:t>
            </a:r>
            <a:r>
              <a:rPr lang="en-US" b="1" i="1" dirty="0" err="1">
                <a:solidFill>
                  <a:srgbClr val="0033CC"/>
                </a:solidFill>
              </a:rPr>
              <a:t>calităţii</a:t>
            </a:r>
            <a:r>
              <a:rPr lang="en-US" b="1" i="1" dirty="0">
                <a:solidFill>
                  <a:srgbClr val="0033CC"/>
                </a:solidFill>
              </a:rPr>
              <a:t> </a:t>
            </a:r>
            <a:r>
              <a:rPr lang="en-US" b="1" i="1" dirty="0" err="1">
                <a:solidFill>
                  <a:srgbClr val="0033CC"/>
                </a:solidFill>
              </a:rPr>
              <a:t>farmaceutice</a:t>
            </a:r>
            <a:r>
              <a:rPr lang="en-US" b="1" dirty="0">
                <a:solidFill>
                  <a:srgbClr val="0033CC"/>
                </a:solidFill>
              </a:rPr>
              <a:t> </a:t>
            </a:r>
            <a:r>
              <a:rPr lang="en-US" dirty="0"/>
              <a:t>– </a:t>
            </a:r>
            <a:r>
              <a:rPr lang="en-US" dirty="0" err="1"/>
              <a:t>totalitatea</a:t>
            </a:r>
            <a:r>
              <a:rPr lang="en-US" dirty="0"/>
              <a:t> </a:t>
            </a:r>
            <a:r>
              <a:rPr lang="en-US" dirty="0" err="1"/>
              <a:t>măsurilor</a:t>
            </a:r>
            <a:r>
              <a:rPr lang="en-US" dirty="0"/>
              <a:t> </a:t>
            </a:r>
            <a:r>
              <a:rPr lang="en-US" dirty="0" err="1"/>
              <a:t>organizatorice</a:t>
            </a:r>
            <a:r>
              <a:rPr lang="en-US" dirty="0"/>
              <a:t> </a:t>
            </a:r>
            <a:r>
              <a:rPr lang="en-US" dirty="0" err="1"/>
              <a:t>aplicate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asigura</a:t>
            </a:r>
            <a:r>
              <a:rPr lang="en-US" dirty="0"/>
              <a:t> </a:t>
            </a:r>
            <a:r>
              <a:rPr lang="en-US" dirty="0" err="1"/>
              <a:t>ca</a:t>
            </a:r>
            <a:r>
              <a:rPr lang="en-US" dirty="0"/>
              <a:t> </a:t>
            </a:r>
            <a:r>
              <a:rPr lang="en-US" dirty="0" err="1"/>
              <a:t>produsele</a:t>
            </a:r>
            <a:r>
              <a:rPr lang="en-US" dirty="0"/>
              <a:t> </a:t>
            </a:r>
            <a:r>
              <a:rPr lang="en-US" dirty="0" err="1"/>
              <a:t>medicamentoase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medicamentele</a:t>
            </a:r>
            <a:r>
              <a:rPr lang="en-US" dirty="0"/>
              <a:t> </a:t>
            </a:r>
            <a:r>
              <a:rPr lang="en-US" dirty="0" err="1"/>
              <a:t>experimentale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aibă</a:t>
            </a:r>
            <a:r>
              <a:rPr lang="en-US" dirty="0"/>
              <a:t> </a:t>
            </a:r>
            <a:r>
              <a:rPr lang="en-US" dirty="0" err="1"/>
              <a:t>calitatea</a:t>
            </a:r>
            <a:r>
              <a:rPr lang="en-US" dirty="0"/>
              <a:t> </a:t>
            </a:r>
            <a:r>
              <a:rPr lang="en-US" dirty="0" err="1"/>
              <a:t>corespunzătoare</a:t>
            </a:r>
            <a:r>
              <a:rPr lang="en-US" dirty="0"/>
              <a:t> </a:t>
            </a:r>
            <a:r>
              <a:rPr lang="en-US" dirty="0" err="1"/>
              <a:t>destinaţiei</a:t>
            </a:r>
            <a:r>
              <a:rPr lang="en-US" dirty="0"/>
              <a:t> </a:t>
            </a:r>
            <a:r>
              <a:rPr lang="en-US" dirty="0" err="1"/>
              <a:t>lor</a:t>
            </a:r>
            <a:r>
              <a:rPr lang="en-US" dirty="0"/>
              <a:t>;</a:t>
            </a:r>
            <a:endParaRPr lang="ru-RU" dirty="0"/>
          </a:p>
          <a:p>
            <a:pPr algn="just"/>
            <a:r>
              <a:rPr lang="en-US" b="1" i="1" dirty="0" err="1">
                <a:solidFill>
                  <a:srgbClr val="0033CC"/>
                </a:solidFill>
              </a:rPr>
              <a:t>Bună</a:t>
            </a:r>
            <a:r>
              <a:rPr lang="en-US" b="1" i="1" dirty="0">
                <a:solidFill>
                  <a:srgbClr val="0033CC"/>
                </a:solidFill>
              </a:rPr>
              <a:t> </a:t>
            </a:r>
            <a:r>
              <a:rPr lang="en-US" b="1" i="1" dirty="0" err="1">
                <a:solidFill>
                  <a:srgbClr val="0033CC"/>
                </a:solidFill>
              </a:rPr>
              <a:t>practică</a:t>
            </a:r>
            <a:r>
              <a:rPr lang="en-US" b="1" i="1" dirty="0">
                <a:solidFill>
                  <a:srgbClr val="0033CC"/>
                </a:solidFill>
              </a:rPr>
              <a:t> de </a:t>
            </a:r>
            <a:r>
              <a:rPr lang="en-US" b="1" i="1" dirty="0" err="1">
                <a:solidFill>
                  <a:srgbClr val="0033CC"/>
                </a:solidFill>
              </a:rPr>
              <a:t>fabricaţie</a:t>
            </a:r>
            <a:r>
              <a:rPr lang="en-US" b="1" dirty="0">
                <a:solidFill>
                  <a:srgbClr val="0033CC"/>
                </a:solidFill>
              </a:rPr>
              <a:t> </a:t>
            </a:r>
            <a:r>
              <a:rPr lang="en-US" dirty="0"/>
              <a:t>- </a:t>
            </a:r>
            <a:r>
              <a:rPr lang="en-US" dirty="0" err="1"/>
              <a:t>acea</a:t>
            </a:r>
            <a:r>
              <a:rPr lang="en-US" dirty="0"/>
              <a:t> parte a </a:t>
            </a:r>
            <a:r>
              <a:rPr lang="en-US" dirty="0" err="1"/>
              <a:t>asigurării</a:t>
            </a:r>
            <a:r>
              <a:rPr lang="en-US" dirty="0"/>
              <a:t> </a:t>
            </a:r>
            <a:r>
              <a:rPr lang="en-US" dirty="0" err="1"/>
              <a:t>calităţii</a:t>
            </a:r>
            <a:r>
              <a:rPr lang="en-US" dirty="0"/>
              <a:t> care </a:t>
            </a:r>
            <a:r>
              <a:rPr lang="en-US" dirty="0" err="1"/>
              <a:t>asigură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produsele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ro-MO" dirty="0" smtClean="0"/>
              <a:t>confecționate</a:t>
            </a:r>
            <a:r>
              <a:rPr lang="en-US" dirty="0" smtClean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controlate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mod constant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conformitate</a:t>
            </a:r>
            <a:r>
              <a:rPr lang="en-US" dirty="0"/>
              <a:t> cu </a:t>
            </a:r>
            <a:r>
              <a:rPr lang="en-US" dirty="0" err="1"/>
              <a:t>standardele</a:t>
            </a:r>
            <a:r>
              <a:rPr lang="en-US" dirty="0"/>
              <a:t> de </a:t>
            </a:r>
            <a:r>
              <a:rPr lang="en-US" dirty="0" err="1"/>
              <a:t>calitate</a:t>
            </a:r>
            <a:r>
              <a:rPr lang="en-US" dirty="0"/>
              <a:t> </a:t>
            </a:r>
            <a:r>
              <a:rPr lang="en-US" dirty="0" err="1"/>
              <a:t>corespunzătoare</a:t>
            </a:r>
            <a:r>
              <a:rPr lang="en-US" dirty="0"/>
              <a:t> </a:t>
            </a:r>
            <a:r>
              <a:rPr lang="en-US" dirty="0" err="1"/>
              <a:t>destinaţiei</a:t>
            </a:r>
            <a:r>
              <a:rPr lang="en-US" dirty="0"/>
              <a:t> </a:t>
            </a:r>
            <a:r>
              <a:rPr lang="en-US" dirty="0" err="1"/>
              <a:t>lor</a:t>
            </a:r>
            <a:r>
              <a:rPr lang="en-US" dirty="0"/>
              <a:t>;</a:t>
            </a:r>
            <a:endParaRPr lang="ru-RU" dirty="0"/>
          </a:p>
          <a:p>
            <a:pPr algn="just"/>
            <a:r>
              <a:rPr lang="en-US" b="1" dirty="0" smtClean="0">
                <a:solidFill>
                  <a:srgbClr val="0033CC"/>
                </a:solidFill>
              </a:rPr>
              <a:t>C</a:t>
            </a:r>
            <a:r>
              <a:rPr lang="en-US" b="1" i="1" dirty="0" smtClean="0">
                <a:solidFill>
                  <a:srgbClr val="0033CC"/>
                </a:solidFill>
              </a:rPr>
              <a:t>ontrol </a:t>
            </a:r>
            <a:r>
              <a:rPr lang="en-US" dirty="0" smtClean="0"/>
              <a:t>– </a:t>
            </a:r>
            <a:r>
              <a:rPr lang="en-US" dirty="0" err="1"/>
              <a:t>totalitatea</a:t>
            </a:r>
            <a:r>
              <a:rPr lang="en-US" dirty="0"/>
              <a:t> </a:t>
            </a:r>
            <a:r>
              <a:rPr lang="en-US" dirty="0" err="1"/>
              <a:t>acţiunilor</a:t>
            </a:r>
            <a:r>
              <a:rPr lang="en-US" dirty="0"/>
              <a:t> de </a:t>
            </a:r>
            <a:r>
              <a:rPr lang="en-US" dirty="0" err="1"/>
              <a:t>verificare</a:t>
            </a:r>
            <a:r>
              <a:rPr lang="en-US" dirty="0"/>
              <a:t> a </a:t>
            </a:r>
            <a:r>
              <a:rPr lang="en-US" dirty="0" err="1"/>
              <a:t>respectării</a:t>
            </a:r>
            <a:r>
              <a:rPr lang="en-US" dirty="0"/>
              <a:t> de </a:t>
            </a:r>
            <a:r>
              <a:rPr lang="en-US" dirty="0" err="1"/>
              <a:t>către</a:t>
            </a:r>
            <a:r>
              <a:rPr lang="en-US" dirty="0"/>
              <a:t> </a:t>
            </a:r>
            <a:r>
              <a:rPr lang="en-US" dirty="0" err="1"/>
              <a:t>persoanele</a:t>
            </a:r>
            <a:r>
              <a:rPr lang="en-US" dirty="0"/>
              <a:t> </a:t>
            </a:r>
            <a:r>
              <a:rPr lang="en-US" dirty="0" err="1"/>
              <a:t>supuse</a:t>
            </a:r>
            <a:r>
              <a:rPr lang="en-US" dirty="0"/>
              <a:t> </a:t>
            </a:r>
            <a:r>
              <a:rPr lang="en-US" dirty="0" err="1"/>
              <a:t>controlului</a:t>
            </a:r>
            <a:r>
              <a:rPr lang="en-US" dirty="0"/>
              <a:t> a </a:t>
            </a:r>
            <a:r>
              <a:rPr lang="en-US" dirty="0" err="1"/>
              <a:t>prevederilor</a:t>
            </a:r>
            <a:r>
              <a:rPr lang="en-US" dirty="0"/>
              <a:t> </a:t>
            </a:r>
            <a:r>
              <a:rPr lang="en-US" dirty="0" err="1"/>
              <a:t>legislaţiei</a:t>
            </a:r>
            <a:r>
              <a:rPr lang="en-US" dirty="0"/>
              <a:t>, </a:t>
            </a:r>
            <a:r>
              <a:rPr lang="en-US" dirty="0" err="1"/>
              <a:t>realizate</a:t>
            </a:r>
            <a:r>
              <a:rPr lang="en-US" dirty="0"/>
              <a:t> de </a:t>
            </a:r>
            <a:r>
              <a:rPr lang="en-US" dirty="0" err="1"/>
              <a:t>Agenţia</a:t>
            </a:r>
            <a:r>
              <a:rPr lang="en-US" dirty="0"/>
              <a:t> </a:t>
            </a:r>
            <a:r>
              <a:rPr lang="en-US" dirty="0" err="1"/>
              <a:t>Medicamentului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Dispozitivelor</a:t>
            </a:r>
            <a:r>
              <a:rPr lang="en-US" dirty="0"/>
              <a:t> </a:t>
            </a:r>
            <a:r>
              <a:rPr lang="en-US" dirty="0" err="1"/>
              <a:t>Medicale</a:t>
            </a:r>
            <a:r>
              <a:rPr lang="en-US" dirty="0"/>
              <a:t> (AMDM) </a:t>
            </a:r>
            <a:r>
              <a:rPr lang="en-US" dirty="0" err="1"/>
              <a:t>abilitată</a:t>
            </a:r>
            <a:r>
              <a:rPr lang="en-US" dirty="0"/>
              <a:t> cu </a:t>
            </a:r>
            <a:r>
              <a:rPr lang="en-US" dirty="0" err="1"/>
              <a:t>funcţii</a:t>
            </a:r>
            <a:r>
              <a:rPr lang="en-US" dirty="0"/>
              <a:t> de control;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52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8274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err="1"/>
              <a:t>Regulile</a:t>
            </a:r>
            <a:r>
              <a:rPr lang="en-US" dirty="0"/>
              <a:t> </a:t>
            </a:r>
            <a:r>
              <a:rPr lang="en-US" dirty="0" err="1"/>
              <a:t>stabilesc</a:t>
            </a:r>
            <a:r>
              <a:rPr lang="en-US" dirty="0"/>
              <a:t> </a:t>
            </a:r>
            <a:r>
              <a:rPr lang="en-US" dirty="0" err="1"/>
              <a:t>faptul</a:t>
            </a:r>
            <a:r>
              <a:rPr lang="en-US" dirty="0"/>
              <a:t> </a:t>
            </a:r>
            <a:r>
              <a:rPr lang="en-US" dirty="0" err="1"/>
              <a:t>precum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Agenţia</a:t>
            </a:r>
            <a:r>
              <a:rPr lang="en-US" dirty="0"/>
              <a:t> </a:t>
            </a:r>
            <a:r>
              <a:rPr lang="en-US" dirty="0" err="1"/>
              <a:t>Medicamentului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Dispozitivelor</a:t>
            </a:r>
            <a:r>
              <a:rPr lang="en-US" dirty="0"/>
              <a:t> </a:t>
            </a:r>
            <a:r>
              <a:rPr lang="en-US" dirty="0" err="1"/>
              <a:t>Medicale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conformitate</a:t>
            </a:r>
            <a:r>
              <a:rPr lang="en-US" dirty="0"/>
              <a:t> cu </a:t>
            </a:r>
            <a:r>
              <a:rPr lang="en-US" dirty="0" err="1"/>
              <a:t>procedurile</a:t>
            </a:r>
            <a:r>
              <a:rPr lang="en-US" dirty="0"/>
              <a:t> </a:t>
            </a:r>
            <a:r>
              <a:rPr lang="en-US" dirty="0" err="1"/>
              <a:t>scrise</a:t>
            </a:r>
            <a:r>
              <a:rPr lang="en-US" dirty="0"/>
              <a:t>, </a:t>
            </a:r>
            <a:r>
              <a:rPr lang="en-US" dirty="0" err="1"/>
              <a:t>evaluează</a:t>
            </a:r>
            <a:r>
              <a:rPr lang="en-US" dirty="0"/>
              <a:t> </a:t>
            </a:r>
            <a:r>
              <a:rPr lang="en-US" dirty="0" err="1"/>
              <a:t>condiţiile</a:t>
            </a:r>
            <a:r>
              <a:rPr lang="en-US" dirty="0"/>
              <a:t> de </a:t>
            </a:r>
            <a:r>
              <a:rPr lang="en-US" dirty="0" err="1"/>
              <a:t>fabricaţie</a:t>
            </a:r>
            <a:r>
              <a:rPr lang="en-US" dirty="0"/>
              <a:t> a </a:t>
            </a:r>
            <a:r>
              <a:rPr lang="en-US" dirty="0" err="1"/>
              <a:t>medicamentelor</a:t>
            </a:r>
            <a:r>
              <a:rPr lang="en-US" dirty="0"/>
              <a:t> </a:t>
            </a:r>
            <a:r>
              <a:rPr lang="en-US" dirty="0" err="1"/>
              <a:t>efectuând</a:t>
            </a:r>
            <a:r>
              <a:rPr lang="en-US" dirty="0"/>
              <a:t> </a:t>
            </a:r>
            <a:r>
              <a:rPr lang="en-US" dirty="0" err="1"/>
              <a:t>inspecţii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, </a:t>
            </a:r>
            <a:r>
              <a:rPr lang="en-US" dirty="0" err="1"/>
              <a:t>după</a:t>
            </a:r>
            <a:r>
              <a:rPr lang="en-US" dirty="0"/>
              <a:t> </a:t>
            </a:r>
            <a:r>
              <a:rPr lang="en-US" dirty="0" err="1"/>
              <a:t>caz</a:t>
            </a:r>
            <a:r>
              <a:rPr lang="en-US" dirty="0"/>
              <a:t>, </a:t>
            </a:r>
            <a:r>
              <a:rPr lang="en-US" dirty="0" err="1"/>
              <a:t>solicitând</a:t>
            </a:r>
            <a:r>
              <a:rPr lang="en-US" dirty="0"/>
              <a:t> </a:t>
            </a:r>
            <a:r>
              <a:rPr lang="en-US" dirty="0" err="1"/>
              <a:t>Laboratorului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Controlul</a:t>
            </a:r>
            <a:r>
              <a:rPr lang="en-US" dirty="0"/>
              <a:t> </a:t>
            </a:r>
            <a:r>
              <a:rPr lang="en-US" dirty="0" err="1"/>
              <a:t>Calităţii</a:t>
            </a:r>
            <a:r>
              <a:rPr lang="en-US" dirty="0"/>
              <a:t> </a:t>
            </a:r>
            <a:r>
              <a:rPr lang="en-US" dirty="0" err="1"/>
              <a:t>Medicamentelor</a:t>
            </a:r>
            <a:r>
              <a:rPr lang="en-US" dirty="0"/>
              <a:t> (LCCM) al AMDM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laborator</a:t>
            </a:r>
            <a:r>
              <a:rPr lang="en-US" dirty="0"/>
              <a:t> </a:t>
            </a:r>
            <a:r>
              <a:rPr lang="en-US" dirty="0" err="1"/>
              <a:t>desemnat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scop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efectueze</a:t>
            </a:r>
            <a:r>
              <a:rPr lang="en-US" dirty="0"/>
              <a:t> </a:t>
            </a:r>
            <a:r>
              <a:rPr lang="en-US" dirty="0" err="1"/>
              <a:t>teste</a:t>
            </a:r>
            <a:r>
              <a:rPr lang="en-US" dirty="0"/>
              <a:t> </a:t>
            </a:r>
            <a:r>
              <a:rPr lang="en-US" dirty="0" err="1"/>
              <a:t>pe</a:t>
            </a:r>
            <a:r>
              <a:rPr lang="en-US" dirty="0"/>
              <a:t> </a:t>
            </a:r>
            <a:r>
              <a:rPr lang="en-US" dirty="0" err="1"/>
              <a:t>eşantioane</a:t>
            </a:r>
            <a:r>
              <a:rPr lang="en-US" dirty="0"/>
              <a:t>.</a:t>
            </a:r>
            <a:endParaRPr lang="ru-RU" dirty="0"/>
          </a:p>
          <a:p>
            <a:pPr algn="just"/>
            <a:r>
              <a:rPr lang="en-US" dirty="0" err="1"/>
              <a:t>Fabricantul</a:t>
            </a:r>
            <a:r>
              <a:rPr lang="en-US" dirty="0"/>
              <a:t> </a:t>
            </a:r>
            <a:r>
              <a:rPr lang="en-US" dirty="0" err="1"/>
              <a:t>stabileşte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menţine</a:t>
            </a:r>
            <a:r>
              <a:rPr lang="en-US" dirty="0"/>
              <a:t> un </a:t>
            </a:r>
            <a:r>
              <a:rPr lang="en-US" dirty="0" err="1"/>
              <a:t>sistem</a:t>
            </a:r>
            <a:r>
              <a:rPr lang="en-US" dirty="0"/>
              <a:t> de control al </a:t>
            </a:r>
            <a:r>
              <a:rPr lang="en-US" dirty="0" err="1"/>
              <a:t>calităţii</a:t>
            </a:r>
            <a:r>
              <a:rPr lang="en-US" dirty="0"/>
              <a:t>, </a:t>
            </a:r>
            <a:r>
              <a:rPr lang="en-US" dirty="0" err="1"/>
              <a:t>aflat</a:t>
            </a:r>
            <a:r>
              <a:rPr lang="en-US" dirty="0"/>
              <a:t> sub </a:t>
            </a:r>
            <a:r>
              <a:rPr lang="en-US" dirty="0" err="1"/>
              <a:t>autoritatea</a:t>
            </a:r>
            <a:r>
              <a:rPr lang="en-US" dirty="0"/>
              <a:t>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persoane</a:t>
            </a:r>
            <a:r>
              <a:rPr lang="en-US" dirty="0"/>
              <a:t> care are </a:t>
            </a:r>
            <a:r>
              <a:rPr lang="en-US" dirty="0" err="1"/>
              <a:t>calificările</a:t>
            </a:r>
            <a:r>
              <a:rPr lang="en-US" dirty="0"/>
              <a:t> </a:t>
            </a:r>
            <a:r>
              <a:rPr lang="en-US" dirty="0" err="1"/>
              <a:t>necesare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independentă</a:t>
            </a:r>
            <a:r>
              <a:rPr lang="en-US" dirty="0"/>
              <a:t> de </a:t>
            </a:r>
            <a:r>
              <a:rPr lang="en-US" dirty="0" err="1"/>
              <a:t>fabricaţie</a:t>
            </a:r>
            <a:r>
              <a:rPr lang="en-US" dirty="0"/>
              <a:t>.</a:t>
            </a:r>
            <a:endParaRPr lang="ru-RU" dirty="0"/>
          </a:p>
          <a:p>
            <a:pPr algn="just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53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0466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/>
          <a:lstStyle/>
          <a:p>
            <a:pPr algn="just"/>
            <a:r>
              <a:rPr lang="en-US" dirty="0" err="1"/>
              <a:t>Condițiile</a:t>
            </a:r>
            <a:r>
              <a:rPr lang="en-US" dirty="0"/>
              <a:t> de </a:t>
            </a:r>
            <a:r>
              <a:rPr lang="en-US" dirty="0" err="1"/>
              <a:t>calitate</a:t>
            </a:r>
            <a:r>
              <a:rPr lang="en-US" dirty="0"/>
              <a:t> a </a:t>
            </a:r>
            <a:r>
              <a:rPr lang="en-US" dirty="0" err="1"/>
              <a:t>medicamentelor</a:t>
            </a:r>
            <a:r>
              <a:rPr lang="en-US" dirty="0"/>
              <a:t>, </a:t>
            </a:r>
            <a:r>
              <a:rPr lang="en-US" dirty="0" err="1"/>
              <a:t>termenele</a:t>
            </a:r>
            <a:r>
              <a:rPr lang="en-US" dirty="0"/>
              <a:t> de </a:t>
            </a:r>
            <a:r>
              <a:rPr lang="en-US" dirty="0" err="1"/>
              <a:t>valabilitate</a:t>
            </a:r>
            <a:r>
              <a:rPr lang="en-US" dirty="0"/>
              <a:t>, </a:t>
            </a:r>
            <a:r>
              <a:rPr lang="en-US" dirty="0" err="1"/>
              <a:t>testele</a:t>
            </a:r>
            <a:r>
              <a:rPr lang="en-US" dirty="0"/>
              <a:t> de </a:t>
            </a:r>
            <a:r>
              <a:rPr lang="en-US" dirty="0" err="1"/>
              <a:t>toxicitate</a:t>
            </a:r>
            <a:r>
              <a:rPr lang="en-US" dirty="0"/>
              <a:t>, </a:t>
            </a:r>
            <a:r>
              <a:rPr lang="en-US" dirty="0" err="1"/>
              <a:t>dozele</a:t>
            </a:r>
            <a:r>
              <a:rPr lang="en-US" dirty="0"/>
              <a:t> </a:t>
            </a:r>
            <a:r>
              <a:rPr lang="en-US" dirty="0" err="1"/>
              <a:t>maxime</a:t>
            </a:r>
            <a:r>
              <a:rPr lang="en-US" dirty="0"/>
              <a:t> </a:t>
            </a:r>
            <a:r>
              <a:rPr lang="en-US" dirty="0" err="1"/>
              <a:t>terapeutice</a:t>
            </a:r>
            <a:r>
              <a:rPr lang="en-US" dirty="0"/>
              <a:t> se </a:t>
            </a:r>
            <a:r>
              <a:rPr lang="en-US" dirty="0" err="1"/>
              <a:t>stabilesc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Farmacopee</a:t>
            </a:r>
            <a:r>
              <a:rPr lang="en-US" dirty="0"/>
              <a:t>. </a:t>
            </a:r>
            <a:endParaRPr lang="ro-MO" dirty="0" smtClean="0"/>
          </a:p>
          <a:p>
            <a:pPr algn="just"/>
            <a:r>
              <a:rPr lang="en-US" dirty="0" err="1" smtClean="0"/>
              <a:t>Prevederile</a:t>
            </a:r>
            <a:r>
              <a:rPr lang="en-US" dirty="0" smtClean="0"/>
              <a:t> </a:t>
            </a:r>
            <a:r>
              <a:rPr lang="en-US" dirty="0" err="1"/>
              <a:t>Farmacopeei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obligatorii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toate</a:t>
            </a:r>
            <a:r>
              <a:rPr lang="en-US" dirty="0"/>
              <a:t> </a:t>
            </a:r>
            <a:r>
              <a:rPr lang="en-US" dirty="0" err="1"/>
              <a:t>unitățile</a:t>
            </a:r>
            <a:r>
              <a:rPr lang="en-US" dirty="0"/>
              <a:t> care </a:t>
            </a:r>
            <a:r>
              <a:rPr lang="en-US" dirty="0" err="1"/>
              <a:t>produc</a:t>
            </a:r>
            <a:r>
              <a:rPr lang="en-US" dirty="0"/>
              <a:t>, </a:t>
            </a:r>
            <a:r>
              <a:rPr lang="en-US" dirty="0" err="1"/>
              <a:t>controlează</a:t>
            </a:r>
            <a:r>
              <a:rPr lang="en-US" dirty="0"/>
              <a:t>, </a:t>
            </a:r>
            <a:r>
              <a:rPr lang="en-US" dirty="0" err="1"/>
              <a:t>distribuie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depozitează</a:t>
            </a:r>
            <a:r>
              <a:rPr lang="en-US" dirty="0"/>
              <a:t> </a:t>
            </a:r>
            <a:r>
              <a:rPr lang="en-US" dirty="0" err="1"/>
              <a:t>medicamentele</a:t>
            </a:r>
            <a:r>
              <a:rPr lang="en-US" dirty="0"/>
              <a:t>, </a:t>
            </a:r>
            <a:r>
              <a:rPr lang="en-US" dirty="0" err="1"/>
              <a:t>precum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întreg</a:t>
            </a:r>
            <a:r>
              <a:rPr lang="en-US" dirty="0"/>
              <a:t> </a:t>
            </a:r>
            <a:r>
              <a:rPr lang="en-US" dirty="0" err="1"/>
              <a:t>personalul</a:t>
            </a:r>
            <a:r>
              <a:rPr lang="en-US" dirty="0"/>
              <a:t> </a:t>
            </a:r>
            <a:r>
              <a:rPr lang="en-US" dirty="0" err="1"/>
              <a:t>sanitar</a:t>
            </a:r>
            <a:r>
              <a:rPr lang="en-US" dirty="0"/>
              <a:t>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54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4954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n-US" b="1" u="sng" dirty="0" smtClean="0">
                <a:solidFill>
                  <a:srgbClr val="C00000"/>
                </a:solidFill>
              </a:rPr>
              <a:t/>
            </a:r>
            <a:br>
              <a:rPr lang="en-US" b="1" u="sng" dirty="0" smtClean="0">
                <a:solidFill>
                  <a:srgbClr val="C00000"/>
                </a:solidFill>
              </a:rPr>
            </a:br>
            <a:r>
              <a:rPr lang="en-US" b="1" u="sng" dirty="0" err="1" smtClean="0">
                <a:solidFill>
                  <a:srgbClr val="C00000"/>
                </a:solidFill>
              </a:rPr>
              <a:t>Normele</a:t>
            </a:r>
            <a:r>
              <a:rPr lang="en-US" b="1" u="sng" dirty="0" smtClean="0">
                <a:solidFill>
                  <a:srgbClr val="C00000"/>
                </a:solidFill>
              </a:rPr>
              <a:t> </a:t>
            </a:r>
            <a:r>
              <a:rPr lang="en-US" b="1" u="sng" dirty="0">
                <a:solidFill>
                  <a:srgbClr val="C00000"/>
                </a:solidFill>
              </a:rPr>
              <a:t>de </a:t>
            </a:r>
            <a:r>
              <a:rPr lang="en-US" b="1" u="sng" dirty="0" err="1">
                <a:solidFill>
                  <a:srgbClr val="C00000"/>
                </a:solidFill>
              </a:rPr>
              <a:t>calitate</a:t>
            </a:r>
            <a:r>
              <a:rPr lang="en-US" b="1" u="sng" dirty="0">
                <a:solidFill>
                  <a:srgbClr val="C00000"/>
                </a:solidFill>
              </a:rPr>
              <a:t> </a:t>
            </a:r>
            <a:r>
              <a:rPr lang="en-US" b="1" u="sng" dirty="0" err="1">
                <a:solidFill>
                  <a:srgbClr val="C00000"/>
                </a:solidFill>
              </a:rPr>
              <a:t>sunt</a:t>
            </a:r>
            <a:r>
              <a:rPr lang="en-US" b="1" u="sng" dirty="0">
                <a:solidFill>
                  <a:srgbClr val="C00000"/>
                </a:solidFill>
              </a:rPr>
              <a:t>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 fontScale="92500" lnSpcReduction="20000"/>
          </a:bodyPr>
          <a:lstStyle/>
          <a:p>
            <a:pPr lvl="0" algn="just"/>
            <a:r>
              <a:rPr lang="en-US" b="1" i="1" dirty="0" err="1">
                <a:solidFill>
                  <a:srgbClr val="0033CC"/>
                </a:solidFill>
              </a:rPr>
              <a:t>Farmacopeea</a:t>
            </a:r>
            <a:r>
              <a:rPr lang="en-US" dirty="0"/>
              <a:t>,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toate</a:t>
            </a:r>
            <a:r>
              <a:rPr lang="en-US" dirty="0"/>
              <a:t> </a:t>
            </a:r>
            <a:r>
              <a:rPr lang="en-US" dirty="0" err="1"/>
              <a:t>substanțele</a:t>
            </a:r>
            <a:r>
              <a:rPr lang="en-US" dirty="0"/>
              <a:t> </a:t>
            </a:r>
            <a:r>
              <a:rPr lang="en-US" dirty="0" err="1"/>
              <a:t>oficinale</a:t>
            </a:r>
            <a:r>
              <a:rPr lang="en-US" dirty="0"/>
              <a:t>;</a:t>
            </a:r>
            <a:endParaRPr lang="ru-RU" dirty="0"/>
          </a:p>
          <a:p>
            <a:pPr lvl="0" algn="just"/>
            <a:r>
              <a:rPr lang="en-US" b="1" i="1" dirty="0">
                <a:solidFill>
                  <a:srgbClr val="0033CC"/>
                </a:solidFill>
              </a:rPr>
              <a:t>Norma </a:t>
            </a:r>
            <a:r>
              <a:rPr lang="en-US" b="1" i="1" dirty="0" err="1">
                <a:solidFill>
                  <a:srgbClr val="0033CC"/>
                </a:solidFill>
              </a:rPr>
              <a:t>internă</a:t>
            </a:r>
            <a:r>
              <a:rPr lang="en-US" b="1" i="1" dirty="0">
                <a:solidFill>
                  <a:srgbClr val="0033CC"/>
                </a:solidFill>
              </a:rPr>
              <a:t> </a:t>
            </a:r>
            <a:r>
              <a:rPr lang="en-US" dirty="0"/>
              <a:t>(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b="1" i="1" dirty="0">
                <a:solidFill>
                  <a:srgbClr val="0033CC"/>
                </a:solidFill>
              </a:rPr>
              <a:t>Norma de </a:t>
            </a:r>
            <a:r>
              <a:rPr lang="en-US" b="1" i="1" dirty="0" err="1">
                <a:solidFill>
                  <a:srgbClr val="0033CC"/>
                </a:solidFill>
              </a:rPr>
              <a:t>calitate</a:t>
            </a:r>
            <a:r>
              <a:rPr lang="en-US" dirty="0"/>
              <a:t>)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produsele</a:t>
            </a:r>
            <a:r>
              <a:rPr lang="en-US" dirty="0"/>
              <a:t> fabricate </a:t>
            </a:r>
            <a:r>
              <a:rPr lang="en-US" dirty="0" err="1"/>
              <a:t>numai</a:t>
            </a:r>
            <a:r>
              <a:rPr lang="en-US" dirty="0"/>
              <a:t> de </a:t>
            </a:r>
            <a:r>
              <a:rPr lang="en-US" dirty="0" err="1"/>
              <a:t>către</a:t>
            </a:r>
            <a:r>
              <a:rPr lang="en-US" dirty="0"/>
              <a:t> o </a:t>
            </a:r>
            <a:r>
              <a:rPr lang="en-US" dirty="0" err="1"/>
              <a:t>anumită</a:t>
            </a:r>
            <a:r>
              <a:rPr lang="en-US" dirty="0"/>
              <a:t> </a:t>
            </a:r>
            <a:r>
              <a:rPr lang="en-US" dirty="0" err="1"/>
              <a:t>unitate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întreprindere</a:t>
            </a:r>
            <a:endParaRPr lang="ru-RU" dirty="0"/>
          </a:p>
          <a:p>
            <a:pPr lvl="0" algn="just"/>
            <a:r>
              <a:rPr lang="en-US" b="1" i="1" dirty="0">
                <a:solidFill>
                  <a:srgbClr val="0033CC"/>
                </a:solidFill>
              </a:rPr>
              <a:t>STAS-</a:t>
            </a:r>
            <a:r>
              <a:rPr lang="en-US" b="1" i="1" dirty="0" err="1">
                <a:solidFill>
                  <a:srgbClr val="0033CC"/>
                </a:solidFill>
              </a:rPr>
              <a:t>ul</a:t>
            </a:r>
            <a:r>
              <a:rPr lang="en-US" dirty="0"/>
              <a:t>, </a:t>
            </a:r>
            <a:r>
              <a:rPr lang="en-US" dirty="0" err="1"/>
              <a:t>norma</a:t>
            </a:r>
            <a:r>
              <a:rPr lang="en-US" dirty="0"/>
              <a:t> de control </a:t>
            </a:r>
            <a:r>
              <a:rPr lang="en-US" dirty="0" err="1"/>
              <a:t>calitativ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cantitativ</a:t>
            </a:r>
            <a:r>
              <a:rPr lang="en-US" dirty="0"/>
              <a:t> al </a:t>
            </a:r>
            <a:r>
              <a:rPr lang="en-US" dirty="0" err="1"/>
              <a:t>unor</a:t>
            </a:r>
            <a:r>
              <a:rPr lang="en-US" dirty="0"/>
              <a:t> </a:t>
            </a:r>
            <a:r>
              <a:rPr lang="en-US" dirty="0" err="1"/>
              <a:t>produse</a:t>
            </a:r>
            <a:r>
              <a:rPr lang="en-US" dirty="0"/>
              <a:t> fabricate industrial, care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folosite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de </a:t>
            </a:r>
            <a:r>
              <a:rPr lang="en-US" dirty="0" err="1"/>
              <a:t>alte</a:t>
            </a:r>
            <a:r>
              <a:rPr lang="en-US" dirty="0"/>
              <a:t> </a:t>
            </a:r>
            <a:r>
              <a:rPr lang="en-US" dirty="0" err="1"/>
              <a:t>sectoare</a:t>
            </a:r>
            <a:r>
              <a:rPr lang="en-US" dirty="0"/>
              <a:t> din </a:t>
            </a:r>
            <a:r>
              <a:rPr lang="en-US" dirty="0" err="1"/>
              <a:t>economia</a:t>
            </a:r>
            <a:r>
              <a:rPr lang="en-US" dirty="0"/>
              <a:t> </a:t>
            </a:r>
            <a:r>
              <a:rPr lang="en-US" dirty="0" err="1"/>
              <a:t>națională</a:t>
            </a:r>
            <a:endParaRPr lang="ru-RU" dirty="0"/>
          </a:p>
          <a:p>
            <a:pPr lvl="0" algn="just"/>
            <a:r>
              <a:rPr lang="en-US" b="1" i="1" dirty="0" err="1">
                <a:solidFill>
                  <a:srgbClr val="0033CC"/>
                </a:solidFill>
              </a:rPr>
              <a:t>Fișa</a:t>
            </a:r>
            <a:r>
              <a:rPr lang="en-US" b="1" i="1" dirty="0">
                <a:solidFill>
                  <a:srgbClr val="0033CC"/>
                </a:solidFill>
              </a:rPr>
              <a:t> </a:t>
            </a:r>
            <a:r>
              <a:rPr lang="en-US" b="1" i="1" dirty="0" err="1">
                <a:solidFill>
                  <a:srgbClr val="0033CC"/>
                </a:solidFill>
              </a:rPr>
              <a:t>tehnologică</a:t>
            </a:r>
            <a:r>
              <a:rPr lang="en-US" b="1" i="1" dirty="0">
                <a:solidFill>
                  <a:srgbClr val="0033CC"/>
                </a:solidFill>
              </a:rPr>
              <a:t> a </a:t>
            </a:r>
            <a:r>
              <a:rPr lang="en-US" b="1" i="1" dirty="0" err="1">
                <a:solidFill>
                  <a:srgbClr val="0033CC"/>
                </a:solidFill>
              </a:rPr>
              <a:t>producătorului</a:t>
            </a:r>
            <a:r>
              <a:rPr lang="en-US" b="1" i="1" dirty="0">
                <a:solidFill>
                  <a:srgbClr val="0033CC"/>
                </a:solidFill>
              </a:rPr>
              <a:t> </a:t>
            </a:r>
            <a:r>
              <a:rPr lang="en-US" dirty="0"/>
              <a:t>(</a:t>
            </a:r>
            <a:r>
              <a:rPr lang="en-US" dirty="0" err="1"/>
              <a:t>Fișa</a:t>
            </a:r>
            <a:r>
              <a:rPr lang="en-US" dirty="0"/>
              <a:t> de </a:t>
            </a:r>
            <a:r>
              <a:rPr lang="en-US" dirty="0" err="1"/>
              <a:t>fabricație</a:t>
            </a:r>
            <a:r>
              <a:rPr lang="en-US" dirty="0"/>
              <a:t>)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unele</a:t>
            </a:r>
            <a:r>
              <a:rPr lang="en-US" dirty="0"/>
              <a:t> </a:t>
            </a:r>
            <a:r>
              <a:rPr lang="en-US" dirty="0" err="1"/>
              <a:t>produse</a:t>
            </a:r>
            <a:r>
              <a:rPr lang="en-US" dirty="0"/>
              <a:t> de import, </a:t>
            </a:r>
            <a:r>
              <a:rPr lang="en-US" dirty="0" err="1"/>
              <a:t>când</a:t>
            </a:r>
            <a:r>
              <a:rPr lang="en-US" dirty="0"/>
              <a:t> nu se </a:t>
            </a:r>
            <a:r>
              <a:rPr lang="en-US" dirty="0" err="1"/>
              <a:t>indică</a:t>
            </a:r>
            <a:r>
              <a:rPr lang="en-US" dirty="0"/>
              <a:t> </a:t>
            </a:r>
            <a:r>
              <a:rPr lang="en-US" dirty="0" err="1"/>
              <a:t>farmacopeea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o </a:t>
            </a:r>
            <a:r>
              <a:rPr lang="en-US" dirty="0" err="1"/>
              <a:t>altă</a:t>
            </a:r>
            <a:r>
              <a:rPr lang="en-US" dirty="0"/>
              <a:t> </a:t>
            </a:r>
            <a:r>
              <a:rPr lang="en-US" dirty="0" err="1"/>
              <a:t>normă</a:t>
            </a:r>
            <a:r>
              <a:rPr lang="en-US" dirty="0"/>
              <a:t> de </a:t>
            </a:r>
            <a:r>
              <a:rPr lang="en-US" dirty="0" err="1"/>
              <a:t>calitate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55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7353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en-US" b="1" i="1" dirty="0" err="1">
                <a:solidFill>
                  <a:srgbClr val="C00000"/>
                </a:solidFill>
              </a:rPr>
              <a:t>Farmacopeea</a:t>
            </a:r>
            <a:r>
              <a:rPr lang="en-US" b="1" i="1" dirty="0"/>
              <a:t> (</a:t>
            </a:r>
            <a:r>
              <a:rPr lang="en-US" i="1" dirty="0"/>
              <a:t>gr. </a:t>
            </a:r>
            <a:r>
              <a:rPr lang="en-US" i="1" dirty="0" err="1"/>
              <a:t>pharmacon</a:t>
            </a:r>
            <a:r>
              <a:rPr lang="en-US" i="1" dirty="0"/>
              <a:t> – </a:t>
            </a:r>
            <a:r>
              <a:rPr lang="en-US" dirty="0" err="1"/>
              <a:t>remediu</a:t>
            </a:r>
            <a:r>
              <a:rPr lang="en-US" dirty="0"/>
              <a:t>, </a:t>
            </a:r>
            <a:r>
              <a:rPr lang="en-US" dirty="0" err="1"/>
              <a:t>leac</a:t>
            </a:r>
            <a:r>
              <a:rPr lang="en-US" dirty="0"/>
              <a:t>, medicament</a:t>
            </a:r>
            <a:r>
              <a:rPr lang="en-US" i="1" dirty="0"/>
              <a:t> + </a:t>
            </a:r>
            <a:r>
              <a:rPr lang="en-US" i="1" dirty="0" err="1"/>
              <a:t>poen</a:t>
            </a:r>
            <a:r>
              <a:rPr lang="en-US" i="1" dirty="0"/>
              <a:t>, </a:t>
            </a:r>
            <a:r>
              <a:rPr lang="en-US" dirty="0"/>
              <a:t>a face</a:t>
            </a:r>
            <a:r>
              <a:rPr lang="en-US" b="1" i="1" dirty="0"/>
              <a:t>)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codul</a:t>
            </a:r>
            <a:r>
              <a:rPr lang="en-US" dirty="0"/>
              <a:t> </a:t>
            </a:r>
            <a:r>
              <a:rPr lang="en-US" dirty="0" err="1" smtClean="0"/>
              <a:t>oficial</a:t>
            </a:r>
            <a:r>
              <a:rPr lang="en-US" dirty="0"/>
              <a:t>, legal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obligatoriu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producătorii</a:t>
            </a:r>
            <a:r>
              <a:rPr lang="en-US" dirty="0"/>
              <a:t> de </a:t>
            </a:r>
            <a:r>
              <a:rPr lang="en-US" dirty="0" err="1"/>
              <a:t>medicamente</a:t>
            </a:r>
            <a:r>
              <a:rPr lang="en-US" dirty="0"/>
              <a:t> </a:t>
            </a:r>
            <a:r>
              <a:rPr lang="en-US" dirty="0" err="1"/>
              <a:t>dintr</a:t>
            </a:r>
            <a:r>
              <a:rPr lang="en-US" dirty="0"/>
              <a:t>-o </a:t>
            </a:r>
            <a:r>
              <a:rPr lang="en-US" dirty="0" err="1"/>
              <a:t>ţară</a:t>
            </a:r>
            <a:r>
              <a:rPr lang="en-US" dirty="0"/>
              <a:t>, care </a:t>
            </a:r>
            <a:r>
              <a:rPr lang="en-US" dirty="0" err="1"/>
              <a:t>cuprinde</a:t>
            </a:r>
            <a:r>
              <a:rPr lang="en-US" dirty="0"/>
              <a:t> </a:t>
            </a:r>
            <a:r>
              <a:rPr lang="en-US" dirty="0" err="1"/>
              <a:t>norme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asigură</a:t>
            </a:r>
            <a:r>
              <a:rPr lang="en-US" dirty="0"/>
              <a:t> </a:t>
            </a:r>
            <a:r>
              <a:rPr lang="en-US" dirty="0" err="1"/>
              <a:t>denumirea</a:t>
            </a:r>
            <a:r>
              <a:rPr lang="en-US" dirty="0"/>
              <a:t>, </a:t>
            </a:r>
            <a:r>
              <a:rPr lang="en-US" dirty="0" err="1"/>
              <a:t>descrierea</a:t>
            </a:r>
            <a:r>
              <a:rPr lang="en-US" dirty="0"/>
              <a:t>, formula de </a:t>
            </a:r>
            <a:r>
              <a:rPr lang="en-US" dirty="0" err="1"/>
              <a:t>compoziţie</a:t>
            </a:r>
            <a:r>
              <a:rPr lang="en-US" dirty="0"/>
              <a:t>, </a:t>
            </a:r>
            <a:r>
              <a:rPr lang="en-US" dirty="0" err="1"/>
              <a:t>prepararea</a:t>
            </a:r>
            <a:r>
              <a:rPr lang="en-US" dirty="0"/>
              <a:t>, </a:t>
            </a:r>
            <a:r>
              <a:rPr lang="en-US" dirty="0" err="1"/>
              <a:t>controlul</a:t>
            </a:r>
            <a:r>
              <a:rPr lang="en-US" dirty="0"/>
              <a:t>, </a:t>
            </a:r>
            <a:r>
              <a:rPr lang="en-US" dirty="0" err="1"/>
              <a:t>principalele</a:t>
            </a:r>
            <a:r>
              <a:rPr lang="en-US" dirty="0"/>
              <a:t> </a:t>
            </a:r>
            <a:r>
              <a:rPr lang="en-US" dirty="0" err="1"/>
              <a:t>constante</a:t>
            </a:r>
            <a:r>
              <a:rPr lang="en-US" dirty="0"/>
              <a:t> </a:t>
            </a:r>
            <a:r>
              <a:rPr lang="en-US" dirty="0" err="1"/>
              <a:t>fizice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proprietăţi</a:t>
            </a:r>
            <a:r>
              <a:rPr lang="en-US" dirty="0"/>
              <a:t>  </a:t>
            </a:r>
            <a:r>
              <a:rPr lang="en-US" dirty="0" err="1"/>
              <a:t>chimice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exemple</a:t>
            </a:r>
            <a:r>
              <a:rPr lang="en-US" dirty="0"/>
              <a:t> de </a:t>
            </a:r>
            <a:r>
              <a:rPr lang="en-US" dirty="0" err="1"/>
              <a:t>substanţe</a:t>
            </a:r>
            <a:r>
              <a:rPr lang="en-US" dirty="0"/>
              <a:t> </a:t>
            </a:r>
            <a:r>
              <a:rPr lang="en-US" dirty="0" err="1"/>
              <a:t>medicamentoase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auxiliare</a:t>
            </a:r>
            <a:r>
              <a:rPr lang="en-US" dirty="0"/>
              <a:t>, </a:t>
            </a:r>
            <a:r>
              <a:rPr lang="en-US" dirty="0" err="1"/>
              <a:t>cât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forme</a:t>
            </a:r>
            <a:r>
              <a:rPr lang="en-US" dirty="0"/>
              <a:t> </a:t>
            </a:r>
            <a:r>
              <a:rPr lang="en-US" dirty="0" err="1"/>
              <a:t>farmaceutice</a:t>
            </a:r>
            <a:r>
              <a:rPr lang="en-US" dirty="0"/>
              <a:t> de </a:t>
            </a:r>
            <a:r>
              <a:rPr lang="en-US" dirty="0" err="1"/>
              <a:t>uz</a:t>
            </a:r>
            <a:r>
              <a:rPr lang="en-US" dirty="0"/>
              <a:t> current, </a:t>
            </a:r>
            <a:r>
              <a:rPr lang="en-US" dirty="0" err="1"/>
              <a:t>folosite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terapeutică</a:t>
            </a:r>
            <a:r>
              <a:rPr lang="en-US" dirty="0" smtClean="0"/>
              <a:t>.</a:t>
            </a:r>
          </a:p>
          <a:p>
            <a:pPr algn="just"/>
            <a:r>
              <a:rPr lang="ro-RO" dirty="0"/>
              <a:t>În anul 1995 a fost înfiinţată organizaţia europeană </a:t>
            </a:r>
            <a:r>
              <a:rPr lang="ro-RO" b="1" i="1" dirty="0">
                <a:solidFill>
                  <a:srgbClr val="C00000"/>
                </a:solidFill>
              </a:rPr>
              <a:t>Agenţia Europeană a Medicamentelor </a:t>
            </a:r>
            <a:r>
              <a:rPr lang="ro-RO" i="1" dirty="0"/>
              <a:t>(EMEA – </a:t>
            </a:r>
            <a:r>
              <a:rPr lang="ro-RO" b="1" i="1" u="sng" dirty="0"/>
              <a:t>E</a:t>
            </a:r>
            <a:r>
              <a:rPr lang="ro-RO" i="1" dirty="0"/>
              <a:t>uropean </a:t>
            </a:r>
            <a:r>
              <a:rPr lang="ro-RO" b="1" i="1" u="sng" dirty="0"/>
              <a:t>Me</a:t>
            </a:r>
            <a:r>
              <a:rPr lang="ro-RO" i="1" dirty="0"/>
              <a:t>disines </a:t>
            </a:r>
            <a:r>
              <a:rPr lang="ro-RO" b="1" i="1" u="sng" dirty="0"/>
              <a:t>A</a:t>
            </a:r>
            <a:r>
              <a:rPr lang="ro-RO" i="1" dirty="0"/>
              <a:t>gency)</a:t>
            </a:r>
            <a:r>
              <a:rPr lang="ro-RO" dirty="0"/>
              <a:t> cu sediu la Londra. Principală responsabilitate a EMEA este de a asigura protejarea şi promovarea sănătăţii populaţiei, precum şi animalelor, prin evaluarea şi supervizarea medicamentelor de uz uman şi  veterinar.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56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5063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937523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o-RO" b="1" i="1" dirty="0">
                <a:solidFill>
                  <a:srgbClr val="C00000"/>
                </a:solidFill>
              </a:rPr>
              <a:t>EMEA</a:t>
            </a:r>
            <a:r>
              <a:rPr lang="ro-RO" dirty="0" smtClean="0"/>
              <a:t> </a:t>
            </a:r>
            <a:r>
              <a:rPr lang="ro-RO" dirty="0"/>
              <a:t>a elaborat şi </a:t>
            </a:r>
            <a:r>
              <a:rPr lang="ro-RO" b="1" u="sng" dirty="0">
                <a:solidFill>
                  <a:srgbClr val="0033CC"/>
                </a:solidFill>
              </a:rPr>
              <a:t>Farmacopeea Europeană</a:t>
            </a:r>
            <a:r>
              <a:rPr lang="ro-RO" dirty="0"/>
              <a:t>. </a:t>
            </a:r>
            <a:r>
              <a:rPr lang="en-US" dirty="0" err="1"/>
              <a:t>Farmacopeea</a:t>
            </a:r>
            <a:r>
              <a:rPr lang="en-US" dirty="0"/>
              <a:t> </a:t>
            </a:r>
            <a:r>
              <a:rPr lang="en-US" dirty="0" err="1"/>
              <a:t>europeană</a:t>
            </a:r>
            <a:r>
              <a:rPr lang="en-US" dirty="0"/>
              <a:t> </a:t>
            </a:r>
            <a:r>
              <a:rPr lang="en-US" dirty="0" err="1"/>
              <a:t>garantează</a:t>
            </a:r>
            <a:r>
              <a:rPr lang="en-US" dirty="0"/>
              <a:t> </a:t>
            </a:r>
            <a:r>
              <a:rPr lang="en-US" dirty="0" err="1"/>
              <a:t>calitatea</a:t>
            </a:r>
            <a:r>
              <a:rPr lang="en-US" dirty="0"/>
              <a:t> </a:t>
            </a:r>
            <a:r>
              <a:rPr lang="en-US" dirty="0" err="1"/>
              <a:t>medicamentelor</a:t>
            </a:r>
            <a:r>
              <a:rPr lang="en-US" dirty="0"/>
              <a:t>, </a:t>
            </a:r>
            <a:r>
              <a:rPr lang="en-US" dirty="0" err="1"/>
              <a:t>elaborând</a:t>
            </a:r>
            <a:r>
              <a:rPr lang="en-US" dirty="0"/>
              <a:t> </a:t>
            </a:r>
            <a:r>
              <a:rPr lang="en-US" dirty="0" err="1"/>
              <a:t>norme</a:t>
            </a:r>
            <a:r>
              <a:rPr lang="en-US" dirty="0"/>
              <a:t> </a:t>
            </a:r>
            <a:r>
              <a:rPr lang="en-US" dirty="0" err="1"/>
              <a:t>comune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obligatorii</a:t>
            </a:r>
            <a:r>
              <a:rPr lang="en-US" dirty="0"/>
              <a:t> </a:t>
            </a:r>
            <a:r>
              <a:rPr lang="en-US" dirty="0" err="1"/>
              <a:t>destinate</a:t>
            </a:r>
            <a:r>
              <a:rPr lang="en-US" dirty="0"/>
              <a:t> a fi </a:t>
            </a:r>
            <a:r>
              <a:rPr lang="en-US" dirty="0" err="1"/>
              <a:t>aplicate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ansamblul</a:t>
            </a:r>
            <a:r>
              <a:rPr lang="en-US" dirty="0"/>
              <a:t> </a:t>
            </a:r>
            <a:r>
              <a:rPr lang="en-US" dirty="0" err="1"/>
              <a:t>ţărilor</a:t>
            </a:r>
            <a:r>
              <a:rPr lang="en-US" dirty="0"/>
              <a:t> </a:t>
            </a:r>
            <a:r>
              <a:rPr lang="en-US" dirty="0" err="1"/>
              <a:t>membre</a:t>
            </a:r>
            <a:r>
              <a:rPr lang="en-US" dirty="0"/>
              <a:t>. </a:t>
            </a:r>
            <a:r>
              <a:rPr lang="en-US" dirty="0" err="1"/>
              <a:t>Organizaţia</a:t>
            </a:r>
            <a:r>
              <a:rPr lang="en-US" dirty="0"/>
              <a:t> </a:t>
            </a:r>
            <a:r>
              <a:rPr lang="en-US" dirty="0" err="1"/>
              <a:t>promovează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analitice</a:t>
            </a:r>
            <a:r>
              <a:rPr lang="en-US" dirty="0"/>
              <a:t> </a:t>
            </a:r>
            <a:r>
              <a:rPr lang="en-US" dirty="0" err="1"/>
              <a:t>uniforme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standardizează</a:t>
            </a:r>
            <a:r>
              <a:rPr lang="en-US" dirty="0"/>
              <a:t> </a:t>
            </a:r>
            <a:r>
              <a:rPr lang="en-US" dirty="0" err="1"/>
              <a:t>toate</a:t>
            </a:r>
            <a:r>
              <a:rPr lang="en-US" dirty="0"/>
              <a:t> </a:t>
            </a:r>
            <a:r>
              <a:rPr lang="en-US" dirty="0" err="1"/>
              <a:t>substabţele</a:t>
            </a:r>
            <a:r>
              <a:rPr lang="en-US" dirty="0"/>
              <a:t> </a:t>
            </a:r>
            <a:r>
              <a:rPr lang="en-US" dirty="0" err="1"/>
              <a:t>utilizate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medicina</a:t>
            </a:r>
            <a:r>
              <a:rPr lang="en-US" dirty="0"/>
              <a:t> </a:t>
            </a:r>
            <a:r>
              <a:rPr lang="en-US" dirty="0" err="1"/>
              <a:t>umană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veterinară</a:t>
            </a:r>
            <a:r>
              <a:rPr lang="en-US" dirty="0"/>
              <a:t>. </a:t>
            </a:r>
            <a:r>
              <a:rPr lang="en-US" dirty="0" err="1"/>
              <a:t>Standardele</a:t>
            </a:r>
            <a:r>
              <a:rPr lang="en-US" dirty="0"/>
              <a:t> </a:t>
            </a:r>
            <a:r>
              <a:rPr lang="en-US" dirty="0" err="1"/>
              <a:t>naţionale</a:t>
            </a:r>
            <a:r>
              <a:rPr lang="en-US" dirty="0"/>
              <a:t> </a:t>
            </a:r>
            <a:r>
              <a:rPr lang="en-US" dirty="0" err="1"/>
              <a:t>sunt</a:t>
            </a:r>
            <a:r>
              <a:rPr lang="en-US" dirty="0"/>
              <a:t> </a:t>
            </a:r>
            <a:r>
              <a:rPr lang="en-US" dirty="0" err="1"/>
              <a:t>coordonate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există</a:t>
            </a:r>
            <a:r>
              <a:rPr lang="en-US" dirty="0"/>
              <a:t> </a:t>
            </a:r>
            <a:r>
              <a:rPr lang="en-US" dirty="0" err="1"/>
              <a:t>aproximativ</a:t>
            </a:r>
            <a:r>
              <a:rPr lang="en-US" dirty="0"/>
              <a:t> 2000 de </a:t>
            </a:r>
            <a:r>
              <a:rPr lang="en-US" dirty="0" err="1"/>
              <a:t>standarde</a:t>
            </a:r>
            <a:r>
              <a:rPr lang="en-US" dirty="0"/>
              <a:t> </a:t>
            </a:r>
            <a:r>
              <a:rPr lang="en-US" dirty="0" err="1"/>
              <a:t>europene</a:t>
            </a:r>
            <a:r>
              <a:rPr lang="en-US" dirty="0"/>
              <a:t> </a:t>
            </a:r>
            <a:r>
              <a:rPr lang="en-US" dirty="0" err="1"/>
              <a:t>obligatorii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noile</a:t>
            </a:r>
            <a:r>
              <a:rPr lang="en-US" dirty="0"/>
              <a:t> </a:t>
            </a:r>
            <a:r>
              <a:rPr lang="en-US" dirty="0" err="1"/>
              <a:t>medicamente</a:t>
            </a:r>
            <a:r>
              <a:rPr lang="en-US" dirty="0"/>
              <a:t>.</a:t>
            </a:r>
            <a:endParaRPr lang="ru-RU" dirty="0"/>
          </a:p>
          <a:p>
            <a:pPr algn="just"/>
            <a:r>
              <a:rPr lang="en-US" dirty="0" err="1" smtClean="0"/>
              <a:t>Această</a:t>
            </a:r>
            <a:r>
              <a:rPr lang="en-US" dirty="0" smtClean="0"/>
              <a:t> </a:t>
            </a:r>
            <a:r>
              <a:rPr lang="en-US" dirty="0" err="1"/>
              <a:t>muncă</a:t>
            </a:r>
            <a:r>
              <a:rPr lang="en-US" dirty="0"/>
              <a:t> se </a:t>
            </a:r>
            <a:r>
              <a:rPr lang="en-US" dirty="0" err="1"/>
              <a:t>efectuează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cadrul</a:t>
            </a:r>
            <a:r>
              <a:rPr lang="en-US" dirty="0"/>
              <a:t>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convenţii</a:t>
            </a:r>
            <a:r>
              <a:rPr lang="en-US" dirty="0"/>
              <a:t> </a:t>
            </a:r>
            <a:r>
              <a:rPr lang="en-US" dirty="0" err="1"/>
              <a:t>europene</a:t>
            </a:r>
            <a:r>
              <a:rPr lang="en-US" dirty="0"/>
              <a:t> </a:t>
            </a:r>
            <a:r>
              <a:rPr lang="en-US" dirty="0" err="1"/>
              <a:t>ratificată</a:t>
            </a:r>
            <a:r>
              <a:rPr lang="en-US" dirty="0"/>
              <a:t> de </a:t>
            </a:r>
            <a:r>
              <a:rPr lang="en-US" dirty="0" err="1"/>
              <a:t>Uniunea</a:t>
            </a:r>
            <a:r>
              <a:rPr lang="en-US" dirty="0"/>
              <a:t> </a:t>
            </a:r>
            <a:r>
              <a:rPr lang="en-US" dirty="0" err="1"/>
              <a:t>Europeană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de 37 de state </a:t>
            </a:r>
            <a:r>
              <a:rPr lang="en-US" dirty="0" err="1"/>
              <a:t>membre</a:t>
            </a:r>
            <a:r>
              <a:rPr lang="en-US" dirty="0"/>
              <a:t>, </a:t>
            </a:r>
            <a:r>
              <a:rPr lang="en-US" dirty="0" err="1"/>
              <a:t>inclusiv</a:t>
            </a:r>
            <a:r>
              <a:rPr lang="en-US" dirty="0"/>
              <a:t> </a:t>
            </a:r>
            <a:r>
              <a:rPr lang="en-US" dirty="0" err="1"/>
              <a:t>Republica</a:t>
            </a:r>
            <a:r>
              <a:rPr lang="en-US" dirty="0"/>
              <a:t> Moldova. </a:t>
            </a:r>
            <a:endParaRPr lang="ro-MO" dirty="0" smtClean="0"/>
          </a:p>
          <a:p>
            <a:pPr algn="just"/>
            <a:r>
              <a:rPr lang="ro-RO" dirty="0" smtClean="0"/>
              <a:t>F</a:t>
            </a:r>
            <a:r>
              <a:rPr lang="en-US" dirty="0" err="1"/>
              <a:t>armacopeea</a:t>
            </a:r>
            <a:r>
              <a:rPr lang="en-US" dirty="0"/>
              <a:t> </a:t>
            </a:r>
            <a:r>
              <a:rPr lang="en-US" dirty="0" err="1"/>
              <a:t>europeană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obligatorie</a:t>
            </a:r>
            <a:r>
              <a:rPr lang="en-US" dirty="0"/>
              <a:t> </a:t>
            </a:r>
            <a:r>
              <a:rPr lang="en-US" dirty="0" err="1"/>
              <a:t>începând</a:t>
            </a:r>
            <a:r>
              <a:rPr lang="en-US" dirty="0"/>
              <a:t> cu 1 </a:t>
            </a:r>
            <a:r>
              <a:rPr lang="en-US" dirty="0" err="1"/>
              <a:t>ianuarie</a:t>
            </a:r>
            <a:r>
              <a:rPr lang="en-US" dirty="0"/>
              <a:t> 2002.</a:t>
            </a:r>
            <a:endParaRPr lang="ru-RU" dirty="0"/>
          </a:p>
          <a:p>
            <a:pPr algn="just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57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86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en-US" b="1" i="1" dirty="0" smtClean="0">
                <a:solidFill>
                  <a:srgbClr val="C00000"/>
                </a:solidFill>
              </a:rPr>
              <a:t/>
            </a:r>
            <a:br>
              <a:rPr lang="en-US" b="1" i="1" dirty="0" smtClean="0">
                <a:solidFill>
                  <a:srgbClr val="C00000"/>
                </a:solidFill>
              </a:rPr>
            </a:br>
            <a:r>
              <a:rPr lang="ro-RO" b="1" i="1" dirty="0" smtClean="0">
                <a:solidFill>
                  <a:srgbClr val="C00000"/>
                </a:solidFill>
              </a:rPr>
              <a:t>Caracteristicile </a:t>
            </a:r>
            <a:r>
              <a:rPr lang="ro-RO" b="1" i="1" dirty="0">
                <a:solidFill>
                  <a:srgbClr val="C00000"/>
                </a:solidFill>
              </a:rPr>
              <a:t>procedeelor de analiză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836712"/>
            <a:ext cx="8784976" cy="583264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o-RO" b="1" i="1" u="sng" dirty="0">
                <a:solidFill>
                  <a:srgbClr val="C00000"/>
                </a:solidFill>
              </a:rPr>
              <a:t>Procedeul de analiză </a:t>
            </a:r>
            <a:r>
              <a:rPr lang="ro-RO" i="1" dirty="0"/>
              <a:t>– </a:t>
            </a:r>
            <a:r>
              <a:rPr lang="ro-RO" dirty="0"/>
              <a:t>reprezintă un ansamblu de operaţii necesare pentru efectuarea analizei substanţelor de eaminat.</a:t>
            </a:r>
            <a:endParaRPr lang="ru-RU" dirty="0"/>
          </a:p>
          <a:p>
            <a:pPr algn="just"/>
            <a:r>
              <a:rPr lang="ro-RO" b="1" u="sng" dirty="0" smtClean="0">
                <a:solidFill>
                  <a:srgbClr val="0033CC"/>
                </a:solidFill>
              </a:rPr>
              <a:t>Caracterile </a:t>
            </a:r>
            <a:r>
              <a:rPr lang="ro-RO" b="1" u="sng" dirty="0">
                <a:solidFill>
                  <a:srgbClr val="0033CC"/>
                </a:solidFill>
              </a:rPr>
              <a:t>unui procedeu de analiză sunt:</a:t>
            </a:r>
            <a:endParaRPr lang="ru-RU" b="1" u="sng" dirty="0">
              <a:solidFill>
                <a:srgbClr val="0033CC"/>
              </a:solidFill>
            </a:endParaRPr>
          </a:p>
          <a:p>
            <a:pPr lvl="0" algn="just"/>
            <a:r>
              <a:rPr lang="ro-RO" b="1" i="1" dirty="0" smtClean="0">
                <a:solidFill>
                  <a:srgbClr val="C00000"/>
                </a:solidFill>
              </a:rPr>
              <a:t>Specificitatea</a:t>
            </a:r>
            <a:r>
              <a:rPr lang="en-US" b="1" i="1" dirty="0" smtClean="0">
                <a:solidFill>
                  <a:srgbClr val="C00000"/>
                </a:solidFill>
              </a:rPr>
              <a:t>/</a:t>
            </a:r>
            <a:r>
              <a:rPr lang="ru-RU" b="1" i="1" dirty="0" smtClean="0">
                <a:solidFill>
                  <a:srgbClr val="C00000"/>
                </a:solidFill>
              </a:rPr>
              <a:t> специфичность </a:t>
            </a:r>
            <a:r>
              <a:rPr lang="ro-RO" b="1" i="1" dirty="0" smtClean="0">
                <a:solidFill>
                  <a:srgbClr val="C00000"/>
                </a:solidFill>
              </a:rPr>
              <a:t>: </a:t>
            </a:r>
            <a:endParaRPr lang="en-US" b="1" i="1" dirty="0" smtClean="0">
              <a:solidFill>
                <a:srgbClr val="C00000"/>
              </a:solidFill>
            </a:endParaRPr>
          </a:p>
          <a:p>
            <a:pPr lvl="0" algn="just"/>
            <a:r>
              <a:rPr lang="en-US" b="1" i="1" dirty="0" smtClean="0">
                <a:solidFill>
                  <a:srgbClr val="C00000"/>
                </a:solidFill>
              </a:rPr>
              <a:t>- </a:t>
            </a:r>
            <a:r>
              <a:rPr lang="ro-RO" dirty="0" smtClean="0"/>
              <a:t>un </a:t>
            </a:r>
            <a:r>
              <a:rPr lang="ro-RO" dirty="0"/>
              <a:t>procedeu de analiză este numit specific dacă el permite măsurarea cantitativă a unui parametru fizico-chimic sau a unui grup funcţional al unea sau mai multor substanţe prezente în eşantion.</a:t>
            </a:r>
            <a:endParaRPr lang="ru-RU" dirty="0"/>
          </a:p>
          <a:p>
            <a:pPr lvl="0" algn="just"/>
            <a:r>
              <a:rPr lang="ro-RO" b="1" i="1" dirty="0" smtClean="0">
                <a:solidFill>
                  <a:srgbClr val="C00000"/>
                </a:solidFill>
              </a:rPr>
              <a:t>Selectivitatea</a:t>
            </a:r>
            <a:r>
              <a:rPr lang="en-US" b="1" i="1" dirty="0">
                <a:solidFill>
                  <a:srgbClr val="C00000"/>
                </a:solidFill>
              </a:rPr>
              <a:t>:</a:t>
            </a:r>
            <a:endParaRPr lang="en-US" b="1" i="1" dirty="0" smtClean="0">
              <a:solidFill>
                <a:srgbClr val="C00000"/>
              </a:solidFill>
            </a:endParaRPr>
          </a:p>
          <a:p>
            <a:pPr lvl="0" algn="just"/>
            <a:r>
              <a:rPr lang="ro-RO" i="1" dirty="0" smtClean="0"/>
              <a:t> </a:t>
            </a:r>
            <a:r>
              <a:rPr lang="ro-RO" i="1" dirty="0"/>
              <a:t>–</a:t>
            </a:r>
            <a:r>
              <a:rPr lang="ro-RO" dirty="0"/>
              <a:t> reprezintă cazul când este posibilă detectarea cantitativă a unei substanţe examinate, în prezenţa altor compuşi ce pot fi prezenţi în eşantion.</a:t>
            </a:r>
            <a:endParaRPr lang="ru-RU" dirty="0"/>
          </a:p>
          <a:p>
            <a:pPr algn="just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58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6507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7510"/>
          </a:xfrm>
        </p:spPr>
        <p:txBody>
          <a:bodyPr>
            <a:normAutofit/>
          </a:bodyPr>
          <a:lstStyle/>
          <a:p>
            <a:r>
              <a:rPr lang="ro-RO" sz="3000" b="1" u="sng" dirty="0">
                <a:solidFill>
                  <a:srgbClr val="0033CC"/>
                </a:solidFill>
              </a:rPr>
              <a:t>Caracterile unui procedeu de analiză sunt:</a:t>
            </a:r>
            <a:endParaRPr lang="ru-RU" sz="3000" b="1" u="sng" dirty="0">
              <a:solidFill>
                <a:srgbClr val="0033CC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2148"/>
            <a:ext cx="8229600" cy="5693196"/>
          </a:xfrm>
        </p:spPr>
        <p:txBody>
          <a:bodyPr>
            <a:normAutofit fontScale="70000" lnSpcReduction="20000"/>
          </a:bodyPr>
          <a:lstStyle/>
          <a:p>
            <a:pPr lvl="0" algn="just"/>
            <a:r>
              <a:rPr lang="ro-RO" b="1" i="1" dirty="0">
                <a:solidFill>
                  <a:srgbClr val="C00000"/>
                </a:solidFill>
              </a:rPr>
              <a:t>Fidelitatea (</a:t>
            </a:r>
            <a:r>
              <a:rPr lang="ru-RU" b="1" i="1" dirty="0">
                <a:solidFill>
                  <a:srgbClr val="C00000"/>
                </a:solidFill>
              </a:rPr>
              <a:t>достоверность</a:t>
            </a:r>
            <a:r>
              <a:rPr lang="ro-RO" b="1" i="1" dirty="0" smtClean="0">
                <a:solidFill>
                  <a:srgbClr val="C00000"/>
                </a:solidFill>
              </a:rPr>
              <a:t>)</a:t>
            </a:r>
            <a:r>
              <a:rPr lang="en-US" b="1" i="1" dirty="0" smtClean="0">
                <a:solidFill>
                  <a:srgbClr val="C00000"/>
                </a:solidFill>
              </a:rPr>
              <a:t>:</a:t>
            </a:r>
          </a:p>
          <a:p>
            <a:pPr lvl="0" algn="just"/>
            <a:r>
              <a:rPr lang="ro-RO" b="1" i="1" dirty="0" smtClean="0">
                <a:solidFill>
                  <a:srgbClr val="C00000"/>
                </a:solidFill>
              </a:rPr>
              <a:t> </a:t>
            </a:r>
            <a:r>
              <a:rPr lang="ro-RO" i="1" dirty="0"/>
              <a:t>–</a:t>
            </a:r>
            <a:r>
              <a:rPr lang="ro-RO" dirty="0"/>
              <a:t> exprimă domeniul de acord între o serie de măsuri provenind de la mai multe probe din acelaşi eşantion, cu condiţiile precise.</a:t>
            </a:r>
            <a:endParaRPr lang="ru-RU" dirty="0"/>
          </a:p>
          <a:p>
            <a:pPr lvl="0" algn="just"/>
            <a:r>
              <a:rPr lang="ro-RO" b="1" i="1" dirty="0">
                <a:solidFill>
                  <a:srgbClr val="C00000"/>
                </a:solidFill>
              </a:rPr>
              <a:t>Repetabilitatea (</a:t>
            </a:r>
            <a:r>
              <a:rPr lang="ru-RU" b="1" i="1" dirty="0">
                <a:solidFill>
                  <a:srgbClr val="C00000"/>
                </a:solidFill>
              </a:rPr>
              <a:t>Повторяемость</a:t>
            </a:r>
            <a:r>
              <a:rPr lang="ro-RO" i="1" dirty="0" smtClean="0"/>
              <a:t>)</a:t>
            </a:r>
            <a:r>
              <a:rPr lang="en-US" i="1" dirty="0" smtClean="0"/>
              <a:t>:</a:t>
            </a:r>
          </a:p>
          <a:p>
            <a:pPr lvl="0" algn="just"/>
            <a:r>
              <a:rPr lang="ro-RO" i="1" dirty="0" smtClean="0"/>
              <a:t>–</a:t>
            </a:r>
            <a:r>
              <a:rPr lang="ro-RO" dirty="0" smtClean="0"/>
              <a:t> </a:t>
            </a:r>
            <a:r>
              <a:rPr lang="ro-RO" dirty="0"/>
              <a:t>exprimă fidelitatea în condiţii identice – aceleaşi analize, echipament, reactivi, etc.</a:t>
            </a:r>
            <a:endParaRPr lang="ru-RU" dirty="0"/>
          </a:p>
          <a:p>
            <a:pPr lvl="0" algn="just"/>
            <a:r>
              <a:rPr lang="ro-RO" b="1" i="1" dirty="0">
                <a:solidFill>
                  <a:srgbClr val="C00000"/>
                </a:solidFill>
              </a:rPr>
              <a:t>Reproductibilitatea </a:t>
            </a:r>
            <a:r>
              <a:rPr lang="ro-RO" b="1" i="1" dirty="0" smtClean="0">
                <a:solidFill>
                  <a:srgbClr val="C00000"/>
                </a:solidFill>
              </a:rPr>
              <a:t>(Воспроизводимость</a:t>
            </a:r>
            <a:r>
              <a:rPr lang="ro-RO" b="1" dirty="0" smtClean="0">
                <a:solidFill>
                  <a:srgbClr val="C00000"/>
                </a:solidFill>
              </a:rPr>
              <a:t>)</a:t>
            </a:r>
            <a:r>
              <a:rPr lang="en-US" b="1" dirty="0" smtClean="0">
                <a:solidFill>
                  <a:srgbClr val="C00000"/>
                </a:solidFill>
              </a:rPr>
              <a:t>:</a:t>
            </a:r>
          </a:p>
          <a:p>
            <a:pPr lvl="0" algn="just"/>
            <a:r>
              <a:rPr lang="ro-RO" b="1" dirty="0" smtClean="0">
                <a:solidFill>
                  <a:srgbClr val="C00000"/>
                </a:solidFill>
              </a:rPr>
              <a:t> </a:t>
            </a:r>
            <a:r>
              <a:rPr lang="ro-RO" dirty="0"/>
              <a:t>– exprimă fidelitatea în condiţii diferite – personal, laboratoare, aparataj, etc.</a:t>
            </a:r>
            <a:endParaRPr lang="ru-RU" dirty="0"/>
          </a:p>
          <a:p>
            <a:pPr lvl="0" algn="just"/>
            <a:r>
              <a:rPr lang="ro-RO" b="1" i="1" dirty="0">
                <a:solidFill>
                  <a:srgbClr val="C00000"/>
                </a:solidFill>
              </a:rPr>
              <a:t>Exactitatea</a:t>
            </a:r>
            <a:endParaRPr lang="ru-RU" b="1" dirty="0">
              <a:solidFill>
                <a:srgbClr val="C00000"/>
              </a:solidFill>
            </a:endParaRPr>
          </a:p>
          <a:p>
            <a:pPr lvl="0" algn="just"/>
            <a:r>
              <a:rPr lang="ro-RO" b="1" i="1" dirty="0">
                <a:solidFill>
                  <a:srgbClr val="C00000"/>
                </a:solidFill>
              </a:rPr>
              <a:t>Sensibilitatea (чувствительность</a:t>
            </a:r>
            <a:r>
              <a:rPr lang="ro-RO" i="1" dirty="0" smtClean="0"/>
              <a:t>)</a:t>
            </a:r>
            <a:r>
              <a:rPr lang="en-US" i="1" dirty="0" smtClean="0"/>
              <a:t>:</a:t>
            </a:r>
          </a:p>
          <a:p>
            <a:pPr lvl="0" algn="just"/>
            <a:r>
              <a:rPr lang="ro-RO" i="1" dirty="0" smtClean="0"/>
              <a:t> </a:t>
            </a:r>
            <a:r>
              <a:rPr lang="ro-RO" i="1" dirty="0"/>
              <a:t>– </a:t>
            </a:r>
            <a:r>
              <a:rPr lang="ro-RO" dirty="0"/>
              <a:t>este capacitatea unui procedeu de analiză de a înregistra variaţiile mici de concentraţie;</a:t>
            </a:r>
            <a:endParaRPr lang="ru-RU" dirty="0"/>
          </a:p>
          <a:p>
            <a:pPr lvl="0" algn="just"/>
            <a:r>
              <a:rPr lang="ro-RO" b="1" i="1" dirty="0">
                <a:solidFill>
                  <a:srgbClr val="C00000"/>
                </a:solidFill>
              </a:rPr>
              <a:t>Pragul de detecţie</a:t>
            </a:r>
            <a:r>
              <a:rPr lang="en-US" b="1" dirty="0">
                <a:solidFill>
                  <a:srgbClr val="C00000"/>
                </a:solidFill>
              </a:rPr>
              <a:t> </a:t>
            </a:r>
            <a:r>
              <a:rPr lang="ro-RO" b="1" dirty="0">
                <a:solidFill>
                  <a:srgbClr val="C00000"/>
                </a:solidFill>
              </a:rPr>
              <a:t>(</a:t>
            </a:r>
            <a:r>
              <a:rPr lang="ro-RO" b="1" i="1" dirty="0">
                <a:solidFill>
                  <a:srgbClr val="C00000"/>
                </a:solidFill>
              </a:rPr>
              <a:t>порог обнаружения</a:t>
            </a:r>
            <a:r>
              <a:rPr lang="ro-RO" b="1" dirty="0" smtClean="0">
                <a:solidFill>
                  <a:srgbClr val="C00000"/>
                </a:solidFill>
              </a:rPr>
              <a:t>)</a:t>
            </a:r>
            <a:r>
              <a:rPr lang="en-US" b="1" dirty="0" smtClean="0">
                <a:solidFill>
                  <a:srgbClr val="C00000"/>
                </a:solidFill>
              </a:rPr>
              <a:t>:</a:t>
            </a:r>
          </a:p>
          <a:p>
            <a:pPr lvl="0" algn="just"/>
            <a:r>
              <a:rPr lang="ro-RO" b="1" dirty="0" smtClean="0">
                <a:solidFill>
                  <a:srgbClr val="C00000"/>
                </a:solidFill>
              </a:rPr>
              <a:t> </a:t>
            </a:r>
            <a:r>
              <a:rPr lang="ro-RO" dirty="0"/>
              <a:t>– cea mai scăzută cantitate de substanţă examinată dintr-un eşantion, care poate fi detectată.</a:t>
            </a:r>
            <a:r>
              <a:rPr lang="en-US" dirty="0"/>
              <a:t>     </a:t>
            </a:r>
            <a:endParaRPr lang="ru-RU" dirty="0"/>
          </a:p>
          <a:p>
            <a:pPr algn="just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59</a:t>
            </a:fld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467544" y="2606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3786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8614"/>
            <a:ext cx="8712968" cy="562074"/>
          </a:xfrm>
        </p:spPr>
        <p:txBody>
          <a:bodyPr>
            <a:normAutofit fontScale="90000"/>
          </a:bodyPr>
          <a:lstStyle/>
          <a:p>
            <a:pPr lvl="1" algn="ctr"/>
            <a:r>
              <a:rPr lang="ro-MO" sz="2800" b="1" i="1" dirty="0">
                <a:solidFill>
                  <a:srgbClr val="C00000"/>
                </a:solidFill>
              </a:rPr>
              <a:t>Cercetarea și prepararea substanței medicamentoase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620688"/>
            <a:ext cx="8784976" cy="6048672"/>
          </a:xfrm>
        </p:spPr>
        <p:txBody>
          <a:bodyPr/>
          <a:lstStyle/>
          <a:p>
            <a:pPr algn="just"/>
            <a:r>
              <a:rPr lang="ro-MO" dirty="0"/>
              <a:t>Termenul de </a:t>
            </a:r>
            <a:r>
              <a:rPr lang="ro-MO" i="1" dirty="0"/>
              <a:t>cercetare</a:t>
            </a:r>
            <a:r>
              <a:rPr lang="ro-MO" dirty="0"/>
              <a:t> a medicamentului constă în capacitatea cercetării științifice de a aduce o </a:t>
            </a:r>
            <a:r>
              <a:rPr lang="ro-MO" i="1" dirty="0"/>
              <a:t>inovație </a:t>
            </a:r>
            <a:r>
              <a:rPr lang="ro-MO" dirty="0"/>
              <a:t>sau prin descoperirea unei noi molecule cu mecanism de acțiune original, sau prin introducerea unei ameliorări într-o clasă de produse deja cunoscute.</a:t>
            </a:r>
            <a:endParaRPr lang="ru-RU" dirty="0"/>
          </a:p>
          <a:p>
            <a:pPr algn="just"/>
            <a:r>
              <a:rPr lang="ro-MO" dirty="0"/>
              <a:t>Un rol </a:t>
            </a:r>
            <a:r>
              <a:rPr lang="ro-RO" dirty="0"/>
              <a:t>important în obţinerea noilor substanţe medicamentoase îi revine </a:t>
            </a:r>
            <a:r>
              <a:rPr lang="ro-RO" b="1" dirty="0"/>
              <a:t>chimiei</a:t>
            </a:r>
            <a:r>
              <a:rPr lang="ro-RO" dirty="0"/>
              <a:t>. Există multe studii despre relaţiile dintre compoziţia, structura chimică a substanţelor şi activitatea terapeutică ale substanţei active. </a:t>
            </a:r>
            <a:endParaRPr lang="ru-RU" dirty="0"/>
          </a:p>
          <a:p>
            <a:pPr algn="just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6999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sz="3300" b="1" i="1" dirty="0">
                <a:solidFill>
                  <a:srgbClr val="C00000"/>
                </a:solidFill>
              </a:rPr>
              <a:t>Validarea analitică </a:t>
            </a:r>
            <a:r>
              <a:rPr lang="en-US" sz="3300" b="1" i="1" dirty="0" smtClean="0">
                <a:solidFill>
                  <a:srgbClr val="C00000"/>
                </a:solidFill>
              </a:rPr>
              <a:t/>
            </a:r>
            <a:br>
              <a:rPr lang="en-US" sz="3300" b="1" i="1" dirty="0" smtClean="0">
                <a:solidFill>
                  <a:srgbClr val="C00000"/>
                </a:solidFill>
              </a:rPr>
            </a:br>
            <a:r>
              <a:rPr lang="ro-RO" sz="3300" b="1" i="1" dirty="0" smtClean="0">
                <a:solidFill>
                  <a:srgbClr val="C00000"/>
                </a:solidFill>
              </a:rPr>
              <a:t>(</a:t>
            </a:r>
            <a:r>
              <a:rPr lang="ro-RO" sz="3300" b="1" i="1" dirty="0">
                <a:solidFill>
                  <a:srgbClr val="C00000"/>
                </a:solidFill>
              </a:rPr>
              <a:t>Аналитическая проверка)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ro-RO" dirty="0"/>
              <a:t>Validarea este o parte componentă importantă în procesul de asigurare a calităţii. Ea trebuie să demonstreze că toate procesele utilizate pentru fabricarea, condiţionarea şi controlul unui produs farmaceutic conduc efectiv la toate rezultatele acceptate.</a:t>
            </a:r>
            <a:endParaRPr lang="ru-RU" dirty="0"/>
          </a:p>
          <a:p>
            <a:pPr algn="just"/>
            <a:r>
              <a:rPr lang="ro-RO" dirty="0"/>
              <a:t>Un dosar de validare analitică trebuie să cuprindă o descriere detaliată şi suficient de precisă a procedurii analitice, pentru ca orice expert să o poată reproduce.</a:t>
            </a:r>
            <a:endParaRPr lang="ru-RU" dirty="0"/>
          </a:p>
          <a:p>
            <a:pPr algn="just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60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785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sz="3300" b="1" i="1" dirty="0">
                <a:solidFill>
                  <a:srgbClr val="C00000"/>
                </a:solidFill>
              </a:rPr>
              <a:t>Validarea analitică </a:t>
            </a:r>
            <a:r>
              <a:rPr lang="en-US" sz="3300" b="1" i="1" dirty="0" smtClean="0">
                <a:solidFill>
                  <a:srgbClr val="C00000"/>
                </a:solidFill>
              </a:rPr>
              <a:t/>
            </a:r>
            <a:br>
              <a:rPr lang="en-US" sz="3300" b="1" i="1" dirty="0" smtClean="0">
                <a:solidFill>
                  <a:srgbClr val="C00000"/>
                </a:solidFill>
              </a:rPr>
            </a:br>
            <a:r>
              <a:rPr lang="ro-RO" sz="3300" b="1" i="1" dirty="0" smtClean="0">
                <a:solidFill>
                  <a:srgbClr val="C00000"/>
                </a:solidFill>
              </a:rPr>
              <a:t>(</a:t>
            </a:r>
            <a:r>
              <a:rPr lang="ro-RO" sz="3300" b="1" i="1" dirty="0">
                <a:solidFill>
                  <a:srgbClr val="C00000"/>
                </a:solidFill>
              </a:rPr>
              <a:t>Аналитическая проверка)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24744"/>
            <a:ext cx="8686800" cy="5001419"/>
          </a:xfrm>
        </p:spPr>
        <p:txBody>
          <a:bodyPr>
            <a:normAutofit/>
          </a:bodyPr>
          <a:lstStyle/>
          <a:p>
            <a:r>
              <a:rPr lang="ro-RO" dirty="0"/>
              <a:t>Validarea analitică se aplică în toate domeniile de documentare chimică, farmaceutică şi biologică:</a:t>
            </a:r>
            <a:endParaRPr lang="ru-RU" dirty="0"/>
          </a:p>
          <a:p>
            <a:pPr lvl="0"/>
            <a:r>
              <a:rPr lang="ro-RO" dirty="0"/>
              <a:t>Dezvoltarea formei farmaceutice</a:t>
            </a:r>
            <a:endParaRPr lang="ru-RU" dirty="0"/>
          </a:p>
          <a:p>
            <a:pPr lvl="0"/>
            <a:r>
              <a:rPr lang="ro-RO" dirty="0" smtClean="0"/>
              <a:t>Controlul</a:t>
            </a:r>
            <a:r>
              <a:rPr lang="ru-RU" dirty="0" smtClean="0"/>
              <a:t> </a:t>
            </a:r>
            <a:r>
              <a:rPr lang="ro-RO" dirty="0" smtClean="0"/>
              <a:t>materiilor </a:t>
            </a:r>
            <a:r>
              <a:rPr lang="ro-RO" dirty="0"/>
              <a:t>prime</a:t>
            </a:r>
            <a:endParaRPr lang="ru-RU" dirty="0"/>
          </a:p>
          <a:p>
            <a:pPr lvl="0"/>
            <a:r>
              <a:rPr lang="ro-RO" dirty="0"/>
              <a:t>Controlul în curs de fabricare a medicamentului</a:t>
            </a:r>
            <a:endParaRPr lang="ru-RU" dirty="0"/>
          </a:p>
          <a:p>
            <a:pPr lvl="0"/>
            <a:r>
              <a:rPr lang="ro-RO" dirty="0"/>
              <a:t>Controlul produselor finite</a:t>
            </a:r>
            <a:endParaRPr lang="ru-RU" dirty="0"/>
          </a:p>
          <a:p>
            <a:pPr lvl="0"/>
            <a:r>
              <a:rPr lang="ro-RO" dirty="0"/>
              <a:t>Studii de stabilitate.</a:t>
            </a:r>
            <a:endParaRPr lang="ru-RU" dirty="0"/>
          </a:p>
          <a:p>
            <a:pPr algn="just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61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038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490066"/>
          </a:xfrm>
        </p:spPr>
        <p:txBody>
          <a:bodyPr>
            <a:noAutofit/>
          </a:bodyPr>
          <a:lstStyle/>
          <a:p>
            <a:r>
              <a:rPr lang="ro-MO" sz="2800" b="1" i="1" dirty="0">
                <a:solidFill>
                  <a:srgbClr val="C00000"/>
                </a:solidFill>
              </a:rPr>
              <a:t>Cercetarea și prepararea substanței medicamentoase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764704"/>
            <a:ext cx="8856984" cy="5688632"/>
          </a:xfrm>
        </p:spPr>
        <p:txBody>
          <a:bodyPr>
            <a:noAutofit/>
          </a:bodyPr>
          <a:lstStyle/>
          <a:p>
            <a:pPr algn="just"/>
            <a:r>
              <a:rPr lang="ro-MO" sz="2800" dirty="0"/>
              <a:t>La fel, în acest proces este importantă și dezvoltarea </a:t>
            </a:r>
            <a:r>
              <a:rPr lang="ro-MO" sz="2800" b="1" dirty="0"/>
              <a:t>biologiei moleculare și biotehnologiei</a:t>
            </a:r>
            <a:r>
              <a:rPr lang="ro-MO" sz="2800" dirty="0"/>
              <a:t>. Prin dezvoltarea biologiei moleculare a fost definită noțiunea de </a:t>
            </a:r>
            <a:r>
              <a:rPr lang="ro-MO" sz="2800" b="1" i="1" dirty="0"/>
              <a:t>receptori,</a:t>
            </a:r>
            <a:r>
              <a:rPr lang="ro-MO" sz="2800" i="1" dirty="0"/>
              <a:t> </a:t>
            </a:r>
            <a:r>
              <a:rPr lang="ro-MO" sz="2800" dirty="0"/>
              <a:t>care reprezintă locuri de recunoaștere specifică, situate pe membrana celulelor, care sunt ocupate de o moleculă activă, responsabilăde un răspuns caracteristic specific. Noțiunea de receptor se află la originea concepției multor medicamente importante. </a:t>
            </a:r>
            <a:r>
              <a:rPr lang="ro-MO" sz="2800" b="1" i="1" dirty="0"/>
              <a:t>De exemplu, beta-blocante,  au apărut datorită studiului receptorilor și modificării activității ale acestora.</a:t>
            </a:r>
            <a:endParaRPr lang="ru-RU" sz="2800" b="1" i="1" dirty="0"/>
          </a:p>
          <a:p>
            <a:pPr algn="just"/>
            <a:r>
              <a:rPr lang="ro-MO" sz="2800" dirty="0"/>
              <a:t>	Cunoașterea mecanismului </a:t>
            </a:r>
            <a:r>
              <a:rPr lang="ro-MO" sz="2800" b="1" i="1" dirty="0"/>
              <a:t>de acțiune enzimatică </a:t>
            </a:r>
            <a:r>
              <a:rPr lang="ro-MO" sz="2800" b="1" dirty="0"/>
              <a:t> </a:t>
            </a:r>
            <a:r>
              <a:rPr lang="ro-MO" sz="2800" dirty="0"/>
              <a:t>și structurii moleculare ale enzimelor, la fel a dus la crearea noilor substanțe medicamentoase pentru </a:t>
            </a:r>
            <a:r>
              <a:rPr lang="ro-MO" sz="2800" b="1" i="1" dirty="0"/>
              <a:t>tratarea hipertensiunii.</a:t>
            </a:r>
            <a:endParaRPr lang="ru-RU" sz="2800" b="1" i="1" dirty="0"/>
          </a:p>
          <a:p>
            <a:pPr algn="just"/>
            <a:endParaRPr lang="ru-RU" sz="28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494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418058"/>
          </a:xfrm>
        </p:spPr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ro-MO" sz="3200" b="1" i="1" dirty="0">
                <a:solidFill>
                  <a:srgbClr val="C00000"/>
                </a:solidFill>
              </a:rPr>
              <a:t>Dezvoltarea unui medicament</a:t>
            </a:r>
            <a:r>
              <a:rPr lang="ru-RU" sz="1400" dirty="0"/>
              <a:t/>
            </a:r>
            <a:br>
              <a:rPr lang="ru-RU" sz="1400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476672"/>
            <a:ext cx="8856984" cy="5976664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o-MO" dirty="0"/>
              <a:t>După descoperirea unei noi substanțe urmează dezvoltarea acesteea, ceea ce reprezintă a doua fază în concepția viitorului medicament. Ea presupune </a:t>
            </a:r>
            <a:r>
              <a:rPr lang="ro-MO" b="1" dirty="0"/>
              <a:t>dezvoltarea preclinică și  dezvoltarea clinică. </a:t>
            </a:r>
            <a:endParaRPr lang="ro-MO" b="1" dirty="0" smtClean="0"/>
          </a:p>
          <a:p>
            <a:pPr marL="0" indent="0" algn="just">
              <a:buNone/>
            </a:pPr>
            <a:endParaRPr lang="ru-RU" b="1" dirty="0"/>
          </a:p>
          <a:p>
            <a:pPr lvl="0" algn="ctr"/>
            <a:r>
              <a:rPr lang="ro-MO" b="1" i="1" u="sng" dirty="0">
                <a:solidFill>
                  <a:srgbClr val="C00000"/>
                </a:solidFill>
              </a:rPr>
              <a:t>Dezvoltarea preclinică</a:t>
            </a:r>
            <a:endParaRPr lang="ru-RU" b="1" u="sng" dirty="0">
              <a:solidFill>
                <a:srgbClr val="C00000"/>
              </a:solidFill>
            </a:endParaRPr>
          </a:p>
          <a:p>
            <a:pPr algn="just"/>
            <a:r>
              <a:rPr lang="ro-MO" dirty="0"/>
              <a:t>Aceasta presupune consolidarea mai multor </a:t>
            </a:r>
            <a:r>
              <a:rPr lang="ro-MO" dirty="0" smtClean="0"/>
              <a:t>aspecte (9):</a:t>
            </a:r>
            <a:endParaRPr lang="ru-RU" dirty="0"/>
          </a:p>
          <a:p>
            <a:pPr marL="0" lvl="0" indent="0" algn="just">
              <a:buNone/>
            </a:pPr>
            <a:r>
              <a:rPr lang="ro-MO" i="1" dirty="0" smtClean="0"/>
              <a:t>1. </a:t>
            </a:r>
            <a:r>
              <a:rPr lang="ro-MO" b="1" i="1" dirty="0" smtClean="0"/>
              <a:t>Controlul </a:t>
            </a:r>
            <a:r>
              <a:rPr lang="ro-MO" b="1" i="1" dirty="0"/>
              <a:t>analitic</a:t>
            </a:r>
            <a:r>
              <a:rPr lang="ro-MO" i="1" dirty="0"/>
              <a:t>, </a:t>
            </a:r>
            <a:r>
              <a:rPr lang="ro-MO" dirty="0"/>
              <a:t>care presupune analiza calitativă și cantitativă a substanței medicamentoase, caracteristica analitică a impurităților.</a:t>
            </a:r>
            <a:endParaRPr lang="ru-RU" dirty="0"/>
          </a:p>
          <a:p>
            <a:pPr marL="0" lvl="0" indent="0" algn="just">
              <a:buNone/>
            </a:pPr>
            <a:r>
              <a:rPr lang="ro-MO" i="1" dirty="0" smtClean="0"/>
              <a:t>2. </a:t>
            </a:r>
            <a:r>
              <a:rPr lang="ro-MO" b="1" i="1" dirty="0" smtClean="0"/>
              <a:t>Studiul </a:t>
            </a:r>
            <a:r>
              <a:rPr lang="ro-MO" b="1" i="1" dirty="0"/>
              <a:t>cinetic</a:t>
            </a:r>
            <a:r>
              <a:rPr lang="ro-MO" i="1" dirty="0"/>
              <a:t> </a:t>
            </a:r>
            <a:r>
              <a:rPr lang="ro-MO" dirty="0"/>
              <a:t>în rezultatul căruia se studiază biodisponibilitatea substanței și a formei farmaceutice alese.</a:t>
            </a:r>
            <a:endParaRPr lang="ru-RU" dirty="0"/>
          </a:p>
          <a:p>
            <a:pPr marL="0" lvl="0" indent="0" algn="just">
              <a:buNone/>
            </a:pPr>
            <a:r>
              <a:rPr lang="ro-MO" i="1" dirty="0" smtClean="0"/>
              <a:t>3. </a:t>
            </a:r>
            <a:r>
              <a:rPr lang="ro-MO" b="1" i="1" dirty="0" smtClean="0"/>
              <a:t>Studiul </a:t>
            </a:r>
            <a:r>
              <a:rPr lang="ro-MO" b="1" i="1" dirty="0"/>
              <a:t>economic,</a:t>
            </a:r>
            <a:r>
              <a:rPr lang="ro-MO" i="1" dirty="0"/>
              <a:t> </a:t>
            </a:r>
            <a:r>
              <a:rPr lang="ro-MO" dirty="0"/>
              <a:t>care presupune că medicamentul trebuie să fie produs la un preț la care să poată fi comercializat.</a:t>
            </a:r>
            <a:endParaRPr lang="ru-RU" dirty="0"/>
          </a:p>
          <a:p>
            <a:pPr algn="just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/49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7011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720080"/>
          </a:xfrm>
        </p:spPr>
        <p:txBody>
          <a:bodyPr>
            <a:normAutofit fontScale="90000"/>
          </a:bodyPr>
          <a:lstStyle/>
          <a:p>
            <a:pPr lvl="0"/>
            <a:r>
              <a:rPr lang="ro-MO" b="1" i="1" dirty="0">
                <a:solidFill>
                  <a:srgbClr val="C00000"/>
                </a:solidFill>
              </a:rPr>
              <a:t>Dezvoltarea </a:t>
            </a:r>
            <a:r>
              <a:rPr lang="ro-MO" b="1" i="1" dirty="0" smtClean="0">
                <a:solidFill>
                  <a:srgbClr val="C00000"/>
                </a:solidFill>
              </a:rPr>
              <a:t>preclinică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836712"/>
            <a:ext cx="8856984" cy="5688632"/>
          </a:xfrm>
        </p:spPr>
        <p:txBody>
          <a:bodyPr>
            <a:normAutofit fontScale="92500" lnSpcReduction="20000"/>
          </a:bodyPr>
          <a:lstStyle/>
          <a:p>
            <a:pPr marL="0" lvl="0" indent="0" algn="just">
              <a:buNone/>
            </a:pPr>
            <a:r>
              <a:rPr lang="ro-MO" b="1" i="1" dirty="0" smtClean="0"/>
              <a:t>4. Aspectul </a:t>
            </a:r>
            <a:r>
              <a:rPr lang="ro-MO" b="1" i="1" dirty="0"/>
              <a:t>industrial </a:t>
            </a:r>
            <a:r>
              <a:rPr lang="ro-MO" dirty="0"/>
              <a:t>presupune că prototipurile și micile serii care servesc la diferite studii vor trebui să fie reproduse  în proporții mai mari, adecvate scării industriale.</a:t>
            </a:r>
            <a:endParaRPr lang="ru-RU" dirty="0"/>
          </a:p>
          <a:p>
            <a:pPr marL="0" lvl="0" indent="0" algn="just">
              <a:buNone/>
            </a:pPr>
            <a:r>
              <a:rPr lang="ro-MO" b="1" i="1" dirty="0" smtClean="0"/>
              <a:t>5. Aspectul </a:t>
            </a:r>
            <a:r>
              <a:rPr lang="ro-MO" b="1" i="1" dirty="0"/>
              <a:t>internațional </a:t>
            </a:r>
            <a:r>
              <a:rPr lang="ro-MO" dirty="0"/>
              <a:t>presupune corespunderea exigenților internaționale în domeniu.</a:t>
            </a:r>
            <a:endParaRPr lang="ru-RU" dirty="0"/>
          </a:p>
          <a:p>
            <a:pPr marL="0" lvl="0" indent="0" algn="just">
              <a:buNone/>
            </a:pPr>
            <a:r>
              <a:rPr lang="ro-MO" b="1" i="1" dirty="0" smtClean="0"/>
              <a:t>6. Marketing </a:t>
            </a:r>
            <a:endParaRPr lang="ru-RU" b="1" dirty="0"/>
          </a:p>
          <a:p>
            <a:pPr marL="0" lvl="0" indent="0" algn="just">
              <a:buNone/>
            </a:pPr>
            <a:r>
              <a:rPr lang="ro-MO" b="1" i="1" dirty="0" smtClean="0"/>
              <a:t>7. Aspectul </a:t>
            </a:r>
            <a:r>
              <a:rPr lang="ro-MO" b="1" i="1" dirty="0"/>
              <a:t>medical </a:t>
            </a:r>
            <a:r>
              <a:rPr lang="ro-MO" i="1" dirty="0"/>
              <a:t>– </a:t>
            </a:r>
            <a:r>
              <a:rPr lang="ro-MO" dirty="0"/>
              <a:t>medicamentul trebuie să fie efectiv și să aibă acțiunea terapeutică corespunzătoare.</a:t>
            </a:r>
            <a:endParaRPr lang="ru-RU" dirty="0"/>
          </a:p>
          <a:p>
            <a:pPr marL="0" lvl="0" indent="0" algn="just">
              <a:buNone/>
            </a:pPr>
            <a:r>
              <a:rPr lang="ro-MO" b="1" i="1" dirty="0" smtClean="0"/>
              <a:t>8. Aspectul </a:t>
            </a:r>
            <a:r>
              <a:rPr lang="ro-MO" b="1" i="1" dirty="0"/>
              <a:t>farmaceutic </a:t>
            </a:r>
            <a:r>
              <a:rPr lang="ro-MO" dirty="0"/>
              <a:t>presupune că medicamentul </a:t>
            </a:r>
            <a:r>
              <a:rPr lang="ro-MO" dirty="0" smtClean="0"/>
              <a:t>trebuie </a:t>
            </a:r>
            <a:r>
              <a:rPr lang="ro-MO" dirty="0"/>
              <a:t>să păstreze modalitățile de folosire și caracteristicile sale analitice și cinetice.</a:t>
            </a:r>
            <a:endParaRPr lang="ru-RU" dirty="0"/>
          </a:p>
          <a:p>
            <a:pPr marL="0" lvl="0" indent="0" algn="just">
              <a:buNone/>
            </a:pPr>
            <a:r>
              <a:rPr lang="ro-MO" b="1" i="1" dirty="0" smtClean="0"/>
              <a:t>9. Aspectul </a:t>
            </a:r>
            <a:r>
              <a:rPr lang="ro-MO" b="1" i="1" dirty="0"/>
              <a:t>toxicologic </a:t>
            </a:r>
            <a:r>
              <a:rPr lang="ro-MO" i="1" dirty="0"/>
              <a:t>– </a:t>
            </a:r>
            <a:r>
              <a:rPr lang="ro-MO" dirty="0"/>
              <a:t>presupune cunoașterea și verificarea toxicologiei unei substanțe medicamentoase.</a:t>
            </a:r>
            <a:endParaRPr lang="ru-RU" dirty="0"/>
          </a:p>
          <a:p>
            <a:pPr algn="just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dirty="0" smtClean="0"/>
              <a:t>/</a:t>
            </a:r>
            <a:r>
              <a:rPr lang="ro-RO" dirty="0" smtClean="0"/>
              <a:t>51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1259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822</TotalTime>
  <Words>4279</Words>
  <Application>Microsoft Office PowerPoint</Application>
  <PresentationFormat>Экран (4:3)</PresentationFormat>
  <Paragraphs>443</Paragraphs>
  <Slides>61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61</vt:i4>
      </vt:variant>
    </vt:vector>
  </HeadingPairs>
  <TitlesOfParts>
    <vt:vector size="67" baseType="lpstr">
      <vt:lpstr>Arial</vt:lpstr>
      <vt:lpstr>Calibri</vt:lpstr>
      <vt:lpstr>Symbol</vt:lpstr>
      <vt:lpstr>Times New Roman</vt:lpstr>
      <vt:lpstr>Тема Office</vt:lpstr>
      <vt:lpstr>1_Тема Office</vt:lpstr>
      <vt:lpstr> Tema nr. 4. Cercetarea, dezvoltarea și fabricarea medicamentelor în industrie. Compatibilitatea, stabilitatea și conservarea medicamentelor </vt:lpstr>
      <vt:lpstr> 1. Cercetarea și dezvoltarea de medicamente.  Realizarea în faza-pilot a medicamentelor </vt:lpstr>
      <vt:lpstr>În evoluția unui medicament există 2 perioade importante, care sunt formate din mai multe etape: </vt:lpstr>
      <vt:lpstr>Презентация PowerPoint</vt:lpstr>
      <vt:lpstr>Презентация PowerPoint</vt:lpstr>
      <vt:lpstr>Cercetarea și prepararea substanței medicamentoase</vt:lpstr>
      <vt:lpstr>Cercetarea și prepararea substanței medicamentoase</vt:lpstr>
      <vt:lpstr>Dezvoltarea unui medicament </vt:lpstr>
      <vt:lpstr>Dezvoltarea preclinică</vt:lpstr>
      <vt:lpstr> În general, dezvoltarea preclinică prevede preformularea, formularea și optimizarea. </vt:lpstr>
      <vt:lpstr>Formularea și optimizarea(coздание) Formularea reprezintă procedeul prin care una sau mai multe substanțe medicamentoase sunt asociate cu substanțele auxiliare pentru realizarea unui preparat dozat, adecvat administrării la bolnav.</vt:lpstr>
      <vt:lpstr>Презентация PowerPoint</vt:lpstr>
      <vt:lpstr>Презентация PowerPoint</vt:lpstr>
      <vt:lpstr>Rezultatele cercetărilor de dezvoltare preclinică privind substanța medicamentoasă și forma farmaceutică propusă în faza de laborator, sunt reunite în 3 dosare:</vt:lpstr>
      <vt:lpstr>https://www.youtube.com/watch?v=ZKokXax9xRI </vt:lpstr>
      <vt:lpstr>Dezvoltarea clinică</vt:lpstr>
      <vt:lpstr>Etapele de studiu ale unui nou medicament se numesc faze de dezvoltare clinică și sunt următoarele: </vt:lpstr>
      <vt:lpstr>Презентация PowerPoint</vt:lpstr>
      <vt:lpstr>https://www.youtube.com/watch?v=3XcxoTtExcA </vt:lpstr>
      <vt:lpstr>Realizarea în faza-pilot a medicamentului</vt:lpstr>
      <vt:lpstr> 2. Fabricarea industrială a medicamentelor </vt:lpstr>
      <vt:lpstr>Principalele caracteristici ale industriei farmaceutice:</vt:lpstr>
      <vt:lpstr>Principalele caracteristici ale industriei farmaceutice:</vt:lpstr>
      <vt:lpstr>Презентация PowerPoint</vt:lpstr>
      <vt:lpstr>Medicamentele cu eliberare modificată.  </vt:lpstr>
      <vt:lpstr>Презентация PowerPoint</vt:lpstr>
      <vt:lpstr>1. Forme farmaceutice cu eliberare prelungită (Prolonged-release forms)   sau forme farmaceutice cu eliberare extinsă  (extended-release forms)</vt:lpstr>
      <vt:lpstr> 2. Forme farmaceutice cu eliberare întârziată (Delayed-release forms)   sau forme farmaceutice cu eliberare amânată sau retard  </vt:lpstr>
      <vt:lpstr> 3. Forme farmaceutice cu eliberare pulsatorie (secvențială) (Pulsatile-release forms, repetabs, repeat-action, pulse-release forms)   sau forme farmaceutice cu acțiunea repetată </vt:lpstr>
      <vt:lpstr>Forme farmaceutice cu eliberare accelerată (rapidă)</vt:lpstr>
      <vt:lpstr>Forme farmaceutice cu eliberare controlată  (controlled-release forms)</vt:lpstr>
      <vt:lpstr> Forme farmaceutice cu eliberare la țintă  (targeted-release forms) sau sisteme vectorizate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Partea I. Cerinţe de bază pentru produsele medicamentoase </vt:lpstr>
      <vt:lpstr>Презентация PowerPoint</vt:lpstr>
      <vt:lpstr>Презентация PowerPoint</vt:lpstr>
      <vt:lpstr>Supravegherea medicamentului </vt:lpstr>
      <vt:lpstr>Asigurarea calității medicamentelor</vt:lpstr>
      <vt:lpstr>Презентация PowerPoint</vt:lpstr>
      <vt:lpstr>Exigențele privind calitatea medicamentului:</vt:lpstr>
      <vt:lpstr>Презентация PowerPoint</vt:lpstr>
      <vt:lpstr>Презентация PowerPoint</vt:lpstr>
      <vt:lpstr> Evoluția conceptului de medicament și a criteriilor de calitate </vt:lpstr>
      <vt:lpstr> Evoluția conceptului de medicament și a criteriilor de calitate </vt:lpstr>
      <vt:lpstr>Презентация PowerPoint</vt:lpstr>
      <vt:lpstr>Презентация PowerPoint</vt:lpstr>
      <vt:lpstr>Презентация PowerPoint</vt:lpstr>
      <vt:lpstr>Regulile de bună practică de fabricație presupun următoarele noțiuni de bază: </vt:lpstr>
      <vt:lpstr>Презентация PowerPoint</vt:lpstr>
      <vt:lpstr>Презентация PowerPoint</vt:lpstr>
      <vt:lpstr> Normele de calitate sunt: </vt:lpstr>
      <vt:lpstr>Презентация PowerPoint</vt:lpstr>
      <vt:lpstr>Презентация PowerPoint</vt:lpstr>
      <vt:lpstr> Caracteristicile procedeelor de analiză </vt:lpstr>
      <vt:lpstr>Caracterile unui procedeu de analiză sunt:</vt:lpstr>
      <vt:lpstr>Validarea analitică  (Аналитическая проверка) </vt:lpstr>
      <vt:lpstr>Validarea analitică  (Аналитическая проверка)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Admin</cp:lastModifiedBy>
  <cp:revision>70</cp:revision>
  <dcterms:modified xsi:type="dcterms:W3CDTF">2026-03-03T06:50:53Z</dcterms:modified>
</cp:coreProperties>
</file>