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86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c, Oxana" userId="33b70050-1310-4b9f-9abd-d2e2d422a0b4" providerId="ADAL" clId="{1FB2247C-C458-49E6-A6F3-A8691ED27643}"/>
    <pc:docChg chg="undo custSel modSld">
      <pc:chgData name="Isac, Oxana" userId="33b70050-1310-4b9f-9abd-d2e2d422a0b4" providerId="ADAL" clId="{1FB2247C-C458-49E6-A6F3-A8691ED27643}" dt="2025-04-29T12:01:15.224" v="9" actId="122"/>
      <pc:docMkLst>
        <pc:docMk/>
      </pc:docMkLst>
      <pc:sldChg chg="modSp mod">
        <pc:chgData name="Isac, Oxana" userId="33b70050-1310-4b9f-9abd-d2e2d422a0b4" providerId="ADAL" clId="{1FB2247C-C458-49E6-A6F3-A8691ED27643}" dt="2025-04-29T12:01:15.224" v="9" actId="122"/>
        <pc:sldMkLst>
          <pc:docMk/>
          <pc:sldMk cId="2905030836" sldId="256"/>
        </pc:sldMkLst>
        <pc:spChg chg="mod">
          <ac:chgData name="Isac, Oxana" userId="33b70050-1310-4b9f-9abd-d2e2d422a0b4" providerId="ADAL" clId="{1FB2247C-C458-49E6-A6F3-A8691ED27643}" dt="2025-04-29T12:01:15.224" v="9" actId="122"/>
          <ac:spMkLst>
            <pc:docMk/>
            <pc:sldMk cId="2905030836" sldId="256"/>
            <ac:spMk id="3" creationId="{F65F0C1D-8035-F7FB-BD7C-CD0165D56EF7}"/>
          </ac:spMkLst>
        </pc:spChg>
        <pc:spChg chg="mod">
          <ac:chgData name="Isac, Oxana" userId="33b70050-1310-4b9f-9abd-d2e2d422a0b4" providerId="ADAL" clId="{1FB2247C-C458-49E6-A6F3-A8691ED27643}" dt="2025-04-29T12:00:53.117" v="3" actId="20577"/>
          <ac:spMkLst>
            <pc:docMk/>
            <pc:sldMk cId="2905030836" sldId="256"/>
            <ac:spMk id="4" creationId="{19D19AAF-D893-044B-A74B-876210954CC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08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76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4405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01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6281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7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099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03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634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33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99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28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09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163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67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226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EB563-5183-4B32-90A0-88A6D750B7B1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0A38AEE-98CA-46D0-AFD1-E4E8F495B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83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08870-ADBE-0C5A-31D9-9689E91A1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2671" y="477169"/>
            <a:ext cx="8915399" cy="954338"/>
          </a:xfrm>
        </p:spPr>
        <p:txBody>
          <a:bodyPr>
            <a:normAutofit fontScale="90000"/>
          </a:bodyPr>
          <a:lstStyle/>
          <a:p>
            <a:pPr marL="540385" indent="269875">
              <a:lnSpc>
                <a:spcPct val="150000"/>
              </a:lnSpc>
              <a:spcBef>
                <a:spcPts val="1800"/>
              </a:spcBef>
              <a:spcAft>
                <a:spcPts val="400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MD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UNIVERSITATEA DE STAT  DIN  MOLDOVA</a:t>
            </a:r>
            <a:br>
              <a:rPr lang="ru-RU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FACULTATEA DE PSIHOLOGIE </a:t>
            </a:r>
            <a:r>
              <a:rPr lang="ro-MD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 ȘTIINȚE ALE EDUCAȚIEI ,</a:t>
            </a:r>
            <a:br>
              <a:rPr lang="ru-RU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SOCIOLOGIE ȘI ASISTENȚĂ SOCIALĂ </a:t>
            </a:r>
            <a:br>
              <a:rPr lang="ru-RU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sz="1800" b="1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Departamenul Sociologie și Asistență Socială 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5F0C1D-8035-F7FB-BD7C-CD0165D56E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8774" y="2137418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ro-MD" sz="4400" b="1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ACȚIUNE SOCIALĂ</a:t>
            </a:r>
            <a:endParaRPr lang="ru-RU" sz="44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D19AAF-D893-044B-A74B-876210954CC3}"/>
              </a:ext>
            </a:extLst>
          </p:cNvPr>
          <p:cNvSpPr txBox="1"/>
          <p:nvPr/>
        </p:nvSpPr>
        <p:spPr>
          <a:xfrm>
            <a:off x="2846440" y="4365523"/>
            <a:ext cx="9202992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800"/>
              </a:spcAft>
            </a:pPr>
            <a:r>
              <a:rPr lang="ro-MD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Isac </a:t>
            </a:r>
            <a:r>
              <a:rPr lang="ro-MD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Oxana </a:t>
            </a:r>
            <a:endParaRPr lang="ru-RU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MD" i="1" dirty="0"/>
              <a:t>                                                                           </a:t>
            </a:r>
            <a:r>
              <a:rPr lang="en-US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doctor </a:t>
            </a:r>
            <a:r>
              <a:rPr lang="en-US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sociologie</a:t>
            </a:r>
            <a:r>
              <a:rPr lang="en-US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conferențiar</a:t>
            </a:r>
            <a:r>
              <a:rPr lang="en-US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universitar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030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607B6-F457-DD54-7605-AD9BDB7CD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b="1" i="1" dirty="0">
                <a:solidFill>
                  <a:schemeClr val="accent2"/>
                </a:solidFill>
                <a:highlight>
                  <a:srgbClr val="808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6.Provocări ale Acțiunii Sociale.</a:t>
            </a:r>
            <a:br>
              <a:rPr lang="ro-MD" b="1" i="1" dirty="0">
                <a:solidFill>
                  <a:srgbClr val="00B0F0"/>
                </a:solidFill>
                <a:highlight>
                  <a:srgbClr val="808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B0F0"/>
              </a:solidFill>
              <a:highlight>
                <a:srgbClr val="808080"/>
              </a:highligh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F0F709-3EFB-1945-F88D-ABE6749F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382" y="1540188"/>
            <a:ext cx="10523230" cy="4565643"/>
          </a:xfrm>
        </p:spPr>
        <p:txBody>
          <a:bodyPr>
            <a:normAutofit fontScale="25000" lnSpcReduction="20000"/>
          </a:bodyPr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resurselor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financiare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finanțarea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insuficientă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inițiativele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adesea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considerabile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bani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susținute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termen lung.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fonduri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duce la: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Intervenții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termen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lipsei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finanțare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susține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termen lung.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Concentrarea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soluții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amploare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ajunge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concentreze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un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mic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beneficiari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 de 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scară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culturală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Mentalitățile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conservatoare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propuse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întâmpina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opoziție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au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mentalități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tradiționale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conservatoare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inițiativele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egalității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gen,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minorităților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integrării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dizabilități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respinse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prejudecăților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lipsei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Stigmatizarea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grupurilor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vulnerabile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precum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minoritățile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etnice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dizabilități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defavorizate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pot fi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stigmatizate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marginalizate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îngreuna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eforturile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incluziune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713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DE797E7-5EC4-1114-58CB-C1EB9BD22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626" y="983225"/>
            <a:ext cx="10353368" cy="5063613"/>
          </a:xfrm>
        </p:spPr>
        <p:txBody>
          <a:bodyPr>
            <a:normAutofit fontScale="92500"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instabilitate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guvernamentală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suport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autorităților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beneficiază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desfășura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Guvernele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nepregătite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implementeze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întâmpina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obstacole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legate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instabilitatea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politicii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frecvente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duce la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întreruperea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modificarea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inițiativelor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desfășurare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incertitudine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face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dificilă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coordonare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Fragmentarea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eforturilor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diverse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nu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colaborează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duce la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coeziune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sinergie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eforturile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reducând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eficiența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Competitivitatea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non-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concura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reușesc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colaboreze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semnificative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8242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5C3644C-9E32-BB28-A24F-E46DE781E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660" y="732504"/>
            <a:ext cx="11017044" cy="6125496"/>
          </a:xfrm>
        </p:spPr>
        <p:txBody>
          <a:bodyPr>
            <a:normAutofit fontScale="25000" lnSpcReduction="20000"/>
          </a:bodyPr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informare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Ignoranța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nepăsarea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publicului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 mare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populației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importanța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sensibilizare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puțin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dispuși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Falsa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percepție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problemelor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Adesea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publicul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sărăcia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excluziunea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nerezolvabile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neputincioase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care nu pot fi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duce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indiferență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față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insuficiente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Voluntariatul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depind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voluntarilor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calificate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dedicate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interesul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voluntariat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scăzut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comunități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îngreunează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pregătirea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personalului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profesioniști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pregătiți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existăo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lipsă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formare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lucrează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sector, cum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asistenți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educatori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Inegalități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Mărirea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decalajului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Uneori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inițiativele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reușesc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rezolve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inegalitățile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precum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sănătate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locuințe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inegalități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vicios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excluziune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face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dificilă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Crize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Crizele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naționale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alocate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private pot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prioritiza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punând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secundar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745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16EB3D-7069-35BB-25AE-9DDCF479E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b="1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7.Concluzie .</a:t>
            </a:r>
            <a:endParaRPr lang="ru-RU" dirty="0">
              <a:highlight>
                <a:srgbClr val="FFFF00"/>
              </a:highligh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DF09A8-C03E-79E4-BBB7-BC7F73E1C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407" y="1264555"/>
            <a:ext cx="10855683" cy="3777622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Acțiunea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pilon fundamental al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dezvoltării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progresului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având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răspunde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nevoilor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provocărilor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care se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confruntă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diverse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vulnerabile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Implicarea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limitează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intervențiile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include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voluntariat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solidaritate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susținerea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drepturilor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esențial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toți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indiferent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statutul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economic, social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cultural,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respect,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demnitate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echitate.Chiar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aduc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comunități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lipsită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rezistența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culturală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dificultățile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coordonare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entități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obstacolele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întâmpinate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Totuși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fi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depășite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strânsă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nonguvernamentale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sectorul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cetățeni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instrument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Republica Moldova,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acțiunea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confruntă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suplimentare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legate de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tranziția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socio-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oportunități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semnificative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ales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civile active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implicate.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incluziune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bazeze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o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viziune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termen lung, care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echitabil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toți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cetățenii.Astfel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acțiunea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responsabilitate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statului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instituțiilor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o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valoare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membru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Doar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implicare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solidaritate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putem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comunitate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echitabilă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sustenabile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posibile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518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E1F7C8-DEAB-764D-8935-832FC51A8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254" y="306333"/>
            <a:ext cx="8911687" cy="1280890"/>
          </a:xfrm>
        </p:spPr>
        <p:txBody>
          <a:bodyPr/>
          <a:lstStyle/>
          <a:p>
            <a:r>
              <a:rPr lang="ro-MD" i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8.Bibliografie</a:t>
            </a:r>
            <a:endParaRPr lang="ru-RU" i="1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CE4703-D15D-A32F-E1F1-AEB3BE0DA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322439"/>
            <a:ext cx="8915400" cy="3777622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Toma, S. (coord.). (2013).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Asistența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Republica Moldova.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practică</a:t>
            </a:r>
            <a:r>
              <a:rPr lang="ro-M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Cuciureanu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(2015).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Managementul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aplicații</a:t>
            </a:r>
            <a:endParaRPr lang="ro-MD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Bălțat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(2017).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acțiunea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Republica Moldova</a:t>
            </a:r>
            <a:endParaRPr lang="ro-MD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îmbunătățire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serviciilor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tineri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Republica Moldova (2021). UNICEF Moldova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927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5898A-5C40-87AA-5F51-40687F843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107" y="609361"/>
            <a:ext cx="8173398" cy="5186755"/>
          </a:xfrm>
          <a:ln w="57150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73398"/>
                      <a:gd name="connsiteY0" fmla="*/ 0 h 5186755"/>
                      <a:gd name="connsiteX1" fmla="*/ 665548 w 8173398"/>
                      <a:gd name="connsiteY1" fmla="*/ 0 h 5186755"/>
                      <a:gd name="connsiteX2" fmla="*/ 1331096 w 8173398"/>
                      <a:gd name="connsiteY2" fmla="*/ 0 h 5186755"/>
                      <a:gd name="connsiteX3" fmla="*/ 1996644 w 8173398"/>
                      <a:gd name="connsiteY3" fmla="*/ 0 h 5186755"/>
                      <a:gd name="connsiteX4" fmla="*/ 2662192 w 8173398"/>
                      <a:gd name="connsiteY4" fmla="*/ 0 h 5186755"/>
                      <a:gd name="connsiteX5" fmla="*/ 3409475 w 8173398"/>
                      <a:gd name="connsiteY5" fmla="*/ 0 h 5186755"/>
                      <a:gd name="connsiteX6" fmla="*/ 3993289 w 8173398"/>
                      <a:gd name="connsiteY6" fmla="*/ 0 h 5186755"/>
                      <a:gd name="connsiteX7" fmla="*/ 4658837 w 8173398"/>
                      <a:gd name="connsiteY7" fmla="*/ 0 h 5186755"/>
                      <a:gd name="connsiteX8" fmla="*/ 5242651 w 8173398"/>
                      <a:gd name="connsiteY8" fmla="*/ 0 h 5186755"/>
                      <a:gd name="connsiteX9" fmla="*/ 5826465 w 8173398"/>
                      <a:gd name="connsiteY9" fmla="*/ 0 h 5186755"/>
                      <a:gd name="connsiteX10" fmla="*/ 6410279 w 8173398"/>
                      <a:gd name="connsiteY10" fmla="*/ 0 h 5186755"/>
                      <a:gd name="connsiteX11" fmla="*/ 6748891 w 8173398"/>
                      <a:gd name="connsiteY11" fmla="*/ 0 h 5186755"/>
                      <a:gd name="connsiteX12" fmla="*/ 7414440 w 8173398"/>
                      <a:gd name="connsiteY12" fmla="*/ 0 h 5186755"/>
                      <a:gd name="connsiteX13" fmla="*/ 8173398 w 8173398"/>
                      <a:gd name="connsiteY13" fmla="*/ 0 h 5186755"/>
                      <a:gd name="connsiteX14" fmla="*/ 8173398 w 8173398"/>
                      <a:gd name="connsiteY14" fmla="*/ 576306 h 5186755"/>
                      <a:gd name="connsiteX15" fmla="*/ 8173398 w 8173398"/>
                      <a:gd name="connsiteY15" fmla="*/ 1100745 h 5186755"/>
                      <a:gd name="connsiteX16" fmla="*/ 8173398 w 8173398"/>
                      <a:gd name="connsiteY16" fmla="*/ 1573316 h 5186755"/>
                      <a:gd name="connsiteX17" fmla="*/ 8173398 w 8173398"/>
                      <a:gd name="connsiteY17" fmla="*/ 1994019 h 5186755"/>
                      <a:gd name="connsiteX18" fmla="*/ 8173398 w 8173398"/>
                      <a:gd name="connsiteY18" fmla="*/ 2466590 h 5186755"/>
                      <a:gd name="connsiteX19" fmla="*/ 8173398 w 8173398"/>
                      <a:gd name="connsiteY19" fmla="*/ 2939161 h 5186755"/>
                      <a:gd name="connsiteX20" fmla="*/ 8173398 w 8173398"/>
                      <a:gd name="connsiteY20" fmla="*/ 3515467 h 5186755"/>
                      <a:gd name="connsiteX21" fmla="*/ 8173398 w 8173398"/>
                      <a:gd name="connsiteY21" fmla="*/ 4091773 h 5186755"/>
                      <a:gd name="connsiteX22" fmla="*/ 8173398 w 8173398"/>
                      <a:gd name="connsiteY22" fmla="*/ 4616212 h 5186755"/>
                      <a:gd name="connsiteX23" fmla="*/ 8173398 w 8173398"/>
                      <a:gd name="connsiteY23" fmla="*/ 5186755 h 5186755"/>
                      <a:gd name="connsiteX24" fmla="*/ 7753052 w 8173398"/>
                      <a:gd name="connsiteY24" fmla="*/ 5186755 h 5186755"/>
                      <a:gd name="connsiteX25" fmla="*/ 7169238 w 8173398"/>
                      <a:gd name="connsiteY25" fmla="*/ 5186755 h 5186755"/>
                      <a:gd name="connsiteX26" fmla="*/ 6503690 w 8173398"/>
                      <a:gd name="connsiteY26" fmla="*/ 5186755 h 5186755"/>
                      <a:gd name="connsiteX27" fmla="*/ 6165077 w 8173398"/>
                      <a:gd name="connsiteY27" fmla="*/ 5186755 h 5186755"/>
                      <a:gd name="connsiteX28" fmla="*/ 5417795 w 8173398"/>
                      <a:gd name="connsiteY28" fmla="*/ 5186755 h 5186755"/>
                      <a:gd name="connsiteX29" fmla="*/ 4915715 w 8173398"/>
                      <a:gd name="connsiteY29" fmla="*/ 5186755 h 5186755"/>
                      <a:gd name="connsiteX30" fmla="*/ 4250167 w 8173398"/>
                      <a:gd name="connsiteY30" fmla="*/ 5186755 h 5186755"/>
                      <a:gd name="connsiteX31" fmla="*/ 3911555 w 8173398"/>
                      <a:gd name="connsiteY31" fmla="*/ 5186755 h 5186755"/>
                      <a:gd name="connsiteX32" fmla="*/ 3164273 w 8173398"/>
                      <a:gd name="connsiteY32" fmla="*/ 5186755 h 5186755"/>
                      <a:gd name="connsiteX33" fmla="*/ 2662192 w 8173398"/>
                      <a:gd name="connsiteY33" fmla="*/ 5186755 h 5186755"/>
                      <a:gd name="connsiteX34" fmla="*/ 2078378 w 8173398"/>
                      <a:gd name="connsiteY34" fmla="*/ 5186755 h 5186755"/>
                      <a:gd name="connsiteX35" fmla="*/ 1658032 w 8173398"/>
                      <a:gd name="connsiteY35" fmla="*/ 5186755 h 5186755"/>
                      <a:gd name="connsiteX36" fmla="*/ 992484 w 8173398"/>
                      <a:gd name="connsiteY36" fmla="*/ 5186755 h 5186755"/>
                      <a:gd name="connsiteX37" fmla="*/ 0 w 8173398"/>
                      <a:gd name="connsiteY37" fmla="*/ 5186755 h 5186755"/>
                      <a:gd name="connsiteX38" fmla="*/ 0 w 8173398"/>
                      <a:gd name="connsiteY38" fmla="*/ 4662316 h 5186755"/>
                      <a:gd name="connsiteX39" fmla="*/ 0 w 8173398"/>
                      <a:gd name="connsiteY39" fmla="*/ 4241613 h 5186755"/>
                      <a:gd name="connsiteX40" fmla="*/ 0 w 8173398"/>
                      <a:gd name="connsiteY40" fmla="*/ 3613439 h 5186755"/>
                      <a:gd name="connsiteX41" fmla="*/ 0 w 8173398"/>
                      <a:gd name="connsiteY41" fmla="*/ 3037133 h 5186755"/>
                      <a:gd name="connsiteX42" fmla="*/ 0 w 8173398"/>
                      <a:gd name="connsiteY42" fmla="*/ 2408960 h 5186755"/>
                      <a:gd name="connsiteX43" fmla="*/ 0 w 8173398"/>
                      <a:gd name="connsiteY43" fmla="*/ 1832653 h 5186755"/>
                      <a:gd name="connsiteX44" fmla="*/ 0 w 8173398"/>
                      <a:gd name="connsiteY44" fmla="*/ 1204480 h 5186755"/>
                      <a:gd name="connsiteX45" fmla="*/ 0 w 8173398"/>
                      <a:gd name="connsiteY45" fmla="*/ 576306 h 5186755"/>
                      <a:gd name="connsiteX46" fmla="*/ 0 w 8173398"/>
                      <a:gd name="connsiteY46" fmla="*/ 0 h 51867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8173398" h="5186755" fill="none" extrusionOk="0">
                        <a:moveTo>
                          <a:pt x="0" y="0"/>
                        </a:moveTo>
                        <a:cubicBezTo>
                          <a:pt x="230420" y="-54332"/>
                          <a:pt x="513063" y="50265"/>
                          <a:pt x="665548" y="0"/>
                        </a:cubicBezTo>
                        <a:cubicBezTo>
                          <a:pt x="818033" y="-50265"/>
                          <a:pt x="1196038" y="4757"/>
                          <a:pt x="1331096" y="0"/>
                        </a:cubicBezTo>
                        <a:cubicBezTo>
                          <a:pt x="1466154" y="-4757"/>
                          <a:pt x="1792113" y="3477"/>
                          <a:pt x="1996644" y="0"/>
                        </a:cubicBezTo>
                        <a:cubicBezTo>
                          <a:pt x="2201175" y="-3477"/>
                          <a:pt x="2447699" y="30266"/>
                          <a:pt x="2662192" y="0"/>
                        </a:cubicBezTo>
                        <a:cubicBezTo>
                          <a:pt x="2876685" y="-30266"/>
                          <a:pt x="3148580" y="56163"/>
                          <a:pt x="3409475" y="0"/>
                        </a:cubicBezTo>
                        <a:cubicBezTo>
                          <a:pt x="3670370" y="-56163"/>
                          <a:pt x="3833608" y="18820"/>
                          <a:pt x="3993289" y="0"/>
                        </a:cubicBezTo>
                        <a:cubicBezTo>
                          <a:pt x="4152970" y="-18820"/>
                          <a:pt x="4336397" y="48873"/>
                          <a:pt x="4658837" y="0"/>
                        </a:cubicBezTo>
                        <a:cubicBezTo>
                          <a:pt x="4981277" y="-48873"/>
                          <a:pt x="4993698" y="44368"/>
                          <a:pt x="5242651" y="0"/>
                        </a:cubicBezTo>
                        <a:cubicBezTo>
                          <a:pt x="5491604" y="-44368"/>
                          <a:pt x="5650534" y="26130"/>
                          <a:pt x="5826465" y="0"/>
                        </a:cubicBezTo>
                        <a:cubicBezTo>
                          <a:pt x="6002396" y="-26130"/>
                          <a:pt x="6264720" y="24924"/>
                          <a:pt x="6410279" y="0"/>
                        </a:cubicBezTo>
                        <a:cubicBezTo>
                          <a:pt x="6555838" y="-24924"/>
                          <a:pt x="6588963" y="6449"/>
                          <a:pt x="6748891" y="0"/>
                        </a:cubicBezTo>
                        <a:cubicBezTo>
                          <a:pt x="6908819" y="-6449"/>
                          <a:pt x="7174508" y="33118"/>
                          <a:pt x="7414440" y="0"/>
                        </a:cubicBezTo>
                        <a:cubicBezTo>
                          <a:pt x="7654372" y="-33118"/>
                          <a:pt x="7977670" y="3206"/>
                          <a:pt x="8173398" y="0"/>
                        </a:cubicBezTo>
                        <a:cubicBezTo>
                          <a:pt x="8194151" y="174580"/>
                          <a:pt x="8106551" y="318904"/>
                          <a:pt x="8173398" y="576306"/>
                        </a:cubicBezTo>
                        <a:cubicBezTo>
                          <a:pt x="8240245" y="833708"/>
                          <a:pt x="8134596" y="986954"/>
                          <a:pt x="8173398" y="1100745"/>
                        </a:cubicBezTo>
                        <a:cubicBezTo>
                          <a:pt x="8212200" y="1214536"/>
                          <a:pt x="8145654" y="1395091"/>
                          <a:pt x="8173398" y="1573316"/>
                        </a:cubicBezTo>
                        <a:cubicBezTo>
                          <a:pt x="8201142" y="1751541"/>
                          <a:pt x="8138697" y="1859156"/>
                          <a:pt x="8173398" y="1994019"/>
                        </a:cubicBezTo>
                        <a:cubicBezTo>
                          <a:pt x="8208099" y="2128882"/>
                          <a:pt x="8120641" y="2277428"/>
                          <a:pt x="8173398" y="2466590"/>
                        </a:cubicBezTo>
                        <a:cubicBezTo>
                          <a:pt x="8226155" y="2655752"/>
                          <a:pt x="8141323" y="2704443"/>
                          <a:pt x="8173398" y="2939161"/>
                        </a:cubicBezTo>
                        <a:cubicBezTo>
                          <a:pt x="8205473" y="3173879"/>
                          <a:pt x="8145002" y="3303306"/>
                          <a:pt x="8173398" y="3515467"/>
                        </a:cubicBezTo>
                        <a:cubicBezTo>
                          <a:pt x="8201794" y="3727628"/>
                          <a:pt x="8127722" y="3934012"/>
                          <a:pt x="8173398" y="4091773"/>
                        </a:cubicBezTo>
                        <a:cubicBezTo>
                          <a:pt x="8219074" y="4249534"/>
                          <a:pt x="8162802" y="4462064"/>
                          <a:pt x="8173398" y="4616212"/>
                        </a:cubicBezTo>
                        <a:cubicBezTo>
                          <a:pt x="8183994" y="4770360"/>
                          <a:pt x="8156216" y="5001559"/>
                          <a:pt x="8173398" y="5186755"/>
                        </a:cubicBezTo>
                        <a:cubicBezTo>
                          <a:pt x="7998153" y="5211539"/>
                          <a:pt x="7921663" y="5166231"/>
                          <a:pt x="7753052" y="5186755"/>
                        </a:cubicBezTo>
                        <a:cubicBezTo>
                          <a:pt x="7584441" y="5207279"/>
                          <a:pt x="7415792" y="5137008"/>
                          <a:pt x="7169238" y="5186755"/>
                        </a:cubicBezTo>
                        <a:cubicBezTo>
                          <a:pt x="6922684" y="5236502"/>
                          <a:pt x="6685168" y="5168361"/>
                          <a:pt x="6503690" y="5186755"/>
                        </a:cubicBezTo>
                        <a:cubicBezTo>
                          <a:pt x="6322212" y="5205149"/>
                          <a:pt x="6300676" y="5149452"/>
                          <a:pt x="6165077" y="5186755"/>
                        </a:cubicBezTo>
                        <a:cubicBezTo>
                          <a:pt x="6029478" y="5224058"/>
                          <a:pt x="5774536" y="5137381"/>
                          <a:pt x="5417795" y="5186755"/>
                        </a:cubicBezTo>
                        <a:cubicBezTo>
                          <a:pt x="5061054" y="5236129"/>
                          <a:pt x="5094385" y="5181613"/>
                          <a:pt x="4915715" y="5186755"/>
                        </a:cubicBezTo>
                        <a:cubicBezTo>
                          <a:pt x="4737045" y="5191897"/>
                          <a:pt x="4480869" y="5129513"/>
                          <a:pt x="4250167" y="5186755"/>
                        </a:cubicBezTo>
                        <a:cubicBezTo>
                          <a:pt x="4019465" y="5243997"/>
                          <a:pt x="4022519" y="5176903"/>
                          <a:pt x="3911555" y="5186755"/>
                        </a:cubicBezTo>
                        <a:cubicBezTo>
                          <a:pt x="3800591" y="5196607"/>
                          <a:pt x="3445679" y="5148397"/>
                          <a:pt x="3164273" y="5186755"/>
                        </a:cubicBezTo>
                        <a:cubicBezTo>
                          <a:pt x="2882867" y="5225113"/>
                          <a:pt x="2906099" y="5172195"/>
                          <a:pt x="2662192" y="5186755"/>
                        </a:cubicBezTo>
                        <a:cubicBezTo>
                          <a:pt x="2418285" y="5201315"/>
                          <a:pt x="2315251" y="5156481"/>
                          <a:pt x="2078378" y="5186755"/>
                        </a:cubicBezTo>
                        <a:cubicBezTo>
                          <a:pt x="1841505" y="5217029"/>
                          <a:pt x="1749523" y="5162939"/>
                          <a:pt x="1658032" y="5186755"/>
                        </a:cubicBezTo>
                        <a:cubicBezTo>
                          <a:pt x="1566541" y="5210571"/>
                          <a:pt x="1174116" y="5159078"/>
                          <a:pt x="992484" y="5186755"/>
                        </a:cubicBezTo>
                        <a:cubicBezTo>
                          <a:pt x="810852" y="5214432"/>
                          <a:pt x="232527" y="5136555"/>
                          <a:pt x="0" y="5186755"/>
                        </a:cubicBezTo>
                        <a:cubicBezTo>
                          <a:pt x="-57822" y="4999872"/>
                          <a:pt x="23468" y="4884478"/>
                          <a:pt x="0" y="4662316"/>
                        </a:cubicBezTo>
                        <a:cubicBezTo>
                          <a:pt x="-23468" y="4440154"/>
                          <a:pt x="22865" y="4371525"/>
                          <a:pt x="0" y="4241613"/>
                        </a:cubicBezTo>
                        <a:cubicBezTo>
                          <a:pt x="-22865" y="4111701"/>
                          <a:pt x="48734" y="3767459"/>
                          <a:pt x="0" y="3613439"/>
                        </a:cubicBezTo>
                        <a:cubicBezTo>
                          <a:pt x="-48734" y="3459419"/>
                          <a:pt x="42198" y="3183218"/>
                          <a:pt x="0" y="3037133"/>
                        </a:cubicBezTo>
                        <a:cubicBezTo>
                          <a:pt x="-42198" y="2891048"/>
                          <a:pt x="70606" y="2650331"/>
                          <a:pt x="0" y="2408960"/>
                        </a:cubicBezTo>
                        <a:cubicBezTo>
                          <a:pt x="-70606" y="2167589"/>
                          <a:pt x="14887" y="2000173"/>
                          <a:pt x="0" y="1832653"/>
                        </a:cubicBezTo>
                        <a:cubicBezTo>
                          <a:pt x="-14887" y="1665133"/>
                          <a:pt x="554" y="1332004"/>
                          <a:pt x="0" y="1204480"/>
                        </a:cubicBezTo>
                        <a:cubicBezTo>
                          <a:pt x="-554" y="1076956"/>
                          <a:pt x="38208" y="804753"/>
                          <a:pt x="0" y="576306"/>
                        </a:cubicBezTo>
                        <a:cubicBezTo>
                          <a:pt x="-38208" y="347859"/>
                          <a:pt x="26557" y="271389"/>
                          <a:pt x="0" y="0"/>
                        </a:cubicBezTo>
                        <a:close/>
                      </a:path>
                      <a:path w="8173398" h="5186755" stroke="0" extrusionOk="0">
                        <a:moveTo>
                          <a:pt x="0" y="0"/>
                        </a:moveTo>
                        <a:cubicBezTo>
                          <a:pt x="222186" y="-17495"/>
                          <a:pt x="282052" y="45462"/>
                          <a:pt x="502080" y="0"/>
                        </a:cubicBezTo>
                        <a:cubicBezTo>
                          <a:pt x="722108" y="-45462"/>
                          <a:pt x="705768" y="2054"/>
                          <a:pt x="840692" y="0"/>
                        </a:cubicBezTo>
                        <a:cubicBezTo>
                          <a:pt x="975616" y="-2054"/>
                          <a:pt x="1414642" y="88186"/>
                          <a:pt x="1587974" y="0"/>
                        </a:cubicBezTo>
                        <a:cubicBezTo>
                          <a:pt x="1761306" y="-88186"/>
                          <a:pt x="1912281" y="25613"/>
                          <a:pt x="2090055" y="0"/>
                        </a:cubicBezTo>
                        <a:cubicBezTo>
                          <a:pt x="2267829" y="-25613"/>
                          <a:pt x="2481115" y="17838"/>
                          <a:pt x="2592135" y="0"/>
                        </a:cubicBezTo>
                        <a:cubicBezTo>
                          <a:pt x="2703155" y="-17838"/>
                          <a:pt x="3032923" y="63010"/>
                          <a:pt x="3339417" y="0"/>
                        </a:cubicBezTo>
                        <a:cubicBezTo>
                          <a:pt x="3645911" y="-63010"/>
                          <a:pt x="3619261" y="10902"/>
                          <a:pt x="3759763" y="0"/>
                        </a:cubicBezTo>
                        <a:cubicBezTo>
                          <a:pt x="3900265" y="-10902"/>
                          <a:pt x="4354618" y="63587"/>
                          <a:pt x="4507045" y="0"/>
                        </a:cubicBezTo>
                        <a:cubicBezTo>
                          <a:pt x="4659472" y="-63587"/>
                          <a:pt x="4905130" y="22688"/>
                          <a:pt x="5254327" y="0"/>
                        </a:cubicBezTo>
                        <a:cubicBezTo>
                          <a:pt x="5603524" y="-22688"/>
                          <a:pt x="5711577" y="47534"/>
                          <a:pt x="5838141" y="0"/>
                        </a:cubicBezTo>
                        <a:cubicBezTo>
                          <a:pt x="5964705" y="-47534"/>
                          <a:pt x="6305915" y="18494"/>
                          <a:pt x="6585424" y="0"/>
                        </a:cubicBezTo>
                        <a:cubicBezTo>
                          <a:pt x="6864933" y="-18494"/>
                          <a:pt x="6869370" y="45946"/>
                          <a:pt x="7087504" y="0"/>
                        </a:cubicBezTo>
                        <a:cubicBezTo>
                          <a:pt x="7305638" y="-45946"/>
                          <a:pt x="7423993" y="42628"/>
                          <a:pt x="7589584" y="0"/>
                        </a:cubicBezTo>
                        <a:cubicBezTo>
                          <a:pt x="7755175" y="-42628"/>
                          <a:pt x="7964716" y="9080"/>
                          <a:pt x="8173398" y="0"/>
                        </a:cubicBezTo>
                        <a:cubicBezTo>
                          <a:pt x="8222792" y="212653"/>
                          <a:pt x="8145291" y="275341"/>
                          <a:pt x="8173398" y="524439"/>
                        </a:cubicBezTo>
                        <a:cubicBezTo>
                          <a:pt x="8201505" y="773537"/>
                          <a:pt x="8109617" y="908009"/>
                          <a:pt x="8173398" y="1100745"/>
                        </a:cubicBezTo>
                        <a:cubicBezTo>
                          <a:pt x="8237179" y="1293481"/>
                          <a:pt x="8114233" y="1525097"/>
                          <a:pt x="8173398" y="1728918"/>
                        </a:cubicBezTo>
                        <a:cubicBezTo>
                          <a:pt x="8232563" y="1932739"/>
                          <a:pt x="8108621" y="2095117"/>
                          <a:pt x="8173398" y="2357092"/>
                        </a:cubicBezTo>
                        <a:cubicBezTo>
                          <a:pt x="8238175" y="2619067"/>
                          <a:pt x="8113732" y="2677361"/>
                          <a:pt x="8173398" y="2985266"/>
                        </a:cubicBezTo>
                        <a:cubicBezTo>
                          <a:pt x="8233064" y="3293171"/>
                          <a:pt x="8164085" y="3269048"/>
                          <a:pt x="8173398" y="3405969"/>
                        </a:cubicBezTo>
                        <a:cubicBezTo>
                          <a:pt x="8182711" y="3542890"/>
                          <a:pt x="8127894" y="3655130"/>
                          <a:pt x="8173398" y="3878540"/>
                        </a:cubicBezTo>
                        <a:cubicBezTo>
                          <a:pt x="8218902" y="4101950"/>
                          <a:pt x="8160370" y="4294962"/>
                          <a:pt x="8173398" y="4506714"/>
                        </a:cubicBezTo>
                        <a:cubicBezTo>
                          <a:pt x="8186426" y="4718466"/>
                          <a:pt x="8130033" y="4869976"/>
                          <a:pt x="8173398" y="5186755"/>
                        </a:cubicBezTo>
                        <a:cubicBezTo>
                          <a:pt x="8024265" y="5222036"/>
                          <a:pt x="7896415" y="5159208"/>
                          <a:pt x="7753052" y="5186755"/>
                        </a:cubicBezTo>
                        <a:cubicBezTo>
                          <a:pt x="7609689" y="5214302"/>
                          <a:pt x="7535617" y="5155811"/>
                          <a:pt x="7414440" y="5186755"/>
                        </a:cubicBezTo>
                        <a:cubicBezTo>
                          <a:pt x="7293263" y="5217699"/>
                          <a:pt x="7170085" y="5162384"/>
                          <a:pt x="7075827" y="5186755"/>
                        </a:cubicBezTo>
                        <a:cubicBezTo>
                          <a:pt x="6981569" y="5211126"/>
                          <a:pt x="6725055" y="5120635"/>
                          <a:pt x="6492013" y="5186755"/>
                        </a:cubicBezTo>
                        <a:cubicBezTo>
                          <a:pt x="6258971" y="5252875"/>
                          <a:pt x="6228726" y="5162076"/>
                          <a:pt x="6071667" y="5186755"/>
                        </a:cubicBezTo>
                        <a:cubicBezTo>
                          <a:pt x="5914608" y="5211434"/>
                          <a:pt x="5676285" y="5146510"/>
                          <a:pt x="5406119" y="5186755"/>
                        </a:cubicBezTo>
                        <a:cubicBezTo>
                          <a:pt x="5135953" y="5227000"/>
                          <a:pt x="5154539" y="5155921"/>
                          <a:pt x="4985773" y="5186755"/>
                        </a:cubicBezTo>
                        <a:cubicBezTo>
                          <a:pt x="4817007" y="5217589"/>
                          <a:pt x="4622565" y="5112774"/>
                          <a:pt x="4320225" y="5186755"/>
                        </a:cubicBezTo>
                        <a:cubicBezTo>
                          <a:pt x="4017885" y="5260736"/>
                          <a:pt x="4059839" y="5181491"/>
                          <a:pt x="3981612" y="5186755"/>
                        </a:cubicBezTo>
                        <a:cubicBezTo>
                          <a:pt x="3903385" y="5192019"/>
                          <a:pt x="3527899" y="5174566"/>
                          <a:pt x="3316064" y="5186755"/>
                        </a:cubicBezTo>
                        <a:cubicBezTo>
                          <a:pt x="3104229" y="5198944"/>
                          <a:pt x="3073467" y="5145639"/>
                          <a:pt x="2895718" y="5186755"/>
                        </a:cubicBezTo>
                        <a:cubicBezTo>
                          <a:pt x="2717969" y="5227871"/>
                          <a:pt x="2658556" y="5151922"/>
                          <a:pt x="2557106" y="5186755"/>
                        </a:cubicBezTo>
                        <a:cubicBezTo>
                          <a:pt x="2455656" y="5221588"/>
                          <a:pt x="2223457" y="5180524"/>
                          <a:pt x="2136760" y="5186755"/>
                        </a:cubicBezTo>
                        <a:cubicBezTo>
                          <a:pt x="2050063" y="5192986"/>
                          <a:pt x="1642847" y="5150122"/>
                          <a:pt x="1471212" y="5186755"/>
                        </a:cubicBezTo>
                        <a:cubicBezTo>
                          <a:pt x="1299577" y="5223388"/>
                          <a:pt x="1159578" y="5143121"/>
                          <a:pt x="1050865" y="5186755"/>
                        </a:cubicBezTo>
                        <a:cubicBezTo>
                          <a:pt x="942152" y="5230389"/>
                          <a:pt x="803356" y="5146753"/>
                          <a:pt x="712253" y="5186755"/>
                        </a:cubicBezTo>
                        <a:cubicBezTo>
                          <a:pt x="621150" y="5226757"/>
                          <a:pt x="305049" y="5179914"/>
                          <a:pt x="0" y="5186755"/>
                        </a:cubicBezTo>
                        <a:cubicBezTo>
                          <a:pt x="-10829" y="5016014"/>
                          <a:pt x="34818" y="4890554"/>
                          <a:pt x="0" y="4662316"/>
                        </a:cubicBezTo>
                        <a:cubicBezTo>
                          <a:pt x="-34818" y="4434078"/>
                          <a:pt x="20480" y="4347115"/>
                          <a:pt x="0" y="4241613"/>
                        </a:cubicBezTo>
                        <a:cubicBezTo>
                          <a:pt x="-20480" y="4136111"/>
                          <a:pt x="18424" y="3789865"/>
                          <a:pt x="0" y="3665307"/>
                        </a:cubicBezTo>
                        <a:cubicBezTo>
                          <a:pt x="-18424" y="3540749"/>
                          <a:pt x="53718" y="3343144"/>
                          <a:pt x="0" y="3192736"/>
                        </a:cubicBezTo>
                        <a:cubicBezTo>
                          <a:pt x="-53718" y="3042328"/>
                          <a:pt x="35233" y="2857650"/>
                          <a:pt x="0" y="2616430"/>
                        </a:cubicBezTo>
                        <a:cubicBezTo>
                          <a:pt x="-35233" y="2375210"/>
                          <a:pt x="46594" y="2279281"/>
                          <a:pt x="0" y="2040124"/>
                        </a:cubicBezTo>
                        <a:cubicBezTo>
                          <a:pt x="-46594" y="1800967"/>
                          <a:pt x="47728" y="1732259"/>
                          <a:pt x="0" y="1463818"/>
                        </a:cubicBezTo>
                        <a:cubicBezTo>
                          <a:pt x="-47728" y="1195377"/>
                          <a:pt x="42049" y="1102319"/>
                          <a:pt x="0" y="887511"/>
                        </a:cubicBezTo>
                        <a:cubicBezTo>
                          <a:pt x="-42049" y="672703"/>
                          <a:pt x="89459" y="43097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>
            <a:normAutofit fontScale="90000"/>
          </a:bodyPr>
          <a:lstStyle/>
          <a:p>
            <a:r>
              <a:rPr lang="ro-MD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Cuprins :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Definiție-,,ACȚIUNE SOCIALĂ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b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Scopul și Importanța Acțiunii Sociale.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3.Tipuri de Acțiuni Sociale.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4.Exemple de Acțiuni Sociale.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5.Rolul Societății în Acțiunile Sociale.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6.Provocări ale Acțiunii Sociale.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7.Concluzie .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8.Bibliografie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610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7B9E52-F90A-F071-A0A1-C2B69C868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1735"/>
          </a:xfrm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o-MD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Definiție-,,ACȚIUNE SOCIALĂ</a:t>
            </a:r>
            <a:r>
              <a:rPr lang="en-US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br>
              <a:rPr lang="en-US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F54533-695D-C51B-D68F-D32A99D43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89355"/>
            <a:ext cx="10693451" cy="37776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i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Acțiunea</a:t>
            </a:r>
            <a:r>
              <a:rPr lang="en-US" sz="24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i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24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manifestarea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necesară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activității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ansamblu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integrat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manifestări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obținerii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concretizat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adaptare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determinării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funcției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componente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social</a:t>
            </a:r>
            <a:r>
              <a:rPr lang="ro-MD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Acțiunea</a:t>
            </a:r>
            <a:r>
              <a:rPr lang="en-US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set de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sunt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realizate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influența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schimba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situația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comunități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societăți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întregi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manifesta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activități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vizează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educația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sănătatea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protecția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combaterea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sărăciei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integrarea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minorităților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altele</a:t>
            </a:r>
            <a:r>
              <a:rPr lang="en-US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505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0442A-39E0-13BC-6E37-4FBEC2748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807" y="624110"/>
            <a:ext cx="9734806" cy="1280890"/>
          </a:xfrm>
        </p:spPr>
        <p:txBody>
          <a:bodyPr/>
          <a:lstStyle/>
          <a:p>
            <a:r>
              <a:rPr lang="en-US" b="1" i="1" dirty="0">
                <a:solidFill>
                  <a:srgbClr val="FFC0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o-MD" b="1" i="1" dirty="0">
                <a:solidFill>
                  <a:srgbClr val="FFC000"/>
                </a:solidFill>
                <a:highlight>
                  <a:srgbClr val="00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Scopul și Importanța Acțiunii Sociale.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B02086-A58E-0BAC-B040-FDF1B69A4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659" y="1904999"/>
            <a:ext cx="10338618" cy="4141839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esențiale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echitabile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durabile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Reducerea</a:t>
            </a:r>
            <a:r>
              <a:rPr lang="en-US" sz="2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inegalităților</a:t>
            </a:r>
            <a:r>
              <a:rPr lang="en-US" sz="2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sprijinirea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defavorizați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marginalizați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sz="2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drepturilor</a:t>
            </a:r>
            <a:r>
              <a:rPr lang="en-US" sz="2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US" sz="2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fiecărei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Îmbunătățirea</a:t>
            </a:r>
            <a:r>
              <a:rPr lang="en-US" sz="2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condițiilor</a:t>
            </a:r>
            <a:r>
              <a:rPr lang="en-US" sz="2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viață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furnizarea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esențiale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sănătatea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locuințele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Creșterea</a:t>
            </a:r>
            <a:r>
              <a:rPr lang="en-US" sz="2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conștientizării</a:t>
            </a:r>
            <a:r>
              <a:rPr lang="en-US" sz="2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campanii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(ex.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combaterea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discriminării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protecția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05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C20EF-4407-70D1-5A8F-3E7F6D88D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473" y="461878"/>
            <a:ext cx="8911687" cy="1280890"/>
          </a:xfrm>
        </p:spPr>
        <p:txBody>
          <a:bodyPr/>
          <a:lstStyle/>
          <a:p>
            <a:r>
              <a:rPr lang="ro-MD" b="1" i="1" dirty="0">
                <a:solidFill>
                  <a:schemeClr val="accent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3.Tipuri de Acțiuni Sociale.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D7BDD9-A442-283D-617F-C5212AAD2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890" y="1540188"/>
            <a:ext cx="10338620" cy="3960959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9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9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voluntariat</a:t>
            </a:r>
            <a:r>
              <a:rPr lang="en-US" sz="9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destinate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ajutorării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recompensă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financiară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9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</a:t>
            </a:r>
            <a:r>
              <a:rPr lang="en-US" sz="9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9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inițiative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campanii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urmăresc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rezolvarea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(ex.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copiii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defavorizate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dizabilități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piața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9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9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advocacy: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susținerea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vizează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condițiilor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viață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96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Filantropie</a:t>
            </a:r>
            <a:r>
              <a:rPr lang="en-US" sz="9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donații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oferit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981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96F17-0613-8FB5-4C28-8235F69F4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2039" y="624110"/>
            <a:ext cx="9572573" cy="1280890"/>
          </a:xfrm>
        </p:spPr>
        <p:txBody>
          <a:bodyPr/>
          <a:lstStyle/>
          <a:p>
            <a:r>
              <a:rPr lang="ro-MD" b="1" i="1" dirty="0">
                <a:solidFill>
                  <a:srgbClr val="7030A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4.Exemple de Acțiuni Sociale.</a:t>
            </a:r>
            <a:br>
              <a:rPr lang="ro-MD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2DC779A-6E46-6CBE-259E-268EAA9FF0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24116" y="1605509"/>
            <a:ext cx="10280495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nonguvernamentale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(ONG-</a:t>
            </a: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ONG-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joacă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crucial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sprijinind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cauze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protecția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educația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sănătatea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publică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asistență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kumimoji="0" lang="ru-RU" altLang="ru-RU" sz="24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ajutoare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financiare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aflate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dificultate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servicii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dizabilități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vârstnici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integrarea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muncă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tinerilor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persoanelor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vulnerabile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protejare</a:t>
            </a:r>
            <a:r>
              <a:rPr kumimoji="0" lang="ru-RU" altLang="ru-RU" sz="24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ru-RU" altLang="ru-RU" sz="2400" b="1" i="1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kumimoji="0" lang="ru-RU" altLang="ru-RU" sz="24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Campanii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conștientizare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vizează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reducerea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poluării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reciclarea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deșeurilor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protejarea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biodiversității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Lupta</a:t>
            </a:r>
            <a:r>
              <a:rPr kumimoji="0" lang="ru-RU" altLang="ru-RU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kumimoji="0" lang="ru-RU" altLang="ru-RU" sz="2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discriminării</a:t>
            </a:r>
            <a:r>
              <a:rPr kumimoji="0" lang="ru-RU" altLang="ru-RU" sz="2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Proiecte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vizează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diversității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combaterea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stereotipurilor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legate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rasă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orientare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sexuală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80779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BE5888-FC3C-CBD3-C4B0-A939F1C4B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731" y="96974"/>
            <a:ext cx="8911687" cy="787929"/>
          </a:xfrm>
        </p:spPr>
        <p:txBody>
          <a:bodyPr/>
          <a:lstStyle/>
          <a:p>
            <a:r>
              <a:rPr lang="ro-MD" b="1" i="1" dirty="0">
                <a:solidFill>
                  <a:srgbClr val="FF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5.Rolul Societății în Acțiunile Sociale.</a:t>
            </a:r>
            <a:endParaRPr lang="ru-RU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DE9A1-0C89-B4DC-FC4B-E568ED64F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710" y="1322439"/>
            <a:ext cx="12059264" cy="4960374"/>
          </a:xfrm>
        </p:spPr>
        <p:txBody>
          <a:bodyPr>
            <a:normAutofit fontScale="25000" lnSpcReduction="20000"/>
          </a:bodyPr>
          <a:lstStyle/>
          <a:p>
            <a:r>
              <a:rPr lang="en-US" sz="7200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7200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sz="7200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valorilor</a:t>
            </a:r>
            <a:r>
              <a:rPr lang="en-US" sz="7200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comune</a:t>
            </a:r>
            <a:endParaRPr lang="en-US" sz="7200" b="1" dirty="0">
              <a:highlight>
                <a:srgbClr val="FF00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fi: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Egalitatea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tratament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corect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echitabil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societății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Justiția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reguli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instituții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protecția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vulnerabili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Solidaritatea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Sprijinirea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aflați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dificultate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cultivarea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sentiment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față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ceilalți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Respectul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diversitate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climat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diversitatea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opinii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religii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acceptată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respectată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7200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7200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Facilitarea</a:t>
            </a:r>
            <a:r>
              <a:rPr lang="en-US" sz="7200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schimbării</a:t>
            </a:r>
            <a:r>
              <a:rPr lang="en-US" sz="7200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7200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7200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conștientizare</a:t>
            </a:r>
            <a:endParaRPr lang="en-US" sz="7200" b="1" dirty="0">
              <a:highlight>
                <a:srgbClr val="FF00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instrument de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joacă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crucial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importanța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include:</a:t>
            </a:r>
            <a:endParaRPr lang="ro-MD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Programelor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educaționale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destinate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sensibilizeze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climatice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sărăcia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discriminarea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MD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Campanii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conștientizare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încurajează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responsabilității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încurajează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cetățenii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asume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responsabilitatea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fața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comunității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soluționarea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voluntariat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donații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inițiative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836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F4AE49-3FCF-D805-C0BF-7BF3BB451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659" y="545690"/>
            <a:ext cx="10913806" cy="5294671"/>
          </a:xfrm>
        </p:spPr>
        <p:txBody>
          <a:bodyPr>
            <a:normAutofit fontScale="25000" lnSpcReduction="20000"/>
          </a:bodyPr>
          <a:lstStyle/>
          <a:p>
            <a:r>
              <a:rPr lang="en-US" sz="7200" b="1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7200" b="1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Susținerea</a:t>
            </a:r>
            <a:r>
              <a:rPr lang="en-US" sz="7200" b="1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politicii</a:t>
            </a:r>
            <a:r>
              <a:rPr lang="en-US" sz="7200" b="1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sz="7200" b="1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7200" b="1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instituțiilor</a:t>
            </a:r>
            <a:r>
              <a:rPr lang="en-US" sz="7200" b="1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endParaRPr lang="en-US" sz="7200" b="1" dirty="0">
              <a:solidFill>
                <a:schemeClr val="tx1"/>
              </a:solidFill>
              <a:highlight>
                <a:srgbClr val="FF00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Guvernele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autoritățile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joacă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important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legislativ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susțină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protejează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omului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minorităților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destinate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combată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sărăcia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exclusivitatea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discriminarea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finanțare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inițiative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asistență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non-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(ONG-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activează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Colaborarea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sectorul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public,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ONG-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entități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coordonare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eficiență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soluțiilor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7200" b="1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7200" b="1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Responsabilitatea</a:t>
            </a:r>
            <a:r>
              <a:rPr lang="en-US" sz="7200" b="1" dirty="0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chemeClr val="tx1"/>
                </a:solidFill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comunității</a:t>
            </a:r>
            <a:endParaRPr lang="en-US" sz="7200" b="1" dirty="0">
              <a:solidFill>
                <a:schemeClr val="tx1"/>
              </a:solidFill>
              <a:highlight>
                <a:srgbClr val="FF00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Comunitățile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mobilizarea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local.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comunității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extrem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imediate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voluntariat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vârstnice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defavorizate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evenimente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promovează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incluziunea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Parteneriate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Implicarea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cetățenilor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parteneriate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non-profit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succesul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393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0C5E82E-54B8-8355-12B9-4ECE159F0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83" y="835741"/>
            <a:ext cx="10618839" cy="3777622"/>
          </a:xfrm>
        </p:spPr>
        <p:txBody>
          <a:bodyPr>
            <a:noAutofit/>
          </a:bodyPr>
          <a:lstStyle/>
          <a:p>
            <a:r>
              <a:rPr lang="en-US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Sprijinirea</a:t>
            </a:r>
            <a:r>
              <a:rPr lang="en-US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inovației</a:t>
            </a:r>
            <a:r>
              <a:rPr lang="en-US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endParaRPr lang="en-US" b="1" dirty="0">
              <a:highlight>
                <a:srgbClr val="FF00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Găsirea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soluții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stimularea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inovației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îmbunătățească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viața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soluții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accesul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sănătate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zone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izolate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platforme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online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strângerea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fonduri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sprijinirea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diverselor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vulnerabile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piața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parteneriate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stat, ONG-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sectorul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Monitorizarea</a:t>
            </a:r>
            <a:r>
              <a:rPr lang="en-US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b="1" dirty="0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highlight>
                  <a:srgbClr val="FF00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impactului</a:t>
            </a:r>
            <a:endParaRPr lang="en-US" b="1" dirty="0">
              <a:highlight>
                <a:srgbClr val="FF00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monitorizarea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Măsurarea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succesului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proiectelor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nevoilor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comunității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ajustarea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intervențiilor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mecanism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transparent de feedback din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beneficiarilor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îmbunătățirea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inițiativelor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28929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83</TotalTime>
  <Words>2155</Words>
  <Application>Microsoft Office PowerPoint</Application>
  <PresentationFormat>Widescreen</PresentationFormat>
  <Paragraphs>89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Century Gothic</vt:lpstr>
      <vt:lpstr>Times New Roman</vt:lpstr>
      <vt:lpstr>Wingdings</vt:lpstr>
      <vt:lpstr>Wingdings 3</vt:lpstr>
      <vt:lpstr>Легкий дым</vt:lpstr>
      <vt:lpstr>      UNIVERSITATEA DE STAT  DIN  MOLDOVA FACULTATEA DE PSIHOLOGIE ȘI ȘTIINȚE ALE EDUCAȚIEI ,                SOCIOLOGIE ȘI ASISTENȚĂ SOCIALĂ               Departamenul Sociologie și Asistență Socială </vt:lpstr>
      <vt:lpstr>Cuprins : 1. Definiție-,,ACȚIUNE SOCIALĂ” 2.Scopul și Importanța Acțiunii Sociale. 3.Tipuri de Acțiuni Sociale. 4.Exemple de Acțiuni Sociale. 5.Rolul Societății în Acțiunile Sociale. 6.Provocări ale Acțiunii Sociale. 7.Concluzie . 8.Bibliografie  </vt:lpstr>
      <vt:lpstr>1. Definiție-,,ACȚIUNE SOCIALĂ” </vt:lpstr>
      <vt:lpstr>2.Scopul și Importanța Acțiunii Sociale. </vt:lpstr>
      <vt:lpstr>3.Tipuri de Acțiuni Sociale. </vt:lpstr>
      <vt:lpstr>4.Exemple de Acțiuni Sociale. </vt:lpstr>
      <vt:lpstr>5.Rolul Societății în Acțiunile Sociale.</vt:lpstr>
      <vt:lpstr>PowerPoint Presentation</vt:lpstr>
      <vt:lpstr>PowerPoint Presentation</vt:lpstr>
      <vt:lpstr>6.Provocări ale Acțiunii Sociale. </vt:lpstr>
      <vt:lpstr>PowerPoint Presentation</vt:lpstr>
      <vt:lpstr>PowerPoint Presentation</vt:lpstr>
      <vt:lpstr>7.Concluzie .</vt:lpstr>
      <vt:lpstr>8.Bibliografie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Ema</dc:creator>
  <cp:lastModifiedBy>Isac, Oxana</cp:lastModifiedBy>
  <cp:revision>1</cp:revision>
  <dcterms:created xsi:type="dcterms:W3CDTF">2025-02-22T16:45:58Z</dcterms:created>
  <dcterms:modified xsi:type="dcterms:W3CDTF">2025-04-29T12:01:18Z</dcterms:modified>
</cp:coreProperties>
</file>