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68681-CA2C-4331-9BD0-99FF0C23BE1C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43222-4A4C-4826-AED6-3F8C2A4E46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809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68681-CA2C-4331-9BD0-99FF0C23BE1C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43222-4A4C-4826-AED6-3F8C2A4E46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79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68681-CA2C-4331-9BD0-99FF0C23BE1C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43222-4A4C-4826-AED6-3F8C2A4E46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287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68681-CA2C-4331-9BD0-99FF0C23BE1C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43222-4A4C-4826-AED6-3F8C2A4E46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569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68681-CA2C-4331-9BD0-99FF0C23BE1C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43222-4A4C-4826-AED6-3F8C2A4E46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58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68681-CA2C-4331-9BD0-99FF0C23BE1C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43222-4A4C-4826-AED6-3F8C2A4E46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493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68681-CA2C-4331-9BD0-99FF0C23BE1C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43222-4A4C-4826-AED6-3F8C2A4E46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193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68681-CA2C-4331-9BD0-99FF0C23BE1C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43222-4A4C-4826-AED6-3F8C2A4E46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22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68681-CA2C-4331-9BD0-99FF0C23BE1C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43222-4A4C-4826-AED6-3F8C2A4E46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38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68681-CA2C-4331-9BD0-99FF0C23BE1C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43222-4A4C-4826-AED6-3F8C2A4E46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154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68681-CA2C-4331-9BD0-99FF0C23BE1C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43222-4A4C-4826-AED6-3F8C2A4E46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68681-CA2C-4331-9BD0-99FF0C23BE1C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43222-4A4C-4826-AED6-3F8C2A4E46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22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MD" dirty="0" smtClean="0"/>
              <a:t>Indicatori de siguranță ale aditivilor și ingredientelor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8124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o-MD" dirty="0" smtClean="0"/>
              <a:t>	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Doza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teoretică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maxim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admisă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ingerată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zilnic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(TMDI),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reprezintă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doza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calculată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înmulţirea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mediei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zilnice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aliment care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ingerat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maxim de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conservant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folosit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-un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conformitate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legislaţia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vigoare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MD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M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doze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ADI (mg/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kilocorp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x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Greutatea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corporală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individului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589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Organismele implicate în aprobarea unui aditiv alimentar 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2326"/>
            <a:ext cx="10515600" cy="52093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MD" dirty="0" smtClean="0"/>
              <a:t>	</a:t>
            </a:r>
            <a:r>
              <a:rPr lang="en-US" dirty="0" err="1" smtClean="0"/>
              <a:t>Aprobarea</a:t>
            </a:r>
            <a:r>
              <a:rPr lang="en-US" dirty="0" smtClean="0"/>
              <a:t> </a:t>
            </a:r>
            <a:r>
              <a:rPr lang="en-US" dirty="0" err="1" smtClean="0"/>
              <a:t>unui</a:t>
            </a:r>
            <a:r>
              <a:rPr lang="en-US" dirty="0" smtClean="0"/>
              <a:t> </a:t>
            </a:r>
            <a:r>
              <a:rPr lang="en-US" dirty="0" err="1" smtClean="0"/>
              <a:t>aditiv</a:t>
            </a:r>
            <a:r>
              <a:rPr lang="en-US" dirty="0" smtClean="0"/>
              <a:t> nu </a:t>
            </a:r>
            <a:r>
              <a:rPr lang="en-US" dirty="0" err="1" smtClean="0"/>
              <a:t>este</a:t>
            </a:r>
            <a:r>
              <a:rPr lang="en-US" dirty="0" smtClean="0"/>
              <a:t> o </a:t>
            </a:r>
            <a:r>
              <a:rPr lang="en-US" dirty="0" err="1" smtClean="0"/>
              <a:t>simplă</a:t>
            </a:r>
            <a:r>
              <a:rPr lang="en-US" dirty="0" smtClean="0"/>
              <a:t> </a:t>
            </a:r>
            <a:r>
              <a:rPr lang="en-US" dirty="0" err="1" smtClean="0"/>
              <a:t>formalitate</a:t>
            </a:r>
            <a:r>
              <a:rPr lang="en-US" dirty="0" smtClean="0"/>
              <a:t> la </a:t>
            </a:r>
            <a:r>
              <a:rPr lang="en-US" dirty="0" err="1" smtClean="0"/>
              <a:t>cererea</a:t>
            </a:r>
            <a:r>
              <a:rPr lang="en-US" dirty="0" smtClean="0"/>
              <a:t> </a:t>
            </a:r>
            <a:r>
              <a:rPr lang="en-US" dirty="0" err="1" smtClean="0"/>
              <a:t>unui</a:t>
            </a:r>
            <a:r>
              <a:rPr lang="ro-MD" dirty="0" smtClean="0"/>
              <a:t> procesator, ci un act de mare responsabilitate, care necesită analiza foarte atentă a unui dosar ce cuprinde date referitoare la: </a:t>
            </a:r>
          </a:p>
          <a:p>
            <a:pPr algn="just">
              <a:buFontTx/>
              <a:buChar char="-"/>
            </a:pPr>
            <a:r>
              <a:rPr lang="ro-MD" dirty="0" smtClean="0"/>
              <a:t>justificarea folosirii conservantului; </a:t>
            </a:r>
          </a:p>
          <a:p>
            <a:pPr algn="just">
              <a:buFontTx/>
              <a:buChar char="-"/>
            </a:pPr>
            <a:r>
              <a:rPr lang="ro-MD" dirty="0" smtClean="0"/>
              <a:t>specificaţii, date tehnice privind procesul de fabricaţie; </a:t>
            </a:r>
          </a:p>
          <a:p>
            <a:pPr algn="just">
              <a:buFontTx/>
              <a:buChar char="-"/>
            </a:pPr>
            <a:r>
              <a:rPr lang="ro-MD" dirty="0" smtClean="0"/>
              <a:t>metode de analiză; </a:t>
            </a:r>
          </a:p>
          <a:p>
            <a:pPr algn="just">
              <a:buFontTx/>
              <a:buChar char="-"/>
            </a:pPr>
            <a:r>
              <a:rPr lang="ro-MD" dirty="0" smtClean="0"/>
              <a:t>expunerea indivizilor umani (probabilă sau aşteptată) la consumul de alimente ce conţin conservanți; </a:t>
            </a:r>
          </a:p>
          <a:p>
            <a:pPr algn="just">
              <a:buFontTx/>
              <a:buChar char="-"/>
            </a:pPr>
            <a:r>
              <a:rPr lang="ro-MD" dirty="0" smtClean="0"/>
              <a:t>reacţii date de conservanți în produsele alimentare; </a:t>
            </a:r>
          </a:p>
          <a:p>
            <a:pPr algn="just">
              <a:buFontTx/>
              <a:buChar char="-"/>
            </a:pPr>
            <a:r>
              <a:rPr lang="ro-MD" dirty="0" smtClean="0"/>
              <a:t>teste de toxicitate (acestea fiind şi cele mai importante în luarea deciziei).</a:t>
            </a:r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343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673" y="812800"/>
            <a:ext cx="11132127" cy="5364163"/>
          </a:xfrm>
        </p:spPr>
        <p:txBody>
          <a:bodyPr/>
          <a:lstStyle/>
          <a:p>
            <a:pPr marL="0" indent="0" algn="just">
              <a:buNone/>
            </a:pP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Dosarul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analizat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comisie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activează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JECFA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SCF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formată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specialişti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sănătăţii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nutriţiei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igienei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toxicologiei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JECFA (Joint FAO/WHA Expert Committee on Food Additives) din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Comitetutului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Codex, care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final,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elaborează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Standard Codex; 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SCF (Scientific Committee on Food) din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UE, care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înaintează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documentaţia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Comisiei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aceasta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examinare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trimite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aprobare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Parlamentului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European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Consiliului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Miniştri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care emit Directive EC.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412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1055"/>
            <a:ext cx="10515600" cy="57059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o-MD" dirty="0" smtClean="0"/>
              <a:t>	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/>
              <a:t>planul</a:t>
            </a:r>
            <a:r>
              <a:rPr lang="en-US" dirty="0"/>
              <a:t> </a:t>
            </a:r>
            <a:r>
              <a:rPr lang="en-US" dirty="0" err="1"/>
              <a:t>legislativ</a:t>
            </a:r>
            <a:r>
              <a:rPr lang="en-US" dirty="0"/>
              <a:t> al </a:t>
            </a:r>
            <a:r>
              <a:rPr lang="en-US" dirty="0" err="1"/>
              <a:t>domeniului</a:t>
            </a:r>
            <a:r>
              <a:rPr lang="en-US" dirty="0"/>
              <a:t> </a:t>
            </a:r>
            <a:r>
              <a:rPr lang="en-US" dirty="0" err="1"/>
              <a:t>alimentar</a:t>
            </a:r>
            <a:r>
              <a:rPr lang="en-US" dirty="0"/>
              <a:t>, </a:t>
            </a:r>
            <a:r>
              <a:rPr lang="en-US" dirty="0" err="1"/>
              <a:t>sunt</a:t>
            </a:r>
            <a:r>
              <a:rPr lang="en-US" dirty="0"/>
              <a:t> de </a:t>
            </a:r>
            <a:r>
              <a:rPr lang="en-US" dirty="0" err="1"/>
              <a:t>remarcat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repere</a:t>
            </a:r>
            <a:r>
              <a:rPr lang="en-US" dirty="0"/>
              <a:t> </a:t>
            </a:r>
            <a:r>
              <a:rPr lang="en-US" dirty="0" err="1"/>
              <a:t>istorice</a:t>
            </a:r>
            <a:r>
              <a:rPr lang="en-US" dirty="0"/>
              <a:t> </a:t>
            </a:r>
            <a:r>
              <a:rPr lang="en-US" dirty="0" err="1" smtClean="0"/>
              <a:t>importante</a:t>
            </a:r>
            <a:r>
              <a:rPr lang="en-US" dirty="0" smtClean="0"/>
              <a:t>:</a:t>
            </a:r>
            <a:endParaRPr lang="ro-MD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anul</a:t>
            </a:r>
            <a:r>
              <a:rPr lang="en-US" dirty="0"/>
              <a:t> 1945 - se </a:t>
            </a:r>
            <a:r>
              <a:rPr lang="en-US" dirty="0" err="1"/>
              <a:t>constituie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Organizaţia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pentru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Agricultură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şi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Alimentaţie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(FAO); </a:t>
            </a:r>
            <a:endParaRPr lang="ro-MD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anul</a:t>
            </a:r>
            <a:r>
              <a:rPr lang="en-US" dirty="0" smtClean="0"/>
              <a:t> </a:t>
            </a:r>
            <a:r>
              <a:rPr lang="en-US" dirty="0"/>
              <a:t>1948 - se </a:t>
            </a:r>
            <a:r>
              <a:rPr lang="en-US" dirty="0" err="1"/>
              <a:t>constituie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Organizaţia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Mondială</a:t>
            </a:r>
            <a:r>
              <a:rPr lang="en-US" dirty="0">
                <a:solidFill>
                  <a:srgbClr val="FF0000"/>
                </a:solidFill>
              </a:rPr>
              <a:t> a </a:t>
            </a:r>
            <a:r>
              <a:rPr lang="en-US" dirty="0" err="1">
                <a:solidFill>
                  <a:srgbClr val="FF0000"/>
                </a:solidFill>
              </a:rPr>
              <a:t>Sănătăţii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(OMS). </a:t>
            </a:r>
            <a:endParaRPr lang="ro-MD" dirty="0" smtClean="0"/>
          </a:p>
          <a:p>
            <a:pPr marL="0" indent="0" algn="just">
              <a:buNone/>
            </a:pPr>
            <a:r>
              <a:rPr lang="en-US" dirty="0" smtClean="0"/>
              <a:t>FAO </a:t>
            </a:r>
            <a:r>
              <a:rPr lang="en-US" dirty="0" err="1"/>
              <a:t>şi</a:t>
            </a:r>
            <a:r>
              <a:rPr lang="en-US" dirty="0"/>
              <a:t> OMS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ale </a:t>
            </a:r>
            <a:r>
              <a:rPr lang="en-US" dirty="0" err="1"/>
              <a:t>Organizaţiei</a:t>
            </a:r>
            <a:r>
              <a:rPr lang="en-US" dirty="0"/>
              <a:t> </a:t>
            </a:r>
            <a:r>
              <a:rPr lang="en-US" dirty="0" err="1"/>
              <a:t>Naţiunilor</a:t>
            </a:r>
            <a:r>
              <a:rPr lang="en-US" dirty="0"/>
              <a:t> Unite.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facilita</a:t>
            </a:r>
            <a:r>
              <a:rPr lang="en-US" dirty="0"/>
              <a:t> </a:t>
            </a:r>
            <a:r>
              <a:rPr lang="en-US" dirty="0" err="1"/>
              <a:t>comerţul</a:t>
            </a:r>
            <a:r>
              <a:rPr lang="en-US" dirty="0"/>
              <a:t> cu </a:t>
            </a:r>
            <a:r>
              <a:rPr lang="en-US" dirty="0" err="1"/>
              <a:t>produse</a:t>
            </a:r>
            <a:r>
              <a:rPr lang="en-US" dirty="0"/>
              <a:t> </a:t>
            </a:r>
            <a:r>
              <a:rPr lang="en-US" dirty="0" err="1"/>
              <a:t>alimentare</a:t>
            </a:r>
            <a:r>
              <a:rPr lang="en-US" dirty="0"/>
              <a:t>, FAO </a:t>
            </a:r>
            <a:r>
              <a:rPr lang="en-US" dirty="0" err="1"/>
              <a:t>şi</a:t>
            </a:r>
            <a:r>
              <a:rPr lang="en-US" dirty="0"/>
              <a:t> OMS </a:t>
            </a:r>
            <a:r>
              <a:rPr lang="en-US" dirty="0" err="1"/>
              <a:t>îşi</a:t>
            </a:r>
            <a:r>
              <a:rPr lang="en-US" dirty="0"/>
              <a:t> </a:t>
            </a:r>
            <a:r>
              <a:rPr lang="en-US" dirty="0" err="1"/>
              <a:t>direcționează</a:t>
            </a:r>
            <a:r>
              <a:rPr lang="en-US" dirty="0"/>
              <a:t> </a:t>
            </a:r>
            <a:r>
              <a:rPr lang="en-US" dirty="0" err="1"/>
              <a:t>activitatea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instituirea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norme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reguli</a:t>
            </a:r>
            <a:r>
              <a:rPr lang="en-US" dirty="0"/>
              <a:t> </a:t>
            </a:r>
            <a:r>
              <a:rPr lang="en-US" dirty="0" err="1"/>
              <a:t>comune</a:t>
            </a:r>
            <a:r>
              <a:rPr lang="en-US" dirty="0"/>
              <a:t> de </a:t>
            </a:r>
            <a:r>
              <a:rPr lang="en-US" dirty="0" err="1"/>
              <a:t>fabricaţie</a:t>
            </a:r>
            <a:r>
              <a:rPr lang="en-US" dirty="0"/>
              <a:t>.  </a:t>
            </a:r>
            <a:endParaRPr lang="ro-MD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anul</a:t>
            </a:r>
            <a:r>
              <a:rPr lang="en-US" dirty="0" smtClean="0"/>
              <a:t> </a:t>
            </a:r>
            <a:r>
              <a:rPr lang="en-US" dirty="0"/>
              <a:t>1955,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întrunirii</a:t>
            </a:r>
            <a:r>
              <a:rPr lang="en-US" dirty="0"/>
              <a:t> </a:t>
            </a:r>
            <a:r>
              <a:rPr lang="en-US" dirty="0" err="1"/>
              <a:t>comune</a:t>
            </a:r>
            <a:r>
              <a:rPr lang="en-US" dirty="0"/>
              <a:t> a FAO </a:t>
            </a:r>
            <a:r>
              <a:rPr lang="en-US" dirty="0" err="1"/>
              <a:t>şi</a:t>
            </a:r>
            <a:r>
              <a:rPr lang="en-US" dirty="0"/>
              <a:t> OMS, a </a:t>
            </a:r>
            <a:r>
              <a:rPr lang="en-US" dirty="0" err="1">
                <a:solidFill>
                  <a:srgbClr val="FF0000"/>
                </a:solidFill>
              </a:rPr>
              <a:t>Comisiei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Experţi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Aditivi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Alimentari</a:t>
            </a:r>
            <a:r>
              <a:rPr lang="en-US" dirty="0"/>
              <a:t>. </a:t>
            </a:r>
            <a:endParaRPr lang="ro-MD" dirty="0" smtClean="0"/>
          </a:p>
          <a:p>
            <a:pPr marL="0" indent="0" algn="just">
              <a:buNone/>
            </a:pPr>
            <a:r>
              <a:rPr lang="ro-MD" dirty="0" smtClean="0"/>
              <a:t>	A</a:t>
            </a:r>
            <a:r>
              <a:rPr lang="en-US" dirty="0" err="1" smtClean="0"/>
              <a:t>ceastă</a:t>
            </a:r>
            <a:r>
              <a:rPr lang="en-US" dirty="0" smtClean="0"/>
              <a:t> </a:t>
            </a:r>
            <a:r>
              <a:rPr lang="en-US" dirty="0" err="1"/>
              <a:t>comisie</a:t>
            </a:r>
            <a:r>
              <a:rPr lang="en-US" dirty="0"/>
              <a:t> se </a:t>
            </a:r>
            <a:r>
              <a:rPr lang="en-US" dirty="0" err="1"/>
              <a:t>reuneşte</a:t>
            </a:r>
            <a:r>
              <a:rPr lang="en-US" dirty="0"/>
              <a:t> la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doi</a:t>
            </a:r>
            <a:r>
              <a:rPr lang="en-US" dirty="0"/>
              <a:t> </a:t>
            </a:r>
            <a:r>
              <a:rPr lang="en-US" dirty="0" err="1"/>
              <a:t>ani</a:t>
            </a:r>
            <a:r>
              <a:rPr lang="en-US" dirty="0"/>
              <a:t>; </a:t>
            </a:r>
            <a:r>
              <a:rPr lang="en-US" dirty="0" err="1"/>
              <a:t>unul</a:t>
            </a:r>
            <a:r>
              <a:rPr lang="en-US" dirty="0"/>
              <a:t> din </a:t>
            </a:r>
            <a:r>
              <a:rPr lang="en-US" dirty="0" err="1"/>
              <a:t>obiectivele</a:t>
            </a:r>
            <a:r>
              <a:rPr lang="en-US" dirty="0"/>
              <a:t> </a:t>
            </a:r>
            <a:r>
              <a:rPr lang="en-US" dirty="0" err="1"/>
              <a:t>principale</a:t>
            </a:r>
            <a:r>
              <a:rPr lang="en-US" dirty="0"/>
              <a:t> </a:t>
            </a:r>
            <a:r>
              <a:rPr lang="en-US" dirty="0" err="1"/>
              <a:t>vizate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acestor</a:t>
            </a:r>
            <a:r>
              <a:rPr lang="en-US" dirty="0"/>
              <a:t> </a:t>
            </a:r>
            <a:r>
              <a:rPr lang="en-US" dirty="0" err="1"/>
              <a:t>întâlniri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stabilirea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rezultatelor</a:t>
            </a:r>
            <a:r>
              <a:rPr lang="en-US" dirty="0"/>
              <a:t> </a:t>
            </a:r>
            <a:r>
              <a:rPr lang="en-US" dirty="0" err="1"/>
              <a:t>cercetărilor</a:t>
            </a:r>
            <a:r>
              <a:rPr lang="en-US" dirty="0"/>
              <a:t> de </a:t>
            </a:r>
            <a:r>
              <a:rPr lang="en-US" dirty="0" err="1"/>
              <a:t>laborator</a:t>
            </a:r>
            <a:r>
              <a:rPr lang="en-US" dirty="0"/>
              <a:t>, a </a:t>
            </a:r>
            <a:r>
              <a:rPr lang="en-US" dirty="0" err="1"/>
              <a:t>gradului</a:t>
            </a:r>
            <a:r>
              <a:rPr lang="en-US" dirty="0"/>
              <a:t> de </a:t>
            </a:r>
            <a:r>
              <a:rPr lang="en-US" dirty="0" err="1"/>
              <a:t>periculozitate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regulilor</a:t>
            </a:r>
            <a:r>
              <a:rPr lang="en-US" dirty="0"/>
              <a:t> de </a:t>
            </a:r>
            <a:r>
              <a:rPr lang="en-US" dirty="0" err="1"/>
              <a:t>folosire</a:t>
            </a:r>
            <a:r>
              <a:rPr lang="en-US" dirty="0"/>
              <a:t> a </a:t>
            </a:r>
            <a:r>
              <a:rPr lang="en-US" dirty="0" err="1"/>
              <a:t>acestora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555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5600" y="365125"/>
            <a:ext cx="10998200" cy="473075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Aditivii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alimentari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pot fi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utilizaţi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următoarele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produse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1346200"/>
            <a:ext cx="10998200" cy="52069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o-MD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alimente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neprocesate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o-MD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(conform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Directivei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74/409/EEC);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grăsimi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origine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vegetală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neemulsionate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lapte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pasteurizat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sterilizat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inclusiv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sterilizat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UHT);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smântână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inclusiv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lapte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smântânit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semismântânit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simplu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lactate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fermentate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nearomatizate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minerale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naturale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conform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Directivei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80/779/EEC;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cafea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(cu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excepţia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cafelei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instant)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extracte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cafea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frunze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nearomatizate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zaharuri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(conform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Directivei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73/439/EEC);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paste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uscate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natural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nearomatizat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(cu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excepţia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zerului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sterilizat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038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o-MD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alimente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pentru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sugari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şi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copii</a:t>
            </a:r>
            <a:r>
              <a:rPr lang="en-US" dirty="0" smtClean="0">
                <a:solidFill>
                  <a:srgbClr val="FF0000"/>
                </a:solidFill>
              </a:rPr>
              <a:t> de </a:t>
            </a:r>
            <a:r>
              <a:rPr lang="en-US" dirty="0" err="1" smtClean="0">
                <a:solidFill>
                  <a:srgbClr val="FF0000"/>
                </a:solidFill>
              </a:rPr>
              <a:t>vârstă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mică</a:t>
            </a:r>
            <a:r>
              <a:rPr lang="en-US" dirty="0" smtClean="0"/>
              <a:t>, </a:t>
            </a:r>
            <a:endParaRPr lang="ro-MD" dirty="0" smtClean="0"/>
          </a:p>
          <a:p>
            <a:pPr marL="0" indent="0" algn="just">
              <a:buNone/>
            </a:pPr>
            <a:r>
              <a:rPr lang="en-US" dirty="0" smtClean="0"/>
              <a:t>care </a:t>
            </a:r>
            <a:r>
              <a:rPr lang="en-US" dirty="0" err="1" smtClean="0"/>
              <a:t>fac</a:t>
            </a:r>
            <a:r>
              <a:rPr lang="en-US" dirty="0" smtClean="0"/>
              <a:t> </a:t>
            </a:r>
            <a:r>
              <a:rPr lang="en-US" dirty="0" err="1" smtClean="0"/>
              <a:t>obiectul</a:t>
            </a:r>
            <a:r>
              <a:rPr lang="en-US" dirty="0" smtClean="0"/>
              <a:t> </a:t>
            </a:r>
            <a:r>
              <a:rPr lang="en-US" dirty="0" err="1" smtClean="0"/>
              <a:t>Directivei</a:t>
            </a:r>
            <a:r>
              <a:rPr lang="en-US" dirty="0" smtClean="0"/>
              <a:t> 89/398/EEC, </a:t>
            </a:r>
            <a:r>
              <a:rPr lang="en-US" dirty="0" err="1" smtClean="0"/>
              <a:t>inclusiv</a:t>
            </a:r>
            <a:r>
              <a:rPr lang="en-US" dirty="0" smtClean="0"/>
              <a:t> </a:t>
            </a:r>
            <a:r>
              <a:rPr lang="en-US" dirty="0" err="1" smtClean="0"/>
              <a:t>alimentele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copii</a:t>
            </a:r>
            <a:r>
              <a:rPr lang="en-US" dirty="0" smtClean="0"/>
              <a:t> de </a:t>
            </a:r>
            <a:r>
              <a:rPr lang="en-US" dirty="0" err="1" smtClean="0"/>
              <a:t>vârstă</a:t>
            </a:r>
            <a:r>
              <a:rPr lang="en-US" dirty="0" smtClean="0"/>
              <a:t> </a:t>
            </a:r>
            <a:r>
              <a:rPr lang="en-US" dirty="0" err="1" smtClean="0"/>
              <a:t>mică</a:t>
            </a:r>
            <a:r>
              <a:rPr lang="en-US" dirty="0" smtClean="0"/>
              <a:t> cu </a:t>
            </a:r>
            <a:r>
              <a:rPr lang="en-US" dirty="0" err="1" smtClean="0"/>
              <a:t>sănătate</a:t>
            </a:r>
            <a:r>
              <a:rPr lang="en-US" dirty="0" smtClean="0"/>
              <a:t> </a:t>
            </a:r>
            <a:r>
              <a:rPr lang="en-US" dirty="0" err="1" smtClean="0"/>
              <a:t>precară</a:t>
            </a:r>
            <a:r>
              <a:rPr lang="en-US" dirty="0" smtClean="0"/>
              <a:t> (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aceste</a:t>
            </a:r>
            <a:r>
              <a:rPr lang="en-US" dirty="0" smtClean="0"/>
              <a:t> </a:t>
            </a:r>
            <a:r>
              <a:rPr lang="en-US" dirty="0" err="1" smtClean="0"/>
              <a:t>alimente</a:t>
            </a:r>
            <a:r>
              <a:rPr lang="en-US" dirty="0" smtClean="0"/>
              <a:t> se </a:t>
            </a:r>
            <a:r>
              <a:rPr lang="en-US" dirty="0" err="1" smtClean="0"/>
              <a:t>folosesc</a:t>
            </a:r>
            <a:r>
              <a:rPr lang="en-US" dirty="0" smtClean="0"/>
              <a:t> </a:t>
            </a:r>
            <a:r>
              <a:rPr lang="en-US" dirty="0" err="1" smtClean="0"/>
              <a:t>doar</a:t>
            </a:r>
            <a:r>
              <a:rPr lang="en-US" dirty="0" smtClean="0"/>
              <a:t> </a:t>
            </a:r>
            <a:r>
              <a:rPr lang="en-US" dirty="0" err="1" smtClean="0"/>
              <a:t>anumiţi</a:t>
            </a:r>
            <a:r>
              <a:rPr lang="en-US" dirty="0" smtClean="0"/>
              <a:t> </a:t>
            </a:r>
            <a:r>
              <a:rPr lang="en-US" dirty="0" err="1" smtClean="0"/>
              <a:t>conservanți</a:t>
            </a:r>
            <a:r>
              <a:rPr lang="en-US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7238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7927" y="365126"/>
            <a:ext cx="10965873" cy="826366"/>
          </a:xfrm>
        </p:spPr>
        <p:txBody>
          <a:bodyPr/>
          <a:lstStyle/>
          <a:p>
            <a:r>
              <a:rPr lang="ro-MD" b="1" i="1" dirty="0" smtClean="0"/>
              <a:t>Obiective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945" y="1825625"/>
            <a:ext cx="11062855" cy="4351338"/>
          </a:xfrm>
        </p:spPr>
        <p:txBody>
          <a:bodyPr/>
          <a:lstStyle/>
          <a:p>
            <a:pPr algn="just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Elementele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expunerii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riscuri</a:t>
            </a: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Abrevieri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principalii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indicatori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siguranţă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aditivii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i;</a:t>
            </a:r>
          </a:p>
          <a:p>
            <a:pPr algn="just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Organismele implicate în aprobarea unui aditiv alimentar</a:t>
            </a: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Produsele în care nu pot fi adăugate aditivi alimentari.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4926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87927"/>
            <a:ext cx="10910455" cy="617912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o-MD" dirty="0" smtClean="0"/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aditivilor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impună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obligatorie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riscurilor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cuprinde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următoarele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aprecierea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MD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estiunea</a:t>
            </a:r>
            <a:r>
              <a:rPr lang="ro-MD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riscurilor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comunicarea</a:t>
            </a:r>
            <a:r>
              <a:rPr lang="ro-MD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Tx/>
              <a:buChar char="-"/>
            </a:pPr>
            <a:endParaRPr lang="ro-M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MD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Etapele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urmate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aprecierea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riscurilor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caracterizarea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pericolelor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conservant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produsului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pot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adverse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populaţiei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consumatorilor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o-MD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estimarea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expunerii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consumatorilor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consumul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conservanţi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5764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Elementele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considerare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expunerii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riscuri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73927"/>
            <a:ext cx="10515600" cy="35030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Concentraţia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conservant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autorizat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conţinut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maxim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autorizat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conţinut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maxim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conţinut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o-MD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conţinut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legătură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distribuţia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alimentului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53112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1672"/>
            <a:ext cx="10515600" cy="63315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Consumul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media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populaţiei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consumurilor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consumatori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puternici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maximum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maximum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fiziologic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Caracterizarea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riscului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zilnică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admisibilă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expunere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o-MD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viaţa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un an; -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săptămână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Alţi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greutatea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corporală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nutriţională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fiziologic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vârsta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predispoziţia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genetică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888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509" y="207818"/>
            <a:ext cx="11021291" cy="596914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o-MD" dirty="0" smtClean="0"/>
              <a:t>	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estima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cantitatea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conservanţi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ţină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bilanţul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naţional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exporturi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modificările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stocurilor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management 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bugetului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cumpărături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informaţiile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relative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avute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dispoziţie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estimat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pornind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vânzărilor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anchetele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cumpărăturile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efectuate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anchete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efectuate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număr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divers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inclusiv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anchetele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domiciliu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cantităţile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ansamblu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componenţii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face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distincţie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anchete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precise,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anchetei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câţiva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5344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9382"/>
            <a:ext cx="10515600" cy="6400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o-MD" b="1" dirty="0" smtClean="0"/>
              <a:t>	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Abrevieri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principalii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indicatori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siguranţă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aditivii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zilnică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ingerată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acceptabilă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DZIA</a:t>
            </a: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(consumul zilnic admis)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temporar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suficiente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subst.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SIGURĂ pt.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scurtă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insuficientă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pt. a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viaţa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nespecificată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toxicitate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prezintă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riscuri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zilnică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estimată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zilnică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ingerată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NOEL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nu produce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observabil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concentrația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care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nedorite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TMDI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max.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teoretică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ingerată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zilnic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înmulţirea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zilnice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aliment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ingerat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maxim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DOZA DE ÎNCORPORARE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atingerea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5744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600" y="381000"/>
            <a:ext cx="10871200" cy="6197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Consumul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Zilnic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Admis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aditiv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stabilit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testări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îndelungate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Legislaţia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vigoare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stabileşte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cantităţile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aditiv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-un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anumit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încât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dăuneze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sănătăţii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Consumul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Zilnic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Admis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(Acceptance Daily Intake - ADI) (CZA),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cantitatea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dintr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-un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aditiv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exprimată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raport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greutatea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corporală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consumată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zilnic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parcursul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întregii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vieţi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riscuri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sănătate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exprimat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mg /kg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confirmarea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limitelor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sigure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aditivilor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alimentari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Zilnic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folosit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peste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tot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lume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autorităţile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reglementare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sănătăţii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alimentaţiei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Organizaţia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Mondială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Sănătăţii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Comitetul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Ştiinţific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Alimentaţie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Comisiei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Autoritatea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Medicamente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Statelor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Unite.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Zilnic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supus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revizuiri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periodice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Rezultatele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testelor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validate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experţi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independenţi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155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TMDI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8655" y="1825625"/>
            <a:ext cx="11035145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Testele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efectuate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animale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ajută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determinarea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nivelului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conservant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care nu are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efecte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toxice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demonstrabile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(NOAEL).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fi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extrapolat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om, NOAEL se divide cu un factor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siguranţă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(FS)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 100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obţine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ADI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Doza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zilnică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ingerată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acceptabilă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o-M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ADI=NOAEL/100, mg/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kilocorp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MD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creşte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numărul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conservanți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ingeraţi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reduce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siguranţă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(FS).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SUA,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anual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odată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alimentele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ingerează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60-70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conservanți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înseamnă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2,5-3kg.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Produsele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conţin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E-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margarinele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pateurile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vegetale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sosurile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sucurile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fructe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băuturile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răcoritoare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frişca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simulată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mezeluri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ketchup-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urile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7138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357</Words>
  <Application>Microsoft Office PowerPoint</Application>
  <PresentationFormat>Широкоэкранный</PresentationFormat>
  <Paragraphs>87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Indicatori de siguranță ale aditivilor și ingredientelor</vt:lpstr>
      <vt:lpstr>Obiective</vt:lpstr>
      <vt:lpstr>Презентация PowerPoint</vt:lpstr>
      <vt:lpstr>Elementele care se iau în considerare la evaluarea expunerii la riscuri:  </vt:lpstr>
      <vt:lpstr>Презентация PowerPoint</vt:lpstr>
      <vt:lpstr>Презентация PowerPoint</vt:lpstr>
      <vt:lpstr>Презентация PowerPoint</vt:lpstr>
      <vt:lpstr>Презентация PowerPoint</vt:lpstr>
      <vt:lpstr>Evaluarea ADI şi TMDI </vt:lpstr>
      <vt:lpstr>Презентация PowerPoint</vt:lpstr>
      <vt:lpstr>Organismele implicate în aprobarea unui aditiv alimentar </vt:lpstr>
      <vt:lpstr>Презентация PowerPoint</vt:lpstr>
      <vt:lpstr>Презентация PowerPoint</vt:lpstr>
      <vt:lpstr>Aditivii alimentari nu pot fi utilizaţi în următoarele produse: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Aspecte toxicologice ale aditivilor și ingredientelor</dc:title>
  <dc:creator>User</dc:creator>
  <cp:lastModifiedBy>User</cp:lastModifiedBy>
  <cp:revision>6</cp:revision>
  <dcterms:created xsi:type="dcterms:W3CDTF">2021-02-08T21:18:32Z</dcterms:created>
  <dcterms:modified xsi:type="dcterms:W3CDTF">2021-02-08T22:08:55Z</dcterms:modified>
</cp:coreProperties>
</file>