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ru-RU" alt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Construc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ț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ia interfe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ț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ei utilizatorului (UI) pentru jocuri interactive</a:t>
            </a:r>
            <a:endParaRPr lang="en-US" altLang="en-US" sz="2000" b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92150" y="1"/>
            <a:ext cx="7886700" cy="1325563"/>
          </a:xfrm>
        </p:spPr>
        <p:txBody>
          <a:bodyPr/>
          <a:p>
            <a:r>
              <a:rPr lang="en-US" altLang="en-US"/>
              <a:t>Slider (cursor reglabil)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92150" y="132016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Slider-ul permite utilizatorului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aleag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o valoare numeric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între dou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limite.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Util în meniuri pentru volum, luminozitate etc.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Poate fi legat la un text sau la o variabil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numeric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din script.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15010" y="2960370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Interactable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Activ / Inactiv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Min Value / Max Value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Limitele intervalului numeric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Value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Valoarea curentă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Whole Numbers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Bifă pentru numere întregi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Fill Rect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Bara de umplere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Handle Rect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Glisorul mobil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On Value Changed()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Eveniment declanșat la modificarea valorii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5" name="Picture 5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0830" y="5671820"/>
            <a:ext cx="333375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12396"/>
            <a:ext cx="7886700" cy="1325563"/>
          </a:xfrm>
        </p:spPr>
        <p:txBody>
          <a:bodyPr/>
          <a:p>
            <a:r>
              <a:rPr lang="en-US" altLang="en-US"/>
              <a:t>Toggle (bif</a:t>
            </a:r>
            <a:r>
              <a:rPr lang="en-US" altLang="en-US"/>
              <a:t>ă</a:t>
            </a:r>
            <a:r>
              <a:rPr lang="en-US" altLang="en-US"/>
              <a:t>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2016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Toggle-ul este un buton de tip comutator (on/off).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Similar cu checkbox-ul.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Util în set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ri: muzic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activat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/dezactivat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fullscreen etc.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892810" y="2989580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Is On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Stare inițială (bifat/nebifat)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Transition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Tip de efect vizual la schimbare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Graphic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Simbolul de bifă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Background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Imaginea de fundal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On Value Changed()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Eveniment declanșat la activare/dezactivare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6" name="Picture 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2655" y="5247005"/>
            <a:ext cx="333375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12396"/>
            <a:ext cx="7886700" cy="1325563"/>
          </a:xfrm>
        </p:spPr>
        <p:txBody>
          <a:bodyPr/>
          <a:p>
            <a:r>
              <a:rPr lang="en-US" altLang="en-US"/>
              <a:t>Panel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7287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Panelul este un container grafic (ca o cutie) pentru gruparea altor elemente UI.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Are fundal op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ional (culoare sau imagine).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Util pentru organizarea meniurilor, ferestrelor pop-up etc.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24535" y="2906395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Image (componentă)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Fundalul vizual al panoului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Color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Culoarea fundalului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Sprite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Imaginea utilizată ca fundal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Raycast Target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Dacă panelul blochează clicurile de mouse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Material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Material grafic (opțional)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7" name="Picture 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6710" y="4964113"/>
            <a:ext cx="3181350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33351"/>
            <a:ext cx="7886700" cy="1325563"/>
          </a:xfrm>
        </p:spPr>
        <p:txBody>
          <a:bodyPr/>
          <a:p>
            <a:r>
              <a:rPr lang="en-US" altLang="en-US"/>
              <a:t>Image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349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Image este folosit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pentru a afi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 o grafic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static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în UI: iconi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e, fundaluri, bare de via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etc.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Po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uga o imagine din assets.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Poate fi folosit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ca fundal pentru un buton sau panel.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98195" y="3044825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6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Source Image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Imaginea afișată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Color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Culoarea aplicată peste imagine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Material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Material aplicat imaginii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Raycast Target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Dacă răspunde la interacțiuni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Image Type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Simplu, Sliced, Tiled, Filled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Fill Method (dacă Filled)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Times New Roman" panose="02020603050405020304" charset="0"/>
                          <a:cs typeface="Times New Roman" panose="02020603050405020304" charset="0"/>
                        </a:rPr>
                        <a:t>Tipul de umplere (Radial, Horizontal etc.)</a:t>
                      </a:r>
                      <a:endParaRPr lang="en-US" altLang="zh-CN" sz="16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Layout Groups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54990" y="1467485"/>
            <a:ext cx="7886700" cy="4351338"/>
          </a:xfrm>
        </p:spPr>
        <p:txBody>
          <a:bodyPr>
            <a:normAutofit/>
          </a:bodyPr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Pentru o organizare automat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 elementelor UI, Unity ofer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componente de layout: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Horizontal Layout Group: 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elementele pe orizontal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Vertical Layout Group: 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elementele pe vertical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Grid Layout Group: organizeaz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elementele în gril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Se combin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cu Content Size Fitter pentru UI dinamic.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735330" y="3917950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Padding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Spațiul intern din jurul elementelor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Spacing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Distanța dintre elemente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Child Alignment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Alinierea copiilor în interiorul grupului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Child Force Expand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Forțează copiii să se extindă pe orizontală/verticală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Constraint (Grid)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Număr fix de rânduri/coloane (Grid only)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Layout Groups</a:t>
            </a:r>
            <a:endParaRPr lang="en-US"/>
          </a:p>
        </p:txBody>
      </p:sp>
      <p:pic>
        <p:nvPicPr>
          <p:cNvPr id="8" name="Picture 8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095" y="2025650"/>
            <a:ext cx="6353810" cy="2807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Event System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54355" y="1446530"/>
            <a:ext cx="7886700" cy="4351338"/>
          </a:xfrm>
        </p:spPr>
        <p:txBody>
          <a:bodyPr/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Unity folose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te un Event System pentru a gestiona interac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iunile UI (clickuri, atingeri, naviga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tastatur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Este creat automat cu primul element UI.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Func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ioneaz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cu Input Module (Mouse, Touch, Gamepad).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Componenta EventSystem este esen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pentru func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ionarea UI-ului.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651510" y="3559810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First Selected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Elementul UI selectat inițial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Send Navigation Events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Permite navigarea cu tastatura/gamepad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Input Module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Times New Roman" panose="02020603050405020304" charset="0"/>
                          <a:cs typeface="Times New Roman" panose="02020603050405020304" charset="0"/>
                        </a:rPr>
                        <a:t>Modul de input (ex. Standalone Input Module, Input System UI Module)</a:t>
                      </a:r>
                      <a:endParaRPr lang="en-US" altLang="zh-CN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CREAREA ELEMENTELOR AVANSATE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54114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a)Meniuri principale (Main Menu)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Componente combinate: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Canvas: containerul general pentru toate elementele.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Panel: fundal translucid pentru meniu.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TextMeshPro - Text: titlu, subtitluri.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Button: op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iuni (Start, Set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ri, Ie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ire).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>
                <a:sym typeface="+mn-ea"/>
              </a:rPr>
              <a:t>CREAREA ELEMENTELOR AVANSATE</a:t>
            </a:r>
            <a:endParaRPr lang="en-US"/>
          </a:p>
        </p:txBody>
      </p:sp>
      <p:pic>
        <p:nvPicPr>
          <p:cNvPr id="13" name="Picture 9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1350328"/>
            <a:ext cx="5271770" cy="2078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664585" y="3322955"/>
            <a:ext cx="5080000" cy="341503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public class MainMenu : MonoBehaviour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public void StartGame()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SceneManager.LoadScene("Level1");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public void ExitGame()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Application.Quit();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}</a:t>
            </a:r>
            <a:endParaRPr lang="en-US" altLang="zh-CN" sz="1600" b="0">
              <a:latin typeface="Consolas" panose="020B0609020204030204"/>
              <a:ea typeface="等线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b)Health Bar (Bar</a:t>
            </a:r>
            <a:r>
              <a:rPr lang="en-US" altLang="en-US"/>
              <a:t>ă</a:t>
            </a:r>
            <a:r>
              <a:rPr lang="en-US" altLang="en-US"/>
              <a:t> de via</a:t>
            </a:r>
            <a:r>
              <a:rPr lang="en-US" altLang="en-US"/>
              <a:t>ță</a:t>
            </a:r>
            <a:r>
              <a:rPr lang="en-US" altLang="en-US"/>
              <a:t>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02310" y="142494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Componente combinate: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Panel: container.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Image: fundal (gri).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Image (Fill): imagine ro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care se mic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oreaz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Picture 10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65" y="5861050"/>
            <a:ext cx="5271770" cy="633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45" y="3162618"/>
            <a:ext cx="333375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4248150" y="2980372"/>
            <a:ext cx="5080000" cy="304609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public class HealthUI : MonoBehaviour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public Image fillImage;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public void UpdateHealth(float percentage)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fillImage.fillAmount = percentage;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}</a:t>
            </a:r>
            <a:endParaRPr lang="en-US" altLang="zh-CN" sz="1600" b="0">
              <a:latin typeface="Consolas" panose="020B0609020204030204"/>
              <a:ea typeface="等线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593407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232660"/>
                <a:gridCol w="2349080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7: Construc</a:t>
                      </a:r>
                      <a:r>
                        <a:rPr lang="en-US" altLang="en-US" sz="1600" u="none" strike="noStrike" cap="none"/>
                        <a:t>ț</a:t>
                      </a:r>
                      <a:r>
                        <a:rPr lang="en-US" altLang="en-US" sz="1600" u="none" strike="noStrike" cap="none"/>
                        <a:t>ia interfe</a:t>
                      </a:r>
                      <a:r>
                        <a:rPr lang="en-US" altLang="en-US" sz="1600" u="none" strike="noStrike" cap="none"/>
                        <a:t>ț</a:t>
                      </a:r>
                      <a:r>
                        <a:rPr lang="en-US" altLang="en-US" sz="1600" u="none" strike="noStrike" cap="none"/>
                        <a:t>ei utilizatorului (UI) pentru jocuri interactive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2;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9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UI, Canvas, Button, Text, Slider, SceneManager, HUD, scor, notific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Introducere în sistemul Canvas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layout-uri grafice în Unity.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meniurilor, barelor de via</a:t>
                      </a:r>
                      <a:r>
                        <a:rPr lang="en-US" altLang="en-US" sz="1200" i="0" u="none" strike="noStrike" cap="none"/>
                        <a:t>ță</a:t>
                      </a:r>
                      <a:r>
                        <a:rPr lang="en-US" altLang="en-US" sz="1200" i="0" u="none" strike="noStrike" cap="none"/>
                        <a:t>, scoruri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notific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dinamice.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Conectarea elementelor UI la logica din cod.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Navigarea între scene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gestionarea set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rilor jocului prin UI.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Optimizarea experien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ei utilizatorului prin design vizual coerent.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meniu principal cu butoane Start, Settings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Exit.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unui HUD cu scor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bar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de s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n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tate.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Legarea valorilor din joc la elemente UI prin cod (Text, Slider).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Navigarea între scene cu SceneManager.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Afi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area mesajelor dinamice în timpul jocului.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creeaz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interfe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atractive pentru utilizatori folosind sistemul Canvas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layout-uri.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conecteaz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elementele UI (Text, Slider, Button) la valori din joc prin cod.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programeaz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navigarea între scene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iunile din meniu folosind SceneManager.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proiecteaz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un HUD clar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informativ pentru afi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area scorului, s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ii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mesajelor.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optimizeaz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plasarea vizual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 elementelor pentru o experien</a:t>
                      </a:r>
                      <a:r>
                        <a:rPr lang="en-US" altLang="en-US" sz="1200" u="none" strike="noStrike" cap="none"/>
                        <a:t>ță</a:t>
                      </a:r>
                      <a:r>
                        <a:rPr lang="en-US" altLang="en-US" sz="1200" u="none" strike="noStrike" cap="none"/>
                        <a:t> de joc coerent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Demonstreaz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grij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pentru claritatea, lizibilitatea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accesibilitatea interfe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Evalueaz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îmbun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t</a:t>
                      </a:r>
                      <a:r>
                        <a:rPr lang="en-US" altLang="en-US" sz="1200" u="none" strike="noStrike" cap="none"/>
                        <a:t>ăț</a:t>
                      </a:r>
                      <a:r>
                        <a:rPr lang="en-US" altLang="en-US" sz="1200" u="none" strike="noStrike" cap="none"/>
                        <a:t>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designul UI în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de feedbackul utilizatorilor.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eficient cu echipa pentru integrarea coerent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 interfe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ei în gameplay.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Îș</a:t>
                      </a:r>
                      <a:r>
                        <a:rPr lang="en-US" altLang="en-US" sz="1200" u="none" strike="noStrike" cap="none"/>
                        <a:t>i asum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responsabilitatea pentru legarea corect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 datelor din joc la UI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ionalitatea navig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rii.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c)Lives Remaining (Vie</a:t>
            </a:r>
            <a:r>
              <a:rPr lang="en-US" altLang="en-US"/>
              <a:t>ț</a:t>
            </a:r>
            <a:r>
              <a:rPr lang="en-US" altLang="en-US"/>
              <a:t>i r</a:t>
            </a:r>
            <a:r>
              <a:rPr lang="en-US" altLang="en-US"/>
              <a:t>ă</a:t>
            </a:r>
            <a:r>
              <a:rPr lang="en-US" altLang="en-US"/>
              <a:t>mase)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44830" y="155130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Componente combinate: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Horizontal Layout Group (pentru aliniere automata)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Image (iconi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 inimioar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sau personaj)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Picture 1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045" y="3571875"/>
            <a:ext cx="5271770" cy="196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c)Lives Remaining (Vieți rămase)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91465" y="1368425"/>
            <a:ext cx="5080000" cy="332295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public class LivesUI : MonoBehaviour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{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   [SerializeField] private GameObject fullHeartPrefab;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   [SerializeField] private GameObject emptyHeartPrefab;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   private int maxHealth = 5;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   private int currentHealth;</a:t>
            </a:r>
            <a:endParaRPr lang="en-US" altLang="zh-CN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0">
                <a:latin typeface="Consolas" panose="020B0609020204030204"/>
                <a:ea typeface="等线"/>
              </a:rPr>
              <a:t>    private Transform heartsContainer;</a:t>
            </a:r>
            <a:endParaRPr lang="en-US" altLang="zh-CN" b="0">
              <a:latin typeface="Consolas" panose="020B0609020204030204"/>
              <a:ea typeface="等线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496435" y="3612198"/>
            <a:ext cx="5080000" cy="267652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void Start()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heartsContainer = GetComponent&lt;Transform&gt;();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currentHealth = maxHealth;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CreateHearts();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8064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c)Lives Remaining (Vieți rămase)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88595" y="1024255"/>
            <a:ext cx="5080000" cy="563118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private void CreateHearts()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foreach (Transform child in heartsContainer)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    Destroy(child.gameObject);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}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for (int i = 0; i &lt; maxHealth; i++)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    Instantiate(i &lt; currentHealth ? fullHeartPrefab : emptyHeartPrefab, heartsContainer);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}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730115" y="1628140"/>
            <a:ext cx="4572000" cy="21837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public void SetHealth(int health)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{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currentHealth = Mathf.Clamp(health, 0, maxHealth);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    UpdateHearts();</a:t>
            </a:r>
            <a:endParaRPr lang="en-US" altLang="zh-CN" sz="1600" b="0">
              <a:latin typeface="Consolas" panose="020B0609020204030204"/>
              <a:ea typeface="等线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>
                <a:latin typeface="Consolas" panose="020B0609020204030204"/>
                <a:ea typeface="等线"/>
              </a:rPr>
              <a:t>    }</a:t>
            </a:r>
            <a:endParaRPr lang="en-US" altLang="zh-CN" sz="1600" b="0">
              <a:latin typeface="Consolas" panose="020B0609020204030204"/>
              <a:ea typeface="等线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Bibliiografie recomandata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60000"/>
          </a:bodyPr>
          <a:p>
            <a:r>
              <a:rPr lang="en-US" altLang="en-US"/>
              <a:t>1.Hocking, J. (2023). Learning C# by Developing Games with Unity 2023. 8th ed. Packt Publishing.</a:t>
            </a:r>
            <a:endParaRPr lang="en-US" altLang="en-US"/>
          </a:p>
          <a:p>
            <a:r>
              <a:rPr lang="en-US" altLang="en-US"/>
              <a:t>2.Thorn, A. (2023). Mastering Unity UI Development. 2nd ed. Packt Publishing.</a:t>
            </a:r>
            <a:endParaRPr lang="en-US" altLang="en-US"/>
          </a:p>
          <a:p>
            <a:r>
              <a:rPr lang="en-US" altLang="en-US"/>
              <a:t>3.Unity Technologies (2025). Unity UI Toolkit and UGUI Manual. Disponibil la: https://docs.unity3d.com/Manual/UISystem.html</a:t>
            </a:r>
            <a:endParaRPr lang="en-US" altLang="en-US"/>
          </a:p>
          <a:p>
            <a:r>
              <a:rPr lang="en-US" altLang="en-US"/>
              <a:t>4.Unity Technologies (2025). Managing Scenes in Unity. Disponibil la: https://docs.unity3d.com/ScriptReference/SceneManagement.SceneManager.html</a:t>
            </a:r>
            <a:endParaRPr lang="en-US" altLang="en-US"/>
          </a:p>
          <a:p>
            <a:r>
              <a:rPr lang="en-US" altLang="en-US"/>
              <a:t>5.Unity Technologies (2025). Handling UI Events with Button, Toggle, Slider. Disponibil la: https://docs.unity3d.com/Manual/script-Button.html</a:t>
            </a:r>
            <a:endParaRPr lang="en-US" altLang="en-US"/>
          </a:p>
          <a:p>
            <a:r>
              <a:rPr lang="en-US" altLang="en-US"/>
              <a:t>6.Unity Technologies (2025). Canvas and UI Rendering. Disponibil la: https://docs.unity3d.com/Manual/UICanvas.html</a:t>
            </a:r>
            <a:endParaRPr lang="en-US" altLang="en-US"/>
          </a:p>
          <a:p>
            <a:r>
              <a:rPr lang="en-US" altLang="en-US"/>
              <a:t>7.Unity Technologies (2025). UI Scaling and Anchors Guide. Disponibil la: https://docs.unity3d.com/Manual/UIBasicLayout.html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99696"/>
            <a:ext cx="7886700" cy="1325563"/>
          </a:xfrm>
        </p:spPr>
        <p:txBody>
          <a:bodyPr>
            <a:normAutofit fontScale="90000"/>
          </a:bodyPr>
          <a:p>
            <a:r>
              <a:rPr lang="en-US" altLang="en-US"/>
              <a:t>UI (INTERFA</a:t>
            </a:r>
            <a:r>
              <a:rPr lang="en-US" altLang="en-US"/>
              <a:t>Ț</a:t>
            </a:r>
            <a:r>
              <a:rPr lang="en-US" altLang="en-US"/>
              <a:t>A UTILIZATOR) </a:t>
            </a:r>
            <a:r>
              <a:rPr lang="en-US" altLang="en-US"/>
              <a:t>Î</a:t>
            </a:r>
            <a:r>
              <a:rPr lang="en-US" altLang="en-US"/>
              <a:t>N UNITY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7759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400" b="1">
                <a:latin typeface="Times New Roman" panose="02020603050405020304" charset="0"/>
                <a:cs typeface="Times New Roman" panose="02020603050405020304" charset="0"/>
              </a:rPr>
              <a:t>UI in Unity</a:t>
            </a:r>
            <a:endParaRPr lang="en-US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41375" y="1543050"/>
            <a:ext cx="7112000" cy="2399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0">
                <a:latin typeface="Times New Roman" panose="02020603050405020304"/>
                <a:ea typeface="等线"/>
              </a:rPr>
              <a:t>UI (User Interface) reprezintă puntea dintre jucător și joc - sistemul vizual care permite interactiunea și prezentarea informațiilor. În Unity, UI-ul este construit folosind elemente speciale 2D care se randrează peste conținutul 3D/2D principal al jocului.</a:t>
            </a:r>
            <a:endParaRPr lang="en-US" altLang="zh-CN" sz="2000" b="0">
              <a:latin typeface="Times New Roman" panose="02020603050405020304"/>
              <a:ea typeface="等线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41375" y="3847783"/>
            <a:ext cx="5080000" cy="258445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AutoNum type="arabicPeriod"/>
            </a:pPr>
            <a:r>
              <a:rPr lang="ru-RU" altLang="en-US" sz="1800" b="1">
                <a:latin typeface="Times New Roman" panose="02020603050405020304"/>
                <a:ea typeface="等线"/>
              </a:rPr>
              <a:t>  </a:t>
            </a:r>
            <a:r>
              <a:rPr lang="en-US" altLang="zh-CN" sz="1800" b="1">
                <a:latin typeface="Times New Roman" panose="02020603050405020304"/>
                <a:ea typeface="等线"/>
              </a:rPr>
              <a:t>Comunicare</a:t>
            </a:r>
            <a:endParaRPr lang="en-US" altLang="zh-CN" sz="18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Afișează starea jocului (viață, scor, timp)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Prezintă informații narative (dialoguri, lore)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1800" b="1">
                <a:latin typeface="Times New Roman" panose="02020603050405020304"/>
                <a:ea typeface="等线"/>
              </a:rPr>
              <a:t>2.	</a:t>
            </a:r>
            <a:r>
              <a:rPr lang="en-US" altLang="zh-CN" sz="1800" b="1">
                <a:latin typeface="Times New Roman" panose="02020603050405020304"/>
                <a:ea typeface="等线"/>
              </a:rPr>
              <a:t>Navigare</a:t>
            </a:r>
            <a:endParaRPr lang="en-US" altLang="zh-CN" sz="18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Meniuri principale și setări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Sisteme de inventar/hărți</a:t>
            </a:r>
            <a:endParaRPr lang="en-US" altLang="zh-CN" sz="1800" b="0">
              <a:latin typeface="Times New Roman" panose="02020603050405020304"/>
              <a:ea typeface="等线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23510" y="3847783"/>
            <a:ext cx="5080000" cy="258445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1800" b="1">
                <a:latin typeface="Times New Roman" panose="02020603050405020304"/>
                <a:ea typeface="等线"/>
              </a:rPr>
              <a:t>3.	</a:t>
            </a:r>
            <a:r>
              <a:rPr lang="en-US" altLang="zh-CN" sz="1800" b="1">
                <a:latin typeface="Times New Roman" panose="02020603050405020304"/>
                <a:ea typeface="等线"/>
              </a:rPr>
              <a:t>Control</a:t>
            </a:r>
            <a:endParaRPr lang="en-US" altLang="zh-CN" sz="18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Butoane și input fields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Bare de progres și slider-e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imes New Roman" panose="02020603050405020304"/>
              <a:buNone/>
            </a:pPr>
            <a:r>
              <a:rPr lang="ru-RU" altLang="en-US" sz="1800" b="1">
                <a:latin typeface="Times New Roman" panose="02020603050405020304"/>
                <a:ea typeface="等线"/>
              </a:rPr>
              <a:t>4.	</a:t>
            </a:r>
            <a:r>
              <a:rPr lang="en-US" altLang="zh-CN" sz="1800" b="1">
                <a:latin typeface="Times New Roman" panose="02020603050405020304"/>
                <a:ea typeface="等线"/>
              </a:rPr>
              <a:t>Imersiune</a:t>
            </a:r>
            <a:endParaRPr lang="en-US" altLang="zh-CN" sz="1800" b="1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HUD-uri integrate în lumea jocului</a:t>
            </a:r>
            <a:endParaRPr lang="en-US" altLang="zh-CN" sz="1800" b="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800" b="0">
                <a:latin typeface="Times New Roman" panose="02020603050405020304"/>
                <a:ea typeface="等线"/>
              </a:rPr>
              <a:t>Animații și feedback vizual</a:t>
            </a:r>
            <a:endParaRPr lang="en-US" altLang="zh-CN" sz="1800" b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65101"/>
            <a:ext cx="7886700" cy="1325563"/>
          </a:xfrm>
        </p:spPr>
        <p:txBody>
          <a:bodyPr/>
          <a:p>
            <a:r>
              <a:rPr lang="en-US" altLang="en-US"/>
              <a:t>Componentele Cheie ale UI-ului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27125"/>
            <a:ext cx="7886700" cy="4351338"/>
          </a:xfrm>
        </p:spPr>
        <p:txBody>
          <a:bodyPr/>
          <a:p>
            <a:pPr marL="114300" indent="457200" algn="just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Unity ofer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un sistem de UI bazat pe componente, 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or de utilizat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personalizabil. Mai jos sunt prezentate componentele fundamentale ale sistemului de UI.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62330" y="267049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algn="l" defTabSz="266700">
              <a:spcAft>
                <a:spcPct val="0"/>
              </a:spcAft>
            </a:pPr>
            <a:r>
              <a:rPr lang="en-US" altLang="zh-CN" sz="2000" b="1">
                <a:latin typeface="Times New Roman" panose="02020603050405020304"/>
                <a:ea typeface="SimSun" panose="02010600030101010101" pitchFamily="2" charset="-122"/>
              </a:rPr>
              <a:t>Canvas - Fundația Interfeței</a:t>
            </a:r>
            <a:endParaRPr lang="en-US" altLang="zh-CN" sz="2000" b="1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96925" y="2921635"/>
            <a:ext cx="771779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/>
                <a:ea typeface="等线"/>
              </a:rPr>
              <a:t>Canvas-ul</a:t>
            </a:r>
            <a:r>
              <a:rPr lang="en-US" altLang="zh-CN" sz="2000" b="0">
                <a:latin typeface="Times New Roman" panose="02020603050405020304"/>
                <a:ea typeface="等线"/>
              </a:rPr>
              <a:t> este containerul de bază pentru toate elementele UI. Fără un Canvas, elementele UI nu sunt afișate.</a:t>
            </a:r>
            <a:endParaRPr lang="en-US" altLang="zh-CN" sz="2000" b="0">
              <a:latin typeface="Times New Roman" panose="02020603050405020304"/>
              <a:ea typeface="等线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26540" y="3854450"/>
            <a:ext cx="6807200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0">
                <a:latin typeface="Times New Roman" panose="02020603050405020304"/>
                <a:ea typeface="等线"/>
              </a:rPr>
              <a:t>Orice element UI trebuie să fie copil al unui Canvas.</a:t>
            </a:r>
            <a:endParaRPr lang="en-US" altLang="zh-CN" sz="1600" b="0">
              <a:latin typeface="Times New Roman" panose="02020603050405020304"/>
              <a:ea typeface="等线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0">
                <a:latin typeface="Times New Roman" panose="02020603050405020304"/>
                <a:ea typeface="等线"/>
              </a:rPr>
              <a:t>Unity creează automat un Canvas când adaugi un element UI.</a:t>
            </a:r>
            <a:endParaRPr lang="en-US" altLang="zh-CN" sz="1600" b="0">
              <a:latin typeface="Times New Roman" panose="02020603050405020304"/>
              <a:ea typeface="等线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0">
                <a:latin typeface="Times New Roman" panose="02020603050405020304"/>
                <a:ea typeface="等线"/>
              </a:rPr>
              <a:t>Există trei moduri de redare:</a:t>
            </a:r>
            <a:endParaRPr lang="en-US" altLang="zh-CN" sz="1600" b="0">
              <a:latin typeface="Times New Roman" panose="02020603050405020304"/>
              <a:ea typeface="等线"/>
            </a:endParaRPr>
          </a:p>
          <a:p>
            <a:pPr marL="0" lvl="1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1">
                <a:latin typeface="Times New Roman" panose="02020603050405020304"/>
                <a:ea typeface="等线"/>
              </a:rPr>
              <a:t>Screen Space</a:t>
            </a:r>
            <a:r>
              <a:rPr lang="en-US" altLang="zh-CN" sz="1600" b="0">
                <a:latin typeface="Times New Roman" panose="02020603050405020304"/>
                <a:ea typeface="等线"/>
              </a:rPr>
              <a:t> </a:t>
            </a:r>
            <a:r>
              <a:rPr lang="en-US" altLang="zh-CN" sz="1600" b="1">
                <a:latin typeface="Times New Roman" panose="02020603050405020304"/>
                <a:ea typeface="等线"/>
              </a:rPr>
              <a:t>- Overlay (implicit)</a:t>
            </a:r>
            <a:r>
              <a:rPr lang="en-US" altLang="zh-CN" sz="1600" b="0">
                <a:latin typeface="Times New Roman" panose="02020603050405020304"/>
                <a:ea typeface="等线"/>
              </a:rPr>
              <a:t>: UI-ul este desenat deasupra întregului ecran.</a:t>
            </a:r>
            <a:endParaRPr lang="en-US" altLang="zh-CN" sz="1600" b="0">
              <a:latin typeface="Times New Roman" panose="02020603050405020304"/>
              <a:ea typeface="等线"/>
            </a:endParaRPr>
          </a:p>
          <a:p>
            <a:pPr marL="0" lvl="1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1">
                <a:latin typeface="Times New Roman" panose="02020603050405020304"/>
                <a:ea typeface="等线"/>
              </a:rPr>
              <a:t>Screen Space - Camera</a:t>
            </a:r>
            <a:r>
              <a:rPr lang="en-US" altLang="zh-CN" sz="1600" b="0">
                <a:latin typeface="Times New Roman" panose="02020603050405020304"/>
                <a:ea typeface="等线"/>
              </a:rPr>
              <a:t>: UI-ul este plasat în funcție de o cameră specificată.</a:t>
            </a:r>
            <a:endParaRPr lang="en-US" altLang="zh-CN" sz="1600" b="0">
              <a:latin typeface="Times New Roman" panose="02020603050405020304"/>
              <a:ea typeface="等线"/>
            </a:endParaRPr>
          </a:p>
          <a:p>
            <a:pPr marL="0" lvl="1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None/>
            </a:pPr>
            <a:r>
              <a:rPr lang="en-US" altLang="zh-CN" sz="1600" b="1">
                <a:latin typeface="Times New Roman" panose="02020603050405020304"/>
                <a:ea typeface="等线"/>
              </a:rPr>
              <a:t>World Space</a:t>
            </a:r>
            <a:r>
              <a:rPr lang="en-US" altLang="zh-CN" sz="1600" b="0">
                <a:latin typeface="Times New Roman" panose="02020603050405020304"/>
                <a:ea typeface="等线"/>
              </a:rPr>
              <a:t>: UI-ul se comportă ca un obiect 3D în scenă.</a:t>
            </a:r>
            <a:endParaRPr lang="en-US" altLang="zh-CN" sz="1600" b="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40080" y="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Componentele Cheie ale UI-ului</a:t>
            </a:r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640080" y="1242695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Render Mode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Modul de afișare (Overlay / Camera / World Space)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Pixel Perfect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Asigură redare clară la rezoluții joase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Render Camera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(doar în modul Screen Space - Camera)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Plane Distance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Distanța UI-ului față de cameră (World Space / Camera Mode)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Sorting Layer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Stratul pe care este desenat UI-ul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Order in Layer</a:t>
                      </a:r>
                      <a:endParaRPr lang="en-US" altLang="zh-CN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Times New Roman" panose="02020603050405020304" charset="0"/>
                          <a:cs typeface="Times New Roman" panose="02020603050405020304" charset="0"/>
                        </a:rPr>
                        <a:t>Ordinea de desenare în cadrul stratului</a:t>
                      </a:r>
                      <a:endParaRPr lang="en-US" altLang="zh-CN" sz="1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5" name="Picture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75" y="3957320"/>
            <a:ext cx="35242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62561"/>
            <a:ext cx="7886700" cy="1325563"/>
          </a:xfrm>
        </p:spPr>
        <p:txBody>
          <a:bodyPr>
            <a:normAutofit fontScale="90000"/>
          </a:bodyPr>
          <a:p>
            <a:r>
              <a:rPr lang="en-US" altLang="en-US"/>
              <a:t>RectTransform - Sistemul Avansat de Pozi</a:t>
            </a:r>
            <a:r>
              <a:rPr lang="en-US" altLang="en-US"/>
              <a:t>ț</a:t>
            </a:r>
            <a:r>
              <a:rPr lang="en-US" altLang="en-US"/>
              <a:t>ionare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396875" y="3649345"/>
            <a:ext cx="4175125" cy="2772410"/>
          </a:xfrm>
        </p:spPr>
        <p:txBody>
          <a:bodyPr>
            <a:normAutofit/>
          </a:bodyPr>
          <a:p>
            <a:pPr marL="114300" indent="457200" algn="just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RectTransform este versiunea specializat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de Transform folosit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pentru UI. Controleaz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pozi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ia, dimensiunea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ancorarea elementelor UI.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651510" y="1421765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Anchor Min/Max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Poziția ancorelor față de părinte (valori între 0 și 1)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Pivot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Punctul central de referință al obiectului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Position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Poziția pe axele X, Y (și Z dacă e în World Space)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Width / Height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Dimensiunile elementului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Rotation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Rotirea în jurul axelor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Scale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Redimensionare proporțională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5" name="Picture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025" y="3429000"/>
            <a:ext cx="2947035" cy="2992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80085" y="80646"/>
            <a:ext cx="7886700" cy="1325563"/>
          </a:xfrm>
        </p:spPr>
        <p:txBody>
          <a:bodyPr/>
          <a:p>
            <a:r>
              <a:rPr lang="en-US" altLang="en-US"/>
              <a:t>Text / TextMeshPro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95821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Text (clasic)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Permite afi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area textului simplu.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Po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seta fontul, dimensiunea, alinierea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culoarea.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TextMeshPro (recomandat)</a:t>
            </a:r>
            <a:endParaRPr lang="en-US" alt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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Versiune avansat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 textului, ofer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calitate superioar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op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iuni extinse.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Suport pentru efecte de umbr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margini, ligaturi, spa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iere etc.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808355" y="3333750"/>
          <a:ext cx="7863840" cy="3291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27432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Proprietate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Descriere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Text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Textul care va fi afișat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Font Asset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Fontul utilizat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Font Style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Stil (Bold, Italic, Underline etc.)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Alignment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Aliniere (centru, stânga, dreapta, sus-jos etc.)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Color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Culoarea textului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Auto Size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Ajustează automat dimensiunea fontului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Margin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Spațiu în jurul textului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Rich Text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Permite tag-uri HTML pentru formatare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27432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Wrapping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Împachetare pe mai multe linii (Word Wrap)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  <a:tr h="54864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Overflow</a:t>
                      </a:r>
                      <a:endParaRPr lang="en-US" altLang="zh-CN" sz="12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Ce se întâmplă dacă textul nu încape (Truncate, Overflow, Scroll)</a:t>
                      </a:r>
                      <a:endParaRPr lang="en-US" altLang="zh-CN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Text / TextMeshPro</a:t>
            </a:r>
            <a:endParaRPr lang="en-US"/>
          </a:p>
        </p:txBody>
      </p:sp>
      <p:pic>
        <p:nvPicPr>
          <p:cNvPr id="4" name="Picture 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0" y="1947863"/>
            <a:ext cx="5257800" cy="296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12396"/>
            <a:ext cx="7886700" cy="1325563"/>
          </a:xfrm>
        </p:spPr>
        <p:txBody>
          <a:bodyPr/>
          <a:p>
            <a:r>
              <a:rPr lang="en-US" altLang="en-US"/>
              <a:t>Button (buton)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65810" y="982980"/>
            <a:ext cx="7886700" cy="4351338"/>
          </a:xfrm>
        </p:spPr>
        <p:txBody>
          <a:bodyPr/>
          <a:p>
            <a:pPr marL="114300" indent="457200">
              <a:lnSpc>
                <a:spcPct val="100000"/>
              </a:lnSpc>
              <a:buNone/>
            </a:pP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Button-ul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este un element UI interactiv care poate declan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 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iuni când este ap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sat.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>
              <a:lnSpc>
                <a:spcPct val="10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Include st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 vizuale: normal, highlighted, pressed, disabled.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>
              <a:lnSpc>
                <a:spcPct val="10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Are un component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Button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un Text copil pentru etichet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>
              <a:lnSpc>
                <a:spcPct val="10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Se configureaz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iunile în inspector folosind OnClick().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924560" y="3105785"/>
          <a:ext cx="7863840" cy="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1920"/>
                <a:gridCol w="393192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Proprietate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/>
                        <a:t>Descriere</a:t>
                      </a:r>
                      <a:endParaRPr lang="en-US" altLang="zh-CN" sz="1100" b="1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Target Graphic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Imaginea de fundal a butonului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Interactable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Activează/dezactivează interactivitatea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Transition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Tipul de tranziție vizuală (Color Tint, Sprite Swap, Animation)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  <a:tr h="0"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On Click()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mar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/>
                        <a:t>Evenimente ce se declanșează la apăsare</a:t>
                      </a:r>
                      <a:endParaRPr lang="en-US" altLang="zh-CN" sz="1100"/>
                    </a:p>
                  </a:txBody>
                  <a:tcPr marL="0" marR="0" marT="0" marB="0" anchor="t" anchorCtr="0"/>
                </a:tc>
              </a:tr>
            </a:tbl>
          </a:graphicData>
        </a:graphic>
      </p:graphicFrame>
      <p:pic>
        <p:nvPicPr>
          <p:cNvPr id="5" name="Picture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9715" y="5007610"/>
            <a:ext cx="3333750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19*244"/>
  <p:tag name="TABLE_ENDDRAG_RECT" val="63*278*619*244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11086</Words>
  <Application>WPS Presentation</Application>
  <PresentationFormat/>
  <Paragraphs>513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SimSun</vt:lpstr>
      <vt:lpstr>Wingdings</vt:lpstr>
      <vt:lpstr>Arial</vt:lpstr>
      <vt:lpstr>Calibri</vt:lpstr>
      <vt:lpstr>Times New Roman</vt:lpstr>
      <vt:lpstr>Times New Roman</vt:lpstr>
      <vt:lpstr>等线</vt:lpstr>
      <vt:lpstr>Wingdings</vt:lpstr>
      <vt:lpstr>Microsoft YaHei</vt:lpstr>
      <vt:lpstr>Arial Unicode MS</vt:lpstr>
      <vt:lpstr>Consolas</vt:lpstr>
      <vt:lpstr>Office Theme</vt:lpstr>
      <vt:lpstr>PowerPoint 演示文稿</vt:lpstr>
      <vt:lpstr>PowerPoint 演示文稿</vt:lpstr>
      <vt:lpstr>UI (INTERFAȚA UTILIZATOR) ÎN UNITY</vt:lpstr>
      <vt:lpstr>Componentele Cheie ale UI-ului</vt:lpstr>
      <vt:lpstr>Componentele Cheie ale UI-ului</vt:lpstr>
      <vt:lpstr>RectTransform - Sistemul Avansat de Poziționare</vt:lpstr>
      <vt:lpstr>Text / TextMeshPro</vt:lpstr>
      <vt:lpstr>Text / TextMeshPro</vt:lpstr>
      <vt:lpstr>Button (buton)</vt:lpstr>
      <vt:lpstr>Slider (cursor reglabil)</vt:lpstr>
      <vt:lpstr>Toggle (bifă)</vt:lpstr>
      <vt:lpstr>Panel</vt:lpstr>
      <vt:lpstr>Image</vt:lpstr>
      <vt:lpstr>Layout Groups</vt:lpstr>
      <vt:lpstr>Layout Groups</vt:lpstr>
      <vt:lpstr>Event System</vt:lpstr>
      <vt:lpstr>CREAREA ELEMENTELOR AVANSATE</vt:lpstr>
      <vt:lpstr>CREAREA ELEMENTELOR AVANSATE</vt:lpstr>
      <vt:lpstr>b)Health Bar (Bară de viață)</vt:lpstr>
      <vt:lpstr>c)Lives Remaining (Vieți rămase)</vt:lpstr>
      <vt:lpstr>c)Lives Remaining (Vieți rămase)</vt:lpstr>
      <vt:lpstr>c)Lives Remaining (Vieți rămase)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97</cp:revision>
  <dcterms:created xsi:type="dcterms:W3CDTF">2025-07-22T10:04:00Z</dcterms:created>
  <dcterms:modified xsi:type="dcterms:W3CDTF">2025-08-01T08:59:13Z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7C8D602AC82E439F84A2E20F0E0EC6F7_13</vt:lpwstr>
  </property>
  <property fmtid="{D5CDD505-2E9C-101B-9397-08002B2CF9AE}" pid="3" name="KSOProductBuildVer">
    <vt:lpwstr>1033-12.2.0.21931</vt:lpwstr>
  </property>
</Properties>
</file>