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2"/>
  </p:handoutMasterIdLst>
  <p:sldIdLst>
    <p:sldId id="256" r:id="rId2"/>
    <p:sldId id="296" r:id="rId3"/>
    <p:sldId id="297" r:id="rId4"/>
    <p:sldId id="257" r:id="rId5"/>
    <p:sldId id="298" r:id="rId6"/>
    <p:sldId id="299" r:id="rId7"/>
    <p:sldId id="301" r:id="rId8"/>
    <p:sldId id="263" r:id="rId9"/>
    <p:sldId id="310" r:id="rId10"/>
    <p:sldId id="311" r:id="rId11"/>
    <p:sldId id="308" r:id="rId12"/>
    <p:sldId id="309" r:id="rId13"/>
    <p:sldId id="312" r:id="rId14"/>
    <p:sldId id="302" r:id="rId15"/>
    <p:sldId id="303" r:id="rId16"/>
    <p:sldId id="304" r:id="rId17"/>
    <p:sldId id="305" r:id="rId18"/>
    <p:sldId id="300" r:id="rId19"/>
    <p:sldId id="306" r:id="rId20"/>
    <p:sldId id="307" r:id="rId21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1F2F2-239B-4DF4-AF15-BDCAFA72993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EEF44-5728-4AE7-AC41-F2C0756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6024" y="321972"/>
            <a:ext cx="9001462" cy="4172755"/>
          </a:xfrm>
        </p:spPr>
        <p:txBody>
          <a:bodyPr>
            <a:norm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Drepturile economice, sociale și culturale.</a:t>
            </a:r>
            <a:b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96024" y="4030462"/>
            <a:ext cx="9519324" cy="2566741"/>
          </a:xfrm>
        </p:spPr>
        <p:txBody>
          <a:bodyPr>
            <a:normAutofit/>
          </a:bodyPr>
          <a:lstStyle/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Disciplina: Imigrația și </a:t>
            </a:r>
            <a:r>
              <a:rPr lang="ro-RO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Refugiați</a:t>
            </a: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Ciclul II: Master Drepturile Omului</a:t>
            </a: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Responsabil de curs: Valentin Roșca, doctor în drept, lector universitar</a:t>
            </a: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364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FAE84-26F8-886A-7E5E-5C15FD3E8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401" y="209725"/>
            <a:ext cx="10133902" cy="922789"/>
          </a:xfrm>
        </p:spPr>
        <p:txBody>
          <a:bodyPr/>
          <a:lstStyle/>
          <a:p>
            <a:r>
              <a:rPr kumimoji="0" lang="en-US" sz="3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NEDISCRIMINAREA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3FB7B-84BB-59DF-64C2-199E488FC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401" y="1132514"/>
            <a:ext cx="10202155" cy="5058562"/>
          </a:xfrm>
        </p:spPr>
        <p:txBody>
          <a:bodyPr>
            <a:noAutofit/>
          </a:bodyPr>
          <a:lstStyle/>
          <a:p>
            <a:pPr algn="just"/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Articolul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(3) al </a:t>
            </a:r>
            <a:r>
              <a:rPr lang="ro-RO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PIDSEC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stabilește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excepție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limitată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nediscriminării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criteriul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naționalității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privește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exercitarea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conferite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Convenție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prevedere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afirmă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Țările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curs de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dezvoltare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 contextul respectării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economiei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pot decide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măsură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garanta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recunoscute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prezent</a:t>
            </a:r>
            <a:r>
              <a:rPr lang="ro-RO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Pact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care nu sunt de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naționalitate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2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țării</a:t>
            </a:r>
            <a:r>
              <a:rPr lang="en-US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respective.</a:t>
            </a:r>
            <a:r>
              <a:rPr lang="ro-RO" sz="2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 algn="just">
              <a:buNone/>
            </a:pPr>
            <a:endParaRPr lang="ro-RO" sz="2200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excepție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țărilor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curs de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dezvoltare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referă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special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accesul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locuri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state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stabilească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măsura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garanta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le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nege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întregime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exercitarea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</a:t>
            </a:r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B5C32-40E4-8B9E-2307-235375D0E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296" y="876218"/>
            <a:ext cx="10353761" cy="1326321"/>
          </a:xfrm>
        </p:spPr>
        <p:txBody>
          <a:bodyPr>
            <a:normAutofit fontScale="90000"/>
          </a:bodyPr>
          <a:lstStyle/>
          <a:p>
            <a:r>
              <a:rPr lang="ro-RO" i="0" dirty="0">
                <a:effectLst/>
                <a:latin typeface="Times New Roman" panose="02020603050405020304" pitchFamily="18" charset="0"/>
              </a:rPr>
              <a:t>Declarația de la </a:t>
            </a:r>
            <a:br>
              <a:rPr lang="ro-RO" i="0" dirty="0">
                <a:effectLst/>
                <a:latin typeface="Times New Roman" panose="02020603050405020304" pitchFamily="18" charset="0"/>
              </a:rPr>
            </a:br>
            <a:r>
              <a:rPr lang="ro-RO" i="0" dirty="0">
                <a:effectLst/>
                <a:latin typeface="Times New Roman" panose="02020603050405020304" pitchFamily="18" charset="0"/>
              </a:rPr>
              <a:t>pentru refugiaț</a:t>
            </a:r>
            <a:r>
              <a:rPr lang="ro-RO" dirty="0">
                <a:effectLst/>
                <a:latin typeface="Times New Roman" panose="02020603050405020304" pitchFamily="18" charset="0"/>
              </a:rPr>
              <a:t>i și </a:t>
            </a:r>
            <a:r>
              <a:rPr lang="ro-RO" dirty="0" err="1">
                <a:effectLst/>
                <a:latin typeface="Times New Roman" panose="02020603050405020304" pitchFamily="18" charset="0"/>
              </a:rPr>
              <a:t>migranți</a:t>
            </a:r>
            <a:r>
              <a:rPr lang="ro-RO" dirty="0">
                <a:effectLst/>
                <a:latin typeface="Times New Roman" panose="02020603050405020304" pitchFamily="18" charset="0"/>
              </a:rPr>
              <a:t> </a:t>
            </a:r>
            <a:br>
              <a:rPr lang="ro-RO" dirty="0">
                <a:effectLst/>
                <a:latin typeface="Times New Roman" panose="02020603050405020304" pitchFamily="18" charset="0"/>
              </a:rPr>
            </a:br>
            <a:r>
              <a:rPr lang="ro-RO" dirty="0">
                <a:effectLst/>
                <a:latin typeface="Times New Roman" panose="02020603050405020304" pitchFamily="18" charset="0"/>
              </a:rPr>
              <a:t>(19 septembrie 2016)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0B7CD-16D7-4C27-E98B-925A4A63F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682" y="2842684"/>
            <a:ext cx="10353762" cy="24759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tratamentul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guvernat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reglementări juridice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separate,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refugiații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migranții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aceleași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ale omului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universale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libertăți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fundamentale</a:t>
            </a:r>
            <a:r>
              <a:rPr lang="en-US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170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D0E1C-3CFD-40B9-C999-B5CA182F6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683" y="415255"/>
            <a:ext cx="10353761" cy="1051420"/>
          </a:xfrm>
        </p:spPr>
        <p:txBody>
          <a:bodyPr/>
          <a:lstStyle/>
          <a:p>
            <a:r>
              <a:rPr lang="ro-RO" dirty="0" err="1"/>
              <a:t>Pidsec</a:t>
            </a:r>
            <a:r>
              <a:rPr lang="ro-RO" dirty="0"/>
              <a:t> – OBLIGAȚIILE STATULUI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CD6CE-E1C8-0ACA-ADCF-9CD539870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172" y="1543574"/>
            <a:ext cx="8472881" cy="4899171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aflate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sub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jurisdicția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statului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cauză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trebui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bucure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prevăzute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Convenție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include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solicitanții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azil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refugiații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alți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migranți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chiar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situația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țara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cauză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neregulată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o-RO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Refugiații -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Convenția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Statutul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Refugiaților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Protocolul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Convenție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abordează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prescripții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statele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părți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privește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culturale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refugiaților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Convenție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precizează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recunoscute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pot fi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treptat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funcție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maxime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disponibile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fiecărui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stat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(a se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vedea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art. 2 (1)). Cu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statele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părți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amâna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nesfârșit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măsuri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aflate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sub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jurisdicția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lor.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9774BF3E-5DB7-0059-DB8D-21CDE8F9C832}"/>
              </a:ext>
            </a:extLst>
          </p:cNvPr>
          <p:cNvSpPr/>
          <p:nvPr/>
        </p:nvSpPr>
        <p:spPr>
          <a:xfrm>
            <a:off x="9194334" y="2114026"/>
            <a:ext cx="2776756" cy="3380763"/>
          </a:xfrm>
          <a:prstGeom prst="wedgeEllipseCallout">
            <a:avLst>
              <a:gd name="adj1" fmla="val -56980"/>
              <a:gd name="adj2" fmla="val -99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prescripții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marjă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apreciere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Convenția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văzută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un complement al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Convenției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06863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3254A-4B52-D410-358F-D81FD051B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110143"/>
          </a:xfrm>
        </p:spPr>
        <p:txBody>
          <a:bodyPr/>
          <a:lstStyle/>
          <a:p>
            <a:r>
              <a:rPr lang="ro-RO" dirty="0" err="1"/>
              <a:t>Pidsec</a:t>
            </a:r>
            <a:r>
              <a:rPr lang="ro-RO" dirty="0"/>
              <a:t> – OBLIGAȚIILE STATULUI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E0C28-19A8-5CD6-AF4D-8750E9E31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19744"/>
            <a:ext cx="10353762" cy="44545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o-RO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Obligațiile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libertatea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foame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de a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garanta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accesul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satisface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necesitățile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accesul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medicamente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esentiale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accesul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educatie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respectand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standardele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minime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educatie</a:t>
            </a:r>
            <a:r>
              <a:rPr lang="ro-RO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sunt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obligatiile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statului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urmare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nu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trebui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restrictionate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nationalitatii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statutului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legal.</a:t>
            </a:r>
            <a:endParaRPr lang="ro-RO" sz="24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o-RO" sz="20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Comitetul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 drepturile sociale, economice și culturale </a:t>
            </a:r>
          </a:p>
          <a:p>
            <a:pPr marL="0" indent="0" algn="ctr">
              <a:buNone/>
            </a:pP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declaratia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saracie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adoptata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2001, </a:t>
            </a:r>
            <a:r>
              <a:rPr lang="ro-RO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statuat</a:t>
            </a:r>
          </a:p>
          <a:p>
            <a:pPr marL="0" indent="0" algn="ctr">
              <a:buNone/>
            </a:pPr>
            <a:r>
              <a:rPr lang="ro-RO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obligatiile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 pot fi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suspendate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continua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existe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situatii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conflict,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urgenta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dezastre</a:t>
            </a:r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naturale</a:t>
            </a:r>
            <a:r>
              <a:rPr lang="ro-RO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(E/C.12/2001/10, </a:t>
            </a:r>
            <a:r>
              <a:rPr lang="en-US" sz="2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paragraful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18).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717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DB8A6-572F-4EE5-9D1D-C39925555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4" y="201227"/>
            <a:ext cx="10353761" cy="713173"/>
          </a:xfrm>
        </p:spPr>
        <p:txBody>
          <a:bodyPr>
            <a:normAutofit/>
          </a:bodyPr>
          <a:lstStyle/>
          <a:p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hrană</a:t>
            </a:r>
            <a:endParaRPr lang="ru-M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CD518B-DC1B-4EB7-A2B7-CD5706AFF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560" y="914399"/>
            <a:ext cx="11105964" cy="574237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Produse alimentare adecvate (Dreptul la hrană)            Element indispensabil în ce privește valorificarea altor drepturi ale omului și libertăți fundamentale. </a:t>
            </a:r>
          </a:p>
          <a:p>
            <a:pPr marL="0" indent="0" algn="ctr">
              <a:buNone/>
            </a:pPr>
            <a:r>
              <a:rPr lang="ro-MD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hrană și demnitatea inerentă a ființei umane sunt inseparabile. </a:t>
            </a:r>
          </a:p>
          <a:p>
            <a:pPr marL="0" indent="0" algn="ctr">
              <a:buNone/>
            </a:pP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Statele, recunoscând dreptul fundamental pe care îl are orice persoană de a fi la adăpost de foame, vor adopta, măsurile necesare, inclusiv programe concrete: </a:t>
            </a:r>
          </a:p>
          <a:p>
            <a:pPr marL="457200" indent="-457200" algn="just">
              <a:buAutoNum type="alphaLcParenR"/>
            </a:pP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a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îmbunătăţi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metodele de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conservare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distribuire a produselor alimentare prin deplina utilizare a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cunoştinţelor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tehnice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ştiinţifice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prin difuzarea principiilor de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educaţie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ce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priveşte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nutriţia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 dezvoltarea sau reforma regimurilor agrare, în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fel încât să asigure cât mai bine punerea în valoare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utilizarea resurselor naturale; </a:t>
            </a:r>
          </a:p>
          <a:p>
            <a:pPr marL="457200" indent="-457200" algn="just">
              <a:buAutoNum type="alphaLcParenR"/>
            </a:pP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a asigura o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repartiţie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echitabilă a resurselor alimentare mondiale în raport cu nevoile,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ţinând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seama de problemele care se pun atât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ţărilor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importatoare, cât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ţărilor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exportatoare de produse alimentare</a:t>
            </a:r>
          </a:p>
          <a:p>
            <a:pPr marL="0" indent="0" algn="ctr">
              <a:buNone/>
            </a:pPr>
            <a:r>
              <a:rPr lang="ro-MD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11, alin. (2) Pactul internațional cu privire la drepturile economice, sociale și culturale. </a:t>
            </a:r>
            <a:endParaRPr lang="ru-MD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Равно 3">
            <a:extLst>
              <a:ext uri="{FF2B5EF4-FFF2-40B4-BE49-F238E27FC236}">
                <a16:creationId xmlns:a16="http://schemas.microsoft.com/office/drawing/2014/main" id="{FFD49A49-72D0-4907-BDE8-8A47ACA3B84D}"/>
              </a:ext>
            </a:extLst>
          </p:cNvPr>
          <p:cNvSpPr/>
          <p:nvPr/>
        </p:nvSpPr>
        <p:spPr>
          <a:xfrm>
            <a:off x="5655668" y="985420"/>
            <a:ext cx="870012" cy="372861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M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704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6AAB25-A7B0-4F2F-87A4-E594EAC17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4" y="353627"/>
            <a:ext cx="10353761" cy="713173"/>
          </a:xfrm>
        </p:spPr>
        <p:txBody>
          <a:bodyPr>
            <a:normAutofit fontScale="90000"/>
          </a:bodyPr>
          <a:lstStyle/>
          <a:p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produse alimentare adecvate </a:t>
            </a:r>
            <a:endParaRPr lang="ru-MD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95214F-F3AA-4B17-857A-0EC00B08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358283"/>
            <a:ext cx="10353762" cy="44329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Conținutul dreptului la hrană include: </a:t>
            </a:r>
          </a:p>
          <a:p>
            <a:pPr>
              <a:buFontTx/>
              <a:buChar char="-"/>
            </a:pPr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Disponibilitatea; </a:t>
            </a:r>
          </a:p>
          <a:p>
            <a:pPr>
              <a:buFontTx/>
              <a:buChar char="-"/>
            </a:pPr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Siguranța; </a:t>
            </a:r>
          </a:p>
          <a:p>
            <a:pPr>
              <a:buFontTx/>
              <a:buChar char="-"/>
            </a:pPr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Caracterul acceptabil (fizic și psihologic). </a:t>
            </a:r>
          </a:p>
          <a:p>
            <a:pPr marL="0" indent="0" algn="ctr">
              <a:buNone/>
            </a:pPr>
            <a:r>
              <a:rPr lang="ro-MD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(Comentariul General Nr. 12 din 12 mai 1999 al Comitetului pentru drepturile economice, sociale și culturale). </a:t>
            </a:r>
            <a:endParaRPr lang="ru-MD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434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3FFAA9-007E-477D-9F40-BC60CCA80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300361"/>
            <a:ext cx="10353761" cy="677662"/>
          </a:xfrm>
        </p:spPr>
        <p:txBody>
          <a:bodyPr>
            <a:normAutofit/>
          </a:bodyPr>
          <a:lstStyle/>
          <a:p>
            <a:r>
              <a:rPr lang="ro-M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locuință</a:t>
            </a:r>
            <a:endParaRPr lang="ru-M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C31532-7196-4B5A-9A15-DF3A79E65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171" y="978023"/>
            <a:ext cx="10710034" cy="520083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Dreptul la locuință presupune mai mult decât „un acoperiș deasupra capului”. </a:t>
            </a:r>
          </a:p>
          <a:p>
            <a:pPr marL="0" indent="0" algn="ctr">
              <a:buNone/>
            </a:pPr>
            <a:r>
              <a:rPr lang="ro-MD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locuință/adăpost urmează a fi interpretat ca dreptul oricărei persoane de a trăi în siguranță, pace și onoare. </a:t>
            </a:r>
          </a:p>
          <a:p>
            <a:pPr marL="0" indent="0" algn="just">
              <a:buNone/>
            </a:pP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Conținutul dreptului la locuință include: </a:t>
            </a:r>
          </a:p>
          <a:p>
            <a:pPr algn="just">
              <a:buFontTx/>
              <a:buChar char="-"/>
            </a:pP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Garanția dreptului de proprietate; </a:t>
            </a:r>
          </a:p>
          <a:p>
            <a:pPr algn="just">
              <a:buFontTx/>
              <a:buChar char="-"/>
            </a:pP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Disponibilitatea serviciilor, materialelor, echipamentelor și infrastructurii; </a:t>
            </a:r>
          </a:p>
          <a:p>
            <a:pPr algn="just">
              <a:buFontTx/>
              <a:buChar char="-"/>
            </a:pP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Accesibilitate; </a:t>
            </a:r>
          </a:p>
          <a:p>
            <a:pPr algn="just">
              <a:buFontTx/>
              <a:buChar char="-"/>
            </a:pPr>
            <a:r>
              <a:rPr lang="ro-M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Locuibilitate</a:t>
            </a: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Tx/>
              <a:buChar char="-"/>
            </a:pP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Amplasarea corespunzătoare; </a:t>
            </a:r>
          </a:p>
          <a:p>
            <a:pPr algn="just">
              <a:buFontTx/>
              <a:buChar char="-"/>
            </a:pP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Relevanța culturală. </a:t>
            </a:r>
          </a:p>
          <a:p>
            <a:pPr marL="0" indent="0" algn="just">
              <a:buNone/>
            </a:pPr>
            <a: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(Comentariul General Nr. 4 din 1991 a Comitetului pentru drepturile economice, sociale și culturale)</a:t>
            </a:r>
            <a:endParaRPr lang="ru-M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159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B8EDE6-844F-4D6C-8A3A-A53512BEF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01228"/>
            <a:ext cx="10353761" cy="1059402"/>
          </a:xfrm>
        </p:spPr>
        <p:txBody>
          <a:bodyPr>
            <a:normAutofit/>
          </a:bodyPr>
          <a:lstStyle/>
          <a:p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cele mai înalte standarde de sănătate fizică și mintală</a:t>
            </a:r>
            <a:endParaRPr lang="ru-MD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8F8433-94A5-4613-B844-DEF415020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376039"/>
            <a:ext cx="10353762" cy="49892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o-M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sănătate nu este și, în mod naturale, nu poate fi înțeles ca un drept de a fi sănătos. </a:t>
            </a:r>
          </a:p>
          <a:p>
            <a:pPr marL="0" indent="0">
              <a:buNone/>
            </a:pPr>
            <a:r>
              <a:rPr lang="ro-M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sănătate include: </a:t>
            </a:r>
          </a:p>
          <a:p>
            <a:pPr>
              <a:buFontTx/>
              <a:buChar char="-"/>
            </a:pPr>
            <a:r>
              <a:rPr lang="ro-MD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Libertăți</a:t>
            </a:r>
            <a:r>
              <a:rPr lang="ro-M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(controlul asupra propriei sănătăți și integrități fizice, libertatea sexuală și la reproducere, interdicția de la orice imixtiune,  libertatea de la orice tratament medical acordat fără consimțământ); </a:t>
            </a:r>
          </a:p>
          <a:p>
            <a:pPr>
              <a:buFontTx/>
              <a:buChar char="-"/>
            </a:pPr>
            <a:r>
              <a:rPr lang="ro-MD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Drepturi</a:t>
            </a:r>
            <a:r>
              <a:rPr lang="ro-M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(dreptul la un sistem de protecția sănătății care oferă egalitate de șanse pentru persoane de a se bucura de cel mai înalt nivel de sănătate)</a:t>
            </a:r>
          </a:p>
        </p:txBody>
      </p:sp>
    </p:spTree>
    <p:extLst>
      <p:ext uri="{BB962C8B-B14F-4D97-AF65-F5344CB8AC3E}">
        <p14:creationId xmlns:p14="http://schemas.microsoft.com/office/powerpoint/2010/main" val="600042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223234"/>
            <a:ext cx="10353761" cy="446468"/>
          </a:xfrm>
        </p:spPr>
        <p:txBody>
          <a:bodyPr>
            <a:normAutofit fontScale="90000"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UN NIVEL DE TRAI ADECVAT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608" y="798490"/>
            <a:ext cx="11320529" cy="5666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25 Declarația universală a drepturilor omului 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11 Pactul Internațional cu privire la drepturile economice, sociale și culturale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37 Convenția cu privire la drepturile copilului 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14 Convenția cu privire la eliminarea tuturor formelor de discriminare față de femei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5 Convenția cu privire la eliminarea tuturor formelor de discriminare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26 Convenția americană cu privire la drepturile omului 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16 Convenția europeană cu privire la drepturile omului 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4, alin. (1) Carta socială europeană și art. 31 Carta socială europeană revizuită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5, 14, 18 Carta africană cu privire la drepturile omului și a popoarelor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15 și 16 Protocolul adițional la Carta africană cu privire la drepturile omului și a popoarelor cu privire la drepturile femeilor în Africa</a:t>
            </a:r>
          </a:p>
          <a:p>
            <a:pPr marL="0" indent="0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93724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223234"/>
            <a:ext cx="10353761" cy="601014"/>
          </a:xfrm>
        </p:spPr>
        <p:txBody>
          <a:bodyPr/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sănătate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1065" y="824248"/>
            <a:ext cx="10636492" cy="5679583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Declarația universală a drepturilor omului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Declarația americană cu privire la drepturile și obligațiile omului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Pactul internațional cu privire la drepturile economice, sociale și culturale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Articolul 12 Convenția cu privire la eliminarea tuturor formelor de discriminare față de femei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olul 24 Convenția cu privire la drepturile copilului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colul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Convenția cu privire la eliminarea tuturor formelor de discriminare rasială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Convenția cu privire la protecția drepturilor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migranților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economici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755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D7906F-C09D-476D-9E43-0CD7EF452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970625"/>
          </a:xfrm>
        </p:spPr>
        <p:txBody>
          <a:bodyPr/>
          <a:lstStyle/>
          <a:p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Unități de conținut</a:t>
            </a:r>
            <a:endParaRPr lang="ru-M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25D748-8FD4-424B-9FB7-3B1E2F31E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ro-RO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 economice.</a:t>
            </a:r>
            <a:endParaRPr lang="ru-MD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o-RO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 sociale.</a:t>
            </a:r>
            <a:endParaRPr lang="ru-MD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o-RO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 culturale.</a:t>
            </a:r>
            <a:endParaRPr lang="ru-MD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MD" dirty="0"/>
          </a:p>
        </p:txBody>
      </p:sp>
    </p:spTree>
    <p:extLst>
      <p:ext uri="{BB962C8B-B14F-4D97-AF65-F5344CB8AC3E}">
        <p14:creationId xmlns:p14="http://schemas.microsoft.com/office/powerpoint/2010/main" val="18041627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223233"/>
            <a:ext cx="10353761" cy="755561"/>
          </a:xfrm>
        </p:spPr>
        <p:txBody>
          <a:bodyPr/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Speță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824248"/>
            <a:ext cx="10353762" cy="60337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Sunteți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ofițer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protecție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țară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prezenți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refugiați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însoțiți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familiile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lang="ro-RO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Aceștia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posibilitatea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solicita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asistență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financiară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familiile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se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local. </a:t>
            </a:r>
            <a:endParaRPr lang="ro-RO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Conform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legii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formularul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cerere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solicita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subvenție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numele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semată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soț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recunoscuți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calitate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refugiați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Ana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trăiesc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tatăl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Danko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Danko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primește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indemnizație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lunară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 nu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oferă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niciun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sale. Ana</a:t>
            </a:r>
            <a:r>
              <a:rPr lang="ro-RO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adus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cunoștinț</a:t>
            </a:r>
            <a:r>
              <a:rPr lang="ro-RO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situație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autorităților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refuză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ofere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careva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ajutor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financiar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acesteia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calitate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ofițer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protecție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cum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ați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corectitudinea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acestui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regim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asistență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conformitate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standardele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internaționale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013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CC14B4-6AD8-47D5-80C0-233B2424A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355107"/>
            <a:ext cx="10353761" cy="976544"/>
          </a:xfrm>
        </p:spPr>
        <p:txBody>
          <a:bodyPr/>
          <a:lstStyle/>
          <a:p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ASPECTE INTRODUCTIVE</a:t>
            </a:r>
            <a:endParaRPr lang="ru-M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52DA5B-DE8B-48F1-A8B3-59849ED4C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154097"/>
            <a:ext cx="10353762" cy="5015884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Migranții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fi expuși la numeroase încălcări ale drepturilor omului. </a:t>
            </a:r>
          </a:p>
          <a:p>
            <a:pPr algn="just">
              <a:buFontTx/>
              <a:buChar char="-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Prezența probabilității încălcării drepturilor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migranților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doar în țările de origine, dar continuarea procesului de încălcare a drepturilor omului și libertăților fundamentale în cadrul tuturor etapelor de deplasare spre țara de azil.</a:t>
            </a:r>
          </a:p>
          <a:p>
            <a:pPr algn="just">
              <a:buFontTx/>
              <a:buChar char="-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internațional al drepturilor omului – asistență importantă în stabilirea standardelor și mecanismelor de protecție 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migranților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 aspect de garanție a unei protecții împotriva returnării sau expulzării, detenției arbitrare, amenințări față de viață și integritatea fizică, lipsa unui adăpost, hrană, educație sau asistență medicală, abuz sexual sau separarea de membrii familiei.  </a:t>
            </a:r>
          </a:p>
          <a:p>
            <a:pPr marL="0" indent="0" algn="ctr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INTERNAȚIONAL AL DREPTURILOR OMULUI </a:t>
            </a:r>
          </a:p>
          <a:p>
            <a:pPr marL="0" indent="0" algn="ctr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POATE FI APLICAT ÎN CADRUL PROTECȚIEI MIGRANȚILOR SUB DIVERSE FORME.</a:t>
            </a:r>
          </a:p>
        </p:txBody>
      </p:sp>
    </p:spTree>
    <p:extLst>
      <p:ext uri="{BB962C8B-B14F-4D97-AF65-F5344CB8AC3E}">
        <p14:creationId xmlns:p14="http://schemas.microsoft.com/office/powerpoint/2010/main" val="3358672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95269" y="148107"/>
            <a:ext cx="9001462" cy="714778"/>
          </a:xfrm>
        </p:spPr>
        <p:txBody>
          <a:bodyPr>
            <a:normAutofit fontScale="90000"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Trăsături caracteristice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5004" y="1545465"/>
            <a:ext cx="5602309" cy="4314422"/>
          </a:xfrm>
        </p:spPr>
        <p:txBody>
          <a:bodyPr>
            <a:normAutofit fontScale="85000" lnSpcReduction="20000"/>
          </a:bodyPr>
          <a:lstStyle/>
          <a:p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</a:t>
            </a:r>
            <a:r>
              <a:rPr lang="ro-RO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migrațional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responsabilitățile și angajamentele statelor pe care și le-au asumat. </a:t>
            </a:r>
          </a:p>
          <a:p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Prezența obligațiilor internaționale 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    limitarea „autorității tradiționale” ale statului în privința chestiunilor de migrație. </a:t>
            </a:r>
          </a:p>
          <a:p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Principiu fundamental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supremația normei internaționale față de norma internă.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027313" y="1545465"/>
            <a:ext cx="5406980" cy="4314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Autoritatea statului în privința reglementării regimului juridic de intrare, ședere și expulzare de pe teritoriul său nu este absolut!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520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C30627-20FE-45C8-A532-CC0956EFE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177553"/>
            <a:ext cx="10538399" cy="1100832"/>
          </a:xfrm>
        </p:spPr>
        <p:txBody>
          <a:bodyPr>
            <a:normAutofit/>
          </a:bodyPr>
          <a:lstStyle/>
          <a:p>
            <a:r>
              <a:rPr lang="ro-RO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 economice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SOCIALE </a:t>
            </a:r>
            <a:r>
              <a:rPr lang="ro-MD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 CULTURALE</a:t>
            </a:r>
            <a:endParaRPr lang="ru-MD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E40353-B27A-41EE-BCE6-EEB3295AD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118587"/>
            <a:ext cx="10353762" cy="467261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dificil pentru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migranți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să se bucure pe de plin de posibilitatea de a valorifica unele drepturi de subzistență: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un nivel de trai adecvat (produse alimentare adecvate,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 potabilă, îmbrăcăminte, adăpost/locuință); </a:t>
            </a:r>
          </a:p>
          <a:p>
            <a:pPr algn="just">
              <a:buFontTx/>
              <a:buChar char="-"/>
            </a:pP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la cele mai înalte standarde de sănătate mintală și fizică. </a:t>
            </a:r>
          </a:p>
          <a:p>
            <a:pPr algn="just">
              <a:buFontTx/>
              <a:buChar char="-"/>
            </a:pP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Negarea de către state față de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migranți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condițiilor minime de existență poate duce la o încălcare a interdicției împotriva maltratării sau a dreptului la viață garantat de instrumentele de temelie în Dreptul internațional al drepturilor omului. </a:t>
            </a:r>
            <a:endParaRPr lang="ru-MD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384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261870"/>
            <a:ext cx="10353761" cy="819955"/>
          </a:xfrm>
        </p:spPr>
        <p:txBody>
          <a:bodyPr>
            <a:normAutofit fontScale="90000"/>
          </a:bodyPr>
          <a:lstStyle/>
          <a:p>
            <a:r>
              <a:rPr lang="ro-RO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 economice</a:t>
            </a:r>
            <a:r>
              <a:rPr lang="en-US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SOCIALE </a:t>
            </a:r>
            <a:r>
              <a:rPr lang="ro-MD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 CULTURALE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0613" y="1081825"/>
            <a:ext cx="9221273" cy="17515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Toate drepturile sociale, economice și culturale codificate în tratatele internaționale cu privire la drepturile omului sunt aplicabile „oricărei” persoane care se află sub jurisdicția Statului Membru. </a:t>
            </a:r>
          </a:p>
          <a:p>
            <a:pPr marL="0" indent="0" algn="just">
              <a:buNone/>
            </a:pP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125792" y="1081825"/>
            <a:ext cx="6387921" cy="327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ro-RO" dirty="0"/>
          </a:p>
          <a:p>
            <a:pPr marL="0" indent="0">
              <a:buFont typeface="Arial" panose="020B0604020202020204" pitchFamily="34" charset="0"/>
              <a:buNone/>
            </a:pPr>
            <a:endParaRPr lang="ro-RO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08338" y="3193961"/>
            <a:ext cx="3284113" cy="3161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Principiul „asigurării progresive” utilizând „resursele disponibile”.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(Art. 2 Pactul internațional cu privire la drepturile economice, sociale și culturale; art. 4 Convenția cu privire la drepturile copilului)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ro-RO" dirty="0"/>
          </a:p>
          <a:p>
            <a:pPr marL="0" indent="0">
              <a:buFont typeface="Arial" panose="020B0604020202020204" pitchFamily="34" charset="0"/>
              <a:buNone/>
            </a:pPr>
            <a:endParaRPr lang="ro-RO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684135" y="3065173"/>
            <a:ext cx="5215944" cy="3290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Statele sunt obligate să întreprindă măsuri pentru a îmbunătăți în mod continuu condițiile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migranților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au obligația de a se abține de la adoptarea deliberată a măsurilor retrogresive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(Comentariul General Nr. 3 al Comitetului pentru drepturile economice, sociale și culturale)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o-RO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Тройная стрелка влево/вправо/вверх 7"/>
          <p:cNvSpPr/>
          <p:nvPr/>
        </p:nvSpPr>
        <p:spPr>
          <a:xfrm>
            <a:off x="4597758" y="2562896"/>
            <a:ext cx="2086377" cy="2897747"/>
          </a:xfrm>
          <a:prstGeom prst="leftRight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13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192349"/>
            <a:ext cx="10353761" cy="87445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NEDISCRIMINAREA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155" y="1066800"/>
            <a:ext cx="11243256" cy="4724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Obligație generală: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ro-M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ărți</a:t>
            </a: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tratatele internaționale privind drepturile omului urmează să evite orice tratament discriminatoriu în ce privește accesul la hrană, îmbrăcăminte, adăpost și asistență medicală.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o-MD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Principiul nediscriminării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M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mpune</a:t>
            </a:r>
            <a:r>
              <a:rPr lang="ro-M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aplicarea unui tratament nediscriminatoriu între cetățeni statului de azil și cetățenii străini, inclusiv </a:t>
            </a:r>
            <a:r>
              <a:rPr lang="ro-M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migranții</a:t>
            </a:r>
            <a:r>
              <a:rPr lang="ro-M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economici, solicitanții de azil sau refugiații! </a:t>
            </a:r>
          </a:p>
          <a:p>
            <a:pPr marL="0" indent="0">
              <a:buNone/>
            </a:pPr>
            <a:endParaRPr lang="ro-MD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4DEAF1-53CD-4653-B8BF-A0327510844F}"/>
              </a:ext>
            </a:extLst>
          </p:cNvPr>
          <p:cNvSpPr/>
          <p:nvPr/>
        </p:nvSpPr>
        <p:spPr>
          <a:xfrm>
            <a:off x="1378040" y="4103828"/>
            <a:ext cx="949173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„…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Progresul egalității de gen la moment este un obiectiv major în statele membre ale </a:t>
            </a:r>
            <a:r>
              <a:rPr lang="ro-RO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CoE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motive foarte grele ar trebui să fie prezentate în fața unei astfel de diferență de tratament pentru a fi calificată ca fiind compatibilă cu Convenția…În special, referiri la tradiții, ipoteze generale sau predominante atitudini sociale într-o anumită țară sunt o justificare insuficientă pentru o diferență de tratament pe motive de sex”. </a:t>
            </a:r>
          </a:p>
          <a:p>
            <a:pPr algn="ctr"/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RO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Konstantin</a:t>
            </a:r>
            <a:r>
              <a:rPr lang="ro-RO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Markin</a:t>
            </a:r>
            <a:r>
              <a:rPr lang="ro-RO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c/Rus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iei, 22 martie 2012)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328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034" y="115912"/>
            <a:ext cx="10353761" cy="721217"/>
          </a:xfrm>
        </p:spPr>
        <p:txBody>
          <a:bodyPr/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NEDISCRIMINARE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820" y="811370"/>
            <a:ext cx="3412901" cy="525458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eflectat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tratatele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internaţionale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implică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egal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indiferent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caracteristicile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celorlalte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libertăţi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protejate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standardele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internaţional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3875935" y="643945"/>
            <a:ext cx="4430938" cy="5203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ctr">
              <a:buNone/>
            </a:pPr>
            <a:r>
              <a:rPr lang="ro-RO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Motivele discriminării:</a:t>
            </a:r>
          </a:p>
          <a:p>
            <a:pPr marL="742950" lvl="1" indent="-285750" algn="ctr">
              <a:buFontTx/>
              <a:buChar char="-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Rasă, culoare sau etnie</a:t>
            </a:r>
          </a:p>
          <a:p>
            <a:pPr marL="285750" indent="-285750" algn="ctr">
              <a:buFontTx/>
              <a:buChar char="-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Discriminare pe motive de sex</a:t>
            </a:r>
          </a:p>
          <a:p>
            <a:pPr marL="285750" indent="-285750" algn="ctr">
              <a:buFontTx/>
              <a:buChar char="-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Orientare sexuală </a:t>
            </a:r>
          </a:p>
          <a:p>
            <a:pPr marL="285750" indent="-285750" algn="ctr">
              <a:buFontTx/>
              <a:buChar char="-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Naționalitatea (Cetățenia)</a:t>
            </a:r>
          </a:p>
          <a:p>
            <a:pPr marL="285750" indent="-285750" algn="ctr">
              <a:buFontTx/>
              <a:buChar char="-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Dizabilitate</a:t>
            </a:r>
          </a:p>
          <a:p>
            <a:pPr marL="285750" indent="-285750" algn="ctr">
              <a:buFontTx/>
              <a:buChar char="-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Vârstă</a:t>
            </a:r>
          </a:p>
          <a:p>
            <a:pPr marL="285750" indent="-285750" algn="ctr">
              <a:buFontTx/>
              <a:buChar char="-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Religie </a:t>
            </a:r>
          </a:p>
          <a:p>
            <a:pPr marL="285750" indent="-285750" algn="ctr">
              <a:buFontTx/>
              <a:buChar char="-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Limbă</a:t>
            </a:r>
          </a:p>
          <a:p>
            <a:pPr marL="285750" indent="-285750" algn="ctr">
              <a:buFontTx/>
              <a:buChar char="-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Opinie politică</a:t>
            </a:r>
          </a:p>
          <a:p>
            <a:pPr marL="285750" indent="-285750" algn="ctr">
              <a:buFontTx/>
              <a:buChar char="-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Statut social, parental sau social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446395" y="1300768"/>
            <a:ext cx="3412901" cy="4546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Discriminarea cuprinde orice „eșec de a trata toate persoanele în mod egal în cazul în care nu pot fi găsite distincții rezonabile între persoanele favorizate și cele care nu sunt favorizate”.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Выгнутая вниз стрелка 6"/>
          <p:cNvSpPr/>
          <p:nvPr/>
        </p:nvSpPr>
        <p:spPr>
          <a:xfrm>
            <a:off x="1700011" y="5847007"/>
            <a:ext cx="3812147" cy="888643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низ стрелка 7"/>
          <p:cNvSpPr/>
          <p:nvPr/>
        </p:nvSpPr>
        <p:spPr>
          <a:xfrm>
            <a:off x="7418230" y="5847008"/>
            <a:ext cx="3296993" cy="888643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759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3E3F1-99CE-CA0B-34F2-C0A08B387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4" y="341153"/>
            <a:ext cx="10353761" cy="841695"/>
          </a:xfrm>
        </p:spPr>
        <p:txBody>
          <a:bodyPr/>
          <a:lstStyle/>
          <a:p>
            <a:r>
              <a:rPr kumimoji="0" lang="en-US" sz="3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NEDISCRIMINAREA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CAC89-7DA0-9251-52ED-1B7A1E8CD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384183"/>
            <a:ext cx="10353762" cy="4407017"/>
          </a:xfrm>
        </p:spPr>
        <p:txBody>
          <a:bodyPr/>
          <a:lstStyle/>
          <a:p>
            <a:pPr algn="just"/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Potrivit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PIDSEC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cerința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garanta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impune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obligație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imediată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statelor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părți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stat are o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marjă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apreciere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decide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măsuri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trebui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adopte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realiza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treptat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prevăzute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Pact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condiția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măsuri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deliberat</a:t>
            </a:r>
            <a:r>
              <a:rPr lang="ro-RO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concrete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vizeze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clar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îndeplinirea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obligațiilor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recunoscute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Pact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discriminării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făcută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condițională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deținerii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statut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regulat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țara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gazdă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comentariul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său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general nr. 20, </a:t>
            </a:r>
            <a:r>
              <a:rPr lang="ro-RO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Comitetul pentru Drepturile Economice și Sociale 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o-RO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menționat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criteriul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naționalității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trebui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fie un impediment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accesul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conferite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Convenție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...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toți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copiii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dintr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-un stat,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statut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documentat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au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hrană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adecvată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asistență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medicală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accesibilă</a:t>
            </a:r>
            <a:r>
              <a:rPr lang="ro-RO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(para. 30).</a:t>
            </a:r>
          </a:p>
        </p:txBody>
      </p:sp>
    </p:spTree>
    <p:extLst>
      <p:ext uri="{BB962C8B-B14F-4D97-AF65-F5344CB8AC3E}">
        <p14:creationId xmlns:p14="http://schemas.microsoft.com/office/powerpoint/2010/main" val="937686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Дамаск</Template>
  <TotalTime>1950</TotalTime>
  <Words>2094</Words>
  <Application>Microsoft Office PowerPoint</Application>
  <PresentationFormat>Widescreen</PresentationFormat>
  <Paragraphs>133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Bookman Old Style</vt:lpstr>
      <vt:lpstr>Calibri</vt:lpstr>
      <vt:lpstr>Rockwell</vt:lpstr>
      <vt:lpstr>Times New Roman</vt:lpstr>
      <vt:lpstr>Damask</vt:lpstr>
      <vt:lpstr>Drepturile economice, sociale și culturale.  </vt:lpstr>
      <vt:lpstr>Unități de conținut</vt:lpstr>
      <vt:lpstr>ASPECTE INTRODUCTIVE</vt:lpstr>
      <vt:lpstr>Trăsături caracteristice</vt:lpstr>
      <vt:lpstr>Drepturile economice, SOCIALE ȘI CULTURALE</vt:lpstr>
      <vt:lpstr>Drepturile economice, SOCIALE ȘI CULTURALE</vt:lpstr>
      <vt:lpstr>NEDISCRIMINAREA</vt:lpstr>
      <vt:lpstr>NEDISCRIMINARE </vt:lpstr>
      <vt:lpstr>NEDISCRIMINAREA</vt:lpstr>
      <vt:lpstr>NEDISCRIMINAREA</vt:lpstr>
      <vt:lpstr>Declarația de la  pentru refugiați și migranți  (19 septembrie 2016)</vt:lpstr>
      <vt:lpstr>Pidsec – OBLIGAȚIILE STATULUI </vt:lpstr>
      <vt:lpstr>Pidsec – OBLIGAȚIILE STATULUI </vt:lpstr>
      <vt:lpstr>Dreptul la hrană</vt:lpstr>
      <vt:lpstr>Dreptul la produse alimentare adecvate </vt:lpstr>
      <vt:lpstr>Dreptul la locuință</vt:lpstr>
      <vt:lpstr>dreptul la cele mai înalte standarde de sănătate fizică și mintală</vt:lpstr>
      <vt:lpstr>DREPTUL LA UN NIVEL DE TRAI ADECVAT</vt:lpstr>
      <vt:lpstr>Dreptul la sănătate </vt:lpstr>
      <vt:lpstr>Speță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Migrația și drepturile omului</dc:title>
  <dc:creator>Valentin</dc:creator>
  <cp:lastModifiedBy>Valentin Rosca</cp:lastModifiedBy>
  <cp:revision>133</cp:revision>
  <cp:lastPrinted>2019-10-15T13:44:08Z</cp:lastPrinted>
  <dcterms:created xsi:type="dcterms:W3CDTF">2017-02-12T16:37:46Z</dcterms:created>
  <dcterms:modified xsi:type="dcterms:W3CDTF">2023-10-19T15:09:29Z</dcterms:modified>
</cp:coreProperties>
</file>