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301" r:id="rId4"/>
    <p:sldId id="258" r:id="rId5"/>
    <p:sldId id="260" r:id="rId6"/>
    <p:sldId id="261" r:id="rId7"/>
    <p:sldId id="280" r:id="rId8"/>
    <p:sldId id="281" r:id="rId9"/>
    <p:sldId id="282" r:id="rId10"/>
    <p:sldId id="283" r:id="rId11"/>
    <p:sldId id="284" r:id="rId12"/>
    <p:sldId id="286" r:id="rId13"/>
    <p:sldId id="287" r:id="rId14"/>
    <p:sldId id="288" r:id="rId15"/>
    <p:sldId id="289" r:id="rId16"/>
    <p:sldId id="290" r:id="rId17"/>
    <p:sldId id="291" r:id="rId18"/>
    <p:sldId id="293" r:id="rId19"/>
    <p:sldId id="294" r:id="rId20"/>
    <p:sldId id="300" r:id="rId21"/>
    <p:sldId id="295" r:id="rId22"/>
    <p:sldId id="296" r:id="rId23"/>
    <p:sldId id="297" r:id="rId24"/>
    <p:sldId id="298" r:id="rId25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50" autoAdjust="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4E52-6AF1-4019-8EBC-9FDED5A374A5}" type="datetimeFigureOut">
              <a:rPr lang="ro-RO" smtClean="0"/>
              <a:t>23.09.2025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B9AE4E7-9445-4AC2-A6E7-6AFBBC76C19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66004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4E52-6AF1-4019-8EBC-9FDED5A374A5}" type="datetimeFigureOut">
              <a:rPr lang="ro-RO" smtClean="0"/>
              <a:t>23.09.2025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B9AE4E7-9445-4AC2-A6E7-6AFBBC76C19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21393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4E52-6AF1-4019-8EBC-9FDED5A374A5}" type="datetimeFigureOut">
              <a:rPr lang="ro-RO" smtClean="0"/>
              <a:t>23.09.2025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B9AE4E7-9445-4AC2-A6E7-6AFBBC76C196}" type="slidenum">
              <a:rPr lang="ro-RO" smtClean="0"/>
              <a:t>‹#›</a:t>
            </a:fld>
            <a:endParaRPr lang="ro-RO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6924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4E52-6AF1-4019-8EBC-9FDED5A374A5}" type="datetimeFigureOut">
              <a:rPr lang="ro-RO" smtClean="0"/>
              <a:t>23.09.2025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B9AE4E7-9445-4AC2-A6E7-6AFBBC76C19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84495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4E52-6AF1-4019-8EBC-9FDED5A374A5}" type="datetimeFigureOut">
              <a:rPr lang="ro-RO" smtClean="0"/>
              <a:t>23.09.2025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B9AE4E7-9445-4AC2-A6E7-6AFBBC76C196}" type="slidenum">
              <a:rPr lang="ro-RO" smtClean="0"/>
              <a:t>‹#›</a:t>
            </a:fld>
            <a:endParaRPr lang="ro-RO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5992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4E52-6AF1-4019-8EBC-9FDED5A374A5}" type="datetimeFigureOut">
              <a:rPr lang="ro-RO" smtClean="0"/>
              <a:t>23.09.2025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B9AE4E7-9445-4AC2-A6E7-6AFBBC76C19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286952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4E52-6AF1-4019-8EBC-9FDED5A374A5}" type="datetimeFigureOut">
              <a:rPr lang="ro-RO" smtClean="0"/>
              <a:t>23.09.2025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AE4E7-9445-4AC2-A6E7-6AFBBC76C19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62709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4E52-6AF1-4019-8EBC-9FDED5A374A5}" type="datetimeFigureOut">
              <a:rPr lang="ro-RO" smtClean="0"/>
              <a:t>23.09.2025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AE4E7-9445-4AC2-A6E7-6AFBBC76C19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86108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4E52-6AF1-4019-8EBC-9FDED5A374A5}" type="datetimeFigureOut">
              <a:rPr lang="ro-RO" smtClean="0"/>
              <a:t>23.09.2025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AE4E7-9445-4AC2-A6E7-6AFBBC76C19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91881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4E52-6AF1-4019-8EBC-9FDED5A374A5}" type="datetimeFigureOut">
              <a:rPr lang="ro-RO" smtClean="0"/>
              <a:t>23.09.2025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B9AE4E7-9445-4AC2-A6E7-6AFBBC76C19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2102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4E52-6AF1-4019-8EBC-9FDED5A374A5}" type="datetimeFigureOut">
              <a:rPr lang="ro-RO" smtClean="0"/>
              <a:t>23.09.2025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B9AE4E7-9445-4AC2-A6E7-6AFBBC76C19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40479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4E52-6AF1-4019-8EBC-9FDED5A374A5}" type="datetimeFigureOut">
              <a:rPr lang="ro-RO" smtClean="0"/>
              <a:t>23.09.2025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B9AE4E7-9445-4AC2-A6E7-6AFBBC76C19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92383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4E52-6AF1-4019-8EBC-9FDED5A374A5}" type="datetimeFigureOut">
              <a:rPr lang="ro-RO" smtClean="0"/>
              <a:t>23.09.2025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AE4E7-9445-4AC2-A6E7-6AFBBC76C19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50761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4E52-6AF1-4019-8EBC-9FDED5A374A5}" type="datetimeFigureOut">
              <a:rPr lang="ro-RO" smtClean="0"/>
              <a:t>23.09.2025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AE4E7-9445-4AC2-A6E7-6AFBBC76C19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45612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4E52-6AF1-4019-8EBC-9FDED5A374A5}" type="datetimeFigureOut">
              <a:rPr lang="ro-RO" smtClean="0"/>
              <a:t>23.09.2025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AE4E7-9445-4AC2-A6E7-6AFBBC76C19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25110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4E52-6AF1-4019-8EBC-9FDED5A374A5}" type="datetimeFigureOut">
              <a:rPr lang="ro-RO" smtClean="0"/>
              <a:t>23.09.2025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B9AE4E7-9445-4AC2-A6E7-6AFBBC76C19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51466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04E52-6AF1-4019-8EBC-9FDED5A374A5}" type="datetimeFigureOut">
              <a:rPr lang="ro-RO" smtClean="0"/>
              <a:t>23.09.2025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B9AE4E7-9445-4AC2-A6E7-6AFBBC76C19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3176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4.png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1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2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6.e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2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27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30.e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2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3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3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35.png"/><Relationship Id="rId4" Type="http://schemas.openxmlformats.org/officeDocument/2006/relationships/image" Target="../media/image34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36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38.e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3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43466" y="4670321"/>
            <a:ext cx="6953250" cy="771833"/>
          </a:xfrm>
        </p:spPr>
        <p:txBody>
          <a:bodyPr>
            <a:normAutofit fontScale="90000"/>
          </a:bodyPr>
          <a:lstStyle/>
          <a:p>
            <a:pPr marL="1150938" indent="-1150938" algn="ctr" eaLnBrk="1" hangingPunct="1"/>
            <a:r>
              <a:rPr lang="en-US" altLang="ro-RO" sz="4400" b="1" dirty="0" smtClean="0">
                <a:solidFill>
                  <a:srgbClr val="0066FF"/>
                </a:solidFill>
                <a:latin typeface="Georgia" panose="02040502050405020303" pitchFamily="18" charset="0"/>
              </a:rPr>
              <a:t/>
            </a:r>
            <a:br>
              <a:rPr lang="en-US" altLang="ro-RO" sz="4400" b="1" dirty="0" smtClean="0">
                <a:solidFill>
                  <a:srgbClr val="0066FF"/>
                </a:solidFill>
                <a:latin typeface="Georgia" panose="02040502050405020303" pitchFamily="18" charset="0"/>
              </a:rPr>
            </a:br>
            <a:r>
              <a:rPr lang="en-US" altLang="ro-RO" sz="4400" b="1" dirty="0" smtClean="0">
                <a:solidFill>
                  <a:srgbClr val="0066FF"/>
                </a:solidFill>
                <a:latin typeface="Georgia" panose="02040502050405020303" pitchFamily="18" charset="0"/>
              </a:rPr>
              <a:t/>
            </a:r>
            <a:br>
              <a:rPr lang="en-US" altLang="ro-RO" sz="4400" b="1" dirty="0" smtClean="0">
                <a:solidFill>
                  <a:srgbClr val="0066FF"/>
                </a:solidFill>
                <a:latin typeface="Georgia" panose="02040502050405020303" pitchFamily="18" charset="0"/>
              </a:rPr>
            </a:br>
            <a:r>
              <a:rPr lang="en-US" altLang="ro-RO" sz="4400" b="1" dirty="0" smtClean="0">
                <a:solidFill>
                  <a:srgbClr val="0066FF"/>
                </a:solidFill>
                <a:latin typeface="Georgia" panose="02040502050405020303" pitchFamily="18" charset="0"/>
              </a:rPr>
              <a:t/>
            </a:r>
            <a:br>
              <a:rPr lang="en-US" altLang="ro-RO" sz="4400" b="1" dirty="0" smtClean="0">
                <a:solidFill>
                  <a:srgbClr val="0066FF"/>
                </a:solidFill>
                <a:latin typeface="Georgia" panose="02040502050405020303" pitchFamily="18" charset="0"/>
              </a:rPr>
            </a:br>
            <a:r>
              <a:rPr lang="en-US" altLang="ro-RO" sz="4400" b="1" dirty="0" smtClean="0">
                <a:solidFill>
                  <a:srgbClr val="0066FF"/>
                </a:solidFill>
                <a:latin typeface="Georgia" panose="02040502050405020303" pitchFamily="18" charset="0"/>
              </a:rPr>
              <a:t/>
            </a:r>
            <a:br>
              <a:rPr lang="en-US" altLang="ro-RO" sz="4400" b="1" dirty="0" smtClean="0">
                <a:solidFill>
                  <a:srgbClr val="0066FF"/>
                </a:solidFill>
                <a:latin typeface="Georgia" panose="02040502050405020303" pitchFamily="18" charset="0"/>
              </a:rPr>
            </a:br>
            <a:r>
              <a:rPr lang="ro-RO" altLang="ro-RO" sz="5300" b="1" dirty="0" smtClean="0">
                <a:solidFill>
                  <a:srgbClr val="0066FF"/>
                </a:solidFill>
                <a:latin typeface="Georgia" panose="02040502050405020303" pitchFamily="18" charset="0"/>
              </a:rPr>
              <a:t>ACIZII CARBOXILICI </a:t>
            </a:r>
            <a:br>
              <a:rPr lang="ro-RO" altLang="ro-RO" sz="5300" b="1" dirty="0" smtClean="0">
                <a:solidFill>
                  <a:srgbClr val="0066FF"/>
                </a:solidFill>
                <a:latin typeface="Georgia" panose="02040502050405020303" pitchFamily="18" charset="0"/>
              </a:rPr>
            </a:br>
            <a:r>
              <a:rPr lang="ro-RO" altLang="ro-RO" sz="5300" b="1" dirty="0" smtClean="0">
                <a:solidFill>
                  <a:srgbClr val="0066FF"/>
                </a:solidFill>
                <a:latin typeface="Georgia" panose="02040502050405020303" pitchFamily="18" charset="0"/>
              </a:rPr>
              <a:t>HIDROXIACIZII</a:t>
            </a:r>
            <a:br>
              <a:rPr lang="ro-RO" altLang="ro-RO" sz="5300" b="1" dirty="0" smtClean="0">
                <a:solidFill>
                  <a:srgbClr val="0066FF"/>
                </a:solidFill>
                <a:latin typeface="Georgia" panose="02040502050405020303" pitchFamily="18" charset="0"/>
              </a:rPr>
            </a:br>
            <a:r>
              <a:rPr lang="ro-RO" altLang="ro-RO" sz="5300" b="1" dirty="0" smtClean="0">
                <a:solidFill>
                  <a:srgbClr val="0066FF"/>
                </a:solidFill>
                <a:latin typeface="Georgia" panose="02040502050405020303" pitchFamily="18" charset="0"/>
              </a:rPr>
              <a:t>OXOACIZII </a:t>
            </a:r>
            <a:r>
              <a:rPr lang="ro-RO" altLang="ro-RO" sz="4400" b="1" dirty="0" smtClean="0">
                <a:solidFill>
                  <a:srgbClr val="0066FF"/>
                </a:solidFill>
                <a:latin typeface="Georgia" panose="02040502050405020303" pitchFamily="18" charset="0"/>
              </a:rPr>
              <a:t/>
            </a:r>
            <a:br>
              <a:rPr lang="ro-RO" altLang="ro-RO" sz="4400" b="1" dirty="0" smtClean="0">
                <a:solidFill>
                  <a:srgbClr val="0066FF"/>
                </a:solidFill>
                <a:latin typeface="Georgia" panose="02040502050405020303" pitchFamily="18" charset="0"/>
              </a:rPr>
            </a:br>
            <a:endParaRPr lang="en-US" altLang="ro-RO" sz="4400" b="1" dirty="0" smtClean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58644" y="228600"/>
            <a:ext cx="4041059" cy="1836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o-RO" altLang="ro-RO" sz="3200" b="1" dirty="0" smtClean="0">
                <a:solidFill>
                  <a:srgbClr val="0066FF"/>
                </a:solidFill>
                <a:latin typeface="Georgia" panose="02040502050405020303" pitchFamily="18" charset="0"/>
              </a:rPr>
              <a:t>USM</a:t>
            </a:r>
          </a:p>
          <a:p>
            <a:pPr algn="ctr">
              <a:defRPr/>
            </a:pPr>
            <a:r>
              <a:rPr lang="ro-RO" sz="3200" b="1" dirty="0" smtClean="0">
                <a:solidFill>
                  <a:srgbClr val="0066FF"/>
                </a:solidFill>
                <a:latin typeface="Georgia" panose="02040502050405020303" pitchFamily="18" charset="0"/>
              </a:rPr>
              <a:t>DEPARTAMENT </a:t>
            </a:r>
          </a:p>
          <a:p>
            <a:pPr algn="ctr">
              <a:defRPr/>
            </a:pPr>
            <a:r>
              <a:rPr lang="ro-RO" sz="3200" b="1" dirty="0" smtClean="0">
                <a:solidFill>
                  <a:srgbClr val="0066FF"/>
                </a:solidFill>
                <a:latin typeface="Georgia" panose="02040502050405020303" pitchFamily="18" charset="0"/>
              </a:rPr>
              <a:t>CHIMIE</a:t>
            </a: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2758605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8006229"/>
              </p:ext>
            </p:extLst>
          </p:nvPr>
        </p:nvGraphicFramePr>
        <p:xfrm>
          <a:off x="2153265" y="2551471"/>
          <a:ext cx="9615948" cy="3982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6" name="Acrobat Document" r:id="rId3" imgW="6857708" imgH="5143382" progId="Acrobat.Document.11">
                  <p:embed/>
                </p:oleObj>
              </mc:Choice>
              <mc:Fallback>
                <p:oleObj name="Acrobat Document" r:id="rId3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53265" y="2551471"/>
                        <a:ext cx="9615948" cy="3982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2821840"/>
              </p:ext>
            </p:extLst>
          </p:nvPr>
        </p:nvGraphicFramePr>
        <p:xfrm>
          <a:off x="2153265" y="103239"/>
          <a:ext cx="9615948" cy="284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7" name="Acrobat Document" r:id="rId5" imgW="6857708" imgH="5143382" progId="Acrobat.Document.11">
                  <p:embed/>
                </p:oleObj>
              </mc:Choice>
              <mc:Fallback>
                <p:oleObj name="Acrobat Document" r:id="rId5" imgW="6857708" imgH="5143382" progId="Acrobat.Document.11">
                  <p:embed/>
                  <p:pic>
                    <p:nvPicPr>
                      <p:cNvPr id="4" name="Объект 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53265" y="103239"/>
                        <a:ext cx="9615948" cy="2846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1197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5089993"/>
              </p:ext>
            </p:extLst>
          </p:nvPr>
        </p:nvGraphicFramePr>
        <p:xfrm>
          <a:off x="1887794" y="2595716"/>
          <a:ext cx="10117393" cy="3952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0" name="Acrobat Document" r:id="rId3" imgW="6857708" imgH="5143382" progId="Acrobat.Document.11">
                  <p:embed/>
                </p:oleObj>
              </mc:Choice>
              <mc:Fallback>
                <p:oleObj name="Acrobat Document" r:id="rId3" imgW="6857708" imgH="5143382" progId="Acrobat.Document.11">
                  <p:embed/>
                  <p:pic>
                    <p:nvPicPr>
                      <p:cNvPr id="4" name="Объект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87794" y="2595716"/>
                        <a:ext cx="10117393" cy="39525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0638" y="457200"/>
            <a:ext cx="9571703" cy="213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32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6924170"/>
              </p:ext>
            </p:extLst>
          </p:nvPr>
        </p:nvGraphicFramePr>
        <p:xfrm>
          <a:off x="3425210" y="221226"/>
          <a:ext cx="8402996" cy="45572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2" name="Acrobat Document" r:id="rId3" imgW="6857708" imgH="5143382" progId="Acrobat.Document.11">
                  <p:embed/>
                </p:oleObj>
              </mc:Choice>
              <mc:Fallback>
                <p:oleObj name="Acrobat Document" r:id="rId3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25210" y="221226"/>
                        <a:ext cx="8402996" cy="45572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1849888"/>
              </p:ext>
            </p:extLst>
          </p:nvPr>
        </p:nvGraphicFramePr>
        <p:xfrm>
          <a:off x="3425210" y="3392130"/>
          <a:ext cx="8402996" cy="3259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3" name="Acrobat Document" r:id="rId5" imgW="6857708" imgH="5143382" progId="Acrobat.Document.11">
                  <p:embed/>
                </p:oleObj>
              </mc:Choice>
              <mc:Fallback>
                <p:oleObj name="Acrobat Document" r:id="rId5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425210" y="3392130"/>
                        <a:ext cx="8402996" cy="32593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7957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8084118"/>
              </p:ext>
            </p:extLst>
          </p:nvPr>
        </p:nvGraphicFramePr>
        <p:xfrm>
          <a:off x="2492477" y="239559"/>
          <a:ext cx="9379975" cy="47011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96" name="Acrobat Document" r:id="rId3" imgW="6857708" imgH="5143382" progId="Acrobat.Document.11">
                  <p:embed/>
                </p:oleObj>
              </mc:Choice>
              <mc:Fallback>
                <p:oleObj name="Acrobat Document" r:id="rId3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92477" y="239559"/>
                        <a:ext cx="9379975" cy="47011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262391"/>
              </p:ext>
            </p:extLst>
          </p:nvPr>
        </p:nvGraphicFramePr>
        <p:xfrm>
          <a:off x="2492477" y="3436374"/>
          <a:ext cx="9379975" cy="30971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97" name="Acrobat Document" r:id="rId5" imgW="6857708" imgH="5143382" progId="Acrobat.Document.11">
                  <p:embed/>
                </p:oleObj>
              </mc:Choice>
              <mc:Fallback>
                <p:oleObj name="Acrobat Document" r:id="rId5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92477" y="3436374"/>
                        <a:ext cx="9379975" cy="30971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72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330610"/>
              </p:ext>
            </p:extLst>
          </p:nvPr>
        </p:nvGraphicFramePr>
        <p:xfrm>
          <a:off x="2816942" y="283804"/>
          <a:ext cx="8922774" cy="3403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8" name="Acrobat Document" r:id="rId3" imgW="6857708" imgH="5143382" progId="Acrobat.Document.11">
                  <p:embed/>
                </p:oleObj>
              </mc:Choice>
              <mc:Fallback>
                <p:oleObj name="Acrobat Document" r:id="rId3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16942" y="283804"/>
                        <a:ext cx="8922774" cy="34032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9835573"/>
              </p:ext>
            </p:extLst>
          </p:nvPr>
        </p:nvGraphicFramePr>
        <p:xfrm>
          <a:off x="2816942" y="2698955"/>
          <a:ext cx="8922774" cy="3952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9" name="Acrobat Document" r:id="rId5" imgW="6857708" imgH="5143382" progId="Acrobat.Document.11">
                  <p:embed/>
                </p:oleObj>
              </mc:Choice>
              <mc:Fallback>
                <p:oleObj name="Acrobat Document" r:id="rId5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16942" y="2698955"/>
                        <a:ext cx="8922774" cy="39525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895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8679325"/>
              </p:ext>
            </p:extLst>
          </p:nvPr>
        </p:nvGraphicFramePr>
        <p:xfrm>
          <a:off x="2138516" y="136320"/>
          <a:ext cx="9586452" cy="3668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42" name="Acrobat Document" r:id="rId3" imgW="6857708" imgH="5143382" progId="Acrobat.Document.11">
                  <p:embed/>
                </p:oleObj>
              </mc:Choice>
              <mc:Fallback>
                <p:oleObj name="Acrobat Document" r:id="rId3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38516" y="136320"/>
                        <a:ext cx="9586452" cy="36687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9145420"/>
              </p:ext>
            </p:extLst>
          </p:nvPr>
        </p:nvGraphicFramePr>
        <p:xfrm>
          <a:off x="2138516" y="3097161"/>
          <a:ext cx="9586452" cy="37608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43" name="Acrobat Document" r:id="rId5" imgW="6857708" imgH="5143382" progId="Acrobat.Document.11">
                  <p:embed/>
                </p:oleObj>
              </mc:Choice>
              <mc:Fallback>
                <p:oleObj name="Acrobat Document" r:id="rId5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38516" y="3097161"/>
                        <a:ext cx="9586452" cy="37608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440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7501447"/>
              </p:ext>
            </p:extLst>
          </p:nvPr>
        </p:nvGraphicFramePr>
        <p:xfrm>
          <a:off x="2418735" y="427703"/>
          <a:ext cx="9438967" cy="3318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2" name="Acrobat Document" r:id="rId3" imgW="6857708" imgH="5143382" progId="Acrobat.Document.11">
                  <p:embed/>
                </p:oleObj>
              </mc:Choice>
              <mc:Fallback>
                <p:oleObj name="Acrobat Document" r:id="rId3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18735" y="427703"/>
                        <a:ext cx="9438967" cy="3318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1638683"/>
              </p:ext>
            </p:extLst>
          </p:nvPr>
        </p:nvGraphicFramePr>
        <p:xfrm>
          <a:off x="2418735" y="2831691"/>
          <a:ext cx="9438967" cy="4173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3" name="Acrobat Document" r:id="rId5" imgW="6857708" imgH="5143382" progId="Acrobat.Document.11">
                  <p:embed/>
                </p:oleObj>
              </mc:Choice>
              <mc:Fallback>
                <p:oleObj name="Acrobat Document" r:id="rId5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18735" y="2831691"/>
                        <a:ext cx="9438967" cy="41736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098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4607393"/>
              </p:ext>
            </p:extLst>
          </p:nvPr>
        </p:nvGraphicFramePr>
        <p:xfrm>
          <a:off x="3141406" y="342797"/>
          <a:ext cx="8745794" cy="33148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6" name="Acrobat Document" r:id="rId3" imgW="6857708" imgH="5143382" progId="Acrobat.Document.11">
                  <p:embed/>
                </p:oleObj>
              </mc:Choice>
              <mc:Fallback>
                <p:oleObj name="Acrobat Document" r:id="rId3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41406" y="342797"/>
                        <a:ext cx="8745794" cy="33148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6063986"/>
              </p:ext>
            </p:extLst>
          </p:nvPr>
        </p:nvGraphicFramePr>
        <p:xfrm>
          <a:off x="3141406" y="2300747"/>
          <a:ext cx="8745794" cy="432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7" name="Acrobat Document" r:id="rId5" imgW="6857708" imgH="5143382" progId="Acrobat.Document.11">
                  <p:embed/>
                </p:oleObj>
              </mc:Choice>
              <mc:Fallback>
                <p:oleObj name="Acrobat Document" r:id="rId5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141406" y="2300747"/>
                        <a:ext cx="8745794" cy="4321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0690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267702"/>
              </p:ext>
            </p:extLst>
          </p:nvPr>
        </p:nvGraphicFramePr>
        <p:xfrm>
          <a:off x="2713704" y="254307"/>
          <a:ext cx="9232490" cy="33295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12" name="Acrobat Document" r:id="rId3" imgW="6857708" imgH="5143382" progId="Acrobat.Document.11">
                  <p:embed/>
                </p:oleObj>
              </mc:Choice>
              <mc:Fallback>
                <p:oleObj name="Acrobat Document" r:id="rId3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13704" y="254307"/>
                        <a:ext cx="9232490" cy="33295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1431442"/>
              </p:ext>
            </p:extLst>
          </p:nvPr>
        </p:nvGraphicFramePr>
        <p:xfrm>
          <a:off x="2713704" y="3318388"/>
          <a:ext cx="9232490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13" name="Acrobat Document" r:id="rId5" imgW="6857708" imgH="5143382" progId="Acrobat.Document.11">
                  <p:embed/>
                </p:oleObj>
              </mc:Choice>
              <mc:Fallback>
                <p:oleObj name="Acrobat Document" r:id="rId5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13704" y="3318388"/>
                        <a:ext cx="9232490" cy="320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273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5115073"/>
              </p:ext>
            </p:extLst>
          </p:nvPr>
        </p:nvGraphicFramePr>
        <p:xfrm>
          <a:off x="2256504" y="136320"/>
          <a:ext cx="9556954" cy="3580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30" name="Acrobat Document" r:id="rId3" imgW="6857708" imgH="5143382" progId="Acrobat.Document.11">
                  <p:embed/>
                </p:oleObj>
              </mc:Choice>
              <mc:Fallback>
                <p:oleObj name="Acrobat Document" r:id="rId3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56504" y="136320"/>
                        <a:ext cx="9556954" cy="35802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3533137"/>
              </p:ext>
            </p:extLst>
          </p:nvPr>
        </p:nvGraphicFramePr>
        <p:xfrm>
          <a:off x="2256504" y="3583858"/>
          <a:ext cx="9556954" cy="31413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31" name="Acrobat Document" r:id="rId5" imgW="6857708" imgH="5143382" progId="Acrobat.Document.11">
                  <p:embed/>
                </p:oleObj>
              </mc:Choice>
              <mc:Fallback>
                <p:oleObj name="Acrobat Document" r:id="rId5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56504" y="3583858"/>
                        <a:ext cx="9556954" cy="31413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80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3926711"/>
              </p:ext>
            </p:extLst>
          </p:nvPr>
        </p:nvGraphicFramePr>
        <p:xfrm>
          <a:off x="1790033" y="1224116"/>
          <a:ext cx="8716297" cy="54420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Acrobat Document" r:id="rId3" imgW="6857708" imgH="5143382" progId="Acrobat.Document.11">
                  <p:embed/>
                </p:oleObj>
              </mc:Choice>
              <mc:Fallback>
                <p:oleObj name="Acrobat Document" r:id="rId3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0033" y="1224116"/>
                        <a:ext cx="8716297" cy="54420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вал 2"/>
          <p:cNvSpPr/>
          <p:nvPr/>
        </p:nvSpPr>
        <p:spPr>
          <a:xfrm>
            <a:off x="8583561" y="545689"/>
            <a:ext cx="3451123" cy="306766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 smtClean="0">
                <a:solidFill>
                  <a:schemeClr val="tx1"/>
                </a:solidFill>
              </a:rPr>
              <a:t>Formula generală</a:t>
            </a:r>
          </a:p>
          <a:p>
            <a:pPr algn="ctr"/>
            <a:r>
              <a:rPr lang="ro-RO" sz="2400" b="1" dirty="0" smtClean="0">
                <a:solidFill>
                  <a:schemeClr val="tx1"/>
                </a:solidFill>
              </a:rPr>
              <a:t>C</a:t>
            </a:r>
            <a:r>
              <a:rPr lang="ro-RO" b="1" dirty="0" smtClean="0">
                <a:solidFill>
                  <a:schemeClr val="tx1"/>
                </a:solidFill>
              </a:rPr>
              <a:t>n</a:t>
            </a:r>
            <a:r>
              <a:rPr lang="ro-RO" sz="2400" b="1" dirty="0" smtClean="0">
                <a:solidFill>
                  <a:schemeClr val="tx1"/>
                </a:solidFill>
              </a:rPr>
              <a:t>H</a:t>
            </a:r>
            <a:r>
              <a:rPr lang="ro-RO" b="1" dirty="0" smtClean="0">
                <a:solidFill>
                  <a:schemeClr val="tx1"/>
                </a:solidFill>
              </a:rPr>
              <a:t>2n</a:t>
            </a:r>
            <a:r>
              <a:rPr lang="ro-RO" sz="2400" b="1" dirty="0" smtClean="0">
                <a:solidFill>
                  <a:schemeClr val="tx1"/>
                </a:solidFill>
              </a:rPr>
              <a:t>O</a:t>
            </a:r>
            <a:r>
              <a:rPr lang="ro-RO" b="1" dirty="0" smtClean="0">
                <a:solidFill>
                  <a:schemeClr val="tx1"/>
                </a:solidFill>
              </a:rPr>
              <a:t>2</a:t>
            </a:r>
          </a:p>
          <a:p>
            <a:pPr algn="ctr"/>
            <a:r>
              <a:rPr lang="ro-RO" b="1" dirty="0" smtClean="0">
                <a:solidFill>
                  <a:schemeClr val="tx1"/>
                </a:solidFill>
              </a:rPr>
              <a:t>(acizii monocarboxilici)</a:t>
            </a:r>
          </a:p>
          <a:p>
            <a:pPr algn="ctr"/>
            <a:r>
              <a:rPr lang="ro-RO" sz="2400" b="1" dirty="0" smtClean="0">
                <a:solidFill>
                  <a:schemeClr val="tx1"/>
                </a:solidFill>
              </a:rPr>
              <a:t>C</a:t>
            </a:r>
            <a:r>
              <a:rPr lang="ro-RO" b="1" dirty="0" smtClean="0">
                <a:solidFill>
                  <a:schemeClr val="tx1"/>
                </a:solidFill>
              </a:rPr>
              <a:t>n</a:t>
            </a:r>
            <a:r>
              <a:rPr lang="ro-RO" sz="2400" b="1" dirty="0" smtClean="0">
                <a:solidFill>
                  <a:schemeClr val="tx1"/>
                </a:solidFill>
              </a:rPr>
              <a:t>H</a:t>
            </a:r>
            <a:r>
              <a:rPr lang="ro-RO" b="1" dirty="0" smtClean="0">
                <a:solidFill>
                  <a:schemeClr val="tx1"/>
                </a:solidFill>
              </a:rPr>
              <a:t>2n-2</a:t>
            </a:r>
            <a:r>
              <a:rPr lang="ro-RO" sz="2400" b="1" dirty="0" smtClean="0">
                <a:solidFill>
                  <a:schemeClr val="tx1"/>
                </a:solidFill>
              </a:rPr>
              <a:t>O</a:t>
            </a:r>
            <a:r>
              <a:rPr lang="ro-RO" b="1" dirty="0" smtClean="0">
                <a:solidFill>
                  <a:schemeClr val="tx1"/>
                </a:solidFill>
              </a:rPr>
              <a:t>2</a:t>
            </a:r>
          </a:p>
          <a:p>
            <a:pPr algn="ctr"/>
            <a:r>
              <a:rPr lang="ro-RO" b="1" dirty="0" smtClean="0">
                <a:solidFill>
                  <a:schemeClr val="tx1"/>
                </a:solidFill>
              </a:rPr>
              <a:t>Acizii nesaturați</a:t>
            </a:r>
            <a:endParaRPr lang="ro-RO" b="1" dirty="0">
              <a:solidFill>
                <a:schemeClr val="tx1"/>
              </a:solidFill>
            </a:endParaRPr>
          </a:p>
          <a:p>
            <a:pPr algn="ctr"/>
            <a:endParaRPr lang="ro-RO" b="1" dirty="0" smtClean="0">
              <a:solidFill>
                <a:schemeClr val="tx1"/>
              </a:solidFill>
            </a:endParaRPr>
          </a:p>
          <a:p>
            <a:pPr algn="ctr"/>
            <a:endParaRPr lang="ro-RO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49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5263404"/>
              </p:ext>
            </p:extLst>
          </p:nvPr>
        </p:nvGraphicFramePr>
        <p:xfrm>
          <a:off x="2344994" y="534527"/>
          <a:ext cx="9379973" cy="57630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4" name="Acrobat Document" r:id="rId3" imgW="6857708" imgH="5143382" progId="Acrobat.Document.11">
                  <p:embed/>
                </p:oleObj>
              </mc:Choice>
              <mc:Fallback>
                <p:oleObj name="Acrobat Document" r:id="rId3" imgW="6857708" imgH="5143382" progId="Acrobat.Document.11">
                  <p:embed/>
                  <p:pic>
                    <p:nvPicPr>
                      <p:cNvPr id="4" name="Объект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44994" y="534527"/>
                        <a:ext cx="9379973" cy="57630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7687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7871895"/>
              </p:ext>
            </p:extLst>
          </p:nvPr>
        </p:nvGraphicFramePr>
        <p:xfrm>
          <a:off x="2816942" y="195312"/>
          <a:ext cx="8981768" cy="30640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4" name="Acrobat Document" r:id="rId3" imgW="6857708" imgH="5143382" progId="Acrobat.Document.11">
                  <p:embed/>
                </p:oleObj>
              </mc:Choice>
              <mc:Fallback>
                <p:oleObj name="Acrobat Document" r:id="rId3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16942" y="195312"/>
                        <a:ext cx="8981768" cy="30640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9184244"/>
              </p:ext>
            </p:extLst>
          </p:nvPr>
        </p:nvGraphicFramePr>
        <p:xfrm>
          <a:off x="2816942" y="3259392"/>
          <a:ext cx="8981768" cy="33920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5" name="Acrobat Document" r:id="rId5" imgW="6857708" imgH="5143382" progId="Acrobat.Document.11">
                  <p:embed/>
                </p:oleObj>
              </mc:Choice>
              <mc:Fallback>
                <p:oleObj name="Acrobat Document" r:id="rId5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16942" y="3259392"/>
                        <a:ext cx="8981768" cy="33920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4902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0704897"/>
              </p:ext>
            </p:extLst>
          </p:nvPr>
        </p:nvGraphicFramePr>
        <p:xfrm>
          <a:off x="2109019" y="224811"/>
          <a:ext cx="9645445" cy="31083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7" name="Acrobat Document" r:id="rId3" imgW="6857708" imgH="5143382" progId="Acrobat.Document.11">
                  <p:embed/>
                </p:oleObj>
              </mc:Choice>
              <mc:Fallback>
                <p:oleObj name="Acrobat Document" r:id="rId3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09019" y="224811"/>
                        <a:ext cx="9645445" cy="31083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9018" y="2964426"/>
            <a:ext cx="9645445" cy="377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80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3571531"/>
              </p:ext>
            </p:extLst>
          </p:nvPr>
        </p:nvGraphicFramePr>
        <p:xfrm>
          <a:off x="2123768" y="342798"/>
          <a:ext cx="9837173" cy="3860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5" name="Acrobat Document" r:id="rId3" imgW="6857708" imgH="5143382" progId="Acrobat.Document.11">
                  <p:embed/>
                </p:oleObj>
              </mc:Choice>
              <mc:Fallback>
                <p:oleObj name="Acrobat Document" r:id="rId3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3768" y="342798"/>
                        <a:ext cx="9837173" cy="38604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4882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3325109"/>
              </p:ext>
            </p:extLst>
          </p:nvPr>
        </p:nvGraphicFramePr>
        <p:xfrm>
          <a:off x="1887794" y="3185653"/>
          <a:ext cx="9837172" cy="3170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8" name="Acrobat Document" r:id="rId3" imgW="6857708" imgH="5143382" progId="Acrobat.Document.11">
                  <p:embed/>
                </p:oleObj>
              </mc:Choice>
              <mc:Fallback>
                <p:oleObj name="Acrobat Document" r:id="rId3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87794" y="3185653"/>
                        <a:ext cx="9837172" cy="31709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6594302"/>
              </p:ext>
            </p:extLst>
          </p:nvPr>
        </p:nvGraphicFramePr>
        <p:xfrm>
          <a:off x="1887793" y="117989"/>
          <a:ext cx="9837173" cy="3067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9" name="Acrobat Document" r:id="rId5" imgW="6857708" imgH="5143382" progId="Acrobat.Document.11">
                  <p:embed/>
                </p:oleObj>
              </mc:Choice>
              <mc:Fallback>
                <p:oleObj name="Acrobat Document" r:id="rId5" imgW="6857708" imgH="5143382" progId="Acrobat.Document.11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87793" y="117989"/>
                        <a:ext cx="9837173" cy="30676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957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5747123"/>
              </p:ext>
            </p:extLst>
          </p:nvPr>
        </p:nvGraphicFramePr>
        <p:xfrm>
          <a:off x="3097161" y="873739"/>
          <a:ext cx="8200104" cy="46126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2" name="Acrobat Document" r:id="rId3" imgW="6857708" imgH="5143382" progId="Acrobat.Document.11">
                  <p:embed/>
                </p:oleObj>
              </mc:Choice>
              <mc:Fallback>
                <p:oleObj name="Acrobat Document" r:id="rId3" imgW="6857708" imgH="5143382" progId="Acrobat.Document.11">
                  <p:embed/>
                  <p:pic>
                    <p:nvPicPr>
                      <p:cNvPr id="4" name="Объект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97161" y="873739"/>
                        <a:ext cx="8200104" cy="46126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421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9435596"/>
              </p:ext>
            </p:extLst>
          </p:nvPr>
        </p:nvGraphicFramePr>
        <p:xfrm>
          <a:off x="2584552" y="711507"/>
          <a:ext cx="7488596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Acrobat Document" r:id="rId3" imgW="6857708" imgH="5143382" progId="Acrobat.Document.11">
                  <p:embed/>
                </p:oleObj>
              </mc:Choice>
              <mc:Fallback>
                <p:oleObj name="Acrobat Document" r:id="rId3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84552" y="711507"/>
                        <a:ext cx="7488596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69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0678698"/>
              </p:ext>
            </p:extLst>
          </p:nvPr>
        </p:nvGraphicFramePr>
        <p:xfrm>
          <a:off x="1985134" y="2949677"/>
          <a:ext cx="9725085" cy="37165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6" name="Acrobat Document" r:id="rId3" imgW="6857708" imgH="5143382" progId="Acrobat.Document.11">
                  <p:embed/>
                </p:oleObj>
              </mc:Choice>
              <mc:Fallback>
                <p:oleObj name="Acrobat Document" r:id="rId3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85134" y="2949677"/>
                        <a:ext cx="9725085" cy="37165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8770236"/>
              </p:ext>
            </p:extLst>
          </p:nvPr>
        </p:nvGraphicFramePr>
        <p:xfrm>
          <a:off x="1985134" y="221227"/>
          <a:ext cx="9725085" cy="272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7" name="Acrobat Document" r:id="rId5" imgW="6857708" imgH="5143382" progId="Acrobat.Document.11">
                  <p:embed/>
                </p:oleObj>
              </mc:Choice>
              <mc:Fallback>
                <p:oleObj name="Acrobat Document" r:id="rId5" imgW="6857708" imgH="5143382" progId="Acrobat.Document.11">
                  <p:embed/>
                  <p:pic>
                    <p:nvPicPr>
                      <p:cNvPr id="4" name="Объект 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85134" y="221227"/>
                        <a:ext cx="9725085" cy="2728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022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0944186"/>
              </p:ext>
            </p:extLst>
          </p:nvPr>
        </p:nvGraphicFramePr>
        <p:xfrm>
          <a:off x="2300748" y="785249"/>
          <a:ext cx="9276735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0" name="Acrobat Document" r:id="rId3" imgW="6857708" imgH="5143382" progId="Acrobat.Document.11">
                  <p:embed/>
                </p:oleObj>
              </mc:Choice>
              <mc:Fallback>
                <p:oleObj name="Acrobat Document" r:id="rId3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00748" y="785249"/>
                        <a:ext cx="9276735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0309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9347827"/>
              </p:ext>
            </p:extLst>
          </p:nvPr>
        </p:nvGraphicFramePr>
        <p:xfrm>
          <a:off x="2894268" y="427703"/>
          <a:ext cx="8314506" cy="28759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2" name="Acrobat Document" r:id="rId3" imgW="6857708" imgH="5143382" progId="Acrobat.Document.11">
                  <p:embed/>
                </p:oleObj>
              </mc:Choice>
              <mc:Fallback>
                <p:oleObj name="Acrobat Document" r:id="rId3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94268" y="427703"/>
                        <a:ext cx="8314506" cy="28759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2358267"/>
              </p:ext>
            </p:extLst>
          </p:nvPr>
        </p:nvGraphicFramePr>
        <p:xfrm>
          <a:off x="2894268" y="2510810"/>
          <a:ext cx="8314506" cy="41554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3" name="Acrobat Document" r:id="rId5" imgW="6857708" imgH="5143382" progId="Acrobat.Document.11">
                  <p:embed/>
                </p:oleObj>
              </mc:Choice>
              <mc:Fallback>
                <p:oleObj name="Acrobat Document" r:id="rId5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94268" y="2510810"/>
                        <a:ext cx="8314506" cy="41554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133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6411862"/>
              </p:ext>
            </p:extLst>
          </p:nvPr>
        </p:nvGraphicFramePr>
        <p:xfrm>
          <a:off x="2595712" y="191729"/>
          <a:ext cx="9276735" cy="4277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56" name="Acrobat Document" r:id="rId3" imgW="6857708" imgH="5143382" progId="Acrobat.Document.11">
                  <p:embed/>
                </p:oleObj>
              </mc:Choice>
              <mc:Fallback>
                <p:oleObj name="Acrobat Document" r:id="rId3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95712" y="191729"/>
                        <a:ext cx="9276735" cy="42770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9185192"/>
              </p:ext>
            </p:extLst>
          </p:nvPr>
        </p:nvGraphicFramePr>
        <p:xfrm>
          <a:off x="2595714" y="2448232"/>
          <a:ext cx="9276735" cy="41885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57" name="Acrobat Document" r:id="rId5" imgW="6857708" imgH="5143382" progId="Acrobat.Document.11">
                  <p:embed/>
                </p:oleObj>
              </mc:Choice>
              <mc:Fallback>
                <p:oleObj name="Acrobat Document" r:id="rId5" imgW="6857708" imgH="5143382" progId="Acrobat.Document.11">
                  <p:embed/>
                  <p:pic>
                    <p:nvPicPr>
                      <p:cNvPr id="4" name="Объект 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95714" y="2448232"/>
                        <a:ext cx="9276735" cy="41885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88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703166"/>
              </p:ext>
            </p:extLst>
          </p:nvPr>
        </p:nvGraphicFramePr>
        <p:xfrm>
          <a:off x="2477730" y="726255"/>
          <a:ext cx="9276734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3" name="Acrobat Document" r:id="rId3" imgW="6857708" imgH="5143382" progId="Acrobat.Document.11">
                  <p:embed/>
                </p:oleObj>
              </mc:Choice>
              <mc:Fallback>
                <p:oleObj name="Acrobat Document" r:id="rId3" imgW="6857708" imgH="5143382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77730" y="726255"/>
                        <a:ext cx="9276734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449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2245</TotalTime>
  <Words>13</Words>
  <Application>Microsoft Office PowerPoint</Application>
  <PresentationFormat>Широкоэкранный</PresentationFormat>
  <Paragraphs>9</Paragraphs>
  <Slides>24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Century Gothic</vt:lpstr>
      <vt:lpstr>Georgia</vt:lpstr>
      <vt:lpstr>Wingdings 3</vt:lpstr>
      <vt:lpstr>Легкий дым</vt:lpstr>
      <vt:lpstr>Acrobat Document</vt:lpstr>
      <vt:lpstr>    ACIZII CARBOXILICI  HIDROXIACIZII OXOACIZII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ana popusoi</dc:creator>
  <cp:lastModifiedBy>ana popusoi</cp:lastModifiedBy>
  <cp:revision>28</cp:revision>
  <dcterms:created xsi:type="dcterms:W3CDTF">2020-05-09T09:10:41Z</dcterms:created>
  <dcterms:modified xsi:type="dcterms:W3CDTF">2025-09-23T06:06:38Z</dcterms:modified>
</cp:coreProperties>
</file>