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6" r:id="rId5"/>
    <p:sldId id="294" r:id="rId6"/>
    <p:sldId id="263" r:id="rId7"/>
    <p:sldId id="257" r:id="rId8"/>
    <p:sldId id="396" r:id="rId9"/>
    <p:sldId id="397" r:id="rId10"/>
    <p:sldId id="398" r:id="rId11"/>
    <p:sldId id="340" r:id="rId12"/>
    <p:sldId id="341" r:id="rId13"/>
    <p:sldId id="399" r:id="rId14"/>
    <p:sldId id="259" r:id="rId15"/>
    <p:sldId id="279" r:id="rId16"/>
    <p:sldId id="400" r:id="rId17"/>
    <p:sldId id="268" r:id="rId18"/>
    <p:sldId id="277" r:id="rId19"/>
    <p:sldId id="299" r:id="rId20"/>
    <p:sldId id="300" r:id="rId21"/>
    <p:sldId id="301" r:id="rId22"/>
    <p:sldId id="260" r:id="rId23"/>
    <p:sldId id="261" r:id="rId24"/>
    <p:sldId id="264" r:id="rId25"/>
    <p:sldId id="265" r:id="rId26"/>
    <p:sldId id="281" r:id="rId27"/>
    <p:sldId id="271" r:id="rId28"/>
    <p:sldId id="272" r:id="rId29"/>
    <p:sldId id="401" r:id="rId30"/>
    <p:sldId id="402" r:id="rId31"/>
    <p:sldId id="403" r:id="rId32"/>
    <p:sldId id="404" r:id="rId33"/>
    <p:sldId id="405" r:id="rId34"/>
    <p:sldId id="406" r:id="rId35"/>
    <p:sldId id="407" r:id="rId36"/>
    <p:sldId id="297" r:id="rId37"/>
    <p:sldId id="408" r:id="rId38"/>
    <p:sldId id="295" r:id="rId39"/>
    <p:sldId id="296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9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98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33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11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80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7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01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0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26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5/4/2025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014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interaction-design.org/literature/article/adaptive-vs-responsive-design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audeamus.md/" TargetMode="External"/><Relationship Id="rId2" Type="http://schemas.openxmlformats.org/officeDocument/2006/relationships/hyperlink" Target="https://dequeuniversity.com/library/responsive/1-non-responsiv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sm.md/" TargetMode="External"/><Relationship Id="rId5" Type="http://schemas.openxmlformats.org/officeDocument/2006/relationships/hyperlink" Target="https://gov.md/ro" TargetMode="External"/><Relationship Id="rId4" Type="http://schemas.openxmlformats.org/officeDocument/2006/relationships/hyperlink" Target="https://www.farmacieonline.md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999.md/ru/" TargetMode="External"/><Relationship Id="rId2" Type="http://schemas.openxmlformats.org/officeDocument/2006/relationships/hyperlink" Target="https://m.999.md/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u.wikipedia.org/wiki/%D0%92%D1%91%D1%80%D1%81%D1%82%D0%BA%D0%B0_%D0%B2%D0%B5%D0%B1-%D1%81%D1%82%D1%80%D0%B0%D0%BD%D0%B8%D1%8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F452A527-3631-41ED-858D-3777A7D14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peak Pro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0968" y="639097"/>
            <a:ext cx="5584722" cy="3494791"/>
          </a:xfrm>
        </p:spPr>
        <p:txBody>
          <a:bodyPr>
            <a:normAutofit fontScale="90000"/>
          </a:bodyPr>
          <a:lstStyle/>
          <a:p>
            <a:r>
              <a:rPr lang="ro-MD" sz="8000" dirty="0">
                <a:effectLst/>
                <a:ea typeface="Times New Roman" panose="02020603050405020304" pitchFamily="18" charset="0"/>
              </a:rPr>
              <a:t>Machetarea paginilor web. MediaQueries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9999" y="4455621"/>
            <a:ext cx="4829101" cy="1238616"/>
          </a:xfrm>
        </p:spPr>
        <p:txBody>
          <a:bodyPr>
            <a:normAutofit/>
          </a:bodyPr>
          <a:lstStyle/>
          <a:p>
            <a:pPr algn="r"/>
            <a:r>
              <a:rPr lang="ro-RO" dirty="0"/>
              <a:t>Natalia Pleșca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40CBE3-3F91-419A-A649-32AB388EC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"/>
            <a:ext cx="6096000" cy="685799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8A9C89-B313-458F-9C85-515930A51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05053" y="4294754"/>
            <a:ext cx="43891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5915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39BFB-8FB3-4408-B842-A4B10B5E7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Dar ce este ”</a:t>
            </a:r>
            <a:r>
              <a:rPr lang="ro-RO" b="1" dirty="0">
                <a:solidFill>
                  <a:srgbClr val="00B0F0"/>
                </a:solidFill>
              </a:rPr>
              <a:t>responsive design</a:t>
            </a:r>
            <a:r>
              <a:rPr lang="ro-RO" dirty="0"/>
              <a:t>”?</a:t>
            </a:r>
            <a:endParaRPr lang="en-GB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96AA951-F966-4707-A442-BC70F8DF5FD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149186"/>
            <a:ext cx="10058399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090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300E0-F5F3-4194-9370-C47556629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70016"/>
          </a:xfrm>
        </p:spPr>
        <p:txBody>
          <a:bodyPr>
            <a:normAutofit/>
          </a:bodyPr>
          <a:lstStyle/>
          <a:p>
            <a:r>
              <a:rPr lang="ro-RO" b="1" dirty="0"/>
              <a:t>R</a:t>
            </a:r>
            <a:r>
              <a:rPr lang="en-US" b="1" dirty="0" err="1"/>
              <a:t>esponsive</a:t>
            </a:r>
            <a:r>
              <a:rPr lang="en-US" b="1" dirty="0"/>
              <a:t> </a:t>
            </a:r>
            <a:r>
              <a:rPr lang="ro-RO" b="1" dirty="0"/>
              <a:t>W</a:t>
            </a:r>
            <a:r>
              <a:rPr lang="en-US" b="1" dirty="0"/>
              <a:t>eb </a:t>
            </a:r>
            <a:r>
              <a:rPr lang="ro-RO" b="1" dirty="0"/>
              <a:t>D</a:t>
            </a:r>
            <a:r>
              <a:rPr lang="en-US" b="1" dirty="0" err="1"/>
              <a:t>esig</a:t>
            </a:r>
            <a:r>
              <a:rPr lang="ro-RO" b="1" dirty="0"/>
              <a:t>n - RWD</a:t>
            </a:r>
            <a:endParaRPr lang="ro-RO" sz="26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8543A-FE27-4411-BFF9-46AD1D505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150" y="1917290"/>
            <a:ext cx="11295186" cy="4369209"/>
          </a:xfrm>
        </p:spPr>
        <p:txBody>
          <a:bodyPr>
            <a:noAutofit/>
          </a:bodyPr>
          <a:lstStyle/>
          <a:p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Dacă ar fi să tr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ducem în limba română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noțiunea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responsive web design 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 fi 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o-RO" sz="2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</a:t>
            </a:r>
            <a:r>
              <a:rPr lang="ro-RO" sz="26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sensibil</a:t>
            </a:r>
            <a:r>
              <a:rPr lang="ro-RO" sz="2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lang="ro-RO" sz="2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6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receptiv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mai operează și cu noțiunea de design al site-ului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care își 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o-RO" sz="25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adaptează conținuturile la dispozitivul de prezentare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 </a:t>
            </a:r>
            <a:endParaRPr lang="en-GB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 există diferențe între noțiunea de </a:t>
            </a:r>
            <a:r>
              <a:rPr lang="ro-RO" sz="25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RWD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și </a:t>
            </a:r>
            <a:r>
              <a:rPr lang="ro-RO" sz="25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AdaptiveDesign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 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a nu se confunda </a:t>
            </a:r>
            <a:endParaRPr lang="ru-RU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RWD este în strânsă legătură cu noțiunea de 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sz="2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UX design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Suplimentar: </a:t>
            </a:r>
          </a:p>
          <a:p>
            <a:r>
              <a:rPr lang="ro-RO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https://www.interaction-design.org/literature/article/adaptive-vs-responsive-design</a:t>
            </a:r>
            <a:r>
              <a:rPr lang="ro-RO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Responsive Web Design with Media Query in CSS | by Anupam Roy | Medium">
            <a:extLst>
              <a:ext uri="{FF2B5EF4-FFF2-40B4-BE49-F238E27FC236}">
                <a16:creationId xmlns:a16="http://schemas.microsoft.com/office/drawing/2014/main" id="{50D43EC2-6C3A-4C88-8C20-D9F01F660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845" y="4299875"/>
            <a:ext cx="3390899" cy="198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370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3DBCC-32FB-469E-9C22-BB9A7D530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A</a:t>
            </a:r>
            <a:r>
              <a:rPr lang="en-US" dirty="0" err="1"/>
              <a:t>naliz</a:t>
            </a:r>
            <a:r>
              <a:rPr lang="ro-RO" dirty="0"/>
              <a:t>ăm exemple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91B3B8-3BDE-4BE3-A159-19172EF468F0}"/>
              </a:ext>
            </a:extLst>
          </p:cNvPr>
          <p:cNvSpPr txBox="1"/>
          <p:nvPr/>
        </p:nvSpPr>
        <p:spPr>
          <a:xfrm>
            <a:off x="1175938" y="2099187"/>
            <a:ext cx="1020981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https://dequeuniversity.com/library/responsive/1-non-responsive</a:t>
            </a:r>
            <a:endParaRPr lang="en-GB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http://gaudeamus.md/</a:t>
            </a:r>
            <a:endParaRPr 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https://www.farmacieonline.md/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https://gov.md/ro</a:t>
            </a:r>
            <a:endParaRPr 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https://usm.md/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endParaRPr lang="en-GB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233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B8753-10CA-4CF7-BB1B-85095A3B3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193084"/>
            <a:ext cx="6062056" cy="1450757"/>
          </a:xfrm>
        </p:spPr>
        <p:txBody>
          <a:bodyPr/>
          <a:lstStyle/>
          <a:p>
            <a:r>
              <a:rPr lang="ro-RO" dirty="0"/>
              <a:t>RWD vs Adaptive Design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5D949-05D4-49A2-8A21-CD3395406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724369"/>
            <a:ext cx="10945784" cy="3209020"/>
          </a:xfrm>
        </p:spPr>
        <p:txBody>
          <a:bodyPr>
            <a:normAutofit lnSpcReduction="10000"/>
          </a:bodyPr>
          <a:lstStyle/>
          <a:p>
            <a:r>
              <a:rPr lang="ro-RO" sz="2400" b="0" i="0" dirty="0">
                <a:effectLst/>
                <a:latin typeface="Segoe UI Historic" panose="020B0502040204020203" pitchFamily="34" charset="0"/>
              </a:rPr>
              <a:t>Un design receptiv (</a:t>
            </a:r>
            <a:r>
              <a:rPr lang="en-GB" sz="2400" b="1" i="0" dirty="0">
                <a:effectLst/>
                <a:highlight>
                  <a:srgbClr val="00FFFF"/>
                </a:highlight>
                <a:latin typeface="Segoe UI Historic" panose="020B0502040204020203" pitchFamily="34" charset="0"/>
              </a:rPr>
              <a:t>responsive design </a:t>
            </a:r>
            <a:r>
              <a:rPr lang="ro-RO" sz="2400" b="0" i="0" dirty="0">
                <a:effectLst/>
                <a:latin typeface="Segoe UI Historic" panose="020B0502040204020203" pitchFamily="34" charset="0"/>
              </a:rPr>
              <a:t>) al unui conținut web presupune că acesta își poate schimba aspectul și forma în funcție de dimensiunea ecranului dispozitivului de pe care el este accesat: </a:t>
            </a:r>
            <a:r>
              <a:rPr lang="en-GB" sz="2400" b="0" i="0" dirty="0">
                <a:effectLst/>
                <a:latin typeface="Segoe UI Historic" panose="020B0502040204020203" pitchFamily="34" charset="0"/>
              </a:rPr>
              <a:t>fie </a:t>
            </a:r>
            <a:r>
              <a:rPr lang="en-GB" sz="2400" b="0" i="0" dirty="0" err="1">
                <a:effectLst/>
                <a:latin typeface="Segoe UI Historic" panose="020B0502040204020203" pitchFamily="34" charset="0"/>
              </a:rPr>
              <a:t>acesta</a:t>
            </a:r>
            <a:r>
              <a:rPr lang="en-GB" sz="2400" b="0" i="0" dirty="0">
                <a:effectLst/>
                <a:latin typeface="Segoe UI Historic" panose="020B0502040204020203" pitchFamily="34" charset="0"/>
              </a:rPr>
              <a:t> </a:t>
            </a:r>
            <a:r>
              <a:rPr lang="ro-RO" sz="2400" b="0" i="0" dirty="0">
                <a:effectLst/>
                <a:latin typeface="Segoe UI Historic" panose="020B0502040204020203" pitchFamily="34" charset="0"/>
              </a:rPr>
              <a:t>computer desktop cu ecran mare sau un telefon mobil cu ecran mic</a:t>
            </a:r>
          </a:p>
          <a:p>
            <a:r>
              <a:rPr lang="ro-RO" sz="2400" b="0" i="0" dirty="0">
                <a:effectLst/>
                <a:latin typeface="Segoe UI Historic" panose="020B0502040204020203" pitchFamily="34" charset="0"/>
              </a:rPr>
              <a:t>Un design adaptiv (</a:t>
            </a:r>
            <a:r>
              <a:rPr lang="en-GB" sz="2400" b="1" i="0" dirty="0">
                <a:effectLst/>
                <a:highlight>
                  <a:srgbClr val="FFFF00"/>
                </a:highlight>
                <a:latin typeface="Segoe UI Historic" panose="020B0502040204020203" pitchFamily="34" charset="0"/>
              </a:rPr>
              <a:t>adaptive design </a:t>
            </a:r>
            <a:r>
              <a:rPr lang="ro-RO" sz="2400" b="0" i="0" dirty="0">
                <a:effectLst/>
                <a:latin typeface="Segoe UI Historic" panose="020B0502040204020203" pitchFamily="34" charset="0"/>
              </a:rPr>
              <a:t>) necesită crearea diferitor prezentări ale conținuturilor web, pentru fiecare dispozitiv de pe care va fi accesat site-ul web</a:t>
            </a:r>
          </a:p>
          <a:p>
            <a:r>
              <a:rPr lang="ro-RO" sz="2400" b="0" i="0" dirty="0">
                <a:effectLst/>
                <a:latin typeface="Segoe UI Historic" panose="020B0502040204020203" pitchFamily="34" charset="0"/>
              </a:rPr>
              <a:t>Exemplu: </a:t>
            </a:r>
            <a:r>
              <a:rPr lang="en-GB" sz="2400" dirty="0">
                <a:hlinkClick r:id="rId2"/>
              </a:rPr>
              <a:t>https://m.999.md/ru/</a:t>
            </a:r>
            <a:r>
              <a:rPr lang="ro-RO" sz="2400" dirty="0"/>
              <a:t> și </a:t>
            </a:r>
            <a:r>
              <a:rPr lang="ro-RO" sz="2400" dirty="0">
                <a:hlinkClick r:id="rId3"/>
              </a:rPr>
              <a:t>https://999.md/ru/</a:t>
            </a:r>
            <a:endParaRPr lang="en-GB" sz="2400" dirty="0"/>
          </a:p>
        </p:txBody>
      </p:sp>
      <p:pic>
        <p:nvPicPr>
          <p:cNvPr id="6148" name="Picture 4" descr="The Beginner's Guide to Responsive Web Design in 2023">
            <a:extLst>
              <a:ext uri="{FF2B5EF4-FFF2-40B4-BE49-F238E27FC236}">
                <a16:creationId xmlns:a16="http://schemas.microsoft.com/office/drawing/2014/main" id="{0D81EFBD-046B-4F56-BC86-1C7603248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441" y="0"/>
            <a:ext cx="4923559" cy="272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738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AE2F4-DE44-4F78-86AF-348C10A90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253" y="394977"/>
            <a:ext cx="8212974" cy="1450757"/>
          </a:xfrm>
        </p:spPr>
        <p:txBody>
          <a:bodyPr/>
          <a:lstStyle/>
          <a:p>
            <a:r>
              <a:rPr lang="ro-RO" dirty="0"/>
              <a:t>Ce probleme există azi pe web?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1AA80-1BA5-4A51-8E0B-A4251F4F6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770" y="1936955"/>
            <a:ext cx="10817630" cy="4283352"/>
          </a:xfrm>
        </p:spPr>
        <p:txBody>
          <a:bodyPr>
            <a:normAutofit lnSpcReduction="10000"/>
          </a:bodyPr>
          <a:lstStyle/>
          <a:p>
            <a:r>
              <a:rPr lang="ro-RO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Problemele utilizatorilor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en-US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a</a:t>
            </a:r>
            <a:r>
              <a:rPr lang="ro-RO" altLang="ro-RO" sz="2600" dirty="0" err="1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stăzi</a:t>
            </a:r>
            <a:r>
              <a:rPr lang="ro-RO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există o mulțime de dispozitive ce dispun de ecrane cu diferite dimensiuni: telefoane, phabletes, tablete, calculatoare PC, console pentru jocuri, televizoare și alte accesorii electronice</a:t>
            </a:r>
            <a:r>
              <a:rPr lang="en-US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 care le utilizează oamenii</a:t>
            </a:r>
            <a:endParaRPr lang="ru-RU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RO" sz="2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numărul utilizatorilor care accesează Internetul prin intermediul dispozitivelor mobile este în permanentă creștere, dar...</a:t>
            </a:r>
            <a:endParaRPr lang="ru-RU" sz="2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Încă multe resurse web nu sunt adaptate pentru a prezenta într-o formă comodă utilizatorului, conținuturile sale</a:t>
            </a:r>
            <a:endParaRPr lang="ru-RU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</a:t>
            </a:r>
            <a:r>
              <a:rPr lang="ro-RO" sz="24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fiecare dispozitiv mobil este necesară o soluție specială </a:t>
            </a:r>
            <a:r>
              <a:rPr lang="ro-RO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a amplasa contentul pe ecran, din cauza dimensiunilor reduse ale acest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</a:t>
            </a:r>
            <a:r>
              <a:rPr lang="ro-RO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ru-RU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170" name="Picture 2" descr="Why a responsive website is vital | 12grids">
            <a:extLst>
              <a:ext uri="{FF2B5EF4-FFF2-40B4-BE49-F238E27FC236}">
                <a16:creationId xmlns:a16="http://schemas.microsoft.com/office/drawing/2014/main" id="{A4D33660-7D06-4576-8E84-2F28920C1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059" y="89580"/>
            <a:ext cx="3510395" cy="228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077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71102-FAD2-4F60-AEB7-84D41A014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323988"/>
          </a:xfrm>
        </p:spPr>
        <p:txBody>
          <a:bodyPr/>
          <a:lstStyle/>
          <a:p>
            <a:r>
              <a:rPr lang="ro-RO" dirty="0"/>
              <a:t>Din ce cauză au apărut aceste probleme</a:t>
            </a:r>
            <a:r>
              <a:rPr lang="ru-RU" dirty="0"/>
              <a:t>?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C84A7-8224-4834-B4A6-DA0843C4E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6355" y="2064773"/>
            <a:ext cx="10349345" cy="4107425"/>
          </a:xfrm>
        </p:spPr>
        <p:txBody>
          <a:bodyPr>
            <a:normAutofit fontScale="92500"/>
          </a:bodyPr>
          <a:lstStyle/>
          <a:p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Înaintea apariției tabletelor și telefoanelor mobile, paginile web erau proiectate numai pentru ecrane de calculator, și era un lucru firesc ca paginile web să aibă un design </a:t>
            </a:r>
            <a:r>
              <a:rPr lang="ro-MD" altLang="en-US" sz="2500" dirty="0"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static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cu dimensiuni </a:t>
            </a:r>
            <a:r>
              <a:rPr lang="ro-MD" altLang="en-US" sz="2500" dirty="0">
                <a:highlight>
                  <a:srgbClr val="00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fixate</a:t>
            </a:r>
          </a:p>
          <a:p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 tarziu, când ap</a:t>
            </a:r>
            <a:r>
              <a:rPr lang="en-US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reau dispozitive cu ecrane de diferite dimensiuni,</a:t>
            </a:r>
            <a:r>
              <a:rPr lang="en-US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</a:t>
            </a:r>
            <a:r>
              <a:rPr lang="en-US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mici</a:t>
            </a:r>
            <a:r>
              <a:rPr lang="en-US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ât ecranul de desktop, vizualizarea paginilor web cu dimensiuni fixe, mari, era prea incomodă pentru suprafața de vizualizare a ecranelor tabletelor și telefoanelor</a:t>
            </a:r>
          </a:p>
          <a:p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scopul atenuării acestui neajuns, browserele acestor dispozitive încercau să </a:t>
            </a:r>
            <a:r>
              <a:rPr lang="ro-MD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potrivească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pagina pe ecranul dispozitivului. Acest lucru nu totdeauna </a:t>
            </a:r>
            <a:r>
              <a:rPr lang="en-US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reușea </a:t>
            </a:r>
            <a:r>
              <a:rPr lang="en-US" altLang="en-US" sz="25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browserelor</a:t>
            </a:r>
            <a:r>
              <a:rPr lang="en-US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</a:t>
            </a:r>
            <a:endParaRPr lang="ro-MD" altLang="en-US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039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171CF-7BCB-4329-A445-26D1FF8A1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Un pic de statistică...Ce dispozitive utilizează cel mai frecvent utilizatorii?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66356D9-7EAA-4384-AC37-BA54D58F7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154" y="2086393"/>
            <a:ext cx="7398619" cy="416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856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63415-94A5-48F4-AD01-B51D2EF02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Dispozitive utilizate...în general...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5D1710-277E-4D9C-9FD4-FC09600D3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464" y="1737360"/>
            <a:ext cx="9351818" cy="464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031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65F8-CA30-45AC-93CC-0DEDA856D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Accesarea resurselor web de pe diferite dispozitive...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235F3B-12EB-4AD6-BC53-916E782B4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27" y="1841269"/>
            <a:ext cx="9282545" cy="455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27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62840-4F95-4BAF-8DAE-FA64D18DF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Soluția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ro-RO" dirty="0"/>
              <a:t>acest</a:t>
            </a:r>
            <a:r>
              <a:rPr lang="en-US" dirty="0"/>
              <a:t>e</a:t>
            </a:r>
            <a:r>
              <a:rPr lang="ro-RO" dirty="0"/>
              <a:t> probleme...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401E05-9F0F-4345-8CBC-8AC9AD487774}"/>
              </a:ext>
            </a:extLst>
          </p:cNvPr>
          <p:cNvSpPr txBox="1"/>
          <p:nvPr/>
        </p:nvSpPr>
        <p:spPr>
          <a:xfrm>
            <a:off x="629688" y="1957377"/>
            <a:ext cx="6832996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</a:pPr>
            <a:r>
              <a:rPr lang="en-US" altLang="ro-RO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RO" altLang="ro-RO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Din motiv că dimensiunile ecranelor dispozitivelor, utilizate pentru accesarea resurselor web</a:t>
            </a:r>
            <a:r>
              <a:rPr lang="en-US" altLang="ro-RO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altLang="ro-RO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mereu se schimbă, este foarte important ca toate conținuturile site-ului sau a aplicației web să se </a:t>
            </a:r>
            <a:r>
              <a:rPr lang="ro-RO" altLang="ro-RO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adapteze la toate aceste ecrane ale dispozitivelor </a:t>
            </a:r>
            <a:endParaRPr lang="ro-RO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B50A93A-EE6D-4D25-A136-90E44534D5D6}"/>
              </a:ext>
            </a:extLst>
          </p:cNvPr>
          <p:cNvGrpSpPr/>
          <p:nvPr/>
        </p:nvGrpSpPr>
        <p:grpSpPr>
          <a:xfrm>
            <a:off x="7102884" y="2462646"/>
            <a:ext cx="4810580" cy="3296797"/>
            <a:chOff x="7082102" y="2763983"/>
            <a:chExt cx="4810580" cy="329679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B3F1206-9129-4C2F-91DD-004C12296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82102" y="2763983"/>
              <a:ext cx="4810580" cy="1975018"/>
            </a:xfrm>
            <a:prstGeom prst="rect">
              <a:avLst/>
            </a:prstGeom>
          </p:spPr>
        </p:pic>
        <p:pic>
          <p:nvPicPr>
            <p:cNvPr id="2050" name="Picture 2" descr="Smile | SiOWfa16: Science in Our World: Certainty and Controversy">
              <a:extLst>
                <a:ext uri="{FF2B5EF4-FFF2-40B4-BE49-F238E27FC236}">
                  <a16:creationId xmlns:a16="http://schemas.microsoft.com/office/drawing/2014/main" id="{0CFDF580-7A1A-4B55-921D-2840BF433E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7275" y="4739001"/>
              <a:ext cx="1339561" cy="1321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5089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804FF-BA68-43D4-B0A1-697010421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/>
              <a:t>Conținutul temei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8D99-C616-4748-B38F-C0B7512A2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116" y="1967435"/>
            <a:ext cx="10884310" cy="3901657"/>
          </a:xfrm>
        </p:spPr>
        <p:txBody>
          <a:bodyPr>
            <a:noAutofit/>
          </a:bodyPr>
          <a:lstStyle/>
          <a:p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Machetarea paginilor web</a:t>
            </a:r>
          </a:p>
          <a:p>
            <a:r>
              <a:rPr lang="ro-MD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Exemple</a:t>
            </a:r>
          </a:p>
          <a:p>
            <a:r>
              <a:rPr lang="ro-MD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Machete sensibile (</a:t>
            </a:r>
            <a:r>
              <a:rPr lang="ro-MD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responsive</a:t>
            </a:r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la fereastra de </a:t>
            </a:r>
          </a:p>
          <a:p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vizualizare (</a:t>
            </a:r>
            <a:r>
              <a:rPr lang="ro-MD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viewport</a:t>
            </a:r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 utilizatorului</a:t>
            </a:r>
          </a:p>
          <a:p>
            <a:r>
              <a:rPr lang="ro-MD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MD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MediaQueries</a:t>
            </a:r>
            <a:endParaRPr lang="ro-MD" sz="24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MD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Puncte de control (</a:t>
            </a:r>
            <a:r>
              <a:rPr lang="ro-MD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breakPoints</a:t>
            </a:r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ro-MD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o-MD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Principiul mobile-first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146" name="Picture 2" descr="7,634 Lesson Plan Stock Photos - Free &amp; Royalty-Free Stock ...">
            <a:extLst>
              <a:ext uri="{FF2B5EF4-FFF2-40B4-BE49-F238E27FC236}">
                <a16:creationId xmlns:a16="http://schemas.microsoft.com/office/drawing/2014/main" id="{93B98097-B457-4F8E-837D-098382FC8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325" y="1967435"/>
            <a:ext cx="3613355" cy="241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4156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B6C17-3D01-4C68-AF4E-B0804EFFA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Definirea noțiunilor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0FDB1-C9BA-436E-A03D-50A4A071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114" y="1845734"/>
            <a:ext cx="10824450" cy="4399202"/>
          </a:xfrm>
        </p:spPr>
        <p:txBody>
          <a:bodyPr>
            <a:normAutofit fontScale="92500" lnSpcReduction="10000"/>
          </a:bodyPr>
          <a:lstStyle/>
          <a:p>
            <a:r>
              <a:rPr lang="ro-RO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Design-ul </a:t>
            </a:r>
            <a:r>
              <a:rPr lang="ro-RO" sz="24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sensibil</a:t>
            </a:r>
            <a:r>
              <a:rPr lang="ro-RO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sau </a:t>
            </a:r>
            <a:r>
              <a:rPr lang="ro-RO" sz="24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rece</a:t>
            </a:r>
            <a:r>
              <a:rPr lang="ro-RO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ro-RO" sz="24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tiv</a:t>
            </a:r>
            <a:r>
              <a:rPr lang="ro-RO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presupune utilizarea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HTML </a:t>
            </a:r>
            <a:endParaRPr lang="ro-RO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CSS 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(în unele cazuri chiar și JavaScript) pen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ro-RO" sz="2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Schimbarea dimensiunilor elementelor</a:t>
            </a:r>
            <a:r>
              <a:rPr lang="ru-RU" sz="2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1"/>
            <a:r>
              <a:rPr lang="ro-RO" sz="2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Ascunderea</a:t>
            </a:r>
            <a:r>
              <a:rPr lang="ru-RU" sz="2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1"/>
            <a:r>
              <a:rPr lang="ro-RO" sz="2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Comprimarea sau mărirea elementelor site-ului web</a:t>
            </a:r>
            <a:endParaRPr lang="ru-RU" sz="2400" b="1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01168" lvl="1" indent="0">
              <a:buNone/>
            </a:pP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astfel încât conținuturile acestuia să arate bine pe toate dispozitivele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o-RO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PC-uri cu ecrane desk-top, tablete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telefoane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etc.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ro-RO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Responsive web design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-ul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site-ului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presupune că macheta site-ului se adaptează la ecranul dispozitivului, ținând cont de dimensiunile și posibilitățile acestuia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exemplu, un anumit content pe ecranul telefonului va fi prezentat într-o singură coloană, pe când pe ecranul tabletei în 2...</a:t>
            </a:r>
          </a:p>
        </p:txBody>
      </p:sp>
      <p:pic>
        <p:nvPicPr>
          <p:cNvPr id="8194" name="Picture 2" descr="Responsive Web Design GIF - Responsive Web Design - Discover &amp; Share GIFs">
            <a:extLst>
              <a:ext uri="{FF2B5EF4-FFF2-40B4-BE49-F238E27FC236}">
                <a16:creationId xmlns:a16="http://schemas.microsoft.com/office/drawing/2014/main" id="{6B4B3052-F964-486B-8CBC-B3AF33C2058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244" y="745547"/>
            <a:ext cx="3785756" cy="283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8609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B3E53-AB0F-4661-8A5B-06C4E1189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5573" y="644236"/>
            <a:ext cx="7013863" cy="966355"/>
          </a:xfrm>
        </p:spPr>
        <p:txBody>
          <a:bodyPr/>
          <a:lstStyle/>
          <a:p>
            <a:r>
              <a:rPr lang="en-US" dirty="0"/>
              <a:t>“One web”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E1199-50D2-4F7D-B2EF-884791352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20487"/>
            <a:ext cx="11035144" cy="43932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Ideea de bază și rolul designului adaptiv, iar apoi și a celui </a:t>
            </a:r>
            <a:r>
              <a:rPr lang="ro-RO" altLang="en-US" sz="25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responsive,</a:t>
            </a: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pentru prima dată au fost abordate și descrise de </a:t>
            </a:r>
            <a:r>
              <a:rPr lang="ru-RU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World Wide Web Consortium (W3C), </a:t>
            </a: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iulie</a:t>
            </a:r>
            <a:r>
              <a:rPr lang="ru-RU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2008, </a:t>
            </a: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recomandările făcute 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ro-MD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Mobile Web Best Practices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ru-RU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MD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 capitolul</a:t>
            </a:r>
            <a:r>
              <a:rPr lang="ru-RU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"One Web"</a:t>
            </a:r>
          </a:p>
          <a:p>
            <a:pPr>
              <a:lnSpc>
                <a:spcPct val="150000"/>
              </a:lnSpc>
            </a:pP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Aceste recomandări</a:t>
            </a:r>
            <a:r>
              <a:rPr lang="ru-RU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chiar dacă au fost elaborate pentru dispozitivele mobile</a:t>
            </a:r>
            <a:r>
              <a:rPr lang="ru-RU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 în sine nu </a:t>
            </a:r>
            <a:r>
              <a:rPr lang="ro-RO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doar experiența utilizatorului</a:t>
            </a:r>
            <a:r>
              <a:rPr lang="ru-RU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(UX) </a:t>
            </a:r>
            <a:r>
              <a:rPr lang="ro-RO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procesul vizualizării contentului</a:t>
            </a:r>
            <a:r>
              <a:rPr lang="en-US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utilizând dispozitivele mobile</a:t>
            </a:r>
            <a:r>
              <a:rPr lang="ru-RU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 și utilizând ecrane cu rezoluție mare</a:t>
            </a:r>
            <a:r>
              <a:rPr lang="ru-RU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așa ca ecranul de calculator </a:t>
            </a:r>
            <a:r>
              <a:rPr lang="ro-RO" alt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lang="ro-RO" altLang="en-US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cel de televizor</a:t>
            </a:r>
            <a:endParaRPr lang="ro-RO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Amazon Joins the W3C | AWS Open Source Blog">
            <a:extLst>
              <a:ext uri="{FF2B5EF4-FFF2-40B4-BE49-F238E27FC236}">
                <a16:creationId xmlns:a16="http://schemas.microsoft.com/office/drawing/2014/main" id="{0CEBA8AE-CFDD-4E51-99D3-53E59A096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252" y="203476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824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B0649-AA66-478C-9D6B-7F5C08B0B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“Mobile first”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27868-8C28-460D-825B-2FA636353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210" y="1897626"/>
            <a:ext cx="11236667" cy="4503174"/>
          </a:xfrm>
        </p:spPr>
        <p:txBody>
          <a:bodyPr>
            <a:noAutofit/>
          </a:bodyPr>
          <a:lstStyle/>
          <a:p>
            <a:pPr lvl="1"/>
            <a:r>
              <a:rPr lang="ro-RO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Mobile design</a:t>
            </a:r>
            <a:r>
              <a:rPr lang="ru-RU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reprezintă o strategie a designului, care spune că atunci când se creează interfața grafică a unui site sau a unei aplicații web, e necesar mai întâi să se schițeze și realizeze prototipuri pentru cel mai mic ecran, iar apoi să se treacă la prototipuri pentru ecrane mai mari. Astfel, se spune că, </a:t>
            </a:r>
            <a:r>
              <a:rPr lang="ro-RO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oferă o experiență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corectă pentru utilizator, pe un dispozitiv corect</a:t>
            </a:r>
            <a:endParaRPr lang="ru-RU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Motivul, din care această idee are sens, este că din cauza spațiunui redus a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ecranelor mici, designerii UX trebuie să acorde atenție celor mai importante aspecte ale site-ului sau aplicației web și anume </a:t>
            </a:r>
            <a:r>
              <a:rPr lang="ro-RO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contentului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acestuia</a:t>
            </a:r>
            <a:endParaRPr lang="ru-RU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Scăderea treptată a numărului de PC-uri utilizate în ultimul timp de utilizatori, în raport cu creșterea considerabilă a numărului de dispozitive mobile din ultimii ani, au demonstrat că ”mobile design” </a:t>
            </a:r>
            <a:r>
              <a:rPr lang="ro-RO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trebuie să fie prioritar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7E9C34-CBF1-4054-8435-CB6CC73DA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338" y="-20"/>
            <a:ext cx="1900163" cy="203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6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6476A2-1640-49E4-8015-BE12BD282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597" y="1855959"/>
            <a:ext cx="8208623" cy="403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16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5A618-A08D-4987-A187-521927499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b="1" dirty="0"/>
              <a:t>Metode de verificare a cerinței de adaptivitate a interfețelor web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87DE-6C94-430F-8AC0-89CF5625A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66424"/>
            <a:ext cx="4403188" cy="3702669"/>
          </a:xfrm>
        </p:spPr>
        <p:txBody>
          <a:bodyPr>
            <a:normAutofit/>
          </a:bodyPr>
          <a:lstStyle/>
          <a:p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 fi utilizate posibilitățile browserului – inspectorul web</a:t>
            </a:r>
          </a:p>
          <a:p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GoogleChrome se accesează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Settings -&gt; </a:t>
            </a:r>
            <a:r>
              <a:rPr lang="en-US" sz="2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MoreTools</a:t>
            </a:r>
            <a:r>
              <a:rPr lang="en-US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-&gt; Developer Tools</a:t>
            </a:r>
            <a:endParaRPr lang="ro-RO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D9EEB9-5193-45A8-9C46-F180C8D3E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1845734"/>
            <a:ext cx="5445950" cy="4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533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52045-274C-4099-8552-FBD185C7B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Selectăm</a:t>
            </a:r>
            <a:r>
              <a:rPr lang="ru-RU" dirty="0"/>
              <a:t> </a:t>
            </a:r>
            <a:r>
              <a:rPr lang="en-US" b="1" dirty="0"/>
              <a:t>Toggle Device Toolbar</a:t>
            </a:r>
            <a:endParaRPr lang="ro-RO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791264-9A00-46FD-8CC8-E92D0A7B5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22" y="2391508"/>
            <a:ext cx="11015003" cy="370224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3351F71-2044-4BA0-A1D1-6720A8C9B3AC}"/>
              </a:ext>
            </a:extLst>
          </p:cNvPr>
          <p:cNvSpPr/>
          <p:nvPr/>
        </p:nvSpPr>
        <p:spPr>
          <a:xfrm>
            <a:off x="7596555" y="2630659"/>
            <a:ext cx="450166" cy="3798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D71CCB-7139-4917-AC0C-AA1FB18A80DB}"/>
              </a:ext>
            </a:extLst>
          </p:cNvPr>
          <p:cNvSpPr txBox="1"/>
          <p:nvPr/>
        </p:nvSpPr>
        <p:spPr>
          <a:xfrm>
            <a:off x="914401" y="2011680"/>
            <a:ext cx="55286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dispozitivul mobil</a:t>
            </a:r>
          </a:p>
        </p:txBody>
      </p:sp>
    </p:spTree>
    <p:extLst>
      <p:ext uri="{BB962C8B-B14F-4D97-AF65-F5344CB8AC3E}">
        <p14:creationId xmlns:p14="http://schemas.microsoft.com/office/powerpoint/2010/main" val="730209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6A95A-C99C-4393-A57F-AC68C3546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Cu ce începem</a:t>
            </a:r>
            <a:r>
              <a:rPr lang="ru-RU" dirty="0"/>
              <a:t>?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40460-7EED-4E4D-BE62-B18CCDB45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077" y="2108201"/>
            <a:ext cx="10339603" cy="376089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 configurarea spațiului de vizualizare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</a:t>
            </a:r>
          </a:p>
          <a:p>
            <a:pPr lvl="1">
              <a:lnSpc>
                <a:spcPct val="100000"/>
              </a:lnSpc>
            </a:pP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Paginile, care se adaptează la ecranele de prezentare a conținuturilor web, ale dispozitivelor, numaidecât </a:t>
            </a:r>
            <a:r>
              <a:rPr lang="ro-RO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trebuie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să conțină în containerul </a:t>
            </a:r>
            <a:r>
              <a:rPr lang="ru-RU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meta-tag-ul</a:t>
            </a:r>
            <a:r>
              <a:rPr 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cu </a:t>
            </a:r>
            <a:r>
              <a:rPr lang="en-US" sz="2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numele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viewport</a:t>
            </a:r>
            <a:endParaRPr lang="ro-RO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Fereastra de vizibilitate</a:t>
            </a:r>
            <a:r>
              <a:rPr lang="ru-RU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sau</a:t>
            </a:r>
            <a:r>
              <a:rPr lang="ru-RU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VIEWPORT</a:t>
            </a: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-ul</a:t>
            </a:r>
            <a:r>
              <a:rPr lang="ru-RU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utilizatorului, se schimbă în funcție de dispozitivul utilizat și va fi mult mai mic pe un telefon, decât pe un ecran de calculator</a:t>
            </a:r>
            <a:r>
              <a:rPr lang="ru-RU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>
              <a:lnSpc>
                <a:spcPct val="100000"/>
              </a:lnSpc>
            </a:pPr>
            <a:r>
              <a:rPr lang="ro-RO" sz="26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Viewport-ul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anunță browserul cum trebuie acesta să controleze dimensiunile și scara pa</a:t>
            </a:r>
            <a:r>
              <a:rPr lang="en-US" sz="2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nii web</a:t>
            </a:r>
          </a:p>
        </p:txBody>
      </p:sp>
    </p:spTree>
    <p:extLst>
      <p:ext uri="{BB962C8B-B14F-4D97-AF65-F5344CB8AC3E}">
        <p14:creationId xmlns:p14="http://schemas.microsoft.com/office/powerpoint/2010/main" val="3298301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FB1F-4BD1-4B48-B964-A0B1961F2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o-RO" b="1" dirty="0">
                <a:solidFill>
                  <a:srgbClr val="212121"/>
                </a:solidFill>
              </a:rPr>
              <a:t>V</a:t>
            </a:r>
            <a:r>
              <a:rPr lang="ro-RO" altLang="ro-RO" b="1" dirty="0" err="1">
                <a:solidFill>
                  <a:srgbClr val="212121"/>
                </a:solidFill>
              </a:rPr>
              <a:t>iewport</a:t>
            </a:r>
            <a:endParaRPr lang="ro-RO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12A8E-554F-436B-A7E4-B9158FE3A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237" y="1936954"/>
            <a:ext cx="10681854" cy="4141727"/>
          </a:xfrm>
        </p:spPr>
        <p:txBody>
          <a:bodyPr>
            <a:normAutofit fontScale="92500" lnSpcReduction="10000"/>
          </a:bodyPr>
          <a:lstStyle/>
          <a:p>
            <a:pPr marL="201168" lvl="1" indent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o-RO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a controla dimensiunea spațiului de vizibilitate în browser și pentru ca pagina să se adapteze după lățimea ecranului dispozitivului de prezentare, se recomandă utilizarea tag-ului </a:t>
            </a:r>
            <a:r>
              <a:rPr lang="ro-RO" altLang="ro-RO" sz="2600" b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</a:t>
            </a:r>
            <a:r>
              <a:rPr lang="en-GB" altLang="ro-RO" sz="2600" b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altLang="ro-RO" sz="2600" b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viewport</a:t>
            </a:r>
            <a:endParaRPr lang="en-US" altLang="ro-RO" sz="2600" b="1" dirty="0">
              <a:solidFill>
                <a:srgbClr val="21212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01168" lvl="1" indent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o-RO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 ajutorul lui</a:t>
            </a:r>
            <a:r>
              <a:rPr lang="en-US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altLang="ro-RO" sz="26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dimensiunea și amplasarea contentului se va schimba, iar site-ul va arăta bine pe orice dispozitiv</a:t>
            </a:r>
            <a:r>
              <a:rPr lang="ro-RO" altLang="ro-RO" sz="2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01168" lvl="1" indent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o-RO" altLang="ro-RO" sz="2200" b="1" dirty="0">
              <a:solidFill>
                <a:srgbClr val="21212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ro-RO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Adăugați în acest tag</a:t>
            </a:r>
            <a:r>
              <a:rPr lang="en-US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atributul ”</a:t>
            </a:r>
            <a:r>
              <a:rPr lang="ro-RO" altLang="ro-RO" sz="2200" i="1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</a:t>
            </a:r>
            <a:r>
              <a:rPr lang="ro-RO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 </a:t>
            </a:r>
            <a:r>
              <a:rPr lang="en-GB" altLang="ro-RO" sz="2200" dirty="0" err="1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valoarea</a:t>
            </a:r>
            <a:r>
              <a:rPr lang="en-GB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altLang="ro-RO" sz="2200" b="1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width=device-width</a:t>
            </a:r>
            <a:r>
              <a:rPr lang="ro-RO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pentru a adapta lățimea ferestrei de vizibilitate la ecranul dispozitivului</a:t>
            </a:r>
          </a:p>
          <a:p>
            <a:pPr lvl="1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ro-RO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Inserați și valoarea </a:t>
            </a:r>
            <a:r>
              <a:rPr lang="ro-RO" altLang="ro-RO" sz="2200" b="1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initial-scale=1</a:t>
            </a:r>
            <a:r>
              <a:rPr lang="ro-RO" altLang="ro-RO" sz="2200" dirty="0">
                <a:solidFill>
                  <a:srgbClr val="21212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pentru a asigura scara de 1:1 între pixelii CSS și pixelii independenți ai dispozitivului</a:t>
            </a:r>
          </a:p>
          <a:p>
            <a:pPr lvl="1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</a:pPr>
            <a:endParaRPr lang="ru-RU" altLang="ro-RO" sz="2200" dirty="0">
              <a:solidFill>
                <a:srgbClr val="21212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01168" lvl="1" indent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</a:t>
            </a:r>
            <a:r>
              <a:rPr lang="ro-RO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altLang="ro-RO" sz="2400" dirty="0">
                <a:solidFill>
                  <a:srgbClr val="9C27B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ro-RO" altLang="ro-RO" sz="2400" dirty="0">
                <a:solidFill>
                  <a:srgbClr val="0D90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"viewport"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altLang="ro-RO" sz="2400" dirty="0">
                <a:solidFill>
                  <a:srgbClr val="9C27B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ro-RO" altLang="ro-RO" sz="2400" dirty="0">
                <a:solidFill>
                  <a:srgbClr val="0D90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"width=device-width, initial-scale=1.0</a:t>
            </a:r>
            <a:r>
              <a:rPr lang="en-US" altLang="ro-RO" sz="2400" dirty="0">
                <a:solidFill>
                  <a:srgbClr val="0D90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</a:t>
            </a:r>
            <a:r>
              <a:rPr lang="ro-RO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  <a:endParaRPr lang="ro-RO" altLang="ro-RO" sz="2200" dirty="0">
              <a:solidFill>
                <a:srgbClr val="21212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7962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6AA3B-752F-4857-9DF9-F09CDA827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Atributele elemntului</a:t>
            </a:r>
            <a:r>
              <a:rPr lang="ru-RU" dirty="0"/>
              <a:t> </a:t>
            </a:r>
            <a:r>
              <a:rPr lang="en-US" dirty="0"/>
              <a:t>meta, viewport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CC053-F0EF-442B-A5C6-EC1106ADCB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535" y="1976284"/>
            <a:ext cx="10962409" cy="3892809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Unele browsere nu editează lățimea paginii și dimensiunea contentului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 modifică orientarea paginilor site-ului în ”landscape”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sau măresc scara paginilor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 ajutorul atributului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initial-scale=1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poate specifica browserului că raportul dintre pixelii CSS și pixelii dispozitivului, trebuie să fie de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1:1</a:t>
            </a:r>
            <a:r>
              <a:rPr lang="ro-RO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indiferent de orientarea ecranului. Datorită acestei valori pagina va arăta bine și în cazul în care utilizatorul întoarce ecranul pe orizontală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Recomandare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o-RO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Separați valorile atributului </a:t>
            </a:r>
            <a:r>
              <a:rPr lang="ro-RO" sz="24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</a:t>
            </a:r>
            <a:r>
              <a:rPr lang="ro-RO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prin virgule</a:t>
            </a:r>
            <a:r>
              <a:rPr lang="ru-RU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ca versiunile mai vechi ale browserelor să le interpreteze corect</a:t>
            </a:r>
            <a:endParaRPr lang="ru-RU" sz="24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</a:t>
            </a:r>
            <a:r>
              <a:rPr lang="ro-RO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meta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altLang="ro-RO" sz="2400" dirty="0">
                <a:solidFill>
                  <a:srgbClr val="9C27B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name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ro-RO" altLang="ro-RO" sz="2400" dirty="0">
                <a:solidFill>
                  <a:srgbClr val="0D90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"viewport"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altLang="ro-RO" sz="2400" dirty="0">
                <a:solidFill>
                  <a:srgbClr val="9C27B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ro-RO" altLang="ro-RO" sz="2400" dirty="0">
                <a:solidFill>
                  <a:srgbClr val="0D90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"width=device-width, initial-scale=1.0</a:t>
            </a:r>
            <a:r>
              <a:rPr lang="en-US" altLang="ro-RO" sz="2400" dirty="0">
                <a:solidFill>
                  <a:srgbClr val="0D90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</a:t>
            </a:r>
            <a:r>
              <a:rPr lang="ro-RO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  <a:endParaRPr lang="ro-RO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C4ABB71-22E0-4EA4-AB08-0FFB117CEE05}"/>
              </a:ext>
            </a:extLst>
          </p:cNvPr>
          <p:cNvSpPr/>
          <p:nvPr/>
        </p:nvSpPr>
        <p:spPr>
          <a:xfrm>
            <a:off x="7581691" y="5490403"/>
            <a:ext cx="337624" cy="3516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44492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24D8B-8518-4299-B90C-DD68FECC8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/>
              <a:t>Îmbunătățirea adaptivității cu ajutorul mediaQuerys</a:t>
            </a:r>
            <a:r>
              <a:rPr lang="ru-RU" dirty="0"/>
              <a:t> CSS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909C7-BA71-4744-8AF9-F88240E8D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2043404"/>
            <a:ext cx="10412361" cy="38256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o-RO" altLang="en-US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Media queries </a:t>
            </a: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reprezintă o metodă efectivă pentru încărcarea diferitelor stiluri </a:t>
            </a:r>
            <a:r>
              <a:rPr lang="ru-RU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CSS</a:t>
            </a: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în funcție de rezoluția ecranului</a:t>
            </a:r>
            <a:endParaRPr lang="en-US" altLang="en-US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MediaQuerys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reprezintă niște filtre simple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care pot fi aplicate stilurilor CSS. Ele permit schimbarea stilurilor în funcție de caracteristicile dispozitivului</a:t>
            </a:r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 țin de prezentarea contentului, inclusiv tipul, lățimea, înălțimea, orientarea sau rezoluția ecranului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Site-ul va recunoaște automat tipul dispozitivului și rezoluția acestuia, încărcând proprietățile </a:t>
            </a:r>
            <a:r>
              <a:rPr lang="ru-RU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CSS</a:t>
            </a:r>
            <a:r>
              <a:rPr lang="ro-RO" altLang="en-US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necesare</a:t>
            </a:r>
            <a:endParaRPr lang="en-US" altLang="en-US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570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BDCEB2F5-0C8C-42A7-8164-D2E35FE1B0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4787" y="594851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ro-RO" altLang="ru-RU" dirty="0"/>
              <a:t>3 sinonime... asocieri</a:t>
            </a:r>
            <a:endParaRPr lang="en-US" altLang="ru-RU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7CDF45E-89F7-4D98-9EA4-BBF19D9D08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15961" y="2111478"/>
            <a:ext cx="8229600" cy="36576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o-RO" alt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noțiunile</a:t>
            </a:r>
            <a:endParaRPr lang="en-US" altLang="ru-RU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ro-RO" alt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Machetare pagini web</a:t>
            </a:r>
            <a:endParaRPr lang="en-US" alt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ro-RO" altLang="ro-RO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Responsive</a:t>
            </a:r>
            <a:r>
              <a:rPr lang="ro-RO" altLang="ro-RO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design</a:t>
            </a:r>
            <a:endParaRPr lang="ro-RO" alt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ro-RO" altLang="ro-RO" sz="2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MediaQuery</a:t>
            </a:r>
            <a:r>
              <a:rPr lang="ro-RO" altLang="ro-RO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0">
              <a:buNone/>
              <a:defRPr/>
            </a:pPr>
            <a:endParaRPr lang="ro-RO" altLang="ro-RO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57D09A9-B1B7-4074-9C92-43061B2D5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475" y="2111478"/>
            <a:ext cx="4513119" cy="322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D7D1E-BE5E-48AF-8475-31C623623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/>
              <a:t>Utilizarea mediaQuerys în baza spațiului de vizibilitate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37889-F370-4C50-86B8-7D93265BF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181" y="1845734"/>
            <a:ext cx="10902461" cy="4259644"/>
          </a:xfrm>
        </p:spPr>
        <p:txBody>
          <a:bodyPr>
            <a:normAutofit fontScale="77500" lnSpcReduction="20000"/>
          </a:bodyPr>
          <a:lstStyle/>
          <a:p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 ajutorul mediaQuerys poate fi creat un mediu </a:t>
            </a:r>
            <a:r>
              <a:rPr lang="en-US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responsive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în care pentru diferite dimensiuni de ecran, vor fi aplicate diferite stiluri, potrivite ecranului</a:t>
            </a:r>
            <a:endParaRPr lang="en-US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Sintaxa mediaQuerys admite crearea regulilor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care vor fi aplicate în baza caracteristicilor dispozitivului</a:t>
            </a:r>
            <a:endParaRPr lang="ru-RU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1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@media </a:t>
            </a:r>
            <a:r>
              <a:rPr lang="en-US" sz="3100" b="1" dirty="0" err="1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not|only</a:t>
            </a:r>
            <a:r>
              <a:rPr lang="en-US" sz="31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3100" b="1" i="1" dirty="0" err="1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mediatype</a:t>
            </a:r>
            <a:r>
              <a:rPr lang="en-US" sz="31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31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sz="31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31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31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expressions</a:t>
            </a:r>
            <a:r>
              <a:rPr lang="en-US" sz="31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 {</a:t>
            </a:r>
            <a:br>
              <a:rPr lang="en-US" sz="31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1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 	CSS-Code;</a:t>
            </a:r>
            <a:br>
              <a:rPr lang="en-US" sz="3100" b="1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1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}</a:t>
            </a:r>
          </a:p>
          <a:p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media type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US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este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op</a:t>
            </a:r>
            <a:r>
              <a:rPr lang="ro-MD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țional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o-MD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Valori posibile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| print |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screen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| speech</a:t>
            </a:r>
          </a:p>
          <a:p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responsive web-design, cel mai frecvent sunt utilizate proprietățile: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min-width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max-width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min-height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max-height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dar pot fi utilizate și alte proprietăți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o-RO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7314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7EF78-8AFF-428C-BB9C-C9AB7CBD7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Utilizarea mărimilor relative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4862D-68BF-4113-8A00-33A0320F4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069" y="1936954"/>
            <a:ext cx="10644506" cy="440485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Principiul de bază al </a:t>
            </a:r>
            <a:r>
              <a:rPr lang="ro-RO" sz="25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responsive designului 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și diferența majoră de machetele cu lățime fixată</a:t>
            </a:r>
            <a:r>
              <a:rPr lang="ru-RU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– </a:t>
            </a: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este flexibilitatea și proporționalitatea </a:t>
            </a:r>
            <a:endParaRPr lang="en-US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Utilizarea dimensiunilor relative ajută la simplificarea machetei și preîntâmpinarea creării întâmplătoare a componentelor, ce nu pot fi incluse în aria de vizibilitate </a:t>
            </a:r>
            <a:endParaRPr lang="en-US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ro-RO" sz="25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 se recomandă definirea stilurilor astfel:</a:t>
            </a:r>
            <a:endParaRPr lang="ru-RU" sz="2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div.</a:t>
            </a:r>
            <a:r>
              <a:rPr lang="en-US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container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{</a:t>
            </a:r>
            <a:b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width: </a:t>
            </a:r>
            <a:r>
              <a:rPr lang="ro-RO" altLang="ro-RO" sz="2400" dirty="0">
                <a:solidFill>
                  <a:srgbClr val="C5392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320px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b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margin-left: </a:t>
            </a:r>
            <a:r>
              <a:rPr lang="ro-RO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b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margin-right: </a:t>
            </a:r>
            <a:r>
              <a:rPr lang="ro-RO" altLang="ro-RO" sz="2400" dirty="0">
                <a:solidFill>
                  <a:srgbClr val="3B78E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auto</a:t>
            </a:r>
            <a:r>
              <a:rPr lang="ro-RO" altLang="ro-RO" sz="2400" dirty="0">
                <a:solidFill>
                  <a:srgbClr val="37474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ro-RO" altLang="ro-RO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ro-RO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}</a:t>
            </a:r>
            <a:endParaRPr lang="ro-RO" altLang="ro-RO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536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A278E-A932-47EC-B326-E30FE3029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Alegerea punctelor de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82858-7C54-47A3-9648-9F98A3324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822" y="1963502"/>
            <a:ext cx="11296356" cy="4382086"/>
          </a:xfrm>
        </p:spPr>
        <p:txBody>
          <a:bodyPr>
            <a:noAutofit/>
          </a:bodyPr>
          <a:lstStyle/>
          <a:p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Atunci când se definesc stilurile, putem defini și </a:t>
            </a:r>
            <a:r>
              <a:rPr lang="ro-RO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puncte de oprire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sau </a:t>
            </a:r>
            <a:r>
              <a:rPr lang="ro-RO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puncte de control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sunt acele puncte, de la care, atunci când se încearcă micșorarea sau mărirea ferestrei browserului, design-ul paginii devine mai prost</a:t>
            </a:r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Atenție la definirea punctelor de control, în funcție de clasele dispozitivelor. Dacă la definirea acestor puncte vă veți orienta la toate dispozitivele existente azi pe piață, la toate brand-urile sau sistemele de operare – deservirea tehnică a site-ului va deveni practic imposibilă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ro-RO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 mai bine e, ca singur contentul să determine cum macheta site-ului ar trebui să se adapteze containerului de prezentare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Creați puncte de control în baza contentului, și nu ținând cont de dispozitive, produse sau brand-uri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 întâi elaborați design-ul site-ului pentru cel mai mic dispozitiv, mobil, iar apoi treceți la versiuni de ecrane mai mari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ro-RO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Limitați lungimea rândurilor de text la </a:t>
            </a:r>
            <a:r>
              <a:rPr lang="ru-RU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70-80 </a:t>
            </a:r>
            <a:r>
              <a:rPr lang="ro-RO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simboluri</a:t>
            </a:r>
            <a:endParaRPr lang="ru-RU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1681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1493C-DB19-4F53-BFC0-AB6E44BC8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Exemplu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90B6A-0776-4161-B285-9DDFA7297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848" y="2098368"/>
            <a:ext cx="5490333" cy="3760891"/>
          </a:xfrm>
        </p:spPr>
        <p:txBody>
          <a:bodyPr/>
          <a:lstStyle/>
          <a:p>
            <a:r>
              <a:rPr lang="en-GB" sz="2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Codul</a:t>
            </a:r>
            <a:r>
              <a:rPr lang="en-GB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HTML</a:t>
            </a:r>
          </a:p>
          <a:p>
            <a:pPr>
              <a:lnSpc>
                <a:spcPct val="100000"/>
              </a:lnSpc>
            </a:pP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&lt;nav&gt;</a:t>
            </a:r>
            <a:endParaRPr lang="en-GB" sz="1800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</a:pP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  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&lt;a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sz="1800" b="0" dirty="0" err="1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href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GB" sz="18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"#"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sz="1800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GB" sz="18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"top"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Home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&lt;/a&gt;</a:t>
            </a:r>
            <a:endParaRPr lang="en-GB" sz="1800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</a:pP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  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&lt;a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sz="1800" b="0" dirty="0" err="1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href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GB" sz="18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"#about"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About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&lt;/a&gt;</a:t>
            </a:r>
            <a:endParaRPr lang="en-GB" sz="1800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</a:pP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  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&lt;a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sz="1800" b="0" dirty="0" err="1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href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GB" sz="18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"#contact"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en-GB" sz="18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Contacts</a:t>
            </a: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&lt;/a&gt;</a:t>
            </a:r>
            <a:endParaRPr lang="en-GB" sz="1800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800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&lt;/nav&gt;</a:t>
            </a:r>
            <a:endParaRPr lang="en-GB" sz="1800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116DB8-93ED-422A-8D4D-BBC925EC8846}"/>
              </a:ext>
            </a:extLst>
          </p:cNvPr>
          <p:cNvSpPr txBox="1"/>
          <p:nvPr/>
        </p:nvSpPr>
        <p:spPr>
          <a:xfrm>
            <a:off x="6371303" y="1011981"/>
            <a:ext cx="5630067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nav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{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flex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flex-flow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column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wrap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justify-content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space-around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align-items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 err="1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center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padding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30px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transition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all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1s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margin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</a:p>
          <a:p>
            <a:r>
              <a:rPr lang="en-GB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@media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only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screen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and (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min-width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700px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 {</a:t>
            </a:r>
          </a:p>
          <a:p>
            <a:r>
              <a:rPr lang="en-GB" b="0" dirty="0">
                <a:solidFill>
                  <a:srgbClr val="800000"/>
                </a:solidFill>
                <a:effectLst/>
                <a:latin typeface="Consolas" panose="020B0609020204030204" pitchFamily="49" charset="0"/>
              </a:rPr>
              <a:t>nav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{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flex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flex-flow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row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wrap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justify-content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space-around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align-items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 err="1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center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padding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30px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GB" b="0" dirty="0">
                <a:solidFill>
                  <a:srgbClr val="E50000"/>
                </a:solidFill>
                <a:effectLst/>
                <a:latin typeface="Consolas" panose="020B0609020204030204" pitchFamily="49" charset="0"/>
              </a:rPr>
              <a:t>transition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GB" b="0" dirty="0">
                <a:solidFill>
                  <a:srgbClr val="0451A5"/>
                </a:solidFill>
                <a:effectLst/>
                <a:latin typeface="Consolas" panose="020B0609020204030204" pitchFamily="49" charset="0"/>
              </a:rPr>
              <a:t>all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GB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1s</a:t>
            </a:r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   }</a:t>
            </a:r>
          </a:p>
          <a:p>
            <a:r>
              <a:rPr lang="en-GB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243822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52BE8-CAAE-4C5B-AF56-D4CC9903C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855" y="286603"/>
            <a:ext cx="4861154" cy="1450757"/>
          </a:xfrm>
        </p:spPr>
        <p:txBody>
          <a:bodyPr/>
          <a:lstStyle/>
          <a:p>
            <a:r>
              <a:rPr lang="en-GB" dirty="0" err="1"/>
              <a:t>Rezultat</a:t>
            </a:r>
            <a:r>
              <a:rPr lang="en-GB" dirty="0"/>
              <a:t> </a:t>
            </a:r>
            <a:r>
              <a:rPr lang="en-GB" dirty="0" err="1"/>
              <a:t>exemplu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84E8F5-4CCE-47B1-B983-E2B5A6BC7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59" y="5209131"/>
            <a:ext cx="11662041" cy="10051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029B74-7E26-46AF-8496-B5ED58198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150" y="732233"/>
            <a:ext cx="4805530" cy="41637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A8F854-2687-4CC6-9741-488F96FF11D6}"/>
              </a:ext>
            </a:extLst>
          </p:cNvPr>
          <p:cNvSpPr txBox="1"/>
          <p:nvPr/>
        </p:nvSpPr>
        <p:spPr>
          <a:xfrm>
            <a:off x="4296697" y="2050535"/>
            <a:ext cx="16617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 </a:t>
            </a:r>
            <a:r>
              <a:rPr lang="en-GB" sz="2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ecran</a:t>
            </a:r>
            <a:r>
              <a:rPr lang="en-GB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E6F7A1-7E7A-4889-9B8A-A57D731BB8D1}"/>
              </a:ext>
            </a:extLst>
          </p:cNvPr>
          <p:cNvSpPr txBox="1"/>
          <p:nvPr/>
        </p:nvSpPr>
        <p:spPr>
          <a:xfrm>
            <a:off x="555523" y="4465069"/>
            <a:ext cx="18238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 </a:t>
            </a:r>
            <a:r>
              <a:rPr lang="en-GB" sz="2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ecran</a:t>
            </a:r>
            <a:r>
              <a:rPr lang="en-GB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mare</a:t>
            </a:r>
          </a:p>
        </p:txBody>
      </p:sp>
    </p:spTree>
    <p:extLst>
      <p:ext uri="{BB962C8B-B14F-4D97-AF65-F5344CB8AC3E}">
        <p14:creationId xmlns:p14="http://schemas.microsoft.com/office/powerpoint/2010/main" val="20911734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8307C-0597-47DA-9FF5-4AE49B12F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Concluzii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42BB1-A0DE-4E5B-88E2-04750CF427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Proiecta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ți machete corecte pentru paginile site-ului!</a:t>
            </a: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Dacă este necesar – realizați machete diferite pentru ecran de smartPhone, tabletă și desktop</a:t>
            </a: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Utilizați mărimi relative (în %) pentru a defini lățimile elementelor-bloc din content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a defini conținuturi sensibile, utilizați meta-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&gt;viewport, media</a:t>
            </a:r>
            <a:r>
              <a:rPr lang="ro-MD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uery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MD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și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alege</a:t>
            </a:r>
            <a:r>
              <a:rPr lang="ro-MD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ți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corect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pun</a:t>
            </a:r>
            <a:r>
              <a:rPr lang="ro-MD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tele de control!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Bangladeshi Conclusion Sticker By Gif for iOS &amp; Android | GIPHY">
            <a:extLst>
              <a:ext uri="{FF2B5EF4-FFF2-40B4-BE49-F238E27FC236}">
                <a16:creationId xmlns:a16="http://schemas.microsoft.com/office/drawing/2014/main" id="{B69B9C3B-D2FF-43F4-B0DF-42EAFAC717B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928" y="0"/>
            <a:ext cx="3272774" cy="327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3362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64DE5-A5B1-431E-918D-B940E597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Să ne amintim...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44AAA-6430-454A-8945-54A2541BA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10170488" cy="3760891"/>
          </a:xfrm>
        </p:spPr>
        <p:txBody>
          <a:bodyPr>
            <a:normAutofit/>
          </a:bodyPr>
          <a:lstStyle/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 înseamnă no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iunea ”conținut web responsive”?</a:t>
            </a: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 este un punct de control și pentru ce este necesar el?</a:t>
            </a: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 este un media-query și pentru ce este necesar să fie scrise aceste media-query?</a:t>
            </a:r>
          </a:p>
          <a:p>
            <a:r>
              <a:rPr lang="ro-RO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 presupune principiul ”mobile-first” și de ce trebuie el aplicat la definirea conținuturilor web?</a:t>
            </a:r>
          </a:p>
          <a:p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Reminder Smental Sticker for iOS &amp; Android | GIPHY">
            <a:extLst>
              <a:ext uri="{FF2B5EF4-FFF2-40B4-BE49-F238E27FC236}">
                <a16:creationId xmlns:a16="http://schemas.microsoft.com/office/drawing/2014/main" id="{DF728016-30A2-4EF4-9BC5-6C868F435B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019" y="149048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054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EE19764-FCE2-4734-91EB-9CB121682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o-RO" altLang="en-US" b="1" dirty="0"/>
              <a:t>MACHETAREA SITE-URILOR</a:t>
            </a:r>
            <a:r>
              <a:rPr lang="en-GB" altLang="en-US" b="1" dirty="0"/>
              <a:t> web</a:t>
            </a:r>
            <a:endParaRPr lang="en-US" altLang="en-US" b="1" dirty="0"/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99F09617-AEFA-4C10-9AEB-9AEBBF6A7BD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399" y="1860550"/>
            <a:ext cx="7334865" cy="451075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o-RO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Machetarea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este acel proces de transformare a desenului unei pagini web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(de </a:t>
            </a:r>
            <a:r>
              <a:rPr lang="en-US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exemplu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US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fisier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altLang="en-US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psd</a:t>
            </a:r>
            <a:r>
              <a:rPr lang="ru-RU" altLang="en-US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o-RO" altLang="ro-RO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PhotoShop</a:t>
            </a:r>
            <a:r>
              <a:rPr lang="ro-RO" altLang="ro-RO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Document</a:t>
            </a:r>
            <a:r>
              <a:rPr lang="ru-RU" altLang="en-US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într-un document HTML, utilizând HTML </a:t>
            </a:r>
            <a:r>
              <a:rPr lang="ro-RO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şi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CSS, care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document</a:t>
            </a:r>
            <a:r>
              <a:rPr lang="ro-MD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interpretat va prezenta în fereastra </a:t>
            </a:r>
            <a:r>
              <a:rPr lang="ro-RO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browserului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conținut asemănător machetei</a:t>
            </a:r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US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Suplimentar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în lb. rusă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</a:t>
            </a:r>
            <a:r>
              <a:rPr lang="en-US" altLang="en-US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https://ru.wikipedia.org/wiki/%D0%92%D1%91%D1%80%D1%81%D1%82%D0%BA%D0%B0_%D0%B2%D0%B5%D0%B1-%D1%81%D1%82%D1%80%D0%B0%D0%BD%D0%B8%D1%86</a:t>
            </a:r>
            <a:r>
              <a:rPr lang="en-US" altLang="en-US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o-RO" altLang="en-US" sz="105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machetarea paginilor ar trebui să se respecte minimum următoarele </a:t>
            </a:r>
            <a:r>
              <a:rPr lang="ro-RO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cerinţe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 eaLnBrk="1" hangingPunct="1">
              <a:defRPr/>
            </a:pP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Să coincidă, la maximum, imaginea realizată de designer cu rezultatul</a:t>
            </a:r>
          </a:p>
          <a:p>
            <a:pPr lvl="1" eaLnBrk="1" hangingPunct="1">
              <a:defRPr/>
            </a:pP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Prezentarea adecvată în mai multe </a:t>
            </a:r>
            <a:r>
              <a:rPr lang="ro-RO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browsere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paginii </a:t>
            </a:r>
            <a:r>
              <a:rPr lang="ro-RO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obţinute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cross platform</a:t>
            </a: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 eaLnBrk="1" hangingPunct="1">
              <a:defRPr/>
            </a:pPr>
            <a:r>
              <a:rPr lang="ro-RO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Să se scrie codurile HTML separat de codurile CSS</a:t>
            </a:r>
          </a:p>
        </p:txBody>
      </p:sp>
      <p:pic>
        <p:nvPicPr>
          <p:cNvPr id="45060" name="Picture 1">
            <a:extLst>
              <a:ext uri="{FF2B5EF4-FFF2-40B4-BE49-F238E27FC236}">
                <a16:creationId xmlns:a16="http://schemas.microsoft.com/office/drawing/2014/main" id="{6F3E16DE-5E9B-48DF-8834-1F161FAF9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981" y="1773569"/>
            <a:ext cx="2970213" cy="468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A865E266-E290-482E-BDA1-FB613A4C9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o-MD" altLang="en-US" b="1" dirty="0"/>
              <a:t>UN EXEMPLU de machetă</a:t>
            </a:r>
            <a:endParaRPr lang="en-US" altLang="en-US" dirty="0"/>
          </a:p>
        </p:txBody>
      </p:sp>
      <p:pic>
        <p:nvPicPr>
          <p:cNvPr id="50179" name="Picture 2">
            <a:extLst>
              <a:ext uri="{FF2B5EF4-FFF2-40B4-BE49-F238E27FC236}">
                <a16:creationId xmlns:a16="http://schemas.microsoft.com/office/drawing/2014/main" id="{2012605A-AD72-45FC-8374-AD13DCF20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182453"/>
            <a:ext cx="9739220" cy="356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4DDA92B2-01A3-46F8-B1B8-001FF844E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078" y="1060450"/>
            <a:ext cx="9783096" cy="6746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o-MD" altLang="ru-RU" b="1" dirty="0"/>
              <a:t>DEFINIREA CONTENTULUI</a:t>
            </a:r>
            <a:endParaRPr lang="ru-RU" altLang="ru-RU" b="1" dirty="0"/>
          </a:p>
        </p:txBody>
      </p:sp>
      <p:sp>
        <p:nvSpPr>
          <p:cNvPr id="51203" name="Content Placeholder 2">
            <a:extLst>
              <a:ext uri="{FF2B5EF4-FFF2-40B4-BE49-F238E27FC236}">
                <a16:creationId xmlns:a16="http://schemas.microsoft.com/office/drawing/2014/main" id="{7E4480AC-4F4E-4FF5-B81A-0B6BA9FBDDBB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>
          <a:xfrm>
            <a:off x="2084439" y="1946276"/>
            <a:ext cx="6938911" cy="44545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&lt;body&gt;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&lt;div class="container"&gt;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&lt;div class="header block"&gt;Header&lt;/div&gt;</a:t>
            </a:r>
          </a:p>
          <a:p>
            <a:pPr marL="0" indent="0">
              <a:buNone/>
            </a:pP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&lt;div class="menu block"&gt; 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Meniu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&lt;/div&gt;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&lt;div class="column1 block"&gt;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Coloana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1&lt;/div&gt;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&lt;div class="column2 block"&gt;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Coloana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2&lt;/div&gt;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&lt;div class="column3 block"&gt;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Coloana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3&lt;/div&gt;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&lt;div class="footer block"&gt;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Subsol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&lt;/div&gt;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&lt;/div&gt;</a:t>
            </a:r>
          </a:p>
          <a:p>
            <a:pPr marL="0" indent="0"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&lt;/body&gt;</a:t>
            </a:r>
            <a:endParaRPr lang="ru-RU" alt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C85B28DE-4AB3-4DFA-BAF0-212A97854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31889"/>
            <a:ext cx="7886700" cy="738187"/>
          </a:xfrm>
        </p:spPr>
        <p:txBody>
          <a:bodyPr/>
          <a:lstStyle/>
          <a:p>
            <a:pPr>
              <a:defRPr/>
            </a:pPr>
            <a:r>
              <a:rPr lang="ro-MD" altLang="ru-RU" b="1"/>
              <a:t>DEFINIREA STILURILOR</a:t>
            </a:r>
            <a:endParaRPr lang="ru-RU" altLang="ru-RU" b="1"/>
          </a:p>
        </p:txBody>
      </p:sp>
      <p:sp>
        <p:nvSpPr>
          <p:cNvPr id="52227" name="Content Placeholder 2">
            <a:extLst>
              <a:ext uri="{FF2B5EF4-FFF2-40B4-BE49-F238E27FC236}">
                <a16:creationId xmlns:a16="http://schemas.microsoft.com/office/drawing/2014/main" id="{7EB605BD-EE1A-47CB-9AC9-6ED1980C1DCD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>
          <a:xfrm>
            <a:off x="1020762" y="1901825"/>
            <a:ext cx="5532438" cy="4572000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body{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font-family:'PT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Sans', sans-serif;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.container{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max-width:</a:t>
            </a:r>
            <a:r>
              <a:rPr lang="ro-MD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100%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margin:10px auto;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.block{	padding:10px 0px;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margin-bottom:10px;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color:#CC0000;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.header {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0.7);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width: 100%;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.menu {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0.5);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width: 100%;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.column1{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0.4);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float:left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max-width:180px;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min-height:50px;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margin-right:30px;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.column2{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0.4);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float:left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max-width:180px;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min-height:50px;</a:t>
            </a:r>
            <a:r>
              <a:rPr lang="ru-RU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}</a:t>
            </a:r>
          </a:p>
        </p:txBody>
      </p:sp>
      <p:sp>
        <p:nvSpPr>
          <p:cNvPr id="52228" name="TextBox 1">
            <a:extLst>
              <a:ext uri="{FF2B5EF4-FFF2-40B4-BE49-F238E27FC236}">
                <a16:creationId xmlns:a16="http://schemas.microsoft.com/office/drawing/2014/main" id="{48D37C43-99B5-4420-8EAF-630A2A0F7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2120900"/>
            <a:ext cx="457644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.column3{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800">
                <a:latin typeface="Calibri" panose="020F0502020204030204" pitchFamily="34" charset="0"/>
              </a:rPr>
              <a:t>	</a:t>
            </a:r>
            <a:r>
              <a:rPr lang="en-US" altLang="ru-RU" sz="1800">
                <a:latin typeface="Calibri" panose="020F0502020204030204" pitchFamily="34" charset="0"/>
              </a:rPr>
              <a:t>background:rgba(230, 210, 250, 0.4);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	float:right;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	max-width:180px;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	min-height:50px;</a:t>
            </a:r>
            <a:r>
              <a:rPr lang="ru-RU" altLang="ru-RU" sz="1800">
                <a:latin typeface="Calibri" panose="020F0502020204030204" pitchFamily="34" charset="0"/>
              </a:rPr>
              <a:t> </a:t>
            </a:r>
            <a:r>
              <a:rPr lang="en-US" altLang="ru-RU" sz="1800">
                <a:latin typeface="Calibri" panose="020F0502020204030204" pitchFamily="34" charset="0"/>
              </a:rPr>
              <a:t>	}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.footer{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	background:rgba(230, 210, 250, 0.7);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	max-width: 100%;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u-RU" sz="1800">
                <a:latin typeface="Calibri" panose="020F0502020204030204" pitchFamily="34" charset="0"/>
              </a:rPr>
              <a:t>	clear: both;</a:t>
            </a:r>
            <a:r>
              <a:rPr lang="ru-RU" altLang="ru-RU" sz="1800">
                <a:latin typeface="Calibri" panose="020F0502020204030204" pitchFamily="34" charset="0"/>
              </a:rPr>
              <a:t> </a:t>
            </a:r>
            <a:r>
              <a:rPr lang="en-US" altLang="ru-RU" sz="1800">
                <a:latin typeface="Calibri" panose="020F0502020204030204" pitchFamily="34" charset="0"/>
              </a:rPr>
              <a:t>	}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52229" name="TextBox 1">
            <a:extLst>
              <a:ext uri="{FF2B5EF4-FFF2-40B4-BE49-F238E27FC236}">
                <a16:creationId xmlns:a16="http://schemas.microsoft.com/office/drawing/2014/main" id="{D47B7DCC-61E3-49E3-9224-86261FA52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2525" y="6289675"/>
            <a:ext cx="5532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anose="05000000000000000000" pitchFamily="2" charset="2"/>
              <a:buChar char="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ro-RO" sz="1800" b="1" i="1">
                <a:solidFill>
                  <a:srgbClr val="00B050"/>
                </a:solidFill>
                <a:latin typeface="Calibri" panose="020F0502020204030204" pitchFamily="34" charset="0"/>
              </a:rPr>
              <a:t>Recomandare</a:t>
            </a:r>
            <a:r>
              <a:rPr lang="ru-RU" altLang="ro-RO" sz="1800" b="1" i="1">
                <a:solidFill>
                  <a:srgbClr val="00B050"/>
                </a:solidFill>
                <a:latin typeface="Calibri" panose="020F0502020204030204" pitchFamily="34" charset="0"/>
              </a:rPr>
              <a:t>: </a:t>
            </a:r>
            <a:r>
              <a:rPr lang="ro-MD" altLang="ro-RO" sz="1800" b="1" i="1">
                <a:solidFill>
                  <a:srgbClr val="00B050"/>
                </a:solidFill>
                <a:latin typeface="Calibri" panose="020F0502020204030204" pitchFamily="34" charset="0"/>
              </a:rPr>
              <a:t>Încercați stabilirea lățimii</a:t>
            </a:r>
            <a:r>
              <a:rPr lang="en-US" altLang="ro-RO" sz="1800" b="1" i="1">
                <a:solidFill>
                  <a:srgbClr val="00B050"/>
                </a:solidFill>
                <a:latin typeface="Calibri" panose="020F0502020204030204" pitchFamily="34" charset="0"/>
              </a:rPr>
              <a:t> .</a:t>
            </a:r>
            <a:r>
              <a:rPr lang="en-US" altLang="ro-RO" sz="1800" b="1" i="1">
                <a:solidFill>
                  <a:srgbClr val="00B0F0"/>
                </a:solidFill>
                <a:latin typeface="Calibri" panose="020F0502020204030204" pitchFamily="34" charset="0"/>
              </a:rPr>
              <a:t>container</a:t>
            </a:r>
            <a:r>
              <a:rPr lang="ru-RU" altLang="ro-RO" sz="1800" b="1" i="1">
                <a:solidFill>
                  <a:srgbClr val="00B050"/>
                </a:solidFill>
                <a:latin typeface="Calibri" panose="020F0502020204030204" pitchFamily="34" charset="0"/>
              </a:rPr>
              <a:t> </a:t>
            </a:r>
            <a:r>
              <a:rPr lang="ro-MD" altLang="ro-RO" sz="1800" b="1" i="1">
                <a:solidFill>
                  <a:srgbClr val="00B050"/>
                </a:solidFill>
                <a:latin typeface="Calibri" panose="020F0502020204030204" pitchFamily="34" charset="0"/>
              </a:rPr>
              <a:t>în</a:t>
            </a:r>
            <a:r>
              <a:rPr lang="ru-RU" altLang="ro-RO" sz="1800" b="1" i="1">
                <a:solidFill>
                  <a:srgbClr val="00B050"/>
                </a:solidFill>
                <a:latin typeface="Calibri" panose="020F0502020204030204" pitchFamily="34" charset="0"/>
              </a:rPr>
              <a:t> %</a:t>
            </a:r>
            <a:endParaRPr lang="ro-RO" altLang="ro-RO" sz="1800" b="1" i="1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B8630BBA-BFDE-4B89-8108-A53F3B5BF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o-RO" altLang="en-US" sz="3000" dirty="0"/>
              <a:t>Un alt exemplu – conținutul a rămas același ca la exemplul anterior, dar stilurile au fost schimbate</a:t>
            </a:r>
            <a:endParaRPr lang="en-US" altLang="en-US" sz="3000" dirty="0"/>
          </a:p>
        </p:txBody>
      </p:sp>
      <p:pic>
        <p:nvPicPr>
          <p:cNvPr id="53251" name="Picture 3">
            <a:extLst>
              <a:ext uri="{FF2B5EF4-FFF2-40B4-BE49-F238E27FC236}">
                <a16:creationId xmlns:a16="http://schemas.microsoft.com/office/drawing/2014/main" id="{2C13DF03-A73C-4BFD-9EE2-9FCA376AE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25" y="2314576"/>
            <a:ext cx="720090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B5E6156-D224-4859-BFD3-3525EEDED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660401"/>
            <a:ext cx="7886700" cy="739775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ru-RU" b="1" dirty="0"/>
              <a:t>Stilurile</a:t>
            </a:r>
            <a:endParaRPr lang="en-US" altLang="en-US" dirty="0"/>
          </a:p>
        </p:txBody>
      </p:sp>
      <p:sp>
        <p:nvSpPr>
          <p:cNvPr id="54275" name="Content Placeholder 2">
            <a:extLst>
              <a:ext uri="{FF2B5EF4-FFF2-40B4-BE49-F238E27FC236}">
                <a16:creationId xmlns:a16="http://schemas.microsoft.com/office/drawing/2014/main" id="{E04AC593-ED19-43F8-987A-DCC0E1944BE5}"/>
              </a:ext>
            </a:extLst>
          </p:cNvPr>
          <p:cNvSpPr>
            <a:spLocks noGrp="1" noChangeArrowheads="1"/>
          </p:cNvSpPr>
          <p:nvPr>
            <p:ph sz="quarter" idx="1"/>
          </p:nvPr>
        </p:nvSpPr>
        <p:spPr>
          <a:xfrm>
            <a:off x="1130709" y="1905000"/>
            <a:ext cx="10048567" cy="4648200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.column1{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0.4);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alt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float:left</a:t>
            </a:r>
            <a:r>
              <a:rPr lang="en-US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max-width:</a:t>
            </a:r>
            <a:r>
              <a:rPr lang="ro-MD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30%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min-height:50px;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.column2{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0.4);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altLang="en-U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float:right</a:t>
            </a:r>
            <a:r>
              <a:rPr lang="en-US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ru-RU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max-width:</a:t>
            </a:r>
            <a:r>
              <a:rPr lang="ro-MD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30%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min-height:50px;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.column3{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0.4);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clear: both;</a:t>
            </a:r>
            <a:r>
              <a:rPr lang="ru-RU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margin-left: auto;</a:t>
            </a:r>
            <a:r>
              <a:rPr lang="ru-RU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margin-right: auto; 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max-width:</a:t>
            </a:r>
            <a:r>
              <a:rPr lang="ro-MD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30%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min-height:50px;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}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.footer{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alt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background:rgba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(230, 210, 250, 0.7);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alt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max-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width: 100%;</a:t>
            </a:r>
            <a:r>
              <a:rPr lang="ru-RU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}</a:t>
            </a:r>
            <a:endParaRPr lang="ru-RU" alt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ro-MD" alt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endParaRPr lang="ro-MD" alt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ro-MD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Pentru restul elementelor </a:t>
            </a:r>
            <a:r>
              <a:rPr lang="ro-MD" alt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.container, .block, .header, .menu </a:t>
            </a:r>
            <a:r>
              <a:rPr lang="ro-MD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stilurile au rămas aceleași – ca și la exemplul anterior</a:t>
            </a:r>
            <a:endParaRPr lang="en-US" alt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">
      <a:dk1>
        <a:srgbClr val="000000"/>
      </a:dk1>
      <a:lt1>
        <a:srgbClr val="FFFFFF"/>
      </a:lt1>
      <a:dk2>
        <a:srgbClr val="243541"/>
      </a:dk2>
      <a:lt2>
        <a:srgbClr val="E2E5E8"/>
      </a:lt2>
      <a:accent1>
        <a:srgbClr val="E88B33"/>
      </a:accent1>
      <a:accent2>
        <a:srgbClr val="AEA33A"/>
      </a:accent2>
      <a:accent3>
        <a:srgbClr val="8CAB4A"/>
      </a:accent3>
      <a:accent4>
        <a:srgbClr val="57B636"/>
      </a:accent4>
      <a:accent5>
        <a:srgbClr val="2EBA43"/>
      </a:accent5>
      <a:accent6>
        <a:srgbClr val="33B67D"/>
      </a:accent6>
      <a:hlink>
        <a:srgbClr val="5F84A8"/>
      </a:hlink>
      <a:folHlink>
        <a:srgbClr val="7F7F7F"/>
      </a:folHlink>
    </a:clrScheme>
    <a:fontScheme name="Retrospect">
      <a:majorFont>
        <a:latin typeface="Georgia Pro Cond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peak Pro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Override1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3CD65D-61A5-43C9-A837-6EC73C7DA8A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16377351-63A1-4C2E-8C9A-66CDD70F1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F006B4-A9E1-4F39-85C8-FB836F9193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{9EEFED7C-5AF6-4227-A0A0-DD858BD79877}tf11437505_win32</Template>
  <TotalTime>443</TotalTime>
  <Words>2768</Words>
  <Application>Microsoft Office PowerPoint</Application>
  <PresentationFormat>Widescreen</PresentationFormat>
  <Paragraphs>215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Calibri</vt:lpstr>
      <vt:lpstr>Consolas</vt:lpstr>
      <vt:lpstr>Georgia Pro Cond Light</vt:lpstr>
      <vt:lpstr>Segoe UI Historic</vt:lpstr>
      <vt:lpstr>Speak Pro</vt:lpstr>
      <vt:lpstr>RetrospectVTI</vt:lpstr>
      <vt:lpstr>Machetarea paginilor web. MediaQueries</vt:lpstr>
      <vt:lpstr>Conținutul temei</vt:lpstr>
      <vt:lpstr>3 sinonime... asocieri</vt:lpstr>
      <vt:lpstr>MACHETAREA SITE-URILOR web</vt:lpstr>
      <vt:lpstr>UN EXEMPLU de machetă</vt:lpstr>
      <vt:lpstr>DEFINIREA CONTENTULUI</vt:lpstr>
      <vt:lpstr>DEFINIREA STILURILOR</vt:lpstr>
      <vt:lpstr>Un alt exemplu – conținutul a rămas același ca la exemplul anterior, dar stilurile au fost schimbate</vt:lpstr>
      <vt:lpstr>Stilurile</vt:lpstr>
      <vt:lpstr>Dar ce este ”responsive design”?</vt:lpstr>
      <vt:lpstr>Responsive Web Design - RWD</vt:lpstr>
      <vt:lpstr>Analizăm exemple</vt:lpstr>
      <vt:lpstr>RWD vs Adaptive Design</vt:lpstr>
      <vt:lpstr>Ce probleme există azi pe web?</vt:lpstr>
      <vt:lpstr>Din ce cauză au apărut aceste probleme?</vt:lpstr>
      <vt:lpstr>Un pic de statistică...Ce dispozitive utilizează cel mai frecvent utilizatorii?</vt:lpstr>
      <vt:lpstr>Dispozitive utilizate...în general...</vt:lpstr>
      <vt:lpstr>Accesarea resurselor web de pe diferite dispozitive...</vt:lpstr>
      <vt:lpstr>Soluția pentru aceste probleme...</vt:lpstr>
      <vt:lpstr>Definirea noțiunilor</vt:lpstr>
      <vt:lpstr>“One web”</vt:lpstr>
      <vt:lpstr>“Mobile first”</vt:lpstr>
      <vt:lpstr>PowerPoint Presentation</vt:lpstr>
      <vt:lpstr>Metode de verificare a cerinței de adaptivitate a interfețelor web</vt:lpstr>
      <vt:lpstr>Selectăm Toggle Device Toolbar</vt:lpstr>
      <vt:lpstr>Cu ce începem?</vt:lpstr>
      <vt:lpstr>Viewport</vt:lpstr>
      <vt:lpstr>Atributele elemntului meta, viewport</vt:lpstr>
      <vt:lpstr>Îmbunătățirea adaptivității cu ajutorul mediaQuerys CSS</vt:lpstr>
      <vt:lpstr>Utilizarea mediaQuerys în baza spațiului de vizibilitate</vt:lpstr>
      <vt:lpstr>Utilizarea mărimilor relative</vt:lpstr>
      <vt:lpstr>Alegerea punctelor de control</vt:lpstr>
      <vt:lpstr>Exemplu</vt:lpstr>
      <vt:lpstr>Rezultat exemplu</vt:lpstr>
      <vt:lpstr>Concluzii</vt:lpstr>
      <vt:lpstr>Să ne amintim...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Natalia Plesca</dc:creator>
  <cp:lastModifiedBy>Natalia Plesca</cp:lastModifiedBy>
  <cp:revision>12</cp:revision>
  <dcterms:created xsi:type="dcterms:W3CDTF">2023-12-09T10:55:40Z</dcterms:created>
  <dcterms:modified xsi:type="dcterms:W3CDTF">2025-05-04T18:38:28Z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