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301" r:id="rId4"/>
    <p:sldId id="258" r:id="rId5"/>
    <p:sldId id="260" r:id="rId6"/>
    <p:sldId id="261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300" r:id="rId21"/>
    <p:sldId id="295" r:id="rId22"/>
    <p:sldId id="296" r:id="rId23"/>
    <p:sldId id="297" r:id="rId24"/>
    <p:sldId id="298" r:id="rId2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0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600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139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92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449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99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869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270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610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188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10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047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238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5076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561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511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146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4E52-6AF1-4019-8EBC-9FDED5A374A5}" type="datetimeFigureOut">
              <a:rPr lang="ro-RO" smtClean="0"/>
              <a:t>23.09.2025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9AE4E7-9445-4AC2-A6E7-6AFBBC76C1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17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3466" y="4670321"/>
            <a:ext cx="6953250" cy="771833"/>
          </a:xfrm>
        </p:spPr>
        <p:txBody>
          <a:bodyPr>
            <a:normAutofit fontScale="90000"/>
          </a:bodyPr>
          <a:lstStyle/>
          <a:p>
            <a:pPr marL="1150938" indent="-1150938" algn="ctr" eaLnBrk="1" hangingPunct="1"/>
            <a:r>
              <a:rPr lang="en-US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/>
            </a:r>
            <a:br>
              <a:rPr lang="en-US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</a:br>
            <a:r>
              <a:rPr lang="en-US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/>
            </a:r>
            <a:br>
              <a:rPr lang="en-US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</a:br>
            <a:r>
              <a:rPr lang="en-US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/>
            </a:r>
            <a:br>
              <a:rPr lang="en-US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</a:br>
            <a:r>
              <a:rPr lang="en-US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/>
            </a:r>
            <a:br>
              <a:rPr lang="en-US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</a:br>
            <a:r>
              <a:rPr lang="ro-RO" altLang="ro-RO" sz="53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ACIZII CARBOXILICI </a:t>
            </a:r>
            <a:br>
              <a:rPr lang="ro-RO" altLang="ro-RO" sz="5300" b="1" dirty="0" smtClean="0">
                <a:solidFill>
                  <a:srgbClr val="0066FF"/>
                </a:solidFill>
                <a:latin typeface="Georgia" panose="02040502050405020303" pitchFamily="18" charset="0"/>
              </a:rPr>
            </a:br>
            <a:r>
              <a:rPr lang="ro-RO" altLang="ro-RO" sz="53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HIDROXIACIZII</a:t>
            </a:r>
            <a:br>
              <a:rPr lang="ro-RO" altLang="ro-RO" sz="5300" b="1" dirty="0" smtClean="0">
                <a:solidFill>
                  <a:srgbClr val="0066FF"/>
                </a:solidFill>
                <a:latin typeface="Georgia" panose="02040502050405020303" pitchFamily="18" charset="0"/>
              </a:rPr>
            </a:br>
            <a:r>
              <a:rPr lang="ro-RO" altLang="ro-RO" sz="53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OXOACIZII </a:t>
            </a:r>
            <a:r>
              <a:rPr lang="ro-RO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/>
            </a:r>
            <a:br>
              <a:rPr lang="ro-RO" altLang="ro-RO" sz="4400" b="1" dirty="0" smtClean="0">
                <a:solidFill>
                  <a:srgbClr val="0066FF"/>
                </a:solidFill>
                <a:latin typeface="Georgia" panose="02040502050405020303" pitchFamily="18" charset="0"/>
              </a:rPr>
            </a:br>
            <a:endParaRPr lang="en-US" altLang="ro-RO" sz="4400" b="1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8644" y="228600"/>
            <a:ext cx="4041059" cy="1836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ro-RO" sz="32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USM</a:t>
            </a:r>
          </a:p>
          <a:p>
            <a:pPr algn="ctr">
              <a:defRPr/>
            </a:pPr>
            <a:r>
              <a:rPr lang="ro-RO" sz="32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DEPARTAMENT </a:t>
            </a:r>
          </a:p>
          <a:p>
            <a:pPr algn="ctr">
              <a:defRPr/>
            </a:pPr>
            <a:r>
              <a:rPr lang="ro-RO" sz="3200" b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CHIMIE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27586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06229"/>
              </p:ext>
            </p:extLst>
          </p:nvPr>
        </p:nvGraphicFramePr>
        <p:xfrm>
          <a:off x="2153265" y="2551471"/>
          <a:ext cx="9615948" cy="398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3265" y="2551471"/>
                        <a:ext cx="9615948" cy="398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821840"/>
              </p:ext>
            </p:extLst>
          </p:nvPr>
        </p:nvGraphicFramePr>
        <p:xfrm>
          <a:off x="2153265" y="103239"/>
          <a:ext cx="9615948" cy="28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3265" y="103239"/>
                        <a:ext cx="9615948" cy="284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9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089993"/>
              </p:ext>
            </p:extLst>
          </p:nvPr>
        </p:nvGraphicFramePr>
        <p:xfrm>
          <a:off x="1887794" y="2595716"/>
          <a:ext cx="10117393" cy="395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7794" y="2595716"/>
                        <a:ext cx="10117393" cy="395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638" y="457200"/>
            <a:ext cx="9571703" cy="21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24170"/>
              </p:ext>
            </p:extLst>
          </p:nvPr>
        </p:nvGraphicFramePr>
        <p:xfrm>
          <a:off x="3425210" y="221226"/>
          <a:ext cx="8402996" cy="455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5210" y="221226"/>
                        <a:ext cx="8402996" cy="4557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849888"/>
              </p:ext>
            </p:extLst>
          </p:nvPr>
        </p:nvGraphicFramePr>
        <p:xfrm>
          <a:off x="3425210" y="3392130"/>
          <a:ext cx="8402996" cy="325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5210" y="3392130"/>
                        <a:ext cx="8402996" cy="3259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5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084118"/>
              </p:ext>
            </p:extLst>
          </p:nvPr>
        </p:nvGraphicFramePr>
        <p:xfrm>
          <a:off x="2492477" y="239559"/>
          <a:ext cx="9379975" cy="4701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2477" y="239559"/>
                        <a:ext cx="9379975" cy="4701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2391"/>
              </p:ext>
            </p:extLst>
          </p:nvPr>
        </p:nvGraphicFramePr>
        <p:xfrm>
          <a:off x="2492477" y="3436374"/>
          <a:ext cx="9379975" cy="3097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2477" y="3436374"/>
                        <a:ext cx="9379975" cy="3097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0610"/>
              </p:ext>
            </p:extLst>
          </p:nvPr>
        </p:nvGraphicFramePr>
        <p:xfrm>
          <a:off x="2816942" y="283804"/>
          <a:ext cx="8922774" cy="340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6942" y="283804"/>
                        <a:ext cx="8922774" cy="340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35573"/>
              </p:ext>
            </p:extLst>
          </p:nvPr>
        </p:nvGraphicFramePr>
        <p:xfrm>
          <a:off x="2816942" y="2698955"/>
          <a:ext cx="8922774" cy="395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6942" y="2698955"/>
                        <a:ext cx="8922774" cy="395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9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679325"/>
              </p:ext>
            </p:extLst>
          </p:nvPr>
        </p:nvGraphicFramePr>
        <p:xfrm>
          <a:off x="2138516" y="136320"/>
          <a:ext cx="9586452" cy="366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8516" y="136320"/>
                        <a:ext cx="9586452" cy="3668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45420"/>
              </p:ext>
            </p:extLst>
          </p:nvPr>
        </p:nvGraphicFramePr>
        <p:xfrm>
          <a:off x="2138516" y="3097161"/>
          <a:ext cx="9586452" cy="376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8516" y="3097161"/>
                        <a:ext cx="9586452" cy="3760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4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501447"/>
              </p:ext>
            </p:extLst>
          </p:nvPr>
        </p:nvGraphicFramePr>
        <p:xfrm>
          <a:off x="2418735" y="427703"/>
          <a:ext cx="9438967" cy="331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8735" y="427703"/>
                        <a:ext cx="9438967" cy="331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638683"/>
              </p:ext>
            </p:extLst>
          </p:nvPr>
        </p:nvGraphicFramePr>
        <p:xfrm>
          <a:off x="2418735" y="2831691"/>
          <a:ext cx="9438967" cy="417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8735" y="2831691"/>
                        <a:ext cx="9438967" cy="4173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9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607393"/>
              </p:ext>
            </p:extLst>
          </p:nvPr>
        </p:nvGraphicFramePr>
        <p:xfrm>
          <a:off x="3141406" y="342797"/>
          <a:ext cx="8745794" cy="331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1406" y="342797"/>
                        <a:ext cx="8745794" cy="331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063986"/>
              </p:ext>
            </p:extLst>
          </p:nvPr>
        </p:nvGraphicFramePr>
        <p:xfrm>
          <a:off x="3141406" y="2300747"/>
          <a:ext cx="8745794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1406" y="2300747"/>
                        <a:ext cx="8745794" cy="432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9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7702"/>
              </p:ext>
            </p:extLst>
          </p:nvPr>
        </p:nvGraphicFramePr>
        <p:xfrm>
          <a:off x="2713704" y="254307"/>
          <a:ext cx="9232490" cy="332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3704" y="254307"/>
                        <a:ext cx="9232490" cy="3329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31442"/>
              </p:ext>
            </p:extLst>
          </p:nvPr>
        </p:nvGraphicFramePr>
        <p:xfrm>
          <a:off x="2713704" y="3318388"/>
          <a:ext cx="923249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3704" y="3318388"/>
                        <a:ext cx="923249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7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15073"/>
              </p:ext>
            </p:extLst>
          </p:nvPr>
        </p:nvGraphicFramePr>
        <p:xfrm>
          <a:off x="2256504" y="136320"/>
          <a:ext cx="9556954" cy="358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6504" y="136320"/>
                        <a:ext cx="9556954" cy="358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533137"/>
              </p:ext>
            </p:extLst>
          </p:nvPr>
        </p:nvGraphicFramePr>
        <p:xfrm>
          <a:off x="2256504" y="3583858"/>
          <a:ext cx="9556954" cy="314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6504" y="3583858"/>
                        <a:ext cx="9556954" cy="314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926711"/>
              </p:ext>
            </p:extLst>
          </p:nvPr>
        </p:nvGraphicFramePr>
        <p:xfrm>
          <a:off x="1790033" y="1224116"/>
          <a:ext cx="8716297" cy="5442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0033" y="1224116"/>
                        <a:ext cx="8716297" cy="5442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/>
          <p:cNvSpPr/>
          <p:nvPr/>
        </p:nvSpPr>
        <p:spPr>
          <a:xfrm>
            <a:off x="8583561" y="545689"/>
            <a:ext cx="3451123" cy="30676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Formula generală</a:t>
            </a:r>
          </a:p>
          <a:p>
            <a:pPr algn="ctr"/>
            <a:r>
              <a:rPr lang="ro-RO" sz="2400" b="1" dirty="0" smtClean="0">
                <a:solidFill>
                  <a:schemeClr val="tx1"/>
                </a:solidFill>
              </a:rPr>
              <a:t>C</a:t>
            </a:r>
            <a:r>
              <a:rPr lang="ro-RO" b="1" dirty="0" smtClean="0">
                <a:solidFill>
                  <a:schemeClr val="tx1"/>
                </a:solidFill>
              </a:rPr>
              <a:t>n</a:t>
            </a:r>
            <a:r>
              <a:rPr lang="ro-RO" sz="2400" b="1" dirty="0" smtClean="0">
                <a:solidFill>
                  <a:schemeClr val="tx1"/>
                </a:solidFill>
              </a:rPr>
              <a:t>H</a:t>
            </a:r>
            <a:r>
              <a:rPr lang="ro-RO" b="1" dirty="0" smtClean="0">
                <a:solidFill>
                  <a:schemeClr val="tx1"/>
                </a:solidFill>
              </a:rPr>
              <a:t>2n</a:t>
            </a:r>
            <a:r>
              <a:rPr lang="ro-RO" sz="2400" b="1" dirty="0" smtClean="0">
                <a:solidFill>
                  <a:schemeClr val="tx1"/>
                </a:solidFill>
              </a:rPr>
              <a:t>O</a:t>
            </a:r>
            <a:r>
              <a:rPr lang="ro-RO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ro-RO" b="1" dirty="0" smtClean="0">
                <a:solidFill>
                  <a:schemeClr val="tx1"/>
                </a:solidFill>
              </a:rPr>
              <a:t>(acizii monocarboxilici)</a:t>
            </a:r>
          </a:p>
          <a:p>
            <a:pPr algn="ctr"/>
            <a:r>
              <a:rPr lang="ro-RO" sz="2400" b="1" dirty="0" smtClean="0">
                <a:solidFill>
                  <a:schemeClr val="tx1"/>
                </a:solidFill>
              </a:rPr>
              <a:t>C</a:t>
            </a:r>
            <a:r>
              <a:rPr lang="ro-RO" b="1" dirty="0" smtClean="0">
                <a:solidFill>
                  <a:schemeClr val="tx1"/>
                </a:solidFill>
              </a:rPr>
              <a:t>n</a:t>
            </a:r>
            <a:r>
              <a:rPr lang="ro-RO" sz="2400" b="1" dirty="0" smtClean="0">
                <a:solidFill>
                  <a:schemeClr val="tx1"/>
                </a:solidFill>
              </a:rPr>
              <a:t>H</a:t>
            </a:r>
            <a:r>
              <a:rPr lang="ro-RO" b="1" dirty="0" smtClean="0">
                <a:solidFill>
                  <a:schemeClr val="tx1"/>
                </a:solidFill>
              </a:rPr>
              <a:t>2n-2</a:t>
            </a:r>
            <a:r>
              <a:rPr lang="ro-RO" sz="2400" b="1" dirty="0" smtClean="0">
                <a:solidFill>
                  <a:schemeClr val="tx1"/>
                </a:solidFill>
              </a:rPr>
              <a:t>O</a:t>
            </a:r>
            <a:r>
              <a:rPr lang="ro-RO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ro-RO" b="1" dirty="0" smtClean="0">
                <a:solidFill>
                  <a:schemeClr val="tx1"/>
                </a:solidFill>
              </a:rPr>
              <a:t>Acizii nesaturați</a:t>
            </a:r>
            <a:endParaRPr lang="ro-RO" b="1" dirty="0">
              <a:solidFill>
                <a:schemeClr val="tx1"/>
              </a:solidFill>
            </a:endParaRPr>
          </a:p>
          <a:p>
            <a:pPr algn="ctr"/>
            <a:endParaRPr lang="ro-RO" b="1" dirty="0" smtClean="0">
              <a:solidFill>
                <a:schemeClr val="tx1"/>
              </a:solidFill>
            </a:endParaRPr>
          </a:p>
          <a:p>
            <a:pPr algn="ctr"/>
            <a:endParaRPr lang="ro-R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63404"/>
              </p:ext>
            </p:extLst>
          </p:nvPr>
        </p:nvGraphicFramePr>
        <p:xfrm>
          <a:off x="2344994" y="534527"/>
          <a:ext cx="9379973" cy="576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994" y="534527"/>
                        <a:ext cx="9379973" cy="5763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8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71895"/>
              </p:ext>
            </p:extLst>
          </p:nvPr>
        </p:nvGraphicFramePr>
        <p:xfrm>
          <a:off x="2816942" y="195312"/>
          <a:ext cx="8981768" cy="3064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6942" y="195312"/>
                        <a:ext cx="8981768" cy="3064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84244"/>
              </p:ext>
            </p:extLst>
          </p:nvPr>
        </p:nvGraphicFramePr>
        <p:xfrm>
          <a:off x="2816942" y="3259392"/>
          <a:ext cx="8981768" cy="339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6942" y="3259392"/>
                        <a:ext cx="8981768" cy="339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0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04897"/>
              </p:ext>
            </p:extLst>
          </p:nvPr>
        </p:nvGraphicFramePr>
        <p:xfrm>
          <a:off x="2109019" y="224811"/>
          <a:ext cx="9645445" cy="310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9019" y="224811"/>
                        <a:ext cx="9645445" cy="3108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018" y="2964426"/>
            <a:ext cx="9645445" cy="37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71531"/>
              </p:ext>
            </p:extLst>
          </p:nvPr>
        </p:nvGraphicFramePr>
        <p:xfrm>
          <a:off x="2123768" y="342798"/>
          <a:ext cx="9837173" cy="3860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68" y="342798"/>
                        <a:ext cx="9837173" cy="3860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8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325109"/>
              </p:ext>
            </p:extLst>
          </p:nvPr>
        </p:nvGraphicFramePr>
        <p:xfrm>
          <a:off x="1887794" y="3185653"/>
          <a:ext cx="9837172" cy="317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7794" y="3185653"/>
                        <a:ext cx="9837172" cy="3170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94302"/>
              </p:ext>
            </p:extLst>
          </p:nvPr>
        </p:nvGraphicFramePr>
        <p:xfrm>
          <a:off x="1887793" y="117989"/>
          <a:ext cx="9837173" cy="306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793" y="117989"/>
                        <a:ext cx="9837173" cy="3067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5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747123"/>
              </p:ext>
            </p:extLst>
          </p:nvPr>
        </p:nvGraphicFramePr>
        <p:xfrm>
          <a:off x="3097161" y="873739"/>
          <a:ext cx="8200104" cy="461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7161" y="873739"/>
                        <a:ext cx="8200104" cy="4612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2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435596"/>
              </p:ext>
            </p:extLst>
          </p:nvPr>
        </p:nvGraphicFramePr>
        <p:xfrm>
          <a:off x="2584552" y="711507"/>
          <a:ext cx="74885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4552" y="711507"/>
                        <a:ext cx="74885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678698"/>
              </p:ext>
            </p:extLst>
          </p:nvPr>
        </p:nvGraphicFramePr>
        <p:xfrm>
          <a:off x="1985134" y="2949677"/>
          <a:ext cx="9725085" cy="371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134" y="2949677"/>
                        <a:ext cx="9725085" cy="3716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70236"/>
              </p:ext>
            </p:extLst>
          </p:nvPr>
        </p:nvGraphicFramePr>
        <p:xfrm>
          <a:off x="1985134" y="221227"/>
          <a:ext cx="9725085" cy="272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5134" y="221227"/>
                        <a:ext cx="9725085" cy="272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2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44186"/>
              </p:ext>
            </p:extLst>
          </p:nvPr>
        </p:nvGraphicFramePr>
        <p:xfrm>
          <a:off x="2300748" y="785249"/>
          <a:ext cx="927673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0748" y="785249"/>
                        <a:ext cx="9276735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0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347827"/>
              </p:ext>
            </p:extLst>
          </p:nvPr>
        </p:nvGraphicFramePr>
        <p:xfrm>
          <a:off x="2894268" y="427703"/>
          <a:ext cx="8314506" cy="28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4268" y="427703"/>
                        <a:ext cx="8314506" cy="2875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58267"/>
              </p:ext>
            </p:extLst>
          </p:nvPr>
        </p:nvGraphicFramePr>
        <p:xfrm>
          <a:off x="2894268" y="2510810"/>
          <a:ext cx="8314506" cy="415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4268" y="2510810"/>
                        <a:ext cx="8314506" cy="4155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3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411862"/>
              </p:ext>
            </p:extLst>
          </p:nvPr>
        </p:nvGraphicFramePr>
        <p:xfrm>
          <a:off x="2595712" y="191729"/>
          <a:ext cx="9276735" cy="427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5712" y="191729"/>
                        <a:ext cx="9276735" cy="427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85192"/>
              </p:ext>
            </p:extLst>
          </p:nvPr>
        </p:nvGraphicFramePr>
        <p:xfrm>
          <a:off x="2595714" y="2448232"/>
          <a:ext cx="9276735" cy="4188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Acrobat Document" r:id="rId5" imgW="6857708" imgH="5143382" progId="Acrobat.Document.11">
                  <p:embed/>
                </p:oleObj>
              </mc:Choice>
              <mc:Fallback>
                <p:oleObj name="Acrobat Document" r:id="rId5" imgW="6857708" imgH="5143382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5714" y="2448232"/>
                        <a:ext cx="9276735" cy="4188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03166"/>
              </p:ext>
            </p:extLst>
          </p:nvPr>
        </p:nvGraphicFramePr>
        <p:xfrm>
          <a:off x="2477730" y="726255"/>
          <a:ext cx="9276734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Acrobat Document" r:id="rId3" imgW="6857708" imgH="5143382" progId="Acrobat.Document.11">
                  <p:embed/>
                </p:oleObj>
              </mc:Choice>
              <mc:Fallback>
                <p:oleObj name="Acrobat Document" r:id="rId3" imgW="6857708" imgH="514338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7730" y="726255"/>
                        <a:ext cx="9276734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4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2245</TotalTime>
  <Words>13</Words>
  <Application>Microsoft Office PowerPoint</Application>
  <PresentationFormat>Широкоэкранный</PresentationFormat>
  <Paragraphs>9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Georgia</vt:lpstr>
      <vt:lpstr>Wingdings 3</vt:lpstr>
      <vt:lpstr>Легкий дым</vt:lpstr>
      <vt:lpstr>Acrobat Document</vt:lpstr>
      <vt:lpstr>    ACIZII CARBOXILICI  HIDROXIACIZII OXOACIZII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 popusoi</dc:creator>
  <cp:lastModifiedBy>ana popusoi</cp:lastModifiedBy>
  <cp:revision>28</cp:revision>
  <dcterms:created xsi:type="dcterms:W3CDTF">2020-05-09T09:10:41Z</dcterms:created>
  <dcterms:modified xsi:type="dcterms:W3CDTF">2025-09-23T06:06:38Z</dcterms:modified>
</cp:coreProperties>
</file>