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440" r:id="rId6"/>
    <p:sldId id="441" r:id="rId7"/>
    <p:sldId id="442" r:id="rId8"/>
    <p:sldId id="443" r:id="rId9"/>
    <p:sldId id="444" r:id="rId10"/>
    <p:sldId id="445" r:id="rId11"/>
    <p:sldId id="446" r:id="rId12"/>
    <p:sldId id="447" r:id="rId13"/>
    <p:sldId id="448" r:id="rId14"/>
    <p:sldId id="449" r:id="rId15"/>
    <p:sldId id="450" r:id="rId16"/>
    <p:sldId id="451" r:id="rId17"/>
    <p:sldId id="453" r:id="rId18"/>
    <p:sldId id="452" r:id="rId19"/>
    <p:sldId id="454" r:id="rId20"/>
    <p:sldId id="455" r:id="rId21"/>
    <p:sldId id="456" r:id="rId22"/>
    <p:sldId id="457" r:id="rId23"/>
    <p:sldId id="458" r:id="rId24"/>
    <p:sldId id="459" r:id="rId25"/>
    <p:sldId id="460" r:id="rId26"/>
    <p:sldId id="461" r:id="rId27"/>
    <p:sldId id="462" r:id="rId28"/>
    <p:sldId id="463" r:id="rId29"/>
    <p:sldId id="464" r:id="rId30"/>
    <p:sldId id="465" r:id="rId31"/>
    <p:sldId id="466" r:id="rId32"/>
  </p:sldIdLst>
  <p:sldSz cx="9144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78A6BD1-E20C-471F-95EA-FB9FE601932A}" styleName="Table_0">
    <a:wholeTbl>
      <a:tcTxStyle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0" y="0"/>
      </p:cViewPr>
      <p:guideLst>
        <p:guide pos="2880"/>
        <p:guide orient="horz" pos="216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5" name="Google Shape;5;n"/>
          <p:cNvSpPr/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86" name="Google Shape;86;p1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99" name="Google Shape;99;p2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8"/>
          <p:cNvSpPr txBox="1"/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8"/>
          <p:cNvSpPr txBox="1"/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8"/>
          <p:cNvSpPr txBox="1"/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Title and Vertical Text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7"/>
          <p:cNvSpPr txBox="1"/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7"/>
          <p:cNvSpPr txBox="1"/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7"/>
          <p:cNvSpPr txBox="1"/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7"/>
          <p:cNvSpPr txBox="1"/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Vertical Title and Text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/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8"/>
          <p:cNvSpPr txBox="1"/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8"/>
          <p:cNvSpPr txBox="1"/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8"/>
          <p:cNvSpPr txBox="1"/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8"/>
          <p:cNvSpPr txBox="1"/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Title and Content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9"/>
          <p:cNvSpPr txBox="1"/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9"/>
          <p:cNvSpPr txBox="1"/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9"/>
          <p:cNvSpPr txBox="1"/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0"/>
          <p:cNvSpPr txBox="1"/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0"/>
          <p:cNvSpPr txBox="1"/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0"/>
          <p:cNvSpPr txBox="1"/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Two Content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1"/>
          <p:cNvSpPr txBox="1"/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1"/>
          <p:cNvSpPr txBox="1"/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1"/>
          <p:cNvSpPr txBox="1"/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1"/>
          <p:cNvSpPr txBox="1"/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1"/>
          <p:cNvSpPr txBox="1"/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Comparison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2"/>
          <p:cNvSpPr txBox="1"/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22"/>
          <p:cNvSpPr txBox="1"/>
          <p:nvPr>
            <p:ph type="body" idx="2"/>
          </p:nvPr>
        </p:nvSpPr>
        <p:spPr>
          <a:xfrm>
            <a:off x="629842" y="2505074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2"/>
          <p:cNvSpPr txBox="1"/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22"/>
          <p:cNvSpPr txBox="1"/>
          <p:nvPr>
            <p:ph type="body" idx="4"/>
          </p:nvPr>
        </p:nvSpPr>
        <p:spPr>
          <a:xfrm>
            <a:off x="4629150" y="2505074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2"/>
          <p:cNvSpPr txBox="1"/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2"/>
          <p:cNvSpPr txBox="1"/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2"/>
          <p:cNvSpPr txBox="1"/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3"/>
          <p:cNvSpPr txBox="1"/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3"/>
          <p:cNvSpPr txBox="1"/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3"/>
          <p:cNvSpPr txBox="1"/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/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4"/>
          <p:cNvSpPr txBox="1"/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4"/>
          <p:cNvSpPr txBox="1"/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Content with Caption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5"/>
          <p:cNvSpPr txBox="1"/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5"/>
          <p:cNvSpPr txBox="1"/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5"/>
          <p:cNvSpPr txBox="1"/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5"/>
          <p:cNvSpPr txBox="1"/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5"/>
          <p:cNvSpPr txBox="1"/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Picture with Caption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6"/>
          <p:cNvSpPr/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6"/>
          <p:cNvSpPr txBox="1"/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6"/>
          <p:cNvSpPr txBox="1"/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6"/>
          <p:cNvSpPr txBox="1"/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6"/>
          <p:cNvSpPr txBox="1"/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1" name="Google Shape;11;p17"/>
          <p:cNvSpPr txBox="1"/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2" name="Google Shape;12;p17"/>
          <p:cNvSpPr txBox="1"/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3" name="Google Shape;13;p17"/>
          <p:cNvSpPr txBox="1"/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4" name="Google Shape;14;p17"/>
          <p:cNvSpPr txBox="1"/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jpe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1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subTitle" idx="1"/>
          </p:nvPr>
        </p:nvSpPr>
        <p:spPr>
          <a:xfrm>
            <a:off x="1022235" y="1306329"/>
            <a:ext cx="6858000" cy="472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400"/>
              <a:buNone/>
            </a:pPr>
            <a:r>
              <a:rPr lang="en-US" b="1">
                <a:solidFill>
                  <a:srgbClr val="2F5496"/>
                </a:solidFill>
              </a:rPr>
              <a:t>NUMELE PROGRAMULUI</a:t>
            </a:r>
            <a:endParaRPr b="1">
              <a:solidFill>
                <a:srgbClr val="2F5496"/>
              </a:solidFill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7819052" y="-2980"/>
            <a:ext cx="1324947" cy="633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2044471" cy="728252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>
            <p:ph type="ftr" idx="11"/>
          </p:nvPr>
        </p:nvSpPr>
        <p:spPr>
          <a:xfrm>
            <a:off x="2107066" y="6376950"/>
            <a:ext cx="510267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900"/>
              <a:buFont typeface="Arial" panose="020B0604020202020204"/>
              <a:buNone/>
            </a:pPr>
            <a:r>
              <a:rPr lang="en-US" sz="900" b="0" i="1" u="none" strike="noStrike" cap="none">
                <a:solidFill>
                  <a:srgbClr val="2F549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This material was developed within the framework of the "Higher Education in Moldova" Project, </a:t>
            </a:r>
            <a:endParaRPr sz="900" b="0" i="1" u="none" strike="noStrike" cap="none">
              <a:solidFill>
                <a:srgbClr val="2F5496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900"/>
              <a:buFont typeface="Arial" panose="020B0604020202020204"/>
              <a:buNone/>
            </a:pPr>
            <a:r>
              <a:rPr lang="en-US" sz="900" b="0" i="1" u="none" strike="noStrike" cap="none">
                <a:solidFill>
                  <a:srgbClr val="2F549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implemented by the Ministry of Education and Research and financed by the World Bank</a:t>
            </a:r>
            <a:endParaRPr sz="900" b="0" i="1" u="none" strike="noStrike" cap="none">
              <a:solidFill>
                <a:srgbClr val="2F5496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355227" y="21228"/>
            <a:ext cx="364826" cy="630154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/>
          <p:nvPr/>
        </p:nvSpPr>
        <p:spPr>
          <a:xfrm>
            <a:off x="1042451" y="3083499"/>
            <a:ext cx="6858000" cy="567250"/>
          </a:xfrm>
          <a:prstGeom prst="rect">
            <a:avLst/>
          </a:prstGeom>
          <a:noFill/>
          <a:ln w="9525" cap="flat" cmpd="sng">
            <a:solidFill>
              <a:srgbClr val="2F54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</a:pPr>
            <a:r>
              <a:rPr lang="ru-RU" altLang="en-US" sz="2000" b="0" i="1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8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. </a:t>
            </a:r>
            <a:r>
              <a:rPr lang="en-US" altLang="en-US" sz="2000" b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Integrarea efectelor vizuale </a:t>
            </a:r>
            <a:r>
              <a:rPr lang="en-US" altLang="en-US" sz="2000" b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ș</a:t>
            </a:r>
            <a:r>
              <a:rPr lang="en-US" altLang="en-US" sz="2000" b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 auditive în gameplay</a:t>
            </a:r>
            <a:endParaRPr lang="en-US" altLang="en-US" sz="2000" b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4945223" y="5228067"/>
            <a:ext cx="3155835" cy="56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© Pugaci Diana</a:t>
            </a:r>
            <a:endParaRPr sz="1800" b="0" i="1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pugaci.diana@gmail.com</a:t>
            </a:r>
            <a:endParaRPr sz="1800" b="0" i="1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1042451" y="2093370"/>
            <a:ext cx="6858000" cy="633134"/>
          </a:xfrm>
          <a:prstGeom prst="rect">
            <a:avLst/>
          </a:prstGeom>
          <a:noFill/>
          <a:ln w="9525" cap="flat" cmpd="sng">
            <a:solidFill>
              <a:srgbClr val="2F54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altLang="en-US" sz="24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Dezvoltarea jocurilor video</a:t>
            </a:r>
            <a:endParaRPr lang="en-US" altLang="en-US" sz="2400" b="1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96" name="Google Shape;96;p1" descr="Facultatea de Matematică și Informatică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562363" y="29975"/>
            <a:ext cx="549199" cy="56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>
          <a:xfrm>
            <a:off x="628650" y="151766"/>
            <a:ext cx="7886700" cy="1325563"/>
          </a:xfrm>
        </p:spPr>
        <p:txBody>
          <a:bodyPr/>
          <a:p>
            <a:r>
              <a:rPr lang="en-US" altLang="en-US">
                <a:sym typeface="+mn-ea"/>
              </a:rPr>
              <a:t>Particle Sysytem</a:t>
            </a:r>
            <a:endParaRPr 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628650" y="1276985"/>
            <a:ext cx="7886700" cy="560070"/>
          </a:xfrm>
        </p:spPr>
        <p:txBody>
          <a:bodyPr/>
          <a:p>
            <a:pPr marL="114300" indent="0">
              <a:buNone/>
            </a:pP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Putem ad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uga haos particulelor (simulând vântul)</a:t>
            </a:r>
            <a:endParaRPr lang="en-US" alt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7" name="Picture 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67965" y="1637030"/>
            <a:ext cx="5271770" cy="202311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492125" y="3586480"/>
            <a:ext cx="6923405" cy="82994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45720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Times New Roman" panose="02020603050405020304"/>
                <a:ea typeface="等线"/>
              </a:rPr>
              <a:t>Putem crea un prefab din particule și le putem face să apară pe alte obiecte.</a:t>
            </a:r>
            <a:endParaRPr lang="en-US" altLang="zh-CN" sz="2400">
              <a:latin typeface="Times New Roman" panose="02020603050405020304"/>
              <a:ea typeface="等线"/>
            </a:endParaRPr>
          </a:p>
        </p:txBody>
      </p:sp>
      <p:pic>
        <p:nvPicPr>
          <p:cNvPr id="28" name="Picture 24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3580" y="4416425"/>
            <a:ext cx="5271770" cy="11036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" name="Picture 25" descr="IMG_2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5380355"/>
            <a:ext cx="2876550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" name="Picture 26" descr="IMG_2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4883" y="5520055"/>
            <a:ext cx="5267325" cy="952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>
          <a:xfrm>
            <a:off x="628650" y="1"/>
            <a:ext cx="7886700" cy="1325563"/>
          </a:xfrm>
        </p:spPr>
        <p:txBody>
          <a:bodyPr/>
          <a:p>
            <a:r>
              <a:rPr lang="en-US" altLang="en-US"/>
              <a:t>VFX Graph (Visual Effect Graph)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491490" y="1098550"/>
            <a:ext cx="7886700" cy="4351338"/>
          </a:xfrm>
        </p:spPr>
        <p:txBody>
          <a:bodyPr/>
          <a:p>
            <a:pPr marL="114300" indent="0">
              <a:buNone/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Necesit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 High Definition Render Pipeline (HDRP) sau Universal Render Pipeline (URP).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114300" indent="0">
              <a:buNone/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Permite crearea de efecte complexe cu noduri vizuale (similar Shader Graph).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114300" indent="0">
              <a:buNone/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Potrivit pentru proiecte 3D de nivel avansat.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4" name="Table 3"/>
          <p:cNvGraphicFramePr/>
          <p:nvPr/>
        </p:nvGraphicFramePr>
        <p:xfrm>
          <a:off x="640080" y="2843530"/>
          <a:ext cx="7863840" cy="0"/>
        </p:xfrm>
        <a:graphic>
          <a:graphicData uri="http://schemas.openxmlformats.org/drawingml/2006/table">
            <a:tbl>
              <a:tblPr/>
              <a:tblGrid>
                <a:gridCol w="3931920"/>
                <a:gridCol w="3931920"/>
              </a:tblGrid>
              <a:tr h="0"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b="0" i="0">
                          <a:solidFill>
                            <a:srgbClr val="FFFFFF"/>
                          </a:solidFill>
                          <a:latin typeface="Times New Roman" panose="02020603050405020304"/>
                          <a:ea typeface="等线"/>
                        </a:rPr>
                        <a:t>Funcție</a:t>
                      </a:r>
                      <a:endParaRPr lang="en-US" altLang="zh-CN" sz="1800" b="0" i="0">
                        <a:solidFill>
                          <a:srgbClr val="FFFFFF"/>
                        </a:solidFill>
                        <a:latin typeface="Times New Roman" panose="02020603050405020304"/>
                        <a:ea typeface="等线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b="0" i="0">
                          <a:solidFill>
                            <a:srgbClr val="FFFFFF"/>
                          </a:solidFill>
                          <a:latin typeface="Times New Roman" panose="02020603050405020304"/>
                          <a:ea typeface="等线"/>
                        </a:rPr>
                        <a:t>Descriere</a:t>
                      </a:r>
                      <a:endParaRPr lang="en-US" altLang="zh-CN" sz="1800" b="0" i="0">
                        <a:solidFill>
                          <a:srgbClr val="FFFFFF"/>
                        </a:solidFill>
                        <a:latin typeface="Times New Roman" panose="02020603050405020304"/>
                        <a:ea typeface="等线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</a:tr>
              <a:tr h="0"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Context Blocks</a:t>
                      </a:r>
                      <a:endParaRPr lang="en-US" altLang="zh-CN" sz="1800" b="0" i="0">
                        <a:solidFill>
                          <a:srgbClr val="000000"/>
                        </a:solidFill>
                        <a:latin typeface="Times New Roman" panose="02020603050405020304"/>
                        <a:ea typeface="等线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DE8"/>
                    </a:solidFill>
                  </a:tcPr>
                </a:tc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Noduri de tip Initialize, Update, Output</a:t>
                      </a:r>
                      <a:endParaRPr lang="en-US" altLang="zh-CN" sz="1800" b="0" i="0">
                        <a:solidFill>
                          <a:srgbClr val="000000"/>
                        </a:solidFill>
                        <a:latin typeface="Times New Roman" panose="02020603050405020304"/>
                        <a:ea typeface="等线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DE8"/>
                    </a:solidFill>
                  </a:tcPr>
                </a:tc>
              </a:tr>
              <a:tr h="0"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Property Bindings</a:t>
                      </a:r>
                      <a:endParaRPr lang="en-US" altLang="zh-CN" sz="1800" b="0" i="0">
                        <a:solidFill>
                          <a:srgbClr val="000000"/>
                        </a:solidFill>
                        <a:latin typeface="Times New Roman" panose="02020603050405020304"/>
                        <a:ea typeface="等线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Poți controla efectul prin script (ex: intensitate, culoare)</a:t>
                      </a:r>
                      <a:endParaRPr lang="en-US" altLang="zh-CN" sz="1800" b="0" i="0">
                        <a:solidFill>
                          <a:srgbClr val="000000"/>
                        </a:solidFill>
                        <a:latin typeface="Times New Roman" panose="02020603050405020304"/>
                        <a:ea typeface="等线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Spawner</a:t>
                      </a:r>
                      <a:endParaRPr lang="en-US" altLang="zh-CN" sz="1800" b="0" i="0">
                        <a:solidFill>
                          <a:srgbClr val="000000"/>
                        </a:solidFill>
                        <a:latin typeface="Times New Roman" panose="02020603050405020304"/>
                        <a:ea typeface="等线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DE8"/>
                    </a:solidFill>
                  </a:tcPr>
                </a:tc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Controlează momentul și cantitatea particulelor</a:t>
                      </a:r>
                      <a:endParaRPr lang="en-US" altLang="zh-CN" sz="1800" b="0" i="0">
                        <a:solidFill>
                          <a:srgbClr val="000000"/>
                        </a:solidFill>
                        <a:latin typeface="Times New Roman" panose="02020603050405020304"/>
                        <a:ea typeface="等线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DE8"/>
                    </a:solidFill>
                  </a:tcPr>
                </a:tc>
              </a:tr>
              <a:tr h="0"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Output Particles Quad</a:t>
                      </a:r>
                      <a:endParaRPr lang="en-US" altLang="zh-CN" sz="1800" b="0" i="0">
                        <a:solidFill>
                          <a:srgbClr val="000000"/>
                        </a:solidFill>
                        <a:latin typeface="Times New Roman" panose="02020603050405020304"/>
                        <a:ea typeface="等线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Afișează particule pe ecran</a:t>
                      </a:r>
                      <a:endParaRPr lang="en-US" altLang="zh-CN" sz="1800" b="0" i="0">
                        <a:solidFill>
                          <a:srgbClr val="000000"/>
                        </a:solidFill>
                        <a:latin typeface="Times New Roman" panose="02020603050405020304"/>
                        <a:ea typeface="等线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Texture Bindings</a:t>
                      </a:r>
                      <a:endParaRPr lang="en-US" altLang="zh-CN" sz="1800" b="0" i="0">
                        <a:solidFill>
                          <a:srgbClr val="000000"/>
                        </a:solidFill>
                        <a:latin typeface="Times New Roman" panose="02020603050405020304"/>
                        <a:ea typeface="等线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DE8"/>
                    </a:solidFill>
                  </a:tcPr>
                </a:tc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Poți schimba textura dinamic</a:t>
                      </a:r>
                      <a:endParaRPr lang="en-US" altLang="zh-CN" sz="1800" b="0" i="0">
                        <a:solidFill>
                          <a:srgbClr val="000000"/>
                        </a:solidFill>
                        <a:latin typeface="Times New Roman" panose="02020603050405020304"/>
                        <a:ea typeface="等线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D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en-US" altLang="en-US">
                <a:sym typeface="+mn-ea"/>
              </a:rPr>
              <a:t>VFX Graph (Visual Effect Graph)</a:t>
            </a:r>
            <a:endParaRPr 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628650" y="1478280"/>
            <a:ext cx="7886700" cy="4351338"/>
          </a:xfrm>
        </p:spPr>
        <p:txBody>
          <a:bodyPr/>
          <a:p>
            <a:pPr marL="114300" indent="457200" algn="just">
              <a:buNone/>
            </a:pP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Efecte de particule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ș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i simula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ț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ii avansate, editate prin noduri vizuale.</a:t>
            </a:r>
            <a:endParaRPr lang="en-US" alt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1" name="Picture 27" descr="IMG_2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875" y="2292985"/>
            <a:ext cx="5271770" cy="14084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7745" y="3816033"/>
            <a:ext cx="5271770" cy="247078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969645" y="4462463"/>
            <a:ext cx="5080000" cy="460375"/>
          </a:xfrm>
          <a:prstGeom prst="rect">
            <a:avLst/>
          </a:prstGeom>
        </p:spPr>
        <p:txBody>
          <a:bodyPr>
            <a:spAutoFit/>
          </a:bodyPr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latin typeface="Times New Roman" panose="02020603050405020304"/>
                <a:ea typeface="等线"/>
              </a:rPr>
              <a:t>Package Manager </a:t>
            </a:r>
            <a:endParaRPr lang="en-US" altLang="zh-CN" sz="1600">
              <a:latin typeface="Times New Roman" panose="02020603050405020304"/>
              <a:ea typeface="等线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>
          <a:xfrm>
            <a:off x="628650" y="1"/>
            <a:ext cx="7886700" cy="1325563"/>
          </a:xfrm>
        </p:spPr>
        <p:txBody>
          <a:bodyPr/>
          <a:p>
            <a:r>
              <a:rPr lang="en-US" altLang="en-US">
                <a:sym typeface="+mn-ea"/>
              </a:rPr>
              <a:t>VFX Graph (Visual Effect Graph)</a:t>
            </a:r>
            <a:endParaRPr 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628650" y="1256665"/>
            <a:ext cx="7886700" cy="675005"/>
          </a:xfrm>
        </p:spPr>
        <p:txBody>
          <a:bodyPr/>
          <a:p>
            <a:pPr marL="114300" indent="0">
              <a:buNone/>
            </a:pP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Trebuie s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 cre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m un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ș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ablon pentru efect</a:t>
            </a:r>
            <a:endParaRPr lang="en-US" alt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3" name="Picture 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4720" y="1731645"/>
            <a:ext cx="5270500" cy="13944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4"/>
          <p:cNvSpPr txBox="1"/>
          <p:nvPr/>
        </p:nvSpPr>
        <p:spPr>
          <a:xfrm>
            <a:off x="862965" y="3125788"/>
            <a:ext cx="5080000" cy="460375"/>
          </a:xfrm>
          <a:prstGeom prst="rect">
            <a:avLst/>
          </a:prstGeom>
        </p:spPr>
        <p:txBody>
          <a:bodyPr>
            <a:spAutoFit/>
          </a:bodyPr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Times New Roman" panose="02020603050405020304"/>
                <a:ea typeface="等线"/>
              </a:rPr>
              <a:t>Alegem ce tip de efect vrem să creăm</a:t>
            </a:r>
            <a:endParaRPr lang="en-US" altLang="zh-CN" sz="2400">
              <a:latin typeface="Times New Roman" panose="02020603050405020304"/>
              <a:ea typeface="等线"/>
            </a:endParaRPr>
          </a:p>
        </p:txBody>
      </p:sp>
      <p:pic>
        <p:nvPicPr>
          <p:cNvPr id="34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810" y="3731260"/>
            <a:ext cx="3552190" cy="254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735" y="3982720"/>
            <a:ext cx="3240405" cy="1870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>
          <a:xfrm>
            <a:off x="628650" y="1"/>
            <a:ext cx="7886700" cy="1325563"/>
          </a:xfrm>
        </p:spPr>
        <p:txBody>
          <a:bodyPr/>
          <a:p>
            <a:r>
              <a:rPr lang="en-US" altLang="en-US">
                <a:sym typeface="+mn-ea"/>
              </a:rPr>
              <a:t>VFX Graph (Visual Effect Graph)</a:t>
            </a:r>
            <a:endParaRPr 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628650" y="1403985"/>
            <a:ext cx="7886700" cy="4351338"/>
          </a:xfrm>
        </p:spPr>
        <p:txBody>
          <a:bodyPr/>
          <a:p>
            <a:pPr marL="114300" indent="457200" algn="just">
              <a:buNone/>
            </a:pP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Dac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 ap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s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m butonul „Editare” vom putea ajusta parametrii efectului</a:t>
            </a:r>
            <a:endParaRPr lang="en-US" alt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6" name="Picture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12503" y="2000885"/>
            <a:ext cx="3952875" cy="8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1156970" y="2958783"/>
            <a:ext cx="5080000" cy="645160"/>
          </a:xfrm>
          <a:prstGeom prst="rect">
            <a:avLst/>
          </a:prstGeom>
        </p:spPr>
        <p:txBody>
          <a:bodyPr>
            <a:spAutoFit/>
          </a:bodyPr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Times New Roman" panose="02020603050405020304"/>
                <a:ea typeface="等线"/>
              </a:rPr>
              <a:t>Așa arată panoul cu parametri</a:t>
            </a:r>
            <a:endParaRPr lang="en-US" altLang="zh-CN" sz="2400">
              <a:latin typeface="Times New Roman" panose="02020603050405020304"/>
              <a:ea typeface="等线"/>
            </a:endParaRPr>
          </a:p>
        </p:txBody>
      </p:sp>
      <p:pic>
        <p:nvPicPr>
          <p:cNvPr id="37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7490" y="3686175"/>
            <a:ext cx="4041140" cy="2807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344170" y="3552190"/>
            <a:ext cx="3602355" cy="30759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en-US" altLang="en-US"/>
              <a:t>Example :</a:t>
            </a:r>
            <a:r>
              <a:rPr lang="ru-RU" altLang="en-US"/>
              <a:t> </a:t>
            </a:r>
            <a:r>
              <a:rPr lang="en-US" altLang="en-US"/>
              <a:t>FireWorks</a:t>
            </a:r>
            <a:endParaRPr lang="en-US" altLang="en-US"/>
          </a:p>
        </p:txBody>
      </p:sp>
      <p:pic>
        <p:nvPicPr>
          <p:cNvPr id="4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758190" y="1884680"/>
            <a:ext cx="3696335" cy="35820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410" y="2475230"/>
            <a:ext cx="1885950" cy="15640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963035"/>
            <a:ext cx="2436495" cy="16821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0360" y="2216150"/>
            <a:ext cx="2266950" cy="182308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>
          <a:xfrm>
            <a:off x="713105" y="1"/>
            <a:ext cx="7886700" cy="1325563"/>
          </a:xfrm>
        </p:spPr>
        <p:txBody>
          <a:bodyPr/>
          <a:p>
            <a:r>
              <a:rPr lang="en-US" altLang="en-US"/>
              <a:t>Shader Effects (Shader Graph)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302260" y="1325880"/>
            <a:ext cx="7886700" cy="4351338"/>
          </a:xfrm>
        </p:spPr>
        <p:txBody>
          <a:bodyPr>
            <a:normAutofit lnSpcReduction="10000"/>
          </a:bodyPr>
          <a:p>
            <a:pPr marL="114300" indent="0" algn="just">
              <a:buNone/>
            </a:pPr>
            <a:r>
              <a:rPr lang="en-US" altLang="en-US"/>
              <a:t>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Creeaz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 materiale care reac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ț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ioneaz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 la lumin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, distorsioneaz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 imaginea sau creeaz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 iluzia mi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ș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c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rii.</a:t>
            </a:r>
            <a:endParaRPr lang="en-US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114300" indent="0" algn="just">
              <a:buNone/>
            </a:pP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Shader Graph permite definirea logicii vizuale f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r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 a scrie cod HLSL.</a:t>
            </a:r>
            <a:endParaRPr lang="en-US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114300" indent="0" algn="just">
              <a:buNone/>
            </a:pP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Exemple:</a:t>
            </a:r>
            <a:endParaRPr lang="en-US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114300" indent="457200" algn="just">
              <a:buNone/>
            </a:pP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a)Ap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 care se mi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ș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c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ă</a:t>
            </a:r>
            <a:endParaRPr lang="en-US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114300" indent="457200" algn="just">
              <a:buNone/>
            </a:pP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b)Scuturi energetice </a:t>
            </a:r>
            <a:endParaRPr lang="en-US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114300" indent="457200" algn="just">
              <a:buNone/>
            </a:pP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care pulseaz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ă</a:t>
            </a:r>
            <a:endParaRPr lang="en-US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114300" indent="457200" algn="just">
              <a:buNone/>
            </a:pP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c)Obiecte care dispar </a:t>
            </a:r>
            <a:endParaRPr lang="en-US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114300" indent="457200" algn="just">
              <a:buNone/>
            </a:pP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în stil „dissolve”</a:t>
            </a:r>
            <a:endParaRPr lang="en-US" alt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3928110" y="3816985"/>
            <a:ext cx="4499610" cy="253111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en-US" altLang="en-US"/>
              <a:t>Shader Effects (Shader Graph)</a:t>
            </a:r>
            <a:endParaRPr lang="en-US" altLang="en-US"/>
          </a:p>
        </p:txBody>
      </p:sp>
      <p:graphicFrame>
        <p:nvGraphicFramePr>
          <p:cNvPr id="4" name="Table 3"/>
          <p:cNvGraphicFramePr/>
          <p:nvPr/>
        </p:nvGraphicFramePr>
        <p:xfrm>
          <a:off x="628650" y="1794510"/>
          <a:ext cx="7863840" cy="0"/>
        </p:xfrm>
        <a:graphic>
          <a:graphicData uri="http://schemas.openxmlformats.org/drawingml/2006/table">
            <a:tbl>
              <a:tblPr/>
              <a:tblGrid>
                <a:gridCol w="3931920"/>
                <a:gridCol w="3931920"/>
              </a:tblGrid>
              <a:tr h="0"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rgbClr val="FFFFFF"/>
                          </a:solidFill>
                          <a:latin typeface="Times New Roman" panose="02020603050405020304"/>
                          <a:ea typeface="等线"/>
                        </a:rPr>
                        <a:t>Nod Shader</a:t>
                      </a:r>
                      <a:endParaRPr lang="en-US" altLang="zh-CN" sz="1600" b="0" i="0">
                        <a:solidFill>
                          <a:srgbClr val="FFFFFF"/>
                        </a:solidFill>
                        <a:latin typeface="Times New Roman" panose="02020603050405020304"/>
                        <a:ea typeface="等线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rgbClr val="FFFFFF"/>
                          </a:solidFill>
                          <a:latin typeface="Times New Roman" panose="02020603050405020304"/>
                          <a:ea typeface="等线"/>
                        </a:rPr>
                        <a:t>Descriere</a:t>
                      </a:r>
                      <a:endParaRPr lang="en-US" altLang="zh-CN" sz="1600" b="0" i="0">
                        <a:solidFill>
                          <a:srgbClr val="FFFFFF"/>
                        </a:solidFill>
                        <a:latin typeface="Times New Roman" panose="02020603050405020304"/>
                        <a:ea typeface="等线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64A2"/>
                    </a:solidFill>
                  </a:tcPr>
                </a:tc>
              </a:tr>
              <a:tr h="0"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Time</a:t>
                      </a:r>
                      <a:endParaRPr lang="en-US" altLang="zh-CN" sz="1600" b="0" i="0">
                        <a:solidFill>
                          <a:srgbClr val="000000"/>
                        </a:solidFill>
                        <a:latin typeface="Times New Roman" panose="02020603050405020304"/>
                        <a:ea typeface="等线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1D9"/>
                    </a:solidFill>
                  </a:tcPr>
                </a:tc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Creează animații sau efecte ciclice (ex: pulsare)</a:t>
                      </a:r>
                      <a:endParaRPr lang="en-US" altLang="zh-CN" sz="1600" b="0" i="0">
                        <a:solidFill>
                          <a:srgbClr val="000000"/>
                        </a:solidFill>
                        <a:latin typeface="Times New Roman" panose="02020603050405020304"/>
                        <a:ea typeface="等线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1D9"/>
                    </a:solidFill>
                  </a:tcPr>
                </a:tc>
              </a:tr>
              <a:tr h="0"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UV / Tiling</a:t>
                      </a:r>
                      <a:endParaRPr lang="en-US" altLang="zh-CN" sz="1600" b="0" i="0">
                        <a:solidFill>
                          <a:srgbClr val="000000"/>
                        </a:solidFill>
                        <a:latin typeface="Times New Roman" panose="02020603050405020304"/>
                        <a:ea typeface="等线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Modifică modul în care textura este aplicată</a:t>
                      </a:r>
                      <a:endParaRPr lang="en-US" altLang="zh-CN" sz="1600" b="0" i="0">
                        <a:solidFill>
                          <a:srgbClr val="000000"/>
                        </a:solidFill>
                        <a:latin typeface="Times New Roman" panose="02020603050405020304"/>
                        <a:ea typeface="等线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Noise / Simple Noise</a:t>
                      </a:r>
                      <a:endParaRPr lang="en-US" altLang="zh-CN" sz="1600" b="0" i="0">
                        <a:solidFill>
                          <a:srgbClr val="000000"/>
                        </a:solidFill>
                        <a:latin typeface="Times New Roman" panose="02020603050405020304"/>
                        <a:ea typeface="等线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1D9"/>
                    </a:solidFill>
                  </a:tcPr>
                </a:tc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Efecte de distorsionare, dissolv, glitch</a:t>
                      </a:r>
                      <a:endParaRPr lang="en-US" altLang="zh-CN" sz="1600" b="0" i="0">
                        <a:solidFill>
                          <a:srgbClr val="000000"/>
                        </a:solidFill>
                        <a:latin typeface="Times New Roman" panose="02020603050405020304"/>
                        <a:ea typeface="等线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1D9"/>
                    </a:solidFill>
                  </a:tcPr>
                </a:tc>
              </a:tr>
              <a:tr h="0"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Step / Lerp</a:t>
                      </a:r>
                      <a:endParaRPr lang="en-US" altLang="zh-CN" sz="1600" b="0" i="0">
                        <a:solidFill>
                          <a:srgbClr val="000000"/>
                        </a:solidFill>
                        <a:latin typeface="Times New Roman" panose="02020603050405020304"/>
                        <a:ea typeface="等线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Creează tranziții și praguri (efect de dispariție)</a:t>
                      </a:r>
                      <a:endParaRPr lang="en-US" altLang="zh-CN" sz="1600" b="0" i="0">
                        <a:solidFill>
                          <a:srgbClr val="000000"/>
                        </a:solidFill>
                        <a:latin typeface="Times New Roman" panose="02020603050405020304"/>
                        <a:ea typeface="等线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Color</a:t>
                      </a:r>
                      <a:endParaRPr lang="en-US" altLang="zh-CN" sz="1600" b="0" i="0">
                        <a:solidFill>
                          <a:srgbClr val="000000"/>
                        </a:solidFill>
                        <a:latin typeface="Times New Roman" panose="02020603050405020304"/>
                        <a:ea typeface="等线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1D9"/>
                    </a:solidFill>
                  </a:tcPr>
                </a:tc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Controlează culoarea și transparența</a:t>
                      </a:r>
                      <a:endParaRPr lang="en-US" altLang="zh-CN" sz="1600" b="0" i="0">
                        <a:solidFill>
                          <a:srgbClr val="000000"/>
                        </a:solidFill>
                        <a:latin typeface="Times New Roman" panose="02020603050405020304"/>
                        <a:ea typeface="等线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1D9"/>
                    </a:solidFill>
                  </a:tcPr>
                </a:tc>
              </a:tr>
            </a:tbl>
          </a:graphicData>
        </a:graphic>
      </p:graphicFrame>
      <p:sp>
        <p:nvSpPr>
          <p:cNvPr id="5" name="Text Box 4"/>
          <p:cNvSpPr txBox="1"/>
          <p:nvPr/>
        </p:nvSpPr>
        <p:spPr>
          <a:xfrm>
            <a:off x="725170" y="4241800"/>
            <a:ext cx="6923405" cy="193802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45720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i="0">
                <a:latin typeface="Times New Roman" panose="02020603050405020304"/>
                <a:ea typeface="等线"/>
              </a:rPr>
              <a:t>Componentă</a:t>
            </a:r>
            <a:r>
              <a:rPr lang="en-US" altLang="zh-CN" sz="2000" b="0" i="0">
                <a:latin typeface="Times New Roman" panose="02020603050405020304"/>
                <a:ea typeface="等线"/>
              </a:rPr>
              <a:t>: Shader Graph → Material → aplicat pe MeshRenderer</a:t>
            </a:r>
            <a:endParaRPr lang="en-US" altLang="zh-CN" sz="2000" b="0" i="0">
              <a:latin typeface="Times New Roman" panose="02020603050405020304"/>
              <a:ea typeface="等线"/>
            </a:endParaRPr>
          </a:p>
          <a:p>
            <a:pPr marL="0" indent="45720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0" i="0">
                <a:latin typeface="Times New Roman" panose="02020603050405020304"/>
                <a:ea typeface="等线"/>
              </a:rPr>
              <a:t>Creează materiale vizuale cu efecte dinamice fără a scrie cod HLSL.</a:t>
            </a:r>
            <a:endParaRPr lang="en-US" altLang="zh-CN" sz="2000" b="0" i="0">
              <a:latin typeface="Times New Roman" panose="02020603050405020304"/>
              <a:ea typeface="等线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>
          <a:xfrm>
            <a:off x="628650" y="1"/>
            <a:ext cx="7886700" cy="1325563"/>
          </a:xfrm>
        </p:spPr>
        <p:txBody>
          <a:bodyPr>
            <a:normAutofit/>
          </a:bodyPr>
          <a:p>
            <a:r>
              <a:rPr lang="en-US" altLang="en-US"/>
              <a:t>Post-Processing (Postprocesare)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628650" y="1010920"/>
            <a:ext cx="7886700" cy="4351338"/>
          </a:xfrm>
        </p:spPr>
        <p:txBody>
          <a:bodyPr/>
          <a:p>
            <a:pPr marL="114300" indent="0">
              <a:buNone/>
            </a:pPr>
            <a:r>
              <a:rPr lang="en-US" altLang="en-US"/>
              <a:t>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Se aplic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 dup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 randarea scenei.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114300" indent="0">
              <a:buNone/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Include efecte ca: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571500" lvl="1" indent="457200">
              <a:buNone/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Bloom: str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lucire în jurul surselor de lumin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571500" lvl="1" indent="457200">
              <a:buNone/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Depth of Field: focus pe obiecte apropiate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ș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i blur pe cele îndep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rtate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571500" lvl="1" indent="457200">
              <a:buNone/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Color Grading: schimbarea tonurilor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ș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i culorilor scenei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571500" lvl="1" indent="457200">
              <a:buNone/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Motion Blur, Vignette, Ambient Occlusion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2442210" y="3839845"/>
            <a:ext cx="4498340" cy="25304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>
          <a:xfrm>
            <a:off x="628650" y="1"/>
            <a:ext cx="7886700" cy="1325563"/>
          </a:xfrm>
        </p:spPr>
        <p:txBody>
          <a:bodyPr/>
          <a:p>
            <a:r>
              <a:rPr lang="en-US" altLang="en-US">
                <a:sym typeface="+mn-ea"/>
              </a:rPr>
              <a:t>Post-Processing (Postprocesare)</a:t>
            </a:r>
            <a:endParaRPr lang="en-US"/>
          </a:p>
        </p:txBody>
      </p:sp>
      <p:graphicFrame>
        <p:nvGraphicFramePr>
          <p:cNvPr id="4" name="Table 3"/>
          <p:cNvGraphicFramePr/>
          <p:nvPr/>
        </p:nvGraphicFramePr>
        <p:xfrm>
          <a:off x="651510" y="1325880"/>
          <a:ext cx="7863840" cy="0"/>
        </p:xfrm>
        <a:graphic>
          <a:graphicData uri="http://schemas.openxmlformats.org/drawingml/2006/table">
            <a:tbl>
              <a:tblPr/>
              <a:tblGrid>
                <a:gridCol w="3931920"/>
                <a:gridCol w="3931920"/>
              </a:tblGrid>
              <a:tr h="0"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rgbClr val="FFFFFF"/>
                          </a:solidFill>
                          <a:latin typeface="Times New Roman" panose="02020603050405020304"/>
                          <a:ea typeface="等线"/>
                        </a:rPr>
                        <a:t>Efect</a:t>
                      </a:r>
                      <a:endParaRPr lang="en-US" altLang="zh-CN" sz="1600" b="0" i="0">
                        <a:solidFill>
                          <a:srgbClr val="FFFFFF"/>
                        </a:solidFill>
                        <a:latin typeface="Times New Roman" panose="02020603050405020304"/>
                        <a:ea typeface="等线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rgbClr val="FFFFFF"/>
                          </a:solidFill>
                          <a:latin typeface="Times New Roman" panose="02020603050405020304"/>
                          <a:ea typeface="等线"/>
                        </a:rPr>
                        <a:t>Parametrii importanți</a:t>
                      </a:r>
                      <a:endParaRPr lang="en-US" altLang="zh-CN" sz="1600" b="0" i="0">
                        <a:solidFill>
                          <a:srgbClr val="FFFFFF"/>
                        </a:solidFill>
                        <a:latin typeface="Times New Roman" panose="02020603050405020304"/>
                        <a:ea typeface="等线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</a:tr>
              <a:tr h="0"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Bloom</a:t>
                      </a:r>
                      <a:endParaRPr lang="en-US" altLang="zh-CN" sz="1600" b="0" i="0">
                        <a:solidFill>
                          <a:srgbClr val="000000"/>
                        </a:solidFill>
                        <a:latin typeface="Times New Roman" panose="02020603050405020304"/>
                        <a:ea typeface="等线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DE8"/>
                    </a:solidFill>
                  </a:tcPr>
                </a:tc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Intensity, Threshold (creează strălucire în jurul surselor de lumină)</a:t>
                      </a:r>
                      <a:endParaRPr lang="en-US" altLang="zh-CN" sz="1600" b="0" i="0">
                        <a:solidFill>
                          <a:srgbClr val="000000"/>
                        </a:solidFill>
                        <a:latin typeface="Times New Roman" panose="02020603050405020304"/>
                        <a:ea typeface="等线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DE8"/>
                    </a:solidFill>
                  </a:tcPr>
                </a:tc>
              </a:tr>
              <a:tr h="0"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Depth of Field</a:t>
                      </a:r>
                      <a:endParaRPr lang="en-US" altLang="zh-CN" sz="1600" b="0" i="0">
                        <a:solidFill>
                          <a:srgbClr val="000000"/>
                        </a:solidFill>
                        <a:latin typeface="Times New Roman" panose="02020603050405020304"/>
                        <a:ea typeface="等线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Focus Distance, Aperture (blur în funcție de distanță)</a:t>
                      </a:r>
                      <a:endParaRPr lang="en-US" altLang="zh-CN" sz="1600" b="0" i="0">
                        <a:solidFill>
                          <a:srgbClr val="000000"/>
                        </a:solidFill>
                        <a:latin typeface="Times New Roman" panose="02020603050405020304"/>
                        <a:ea typeface="等线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Color Grading</a:t>
                      </a:r>
                      <a:endParaRPr lang="en-US" altLang="zh-CN" sz="1600" b="0" i="0">
                        <a:solidFill>
                          <a:srgbClr val="000000"/>
                        </a:solidFill>
                        <a:latin typeface="Times New Roman" panose="02020603050405020304"/>
                        <a:ea typeface="等线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DE8"/>
                    </a:solidFill>
                  </a:tcPr>
                </a:tc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Post-exposure, Temperature, Tint, Saturation</a:t>
                      </a:r>
                      <a:endParaRPr lang="en-US" altLang="zh-CN" sz="1600" b="0" i="0">
                        <a:solidFill>
                          <a:srgbClr val="000000"/>
                        </a:solidFill>
                        <a:latin typeface="Times New Roman" panose="02020603050405020304"/>
                        <a:ea typeface="等线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DE8"/>
                    </a:solidFill>
                  </a:tcPr>
                </a:tc>
              </a:tr>
              <a:tr h="0"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Vignette</a:t>
                      </a:r>
                      <a:endParaRPr lang="en-US" altLang="zh-CN" sz="1600" b="0" i="0">
                        <a:solidFill>
                          <a:srgbClr val="000000"/>
                        </a:solidFill>
                        <a:latin typeface="Times New Roman" panose="02020603050405020304"/>
                        <a:ea typeface="等线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Intensity, Smoothness (întunecă marginile ecranului)</a:t>
                      </a:r>
                      <a:endParaRPr lang="en-US" altLang="zh-CN" sz="1600" b="0" i="0">
                        <a:solidFill>
                          <a:srgbClr val="000000"/>
                        </a:solidFill>
                        <a:latin typeface="Times New Roman" panose="02020603050405020304"/>
                        <a:ea typeface="等线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Chromatic Aberration</a:t>
                      </a:r>
                      <a:endParaRPr lang="en-US" altLang="zh-CN" sz="1600" b="0" i="0">
                        <a:solidFill>
                          <a:srgbClr val="000000"/>
                        </a:solidFill>
                        <a:latin typeface="Times New Roman" panose="02020603050405020304"/>
                        <a:ea typeface="等线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DE8"/>
                    </a:solidFill>
                  </a:tcPr>
                </a:tc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Distorsiune colorată spre marginea ecranului</a:t>
                      </a:r>
                      <a:endParaRPr lang="en-US" altLang="zh-CN" sz="1600" b="0" i="0">
                        <a:solidFill>
                          <a:srgbClr val="000000"/>
                        </a:solidFill>
                        <a:latin typeface="Times New Roman" panose="02020603050405020304"/>
                        <a:ea typeface="等线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DE8"/>
                    </a:solidFill>
                  </a:tcPr>
                </a:tc>
              </a:tr>
            </a:tbl>
          </a:graphicData>
        </a:graphic>
      </p:graphicFrame>
      <p:sp>
        <p:nvSpPr>
          <p:cNvPr id="5" name="Text Box 4"/>
          <p:cNvSpPr txBox="1"/>
          <p:nvPr/>
        </p:nvSpPr>
        <p:spPr>
          <a:xfrm>
            <a:off x="1336040" y="4947920"/>
            <a:ext cx="6639560" cy="55308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i="0">
                <a:latin typeface="Times New Roman" panose="02020603050405020304"/>
                <a:ea typeface="等线"/>
              </a:rPr>
              <a:t>Componentă</a:t>
            </a:r>
            <a:r>
              <a:rPr lang="en-US" altLang="zh-CN" sz="2000" b="0" i="0">
                <a:latin typeface="Times New Roman" panose="02020603050405020304"/>
                <a:ea typeface="等线"/>
              </a:rPr>
              <a:t>: Volume (cu profil de post-procesare)</a:t>
            </a:r>
            <a:endParaRPr lang="en-US" altLang="zh-CN" sz="2000" b="0" i="0">
              <a:latin typeface="Times New Roman" panose="02020603050405020304"/>
              <a:ea typeface="等线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" name="Google Shape;101;p2"/>
          <p:cNvGraphicFramePr/>
          <p:nvPr/>
        </p:nvGraphicFramePr>
        <p:xfrm>
          <a:off x="658975" y="370451"/>
          <a:ext cx="7731975" cy="5934075"/>
        </p:xfrm>
        <a:graphic>
          <a:graphicData uri="http://schemas.openxmlformats.org/drawingml/2006/table">
            <a:tbl>
              <a:tblPr firstRow="1" bandRow="1">
                <a:noFill/>
                <a:tableStyleId>{C78A6BD1-E20C-471F-95EA-FB9FE601932A}</a:tableStyleId>
              </a:tblPr>
              <a:tblGrid>
                <a:gridCol w="3150235"/>
                <a:gridCol w="2232660"/>
                <a:gridCol w="2349080"/>
              </a:tblGrid>
              <a:tr h="630850"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/>
                        <a:buNone/>
                      </a:pPr>
                      <a:r>
                        <a:rPr lang="en-US" altLang="en-US" sz="1600" u="none" strike="noStrike" cap="none"/>
                        <a:t>Tema 8: Integrarea efectelor vizuale </a:t>
                      </a:r>
                      <a:r>
                        <a:rPr lang="en-US" altLang="en-US" sz="1600" u="none" strike="noStrike" cap="none"/>
                        <a:t>ș</a:t>
                      </a:r>
                      <a:r>
                        <a:rPr lang="en-US" altLang="en-US" sz="1600" u="none" strike="noStrike" cap="none"/>
                        <a:t>i auditive în gameplay</a:t>
                      </a:r>
                      <a:endParaRPr lang="en-US" altLang="en-US" sz="16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/>
                        <a:buNone/>
                      </a:pPr>
                      <a:r>
                        <a:rPr lang="en-US" altLang="en-US" sz="1600" u="none" strike="noStrike" cap="none"/>
                        <a:t>Rezultatele înv</a:t>
                      </a:r>
                      <a:r>
                        <a:rPr lang="en-US" altLang="en-US" sz="1600" u="none" strike="noStrike" cap="none"/>
                        <a:t>ăță</a:t>
                      </a:r>
                      <a:r>
                        <a:rPr lang="en-US" altLang="en-US" sz="1600" u="none" strike="noStrike" cap="none"/>
                        <a:t>rii preconizate a fi atinse: R</a:t>
                      </a:r>
                      <a:r>
                        <a:rPr lang="en-US" altLang="en-US" sz="1600" u="none" strike="noStrike" cap="none"/>
                        <a:t>Î</a:t>
                      </a:r>
                      <a:r>
                        <a:rPr lang="en-US" altLang="en-US" sz="1600" u="none" strike="noStrike" cap="none"/>
                        <a:t>2; R</a:t>
                      </a:r>
                      <a:r>
                        <a:rPr lang="en-US" altLang="en-US" sz="1600" u="none" strike="noStrike" cap="none"/>
                        <a:t>Î</a:t>
                      </a:r>
                      <a:r>
                        <a:rPr lang="en-US" altLang="en-US" sz="1600" u="none" strike="noStrike" cap="none"/>
                        <a:t>5; R</a:t>
                      </a:r>
                      <a:r>
                        <a:rPr lang="en-US" altLang="en-US" sz="1600" u="none" strike="noStrike" cap="none"/>
                        <a:t>Î</a:t>
                      </a:r>
                      <a:r>
                        <a:rPr lang="en-US" altLang="en-US" sz="1600" u="none" strike="noStrike" cap="none"/>
                        <a:t>6; R</a:t>
                      </a:r>
                      <a:r>
                        <a:rPr lang="en-US" altLang="en-US" sz="1600" u="none" strike="noStrike" cap="none"/>
                        <a:t>Î</a:t>
                      </a:r>
                      <a:r>
                        <a:rPr lang="en-US" altLang="en-US" sz="1600" u="none" strike="noStrike" cap="none"/>
                        <a:t>8</a:t>
                      </a:r>
                      <a:endParaRPr lang="en-US" altLang="en-US" sz="1600" u="none" strike="noStrike" cap="none"/>
                    </a:p>
                  </a:txBody>
                  <a:tcPr marL="91450" marR="91450" marT="45725" marB="45725"/>
                </a:tc>
                <a:tc hMerge="1">
                  <a:tcPr/>
                </a:tc>
                <a:tc hMerge="1">
                  <a:tcPr/>
                </a:tc>
              </a:tr>
              <a:tr h="42989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None/>
                      </a:pPr>
                      <a:r>
                        <a:rPr lang="en-US" sz="1800" u="none" strike="noStrike" cap="none"/>
                        <a:t>Cunoștințe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None/>
                      </a:pPr>
                      <a:r>
                        <a:rPr lang="en-US" sz="1800" u="none" strike="noStrike" cap="none"/>
                        <a:t>Abilități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None/>
                      </a:pPr>
                      <a:r>
                        <a:rPr lang="en-US" sz="1800" u="none" strike="noStrike" cap="none"/>
                        <a:t>Responsabilitate și autonomie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</a:tr>
              <a:tr h="1142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altLang="en-US" sz="1200" i="0" u="none" strike="noStrike" cap="none"/>
                        <a:t>Termeni cheie: </a:t>
                      </a:r>
                      <a:endParaRPr lang="en-US" altLang="en-US" sz="1200" i="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altLang="en-US" sz="1200" i="0" u="none" strike="noStrike" cap="none"/>
                        <a:t>Particle System, efecte speciale, post-procesare, sunet, ambient, AudioSource, AudioClip.</a:t>
                      </a:r>
                      <a:endParaRPr lang="en-US" altLang="en-US" sz="1200" i="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altLang="en-US" sz="1200" i="0" u="none" strike="noStrike" cap="none"/>
                        <a:t>Unit</a:t>
                      </a:r>
                      <a:r>
                        <a:rPr lang="en-US" altLang="en-US" sz="1200" i="0" u="none" strike="noStrike" cap="none"/>
                        <a:t>ăț</a:t>
                      </a:r>
                      <a:r>
                        <a:rPr lang="en-US" altLang="en-US" sz="1200" i="0" u="none" strike="noStrike" cap="none"/>
                        <a:t>i de con</a:t>
                      </a:r>
                      <a:r>
                        <a:rPr lang="en-US" altLang="en-US" sz="1200" i="0" u="none" strike="noStrike" cap="none"/>
                        <a:t>ț</a:t>
                      </a:r>
                      <a:r>
                        <a:rPr lang="en-US" altLang="en-US" sz="1200" i="0" u="none" strike="noStrike" cap="none"/>
                        <a:t>inut:</a:t>
                      </a:r>
                      <a:endParaRPr lang="en-US" altLang="en-US" sz="1200" i="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altLang="en-US" sz="1200" i="0" u="none" strike="noStrike" cap="none"/>
                        <a:t>Subteme:</a:t>
                      </a:r>
                      <a:endParaRPr lang="en-US" altLang="en-US" sz="1200" i="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altLang="en-US" sz="1200" i="0" u="none" strike="noStrike" cap="none"/>
                        <a:t>Utilizarea sistemului de particule pentru efecte speciale.</a:t>
                      </a:r>
                      <a:endParaRPr lang="en-US" altLang="en-US" sz="1200" i="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altLang="en-US" sz="1200" i="0" u="none" strike="noStrike" cap="none"/>
                        <a:t>Aplicarea post-proces</a:t>
                      </a:r>
                      <a:r>
                        <a:rPr lang="en-US" altLang="en-US" sz="1200" i="0" u="none" strike="noStrike" cap="none"/>
                        <a:t>ă</a:t>
                      </a:r>
                      <a:r>
                        <a:rPr lang="en-US" altLang="en-US" sz="1200" i="0" u="none" strike="noStrike" cap="none"/>
                        <a:t>rii pentru îmbun</a:t>
                      </a:r>
                      <a:r>
                        <a:rPr lang="en-US" altLang="en-US" sz="1200" i="0" u="none" strike="noStrike" cap="none"/>
                        <a:t>ă</a:t>
                      </a:r>
                      <a:r>
                        <a:rPr lang="en-US" altLang="en-US" sz="1200" i="0" u="none" strike="noStrike" cap="none"/>
                        <a:t>t</a:t>
                      </a:r>
                      <a:r>
                        <a:rPr lang="en-US" altLang="en-US" sz="1200" i="0" u="none" strike="noStrike" cap="none"/>
                        <a:t>ăț</a:t>
                      </a:r>
                      <a:r>
                        <a:rPr lang="en-US" altLang="en-US" sz="1200" i="0" u="none" strike="noStrike" cap="none"/>
                        <a:t>irea atmosferei vizuale.</a:t>
                      </a:r>
                      <a:endParaRPr lang="en-US" altLang="en-US" sz="1200" i="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altLang="en-US" sz="1200" i="0" u="none" strike="noStrike" cap="none"/>
                        <a:t>Importul fi</a:t>
                      </a:r>
                      <a:r>
                        <a:rPr lang="en-US" altLang="en-US" sz="1200" i="0" u="none" strike="noStrike" cap="none"/>
                        <a:t>ș</a:t>
                      </a:r>
                      <a:r>
                        <a:rPr lang="en-US" altLang="en-US" sz="1200" i="0" u="none" strike="noStrike" cap="none"/>
                        <a:t>ierelor audio </a:t>
                      </a:r>
                      <a:r>
                        <a:rPr lang="en-US" altLang="en-US" sz="1200" i="0" u="none" strike="noStrike" cap="none"/>
                        <a:t>ș</a:t>
                      </a:r>
                      <a:r>
                        <a:rPr lang="en-US" altLang="en-US" sz="1200" i="0" u="none" strike="noStrike" cap="none"/>
                        <a:t>i redarea lor contextual</a:t>
                      </a:r>
                      <a:r>
                        <a:rPr lang="en-US" altLang="en-US" sz="1200" i="0" u="none" strike="noStrike" cap="none"/>
                        <a:t>ă</a:t>
                      </a:r>
                      <a:r>
                        <a:rPr lang="en-US" altLang="en-US" sz="1200" i="0" u="none" strike="noStrike" cap="none"/>
                        <a:t>.</a:t>
                      </a:r>
                      <a:endParaRPr lang="en-US" altLang="en-US" sz="1200" i="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altLang="en-US" sz="1200" i="0" u="none" strike="noStrike" cap="none"/>
                        <a:t>Implementarea efectelor sonore în func</a:t>
                      </a:r>
                      <a:r>
                        <a:rPr lang="en-US" altLang="en-US" sz="1200" i="0" u="none" strike="noStrike" cap="none"/>
                        <a:t>ț</a:t>
                      </a:r>
                      <a:r>
                        <a:rPr lang="en-US" altLang="en-US" sz="1200" i="0" u="none" strike="noStrike" cap="none"/>
                        <a:t>ie de ac</a:t>
                      </a:r>
                      <a:r>
                        <a:rPr lang="en-US" altLang="en-US" sz="1200" i="0" u="none" strike="noStrike" cap="none"/>
                        <a:t>ț</a:t>
                      </a:r>
                      <a:r>
                        <a:rPr lang="en-US" altLang="en-US" sz="1200" i="0" u="none" strike="noStrike" cap="none"/>
                        <a:t>iunile juc</a:t>
                      </a:r>
                      <a:r>
                        <a:rPr lang="en-US" altLang="en-US" sz="1200" i="0" u="none" strike="noStrike" cap="none"/>
                        <a:t>ă</a:t>
                      </a:r>
                      <a:r>
                        <a:rPr lang="en-US" altLang="en-US" sz="1200" i="0" u="none" strike="noStrike" cap="none"/>
                        <a:t>torului.</a:t>
                      </a:r>
                      <a:endParaRPr lang="en-US" altLang="en-US" sz="1200" i="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altLang="en-US" sz="1200" i="0" u="none" strike="noStrike" cap="none"/>
                        <a:t>Activit</a:t>
                      </a:r>
                      <a:r>
                        <a:rPr lang="en-US" altLang="en-US" sz="1200" i="0" u="none" strike="noStrike" cap="none"/>
                        <a:t>ăț</a:t>
                      </a:r>
                      <a:r>
                        <a:rPr lang="en-US" altLang="en-US" sz="1200" i="0" u="none" strike="noStrike" cap="none"/>
                        <a:t>i de laborator:</a:t>
                      </a:r>
                      <a:endParaRPr lang="en-US" altLang="en-US" sz="1200" i="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altLang="en-US" sz="1200" i="0" u="none" strike="noStrike" cap="none"/>
                        <a:t>Crearea unui efect de explozie cu Particle System.</a:t>
                      </a:r>
                      <a:endParaRPr lang="en-US" altLang="en-US" sz="1200" i="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altLang="en-US" sz="1200" i="0" u="none" strike="noStrike" cap="none"/>
                        <a:t>Aplicarea de efecte de glow </a:t>
                      </a:r>
                      <a:r>
                        <a:rPr lang="en-US" altLang="en-US" sz="1200" i="0" u="none" strike="noStrike" cap="none"/>
                        <a:t>ș</a:t>
                      </a:r>
                      <a:r>
                        <a:rPr lang="en-US" altLang="en-US" sz="1200" i="0" u="none" strike="noStrike" cap="none"/>
                        <a:t>i blur folosind Post Processing Stack.</a:t>
                      </a:r>
                      <a:endParaRPr lang="en-US" altLang="en-US" sz="1200" i="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altLang="en-US" sz="1200" i="0" u="none" strike="noStrike" cap="none"/>
                        <a:t>Redarea unui sunet la coliziune sau interac</a:t>
                      </a:r>
                      <a:r>
                        <a:rPr lang="en-US" altLang="en-US" sz="1200" i="0" u="none" strike="noStrike" cap="none"/>
                        <a:t>ț</a:t>
                      </a:r>
                      <a:r>
                        <a:rPr lang="en-US" altLang="en-US" sz="1200" i="0" u="none" strike="noStrike" cap="none"/>
                        <a:t>iune.</a:t>
                      </a:r>
                      <a:endParaRPr lang="en-US" altLang="en-US" sz="1200" i="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altLang="en-US" sz="1200" i="0" u="none" strike="noStrike" cap="none"/>
                        <a:t>Crearea unui ambient sonor continuu în scen</a:t>
                      </a:r>
                      <a:r>
                        <a:rPr lang="en-US" altLang="en-US" sz="1200" i="0" u="none" strike="noStrike" cap="none"/>
                        <a:t>ă</a:t>
                      </a:r>
                      <a:r>
                        <a:rPr lang="en-US" altLang="en-US" sz="1200" i="0" u="none" strike="noStrike" cap="none"/>
                        <a:t>.</a:t>
                      </a:r>
                      <a:endParaRPr lang="en-US" altLang="en-US" sz="1200" i="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altLang="en-US" sz="1200" i="0" u="none" strike="noStrike" cap="none"/>
                        <a:t>Controlul volumului </a:t>
                      </a:r>
                      <a:r>
                        <a:rPr lang="en-US" altLang="en-US" sz="1200" i="0" u="none" strike="noStrike" cap="none"/>
                        <a:t>ș</a:t>
                      </a:r>
                      <a:r>
                        <a:rPr lang="en-US" altLang="en-US" sz="1200" i="0" u="none" strike="noStrike" cap="none"/>
                        <a:t>i al surselor audio prin cod.</a:t>
                      </a:r>
                      <a:endParaRPr lang="en-US" altLang="en-US" sz="1200" i="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Char char="•"/>
                      </a:pPr>
                      <a:r>
                        <a:rPr lang="en-US" altLang="en-US" sz="1200" u="none" strike="noStrike" cap="none"/>
                        <a:t>Se creeaz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 efecte speciale vizuale prin utilizarea sistemului de particule.</a:t>
                      </a:r>
                      <a:endParaRPr lang="en-US" altLang="en-US" sz="12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Char char="•"/>
                      </a:pPr>
                      <a:r>
                        <a:rPr lang="en-US" altLang="en-US" sz="1200" u="none" strike="noStrike" cap="none"/>
                        <a:t>Se aplic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 filtre de post-procesare pentru a ob</a:t>
                      </a:r>
                      <a:r>
                        <a:rPr lang="en-US" altLang="en-US" sz="1200" u="none" strike="noStrike" cap="none"/>
                        <a:t>ț</a:t>
                      </a:r>
                      <a:r>
                        <a:rPr lang="en-US" altLang="en-US" sz="1200" u="none" strike="noStrike" cap="none"/>
                        <a:t>ine un aspect vizual cinematic.</a:t>
                      </a:r>
                      <a:endParaRPr lang="en-US" altLang="en-US" sz="12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Char char="•"/>
                      </a:pPr>
                      <a:r>
                        <a:rPr lang="en-US" altLang="en-US" sz="1200" u="none" strike="noStrike" cap="none"/>
                        <a:t>Se import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 fi</a:t>
                      </a:r>
                      <a:r>
                        <a:rPr lang="en-US" altLang="en-US" sz="1200" u="none" strike="noStrike" cap="none"/>
                        <a:t>ș</a:t>
                      </a:r>
                      <a:r>
                        <a:rPr lang="en-US" altLang="en-US" sz="1200" u="none" strike="noStrike" cap="none"/>
                        <a:t>iere audio </a:t>
                      </a:r>
                      <a:r>
                        <a:rPr lang="en-US" altLang="en-US" sz="1200" u="none" strike="noStrike" cap="none"/>
                        <a:t>ș</a:t>
                      </a:r>
                      <a:r>
                        <a:rPr lang="en-US" altLang="en-US" sz="1200" u="none" strike="noStrike" cap="none"/>
                        <a:t>i se integreaz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 în joc în mod contextual.</a:t>
                      </a:r>
                      <a:endParaRPr lang="en-US" altLang="en-US" sz="12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Char char="•"/>
                      </a:pPr>
                      <a:r>
                        <a:rPr lang="en-US" altLang="en-US" sz="1200" u="none" strike="noStrike" cap="none"/>
                        <a:t>Se programeaz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 redarea sunetelor în func</a:t>
                      </a:r>
                      <a:r>
                        <a:rPr lang="en-US" altLang="en-US" sz="1200" u="none" strike="noStrike" cap="none"/>
                        <a:t>ț</a:t>
                      </a:r>
                      <a:r>
                        <a:rPr lang="en-US" altLang="en-US" sz="1200" u="none" strike="noStrike" cap="none"/>
                        <a:t>ie de evenimente (coliziuni, interac</a:t>
                      </a:r>
                      <a:r>
                        <a:rPr lang="en-US" altLang="en-US" sz="1200" u="none" strike="noStrike" cap="none"/>
                        <a:t>ț</a:t>
                      </a:r>
                      <a:r>
                        <a:rPr lang="en-US" altLang="en-US" sz="1200" u="none" strike="noStrike" cap="none"/>
                        <a:t>iuni, ac</a:t>
                      </a:r>
                      <a:r>
                        <a:rPr lang="en-US" altLang="en-US" sz="1200" u="none" strike="noStrike" cap="none"/>
                        <a:t>ț</a:t>
                      </a:r>
                      <a:r>
                        <a:rPr lang="en-US" altLang="en-US" sz="1200" u="none" strike="noStrike" cap="none"/>
                        <a:t>iuni).</a:t>
                      </a:r>
                      <a:endParaRPr lang="en-US" altLang="en-US" sz="12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Char char="•"/>
                      </a:pPr>
                      <a:r>
                        <a:rPr lang="en-US" altLang="en-US" sz="1200" u="none" strike="noStrike" cap="none"/>
                        <a:t>Se controleaz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 sursele audio (volum, bucl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, activare/dezactivare) din cod.</a:t>
                      </a:r>
                      <a:endParaRPr lang="en-US" altLang="en-US" sz="12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Char char="•"/>
                      </a:pPr>
                      <a:r>
                        <a:rPr lang="en-US" altLang="en-US" sz="1200" u="none" strike="noStrike" cap="none"/>
                        <a:t>Se creeaz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 o ambian</a:t>
                      </a:r>
                      <a:r>
                        <a:rPr lang="en-US" altLang="en-US" sz="1200" u="none" strike="noStrike" cap="none"/>
                        <a:t>ță</a:t>
                      </a:r>
                      <a:r>
                        <a:rPr lang="en-US" altLang="en-US" sz="1200" u="none" strike="noStrike" cap="none"/>
                        <a:t> coerent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 prin combinarea sunetului </a:t>
                      </a:r>
                      <a:r>
                        <a:rPr lang="en-US" altLang="en-US" sz="1200" u="none" strike="noStrike" cap="none"/>
                        <a:t>ș</a:t>
                      </a:r>
                      <a:r>
                        <a:rPr lang="en-US" altLang="en-US" sz="1200" u="none" strike="noStrike" cap="none"/>
                        <a:t>i a imaginii pentru o experien</a:t>
                      </a:r>
                      <a:r>
                        <a:rPr lang="en-US" altLang="en-US" sz="1200" u="none" strike="noStrike" cap="none"/>
                        <a:t>ță</a:t>
                      </a:r>
                      <a:r>
                        <a:rPr lang="en-US" altLang="en-US" sz="1200" u="none" strike="noStrike" cap="none"/>
                        <a:t> captivant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.</a:t>
                      </a:r>
                      <a:endParaRPr lang="en-US" altLang="en-US" sz="12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Char char="•"/>
                      </a:pPr>
                      <a:r>
                        <a:rPr lang="en-US" altLang="en-US" sz="1200" u="none" strike="noStrike" cap="none"/>
                        <a:t>Manifesteaz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 aten</a:t>
                      </a:r>
                      <a:r>
                        <a:rPr lang="en-US" altLang="en-US" sz="1200" u="none" strike="noStrike" cap="none"/>
                        <a:t>ț</a:t>
                      </a:r>
                      <a:r>
                        <a:rPr lang="en-US" altLang="en-US" sz="1200" u="none" strike="noStrike" cap="none"/>
                        <a:t>ie la detalii în proiectarea efectelor vizuale </a:t>
                      </a:r>
                      <a:r>
                        <a:rPr lang="en-US" altLang="en-US" sz="1200" u="none" strike="noStrike" cap="none"/>
                        <a:t>ș</a:t>
                      </a:r>
                      <a:r>
                        <a:rPr lang="en-US" altLang="en-US" sz="1200" u="none" strike="noStrike" cap="none"/>
                        <a:t>i sonore.</a:t>
                      </a:r>
                      <a:endParaRPr lang="en-US" altLang="en-US" sz="12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Char char="•"/>
                      </a:pPr>
                      <a:r>
                        <a:rPr lang="en-US" altLang="en-US" sz="1200" u="none" strike="noStrike" cap="none"/>
                        <a:t>Testeaz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 </a:t>
                      </a:r>
                      <a:r>
                        <a:rPr lang="en-US" altLang="en-US" sz="1200" u="none" strike="noStrike" cap="none"/>
                        <a:t>ș</a:t>
                      </a:r>
                      <a:r>
                        <a:rPr lang="en-US" altLang="en-US" sz="1200" u="none" strike="noStrike" cap="none"/>
                        <a:t>i rafineaz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 impactul senzorial al efectelor asupra juc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torului</a:t>
                      </a:r>
                      <a:endParaRPr lang="en-US" altLang="en-US" sz="12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Char char="•"/>
                      </a:pPr>
                      <a:r>
                        <a:rPr lang="en-US" altLang="en-US" sz="1200" u="none" strike="noStrike" cap="none"/>
                        <a:t>Colaboreaz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 în echip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 pentru sincronizarea elementelor vizuale </a:t>
                      </a:r>
                      <a:r>
                        <a:rPr lang="en-US" altLang="en-US" sz="1200" u="none" strike="noStrike" cap="none"/>
                        <a:t>ș</a:t>
                      </a:r>
                      <a:r>
                        <a:rPr lang="en-US" altLang="en-US" sz="1200" u="none" strike="noStrike" cap="none"/>
                        <a:t>i sonore.</a:t>
                      </a:r>
                      <a:endParaRPr lang="en-US" altLang="en-US" sz="12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Char char="•"/>
                      </a:pPr>
                      <a:r>
                        <a:rPr lang="en-US" altLang="en-US" sz="1200" u="none" strike="noStrike" cap="none"/>
                        <a:t>Propune solu</a:t>
                      </a:r>
                      <a:r>
                        <a:rPr lang="en-US" altLang="en-US" sz="1200" u="none" strike="noStrike" cap="none"/>
                        <a:t>ț</a:t>
                      </a:r>
                      <a:r>
                        <a:rPr lang="en-US" altLang="en-US" sz="1200" u="none" strike="noStrike" cap="none"/>
                        <a:t>ii creative pentru îmbun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t</a:t>
                      </a:r>
                      <a:r>
                        <a:rPr lang="en-US" altLang="en-US" sz="1200" u="none" strike="noStrike" cap="none"/>
                        <a:t>ăț</a:t>
                      </a:r>
                      <a:r>
                        <a:rPr lang="en-US" altLang="en-US" sz="1200" u="none" strike="noStrike" cap="none"/>
                        <a:t>irea atmosferei jocului </a:t>
                      </a:r>
                      <a:r>
                        <a:rPr lang="en-US" altLang="en-US" sz="1200" u="none" strike="noStrike" cap="none"/>
                        <a:t>ș</a:t>
                      </a:r>
                      <a:r>
                        <a:rPr lang="en-US" altLang="en-US" sz="1200" u="none" strike="noStrike" cap="none"/>
                        <a:t>i sus</a:t>
                      </a:r>
                      <a:r>
                        <a:rPr lang="en-US" altLang="en-US" sz="1200" u="none" strike="noStrike" cap="none"/>
                        <a:t>ț</a:t>
                      </a:r>
                      <a:r>
                        <a:rPr lang="en-US" altLang="en-US" sz="1200" u="none" strike="noStrike" cap="none"/>
                        <a:t>ine deciziile luate prin testare practic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.</a:t>
                      </a:r>
                      <a:endParaRPr lang="en-US" altLang="en-US" sz="1200" u="none" strike="noStrike" cap="none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en-US" altLang="en-US">
                <a:sym typeface="+mn-ea"/>
              </a:rPr>
              <a:t>Post-Processing (Postprocesare)</a:t>
            </a:r>
            <a:endParaRPr 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628650" y="1824990"/>
            <a:ext cx="7886700" cy="4351338"/>
          </a:xfrm>
        </p:spPr>
        <p:txBody>
          <a:bodyPr/>
          <a:p>
            <a:pPr marL="114300" indent="457200" algn="just">
              <a:buNone/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Se folose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ș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te pentru a aplica efecte grafice întregii camere sau zone din joc.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114300" indent="457200" algn="just">
              <a:buNone/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Trebuie s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 îl instalezi prin intermediul Managerului de pachete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8" name="Picture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48840" y="3196273"/>
            <a:ext cx="5269230" cy="2172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>
          <a:xfrm>
            <a:off x="628650" y="196216"/>
            <a:ext cx="7886700" cy="1325563"/>
          </a:xfrm>
        </p:spPr>
        <p:txBody>
          <a:bodyPr/>
          <a:p>
            <a:r>
              <a:rPr lang="en-US" altLang="en-US">
                <a:sym typeface="+mn-ea"/>
              </a:rPr>
              <a:t>Post-Processing (Postprocesare)</a:t>
            </a:r>
            <a:endParaRPr 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628650" y="1253490"/>
            <a:ext cx="7886700" cy="4351338"/>
          </a:xfrm>
        </p:spPr>
        <p:txBody>
          <a:bodyPr/>
          <a:p>
            <a:pPr marL="114300" indent="457200">
              <a:buNone/>
            </a:pP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Urm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toarele dou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 componente trebuie ad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ugate la camer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ă</a:t>
            </a:r>
            <a:endParaRPr lang="en-US" alt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9" name="Picture 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8650" y="1782445"/>
            <a:ext cx="4585970" cy="2754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378" y="4797425"/>
            <a:ext cx="5272405" cy="127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>
          <a:xfrm>
            <a:off x="628650" y="42546"/>
            <a:ext cx="7886700" cy="1325563"/>
          </a:xfrm>
        </p:spPr>
        <p:txBody>
          <a:bodyPr/>
          <a:p>
            <a:r>
              <a:rPr lang="en-US" altLang="en-US">
                <a:sym typeface="+mn-ea"/>
              </a:rPr>
              <a:t>Post-Processing (Postprocesare)</a:t>
            </a:r>
            <a:endParaRPr 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628650" y="1042670"/>
            <a:ext cx="7886700" cy="4351338"/>
          </a:xfrm>
        </p:spPr>
        <p:txBody>
          <a:bodyPr/>
          <a:p>
            <a:pPr marL="114300" indent="0">
              <a:buNone/>
            </a:pP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Ș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i putem ad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uga efectele necesare camerei.</a:t>
            </a:r>
            <a:endParaRPr lang="en-US" alt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1" name="Picture 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36290" y="1368425"/>
            <a:ext cx="5274310" cy="1540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468" y="2979420"/>
            <a:ext cx="5268595" cy="132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3336290" y="4068445"/>
            <a:ext cx="4749800" cy="241871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en-US" altLang="en-US">
                <a:sym typeface="+mn-ea"/>
              </a:rPr>
              <a:t>Post-Processing (Postprocesare)</a:t>
            </a:r>
            <a:endParaRPr lang="en-US"/>
          </a:p>
        </p:txBody>
      </p:sp>
      <p:pic>
        <p:nvPicPr>
          <p:cNvPr id="43" name="Picture 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2643" y="1690688"/>
            <a:ext cx="5264785" cy="837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139950" y="2750185"/>
            <a:ext cx="6007100" cy="335661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>
          <a:xfrm>
            <a:off x="628650" y="168276"/>
            <a:ext cx="7886700" cy="1325563"/>
          </a:xfrm>
        </p:spPr>
        <p:txBody>
          <a:bodyPr/>
          <a:p>
            <a:r>
              <a:rPr lang="en-US" altLang="en-US">
                <a:sym typeface="+mn-ea"/>
              </a:rPr>
              <a:t>Post-Processing (Postprocesare)</a:t>
            </a:r>
            <a:endParaRPr lang="en-US"/>
          </a:p>
        </p:txBody>
      </p:sp>
      <p:pic>
        <p:nvPicPr>
          <p:cNvPr id="44" name="Picture 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23" y="1494155"/>
            <a:ext cx="5273675" cy="1827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816610" y="4364355"/>
            <a:ext cx="4954905" cy="210566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4107815" y="2576195"/>
            <a:ext cx="4604385" cy="239014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>
          <a:xfrm>
            <a:off x="628650" y="133351"/>
            <a:ext cx="7886700" cy="1325563"/>
          </a:xfrm>
        </p:spPr>
        <p:txBody>
          <a:bodyPr/>
          <a:p>
            <a:r>
              <a:rPr lang="en-US" altLang="en-US"/>
              <a:t>Sounds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628650" y="1330960"/>
            <a:ext cx="7886700" cy="4351338"/>
          </a:xfrm>
        </p:spPr>
        <p:txBody>
          <a:bodyPr/>
          <a:p>
            <a:pPr marL="114300" indent="457200" algn="just">
              <a:buNone/>
            </a:pP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ChipTone este un instrument gratuit pentru crearea efectelor sonore, în special pentru jocuri, dar pot fi folosite pentru orice.</a:t>
            </a:r>
            <a:endParaRPr lang="en-US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114300" indent="457200" algn="just">
              <a:buNone/>
            </a:pP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Pe obiect, trebuie s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 adaugi un component nou: Audio → Audio Source.</a:t>
            </a:r>
            <a:endParaRPr lang="en-US" alt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5" name="Picture 41" descr="IMG_2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8063" y="3129915"/>
            <a:ext cx="2447925" cy="3105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>
          <a:xfrm>
            <a:off x="628650" y="143511"/>
            <a:ext cx="7886700" cy="1325563"/>
          </a:xfrm>
        </p:spPr>
        <p:txBody>
          <a:bodyPr/>
          <a:p>
            <a:r>
              <a:rPr lang="en-US" altLang="en-US">
                <a:sym typeface="+mn-ea"/>
              </a:rPr>
              <a:t>Sounds</a:t>
            </a:r>
            <a:endParaRPr 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628650" y="1320165"/>
            <a:ext cx="7886700" cy="4351338"/>
          </a:xfrm>
        </p:spPr>
        <p:txBody>
          <a:bodyPr/>
          <a:p>
            <a:pPr marL="114300" indent="0">
              <a:buNone/>
            </a:pP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Apoi, trebuie s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 adaugi sunetul în component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6" name="Picture 42" descr="IMG_2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6858" y="1785620"/>
            <a:ext cx="3686175" cy="99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735330" y="2976880"/>
            <a:ext cx="6859905" cy="119888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45720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Times New Roman" panose="02020603050405020304"/>
                <a:ea typeface="等线"/>
              </a:rPr>
              <a:t>Când folosești sunetul în cod, trebuie să debifezi checkbox din componenta audio (de exemplu, „Play On Awake”).</a:t>
            </a:r>
            <a:endParaRPr lang="en-US" altLang="zh-CN" sz="2400">
              <a:latin typeface="Times New Roman" panose="02020603050405020304"/>
              <a:ea typeface="等线"/>
            </a:endParaRPr>
          </a:p>
        </p:txBody>
      </p:sp>
      <p:pic>
        <p:nvPicPr>
          <p:cNvPr id="47" name="Picture 43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0" y="4175760"/>
            <a:ext cx="2950845" cy="14960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>
          <a:xfrm>
            <a:off x="628650" y="1"/>
            <a:ext cx="7886700" cy="1325563"/>
          </a:xfrm>
        </p:spPr>
        <p:txBody>
          <a:bodyPr/>
          <a:p>
            <a:r>
              <a:rPr lang="en-US" altLang="en-US">
                <a:sym typeface="+mn-ea"/>
              </a:rPr>
              <a:t>Sounds</a:t>
            </a:r>
            <a:endParaRPr 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628650" y="1130300"/>
            <a:ext cx="7886700" cy="4351338"/>
          </a:xfrm>
        </p:spPr>
        <p:txBody>
          <a:bodyPr/>
          <a:p>
            <a:pPr marL="114300" indent="0">
              <a:buNone/>
            </a:pPr>
            <a:r>
              <a:rPr lang="en-US" altLang="en-US" sz="2400"/>
              <a:t>Cre</a:t>
            </a:r>
            <a:r>
              <a:rPr lang="en-US" altLang="en-US" sz="2400"/>
              <a:t>ă</a:t>
            </a:r>
            <a:r>
              <a:rPr lang="en-US" altLang="en-US" sz="2400"/>
              <a:t>m un câmp de referin</a:t>
            </a:r>
            <a:r>
              <a:rPr lang="en-US" altLang="en-US" sz="2400"/>
              <a:t>ță</a:t>
            </a:r>
            <a:r>
              <a:rPr lang="en-US" altLang="en-US" sz="2400"/>
              <a:t> pentru a accesa sunetul.</a:t>
            </a:r>
            <a:endParaRPr lang="en-US" altLang="en-US" sz="2400"/>
          </a:p>
        </p:txBody>
      </p:sp>
      <p:pic>
        <p:nvPicPr>
          <p:cNvPr id="48" name="Picture 44" descr="IMG_2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31653" y="1773873"/>
            <a:ext cx="2924175" cy="466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628650" y="2240915"/>
            <a:ext cx="6838950" cy="82994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45720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Times New Roman" panose="02020603050405020304"/>
                <a:ea typeface="等线"/>
              </a:rPr>
              <a:t>Și cum declanșăm redarea atunci când are loc o anumită acțiune?</a:t>
            </a:r>
            <a:endParaRPr lang="en-US" altLang="zh-CN" sz="2400">
              <a:latin typeface="Times New Roman" panose="02020603050405020304"/>
              <a:ea typeface="等线"/>
            </a:endParaRPr>
          </a:p>
        </p:txBody>
      </p:sp>
      <p:pic>
        <p:nvPicPr>
          <p:cNvPr id="49" name="Picture 45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1205" y="2722563"/>
            <a:ext cx="2095500" cy="447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4"/>
          <p:cNvSpPr txBox="1"/>
          <p:nvPr/>
        </p:nvSpPr>
        <p:spPr>
          <a:xfrm>
            <a:off x="761365" y="3070860"/>
            <a:ext cx="7620635" cy="363093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45720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latin typeface="Times New Roman" panose="02020603050405020304"/>
                <a:ea typeface="等线"/>
              </a:rPr>
              <a:t>Importați fișierul muzical:</a:t>
            </a:r>
            <a:endParaRPr lang="en-US" altLang="zh-CN" sz="2000" b="1">
              <a:latin typeface="Times New Roman" panose="02020603050405020304"/>
              <a:ea typeface="等线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latin typeface="Times New Roman" panose="02020603050405020304"/>
                <a:ea typeface="等线"/>
              </a:rPr>
              <a:t>Formate acceptate: .wav, .mp3, .ogg.</a:t>
            </a:r>
            <a:endParaRPr lang="en-US" altLang="zh-CN" sz="2000">
              <a:latin typeface="Times New Roman" panose="02020603050405020304"/>
              <a:ea typeface="等线"/>
            </a:endParaRPr>
          </a:p>
          <a:p>
            <a:pPr marL="0" indent="45720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latin typeface="Times New Roman" panose="02020603050405020304"/>
                <a:ea typeface="等线"/>
              </a:rPr>
              <a:t>Creați un GameObject gol:</a:t>
            </a:r>
            <a:endParaRPr lang="en-US" altLang="zh-CN" sz="2000" b="1">
              <a:latin typeface="Times New Roman" panose="02020603050405020304"/>
              <a:ea typeface="等线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latin typeface="Times New Roman" panose="02020603050405020304"/>
                <a:ea typeface="等线"/>
              </a:rPr>
              <a:t>Denumește-l ceva de genul „Muzică de fundal”.</a:t>
            </a:r>
            <a:endParaRPr lang="en-US" altLang="zh-CN" sz="2000">
              <a:latin typeface="Times New Roman" panose="02020603050405020304"/>
              <a:ea typeface="等线"/>
            </a:endParaRPr>
          </a:p>
          <a:p>
            <a:pPr marL="0" indent="45720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latin typeface="Times New Roman" panose="02020603050405020304"/>
                <a:ea typeface="等线"/>
              </a:rPr>
              <a:t>Adăugați o componentă AudioSource:</a:t>
            </a:r>
            <a:endParaRPr lang="en-US" altLang="zh-CN" sz="2000" b="1">
              <a:latin typeface="Times New Roman" panose="02020603050405020304"/>
              <a:ea typeface="等线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latin typeface="Times New Roman" panose="02020603050405020304"/>
                <a:ea typeface="等线"/>
              </a:rPr>
              <a:t>Trageți fișierul muzical în slotul AudioClip.</a:t>
            </a:r>
            <a:endParaRPr lang="en-US" altLang="zh-CN" sz="2000">
              <a:latin typeface="Times New Roman" panose="02020603050405020304"/>
              <a:ea typeface="等线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latin typeface="Times New Roman" panose="02020603050405020304"/>
                <a:ea typeface="等线"/>
              </a:rPr>
              <a:t>Activați Bucla dacă doriți redare continuă.</a:t>
            </a:r>
            <a:endParaRPr lang="en-US" altLang="zh-CN" sz="2000">
              <a:latin typeface="Times New Roman" panose="02020603050405020304"/>
              <a:ea typeface="等线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latin typeface="Times New Roman" panose="02020603050405020304"/>
                <a:ea typeface="等线"/>
              </a:rPr>
              <a:t>Ajustați volumul după cum este necesar.</a:t>
            </a:r>
            <a:endParaRPr lang="en-US" altLang="zh-CN" sz="2000">
              <a:latin typeface="Times New Roman" panose="02020603050405020304"/>
              <a:ea typeface="等线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en-US" altLang="en-US"/>
              <a:t>Redare automat</a:t>
            </a:r>
            <a:r>
              <a:rPr lang="en-US" altLang="en-US"/>
              <a:t>ă</a:t>
            </a:r>
            <a:r>
              <a:rPr lang="en-US" altLang="en-US"/>
              <a:t> a muzicii:</a:t>
            </a:r>
            <a:endParaRPr lang="en-US" altLang="en-US"/>
          </a:p>
        </p:txBody>
      </p:sp>
      <p:sp>
        <p:nvSpPr>
          <p:cNvPr id="4" name="Text Box 3"/>
          <p:cNvSpPr txBox="1"/>
          <p:nvPr/>
        </p:nvSpPr>
        <p:spPr>
          <a:xfrm>
            <a:off x="1958340" y="1319848"/>
            <a:ext cx="5080000" cy="4892675"/>
          </a:xfrm>
          <a:prstGeom prst="rect">
            <a:avLst/>
          </a:prstGeom>
        </p:spPr>
        <p:txBody>
          <a:bodyPr>
            <a:spAutoFit/>
          </a:bodyPr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latin typeface="Consolas" panose="020B0609020204030204" charset="0"/>
                <a:ea typeface="等线"/>
                <a:cs typeface="Consolas" panose="020B0609020204030204" charset="0"/>
              </a:rPr>
              <a:t>GetComponent&lt;AudioSource&gt;().Play();</a:t>
            </a:r>
            <a:endParaRPr lang="en-US" altLang="zh-CN" sz="1600">
              <a:latin typeface="Consolas" panose="020B0609020204030204" charset="0"/>
              <a:ea typeface="等线"/>
              <a:cs typeface="Consolas" panose="020B0609020204030204" charset="0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latin typeface="Consolas" panose="020B0609020204030204" charset="0"/>
                <a:ea typeface="等线"/>
                <a:cs typeface="Consolas" panose="020B0609020204030204" charset="0"/>
              </a:rPr>
              <a:t> </a:t>
            </a:r>
            <a:endParaRPr lang="en-US" altLang="zh-CN" sz="1600">
              <a:latin typeface="Consolas" panose="020B0609020204030204" charset="0"/>
              <a:ea typeface="等线"/>
              <a:cs typeface="Consolas" panose="020B0609020204030204" charset="0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latin typeface="Consolas" panose="020B0609020204030204" charset="0"/>
                <a:ea typeface="等线"/>
                <a:cs typeface="Consolas" panose="020B0609020204030204" charset="0"/>
              </a:rPr>
              <a:t>public class MusicManager: MonoBehaviour</a:t>
            </a:r>
            <a:endParaRPr lang="en-US" altLang="zh-CN" sz="1600">
              <a:latin typeface="Consolas" panose="020B0609020204030204" charset="0"/>
              <a:ea typeface="等线"/>
              <a:cs typeface="Consolas" panose="020B0609020204030204" charset="0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latin typeface="Consolas" panose="020B0609020204030204" charset="0"/>
                <a:ea typeface="等线"/>
                <a:cs typeface="Consolas" panose="020B0609020204030204" charset="0"/>
              </a:rPr>
              <a:t>{</a:t>
            </a:r>
            <a:endParaRPr lang="en-US" altLang="zh-CN" sz="1600">
              <a:latin typeface="Consolas" panose="020B0609020204030204" charset="0"/>
              <a:ea typeface="等线"/>
              <a:cs typeface="Consolas" panose="020B0609020204030204" charset="0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latin typeface="Consolas" panose="020B0609020204030204" charset="0"/>
                <a:ea typeface="等线"/>
                <a:cs typeface="Consolas" panose="020B0609020204030204" charset="0"/>
              </a:rPr>
              <a:t>    private AudioSource audioSource;</a:t>
            </a:r>
            <a:endParaRPr lang="en-US" altLang="zh-CN" sz="1600">
              <a:latin typeface="Consolas" panose="020B0609020204030204" charset="0"/>
              <a:ea typeface="等线"/>
              <a:cs typeface="Consolas" panose="020B0609020204030204" charset="0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latin typeface="Consolas" panose="020B0609020204030204" charset="0"/>
                <a:ea typeface="等线"/>
                <a:cs typeface="Consolas" panose="020B0609020204030204" charset="0"/>
              </a:rPr>
              <a:t> </a:t>
            </a:r>
            <a:endParaRPr lang="en-US" altLang="zh-CN" sz="1600">
              <a:latin typeface="Consolas" panose="020B0609020204030204" charset="0"/>
              <a:ea typeface="等线"/>
              <a:cs typeface="Consolas" panose="020B0609020204030204" charset="0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latin typeface="Consolas" panose="020B0609020204030204" charset="0"/>
                <a:ea typeface="等线"/>
                <a:cs typeface="Consolas" panose="020B0609020204030204" charset="0"/>
              </a:rPr>
              <a:t>    void Start()</a:t>
            </a:r>
            <a:endParaRPr lang="en-US" altLang="zh-CN" sz="1600">
              <a:latin typeface="Consolas" panose="020B0609020204030204" charset="0"/>
              <a:ea typeface="等线"/>
              <a:cs typeface="Consolas" panose="020B0609020204030204" charset="0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latin typeface="Consolas" panose="020B0609020204030204" charset="0"/>
                <a:ea typeface="等线"/>
                <a:cs typeface="Consolas" panose="020B0609020204030204" charset="0"/>
              </a:rPr>
              <a:t>    {</a:t>
            </a:r>
            <a:endParaRPr lang="en-US" altLang="zh-CN" sz="1600">
              <a:latin typeface="Consolas" panose="020B0609020204030204" charset="0"/>
              <a:ea typeface="等线"/>
              <a:cs typeface="Consolas" panose="020B0609020204030204" charset="0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latin typeface="Consolas" panose="020B0609020204030204" charset="0"/>
                <a:ea typeface="等线"/>
                <a:cs typeface="Consolas" panose="020B0609020204030204" charset="0"/>
              </a:rPr>
              <a:t>        audioSource = GetComponent&lt;AudioSource&gt;();</a:t>
            </a:r>
            <a:endParaRPr lang="en-US" altLang="zh-CN" sz="1600">
              <a:latin typeface="Consolas" panose="020B0609020204030204" charset="0"/>
              <a:ea typeface="等线"/>
              <a:cs typeface="Consolas" panose="020B0609020204030204" charset="0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latin typeface="Consolas" panose="020B0609020204030204" charset="0"/>
                <a:ea typeface="等线"/>
                <a:cs typeface="Consolas" panose="020B0609020204030204" charset="0"/>
              </a:rPr>
              <a:t>        audioSource.Play();</a:t>
            </a:r>
            <a:endParaRPr lang="en-US" altLang="zh-CN" sz="1600">
              <a:latin typeface="Consolas" panose="020B0609020204030204" charset="0"/>
              <a:ea typeface="等线"/>
              <a:cs typeface="Consolas" panose="020B0609020204030204" charset="0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latin typeface="Consolas" panose="020B0609020204030204" charset="0"/>
                <a:ea typeface="等线"/>
                <a:cs typeface="Consolas" panose="020B0609020204030204" charset="0"/>
              </a:rPr>
              <a:t>    }</a:t>
            </a:r>
            <a:endParaRPr lang="en-US" altLang="zh-CN" sz="1600">
              <a:latin typeface="Consolas" panose="020B0609020204030204" charset="0"/>
              <a:ea typeface="等线"/>
              <a:cs typeface="Consolas" panose="020B0609020204030204" charset="0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latin typeface="Consolas" panose="020B0609020204030204" charset="0"/>
                <a:ea typeface="等线"/>
                <a:cs typeface="Consolas" panose="020B0609020204030204" charset="0"/>
              </a:rPr>
              <a:t>}</a:t>
            </a:r>
            <a:endParaRPr lang="en-US" altLang="zh-CN" sz="1600">
              <a:latin typeface="Consolas" panose="020B0609020204030204" charset="0"/>
              <a:ea typeface="等线"/>
              <a:cs typeface="Consolas" panose="020B060902020403020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en-US" altLang="en-US"/>
              <a:t>Bibliografie recomandata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/>
        <p:txBody>
          <a:bodyPr>
            <a:normAutofit fontScale="60000"/>
          </a:bodyPr>
          <a:p>
            <a:r>
              <a:rPr lang="en-US" altLang="en-US"/>
              <a:t>1.Hocking, J. (2023). Learning C# by Developing Games with Unity 2023. 8th ed. Packt Publishing.</a:t>
            </a:r>
            <a:endParaRPr lang="en-US" altLang="en-US"/>
          </a:p>
          <a:p>
            <a:r>
              <a:rPr lang="en-US" altLang="en-US"/>
              <a:t>2.Thorn, A. (2023). Mastering Visual Effects in Unity – Shaders, Particles, and Audio. Packt Publishing.</a:t>
            </a:r>
            <a:endParaRPr lang="en-US" altLang="en-US"/>
          </a:p>
          <a:p>
            <a:r>
              <a:rPr lang="en-US" altLang="en-US"/>
              <a:t>3.Unity Technologies (2025). Audio Overview (AudioSource, AudioClip, Mixer). Disponibil la: https://docs.unity3d.com/Manual/AudioOverview.html</a:t>
            </a:r>
            <a:endParaRPr lang="en-US" altLang="en-US"/>
          </a:p>
          <a:p>
            <a:r>
              <a:rPr lang="en-US" altLang="en-US"/>
              <a:t>4.Unity Technologies (2025). Playing Sounds with AudioSource in C#. Disponibil la: https://docs.unity3d.com/ScriptReference/AudioSource.html</a:t>
            </a:r>
            <a:endParaRPr lang="en-US" altLang="en-US"/>
          </a:p>
          <a:p>
            <a:r>
              <a:rPr lang="en-US" altLang="en-US"/>
              <a:t>5.Unity Technologies (2025). ParticleSystem – Unity Scripting API. Disponibil la: https://docs.unity3d.com/ScriptReference/ParticleSystem.html</a:t>
            </a:r>
            <a:endParaRPr lang="en-US" altLang="en-US"/>
          </a:p>
          <a:p>
            <a:r>
              <a:rPr lang="en-US" altLang="en-US"/>
              <a:t>6.Unity Technologies (2025). VFX.VisualEffect – Unity Scripting API. Disponibil la: https://docs.unity3d.com/ScriptReference/VFX.VisualEffect.html</a:t>
            </a:r>
            <a:endParaRPr lang="en-US" altLang="en-US"/>
          </a:p>
          <a:p>
            <a:r>
              <a:rPr lang="en-US" altLang="en-US"/>
              <a:t>7.https://docs.unity3d.com/ScriptReference/Callbacks.PostProcessSceneAttribute.html</a:t>
            </a:r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>
          <a:xfrm>
            <a:off x="628650" y="175261"/>
            <a:ext cx="7886700" cy="1325563"/>
          </a:xfrm>
        </p:spPr>
        <p:txBody>
          <a:bodyPr/>
          <a:p>
            <a:r>
              <a:rPr lang="en-US" altLang="en-US"/>
              <a:t>Efecte vizuale în Unity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628650" y="1383030"/>
            <a:ext cx="7886700" cy="4351338"/>
          </a:xfrm>
        </p:spPr>
        <p:txBody>
          <a:bodyPr/>
          <a:p>
            <a:pPr marL="114300" indent="457200" algn="just">
              <a:buNone/>
            </a:pP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Efectele vizuale (VFX – Visual Effects) sunt elemente grafice generate în mod dinamic, utilizate pentru a ad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uga realism, feedback, emo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ț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ie sau spectacol în joc.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Î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n Unity, acestea sunt realizate prin sisteme de particule, post-procesare, efecte de shader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ș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i alte tehnici grafice.</a:t>
            </a:r>
            <a:endParaRPr lang="en-US" alt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1478280" y="3429000"/>
            <a:ext cx="6502400" cy="23749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>
          <a:xfrm>
            <a:off x="628650" y="36196"/>
            <a:ext cx="7886700" cy="1325563"/>
          </a:xfrm>
        </p:spPr>
        <p:txBody>
          <a:bodyPr/>
          <a:p>
            <a:r>
              <a:rPr lang="en-US" altLang="en-US"/>
              <a:t>Tipuri de efecte vizuale în Unity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628650" y="1109345"/>
            <a:ext cx="7886700" cy="4351338"/>
          </a:xfrm>
        </p:spPr>
        <p:txBody>
          <a:bodyPr/>
          <a:p>
            <a:pPr marL="114300" indent="0">
              <a:buNone/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a)Sistemul de particule (Particle System)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114300" indent="0">
              <a:buNone/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Creeaz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 efecte precum: fum, foc, scântei, praf, explozii.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114300" indent="0">
              <a:buNone/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Control complet asupra: formei, culorii, vitezei, duratei, gravita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ț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iei.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114300" indent="0">
              <a:buNone/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Se folose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ș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te componenta Particle System: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4" name="Table 3"/>
          <p:cNvGraphicFramePr/>
          <p:nvPr/>
        </p:nvGraphicFramePr>
        <p:xfrm>
          <a:off x="723900" y="2694940"/>
          <a:ext cx="7863840" cy="0"/>
        </p:xfrm>
        <a:graphic>
          <a:graphicData uri="http://schemas.openxmlformats.org/drawingml/2006/table">
            <a:tbl>
              <a:tblPr/>
              <a:tblGrid>
                <a:gridCol w="3931920"/>
                <a:gridCol w="3931920"/>
              </a:tblGrid>
              <a:tr h="0"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b="0" i="0">
                          <a:solidFill>
                            <a:srgbClr val="FFFFFF"/>
                          </a:solidFill>
                          <a:latin typeface="Times New Roman" panose="02020603050405020304"/>
                          <a:ea typeface="等线"/>
                        </a:rPr>
                        <a:t>Componentă / Setare</a:t>
                      </a:r>
                      <a:endParaRPr lang="en-US" altLang="zh-CN" sz="1200" b="0" i="0">
                        <a:solidFill>
                          <a:srgbClr val="FFFFFF"/>
                        </a:solidFill>
                        <a:latin typeface="Times New Roman" panose="02020603050405020304"/>
                        <a:ea typeface="等线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b="0" i="0">
                          <a:solidFill>
                            <a:srgbClr val="FFFFFF"/>
                          </a:solidFill>
                          <a:latin typeface="Times New Roman" panose="02020603050405020304"/>
                          <a:ea typeface="等线"/>
                        </a:rPr>
                        <a:t>Descriere</a:t>
                      </a:r>
                      <a:endParaRPr lang="en-US" altLang="zh-CN" sz="1200" b="0" i="0">
                        <a:solidFill>
                          <a:srgbClr val="FFFFFF"/>
                        </a:solidFill>
                        <a:latin typeface="Times New Roman" panose="02020603050405020304"/>
                        <a:ea typeface="等线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</a:tr>
              <a:tr h="0"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Duration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Times New Roman" panose="02020603050405020304"/>
                        <a:ea typeface="等线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5B5"/>
                    </a:solidFill>
                  </a:tcPr>
                </a:tc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Durata totală a efectului (în secunde)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Times New Roman" panose="02020603050405020304"/>
                        <a:ea typeface="等线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5B5"/>
                    </a:solidFill>
                  </a:tcPr>
                </a:tc>
              </a:tr>
              <a:tr h="0"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Looping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Times New Roman" panose="02020603050405020304"/>
                        <a:ea typeface="等线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Dacă efectul se repetă continuu sau o singură dată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Times New Roman" panose="02020603050405020304"/>
                        <a:ea typeface="等线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Start Lifetime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Times New Roman" panose="02020603050405020304"/>
                        <a:ea typeface="等线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5B5"/>
                    </a:solidFill>
                  </a:tcPr>
                </a:tc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Timpul de viață al fiecărei particule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Times New Roman" panose="02020603050405020304"/>
                        <a:ea typeface="等线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5B5"/>
                    </a:solidFill>
                  </a:tcPr>
                </a:tc>
              </a:tr>
              <a:tr h="0"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Start Speed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Times New Roman" panose="02020603050405020304"/>
                        <a:ea typeface="等线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Viteza inițială a particulelor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Times New Roman" panose="02020603050405020304"/>
                        <a:ea typeface="等线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Start Size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Times New Roman" panose="02020603050405020304"/>
                        <a:ea typeface="等线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5B5"/>
                    </a:solidFill>
                  </a:tcPr>
                </a:tc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Dimensiunea inițială a particulelor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Times New Roman" panose="02020603050405020304"/>
                        <a:ea typeface="等线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5B5"/>
                    </a:solidFill>
                  </a:tcPr>
                </a:tc>
              </a:tr>
              <a:tr h="0"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Emission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Times New Roman" panose="02020603050405020304"/>
                        <a:ea typeface="等线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Câte particule sunt emise pe secundă sau per eveniment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Times New Roman" panose="02020603050405020304"/>
                        <a:ea typeface="等线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Shape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Times New Roman" panose="02020603050405020304"/>
                        <a:ea typeface="等线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5B5"/>
                    </a:solidFill>
                  </a:tcPr>
                </a:tc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Forma din care particulele sunt emise (Cone, Sphere, Box etc.)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Times New Roman" panose="02020603050405020304"/>
                        <a:ea typeface="等线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5B5"/>
                    </a:solidFill>
                  </a:tcPr>
                </a:tc>
              </a:tr>
              <a:tr h="0"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Color over Lifetime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Times New Roman" panose="02020603050405020304"/>
                        <a:ea typeface="等线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Schimbarea culorii particulelor în timp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Times New Roman" panose="02020603050405020304"/>
                        <a:ea typeface="等线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Size over Lifetime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Times New Roman" panose="02020603050405020304"/>
                        <a:ea typeface="等线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5B5"/>
                    </a:solidFill>
                  </a:tcPr>
                </a:tc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Particulele pot crește/scădea în dimensiune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Times New Roman" panose="02020603050405020304"/>
                        <a:ea typeface="等线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5B5"/>
                    </a:solidFill>
                  </a:tcPr>
                </a:tc>
              </a:tr>
              <a:tr h="0"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b="0" i="0">
                          <a:latin typeface="Times New Roman" panose="02020603050405020304"/>
                          <a:ea typeface="等线"/>
                        </a:rPr>
                        <a:t>Renderer</a:t>
                      </a:r>
                      <a:endParaRPr lang="en-US" altLang="zh-CN" sz="1200" b="0" i="0">
                        <a:latin typeface="Times New Roman" panose="02020603050405020304"/>
                        <a:ea typeface="等线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b="0" i="0">
                          <a:latin typeface="Times New Roman" panose="02020603050405020304"/>
                          <a:ea typeface="等线"/>
                        </a:rPr>
                        <a:t>Materialul și textura particulelor</a:t>
                      </a:r>
                      <a:endParaRPr lang="en-US" altLang="zh-CN" sz="1200" b="0" i="0">
                        <a:latin typeface="Times New Roman" panose="02020603050405020304"/>
                        <a:ea typeface="等线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>
          <a:xfrm>
            <a:off x="628650" y="196851"/>
            <a:ext cx="7886700" cy="1325563"/>
          </a:xfrm>
        </p:spPr>
        <p:txBody>
          <a:bodyPr>
            <a:normAutofit fontScale="90000"/>
          </a:bodyPr>
          <a:p>
            <a:r>
              <a:rPr lang="en-US" altLang="en-US"/>
              <a:t>Sistemul de particule (Particle System)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628650" y="1691005"/>
            <a:ext cx="7886700" cy="4351338"/>
          </a:xfrm>
        </p:spPr>
        <p:txBody>
          <a:bodyPr/>
          <a:p>
            <a:pPr marL="114300" indent="0">
              <a:buNone/>
            </a:pP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Pentru a ad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uga particule,</a:t>
            </a:r>
            <a:endParaRPr lang="en-US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114300" indent="0">
              <a:buNone/>
            </a:pP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Create -&gt; Effects -&gt; Particle System</a:t>
            </a:r>
            <a:endParaRPr lang="en-US" alt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7" name="Picture 13" descr="IMG_2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28775" y="2919095"/>
            <a:ext cx="5887085" cy="23571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>
          <a:xfrm>
            <a:off x="628650" y="78741"/>
            <a:ext cx="7886700" cy="1325563"/>
          </a:xfrm>
        </p:spPr>
        <p:txBody>
          <a:bodyPr/>
          <a:p>
            <a:r>
              <a:rPr lang="en-US" altLang="en-US"/>
              <a:t>Particle Sysytem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628650" y="1109980"/>
            <a:ext cx="7886700" cy="4351338"/>
          </a:xfrm>
        </p:spPr>
        <p:txBody>
          <a:bodyPr/>
          <a:p>
            <a:pPr marL="114300" indent="457200" algn="just">
              <a:buNone/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Un efect special apare în scen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ș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i are propriet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ăț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i specifice.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114300" indent="0" algn="just">
              <a:buNone/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Î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n Unity, mergi la Hierarchy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ș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i d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 click dreapta.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114300" indent="457200" algn="just">
              <a:buNone/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Alege Effects → Particle System. Acest lucru va crea un nou obiect cu un sistem de particule.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114300" indent="457200" algn="just">
              <a:buNone/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Î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n Inspector, vei vedea set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rile sistemului de particule pe care le po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ț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i ajusta, cum ar fi: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8" name="Picture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7865" y="2990850"/>
            <a:ext cx="3594100" cy="3425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>
          <a:xfrm>
            <a:off x="628650" y="267971"/>
            <a:ext cx="7886700" cy="1325563"/>
          </a:xfrm>
        </p:spPr>
        <p:txBody>
          <a:bodyPr/>
          <a:p>
            <a:r>
              <a:rPr lang="en-US" altLang="en-US">
                <a:sym typeface="+mn-ea"/>
              </a:rPr>
              <a:t>Particle Sysytem</a:t>
            </a:r>
            <a:endParaRPr 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628650" y="1593850"/>
            <a:ext cx="7886700" cy="548640"/>
          </a:xfrm>
        </p:spPr>
        <p:txBody>
          <a:bodyPr/>
          <a:p>
            <a:pPr marL="114300" indent="0" algn="just">
              <a:buNone/>
            </a:pP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Pentru a crea o explozie, folosim urm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torul parametru.</a:t>
            </a:r>
            <a:endParaRPr lang="en-US" alt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9" name="Picture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15678" y="2142490"/>
            <a:ext cx="5272405" cy="14376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810260" y="3579813"/>
            <a:ext cx="5080000" cy="460375"/>
          </a:xfrm>
          <a:prstGeom prst="rect">
            <a:avLst/>
          </a:prstGeom>
        </p:spPr>
        <p:txBody>
          <a:bodyPr>
            <a:spAutoFit/>
          </a:bodyPr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Times New Roman" panose="02020603050405020304" charset="0"/>
                <a:ea typeface="等线"/>
                <a:cs typeface="Times New Roman" panose="02020603050405020304" charset="0"/>
              </a:rPr>
              <a:t>Poți schimba forma emisiei particulelor.</a:t>
            </a:r>
            <a:endParaRPr lang="en-US" altLang="zh-CN" sz="2400">
              <a:latin typeface="Times New Roman" panose="02020603050405020304" charset="0"/>
              <a:ea typeface="等线"/>
              <a:cs typeface="Times New Roman" panose="02020603050405020304" charset="0"/>
            </a:endParaRPr>
          </a:p>
        </p:txBody>
      </p:sp>
      <p:pic>
        <p:nvPicPr>
          <p:cNvPr id="20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860" y="4040505"/>
            <a:ext cx="4702810" cy="2575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>
          <a:xfrm>
            <a:off x="628650" y="1"/>
            <a:ext cx="7886700" cy="1325563"/>
          </a:xfrm>
        </p:spPr>
        <p:txBody>
          <a:bodyPr/>
          <a:p>
            <a:r>
              <a:rPr lang="en-US" altLang="en-US">
                <a:sym typeface="+mn-ea"/>
              </a:rPr>
              <a:t>Particle Sysytem</a:t>
            </a:r>
            <a:endParaRPr 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628650" y="1120140"/>
            <a:ext cx="7886700" cy="464185"/>
          </a:xfrm>
        </p:spPr>
        <p:txBody>
          <a:bodyPr/>
          <a:p>
            <a:pPr marL="114300" indent="0">
              <a:buNone/>
            </a:pP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Culoarea poate fi, de asemenea, modificat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1" name="Picture 17" descr="IMG_2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47708" y="1584325"/>
            <a:ext cx="5267325" cy="514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725805" y="2032318"/>
            <a:ext cx="5080000" cy="645160"/>
          </a:xfrm>
          <a:prstGeom prst="rect">
            <a:avLst/>
          </a:prstGeom>
        </p:spPr>
        <p:txBody>
          <a:bodyPr>
            <a:spAutoFit/>
          </a:bodyPr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Times New Roman" panose="02020603050405020304"/>
                <a:ea typeface="等线"/>
              </a:rPr>
              <a:t>Putem controla viteza particulelor</a:t>
            </a:r>
            <a:endParaRPr lang="en-US" altLang="zh-CN" sz="2400">
              <a:latin typeface="Times New Roman" panose="02020603050405020304"/>
              <a:ea typeface="等线"/>
            </a:endParaRPr>
          </a:p>
        </p:txBody>
      </p:sp>
      <p:pic>
        <p:nvPicPr>
          <p:cNvPr id="22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708" y="2677795"/>
            <a:ext cx="5272405" cy="9728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4"/>
          <p:cNvSpPr txBox="1"/>
          <p:nvPr/>
        </p:nvSpPr>
        <p:spPr>
          <a:xfrm>
            <a:off x="810260" y="3650615"/>
            <a:ext cx="7028815" cy="119888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45720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Times New Roman" panose="02020603050405020304"/>
                <a:ea typeface="等线"/>
              </a:rPr>
              <a:t>Putem regla câte particule se separă unele de altele sau se acumulează în centru și viteza lor de viață.</a:t>
            </a:r>
            <a:endParaRPr lang="en-US" altLang="zh-CN" sz="2400">
              <a:latin typeface="Times New Roman" panose="02020603050405020304"/>
              <a:ea typeface="等线"/>
            </a:endParaRPr>
          </a:p>
        </p:txBody>
      </p:sp>
      <p:pic>
        <p:nvPicPr>
          <p:cNvPr id="23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628" y="4925378"/>
            <a:ext cx="5272405" cy="988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>
          <a:xfrm>
            <a:off x="628650" y="133351"/>
            <a:ext cx="7886700" cy="1325563"/>
          </a:xfrm>
        </p:spPr>
        <p:txBody>
          <a:bodyPr/>
          <a:p>
            <a:r>
              <a:rPr lang="en-US" altLang="en-US">
                <a:sym typeface="+mn-ea"/>
              </a:rPr>
              <a:t>Particle Sysytem</a:t>
            </a:r>
            <a:endParaRPr 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628650" y="1253490"/>
            <a:ext cx="7886700" cy="759460"/>
          </a:xfrm>
        </p:spPr>
        <p:txBody>
          <a:bodyPr>
            <a:normAutofit lnSpcReduction="10000"/>
          </a:bodyPr>
          <a:p>
            <a:pPr marL="114300" indent="457200" algn="just">
              <a:buNone/>
            </a:pP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Controleaz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 for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ț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a particulelor de transpira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ț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ie de-a lungul axelor</a:t>
            </a:r>
            <a:endParaRPr lang="en-US" alt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4" name="Picture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5235" y="1783398"/>
            <a:ext cx="5271770" cy="6572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1273810" y="2440940"/>
            <a:ext cx="6596380" cy="64516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Times New Roman" panose="02020603050405020304"/>
                <a:ea typeface="等线"/>
              </a:rPr>
              <a:t>Controlul dimensiunii particulelor prin axă și viteză</a:t>
            </a:r>
            <a:endParaRPr lang="en-US" altLang="zh-CN" sz="2400">
              <a:latin typeface="Times New Roman" panose="02020603050405020304"/>
              <a:ea typeface="等线"/>
            </a:endParaRPr>
          </a:p>
        </p:txBody>
      </p:sp>
      <p:pic>
        <p:nvPicPr>
          <p:cNvPr id="25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103" y="3188653"/>
            <a:ext cx="5272405" cy="10712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4"/>
          <p:cNvSpPr txBox="1"/>
          <p:nvPr/>
        </p:nvSpPr>
        <p:spPr>
          <a:xfrm>
            <a:off x="1273810" y="4363085"/>
            <a:ext cx="7322820" cy="46037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Times New Roman" panose="02020603050405020304"/>
                <a:ea typeface="等线"/>
              </a:rPr>
              <a:t>Controlul virajelor în funcție de ciclul de viață și viteză</a:t>
            </a:r>
            <a:endParaRPr lang="en-US" altLang="zh-CN" sz="2400">
              <a:latin typeface="Times New Roman" panose="02020603050405020304"/>
              <a:ea typeface="等线"/>
            </a:endParaRPr>
          </a:p>
        </p:txBody>
      </p:sp>
      <p:pic>
        <p:nvPicPr>
          <p:cNvPr id="26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533" y="5115243"/>
            <a:ext cx="5272405" cy="1030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9050</Words>
  <Application>WPS Presentation</Application>
  <PresentationFormat/>
  <Paragraphs>344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1" baseType="lpstr">
      <vt:lpstr>Arial</vt:lpstr>
      <vt:lpstr>SimSun</vt:lpstr>
      <vt:lpstr>Wingdings</vt:lpstr>
      <vt:lpstr>Arial</vt:lpstr>
      <vt:lpstr>Calibri</vt:lpstr>
      <vt:lpstr>Times New Roman</vt:lpstr>
      <vt:lpstr>Times New Roman</vt:lpstr>
      <vt:lpstr>等线</vt:lpstr>
      <vt:lpstr>Microsoft YaHei</vt:lpstr>
      <vt:lpstr>Arial Unicode MS</vt:lpstr>
      <vt:lpstr>Consolas</vt:lpstr>
      <vt:lpstr>Office Theme</vt:lpstr>
      <vt:lpstr>PowerPoint 演示文稿</vt:lpstr>
      <vt:lpstr>PowerPoint 演示文稿</vt:lpstr>
      <vt:lpstr>Efecte vizuale în Unity</vt:lpstr>
      <vt:lpstr>Tipuri de efecte vizuale în Unity</vt:lpstr>
      <vt:lpstr>Sistemul de particule (Particle System)</vt:lpstr>
      <vt:lpstr>Particle Sysytem</vt:lpstr>
      <vt:lpstr>Particle Sysytem</vt:lpstr>
      <vt:lpstr>Particle Sysytem</vt:lpstr>
      <vt:lpstr>Particle Sysytem</vt:lpstr>
      <vt:lpstr>Particle Sysytem</vt:lpstr>
      <vt:lpstr>VFX Graph (Visual Effect Graph)</vt:lpstr>
      <vt:lpstr>VFX Graph (Visual Effect Graph)</vt:lpstr>
      <vt:lpstr>VFX Graph (Visual Effect Graph)</vt:lpstr>
      <vt:lpstr>VFX Graph (Visual Effect Graph)</vt:lpstr>
      <vt:lpstr>Example : FireWorks</vt:lpstr>
      <vt:lpstr>Shader Effects (Shader Graph)</vt:lpstr>
      <vt:lpstr>Shader Effects (Shader Graph)</vt:lpstr>
      <vt:lpstr>Post-Processing (Postprocesare)</vt:lpstr>
      <vt:lpstr>Post-Processing (Postprocesare)</vt:lpstr>
      <vt:lpstr>Post-Processing (Postprocesare)</vt:lpstr>
      <vt:lpstr>Post-Processing (Postprocesare)</vt:lpstr>
      <vt:lpstr>Post-Processing (Postprocesare)</vt:lpstr>
      <vt:lpstr>Post-Processing (Postprocesare)</vt:lpstr>
      <vt:lpstr>Post-Processing (Postprocesare)</vt:lpstr>
      <vt:lpstr>Sounds</vt:lpstr>
      <vt:lpstr>Sounds</vt:lpstr>
      <vt:lpstr>Sounds</vt:lpstr>
      <vt:lpstr>Redare automată a muzicii: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Диана Пугач</cp:lastModifiedBy>
  <cp:revision>109</cp:revision>
  <dcterms:created xsi:type="dcterms:W3CDTF">2025-07-22T10:04:00Z</dcterms:created>
  <dcterms:modified xsi:type="dcterms:W3CDTF">2025-08-01T09:06:09Z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ECA4710474C141BC857D0A1171BF4173_13</vt:lpwstr>
  </property>
  <property fmtid="{D5CDD505-2E9C-101B-9397-08002B2CF9AE}" pid="3" name="KSOProductBuildVer">
    <vt:lpwstr>1033-12.2.0.21931</vt:lpwstr>
  </property>
</Properties>
</file>