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7" r:id="rId15"/>
    <p:sldId id="269" r:id="rId16"/>
    <p:sldId id="270" r:id="rId17"/>
    <p:sldId id="271" r:id="rId18"/>
    <p:sldId id="272" r:id="rId19"/>
    <p:sldId id="273" r:id="rId20"/>
    <p:sldId id="274" r:id="rId21"/>
    <p:sldId id="275" r:id="rId22"/>
    <p:sldId id="276" r:id="rId23"/>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4" d="100"/>
          <a:sy n="94" d="100"/>
        </p:scale>
        <p:origin x="245"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2B75BB-6FA5-4AE7-B077-4C6A0D03C3F7}" type="datetimeFigureOut">
              <a:rPr lang="ro-RO" smtClean="0"/>
              <a:t>17.02.2026</a:t>
            </a:fld>
            <a:endParaRPr lang="ro-R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246751-8008-4AC9-9A17-83FB2FE7BA4F}" type="slidenum">
              <a:rPr lang="ro-RO" smtClean="0"/>
              <a:t>‹#›</a:t>
            </a:fld>
            <a:endParaRPr lang="ro-RO"/>
          </a:p>
        </p:txBody>
      </p:sp>
    </p:spTree>
    <p:extLst>
      <p:ext uri="{BB962C8B-B14F-4D97-AF65-F5344CB8AC3E}">
        <p14:creationId xmlns:p14="http://schemas.microsoft.com/office/powerpoint/2010/main" val="2529688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ro-RO"/>
          </a:p>
        </p:txBody>
      </p:sp>
      <p:sp>
        <p:nvSpPr>
          <p:cNvPr id="4" name="Slide Number Placeholder 3"/>
          <p:cNvSpPr>
            <a:spLocks noGrp="1"/>
          </p:cNvSpPr>
          <p:nvPr>
            <p:ph type="sldNum" sz="quarter" idx="10"/>
          </p:nvPr>
        </p:nvSpPr>
        <p:spPr/>
        <p:txBody>
          <a:bodyPr/>
          <a:lstStyle/>
          <a:p>
            <a:fld id="{E65DB69B-33F3-4C52-83E4-13A0D74B6DFD}" type="slidenum">
              <a:rPr lang="ro-RO" smtClean="0"/>
              <a:t>1</a:t>
            </a:fld>
            <a:endParaRPr lang="ro-RO"/>
          </a:p>
        </p:txBody>
      </p:sp>
    </p:spTree>
    <p:extLst>
      <p:ext uri="{BB962C8B-B14F-4D97-AF65-F5344CB8AC3E}">
        <p14:creationId xmlns:p14="http://schemas.microsoft.com/office/powerpoint/2010/main" val="19088004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o-RO" dirty="0"/>
          </a:p>
        </p:txBody>
      </p:sp>
      <p:sp>
        <p:nvSpPr>
          <p:cNvPr id="4" name="Номер слайда 3"/>
          <p:cNvSpPr>
            <a:spLocks noGrp="1"/>
          </p:cNvSpPr>
          <p:nvPr>
            <p:ph type="sldNum" sz="quarter" idx="10"/>
          </p:nvPr>
        </p:nvSpPr>
        <p:spPr/>
        <p:txBody>
          <a:bodyPr/>
          <a:lstStyle/>
          <a:p>
            <a:fld id="{E65DB69B-33F3-4C52-83E4-13A0D74B6DFD}" type="slidenum">
              <a:rPr lang="ro-RO" smtClean="0"/>
              <a:t>16</a:t>
            </a:fld>
            <a:endParaRPr lang="ro-RO"/>
          </a:p>
        </p:txBody>
      </p:sp>
    </p:spTree>
    <p:extLst>
      <p:ext uri="{BB962C8B-B14F-4D97-AF65-F5344CB8AC3E}">
        <p14:creationId xmlns:p14="http://schemas.microsoft.com/office/powerpoint/2010/main" val="4131876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96AE830-7470-40AA-A0C3-A005DB4B7BB3}" type="datetimeFigureOut">
              <a:rPr lang="ro-RO" smtClean="0"/>
              <a:t>17.02.2026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3C7D155-2948-47C5-9AAA-E2515E602EA9}" type="slidenum">
              <a:rPr lang="ro-RO" smtClean="0"/>
              <a:t>‹#›</a:t>
            </a:fld>
            <a:endParaRPr lang="ro-RO"/>
          </a:p>
        </p:txBody>
      </p:sp>
    </p:spTree>
    <p:extLst>
      <p:ext uri="{BB962C8B-B14F-4D97-AF65-F5344CB8AC3E}">
        <p14:creationId xmlns:p14="http://schemas.microsoft.com/office/powerpoint/2010/main" val="601833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96AE830-7470-40AA-A0C3-A005DB4B7BB3}" type="datetimeFigureOut">
              <a:rPr lang="ro-RO" smtClean="0"/>
              <a:t>17.02.2026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3C7D155-2948-47C5-9AAA-E2515E602EA9}" type="slidenum">
              <a:rPr lang="ro-RO" smtClean="0"/>
              <a:t>‹#›</a:t>
            </a:fld>
            <a:endParaRPr lang="ro-RO"/>
          </a:p>
        </p:txBody>
      </p:sp>
    </p:spTree>
    <p:extLst>
      <p:ext uri="{BB962C8B-B14F-4D97-AF65-F5344CB8AC3E}">
        <p14:creationId xmlns:p14="http://schemas.microsoft.com/office/powerpoint/2010/main" val="1965201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96AE830-7470-40AA-A0C3-A005DB4B7BB3}" type="datetimeFigureOut">
              <a:rPr lang="ro-RO" smtClean="0"/>
              <a:t>17.02.2026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3C7D155-2948-47C5-9AAA-E2515E602EA9}" type="slidenum">
              <a:rPr lang="ro-RO" smtClean="0"/>
              <a:t>‹#›</a:t>
            </a:fld>
            <a:endParaRPr lang="ro-RO"/>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211656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96AE830-7470-40AA-A0C3-A005DB4B7BB3}" type="datetimeFigureOut">
              <a:rPr lang="ro-RO" smtClean="0"/>
              <a:t>17.02.2026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3C7D155-2948-47C5-9AAA-E2515E602EA9}" type="slidenum">
              <a:rPr lang="ro-RO" smtClean="0"/>
              <a:t>‹#›</a:t>
            </a:fld>
            <a:endParaRPr lang="ro-RO"/>
          </a:p>
        </p:txBody>
      </p:sp>
    </p:spTree>
    <p:extLst>
      <p:ext uri="{BB962C8B-B14F-4D97-AF65-F5344CB8AC3E}">
        <p14:creationId xmlns:p14="http://schemas.microsoft.com/office/powerpoint/2010/main" val="2813913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96AE830-7470-40AA-A0C3-A005DB4B7BB3}" type="datetimeFigureOut">
              <a:rPr lang="ro-RO" smtClean="0"/>
              <a:t>17.02.2026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3C7D155-2948-47C5-9AAA-E2515E602EA9}" type="slidenum">
              <a:rPr lang="ro-RO" smtClean="0"/>
              <a:t>‹#›</a:t>
            </a:fld>
            <a:endParaRPr lang="ro-RO"/>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125340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96AE830-7470-40AA-A0C3-A005DB4B7BB3}" type="datetimeFigureOut">
              <a:rPr lang="ro-RO" smtClean="0"/>
              <a:t>17.02.2026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3C7D155-2948-47C5-9AAA-E2515E602EA9}" type="slidenum">
              <a:rPr lang="ro-RO" smtClean="0"/>
              <a:t>‹#›</a:t>
            </a:fld>
            <a:endParaRPr lang="ro-RO"/>
          </a:p>
        </p:txBody>
      </p:sp>
    </p:spTree>
    <p:extLst>
      <p:ext uri="{BB962C8B-B14F-4D97-AF65-F5344CB8AC3E}">
        <p14:creationId xmlns:p14="http://schemas.microsoft.com/office/powerpoint/2010/main" val="6981597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96AE830-7470-40AA-A0C3-A005DB4B7BB3}" type="datetimeFigureOut">
              <a:rPr lang="ro-RO" smtClean="0"/>
              <a:t>17.02.2026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3C7D155-2948-47C5-9AAA-E2515E602EA9}" type="slidenum">
              <a:rPr lang="ro-RO" smtClean="0"/>
              <a:t>‹#›</a:t>
            </a:fld>
            <a:endParaRPr lang="ro-RO"/>
          </a:p>
        </p:txBody>
      </p:sp>
    </p:spTree>
    <p:extLst>
      <p:ext uri="{BB962C8B-B14F-4D97-AF65-F5344CB8AC3E}">
        <p14:creationId xmlns:p14="http://schemas.microsoft.com/office/powerpoint/2010/main" val="11477854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96AE830-7470-40AA-A0C3-A005DB4B7BB3}" type="datetimeFigureOut">
              <a:rPr lang="ro-RO" smtClean="0"/>
              <a:t>17.02.2026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3C7D155-2948-47C5-9AAA-E2515E602EA9}" type="slidenum">
              <a:rPr lang="ro-RO" smtClean="0"/>
              <a:t>‹#›</a:t>
            </a:fld>
            <a:endParaRPr lang="ro-RO"/>
          </a:p>
        </p:txBody>
      </p:sp>
    </p:spTree>
    <p:extLst>
      <p:ext uri="{BB962C8B-B14F-4D97-AF65-F5344CB8AC3E}">
        <p14:creationId xmlns:p14="http://schemas.microsoft.com/office/powerpoint/2010/main" val="2810454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96AE830-7470-40AA-A0C3-A005DB4B7BB3}" type="datetimeFigureOut">
              <a:rPr lang="ro-RO" smtClean="0"/>
              <a:t>17.02.2026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3C7D155-2948-47C5-9AAA-E2515E602EA9}" type="slidenum">
              <a:rPr lang="ro-RO" smtClean="0"/>
              <a:t>‹#›</a:t>
            </a:fld>
            <a:endParaRPr lang="ro-RO"/>
          </a:p>
        </p:txBody>
      </p:sp>
    </p:spTree>
    <p:extLst>
      <p:ext uri="{BB962C8B-B14F-4D97-AF65-F5344CB8AC3E}">
        <p14:creationId xmlns:p14="http://schemas.microsoft.com/office/powerpoint/2010/main" val="3630628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96AE830-7470-40AA-A0C3-A005DB4B7BB3}" type="datetimeFigureOut">
              <a:rPr lang="ro-RO" smtClean="0"/>
              <a:t>17.02.2026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3C7D155-2948-47C5-9AAA-E2515E602EA9}" type="slidenum">
              <a:rPr lang="ro-RO" smtClean="0"/>
              <a:t>‹#›</a:t>
            </a:fld>
            <a:endParaRPr lang="ro-RO"/>
          </a:p>
        </p:txBody>
      </p:sp>
    </p:spTree>
    <p:extLst>
      <p:ext uri="{BB962C8B-B14F-4D97-AF65-F5344CB8AC3E}">
        <p14:creationId xmlns:p14="http://schemas.microsoft.com/office/powerpoint/2010/main" val="3992409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96AE830-7470-40AA-A0C3-A005DB4B7BB3}" type="datetimeFigureOut">
              <a:rPr lang="ro-RO" smtClean="0"/>
              <a:t>17.02.2026</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23C7D155-2948-47C5-9AAA-E2515E602EA9}" type="slidenum">
              <a:rPr lang="ro-RO" smtClean="0"/>
              <a:t>‹#›</a:t>
            </a:fld>
            <a:endParaRPr lang="ro-RO"/>
          </a:p>
        </p:txBody>
      </p:sp>
    </p:spTree>
    <p:extLst>
      <p:ext uri="{BB962C8B-B14F-4D97-AF65-F5344CB8AC3E}">
        <p14:creationId xmlns:p14="http://schemas.microsoft.com/office/powerpoint/2010/main" val="3773260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96AE830-7470-40AA-A0C3-A005DB4B7BB3}" type="datetimeFigureOut">
              <a:rPr lang="ro-RO" smtClean="0"/>
              <a:t>17.02.2026</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23C7D155-2948-47C5-9AAA-E2515E602EA9}" type="slidenum">
              <a:rPr lang="ro-RO" smtClean="0"/>
              <a:t>‹#›</a:t>
            </a:fld>
            <a:endParaRPr lang="ro-RO"/>
          </a:p>
        </p:txBody>
      </p:sp>
    </p:spTree>
    <p:extLst>
      <p:ext uri="{BB962C8B-B14F-4D97-AF65-F5344CB8AC3E}">
        <p14:creationId xmlns:p14="http://schemas.microsoft.com/office/powerpoint/2010/main" val="717780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96AE830-7470-40AA-A0C3-A005DB4B7BB3}" type="datetimeFigureOut">
              <a:rPr lang="ro-RO" smtClean="0"/>
              <a:t>17.02.2026</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23C7D155-2948-47C5-9AAA-E2515E602EA9}" type="slidenum">
              <a:rPr lang="ro-RO" smtClean="0"/>
              <a:t>‹#›</a:t>
            </a:fld>
            <a:endParaRPr lang="ro-RO"/>
          </a:p>
        </p:txBody>
      </p:sp>
    </p:spTree>
    <p:extLst>
      <p:ext uri="{BB962C8B-B14F-4D97-AF65-F5344CB8AC3E}">
        <p14:creationId xmlns:p14="http://schemas.microsoft.com/office/powerpoint/2010/main" val="2930686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6AE830-7470-40AA-A0C3-A005DB4B7BB3}" type="datetimeFigureOut">
              <a:rPr lang="ro-RO" smtClean="0"/>
              <a:t>17.02.2026</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23C7D155-2948-47C5-9AAA-E2515E602EA9}" type="slidenum">
              <a:rPr lang="ro-RO" smtClean="0"/>
              <a:t>‹#›</a:t>
            </a:fld>
            <a:endParaRPr lang="ro-RO"/>
          </a:p>
        </p:txBody>
      </p:sp>
    </p:spTree>
    <p:extLst>
      <p:ext uri="{BB962C8B-B14F-4D97-AF65-F5344CB8AC3E}">
        <p14:creationId xmlns:p14="http://schemas.microsoft.com/office/powerpoint/2010/main" val="2601948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96AE830-7470-40AA-A0C3-A005DB4B7BB3}" type="datetimeFigureOut">
              <a:rPr lang="ro-RO" smtClean="0"/>
              <a:t>17.02.2026</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23C7D155-2948-47C5-9AAA-E2515E602EA9}" type="slidenum">
              <a:rPr lang="ro-RO" smtClean="0"/>
              <a:t>‹#›</a:t>
            </a:fld>
            <a:endParaRPr lang="ro-RO"/>
          </a:p>
        </p:txBody>
      </p:sp>
    </p:spTree>
    <p:extLst>
      <p:ext uri="{BB962C8B-B14F-4D97-AF65-F5344CB8AC3E}">
        <p14:creationId xmlns:p14="http://schemas.microsoft.com/office/powerpoint/2010/main" val="3475446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96AE830-7470-40AA-A0C3-A005DB4B7BB3}" type="datetimeFigureOut">
              <a:rPr lang="ro-RO" smtClean="0"/>
              <a:t>17.02.2026</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23C7D155-2948-47C5-9AAA-E2515E602EA9}" type="slidenum">
              <a:rPr lang="ro-RO" smtClean="0"/>
              <a:t>‹#›</a:t>
            </a:fld>
            <a:endParaRPr lang="ro-RO"/>
          </a:p>
        </p:txBody>
      </p:sp>
    </p:spTree>
    <p:extLst>
      <p:ext uri="{BB962C8B-B14F-4D97-AF65-F5344CB8AC3E}">
        <p14:creationId xmlns:p14="http://schemas.microsoft.com/office/powerpoint/2010/main" val="270325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96AE830-7470-40AA-A0C3-A005DB4B7BB3}" type="datetimeFigureOut">
              <a:rPr lang="ro-RO" smtClean="0"/>
              <a:t>17.02.2026</a:t>
            </a:fld>
            <a:endParaRPr lang="ro-RO"/>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o-RO"/>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3C7D155-2948-47C5-9AAA-E2515E602EA9}" type="slidenum">
              <a:rPr lang="ro-RO" smtClean="0"/>
              <a:t>‹#›</a:t>
            </a:fld>
            <a:endParaRPr lang="ro-RO"/>
          </a:p>
        </p:txBody>
      </p:sp>
    </p:spTree>
    <p:extLst>
      <p:ext uri="{BB962C8B-B14F-4D97-AF65-F5344CB8AC3E}">
        <p14:creationId xmlns:p14="http://schemas.microsoft.com/office/powerpoint/2010/main" val="13945623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ilviupricope.files.wordpress.com/2013/05/media-control.png"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94272" y="-144114"/>
            <a:ext cx="10515600" cy="2852737"/>
          </a:xfrm>
        </p:spPr>
        <p:txBody>
          <a:bodyPr/>
          <a:lstStyle/>
          <a:p>
            <a:r>
              <a:rPr lang="ro-RO" dirty="0" smtClean="0">
                <a:latin typeface="Cambria" panose="02040503050406030204" pitchFamily="18" charset="0"/>
                <a:ea typeface="Cambria" panose="02040503050406030204" pitchFamily="18" charset="0"/>
              </a:rPr>
              <a:t>Manipularea specifică prin TV</a:t>
            </a:r>
            <a:endParaRPr lang="ro-RO" dirty="0">
              <a:latin typeface="Cambria" panose="02040503050406030204" pitchFamily="18" charset="0"/>
              <a:ea typeface="Cambria" panose="02040503050406030204" pitchFamily="18" charset="0"/>
            </a:endParaRPr>
          </a:p>
        </p:txBody>
      </p:sp>
      <p:sp>
        <p:nvSpPr>
          <p:cNvPr id="5" name="Text Placeholder 4"/>
          <p:cNvSpPr>
            <a:spLocks noGrp="1"/>
          </p:cNvSpPr>
          <p:nvPr>
            <p:ph type="body" idx="1"/>
          </p:nvPr>
        </p:nvSpPr>
        <p:spPr>
          <a:xfrm>
            <a:off x="2279576" y="2996952"/>
            <a:ext cx="8022336" cy="3096344"/>
          </a:xfrm>
        </p:spPr>
        <p:txBody>
          <a:bodyPr>
            <a:normAutofit/>
          </a:bodyPr>
          <a:lstStyle/>
          <a:p>
            <a:pPr marL="457200" indent="-457200">
              <a:buFont typeface="+mj-lt"/>
              <a:buAutoNum type="arabicPeriod"/>
            </a:pPr>
            <a:r>
              <a:rPr lang="ro-RO" sz="2800" dirty="0">
                <a:latin typeface="Cambria" panose="02040503050406030204" pitchFamily="18" charset="0"/>
                <a:ea typeface="Cambria" panose="02040503050406030204" pitchFamily="18" charset="0"/>
              </a:rPr>
              <a:t>Tipuri de manipulare televizată</a:t>
            </a:r>
          </a:p>
          <a:p>
            <a:pPr marL="457200" indent="-457200">
              <a:buFont typeface="+mj-lt"/>
              <a:buAutoNum type="arabicPeriod"/>
            </a:pPr>
            <a:r>
              <a:rPr lang="ro-RO" sz="2800" dirty="0">
                <a:latin typeface="Cambria" panose="02040503050406030204" pitchFamily="18" charset="0"/>
                <a:ea typeface="Cambria" panose="02040503050406030204" pitchFamily="18" charset="0"/>
              </a:rPr>
              <a:t>Elemente specifice realizării manipulării televizate</a:t>
            </a:r>
          </a:p>
          <a:p>
            <a:pPr marL="457200" indent="-457200">
              <a:buFont typeface="+mj-lt"/>
              <a:buAutoNum type="arabicPeriod"/>
            </a:pPr>
            <a:endParaRPr lang="ro-RO" dirty="0"/>
          </a:p>
        </p:txBody>
      </p:sp>
    </p:spTree>
    <p:extLst>
      <p:ext uri="{BB962C8B-B14F-4D97-AF65-F5344CB8AC3E}">
        <p14:creationId xmlns:p14="http://schemas.microsoft.com/office/powerpoint/2010/main" val="15287192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5557" y="285750"/>
            <a:ext cx="8898445" cy="947058"/>
          </a:xfrm>
        </p:spPr>
        <p:txBody>
          <a:bodyPr>
            <a:normAutofit/>
          </a:bodyPr>
          <a:lstStyle/>
          <a:p>
            <a:r>
              <a:rPr lang="ro-RO" dirty="0" smtClean="0">
                <a:latin typeface="Cambria" panose="02040503050406030204" pitchFamily="18" charset="0"/>
                <a:ea typeface="Cambria" panose="02040503050406030204" pitchFamily="18" charset="0"/>
              </a:rPr>
              <a:t>Manipulare prin filmare</a:t>
            </a:r>
            <a:endParaRPr lang="ro-RO"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a:xfrm>
            <a:off x="106136" y="1232808"/>
            <a:ext cx="11405506" cy="5457162"/>
          </a:xfrm>
        </p:spPr>
        <p:txBody>
          <a:bodyPr>
            <a:normAutofit/>
          </a:bodyPr>
          <a:lstStyle/>
          <a:p>
            <a:pPr marL="0" indent="0" algn="just">
              <a:buNone/>
            </a:pPr>
            <a:r>
              <a:rPr lang="it-IT" dirty="0">
                <a:latin typeface="Cambria" panose="02040503050406030204" pitchFamily="18" charset="0"/>
                <a:ea typeface="Cambria" panose="02040503050406030204" pitchFamily="18" charset="0"/>
              </a:rPr>
              <a:t>Se caracterizeaza prin distanta aparenta dintre camera de filmare de subiect si, implicit, prin diferenta dintre cantitatile de elemente componente ale subiectului care apar in cadru. In functie de planul folosit la incadrarea subiectului putem transmite telespectatorilor senzatia receptarii unor informatii suplimentare fata de cele existente in imagine</a:t>
            </a:r>
            <a:r>
              <a:rPr lang="it-IT" dirty="0" smtClean="0">
                <a:latin typeface="Cambria" panose="02040503050406030204" pitchFamily="18" charset="0"/>
                <a:ea typeface="Cambria" panose="02040503050406030204" pitchFamily="18" charset="0"/>
              </a:rPr>
              <a:t>.</a:t>
            </a:r>
            <a:r>
              <a:rPr lang="ro-RO" dirty="0" smtClean="0">
                <a:latin typeface="Cambria" panose="02040503050406030204" pitchFamily="18" charset="0"/>
                <a:ea typeface="Cambria" panose="02040503050406030204" pitchFamily="18" charset="0"/>
              </a:rPr>
              <a:t> </a:t>
            </a:r>
            <a:r>
              <a:rPr lang="it-IT" dirty="0" smtClean="0">
                <a:latin typeface="Cambria" panose="02040503050406030204" pitchFamily="18" charset="0"/>
                <a:ea typeface="Cambria" panose="02040503050406030204" pitchFamily="18" charset="0"/>
              </a:rPr>
              <a:t>Cele </a:t>
            </a:r>
            <a:r>
              <a:rPr lang="it-IT" dirty="0">
                <a:latin typeface="Cambria" panose="02040503050406030204" pitchFamily="18" charset="0"/>
                <a:ea typeface="Cambria" panose="02040503050406030204" pitchFamily="18" charset="0"/>
              </a:rPr>
              <a:t>4 incadraturi oficiale sunt: </a:t>
            </a:r>
            <a:r>
              <a:rPr lang="it-IT" i="1" dirty="0">
                <a:latin typeface="Cambria" panose="02040503050406030204" pitchFamily="18" charset="0"/>
                <a:ea typeface="Cambria" panose="02040503050406030204" pitchFamily="18" charset="0"/>
              </a:rPr>
              <a:t>gros-planul, </a:t>
            </a:r>
            <a:r>
              <a:rPr lang="it-IT" i="1" dirty="0" smtClean="0">
                <a:latin typeface="Cambria" panose="02040503050406030204" pitchFamily="18" charset="0"/>
                <a:ea typeface="Cambria" panose="02040503050406030204" pitchFamily="18" charset="0"/>
              </a:rPr>
              <a:t>prim-planul,</a:t>
            </a:r>
            <a:r>
              <a:rPr lang="ro-RO" i="1" dirty="0" smtClean="0">
                <a:latin typeface="Cambria" panose="02040503050406030204" pitchFamily="18" charset="0"/>
                <a:ea typeface="Cambria" panose="02040503050406030204" pitchFamily="18" charset="0"/>
              </a:rPr>
              <a:t> </a:t>
            </a:r>
            <a:r>
              <a:rPr lang="it-IT" i="1" dirty="0" smtClean="0">
                <a:latin typeface="Cambria" panose="02040503050406030204" pitchFamily="18" charset="0"/>
                <a:ea typeface="Cambria" panose="02040503050406030204" pitchFamily="18" charset="0"/>
              </a:rPr>
              <a:t>planul-mediu </a:t>
            </a:r>
            <a:r>
              <a:rPr lang="it-IT" i="1" dirty="0">
                <a:latin typeface="Cambria" panose="02040503050406030204" pitchFamily="18" charset="0"/>
                <a:ea typeface="Cambria" panose="02040503050406030204" pitchFamily="18" charset="0"/>
              </a:rPr>
              <a:t>si planul general.</a:t>
            </a:r>
            <a:endParaRPr lang="it-IT" dirty="0">
              <a:latin typeface="Cambria" panose="02040503050406030204" pitchFamily="18" charset="0"/>
              <a:ea typeface="Cambria" panose="02040503050406030204" pitchFamily="18" charset="0"/>
            </a:endParaRPr>
          </a:p>
          <a:p>
            <a:pPr algn="just"/>
            <a:r>
              <a:rPr lang="it-IT" b="1" i="1" dirty="0">
                <a:latin typeface="Cambria" panose="02040503050406030204" pitchFamily="18" charset="0"/>
                <a:ea typeface="Cambria" panose="02040503050406030204" pitchFamily="18" charset="0"/>
              </a:rPr>
              <a:t>Gros planul</a:t>
            </a:r>
            <a:r>
              <a:rPr lang="it-IT" dirty="0">
                <a:latin typeface="Cambria" panose="02040503050406030204" pitchFamily="18" charset="0"/>
                <a:ea typeface="Cambria" panose="02040503050406030204" pitchFamily="18" charset="0"/>
              </a:rPr>
              <a:t> se refera la receptarea televiziunii care da posibilitatea sa-i priveasca pe cei care le vorbesc, lucru demn de toata stima si admiratia. Astfel se intareste convingerea ca televizunea este mijlocul prin care oamenii se pot convinge singuri de adevar. Este incadratura care ne aduce cel mai aproape intr-o imagine figura unui subiect.</a:t>
            </a:r>
          </a:p>
          <a:p>
            <a:pPr algn="just"/>
            <a:r>
              <a:rPr lang="it-IT" b="1" i="1" dirty="0">
                <a:latin typeface="Cambria" panose="02040503050406030204" pitchFamily="18" charset="0"/>
                <a:ea typeface="Cambria" panose="02040503050406030204" pitchFamily="18" charset="0"/>
              </a:rPr>
              <a:t>Prim-planul</a:t>
            </a:r>
            <a:r>
              <a:rPr lang="it-IT" dirty="0">
                <a:latin typeface="Cambria" panose="02040503050406030204" pitchFamily="18" charset="0"/>
                <a:ea typeface="Cambria" panose="02040503050406030204" pitchFamily="18" charset="0"/>
              </a:rPr>
              <a:t> este incadratura folosita pentru prezentatorii de stiri sau talk show-uri din programele de televiziune. Spectatorul poate urmari cu usurinta discursul unui subiect care este filmat la prim plan.</a:t>
            </a:r>
          </a:p>
          <a:p>
            <a:pPr algn="just"/>
            <a:r>
              <a:rPr lang="it-IT" b="1" i="1" dirty="0">
                <a:latin typeface="Cambria" panose="02040503050406030204" pitchFamily="18" charset="0"/>
                <a:ea typeface="Cambria" panose="02040503050406030204" pitchFamily="18" charset="0"/>
              </a:rPr>
              <a:t>Planul-mediu</a:t>
            </a:r>
            <a:r>
              <a:rPr lang="it-IT" dirty="0">
                <a:latin typeface="Cambria" panose="02040503050406030204" pitchFamily="18" charset="0"/>
                <a:ea typeface="Cambria" panose="02040503050406030204" pitchFamily="18" charset="0"/>
              </a:rPr>
              <a:t> poate inlocui cu succes un prim plan daca dorim sa atenuam un defect al unui vorbitor. Acest plan poate pune in valoare un personaj.</a:t>
            </a:r>
          </a:p>
          <a:p>
            <a:pPr algn="just"/>
            <a:r>
              <a:rPr lang="it-IT" b="1" i="1" dirty="0">
                <a:latin typeface="Cambria" panose="02040503050406030204" pitchFamily="18" charset="0"/>
                <a:ea typeface="Cambria" panose="02040503050406030204" pitchFamily="18" charset="0"/>
              </a:rPr>
              <a:t>Planul general</a:t>
            </a:r>
            <a:r>
              <a:rPr lang="it-IT" dirty="0">
                <a:latin typeface="Cambria" panose="02040503050406030204" pitchFamily="18" charset="0"/>
                <a:ea typeface="Cambria" panose="02040503050406030204" pitchFamily="18" charset="0"/>
              </a:rPr>
              <a:t> cuprinde intreg spatiul de desfasurare al unei actiuni dintr-un exterior sau dintr-un interior de mari dimensioni .Este incadratura care face mai putin vizibile detaliile si chiar personajele. Folosit cu inteligenta poate izola, minimaliza sau chiar abandona un personaj.</a:t>
            </a:r>
          </a:p>
          <a:p>
            <a:endParaRPr lang="ro-RO" dirty="0"/>
          </a:p>
        </p:txBody>
      </p:sp>
    </p:spTree>
    <p:extLst>
      <p:ext uri="{BB962C8B-B14F-4D97-AF65-F5344CB8AC3E}">
        <p14:creationId xmlns:p14="http://schemas.microsoft.com/office/powerpoint/2010/main" val="158949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dirty="0" smtClean="0">
                <a:latin typeface="Cambria" panose="02040503050406030204" pitchFamily="18" charset="0"/>
                <a:ea typeface="Cambria" panose="02040503050406030204" pitchFamily="18" charset="0"/>
              </a:rPr>
              <a:t>Manipularea prin montaj</a:t>
            </a:r>
            <a:endParaRPr lang="ro-RO"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p:txBody>
          <a:bodyPr>
            <a:normAutofit/>
          </a:bodyPr>
          <a:lstStyle/>
          <a:p>
            <a:pPr algn="just"/>
            <a:r>
              <a:rPr lang="ro-RO" sz="2800" dirty="0">
                <a:latin typeface="Cambria" panose="02040503050406030204" pitchFamily="18" charset="0"/>
                <a:ea typeface="Cambria" panose="02040503050406030204" pitchFamily="18" charset="0"/>
              </a:rPr>
              <a:t>Combinarea ulterioara a cadrelor filmate se </a:t>
            </a:r>
            <a:r>
              <a:rPr lang="ro-RO" sz="2800" dirty="0" smtClean="0">
                <a:latin typeface="Cambria" panose="02040503050406030204" pitchFamily="18" charset="0"/>
                <a:ea typeface="Cambria" panose="02040503050406030204" pitchFamily="18" charset="0"/>
              </a:rPr>
              <a:t>numește </a:t>
            </a:r>
            <a:r>
              <a:rPr lang="ro-RO" sz="2800" dirty="0">
                <a:latin typeface="Cambria" panose="02040503050406030204" pitchFamily="18" charset="0"/>
                <a:ea typeface="Cambria" panose="02040503050406030204" pitchFamily="18" charset="0"/>
              </a:rPr>
              <a:t>montaj, care se </a:t>
            </a:r>
            <a:r>
              <a:rPr lang="ro-RO" sz="2800" dirty="0" smtClean="0">
                <a:latin typeface="Cambria" panose="02040503050406030204" pitchFamily="18" charset="0"/>
                <a:ea typeface="Cambria" panose="02040503050406030204" pitchFamily="18" charset="0"/>
              </a:rPr>
              <a:t>realizează </a:t>
            </a:r>
            <a:r>
              <a:rPr lang="ro-RO" sz="2800" dirty="0">
                <a:latin typeface="Cambria" panose="02040503050406030204" pitchFamily="18" charset="0"/>
                <a:ea typeface="Cambria" panose="02040503050406030204" pitchFamily="18" charset="0"/>
              </a:rPr>
              <a:t>prin lipirea cadrelor intr-o succesiune oarecare sau complex, prin scurtarea unor cadre, prelungirea altora, intercalarea cadrelor si trecerile artistice in altul.</a:t>
            </a:r>
          </a:p>
        </p:txBody>
      </p:sp>
    </p:spTree>
    <p:extLst>
      <p:ext uri="{BB962C8B-B14F-4D97-AF65-F5344CB8AC3E}">
        <p14:creationId xmlns:p14="http://schemas.microsoft.com/office/powerpoint/2010/main" val="1776966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dirty="0" smtClean="0">
                <a:latin typeface="Cambria" panose="02040503050406030204" pitchFamily="18" charset="0"/>
                <a:ea typeface="Cambria" panose="02040503050406030204" pitchFamily="18" charset="0"/>
              </a:rPr>
              <a:t>Manipularea prin sunet</a:t>
            </a:r>
            <a:endParaRPr lang="ro-RO"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p:txBody>
          <a:bodyPr>
            <a:normAutofit/>
          </a:bodyPr>
          <a:lstStyle/>
          <a:p>
            <a:pPr algn="just"/>
            <a:r>
              <a:rPr lang="en-GB" sz="2800" dirty="0" err="1">
                <a:latin typeface="Cambria" panose="02040503050406030204" pitchFamily="18" charset="0"/>
                <a:ea typeface="Cambria" panose="02040503050406030204" pitchFamily="18" charset="0"/>
              </a:rPr>
              <a:t>Sunetul</a:t>
            </a:r>
            <a:r>
              <a:rPr lang="en-GB" sz="2800" dirty="0">
                <a:latin typeface="Cambria" panose="02040503050406030204" pitchFamily="18" charset="0"/>
                <a:ea typeface="Cambria" panose="02040503050406030204" pitchFamily="18" charset="0"/>
              </a:rPr>
              <a:t> </a:t>
            </a:r>
            <a:r>
              <a:rPr lang="en-GB" sz="2800" dirty="0" err="1">
                <a:latin typeface="Cambria" panose="02040503050406030204" pitchFamily="18" charset="0"/>
                <a:ea typeface="Cambria" panose="02040503050406030204" pitchFamily="18" charset="0"/>
              </a:rPr>
              <a:t>este</a:t>
            </a:r>
            <a:r>
              <a:rPr lang="en-GB" sz="2800" dirty="0">
                <a:latin typeface="Cambria" panose="02040503050406030204" pitchFamily="18" charset="0"/>
                <a:ea typeface="Cambria" panose="02040503050406030204" pitchFamily="18" charset="0"/>
              </a:rPr>
              <a:t> </a:t>
            </a:r>
            <a:r>
              <a:rPr lang="en-GB" sz="2800" dirty="0" err="1">
                <a:latin typeface="Cambria" panose="02040503050406030204" pitchFamily="18" charset="0"/>
                <a:ea typeface="Cambria" panose="02040503050406030204" pitchFamily="18" charset="0"/>
              </a:rPr>
              <a:t>extrem</a:t>
            </a:r>
            <a:r>
              <a:rPr lang="en-GB" sz="2800" dirty="0">
                <a:latin typeface="Cambria" panose="02040503050406030204" pitchFamily="18" charset="0"/>
                <a:ea typeface="Cambria" panose="02040503050406030204" pitchFamily="18" charset="0"/>
              </a:rPr>
              <a:t> de important </a:t>
            </a:r>
            <a:r>
              <a:rPr lang="en-GB" sz="2800" dirty="0" err="1">
                <a:latin typeface="Cambria" panose="02040503050406030204" pitchFamily="18" charset="0"/>
                <a:ea typeface="Cambria" panose="02040503050406030204" pitchFamily="18" charset="0"/>
              </a:rPr>
              <a:t>pentru</a:t>
            </a:r>
            <a:r>
              <a:rPr lang="en-GB" sz="2800" dirty="0">
                <a:latin typeface="Cambria" panose="02040503050406030204" pitchFamily="18" charset="0"/>
                <a:ea typeface="Cambria" panose="02040503050406030204" pitchFamily="18" charset="0"/>
              </a:rPr>
              <a:t> </a:t>
            </a:r>
            <a:r>
              <a:rPr lang="en-GB" sz="2800" dirty="0" err="1">
                <a:latin typeface="Cambria" panose="02040503050406030204" pitchFamily="18" charset="0"/>
                <a:ea typeface="Cambria" panose="02040503050406030204" pitchFamily="18" charset="0"/>
              </a:rPr>
              <a:t>senzatiile</a:t>
            </a:r>
            <a:r>
              <a:rPr lang="en-GB" sz="2800" dirty="0">
                <a:latin typeface="Cambria" panose="02040503050406030204" pitchFamily="18" charset="0"/>
                <a:ea typeface="Cambria" panose="02040503050406030204" pitchFamily="18" charset="0"/>
              </a:rPr>
              <a:t> care </a:t>
            </a:r>
            <a:r>
              <a:rPr lang="en-GB" sz="2800" dirty="0" err="1">
                <a:latin typeface="Cambria" panose="02040503050406030204" pitchFamily="18" charset="0"/>
                <a:ea typeface="Cambria" panose="02040503050406030204" pitchFamily="18" charset="0"/>
              </a:rPr>
              <a:t>sunt</a:t>
            </a:r>
            <a:r>
              <a:rPr lang="en-GB" sz="2800" dirty="0">
                <a:latin typeface="Cambria" panose="02040503050406030204" pitchFamily="18" charset="0"/>
                <a:ea typeface="Cambria" panose="02040503050406030204" pitchFamily="18" charset="0"/>
              </a:rPr>
              <a:t> </a:t>
            </a:r>
            <a:r>
              <a:rPr lang="en-GB" sz="2800" dirty="0" err="1">
                <a:latin typeface="Cambria" panose="02040503050406030204" pitchFamily="18" charset="0"/>
                <a:ea typeface="Cambria" panose="02040503050406030204" pitchFamily="18" charset="0"/>
              </a:rPr>
              <a:t>trasmise</a:t>
            </a:r>
            <a:r>
              <a:rPr lang="en-GB" sz="2800" dirty="0">
                <a:latin typeface="Cambria" panose="02040503050406030204" pitchFamily="18" charset="0"/>
                <a:ea typeface="Cambria" panose="02040503050406030204" pitchFamily="18" charset="0"/>
              </a:rPr>
              <a:t> </a:t>
            </a:r>
            <a:r>
              <a:rPr lang="ro-RO" sz="2800" dirty="0" smtClean="0">
                <a:latin typeface="Cambria" panose="02040503050406030204" pitchFamily="18" charset="0"/>
                <a:ea typeface="Cambria" panose="02040503050406030204" pitchFamily="18" charset="0"/>
              </a:rPr>
              <a:t>t</a:t>
            </a:r>
            <a:r>
              <a:rPr lang="en-GB" sz="2800" dirty="0" err="1" smtClean="0">
                <a:latin typeface="Cambria" panose="02040503050406030204" pitchFamily="18" charset="0"/>
                <a:ea typeface="Cambria" panose="02040503050406030204" pitchFamily="18" charset="0"/>
              </a:rPr>
              <a:t>elespectatorilor</a:t>
            </a:r>
            <a:r>
              <a:rPr lang="en-GB" sz="2800" dirty="0">
                <a:latin typeface="Cambria" panose="02040503050406030204" pitchFamily="18" charset="0"/>
                <a:ea typeface="Cambria" panose="02040503050406030204" pitchFamily="18" charset="0"/>
              </a:rPr>
              <a:t>. </a:t>
            </a:r>
            <a:r>
              <a:rPr lang="it-IT" sz="2800" dirty="0">
                <a:latin typeface="Cambria" panose="02040503050406030204" pitchFamily="18" charset="0"/>
                <a:ea typeface="Cambria" panose="02040503050406030204" pitchFamily="18" charset="0"/>
              </a:rPr>
              <a:t>O succesiune rapida de sunete duce la distragerea atentiei la imagine. Sau, deopotriva, absenta sunetului provoca o concetrare a atentiei la imagine. Sunetele extrem de puternice au darul de a trezi o reactie de respingere de catre telespectator a informatiei obtinute.</a:t>
            </a:r>
            <a:endParaRPr lang="ro-RO" sz="28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853063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827314"/>
          </a:xfrm>
        </p:spPr>
        <p:txBody>
          <a:bodyPr/>
          <a:lstStyle/>
          <a:p>
            <a:r>
              <a:rPr lang="ro-RO" dirty="0" smtClean="0">
                <a:latin typeface="Cambria" panose="02040503050406030204" pitchFamily="18" charset="0"/>
                <a:ea typeface="Cambria" panose="02040503050406030204" pitchFamily="18" charset="0"/>
              </a:rPr>
              <a:t>Manipularea prin culori</a:t>
            </a:r>
            <a:endParaRPr lang="ro-RO"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a:xfrm>
            <a:off x="408214" y="1436914"/>
            <a:ext cx="9037865" cy="4890408"/>
          </a:xfrm>
        </p:spPr>
        <p:txBody>
          <a:bodyPr>
            <a:noAutofit/>
          </a:bodyPr>
          <a:lstStyle/>
          <a:p>
            <a:pPr algn="just"/>
            <a:r>
              <a:rPr lang="it-IT" sz="2400" dirty="0">
                <a:latin typeface="Cambria" panose="02040503050406030204" pitchFamily="18" charset="0"/>
                <a:ea typeface="Cambria" panose="02040503050406030204" pitchFamily="18" charset="0"/>
              </a:rPr>
              <a:t>Culorile pe langa rolul estetic au si efecte exterm de importante asupra psihicului nostru, asupra sentimentelor si emotiile nostre, asupra starii de spirit si, evident, asupra modului in care receptionam o informatie. </a:t>
            </a:r>
          </a:p>
          <a:p>
            <a:pPr algn="just"/>
            <a:r>
              <a:rPr lang="it-IT" sz="2400" dirty="0">
                <a:latin typeface="Cambria" panose="02040503050406030204" pitchFamily="18" charset="0"/>
                <a:ea typeface="Cambria" panose="02040503050406030204" pitchFamily="18" charset="0"/>
              </a:rPr>
              <a:t>Televiziunea a invatat foarte bine sa foloseasca toate culorile in scopuri mai mult sau mai putin precise: informare, divertisment, educare.</a:t>
            </a:r>
          </a:p>
          <a:p>
            <a:pPr algn="just"/>
            <a:r>
              <a:rPr lang="it-IT" sz="2400" dirty="0">
                <a:latin typeface="Cambria" panose="02040503050406030204" pitchFamily="18" charset="0"/>
                <a:ea typeface="Cambria" panose="02040503050406030204" pitchFamily="18" charset="0"/>
              </a:rPr>
              <a:t>Telespectatorii sunt foarte atenti la potrivirea culorii unui element de vestimentatie cu culoarea altuia,  sau a nuantei care pune in valoare tenul sau ochii moderatoarei, </a:t>
            </a:r>
            <a:r>
              <a:rPr lang="it-IT" sz="2400" dirty="0" smtClean="0">
                <a:latin typeface="Cambria" panose="02040503050406030204" pitchFamily="18" charset="0"/>
                <a:ea typeface="Cambria" panose="02040503050406030204" pitchFamily="18" charset="0"/>
              </a:rPr>
              <a:t>etc.</a:t>
            </a:r>
            <a:endParaRPr lang="ro-RO" sz="2400" dirty="0">
              <a:latin typeface="Cambria" panose="02040503050406030204" pitchFamily="18" charset="0"/>
              <a:ea typeface="Cambria" panose="02040503050406030204" pitchFamily="18" charset="0"/>
            </a:endParaRPr>
          </a:p>
          <a:p>
            <a:endParaRPr lang="ro-RO" sz="1200" dirty="0"/>
          </a:p>
        </p:txBody>
      </p:sp>
    </p:spTree>
    <p:extLst>
      <p:ext uri="{BB962C8B-B14F-4D97-AF65-F5344CB8AC3E}">
        <p14:creationId xmlns:p14="http://schemas.microsoft.com/office/powerpoint/2010/main" val="37338533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55865"/>
          </a:xfrm>
        </p:spPr>
        <p:txBody>
          <a:bodyPr/>
          <a:lstStyle/>
          <a:p>
            <a:r>
              <a:rPr lang="ro-RO" dirty="0">
                <a:latin typeface="Cambria" panose="02040503050406030204" pitchFamily="18" charset="0"/>
                <a:ea typeface="Cambria" panose="02040503050406030204" pitchFamily="18" charset="0"/>
              </a:rPr>
              <a:t>Manipularea prin culori</a:t>
            </a:r>
            <a:endParaRPr lang="en-US" dirty="0"/>
          </a:p>
        </p:txBody>
      </p:sp>
      <p:sp>
        <p:nvSpPr>
          <p:cNvPr id="3" name="Content Placeholder 2"/>
          <p:cNvSpPr>
            <a:spLocks noGrp="1"/>
          </p:cNvSpPr>
          <p:nvPr>
            <p:ph idx="1"/>
          </p:nvPr>
        </p:nvSpPr>
        <p:spPr>
          <a:xfrm>
            <a:off x="244929" y="1265465"/>
            <a:ext cx="10564585" cy="5347606"/>
          </a:xfrm>
        </p:spPr>
        <p:txBody>
          <a:bodyPr>
            <a:normAutofit fontScale="47500" lnSpcReduction="20000"/>
          </a:bodyPr>
          <a:lstStyle/>
          <a:p>
            <a:pPr marL="0" indent="0" algn="just">
              <a:buNone/>
            </a:pPr>
            <a:r>
              <a:rPr lang="it-IT" sz="3400" b="1" dirty="0">
                <a:latin typeface="Cambria" panose="02040503050406030204" pitchFamily="18" charset="0"/>
                <a:ea typeface="Cambria" panose="02040503050406030204" pitchFamily="18" charset="0"/>
              </a:rPr>
              <a:t>Rosu</a:t>
            </a:r>
            <a:r>
              <a:rPr lang="it-IT" sz="3400" dirty="0">
                <a:latin typeface="Cambria" panose="02040503050406030204" pitchFamily="18" charset="0"/>
                <a:ea typeface="Cambria" panose="02040503050406030204" pitchFamily="18" charset="0"/>
              </a:rPr>
              <a:t>: da senzatia de caldura, excita, irita, provoca, incita la actiune, stimuleaza intelectual, provoca nelinstte, da senzatia de apropiere, mobilizeaza, etc. Din punctul semnificatiei psihologice si rezonantei afective, rosul exprima dorinta, excibilitate, dorinta, erotism. Este specifica tipului act</a:t>
            </a:r>
            <a:r>
              <a:rPr lang="ro-RO" sz="3400" dirty="0">
                <a:latin typeface="Cambria" panose="02040503050406030204" pitchFamily="18" charset="0"/>
                <a:ea typeface="Cambria" panose="02040503050406030204" pitchFamily="18" charset="0"/>
              </a:rPr>
              <a:t>i</a:t>
            </a:r>
            <a:r>
              <a:rPr lang="it-IT" sz="3400" dirty="0">
                <a:latin typeface="Cambria" panose="02040503050406030204" pitchFamily="18" charset="0"/>
                <a:ea typeface="Cambria" panose="02040503050406030204" pitchFamily="18" charset="0"/>
              </a:rPr>
              <a:t>v, excentric, ofensiv-agresiv, autonom, competitiv, operativ.</a:t>
            </a:r>
            <a:endParaRPr lang="ro-RO" sz="3400" dirty="0">
              <a:latin typeface="Cambria" panose="02040503050406030204" pitchFamily="18" charset="0"/>
              <a:ea typeface="Cambria" panose="02040503050406030204" pitchFamily="18" charset="0"/>
            </a:endParaRPr>
          </a:p>
          <a:p>
            <a:pPr marL="0" indent="0" algn="just">
              <a:buNone/>
            </a:pPr>
            <a:r>
              <a:rPr lang="it-IT" sz="3400" b="1" dirty="0">
                <a:latin typeface="Cambria" panose="02040503050406030204" pitchFamily="18" charset="0"/>
                <a:ea typeface="Cambria" panose="02040503050406030204" pitchFamily="18" charset="0"/>
              </a:rPr>
              <a:t>Portocalul</a:t>
            </a:r>
            <a:r>
              <a:rPr lang="it-IT" sz="3400" dirty="0">
                <a:latin typeface="Cambria" panose="02040503050406030204" pitchFamily="18" charset="0"/>
                <a:ea typeface="Cambria" panose="02040503050406030204" pitchFamily="18" charset="0"/>
              </a:rPr>
              <a:t>: induce optimism, veselie, da senzatia puternica de apropiere, sociabilitate, sanatate.</a:t>
            </a:r>
            <a:endParaRPr lang="ro-RO" sz="3400" dirty="0">
              <a:latin typeface="Cambria" panose="02040503050406030204" pitchFamily="18" charset="0"/>
              <a:ea typeface="Cambria" panose="02040503050406030204" pitchFamily="18" charset="0"/>
            </a:endParaRPr>
          </a:p>
          <a:p>
            <a:pPr marL="0" indent="0" algn="just">
              <a:buNone/>
            </a:pPr>
            <a:r>
              <a:rPr lang="it-IT" sz="3400" b="1" dirty="0">
                <a:latin typeface="Cambria" panose="02040503050406030204" pitchFamily="18" charset="0"/>
                <a:ea typeface="Cambria" panose="02040503050406030204" pitchFamily="18" charset="0"/>
              </a:rPr>
              <a:t>Galben</a:t>
            </a:r>
            <a:r>
              <a:rPr lang="it-IT" sz="3400" dirty="0">
                <a:latin typeface="Cambria" panose="02040503050406030204" pitchFamily="18" charset="0"/>
                <a:ea typeface="Cambria" panose="02040503050406030204" pitchFamily="18" charset="0"/>
              </a:rPr>
              <a:t>: creeaza senzatia de intimidare, provoca satisfactie, admiratie, infiorare, veselie, stimuleaza vederea, calmeaza, stimuleaza starea de vigilenta, sporeste capacitatea de mobilizare si concentrare a atentiei, predispozitie la comunicabilitate. </a:t>
            </a:r>
            <a:r>
              <a:rPr lang="it-IT" sz="3400" b="1" dirty="0">
                <a:latin typeface="Cambria" panose="02040503050406030204" pitchFamily="18" charset="0"/>
                <a:ea typeface="Cambria" panose="02040503050406030204" pitchFamily="18" charset="0"/>
              </a:rPr>
              <a:t>Galbenul</a:t>
            </a:r>
            <a:r>
              <a:rPr lang="it-IT" sz="3400" dirty="0">
                <a:latin typeface="Cambria" panose="02040503050406030204" pitchFamily="18" charset="0"/>
                <a:ea typeface="Cambria" panose="02040503050406030204" pitchFamily="18" charset="0"/>
              </a:rPr>
              <a:t> puternic </a:t>
            </a:r>
            <a:r>
              <a:rPr lang="it-IT" sz="3400" dirty="0" smtClean="0">
                <a:latin typeface="Cambria" panose="02040503050406030204" pitchFamily="18" charset="0"/>
                <a:ea typeface="Cambria" panose="02040503050406030204" pitchFamily="18" charset="0"/>
              </a:rPr>
              <a:t>poate</a:t>
            </a:r>
            <a:r>
              <a:rPr lang="it-IT" sz="3400" dirty="0">
                <a:latin typeface="Cambria" panose="02040503050406030204" pitchFamily="18" charset="0"/>
                <a:ea typeface="Cambria" panose="02040503050406030204" pitchFamily="18" charset="0"/>
              </a:rPr>
              <a:t> fi obositor. Totodata exprima spontaneitate, aspiratie, originalitate si veselie. Este caracteristic tipului activ, expansiv, investigativ.</a:t>
            </a:r>
            <a:endParaRPr lang="ro-RO" sz="3400" dirty="0">
              <a:latin typeface="Cambria" panose="02040503050406030204" pitchFamily="18" charset="0"/>
              <a:ea typeface="Cambria" panose="02040503050406030204" pitchFamily="18" charset="0"/>
            </a:endParaRPr>
          </a:p>
          <a:p>
            <a:pPr marL="0" indent="0" algn="just">
              <a:buNone/>
            </a:pPr>
            <a:r>
              <a:rPr lang="it-IT" sz="3400" b="1" dirty="0">
                <a:latin typeface="Cambria" panose="02040503050406030204" pitchFamily="18" charset="0"/>
                <a:ea typeface="Cambria" panose="02040503050406030204" pitchFamily="18" charset="0"/>
              </a:rPr>
              <a:t>Verde</a:t>
            </a:r>
            <a:r>
              <a:rPr lang="it-IT" sz="3400" dirty="0">
                <a:latin typeface="Cambria" panose="02040503050406030204" pitchFamily="18" charset="0"/>
                <a:ea typeface="Cambria" panose="02040503050406030204" pitchFamily="18" charset="0"/>
              </a:rPr>
              <a:t>: aduce liniste, creeaza buna dispozitie, relaxare, predispozitie la meditatie si complementare, da senzatia de echilibru, stimuleaza asociatii multiple de ideii, da senzatia de departare in spatiu. Mai exprima elasticitatea vointei, concetrare, siguranta, introspectie. Este caracteristic pentru tipul pasiv, defensiv, autonom, posesiv.</a:t>
            </a:r>
            <a:endParaRPr lang="ro-RO" sz="3400" dirty="0">
              <a:latin typeface="Cambria" panose="02040503050406030204" pitchFamily="18" charset="0"/>
              <a:ea typeface="Cambria" panose="02040503050406030204" pitchFamily="18" charset="0"/>
            </a:endParaRPr>
          </a:p>
          <a:p>
            <a:pPr marL="0" indent="0" algn="just">
              <a:buNone/>
            </a:pPr>
            <a:r>
              <a:rPr lang="it-IT" sz="3400" b="1" dirty="0">
                <a:latin typeface="Cambria" panose="02040503050406030204" pitchFamily="18" charset="0"/>
                <a:ea typeface="Cambria" panose="02040503050406030204" pitchFamily="18" charset="0"/>
              </a:rPr>
              <a:t>Albastu</a:t>
            </a:r>
            <a:r>
              <a:rPr lang="it-IT" sz="3400" dirty="0">
                <a:latin typeface="Cambria" panose="02040503050406030204" pitchFamily="18" charset="0"/>
                <a:ea typeface="Cambria" panose="02040503050406030204" pitchFamily="18" charset="0"/>
              </a:rPr>
              <a:t>: da senzatia de liniste, calm, reverie, stimuleaza concentrarea, seriozitate, tendinta spre evocare, ingaduinta, nostalgie. Se mai caracterizeaza prin profunzimea trairilor si sentimentelor. Este caracteristic pentru tipul concentric, pasiv, senzitiv, perceptiv, unificativ.</a:t>
            </a:r>
            <a:endParaRPr lang="ro-RO" sz="3400" dirty="0">
              <a:latin typeface="Cambria" panose="02040503050406030204" pitchFamily="18" charset="0"/>
              <a:ea typeface="Cambria" panose="02040503050406030204" pitchFamily="18" charset="0"/>
            </a:endParaRPr>
          </a:p>
          <a:p>
            <a:pPr marL="0" indent="0" algn="just">
              <a:buNone/>
            </a:pPr>
            <a:r>
              <a:rPr lang="it-IT" sz="3400" b="1" dirty="0">
                <a:latin typeface="Cambria" panose="02040503050406030204" pitchFamily="18" charset="0"/>
                <a:ea typeface="Cambria" panose="02040503050406030204" pitchFamily="18" charset="0"/>
              </a:rPr>
              <a:t>Violet</a:t>
            </a:r>
            <a:r>
              <a:rPr lang="it-IT" sz="3400" dirty="0">
                <a:latin typeface="Cambria" panose="02040503050406030204" pitchFamily="18" charset="0"/>
                <a:ea typeface="Cambria" panose="02040503050406030204" pitchFamily="18" charset="0"/>
              </a:rPr>
              <a:t>: este o culoare rece, nelinistitoare, descurajatoare, stimuleaza, induce optimism, nostalgie, da senzatia de gravitate. Tristetea, melanconia, penitenta reprezinta alte caracteristici ale violetului.</a:t>
            </a:r>
            <a:endParaRPr lang="ro-RO" sz="3400" dirty="0">
              <a:latin typeface="Cambria" panose="02040503050406030204" pitchFamily="18" charset="0"/>
              <a:ea typeface="Cambria" panose="02040503050406030204" pitchFamily="18" charset="0"/>
            </a:endParaRPr>
          </a:p>
          <a:p>
            <a:pPr marL="0" indent="0" algn="just">
              <a:buNone/>
            </a:pPr>
            <a:r>
              <a:rPr lang="it-IT" sz="3400" b="1" dirty="0">
                <a:latin typeface="Cambria" panose="02040503050406030204" pitchFamily="18" charset="0"/>
                <a:ea typeface="Cambria" panose="02040503050406030204" pitchFamily="18" charset="0"/>
              </a:rPr>
              <a:t>Negru</a:t>
            </a:r>
            <a:r>
              <a:rPr lang="it-IT" sz="3400" dirty="0">
                <a:latin typeface="Cambria" panose="02040503050406030204" pitchFamily="18" charset="0"/>
                <a:ea typeface="Cambria" panose="02040503050406030204" pitchFamily="18" charset="0"/>
              </a:rPr>
              <a:t>: da senzatia de retinere, neliniste, depresie, interiorizare induiosare, moarte, tristete, singuratate, despartire.</a:t>
            </a:r>
            <a:endParaRPr lang="ro-RO" sz="3400" dirty="0">
              <a:latin typeface="Cambria" panose="02040503050406030204" pitchFamily="18" charset="0"/>
              <a:ea typeface="Cambria" panose="02040503050406030204" pitchFamily="18" charset="0"/>
            </a:endParaRPr>
          </a:p>
          <a:p>
            <a:pPr marL="0" indent="0" algn="just">
              <a:buNone/>
            </a:pPr>
            <a:r>
              <a:rPr lang="it-IT" sz="3400" b="1" dirty="0">
                <a:latin typeface="Cambria" panose="02040503050406030204" pitchFamily="18" charset="0"/>
                <a:ea typeface="Cambria" panose="02040503050406030204" pitchFamily="18" charset="0"/>
              </a:rPr>
              <a:t>Alb:</a:t>
            </a:r>
            <a:r>
              <a:rPr lang="ro-RO" sz="3400" b="1" dirty="0">
                <a:latin typeface="Cambria" panose="02040503050406030204" pitchFamily="18" charset="0"/>
                <a:ea typeface="Cambria" panose="02040503050406030204" pitchFamily="18" charset="0"/>
              </a:rPr>
              <a:t> </a:t>
            </a:r>
            <a:r>
              <a:rPr lang="it-IT" sz="3400" dirty="0">
                <a:latin typeface="Cambria" panose="02040503050406030204" pitchFamily="18" charset="0"/>
                <a:ea typeface="Cambria" panose="02040503050406030204" pitchFamily="18" charset="0"/>
              </a:rPr>
              <a:t>expansivitate, usurinta, suavitate, robustete, puritate. Totodata exprima pace, impacare, liniste, virtute,  curatenie, sobrietate.</a:t>
            </a:r>
          </a:p>
          <a:p>
            <a:endParaRPr lang="en-US" dirty="0"/>
          </a:p>
        </p:txBody>
      </p:sp>
    </p:spTree>
    <p:extLst>
      <p:ext uri="{BB962C8B-B14F-4D97-AF65-F5344CB8AC3E}">
        <p14:creationId xmlns:p14="http://schemas.microsoft.com/office/powerpoint/2010/main" val="19823899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RO" dirty="0" smtClean="0">
                <a:latin typeface="Cambria" panose="02040503050406030204" pitchFamily="18" charset="0"/>
                <a:ea typeface="Cambria" panose="02040503050406030204" pitchFamily="18" charset="0"/>
              </a:rPr>
              <a:t>Manipularea prin comentariul din off</a:t>
            </a:r>
            <a:endParaRPr lang="ro-RO"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p:txBody>
          <a:bodyPr>
            <a:normAutofit/>
          </a:bodyPr>
          <a:lstStyle/>
          <a:p>
            <a:pPr algn="just"/>
            <a:r>
              <a:rPr lang="ro-RO" sz="2800" dirty="0">
                <a:latin typeface="Cambria" panose="02040503050406030204" pitchFamily="18" charset="0"/>
                <a:ea typeface="Cambria" panose="02040503050406030204" pitchFamily="18" charset="0"/>
              </a:rPr>
              <a:t>Textul unei </a:t>
            </a:r>
            <a:r>
              <a:rPr lang="ro-RO" sz="2800" dirty="0" smtClean="0">
                <a:latin typeface="Cambria" panose="02040503050406030204" pitchFamily="18" charset="0"/>
                <a:ea typeface="Cambria" panose="02040503050406030204" pitchFamily="18" charset="0"/>
              </a:rPr>
              <a:t>producții </a:t>
            </a:r>
            <a:r>
              <a:rPr lang="ro-RO" sz="2800" dirty="0">
                <a:latin typeface="Cambria" panose="02040503050406030204" pitchFamily="18" charset="0"/>
                <a:ea typeface="Cambria" panose="02040503050406030204" pitchFamily="18" charset="0"/>
              </a:rPr>
              <a:t>de </a:t>
            </a:r>
            <a:r>
              <a:rPr lang="ro-RO" sz="2800" dirty="0" smtClean="0">
                <a:latin typeface="Cambria" panose="02040503050406030204" pitchFamily="18" charset="0"/>
                <a:ea typeface="Cambria" panose="02040503050406030204" pitchFamily="18" charset="0"/>
              </a:rPr>
              <a:t>televiziune </a:t>
            </a:r>
            <a:r>
              <a:rPr lang="ro-RO" sz="2800" dirty="0">
                <a:latin typeface="Cambria" panose="02040503050406030204" pitchFamily="18" charset="0"/>
                <a:ea typeface="Cambria" panose="02040503050406030204" pitchFamily="18" charset="0"/>
              </a:rPr>
              <a:t>este un element </a:t>
            </a:r>
            <a:r>
              <a:rPr lang="ro-RO" sz="2800" dirty="0" smtClean="0">
                <a:latin typeface="Cambria" panose="02040503050406030204" pitchFamily="18" charset="0"/>
                <a:ea typeface="Cambria" panose="02040503050406030204" pitchFamily="18" charset="0"/>
              </a:rPr>
              <a:t>esențial </a:t>
            </a:r>
            <a:r>
              <a:rPr lang="ro-RO" sz="2800" dirty="0">
                <a:latin typeface="Cambria" panose="02040503050406030204" pitchFamily="18" charset="0"/>
                <a:ea typeface="Cambria" panose="02040503050406030204" pitchFamily="18" charset="0"/>
              </a:rPr>
              <a:t>pentru </a:t>
            </a:r>
            <a:r>
              <a:rPr lang="ro-RO" sz="2800" dirty="0" smtClean="0">
                <a:latin typeface="Cambria" panose="02040503050406030204" pitchFamily="18" charset="0"/>
                <a:ea typeface="Cambria" panose="02040503050406030204" pitchFamily="18" charset="0"/>
              </a:rPr>
              <a:t>înțelegerea </a:t>
            </a:r>
            <a:r>
              <a:rPr lang="ro-RO" sz="2800" dirty="0">
                <a:latin typeface="Cambria" panose="02040503050406030204" pitchFamily="18" charset="0"/>
                <a:ea typeface="Cambria" panose="02040503050406030204" pitchFamily="18" charset="0"/>
              </a:rPr>
              <a:t>imaginii, prezentate pe micul </a:t>
            </a:r>
            <a:r>
              <a:rPr lang="ro-RO" sz="2800" dirty="0" smtClean="0">
                <a:latin typeface="Cambria" panose="02040503050406030204" pitchFamily="18" charset="0"/>
                <a:ea typeface="Cambria" panose="02040503050406030204" pitchFamily="18" charset="0"/>
              </a:rPr>
              <a:t>ecran. </a:t>
            </a:r>
            <a:r>
              <a:rPr lang="ro-RO" sz="2800" dirty="0">
                <a:latin typeface="Cambria" panose="02040503050406030204" pitchFamily="18" charset="0"/>
                <a:ea typeface="Cambria" panose="02040503050406030204" pitchFamily="18" charset="0"/>
              </a:rPr>
              <a:t>Acest tip de manipulare poate </a:t>
            </a:r>
            <a:r>
              <a:rPr lang="ro-RO" sz="2800" dirty="0" smtClean="0">
                <a:latin typeface="Cambria" panose="02040503050406030204" pitchFamily="18" charset="0"/>
                <a:ea typeface="Cambria" panose="02040503050406030204" pitchFamily="18" charset="0"/>
              </a:rPr>
              <a:t>apărea </a:t>
            </a:r>
            <a:r>
              <a:rPr lang="ro-RO" sz="2800" dirty="0">
                <a:latin typeface="Cambria" panose="02040503050406030204" pitchFamily="18" charset="0"/>
                <a:ea typeface="Cambria" panose="02040503050406030204" pitchFamily="18" charset="0"/>
              </a:rPr>
              <a:t>in </a:t>
            </a:r>
            <a:r>
              <a:rPr lang="ro-RO" sz="2800" dirty="0" smtClean="0">
                <a:latin typeface="Cambria" panose="02040503050406030204" pitchFamily="18" charset="0"/>
                <a:ea typeface="Cambria" panose="02040503050406030204" pitchFamily="18" charset="0"/>
              </a:rPr>
              <a:t>condiții </a:t>
            </a:r>
            <a:r>
              <a:rPr lang="ro-RO" sz="2800" dirty="0">
                <a:latin typeface="Cambria" panose="02040503050406030204" pitchFamily="18" charset="0"/>
                <a:ea typeface="Cambria" panose="02040503050406030204" pitchFamily="18" charset="0"/>
              </a:rPr>
              <a:t>in care, pe fondul unor imagini concrete, comentariul </a:t>
            </a:r>
            <a:r>
              <a:rPr lang="ro-RO" sz="2800" dirty="0" smtClean="0">
                <a:latin typeface="Cambria" panose="02040503050406030204" pitchFamily="18" charset="0"/>
                <a:ea typeface="Cambria" panose="02040503050406030204" pitchFamily="18" charset="0"/>
              </a:rPr>
              <a:t>exagerează </a:t>
            </a:r>
            <a:r>
              <a:rPr lang="ro-RO" sz="2800" dirty="0">
                <a:latin typeface="Cambria" panose="02040503050406030204" pitchFamily="18" charset="0"/>
                <a:ea typeface="Cambria" panose="02040503050406030204" pitchFamily="18" charset="0"/>
              </a:rPr>
              <a:t>sau </a:t>
            </a:r>
            <a:r>
              <a:rPr lang="ro-RO" sz="2800" dirty="0" smtClean="0">
                <a:latin typeface="Cambria" panose="02040503050406030204" pitchFamily="18" charset="0"/>
                <a:ea typeface="Cambria" panose="02040503050406030204" pitchFamily="18" charset="0"/>
              </a:rPr>
              <a:t>diminuează </a:t>
            </a:r>
            <a:r>
              <a:rPr lang="ro-RO" sz="2800" dirty="0">
                <a:latin typeface="Cambria" panose="02040503050406030204" pitchFamily="18" charset="0"/>
                <a:ea typeface="Cambria" panose="02040503050406030204" pitchFamily="18" charset="0"/>
              </a:rPr>
              <a:t>cauze si efecte, </a:t>
            </a:r>
            <a:r>
              <a:rPr lang="ro-RO" sz="2800" dirty="0" smtClean="0">
                <a:latin typeface="Cambria" panose="02040503050406030204" pitchFamily="18" charset="0"/>
                <a:ea typeface="Cambria" panose="02040503050406030204" pitchFamily="18" charset="0"/>
              </a:rPr>
              <a:t>defăimează, </a:t>
            </a:r>
            <a:r>
              <a:rPr lang="ro-RO" sz="2800" dirty="0">
                <a:latin typeface="Cambria" panose="02040503050406030204" pitchFamily="18" charset="0"/>
                <a:ea typeface="Cambria" panose="02040503050406030204" pitchFamily="18" charset="0"/>
              </a:rPr>
              <a:t>acuza si compromite </a:t>
            </a:r>
            <a:r>
              <a:rPr lang="ro-RO" sz="2800" dirty="0" smtClean="0">
                <a:latin typeface="Cambria" panose="02040503050406030204" pitchFamily="18" charset="0"/>
                <a:ea typeface="Cambria" panose="02040503050406030204" pitchFamily="18" charset="0"/>
              </a:rPr>
              <a:t>persoane, </a:t>
            </a:r>
            <a:r>
              <a:rPr lang="ro-RO" sz="2800" dirty="0" err="1" smtClean="0">
                <a:latin typeface="Cambria" panose="02040503050406030204" pitchFamily="18" charset="0"/>
                <a:ea typeface="Cambria" panose="02040503050406030204" pitchFamily="18" charset="0"/>
              </a:rPr>
              <a:t>institutii</a:t>
            </a:r>
            <a:r>
              <a:rPr lang="ro-RO" sz="2800" dirty="0">
                <a:latin typeface="Cambria" panose="02040503050406030204" pitchFamily="18" charset="0"/>
                <a:ea typeface="Cambria" panose="02040503050406030204" pitchFamily="18" charset="0"/>
              </a:rPr>
              <a:t>, grupuri politice, atribuie apartenenta unor imagini filmate intr-un loc altuia.</a:t>
            </a:r>
          </a:p>
        </p:txBody>
      </p:sp>
    </p:spTree>
    <p:extLst>
      <p:ext uri="{BB962C8B-B14F-4D97-AF65-F5344CB8AC3E}">
        <p14:creationId xmlns:p14="http://schemas.microsoft.com/office/powerpoint/2010/main" val="38569808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383722"/>
            <a:ext cx="8596668" cy="400049"/>
          </a:xfrm>
        </p:spPr>
        <p:txBody>
          <a:bodyPr>
            <a:normAutofit fontScale="90000"/>
          </a:bodyPr>
          <a:lstStyle/>
          <a:p>
            <a:r>
              <a:rPr lang="it-IT" dirty="0">
                <a:latin typeface="Cambria" panose="02040503050406030204" pitchFamily="18" charset="0"/>
                <a:ea typeface="Cambria" panose="02040503050406030204" pitchFamily="18" charset="0"/>
              </a:rPr>
              <a:t>Manipularea prin zvonuri mediatice</a:t>
            </a:r>
            <a:endParaRPr lang="ro-RO"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a:xfrm>
            <a:off x="432707" y="889907"/>
            <a:ext cx="10817679" cy="5510894"/>
          </a:xfrm>
        </p:spPr>
        <p:txBody>
          <a:bodyPr>
            <a:noAutofit/>
          </a:bodyPr>
          <a:lstStyle/>
          <a:p>
            <a:pPr algn="just"/>
            <a:r>
              <a:rPr lang="it-IT" sz="1500" dirty="0">
                <a:latin typeface="Cambria" panose="02040503050406030204" pitchFamily="18" charset="0"/>
                <a:ea typeface="Cambria" panose="02040503050406030204" pitchFamily="18" charset="0"/>
              </a:rPr>
              <a:t>Zvonul este unul din cele mai folosite instrumente in manipulare. El reprezinta o relatare sau o explicatie neverificata care se raspandeste de la om la om si este legat de un obiect, o persoana, un evenime</a:t>
            </a:r>
            <a:r>
              <a:rPr lang="ro-RO" sz="1500" dirty="0">
                <a:latin typeface="Cambria" panose="02040503050406030204" pitchFamily="18" charset="0"/>
                <a:ea typeface="Cambria" panose="02040503050406030204" pitchFamily="18" charset="0"/>
              </a:rPr>
              <a:t>n</a:t>
            </a:r>
            <a:r>
              <a:rPr lang="it-IT" sz="1500" dirty="0">
                <a:latin typeface="Cambria" panose="02040503050406030204" pitchFamily="18" charset="0"/>
                <a:ea typeface="Cambria" panose="02040503050406030204" pitchFamily="18" charset="0"/>
              </a:rPr>
              <a:t>t sau o problema de interes public. </a:t>
            </a:r>
            <a:endParaRPr lang="ro-RO" sz="1500" dirty="0">
              <a:latin typeface="Cambria" panose="02040503050406030204" pitchFamily="18" charset="0"/>
              <a:ea typeface="Cambria" panose="02040503050406030204" pitchFamily="18" charset="0"/>
            </a:endParaRPr>
          </a:p>
          <a:p>
            <a:pPr algn="just"/>
            <a:r>
              <a:rPr lang="it-IT" sz="1500" dirty="0">
                <a:latin typeface="Cambria" panose="02040503050406030204" pitchFamily="18" charset="0"/>
                <a:ea typeface="Cambria" panose="02040503050406030204" pitchFamily="18" charset="0"/>
              </a:rPr>
              <a:t>„ </a:t>
            </a:r>
            <a:r>
              <a:rPr lang="it-IT" sz="1500" i="1" dirty="0">
                <a:latin typeface="Cambria" panose="02040503050406030204" pitchFamily="18" charset="0"/>
                <a:ea typeface="Cambria" panose="02040503050406030204" pitchFamily="18" charset="0"/>
              </a:rPr>
              <a:t>Lansarea zvonurilor nu se face la intamplare</a:t>
            </a:r>
            <a:r>
              <a:rPr lang="it-IT" sz="1500" dirty="0">
                <a:latin typeface="Cambria" panose="02040503050406030204" pitchFamily="18" charset="0"/>
                <a:ea typeface="Cambria" panose="02040503050406030204" pitchFamily="18" charset="0"/>
              </a:rPr>
              <a:t>”, ci tinandu-se seama de asteptarile grupurilor umane fata de situatia problematica pe care o traverseaza.  Pl</a:t>
            </a:r>
            <a:r>
              <a:rPr lang="it-IT" sz="1500" u="sng" dirty="0">
                <a:latin typeface="Cambria" panose="02040503050406030204" pitchFamily="18" charset="0"/>
                <a:ea typeface="Cambria" panose="02040503050406030204" pitchFamily="18" charset="0"/>
              </a:rPr>
              <a:t>ecand de la aceste date ale situatiei, se lanseaza un mesaj cat mai apropiat de ceea ce ar dori sa afle populatia la acel moment, indiferent cat de departe de adevar este continutul enuntului.</a:t>
            </a:r>
          </a:p>
          <a:p>
            <a:pPr algn="just"/>
            <a:r>
              <a:rPr lang="it-IT" sz="1500" dirty="0">
                <a:latin typeface="Cambria" panose="02040503050406030204" pitchFamily="18" charset="0"/>
                <a:ea typeface="Cambria" panose="02040503050406030204" pitchFamily="18" charset="0"/>
              </a:rPr>
              <a:t>Potrivit definitiei sociologului T.Shibutani „</a:t>
            </a:r>
            <a:r>
              <a:rPr lang="it-IT" sz="1500" i="1" dirty="0">
                <a:latin typeface="Cambria" panose="02040503050406030204" pitchFamily="18" charset="0"/>
                <a:ea typeface="Cambria" panose="02040503050406030204" pitchFamily="18" charset="0"/>
              </a:rPr>
              <a:t>zvonurile sunt stiri improvizate, rezultate in urma unui proces de deliberare colectiva  in scopul atribuirii de sens unor fapte </a:t>
            </a:r>
            <a:r>
              <a:rPr lang="it-IT" sz="1500" i="1" dirty="0" smtClean="0">
                <a:latin typeface="Cambria" panose="02040503050406030204" pitchFamily="18" charset="0"/>
                <a:ea typeface="Cambria" panose="02040503050406030204" pitchFamily="18" charset="0"/>
              </a:rPr>
              <a:t>inexplicabile, la </a:t>
            </a:r>
            <a:r>
              <a:rPr lang="it-IT" sz="1500" i="1" dirty="0">
                <a:latin typeface="Cambria" panose="02040503050406030204" pitchFamily="18" charset="0"/>
                <a:ea typeface="Cambria" panose="02040503050406030204" pitchFamily="18" charset="0"/>
              </a:rPr>
              <a:t>originale carora se afla un eveniment important si ambiguu</a:t>
            </a:r>
            <a:r>
              <a:rPr lang="it-IT" sz="1500" dirty="0">
                <a:latin typeface="Cambria" panose="02040503050406030204" pitchFamily="18" charset="0"/>
                <a:ea typeface="Cambria" panose="02040503050406030204" pitchFamily="18" charset="0"/>
              </a:rPr>
              <a:t>”.</a:t>
            </a:r>
          </a:p>
          <a:p>
            <a:pPr marL="0" indent="0" algn="just">
              <a:buNone/>
            </a:pPr>
            <a:r>
              <a:rPr lang="it-IT" sz="1500" dirty="0">
                <a:latin typeface="Cambria" panose="02040503050406030204" pitchFamily="18" charset="0"/>
                <a:ea typeface="Cambria" panose="02040503050406030204" pitchFamily="18" charset="0"/>
              </a:rPr>
              <a:t>Scopul real al initiatotului zvonului este </a:t>
            </a:r>
            <a:r>
              <a:rPr lang="it-IT" sz="1500" u="sng" dirty="0">
                <a:latin typeface="Cambria" panose="02040503050406030204" pitchFamily="18" charset="0"/>
                <a:ea typeface="Cambria" panose="02040503050406030204" pitchFamily="18" charset="0"/>
              </a:rPr>
              <a:t>intoxicatia-raspandirea</a:t>
            </a:r>
            <a:r>
              <a:rPr lang="it-IT" sz="1500" dirty="0">
                <a:latin typeface="Cambria" panose="02040503050406030204" pitchFamily="18" charset="0"/>
                <a:ea typeface="Cambria" panose="02040503050406030204" pitchFamily="18" charset="0"/>
              </a:rPr>
              <a:t> minciunii pentru creearea unui climat pshilogic favorabil care sa determine presiuni asupra celor de la  putere.</a:t>
            </a:r>
          </a:p>
          <a:p>
            <a:pPr marL="0" indent="0" algn="just">
              <a:buNone/>
            </a:pPr>
            <a:r>
              <a:rPr lang="it-IT" sz="1500" dirty="0">
                <a:latin typeface="Cambria" panose="02040503050406030204" pitchFamily="18" charset="0"/>
                <a:ea typeface="Cambria" panose="02040503050406030204" pitchFamily="18" charset="0"/>
              </a:rPr>
              <a:t>Analistii clarifica zvonurile in trei categorii:</a:t>
            </a:r>
          </a:p>
          <a:p>
            <a:pPr marL="118872" indent="0" algn="just">
              <a:buNone/>
            </a:pPr>
            <a:r>
              <a:rPr lang="it-IT" sz="1500" dirty="0">
                <a:latin typeface="Cambria" panose="02040503050406030204" pitchFamily="18" charset="0"/>
                <a:ea typeface="Cambria" panose="02040503050406030204" pitchFamily="18" charset="0"/>
              </a:rPr>
              <a:t>-cele care iau dorinte drept realitate.</a:t>
            </a:r>
          </a:p>
          <a:p>
            <a:pPr marL="118872" indent="0" algn="just">
              <a:buNone/>
            </a:pPr>
            <a:r>
              <a:rPr lang="it-IT" sz="1500" dirty="0">
                <a:latin typeface="Cambria" panose="02040503050406030204" pitchFamily="18" charset="0"/>
                <a:ea typeface="Cambria" panose="02040503050406030204" pitchFamily="18" charset="0"/>
              </a:rPr>
              <a:t>-cele care exprima o teama si anxietate.</a:t>
            </a:r>
          </a:p>
          <a:p>
            <a:pPr marL="118872" indent="0" algn="just">
              <a:buNone/>
            </a:pPr>
            <a:r>
              <a:rPr lang="it-IT" sz="1500" dirty="0">
                <a:latin typeface="Cambria" panose="02040503050406030204" pitchFamily="18" charset="0"/>
                <a:ea typeface="Cambria" panose="02040503050406030204" pitchFamily="18" charset="0"/>
              </a:rPr>
              <a:t>-cele care provoca </a:t>
            </a:r>
            <a:r>
              <a:rPr lang="it-IT" sz="1500" dirty="0" smtClean="0">
                <a:latin typeface="Cambria" panose="02040503050406030204" pitchFamily="18" charset="0"/>
                <a:ea typeface="Cambria" panose="02040503050406030204" pitchFamily="18" charset="0"/>
              </a:rPr>
              <a:t>disensiuni </a:t>
            </a:r>
            <a:r>
              <a:rPr lang="it-IT" sz="1500" dirty="0">
                <a:latin typeface="Cambria" panose="02040503050406030204" pitchFamily="18" charset="0"/>
                <a:ea typeface="Cambria" panose="02040503050406030204" pitchFamily="18" charset="0"/>
              </a:rPr>
              <a:t>(ataca persoane din cadrul aceluiasi grup).</a:t>
            </a:r>
          </a:p>
          <a:p>
            <a:pPr marL="0" indent="0" algn="just">
              <a:buNone/>
            </a:pPr>
            <a:r>
              <a:rPr lang="it-IT" sz="1500" dirty="0">
                <a:latin typeface="Cambria" panose="02040503050406030204" pitchFamily="18" charset="0"/>
                <a:ea typeface="Cambria" panose="02040503050406030204" pitchFamily="18" charset="0"/>
              </a:rPr>
              <a:t>Temele recurente ale zvonurilor sunt otrava ascunsa, complotul impotriva puterii, crizele artificiale, teama de straini, rapirea copiiilor, bolile conducatorilor, problemele sentimentale ale acestora, compromiterea financiara sau escrocheriile lor.</a:t>
            </a:r>
            <a:endParaRPr lang="ro-RO" sz="1500" dirty="0">
              <a:latin typeface="Cambria" panose="02040503050406030204" pitchFamily="18" charset="0"/>
              <a:ea typeface="Cambria" panose="02040503050406030204" pitchFamily="18" charset="0"/>
            </a:endParaRPr>
          </a:p>
          <a:p>
            <a:pPr marL="0" indent="0" algn="just">
              <a:buNone/>
            </a:pPr>
            <a:r>
              <a:rPr lang="ro-RO" sz="1500" dirty="0">
                <a:latin typeface="Cambria" panose="02040503050406030204" pitchFamily="18" charset="0"/>
                <a:ea typeface="Cambria" panose="02040503050406030204" pitchFamily="18" charset="0"/>
              </a:rPr>
              <a:t>Zvonul </a:t>
            </a:r>
            <a:r>
              <a:rPr lang="ro-RO" sz="1500" dirty="0" err="1">
                <a:latin typeface="Cambria" panose="02040503050406030204" pitchFamily="18" charset="0"/>
                <a:ea typeface="Cambria" panose="02040503050406030204" pitchFamily="18" charset="0"/>
              </a:rPr>
              <a:t>reuseste</a:t>
            </a:r>
            <a:r>
              <a:rPr lang="ro-RO" sz="1500" dirty="0">
                <a:latin typeface="Cambria" panose="02040503050406030204" pitchFamily="18" charset="0"/>
                <a:ea typeface="Cambria" panose="02040503050406030204" pitchFamily="18" charset="0"/>
              </a:rPr>
              <a:t> sa </a:t>
            </a:r>
            <a:r>
              <a:rPr lang="ro-RO" sz="1500" dirty="0" err="1">
                <a:latin typeface="Cambria" panose="02040503050406030204" pitchFamily="18" charset="0"/>
                <a:ea typeface="Cambria" panose="02040503050406030204" pitchFamily="18" charset="0"/>
              </a:rPr>
              <a:t>cucereasca</a:t>
            </a:r>
            <a:r>
              <a:rPr lang="ro-RO" sz="1500" dirty="0">
                <a:latin typeface="Cambria" panose="02040503050406030204" pitchFamily="18" charset="0"/>
                <a:ea typeface="Cambria" panose="02040503050406030204" pitchFamily="18" charset="0"/>
              </a:rPr>
              <a:t> o arie considerabila de </a:t>
            </a:r>
            <a:r>
              <a:rPr lang="ro-RO" sz="1500" dirty="0" err="1">
                <a:latin typeface="Cambria" panose="02040503050406030204" pitchFamily="18" charset="0"/>
                <a:ea typeface="Cambria" panose="02040503050406030204" pitchFamily="18" charset="0"/>
              </a:rPr>
              <a:t>intindere</a:t>
            </a:r>
            <a:r>
              <a:rPr lang="ro-RO" sz="1500" dirty="0">
                <a:latin typeface="Cambria" panose="02040503050406030204" pitchFamily="18" charset="0"/>
                <a:ea typeface="Cambria" panose="02040503050406030204" pitchFamily="18" charset="0"/>
              </a:rPr>
              <a:t> in </a:t>
            </a:r>
            <a:r>
              <a:rPr lang="ro-RO" sz="1500" dirty="0" err="1">
                <a:latin typeface="Cambria" panose="02040503050406030204" pitchFamily="18" charset="0"/>
                <a:ea typeface="Cambria" panose="02040503050406030204" pitchFamily="18" charset="0"/>
              </a:rPr>
              <a:t>spatiul</a:t>
            </a:r>
            <a:r>
              <a:rPr lang="ro-RO" sz="1500" dirty="0">
                <a:latin typeface="Cambria" panose="02040503050406030204" pitchFamily="18" charset="0"/>
                <a:ea typeface="Cambria" panose="02040503050406030204" pitchFamily="18" charset="0"/>
              </a:rPr>
              <a:t> social </a:t>
            </a:r>
            <a:r>
              <a:rPr lang="ro-RO" sz="1500" dirty="0" err="1">
                <a:latin typeface="Cambria" panose="02040503050406030204" pitchFamily="18" charset="0"/>
                <a:ea typeface="Cambria" panose="02040503050406030204" pitchFamily="18" charset="0"/>
              </a:rPr>
              <a:t>indeosebi</a:t>
            </a:r>
            <a:r>
              <a:rPr lang="ro-RO" sz="1500" dirty="0">
                <a:latin typeface="Cambria" panose="02040503050406030204" pitchFamily="18" charset="0"/>
                <a:ea typeface="Cambria" panose="02040503050406030204" pitchFamily="18" charset="0"/>
              </a:rPr>
              <a:t> in </a:t>
            </a:r>
            <a:r>
              <a:rPr lang="ro-RO" sz="1500" dirty="0" err="1">
                <a:latin typeface="Cambria" panose="02040503050406030204" pitchFamily="18" charset="0"/>
                <a:ea typeface="Cambria" panose="02040503050406030204" pitchFamily="18" charset="0"/>
              </a:rPr>
              <a:t>situatile</a:t>
            </a:r>
            <a:r>
              <a:rPr lang="ro-RO" sz="1500" dirty="0">
                <a:latin typeface="Cambria" panose="02040503050406030204" pitchFamily="18" charset="0"/>
                <a:ea typeface="Cambria" panose="02040503050406030204" pitchFamily="18" charset="0"/>
              </a:rPr>
              <a:t> de criza, pe care le si amplifica. O sursa de </a:t>
            </a:r>
            <a:r>
              <a:rPr lang="ro-RO" sz="1500" dirty="0" err="1">
                <a:latin typeface="Cambria" panose="02040503050406030204" pitchFamily="18" charset="0"/>
                <a:ea typeface="Cambria" panose="02040503050406030204" pitchFamily="18" charset="0"/>
              </a:rPr>
              <a:t>profesionisti</a:t>
            </a:r>
            <a:r>
              <a:rPr lang="ro-RO" sz="1500" dirty="0">
                <a:latin typeface="Cambria" panose="02040503050406030204" pitchFamily="18" charset="0"/>
                <a:ea typeface="Cambria" panose="02040503050406030204" pitchFamily="18" charset="0"/>
              </a:rPr>
              <a:t> poate provoca o criza </a:t>
            </a:r>
            <a:r>
              <a:rPr lang="ro-RO" sz="1500" dirty="0" err="1">
                <a:latin typeface="Cambria" panose="02040503050406030204" pitchFamily="18" charset="0"/>
                <a:ea typeface="Cambria" panose="02040503050406030204" pitchFamily="18" charset="0"/>
              </a:rPr>
              <a:t>plecand</a:t>
            </a:r>
            <a:r>
              <a:rPr lang="ro-RO" sz="1500" dirty="0">
                <a:latin typeface="Cambria" panose="02040503050406030204" pitchFamily="18" charset="0"/>
                <a:ea typeface="Cambria" panose="02040503050406030204" pitchFamily="18" charset="0"/>
              </a:rPr>
              <a:t> de la zvonuri bine </a:t>
            </a:r>
            <a:r>
              <a:rPr lang="ro-RO" sz="1500" dirty="0" err="1">
                <a:latin typeface="Cambria" panose="02040503050406030204" pitchFamily="18" charset="0"/>
                <a:ea typeface="Cambria" panose="02040503050406030204" pitchFamily="18" charset="0"/>
              </a:rPr>
              <a:t>directionate</a:t>
            </a:r>
            <a:r>
              <a:rPr lang="ro-RO" sz="1500" dirty="0">
                <a:latin typeface="Cambria" panose="02040503050406030204" pitchFamily="18" charset="0"/>
                <a:ea typeface="Cambria" panose="02040503050406030204" pitchFamily="18" charset="0"/>
              </a:rPr>
              <a:t> si lansate la momente de maxim impact asupra opiniei publice.</a:t>
            </a:r>
          </a:p>
        </p:txBody>
      </p:sp>
    </p:spTree>
    <p:extLst>
      <p:ext uri="{BB962C8B-B14F-4D97-AF65-F5344CB8AC3E}">
        <p14:creationId xmlns:p14="http://schemas.microsoft.com/office/powerpoint/2010/main" val="39731899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it-IT" dirty="0">
                <a:latin typeface="Cambria" panose="02040503050406030204" pitchFamily="18" charset="0"/>
                <a:ea typeface="Cambria" panose="02040503050406030204" pitchFamily="18" charset="0"/>
              </a:rPr>
              <a:t>Manipularea prin intoxicare</a:t>
            </a:r>
            <a:r>
              <a:rPr lang="it-IT" dirty="0"/>
              <a:t/>
            </a:r>
            <a:br>
              <a:rPr lang="it-IT" dirty="0"/>
            </a:br>
            <a:endParaRPr lang="ro-RO" dirty="0"/>
          </a:p>
        </p:txBody>
      </p:sp>
      <p:sp>
        <p:nvSpPr>
          <p:cNvPr id="3" name="Объект 2"/>
          <p:cNvSpPr>
            <a:spLocks noGrp="1"/>
          </p:cNvSpPr>
          <p:nvPr>
            <p:ph idx="1"/>
          </p:nvPr>
        </p:nvSpPr>
        <p:spPr>
          <a:xfrm>
            <a:off x="677334" y="1387929"/>
            <a:ext cx="8596668" cy="4653433"/>
          </a:xfrm>
        </p:spPr>
        <p:txBody>
          <a:bodyPr>
            <a:normAutofit/>
          </a:bodyPr>
          <a:lstStyle/>
          <a:p>
            <a:pPr marL="0" indent="0" algn="just">
              <a:buNone/>
            </a:pPr>
            <a:r>
              <a:rPr lang="it-IT" sz="2400" b="1" dirty="0" smtClean="0">
                <a:latin typeface="Cambria" panose="02040503050406030204" pitchFamily="18" charset="0"/>
                <a:ea typeface="Cambria" panose="02040503050406030204" pitchFamily="18" charset="0"/>
              </a:rPr>
              <a:t>Intoxicarea</a:t>
            </a:r>
            <a:r>
              <a:rPr lang="it-IT" sz="2400" dirty="0">
                <a:latin typeface="Cambria" panose="02040503050406030204" pitchFamily="18" charset="0"/>
                <a:ea typeface="Cambria" panose="02040503050406030204" pitchFamily="18" charset="0"/>
              </a:rPr>
              <a:t> este o metoda completa care vizeaza credibilizarea unei afirmatii false si determinarea unei reactii a manipulatului ca urmare a asimilarii acelei afirmatii, prin transmiterea in mod premeditat si inducerea in constiinta manipulatului a unor informatii false. Este indusa in constiinta publica sub aparenta unei idei deja acceptate si debarasate de subiectivismul totdeauna suspect al unei surse individuale cunoscute.</a:t>
            </a:r>
          </a:p>
          <a:p>
            <a:pPr marL="0" indent="0" algn="just">
              <a:buNone/>
            </a:pPr>
            <a:r>
              <a:rPr lang="it-IT" sz="2400" dirty="0">
                <a:latin typeface="Cambria" panose="02040503050406030204" pitchFamily="18" charset="0"/>
                <a:ea typeface="Cambria" panose="02040503050406030204" pitchFamily="18" charset="0"/>
              </a:rPr>
              <a:t>Intoxicarea incearca sa formeze in mod direct atitudini, introducand in circuitul gandirii publice anumite idei pe baza si prin prelucrarea independenta prin care manipulatiii ajung la anumite convingeri.</a:t>
            </a:r>
          </a:p>
          <a:p>
            <a:endParaRPr lang="ro-RO" dirty="0"/>
          </a:p>
        </p:txBody>
      </p:sp>
    </p:spTree>
    <p:extLst>
      <p:ext uri="{BB962C8B-B14F-4D97-AF65-F5344CB8AC3E}">
        <p14:creationId xmlns:p14="http://schemas.microsoft.com/office/powerpoint/2010/main" val="24653584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it-IT" dirty="0">
                <a:latin typeface="Cambria" panose="02040503050406030204" pitchFamily="18" charset="0"/>
                <a:ea typeface="Cambria" panose="02040503050406030204" pitchFamily="18" charset="0"/>
              </a:rPr>
              <a:t>Manipularea prin </a:t>
            </a:r>
            <a:r>
              <a:rPr lang="it-IT" dirty="0" smtClean="0">
                <a:latin typeface="Cambria" panose="02040503050406030204" pitchFamily="18" charset="0"/>
                <a:ea typeface="Cambria" panose="02040503050406030204" pitchFamily="18" charset="0"/>
              </a:rPr>
              <a:t>cenzur</a:t>
            </a:r>
            <a:r>
              <a:rPr lang="ro-RO" dirty="0" smtClean="0">
                <a:latin typeface="Cambria" panose="02040503050406030204" pitchFamily="18" charset="0"/>
                <a:ea typeface="Cambria" panose="02040503050406030204" pitchFamily="18" charset="0"/>
              </a:rPr>
              <a:t>ă</a:t>
            </a:r>
            <a:endParaRPr lang="ro-RO"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a:xfrm>
            <a:off x="677334" y="1281793"/>
            <a:ext cx="8596668" cy="4759569"/>
          </a:xfrm>
        </p:spPr>
        <p:txBody>
          <a:bodyPr>
            <a:normAutofit lnSpcReduction="10000"/>
          </a:bodyPr>
          <a:lstStyle/>
          <a:p>
            <a:pPr marL="0" indent="0" algn="just">
              <a:buNone/>
            </a:pPr>
            <a:r>
              <a:rPr lang="it-IT" b="1" dirty="0" smtClean="0">
                <a:latin typeface="Cambria" panose="02040503050406030204" pitchFamily="18" charset="0"/>
                <a:ea typeface="Cambria" panose="02040503050406030204" pitchFamily="18" charset="0"/>
              </a:rPr>
              <a:t>Cenzura</a:t>
            </a:r>
            <a:r>
              <a:rPr lang="it-IT" dirty="0">
                <a:latin typeface="Cambria" panose="02040503050406030204" pitchFamily="18" charset="0"/>
                <a:ea typeface="Cambria" panose="02040503050406030204" pitchFamily="18" charset="0"/>
              </a:rPr>
              <a:t> este prevenirea diseminarii informatiei catre public de catre un grup de control. De obicei, cenuzura este realizata de guverne, grupuri religioase sau de mass-media, dar exista si alte forme de cenzura. Pastrarea informatiilor secrete oficiale, secretelor comerciale, proprietatii intelectuale si comunicatiilor privilegiate avocat-client nu sunt de obicei descrise ca cenzura, atata timp cat raman in limite rezonabile. De aceea, termenul </a:t>
            </a:r>
            <a:r>
              <a:rPr lang="it-IT" i="1" dirty="0">
                <a:latin typeface="Cambria" panose="02040503050406030204" pitchFamily="18" charset="0"/>
                <a:ea typeface="Cambria" panose="02040503050406030204" pitchFamily="18" charset="0"/>
              </a:rPr>
              <a:t>cenzura</a:t>
            </a:r>
            <a:r>
              <a:rPr lang="it-IT" dirty="0">
                <a:latin typeface="Cambria" panose="02040503050406030204" pitchFamily="18" charset="0"/>
                <a:ea typeface="Cambria" panose="02040503050406030204" pitchFamily="18" charset="0"/>
              </a:rPr>
              <a:t> poarta deseori o semnificatie de represiune prin secretizarea informatiilor.</a:t>
            </a:r>
          </a:p>
          <a:p>
            <a:pPr marL="0" indent="0" algn="just">
              <a:buNone/>
            </a:pPr>
            <a:r>
              <a:rPr lang="it-IT" dirty="0">
                <a:latin typeface="Cambria" panose="02040503050406030204" pitchFamily="18" charset="0"/>
                <a:ea typeface="Cambria" panose="02040503050406030204" pitchFamily="18" charset="0"/>
              </a:rPr>
              <a:t>Exista diferite categorii de cenzura exprimate prin:</a:t>
            </a:r>
          </a:p>
          <a:p>
            <a:pPr algn="just">
              <a:buFontTx/>
              <a:buChar char="-"/>
            </a:pPr>
            <a:r>
              <a:rPr lang="it-IT" dirty="0" smtClean="0">
                <a:latin typeface="Cambria" panose="02040503050406030204" pitchFamily="18" charset="0"/>
                <a:ea typeface="Cambria" panose="02040503050406030204" pitchFamily="18" charset="0"/>
              </a:rPr>
              <a:t>importanta </a:t>
            </a:r>
            <a:r>
              <a:rPr lang="it-IT" dirty="0">
                <a:latin typeface="Cambria" panose="02040503050406030204" pitchFamily="18" charset="0"/>
                <a:ea typeface="Cambria" panose="02040503050406030204" pitchFamily="18" charset="0"/>
              </a:rPr>
              <a:t>conditiilor de </a:t>
            </a:r>
            <a:r>
              <a:rPr lang="it-IT" dirty="0" smtClean="0">
                <a:latin typeface="Cambria" panose="02040503050406030204" pitchFamily="18" charset="0"/>
                <a:ea typeface="Cambria" panose="02040503050406030204" pitchFamily="18" charset="0"/>
              </a:rPr>
              <a:t>comunicare</a:t>
            </a:r>
            <a:endParaRPr lang="ro-RO" dirty="0" smtClean="0">
              <a:latin typeface="Cambria" panose="02040503050406030204" pitchFamily="18" charset="0"/>
              <a:ea typeface="Cambria" panose="02040503050406030204" pitchFamily="18" charset="0"/>
            </a:endParaRPr>
          </a:p>
          <a:p>
            <a:pPr algn="just">
              <a:buFontTx/>
              <a:buChar char="-"/>
            </a:pPr>
            <a:r>
              <a:rPr lang="it-IT" dirty="0" smtClean="0">
                <a:latin typeface="Cambria" panose="02040503050406030204" pitchFamily="18" charset="0"/>
                <a:ea typeface="Cambria" panose="02040503050406030204" pitchFamily="18" charset="0"/>
              </a:rPr>
              <a:t>exercitarea </a:t>
            </a:r>
            <a:r>
              <a:rPr lang="it-IT" dirty="0">
                <a:latin typeface="Cambria" panose="02040503050406030204" pitchFamily="18" charset="0"/>
                <a:ea typeface="Cambria" panose="02040503050406030204" pitchFamily="18" charset="0"/>
              </a:rPr>
              <a:t>constrangerii </a:t>
            </a:r>
            <a:r>
              <a:rPr lang="it-IT" dirty="0" smtClean="0">
                <a:latin typeface="Cambria" panose="02040503050406030204" pitchFamily="18" charset="0"/>
                <a:ea typeface="Cambria" panose="02040503050406030204" pitchFamily="18" charset="0"/>
              </a:rPr>
              <a:t>temporale</a:t>
            </a:r>
            <a:endParaRPr lang="ro-RO" dirty="0" smtClean="0">
              <a:latin typeface="Cambria" panose="02040503050406030204" pitchFamily="18" charset="0"/>
              <a:ea typeface="Cambria" panose="02040503050406030204" pitchFamily="18" charset="0"/>
            </a:endParaRPr>
          </a:p>
          <a:p>
            <a:pPr algn="just">
              <a:buFontTx/>
              <a:buChar char="-"/>
            </a:pPr>
            <a:r>
              <a:rPr lang="it-IT" dirty="0" smtClean="0">
                <a:latin typeface="Cambria" panose="02040503050406030204" pitchFamily="18" charset="0"/>
                <a:ea typeface="Cambria" panose="02040503050406030204" pitchFamily="18" charset="0"/>
              </a:rPr>
              <a:t>constrangerea </a:t>
            </a:r>
            <a:r>
              <a:rPr lang="it-IT" dirty="0">
                <a:latin typeface="Cambria" panose="02040503050406030204" pitchFamily="18" charset="0"/>
                <a:ea typeface="Cambria" panose="02040503050406030204" pitchFamily="18" charset="0"/>
              </a:rPr>
              <a:t>impusa de politica postului de </a:t>
            </a:r>
            <a:r>
              <a:rPr lang="it-IT" dirty="0" smtClean="0">
                <a:latin typeface="Cambria" panose="02040503050406030204" pitchFamily="18" charset="0"/>
                <a:ea typeface="Cambria" panose="02040503050406030204" pitchFamily="18" charset="0"/>
              </a:rPr>
              <a:t>televiziune</a:t>
            </a:r>
            <a:endParaRPr lang="ro-RO" dirty="0" smtClean="0">
              <a:latin typeface="Cambria" panose="02040503050406030204" pitchFamily="18" charset="0"/>
              <a:ea typeface="Cambria" panose="02040503050406030204" pitchFamily="18" charset="0"/>
            </a:endParaRPr>
          </a:p>
          <a:p>
            <a:pPr algn="just">
              <a:buFontTx/>
              <a:buChar char="-"/>
            </a:pPr>
            <a:r>
              <a:rPr lang="it-IT" dirty="0" smtClean="0">
                <a:latin typeface="Cambria" panose="02040503050406030204" pitchFamily="18" charset="0"/>
                <a:ea typeface="Cambria" panose="02040503050406030204" pitchFamily="18" charset="0"/>
              </a:rPr>
              <a:t>constrangeri </a:t>
            </a:r>
            <a:r>
              <a:rPr lang="it-IT" dirty="0">
                <a:latin typeface="Cambria" panose="02040503050406030204" pitchFamily="18" charset="0"/>
                <a:ea typeface="Cambria" panose="02040503050406030204" pitchFamily="18" charset="0"/>
              </a:rPr>
              <a:t>de ordin </a:t>
            </a:r>
            <a:r>
              <a:rPr lang="it-IT" dirty="0" smtClean="0">
                <a:latin typeface="Cambria" panose="02040503050406030204" pitchFamily="18" charset="0"/>
                <a:ea typeface="Cambria" panose="02040503050406030204" pitchFamily="18" charset="0"/>
              </a:rPr>
              <a:t>economic</a:t>
            </a:r>
            <a:endParaRPr lang="ro-RO" dirty="0" smtClean="0">
              <a:latin typeface="Cambria" panose="02040503050406030204" pitchFamily="18" charset="0"/>
              <a:ea typeface="Cambria" panose="02040503050406030204" pitchFamily="18" charset="0"/>
            </a:endParaRPr>
          </a:p>
          <a:p>
            <a:pPr algn="just">
              <a:buFontTx/>
              <a:buChar char="-"/>
            </a:pPr>
            <a:r>
              <a:rPr lang="it-IT" dirty="0">
                <a:latin typeface="Cambria" panose="02040503050406030204" pitchFamily="18" charset="0"/>
                <a:ea typeface="Cambria" panose="02040503050406030204" pitchFamily="18" charset="0"/>
              </a:rPr>
              <a:t>j</a:t>
            </a:r>
            <a:r>
              <a:rPr lang="it-IT" dirty="0" smtClean="0">
                <a:latin typeface="Cambria" panose="02040503050406030204" pitchFamily="18" charset="0"/>
                <a:ea typeface="Cambria" panose="02040503050406030204" pitchFamily="18" charset="0"/>
              </a:rPr>
              <a:t>urnalistii</a:t>
            </a:r>
          </a:p>
          <a:p>
            <a:pPr algn="just">
              <a:buFontTx/>
              <a:buChar char="-"/>
            </a:pPr>
            <a:r>
              <a:rPr lang="it-IT" dirty="0" smtClean="0">
                <a:latin typeface="Cambria" panose="02040503050406030204" pitchFamily="18" charset="0"/>
                <a:ea typeface="Cambria" panose="02040503050406030204" pitchFamily="18" charset="0"/>
              </a:rPr>
              <a:t>impunerea </a:t>
            </a:r>
            <a:r>
              <a:rPr lang="it-IT" dirty="0">
                <a:latin typeface="Cambria" panose="02040503050406030204" pitchFamily="18" charset="0"/>
                <a:ea typeface="Cambria" panose="02040503050406030204" pitchFamily="18" charset="0"/>
              </a:rPr>
              <a:t>subiectului discutiei</a:t>
            </a:r>
          </a:p>
          <a:p>
            <a:pPr algn="just">
              <a:buFontTx/>
              <a:buChar char="-"/>
            </a:pPr>
            <a:endParaRPr lang="it-IT" dirty="0">
              <a:latin typeface="Cambria" panose="02040503050406030204" pitchFamily="18" charset="0"/>
              <a:ea typeface="Cambria" panose="02040503050406030204" pitchFamily="18" charset="0"/>
            </a:endParaRPr>
          </a:p>
          <a:p>
            <a:endParaRPr lang="ro-RO" dirty="0"/>
          </a:p>
        </p:txBody>
      </p:sp>
    </p:spTree>
    <p:extLst>
      <p:ext uri="{BB962C8B-B14F-4D97-AF65-F5344CB8AC3E}">
        <p14:creationId xmlns:p14="http://schemas.microsoft.com/office/powerpoint/2010/main" val="14815290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ro-RO" sz="2800" dirty="0">
                <a:latin typeface="Cambria" panose="02040503050406030204" pitchFamily="18" charset="0"/>
                <a:ea typeface="Cambria" panose="02040503050406030204" pitchFamily="18" charset="0"/>
              </a:rPr>
              <a:t>2</a:t>
            </a:r>
            <a:r>
              <a:rPr lang="ro-RO" sz="2800" dirty="0" smtClean="0">
                <a:latin typeface="Cambria" panose="02040503050406030204" pitchFamily="18" charset="0"/>
                <a:ea typeface="Cambria" panose="02040503050406030204" pitchFamily="18" charset="0"/>
              </a:rPr>
              <a:t>. Elementele </a:t>
            </a:r>
            <a:r>
              <a:rPr lang="ro-RO" sz="2800" dirty="0">
                <a:latin typeface="Cambria" panose="02040503050406030204" pitchFamily="18" charset="0"/>
                <a:ea typeface="Cambria" panose="02040503050406030204" pitchFamily="18" charset="0"/>
              </a:rPr>
              <a:t>specifice realizării manipulării televizate</a:t>
            </a:r>
            <a:endParaRPr lang="en-US" sz="2800" dirty="0">
              <a:latin typeface="Cambria" panose="02040503050406030204" pitchFamily="18" charset="0"/>
              <a:ea typeface="Cambria" panose="02040503050406030204" pitchFamily="18" charset="0"/>
            </a:endParaRPr>
          </a:p>
        </p:txBody>
      </p:sp>
      <p:sp>
        <p:nvSpPr>
          <p:cNvPr id="5" name="Content Placeholder 4"/>
          <p:cNvSpPr>
            <a:spLocks noGrp="1"/>
          </p:cNvSpPr>
          <p:nvPr>
            <p:ph idx="1"/>
          </p:nvPr>
        </p:nvSpPr>
        <p:spPr/>
        <p:txBody>
          <a:bodyPr>
            <a:normAutofit/>
          </a:bodyPr>
          <a:lstStyle/>
          <a:p>
            <a:pPr marL="576072" indent="-457200">
              <a:buFont typeface="+mj-lt"/>
              <a:buAutoNum type="arabicPeriod"/>
            </a:pPr>
            <a:r>
              <a:rPr lang="ro-RO" sz="3600" dirty="0">
                <a:latin typeface="Cambria" panose="02040503050406030204" pitchFamily="18" charset="0"/>
                <a:ea typeface="Cambria" panose="02040503050406030204" pitchFamily="18" charset="0"/>
              </a:rPr>
              <a:t>Moderatorul</a:t>
            </a:r>
          </a:p>
          <a:p>
            <a:pPr marL="576072" indent="-457200">
              <a:buFont typeface="+mj-lt"/>
              <a:buAutoNum type="arabicPeriod"/>
            </a:pPr>
            <a:r>
              <a:rPr lang="ro-RO" sz="3600" dirty="0">
                <a:latin typeface="Cambria" panose="02040503050406030204" pitchFamily="18" charset="0"/>
                <a:ea typeface="Cambria" panose="02040503050406030204" pitchFamily="18" charset="0"/>
              </a:rPr>
              <a:t>Compoziţia platoului</a:t>
            </a:r>
          </a:p>
          <a:p>
            <a:pPr marL="576072" indent="-457200">
              <a:buFont typeface="+mj-lt"/>
              <a:buAutoNum type="arabicPeriod"/>
            </a:pPr>
            <a:r>
              <a:rPr lang="ro-RO" sz="3600" dirty="0">
                <a:latin typeface="Cambria" panose="02040503050406030204" pitchFamily="18" charset="0"/>
                <a:ea typeface="Cambria" panose="02040503050406030204" pitchFamily="18" charset="0"/>
              </a:rPr>
              <a:t>Scenariul discuţiei/emisiunii</a:t>
            </a:r>
          </a:p>
        </p:txBody>
      </p:sp>
    </p:spTree>
    <p:extLst>
      <p:ext uri="{BB962C8B-B14F-4D97-AF65-F5344CB8AC3E}">
        <p14:creationId xmlns:p14="http://schemas.microsoft.com/office/powerpoint/2010/main" val="2029663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ro-RO" sz="3200" dirty="0">
                <a:latin typeface="Cambria" panose="02040503050406030204" pitchFamily="18" charset="0"/>
                <a:ea typeface="Cambria" panose="02040503050406030204" pitchFamily="18" charset="0"/>
              </a:rPr>
              <a:t>Mânăm hoarda cu telecomanda</a:t>
            </a:r>
            <a:endParaRPr lang="en-US" sz="3200" dirty="0">
              <a:latin typeface="Cambria" panose="02040503050406030204" pitchFamily="18" charset="0"/>
              <a:ea typeface="Cambria" panose="02040503050406030204" pitchFamily="18" charset="0"/>
            </a:endParaRPr>
          </a:p>
        </p:txBody>
      </p:sp>
      <p:pic>
        <p:nvPicPr>
          <p:cNvPr id="6" name="Content Placeholder 5" descr="media-control">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919536" y="1412776"/>
            <a:ext cx="8352928" cy="4865786"/>
          </a:xfrm>
          <a:prstGeom prst="rect">
            <a:avLst/>
          </a:prstGeom>
          <a:noFill/>
          <a:ln>
            <a:noFill/>
          </a:ln>
        </p:spPr>
      </p:pic>
    </p:spTree>
    <p:extLst>
      <p:ext uri="{BB962C8B-B14F-4D97-AF65-F5344CB8AC3E}">
        <p14:creationId xmlns:p14="http://schemas.microsoft.com/office/powerpoint/2010/main" val="37767717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4" y="609600"/>
            <a:ext cx="8596668" cy="762000"/>
          </a:xfrm>
        </p:spPr>
        <p:txBody>
          <a:bodyPr>
            <a:normAutofit/>
          </a:bodyPr>
          <a:lstStyle/>
          <a:p>
            <a:r>
              <a:rPr lang="ro-RO" sz="2400" dirty="0" smtClean="0">
                <a:latin typeface="Cambria" panose="02040503050406030204" pitchFamily="18" charset="0"/>
                <a:ea typeface="Cambria" panose="02040503050406030204" pitchFamily="18" charset="0"/>
              </a:rPr>
              <a:t>Moderatorul </a:t>
            </a:r>
            <a:r>
              <a:rPr lang="ro-RO" sz="2400" dirty="0">
                <a:latin typeface="Cambria" panose="02040503050406030204" pitchFamily="18" charset="0"/>
                <a:ea typeface="Cambria" panose="02040503050406030204" pitchFamily="18" charset="0"/>
              </a:rPr>
              <a:t>manipulează prin:</a:t>
            </a:r>
            <a:endParaRPr lang="en-US" sz="2400" dirty="0">
              <a:latin typeface="Cambria" panose="02040503050406030204" pitchFamily="18" charset="0"/>
              <a:ea typeface="Cambria" panose="02040503050406030204" pitchFamily="18" charset="0"/>
            </a:endParaRPr>
          </a:p>
        </p:txBody>
      </p:sp>
      <p:sp>
        <p:nvSpPr>
          <p:cNvPr id="5" name="Content Placeholder 4"/>
          <p:cNvSpPr>
            <a:spLocks noGrp="1"/>
          </p:cNvSpPr>
          <p:nvPr>
            <p:ph idx="1"/>
          </p:nvPr>
        </p:nvSpPr>
        <p:spPr>
          <a:xfrm>
            <a:off x="677334" y="1118507"/>
            <a:ext cx="8596668" cy="4922855"/>
          </a:xfrm>
        </p:spPr>
        <p:txBody>
          <a:bodyPr>
            <a:normAutofit/>
          </a:bodyPr>
          <a:lstStyle/>
          <a:p>
            <a:pPr marL="576072" indent="-457200" algn="just">
              <a:buFont typeface="+mj-lt"/>
              <a:buAutoNum type="arabicPeriod"/>
            </a:pPr>
            <a:r>
              <a:rPr lang="ro-RO" sz="2000" dirty="0">
                <a:latin typeface="Cambria" panose="02040503050406030204" pitchFamily="18" charset="0"/>
                <a:ea typeface="Cambria" panose="02040503050406030204" pitchFamily="18" charset="0"/>
              </a:rPr>
              <a:t>Intervenţiile acestuia în impunerea subiectului/tematicii de discuţie</a:t>
            </a:r>
          </a:p>
          <a:p>
            <a:pPr marL="576072" indent="-457200" algn="just">
              <a:buFont typeface="+mj-lt"/>
              <a:buAutoNum type="arabicPeriod"/>
            </a:pPr>
            <a:r>
              <a:rPr lang="ro-RO" sz="2000" dirty="0">
                <a:latin typeface="Cambria" panose="02040503050406030204" pitchFamily="18" charset="0"/>
                <a:ea typeface="Cambria" panose="02040503050406030204" pitchFamily="18" charset="0"/>
              </a:rPr>
              <a:t>Darea şi luarea cuvântului invitaţilor</a:t>
            </a:r>
          </a:p>
          <a:p>
            <a:pPr marL="576072" indent="-457200" algn="just">
              <a:buFont typeface="+mj-lt"/>
              <a:buAutoNum type="arabicPeriod"/>
            </a:pPr>
            <a:r>
              <a:rPr lang="ro-RO" sz="2000" dirty="0">
                <a:latin typeface="Cambria" panose="02040503050406030204" pitchFamily="18" charset="0"/>
                <a:ea typeface="Cambria" panose="02040503050406030204" pitchFamily="18" charset="0"/>
              </a:rPr>
              <a:t>Acordarea diferită a importanţei invitaţilor</a:t>
            </a:r>
          </a:p>
          <a:p>
            <a:pPr marL="576072" indent="-457200" algn="just">
              <a:buFont typeface="+mj-lt"/>
              <a:buAutoNum type="arabicPeriod"/>
            </a:pPr>
            <a:r>
              <a:rPr lang="ro-RO" sz="2000" dirty="0">
                <a:latin typeface="Cambria" panose="02040503050406030204" pitchFamily="18" charset="0"/>
                <a:ea typeface="Cambria" panose="02040503050406030204" pitchFamily="18" charset="0"/>
              </a:rPr>
              <a:t>Comunicarea non-verbală diferită cu diverşi inviţaţi</a:t>
            </a:r>
          </a:p>
          <a:p>
            <a:pPr marL="576072" indent="-457200" algn="just">
              <a:buFont typeface="+mj-lt"/>
              <a:buAutoNum type="arabicPeriod"/>
            </a:pPr>
            <a:r>
              <a:rPr lang="ro-RO" sz="2000" dirty="0" smtClean="0">
                <a:latin typeface="Cambria" panose="02040503050406030204" pitchFamily="18" charset="0"/>
                <a:ea typeface="Cambria" panose="02040503050406030204" pitchFamily="18" charset="0"/>
              </a:rPr>
              <a:t>Moderatorul, </a:t>
            </a:r>
            <a:r>
              <a:rPr lang="ro-RO" sz="2000" dirty="0">
                <a:latin typeface="Cambria" panose="02040503050406030204" pitchFamily="18" charset="0"/>
                <a:ea typeface="Cambria" panose="02040503050406030204" pitchFamily="18" charset="0"/>
              </a:rPr>
              <a:t>autodefinindu-se drept purtător de cuvânt al publicului, pune întrebări care să-i satisfacă propria curiozitate sau diverse interese</a:t>
            </a:r>
          </a:p>
          <a:p>
            <a:pPr marL="576072" indent="-457200" algn="just">
              <a:buFont typeface="+mj-lt"/>
              <a:buAutoNum type="arabicPeriod"/>
            </a:pPr>
            <a:r>
              <a:rPr lang="ro-RO" sz="2000" dirty="0">
                <a:latin typeface="Cambria" panose="02040503050406030204" pitchFamily="18" charset="0"/>
                <a:ea typeface="Cambria" panose="02040503050406030204" pitchFamily="18" charset="0"/>
              </a:rPr>
              <a:t>Mimarea lipsei de timp, întrerupând discuţia invitaţiilor exact în miezul problemei, pierzându-se astfel esenţa şi scopul dezbaterii</a:t>
            </a:r>
          </a:p>
          <a:p>
            <a:pPr marL="576072" indent="-457200" algn="just">
              <a:buFont typeface="+mj-lt"/>
              <a:buAutoNum type="arabicPeriod"/>
            </a:pPr>
            <a:r>
              <a:rPr lang="ro-RO" sz="2000" dirty="0">
                <a:latin typeface="Cambria" panose="02040503050406030204" pitchFamily="18" charset="0"/>
                <a:ea typeface="Cambria" panose="02040503050406030204" pitchFamily="18" charset="0"/>
              </a:rPr>
              <a:t>Deţinerea unui prestigiu social, de vedetă, ridicat face ca discrepanţa dintre el şi invitat să fie foarte mare, chiar dacă invitatul este expert în domeniul de care aparţine discuţia.</a:t>
            </a:r>
          </a:p>
        </p:txBody>
      </p:sp>
    </p:spTree>
    <p:extLst>
      <p:ext uri="{BB962C8B-B14F-4D97-AF65-F5344CB8AC3E}">
        <p14:creationId xmlns:p14="http://schemas.microsoft.com/office/powerpoint/2010/main" val="6790528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ro-RO" sz="2400" dirty="0" err="1" smtClean="0">
                <a:latin typeface="Cambria" panose="02040503050406030204" pitchFamily="18" charset="0"/>
                <a:ea typeface="Cambria" panose="02040503050406030204" pitchFamily="18" charset="0"/>
              </a:rPr>
              <a:t>Compoziţia</a:t>
            </a:r>
            <a:r>
              <a:rPr lang="ro-RO" sz="2400" dirty="0" smtClean="0">
                <a:latin typeface="Cambria" panose="02040503050406030204" pitchFamily="18" charset="0"/>
                <a:ea typeface="Cambria" panose="02040503050406030204" pitchFamily="18" charset="0"/>
              </a:rPr>
              <a:t> </a:t>
            </a:r>
            <a:r>
              <a:rPr lang="ro-RO" sz="2400" dirty="0">
                <a:latin typeface="Cambria" panose="02040503050406030204" pitchFamily="18" charset="0"/>
                <a:ea typeface="Cambria" panose="02040503050406030204" pitchFamily="18" charset="0"/>
              </a:rPr>
              <a:t>platoului</a:t>
            </a:r>
            <a:endParaRPr lang="en-US" sz="2400" dirty="0">
              <a:latin typeface="Cambria" panose="02040503050406030204" pitchFamily="18" charset="0"/>
              <a:ea typeface="Cambria" panose="02040503050406030204" pitchFamily="18" charset="0"/>
            </a:endParaRPr>
          </a:p>
        </p:txBody>
      </p:sp>
      <p:sp>
        <p:nvSpPr>
          <p:cNvPr id="5" name="Content Placeholder 4"/>
          <p:cNvSpPr>
            <a:spLocks noGrp="1"/>
          </p:cNvSpPr>
          <p:nvPr>
            <p:ph idx="1"/>
          </p:nvPr>
        </p:nvSpPr>
        <p:spPr>
          <a:xfrm>
            <a:off x="677334" y="1200151"/>
            <a:ext cx="8596668" cy="4841212"/>
          </a:xfrm>
        </p:spPr>
        <p:txBody>
          <a:bodyPr>
            <a:noAutofit/>
          </a:bodyPr>
          <a:lstStyle/>
          <a:p>
            <a:pPr marL="576072" indent="-457200" algn="just">
              <a:buFont typeface="+mj-lt"/>
              <a:buAutoNum type="arabicPeriod"/>
            </a:pPr>
            <a:r>
              <a:rPr lang="ro-RO" sz="2400" dirty="0">
                <a:latin typeface="Cambria" panose="02040503050406030204" pitchFamily="18" charset="0"/>
                <a:ea typeface="Cambria" panose="02040503050406030204" pitchFamily="18" charset="0"/>
              </a:rPr>
              <a:t>Modul în care este format cercul de invitaţi – distosionează modul de percepţie al telespectatorilor</a:t>
            </a:r>
          </a:p>
          <a:p>
            <a:pPr marL="576072" indent="-457200" algn="just">
              <a:buFont typeface="+mj-lt"/>
              <a:buAutoNum type="arabicPeriod"/>
            </a:pPr>
            <a:r>
              <a:rPr lang="ro-RO" sz="2400" dirty="0">
                <a:latin typeface="Cambria" panose="02040503050406030204" pitchFamily="18" charset="0"/>
                <a:ea typeface="Cambria" panose="02040503050406030204" pitchFamily="18" charset="0"/>
              </a:rPr>
              <a:t>Manipulare prin prezentarea dezechilibrată a părţilor</a:t>
            </a:r>
          </a:p>
          <a:p>
            <a:pPr marL="576072" indent="-457200" algn="just">
              <a:buFont typeface="+mj-lt"/>
              <a:buAutoNum type="arabicPeriod"/>
            </a:pPr>
            <a:r>
              <a:rPr lang="ro-RO" sz="2400" dirty="0">
                <a:latin typeface="Cambria" panose="02040503050406030204" pitchFamily="18" charset="0"/>
                <a:ea typeface="Cambria" panose="02040503050406030204" pitchFamily="18" charset="0"/>
              </a:rPr>
              <a:t>Jocul de putere prin forma şi caracteristicile mobilierului din </a:t>
            </a:r>
            <a:r>
              <a:rPr lang="ro-RO" sz="2400" dirty="0" err="1">
                <a:latin typeface="Cambria" panose="02040503050406030204" pitchFamily="18" charset="0"/>
                <a:ea typeface="Cambria" panose="02040503050406030204" pitchFamily="18" charset="0"/>
              </a:rPr>
              <a:t>studiou</a:t>
            </a:r>
            <a:endParaRPr lang="ro-RO" sz="2400" dirty="0">
              <a:latin typeface="Cambria" panose="02040503050406030204" pitchFamily="18" charset="0"/>
              <a:ea typeface="Cambria" panose="02040503050406030204" pitchFamily="18" charset="0"/>
            </a:endParaRPr>
          </a:p>
          <a:p>
            <a:pPr marL="576072" indent="-457200" algn="just">
              <a:buFont typeface="+mj-lt"/>
              <a:buAutoNum type="arabicPeriod"/>
            </a:pPr>
            <a:r>
              <a:rPr lang="ro-RO" sz="2400" dirty="0">
                <a:latin typeface="Cambria" panose="02040503050406030204" pitchFamily="18" charset="0"/>
                <a:ea typeface="Cambria" panose="02040503050406030204" pitchFamily="18" charset="0"/>
              </a:rPr>
              <a:t>Jocul de putere dintre moderator-invitaţi în funcţie de forma mesei</a:t>
            </a:r>
          </a:p>
          <a:p>
            <a:pPr marL="576072" indent="-457200" algn="just">
              <a:buFont typeface="+mj-lt"/>
              <a:buAutoNum type="arabicPeriod"/>
            </a:pPr>
            <a:r>
              <a:rPr lang="ro-RO" sz="2400" dirty="0">
                <a:latin typeface="Cambria" panose="02040503050406030204" pitchFamily="18" charset="0"/>
                <a:ea typeface="Cambria" panose="02040503050406030204" pitchFamily="18" charset="0"/>
              </a:rPr>
              <a:t>Jocul de putere în funcţie de aşezarea invitaţilor-participanţilor la discuţie</a:t>
            </a:r>
          </a:p>
        </p:txBody>
      </p:sp>
    </p:spTree>
    <p:extLst>
      <p:ext uri="{BB962C8B-B14F-4D97-AF65-F5344CB8AC3E}">
        <p14:creationId xmlns:p14="http://schemas.microsoft.com/office/powerpoint/2010/main" val="26411621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4" y="609600"/>
            <a:ext cx="8596668" cy="615043"/>
          </a:xfrm>
        </p:spPr>
        <p:txBody>
          <a:bodyPr>
            <a:normAutofit fontScale="90000"/>
          </a:bodyPr>
          <a:lstStyle/>
          <a:p>
            <a:r>
              <a:rPr lang="ro-RO" dirty="0" smtClean="0">
                <a:latin typeface="Cambria" panose="02040503050406030204" pitchFamily="18" charset="0"/>
                <a:ea typeface="Cambria" panose="02040503050406030204" pitchFamily="18" charset="0"/>
              </a:rPr>
              <a:t> </a:t>
            </a:r>
            <a:r>
              <a:rPr lang="ro-RO" dirty="0">
                <a:latin typeface="Cambria" panose="02040503050406030204" pitchFamily="18" charset="0"/>
                <a:ea typeface="Cambria" panose="02040503050406030204" pitchFamily="18" charset="0"/>
              </a:rPr>
              <a:t>Scenariul </a:t>
            </a:r>
            <a:endParaRPr lang="en-US" dirty="0">
              <a:latin typeface="Cambria" panose="02040503050406030204" pitchFamily="18" charset="0"/>
              <a:ea typeface="Cambria" panose="02040503050406030204" pitchFamily="18" charset="0"/>
            </a:endParaRPr>
          </a:p>
        </p:txBody>
      </p:sp>
      <p:sp>
        <p:nvSpPr>
          <p:cNvPr id="5" name="Content Placeholder 4"/>
          <p:cNvSpPr>
            <a:spLocks noGrp="1"/>
          </p:cNvSpPr>
          <p:nvPr>
            <p:ph idx="1"/>
          </p:nvPr>
        </p:nvSpPr>
        <p:spPr/>
        <p:txBody>
          <a:bodyPr>
            <a:normAutofit/>
          </a:bodyPr>
          <a:lstStyle/>
          <a:p>
            <a:pPr algn="just"/>
            <a:r>
              <a:rPr lang="ro-RO" sz="2800" dirty="0">
                <a:latin typeface="Cambria" panose="02040503050406030204" pitchFamily="18" charset="0"/>
                <a:ea typeface="Cambria" panose="02040503050406030204" pitchFamily="18" charset="0"/>
              </a:rPr>
              <a:t>Scenariul prin care moderatorul conduce discuţia/emisiunea şi arbitrează părţile poate să fie stabilit înaintea înregistrării.</a:t>
            </a:r>
          </a:p>
          <a:p>
            <a:pPr marL="118872" indent="0" algn="just">
              <a:buNone/>
            </a:pPr>
            <a:endParaRPr lang="ro-RO" sz="2800" dirty="0">
              <a:latin typeface="Cambria" panose="02040503050406030204" pitchFamily="18" charset="0"/>
              <a:ea typeface="Cambria" panose="02040503050406030204" pitchFamily="18" charset="0"/>
            </a:endParaRPr>
          </a:p>
          <a:p>
            <a:pPr algn="just"/>
            <a:r>
              <a:rPr lang="ro-RO" sz="2800" dirty="0">
                <a:latin typeface="Cambria" panose="02040503050406030204" pitchFamily="18" charset="0"/>
                <a:ea typeface="Cambria" panose="02040503050406030204" pitchFamily="18" charset="0"/>
              </a:rPr>
              <a:t>Nici cealaltă opţiune nu este lipsită de riscuri, atunci când se lasă spaţiu improvizărilor şi aceste pot denatura sau devia în direcţii nedorite.</a:t>
            </a:r>
          </a:p>
          <a:p>
            <a:pPr marL="576072" indent="-457200">
              <a:buFont typeface="+mj-lt"/>
              <a:buAutoNum type="arabicPeriod"/>
            </a:pPr>
            <a:endParaRPr lang="ro-RO" sz="1800" dirty="0">
              <a:latin typeface="Bookman Old Style" pitchFamily="18" charset="0"/>
            </a:endParaRPr>
          </a:p>
        </p:txBody>
      </p:sp>
    </p:spTree>
    <p:extLst>
      <p:ext uri="{BB962C8B-B14F-4D97-AF65-F5344CB8AC3E}">
        <p14:creationId xmlns:p14="http://schemas.microsoft.com/office/powerpoint/2010/main" val="2614511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err="1" smtClean="0">
                <a:latin typeface="Cambria" panose="02040503050406030204" pitchFamily="18" charset="0"/>
                <a:ea typeface="Cambria" panose="02040503050406030204" pitchFamily="18" charset="0"/>
              </a:rPr>
              <a:t>Manipularea</a:t>
            </a:r>
            <a:r>
              <a:rPr lang="en-US" dirty="0" smtClean="0">
                <a:latin typeface="Cambria" panose="02040503050406030204" pitchFamily="18" charset="0"/>
                <a:ea typeface="Cambria" panose="02040503050406030204" pitchFamily="18" charset="0"/>
              </a:rPr>
              <a:t> </a:t>
            </a:r>
            <a:r>
              <a:rPr lang="ro-RO" dirty="0" smtClean="0">
                <a:latin typeface="Cambria" panose="02040503050406030204" pitchFamily="18" charset="0"/>
                <a:ea typeface="Cambria" panose="02040503050406030204" pitchFamily="18" charset="0"/>
              </a:rPr>
              <a:t>prin emisiunile de știri</a:t>
            </a:r>
            <a:endParaRPr lang="ro-RO"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a:xfrm>
            <a:off x="677334" y="1347537"/>
            <a:ext cx="8596668" cy="4693825"/>
          </a:xfrm>
        </p:spPr>
        <p:txBody>
          <a:bodyPr>
            <a:noAutofit/>
          </a:bodyPr>
          <a:lstStyle/>
          <a:p>
            <a:pPr marL="118872" indent="0">
              <a:buNone/>
            </a:pPr>
            <a:r>
              <a:rPr lang="ro-RO" sz="2400" u="sng" dirty="0" smtClean="0">
                <a:latin typeface="Cambria" panose="02040503050406030204" pitchFamily="18" charset="0"/>
                <a:ea typeface="Cambria" panose="02040503050406030204" pitchFamily="18" charset="0"/>
              </a:rPr>
              <a:t>1.selectarea </a:t>
            </a:r>
            <a:r>
              <a:rPr lang="ro-RO" sz="2400" u="sng" dirty="0">
                <a:latin typeface="Cambria" panose="02040503050406030204" pitchFamily="18" charset="0"/>
                <a:ea typeface="Cambria" panose="02040503050406030204" pitchFamily="18" charset="0"/>
              </a:rPr>
              <a:t>ştirilor</a:t>
            </a:r>
            <a:r>
              <a:rPr lang="ro-RO" sz="2400" u="sng" dirty="0" smtClean="0">
                <a:latin typeface="Cambria" panose="02040503050406030204" pitchFamily="18" charset="0"/>
                <a:ea typeface="Cambria" panose="02040503050406030204" pitchFamily="18" charset="0"/>
              </a:rPr>
              <a:t>.</a:t>
            </a:r>
          </a:p>
          <a:p>
            <a:pPr marL="118872" indent="0">
              <a:buNone/>
            </a:pPr>
            <a:r>
              <a:rPr lang="ro-RO" sz="2400" dirty="0" smtClean="0">
                <a:latin typeface="Cambria" panose="02040503050406030204" pitchFamily="18" charset="0"/>
                <a:ea typeface="Cambria" panose="02040503050406030204" pitchFamily="18" charset="0"/>
              </a:rPr>
              <a:t>Criteriile </a:t>
            </a:r>
            <a:r>
              <a:rPr lang="ro-RO" sz="2400" dirty="0">
                <a:latin typeface="Cambria" panose="02040503050406030204" pitchFamily="18" charset="0"/>
                <a:ea typeface="Cambria" panose="02040503050406030204" pitchFamily="18" charset="0"/>
              </a:rPr>
              <a:t>de selectare ale ştirilor </a:t>
            </a:r>
            <a:r>
              <a:rPr lang="ro-RO" sz="2400" dirty="0" smtClean="0">
                <a:latin typeface="Cambria" panose="02040503050406030204" pitchFamily="18" charset="0"/>
                <a:ea typeface="Cambria" panose="02040503050406030204" pitchFamily="18" charset="0"/>
              </a:rPr>
              <a:t>sunt:</a:t>
            </a:r>
            <a:endParaRPr lang="ro-RO" sz="2400" dirty="0">
              <a:latin typeface="Cambria" panose="02040503050406030204" pitchFamily="18" charset="0"/>
              <a:ea typeface="Cambria" panose="02040503050406030204" pitchFamily="18" charset="0"/>
            </a:endParaRPr>
          </a:p>
          <a:p>
            <a:r>
              <a:rPr lang="vi-VN" sz="2400" dirty="0">
                <a:latin typeface="Cambria" panose="02040503050406030204" pitchFamily="18" charset="0"/>
                <a:ea typeface="Cambria" panose="02040503050406030204" pitchFamily="18" charset="0"/>
              </a:rPr>
              <a:t>importanţa lor, </a:t>
            </a:r>
            <a:endParaRPr lang="ro-RO" sz="2400" dirty="0" smtClean="0">
              <a:latin typeface="Cambria" panose="02040503050406030204" pitchFamily="18" charset="0"/>
              <a:ea typeface="Cambria" panose="02040503050406030204" pitchFamily="18" charset="0"/>
            </a:endParaRPr>
          </a:p>
          <a:p>
            <a:r>
              <a:rPr lang="vi-VN" sz="2400" dirty="0" smtClean="0">
                <a:latin typeface="Cambria" panose="02040503050406030204" pitchFamily="18" charset="0"/>
                <a:ea typeface="Cambria" panose="02040503050406030204" pitchFamily="18" charset="0"/>
              </a:rPr>
              <a:t>interesul </a:t>
            </a:r>
            <a:r>
              <a:rPr lang="vi-VN" sz="2400" dirty="0">
                <a:latin typeface="Cambria" panose="02040503050406030204" pitchFamily="18" charset="0"/>
                <a:ea typeface="Cambria" panose="02040503050406030204" pitchFamily="18" charset="0"/>
              </a:rPr>
              <a:t>pe care îl poartă telespectatorii subiectului sau pe care </a:t>
            </a:r>
            <a:r>
              <a:rPr lang="vi-VN" sz="2400" dirty="0" smtClean="0">
                <a:latin typeface="Cambria" panose="02040503050406030204" pitchFamily="18" charset="0"/>
                <a:ea typeface="Cambria" panose="02040503050406030204" pitchFamily="18" charset="0"/>
              </a:rPr>
              <a:t>îl</a:t>
            </a:r>
            <a:r>
              <a:rPr lang="ro-RO" sz="2400" dirty="0" smtClean="0">
                <a:latin typeface="Cambria" panose="02040503050406030204" pitchFamily="18" charset="0"/>
                <a:ea typeface="Cambria" panose="02040503050406030204" pitchFamily="18" charset="0"/>
              </a:rPr>
              <a:t> </a:t>
            </a:r>
            <a:r>
              <a:rPr lang="vi-VN" sz="2400" dirty="0" smtClean="0">
                <a:latin typeface="Cambria" panose="02040503050406030204" pitchFamily="18" charset="0"/>
                <a:ea typeface="Cambria" panose="02040503050406030204" pitchFamily="18" charset="0"/>
              </a:rPr>
              <a:t>poate </a:t>
            </a:r>
            <a:r>
              <a:rPr lang="vi-VN" sz="2400" dirty="0">
                <a:latin typeface="Cambria" panose="02040503050406030204" pitchFamily="18" charset="0"/>
                <a:ea typeface="Cambria" panose="02040503050406030204" pitchFamily="18" charset="0"/>
              </a:rPr>
              <a:t>trezi acesta, </a:t>
            </a:r>
            <a:endParaRPr lang="ro-RO" sz="2400" dirty="0" smtClean="0">
              <a:latin typeface="Cambria" panose="02040503050406030204" pitchFamily="18" charset="0"/>
              <a:ea typeface="Cambria" panose="02040503050406030204" pitchFamily="18" charset="0"/>
            </a:endParaRPr>
          </a:p>
          <a:p>
            <a:r>
              <a:rPr lang="vi-VN" sz="2400" dirty="0" smtClean="0">
                <a:latin typeface="Cambria" panose="02040503050406030204" pitchFamily="18" charset="0"/>
                <a:ea typeface="Cambria" panose="02040503050406030204" pitchFamily="18" charset="0"/>
              </a:rPr>
              <a:t>interesul </a:t>
            </a:r>
            <a:r>
              <a:rPr lang="vi-VN" sz="2400" dirty="0">
                <a:latin typeface="Cambria" panose="02040503050406030204" pitchFamily="18" charset="0"/>
                <a:ea typeface="Cambria" panose="02040503050406030204" pitchFamily="18" charset="0"/>
              </a:rPr>
              <a:t>pe care îl poartă ştirilor cel ce le selectează. </a:t>
            </a:r>
            <a:endParaRPr lang="ro-RO" sz="2400" dirty="0" smtClean="0">
              <a:latin typeface="Cambria" panose="02040503050406030204" pitchFamily="18" charset="0"/>
              <a:ea typeface="Cambria" panose="02040503050406030204" pitchFamily="18" charset="0"/>
            </a:endParaRPr>
          </a:p>
          <a:p>
            <a:pPr marL="118872" indent="0" algn="just">
              <a:buNone/>
            </a:pPr>
            <a:r>
              <a:rPr lang="vi-VN" sz="2400" dirty="0" smtClean="0">
                <a:latin typeface="Cambria" panose="02040503050406030204" pitchFamily="18" charset="0"/>
                <a:ea typeface="Cambria" panose="02040503050406030204" pitchFamily="18" charset="0"/>
              </a:rPr>
              <a:t>Este clar</a:t>
            </a:r>
            <a:r>
              <a:rPr lang="ro-RO" sz="2400" dirty="0" smtClean="0">
                <a:latin typeface="Cambria" panose="02040503050406030204" pitchFamily="18" charset="0"/>
                <a:ea typeface="Cambria" panose="02040503050406030204" pitchFamily="18" charset="0"/>
              </a:rPr>
              <a:t> </a:t>
            </a:r>
            <a:r>
              <a:rPr lang="vi-VN" sz="2400" dirty="0" smtClean="0">
                <a:latin typeface="Cambria" panose="02040503050406030204" pitchFamily="18" charset="0"/>
                <a:ea typeface="Cambria" panose="02040503050406030204" pitchFamily="18" charset="0"/>
              </a:rPr>
              <a:t>că</a:t>
            </a:r>
            <a:r>
              <a:rPr lang="vi-VN" sz="2400" dirty="0">
                <a:latin typeface="Cambria" panose="02040503050406030204" pitchFamily="18" charset="0"/>
                <a:ea typeface="Cambria" panose="02040503050406030204" pitchFamily="18" charset="0"/>
              </a:rPr>
              <a:t>, în absenţa unui profesionalism sau în prezenţa unor interese puternice (</a:t>
            </a:r>
            <a:r>
              <a:rPr lang="vi-VN" sz="2400" dirty="0" smtClean="0">
                <a:latin typeface="Cambria" panose="02040503050406030204" pitchFamily="18" charset="0"/>
                <a:ea typeface="Cambria" panose="02040503050406030204" pitchFamily="18" charset="0"/>
              </a:rPr>
              <a:t>nu</a:t>
            </a:r>
            <a:r>
              <a:rPr lang="ro-RO" sz="2400" dirty="0" smtClean="0">
                <a:latin typeface="Cambria" panose="02040503050406030204" pitchFamily="18" charset="0"/>
                <a:ea typeface="Cambria" panose="02040503050406030204" pitchFamily="18" charset="0"/>
              </a:rPr>
              <a:t> </a:t>
            </a:r>
            <a:r>
              <a:rPr lang="vi-VN" sz="2400" dirty="0" smtClean="0">
                <a:latin typeface="Cambria" panose="02040503050406030204" pitchFamily="18" charset="0"/>
                <a:ea typeface="Cambria" panose="02040503050406030204" pitchFamily="18" charset="0"/>
              </a:rPr>
              <a:t>neapărat </a:t>
            </a:r>
            <a:r>
              <a:rPr lang="vi-VN" sz="2400" dirty="0">
                <a:latin typeface="Cambria" panose="02040503050406030204" pitchFamily="18" charset="0"/>
                <a:ea typeface="Cambria" panose="02040503050406030204" pitchFamily="18" charset="0"/>
              </a:rPr>
              <a:t>materiale) cel care are această putere va selecta în special acele </a:t>
            </a:r>
            <a:r>
              <a:rPr lang="vi-VN" sz="2400" dirty="0" smtClean="0">
                <a:latin typeface="Cambria" panose="02040503050406030204" pitchFamily="18" charset="0"/>
                <a:ea typeface="Cambria" panose="02040503050406030204" pitchFamily="18" charset="0"/>
              </a:rPr>
              <a:t>ştiri</a:t>
            </a:r>
            <a:r>
              <a:rPr lang="ro-RO" sz="2400" dirty="0" smtClean="0">
                <a:latin typeface="Cambria" panose="02040503050406030204" pitchFamily="18" charset="0"/>
                <a:ea typeface="Cambria" panose="02040503050406030204" pitchFamily="18" charset="0"/>
              </a:rPr>
              <a:t> </a:t>
            </a:r>
            <a:r>
              <a:rPr lang="it-IT" sz="2400" dirty="0" smtClean="0">
                <a:latin typeface="Cambria" panose="02040503050406030204" pitchFamily="18" charset="0"/>
                <a:ea typeface="Cambria" panose="02040503050406030204" pitchFamily="18" charset="0"/>
              </a:rPr>
              <a:t>care </a:t>
            </a:r>
            <a:r>
              <a:rPr lang="it-IT" sz="2400" dirty="0">
                <a:latin typeface="Cambria" panose="02040503050406030204" pitchFamily="18" charset="0"/>
                <a:ea typeface="Cambria" panose="02040503050406030204" pitchFamily="18" charset="0"/>
              </a:rPr>
              <a:t>îi vor servi interesele sau, în cel mai fericit caz, nu i le vor leza.</a:t>
            </a:r>
            <a:endParaRPr lang="ro-RO" sz="24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927013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err="1">
                <a:latin typeface="Cambria" panose="02040503050406030204" pitchFamily="18" charset="0"/>
                <a:ea typeface="Cambria" panose="02040503050406030204" pitchFamily="18" charset="0"/>
              </a:rPr>
              <a:t>Manipularea</a:t>
            </a:r>
            <a:r>
              <a:rPr lang="en-US" dirty="0">
                <a:latin typeface="Cambria" panose="02040503050406030204" pitchFamily="18" charset="0"/>
                <a:ea typeface="Cambria" panose="02040503050406030204" pitchFamily="18" charset="0"/>
              </a:rPr>
              <a:t> </a:t>
            </a:r>
            <a:r>
              <a:rPr lang="ro-RO" dirty="0">
                <a:latin typeface="Cambria" panose="02040503050406030204" pitchFamily="18" charset="0"/>
                <a:ea typeface="Cambria" panose="02040503050406030204" pitchFamily="18" charset="0"/>
              </a:rPr>
              <a:t>prin emisiunile de știri</a:t>
            </a:r>
          </a:p>
        </p:txBody>
      </p:sp>
      <p:sp>
        <p:nvSpPr>
          <p:cNvPr id="3" name="Объект 2"/>
          <p:cNvSpPr>
            <a:spLocks noGrp="1"/>
          </p:cNvSpPr>
          <p:nvPr>
            <p:ph idx="1"/>
          </p:nvPr>
        </p:nvSpPr>
        <p:spPr>
          <a:xfrm>
            <a:off x="677334" y="1331495"/>
            <a:ext cx="8596668" cy="4709867"/>
          </a:xfrm>
        </p:spPr>
        <p:txBody>
          <a:bodyPr>
            <a:normAutofit/>
          </a:bodyPr>
          <a:lstStyle/>
          <a:p>
            <a:pPr marL="118872" indent="0" algn="just">
              <a:buNone/>
            </a:pPr>
            <a:r>
              <a:rPr lang="ro-RO" sz="2400" dirty="0" smtClean="0">
                <a:latin typeface="Cambria" panose="02040503050406030204" pitchFamily="18" charset="0"/>
                <a:ea typeface="Cambria" panose="02040503050406030204" pitchFamily="18" charset="0"/>
              </a:rPr>
              <a:t>2. </a:t>
            </a:r>
            <a:r>
              <a:rPr lang="vi-VN" sz="2400" u="sng" dirty="0">
                <a:latin typeface="Cambria" panose="02040503050406030204" pitchFamily="18" charset="0"/>
                <a:ea typeface="Cambria" panose="02040503050406030204" pitchFamily="18" charset="0"/>
              </a:rPr>
              <a:t>conceperea ştirilor</a:t>
            </a:r>
            <a:r>
              <a:rPr lang="vi-VN" sz="2400" dirty="0">
                <a:latin typeface="Cambria" panose="02040503050406030204" pitchFamily="18" charset="0"/>
                <a:ea typeface="Cambria" panose="02040503050406030204" pitchFamily="18" charset="0"/>
              </a:rPr>
              <a:t>. </a:t>
            </a:r>
            <a:endParaRPr lang="ro-RO" sz="2400" dirty="0" smtClean="0">
              <a:latin typeface="Cambria" panose="02040503050406030204" pitchFamily="18" charset="0"/>
              <a:ea typeface="Cambria" panose="02040503050406030204" pitchFamily="18" charset="0"/>
            </a:endParaRPr>
          </a:p>
          <a:p>
            <a:pPr marL="118872" indent="0" algn="just">
              <a:buNone/>
            </a:pPr>
            <a:r>
              <a:rPr lang="vi-VN" sz="2400" dirty="0" smtClean="0">
                <a:latin typeface="Cambria" panose="02040503050406030204" pitchFamily="18" charset="0"/>
                <a:ea typeface="Cambria" panose="02040503050406030204" pitchFamily="18" charset="0"/>
              </a:rPr>
              <a:t>Ştirile </a:t>
            </a:r>
            <a:r>
              <a:rPr lang="vi-VN" sz="2400" dirty="0">
                <a:latin typeface="Cambria" panose="02040503050406030204" pitchFamily="18" charset="0"/>
                <a:ea typeface="Cambria" panose="02040503050406030204" pitchFamily="18" charset="0"/>
              </a:rPr>
              <a:t>sunt astfel concepute încât să poată fi asimilate </a:t>
            </a:r>
            <a:r>
              <a:rPr lang="vi-VN" sz="2400" dirty="0" smtClean="0">
                <a:latin typeface="Cambria" panose="02040503050406030204" pitchFamily="18" charset="0"/>
                <a:ea typeface="Cambria" panose="02040503050406030204" pitchFamily="18" charset="0"/>
              </a:rPr>
              <a:t>cu</a:t>
            </a:r>
            <a:r>
              <a:rPr lang="ro-RO" sz="2400" dirty="0" smtClean="0">
                <a:latin typeface="Cambria" panose="02040503050406030204" pitchFamily="18" charset="0"/>
                <a:ea typeface="Cambria" panose="02040503050406030204" pitchFamily="18" charset="0"/>
              </a:rPr>
              <a:t> </a:t>
            </a:r>
            <a:r>
              <a:rPr lang="vi-VN" sz="2400" dirty="0" smtClean="0">
                <a:latin typeface="Cambria" panose="02040503050406030204" pitchFamily="18" charset="0"/>
                <a:ea typeface="Cambria" panose="02040503050406030204" pitchFamily="18" charset="0"/>
              </a:rPr>
              <a:t>uşurinţă </a:t>
            </a:r>
            <a:r>
              <a:rPr lang="vi-VN" sz="2400" dirty="0">
                <a:latin typeface="Cambria" panose="02040503050406030204" pitchFamily="18" charset="0"/>
                <a:ea typeface="Cambria" panose="02040503050406030204" pitchFamily="18" charset="0"/>
              </a:rPr>
              <a:t>de telespectatori. Au o formulare simplă, stilistic accesibilă, </a:t>
            </a:r>
            <a:r>
              <a:rPr lang="vi-VN" sz="2400" dirty="0" smtClean="0">
                <a:latin typeface="Cambria" panose="02040503050406030204" pitchFamily="18" charset="0"/>
                <a:ea typeface="Cambria" panose="02040503050406030204" pitchFamily="18" charset="0"/>
              </a:rPr>
              <a:t>cu</a:t>
            </a:r>
            <a:r>
              <a:rPr lang="ro-RO" sz="2400" dirty="0" smtClean="0">
                <a:latin typeface="Cambria" panose="02040503050406030204" pitchFamily="18" charset="0"/>
                <a:ea typeface="Cambria" panose="02040503050406030204" pitchFamily="18" charset="0"/>
              </a:rPr>
              <a:t> </a:t>
            </a:r>
            <a:r>
              <a:rPr lang="vi-VN" sz="2400" dirty="0" smtClean="0">
                <a:latin typeface="Cambria" panose="02040503050406030204" pitchFamily="18" charset="0"/>
                <a:ea typeface="Cambria" panose="02040503050406030204" pitchFamily="18" charset="0"/>
              </a:rPr>
              <a:t>tonalităţi </a:t>
            </a:r>
            <a:r>
              <a:rPr lang="vi-VN" sz="2400" dirty="0">
                <a:latin typeface="Cambria" panose="02040503050406030204" pitchFamily="18" charset="0"/>
                <a:ea typeface="Cambria" panose="02040503050406030204" pitchFamily="18" charset="0"/>
              </a:rPr>
              <a:t>uşor optimiste sau pesimiste, în funcţie de senzaţia care </a:t>
            </a:r>
            <a:r>
              <a:rPr lang="vi-VN" sz="2400" dirty="0" smtClean="0">
                <a:latin typeface="Cambria" panose="02040503050406030204" pitchFamily="18" charset="0"/>
                <a:ea typeface="Cambria" panose="02040503050406030204" pitchFamily="18" charset="0"/>
              </a:rPr>
              <a:t>trebuie</a:t>
            </a:r>
            <a:r>
              <a:rPr lang="ro-RO" sz="2400" dirty="0" smtClean="0">
                <a:latin typeface="Cambria" panose="02040503050406030204" pitchFamily="18" charset="0"/>
                <a:ea typeface="Cambria" panose="02040503050406030204" pitchFamily="18" charset="0"/>
              </a:rPr>
              <a:t> </a:t>
            </a:r>
            <a:r>
              <a:rPr lang="vi-VN" sz="2400" dirty="0" smtClean="0">
                <a:latin typeface="Cambria" panose="02040503050406030204" pitchFamily="18" charset="0"/>
                <a:ea typeface="Cambria" panose="02040503050406030204" pitchFamily="18" charset="0"/>
              </a:rPr>
              <a:t>transmisă </a:t>
            </a:r>
            <a:r>
              <a:rPr lang="vi-VN" sz="2400" dirty="0">
                <a:latin typeface="Cambria" panose="02040503050406030204" pitchFamily="18" charset="0"/>
                <a:ea typeface="Cambria" panose="02040503050406030204" pitchFamily="18" charset="0"/>
              </a:rPr>
              <a:t>telespectatorului.</a:t>
            </a:r>
          </a:p>
          <a:p>
            <a:pPr marL="118872" indent="0" algn="just">
              <a:buNone/>
            </a:pPr>
            <a:r>
              <a:rPr lang="vi-VN" sz="2400" dirty="0">
                <a:latin typeface="Cambria" panose="02040503050406030204" pitchFamily="18" charset="0"/>
                <a:ea typeface="Cambria" panose="02040503050406030204" pitchFamily="18" charset="0"/>
              </a:rPr>
              <a:t>3. </a:t>
            </a:r>
            <a:r>
              <a:rPr lang="vi-VN" sz="2400" u="sng" dirty="0">
                <a:latin typeface="Cambria" panose="02040503050406030204" pitchFamily="18" charset="0"/>
                <a:ea typeface="Cambria" panose="02040503050406030204" pitchFamily="18" charset="0"/>
              </a:rPr>
              <a:t>plasarea ştirilor</a:t>
            </a:r>
            <a:r>
              <a:rPr lang="vi-VN" sz="2400" dirty="0">
                <a:latin typeface="Cambria" panose="02040503050406030204" pitchFamily="18" charset="0"/>
                <a:ea typeface="Cambria" panose="02040503050406030204" pitchFamily="18" charset="0"/>
              </a:rPr>
              <a:t>. </a:t>
            </a:r>
            <a:endParaRPr lang="ro-RO" sz="2400" dirty="0" smtClean="0">
              <a:latin typeface="Cambria" panose="02040503050406030204" pitchFamily="18" charset="0"/>
              <a:ea typeface="Cambria" panose="02040503050406030204" pitchFamily="18" charset="0"/>
            </a:endParaRPr>
          </a:p>
          <a:p>
            <a:pPr marL="118872" indent="0" algn="just">
              <a:buNone/>
            </a:pPr>
            <a:r>
              <a:rPr lang="vi-VN" sz="2400" dirty="0" smtClean="0">
                <a:latin typeface="Cambria" panose="02040503050406030204" pitchFamily="18" charset="0"/>
                <a:ea typeface="Cambria" panose="02040503050406030204" pitchFamily="18" charset="0"/>
              </a:rPr>
              <a:t>O </a:t>
            </a:r>
            <a:r>
              <a:rPr lang="vi-VN" sz="2400" dirty="0">
                <a:latin typeface="Cambria" panose="02040503050406030204" pitchFamily="18" charset="0"/>
                <a:ea typeface="Cambria" panose="02040503050406030204" pitchFamily="18" charset="0"/>
              </a:rPr>
              <a:t>ştire care deschide jurnalul va fi considerată „</a:t>
            </a:r>
            <a:r>
              <a:rPr lang="vi-VN" sz="2400" dirty="0" smtClean="0">
                <a:latin typeface="Cambria" panose="02040503050406030204" pitchFamily="18" charset="0"/>
                <a:ea typeface="Cambria" panose="02040503050406030204" pitchFamily="18" charset="0"/>
              </a:rPr>
              <a:t>mai</a:t>
            </a:r>
            <a:r>
              <a:rPr lang="ro-RO" sz="2400" dirty="0" smtClean="0">
                <a:latin typeface="Cambria" panose="02040503050406030204" pitchFamily="18" charset="0"/>
                <a:ea typeface="Cambria" panose="02040503050406030204" pitchFamily="18" charset="0"/>
              </a:rPr>
              <a:t> </a:t>
            </a:r>
            <a:r>
              <a:rPr lang="it-IT" sz="2400" dirty="0" smtClean="0">
                <a:latin typeface="Cambria" panose="02040503050406030204" pitchFamily="18" charset="0"/>
                <a:ea typeface="Cambria" panose="02040503050406030204" pitchFamily="18" charset="0"/>
              </a:rPr>
              <a:t>adevărată</a:t>
            </a:r>
            <a:r>
              <a:rPr lang="it-IT" sz="2400" dirty="0">
                <a:latin typeface="Cambria" panose="02040503050406030204" pitchFamily="18" charset="0"/>
                <a:ea typeface="Cambria" panose="02040503050406030204" pitchFamily="18" charset="0"/>
              </a:rPr>
              <a:t>“ pentru că va fi considerată „mai importantă“. O ştire plasată </a:t>
            </a:r>
            <a:r>
              <a:rPr lang="it-IT" sz="2400" dirty="0" smtClean="0">
                <a:latin typeface="Cambria" panose="02040503050406030204" pitchFamily="18" charset="0"/>
                <a:ea typeface="Cambria" panose="02040503050406030204" pitchFamily="18" charset="0"/>
              </a:rPr>
              <a:t>în</a:t>
            </a:r>
            <a:r>
              <a:rPr lang="ro-RO" sz="2400" dirty="0" smtClean="0">
                <a:latin typeface="Cambria" panose="02040503050406030204" pitchFamily="18" charset="0"/>
                <a:ea typeface="Cambria" panose="02040503050406030204" pitchFamily="18" charset="0"/>
              </a:rPr>
              <a:t> </a:t>
            </a:r>
            <a:r>
              <a:rPr lang="it-IT" sz="2400" dirty="0" smtClean="0">
                <a:latin typeface="Cambria" panose="02040503050406030204" pitchFamily="18" charset="0"/>
                <a:ea typeface="Cambria" panose="02040503050406030204" pitchFamily="18" charset="0"/>
              </a:rPr>
              <a:t>mijlocul </a:t>
            </a:r>
            <a:r>
              <a:rPr lang="it-IT" sz="2400" dirty="0">
                <a:latin typeface="Cambria" panose="02040503050406030204" pitchFamily="18" charset="0"/>
                <a:ea typeface="Cambria" panose="02040503050406030204" pitchFamily="18" charset="0"/>
              </a:rPr>
              <a:t>jurnalului va beneficia de o importanţă mai mică în </a:t>
            </a:r>
            <a:r>
              <a:rPr lang="it-IT" sz="2400" dirty="0" smtClean="0">
                <a:latin typeface="Cambria" panose="02040503050406030204" pitchFamily="18" charset="0"/>
                <a:ea typeface="Cambria" panose="02040503050406030204" pitchFamily="18" charset="0"/>
              </a:rPr>
              <a:t>ochii</a:t>
            </a:r>
            <a:r>
              <a:rPr lang="ro-RO" sz="2400" dirty="0" smtClean="0">
                <a:latin typeface="Cambria" panose="02040503050406030204" pitchFamily="18" charset="0"/>
                <a:ea typeface="Cambria" panose="02040503050406030204" pitchFamily="18" charset="0"/>
              </a:rPr>
              <a:t> </a:t>
            </a:r>
            <a:r>
              <a:rPr lang="vi-VN" sz="2400" dirty="0" smtClean="0">
                <a:latin typeface="Cambria" panose="02040503050406030204" pitchFamily="18" charset="0"/>
                <a:ea typeface="Cambria" panose="02040503050406030204" pitchFamily="18" charset="0"/>
              </a:rPr>
              <a:t>telespectatorilor</a:t>
            </a:r>
            <a:r>
              <a:rPr lang="vi-VN" sz="2400" dirty="0">
                <a:latin typeface="Cambria" panose="02040503050406030204" pitchFamily="18" charset="0"/>
                <a:ea typeface="Cambria" panose="02040503050406030204" pitchFamily="18" charset="0"/>
              </a:rPr>
              <a:t>. De asemenea, plasarea unei ştiri după calupul publicitar îi </a:t>
            </a:r>
            <a:r>
              <a:rPr lang="vi-VN" sz="2400" dirty="0" smtClean="0">
                <a:latin typeface="Cambria" panose="02040503050406030204" pitchFamily="18" charset="0"/>
                <a:ea typeface="Cambria" panose="02040503050406030204" pitchFamily="18" charset="0"/>
              </a:rPr>
              <a:t>va</a:t>
            </a:r>
            <a:r>
              <a:rPr lang="ro-RO" sz="2400" dirty="0" smtClean="0">
                <a:latin typeface="Cambria" panose="02040503050406030204" pitchFamily="18" charset="0"/>
                <a:ea typeface="Cambria" panose="02040503050406030204" pitchFamily="18" charset="0"/>
              </a:rPr>
              <a:t> diminua </a:t>
            </a:r>
            <a:r>
              <a:rPr lang="ro-RO" sz="2400" dirty="0">
                <a:latin typeface="Cambria" panose="02040503050406030204" pitchFamily="18" charset="0"/>
                <a:ea typeface="Cambria" panose="02040503050406030204" pitchFamily="18" charset="0"/>
              </a:rPr>
              <a:t>din seriozitate.</a:t>
            </a:r>
          </a:p>
        </p:txBody>
      </p:sp>
    </p:spTree>
    <p:extLst>
      <p:ext uri="{BB962C8B-B14F-4D97-AF65-F5344CB8AC3E}">
        <p14:creationId xmlns:p14="http://schemas.microsoft.com/office/powerpoint/2010/main" val="3807137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err="1">
                <a:latin typeface="Cambria" panose="02040503050406030204" pitchFamily="18" charset="0"/>
                <a:ea typeface="Cambria" panose="02040503050406030204" pitchFamily="18" charset="0"/>
              </a:rPr>
              <a:t>Manipularea</a:t>
            </a:r>
            <a:r>
              <a:rPr lang="en-US" dirty="0">
                <a:latin typeface="Cambria" panose="02040503050406030204" pitchFamily="18" charset="0"/>
                <a:ea typeface="Cambria" panose="02040503050406030204" pitchFamily="18" charset="0"/>
              </a:rPr>
              <a:t> </a:t>
            </a:r>
            <a:r>
              <a:rPr lang="ro-RO" dirty="0">
                <a:latin typeface="Cambria" panose="02040503050406030204" pitchFamily="18" charset="0"/>
                <a:ea typeface="Cambria" panose="02040503050406030204" pitchFamily="18" charset="0"/>
              </a:rPr>
              <a:t>prin emisiunile de știri</a:t>
            </a:r>
          </a:p>
        </p:txBody>
      </p:sp>
      <p:sp>
        <p:nvSpPr>
          <p:cNvPr id="3" name="Объект 2"/>
          <p:cNvSpPr>
            <a:spLocks noGrp="1"/>
          </p:cNvSpPr>
          <p:nvPr>
            <p:ph idx="1"/>
          </p:nvPr>
        </p:nvSpPr>
        <p:spPr>
          <a:xfrm>
            <a:off x="677333" y="1475875"/>
            <a:ext cx="9252729" cy="4565488"/>
          </a:xfrm>
        </p:spPr>
        <p:txBody>
          <a:bodyPr>
            <a:normAutofit/>
          </a:bodyPr>
          <a:lstStyle/>
          <a:p>
            <a:pPr marL="118872" indent="0" algn="just">
              <a:buNone/>
            </a:pPr>
            <a:r>
              <a:rPr lang="ro-RO" sz="2000" u="sng" dirty="0" smtClean="0">
                <a:latin typeface="Cambria" panose="02040503050406030204" pitchFamily="18" charset="0"/>
                <a:ea typeface="Cambria" panose="02040503050406030204" pitchFamily="18" charset="0"/>
              </a:rPr>
              <a:t>4. titlurile </a:t>
            </a:r>
            <a:r>
              <a:rPr lang="ro-RO" sz="2000" u="sng" dirty="0">
                <a:latin typeface="Cambria" panose="02040503050406030204" pitchFamily="18" charset="0"/>
                <a:ea typeface="Cambria" panose="02040503050406030204" pitchFamily="18" charset="0"/>
              </a:rPr>
              <a:t>ştirii. </a:t>
            </a:r>
            <a:endParaRPr lang="ro-RO" sz="2000" u="sng" dirty="0" smtClean="0">
              <a:latin typeface="Cambria" panose="02040503050406030204" pitchFamily="18" charset="0"/>
              <a:ea typeface="Cambria" panose="02040503050406030204" pitchFamily="18" charset="0"/>
            </a:endParaRPr>
          </a:p>
          <a:p>
            <a:pPr marL="118872" indent="0" algn="just">
              <a:buNone/>
            </a:pPr>
            <a:r>
              <a:rPr lang="pt-BR" sz="2000" dirty="0" smtClean="0">
                <a:latin typeface="Cambria" panose="02040503050406030204" pitchFamily="18" charset="0"/>
                <a:ea typeface="Cambria" panose="02040503050406030204" pitchFamily="18" charset="0"/>
              </a:rPr>
              <a:t>Pentru a</a:t>
            </a:r>
            <a:r>
              <a:rPr lang="ro-RO" sz="2000" dirty="0" smtClean="0">
                <a:latin typeface="Cambria" panose="02040503050406030204" pitchFamily="18" charset="0"/>
                <a:ea typeface="Cambria" panose="02040503050406030204" pitchFamily="18" charset="0"/>
              </a:rPr>
              <a:t> atrage </a:t>
            </a:r>
            <a:r>
              <a:rPr lang="ro-RO" sz="2000" dirty="0">
                <a:latin typeface="Cambria" panose="02040503050406030204" pitchFamily="18" charset="0"/>
                <a:ea typeface="Cambria" panose="02040503050406030204" pitchFamily="18" charset="0"/>
              </a:rPr>
              <a:t>atenţia telespectatorului se folosesc formule bombastice, </a:t>
            </a:r>
            <a:r>
              <a:rPr lang="ro-RO" sz="2000" dirty="0" smtClean="0">
                <a:latin typeface="Cambria" panose="02040503050406030204" pitchFamily="18" charset="0"/>
                <a:ea typeface="Cambria" panose="02040503050406030204" pitchFamily="18" charset="0"/>
              </a:rPr>
              <a:t>adeseori </a:t>
            </a:r>
            <a:r>
              <a:rPr lang="vi-VN" sz="2000" dirty="0" smtClean="0">
                <a:latin typeface="Cambria" panose="02040503050406030204" pitchFamily="18" charset="0"/>
                <a:ea typeface="Cambria" panose="02040503050406030204" pitchFamily="18" charset="0"/>
              </a:rPr>
              <a:t>exagerate</a:t>
            </a:r>
            <a:r>
              <a:rPr lang="vi-VN" sz="2000" dirty="0">
                <a:latin typeface="Cambria" panose="02040503050406030204" pitchFamily="18" charset="0"/>
                <a:ea typeface="Cambria" panose="02040503050406030204" pitchFamily="18" charset="0"/>
              </a:rPr>
              <a:t>. De multe ori titlul prezintă o concluzie posibilă şi nu arată (din </a:t>
            </a:r>
            <a:r>
              <a:rPr lang="vi-VN" sz="2000" dirty="0" smtClean="0">
                <a:latin typeface="Cambria" panose="02040503050406030204" pitchFamily="18" charset="0"/>
                <a:ea typeface="Cambria" panose="02040503050406030204" pitchFamily="18" charset="0"/>
              </a:rPr>
              <a:t>lipsă</a:t>
            </a:r>
            <a:r>
              <a:rPr lang="ro-RO" sz="2000" dirty="0" smtClean="0">
                <a:latin typeface="Cambria" panose="02040503050406030204" pitchFamily="18" charset="0"/>
                <a:ea typeface="Cambria" panose="02040503050406030204" pitchFamily="18" charset="0"/>
              </a:rPr>
              <a:t> de </a:t>
            </a:r>
            <a:r>
              <a:rPr lang="ro-RO" sz="2000" dirty="0">
                <a:latin typeface="Cambria" panose="02040503050406030204" pitchFamily="18" charset="0"/>
                <a:ea typeface="Cambria" panose="02040503050406030204" pitchFamily="18" charset="0"/>
              </a:rPr>
              <a:t>spaţiu) şi celelalte opţiuni.</a:t>
            </a:r>
          </a:p>
          <a:p>
            <a:pPr marL="118872" indent="0" algn="just">
              <a:buNone/>
            </a:pPr>
            <a:r>
              <a:rPr lang="vi-VN" sz="2000" u="sng" dirty="0">
                <a:latin typeface="Cambria" panose="02040503050406030204" pitchFamily="18" charset="0"/>
                <a:ea typeface="Cambria" panose="02040503050406030204" pitchFamily="18" charset="0"/>
              </a:rPr>
              <a:t>5. alegerea amănuntelor. </a:t>
            </a:r>
            <a:endParaRPr lang="ro-RO" sz="2000" u="sng" dirty="0" smtClean="0">
              <a:latin typeface="Cambria" panose="02040503050406030204" pitchFamily="18" charset="0"/>
              <a:ea typeface="Cambria" panose="02040503050406030204" pitchFamily="18" charset="0"/>
            </a:endParaRPr>
          </a:p>
          <a:p>
            <a:pPr marL="118872" indent="0" algn="just">
              <a:buNone/>
            </a:pPr>
            <a:r>
              <a:rPr lang="vi-VN" sz="2000" dirty="0" smtClean="0">
                <a:latin typeface="Cambria" panose="02040503050406030204" pitchFamily="18" charset="0"/>
                <a:ea typeface="Cambria" panose="02040503050406030204" pitchFamily="18" charset="0"/>
              </a:rPr>
              <a:t>Evident </a:t>
            </a:r>
            <a:r>
              <a:rPr lang="vi-VN" sz="2000" dirty="0">
                <a:latin typeface="Cambria" panose="02040503050406030204" pitchFamily="18" charset="0"/>
                <a:ea typeface="Cambria" panose="02040503050406030204" pitchFamily="18" charset="0"/>
              </a:rPr>
              <a:t>că este foarte greu dacă nu imposibil </a:t>
            </a:r>
            <a:r>
              <a:rPr lang="vi-VN" sz="2000" dirty="0" smtClean="0">
                <a:latin typeface="Cambria" panose="02040503050406030204" pitchFamily="18" charset="0"/>
                <a:ea typeface="Cambria" panose="02040503050406030204" pitchFamily="18" charset="0"/>
              </a:rPr>
              <a:t>să</a:t>
            </a:r>
            <a:r>
              <a:rPr lang="ro-RO" sz="2000" dirty="0" smtClean="0">
                <a:latin typeface="Cambria" panose="02040503050406030204" pitchFamily="18" charset="0"/>
                <a:ea typeface="Cambria" panose="02040503050406030204" pitchFamily="18" charset="0"/>
              </a:rPr>
              <a:t> </a:t>
            </a:r>
            <a:r>
              <a:rPr lang="vi-VN" sz="2000" dirty="0" smtClean="0">
                <a:latin typeface="Cambria" panose="02040503050406030204" pitchFamily="18" charset="0"/>
                <a:ea typeface="Cambria" panose="02040503050406030204" pitchFamily="18" charset="0"/>
              </a:rPr>
              <a:t>prezinţi </a:t>
            </a:r>
            <a:r>
              <a:rPr lang="vi-VN" sz="2000" dirty="0">
                <a:latin typeface="Cambria" panose="02040503050406030204" pitchFamily="18" charset="0"/>
                <a:ea typeface="Cambria" panose="02040503050406030204" pitchFamily="18" charset="0"/>
              </a:rPr>
              <a:t>într-un scurt buletin de ştiri întreaga desfăşurare şi istorie a </a:t>
            </a:r>
            <a:r>
              <a:rPr lang="vi-VN" sz="2000" dirty="0" smtClean="0">
                <a:latin typeface="Cambria" panose="02040503050406030204" pitchFamily="18" charset="0"/>
                <a:ea typeface="Cambria" panose="02040503050406030204" pitchFamily="18" charset="0"/>
              </a:rPr>
              <a:t>unui</a:t>
            </a:r>
            <a:r>
              <a:rPr lang="ro-RO" sz="2000" dirty="0" smtClean="0">
                <a:latin typeface="Cambria" panose="02040503050406030204" pitchFamily="18" charset="0"/>
                <a:ea typeface="Cambria" panose="02040503050406030204" pitchFamily="18" charset="0"/>
              </a:rPr>
              <a:t> </a:t>
            </a:r>
            <a:r>
              <a:rPr lang="vi-VN" sz="2000" dirty="0" smtClean="0">
                <a:latin typeface="Cambria" panose="02040503050406030204" pitchFamily="18" charset="0"/>
                <a:ea typeface="Cambria" panose="02040503050406030204" pitchFamily="18" charset="0"/>
              </a:rPr>
              <a:t>eveniment </a:t>
            </a:r>
            <a:r>
              <a:rPr lang="vi-VN" sz="2000" dirty="0">
                <a:latin typeface="Cambria" panose="02040503050406030204" pitchFamily="18" charset="0"/>
                <a:ea typeface="Cambria" panose="02040503050406030204" pitchFamily="18" charset="0"/>
              </a:rPr>
              <a:t>complex şi deosebit de important. De aceea, este necesară </a:t>
            </a:r>
            <a:r>
              <a:rPr lang="vi-VN" sz="2000" dirty="0" smtClean="0">
                <a:latin typeface="Cambria" panose="02040503050406030204" pitchFamily="18" charset="0"/>
                <a:ea typeface="Cambria" panose="02040503050406030204" pitchFamily="18" charset="0"/>
              </a:rPr>
              <a:t>selectarea</a:t>
            </a:r>
            <a:r>
              <a:rPr lang="ro-RO" sz="2000" dirty="0" smtClean="0">
                <a:latin typeface="Cambria" panose="02040503050406030204" pitchFamily="18" charset="0"/>
                <a:ea typeface="Cambria" panose="02040503050406030204" pitchFamily="18" charset="0"/>
              </a:rPr>
              <a:t> </a:t>
            </a:r>
            <a:r>
              <a:rPr lang="vi-VN" sz="2000" dirty="0" smtClean="0">
                <a:latin typeface="Cambria" panose="02040503050406030204" pitchFamily="18" charset="0"/>
                <a:ea typeface="Cambria" panose="02040503050406030204" pitchFamily="18" charset="0"/>
              </a:rPr>
              <a:t>acelor </a:t>
            </a:r>
            <a:r>
              <a:rPr lang="vi-VN" sz="2000" dirty="0">
                <a:latin typeface="Cambria" panose="02040503050406030204" pitchFamily="18" charset="0"/>
                <a:ea typeface="Cambria" panose="02040503050406030204" pitchFamily="18" charset="0"/>
              </a:rPr>
              <a:t>amănunte care pot fi susţinute cu informaţii şi imagini. Pentru „</a:t>
            </a:r>
            <a:r>
              <a:rPr lang="vi-VN" sz="2000" dirty="0" smtClean="0">
                <a:latin typeface="Cambria" panose="02040503050406030204" pitchFamily="18" charset="0"/>
                <a:ea typeface="Cambria" panose="02040503050406030204" pitchFamily="18" charset="0"/>
              </a:rPr>
              <a:t>coerenţa“</a:t>
            </a:r>
            <a:r>
              <a:rPr lang="ro-RO" sz="2000" dirty="0" smtClean="0">
                <a:latin typeface="Cambria" panose="02040503050406030204" pitchFamily="18" charset="0"/>
                <a:ea typeface="Cambria" panose="02040503050406030204" pitchFamily="18" charset="0"/>
              </a:rPr>
              <a:t> </a:t>
            </a:r>
            <a:r>
              <a:rPr lang="vi-VN" sz="2000" dirty="0" smtClean="0">
                <a:latin typeface="Cambria" panose="02040503050406030204" pitchFamily="18" charset="0"/>
                <a:ea typeface="Cambria" panose="02040503050406030204" pitchFamily="18" charset="0"/>
              </a:rPr>
              <a:t>şi </a:t>
            </a:r>
            <a:r>
              <a:rPr lang="vi-VN" sz="2000" dirty="0">
                <a:latin typeface="Cambria" panose="02040503050406030204" pitchFamily="18" charset="0"/>
                <a:ea typeface="Cambria" panose="02040503050406030204" pitchFamily="18" charset="0"/>
              </a:rPr>
              <a:t>cursivitatea relatării, vor fi eliminate acele elemente neclarificate sau care </a:t>
            </a:r>
            <a:r>
              <a:rPr lang="vi-VN" sz="2000" dirty="0" smtClean="0">
                <a:latin typeface="Cambria" panose="02040503050406030204" pitchFamily="18" charset="0"/>
                <a:ea typeface="Cambria" panose="02040503050406030204" pitchFamily="18" charset="0"/>
              </a:rPr>
              <a:t>ar</a:t>
            </a:r>
            <a:r>
              <a:rPr lang="ro-RO" sz="2000" dirty="0" smtClean="0">
                <a:latin typeface="Cambria" panose="02040503050406030204" pitchFamily="18" charset="0"/>
                <a:ea typeface="Cambria" panose="02040503050406030204" pitchFamily="18" charset="0"/>
              </a:rPr>
              <a:t> </a:t>
            </a:r>
            <a:r>
              <a:rPr lang="vi-VN" sz="2000" dirty="0" smtClean="0">
                <a:latin typeface="Cambria" panose="02040503050406030204" pitchFamily="18" charset="0"/>
                <a:ea typeface="Cambria" panose="02040503050406030204" pitchFamily="18" charset="0"/>
              </a:rPr>
              <a:t>necesita </a:t>
            </a:r>
            <a:r>
              <a:rPr lang="vi-VN" sz="2000" dirty="0">
                <a:latin typeface="Cambria" panose="02040503050406030204" pitchFamily="18" charset="0"/>
                <a:ea typeface="Cambria" panose="02040503050406030204" pitchFamily="18" charset="0"/>
              </a:rPr>
              <a:t>un spaţiu extrem de mare pentru lămurire şi se folosesc în special </a:t>
            </a:r>
            <a:r>
              <a:rPr lang="vi-VN" sz="2000" dirty="0" smtClean="0">
                <a:latin typeface="Cambria" panose="02040503050406030204" pitchFamily="18" charset="0"/>
                <a:ea typeface="Cambria" panose="02040503050406030204" pitchFamily="18" charset="0"/>
              </a:rPr>
              <a:t>acele</a:t>
            </a:r>
            <a:r>
              <a:rPr lang="ro-RO" sz="2000" dirty="0" smtClean="0">
                <a:latin typeface="Cambria" panose="02040503050406030204" pitchFamily="18" charset="0"/>
                <a:ea typeface="Cambria" panose="02040503050406030204" pitchFamily="18" charset="0"/>
              </a:rPr>
              <a:t> </a:t>
            </a:r>
            <a:r>
              <a:rPr lang="vi-VN" sz="2000" dirty="0" smtClean="0">
                <a:latin typeface="Cambria" panose="02040503050406030204" pitchFamily="18" charset="0"/>
                <a:ea typeface="Cambria" panose="02040503050406030204" pitchFamily="18" charset="0"/>
              </a:rPr>
              <a:t>amănunte </a:t>
            </a:r>
            <a:r>
              <a:rPr lang="vi-VN" sz="2000" dirty="0">
                <a:latin typeface="Cambria" panose="02040503050406030204" pitchFamily="18" charset="0"/>
                <a:ea typeface="Cambria" panose="02040503050406030204" pitchFamily="18" charset="0"/>
              </a:rPr>
              <a:t>uşor de prezentat şi de explicat şi care se încadrează perfect </a:t>
            </a:r>
            <a:r>
              <a:rPr lang="vi-VN" sz="2000" dirty="0" smtClean="0">
                <a:latin typeface="Cambria" panose="02040503050406030204" pitchFamily="18" charset="0"/>
                <a:ea typeface="Cambria" panose="02040503050406030204" pitchFamily="18" charset="0"/>
              </a:rPr>
              <a:t>în</a:t>
            </a:r>
            <a:r>
              <a:rPr lang="ro-RO" sz="2000" dirty="0" smtClean="0">
                <a:latin typeface="Cambria" panose="02040503050406030204" pitchFamily="18" charset="0"/>
                <a:ea typeface="Cambria" panose="02040503050406030204" pitchFamily="18" charset="0"/>
              </a:rPr>
              <a:t> </a:t>
            </a:r>
            <a:r>
              <a:rPr lang="vi-VN" sz="2000" dirty="0" smtClean="0">
                <a:latin typeface="Cambria" panose="02040503050406030204" pitchFamily="18" charset="0"/>
                <a:ea typeface="Cambria" panose="02040503050406030204" pitchFamily="18" charset="0"/>
              </a:rPr>
              <a:t>desfăşurarea </a:t>
            </a:r>
            <a:r>
              <a:rPr lang="vi-VN" sz="2000" dirty="0">
                <a:latin typeface="Cambria" panose="02040503050406030204" pitchFamily="18" charset="0"/>
                <a:ea typeface="Cambria" panose="02040503050406030204" pitchFamily="18" charset="0"/>
              </a:rPr>
              <a:t>evenimentului.</a:t>
            </a:r>
            <a:endParaRPr lang="ro-RO" sz="2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327657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err="1">
                <a:latin typeface="Cambria" panose="02040503050406030204" pitchFamily="18" charset="0"/>
                <a:ea typeface="Cambria" panose="02040503050406030204" pitchFamily="18" charset="0"/>
              </a:rPr>
              <a:t>Manipularea</a:t>
            </a:r>
            <a:r>
              <a:rPr lang="en-US" dirty="0">
                <a:latin typeface="Cambria" panose="02040503050406030204" pitchFamily="18" charset="0"/>
                <a:ea typeface="Cambria" panose="02040503050406030204" pitchFamily="18" charset="0"/>
              </a:rPr>
              <a:t> </a:t>
            </a:r>
            <a:r>
              <a:rPr lang="ro-RO" dirty="0">
                <a:latin typeface="Cambria" panose="02040503050406030204" pitchFamily="18" charset="0"/>
                <a:ea typeface="Cambria" panose="02040503050406030204" pitchFamily="18" charset="0"/>
              </a:rPr>
              <a:t>prin emisiunile de știri</a:t>
            </a:r>
          </a:p>
        </p:txBody>
      </p:sp>
      <p:sp>
        <p:nvSpPr>
          <p:cNvPr id="3" name="Объект 2"/>
          <p:cNvSpPr>
            <a:spLocks noGrp="1"/>
          </p:cNvSpPr>
          <p:nvPr>
            <p:ph idx="1"/>
          </p:nvPr>
        </p:nvSpPr>
        <p:spPr/>
        <p:txBody>
          <a:bodyPr>
            <a:normAutofit/>
          </a:bodyPr>
          <a:lstStyle/>
          <a:p>
            <a:pPr marL="118872" indent="0" algn="just">
              <a:buNone/>
            </a:pPr>
            <a:r>
              <a:rPr lang="ro-RO" sz="2800" dirty="0" smtClean="0">
                <a:latin typeface="Cambria" panose="02040503050406030204" pitchFamily="18" charset="0"/>
                <a:ea typeface="Cambria" panose="02040503050406030204" pitchFamily="18" charset="0"/>
              </a:rPr>
              <a:t>6. </a:t>
            </a:r>
            <a:r>
              <a:rPr lang="vi-VN" sz="2800" u="sng" dirty="0" smtClean="0">
                <a:latin typeface="Cambria" panose="02040503050406030204" pitchFamily="18" charset="0"/>
                <a:ea typeface="Cambria" panose="02040503050406030204" pitchFamily="18" charset="0"/>
              </a:rPr>
              <a:t>selecţia </a:t>
            </a:r>
            <a:r>
              <a:rPr lang="vi-VN" sz="2800" u="sng" dirty="0">
                <a:latin typeface="Cambria" panose="02040503050406030204" pitchFamily="18" charset="0"/>
                <a:ea typeface="Cambria" panose="02040503050406030204" pitchFamily="18" charset="0"/>
              </a:rPr>
              <a:t>imaginilor. </a:t>
            </a:r>
            <a:endParaRPr lang="ro-RO" sz="2800" u="sng" dirty="0" smtClean="0">
              <a:latin typeface="Cambria" panose="02040503050406030204" pitchFamily="18" charset="0"/>
              <a:ea typeface="Cambria" panose="02040503050406030204" pitchFamily="18" charset="0"/>
            </a:endParaRPr>
          </a:p>
          <a:p>
            <a:pPr marL="118872" indent="0" algn="just">
              <a:buNone/>
            </a:pPr>
            <a:r>
              <a:rPr lang="vi-VN" sz="2800" dirty="0" smtClean="0">
                <a:latin typeface="Cambria" panose="02040503050406030204" pitchFamily="18" charset="0"/>
                <a:ea typeface="Cambria" panose="02040503050406030204" pitchFamily="18" charset="0"/>
              </a:rPr>
              <a:t>Vor </a:t>
            </a:r>
            <a:r>
              <a:rPr lang="vi-VN" sz="2800" dirty="0">
                <a:latin typeface="Cambria" panose="02040503050406030204" pitchFamily="18" charset="0"/>
                <a:ea typeface="Cambria" panose="02040503050406030204" pitchFamily="18" charset="0"/>
              </a:rPr>
              <a:t>fi alese acele imagini care să dea </a:t>
            </a:r>
            <a:r>
              <a:rPr lang="vi-VN" sz="2800" dirty="0" smtClean="0">
                <a:latin typeface="Cambria" panose="02040503050406030204" pitchFamily="18" charset="0"/>
                <a:ea typeface="Cambria" panose="02040503050406030204" pitchFamily="18" charset="0"/>
              </a:rPr>
              <a:t>greutate</a:t>
            </a:r>
            <a:r>
              <a:rPr lang="ro-RO" sz="2800" dirty="0" smtClean="0">
                <a:latin typeface="Cambria" panose="02040503050406030204" pitchFamily="18" charset="0"/>
                <a:ea typeface="Cambria" panose="02040503050406030204" pitchFamily="18" charset="0"/>
              </a:rPr>
              <a:t> informaţiilor</a:t>
            </a:r>
            <a:r>
              <a:rPr lang="ro-RO" sz="2800" dirty="0">
                <a:latin typeface="Cambria" panose="02040503050406030204" pitchFamily="18" charset="0"/>
                <a:ea typeface="Cambria" panose="02040503050406030204" pitchFamily="18" charset="0"/>
              </a:rPr>
              <a:t>. De multe ori se vor </a:t>
            </a:r>
            <a:r>
              <a:rPr lang="ro-RO" sz="2800" dirty="0" smtClean="0">
                <a:latin typeface="Cambria" panose="02040503050406030204" pitchFamily="18" charset="0"/>
                <a:ea typeface="Cambria" panose="02040503050406030204" pitchFamily="18" charset="0"/>
              </a:rPr>
              <a:t>folosi </a:t>
            </a:r>
            <a:r>
              <a:rPr lang="ro-RO" sz="2800" dirty="0">
                <a:latin typeface="Cambria" panose="02040503050406030204" pitchFamily="18" charset="0"/>
                <a:ea typeface="Cambria" panose="02040503050406030204" pitchFamily="18" charset="0"/>
              </a:rPr>
              <a:t>imagini pentru a masca lipsa </a:t>
            </a:r>
            <a:r>
              <a:rPr lang="ro-RO" sz="2800" dirty="0" smtClean="0">
                <a:latin typeface="Cambria" panose="02040503050406030204" pitchFamily="18" charset="0"/>
                <a:ea typeface="Cambria" panose="02040503050406030204" pitchFamily="18" charset="0"/>
              </a:rPr>
              <a:t>unor informaţii </a:t>
            </a:r>
            <a:r>
              <a:rPr lang="ro-RO" sz="2800" dirty="0">
                <a:latin typeface="Cambria" panose="02040503050406030204" pitchFamily="18" charset="0"/>
                <a:ea typeface="Cambria" panose="02040503050406030204" pitchFamily="18" charset="0"/>
              </a:rPr>
              <a:t>complete. Se va </a:t>
            </a:r>
            <a:r>
              <a:rPr lang="ro-RO" sz="2800" dirty="0" smtClean="0">
                <a:latin typeface="Cambria" panose="02040503050406030204" pitchFamily="18" charset="0"/>
                <a:ea typeface="Cambria" panose="02040503050406030204" pitchFamily="18" charset="0"/>
              </a:rPr>
              <a:t>pasa telespectatorului </a:t>
            </a:r>
            <a:r>
              <a:rPr lang="ro-RO" sz="2800" dirty="0">
                <a:latin typeface="Cambria" panose="02040503050406030204" pitchFamily="18" charset="0"/>
                <a:ea typeface="Cambria" panose="02040503050406030204" pitchFamily="18" charset="0"/>
              </a:rPr>
              <a:t>responsabilitatea „</a:t>
            </a:r>
            <a:r>
              <a:rPr lang="ro-RO" sz="2800" dirty="0" smtClean="0">
                <a:latin typeface="Cambria" panose="02040503050406030204" pitchFamily="18" charset="0"/>
                <a:ea typeface="Cambria" panose="02040503050406030204" pitchFamily="18" charset="0"/>
              </a:rPr>
              <a:t>înţelegerii“ circumstanţelor </a:t>
            </a:r>
            <a:r>
              <a:rPr lang="ro-RO" sz="2800" dirty="0">
                <a:latin typeface="Cambria" panose="02040503050406030204" pitchFamily="18" charset="0"/>
                <a:ea typeface="Cambria" panose="02040503050406030204" pitchFamily="18" charset="0"/>
              </a:rPr>
              <a:t>şi elementelor componente ale unui eveniment.</a:t>
            </a:r>
          </a:p>
        </p:txBody>
      </p:sp>
    </p:spTree>
    <p:extLst>
      <p:ext uri="{BB962C8B-B14F-4D97-AF65-F5344CB8AC3E}">
        <p14:creationId xmlns:p14="http://schemas.microsoft.com/office/powerpoint/2010/main" val="1818466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vi-VN" b="0" dirty="0">
                <a:latin typeface="Cambria" panose="02040503050406030204" pitchFamily="18" charset="0"/>
                <a:ea typeface="Cambria" panose="02040503050406030204" pitchFamily="18" charset="0"/>
              </a:rPr>
              <a:t>Henri Pierre Cathala </a:t>
            </a:r>
            <a:r>
              <a:rPr lang="ro-RO" b="0" dirty="0" smtClean="0">
                <a:latin typeface="Cambria" panose="02040503050406030204" pitchFamily="18" charset="0"/>
                <a:ea typeface="Cambria" panose="02040503050406030204" pitchFamily="18" charset="0"/>
              </a:rPr>
              <a:t>- </a:t>
            </a:r>
            <a:r>
              <a:rPr lang="vi-VN" b="0" dirty="0" smtClean="0">
                <a:latin typeface="Cambria" panose="02040503050406030204" pitchFamily="18" charset="0"/>
                <a:ea typeface="Cambria" panose="02040503050406030204" pitchFamily="18" charset="0"/>
              </a:rPr>
              <a:t>tipuri </a:t>
            </a:r>
            <a:r>
              <a:rPr lang="vi-VN" b="0" dirty="0">
                <a:latin typeface="Cambria" panose="02040503050406030204" pitchFamily="18" charset="0"/>
                <a:ea typeface="Cambria" panose="02040503050406030204" pitchFamily="18" charset="0"/>
              </a:rPr>
              <a:t>de manipulare a adevărului</a:t>
            </a:r>
            <a:endParaRPr lang="ro-RO"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a:xfrm>
            <a:off x="310243" y="1771651"/>
            <a:ext cx="10140043" cy="4269712"/>
          </a:xfrm>
        </p:spPr>
        <p:txBody>
          <a:bodyPr>
            <a:noAutofit/>
          </a:bodyPr>
          <a:lstStyle/>
          <a:p>
            <a:pPr algn="just">
              <a:spcBef>
                <a:spcPts val="0"/>
              </a:spcBef>
            </a:pPr>
            <a:r>
              <a:rPr lang="vi-VN" dirty="0">
                <a:latin typeface="Cambria" panose="02040503050406030204" pitchFamily="18" charset="0"/>
                <a:ea typeface="Cambria" panose="02040503050406030204" pitchFamily="18" charset="0"/>
              </a:rPr>
              <a:t>amestecarea jumătăţilor de adevăr cu jumătăţi de minciună, primele ajutând </a:t>
            </a:r>
            <a:r>
              <a:rPr lang="vi-VN" dirty="0" smtClean="0">
                <a:latin typeface="Cambria" panose="02040503050406030204" pitchFamily="18" charset="0"/>
                <a:ea typeface="Cambria" panose="02040503050406030204" pitchFamily="18" charset="0"/>
              </a:rPr>
              <a:t>la</a:t>
            </a:r>
            <a:r>
              <a:rPr lang="ro-RO" dirty="0" smtClean="0">
                <a:latin typeface="Cambria" panose="02040503050406030204" pitchFamily="18" charset="0"/>
                <a:ea typeface="Cambria" panose="02040503050406030204" pitchFamily="18" charset="0"/>
              </a:rPr>
              <a:t> acceptarea </a:t>
            </a:r>
            <a:r>
              <a:rPr lang="ro-RO" dirty="0">
                <a:latin typeface="Cambria" panose="02040503050406030204" pitchFamily="18" charset="0"/>
                <a:ea typeface="Cambria" panose="02040503050406030204" pitchFamily="18" charset="0"/>
              </a:rPr>
              <a:t>celorlalte.</a:t>
            </a:r>
          </a:p>
          <a:p>
            <a:pPr algn="just">
              <a:spcBef>
                <a:spcPts val="0"/>
              </a:spcBef>
            </a:pPr>
            <a:r>
              <a:rPr lang="it-IT" dirty="0">
                <a:latin typeface="Cambria" panose="02040503050406030204" pitchFamily="18" charset="0"/>
                <a:ea typeface="Cambria" panose="02040503050406030204" pitchFamily="18" charset="0"/>
              </a:rPr>
              <a:t>minciuna gogonată, fascinantă pentru spiritele paradoxale.</a:t>
            </a:r>
          </a:p>
          <a:p>
            <a:pPr algn="just">
              <a:spcBef>
                <a:spcPts val="0"/>
              </a:spcBef>
            </a:pPr>
            <a:r>
              <a:rPr lang="vi-VN" dirty="0">
                <a:latin typeface="Cambria" panose="02040503050406030204" pitchFamily="18" charset="0"/>
                <a:ea typeface="Cambria" panose="02040503050406030204" pitchFamily="18" charset="0"/>
              </a:rPr>
              <a:t>contraadevărul, imposibil de verificat din cauza lipsei martorilor.</a:t>
            </a:r>
          </a:p>
          <a:p>
            <a:pPr algn="just">
              <a:spcBef>
                <a:spcPts val="0"/>
              </a:spcBef>
            </a:pPr>
            <a:r>
              <a:rPr lang="ro-RO" dirty="0">
                <a:latin typeface="Cambria" panose="02040503050406030204" pitchFamily="18" charset="0"/>
                <a:ea typeface="Cambria" panose="02040503050406030204" pitchFamily="18" charset="0"/>
              </a:rPr>
              <a:t>omisiunea unor elemente.</a:t>
            </a:r>
          </a:p>
          <a:p>
            <a:pPr algn="just">
              <a:spcBef>
                <a:spcPts val="0"/>
              </a:spcBef>
            </a:pPr>
            <a:r>
              <a:rPr lang="vi-VN" dirty="0">
                <a:latin typeface="Cambria" panose="02040503050406030204" pitchFamily="18" charset="0"/>
                <a:ea typeface="Cambria" panose="02040503050406030204" pitchFamily="18" charset="0"/>
              </a:rPr>
              <a:t>valorificarea amănuntelor neesenţiale, în detrimentul esenţei.</a:t>
            </a:r>
          </a:p>
          <a:p>
            <a:pPr algn="just">
              <a:spcBef>
                <a:spcPts val="0"/>
              </a:spcBef>
            </a:pPr>
            <a:r>
              <a:rPr lang="vi-VN" dirty="0">
                <a:latin typeface="Cambria" panose="02040503050406030204" pitchFamily="18" charset="0"/>
                <a:ea typeface="Cambria" panose="02040503050406030204" pitchFamily="18" charset="0"/>
              </a:rPr>
              <a:t>amestecarea faptelor, a opiniilor şi a persoanelor astfel încât să poată fi </a:t>
            </a:r>
            <a:r>
              <a:rPr lang="vi-VN" dirty="0" smtClean="0">
                <a:latin typeface="Cambria" panose="02040503050406030204" pitchFamily="18" charset="0"/>
                <a:ea typeface="Cambria" panose="02040503050406030204" pitchFamily="18" charset="0"/>
              </a:rPr>
              <a:t>folosită</a:t>
            </a:r>
            <a:r>
              <a:rPr lang="en-US" dirty="0" smtClean="0">
                <a:latin typeface="Cambria" panose="02040503050406030204" pitchFamily="18" charset="0"/>
                <a:ea typeface="Cambria" panose="02040503050406030204" pitchFamily="18" charset="0"/>
              </a:rPr>
              <a:t> </a:t>
            </a:r>
            <a:r>
              <a:rPr lang="ro-RO" dirty="0" smtClean="0">
                <a:latin typeface="Cambria" panose="02040503050406030204" pitchFamily="18" charset="0"/>
                <a:ea typeface="Cambria" panose="02040503050406030204" pitchFamily="18" charset="0"/>
              </a:rPr>
              <a:t>oricând </a:t>
            </a:r>
            <a:r>
              <a:rPr lang="ro-RO" dirty="0">
                <a:latin typeface="Cambria" panose="02040503050406030204" pitchFamily="18" charset="0"/>
                <a:ea typeface="Cambria" panose="02040503050406030204" pitchFamily="18" charset="0"/>
              </a:rPr>
              <a:t>generalizarea.</a:t>
            </a:r>
          </a:p>
          <a:p>
            <a:pPr algn="just">
              <a:spcBef>
                <a:spcPts val="0"/>
              </a:spcBef>
            </a:pPr>
            <a:r>
              <a:rPr lang="it-IT" dirty="0">
                <a:latin typeface="Cambria" panose="02040503050406030204" pitchFamily="18" charset="0"/>
                <a:ea typeface="Cambria" panose="02040503050406030204" pitchFamily="18" charset="0"/>
              </a:rPr>
              <a:t>comparaţii forţate, de multe ori poetice şi amuzante.</a:t>
            </a:r>
          </a:p>
          <a:p>
            <a:pPr algn="just">
              <a:spcBef>
                <a:spcPts val="0"/>
              </a:spcBef>
            </a:pPr>
            <a:r>
              <a:rPr lang="it-IT" dirty="0">
                <a:latin typeface="Cambria" panose="02040503050406030204" pitchFamily="18" charset="0"/>
                <a:ea typeface="Cambria" panose="02040503050406030204" pitchFamily="18" charset="0"/>
              </a:rPr>
              <a:t>folosirea unui ton sau a unei mimici care să dea o greutate nejustificată</a:t>
            </a:r>
            <a:r>
              <a:rPr lang="ro-RO" dirty="0">
                <a:latin typeface="Cambria" panose="02040503050406030204" pitchFamily="18" charset="0"/>
                <a:ea typeface="Cambria" panose="02040503050406030204" pitchFamily="18" charset="0"/>
              </a:rPr>
              <a:t> informaţiei transmise.</a:t>
            </a:r>
          </a:p>
          <a:p>
            <a:pPr algn="just">
              <a:spcBef>
                <a:spcPts val="0"/>
              </a:spcBef>
            </a:pPr>
            <a:r>
              <a:rPr lang="ro-RO" dirty="0">
                <a:latin typeface="Cambria" panose="02040503050406030204" pitchFamily="18" charset="0"/>
                <a:ea typeface="Cambria" panose="02040503050406030204" pitchFamily="18" charset="0"/>
              </a:rPr>
              <a:t> exagerarea.</a:t>
            </a:r>
          </a:p>
          <a:p>
            <a:pPr algn="just">
              <a:spcBef>
                <a:spcPts val="0"/>
              </a:spcBef>
            </a:pPr>
            <a:r>
              <a:rPr lang="vi-VN" dirty="0">
                <a:latin typeface="Cambria" panose="02040503050406030204" pitchFamily="18" charset="0"/>
                <a:ea typeface="Cambria" panose="02040503050406030204" pitchFamily="18" charset="0"/>
              </a:rPr>
              <a:t>folosirea ironiei sau a sarcasmului atunci când se vorbeşte despre adevăr.</a:t>
            </a:r>
          </a:p>
          <a:p>
            <a:pPr algn="just">
              <a:spcBef>
                <a:spcPts val="0"/>
              </a:spcBef>
            </a:pPr>
            <a:r>
              <a:rPr lang="it-IT" dirty="0">
                <a:latin typeface="Cambria" panose="02040503050406030204" pitchFamily="18" charset="0"/>
                <a:ea typeface="Cambria" panose="02040503050406030204" pitchFamily="18" charset="0"/>
              </a:rPr>
              <a:t>etichetarea interlocutorului şi atribuirea unei apartene</a:t>
            </a:r>
            <a:r>
              <a:rPr lang="ro-RO" dirty="0">
                <a:latin typeface="Cambria" panose="02040503050406030204" pitchFamily="18" charset="0"/>
                <a:ea typeface="Cambria" panose="02040503050406030204" pitchFamily="18" charset="0"/>
              </a:rPr>
              <a:t>n</a:t>
            </a:r>
            <a:r>
              <a:rPr lang="it-IT" dirty="0">
                <a:latin typeface="Cambria" panose="02040503050406030204" pitchFamily="18" charset="0"/>
                <a:ea typeface="Cambria" panose="02040503050406030204" pitchFamily="18" charset="0"/>
              </a:rPr>
              <a:t>ţe la un anumit sistem </a:t>
            </a:r>
            <a:r>
              <a:rPr lang="it-IT" dirty="0" smtClean="0">
                <a:latin typeface="Cambria" panose="02040503050406030204" pitchFamily="18" charset="0"/>
                <a:ea typeface="Cambria" panose="02040503050406030204" pitchFamily="18" charset="0"/>
              </a:rPr>
              <a:t>de </a:t>
            </a:r>
            <a:r>
              <a:rPr lang="vi-VN" dirty="0" smtClean="0">
                <a:latin typeface="Cambria" panose="02040503050406030204" pitchFamily="18" charset="0"/>
                <a:ea typeface="Cambria" panose="02040503050406030204" pitchFamily="18" charset="0"/>
              </a:rPr>
              <a:t>idei</a:t>
            </a:r>
            <a:r>
              <a:rPr lang="vi-VN" dirty="0">
                <a:latin typeface="Cambria" panose="02040503050406030204" pitchFamily="18" charset="0"/>
                <a:ea typeface="Cambria" panose="02040503050406030204" pitchFamily="18" charset="0"/>
              </a:rPr>
              <a:t>, considerat negativ de către telespectatori dar fără legătură cu subiectul</a:t>
            </a:r>
            <a:r>
              <a:rPr lang="ro-RO" dirty="0">
                <a:latin typeface="Cambria" panose="02040503050406030204" pitchFamily="18" charset="0"/>
                <a:ea typeface="Cambria" panose="02040503050406030204" pitchFamily="18" charset="0"/>
              </a:rPr>
              <a:t> discutat.</a:t>
            </a:r>
          </a:p>
          <a:p>
            <a:pPr algn="just">
              <a:spcBef>
                <a:spcPts val="0"/>
              </a:spcBef>
            </a:pPr>
            <a:r>
              <a:rPr lang="vi-VN" dirty="0">
                <a:latin typeface="Cambria" panose="02040503050406030204" pitchFamily="18" charset="0"/>
                <a:ea typeface="Cambria" panose="02040503050406030204" pitchFamily="18" charset="0"/>
              </a:rPr>
              <a:t>adevărul prezentat ca o minciună sau negarea unei afirmaţii astfel încât</a:t>
            </a:r>
            <a:r>
              <a:rPr lang="ro-RO" dirty="0">
                <a:latin typeface="Cambria" panose="02040503050406030204" pitchFamily="18" charset="0"/>
                <a:ea typeface="Cambria" panose="02040503050406030204" pitchFamily="18" charset="0"/>
              </a:rPr>
              <a:t> </a:t>
            </a:r>
            <a:r>
              <a:rPr lang="pt-BR" dirty="0">
                <a:latin typeface="Cambria" panose="02040503050406030204" pitchFamily="18" charset="0"/>
                <a:ea typeface="Cambria" panose="02040503050406030204" pitchFamily="18" charset="0"/>
              </a:rPr>
              <a:t>telespectatorul să rămână cu convingerea că, de fapt, cel ce a făcut-o este de</a:t>
            </a:r>
            <a:r>
              <a:rPr lang="ro-RO" dirty="0">
                <a:latin typeface="Cambria" panose="02040503050406030204" pitchFamily="18" charset="0"/>
                <a:ea typeface="Cambria" panose="02040503050406030204" pitchFamily="18" charset="0"/>
              </a:rPr>
              <a:t> acord cu ea.</a:t>
            </a:r>
          </a:p>
        </p:txBody>
      </p:sp>
    </p:spTree>
    <p:extLst>
      <p:ext uri="{BB962C8B-B14F-4D97-AF65-F5344CB8AC3E}">
        <p14:creationId xmlns:p14="http://schemas.microsoft.com/office/powerpoint/2010/main" val="814679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ro-RO" sz="2400" dirty="0">
                <a:latin typeface="Cambria" panose="02040503050406030204" pitchFamily="18" charset="0"/>
                <a:ea typeface="Cambria" panose="02040503050406030204" pitchFamily="18" charset="0"/>
              </a:rPr>
              <a:t>1.Tipuri de manipulare televizată</a:t>
            </a:r>
            <a:endParaRPr lang="en-US" sz="2400" dirty="0">
              <a:latin typeface="Cambria" panose="02040503050406030204" pitchFamily="18" charset="0"/>
              <a:ea typeface="Cambria" panose="02040503050406030204" pitchFamily="18" charset="0"/>
            </a:endParaRPr>
          </a:p>
        </p:txBody>
      </p:sp>
      <p:sp>
        <p:nvSpPr>
          <p:cNvPr id="5" name="Content Placeholder 4"/>
          <p:cNvSpPr>
            <a:spLocks noGrp="1"/>
          </p:cNvSpPr>
          <p:nvPr>
            <p:ph idx="1"/>
          </p:nvPr>
        </p:nvSpPr>
        <p:spPr>
          <a:xfrm>
            <a:off x="677334" y="1240971"/>
            <a:ext cx="8596668" cy="4800391"/>
          </a:xfrm>
        </p:spPr>
        <p:txBody>
          <a:bodyPr>
            <a:normAutofit/>
          </a:bodyPr>
          <a:lstStyle/>
          <a:p>
            <a:r>
              <a:rPr lang="ro-RO" sz="2000" dirty="0">
                <a:latin typeface="Cambria" panose="02040503050406030204" pitchFamily="18" charset="0"/>
                <a:ea typeface="Cambria" panose="02040503050406030204" pitchFamily="18" charset="0"/>
              </a:rPr>
              <a:t>Manipulare prin imagine</a:t>
            </a:r>
          </a:p>
          <a:p>
            <a:r>
              <a:rPr lang="ro-RO" sz="2000" dirty="0">
                <a:latin typeface="Cambria" panose="02040503050406030204" pitchFamily="18" charset="0"/>
                <a:ea typeface="Cambria" panose="02040503050406030204" pitchFamily="18" charset="0"/>
              </a:rPr>
              <a:t>Manipulare prin filmare</a:t>
            </a:r>
          </a:p>
          <a:p>
            <a:r>
              <a:rPr lang="ro-RO" sz="2000" dirty="0">
                <a:latin typeface="Cambria" panose="02040503050406030204" pitchFamily="18" charset="0"/>
                <a:ea typeface="Cambria" panose="02040503050406030204" pitchFamily="18" charset="0"/>
              </a:rPr>
              <a:t>Manipulare prin montaj</a:t>
            </a:r>
          </a:p>
          <a:p>
            <a:r>
              <a:rPr lang="ro-RO" sz="2000" dirty="0">
                <a:latin typeface="Cambria" panose="02040503050406030204" pitchFamily="18" charset="0"/>
                <a:ea typeface="Cambria" panose="02040503050406030204" pitchFamily="18" charset="0"/>
              </a:rPr>
              <a:t>Manipulare prin comentariul din off</a:t>
            </a:r>
          </a:p>
          <a:p>
            <a:r>
              <a:rPr lang="ro-RO" sz="2000" dirty="0">
                <a:latin typeface="Cambria" panose="02040503050406030204" pitchFamily="18" charset="0"/>
                <a:ea typeface="Cambria" panose="02040503050406030204" pitchFamily="18" charset="0"/>
              </a:rPr>
              <a:t>Manipulare prin paginaţie</a:t>
            </a:r>
          </a:p>
          <a:p>
            <a:r>
              <a:rPr lang="ro-RO" sz="2000" dirty="0">
                <a:latin typeface="Cambria" panose="02040503050406030204" pitchFamily="18" charset="0"/>
                <a:ea typeface="Cambria" panose="02040503050406030204" pitchFamily="18" charset="0"/>
              </a:rPr>
              <a:t>Manipulare prin omisiune</a:t>
            </a:r>
          </a:p>
          <a:p>
            <a:r>
              <a:rPr lang="ro-RO" sz="2000" dirty="0">
                <a:latin typeface="Cambria" panose="02040503050406030204" pitchFamily="18" charset="0"/>
                <a:ea typeface="Cambria" panose="02040503050406030204" pitchFamily="18" charset="0"/>
              </a:rPr>
              <a:t>Manipulare prin zvonuri mediatice</a:t>
            </a:r>
          </a:p>
          <a:p>
            <a:r>
              <a:rPr lang="ro-RO" sz="2000" dirty="0">
                <a:latin typeface="Cambria" panose="02040503050406030204" pitchFamily="18" charset="0"/>
                <a:ea typeface="Cambria" panose="02040503050406030204" pitchFamily="18" charset="0"/>
              </a:rPr>
              <a:t>Manipulare prin cenzură</a:t>
            </a:r>
          </a:p>
          <a:p>
            <a:r>
              <a:rPr lang="ro-RO" sz="2000" dirty="0">
                <a:latin typeface="Cambria" panose="02040503050406030204" pitchFamily="18" charset="0"/>
                <a:ea typeface="Cambria" panose="02040503050406030204" pitchFamily="18" charset="0"/>
              </a:rPr>
              <a:t>Manipulare prin procedeul „a ascunde arătând”</a:t>
            </a:r>
          </a:p>
          <a:p>
            <a:r>
              <a:rPr lang="ro-RO" sz="2000" dirty="0">
                <a:latin typeface="Cambria" panose="02040503050406030204" pitchFamily="18" charset="0"/>
                <a:ea typeface="Cambria" panose="02040503050406030204" pitchFamily="18" charset="0"/>
              </a:rPr>
              <a:t>Manipulare prin charismă</a:t>
            </a:r>
          </a:p>
          <a:p>
            <a:r>
              <a:rPr lang="ro-RO" sz="2000" dirty="0">
                <a:latin typeface="Cambria" panose="02040503050406030204" pitchFamily="18" charset="0"/>
                <a:ea typeface="Cambria" panose="02040503050406030204" pitchFamily="18" charset="0"/>
              </a:rPr>
              <a:t>Manipulare prin jurnalişti</a:t>
            </a:r>
          </a:p>
        </p:txBody>
      </p:sp>
    </p:spTree>
    <p:extLst>
      <p:ext uri="{BB962C8B-B14F-4D97-AF65-F5344CB8AC3E}">
        <p14:creationId xmlns:p14="http://schemas.microsoft.com/office/powerpoint/2010/main" val="131345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dirty="0" smtClean="0">
                <a:latin typeface="Cambria" panose="02040503050406030204" pitchFamily="18" charset="0"/>
                <a:ea typeface="Cambria" panose="02040503050406030204" pitchFamily="18" charset="0"/>
              </a:rPr>
              <a:t>Manipularea prin imagine</a:t>
            </a:r>
            <a:endParaRPr lang="ro-RO" dirty="0">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p:txBody>
          <a:bodyPr>
            <a:normAutofit/>
          </a:bodyPr>
          <a:lstStyle/>
          <a:p>
            <a:pPr algn="just"/>
            <a:r>
              <a:rPr lang="it-IT" sz="2800" dirty="0">
                <a:latin typeface="Cambria" panose="02040503050406030204" pitchFamily="18" charset="0"/>
                <a:ea typeface="Cambria" panose="02040503050406030204" pitchFamily="18" charset="0"/>
              </a:rPr>
              <a:t>Tipurile de manipulare a imaginii se refera </a:t>
            </a:r>
            <a:r>
              <a:rPr lang="ro-RO" sz="2800" dirty="0">
                <a:latin typeface="Cambria" panose="02040503050406030204" pitchFamily="18" charset="0"/>
                <a:ea typeface="Cambria" panose="02040503050406030204" pitchFamily="18" charset="0"/>
              </a:rPr>
              <a:t>ș</a:t>
            </a:r>
            <a:r>
              <a:rPr lang="it-IT" sz="2800" dirty="0" smtClean="0">
                <a:latin typeface="Cambria" panose="02040503050406030204" pitchFamily="18" charset="0"/>
                <a:ea typeface="Cambria" panose="02040503050406030204" pitchFamily="18" charset="0"/>
              </a:rPr>
              <a:t>i </a:t>
            </a:r>
            <a:r>
              <a:rPr lang="it-IT" sz="2800" dirty="0">
                <a:latin typeface="Cambria" panose="02040503050406030204" pitchFamily="18" charset="0"/>
                <a:ea typeface="Cambria" panose="02040503050406030204" pitchFamily="18" charset="0"/>
              </a:rPr>
              <a:t>la fotografie </a:t>
            </a:r>
            <a:r>
              <a:rPr lang="ro-RO" sz="2800" dirty="0" smtClean="0">
                <a:latin typeface="Cambria" panose="02040503050406030204" pitchFamily="18" charset="0"/>
                <a:ea typeface="Cambria" panose="02040503050406030204" pitchFamily="18" charset="0"/>
              </a:rPr>
              <a:t>ș</a:t>
            </a:r>
            <a:r>
              <a:rPr lang="it-IT" sz="2800" dirty="0" smtClean="0">
                <a:latin typeface="Cambria" panose="02040503050406030204" pitchFamily="18" charset="0"/>
                <a:ea typeface="Cambria" panose="02040503050406030204" pitchFamily="18" charset="0"/>
              </a:rPr>
              <a:t>i </a:t>
            </a:r>
            <a:r>
              <a:rPr lang="it-IT" sz="2800" dirty="0">
                <a:latin typeface="Cambria" panose="02040503050406030204" pitchFamily="18" charset="0"/>
                <a:ea typeface="Cambria" panose="02040503050406030204" pitchFamily="18" charset="0"/>
              </a:rPr>
              <a:t>la imaginea </a:t>
            </a:r>
            <a:r>
              <a:rPr lang="it-IT" sz="2800" dirty="0" smtClean="0">
                <a:latin typeface="Cambria" panose="02040503050406030204" pitchFamily="18" charset="0"/>
                <a:ea typeface="Cambria" panose="02040503050406030204" pitchFamily="18" charset="0"/>
              </a:rPr>
              <a:t>mobil</a:t>
            </a:r>
            <a:r>
              <a:rPr lang="ro-RO" sz="2800" dirty="0" smtClean="0">
                <a:latin typeface="Cambria" panose="02040503050406030204" pitchFamily="18" charset="0"/>
                <a:ea typeface="Cambria" panose="02040503050406030204" pitchFamily="18" charset="0"/>
              </a:rPr>
              <a:t>ă</a:t>
            </a:r>
            <a:r>
              <a:rPr lang="it-IT" sz="2800" dirty="0" smtClean="0">
                <a:latin typeface="Cambria" panose="02040503050406030204" pitchFamily="18" charset="0"/>
                <a:ea typeface="Cambria" panose="02040503050406030204" pitchFamily="18" charset="0"/>
              </a:rPr>
              <a:t>.</a:t>
            </a:r>
            <a:endParaRPr lang="ro-RO" sz="2800" dirty="0" smtClean="0">
              <a:latin typeface="Cambria" panose="02040503050406030204" pitchFamily="18" charset="0"/>
              <a:ea typeface="Cambria" panose="02040503050406030204" pitchFamily="18" charset="0"/>
            </a:endParaRPr>
          </a:p>
          <a:p>
            <a:pPr algn="just"/>
            <a:r>
              <a:rPr lang="ro-RO" sz="2800" dirty="0">
                <a:latin typeface="Cambria" panose="02040503050406030204" pitchFamily="18" charset="0"/>
                <a:ea typeface="Cambria" panose="02040503050406030204" pitchFamily="18" charset="0"/>
              </a:rPr>
              <a:t>F</a:t>
            </a:r>
            <a:r>
              <a:rPr lang="ro-RO" sz="2800" dirty="0" smtClean="0">
                <a:latin typeface="Cambria" panose="02040503050406030204" pitchFamily="18" charset="0"/>
                <a:ea typeface="Cambria" panose="02040503050406030204" pitchFamily="18" charset="0"/>
              </a:rPr>
              <a:t>olosirea </a:t>
            </a:r>
            <a:r>
              <a:rPr lang="ro-RO" sz="2800" dirty="0">
                <a:latin typeface="Cambria" panose="02040503050406030204" pitchFamily="18" charset="0"/>
                <a:ea typeface="Cambria" panose="02040503050406030204" pitchFamily="18" charset="0"/>
              </a:rPr>
              <a:t>instrumentului de “clonare” a unei </a:t>
            </a:r>
            <a:r>
              <a:rPr lang="ro-RO" sz="2800" dirty="0" smtClean="0">
                <a:latin typeface="Cambria" panose="02040503050406030204" pitchFamily="18" charset="0"/>
                <a:ea typeface="Cambria" panose="02040503050406030204" pitchFamily="18" charset="0"/>
              </a:rPr>
              <a:t>porțiuni </a:t>
            </a:r>
            <a:r>
              <a:rPr lang="ro-RO" sz="2800" dirty="0">
                <a:latin typeface="Cambria" panose="02040503050406030204" pitchFamily="18" charset="0"/>
                <a:ea typeface="Cambria" panose="02040503050406030204" pitchFamily="18" charset="0"/>
              </a:rPr>
              <a:t>din imagine. Acest lucru se </a:t>
            </a:r>
            <a:r>
              <a:rPr lang="ro-RO" sz="2800" dirty="0" smtClean="0">
                <a:latin typeface="Cambria" panose="02040503050406030204" pitchFamily="18" charset="0"/>
                <a:ea typeface="Cambria" panose="02040503050406030204" pitchFamily="18" charset="0"/>
              </a:rPr>
              <a:t>întâmplă </a:t>
            </a:r>
            <a:r>
              <a:rPr lang="ro-RO" sz="2800" dirty="0">
                <a:latin typeface="Cambria" panose="02040503050406030204" pitchFamily="18" charset="0"/>
                <a:ea typeface="Cambria" panose="02040503050406030204" pitchFamily="18" charset="0"/>
              </a:rPr>
              <a:t>ș</a:t>
            </a:r>
            <a:r>
              <a:rPr lang="ro-RO" sz="2800" dirty="0" smtClean="0">
                <a:latin typeface="Cambria" panose="02040503050406030204" pitchFamily="18" charset="0"/>
                <a:ea typeface="Cambria" panose="02040503050406030204" pitchFamily="18" charset="0"/>
              </a:rPr>
              <a:t>i datorită </a:t>
            </a:r>
            <a:r>
              <a:rPr lang="ro-RO" sz="2800" dirty="0">
                <a:latin typeface="Cambria" panose="02040503050406030204" pitchFamily="18" charset="0"/>
                <a:ea typeface="Cambria" panose="02040503050406030204" pitchFamily="18" charset="0"/>
              </a:rPr>
              <a:t>faptului ca </a:t>
            </a:r>
            <a:r>
              <a:rPr lang="ro-RO" sz="2800" dirty="0" smtClean="0">
                <a:latin typeface="Cambria" panose="02040503050406030204" pitchFamily="18" charset="0"/>
                <a:ea typeface="Cambria" panose="02040503050406030204" pitchFamily="18" charset="0"/>
              </a:rPr>
              <a:t>în </a:t>
            </a:r>
            <a:r>
              <a:rPr lang="ro-RO" sz="2800" dirty="0">
                <a:latin typeface="Cambria" panose="02040503050406030204" pitchFamily="18" charset="0"/>
                <a:ea typeface="Cambria" panose="02040503050406030204" pitchFamily="18" charset="0"/>
              </a:rPr>
              <a:t>ziua de azi, </a:t>
            </a:r>
            <a:r>
              <a:rPr lang="ro-RO" sz="2800" dirty="0" smtClean="0">
                <a:latin typeface="Cambria" panose="02040503050406030204" pitchFamily="18" charset="0"/>
                <a:ea typeface="Cambria" panose="02040503050406030204" pitchFamily="18" charset="0"/>
              </a:rPr>
              <a:t>jurnaliștii aleargă după senzațional </a:t>
            </a:r>
            <a:r>
              <a:rPr lang="ro-RO" sz="2800" dirty="0">
                <a:latin typeface="Cambria" panose="02040503050406030204" pitchFamily="18" charset="0"/>
                <a:ea typeface="Cambria" panose="02040503050406030204" pitchFamily="18" charset="0"/>
              </a:rPr>
              <a:t>ș</a:t>
            </a:r>
            <a:r>
              <a:rPr lang="ro-RO" sz="2800" dirty="0" smtClean="0">
                <a:latin typeface="Cambria" panose="02040503050406030204" pitchFamily="18" charset="0"/>
                <a:ea typeface="Cambria" panose="02040503050406030204" pitchFamily="18" charset="0"/>
              </a:rPr>
              <a:t>i după recunoaștere profesională </a:t>
            </a:r>
            <a:r>
              <a:rPr lang="ro-RO" sz="2800" dirty="0">
                <a:latin typeface="Cambria" panose="02040503050406030204" pitchFamily="18" charset="0"/>
                <a:ea typeface="Cambria" panose="02040503050406030204" pitchFamily="18" charset="0"/>
              </a:rPr>
              <a:t>ș</a:t>
            </a:r>
            <a:r>
              <a:rPr lang="ro-RO" sz="2800" dirty="0" smtClean="0">
                <a:latin typeface="Cambria" panose="02040503050406030204" pitchFamily="18" charset="0"/>
                <a:ea typeface="Cambria" panose="02040503050406030204" pitchFamily="18" charset="0"/>
              </a:rPr>
              <a:t>i </a:t>
            </a:r>
            <a:r>
              <a:rPr lang="ro-RO" sz="2800" dirty="0">
                <a:latin typeface="Cambria" panose="02040503050406030204" pitchFamily="18" charset="0"/>
                <a:ea typeface="Cambria" panose="02040503050406030204" pitchFamily="18" charset="0"/>
              </a:rPr>
              <a:t>uneori </a:t>
            </a:r>
            <a:r>
              <a:rPr lang="ro-RO" sz="2800" dirty="0" smtClean="0">
                <a:latin typeface="Cambria" panose="02040503050406030204" pitchFamily="18" charset="0"/>
                <a:ea typeface="Cambria" panose="02040503050406030204" pitchFamily="18" charset="0"/>
              </a:rPr>
              <a:t>apelează </a:t>
            </a:r>
            <a:r>
              <a:rPr lang="ro-RO" sz="2800" dirty="0">
                <a:latin typeface="Cambria" panose="02040503050406030204" pitchFamily="18" charset="0"/>
                <a:ea typeface="Cambria" panose="02040503050406030204" pitchFamily="18" charset="0"/>
              </a:rPr>
              <a:t>la astfel de trucuri pentru </a:t>
            </a:r>
            <a:r>
              <a:rPr lang="ro-RO" sz="2800" dirty="0" smtClean="0">
                <a:latin typeface="Cambria" panose="02040503050406030204" pitchFamily="18" charset="0"/>
                <a:ea typeface="Cambria" panose="02040503050406030204" pitchFamily="18" charset="0"/>
              </a:rPr>
              <a:t>a-și </a:t>
            </a:r>
            <a:r>
              <a:rPr lang="ro-RO" sz="2800" dirty="0">
                <a:latin typeface="Cambria" panose="02040503050406030204" pitchFamily="18" charset="0"/>
                <a:ea typeface="Cambria" panose="02040503050406030204" pitchFamily="18" charset="0"/>
              </a:rPr>
              <a:t>vinde editorialele.</a:t>
            </a:r>
          </a:p>
        </p:txBody>
      </p:sp>
    </p:spTree>
    <p:extLst>
      <p:ext uri="{BB962C8B-B14F-4D97-AF65-F5344CB8AC3E}">
        <p14:creationId xmlns:p14="http://schemas.microsoft.com/office/powerpoint/2010/main" val="253098373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1996</TotalTime>
  <Words>1232</Words>
  <Application>Microsoft Office PowerPoint</Application>
  <PresentationFormat>Widescreen</PresentationFormat>
  <Paragraphs>124</Paragraphs>
  <Slides>22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Bookman Old Style</vt:lpstr>
      <vt:lpstr>Calibri</vt:lpstr>
      <vt:lpstr>Cambria</vt:lpstr>
      <vt:lpstr>Trebuchet MS</vt:lpstr>
      <vt:lpstr>Wingdings 3</vt:lpstr>
      <vt:lpstr>Facet</vt:lpstr>
      <vt:lpstr>Manipularea specifică prin TV</vt:lpstr>
      <vt:lpstr>Mânăm hoarda cu telecomanda</vt:lpstr>
      <vt:lpstr>Manipularea prin emisiunile de știri</vt:lpstr>
      <vt:lpstr>Manipularea prin emisiunile de știri</vt:lpstr>
      <vt:lpstr>Manipularea prin emisiunile de știri</vt:lpstr>
      <vt:lpstr>Manipularea prin emisiunile de știri</vt:lpstr>
      <vt:lpstr>Henri Pierre Cathala - tipuri de manipulare a adevărului</vt:lpstr>
      <vt:lpstr>1.Tipuri de manipulare televizată</vt:lpstr>
      <vt:lpstr>Manipularea prin imagine</vt:lpstr>
      <vt:lpstr>Manipulare prin filmare</vt:lpstr>
      <vt:lpstr>Manipularea prin montaj</vt:lpstr>
      <vt:lpstr>Manipularea prin sunet</vt:lpstr>
      <vt:lpstr>Manipularea prin culori</vt:lpstr>
      <vt:lpstr>Manipularea prin culori</vt:lpstr>
      <vt:lpstr>Manipularea prin comentariul din off</vt:lpstr>
      <vt:lpstr>Manipularea prin zvonuri mediatice</vt:lpstr>
      <vt:lpstr>Manipularea prin intoxicare </vt:lpstr>
      <vt:lpstr>Manipularea prin cenzură</vt:lpstr>
      <vt:lpstr>2. Elementele specifice realizării manipulării televizate</vt:lpstr>
      <vt:lpstr>Moderatorul manipulează prin:</vt:lpstr>
      <vt:lpstr>Compoziţia platoului</vt:lpstr>
      <vt:lpstr> Scenariul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Modurile de manipulare specifice TV</dc:title>
  <dc:creator>Oceretnii_Anastasia</dc:creator>
  <cp:lastModifiedBy>Viorica</cp:lastModifiedBy>
  <cp:revision>8</cp:revision>
  <dcterms:created xsi:type="dcterms:W3CDTF">2020-09-22T13:36:14Z</dcterms:created>
  <dcterms:modified xsi:type="dcterms:W3CDTF">2026-02-17T08:01:53Z</dcterms:modified>
</cp:coreProperties>
</file>