
<file path=[Content_Types].xml><?xml version="1.0" encoding="utf-8"?>
<Types xmlns="http://schemas.openxmlformats.org/package/2006/content-types">
  <Default Extension="png" ContentType="image/png"/>
  <Default Extension="webm" ContentType="video/webm"/>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87" r:id="rId5"/>
    <p:sldId id="303" r:id="rId6"/>
    <p:sldId id="304" r:id="rId7"/>
    <p:sldId id="259" r:id="rId8"/>
    <p:sldId id="290" r:id="rId9"/>
    <p:sldId id="285" r:id="rId10"/>
    <p:sldId id="288" r:id="rId11"/>
    <p:sldId id="260" r:id="rId12"/>
    <p:sldId id="261" r:id="rId13"/>
    <p:sldId id="305" r:id="rId14"/>
    <p:sldId id="262" r:id="rId15"/>
    <p:sldId id="289" r:id="rId16"/>
    <p:sldId id="264" r:id="rId17"/>
    <p:sldId id="291" r:id="rId18"/>
    <p:sldId id="265" r:id="rId19"/>
    <p:sldId id="292" r:id="rId20"/>
    <p:sldId id="293" r:id="rId21"/>
    <p:sldId id="294" r:id="rId22"/>
    <p:sldId id="295" r:id="rId23"/>
    <p:sldId id="296" r:id="rId24"/>
    <p:sldId id="282" r:id="rId25"/>
    <p:sldId id="284" r:id="rId26"/>
    <p:sldId id="297" r:id="rId27"/>
    <p:sldId id="266" r:id="rId28"/>
    <p:sldId id="272" r:id="rId29"/>
    <p:sldId id="298" r:id="rId30"/>
    <p:sldId id="306" r:id="rId31"/>
    <p:sldId id="281" r:id="rId32"/>
    <p:sldId id="299" r:id="rId33"/>
    <p:sldId id="280" r:id="rId34"/>
    <p:sldId id="300" r:id="rId35"/>
    <p:sldId id="278" r:id="rId36"/>
    <p:sldId id="267" r:id="rId37"/>
    <p:sldId id="301" r:id="rId38"/>
    <p:sldId id="302" r:id="rId39"/>
    <p:sldId id="279" r:id="rId40"/>
    <p:sldId id="275" r:id="rId41"/>
    <p:sldId id="276" r:id="rId42"/>
    <p:sldId id="286"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extLst>
      <p:ext uri="{19B8F6BF-5375-455C-9EA6-DF929625EA0E}">
        <p15:presenceInfo xmlns:p15="http://schemas.microsoft.com/office/powerpoint/2012/main" userId="As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2FF"/>
    <a:srgbClr val="BF17B7"/>
    <a:srgbClr val="DBD600"/>
    <a:srgbClr val="C09200"/>
    <a:srgbClr val="E68900"/>
    <a:srgbClr val="69A4D9"/>
    <a:srgbClr val="D5EAFF"/>
    <a:srgbClr val="E1F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4T17:56:42.814" idx="1">
    <p:pos x="4733" y="1585"/>
    <p:text>Requesting for items/activities. ...
Refusing or rejecting items/activities. ...
Requesting attention. ...
Labeling and Describing. ...
Commenting. ...
Asking and Answering Questions. ...
Expressing Feelings. ...
Engaging in Social Routines.</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CF2511-87C4-4F86-800E-46B6349B7338}"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517EFC8-6074-4F9D-A6BA-89A396A993CD}">
      <dgm:prSet phldrT="[Text]" custT="1"/>
      <dgm:spPr>
        <a:solidFill>
          <a:srgbClr val="69A4D9"/>
        </a:solidFill>
      </dgm:spPr>
      <dgm:t>
        <a:bodyPr/>
        <a:lstStyle/>
        <a:p>
          <a:r>
            <a:rPr lang="en-US" sz="2100" b="1" dirty="0" smtClean="0">
              <a:solidFill>
                <a:schemeClr val="tx1"/>
              </a:solidFill>
              <a:latin typeface="Cambria" panose="02040503050406030204" pitchFamily="18" charset="0"/>
              <a:ea typeface="Cambria" panose="02040503050406030204" pitchFamily="18" charset="0"/>
            </a:rPr>
            <a:t>Automaticity</a:t>
          </a:r>
          <a:endParaRPr lang="en-US" sz="2100" b="1" dirty="0">
            <a:solidFill>
              <a:schemeClr val="tx1"/>
            </a:solidFill>
            <a:latin typeface="Cambria" panose="02040503050406030204" pitchFamily="18" charset="0"/>
            <a:ea typeface="Cambria" panose="02040503050406030204" pitchFamily="18" charset="0"/>
          </a:endParaRPr>
        </a:p>
      </dgm:t>
    </dgm:pt>
    <dgm:pt modelId="{0022AC71-6702-4806-881F-E04D86FFE987}" type="parTrans" cxnId="{05747A35-8316-4CCF-A128-B0B3BF37EAEE}">
      <dgm:prSet/>
      <dgm:spPr/>
      <dgm:t>
        <a:bodyPr/>
        <a:lstStyle/>
        <a:p>
          <a:endParaRPr lang="en-US"/>
        </a:p>
      </dgm:t>
    </dgm:pt>
    <dgm:pt modelId="{245D1C8F-970F-4624-B18F-27241263D9EC}" type="sibTrans" cxnId="{05747A35-8316-4CCF-A128-B0B3BF37EAEE}">
      <dgm:prSet/>
      <dgm:spPr/>
      <dgm:t>
        <a:bodyPr/>
        <a:lstStyle/>
        <a:p>
          <a:endParaRPr lang="en-US"/>
        </a:p>
      </dgm:t>
    </dgm:pt>
    <dgm:pt modelId="{1AE73F7F-88E1-4F49-858E-A67AE2883E15}">
      <dgm:prSet phldrT="[Text]" custT="1"/>
      <dgm:spPr/>
      <dgm:t>
        <a:bodyPr/>
        <a:lstStyle/>
        <a:p>
          <a:r>
            <a:rPr lang="en-US" sz="2000" dirty="0" smtClean="0">
              <a:latin typeface="Cambria" panose="02040503050406030204" pitchFamily="18" charset="0"/>
              <a:ea typeface="Cambria" panose="02040503050406030204" pitchFamily="18" charset="0"/>
            </a:rPr>
            <a:t>allows speakers to </a:t>
          </a:r>
          <a:r>
            <a:rPr lang="en-US" sz="2000" b="1" dirty="0" smtClean="0">
              <a:latin typeface="Cambria" panose="02040503050406030204" pitchFamily="18" charset="0"/>
              <a:ea typeface="Cambria" panose="02040503050406030204" pitchFamily="18" charset="0"/>
            </a:rPr>
            <a:t>focus their attention </a:t>
          </a:r>
          <a:r>
            <a:rPr lang="en-US" sz="2000" dirty="0" smtClean="0">
              <a:latin typeface="Cambria" panose="02040503050406030204" pitchFamily="18" charset="0"/>
              <a:ea typeface="Cambria" panose="02040503050406030204" pitchFamily="18" charset="0"/>
            </a:rPr>
            <a:t>on the aspect of the speaking task that immediately requires it, i.e. </a:t>
          </a:r>
          <a:r>
            <a:rPr lang="en-US" sz="2000" b="1" i="1" dirty="0" smtClean="0">
              <a:latin typeface="Cambria" panose="02040503050406030204" pitchFamily="18" charset="0"/>
              <a:ea typeface="Cambria" panose="02040503050406030204" pitchFamily="18" charset="0"/>
            </a:rPr>
            <a:t>planning</a:t>
          </a:r>
          <a:r>
            <a:rPr lang="en-US" sz="2000" dirty="0" smtClean="0">
              <a:latin typeface="Cambria" panose="02040503050406030204" pitchFamily="18" charset="0"/>
              <a:ea typeface="Cambria" panose="02040503050406030204" pitchFamily="18" charset="0"/>
            </a:rPr>
            <a:t> or </a:t>
          </a:r>
          <a:r>
            <a:rPr lang="en-US" sz="2000" b="1" i="1" dirty="0" smtClean="0">
              <a:latin typeface="Cambria" panose="02040503050406030204" pitchFamily="18" charset="0"/>
              <a:ea typeface="Cambria" panose="02040503050406030204" pitchFamily="18" charset="0"/>
            </a:rPr>
            <a:t>articulation</a:t>
          </a:r>
          <a:r>
            <a:rPr lang="en-US" sz="2000" dirty="0" smtClean="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dgm:t>
    </dgm:pt>
    <dgm:pt modelId="{AADFB25E-C76D-42A1-BC4D-B628AE536302}" type="parTrans" cxnId="{F755D261-9C95-4D24-BB7D-B9CC205E5AD6}">
      <dgm:prSet/>
      <dgm:spPr/>
      <dgm:t>
        <a:bodyPr/>
        <a:lstStyle/>
        <a:p>
          <a:endParaRPr lang="en-US"/>
        </a:p>
      </dgm:t>
    </dgm:pt>
    <dgm:pt modelId="{8859B084-ADF4-4F3D-82F2-50D6414B8FE7}" type="sibTrans" cxnId="{F755D261-9C95-4D24-BB7D-B9CC205E5AD6}">
      <dgm:prSet/>
      <dgm:spPr/>
      <dgm:t>
        <a:bodyPr/>
        <a:lstStyle/>
        <a:p>
          <a:endParaRPr lang="en-US"/>
        </a:p>
      </dgm:t>
    </dgm:pt>
    <dgm:pt modelId="{5EEF0508-FE9D-4038-91F4-95A2B14691FC}">
      <dgm:prSet phldrT="[Text]" custT="1"/>
      <dgm:spPr/>
      <dgm:t>
        <a:bodyPr/>
        <a:lstStyle/>
        <a:p>
          <a:r>
            <a:rPr lang="en-US" sz="2100" b="1" dirty="0" smtClean="0">
              <a:solidFill>
                <a:schemeClr val="tx1"/>
              </a:solidFill>
              <a:latin typeface="Cambria" panose="02040503050406030204" pitchFamily="18" charset="0"/>
              <a:ea typeface="Cambria" panose="02040503050406030204" pitchFamily="18" charset="0"/>
            </a:rPr>
            <a:t>Fluency</a:t>
          </a:r>
          <a:endParaRPr lang="en-US" sz="2100" b="1" dirty="0">
            <a:solidFill>
              <a:schemeClr val="tx1"/>
            </a:solidFill>
            <a:latin typeface="Cambria" panose="02040503050406030204" pitchFamily="18" charset="0"/>
            <a:ea typeface="Cambria" panose="02040503050406030204" pitchFamily="18" charset="0"/>
          </a:endParaRPr>
        </a:p>
      </dgm:t>
    </dgm:pt>
    <dgm:pt modelId="{D747790A-DFBB-48DD-9F3C-C5031EC3A9F0}" type="parTrans" cxnId="{0EF46691-80B7-4BBF-8FEE-5485CF3B3714}">
      <dgm:prSet/>
      <dgm:spPr/>
      <dgm:t>
        <a:bodyPr/>
        <a:lstStyle/>
        <a:p>
          <a:endParaRPr lang="en-US"/>
        </a:p>
      </dgm:t>
    </dgm:pt>
    <dgm:pt modelId="{519ADC9E-22DF-444F-9FE0-6141DE43CE41}" type="sibTrans" cxnId="{0EF46691-80B7-4BBF-8FEE-5485CF3B3714}">
      <dgm:prSet/>
      <dgm:spPr/>
      <dgm:t>
        <a:bodyPr/>
        <a:lstStyle/>
        <a:p>
          <a:endParaRPr lang="en-US"/>
        </a:p>
      </dgm:t>
    </dgm:pt>
    <dgm:pt modelId="{4AE43C36-50E2-4E41-9507-BED469C92112}">
      <dgm:prSet phldrT="[Text]" custT="1"/>
      <dgm:spPr/>
      <dgm:t>
        <a:bodyPr/>
        <a:lstStyle/>
        <a:p>
          <a:r>
            <a:rPr lang="en-US" sz="1900" dirty="0" smtClean="0">
              <a:latin typeface="Cambria" panose="02040503050406030204" pitchFamily="18" charset="0"/>
              <a:ea typeface="Cambria" panose="02040503050406030204" pitchFamily="18" charset="0"/>
            </a:rPr>
            <a:t>is generally understood in </a:t>
          </a:r>
          <a:r>
            <a:rPr lang="ro-RO" sz="1900" b="1"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 complementary ways: </a:t>
          </a:r>
          <a:endParaRPr lang="en-US" sz="1900" dirty="0">
            <a:latin typeface="Cambria" panose="02040503050406030204" pitchFamily="18" charset="0"/>
            <a:ea typeface="Cambria" panose="02040503050406030204" pitchFamily="18" charset="0"/>
          </a:endParaRPr>
        </a:p>
      </dgm:t>
    </dgm:pt>
    <dgm:pt modelId="{EA52F8D7-338D-42C1-A000-40093F9494FA}" type="parTrans" cxnId="{07617363-F869-4984-BAC2-D5FFD9DA96C0}">
      <dgm:prSet/>
      <dgm:spPr/>
      <dgm:t>
        <a:bodyPr/>
        <a:lstStyle/>
        <a:p>
          <a:endParaRPr lang="en-US"/>
        </a:p>
      </dgm:t>
    </dgm:pt>
    <dgm:pt modelId="{3B5AEDD1-CE18-4427-B755-06922D29747B}" type="sibTrans" cxnId="{07617363-F869-4984-BAC2-D5FFD9DA96C0}">
      <dgm:prSet/>
      <dgm:spPr/>
      <dgm:t>
        <a:bodyPr/>
        <a:lstStyle/>
        <a:p>
          <a:endParaRPr lang="en-US"/>
        </a:p>
      </dgm:t>
    </dgm:pt>
    <dgm:pt modelId="{4F4C8F9E-8B38-4E32-9495-6F4FF66D1098}">
      <dgm:prSet phldrT="[Text]" custT="1"/>
      <dgm:spPr/>
      <dgm:t>
        <a:bodyPr/>
        <a:lstStyle/>
        <a:p>
          <a:r>
            <a:rPr lang="en-US" sz="2000" dirty="0" smtClean="0">
              <a:latin typeface="Cambria" panose="02040503050406030204" pitchFamily="18" charset="0"/>
              <a:ea typeface="Cambria" panose="02040503050406030204" pitchFamily="18" charset="0"/>
            </a:rPr>
            <a:t>at the level of formulation it is achieved through </a:t>
          </a:r>
          <a:r>
            <a:rPr lang="en-US" sz="2000" b="1" dirty="0" smtClean="0">
              <a:latin typeface="Cambria" panose="02040503050406030204" pitchFamily="18" charset="0"/>
              <a:ea typeface="Cambria" panose="02040503050406030204" pitchFamily="18" charset="0"/>
            </a:rPr>
            <a:t>prefabricated chunks</a:t>
          </a:r>
          <a:r>
            <a:rPr lang="en-US" sz="2000" dirty="0" smtClean="0">
              <a:latin typeface="Cambria" panose="02040503050406030204" pitchFamily="18" charset="0"/>
              <a:ea typeface="Cambria" panose="02040503050406030204" pitchFamily="18" charset="0"/>
            </a:rPr>
            <a:t>, </a:t>
          </a:r>
          <a:r>
            <a:rPr lang="ro-RO" sz="2000" dirty="0" smtClean="0">
              <a:latin typeface="Cambria" panose="02040503050406030204" pitchFamily="18" charset="0"/>
              <a:ea typeface="Cambria" panose="02040503050406030204" pitchFamily="18" charset="0"/>
            </a:rPr>
            <a:t>other aspect </a:t>
          </a:r>
          <a:r>
            <a:rPr lang="en-US" sz="2000" dirty="0" smtClean="0">
              <a:latin typeface="Cambria" panose="02040503050406030204" pitchFamily="18" charset="0"/>
              <a:ea typeface="Cambria" panose="02040503050406030204" pitchFamily="18" charset="0"/>
            </a:rPr>
            <a:t>related to </a:t>
          </a:r>
          <a:r>
            <a:rPr lang="en-US" sz="2000" b="1" dirty="0" smtClean="0">
              <a:latin typeface="Cambria" panose="02040503050406030204" pitchFamily="18" charset="0"/>
              <a:ea typeface="Cambria" panose="02040503050406030204" pitchFamily="18" charset="0"/>
            </a:rPr>
            <a:t>fluency</a:t>
          </a:r>
          <a:r>
            <a:rPr lang="en-US" sz="2000" dirty="0" smtClean="0">
              <a:latin typeface="Cambria" panose="02040503050406030204" pitchFamily="18" charset="0"/>
              <a:ea typeface="Cambria" panose="02040503050406030204" pitchFamily="18" charset="0"/>
            </a:rPr>
            <a:t> (speed, placement of pauses, number of syllables between pauses), </a:t>
          </a:r>
          <a:r>
            <a:rPr lang="en-US" sz="1800" b="1" dirty="0" smtClean="0">
              <a:latin typeface="Cambria" panose="02040503050406030204" pitchFamily="18" charset="0"/>
              <a:ea typeface="Cambria" panose="02040503050406030204" pitchFamily="18" charset="0"/>
            </a:rPr>
            <a:t>knowledge of the topic</a:t>
          </a:r>
          <a:r>
            <a:rPr lang="en-US" sz="1800" dirty="0" smtClean="0">
              <a:latin typeface="Cambria" panose="02040503050406030204" pitchFamily="18" charset="0"/>
              <a:ea typeface="Cambria" panose="02040503050406030204" pitchFamily="18" charset="0"/>
            </a:rPr>
            <a:t>, etc</a:t>
          </a:r>
          <a:r>
            <a:rPr lang="en-US" sz="1600" dirty="0" smtClean="0">
              <a:latin typeface="Cambria" panose="02040503050406030204" pitchFamily="18" charset="0"/>
              <a:ea typeface="Cambria" panose="02040503050406030204" pitchFamily="18" charset="0"/>
            </a:rPr>
            <a:t>.</a:t>
          </a:r>
          <a:endParaRPr lang="en-US" sz="1800" dirty="0">
            <a:latin typeface="Cambria" panose="02040503050406030204" pitchFamily="18" charset="0"/>
            <a:ea typeface="Cambria" panose="02040503050406030204" pitchFamily="18" charset="0"/>
          </a:endParaRPr>
        </a:p>
      </dgm:t>
    </dgm:pt>
    <dgm:pt modelId="{1CEE4DD7-5A75-4569-B994-542499AFCE25}" type="parTrans" cxnId="{56EA0019-0989-4B91-B2F8-C7688853F091}">
      <dgm:prSet/>
      <dgm:spPr/>
      <dgm:t>
        <a:bodyPr/>
        <a:lstStyle/>
        <a:p>
          <a:endParaRPr lang="en-US"/>
        </a:p>
      </dgm:t>
    </dgm:pt>
    <dgm:pt modelId="{98B29204-A716-4806-898A-3223C888D729}" type="sibTrans" cxnId="{56EA0019-0989-4B91-B2F8-C7688853F091}">
      <dgm:prSet/>
      <dgm:spPr/>
      <dgm:t>
        <a:bodyPr/>
        <a:lstStyle/>
        <a:p>
          <a:endParaRPr lang="en-US"/>
        </a:p>
      </dgm:t>
    </dgm:pt>
    <dgm:pt modelId="{F0541743-9A55-46B4-907B-915B4CA9B395}">
      <dgm:prSet custT="1"/>
      <dgm:spPr/>
      <dgm:t>
        <a:bodyPr/>
        <a:lstStyle/>
        <a:p>
          <a:r>
            <a:rPr lang="en-US" sz="2000" b="1" dirty="0" smtClean="0">
              <a:latin typeface="Cambria" panose="02040503050406030204" pitchFamily="18" charset="0"/>
              <a:ea typeface="Cambria" panose="02040503050406030204" pitchFamily="18" charset="0"/>
            </a:rPr>
            <a:t>in a holistic way</a:t>
          </a:r>
          <a:r>
            <a:rPr lang="en-US" sz="2000" dirty="0" smtClean="0">
              <a:latin typeface="Cambria" panose="02040503050406030204" pitchFamily="18" charset="0"/>
              <a:ea typeface="Cambria" panose="02040503050406030204" pitchFamily="18" charset="0"/>
            </a:rPr>
            <a:t>, it is the speaker’s ability to </a:t>
          </a:r>
          <a:r>
            <a:rPr lang="en-US" sz="2000" b="1" dirty="0" smtClean="0">
              <a:latin typeface="Cambria" panose="02040503050406030204" pitchFamily="18" charset="0"/>
              <a:ea typeface="Cambria" panose="02040503050406030204" pitchFamily="18" charset="0"/>
            </a:rPr>
            <a:t>articulate a </a:t>
          </a:r>
          <a:r>
            <a:rPr lang="en-US" sz="2000" b="0" dirty="0" smtClean="0">
              <a:latin typeface="Cambria" panose="02040503050406030204" pitchFamily="18" charset="0"/>
              <a:ea typeface="Cambria" panose="02040503050406030204" pitchFamily="18" charset="0"/>
            </a:rPr>
            <a:t>(</a:t>
          </a:r>
          <a:r>
            <a:rPr lang="en-US" sz="2000" dirty="0" smtClean="0">
              <a:latin typeface="Cambria" panose="02040503050406030204" pitchFamily="18" charset="0"/>
              <a:ea typeface="Cambria" panose="02040503050406030204" pitchFamily="18" charset="0"/>
            </a:rPr>
            <a:t>possibly complex) </a:t>
          </a:r>
          <a:r>
            <a:rPr lang="en-US" sz="2000" b="1" dirty="0" smtClean="0">
              <a:latin typeface="Cambria" panose="02040503050406030204" pitchFamily="18" charset="0"/>
              <a:ea typeface="Cambria" panose="02040503050406030204" pitchFamily="18" charset="0"/>
            </a:rPr>
            <a:t>message</a:t>
          </a:r>
          <a:r>
            <a:rPr lang="en-US" sz="2000" dirty="0" smtClean="0">
              <a:latin typeface="Cambria" panose="02040503050406030204" pitchFamily="18" charset="0"/>
              <a:ea typeface="Cambria" panose="02040503050406030204" pitchFamily="18" charset="0"/>
            </a:rPr>
            <a:t>, the </a:t>
          </a:r>
          <a:r>
            <a:rPr lang="en-US" sz="2000" b="1" dirty="0" smtClean="0">
              <a:latin typeface="Cambria" panose="02040503050406030204" pitchFamily="18" charset="0"/>
              <a:ea typeface="Cambria" panose="02040503050406030204" pitchFamily="18" charset="0"/>
            </a:rPr>
            <a:t>ability to talk at length</a:t>
          </a:r>
          <a:r>
            <a:rPr lang="en-US" sz="2000" dirty="0" smtClean="0">
              <a:latin typeface="Cambria" panose="02040503050406030204" pitchFamily="18" charset="0"/>
              <a:ea typeface="Cambria" panose="02040503050406030204" pitchFamily="18" charset="0"/>
            </a:rPr>
            <a:t>, with </a:t>
          </a:r>
          <a:r>
            <a:rPr lang="en-US" sz="2000" b="1" dirty="0" smtClean="0">
              <a:latin typeface="Cambria" panose="02040503050406030204" pitchFamily="18" charset="0"/>
              <a:ea typeface="Cambria" panose="02040503050406030204" pitchFamily="18" charset="0"/>
            </a:rPr>
            <a:t>appropriate things </a:t>
          </a:r>
          <a:r>
            <a:rPr lang="en-US" sz="2000" dirty="0" smtClean="0">
              <a:latin typeface="Cambria" panose="02040503050406030204" pitchFamily="18" charset="0"/>
              <a:ea typeface="Cambria" panose="02040503050406030204" pitchFamily="18" charset="0"/>
            </a:rPr>
            <a:t>to say in a wide range of contexts. </a:t>
          </a:r>
          <a:endParaRPr lang="ro-RO" sz="2000" dirty="0">
            <a:latin typeface="Cambria" panose="02040503050406030204" pitchFamily="18" charset="0"/>
            <a:ea typeface="Cambria" panose="02040503050406030204" pitchFamily="18" charset="0"/>
          </a:endParaRPr>
        </a:p>
      </dgm:t>
    </dgm:pt>
    <dgm:pt modelId="{B2AD5BD5-8198-4A27-A50B-15A842230DBD}" type="sibTrans" cxnId="{3D4DF7D4-10C4-4EFE-A926-D29A892B0991}">
      <dgm:prSet/>
      <dgm:spPr/>
      <dgm:t>
        <a:bodyPr/>
        <a:lstStyle/>
        <a:p>
          <a:endParaRPr lang="en-US"/>
        </a:p>
      </dgm:t>
    </dgm:pt>
    <dgm:pt modelId="{C32C561B-655C-458E-AE5A-A32C0F6680D9}" type="parTrans" cxnId="{3D4DF7D4-10C4-4EFE-A926-D29A892B0991}">
      <dgm:prSet/>
      <dgm:spPr/>
      <dgm:t>
        <a:bodyPr/>
        <a:lstStyle/>
        <a:p>
          <a:endParaRPr lang="en-US"/>
        </a:p>
      </dgm:t>
    </dgm:pt>
    <dgm:pt modelId="{175B5B7C-6D2F-494C-897A-8E82F72D6648}">
      <dgm:prSet custT="1"/>
      <dgm:spPr/>
      <dgm:t>
        <a:bodyPr/>
        <a:lstStyle/>
        <a:p>
          <a:r>
            <a:rPr lang="en-US" sz="2000" b="1" dirty="0" smtClean="0">
              <a:latin typeface="Cambria" panose="02040503050406030204" pitchFamily="18" charset="0"/>
              <a:ea typeface="Cambria" panose="02040503050406030204" pitchFamily="18" charset="0"/>
            </a:rPr>
            <a:t>in a narrower </a:t>
          </a:r>
          <a:r>
            <a:rPr lang="en-US" sz="2000" dirty="0" smtClean="0">
              <a:latin typeface="Cambria" panose="02040503050406030204" pitchFamily="18" charset="0"/>
              <a:ea typeface="Cambria" panose="02040503050406030204" pitchFamily="18" charset="0"/>
            </a:rPr>
            <a:t>(technical) interpretation, talking at length implies a </a:t>
          </a:r>
          <a:r>
            <a:rPr lang="en-US" sz="2000" b="1" dirty="0" smtClean="0">
              <a:latin typeface="Cambria" panose="02040503050406030204" pitchFamily="18" charset="0"/>
              <a:ea typeface="Cambria" panose="02040503050406030204" pitchFamily="18" charset="0"/>
            </a:rPr>
            <a:t>lack of distraction </a:t>
          </a:r>
          <a:r>
            <a:rPr lang="en-US" sz="2000" dirty="0" smtClean="0">
              <a:latin typeface="Cambria" panose="02040503050406030204" pitchFamily="18" charset="0"/>
              <a:ea typeface="Cambria" panose="02040503050406030204" pitchFamily="18" charset="0"/>
            </a:rPr>
            <a:t>through </a:t>
          </a:r>
          <a:r>
            <a:rPr lang="en-US" sz="2000" b="1" dirty="0" smtClean="0">
              <a:latin typeface="Cambria" panose="02040503050406030204" pitchFamily="18" charset="0"/>
              <a:ea typeface="Cambria" panose="02040503050406030204" pitchFamily="18" charset="0"/>
            </a:rPr>
            <a:t>breaks and long pauses </a:t>
          </a:r>
          <a:r>
            <a:rPr lang="en-US" sz="2000" dirty="0" smtClean="0">
              <a:latin typeface="Cambria" panose="02040503050406030204" pitchFamily="18" charset="0"/>
              <a:ea typeface="Cambria" panose="02040503050406030204" pitchFamily="18" charset="0"/>
            </a:rPr>
            <a:t>in the flow of speech. </a:t>
          </a:r>
          <a:endParaRPr lang="ro-RO" sz="2000" dirty="0">
            <a:latin typeface="Cambria" panose="02040503050406030204" pitchFamily="18" charset="0"/>
            <a:ea typeface="Cambria" panose="02040503050406030204" pitchFamily="18" charset="0"/>
          </a:endParaRPr>
        </a:p>
      </dgm:t>
    </dgm:pt>
    <dgm:pt modelId="{EAA783F4-4C94-4DB0-8354-D179BF4DAF72}" type="sibTrans" cxnId="{5DD6CBEC-FC40-444A-862B-578375E6BAEF}">
      <dgm:prSet/>
      <dgm:spPr/>
      <dgm:t>
        <a:bodyPr/>
        <a:lstStyle/>
        <a:p>
          <a:endParaRPr lang="en-US"/>
        </a:p>
      </dgm:t>
    </dgm:pt>
    <dgm:pt modelId="{7AC13F55-89C2-4296-A6CD-1CE2D14F372E}" type="parTrans" cxnId="{5DD6CBEC-FC40-444A-862B-578375E6BAEF}">
      <dgm:prSet/>
      <dgm:spPr/>
      <dgm:t>
        <a:bodyPr/>
        <a:lstStyle/>
        <a:p>
          <a:endParaRPr lang="en-US"/>
        </a:p>
      </dgm:t>
    </dgm:pt>
    <dgm:pt modelId="{DAF0A49A-76F5-429A-B818-169B83C04048}" type="pres">
      <dgm:prSet presAssocID="{8DCF2511-87C4-4F86-800E-46B6349B7338}" presName="Name0" presStyleCnt="0">
        <dgm:presLayoutVars>
          <dgm:dir/>
          <dgm:animLvl val="lvl"/>
          <dgm:resizeHandles/>
        </dgm:presLayoutVars>
      </dgm:prSet>
      <dgm:spPr/>
      <dgm:t>
        <a:bodyPr/>
        <a:lstStyle/>
        <a:p>
          <a:endParaRPr lang="en-US"/>
        </a:p>
      </dgm:t>
    </dgm:pt>
    <dgm:pt modelId="{CB956423-D2F0-4459-823A-E5392D3A8096}" type="pres">
      <dgm:prSet presAssocID="{3517EFC8-6074-4F9D-A6BA-89A396A993CD}" presName="linNode" presStyleCnt="0"/>
      <dgm:spPr/>
    </dgm:pt>
    <dgm:pt modelId="{9CEB5DD4-42EF-4AAE-8F79-AE4C25F505A4}" type="pres">
      <dgm:prSet presAssocID="{3517EFC8-6074-4F9D-A6BA-89A396A993CD}" presName="parentShp" presStyleLbl="node1" presStyleIdx="0" presStyleCnt="2" custAng="0" custScaleX="55380" custScaleY="52651" custLinFactNeighborX="-4437" custLinFactNeighborY="2554">
        <dgm:presLayoutVars>
          <dgm:bulletEnabled val="1"/>
        </dgm:presLayoutVars>
      </dgm:prSet>
      <dgm:spPr/>
      <dgm:t>
        <a:bodyPr/>
        <a:lstStyle/>
        <a:p>
          <a:endParaRPr lang="en-US"/>
        </a:p>
      </dgm:t>
    </dgm:pt>
    <dgm:pt modelId="{215872F4-EE33-4129-AB32-CD8E6339E3F5}" type="pres">
      <dgm:prSet presAssocID="{3517EFC8-6074-4F9D-A6BA-89A396A993CD}" presName="childShp" presStyleLbl="bgAccFollowNode1" presStyleIdx="0" presStyleCnt="2" custAng="0" custScaleX="123764" custScaleY="66446" custLinFactNeighborX="-3488" custLinFactNeighborY="-574">
        <dgm:presLayoutVars>
          <dgm:bulletEnabled val="1"/>
        </dgm:presLayoutVars>
      </dgm:prSet>
      <dgm:spPr/>
      <dgm:t>
        <a:bodyPr/>
        <a:lstStyle/>
        <a:p>
          <a:endParaRPr lang="en-US"/>
        </a:p>
      </dgm:t>
    </dgm:pt>
    <dgm:pt modelId="{B7B9515D-E3ED-48AA-9534-6994FE40731C}" type="pres">
      <dgm:prSet presAssocID="{245D1C8F-970F-4624-B18F-27241263D9EC}" presName="spacing" presStyleCnt="0"/>
      <dgm:spPr/>
    </dgm:pt>
    <dgm:pt modelId="{12AF8983-10E0-4EED-B728-3AC139B2C988}" type="pres">
      <dgm:prSet presAssocID="{5EEF0508-FE9D-4038-91F4-95A2B14691FC}" presName="linNode" presStyleCnt="0"/>
      <dgm:spPr/>
    </dgm:pt>
    <dgm:pt modelId="{A0518ADB-C1C7-4488-A7BF-264FFCBC3F90}" type="pres">
      <dgm:prSet presAssocID="{5EEF0508-FE9D-4038-91F4-95A2B14691FC}" presName="parentShp" presStyleLbl="node1" presStyleIdx="1" presStyleCnt="2" custAng="0" custScaleX="61574" custScaleY="60492" custLinFactNeighborX="-1524" custLinFactNeighborY="0">
        <dgm:presLayoutVars>
          <dgm:bulletEnabled val="1"/>
        </dgm:presLayoutVars>
      </dgm:prSet>
      <dgm:spPr/>
      <dgm:t>
        <a:bodyPr/>
        <a:lstStyle/>
        <a:p>
          <a:endParaRPr lang="en-US"/>
        </a:p>
      </dgm:t>
    </dgm:pt>
    <dgm:pt modelId="{78B5E57F-0664-441D-B2B8-A95DA941CDB4}" type="pres">
      <dgm:prSet presAssocID="{5EEF0508-FE9D-4038-91F4-95A2B14691FC}" presName="childShp" presStyleLbl="bgAccFollowNode1" presStyleIdx="1" presStyleCnt="2" custAng="0" custScaleX="121905" custScaleY="78242" custLinFactNeighborX="-2241">
        <dgm:presLayoutVars>
          <dgm:bulletEnabled val="1"/>
        </dgm:presLayoutVars>
      </dgm:prSet>
      <dgm:spPr/>
      <dgm:t>
        <a:bodyPr/>
        <a:lstStyle/>
        <a:p>
          <a:endParaRPr lang="en-US"/>
        </a:p>
      </dgm:t>
    </dgm:pt>
  </dgm:ptLst>
  <dgm:cxnLst>
    <dgm:cxn modelId="{293CD786-BA69-4E66-AB69-2A3490E0DC33}" type="presOf" srcId="{3517EFC8-6074-4F9D-A6BA-89A396A993CD}" destId="{9CEB5DD4-42EF-4AAE-8F79-AE4C25F505A4}" srcOrd="0" destOrd="0" presId="urn:microsoft.com/office/officeart/2005/8/layout/vList6"/>
    <dgm:cxn modelId="{913EDB97-45A2-4CC7-B338-8645748F12C4}" type="presOf" srcId="{8DCF2511-87C4-4F86-800E-46B6349B7338}" destId="{DAF0A49A-76F5-429A-B818-169B83C04048}" srcOrd="0" destOrd="0" presId="urn:microsoft.com/office/officeart/2005/8/layout/vList6"/>
    <dgm:cxn modelId="{DCA0A882-E713-461B-B220-23A52FC8FB48}" type="presOf" srcId="{175B5B7C-6D2F-494C-897A-8E82F72D6648}" destId="{78B5E57F-0664-441D-B2B8-A95DA941CDB4}" srcOrd="0" destOrd="2" presId="urn:microsoft.com/office/officeart/2005/8/layout/vList6"/>
    <dgm:cxn modelId="{46F79D97-A054-4A43-9EE3-51C513DB6F4C}" type="presOf" srcId="{F0541743-9A55-46B4-907B-915B4CA9B395}" destId="{78B5E57F-0664-441D-B2B8-A95DA941CDB4}" srcOrd="0" destOrd="1" presId="urn:microsoft.com/office/officeart/2005/8/layout/vList6"/>
    <dgm:cxn modelId="{7E06B23C-B2F0-43E0-BC30-426D7F3FB729}" type="presOf" srcId="{4AE43C36-50E2-4E41-9507-BED469C92112}" destId="{78B5E57F-0664-441D-B2B8-A95DA941CDB4}" srcOrd="0" destOrd="0" presId="urn:microsoft.com/office/officeart/2005/8/layout/vList6"/>
    <dgm:cxn modelId="{3D4DF7D4-10C4-4EFE-A926-D29A892B0991}" srcId="{5EEF0508-FE9D-4038-91F4-95A2B14691FC}" destId="{F0541743-9A55-46B4-907B-915B4CA9B395}" srcOrd="1" destOrd="0" parTransId="{C32C561B-655C-458E-AE5A-A32C0F6680D9}" sibTransId="{B2AD5BD5-8198-4A27-A50B-15A842230DBD}"/>
    <dgm:cxn modelId="{56EA0019-0989-4B91-B2F8-C7688853F091}" srcId="{3517EFC8-6074-4F9D-A6BA-89A396A993CD}" destId="{4F4C8F9E-8B38-4E32-9495-6F4FF66D1098}" srcOrd="1" destOrd="0" parTransId="{1CEE4DD7-5A75-4569-B994-542499AFCE25}" sibTransId="{98B29204-A716-4806-898A-3223C888D729}"/>
    <dgm:cxn modelId="{A346CAF0-B076-4C87-A77C-B718AD0796D1}" type="presOf" srcId="{5EEF0508-FE9D-4038-91F4-95A2B14691FC}" destId="{A0518ADB-C1C7-4488-A7BF-264FFCBC3F90}" srcOrd="0" destOrd="0" presId="urn:microsoft.com/office/officeart/2005/8/layout/vList6"/>
    <dgm:cxn modelId="{F7DE2338-05E7-47C8-8F28-C3D4DC77253E}" type="presOf" srcId="{1AE73F7F-88E1-4F49-858E-A67AE2883E15}" destId="{215872F4-EE33-4129-AB32-CD8E6339E3F5}" srcOrd="0" destOrd="0" presId="urn:microsoft.com/office/officeart/2005/8/layout/vList6"/>
    <dgm:cxn modelId="{05747A35-8316-4CCF-A128-B0B3BF37EAEE}" srcId="{8DCF2511-87C4-4F86-800E-46B6349B7338}" destId="{3517EFC8-6074-4F9D-A6BA-89A396A993CD}" srcOrd="0" destOrd="0" parTransId="{0022AC71-6702-4806-881F-E04D86FFE987}" sibTransId="{245D1C8F-970F-4624-B18F-27241263D9EC}"/>
    <dgm:cxn modelId="{F755D261-9C95-4D24-BB7D-B9CC205E5AD6}" srcId="{3517EFC8-6074-4F9D-A6BA-89A396A993CD}" destId="{1AE73F7F-88E1-4F49-858E-A67AE2883E15}" srcOrd="0" destOrd="0" parTransId="{AADFB25E-C76D-42A1-BC4D-B628AE536302}" sibTransId="{8859B084-ADF4-4F3D-82F2-50D6414B8FE7}"/>
    <dgm:cxn modelId="{5DD6CBEC-FC40-444A-862B-578375E6BAEF}" srcId="{5EEF0508-FE9D-4038-91F4-95A2B14691FC}" destId="{175B5B7C-6D2F-494C-897A-8E82F72D6648}" srcOrd="2" destOrd="0" parTransId="{7AC13F55-89C2-4296-A6CD-1CE2D14F372E}" sibTransId="{EAA783F4-4C94-4DB0-8354-D179BF4DAF72}"/>
    <dgm:cxn modelId="{07617363-F869-4984-BAC2-D5FFD9DA96C0}" srcId="{5EEF0508-FE9D-4038-91F4-95A2B14691FC}" destId="{4AE43C36-50E2-4E41-9507-BED469C92112}" srcOrd="0" destOrd="0" parTransId="{EA52F8D7-338D-42C1-A000-40093F9494FA}" sibTransId="{3B5AEDD1-CE18-4427-B755-06922D29747B}"/>
    <dgm:cxn modelId="{0EF46691-80B7-4BBF-8FEE-5485CF3B3714}" srcId="{8DCF2511-87C4-4F86-800E-46B6349B7338}" destId="{5EEF0508-FE9D-4038-91F4-95A2B14691FC}" srcOrd="1" destOrd="0" parTransId="{D747790A-DFBB-48DD-9F3C-C5031EC3A9F0}" sibTransId="{519ADC9E-22DF-444F-9FE0-6141DE43CE41}"/>
    <dgm:cxn modelId="{27565049-6001-46B0-8BAA-BE8309DB9251}" type="presOf" srcId="{4F4C8F9E-8B38-4E32-9495-6F4FF66D1098}" destId="{215872F4-EE33-4129-AB32-CD8E6339E3F5}" srcOrd="0" destOrd="1" presId="urn:microsoft.com/office/officeart/2005/8/layout/vList6"/>
    <dgm:cxn modelId="{D6BD07E5-4A53-45D8-BF94-175FD2221EBA}" type="presParOf" srcId="{DAF0A49A-76F5-429A-B818-169B83C04048}" destId="{CB956423-D2F0-4459-823A-E5392D3A8096}" srcOrd="0" destOrd="0" presId="urn:microsoft.com/office/officeart/2005/8/layout/vList6"/>
    <dgm:cxn modelId="{30D0D397-869A-4616-B10E-A1E0D7893CFC}" type="presParOf" srcId="{CB956423-D2F0-4459-823A-E5392D3A8096}" destId="{9CEB5DD4-42EF-4AAE-8F79-AE4C25F505A4}" srcOrd="0" destOrd="0" presId="urn:microsoft.com/office/officeart/2005/8/layout/vList6"/>
    <dgm:cxn modelId="{AFDB496A-0363-4159-930B-CD3071F62436}" type="presParOf" srcId="{CB956423-D2F0-4459-823A-E5392D3A8096}" destId="{215872F4-EE33-4129-AB32-CD8E6339E3F5}" srcOrd="1" destOrd="0" presId="urn:microsoft.com/office/officeart/2005/8/layout/vList6"/>
    <dgm:cxn modelId="{7BB3674A-7FE0-4B5E-8C5F-AC5D7F16183B}" type="presParOf" srcId="{DAF0A49A-76F5-429A-B818-169B83C04048}" destId="{B7B9515D-E3ED-48AA-9534-6994FE40731C}" srcOrd="1" destOrd="0" presId="urn:microsoft.com/office/officeart/2005/8/layout/vList6"/>
    <dgm:cxn modelId="{DACC9272-4694-4B8B-B942-20DA1FFE3F5C}" type="presParOf" srcId="{DAF0A49A-76F5-429A-B818-169B83C04048}" destId="{12AF8983-10E0-4EED-B728-3AC139B2C988}" srcOrd="2" destOrd="0" presId="urn:microsoft.com/office/officeart/2005/8/layout/vList6"/>
    <dgm:cxn modelId="{791678B9-33E0-4352-AEE1-FD287FD81567}" type="presParOf" srcId="{12AF8983-10E0-4EED-B728-3AC139B2C988}" destId="{A0518ADB-C1C7-4488-A7BF-264FFCBC3F90}" srcOrd="0" destOrd="0" presId="urn:microsoft.com/office/officeart/2005/8/layout/vList6"/>
    <dgm:cxn modelId="{E1CEE47C-4B07-418C-9E46-C2ED27B5D0F6}" type="presParOf" srcId="{12AF8983-10E0-4EED-B728-3AC139B2C988}" destId="{78B5E57F-0664-441D-B2B8-A95DA941CDB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F3156-2E58-47E6-96A4-0EF48EC74715}"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3A967E8C-FCF7-44F1-9B5C-603D4AFC95C5}">
      <dgm:prSet phldrT="[Text]"/>
      <dgm:spPr>
        <a:solidFill>
          <a:schemeClr val="accent1">
            <a:lumMod val="60000"/>
            <a:lumOff val="40000"/>
          </a:schemeClr>
        </a:solidFill>
      </dgm:spPr>
      <dgm:t>
        <a:bodyPr/>
        <a:lstStyle/>
        <a:p>
          <a:r>
            <a:rPr lang="en-US" b="1" dirty="0" smtClean="0">
              <a:solidFill>
                <a:schemeClr val="tx1"/>
              </a:solidFill>
              <a:latin typeface="Cambria" panose="02040503050406030204" pitchFamily="18" charset="0"/>
              <a:ea typeface="Cambria" panose="02040503050406030204" pitchFamily="18" charset="0"/>
            </a:rPr>
            <a:t>Awareness</a:t>
          </a:r>
          <a:endParaRPr lang="en-US" dirty="0">
            <a:solidFill>
              <a:schemeClr val="tx1"/>
            </a:solidFill>
            <a:latin typeface="Cambria" panose="02040503050406030204" pitchFamily="18" charset="0"/>
            <a:ea typeface="Cambria" panose="02040503050406030204" pitchFamily="18" charset="0"/>
          </a:endParaRPr>
        </a:p>
      </dgm:t>
    </dgm:pt>
    <dgm:pt modelId="{3FBFD9D8-4581-40EE-8F84-C8D14BA98494}" type="parTrans" cxnId="{773D1C79-640E-44BD-8080-A61845BC232F}">
      <dgm:prSet/>
      <dgm:spPr/>
      <dgm:t>
        <a:bodyPr/>
        <a:lstStyle/>
        <a:p>
          <a:endParaRPr lang="en-US"/>
        </a:p>
      </dgm:t>
    </dgm:pt>
    <dgm:pt modelId="{14D5B13A-5645-4AE7-AF74-155F830CEA84}" type="sibTrans" cxnId="{773D1C79-640E-44BD-8080-A61845BC232F}">
      <dgm:prSet/>
      <dgm:spPr/>
      <dgm:t>
        <a:bodyPr/>
        <a:lstStyle/>
        <a:p>
          <a:endParaRPr lang="en-US"/>
        </a:p>
      </dgm:t>
    </dgm:pt>
    <dgm:pt modelId="{E2902797-568D-43D9-B632-45912FA1C423}">
      <dgm:prSet phldrT="[Text]" custT="1"/>
      <dgm:spPr/>
      <dgm:t>
        <a:bodyPr/>
        <a:lstStyle/>
        <a:p>
          <a:r>
            <a:rPr lang="en-US" sz="1800" b="1" dirty="0" smtClean="0">
              <a:latin typeface="Cambria" panose="02040503050406030204" pitchFamily="18" charset="0"/>
              <a:ea typeface="Cambria" panose="02040503050406030204" pitchFamily="18" charset="0"/>
            </a:rPr>
            <a:t>To be made aware </a:t>
          </a:r>
          <a:r>
            <a:rPr lang="en-US" sz="1800" dirty="0" smtClean="0">
              <a:latin typeface="Cambria" panose="02040503050406030204" pitchFamily="18" charset="0"/>
              <a:ea typeface="Cambria" panose="02040503050406030204" pitchFamily="18" charset="0"/>
            </a:rPr>
            <a:t>of features of the target language-base.</a:t>
          </a:r>
          <a:endParaRPr lang="ro-RO" sz="1800" dirty="0" smtClean="0">
            <a:latin typeface="Cambria" panose="02040503050406030204" pitchFamily="18" charset="0"/>
            <a:ea typeface="Cambria" panose="02040503050406030204" pitchFamily="18" charset="0"/>
          </a:endParaRPr>
        </a:p>
        <a:p>
          <a:r>
            <a:rPr lang="ro-RO" sz="1800" b="1" dirty="0" smtClean="0">
              <a:latin typeface="Cambria" panose="02040503050406030204" pitchFamily="18" charset="0"/>
              <a:ea typeface="Cambria" panose="02040503050406030204" pitchFamily="18" charset="0"/>
            </a:rPr>
            <a:t>Awareness</a:t>
          </a:r>
          <a:r>
            <a:rPr lang="en-US" sz="1800" b="1" dirty="0" smtClean="0">
              <a:latin typeface="Cambria" panose="02040503050406030204" pitchFamily="18" charset="0"/>
              <a:ea typeface="Cambria" panose="02040503050406030204" pitchFamily="18" charset="0"/>
            </a:rPr>
            <a:t>-raising</a:t>
          </a:r>
          <a:r>
            <a:rPr lang="en-US" sz="1800" dirty="0" smtClean="0">
              <a:latin typeface="Cambria" panose="02040503050406030204" pitchFamily="18" charset="0"/>
              <a:ea typeface="Cambria" panose="02040503050406030204" pitchFamily="18" charset="0"/>
            </a:rPr>
            <a:t> – a term borrowed from </a:t>
          </a:r>
          <a:r>
            <a:rPr lang="en-US" sz="1800" i="1" dirty="0" smtClean="0">
              <a:latin typeface="Cambria" panose="02040503050406030204" pitchFamily="18" charset="0"/>
              <a:ea typeface="Cambria" panose="02040503050406030204" pitchFamily="18" charset="0"/>
            </a:rPr>
            <a:t>cognitivist </a:t>
          </a:r>
          <a:r>
            <a:rPr lang="en-US" sz="1800" dirty="0" smtClean="0">
              <a:latin typeface="Cambria" panose="02040503050406030204" pitchFamily="18" charset="0"/>
              <a:ea typeface="Cambria" panose="02040503050406030204" pitchFamily="18" charset="0"/>
            </a:rPr>
            <a:t>learning theory</a:t>
          </a:r>
          <a:endParaRPr lang="ro-RO" sz="1800" dirty="0" smtClean="0">
            <a:latin typeface="Cambria" panose="02040503050406030204" pitchFamily="18" charset="0"/>
            <a:ea typeface="Cambria" panose="02040503050406030204" pitchFamily="18" charset="0"/>
          </a:endParaRPr>
        </a:p>
        <a:p>
          <a:endParaRPr lang="en-US" sz="1800" dirty="0">
            <a:latin typeface="Cambria" panose="02040503050406030204" pitchFamily="18" charset="0"/>
            <a:ea typeface="Cambria" panose="02040503050406030204" pitchFamily="18" charset="0"/>
          </a:endParaRPr>
        </a:p>
      </dgm:t>
    </dgm:pt>
    <dgm:pt modelId="{87ADB850-7AC3-41E5-8366-D0224F1FD043}" type="parTrans" cxnId="{79A58BD5-3ECA-47CE-A0F3-E9131EEAE866}">
      <dgm:prSet/>
      <dgm:spPr/>
      <dgm:t>
        <a:bodyPr/>
        <a:lstStyle/>
        <a:p>
          <a:endParaRPr lang="en-US"/>
        </a:p>
      </dgm:t>
    </dgm:pt>
    <dgm:pt modelId="{F3FFDB1E-6C13-4F27-ABF1-3039D0880FAA}" type="sibTrans" cxnId="{79A58BD5-3ECA-47CE-A0F3-E9131EEAE866}">
      <dgm:prSet/>
      <dgm:spPr/>
      <dgm:t>
        <a:bodyPr/>
        <a:lstStyle/>
        <a:p>
          <a:endParaRPr lang="en-US"/>
        </a:p>
      </dgm:t>
    </dgm:pt>
    <dgm:pt modelId="{DF5CBD13-64FC-498D-AAA9-CBB54E63DB48}">
      <dgm:prSet phldrT="[Text]"/>
      <dgm:spPr>
        <a:solidFill>
          <a:schemeClr val="accent1">
            <a:lumMod val="60000"/>
            <a:lumOff val="40000"/>
          </a:schemeClr>
        </a:solidFill>
      </dgm:spPr>
      <dgm:t>
        <a:bodyPr/>
        <a:lstStyle/>
        <a:p>
          <a:r>
            <a:rPr lang="en-US" b="1" dirty="0" smtClean="0">
              <a:solidFill>
                <a:schemeClr val="tx1"/>
              </a:solidFill>
              <a:latin typeface="Cambria" panose="02040503050406030204" pitchFamily="18" charset="0"/>
              <a:ea typeface="Cambria" panose="02040503050406030204" pitchFamily="18" charset="0"/>
            </a:rPr>
            <a:t>Appropriation</a:t>
          </a:r>
          <a:endParaRPr lang="en-US" dirty="0">
            <a:solidFill>
              <a:schemeClr val="tx1"/>
            </a:solidFill>
            <a:latin typeface="Cambria" panose="02040503050406030204" pitchFamily="18" charset="0"/>
            <a:ea typeface="Cambria" panose="02040503050406030204" pitchFamily="18" charset="0"/>
          </a:endParaRPr>
        </a:p>
      </dgm:t>
    </dgm:pt>
    <dgm:pt modelId="{4B2E2F3A-883C-43EB-8437-106E1E8DC823}" type="parTrans" cxnId="{7869680A-CADF-4D95-A447-E0ED1E6525CA}">
      <dgm:prSet/>
      <dgm:spPr/>
      <dgm:t>
        <a:bodyPr/>
        <a:lstStyle/>
        <a:p>
          <a:endParaRPr lang="en-US"/>
        </a:p>
      </dgm:t>
    </dgm:pt>
    <dgm:pt modelId="{6D0A0AB1-DB37-469B-A759-7C9CDBD3CFAD}" type="sibTrans" cxnId="{7869680A-CADF-4D95-A447-E0ED1E6525CA}">
      <dgm:prSet/>
      <dgm:spPr/>
      <dgm:t>
        <a:bodyPr/>
        <a:lstStyle/>
        <a:p>
          <a:endParaRPr lang="en-US"/>
        </a:p>
      </dgm:t>
    </dgm:pt>
    <dgm:pt modelId="{1951EC0A-430F-439D-AA73-9F03B126406E}">
      <dgm:prSet phldrT="[Text]" custT="1"/>
      <dgm:spPr/>
      <dgm:t>
        <a:bodyPr/>
        <a:lstStyle/>
        <a:p>
          <a:r>
            <a:rPr lang="en-US" sz="1800" b="1" dirty="0" smtClean="0">
              <a:latin typeface="Cambria" panose="02040503050406030204" pitchFamily="18" charset="0"/>
              <a:ea typeface="Cambria" panose="02040503050406030204" pitchFamily="18" charset="0"/>
            </a:rPr>
            <a:t>To integrate </a:t>
          </a:r>
          <a:r>
            <a:rPr lang="en-US" sz="1800" dirty="0" smtClean="0">
              <a:latin typeface="Cambria" panose="02040503050406030204" pitchFamily="18" charset="0"/>
              <a:ea typeface="Cambria" panose="02040503050406030204" pitchFamily="18" charset="0"/>
            </a:rPr>
            <a:t>these features into their existing knowledge-base.</a:t>
          </a:r>
        </a:p>
        <a:p>
          <a:r>
            <a:rPr lang="en-US" sz="1800" dirty="0" smtClean="0">
              <a:latin typeface="Cambria" panose="02040503050406030204" pitchFamily="18" charset="0"/>
              <a:ea typeface="Cambria" panose="02040503050406030204" pitchFamily="18" charset="0"/>
            </a:rPr>
            <a:t>The term is borrowed from the socio-cultural </a:t>
          </a:r>
          <a:r>
            <a:rPr lang="en-US" sz="1800" i="1" dirty="0" smtClean="0">
              <a:latin typeface="Cambria" panose="02040503050406030204" pitchFamily="18" charset="0"/>
              <a:ea typeface="Cambria" panose="02040503050406030204" pitchFamily="18" charset="0"/>
            </a:rPr>
            <a:t>learning</a:t>
          </a:r>
          <a:r>
            <a:rPr lang="en-US" sz="1800" dirty="0" smtClean="0">
              <a:latin typeface="Cambria" panose="02040503050406030204" pitchFamily="18" charset="0"/>
              <a:ea typeface="Cambria" panose="02040503050406030204" pitchFamily="18" charset="0"/>
            </a:rPr>
            <a:t> theory.</a:t>
          </a:r>
        </a:p>
        <a:p>
          <a:endParaRPr lang="en-US" sz="1800" dirty="0">
            <a:latin typeface="Cambria" panose="02040503050406030204" pitchFamily="18" charset="0"/>
            <a:ea typeface="Cambria" panose="02040503050406030204" pitchFamily="18" charset="0"/>
          </a:endParaRPr>
        </a:p>
      </dgm:t>
    </dgm:pt>
    <dgm:pt modelId="{CBD1C121-704E-4F97-8B1D-3CA126E4EDE1}" type="parTrans" cxnId="{79988A61-7A2A-4DDF-BF39-617277CB6A0F}">
      <dgm:prSet/>
      <dgm:spPr/>
      <dgm:t>
        <a:bodyPr/>
        <a:lstStyle/>
        <a:p>
          <a:endParaRPr lang="en-US"/>
        </a:p>
      </dgm:t>
    </dgm:pt>
    <dgm:pt modelId="{83C866BE-EDD6-4515-9B2A-386FA2D75B07}" type="sibTrans" cxnId="{79988A61-7A2A-4DDF-BF39-617277CB6A0F}">
      <dgm:prSet/>
      <dgm:spPr/>
      <dgm:t>
        <a:bodyPr/>
        <a:lstStyle/>
        <a:p>
          <a:endParaRPr lang="en-US"/>
        </a:p>
      </dgm:t>
    </dgm:pt>
    <dgm:pt modelId="{41AD021A-8DBF-4046-A42C-4C988566D3CC}">
      <dgm:prSet phldrT="[Text]"/>
      <dgm:spPr>
        <a:solidFill>
          <a:schemeClr val="accent1">
            <a:lumMod val="60000"/>
            <a:lumOff val="40000"/>
          </a:schemeClr>
        </a:solidFill>
      </dgm:spPr>
      <dgm:t>
        <a:bodyPr/>
        <a:lstStyle/>
        <a:p>
          <a:r>
            <a:rPr lang="en-US" b="1" dirty="0" smtClean="0">
              <a:solidFill>
                <a:schemeClr val="tx1"/>
              </a:solidFill>
              <a:latin typeface="Cambria" panose="02040503050406030204" pitchFamily="18" charset="0"/>
              <a:ea typeface="Cambria" panose="02040503050406030204" pitchFamily="18" charset="0"/>
            </a:rPr>
            <a:t>Autonomy</a:t>
          </a:r>
          <a:endParaRPr lang="en-US" dirty="0">
            <a:solidFill>
              <a:schemeClr val="tx1"/>
            </a:solidFill>
            <a:latin typeface="Cambria" panose="02040503050406030204" pitchFamily="18" charset="0"/>
            <a:ea typeface="Cambria" panose="02040503050406030204" pitchFamily="18" charset="0"/>
          </a:endParaRPr>
        </a:p>
      </dgm:t>
    </dgm:pt>
    <dgm:pt modelId="{BF3114F6-0FE9-4CED-BBC3-01A9A63DFC32}" type="parTrans" cxnId="{AA0CAC2E-B3FB-43E9-B699-E8F76C71627A}">
      <dgm:prSet/>
      <dgm:spPr/>
      <dgm:t>
        <a:bodyPr/>
        <a:lstStyle/>
        <a:p>
          <a:endParaRPr lang="en-US"/>
        </a:p>
      </dgm:t>
    </dgm:pt>
    <dgm:pt modelId="{4DBF2A7D-178A-4A5F-A045-A60C0700CC99}" type="sibTrans" cxnId="{AA0CAC2E-B3FB-43E9-B699-E8F76C71627A}">
      <dgm:prSet/>
      <dgm:spPr/>
      <dgm:t>
        <a:bodyPr/>
        <a:lstStyle/>
        <a:p>
          <a:endParaRPr lang="en-US"/>
        </a:p>
      </dgm:t>
    </dgm:pt>
    <dgm:pt modelId="{D97AEC85-7538-497A-9481-2F1D9FD56BFD}">
      <dgm:prSet phldrT="[Text]" custT="1"/>
      <dgm:spPr/>
      <dgm:t>
        <a:bodyPr/>
        <a:lstStyle/>
        <a:p>
          <a:r>
            <a:rPr lang="en-US" sz="1800" dirty="0" smtClean="0">
              <a:latin typeface="Cambria" panose="02040503050406030204" pitchFamily="18" charset="0"/>
              <a:ea typeface="Cambria" panose="02040503050406030204" pitchFamily="18" charset="0"/>
            </a:rPr>
            <a:t>To </a:t>
          </a:r>
          <a:r>
            <a:rPr lang="en-US" sz="1800" b="1" dirty="0" smtClean="0">
              <a:latin typeface="Cambria" panose="02040503050406030204" pitchFamily="18" charset="0"/>
              <a:ea typeface="Cambria" panose="02040503050406030204" pitchFamily="18" charset="0"/>
            </a:rPr>
            <a:t>develop the capacity to mobilize </a:t>
          </a:r>
          <a:r>
            <a:rPr lang="en-US" sz="1800" dirty="0" smtClean="0">
              <a:latin typeface="Cambria" panose="02040503050406030204" pitchFamily="18" charset="0"/>
              <a:ea typeface="Cambria" panose="02040503050406030204" pitchFamily="18" charset="0"/>
            </a:rPr>
            <a:t>these features under real-time conditions and unassisted. </a:t>
          </a:r>
          <a:endParaRPr lang="en-US" sz="1800" dirty="0">
            <a:latin typeface="Cambria" panose="02040503050406030204" pitchFamily="18" charset="0"/>
            <a:ea typeface="Cambria" panose="02040503050406030204" pitchFamily="18" charset="0"/>
          </a:endParaRPr>
        </a:p>
      </dgm:t>
    </dgm:pt>
    <dgm:pt modelId="{C195349D-9B8B-48FD-BB3C-C4B7550D7AC0}" type="parTrans" cxnId="{0B8C6452-67B0-42A1-8318-0483E47EFCD1}">
      <dgm:prSet/>
      <dgm:spPr/>
      <dgm:t>
        <a:bodyPr/>
        <a:lstStyle/>
        <a:p>
          <a:endParaRPr lang="en-US"/>
        </a:p>
      </dgm:t>
    </dgm:pt>
    <dgm:pt modelId="{F96C0A46-95D6-4878-8B61-39C3F9479814}" type="sibTrans" cxnId="{0B8C6452-67B0-42A1-8318-0483E47EFCD1}">
      <dgm:prSet/>
      <dgm:spPr/>
      <dgm:t>
        <a:bodyPr/>
        <a:lstStyle/>
        <a:p>
          <a:endParaRPr lang="en-US"/>
        </a:p>
      </dgm:t>
    </dgm:pt>
    <dgm:pt modelId="{BA3C213F-0BEA-46E9-9D85-C96E3B17E7E1}" type="pres">
      <dgm:prSet presAssocID="{A7AF3156-2E58-47E6-96A4-0EF48EC74715}" presName="Name0" presStyleCnt="0">
        <dgm:presLayoutVars>
          <dgm:chMax val="5"/>
          <dgm:chPref val="5"/>
          <dgm:dir/>
          <dgm:animLvl val="lvl"/>
        </dgm:presLayoutVars>
      </dgm:prSet>
      <dgm:spPr/>
      <dgm:t>
        <a:bodyPr/>
        <a:lstStyle/>
        <a:p>
          <a:endParaRPr lang="en-US"/>
        </a:p>
      </dgm:t>
    </dgm:pt>
    <dgm:pt modelId="{364F7B13-76FC-4522-A45B-9742B3763131}" type="pres">
      <dgm:prSet presAssocID="{3A967E8C-FCF7-44F1-9B5C-603D4AFC95C5}" presName="parentText1" presStyleLbl="node1" presStyleIdx="0" presStyleCnt="3">
        <dgm:presLayoutVars>
          <dgm:chMax/>
          <dgm:chPref val="3"/>
          <dgm:bulletEnabled val="1"/>
        </dgm:presLayoutVars>
      </dgm:prSet>
      <dgm:spPr/>
      <dgm:t>
        <a:bodyPr/>
        <a:lstStyle/>
        <a:p>
          <a:endParaRPr lang="en-US"/>
        </a:p>
      </dgm:t>
    </dgm:pt>
    <dgm:pt modelId="{8D3B18AB-EC0A-4348-8EB9-8BEE58970C36}" type="pres">
      <dgm:prSet presAssocID="{3A967E8C-FCF7-44F1-9B5C-603D4AFC95C5}" presName="childText1" presStyleLbl="solidAlignAcc1" presStyleIdx="0" presStyleCnt="3">
        <dgm:presLayoutVars>
          <dgm:chMax val="0"/>
          <dgm:chPref val="0"/>
          <dgm:bulletEnabled val="1"/>
        </dgm:presLayoutVars>
      </dgm:prSet>
      <dgm:spPr/>
      <dgm:t>
        <a:bodyPr/>
        <a:lstStyle/>
        <a:p>
          <a:endParaRPr lang="en-US"/>
        </a:p>
      </dgm:t>
    </dgm:pt>
    <dgm:pt modelId="{4974C194-0DA9-4B15-BF5A-15D81A10EBFE}" type="pres">
      <dgm:prSet presAssocID="{DF5CBD13-64FC-498D-AAA9-CBB54E63DB48}" presName="parentText2" presStyleLbl="node1" presStyleIdx="1" presStyleCnt="3">
        <dgm:presLayoutVars>
          <dgm:chMax/>
          <dgm:chPref val="3"/>
          <dgm:bulletEnabled val="1"/>
        </dgm:presLayoutVars>
      </dgm:prSet>
      <dgm:spPr/>
      <dgm:t>
        <a:bodyPr/>
        <a:lstStyle/>
        <a:p>
          <a:endParaRPr lang="en-US"/>
        </a:p>
      </dgm:t>
    </dgm:pt>
    <dgm:pt modelId="{0E37A7A1-D027-4675-9425-58AFFB0B5E65}" type="pres">
      <dgm:prSet presAssocID="{DF5CBD13-64FC-498D-AAA9-CBB54E63DB48}" presName="childText2" presStyleLbl="solidAlignAcc1" presStyleIdx="1" presStyleCnt="3" custLinFactNeighborX="-798" custLinFactNeighborY="768">
        <dgm:presLayoutVars>
          <dgm:chMax val="0"/>
          <dgm:chPref val="0"/>
          <dgm:bulletEnabled val="1"/>
        </dgm:presLayoutVars>
      </dgm:prSet>
      <dgm:spPr/>
      <dgm:t>
        <a:bodyPr/>
        <a:lstStyle/>
        <a:p>
          <a:endParaRPr lang="en-US"/>
        </a:p>
      </dgm:t>
    </dgm:pt>
    <dgm:pt modelId="{8433C9E0-F3DE-453B-8637-CE4DFE32D664}" type="pres">
      <dgm:prSet presAssocID="{41AD021A-8DBF-4046-A42C-4C988566D3CC}" presName="parentText3" presStyleLbl="node1" presStyleIdx="2" presStyleCnt="3">
        <dgm:presLayoutVars>
          <dgm:chMax/>
          <dgm:chPref val="3"/>
          <dgm:bulletEnabled val="1"/>
        </dgm:presLayoutVars>
      </dgm:prSet>
      <dgm:spPr/>
      <dgm:t>
        <a:bodyPr/>
        <a:lstStyle/>
        <a:p>
          <a:endParaRPr lang="en-US"/>
        </a:p>
      </dgm:t>
    </dgm:pt>
    <dgm:pt modelId="{3905C9B2-161E-42FA-A062-C6DFE72A0589}" type="pres">
      <dgm:prSet presAssocID="{41AD021A-8DBF-4046-A42C-4C988566D3CC}" presName="childText3" presStyleLbl="solidAlignAcc1" presStyleIdx="2" presStyleCnt="3">
        <dgm:presLayoutVars>
          <dgm:chMax val="0"/>
          <dgm:chPref val="0"/>
          <dgm:bulletEnabled val="1"/>
        </dgm:presLayoutVars>
      </dgm:prSet>
      <dgm:spPr/>
      <dgm:t>
        <a:bodyPr/>
        <a:lstStyle/>
        <a:p>
          <a:endParaRPr lang="en-US"/>
        </a:p>
      </dgm:t>
    </dgm:pt>
  </dgm:ptLst>
  <dgm:cxnLst>
    <dgm:cxn modelId="{773D1C79-640E-44BD-8080-A61845BC232F}" srcId="{A7AF3156-2E58-47E6-96A4-0EF48EC74715}" destId="{3A967E8C-FCF7-44F1-9B5C-603D4AFC95C5}" srcOrd="0" destOrd="0" parTransId="{3FBFD9D8-4581-40EE-8F84-C8D14BA98494}" sibTransId="{14D5B13A-5645-4AE7-AF74-155F830CEA84}"/>
    <dgm:cxn modelId="{79988A61-7A2A-4DDF-BF39-617277CB6A0F}" srcId="{DF5CBD13-64FC-498D-AAA9-CBB54E63DB48}" destId="{1951EC0A-430F-439D-AA73-9F03B126406E}" srcOrd="0" destOrd="0" parTransId="{CBD1C121-704E-4F97-8B1D-3CA126E4EDE1}" sibTransId="{83C866BE-EDD6-4515-9B2A-386FA2D75B07}"/>
    <dgm:cxn modelId="{A93226CA-7FC8-45ED-9EBE-741DF43868C4}" type="presOf" srcId="{A7AF3156-2E58-47E6-96A4-0EF48EC74715}" destId="{BA3C213F-0BEA-46E9-9D85-C96E3B17E7E1}" srcOrd="0" destOrd="0" presId="urn:microsoft.com/office/officeart/2009/3/layout/IncreasingArrowsProcess"/>
    <dgm:cxn modelId="{79A58BD5-3ECA-47CE-A0F3-E9131EEAE866}" srcId="{3A967E8C-FCF7-44F1-9B5C-603D4AFC95C5}" destId="{E2902797-568D-43D9-B632-45912FA1C423}" srcOrd="0" destOrd="0" parTransId="{87ADB850-7AC3-41E5-8366-D0224F1FD043}" sibTransId="{F3FFDB1E-6C13-4F27-ABF1-3039D0880FAA}"/>
    <dgm:cxn modelId="{C2E6A194-0F3B-4CF5-B677-23463F149B8D}" type="presOf" srcId="{DF5CBD13-64FC-498D-AAA9-CBB54E63DB48}" destId="{4974C194-0DA9-4B15-BF5A-15D81A10EBFE}" srcOrd="0" destOrd="0" presId="urn:microsoft.com/office/officeart/2009/3/layout/IncreasingArrowsProcess"/>
    <dgm:cxn modelId="{BC9054EB-B234-4101-B579-C360204ABA3C}" type="presOf" srcId="{E2902797-568D-43D9-B632-45912FA1C423}" destId="{8D3B18AB-EC0A-4348-8EB9-8BEE58970C36}" srcOrd="0" destOrd="0" presId="urn:microsoft.com/office/officeart/2009/3/layout/IncreasingArrowsProcess"/>
    <dgm:cxn modelId="{3FF4634F-8B2C-4FD5-A31B-B263A4723E6B}" type="presOf" srcId="{1951EC0A-430F-439D-AA73-9F03B126406E}" destId="{0E37A7A1-D027-4675-9425-58AFFB0B5E65}" srcOrd="0" destOrd="0" presId="urn:microsoft.com/office/officeart/2009/3/layout/IncreasingArrowsProcess"/>
    <dgm:cxn modelId="{BA0FD142-A7E3-4A94-8CFE-8C24682DAD3D}" type="presOf" srcId="{41AD021A-8DBF-4046-A42C-4C988566D3CC}" destId="{8433C9E0-F3DE-453B-8637-CE4DFE32D664}" srcOrd="0" destOrd="0" presId="urn:microsoft.com/office/officeart/2009/3/layout/IncreasingArrowsProcess"/>
    <dgm:cxn modelId="{AA0CAC2E-B3FB-43E9-B699-E8F76C71627A}" srcId="{A7AF3156-2E58-47E6-96A4-0EF48EC74715}" destId="{41AD021A-8DBF-4046-A42C-4C988566D3CC}" srcOrd="2" destOrd="0" parTransId="{BF3114F6-0FE9-4CED-BBC3-01A9A63DFC32}" sibTransId="{4DBF2A7D-178A-4A5F-A045-A60C0700CC99}"/>
    <dgm:cxn modelId="{7869680A-CADF-4D95-A447-E0ED1E6525CA}" srcId="{A7AF3156-2E58-47E6-96A4-0EF48EC74715}" destId="{DF5CBD13-64FC-498D-AAA9-CBB54E63DB48}" srcOrd="1" destOrd="0" parTransId="{4B2E2F3A-883C-43EB-8437-106E1E8DC823}" sibTransId="{6D0A0AB1-DB37-469B-A759-7C9CDBD3CFAD}"/>
    <dgm:cxn modelId="{2BC6F73C-38FA-4395-ADD4-78B5240BC80C}" type="presOf" srcId="{3A967E8C-FCF7-44F1-9B5C-603D4AFC95C5}" destId="{364F7B13-76FC-4522-A45B-9742B3763131}" srcOrd="0" destOrd="0" presId="urn:microsoft.com/office/officeart/2009/3/layout/IncreasingArrowsProcess"/>
    <dgm:cxn modelId="{B1827E0D-AF82-4E87-AE19-DA30D71EA2D6}" type="presOf" srcId="{D97AEC85-7538-497A-9481-2F1D9FD56BFD}" destId="{3905C9B2-161E-42FA-A062-C6DFE72A0589}" srcOrd="0" destOrd="0" presId="urn:microsoft.com/office/officeart/2009/3/layout/IncreasingArrowsProcess"/>
    <dgm:cxn modelId="{0B8C6452-67B0-42A1-8318-0483E47EFCD1}" srcId="{41AD021A-8DBF-4046-A42C-4C988566D3CC}" destId="{D97AEC85-7538-497A-9481-2F1D9FD56BFD}" srcOrd="0" destOrd="0" parTransId="{C195349D-9B8B-48FD-BB3C-C4B7550D7AC0}" sibTransId="{F96C0A46-95D6-4878-8B61-39C3F9479814}"/>
    <dgm:cxn modelId="{40BACA26-8D34-48EB-9706-94B9E6C358CC}" type="presParOf" srcId="{BA3C213F-0BEA-46E9-9D85-C96E3B17E7E1}" destId="{364F7B13-76FC-4522-A45B-9742B3763131}" srcOrd="0" destOrd="0" presId="urn:microsoft.com/office/officeart/2009/3/layout/IncreasingArrowsProcess"/>
    <dgm:cxn modelId="{EA07C3A6-EA27-46F9-AE72-3CC3568A3D07}" type="presParOf" srcId="{BA3C213F-0BEA-46E9-9D85-C96E3B17E7E1}" destId="{8D3B18AB-EC0A-4348-8EB9-8BEE58970C36}" srcOrd="1" destOrd="0" presId="urn:microsoft.com/office/officeart/2009/3/layout/IncreasingArrowsProcess"/>
    <dgm:cxn modelId="{2CFACDC9-C087-44B3-BA70-50320F90204F}" type="presParOf" srcId="{BA3C213F-0BEA-46E9-9D85-C96E3B17E7E1}" destId="{4974C194-0DA9-4B15-BF5A-15D81A10EBFE}" srcOrd="2" destOrd="0" presId="urn:microsoft.com/office/officeart/2009/3/layout/IncreasingArrowsProcess"/>
    <dgm:cxn modelId="{A60C23CB-A86D-47E7-91F1-B27F7102E73E}" type="presParOf" srcId="{BA3C213F-0BEA-46E9-9D85-C96E3B17E7E1}" destId="{0E37A7A1-D027-4675-9425-58AFFB0B5E65}" srcOrd="3" destOrd="0" presId="urn:microsoft.com/office/officeart/2009/3/layout/IncreasingArrowsProcess"/>
    <dgm:cxn modelId="{08FA3DE6-7561-4CE5-96DD-CE374277DB5C}" type="presParOf" srcId="{BA3C213F-0BEA-46E9-9D85-C96E3B17E7E1}" destId="{8433C9E0-F3DE-453B-8637-CE4DFE32D664}" srcOrd="4" destOrd="0" presId="urn:microsoft.com/office/officeart/2009/3/layout/IncreasingArrowsProcess"/>
    <dgm:cxn modelId="{0DC5D6F1-1E05-4CFC-9233-D92511310EE1}" type="presParOf" srcId="{BA3C213F-0BEA-46E9-9D85-C96E3B17E7E1}" destId="{3905C9B2-161E-42FA-A062-C6DFE72A0589}" srcOrd="5" destOrd="0" presId="urn:microsoft.com/office/officeart/2009/3/layout/IncreasingArrowsProcess"/>
  </dgm:cxnLst>
  <dgm:bg>
    <a:solidFill>
      <a:srgbClr val="E1F0FF"/>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72FA47-F3DF-4467-851A-C4217E9F7CE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999A7C6-1976-4EBC-8E9E-2612E314BA4B}">
      <dgm:prSet phldrT="[Text]" custT="1"/>
      <dgm:spPr/>
      <dgm:t>
        <a:bodyPr vert="vert270"/>
        <a:lstStyle/>
        <a:p>
          <a:pPr algn="ctr"/>
          <a:r>
            <a:rPr lang="en-US" sz="2400" b="1" u="sng" dirty="0" smtClean="0">
              <a:latin typeface="Cambria" panose="02040503050406030204" pitchFamily="18" charset="0"/>
              <a:ea typeface="Cambria" panose="02040503050406030204" pitchFamily="18" charset="0"/>
            </a:rPr>
            <a:t>Awareness raising </a:t>
          </a:r>
          <a:r>
            <a:rPr lang="en-US" sz="2400" b="1" dirty="0" smtClean="0">
              <a:latin typeface="Cambria" panose="02040503050406030204" pitchFamily="18" charset="0"/>
              <a:ea typeface="Cambria" panose="02040503050406030204" pitchFamily="18" charset="0"/>
            </a:rPr>
            <a:t>activities</a:t>
          </a:r>
          <a:endParaRPr lang="en-US" sz="2400" dirty="0">
            <a:latin typeface="Cambria" panose="02040503050406030204" pitchFamily="18" charset="0"/>
            <a:ea typeface="Cambria" panose="02040503050406030204" pitchFamily="18" charset="0"/>
          </a:endParaRPr>
        </a:p>
      </dgm:t>
    </dgm:pt>
    <dgm:pt modelId="{66057F9A-8855-4C0C-BE65-01A36B69C4F6}" type="parTrans" cxnId="{827EFC94-DC71-4B0E-93B2-9E70FB7ECC30}">
      <dgm:prSet/>
      <dgm:spPr/>
      <dgm:t>
        <a:bodyPr/>
        <a:lstStyle/>
        <a:p>
          <a:endParaRPr lang="en-US"/>
        </a:p>
      </dgm:t>
    </dgm:pt>
    <dgm:pt modelId="{55E1C506-4C6C-42E9-9067-89F42B01A8EA}" type="sibTrans" cxnId="{827EFC94-DC71-4B0E-93B2-9E70FB7ECC30}">
      <dgm:prSet/>
      <dgm:spPr/>
      <dgm:t>
        <a:bodyPr/>
        <a:lstStyle/>
        <a:p>
          <a:endParaRPr lang="en-US"/>
        </a:p>
      </dgm:t>
    </dgm:pt>
    <dgm:pt modelId="{0B0C31A2-1C9D-41A2-9D87-9A29473FD83A}">
      <dgm:prSet phldrT="[Text]" custT="1"/>
      <dgm:spPr/>
      <dgm:t>
        <a:bodyPr/>
        <a:lstStyle/>
        <a:p>
          <a:r>
            <a:rPr lang="en-US" sz="2000" dirty="0" smtClean="0">
              <a:latin typeface="Cambria" panose="02040503050406030204" pitchFamily="18" charset="0"/>
              <a:ea typeface="Cambria" panose="02040503050406030204" pitchFamily="18" charset="0"/>
            </a:rPr>
            <a:t>Involves </a:t>
          </a:r>
          <a:r>
            <a:rPr lang="en-US" sz="2000" b="1" dirty="0" smtClean="0">
              <a:latin typeface="Cambria" panose="02040503050406030204" pitchFamily="18" charset="0"/>
              <a:ea typeface="Cambria" panose="02040503050406030204" pitchFamily="18" charset="0"/>
            </a:rPr>
            <a:t>attention</a:t>
          </a:r>
          <a:r>
            <a:rPr lang="en-US" sz="2000" dirty="0" smtClean="0">
              <a:latin typeface="Cambria" panose="02040503050406030204" pitchFamily="18" charset="0"/>
              <a:ea typeface="Cambria" panose="02040503050406030204" pitchFamily="18" charset="0"/>
            </a:rPr>
            <a:t>, </a:t>
          </a:r>
          <a:r>
            <a:rPr lang="en-US" sz="2000" b="1" dirty="0" smtClean="0">
              <a:latin typeface="Cambria" panose="02040503050406030204" pitchFamily="18" charset="0"/>
              <a:ea typeface="Cambria" panose="02040503050406030204" pitchFamily="18" charset="0"/>
            </a:rPr>
            <a:t>noticing</a:t>
          </a:r>
          <a:r>
            <a:rPr lang="en-US" sz="2000" dirty="0" smtClean="0">
              <a:latin typeface="Cambria" panose="02040503050406030204" pitchFamily="18" charset="0"/>
              <a:ea typeface="Cambria" panose="02040503050406030204" pitchFamily="18" charset="0"/>
            </a:rPr>
            <a:t> and </a:t>
          </a:r>
          <a:r>
            <a:rPr lang="en-US" sz="2000" b="1" dirty="0" smtClean="0">
              <a:latin typeface="Cambria" panose="02040503050406030204" pitchFamily="18" charset="0"/>
              <a:ea typeface="Cambria" panose="02040503050406030204" pitchFamily="18" charset="0"/>
            </a:rPr>
            <a:t>understanding</a:t>
          </a:r>
          <a:r>
            <a:rPr lang="en-US" sz="2000" dirty="0" smtClean="0">
              <a:latin typeface="Cambria" panose="02040503050406030204" pitchFamily="18" charset="0"/>
              <a:ea typeface="Cambria" panose="02040503050406030204" pitchFamily="18" charset="0"/>
            </a:rPr>
            <a:t>; </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Is other-regulated (the teacher assists, guides the process and offers support, feedback).</a:t>
          </a:r>
          <a:endParaRPr lang="en-US" sz="2000" dirty="0">
            <a:latin typeface="Cambria" panose="02040503050406030204" pitchFamily="18" charset="0"/>
            <a:ea typeface="Cambria" panose="02040503050406030204" pitchFamily="18" charset="0"/>
          </a:endParaRPr>
        </a:p>
      </dgm:t>
    </dgm:pt>
    <dgm:pt modelId="{CE16CF02-ABDF-415E-B8A9-471BC62E2E7E}" type="parTrans" cxnId="{66B643D2-DC46-4AB8-B64D-F84448AD4D3F}">
      <dgm:prSet/>
      <dgm:spPr/>
      <dgm:t>
        <a:bodyPr/>
        <a:lstStyle/>
        <a:p>
          <a:endParaRPr lang="en-US"/>
        </a:p>
      </dgm:t>
    </dgm:pt>
    <dgm:pt modelId="{5E628A9D-4E97-471E-8086-7E7F93D295CA}" type="sibTrans" cxnId="{66B643D2-DC46-4AB8-B64D-F84448AD4D3F}">
      <dgm:prSet/>
      <dgm:spPr/>
      <dgm:t>
        <a:bodyPr/>
        <a:lstStyle/>
        <a:p>
          <a:endParaRPr lang="en-US"/>
        </a:p>
      </dgm:t>
    </dgm:pt>
    <dgm:pt modelId="{DCDEBECF-FD46-4CE2-9FFC-C3AA951A24E6}">
      <dgm:prSet phldrT="[Text]" custT="1"/>
      <dgm:spPr/>
      <dgm:t>
        <a:bodyPr/>
        <a:lstStyle/>
        <a:p>
          <a:r>
            <a:rPr lang="en-US" sz="2000" b="1" dirty="0" smtClean="0">
              <a:latin typeface="Cambria" panose="02040503050406030204" pitchFamily="18" charset="0"/>
              <a:ea typeface="Cambria" panose="02040503050406030204" pitchFamily="18" charset="0"/>
            </a:rPr>
            <a:t>Exposure to samples of speech</a:t>
          </a:r>
          <a:r>
            <a:rPr lang="en-US" sz="2000" dirty="0" smtClean="0">
              <a:latin typeface="Cambria" panose="02040503050406030204" pitchFamily="18" charset="0"/>
              <a:ea typeface="Cambria" panose="02040503050406030204" pitchFamily="18" charset="0"/>
            </a:rPr>
            <a:t>: audio-reordered (scripted, semi-scripted, authentic); live, e.g. teacher-talk.</a:t>
          </a:r>
          <a:endParaRPr lang="ro-RO" sz="2000" dirty="0" smtClean="0">
            <a:latin typeface="Cambria" panose="02040503050406030204" pitchFamily="18" charset="0"/>
            <a:ea typeface="Cambria" panose="02040503050406030204" pitchFamily="18" charset="0"/>
          </a:endParaRPr>
        </a:p>
        <a:p>
          <a:r>
            <a:rPr lang="en-US" sz="2000" b="1" dirty="0" smtClean="0">
              <a:latin typeface="Cambria" panose="02040503050406030204" pitchFamily="18" charset="0"/>
              <a:ea typeface="Cambria" panose="02040503050406030204" pitchFamily="18" charset="0"/>
            </a:rPr>
            <a:t>Notice the gap</a:t>
          </a:r>
          <a:r>
            <a:rPr lang="en-US" sz="2000" dirty="0" smtClean="0">
              <a:latin typeface="Cambria" panose="02040503050406030204" pitchFamily="18" charset="0"/>
              <a:ea typeface="Cambria" panose="02040503050406030204" pitchFamily="18" charset="0"/>
            </a:rPr>
            <a:t> between what they can do and what other practitioners can through the </a:t>
          </a:r>
          <a:r>
            <a:rPr lang="en-US" sz="2000" b="1" dirty="0" smtClean="0">
              <a:latin typeface="Cambria" panose="02040503050406030204" pitchFamily="18" charset="0"/>
              <a:ea typeface="Cambria" panose="02040503050406030204" pitchFamily="18" charset="0"/>
            </a:rPr>
            <a:t>task-based instructional cycle:</a:t>
          </a:r>
          <a:endParaRPr lang="en-US" sz="2000" dirty="0">
            <a:latin typeface="Cambria" panose="02040503050406030204" pitchFamily="18" charset="0"/>
            <a:ea typeface="Cambria" panose="02040503050406030204" pitchFamily="18" charset="0"/>
          </a:endParaRPr>
        </a:p>
      </dgm:t>
    </dgm:pt>
    <dgm:pt modelId="{04B033CF-6E94-4A7F-B369-0385237D3D78}" type="parTrans" cxnId="{18B88027-348B-475B-AE64-3983C4760378}">
      <dgm:prSet/>
      <dgm:spPr/>
      <dgm:t>
        <a:bodyPr/>
        <a:lstStyle/>
        <a:p>
          <a:endParaRPr lang="en-US"/>
        </a:p>
      </dgm:t>
    </dgm:pt>
    <dgm:pt modelId="{C95C1467-A7F2-4D70-8F44-EEFD99889ADC}" type="sibTrans" cxnId="{18B88027-348B-475B-AE64-3983C4760378}">
      <dgm:prSet/>
      <dgm:spPr/>
      <dgm:t>
        <a:bodyPr/>
        <a:lstStyle/>
        <a:p>
          <a:endParaRPr lang="en-US"/>
        </a:p>
      </dgm:t>
    </dgm:pt>
    <dgm:pt modelId="{6B680990-C875-489F-BD4F-A15DCFCD588B}">
      <dgm:prSet phldrT="[Text]" custT="1"/>
      <dgm:spPr/>
      <dgm:t>
        <a:bodyPr/>
        <a:lstStyle/>
        <a:p>
          <a:pPr>
            <a:spcAft>
              <a:spcPts val="0"/>
            </a:spcAft>
          </a:pPr>
          <a:r>
            <a:rPr lang="en-US" sz="2000" dirty="0" smtClean="0">
              <a:latin typeface="Cambria" panose="02040503050406030204" pitchFamily="18" charset="0"/>
              <a:ea typeface="Cambria" panose="02040503050406030204" pitchFamily="18" charset="0"/>
            </a:rPr>
            <a:t>1. </a:t>
          </a:r>
          <a:r>
            <a:rPr lang="en-US" sz="2000" dirty="0" err="1" smtClean="0">
              <a:latin typeface="Cambria" panose="02040503050406030204" pitchFamily="18" charset="0"/>
              <a:ea typeface="Cambria" panose="02040503050406030204" pitchFamily="18" charset="0"/>
            </a:rPr>
            <a:t>Sts</a:t>
          </a:r>
          <a:r>
            <a:rPr lang="en-US" sz="2000" dirty="0" smtClean="0">
              <a:latin typeface="Cambria" panose="02040503050406030204" pitchFamily="18" charset="0"/>
              <a:ea typeface="Cambria" panose="02040503050406030204" pitchFamily="18" charset="0"/>
            </a:rPr>
            <a:t> perform a speaking task at the best of their current ability</a:t>
          </a:r>
          <a:r>
            <a:rPr lang="ro-RO" sz="2000" dirty="0" smtClean="0">
              <a:latin typeface="Cambria" panose="02040503050406030204" pitchFamily="18" charset="0"/>
              <a:ea typeface="Cambria" panose="02040503050406030204" pitchFamily="18" charset="0"/>
            </a:rPr>
            <a:t>;</a:t>
          </a:r>
        </a:p>
        <a:p>
          <a:pPr>
            <a:spcAft>
              <a:spcPts val="0"/>
            </a:spcAft>
          </a:pPr>
          <a:r>
            <a:rPr lang="en-US" sz="2000" dirty="0" smtClean="0">
              <a:latin typeface="Cambria" panose="02040503050406030204" pitchFamily="18" charset="0"/>
              <a:ea typeface="Cambria" panose="02040503050406030204" pitchFamily="18" charset="0"/>
            </a:rPr>
            <a:t>2. </a:t>
          </a:r>
          <a:r>
            <a:rPr lang="en-US" sz="2000" dirty="0" err="1" smtClean="0">
              <a:latin typeface="Cambria" panose="02040503050406030204" pitchFamily="18" charset="0"/>
              <a:ea typeface="Cambria" panose="02040503050406030204" pitchFamily="18" charset="0"/>
            </a:rPr>
            <a:t>Sts</a:t>
          </a:r>
          <a:r>
            <a:rPr lang="en-US" sz="2000" dirty="0" smtClean="0">
              <a:latin typeface="Cambria" panose="02040503050406030204" pitchFamily="18" charset="0"/>
              <a:ea typeface="Cambria" panose="02040503050406030204" pitchFamily="18" charset="0"/>
            </a:rPr>
            <a:t> observe skilled practitioners performing the same task and note features they would like to incorporate;</a:t>
          </a:r>
          <a:endParaRPr lang="ro-RO" sz="2000" dirty="0" smtClean="0">
            <a:latin typeface="Cambria" panose="02040503050406030204" pitchFamily="18" charset="0"/>
            <a:ea typeface="Cambria" panose="02040503050406030204" pitchFamily="18" charset="0"/>
          </a:endParaRPr>
        </a:p>
        <a:p>
          <a:pPr>
            <a:spcAft>
              <a:spcPts val="0"/>
            </a:spcAft>
          </a:pPr>
          <a:r>
            <a:rPr lang="en-US" sz="2000" dirty="0" smtClean="0">
              <a:latin typeface="Cambria" panose="02040503050406030204" pitchFamily="18" charset="0"/>
              <a:ea typeface="Cambria" panose="02040503050406030204" pitchFamily="18" charset="0"/>
            </a:rPr>
            <a:t>3. </a:t>
          </a:r>
          <a:r>
            <a:rPr lang="en-US" sz="2000" dirty="0" err="1" smtClean="0">
              <a:latin typeface="Cambria" panose="02040503050406030204" pitchFamily="18" charset="0"/>
              <a:ea typeface="Cambria" panose="02040503050406030204" pitchFamily="18" charset="0"/>
            </a:rPr>
            <a:t>Sts</a:t>
          </a:r>
          <a:r>
            <a:rPr lang="en-US" sz="2000" dirty="0" smtClean="0">
              <a:latin typeface="Cambria" panose="02040503050406030204" pitchFamily="18" charset="0"/>
              <a:ea typeface="Cambria" panose="02040503050406030204" pitchFamily="18" charset="0"/>
            </a:rPr>
            <a:t> re-perform the original task (or similar one) attempting to incorporate the targeted features</a:t>
          </a:r>
          <a:r>
            <a:rPr lang="ro-RO" sz="2000" dirty="0" smtClean="0">
              <a:latin typeface="Cambria" panose="02040503050406030204" pitchFamily="18" charset="0"/>
              <a:ea typeface="Cambria" panose="02040503050406030204" pitchFamily="18" charset="0"/>
            </a:rPr>
            <a:t>.</a:t>
          </a:r>
        </a:p>
      </dgm:t>
    </dgm:pt>
    <dgm:pt modelId="{8A4D7CD9-DC16-48F2-B752-AED6DB625A5A}" type="parTrans" cxnId="{00DC76FF-D1A1-47D3-AEC4-4916C36E11F3}">
      <dgm:prSet/>
      <dgm:spPr/>
      <dgm:t>
        <a:bodyPr/>
        <a:lstStyle/>
        <a:p>
          <a:endParaRPr lang="en-US"/>
        </a:p>
      </dgm:t>
    </dgm:pt>
    <dgm:pt modelId="{FC85095A-39BB-4725-AB0F-01C1A4EBE344}" type="sibTrans" cxnId="{00DC76FF-D1A1-47D3-AEC4-4916C36E11F3}">
      <dgm:prSet/>
      <dgm:spPr/>
      <dgm:t>
        <a:bodyPr/>
        <a:lstStyle/>
        <a:p>
          <a:endParaRPr lang="en-US"/>
        </a:p>
      </dgm:t>
    </dgm:pt>
    <dgm:pt modelId="{A14B27FE-F77D-434F-8E8A-60C513EC2677}" type="pres">
      <dgm:prSet presAssocID="{4F72FA47-F3DF-4467-851A-C4217E9F7CE9}" presName="vert0" presStyleCnt="0">
        <dgm:presLayoutVars>
          <dgm:dir/>
          <dgm:animOne val="branch"/>
          <dgm:animLvl val="lvl"/>
        </dgm:presLayoutVars>
      </dgm:prSet>
      <dgm:spPr/>
      <dgm:t>
        <a:bodyPr/>
        <a:lstStyle/>
        <a:p>
          <a:endParaRPr lang="en-US"/>
        </a:p>
      </dgm:t>
    </dgm:pt>
    <dgm:pt modelId="{007521DF-3C43-44C6-9655-EE8627EB8D89}" type="pres">
      <dgm:prSet presAssocID="{6999A7C6-1976-4EBC-8E9E-2612E314BA4B}" presName="thickLine" presStyleLbl="alignNode1" presStyleIdx="0" presStyleCnt="1"/>
      <dgm:spPr/>
    </dgm:pt>
    <dgm:pt modelId="{3E42D628-A1E8-4AAD-88AC-A516846AEB01}" type="pres">
      <dgm:prSet presAssocID="{6999A7C6-1976-4EBC-8E9E-2612E314BA4B}" presName="horz1" presStyleCnt="0"/>
      <dgm:spPr/>
    </dgm:pt>
    <dgm:pt modelId="{193CF5F5-BD33-4E26-99C4-63B56A689997}" type="pres">
      <dgm:prSet presAssocID="{6999A7C6-1976-4EBC-8E9E-2612E314BA4B}" presName="tx1" presStyleLbl="revTx" presStyleIdx="0" presStyleCnt="4" custScaleX="70065"/>
      <dgm:spPr/>
      <dgm:t>
        <a:bodyPr/>
        <a:lstStyle/>
        <a:p>
          <a:endParaRPr lang="en-US"/>
        </a:p>
      </dgm:t>
    </dgm:pt>
    <dgm:pt modelId="{5AB628AD-A94A-44F6-9A37-87DAB63D86E8}" type="pres">
      <dgm:prSet presAssocID="{6999A7C6-1976-4EBC-8E9E-2612E314BA4B}" presName="vert1" presStyleCnt="0"/>
      <dgm:spPr/>
    </dgm:pt>
    <dgm:pt modelId="{0CFEC6BF-5545-443A-9925-02201A092A70}" type="pres">
      <dgm:prSet presAssocID="{0B0C31A2-1C9D-41A2-9D87-9A29473FD83A}" presName="vertSpace2a" presStyleCnt="0"/>
      <dgm:spPr/>
    </dgm:pt>
    <dgm:pt modelId="{27AFD113-E657-4DC0-A5BC-D4394BB0F1C5}" type="pres">
      <dgm:prSet presAssocID="{0B0C31A2-1C9D-41A2-9D87-9A29473FD83A}" presName="horz2" presStyleCnt="0"/>
      <dgm:spPr/>
    </dgm:pt>
    <dgm:pt modelId="{CF2A120C-ADF1-4DD4-B815-A6A08FEB54B3}" type="pres">
      <dgm:prSet presAssocID="{0B0C31A2-1C9D-41A2-9D87-9A29473FD83A}" presName="horzSpace2" presStyleCnt="0"/>
      <dgm:spPr/>
    </dgm:pt>
    <dgm:pt modelId="{F59654F2-0819-4458-AC0F-E2F5A54B4B99}" type="pres">
      <dgm:prSet presAssocID="{0B0C31A2-1C9D-41A2-9D87-9A29473FD83A}" presName="tx2" presStyleLbl="revTx" presStyleIdx="1" presStyleCnt="4" custAng="0" custScaleY="85822" custLinFactNeighborX="-1584"/>
      <dgm:spPr/>
      <dgm:t>
        <a:bodyPr/>
        <a:lstStyle/>
        <a:p>
          <a:endParaRPr lang="en-US"/>
        </a:p>
      </dgm:t>
    </dgm:pt>
    <dgm:pt modelId="{E8FC3483-3D7D-4C64-99C6-7019DABCC1A3}" type="pres">
      <dgm:prSet presAssocID="{0B0C31A2-1C9D-41A2-9D87-9A29473FD83A}" presName="vert2" presStyleCnt="0"/>
      <dgm:spPr/>
    </dgm:pt>
    <dgm:pt modelId="{1A8EE2AF-89F3-417C-BFF5-69693C627833}" type="pres">
      <dgm:prSet presAssocID="{0B0C31A2-1C9D-41A2-9D87-9A29473FD83A}" presName="thinLine2b" presStyleLbl="callout" presStyleIdx="0" presStyleCnt="3"/>
      <dgm:spPr/>
    </dgm:pt>
    <dgm:pt modelId="{62FCEFC7-1D45-462A-9DF9-DA51FE43641A}" type="pres">
      <dgm:prSet presAssocID="{0B0C31A2-1C9D-41A2-9D87-9A29473FD83A}" presName="vertSpace2b" presStyleCnt="0"/>
      <dgm:spPr/>
    </dgm:pt>
    <dgm:pt modelId="{56FFB724-95C6-4BC0-B330-0142F4230407}" type="pres">
      <dgm:prSet presAssocID="{DCDEBECF-FD46-4CE2-9FFC-C3AA951A24E6}" presName="horz2" presStyleCnt="0"/>
      <dgm:spPr/>
    </dgm:pt>
    <dgm:pt modelId="{3AD510A0-ED29-4F15-BE6C-2CAB140D66DA}" type="pres">
      <dgm:prSet presAssocID="{DCDEBECF-FD46-4CE2-9FFC-C3AA951A24E6}" presName="horzSpace2" presStyleCnt="0"/>
      <dgm:spPr/>
    </dgm:pt>
    <dgm:pt modelId="{790F5027-2423-4C1C-B05E-9A048E58FEBC}" type="pres">
      <dgm:prSet presAssocID="{DCDEBECF-FD46-4CE2-9FFC-C3AA951A24E6}" presName="tx2" presStyleLbl="revTx" presStyleIdx="2" presStyleCnt="4" custAng="0" custLinFactNeighborX="-2485" custLinFactNeighborY="-10256"/>
      <dgm:spPr/>
      <dgm:t>
        <a:bodyPr/>
        <a:lstStyle/>
        <a:p>
          <a:endParaRPr lang="en-US"/>
        </a:p>
      </dgm:t>
    </dgm:pt>
    <dgm:pt modelId="{9A705A6F-083D-4D05-9205-6A8634F0A5A9}" type="pres">
      <dgm:prSet presAssocID="{DCDEBECF-FD46-4CE2-9FFC-C3AA951A24E6}" presName="vert2" presStyleCnt="0"/>
      <dgm:spPr/>
    </dgm:pt>
    <dgm:pt modelId="{829DEE80-9279-4E09-94EF-3413D3C9C981}" type="pres">
      <dgm:prSet presAssocID="{DCDEBECF-FD46-4CE2-9FFC-C3AA951A24E6}" presName="thinLine2b" presStyleLbl="callout" presStyleIdx="1" presStyleCnt="3"/>
      <dgm:spPr/>
    </dgm:pt>
    <dgm:pt modelId="{B68B5C5F-27E6-4471-AC2D-46023CB922F4}" type="pres">
      <dgm:prSet presAssocID="{DCDEBECF-FD46-4CE2-9FFC-C3AA951A24E6}" presName="vertSpace2b" presStyleCnt="0"/>
      <dgm:spPr/>
    </dgm:pt>
    <dgm:pt modelId="{55939522-BBD3-4B73-BDE7-1CF1BDF54159}" type="pres">
      <dgm:prSet presAssocID="{6B680990-C875-489F-BD4F-A15DCFCD588B}" presName="horz2" presStyleCnt="0"/>
      <dgm:spPr/>
    </dgm:pt>
    <dgm:pt modelId="{6DFABD90-6C39-45FE-9589-E35C1B37225F}" type="pres">
      <dgm:prSet presAssocID="{6B680990-C875-489F-BD4F-A15DCFCD588B}" presName="horzSpace2" presStyleCnt="0"/>
      <dgm:spPr/>
    </dgm:pt>
    <dgm:pt modelId="{7C610811-C406-4F49-AF1F-7FDE2D93390D}" type="pres">
      <dgm:prSet presAssocID="{6B680990-C875-489F-BD4F-A15DCFCD588B}" presName="tx2" presStyleLbl="revTx" presStyleIdx="3" presStyleCnt="4" custAng="0" custScaleX="112118" custScaleY="164406" custLinFactNeighborX="-2881" custLinFactNeighborY="5976"/>
      <dgm:spPr/>
      <dgm:t>
        <a:bodyPr/>
        <a:lstStyle/>
        <a:p>
          <a:endParaRPr lang="en-US"/>
        </a:p>
      </dgm:t>
    </dgm:pt>
    <dgm:pt modelId="{9F943181-1C24-4142-A146-CBF40DF5A475}" type="pres">
      <dgm:prSet presAssocID="{6B680990-C875-489F-BD4F-A15DCFCD588B}" presName="vert2" presStyleCnt="0"/>
      <dgm:spPr/>
    </dgm:pt>
    <dgm:pt modelId="{EEE6BBC5-F413-4189-859E-03BD0E3699EA}" type="pres">
      <dgm:prSet presAssocID="{6B680990-C875-489F-BD4F-A15DCFCD588B}" presName="thinLine2b" presStyleLbl="callout" presStyleIdx="2" presStyleCnt="3"/>
      <dgm:spPr/>
    </dgm:pt>
    <dgm:pt modelId="{9B3D8605-AB42-4FB0-8335-F2DED36DCB72}" type="pres">
      <dgm:prSet presAssocID="{6B680990-C875-489F-BD4F-A15DCFCD588B}" presName="vertSpace2b" presStyleCnt="0"/>
      <dgm:spPr/>
    </dgm:pt>
  </dgm:ptLst>
  <dgm:cxnLst>
    <dgm:cxn modelId="{827EFC94-DC71-4B0E-93B2-9E70FB7ECC30}" srcId="{4F72FA47-F3DF-4467-851A-C4217E9F7CE9}" destId="{6999A7C6-1976-4EBC-8E9E-2612E314BA4B}" srcOrd="0" destOrd="0" parTransId="{66057F9A-8855-4C0C-BE65-01A36B69C4F6}" sibTransId="{55E1C506-4C6C-42E9-9067-89F42B01A8EA}"/>
    <dgm:cxn modelId="{F98D2B96-601B-44CE-9C1C-3CB42EA02D61}" type="presOf" srcId="{DCDEBECF-FD46-4CE2-9FFC-C3AA951A24E6}" destId="{790F5027-2423-4C1C-B05E-9A048E58FEBC}" srcOrd="0" destOrd="0" presId="urn:microsoft.com/office/officeart/2008/layout/LinedList"/>
    <dgm:cxn modelId="{FD19D37B-B767-40D8-8579-A182D4094809}" type="presOf" srcId="{6B680990-C875-489F-BD4F-A15DCFCD588B}" destId="{7C610811-C406-4F49-AF1F-7FDE2D93390D}" srcOrd="0" destOrd="0" presId="urn:microsoft.com/office/officeart/2008/layout/LinedList"/>
    <dgm:cxn modelId="{2E2B8AE4-87E0-4CDB-9DAD-87FBD7F6044D}" type="presOf" srcId="{0B0C31A2-1C9D-41A2-9D87-9A29473FD83A}" destId="{F59654F2-0819-4458-AC0F-E2F5A54B4B99}" srcOrd="0" destOrd="0" presId="urn:microsoft.com/office/officeart/2008/layout/LinedList"/>
    <dgm:cxn modelId="{926FC61B-DD99-4AC5-A097-296A4C7B4168}" type="presOf" srcId="{4F72FA47-F3DF-4467-851A-C4217E9F7CE9}" destId="{A14B27FE-F77D-434F-8E8A-60C513EC2677}" srcOrd="0" destOrd="0" presId="urn:microsoft.com/office/officeart/2008/layout/LinedList"/>
    <dgm:cxn modelId="{18B88027-348B-475B-AE64-3983C4760378}" srcId="{6999A7C6-1976-4EBC-8E9E-2612E314BA4B}" destId="{DCDEBECF-FD46-4CE2-9FFC-C3AA951A24E6}" srcOrd="1" destOrd="0" parTransId="{04B033CF-6E94-4A7F-B369-0385237D3D78}" sibTransId="{C95C1467-A7F2-4D70-8F44-EEFD99889ADC}"/>
    <dgm:cxn modelId="{D41207A3-4A8B-43A7-8FB6-B873140871A4}" type="presOf" srcId="{6999A7C6-1976-4EBC-8E9E-2612E314BA4B}" destId="{193CF5F5-BD33-4E26-99C4-63B56A689997}" srcOrd="0" destOrd="0" presId="urn:microsoft.com/office/officeart/2008/layout/LinedList"/>
    <dgm:cxn modelId="{66B643D2-DC46-4AB8-B64D-F84448AD4D3F}" srcId="{6999A7C6-1976-4EBC-8E9E-2612E314BA4B}" destId="{0B0C31A2-1C9D-41A2-9D87-9A29473FD83A}" srcOrd="0" destOrd="0" parTransId="{CE16CF02-ABDF-415E-B8A9-471BC62E2E7E}" sibTransId="{5E628A9D-4E97-471E-8086-7E7F93D295CA}"/>
    <dgm:cxn modelId="{00DC76FF-D1A1-47D3-AEC4-4916C36E11F3}" srcId="{6999A7C6-1976-4EBC-8E9E-2612E314BA4B}" destId="{6B680990-C875-489F-BD4F-A15DCFCD588B}" srcOrd="2" destOrd="0" parTransId="{8A4D7CD9-DC16-48F2-B752-AED6DB625A5A}" sibTransId="{FC85095A-39BB-4725-AB0F-01C1A4EBE344}"/>
    <dgm:cxn modelId="{36BE2A4B-1B9F-49F3-931A-2D8B91834392}" type="presParOf" srcId="{A14B27FE-F77D-434F-8E8A-60C513EC2677}" destId="{007521DF-3C43-44C6-9655-EE8627EB8D89}" srcOrd="0" destOrd="0" presId="urn:microsoft.com/office/officeart/2008/layout/LinedList"/>
    <dgm:cxn modelId="{71D45975-42FD-4AE7-82C3-D86CA0690A1E}" type="presParOf" srcId="{A14B27FE-F77D-434F-8E8A-60C513EC2677}" destId="{3E42D628-A1E8-4AAD-88AC-A516846AEB01}" srcOrd="1" destOrd="0" presId="urn:microsoft.com/office/officeart/2008/layout/LinedList"/>
    <dgm:cxn modelId="{5C1179E7-8B37-43AF-B5C9-CD10C05B116D}" type="presParOf" srcId="{3E42D628-A1E8-4AAD-88AC-A516846AEB01}" destId="{193CF5F5-BD33-4E26-99C4-63B56A689997}" srcOrd="0" destOrd="0" presId="urn:microsoft.com/office/officeart/2008/layout/LinedList"/>
    <dgm:cxn modelId="{94E11018-1116-4B25-B51C-2467744DCDD0}" type="presParOf" srcId="{3E42D628-A1E8-4AAD-88AC-A516846AEB01}" destId="{5AB628AD-A94A-44F6-9A37-87DAB63D86E8}" srcOrd="1" destOrd="0" presId="urn:microsoft.com/office/officeart/2008/layout/LinedList"/>
    <dgm:cxn modelId="{4AAFEA9F-BEF2-43DB-808A-219EEE7CB8B2}" type="presParOf" srcId="{5AB628AD-A94A-44F6-9A37-87DAB63D86E8}" destId="{0CFEC6BF-5545-443A-9925-02201A092A70}" srcOrd="0" destOrd="0" presId="urn:microsoft.com/office/officeart/2008/layout/LinedList"/>
    <dgm:cxn modelId="{653E702F-E37A-4132-9DED-792C3EEA91F8}" type="presParOf" srcId="{5AB628AD-A94A-44F6-9A37-87DAB63D86E8}" destId="{27AFD113-E657-4DC0-A5BC-D4394BB0F1C5}" srcOrd="1" destOrd="0" presId="urn:microsoft.com/office/officeart/2008/layout/LinedList"/>
    <dgm:cxn modelId="{2579B6CD-505A-49C3-AE53-A3FEE61B6B63}" type="presParOf" srcId="{27AFD113-E657-4DC0-A5BC-D4394BB0F1C5}" destId="{CF2A120C-ADF1-4DD4-B815-A6A08FEB54B3}" srcOrd="0" destOrd="0" presId="urn:microsoft.com/office/officeart/2008/layout/LinedList"/>
    <dgm:cxn modelId="{F28E9B4C-0E32-4BAE-AE50-6295A1B9E4E4}" type="presParOf" srcId="{27AFD113-E657-4DC0-A5BC-D4394BB0F1C5}" destId="{F59654F2-0819-4458-AC0F-E2F5A54B4B99}" srcOrd="1" destOrd="0" presId="urn:microsoft.com/office/officeart/2008/layout/LinedList"/>
    <dgm:cxn modelId="{3FA0F106-AE75-4723-B0B4-D1A4849D7288}" type="presParOf" srcId="{27AFD113-E657-4DC0-A5BC-D4394BB0F1C5}" destId="{E8FC3483-3D7D-4C64-99C6-7019DABCC1A3}" srcOrd="2" destOrd="0" presId="urn:microsoft.com/office/officeart/2008/layout/LinedList"/>
    <dgm:cxn modelId="{524151D4-6DCE-4DE1-8000-C49DEB83BFC9}" type="presParOf" srcId="{5AB628AD-A94A-44F6-9A37-87DAB63D86E8}" destId="{1A8EE2AF-89F3-417C-BFF5-69693C627833}" srcOrd="2" destOrd="0" presId="urn:microsoft.com/office/officeart/2008/layout/LinedList"/>
    <dgm:cxn modelId="{DBBA3EE3-67BE-4537-A71C-2E8D5CCDC826}" type="presParOf" srcId="{5AB628AD-A94A-44F6-9A37-87DAB63D86E8}" destId="{62FCEFC7-1D45-462A-9DF9-DA51FE43641A}" srcOrd="3" destOrd="0" presId="urn:microsoft.com/office/officeart/2008/layout/LinedList"/>
    <dgm:cxn modelId="{32A9AD89-E755-4B94-820B-32C4E2F0455F}" type="presParOf" srcId="{5AB628AD-A94A-44F6-9A37-87DAB63D86E8}" destId="{56FFB724-95C6-4BC0-B330-0142F4230407}" srcOrd="4" destOrd="0" presId="urn:microsoft.com/office/officeart/2008/layout/LinedList"/>
    <dgm:cxn modelId="{4524FFF0-F004-4FD8-B30C-91D3E0D1EEBA}" type="presParOf" srcId="{56FFB724-95C6-4BC0-B330-0142F4230407}" destId="{3AD510A0-ED29-4F15-BE6C-2CAB140D66DA}" srcOrd="0" destOrd="0" presId="urn:microsoft.com/office/officeart/2008/layout/LinedList"/>
    <dgm:cxn modelId="{E554161F-FC37-4FEF-A72D-A9D865E61E0B}" type="presParOf" srcId="{56FFB724-95C6-4BC0-B330-0142F4230407}" destId="{790F5027-2423-4C1C-B05E-9A048E58FEBC}" srcOrd="1" destOrd="0" presId="urn:microsoft.com/office/officeart/2008/layout/LinedList"/>
    <dgm:cxn modelId="{A761CD7C-13A3-4FF0-B98B-F7D76D7A0FD4}" type="presParOf" srcId="{56FFB724-95C6-4BC0-B330-0142F4230407}" destId="{9A705A6F-083D-4D05-9205-6A8634F0A5A9}" srcOrd="2" destOrd="0" presId="urn:microsoft.com/office/officeart/2008/layout/LinedList"/>
    <dgm:cxn modelId="{083951B1-F8E5-4762-A4A3-5B4AEC119946}" type="presParOf" srcId="{5AB628AD-A94A-44F6-9A37-87DAB63D86E8}" destId="{829DEE80-9279-4E09-94EF-3413D3C9C981}" srcOrd="5" destOrd="0" presId="urn:microsoft.com/office/officeart/2008/layout/LinedList"/>
    <dgm:cxn modelId="{F7D67514-5FEB-4C15-B4FA-82878545BF90}" type="presParOf" srcId="{5AB628AD-A94A-44F6-9A37-87DAB63D86E8}" destId="{B68B5C5F-27E6-4471-AC2D-46023CB922F4}" srcOrd="6" destOrd="0" presId="urn:microsoft.com/office/officeart/2008/layout/LinedList"/>
    <dgm:cxn modelId="{12BA9DEC-33EC-4FDB-97E0-D95E2A6A5845}" type="presParOf" srcId="{5AB628AD-A94A-44F6-9A37-87DAB63D86E8}" destId="{55939522-BBD3-4B73-BDE7-1CF1BDF54159}" srcOrd="7" destOrd="0" presId="urn:microsoft.com/office/officeart/2008/layout/LinedList"/>
    <dgm:cxn modelId="{A3AFB05C-B802-4025-8983-35A70EA53F6F}" type="presParOf" srcId="{55939522-BBD3-4B73-BDE7-1CF1BDF54159}" destId="{6DFABD90-6C39-45FE-9589-E35C1B37225F}" srcOrd="0" destOrd="0" presId="urn:microsoft.com/office/officeart/2008/layout/LinedList"/>
    <dgm:cxn modelId="{E02A6140-E8D7-4457-B247-56C268651156}" type="presParOf" srcId="{55939522-BBD3-4B73-BDE7-1CF1BDF54159}" destId="{7C610811-C406-4F49-AF1F-7FDE2D93390D}" srcOrd="1" destOrd="0" presId="urn:microsoft.com/office/officeart/2008/layout/LinedList"/>
    <dgm:cxn modelId="{67FAFE33-9395-4349-9559-FD66254052E2}" type="presParOf" srcId="{55939522-BBD3-4B73-BDE7-1CF1BDF54159}" destId="{9F943181-1C24-4142-A146-CBF40DF5A475}" srcOrd="2" destOrd="0" presId="urn:microsoft.com/office/officeart/2008/layout/LinedList"/>
    <dgm:cxn modelId="{E3E6181A-7EF1-4FD5-9FC6-521DB30AFFAE}" type="presParOf" srcId="{5AB628AD-A94A-44F6-9A37-87DAB63D86E8}" destId="{EEE6BBC5-F413-4189-859E-03BD0E3699EA}" srcOrd="8" destOrd="0" presId="urn:microsoft.com/office/officeart/2008/layout/LinedList"/>
    <dgm:cxn modelId="{C585ABBD-5D13-4DF4-B973-D87E61ED23FA}" type="presParOf" srcId="{5AB628AD-A94A-44F6-9A37-87DAB63D86E8}" destId="{9B3D8605-AB42-4FB0-8335-F2DED36DCB72}"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ADF843-A1BC-40E1-B78B-0C0574B0580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B75E641-578B-4D39-A869-C770799E1F42}">
      <dgm:prSet phldrT="[Text]" custT="1"/>
      <dgm:spPr/>
      <dgm:t>
        <a:bodyPr/>
        <a:lstStyle/>
        <a:p>
          <a:r>
            <a:rPr lang="en-US" sz="2400" b="1" dirty="0" smtClean="0">
              <a:latin typeface="Cambria" panose="02040503050406030204" pitchFamily="18" charset="0"/>
              <a:ea typeface="Cambria" panose="02040503050406030204" pitchFamily="18" charset="0"/>
            </a:rPr>
            <a:t>Activities developing autonomy</a:t>
          </a:r>
          <a:endParaRPr lang="en-US" sz="2400" dirty="0">
            <a:latin typeface="Cambria" panose="02040503050406030204" pitchFamily="18" charset="0"/>
            <a:ea typeface="Cambria" panose="02040503050406030204" pitchFamily="18" charset="0"/>
          </a:endParaRPr>
        </a:p>
      </dgm:t>
    </dgm:pt>
    <dgm:pt modelId="{AAB48A1D-A863-467E-BE10-694BAA03312F}" type="parTrans" cxnId="{B5989F2F-16F2-4A38-B793-07AA80DC4B29}">
      <dgm:prSet/>
      <dgm:spPr/>
      <dgm:t>
        <a:bodyPr/>
        <a:lstStyle/>
        <a:p>
          <a:endParaRPr lang="en-US"/>
        </a:p>
      </dgm:t>
    </dgm:pt>
    <dgm:pt modelId="{35974557-D6C2-4835-AA6F-A2EFF3E21B26}" type="sibTrans" cxnId="{B5989F2F-16F2-4A38-B793-07AA80DC4B29}">
      <dgm:prSet/>
      <dgm:spPr/>
      <dgm:t>
        <a:bodyPr/>
        <a:lstStyle/>
        <a:p>
          <a:endParaRPr lang="en-US"/>
        </a:p>
      </dgm:t>
    </dgm:pt>
    <dgm:pt modelId="{B01299CE-596F-49A0-B70D-7BC5E6FB0819}">
      <dgm:prSet phldrT="[Text]" custT="1"/>
      <dgm:spPr/>
      <dgm:t>
        <a:bodyPr/>
        <a:lstStyle/>
        <a:p>
          <a:pPr>
            <a:lnSpc>
              <a:spcPct val="100000"/>
            </a:lnSpc>
            <a:spcAft>
              <a:spcPts val="0"/>
            </a:spcAft>
          </a:pPr>
          <a:r>
            <a:rPr lang="en-US" sz="2000" dirty="0" smtClean="0">
              <a:latin typeface="Cambria" panose="02040503050406030204" pitchFamily="18" charset="0"/>
              <a:ea typeface="Cambria" panose="02040503050406030204" pitchFamily="18" charset="0"/>
            </a:rPr>
            <a:t>The capacity to self-regulate performance as a consequence of gaining control over skills that were formally other-regulated.</a:t>
          </a:r>
          <a:endParaRPr lang="ro-RO" sz="2000" dirty="0" smtClean="0">
            <a:latin typeface="Cambria" panose="02040503050406030204" pitchFamily="18" charset="0"/>
            <a:ea typeface="Cambria" panose="02040503050406030204" pitchFamily="18" charset="0"/>
          </a:endParaRPr>
        </a:p>
        <a:p>
          <a:pPr>
            <a:lnSpc>
              <a:spcPct val="100000"/>
            </a:lnSpc>
            <a:spcAft>
              <a:spcPts val="0"/>
            </a:spcAft>
          </a:pPr>
          <a:r>
            <a:rPr lang="en-US" sz="2000" b="1" dirty="0" smtClean="0">
              <a:latin typeface="Cambria" panose="02040503050406030204" pitchFamily="18" charset="0"/>
              <a:ea typeface="Cambria" panose="02040503050406030204" pitchFamily="18" charset="0"/>
            </a:rPr>
            <a:t>Characteristics:</a:t>
          </a:r>
          <a:r>
            <a:rPr lang="en-US" sz="2000" dirty="0" smtClean="0">
              <a:latin typeface="Cambria" panose="02040503050406030204" pitchFamily="18" charset="0"/>
              <a:ea typeface="Cambria" panose="02040503050406030204" pitchFamily="18" charset="0"/>
            </a:rPr>
            <a:t> </a:t>
          </a:r>
          <a:endParaRPr lang="ro-RO" sz="2000" dirty="0" smtClean="0">
            <a:latin typeface="Cambria" panose="02040503050406030204" pitchFamily="18" charset="0"/>
            <a:ea typeface="Cambria" panose="02040503050406030204" pitchFamily="18" charset="0"/>
          </a:endParaRPr>
        </a:p>
        <a:p>
          <a:pPr>
            <a:lnSpc>
              <a:spcPct val="100000"/>
            </a:lnSpc>
            <a:spcAft>
              <a:spcPts val="0"/>
            </a:spcAft>
          </a:pPr>
          <a:r>
            <a:rPr lang="en-US" sz="2000" dirty="0" smtClean="0">
              <a:latin typeface="Cambria" panose="02040503050406030204" pitchFamily="18" charset="0"/>
              <a:ea typeface="Cambria" panose="02040503050406030204" pitchFamily="18" charset="0"/>
            </a:rPr>
            <a:t>- speed,</a:t>
          </a:r>
          <a:endParaRPr lang="ro-RO" sz="2000" dirty="0" smtClean="0">
            <a:latin typeface="Cambria" panose="02040503050406030204" pitchFamily="18" charset="0"/>
            <a:ea typeface="Cambria" panose="02040503050406030204" pitchFamily="18" charset="0"/>
          </a:endParaRPr>
        </a:p>
        <a:p>
          <a:pPr>
            <a:lnSpc>
              <a:spcPct val="100000"/>
            </a:lnSpc>
            <a:spcAft>
              <a:spcPts val="0"/>
            </a:spcAft>
          </a:pPr>
          <a:r>
            <a:rPr lang="en-US" sz="2000" dirty="0" smtClean="0">
              <a:latin typeface="Cambria" panose="02040503050406030204" pitchFamily="18" charset="0"/>
              <a:ea typeface="Cambria" panose="02040503050406030204" pitchFamily="18" charset="0"/>
            </a:rPr>
            <a:t>- economy (ignore inessentials),</a:t>
          </a:r>
        </a:p>
        <a:p>
          <a:pPr>
            <a:lnSpc>
              <a:spcPct val="100000"/>
            </a:lnSpc>
            <a:spcAft>
              <a:spcPts val="0"/>
            </a:spcAft>
          </a:pPr>
          <a:r>
            <a:rPr lang="en-US" sz="2000" dirty="0" smtClean="0">
              <a:latin typeface="Cambria" panose="02040503050406030204" pitchFamily="18" charset="0"/>
              <a:ea typeface="Cambria" panose="02040503050406030204" pitchFamily="18" charset="0"/>
            </a:rPr>
            <a:t>- accuracy (quick at detecting and rejecting errors),</a:t>
          </a:r>
          <a:endParaRPr lang="ro-RO" sz="2000" dirty="0" smtClean="0">
            <a:latin typeface="Cambria" panose="02040503050406030204" pitchFamily="18" charset="0"/>
            <a:ea typeface="Cambria" panose="02040503050406030204" pitchFamily="18" charset="0"/>
          </a:endParaRPr>
        </a:p>
        <a:p>
          <a:pPr>
            <a:lnSpc>
              <a:spcPct val="100000"/>
            </a:lnSpc>
            <a:spcAft>
              <a:spcPts val="0"/>
            </a:spcAft>
          </a:pPr>
          <a:r>
            <a:rPr lang="en-US" sz="2000" dirty="0" smtClean="0">
              <a:latin typeface="Cambria" panose="02040503050406030204" pitchFamily="18" charset="0"/>
              <a:ea typeface="Cambria" panose="02040503050406030204" pitchFamily="18" charset="0"/>
            </a:rPr>
            <a:t>- anticipation (think and plan ahead),</a:t>
          </a:r>
          <a:endParaRPr lang="ro-RO" sz="2000" dirty="0" smtClean="0">
            <a:latin typeface="Cambria" panose="02040503050406030204" pitchFamily="18" charset="0"/>
            <a:ea typeface="Cambria" panose="02040503050406030204" pitchFamily="18" charset="0"/>
          </a:endParaRPr>
        </a:p>
        <a:p>
          <a:pPr>
            <a:lnSpc>
              <a:spcPct val="100000"/>
            </a:lnSpc>
            <a:spcAft>
              <a:spcPts val="0"/>
            </a:spcAft>
          </a:pPr>
          <a:r>
            <a:rPr lang="en-US" sz="2000" dirty="0" smtClean="0">
              <a:latin typeface="Cambria" panose="02040503050406030204" pitchFamily="18" charset="0"/>
              <a:ea typeface="Cambria" panose="02040503050406030204" pitchFamily="18" charset="0"/>
            </a:rPr>
            <a:t>- reliability (perform in real operating conditions</a:t>
          </a:r>
          <a:r>
            <a:rPr lang="en-US" sz="2000" dirty="0" smtClean="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dgm:t>
    </dgm:pt>
    <dgm:pt modelId="{79A6821B-F0F2-48FF-8775-F6DE042FFB07}" type="parTrans" cxnId="{C4AC6C11-3127-4DF0-AB02-708C7E798DC1}">
      <dgm:prSet/>
      <dgm:spPr/>
      <dgm:t>
        <a:bodyPr/>
        <a:lstStyle/>
        <a:p>
          <a:endParaRPr lang="en-US"/>
        </a:p>
      </dgm:t>
    </dgm:pt>
    <dgm:pt modelId="{E4593CAB-C8F6-4E25-8C52-F98E121685B0}" type="sibTrans" cxnId="{C4AC6C11-3127-4DF0-AB02-708C7E798DC1}">
      <dgm:prSet/>
      <dgm:spPr/>
      <dgm:t>
        <a:bodyPr/>
        <a:lstStyle/>
        <a:p>
          <a:endParaRPr lang="en-US"/>
        </a:p>
      </dgm:t>
    </dgm:pt>
    <dgm:pt modelId="{ED654BA8-F33B-45EB-B447-35EBCA7100A2}">
      <dgm:prSet phldrT="[Text]" custT="1"/>
      <dgm:spPr/>
      <dgm:t>
        <a:bodyPr/>
        <a:lstStyle/>
        <a:p>
          <a:pPr>
            <a:spcAft>
              <a:spcPts val="0"/>
            </a:spcAft>
          </a:pPr>
          <a:r>
            <a:rPr lang="en-US" sz="2000" b="1" dirty="0" smtClean="0">
              <a:solidFill>
                <a:schemeClr val="tx1"/>
              </a:solidFill>
              <a:latin typeface="Cambria" panose="02040503050406030204" pitchFamily="18" charset="0"/>
              <a:ea typeface="Cambria" panose="02040503050406030204" pitchFamily="18" charset="0"/>
            </a:rPr>
            <a:t>Presentation and talks</a:t>
          </a:r>
          <a:endParaRPr lang="ro-RO" sz="2000" dirty="0" smtClean="0">
            <a:solidFill>
              <a:schemeClr val="tx1"/>
            </a:solidFill>
            <a:latin typeface="Cambria" panose="02040503050406030204" pitchFamily="18" charset="0"/>
            <a:ea typeface="Cambria" panose="02040503050406030204" pitchFamily="18" charset="0"/>
          </a:endParaRPr>
        </a:p>
        <a:p>
          <a:pPr>
            <a:spcAft>
              <a:spcPts val="0"/>
            </a:spcAft>
          </a:pPr>
          <a:r>
            <a:rPr lang="en-US" sz="2000" dirty="0" smtClean="0">
              <a:solidFill>
                <a:schemeClr val="tx1"/>
              </a:solidFill>
              <a:latin typeface="Cambria" panose="02040503050406030204" pitchFamily="18" charset="0"/>
              <a:ea typeface="Cambria" panose="02040503050406030204" pitchFamily="18" charset="0"/>
            </a:rPr>
            <a:t>     Show and tell</a:t>
          </a:r>
          <a:endParaRPr lang="ro-RO" sz="2000" dirty="0" smtClean="0">
            <a:solidFill>
              <a:schemeClr val="tx1"/>
            </a:solidFill>
            <a:latin typeface="Cambria" panose="02040503050406030204" pitchFamily="18" charset="0"/>
            <a:ea typeface="Cambria" panose="02040503050406030204" pitchFamily="18" charset="0"/>
          </a:endParaRPr>
        </a:p>
        <a:p>
          <a:pPr>
            <a:spcAft>
              <a:spcPts val="0"/>
            </a:spcAft>
          </a:pPr>
          <a:r>
            <a:rPr lang="en-US" sz="2000" dirty="0" smtClean="0">
              <a:solidFill>
                <a:schemeClr val="tx1"/>
              </a:solidFill>
              <a:latin typeface="Cambria" panose="02040503050406030204" pitchFamily="18" charset="0"/>
              <a:ea typeface="Cambria" panose="02040503050406030204" pitchFamily="18" charset="0"/>
            </a:rPr>
            <a:t>     Did you read about</a:t>
          </a:r>
          <a:endParaRPr lang="ro-RO" sz="2000" dirty="0" smtClean="0">
            <a:solidFill>
              <a:schemeClr val="tx1"/>
            </a:solidFill>
            <a:latin typeface="Cambria" panose="02040503050406030204" pitchFamily="18" charset="0"/>
            <a:ea typeface="Cambria" panose="02040503050406030204" pitchFamily="18" charset="0"/>
          </a:endParaRPr>
        </a:p>
        <a:p>
          <a:pPr>
            <a:spcAft>
              <a:spcPts val="0"/>
            </a:spcAft>
          </a:pPr>
          <a:endParaRPr lang="en-US" sz="2000" b="1" dirty="0" smtClean="0">
            <a:solidFill>
              <a:schemeClr val="tx1"/>
            </a:solidFill>
            <a:latin typeface="Cambria" panose="02040503050406030204" pitchFamily="18" charset="0"/>
            <a:ea typeface="Cambria" panose="02040503050406030204" pitchFamily="18" charset="0"/>
          </a:endParaRPr>
        </a:p>
        <a:p>
          <a:pPr>
            <a:spcAft>
              <a:spcPts val="0"/>
            </a:spcAft>
          </a:pPr>
          <a:r>
            <a:rPr lang="en-US" sz="2000" b="1" dirty="0" smtClean="0">
              <a:solidFill>
                <a:schemeClr val="tx1"/>
              </a:solidFill>
              <a:latin typeface="Cambria" panose="02040503050406030204" pitchFamily="18" charset="0"/>
              <a:ea typeface="Cambria" panose="02040503050406030204" pitchFamily="18" charset="0"/>
            </a:rPr>
            <a:t>Storytelling based activities</a:t>
          </a:r>
          <a:endParaRPr lang="ro-RO" sz="2000" dirty="0" smtClean="0">
            <a:solidFill>
              <a:schemeClr val="tx1"/>
            </a:solidFill>
            <a:latin typeface="Cambria" panose="02040503050406030204" pitchFamily="18" charset="0"/>
            <a:ea typeface="Cambria" panose="02040503050406030204" pitchFamily="18" charset="0"/>
          </a:endParaRPr>
        </a:p>
        <a:p>
          <a:pPr>
            <a:spcAft>
              <a:spcPts val="0"/>
            </a:spcAft>
          </a:pPr>
          <a:r>
            <a:rPr lang="en-US" sz="2000" dirty="0" smtClean="0">
              <a:solidFill>
                <a:schemeClr val="tx1"/>
              </a:solidFill>
              <a:latin typeface="Cambria" panose="02040503050406030204" pitchFamily="18" charset="0"/>
              <a:ea typeface="Cambria" panose="02040503050406030204" pitchFamily="18" charset="0"/>
            </a:rPr>
            <a:t>    Guess the lie </a:t>
          </a:r>
          <a:endParaRPr lang="ro-RO" sz="2000" dirty="0" smtClean="0">
            <a:solidFill>
              <a:schemeClr val="tx1"/>
            </a:solidFill>
            <a:latin typeface="Cambria" panose="02040503050406030204" pitchFamily="18" charset="0"/>
            <a:ea typeface="Cambria" panose="02040503050406030204" pitchFamily="18" charset="0"/>
          </a:endParaRPr>
        </a:p>
        <a:p>
          <a:pPr>
            <a:spcAft>
              <a:spcPts val="0"/>
            </a:spcAft>
          </a:pPr>
          <a:r>
            <a:rPr lang="en-US" sz="2000" dirty="0" smtClean="0">
              <a:solidFill>
                <a:schemeClr val="tx1"/>
              </a:solidFill>
              <a:latin typeface="Cambria" panose="02040503050406030204" pitchFamily="18" charset="0"/>
              <a:ea typeface="Cambria" panose="02040503050406030204" pitchFamily="18" charset="0"/>
            </a:rPr>
            <a:t>    Insert the word</a:t>
          </a:r>
          <a:endParaRPr lang="ro-RO" sz="2000" dirty="0" smtClean="0">
            <a:solidFill>
              <a:schemeClr val="tx1"/>
            </a:solidFill>
            <a:latin typeface="Cambria" panose="02040503050406030204" pitchFamily="18" charset="0"/>
            <a:ea typeface="Cambria" panose="02040503050406030204" pitchFamily="18" charset="0"/>
          </a:endParaRPr>
        </a:p>
        <a:p>
          <a:pPr>
            <a:spcAft>
              <a:spcPts val="0"/>
            </a:spcAft>
          </a:pPr>
          <a:r>
            <a:rPr lang="en-US" sz="2000" dirty="0" smtClean="0">
              <a:solidFill>
                <a:schemeClr val="tx1"/>
              </a:solidFill>
              <a:latin typeface="Cambria" panose="02040503050406030204" pitchFamily="18" charset="0"/>
              <a:ea typeface="Cambria" panose="02040503050406030204" pitchFamily="18" charset="0"/>
            </a:rPr>
            <a:t>    Chain story</a:t>
          </a:r>
          <a:endParaRPr lang="en-US" sz="2000" dirty="0">
            <a:solidFill>
              <a:schemeClr val="tx1"/>
            </a:solidFill>
            <a:latin typeface="Cambria" panose="02040503050406030204" pitchFamily="18" charset="0"/>
            <a:ea typeface="Cambria" panose="02040503050406030204" pitchFamily="18" charset="0"/>
          </a:endParaRPr>
        </a:p>
      </dgm:t>
    </dgm:pt>
    <dgm:pt modelId="{B83B6090-F0C5-4A28-97BD-33FF051AA519}" type="parTrans" cxnId="{D2830034-5706-4D7A-8B13-AFAC11304534}">
      <dgm:prSet/>
      <dgm:spPr/>
      <dgm:t>
        <a:bodyPr/>
        <a:lstStyle/>
        <a:p>
          <a:endParaRPr lang="en-US"/>
        </a:p>
      </dgm:t>
    </dgm:pt>
    <dgm:pt modelId="{89DC6E3F-13FD-41AD-95AE-9A8E82C4FAB4}" type="sibTrans" cxnId="{D2830034-5706-4D7A-8B13-AFAC11304534}">
      <dgm:prSet/>
      <dgm:spPr/>
      <dgm:t>
        <a:bodyPr/>
        <a:lstStyle/>
        <a:p>
          <a:endParaRPr lang="en-US"/>
        </a:p>
      </dgm:t>
    </dgm:pt>
    <dgm:pt modelId="{B734C768-6A67-4B46-AB35-6D8A30C37047}" type="pres">
      <dgm:prSet presAssocID="{92ADF843-A1BC-40E1-B78B-0C0574B05808}" presName="vert0" presStyleCnt="0">
        <dgm:presLayoutVars>
          <dgm:dir/>
          <dgm:animOne val="branch"/>
          <dgm:animLvl val="lvl"/>
        </dgm:presLayoutVars>
      </dgm:prSet>
      <dgm:spPr/>
      <dgm:t>
        <a:bodyPr/>
        <a:lstStyle/>
        <a:p>
          <a:endParaRPr lang="en-US"/>
        </a:p>
      </dgm:t>
    </dgm:pt>
    <dgm:pt modelId="{C81D6B2F-9D0E-45B2-94C1-BA40D9215542}" type="pres">
      <dgm:prSet presAssocID="{3B75E641-578B-4D39-A869-C770799E1F42}" presName="thickLine" presStyleLbl="alignNode1" presStyleIdx="0" presStyleCnt="1"/>
      <dgm:spPr/>
    </dgm:pt>
    <dgm:pt modelId="{2E7AD6AD-AE48-4C0F-9E1C-2E48F9909475}" type="pres">
      <dgm:prSet presAssocID="{3B75E641-578B-4D39-A869-C770799E1F42}" presName="horz1" presStyleCnt="0"/>
      <dgm:spPr/>
    </dgm:pt>
    <dgm:pt modelId="{55FEAEA4-1DB0-4A1C-9C57-584EA95E4CF3}" type="pres">
      <dgm:prSet presAssocID="{3B75E641-578B-4D39-A869-C770799E1F42}" presName="tx1" presStyleLbl="revTx" presStyleIdx="0" presStyleCnt="3"/>
      <dgm:spPr/>
      <dgm:t>
        <a:bodyPr/>
        <a:lstStyle/>
        <a:p>
          <a:endParaRPr lang="en-US"/>
        </a:p>
      </dgm:t>
    </dgm:pt>
    <dgm:pt modelId="{CD5F6ED7-BEFD-41AF-A794-0345075A8310}" type="pres">
      <dgm:prSet presAssocID="{3B75E641-578B-4D39-A869-C770799E1F42}" presName="vert1" presStyleCnt="0"/>
      <dgm:spPr/>
    </dgm:pt>
    <dgm:pt modelId="{BCBFA1B5-6B7B-45B0-84F6-739FB784649A}" type="pres">
      <dgm:prSet presAssocID="{B01299CE-596F-49A0-B70D-7BC5E6FB0819}" presName="vertSpace2a" presStyleCnt="0"/>
      <dgm:spPr/>
    </dgm:pt>
    <dgm:pt modelId="{0C6209A3-BBB2-41F0-830C-5A3C68B2D00E}" type="pres">
      <dgm:prSet presAssocID="{B01299CE-596F-49A0-B70D-7BC5E6FB0819}" presName="horz2" presStyleCnt="0"/>
      <dgm:spPr/>
    </dgm:pt>
    <dgm:pt modelId="{DABB886A-50D9-40E0-B717-3A0961526805}" type="pres">
      <dgm:prSet presAssocID="{B01299CE-596F-49A0-B70D-7BC5E6FB0819}" presName="horzSpace2" presStyleCnt="0"/>
      <dgm:spPr/>
    </dgm:pt>
    <dgm:pt modelId="{05A43FE7-4A06-433F-B8B0-0E247B055820}" type="pres">
      <dgm:prSet presAssocID="{B01299CE-596F-49A0-B70D-7BC5E6FB0819}" presName="tx2" presStyleLbl="revTx" presStyleIdx="1" presStyleCnt="3" custScaleX="109745" custScaleY="121099"/>
      <dgm:spPr/>
      <dgm:t>
        <a:bodyPr/>
        <a:lstStyle/>
        <a:p>
          <a:endParaRPr lang="en-US"/>
        </a:p>
      </dgm:t>
    </dgm:pt>
    <dgm:pt modelId="{6FEB7647-0039-4D3D-884D-263A83228F4F}" type="pres">
      <dgm:prSet presAssocID="{B01299CE-596F-49A0-B70D-7BC5E6FB0819}" presName="vert2" presStyleCnt="0"/>
      <dgm:spPr/>
    </dgm:pt>
    <dgm:pt modelId="{B3FA5588-92C4-475C-A0B3-A5B2E596BC24}" type="pres">
      <dgm:prSet presAssocID="{B01299CE-596F-49A0-B70D-7BC5E6FB0819}" presName="thinLine2b" presStyleLbl="callout" presStyleIdx="0" presStyleCnt="2"/>
      <dgm:spPr/>
    </dgm:pt>
    <dgm:pt modelId="{F540DA2C-6868-48DE-95F4-84E47CA8A2F7}" type="pres">
      <dgm:prSet presAssocID="{B01299CE-596F-49A0-B70D-7BC5E6FB0819}" presName="vertSpace2b" presStyleCnt="0"/>
      <dgm:spPr/>
    </dgm:pt>
    <dgm:pt modelId="{36F6D39E-C801-4F05-B4E2-1F6E2A184B52}" type="pres">
      <dgm:prSet presAssocID="{ED654BA8-F33B-45EB-B447-35EBCA7100A2}" presName="horz2" presStyleCnt="0"/>
      <dgm:spPr/>
    </dgm:pt>
    <dgm:pt modelId="{6D70C084-5FCD-422A-8727-B2DCC88AC533}" type="pres">
      <dgm:prSet presAssocID="{ED654BA8-F33B-45EB-B447-35EBCA7100A2}" presName="horzSpace2" presStyleCnt="0"/>
      <dgm:spPr/>
    </dgm:pt>
    <dgm:pt modelId="{216D8820-D5DB-4628-A860-1C4EE53FA692}" type="pres">
      <dgm:prSet presAssocID="{ED654BA8-F33B-45EB-B447-35EBCA7100A2}" presName="tx2" presStyleLbl="revTx" presStyleIdx="2" presStyleCnt="3" custAng="0" custScaleX="105650" custScaleY="107403" custLinFactNeighborX="-23726"/>
      <dgm:spPr/>
      <dgm:t>
        <a:bodyPr/>
        <a:lstStyle/>
        <a:p>
          <a:endParaRPr lang="en-US"/>
        </a:p>
      </dgm:t>
    </dgm:pt>
    <dgm:pt modelId="{B210F615-B881-47DE-8A8B-7C9E90658EF4}" type="pres">
      <dgm:prSet presAssocID="{ED654BA8-F33B-45EB-B447-35EBCA7100A2}" presName="vert2" presStyleCnt="0"/>
      <dgm:spPr/>
    </dgm:pt>
    <dgm:pt modelId="{5198485D-8F0F-434B-9B10-7E7A93D411AD}" type="pres">
      <dgm:prSet presAssocID="{ED654BA8-F33B-45EB-B447-35EBCA7100A2}" presName="thinLine2b" presStyleLbl="callout" presStyleIdx="1" presStyleCnt="2"/>
      <dgm:spPr/>
    </dgm:pt>
    <dgm:pt modelId="{64C416A1-DC23-4386-B976-A267C5F11E71}" type="pres">
      <dgm:prSet presAssocID="{ED654BA8-F33B-45EB-B447-35EBCA7100A2}" presName="vertSpace2b" presStyleCnt="0"/>
      <dgm:spPr/>
    </dgm:pt>
  </dgm:ptLst>
  <dgm:cxnLst>
    <dgm:cxn modelId="{B5989F2F-16F2-4A38-B793-07AA80DC4B29}" srcId="{92ADF843-A1BC-40E1-B78B-0C0574B05808}" destId="{3B75E641-578B-4D39-A869-C770799E1F42}" srcOrd="0" destOrd="0" parTransId="{AAB48A1D-A863-467E-BE10-694BAA03312F}" sibTransId="{35974557-D6C2-4835-AA6F-A2EFF3E21B26}"/>
    <dgm:cxn modelId="{14342856-B632-43FA-A3A4-A5A02FD01FE8}" type="presOf" srcId="{92ADF843-A1BC-40E1-B78B-0C0574B05808}" destId="{B734C768-6A67-4B46-AB35-6D8A30C37047}" srcOrd="0" destOrd="0" presId="urn:microsoft.com/office/officeart/2008/layout/LinedList"/>
    <dgm:cxn modelId="{D2830034-5706-4D7A-8B13-AFAC11304534}" srcId="{3B75E641-578B-4D39-A869-C770799E1F42}" destId="{ED654BA8-F33B-45EB-B447-35EBCA7100A2}" srcOrd="1" destOrd="0" parTransId="{B83B6090-F0C5-4A28-97BD-33FF051AA519}" sibTransId="{89DC6E3F-13FD-41AD-95AE-9A8E82C4FAB4}"/>
    <dgm:cxn modelId="{0A420A45-EB2C-4EF4-AD73-94D9908FC788}" type="presOf" srcId="{B01299CE-596F-49A0-B70D-7BC5E6FB0819}" destId="{05A43FE7-4A06-433F-B8B0-0E247B055820}" srcOrd="0" destOrd="0" presId="urn:microsoft.com/office/officeart/2008/layout/LinedList"/>
    <dgm:cxn modelId="{B9271894-CA7F-4E1B-8D41-E6A380005513}" type="presOf" srcId="{3B75E641-578B-4D39-A869-C770799E1F42}" destId="{55FEAEA4-1DB0-4A1C-9C57-584EA95E4CF3}" srcOrd="0" destOrd="0" presId="urn:microsoft.com/office/officeart/2008/layout/LinedList"/>
    <dgm:cxn modelId="{5F3F77E2-5FCB-432C-8B8D-2F77A8849465}" type="presOf" srcId="{ED654BA8-F33B-45EB-B447-35EBCA7100A2}" destId="{216D8820-D5DB-4628-A860-1C4EE53FA692}" srcOrd="0" destOrd="0" presId="urn:microsoft.com/office/officeart/2008/layout/LinedList"/>
    <dgm:cxn modelId="{C4AC6C11-3127-4DF0-AB02-708C7E798DC1}" srcId="{3B75E641-578B-4D39-A869-C770799E1F42}" destId="{B01299CE-596F-49A0-B70D-7BC5E6FB0819}" srcOrd="0" destOrd="0" parTransId="{79A6821B-F0F2-48FF-8775-F6DE042FFB07}" sibTransId="{E4593CAB-C8F6-4E25-8C52-F98E121685B0}"/>
    <dgm:cxn modelId="{FFFCC3CE-4279-49C6-8214-32D510734C25}" type="presParOf" srcId="{B734C768-6A67-4B46-AB35-6D8A30C37047}" destId="{C81D6B2F-9D0E-45B2-94C1-BA40D9215542}" srcOrd="0" destOrd="0" presId="urn:microsoft.com/office/officeart/2008/layout/LinedList"/>
    <dgm:cxn modelId="{00A410A7-5348-4335-86B6-6E7513120AD3}" type="presParOf" srcId="{B734C768-6A67-4B46-AB35-6D8A30C37047}" destId="{2E7AD6AD-AE48-4C0F-9E1C-2E48F9909475}" srcOrd="1" destOrd="0" presId="urn:microsoft.com/office/officeart/2008/layout/LinedList"/>
    <dgm:cxn modelId="{6414D230-A299-4A80-A95F-E0BA386C334D}" type="presParOf" srcId="{2E7AD6AD-AE48-4C0F-9E1C-2E48F9909475}" destId="{55FEAEA4-1DB0-4A1C-9C57-584EA95E4CF3}" srcOrd="0" destOrd="0" presId="urn:microsoft.com/office/officeart/2008/layout/LinedList"/>
    <dgm:cxn modelId="{F5824642-8609-4451-877D-6CF96B258C4B}" type="presParOf" srcId="{2E7AD6AD-AE48-4C0F-9E1C-2E48F9909475}" destId="{CD5F6ED7-BEFD-41AF-A794-0345075A8310}" srcOrd="1" destOrd="0" presId="urn:microsoft.com/office/officeart/2008/layout/LinedList"/>
    <dgm:cxn modelId="{A012E9A3-1EF6-4D5F-92C4-24BA361CEEBF}" type="presParOf" srcId="{CD5F6ED7-BEFD-41AF-A794-0345075A8310}" destId="{BCBFA1B5-6B7B-45B0-84F6-739FB784649A}" srcOrd="0" destOrd="0" presId="urn:microsoft.com/office/officeart/2008/layout/LinedList"/>
    <dgm:cxn modelId="{E0F3CE1F-623F-45DD-8370-C5E291F0D84F}" type="presParOf" srcId="{CD5F6ED7-BEFD-41AF-A794-0345075A8310}" destId="{0C6209A3-BBB2-41F0-830C-5A3C68B2D00E}" srcOrd="1" destOrd="0" presId="urn:microsoft.com/office/officeart/2008/layout/LinedList"/>
    <dgm:cxn modelId="{6CAFA820-A5F4-4273-8A84-3629893E3DF2}" type="presParOf" srcId="{0C6209A3-BBB2-41F0-830C-5A3C68B2D00E}" destId="{DABB886A-50D9-40E0-B717-3A0961526805}" srcOrd="0" destOrd="0" presId="urn:microsoft.com/office/officeart/2008/layout/LinedList"/>
    <dgm:cxn modelId="{B32E6827-4E3A-4C7C-B2B2-369831F1270D}" type="presParOf" srcId="{0C6209A3-BBB2-41F0-830C-5A3C68B2D00E}" destId="{05A43FE7-4A06-433F-B8B0-0E247B055820}" srcOrd="1" destOrd="0" presId="urn:microsoft.com/office/officeart/2008/layout/LinedList"/>
    <dgm:cxn modelId="{04432C1E-22C6-4A25-B74C-3CFED8BCF6B7}" type="presParOf" srcId="{0C6209A3-BBB2-41F0-830C-5A3C68B2D00E}" destId="{6FEB7647-0039-4D3D-884D-263A83228F4F}" srcOrd="2" destOrd="0" presId="urn:microsoft.com/office/officeart/2008/layout/LinedList"/>
    <dgm:cxn modelId="{3A9A92B9-7B16-462E-8880-64CD23EA7AD9}" type="presParOf" srcId="{CD5F6ED7-BEFD-41AF-A794-0345075A8310}" destId="{B3FA5588-92C4-475C-A0B3-A5B2E596BC24}" srcOrd="2" destOrd="0" presId="urn:microsoft.com/office/officeart/2008/layout/LinedList"/>
    <dgm:cxn modelId="{4B9DAE47-2FF7-4CD8-9D57-64D5977A5508}" type="presParOf" srcId="{CD5F6ED7-BEFD-41AF-A794-0345075A8310}" destId="{F540DA2C-6868-48DE-95F4-84E47CA8A2F7}" srcOrd="3" destOrd="0" presId="urn:microsoft.com/office/officeart/2008/layout/LinedList"/>
    <dgm:cxn modelId="{A9CF960B-6B30-4ABD-A9C7-08137961B46C}" type="presParOf" srcId="{CD5F6ED7-BEFD-41AF-A794-0345075A8310}" destId="{36F6D39E-C801-4F05-B4E2-1F6E2A184B52}" srcOrd="4" destOrd="0" presId="urn:microsoft.com/office/officeart/2008/layout/LinedList"/>
    <dgm:cxn modelId="{DCB938CF-4887-40AE-A10E-AB0CAECC327F}" type="presParOf" srcId="{36F6D39E-C801-4F05-B4E2-1F6E2A184B52}" destId="{6D70C084-5FCD-422A-8727-B2DCC88AC533}" srcOrd="0" destOrd="0" presId="urn:microsoft.com/office/officeart/2008/layout/LinedList"/>
    <dgm:cxn modelId="{E9BD8C3D-4A08-4FBE-9D7A-BFF7B598D123}" type="presParOf" srcId="{36F6D39E-C801-4F05-B4E2-1F6E2A184B52}" destId="{216D8820-D5DB-4628-A860-1C4EE53FA692}" srcOrd="1" destOrd="0" presId="urn:microsoft.com/office/officeart/2008/layout/LinedList"/>
    <dgm:cxn modelId="{5CDCF179-5093-4E23-AD4F-2C7435928DF1}" type="presParOf" srcId="{36F6D39E-C801-4F05-B4E2-1F6E2A184B52}" destId="{B210F615-B881-47DE-8A8B-7C9E90658EF4}" srcOrd="2" destOrd="0" presId="urn:microsoft.com/office/officeart/2008/layout/LinedList"/>
    <dgm:cxn modelId="{336227B5-9FAC-4599-936A-FA7ECD343F05}" type="presParOf" srcId="{CD5F6ED7-BEFD-41AF-A794-0345075A8310}" destId="{5198485D-8F0F-434B-9B10-7E7A93D411AD}" srcOrd="5" destOrd="0" presId="urn:microsoft.com/office/officeart/2008/layout/LinedList"/>
    <dgm:cxn modelId="{EDE60D39-A557-4084-9320-80F84E9C02B7}" type="presParOf" srcId="{CD5F6ED7-BEFD-41AF-A794-0345075A8310}" destId="{64C416A1-DC23-4386-B976-A267C5F11E71}"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ADF843-A1BC-40E1-B78B-0C0574B0580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B75E641-578B-4D39-A869-C770799E1F42}">
      <dgm:prSet phldrT="[Text]" custT="1"/>
      <dgm:spPr/>
      <dgm:t>
        <a:bodyPr/>
        <a:lstStyle/>
        <a:p>
          <a:r>
            <a:rPr lang="en-US" sz="2200" b="1" dirty="0" smtClean="0">
              <a:latin typeface="Cambria" panose="02040503050406030204" pitchFamily="18" charset="0"/>
              <a:ea typeface="Cambria" panose="02040503050406030204" pitchFamily="18" charset="0"/>
            </a:rPr>
            <a:t>Activities developing autonomy</a:t>
          </a:r>
        </a:p>
        <a:p>
          <a:r>
            <a:rPr lang="en-US" sz="2200" b="0" dirty="0" smtClean="0">
              <a:latin typeface="Cambria" panose="02040503050406030204" pitchFamily="18" charset="0"/>
              <a:ea typeface="Cambria" panose="02040503050406030204" pitchFamily="18" charset="0"/>
            </a:rPr>
            <a:t>Autonomy in speaking require that the speaker is able to:</a:t>
          </a:r>
        </a:p>
        <a:p>
          <a:r>
            <a:rPr lang="en-US" sz="2200" b="0" dirty="0" smtClean="0">
              <a:latin typeface="Cambria" panose="02040503050406030204" pitchFamily="18" charset="0"/>
              <a:ea typeface="Cambria" panose="02040503050406030204" pitchFamily="18" charset="0"/>
            </a:rPr>
            <a:t>- work fast, be spontaneous, and cope with unpredictability;</a:t>
          </a:r>
        </a:p>
        <a:p>
          <a:r>
            <a:rPr lang="en-US" sz="2200" b="0" dirty="0" smtClean="0">
              <a:latin typeface="Cambria" panose="02040503050406030204" pitchFamily="18" charset="0"/>
              <a:ea typeface="Cambria" panose="02040503050406030204" pitchFamily="18" charset="0"/>
            </a:rPr>
            <a:t>- anticipate and plan ahead;</a:t>
          </a:r>
        </a:p>
        <a:p>
          <a:r>
            <a:rPr lang="en-US" sz="2200" b="0" dirty="0" smtClean="0">
              <a:latin typeface="Cambria" panose="02040503050406030204" pitchFamily="18" charset="0"/>
              <a:ea typeface="Cambria" panose="02040503050406030204" pitchFamily="18" charset="0"/>
            </a:rPr>
            <a:t>- ignore inessentials, and carry out the task using minimal means;</a:t>
          </a:r>
        </a:p>
        <a:p>
          <a:r>
            <a:rPr lang="en-US" sz="2200" b="0" dirty="0" smtClean="0">
              <a:latin typeface="Cambria" panose="02040503050406030204" pitchFamily="18" charset="0"/>
              <a:ea typeface="Cambria" panose="02040503050406030204" pitchFamily="18" charset="0"/>
            </a:rPr>
            <a:t>- be accurate:</a:t>
          </a:r>
        </a:p>
        <a:p>
          <a:r>
            <a:rPr lang="en-US" sz="2200" b="0" dirty="0" smtClean="0">
              <a:latin typeface="Cambria" panose="02040503050406030204" pitchFamily="18" charset="0"/>
              <a:ea typeface="Cambria" panose="02040503050406030204" pitchFamily="18" charset="0"/>
            </a:rPr>
            <a:t>- be versatile, </a:t>
          </a:r>
          <a:r>
            <a:rPr lang="en-US" sz="2200" b="0" dirty="0" err="1" smtClean="0">
              <a:latin typeface="Cambria" panose="02040503050406030204" pitchFamily="18" charset="0"/>
              <a:ea typeface="Cambria" panose="02040503050406030204" pitchFamily="18" charset="0"/>
            </a:rPr>
            <a:t>ie</a:t>
          </a:r>
          <a:r>
            <a:rPr lang="en-US" sz="2200" b="0" dirty="0" smtClean="0">
              <a:latin typeface="Cambria" panose="02040503050406030204" pitchFamily="18" charset="0"/>
              <a:ea typeface="Cambria" panose="02040503050406030204" pitchFamily="18" charset="0"/>
            </a:rPr>
            <a:t> perform a range of different speaking tasks about a range of different topics:</a:t>
          </a:r>
        </a:p>
        <a:p>
          <a:r>
            <a:rPr lang="en-US" sz="2200" b="0" dirty="0" smtClean="0">
              <a:latin typeface="Cambria" panose="02040503050406030204" pitchFamily="18" charset="0"/>
              <a:ea typeface="Cambria" panose="02040503050406030204" pitchFamily="18" charset="0"/>
            </a:rPr>
            <a:t>- be reliable, </a:t>
          </a:r>
          <a:r>
            <a:rPr lang="en-US" sz="2200" b="0" dirty="0" err="1" smtClean="0">
              <a:latin typeface="Cambria" panose="02040503050406030204" pitchFamily="18" charset="0"/>
              <a:ea typeface="Cambria" panose="02040503050406030204" pitchFamily="18" charset="0"/>
            </a:rPr>
            <a:t>ie</a:t>
          </a:r>
          <a:r>
            <a:rPr lang="en-US" sz="2200" b="0" dirty="0" smtClean="0">
              <a:latin typeface="Cambria" panose="02040503050406030204" pitchFamily="18" charset="0"/>
              <a:ea typeface="Cambria" panose="02040503050406030204" pitchFamily="18" charset="0"/>
            </a:rPr>
            <a:t> perform the task equally well under different, even adverse, conditions.</a:t>
          </a:r>
          <a:endParaRPr lang="en-US" sz="2200" b="0" dirty="0">
            <a:latin typeface="Cambria" panose="02040503050406030204" pitchFamily="18" charset="0"/>
            <a:ea typeface="Cambria" panose="02040503050406030204" pitchFamily="18" charset="0"/>
          </a:endParaRPr>
        </a:p>
      </dgm:t>
    </dgm:pt>
    <dgm:pt modelId="{AAB48A1D-A863-467E-BE10-694BAA03312F}" type="parTrans" cxnId="{B5989F2F-16F2-4A38-B793-07AA80DC4B29}">
      <dgm:prSet/>
      <dgm:spPr/>
      <dgm:t>
        <a:bodyPr/>
        <a:lstStyle/>
        <a:p>
          <a:endParaRPr lang="en-US"/>
        </a:p>
      </dgm:t>
    </dgm:pt>
    <dgm:pt modelId="{35974557-D6C2-4835-AA6F-A2EFF3E21B26}" type="sibTrans" cxnId="{B5989F2F-16F2-4A38-B793-07AA80DC4B29}">
      <dgm:prSet/>
      <dgm:spPr/>
      <dgm:t>
        <a:bodyPr/>
        <a:lstStyle/>
        <a:p>
          <a:endParaRPr lang="en-US"/>
        </a:p>
      </dgm:t>
    </dgm:pt>
    <dgm:pt modelId="{B734C768-6A67-4B46-AB35-6D8A30C37047}" type="pres">
      <dgm:prSet presAssocID="{92ADF843-A1BC-40E1-B78B-0C0574B05808}" presName="vert0" presStyleCnt="0">
        <dgm:presLayoutVars>
          <dgm:dir/>
          <dgm:animOne val="branch"/>
          <dgm:animLvl val="lvl"/>
        </dgm:presLayoutVars>
      </dgm:prSet>
      <dgm:spPr/>
      <dgm:t>
        <a:bodyPr/>
        <a:lstStyle/>
        <a:p>
          <a:endParaRPr lang="en-US"/>
        </a:p>
      </dgm:t>
    </dgm:pt>
    <dgm:pt modelId="{C81D6B2F-9D0E-45B2-94C1-BA40D9215542}" type="pres">
      <dgm:prSet presAssocID="{3B75E641-578B-4D39-A869-C770799E1F42}" presName="thickLine" presStyleLbl="alignNode1" presStyleIdx="0" presStyleCnt="1"/>
      <dgm:spPr/>
    </dgm:pt>
    <dgm:pt modelId="{2E7AD6AD-AE48-4C0F-9E1C-2E48F9909475}" type="pres">
      <dgm:prSet presAssocID="{3B75E641-578B-4D39-A869-C770799E1F42}" presName="horz1" presStyleCnt="0"/>
      <dgm:spPr/>
    </dgm:pt>
    <dgm:pt modelId="{55FEAEA4-1DB0-4A1C-9C57-584EA95E4CF3}" type="pres">
      <dgm:prSet presAssocID="{3B75E641-578B-4D39-A869-C770799E1F42}" presName="tx1" presStyleLbl="revTx" presStyleIdx="0" presStyleCnt="1" custAng="0" custScaleX="316932" custScaleY="100098" custLinFactNeighborX="9037"/>
      <dgm:spPr/>
      <dgm:t>
        <a:bodyPr/>
        <a:lstStyle/>
        <a:p>
          <a:endParaRPr lang="en-US"/>
        </a:p>
      </dgm:t>
    </dgm:pt>
    <dgm:pt modelId="{CD5F6ED7-BEFD-41AF-A794-0345075A8310}" type="pres">
      <dgm:prSet presAssocID="{3B75E641-578B-4D39-A869-C770799E1F42}" presName="vert1" presStyleCnt="0"/>
      <dgm:spPr/>
    </dgm:pt>
  </dgm:ptLst>
  <dgm:cxnLst>
    <dgm:cxn modelId="{B9271894-CA7F-4E1B-8D41-E6A380005513}" type="presOf" srcId="{3B75E641-578B-4D39-A869-C770799E1F42}" destId="{55FEAEA4-1DB0-4A1C-9C57-584EA95E4CF3}" srcOrd="0" destOrd="0" presId="urn:microsoft.com/office/officeart/2008/layout/LinedList"/>
    <dgm:cxn modelId="{B5989F2F-16F2-4A38-B793-07AA80DC4B29}" srcId="{92ADF843-A1BC-40E1-B78B-0C0574B05808}" destId="{3B75E641-578B-4D39-A869-C770799E1F42}" srcOrd="0" destOrd="0" parTransId="{AAB48A1D-A863-467E-BE10-694BAA03312F}" sibTransId="{35974557-D6C2-4835-AA6F-A2EFF3E21B26}"/>
    <dgm:cxn modelId="{14342856-B632-43FA-A3A4-A5A02FD01FE8}" type="presOf" srcId="{92ADF843-A1BC-40E1-B78B-0C0574B05808}" destId="{B734C768-6A67-4B46-AB35-6D8A30C37047}" srcOrd="0" destOrd="0" presId="urn:microsoft.com/office/officeart/2008/layout/LinedList"/>
    <dgm:cxn modelId="{FFFCC3CE-4279-49C6-8214-32D510734C25}" type="presParOf" srcId="{B734C768-6A67-4B46-AB35-6D8A30C37047}" destId="{C81D6B2F-9D0E-45B2-94C1-BA40D9215542}" srcOrd="0" destOrd="0" presId="urn:microsoft.com/office/officeart/2008/layout/LinedList"/>
    <dgm:cxn modelId="{00A410A7-5348-4335-86B6-6E7513120AD3}" type="presParOf" srcId="{B734C768-6A67-4B46-AB35-6D8A30C37047}" destId="{2E7AD6AD-AE48-4C0F-9E1C-2E48F9909475}" srcOrd="1" destOrd="0" presId="urn:microsoft.com/office/officeart/2008/layout/LinedList"/>
    <dgm:cxn modelId="{6414D230-A299-4A80-A95F-E0BA386C334D}" type="presParOf" srcId="{2E7AD6AD-AE48-4C0F-9E1C-2E48F9909475}" destId="{55FEAEA4-1DB0-4A1C-9C57-584EA95E4CF3}" srcOrd="0" destOrd="0" presId="urn:microsoft.com/office/officeart/2008/layout/LinedList"/>
    <dgm:cxn modelId="{F5824642-8609-4451-877D-6CF96B258C4B}" type="presParOf" srcId="{2E7AD6AD-AE48-4C0F-9E1C-2E48F9909475}" destId="{CD5F6ED7-BEFD-41AF-A794-0345075A831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ADF843-A1BC-40E1-B78B-0C0574B0580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B75E641-578B-4D39-A869-C770799E1F42}">
      <dgm:prSet phldrT="[Text]" custT="1"/>
      <dgm:spPr/>
      <dgm:t>
        <a:bodyPr/>
        <a:lstStyle/>
        <a:p>
          <a:r>
            <a:rPr lang="en-US" sz="2000" b="1" dirty="0" smtClean="0">
              <a:latin typeface="Cambria" panose="02040503050406030204" pitchFamily="18" charset="0"/>
              <a:ea typeface="Cambria" panose="02040503050406030204" pitchFamily="18" charset="0"/>
            </a:rPr>
            <a:t>Role-play and simulations</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Alibis </a:t>
          </a:r>
          <a:r>
            <a:rPr lang="ro-RO" sz="2000" b="0" i="0" dirty="0" smtClean="0"/>
            <a:t>/</a:t>
          </a:r>
          <a:r>
            <a:rPr lang="ro-RO" sz="1400" b="0" i="0" dirty="0" smtClean="0"/>
            <a:t>ˈælɪbaɪ/</a:t>
          </a:r>
          <a:endParaRPr lang="ro-RO" sz="14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Shopping around </a:t>
          </a:r>
          <a:endParaRPr lang="ro-RO" sz="2000" dirty="0" smtClean="0">
            <a:latin typeface="Cambria" panose="02040503050406030204" pitchFamily="18" charset="0"/>
            <a:ea typeface="Cambria" panose="02040503050406030204" pitchFamily="18" charset="0"/>
          </a:endParaRPr>
        </a:p>
        <a:p>
          <a:endParaRPr lang="en-US" sz="2000" b="1" dirty="0" smtClean="0">
            <a:latin typeface="Cambria" panose="02040503050406030204" pitchFamily="18" charset="0"/>
            <a:ea typeface="Cambria" panose="02040503050406030204" pitchFamily="18" charset="0"/>
          </a:endParaRPr>
        </a:p>
        <a:p>
          <a:r>
            <a:rPr lang="en-US" sz="2000" b="1" dirty="0" smtClean="0">
              <a:latin typeface="Cambria" panose="02040503050406030204" pitchFamily="18" charset="0"/>
              <a:ea typeface="Cambria" panose="02040503050406030204" pitchFamily="18" charset="0"/>
            </a:rPr>
            <a:t>Discussion and debates</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Discussion cards (with statements related to a pre-selected topic)</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Warm-up discussions</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Pyramid debate/discussions</a:t>
          </a:r>
          <a:endParaRPr lang="ro-RO" sz="2000" dirty="0" smtClean="0">
            <a:latin typeface="Cambria" panose="02040503050406030204" pitchFamily="18" charset="0"/>
            <a:ea typeface="Cambria" panose="02040503050406030204" pitchFamily="18" charset="0"/>
          </a:endParaRPr>
        </a:p>
        <a:p>
          <a:endParaRPr lang="ro-RO" sz="2000" dirty="0" smtClean="0">
            <a:latin typeface="Cambria" panose="02040503050406030204" pitchFamily="18" charset="0"/>
            <a:ea typeface="Cambria" panose="02040503050406030204" pitchFamily="18" charset="0"/>
          </a:endParaRPr>
        </a:p>
        <a:p>
          <a:r>
            <a:rPr lang="en-US" sz="2000" b="1" dirty="0" smtClean="0">
              <a:latin typeface="Cambria" panose="02040503050406030204" pitchFamily="18" charset="0"/>
              <a:ea typeface="Cambria" panose="02040503050406030204" pitchFamily="18" charset="0"/>
            </a:rPr>
            <a:t>Conversation and chat</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Sentence star</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True/false sentences</a:t>
          </a:r>
          <a:endParaRPr lang="ro-RO"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One of us /some of us </a:t>
          </a:r>
        </a:p>
        <a:p>
          <a:endParaRPr lang="en-US" sz="2000" dirty="0" smtClean="0"/>
        </a:p>
        <a:p>
          <a:endParaRPr lang="en-US" sz="2000" b="0" dirty="0">
            <a:latin typeface="Cambria" panose="02040503050406030204" pitchFamily="18" charset="0"/>
            <a:ea typeface="Cambria" panose="02040503050406030204" pitchFamily="18" charset="0"/>
          </a:endParaRPr>
        </a:p>
      </dgm:t>
    </dgm:pt>
    <dgm:pt modelId="{AAB48A1D-A863-467E-BE10-694BAA03312F}" type="parTrans" cxnId="{B5989F2F-16F2-4A38-B793-07AA80DC4B29}">
      <dgm:prSet/>
      <dgm:spPr/>
      <dgm:t>
        <a:bodyPr/>
        <a:lstStyle/>
        <a:p>
          <a:endParaRPr lang="en-US"/>
        </a:p>
      </dgm:t>
    </dgm:pt>
    <dgm:pt modelId="{35974557-D6C2-4835-AA6F-A2EFF3E21B26}" type="sibTrans" cxnId="{B5989F2F-16F2-4A38-B793-07AA80DC4B29}">
      <dgm:prSet/>
      <dgm:spPr/>
      <dgm:t>
        <a:bodyPr/>
        <a:lstStyle/>
        <a:p>
          <a:endParaRPr lang="en-US"/>
        </a:p>
      </dgm:t>
    </dgm:pt>
    <dgm:pt modelId="{B734C768-6A67-4B46-AB35-6D8A30C37047}" type="pres">
      <dgm:prSet presAssocID="{92ADF843-A1BC-40E1-B78B-0C0574B05808}" presName="vert0" presStyleCnt="0">
        <dgm:presLayoutVars>
          <dgm:dir/>
          <dgm:animOne val="branch"/>
          <dgm:animLvl val="lvl"/>
        </dgm:presLayoutVars>
      </dgm:prSet>
      <dgm:spPr/>
      <dgm:t>
        <a:bodyPr/>
        <a:lstStyle/>
        <a:p>
          <a:endParaRPr lang="en-US"/>
        </a:p>
      </dgm:t>
    </dgm:pt>
    <dgm:pt modelId="{C81D6B2F-9D0E-45B2-94C1-BA40D9215542}" type="pres">
      <dgm:prSet presAssocID="{3B75E641-578B-4D39-A869-C770799E1F42}" presName="thickLine" presStyleLbl="alignNode1" presStyleIdx="0" presStyleCnt="1"/>
      <dgm:spPr/>
    </dgm:pt>
    <dgm:pt modelId="{2E7AD6AD-AE48-4C0F-9E1C-2E48F9909475}" type="pres">
      <dgm:prSet presAssocID="{3B75E641-578B-4D39-A869-C770799E1F42}" presName="horz1" presStyleCnt="0"/>
      <dgm:spPr/>
    </dgm:pt>
    <dgm:pt modelId="{55FEAEA4-1DB0-4A1C-9C57-584EA95E4CF3}" type="pres">
      <dgm:prSet presAssocID="{3B75E641-578B-4D39-A869-C770799E1F42}" presName="tx1" presStyleLbl="revTx" presStyleIdx="0" presStyleCnt="1" custAng="0" custScaleX="316932" custScaleY="100098" custLinFactNeighborX="9037"/>
      <dgm:spPr/>
      <dgm:t>
        <a:bodyPr/>
        <a:lstStyle/>
        <a:p>
          <a:endParaRPr lang="en-US"/>
        </a:p>
      </dgm:t>
    </dgm:pt>
    <dgm:pt modelId="{CD5F6ED7-BEFD-41AF-A794-0345075A8310}" type="pres">
      <dgm:prSet presAssocID="{3B75E641-578B-4D39-A869-C770799E1F42}" presName="vert1" presStyleCnt="0"/>
      <dgm:spPr/>
    </dgm:pt>
  </dgm:ptLst>
  <dgm:cxnLst>
    <dgm:cxn modelId="{B9271894-CA7F-4E1B-8D41-E6A380005513}" type="presOf" srcId="{3B75E641-578B-4D39-A869-C770799E1F42}" destId="{55FEAEA4-1DB0-4A1C-9C57-584EA95E4CF3}" srcOrd="0" destOrd="0" presId="urn:microsoft.com/office/officeart/2008/layout/LinedList"/>
    <dgm:cxn modelId="{B5989F2F-16F2-4A38-B793-07AA80DC4B29}" srcId="{92ADF843-A1BC-40E1-B78B-0C0574B05808}" destId="{3B75E641-578B-4D39-A869-C770799E1F42}" srcOrd="0" destOrd="0" parTransId="{AAB48A1D-A863-467E-BE10-694BAA03312F}" sibTransId="{35974557-D6C2-4835-AA6F-A2EFF3E21B26}"/>
    <dgm:cxn modelId="{14342856-B632-43FA-A3A4-A5A02FD01FE8}" type="presOf" srcId="{92ADF843-A1BC-40E1-B78B-0C0574B05808}" destId="{B734C768-6A67-4B46-AB35-6D8A30C37047}" srcOrd="0" destOrd="0" presId="urn:microsoft.com/office/officeart/2008/layout/LinedList"/>
    <dgm:cxn modelId="{FFFCC3CE-4279-49C6-8214-32D510734C25}" type="presParOf" srcId="{B734C768-6A67-4B46-AB35-6D8A30C37047}" destId="{C81D6B2F-9D0E-45B2-94C1-BA40D9215542}" srcOrd="0" destOrd="0" presId="urn:microsoft.com/office/officeart/2008/layout/LinedList"/>
    <dgm:cxn modelId="{00A410A7-5348-4335-86B6-6E7513120AD3}" type="presParOf" srcId="{B734C768-6A67-4B46-AB35-6D8A30C37047}" destId="{2E7AD6AD-AE48-4C0F-9E1C-2E48F9909475}" srcOrd="1" destOrd="0" presId="urn:microsoft.com/office/officeart/2008/layout/LinedList"/>
    <dgm:cxn modelId="{6414D230-A299-4A80-A95F-E0BA386C334D}" type="presParOf" srcId="{2E7AD6AD-AE48-4C0F-9E1C-2E48F9909475}" destId="{55FEAEA4-1DB0-4A1C-9C57-584EA95E4CF3}" srcOrd="0" destOrd="0" presId="urn:microsoft.com/office/officeart/2008/layout/LinedList"/>
    <dgm:cxn modelId="{F5824642-8609-4451-877D-6CF96B258C4B}" type="presParOf" srcId="{2E7AD6AD-AE48-4C0F-9E1C-2E48F9909475}" destId="{CD5F6ED7-BEFD-41AF-A794-0345075A831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5872F4-EE33-4129-AB32-CD8E6339E3F5}">
      <dsp:nvSpPr>
        <dsp:cNvPr id="0" name=""/>
        <dsp:cNvSpPr/>
      </dsp:nvSpPr>
      <dsp:spPr>
        <a:xfrm>
          <a:off x="2117391" y="0"/>
          <a:ext cx="6972193" cy="268878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Cambria" panose="02040503050406030204" pitchFamily="18" charset="0"/>
              <a:ea typeface="Cambria" panose="02040503050406030204" pitchFamily="18" charset="0"/>
            </a:rPr>
            <a:t>allows speakers to </a:t>
          </a:r>
          <a:r>
            <a:rPr lang="en-US" sz="2000" b="1" kern="1200" dirty="0" smtClean="0">
              <a:latin typeface="Cambria" panose="02040503050406030204" pitchFamily="18" charset="0"/>
              <a:ea typeface="Cambria" panose="02040503050406030204" pitchFamily="18" charset="0"/>
            </a:rPr>
            <a:t>focus their attention </a:t>
          </a:r>
          <a:r>
            <a:rPr lang="en-US" sz="2000" kern="1200" dirty="0" smtClean="0">
              <a:latin typeface="Cambria" panose="02040503050406030204" pitchFamily="18" charset="0"/>
              <a:ea typeface="Cambria" panose="02040503050406030204" pitchFamily="18" charset="0"/>
            </a:rPr>
            <a:t>on the aspect of the speaking task that immediately requires it, i.e. </a:t>
          </a:r>
          <a:r>
            <a:rPr lang="en-US" sz="2000" b="1" i="1" kern="1200" dirty="0" smtClean="0">
              <a:latin typeface="Cambria" panose="02040503050406030204" pitchFamily="18" charset="0"/>
              <a:ea typeface="Cambria" panose="02040503050406030204" pitchFamily="18" charset="0"/>
            </a:rPr>
            <a:t>planning</a:t>
          </a:r>
          <a:r>
            <a:rPr lang="en-US" sz="2000" kern="1200" dirty="0" smtClean="0">
              <a:latin typeface="Cambria" panose="02040503050406030204" pitchFamily="18" charset="0"/>
              <a:ea typeface="Cambria" panose="02040503050406030204" pitchFamily="18" charset="0"/>
            </a:rPr>
            <a:t> or </a:t>
          </a:r>
          <a:r>
            <a:rPr lang="en-US" sz="2000" b="1" i="1" kern="1200" dirty="0" smtClean="0">
              <a:latin typeface="Cambria" panose="02040503050406030204" pitchFamily="18" charset="0"/>
              <a:ea typeface="Cambria" panose="02040503050406030204" pitchFamily="18" charset="0"/>
            </a:rPr>
            <a:t>articulation</a:t>
          </a:r>
          <a:r>
            <a:rPr lang="en-US" sz="2000" kern="1200" dirty="0" smtClean="0">
              <a:latin typeface="Cambria" panose="02040503050406030204" pitchFamily="18" charset="0"/>
              <a:ea typeface="Cambria" panose="02040503050406030204" pitchFamily="18" charset="0"/>
            </a:rPr>
            <a:t>.</a:t>
          </a:r>
          <a:endParaRPr lang="en-US"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smtClean="0">
              <a:latin typeface="Cambria" panose="02040503050406030204" pitchFamily="18" charset="0"/>
              <a:ea typeface="Cambria" panose="02040503050406030204" pitchFamily="18" charset="0"/>
            </a:rPr>
            <a:t>at the level of formulation it is achieved through </a:t>
          </a:r>
          <a:r>
            <a:rPr lang="en-US" sz="2000" b="1" kern="1200" dirty="0" smtClean="0">
              <a:latin typeface="Cambria" panose="02040503050406030204" pitchFamily="18" charset="0"/>
              <a:ea typeface="Cambria" panose="02040503050406030204" pitchFamily="18" charset="0"/>
            </a:rPr>
            <a:t>prefabricated chunks</a:t>
          </a:r>
          <a:r>
            <a:rPr lang="en-US" sz="2000" kern="1200" dirty="0" smtClean="0">
              <a:latin typeface="Cambria" panose="02040503050406030204" pitchFamily="18" charset="0"/>
              <a:ea typeface="Cambria" panose="02040503050406030204" pitchFamily="18" charset="0"/>
            </a:rPr>
            <a:t>, </a:t>
          </a:r>
          <a:r>
            <a:rPr lang="ro-RO" sz="2000" kern="1200" dirty="0" smtClean="0">
              <a:latin typeface="Cambria" panose="02040503050406030204" pitchFamily="18" charset="0"/>
              <a:ea typeface="Cambria" panose="02040503050406030204" pitchFamily="18" charset="0"/>
            </a:rPr>
            <a:t>other aspect </a:t>
          </a:r>
          <a:r>
            <a:rPr lang="en-US" sz="2000" kern="1200" dirty="0" smtClean="0">
              <a:latin typeface="Cambria" panose="02040503050406030204" pitchFamily="18" charset="0"/>
              <a:ea typeface="Cambria" panose="02040503050406030204" pitchFamily="18" charset="0"/>
            </a:rPr>
            <a:t>related to </a:t>
          </a:r>
          <a:r>
            <a:rPr lang="en-US" sz="2000" b="1" kern="1200" dirty="0" smtClean="0">
              <a:latin typeface="Cambria" panose="02040503050406030204" pitchFamily="18" charset="0"/>
              <a:ea typeface="Cambria" panose="02040503050406030204" pitchFamily="18" charset="0"/>
            </a:rPr>
            <a:t>fluency</a:t>
          </a:r>
          <a:r>
            <a:rPr lang="en-US" sz="2000" kern="1200" dirty="0" smtClean="0">
              <a:latin typeface="Cambria" panose="02040503050406030204" pitchFamily="18" charset="0"/>
              <a:ea typeface="Cambria" panose="02040503050406030204" pitchFamily="18" charset="0"/>
            </a:rPr>
            <a:t> (speed, placement of pauses, number of syllables between pauses), </a:t>
          </a:r>
          <a:r>
            <a:rPr lang="en-US" sz="1800" b="1" kern="1200" dirty="0" smtClean="0">
              <a:latin typeface="Cambria" panose="02040503050406030204" pitchFamily="18" charset="0"/>
              <a:ea typeface="Cambria" panose="02040503050406030204" pitchFamily="18" charset="0"/>
            </a:rPr>
            <a:t>knowledge of the topic</a:t>
          </a:r>
          <a:r>
            <a:rPr lang="en-US" sz="1800" kern="1200" dirty="0" smtClean="0">
              <a:latin typeface="Cambria" panose="02040503050406030204" pitchFamily="18" charset="0"/>
              <a:ea typeface="Cambria" panose="02040503050406030204" pitchFamily="18" charset="0"/>
            </a:rPr>
            <a:t>, etc</a:t>
          </a:r>
          <a:r>
            <a:rPr lang="en-US" sz="1600" kern="1200" dirty="0" smtClean="0">
              <a:latin typeface="Cambria" panose="02040503050406030204" pitchFamily="18" charset="0"/>
              <a:ea typeface="Cambria" panose="02040503050406030204" pitchFamily="18" charset="0"/>
            </a:rPr>
            <a:t>.</a:t>
          </a:r>
          <a:endParaRPr lang="en-US" sz="1800" kern="1200" dirty="0">
            <a:latin typeface="Cambria" panose="02040503050406030204" pitchFamily="18" charset="0"/>
            <a:ea typeface="Cambria" panose="02040503050406030204" pitchFamily="18" charset="0"/>
          </a:endParaRPr>
        </a:p>
      </dsp:txBody>
      <dsp:txXfrm>
        <a:off x="2117391" y="336098"/>
        <a:ext cx="5963898" cy="2016591"/>
      </dsp:txXfrm>
    </dsp:sp>
    <dsp:sp modelId="{9CEB5DD4-42EF-4AAE-8F79-AE4C25F505A4}">
      <dsp:nvSpPr>
        <dsp:cNvPr id="0" name=""/>
        <dsp:cNvSpPr/>
      </dsp:nvSpPr>
      <dsp:spPr>
        <a:xfrm>
          <a:off x="0" y="387091"/>
          <a:ext cx="2079872" cy="2130562"/>
        </a:xfrm>
        <a:prstGeom prst="roundRect">
          <a:avLst/>
        </a:prstGeom>
        <a:solidFill>
          <a:srgbClr val="69A4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tx1"/>
              </a:solidFill>
              <a:latin typeface="Cambria" panose="02040503050406030204" pitchFamily="18" charset="0"/>
              <a:ea typeface="Cambria" panose="02040503050406030204" pitchFamily="18" charset="0"/>
            </a:rPr>
            <a:t>Automaticity</a:t>
          </a:r>
          <a:endParaRPr lang="en-US" sz="2100" b="1" kern="1200" dirty="0">
            <a:solidFill>
              <a:schemeClr val="tx1"/>
            </a:solidFill>
            <a:latin typeface="Cambria" panose="02040503050406030204" pitchFamily="18" charset="0"/>
            <a:ea typeface="Cambria" panose="02040503050406030204" pitchFamily="18" charset="0"/>
          </a:endParaRPr>
        </a:p>
      </dsp:txBody>
      <dsp:txXfrm>
        <a:off x="101531" y="488622"/>
        <a:ext cx="1876810" cy="1927500"/>
      </dsp:txXfrm>
    </dsp:sp>
    <dsp:sp modelId="{78B5E57F-0664-441D-B2B8-A95DA941CDB4}">
      <dsp:nvSpPr>
        <dsp:cNvPr id="0" name=""/>
        <dsp:cNvSpPr/>
      </dsp:nvSpPr>
      <dsp:spPr>
        <a:xfrm>
          <a:off x="2332899" y="3098074"/>
          <a:ext cx="6867467" cy="316612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en-US" sz="1900" kern="1200" dirty="0" smtClean="0">
              <a:latin typeface="Cambria" panose="02040503050406030204" pitchFamily="18" charset="0"/>
              <a:ea typeface="Cambria" panose="02040503050406030204" pitchFamily="18" charset="0"/>
            </a:rPr>
            <a:t>is generally understood in </a:t>
          </a:r>
          <a:r>
            <a:rPr lang="ro-RO" sz="1900" b="1" kern="1200" dirty="0" smtClean="0">
              <a:latin typeface="Cambria" panose="02040503050406030204" pitchFamily="18" charset="0"/>
              <a:ea typeface="Cambria" panose="02040503050406030204" pitchFamily="18" charset="0"/>
            </a:rPr>
            <a:t>2</a:t>
          </a:r>
          <a:r>
            <a:rPr lang="en-US" sz="1900" kern="1200" dirty="0" smtClean="0">
              <a:latin typeface="Cambria" panose="02040503050406030204" pitchFamily="18" charset="0"/>
              <a:ea typeface="Cambria" panose="02040503050406030204" pitchFamily="18" charset="0"/>
            </a:rPr>
            <a:t> complementary ways: </a:t>
          </a:r>
          <a:endParaRPr lang="en-US" sz="19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b="1" kern="1200" dirty="0" smtClean="0">
              <a:latin typeface="Cambria" panose="02040503050406030204" pitchFamily="18" charset="0"/>
              <a:ea typeface="Cambria" panose="02040503050406030204" pitchFamily="18" charset="0"/>
            </a:rPr>
            <a:t>in a holistic way</a:t>
          </a:r>
          <a:r>
            <a:rPr lang="en-US" sz="2000" kern="1200" dirty="0" smtClean="0">
              <a:latin typeface="Cambria" panose="02040503050406030204" pitchFamily="18" charset="0"/>
              <a:ea typeface="Cambria" panose="02040503050406030204" pitchFamily="18" charset="0"/>
            </a:rPr>
            <a:t>, it is the speaker’s ability to </a:t>
          </a:r>
          <a:r>
            <a:rPr lang="en-US" sz="2000" b="1" kern="1200" dirty="0" smtClean="0">
              <a:latin typeface="Cambria" panose="02040503050406030204" pitchFamily="18" charset="0"/>
              <a:ea typeface="Cambria" panose="02040503050406030204" pitchFamily="18" charset="0"/>
            </a:rPr>
            <a:t>articulate a </a:t>
          </a:r>
          <a:r>
            <a:rPr lang="en-US" sz="2000" b="0" kern="1200" dirty="0" smtClean="0">
              <a:latin typeface="Cambria" panose="02040503050406030204" pitchFamily="18" charset="0"/>
              <a:ea typeface="Cambria" panose="02040503050406030204" pitchFamily="18" charset="0"/>
            </a:rPr>
            <a:t>(</a:t>
          </a:r>
          <a:r>
            <a:rPr lang="en-US" sz="2000" kern="1200" dirty="0" smtClean="0">
              <a:latin typeface="Cambria" panose="02040503050406030204" pitchFamily="18" charset="0"/>
              <a:ea typeface="Cambria" panose="02040503050406030204" pitchFamily="18" charset="0"/>
            </a:rPr>
            <a:t>possibly complex) </a:t>
          </a:r>
          <a:r>
            <a:rPr lang="en-US" sz="2000" b="1" kern="1200" dirty="0" smtClean="0">
              <a:latin typeface="Cambria" panose="02040503050406030204" pitchFamily="18" charset="0"/>
              <a:ea typeface="Cambria" panose="02040503050406030204" pitchFamily="18" charset="0"/>
            </a:rPr>
            <a:t>message</a:t>
          </a:r>
          <a:r>
            <a:rPr lang="en-US" sz="2000" kern="1200" dirty="0" smtClean="0">
              <a:latin typeface="Cambria" panose="02040503050406030204" pitchFamily="18" charset="0"/>
              <a:ea typeface="Cambria" panose="02040503050406030204" pitchFamily="18" charset="0"/>
            </a:rPr>
            <a:t>, the </a:t>
          </a:r>
          <a:r>
            <a:rPr lang="en-US" sz="2000" b="1" kern="1200" dirty="0" smtClean="0">
              <a:latin typeface="Cambria" panose="02040503050406030204" pitchFamily="18" charset="0"/>
              <a:ea typeface="Cambria" panose="02040503050406030204" pitchFamily="18" charset="0"/>
            </a:rPr>
            <a:t>ability to talk at length</a:t>
          </a:r>
          <a:r>
            <a:rPr lang="en-US" sz="2000" kern="1200" dirty="0" smtClean="0">
              <a:latin typeface="Cambria" panose="02040503050406030204" pitchFamily="18" charset="0"/>
              <a:ea typeface="Cambria" panose="02040503050406030204" pitchFamily="18" charset="0"/>
            </a:rPr>
            <a:t>, with </a:t>
          </a:r>
          <a:r>
            <a:rPr lang="en-US" sz="2000" b="1" kern="1200" dirty="0" smtClean="0">
              <a:latin typeface="Cambria" panose="02040503050406030204" pitchFamily="18" charset="0"/>
              <a:ea typeface="Cambria" panose="02040503050406030204" pitchFamily="18" charset="0"/>
            </a:rPr>
            <a:t>appropriate things </a:t>
          </a:r>
          <a:r>
            <a:rPr lang="en-US" sz="2000" kern="1200" dirty="0" smtClean="0">
              <a:latin typeface="Cambria" panose="02040503050406030204" pitchFamily="18" charset="0"/>
              <a:ea typeface="Cambria" panose="02040503050406030204" pitchFamily="18" charset="0"/>
            </a:rPr>
            <a:t>to say in a wide range of contexts. </a:t>
          </a:r>
          <a:endParaRPr lang="ro-RO"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b="1" kern="1200" dirty="0" smtClean="0">
              <a:latin typeface="Cambria" panose="02040503050406030204" pitchFamily="18" charset="0"/>
              <a:ea typeface="Cambria" panose="02040503050406030204" pitchFamily="18" charset="0"/>
            </a:rPr>
            <a:t>in a narrower </a:t>
          </a:r>
          <a:r>
            <a:rPr lang="en-US" sz="2000" kern="1200" dirty="0" smtClean="0">
              <a:latin typeface="Cambria" panose="02040503050406030204" pitchFamily="18" charset="0"/>
              <a:ea typeface="Cambria" panose="02040503050406030204" pitchFamily="18" charset="0"/>
            </a:rPr>
            <a:t>(technical) interpretation, talking at length implies a </a:t>
          </a:r>
          <a:r>
            <a:rPr lang="en-US" sz="2000" b="1" kern="1200" dirty="0" smtClean="0">
              <a:latin typeface="Cambria" panose="02040503050406030204" pitchFamily="18" charset="0"/>
              <a:ea typeface="Cambria" panose="02040503050406030204" pitchFamily="18" charset="0"/>
            </a:rPr>
            <a:t>lack of distraction </a:t>
          </a:r>
          <a:r>
            <a:rPr lang="en-US" sz="2000" kern="1200" dirty="0" smtClean="0">
              <a:latin typeface="Cambria" panose="02040503050406030204" pitchFamily="18" charset="0"/>
              <a:ea typeface="Cambria" panose="02040503050406030204" pitchFamily="18" charset="0"/>
            </a:rPr>
            <a:t>through </a:t>
          </a:r>
          <a:r>
            <a:rPr lang="en-US" sz="2000" b="1" kern="1200" dirty="0" smtClean="0">
              <a:latin typeface="Cambria" panose="02040503050406030204" pitchFamily="18" charset="0"/>
              <a:ea typeface="Cambria" panose="02040503050406030204" pitchFamily="18" charset="0"/>
            </a:rPr>
            <a:t>breaks and long pauses </a:t>
          </a:r>
          <a:r>
            <a:rPr lang="en-US" sz="2000" kern="1200" dirty="0" smtClean="0">
              <a:latin typeface="Cambria" panose="02040503050406030204" pitchFamily="18" charset="0"/>
              <a:ea typeface="Cambria" panose="02040503050406030204" pitchFamily="18" charset="0"/>
            </a:rPr>
            <a:t>in the flow of speech. </a:t>
          </a:r>
          <a:endParaRPr lang="ro-RO" sz="2000" kern="1200" dirty="0">
            <a:latin typeface="Cambria" panose="02040503050406030204" pitchFamily="18" charset="0"/>
            <a:ea typeface="Cambria" panose="02040503050406030204" pitchFamily="18" charset="0"/>
          </a:endParaRPr>
        </a:p>
      </dsp:txBody>
      <dsp:txXfrm>
        <a:off x="2332899" y="3493839"/>
        <a:ext cx="5680171" cy="2374592"/>
      </dsp:txXfrm>
    </dsp:sp>
    <dsp:sp modelId="{A0518ADB-C1C7-4488-A7BF-264FFCBC3F90}">
      <dsp:nvSpPr>
        <dsp:cNvPr id="0" name=""/>
        <dsp:cNvSpPr/>
      </dsp:nvSpPr>
      <dsp:spPr>
        <a:xfrm>
          <a:off x="18712" y="3457208"/>
          <a:ext cx="2312497" cy="24478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tx1"/>
              </a:solidFill>
              <a:latin typeface="Cambria" panose="02040503050406030204" pitchFamily="18" charset="0"/>
              <a:ea typeface="Cambria" panose="02040503050406030204" pitchFamily="18" charset="0"/>
            </a:rPr>
            <a:t>Fluency</a:t>
          </a:r>
          <a:endParaRPr lang="en-US" sz="2100" b="1" kern="1200" dirty="0">
            <a:solidFill>
              <a:schemeClr val="tx1"/>
            </a:solidFill>
            <a:latin typeface="Cambria" panose="02040503050406030204" pitchFamily="18" charset="0"/>
            <a:ea typeface="Cambria" panose="02040503050406030204" pitchFamily="18" charset="0"/>
          </a:endParaRPr>
        </a:p>
      </dsp:txBody>
      <dsp:txXfrm>
        <a:off x="131599" y="3570095"/>
        <a:ext cx="2086723" cy="2222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4F7B13-76FC-4522-A45B-9742B3763131}">
      <dsp:nvSpPr>
        <dsp:cNvPr id="0" name=""/>
        <dsp:cNvSpPr/>
      </dsp:nvSpPr>
      <dsp:spPr>
        <a:xfrm>
          <a:off x="0" y="886885"/>
          <a:ext cx="8766928" cy="1276798"/>
        </a:xfrm>
        <a:prstGeom prst="rightArrow">
          <a:avLst>
            <a:gd name="adj1" fmla="val 50000"/>
            <a:gd name="adj2" fmla="val 5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02692" numCol="1" spcCol="1270" anchor="ctr" anchorCtr="0">
          <a:noAutofit/>
        </a:bodyPr>
        <a:lstStyle/>
        <a:p>
          <a:pPr lvl="0" algn="l" defTabSz="1111250">
            <a:lnSpc>
              <a:spcPct val="90000"/>
            </a:lnSpc>
            <a:spcBef>
              <a:spcPct val="0"/>
            </a:spcBef>
            <a:spcAft>
              <a:spcPct val="35000"/>
            </a:spcAft>
          </a:pPr>
          <a:r>
            <a:rPr lang="en-US" sz="2500" b="1" kern="1200" dirty="0" smtClean="0">
              <a:solidFill>
                <a:schemeClr val="tx1"/>
              </a:solidFill>
              <a:latin typeface="Cambria" panose="02040503050406030204" pitchFamily="18" charset="0"/>
              <a:ea typeface="Cambria" panose="02040503050406030204" pitchFamily="18" charset="0"/>
            </a:rPr>
            <a:t>Awareness</a:t>
          </a:r>
          <a:endParaRPr lang="en-US" sz="2500" kern="1200" dirty="0">
            <a:solidFill>
              <a:schemeClr val="tx1"/>
            </a:solidFill>
            <a:latin typeface="Cambria" panose="02040503050406030204" pitchFamily="18" charset="0"/>
            <a:ea typeface="Cambria" panose="02040503050406030204" pitchFamily="18" charset="0"/>
          </a:endParaRPr>
        </a:p>
      </dsp:txBody>
      <dsp:txXfrm>
        <a:off x="0" y="1206085"/>
        <a:ext cx="8447729" cy="638399"/>
      </dsp:txXfrm>
    </dsp:sp>
    <dsp:sp modelId="{8D3B18AB-EC0A-4348-8EB9-8BEE58970C36}">
      <dsp:nvSpPr>
        <dsp:cNvPr id="0" name=""/>
        <dsp:cNvSpPr/>
      </dsp:nvSpPr>
      <dsp:spPr>
        <a:xfrm>
          <a:off x="0" y="1871481"/>
          <a:ext cx="2700213" cy="24595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latin typeface="Cambria" panose="02040503050406030204" pitchFamily="18" charset="0"/>
              <a:ea typeface="Cambria" panose="02040503050406030204" pitchFamily="18" charset="0"/>
            </a:rPr>
            <a:t>To be made aware </a:t>
          </a:r>
          <a:r>
            <a:rPr lang="en-US" sz="1800" kern="1200" dirty="0" smtClean="0">
              <a:latin typeface="Cambria" panose="02040503050406030204" pitchFamily="18" charset="0"/>
              <a:ea typeface="Cambria" panose="02040503050406030204" pitchFamily="18" charset="0"/>
            </a:rPr>
            <a:t>of features of the target language-base.</a:t>
          </a:r>
          <a:endParaRPr lang="ro-RO" sz="1800" kern="1200" dirty="0" smtClean="0">
            <a:latin typeface="Cambria" panose="02040503050406030204" pitchFamily="18" charset="0"/>
            <a:ea typeface="Cambria" panose="02040503050406030204" pitchFamily="18" charset="0"/>
          </a:endParaRPr>
        </a:p>
        <a:p>
          <a:pPr lvl="0" algn="l" defTabSz="800100">
            <a:lnSpc>
              <a:spcPct val="90000"/>
            </a:lnSpc>
            <a:spcBef>
              <a:spcPct val="0"/>
            </a:spcBef>
            <a:spcAft>
              <a:spcPct val="35000"/>
            </a:spcAft>
          </a:pPr>
          <a:r>
            <a:rPr lang="ro-RO" sz="1800" b="1" kern="1200" dirty="0" smtClean="0">
              <a:latin typeface="Cambria" panose="02040503050406030204" pitchFamily="18" charset="0"/>
              <a:ea typeface="Cambria" panose="02040503050406030204" pitchFamily="18" charset="0"/>
            </a:rPr>
            <a:t>Awareness</a:t>
          </a:r>
          <a:r>
            <a:rPr lang="en-US" sz="1800" b="1" kern="1200" dirty="0" smtClean="0">
              <a:latin typeface="Cambria" panose="02040503050406030204" pitchFamily="18" charset="0"/>
              <a:ea typeface="Cambria" panose="02040503050406030204" pitchFamily="18" charset="0"/>
            </a:rPr>
            <a:t>-raising</a:t>
          </a:r>
          <a:r>
            <a:rPr lang="en-US" sz="1800" kern="1200" dirty="0" smtClean="0">
              <a:latin typeface="Cambria" panose="02040503050406030204" pitchFamily="18" charset="0"/>
              <a:ea typeface="Cambria" panose="02040503050406030204" pitchFamily="18" charset="0"/>
            </a:rPr>
            <a:t> – a term borrowed from </a:t>
          </a:r>
          <a:r>
            <a:rPr lang="en-US" sz="1800" i="1" kern="1200" dirty="0" smtClean="0">
              <a:latin typeface="Cambria" panose="02040503050406030204" pitchFamily="18" charset="0"/>
              <a:ea typeface="Cambria" panose="02040503050406030204" pitchFamily="18" charset="0"/>
            </a:rPr>
            <a:t>cognitivist </a:t>
          </a:r>
          <a:r>
            <a:rPr lang="en-US" sz="1800" kern="1200" dirty="0" smtClean="0">
              <a:latin typeface="Cambria" panose="02040503050406030204" pitchFamily="18" charset="0"/>
              <a:ea typeface="Cambria" panose="02040503050406030204" pitchFamily="18" charset="0"/>
            </a:rPr>
            <a:t>learning theory</a:t>
          </a:r>
          <a:endParaRPr lang="ro-RO" sz="1800" kern="1200" dirty="0" smtClean="0">
            <a:latin typeface="Cambria" panose="02040503050406030204" pitchFamily="18" charset="0"/>
            <a:ea typeface="Cambria" panose="02040503050406030204" pitchFamily="18" charset="0"/>
          </a:endParaRPr>
        </a:p>
        <a:p>
          <a:pPr lvl="0" algn="l" defTabSz="800100">
            <a:lnSpc>
              <a:spcPct val="90000"/>
            </a:lnSpc>
            <a:spcBef>
              <a:spcPct val="0"/>
            </a:spcBef>
            <a:spcAft>
              <a:spcPct val="35000"/>
            </a:spcAft>
          </a:pPr>
          <a:endParaRPr lang="en-US" sz="1800" kern="1200" dirty="0">
            <a:latin typeface="Cambria" panose="02040503050406030204" pitchFamily="18" charset="0"/>
            <a:ea typeface="Cambria" panose="02040503050406030204" pitchFamily="18" charset="0"/>
          </a:endParaRPr>
        </a:p>
      </dsp:txBody>
      <dsp:txXfrm>
        <a:off x="0" y="1871481"/>
        <a:ext cx="2700213" cy="2459584"/>
      </dsp:txXfrm>
    </dsp:sp>
    <dsp:sp modelId="{4974C194-0DA9-4B15-BF5A-15D81A10EBFE}">
      <dsp:nvSpPr>
        <dsp:cNvPr id="0" name=""/>
        <dsp:cNvSpPr/>
      </dsp:nvSpPr>
      <dsp:spPr>
        <a:xfrm>
          <a:off x="2700213" y="1312485"/>
          <a:ext cx="6066714" cy="1276798"/>
        </a:xfrm>
        <a:prstGeom prst="rightArrow">
          <a:avLst>
            <a:gd name="adj1" fmla="val 50000"/>
            <a:gd name="adj2" fmla="val 5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02692" numCol="1" spcCol="1270" anchor="ctr" anchorCtr="0">
          <a:noAutofit/>
        </a:bodyPr>
        <a:lstStyle/>
        <a:p>
          <a:pPr lvl="0" algn="l" defTabSz="1111250">
            <a:lnSpc>
              <a:spcPct val="90000"/>
            </a:lnSpc>
            <a:spcBef>
              <a:spcPct val="0"/>
            </a:spcBef>
            <a:spcAft>
              <a:spcPct val="35000"/>
            </a:spcAft>
          </a:pPr>
          <a:r>
            <a:rPr lang="en-US" sz="2500" b="1" kern="1200" dirty="0" smtClean="0">
              <a:solidFill>
                <a:schemeClr val="tx1"/>
              </a:solidFill>
              <a:latin typeface="Cambria" panose="02040503050406030204" pitchFamily="18" charset="0"/>
              <a:ea typeface="Cambria" panose="02040503050406030204" pitchFamily="18" charset="0"/>
            </a:rPr>
            <a:t>Appropriation</a:t>
          </a:r>
          <a:endParaRPr lang="en-US" sz="2500" kern="1200" dirty="0">
            <a:solidFill>
              <a:schemeClr val="tx1"/>
            </a:solidFill>
            <a:latin typeface="Cambria" panose="02040503050406030204" pitchFamily="18" charset="0"/>
            <a:ea typeface="Cambria" panose="02040503050406030204" pitchFamily="18" charset="0"/>
          </a:endParaRPr>
        </a:p>
      </dsp:txBody>
      <dsp:txXfrm>
        <a:off x="2700213" y="1631685"/>
        <a:ext cx="5747515" cy="638399"/>
      </dsp:txXfrm>
    </dsp:sp>
    <dsp:sp modelId="{0E37A7A1-D027-4675-9425-58AFFB0B5E65}">
      <dsp:nvSpPr>
        <dsp:cNvPr id="0" name=""/>
        <dsp:cNvSpPr/>
      </dsp:nvSpPr>
      <dsp:spPr>
        <a:xfrm>
          <a:off x="2678666" y="2315970"/>
          <a:ext cx="2700213" cy="2459584"/>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b="1" kern="1200" dirty="0" smtClean="0">
              <a:latin typeface="Cambria" panose="02040503050406030204" pitchFamily="18" charset="0"/>
              <a:ea typeface="Cambria" panose="02040503050406030204" pitchFamily="18" charset="0"/>
            </a:rPr>
            <a:t>To integrate </a:t>
          </a:r>
          <a:r>
            <a:rPr lang="en-US" sz="1800" kern="1200" dirty="0" smtClean="0">
              <a:latin typeface="Cambria" panose="02040503050406030204" pitchFamily="18" charset="0"/>
              <a:ea typeface="Cambria" panose="02040503050406030204" pitchFamily="18" charset="0"/>
            </a:rPr>
            <a:t>these features into their existing knowledge-base.</a:t>
          </a:r>
        </a:p>
        <a:p>
          <a:pPr lvl="0" algn="l" defTabSz="800100">
            <a:lnSpc>
              <a:spcPct val="90000"/>
            </a:lnSpc>
            <a:spcBef>
              <a:spcPct val="0"/>
            </a:spcBef>
            <a:spcAft>
              <a:spcPct val="35000"/>
            </a:spcAft>
          </a:pPr>
          <a:r>
            <a:rPr lang="en-US" sz="1800" kern="1200" dirty="0" smtClean="0">
              <a:latin typeface="Cambria" panose="02040503050406030204" pitchFamily="18" charset="0"/>
              <a:ea typeface="Cambria" panose="02040503050406030204" pitchFamily="18" charset="0"/>
            </a:rPr>
            <a:t>The term is borrowed from the socio-cultural </a:t>
          </a:r>
          <a:r>
            <a:rPr lang="en-US" sz="1800" i="1" kern="1200" dirty="0" smtClean="0">
              <a:latin typeface="Cambria" panose="02040503050406030204" pitchFamily="18" charset="0"/>
              <a:ea typeface="Cambria" panose="02040503050406030204" pitchFamily="18" charset="0"/>
            </a:rPr>
            <a:t>learning</a:t>
          </a:r>
          <a:r>
            <a:rPr lang="en-US" sz="1800" kern="1200" dirty="0" smtClean="0">
              <a:latin typeface="Cambria" panose="02040503050406030204" pitchFamily="18" charset="0"/>
              <a:ea typeface="Cambria" panose="02040503050406030204" pitchFamily="18" charset="0"/>
            </a:rPr>
            <a:t> theory.</a:t>
          </a:r>
        </a:p>
        <a:p>
          <a:pPr lvl="0" algn="l" defTabSz="800100">
            <a:lnSpc>
              <a:spcPct val="90000"/>
            </a:lnSpc>
            <a:spcBef>
              <a:spcPct val="0"/>
            </a:spcBef>
            <a:spcAft>
              <a:spcPct val="35000"/>
            </a:spcAft>
          </a:pPr>
          <a:endParaRPr lang="en-US" sz="1800" kern="1200" dirty="0">
            <a:latin typeface="Cambria" panose="02040503050406030204" pitchFamily="18" charset="0"/>
            <a:ea typeface="Cambria" panose="02040503050406030204" pitchFamily="18" charset="0"/>
          </a:endParaRPr>
        </a:p>
      </dsp:txBody>
      <dsp:txXfrm>
        <a:off x="2678666" y="2315970"/>
        <a:ext cx="2700213" cy="2459584"/>
      </dsp:txXfrm>
    </dsp:sp>
    <dsp:sp modelId="{8433C9E0-F3DE-453B-8637-CE4DFE32D664}">
      <dsp:nvSpPr>
        <dsp:cNvPr id="0" name=""/>
        <dsp:cNvSpPr/>
      </dsp:nvSpPr>
      <dsp:spPr>
        <a:xfrm>
          <a:off x="5400427" y="1738084"/>
          <a:ext cx="3366500" cy="1276798"/>
        </a:xfrm>
        <a:prstGeom prst="rightArrow">
          <a:avLst>
            <a:gd name="adj1" fmla="val 50000"/>
            <a:gd name="adj2" fmla="val 5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254000" bIns="202692" numCol="1" spcCol="1270" anchor="ctr" anchorCtr="0">
          <a:noAutofit/>
        </a:bodyPr>
        <a:lstStyle/>
        <a:p>
          <a:pPr lvl="0" algn="l" defTabSz="1111250">
            <a:lnSpc>
              <a:spcPct val="90000"/>
            </a:lnSpc>
            <a:spcBef>
              <a:spcPct val="0"/>
            </a:spcBef>
            <a:spcAft>
              <a:spcPct val="35000"/>
            </a:spcAft>
          </a:pPr>
          <a:r>
            <a:rPr lang="en-US" sz="2500" b="1" kern="1200" dirty="0" smtClean="0">
              <a:solidFill>
                <a:schemeClr val="tx1"/>
              </a:solidFill>
              <a:latin typeface="Cambria" panose="02040503050406030204" pitchFamily="18" charset="0"/>
              <a:ea typeface="Cambria" panose="02040503050406030204" pitchFamily="18" charset="0"/>
            </a:rPr>
            <a:t>Autonomy</a:t>
          </a:r>
          <a:endParaRPr lang="en-US" sz="2500" kern="1200" dirty="0">
            <a:solidFill>
              <a:schemeClr val="tx1"/>
            </a:solidFill>
            <a:latin typeface="Cambria" panose="02040503050406030204" pitchFamily="18" charset="0"/>
            <a:ea typeface="Cambria" panose="02040503050406030204" pitchFamily="18" charset="0"/>
          </a:endParaRPr>
        </a:p>
      </dsp:txBody>
      <dsp:txXfrm>
        <a:off x="5400427" y="2057284"/>
        <a:ext cx="3047301" cy="638399"/>
      </dsp:txXfrm>
    </dsp:sp>
    <dsp:sp modelId="{3905C9B2-161E-42FA-A062-C6DFE72A0589}">
      <dsp:nvSpPr>
        <dsp:cNvPr id="0" name=""/>
        <dsp:cNvSpPr/>
      </dsp:nvSpPr>
      <dsp:spPr>
        <a:xfrm>
          <a:off x="5400427" y="2722680"/>
          <a:ext cx="2700213" cy="24235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latin typeface="Cambria" panose="02040503050406030204" pitchFamily="18" charset="0"/>
              <a:ea typeface="Cambria" panose="02040503050406030204" pitchFamily="18" charset="0"/>
            </a:rPr>
            <a:t>To </a:t>
          </a:r>
          <a:r>
            <a:rPr lang="en-US" sz="1800" b="1" kern="1200" dirty="0" smtClean="0">
              <a:latin typeface="Cambria" panose="02040503050406030204" pitchFamily="18" charset="0"/>
              <a:ea typeface="Cambria" panose="02040503050406030204" pitchFamily="18" charset="0"/>
            </a:rPr>
            <a:t>develop the capacity to mobilize </a:t>
          </a:r>
          <a:r>
            <a:rPr lang="en-US" sz="1800" kern="1200" dirty="0" smtClean="0">
              <a:latin typeface="Cambria" panose="02040503050406030204" pitchFamily="18" charset="0"/>
              <a:ea typeface="Cambria" panose="02040503050406030204" pitchFamily="18" charset="0"/>
            </a:rPr>
            <a:t>these features under real-time conditions and unassisted. </a:t>
          </a:r>
          <a:endParaRPr lang="en-US" sz="1800" kern="1200" dirty="0">
            <a:latin typeface="Cambria" panose="02040503050406030204" pitchFamily="18" charset="0"/>
            <a:ea typeface="Cambria" panose="02040503050406030204" pitchFamily="18" charset="0"/>
          </a:endParaRPr>
        </a:p>
      </dsp:txBody>
      <dsp:txXfrm>
        <a:off x="5400427" y="2722680"/>
        <a:ext cx="2700213" cy="2423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521DF-3C43-44C6-9655-EE8627EB8D89}">
      <dsp:nvSpPr>
        <dsp:cNvPr id="0" name=""/>
        <dsp:cNvSpPr/>
      </dsp:nvSpPr>
      <dsp:spPr>
        <a:xfrm>
          <a:off x="0" y="2513"/>
          <a:ext cx="845584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3CF5F5-BD33-4E26-99C4-63B56A689997}">
      <dsp:nvSpPr>
        <dsp:cNvPr id="0" name=""/>
        <dsp:cNvSpPr/>
      </dsp:nvSpPr>
      <dsp:spPr>
        <a:xfrm>
          <a:off x="0" y="2513"/>
          <a:ext cx="1144417" cy="5142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91440" tIns="91440" rIns="91440" bIns="91440" numCol="1" spcCol="1270" anchor="t" anchorCtr="0">
          <a:noAutofit/>
        </a:bodyPr>
        <a:lstStyle/>
        <a:p>
          <a:pPr lvl="0" algn="ctr" defTabSz="1066800">
            <a:lnSpc>
              <a:spcPct val="90000"/>
            </a:lnSpc>
            <a:spcBef>
              <a:spcPct val="0"/>
            </a:spcBef>
            <a:spcAft>
              <a:spcPct val="35000"/>
            </a:spcAft>
          </a:pPr>
          <a:r>
            <a:rPr lang="en-US" sz="2400" b="1" u="sng" kern="1200" dirty="0" smtClean="0">
              <a:latin typeface="Cambria" panose="02040503050406030204" pitchFamily="18" charset="0"/>
              <a:ea typeface="Cambria" panose="02040503050406030204" pitchFamily="18" charset="0"/>
            </a:rPr>
            <a:t>Awareness raising </a:t>
          </a:r>
          <a:r>
            <a:rPr lang="en-US" sz="2400" b="1" kern="1200" dirty="0" smtClean="0">
              <a:latin typeface="Cambria" panose="02040503050406030204" pitchFamily="18" charset="0"/>
              <a:ea typeface="Cambria" panose="02040503050406030204" pitchFamily="18" charset="0"/>
            </a:rPr>
            <a:t>activities</a:t>
          </a:r>
          <a:endParaRPr lang="en-US" sz="2400" kern="1200" dirty="0">
            <a:latin typeface="Cambria" panose="02040503050406030204" pitchFamily="18" charset="0"/>
            <a:ea typeface="Cambria" panose="02040503050406030204" pitchFamily="18" charset="0"/>
          </a:endParaRPr>
        </a:p>
      </dsp:txBody>
      <dsp:txXfrm>
        <a:off x="0" y="2513"/>
        <a:ext cx="1144417" cy="5142007"/>
      </dsp:txXfrm>
    </dsp:sp>
    <dsp:sp modelId="{F59654F2-0819-4458-AC0F-E2F5A54B4B99}">
      <dsp:nvSpPr>
        <dsp:cNvPr id="0" name=""/>
        <dsp:cNvSpPr/>
      </dsp:nvSpPr>
      <dsp:spPr>
        <a:xfrm>
          <a:off x="1165370" y="71935"/>
          <a:ext cx="6410958" cy="1191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Involves </a:t>
          </a:r>
          <a:r>
            <a:rPr lang="en-US" sz="2000" b="1" kern="1200" dirty="0" smtClean="0">
              <a:latin typeface="Cambria" panose="02040503050406030204" pitchFamily="18" charset="0"/>
              <a:ea typeface="Cambria" panose="02040503050406030204" pitchFamily="18" charset="0"/>
            </a:rPr>
            <a:t>attention</a:t>
          </a:r>
          <a:r>
            <a:rPr lang="en-US" sz="2000" kern="1200" dirty="0" smtClean="0">
              <a:latin typeface="Cambria" panose="02040503050406030204" pitchFamily="18" charset="0"/>
              <a:ea typeface="Cambria" panose="02040503050406030204" pitchFamily="18" charset="0"/>
            </a:rPr>
            <a:t>, </a:t>
          </a:r>
          <a:r>
            <a:rPr lang="en-US" sz="2000" b="1" kern="1200" dirty="0" smtClean="0">
              <a:latin typeface="Cambria" panose="02040503050406030204" pitchFamily="18" charset="0"/>
              <a:ea typeface="Cambria" panose="02040503050406030204" pitchFamily="18" charset="0"/>
            </a:rPr>
            <a:t>noticing</a:t>
          </a:r>
          <a:r>
            <a:rPr lang="en-US" sz="2000" kern="1200" dirty="0" smtClean="0">
              <a:latin typeface="Cambria" panose="02040503050406030204" pitchFamily="18" charset="0"/>
              <a:ea typeface="Cambria" panose="02040503050406030204" pitchFamily="18" charset="0"/>
            </a:rPr>
            <a:t> and </a:t>
          </a:r>
          <a:r>
            <a:rPr lang="en-US" sz="2000" b="1" kern="1200" dirty="0" smtClean="0">
              <a:latin typeface="Cambria" panose="02040503050406030204" pitchFamily="18" charset="0"/>
              <a:ea typeface="Cambria" panose="02040503050406030204" pitchFamily="18" charset="0"/>
            </a:rPr>
            <a:t>understanding</a:t>
          </a:r>
          <a:r>
            <a:rPr lang="en-US" sz="2000" kern="1200" dirty="0" smtClean="0">
              <a:latin typeface="Cambria" panose="02040503050406030204" pitchFamily="18" charset="0"/>
              <a:ea typeface="Cambria" panose="02040503050406030204" pitchFamily="18" charset="0"/>
            </a:rPr>
            <a:t>; </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Is other-regulated (the teacher assists, guides the process and offers support, feedback).</a:t>
          </a:r>
          <a:endParaRPr lang="en-US" sz="2000" kern="1200" dirty="0">
            <a:latin typeface="Cambria" panose="02040503050406030204" pitchFamily="18" charset="0"/>
            <a:ea typeface="Cambria" panose="02040503050406030204" pitchFamily="18" charset="0"/>
          </a:endParaRPr>
        </a:p>
      </dsp:txBody>
      <dsp:txXfrm>
        <a:off x="1165370" y="71935"/>
        <a:ext cx="6410958" cy="1191589"/>
      </dsp:txXfrm>
    </dsp:sp>
    <dsp:sp modelId="{1A8EE2AF-89F3-417C-BFF5-69693C627833}">
      <dsp:nvSpPr>
        <dsp:cNvPr id="0" name=""/>
        <dsp:cNvSpPr/>
      </dsp:nvSpPr>
      <dsp:spPr>
        <a:xfrm>
          <a:off x="1144417" y="1263524"/>
          <a:ext cx="6533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0F5027-2423-4C1C-B05E-9A048E58FEBC}">
      <dsp:nvSpPr>
        <dsp:cNvPr id="0" name=""/>
        <dsp:cNvSpPr/>
      </dsp:nvSpPr>
      <dsp:spPr>
        <a:xfrm>
          <a:off x="1107607" y="1190547"/>
          <a:ext cx="6410958" cy="1388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Exposure to samples of speech</a:t>
          </a:r>
          <a:r>
            <a:rPr lang="en-US" sz="2000" kern="1200" dirty="0" smtClean="0">
              <a:latin typeface="Cambria" panose="02040503050406030204" pitchFamily="18" charset="0"/>
              <a:ea typeface="Cambria" panose="02040503050406030204" pitchFamily="18" charset="0"/>
            </a:rPr>
            <a:t>: audio-reordered (scripted, semi-scripted, authentic); live, e.g. teacher-talk.</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Notice the gap</a:t>
          </a:r>
          <a:r>
            <a:rPr lang="en-US" sz="2000" kern="1200" dirty="0" smtClean="0">
              <a:latin typeface="Cambria" panose="02040503050406030204" pitchFamily="18" charset="0"/>
              <a:ea typeface="Cambria" panose="02040503050406030204" pitchFamily="18" charset="0"/>
            </a:rPr>
            <a:t> between what they can do and what other practitioners can through the </a:t>
          </a:r>
          <a:r>
            <a:rPr lang="en-US" sz="2000" b="1" kern="1200" dirty="0" smtClean="0">
              <a:latin typeface="Cambria" panose="02040503050406030204" pitchFamily="18" charset="0"/>
              <a:ea typeface="Cambria" panose="02040503050406030204" pitchFamily="18" charset="0"/>
            </a:rPr>
            <a:t>task-based instructional cycle:</a:t>
          </a:r>
          <a:endParaRPr lang="en-US" sz="2000" kern="1200" dirty="0">
            <a:latin typeface="Cambria" panose="02040503050406030204" pitchFamily="18" charset="0"/>
            <a:ea typeface="Cambria" panose="02040503050406030204" pitchFamily="18" charset="0"/>
          </a:endParaRPr>
        </a:p>
      </dsp:txBody>
      <dsp:txXfrm>
        <a:off x="1107607" y="1190547"/>
        <a:ext cx="6410958" cy="1388442"/>
      </dsp:txXfrm>
    </dsp:sp>
    <dsp:sp modelId="{829DEE80-9279-4E09-94EF-3413D3C9C981}">
      <dsp:nvSpPr>
        <dsp:cNvPr id="0" name=""/>
        <dsp:cNvSpPr/>
      </dsp:nvSpPr>
      <dsp:spPr>
        <a:xfrm>
          <a:off x="1144417" y="2721389"/>
          <a:ext cx="6533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610811-C406-4F49-AF1F-7FDE2D93390D}">
      <dsp:nvSpPr>
        <dsp:cNvPr id="0" name=""/>
        <dsp:cNvSpPr/>
      </dsp:nvSpPr>
      <dsp:spPr>
        <a:xfrm>
          <a:off x="1082219" y="2864351"/>
          <a:ext cx="7187838" cy="228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ts val="0"/>
            </a:spcAft>
          </a:pPr>
          <a:r>
            <a:rPr lang="en-US" sz="2000" kern="1200" dirty="0" smtClean="0">
              <a:latin typeface="Cambria" panose="02040503050406030204" pitchFamily="18" charset="0"/>
              <a:ea typeface="Cambria" panose="02040503050406030204" pitchFamily="18" charset="0"/>
            </a:rPr>
            <a:t>1. </a:t>
          </a:r>
          <a:r>
            <a:rPr lang="en-US" sz="2000" kern="1200" dirty="0" err="1" smtClean="0">
              <a:latin typeface="Cambria" panose="02040503050406030204" pitchFamily="18" charset="0"/>
              <a:ea typeface="Cambria" panose="02040503050406030204" pitchFamily="18" charset="0"/>
            </a:rPr>
            <a:t>Sts</a:t>
          </a:r>
          <a:r>
            <a:rPr lang="en-US" sz="2000" kern="1200" dirty="0" smtClean="0">
              <a:latin typeface="Cambria" panose="02040503050406030204" pitchFamily="18" charset="0"/>
              <a:ea typeface="Cambria" panose="02040503050406030204" pitchFamily="18" charset="0"/>
            </a:rPr>
            <a:t> perform a speaking task at the best of their current ability</a:t>
          </a:r>
          <a:r>
            <a:rPr lang="ro-RO" sz="2000" kern="1200" dirty="0" smtClean="0">
              <a:latin typeface="Cambria" panose="02040503050406030204" pitchFamily="18" charset="0"/>
              <a:ea typeface="Cambria" panose="02040503050406030204" pitchFamily="18" charset="0"/>
            </a:rPr>
            <a:t>;</a:t>
          </a:r>
        </a:p>
        <a:p>
          <a:pPr lvl="0" algn="l" defTabSz="889000">
            <a:lnSpc>
              <a:spcPct val="90000"/>
            </a:lnSpc>
            <a:spcBef>
              <a:spcPct val="0"/>
            </a:spcBef>
            <a:spcAft>
              <a:spcPts val="0"/>
            </a:spcAft>
          </a:pPr>
          <a:r>
            <a:rPr lang="en-US" sz="2000" kern="1200" dirty="0" smtClean="0">
              <a:latin typeface="Cambria" panose="02040503050406030204" pitchFamily="18" charset="0"/>
              <a:ea typeface="Cambria" panose="02040503050406030204" pitchFamily="18" charset="0"/>
            </a:rPr>
            <a:t>2. </a:t>
          </a:r>
          <a:r>
            <a:rPr lang="en-US" sz="2000" kern="1200" dirty="0" err="1" smtClean="0">
              <a:latin typeface="Cambria" panose="02040503050406030204" pitchFamily="18" charset="0"/>
              <a:ea typeface="Cambria" panose="02040503050406030204" pitchFamily="18" charset="0"/>
            </a:rPr>
            <a:t>Sts</a:t>
          </a:r>
          <a:r>
            <a:rPr lang="en-US" sz="2000" kern="1200" dirty="0" smtClean="0">
              <a:latin typeface="Cambria" panose="02040503050406030204" pitchFamily="18" charset="0"/>
              <a:ea typeface="Cambria" panose="02040503050406030204" pitchFamily="18" charset="0"/>
            </a:rPr>
            <a:t> observe skilled practitioners performing the same task and note features they would like to incorporate;</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kern="1200" dirty="0" smtClean="0">
              <a:latin typeface="Cambria" panose="02040503050406030204" pitchFamily="18" charset="0"/>
              <a:ea typeface="Cambria" panose="02040503050406030204" pitchFamily="18" charset="0"/>
            </a:rPr>
            <a:t>3. </a:t>
          </a:r>
          <a:r>
            <a:rPr lang="en-US" sz="2000" kern="1200" dirty="0" err="1" smtClean="0">
              <a:latin typeface="Cambria" panose="02040503050406030204" pitchFamily="18" charset="0"/>
              <a:ea typeface="Cambria" panose="02040503050406030204" pitchFamily="18" charset="0"/>
            </a:rPr>
            <a:t>Sts</a:t>
          </a:r>
          <a:r>
            <a:rPr lang="en-US" sz="2000" kern="1200" dirty="0" smtClean="0">
              <a:latin typeface="Cambria" panose="02040503050406030204" pitchFamily="18" charset="0"/>
              <a:ea typeface="Cambria" panose="02040503050406030204" pitchFamily="18" charset="0"/>
            </a:rPr>
            <a:t> re-perform the original task (or similar one) attempting to incorporate the targeted features</a:t>
          </a:r>
          <a:r>
            <a:rPr lang="ro-RO" sz="2000" kern="1200" dirty="0" smtClean="0">
              <a:latin typeface="Cambria" panose="02040503050406030204" pitchFamily="18" charset="0"/>
              <a:ea typeface="Cambria" panose="02040503050406030204" pitchFamily="18" charset="0"/>
            </a:rPr>
            <a:t>.</a:t>
          </a:r>
        </a:p>
      </dsp:txBody>
      <dsp:txXfrm>
        <a:off x="1082219" y="2864351"/>
        <a:ext cx="7187838" cy="2282682"/>
      </dsp:txXfrm>
    </dsp:sp>
    <dsp:sp modelId="{EEE6BBC5-F413-4189-859E-03BD0E3699EA}">
      <dsp:nvSpPr>
        <dsp:cNvPr id="0" name=""/>
        <dsp:cNvSpPr/>
      </dsp:nvSpPr>
      <dsp:spPr>
        <a:xfrm>
          <a:off x="1144417" y="5073493"/>
          <a:ext cx="6533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D6B2F-9D0E-45B2-94C1-BA40D9215542}">
      <dsp:nvSpPr>
        <dsp:cNvPr id="0" name=""/>
        <dsp:cNvSpPr/>
      </dsp:nvSpPr>
      <dsp:spPr>
        <a:xfrm>
          <a:off x="0" y="2563"/>
          <a:ext cx="90918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FEAEA4-1DB0-4A1C-9C57-584EA95E4CF3}">
      <dsp:nvSpPr>
        <dsp:cNvPr id="0" name=""/>
        <dsp:cNvSpPr/>
      </dsp:nvSpPr>
      <dsp:spPr>
        <a:xfrm>
          <a:off x="0" y="2563"/>
          <a:ext cx="1688746" cy="5245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smtClean="0">
              <a:latin typeface="Cambria" panose="02040503050406030204" pitchFamily="18" charset="0"/>
              <a:ea typeface="Cambria" panose="02040503050406030204" pitchFamily="18" charset="0"/>
            </a:rPr>
            <a:t>Activities developing autonomy</a:t>
          </a:r>
          <a:endParaRPr lang="en-US" sz="2400" kern="1200" dirty="0">
            <a:latin typeface="Cambria" panose="02040503050406030204" pitchFamily="18" charset="0"/>
            <a:ea typeface="Cambria" panose="02040503050406030204" pitchFamily="18" charset="0"/>
          </a:endParaRPr>
        </a:p>
      </dsp:txBody>
      <dsp:txXfrm>
        <a:off x="0" y="2563"/>
        <a:ext cx="1688746" cy="5245603"/>
      </dsp:txXfrm>
    </dsp:sp>
    <dsp:sp modelId="{05A43FE7-4A06-433F-B8B0-0E247B055820}">
      <dsp:nvSpPr>
        <dsp:cNvPr id="0" name=""/>
        <dsp:cNvSpPr/>
      </dsp:nvSpPr>
      <dsp:spPr>
        <a:xfrm>
          <a:off x="1815402" y="110267"/>
          <a:ext cx="7274260" cy="2608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100000"/>
            </a:lnSpc>
            <a:spcBef>
              <a:spcPct val="0"/>
            </a:spcBef>
            <a:spcAft>
              <a:spcPts val="0"/>
            </a:spcAft>
          </a:pPr>
          <a:r>
            <a:rPr lang="en-US" sz="2000" kern="1200" dirty="0" smtClean="0">
              <a:latin typeface="Cambria" panose="02040503050406030204" pitchFamily="18" charset="0"/>
              <a:ea typeface="Cambria" panose="02040503050406030204" pitchFamily="18" charset="0"/>
            </a:rPr>
            <a:t>The capacity to self-regulate performance as a consequence of gaining control over skills that were formally other-regulated.</a:t>
          </a:r>
          <a:endParaRPr lang="ro-RO" sz="2000" kern="1200" dirty="0" smtClean="0">
            <a:latin typeface="Cambria" panose="02040503050406030204" pitchFamily="18" charset="0"/>
            <a:ea typeface="Cambria" panose="02040503050406030204" pitchFamily="18" charset="0"/>
          </a:endParaRPr>
        </a:p>
        <a:p>
          <a:pPr lvl="0" algn="l" defTabSz="889000">
            <a:lnSpc>
              <a:spcPct val="100000"/>
            </a:lnSpc>
            <a:spcBef>
              <a:spcPct val="0"/>
            </a:spcBef>
            <a:spcAft>
              <a:spcPts val="0"/>
            </a:spcAft>
          </a:pPr>
          <a:r>
            <a:rPr lang="en-US" sz="2000" b="1" kern="1200" dirty="0" smtClean="0">
              <a:latin typeface="Cambria" panose="02040503050406030204" pitchFamily="18" charset="0"/>
              <a:ea typeface="Cambria" panose="02040503050406030204" pitchFamily="18" charset="0"/>
            </a:rPr>
            <a:t>Characteristics:</a:t>
          </a:r>
          <a:r>
            <a:rPr lang="en-US" sz="2000" kern="1200" dirty="0" smtClean="0">
              <a:latin typeface="Cambria" panose="02040503050406030204" pitchFamily="18" charset="0"/>
              <a:ea typeface="Cambria" panose="02040503050406030204" pitchFamily="18" charset="0"/>
            </a:rPr>
            <a:t> </a:t>
          </a:r>
          <a:endParaRPr lang="ro-RO" sz="2000" kern="1200" dirty="0" smtClean="0">
            <a:latin typeface="Cambria" panose="02040503050406030204" pitchFamily="18" charset="0"/>
            <a:ea typeface="Cambria" panose="02040503050406030204" pitchFamily="18" charset="0"/>
          </a:endParaRPr>
        </a:p>
        <a:p>
          <a:pPr lvl="0" algn="l" defTabSz="889000">
            <a:lnSpc>
              <a:spcPct val="100000"/>
            </a:lnSpc>
            <a:spcBef>
              <a:spcPct val="0"/>
            </a:spcBef>
            <a:spcAft>
              <a:spcPts val="0"/>
            </a:spcAft>
          </a:pPr>
          <a:r>
            <a:rPr lang="en-US" sz="2000" kern="1200" dirty="0" smtClean="0">
              <a:latin typeface="Cambria" panose="02040503050406030204" pitchFamily="18" charset="0"/>
              <a:ea typeface="Cambria" panose="02040503050406030204" pitchFamily="18" charset="0"/>
            </a:rPr>
            <a:t>- speed,</a:t>
          </a:r>
          <a:endParaRPr lang="ro-RO" sz="2000" kern="1200" dirty="0" smtClean="0">
            <a:latin typeface="Cambria" panose="02040503050406030204" pitchFamily="18" charset="0"/>
            <a:ea typeface="Cambria" panose="02040503050406030204" pitchFamily="18" charset="0"/>
          </a:endParaRPr>
        </a:p>
        <a:p>
          <a:pPr lvl="0" algn="l" defTabSz="889000">
            <a:lnSpc>
              <a:spcPct val="100000"/>
            </a:lnSpc>
            <a:spcBef>
              <a:spcPct val="0"/>
            </a:spcBef>
            <a:spcAft>
              <a:spcPts val="0"/>
            </a:spcAft>
          </a:pPr>
          <a:r>
            <a:rPr lang="en-US" sz="2000" kern="1200" dirty="0" smtClean="0">
              <a:latin typeface="Cambria" panose="02040503050406030204" pitchFamily="18" charset="0"/>
              <a:ea typeface="Cambria" panose="02040503050406030204" pitchFamily="18" charset="0"/>
            </a:rPr>
            <a:t>- economy (ignore inessentials),</a:t>
          </a:r>
        </a:p>
        <a:p>
          <a:pPr lvl="0" algn="l" defTabSz="889000">
            <a:lnSpc>
              <a:spcPct val="100000"/>
            </a:lnSpc>
            <a:spcBef>
              <a:spcPct val="0"/>
            </a:spcBef>
            <a:spcAft>
              <a:spcPts val="0"/>
            </a:spcAft>
          </a:pPr>
          <a:r>
            <a:rPr lang="en-US" sz="2000" kern="1200" dirty="0" smtClean="0">
              <a:latin typeface="Cambria" panose="02040503050406030204" pitchFamily="18" charset="0"/>
              <a:ea typeface="Cambria" panose="02040503050406030204" pitchFamily="18" charset="0"/>
            </a:rPr>
            <a:t>- accuracy (quick at detecting and rejecting errors),</a:t>
          </a:r>
          <a:endParaRPr lang="ro-RO" sz="2000" kern="1200" dirty="0" smtClean="0">
            <a:latin typeface="Cambria" panose="02040503050406030204" pitchFamily="18" charset="0"/>
            <a:ea typeface="Cambria" panose="02040503050406030204" pitchFamily="18" charset="0"/>
          </a:endParaRPr>
        </a:p>
        <a:p>
          <a:pPr lvl="0" algn="l" defTabSz="889000">
            <a:lnSpc>
              <a:spcPct val="100000"/>
            </a:lnSpc>
            <a:spcBef>
              <a:spcPct val="0"/>
            </a:spcBef>
            <a:spcAft>
              <a:spcPts val="0"/>
            </a:spcAft>
          </a:pPr>
          <a:r>
            <a:rPr lang="en-US" sz="2000" kern="1200" dirty="0" smtClean="0">
              <a:latin typeface="Cambria" panose="02040503050406030204" pitchFamily="18" charset="0"/>
              <a:ea typeface="Cambria" panose="02040503050406030204" pitchFamily="18" charset="0"/>
            </a:rPr>
            <a:t>- anticipation (think and plan ahead),</a:t>
          </a:r>
          <a:endParaRPr lang="ro-RO" sz="2000" kern="1200" dirty="0" smtClean="0">
            <a:latin typeface="Cambria" panose="02040503050406030204" pitchFamily="18" charset="0"/>
            <a:ea typeface="Cambria" panose="02040503050406030204" pitchFamily="18" charset="0"/>
          </a:endParaRPr>
        </a:p>
        <a:p>
          <a:pPr lvl="0" algn="l" defTabSz="889000">
            <a:lnSpc>
              <a:spcPct val="100000"/>
            </a:lnSpc>
            <a:spcBef>
              <a:spcPct val="0"/>
            </a:spcBef>
            <a:spcAft>
              <a:spcPts val="0"/>
            </a:spcAft>
          </a:pPr>
          <a:r>
            <a:rPr lang="en-US" sz="2000" kern="1200" dirty="0" smtClean="0">
              <a:latin typeface="Cambria" panose="02040503050406030204" pitchFamily="18" charset="0"/>
              <a:ea typeface="Cambria" panose="02040503050406030204" pitchFamily="18" charset="0"/>
            </a:rPr>
            <a:t>- reliability (perform in real operating conditions</a:t>
          </a:r>
          <a:r>
            <a:rPr lang="en-US" sz="2000" kern="1200" dirty="0" smtClean="0">
              <a:latin typeface="Cambria" panose="02040503050406030204" pitchFamily="18" charset="0"/>
              <a:ea typeface="Cambria" panose="02040503050406030204" pitchFamily="18" charset="0"/>
            </a:rPr>
            <a:t>).</a:t>
          </a:r>
          <a:endParaRPr lang="en-US" sz="2000" kern="1200" dirty="0">
            <a:latin typeface="Cambria" panose="02040503050406030204" pitchFamily="18" charset="0"/>
            <a:ea typeface="Cambria" panose="02040503050406030204" pitchFamily="18" charset="0"/>
          </a:endParaRPr>
        </a:p>
      </dsp:txBody>
      <dsp:txXfrm>
        <a:off x="1815402" y="110267"/>
        <a:ext cx="7274260" cy="2608567"/>
      </dsp:txXfrm>
    </dsp:sp>
    <dsp:sp modelId="{B3FA5588-92C4-475C-A0B3-A5B2E596BC24}">
      <dsp:nvSpPr>
        <dsp:cNvPr id="0" name=""/>
        <dsp:cNvSpPr/>
      </dsp:nvSpPr>
      <dsp:spPr>
        <a:xfrm>
          <a:off x="1688746" y="2718835"/>
          <a:ext cx="67549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6D8820-D5DB-4628-A860-1C4EE53FA692}">
      <dsp:nvSpPr>
        <dsp:cNvPr id="0" name=""/>
        <dsp:cNvSpPr/>
      </dsp:nvSpPr>
      <dsp:spPr>
        <a:xfrm>
          <a:off x="242764" y="2826538"/>
          <a:ext cx="7002830" cy="2313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ts val="0"/>
            </a:spcAft>
          </a:pPr>
          <a:r>
            <a:rPr lang="en-US" sz="2000" b="1" kern="1200" dirty="0" smtClean="0">
              <a:solidFill>
                <a:schemeClr val="tx1"/>
              </a:solidFill>
              <a:latin typeface="Cambria" panose="02040503050406030204" pitchFamily="18" charset="0"/>
              <a:ea typeface="Cambria" panose="02040503050406030204" pitchFamily="18" charset="0"/>
            </a:rPr>
            <a:t>Presentation and talks</a:t>
          </a:r>
          <a:endParaRPr lang="ro-RO" sz="2000"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kern="1200" dirty="0" smtClean="0">
              <a:solidFill>
                <a:schemeClr val="tx1"/>
              </a:solidFill>
              <a:latin typeface="Cambria" panose="02040503050406030204" pitchFamily="18" charset="0"/>
              <a:ea typeface="Cambria" panose="02040503050406030204" pitchFamily="18" charset="0"/>
            </a:rPr>
            <a:t>     Show and tell</a:t>
          </a:r>
          <a:endParaRPr lang="ro-RO" sz="2000"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kern="1200" dirty="0" smtClean="0">
              <a:solidFill>
                <a:schemeClr val="tx1"/>
              </a:solidFill>
              <a:latin typeface="Cambria" panose="02040503050406030204" pitchFamily="18" charset="0"/>
              <a:ea typeface="Cambria" panose="02040503050406030204" pitchFamily="18" charset="0"/>
            </a:rPr>
            <a:t>     Did you read about</a:t>
          </a:r>
          <a:endParaRPr lang="ro-RO" sz="2000"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endParaRPr lang="en-US" sz="2000" b="1"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b="1" kern="1200" dirty="0" smtClean="0">
              <a:solidFill>
                <a:schemeClr val="tx1"/>
              </a:solidFill>
              <a:latin typeface="Cambria" panose="02040503050406030204" pitchFamily="18" charset="0"/>
              <a:ea typeface="Cambria" panose="02040503050406030204" pitchFamily="18" charset="0"/>
            </a:rPr>
            <a:t>Storytelling based activities</a:t>
          </a:r>
          <a:endParaRPr lang="ro-RO" sz="2000"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kern="1200" dirty="0" smtClean="0">
              <a:solidFill>
                <a:schemeClr val="tx1"/>
              </a:solidFill>
              <a:latin typeface="Cambria" panose="02040503050406030204" pitchFamily="18" charset="0"/>
              <a:ea typeface="Cambria" panose="02040503050406030204" pitchFamily="18" charset="0"/>
            </a:rPr>
            <a:t>    Guess the lie </a:t>
          </a:r>
          <a:endParaRPr lang="ro-RO" sz="2000"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kern="1200" dirty="0" smtClean="0">
              <a:solidFill>
                <a:schemeClr val="tx1"/>
              </a:solidFill>
              <a:latin typeface="Cambria" panose="02040503050406030204" pitchFamily="18" charset="0"/>
              <a:ea typeface="Cambria" panose="02040503050406030204" pitchFamily="18" charset="0"/>
            </a:rPr>
            <a:t>    Insert the word</a:t>
          </a:r>
          <a:endParaRPr lang="ro-RO" sz="2000" kern="1200" dirty="0" smtClean="0">
            <a:solidFill>
              <a:schemeClr val="tx1"/>
            </a:solidFill>
            <a:latin typeface="Cambria" panose="02040503050406030204" pitchFamily="18" charset="0"/>
            <a:ea typeface="Cambria" panose="02040503050406030204" pitchFamily="18" charset="0"/>
          </a:endParaRPr>
        </a:p>
        <a:p>
          <a:pPr lvl="0" algn="l" defTabSz="889000">
            <a:lnSpc>
              <a:spcPct val="90000"/>
            </a:lnSpc>
            <a:spcBef>
              <a:spcPct val="0"/>
            </a:spcBef>
            <a:spcAft>
              <a:spcPts val="0"/>
            </a:spcAft>
          </a:pPr>
          <a:r>
            <a:rPr lang="en-US" sz="2000" kern="1200" dirty="0" smtClean="0">
              <a:solidFill>
                <a:schemeClr val="tx1"/>
              </a:solidFill>
              <a:latin typeface="Cambria" panose="02040503050406030204" pitchFamily="18" charset="0"/>
              <a:ea typeface="Cambria" panose="02040503050406030204" pitchFamily="18" charset="0"/>
            </a:rPr>
            <a:t>    Chain story</a:t>
          </a:r>
          <a:endParaRPr lang="en-US" sz="2000" kern="1200" dirty="0">
            <a:solidFill>
              <a:schemeClr val="tx1"/>
            </a:solidFill>
            <a:latin typeface="Cambria" panose="02040503050406030204" pitchFamily="18" charset="0"/>
            <a:ea typeface="Cambria" panose="02040503050406030204" pitchFamily="18" charset="0"/>
          </a:endParaRPr>
        </a:p>
      </dsp:txBody>
      <dsp:txXfrm>
        <a:off x="242764" y="2826538"/>
        <a:ext cx="7002830" cy="2313544"/>
      </dsp:txXfrm>
    </dsp:sp>
    <dsp:sp modelId="{5198485D-8F0F-434B-9B10-7E7A93D411AD}">
      <dsp:nvSpPr>
        <dsp:cNvPr id="0" name=""/>
        <dsp:cNvSpPr/>
      </dsp:nvSpPr>
      <dsp:spPr>
        <a:xfrm>
          <a:off x="1688746" y="5140083"/>
          <a:ext cx="67549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D6B2F-9D0E-45B2-94C1-BA40D9215542}">
      <dsp:nvSpPr>
        <dsp:cNvPr id="0" name=""/>
        <dsp:cNvSpPr/>
      </dsp:nvSpPr>
      <dsp:spPr>
        <a:xfrm>
          <a:off x="0" y="2546"/>
          <a:ext cx="877635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FEAEA4-1DB0-4A1C-9C57-584EA95E4CF3}">
      <dsp:nvSpPr>
        <dsp:cNvPr id="0" name=""/>
        <dsp:cNvSpPr/>
      </dsp:nvSpPr>
      <dsp:spPr>
        <a:xfrm>
          <a:off x="2653" y="2546"/>
          <a:ext cx="8773701" cy="5217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b="1" kern="1200" dirty="0" smtClean="0">
              <a:latin typeface="Cambria" panose="02040503050406030204" pitchFamily="18" charset="0"/>
              <a:ea typeface="Cambria" panose="02040503050406030204" pitchFamily="18" charset="0"/>
            </a:rPr>
            <a:t>Activities developing autonomy</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Autonomy in speaking require that the speaker is able to:</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 work fast, be spontaneous, and cope with unpredictability;</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 anticipate and plan ahead;</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 ignore inessentials, and carry out the task using minimal means;</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 be accurate:</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 be versatile, </a:t>
          </a:r>
          <a:r>
            <a:rPr lang="en-US" sz="2200" b="0" kern="1200" dirty="0" err="1" smtClean="0">
              <a:latin typeface="Cambria" panose="02040503050406030204" pitchFamily="18" charset="0"/>
              <a:ea typeface="Cambria" panose="02040503050406030204" pitchFamily="18" charset="0"/>
            </a:rPr>
            <a:t>ie</a:t>
          </a:r>
          <a:r>
            <a:rPr lang="en-US" sz="2200" b="0" kern="1200" dirty="0" smtClean="0">
              <a:latin typeface="Cambria" panose="02040503050406030204" pitchFamily="18" charset="0"/>
              <a:ea typeface="Cambria" panose="02040503050406030204" pitchFamily="18" charset="0"/>
            </a:rPr>
            <a:t> perform a range of different speaking tasks about a range of different topics:</a:t>
          </a:r>
        </a:p>
        <a:p>
          <a:pPr lvl="0" algn="l" defTabSz="977900">
            <a:lnSpc>
              <a:spcPct val="90000"/>
            </a:lnSpc>
            <a:spcBef>
              <a:spcPct val="0"/>
            </a:spcBef>
            <a:spcAft>
              <a:spcPct val="35000"/>
            </a:spcAft>
          </a:pPr>
          <a:r>
            <a:rPr lang="en-US" sz="2200" b="0" kern="1200" dirty="0" smtClean="0">
              <a:latin typeface="Cambria" panose="02040503050406030204" pitchFamily="18" charset="0"/>
              <a:ea typeface="Cambria" panose="02040503050406030204" pitchFamily="18" charset="0"/>
            </a:rPr>
            <a:t>- be reliable, </a:t>
          </a:r>
          <a:r>
            <a:rPr lang="en-US" sz="2200" b="0" kern="1200" dirty="0" err="1" smtClean="0">
              <a:latin typeface="Cambria" panose="02040503050406030204" pitchFamily="18" charset="0"/>
              <a:ea typeface="Cambria" panose="02040503050406030204" pitchFamily="18" charset="0"/>
            </a:rPr>
            <a:t>ie</a:t>
          </a:r>
          <a:r>
            <a:rPr lang="en-US" sz="2200" b="0" kern="1200" dirty="0" smtClean="0">
              <a:latin typeface="Cambria" panose="02040503050406030204" pitchFamily="18" charset="0"/>
              <a:ea typeface="Cambria" panose="02040503050406030204" pitchFamily="18" charset="0"/>
            </a:rPr>
            <a:t> perform the task equally well under different, even adverse, conditions.</a:t>
          </a:r>
          <a:endParaRPr lang="en-US" sz="2200" b="0" kern="1200" dirty="0">
            <a:latin typeface="Cambria" panose="02040503050406030204" pitchFamily="18" charset="0"/>
            <a:ea typeface="Cambria" panose="02040503050406030204" pitchFamily="18" charset="0"/>
          </a:endParaRPr>
        </a:p>
      </dsp:txBody>
      <dsp:txXfrm>
        <a:off x="2653" y="2546"/>
        <a:ext cx="8773701" cy="52173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D6B2F-9D0E-45B2-94C1-BA40D9215542}">
      <dsp:nvSpPr>
        <dsp:cNvPr id="0" name=""/>
        <dsp:cNvSpPr/>
      </dsp:nvSpPr>
      <dsp:spPr>
        <a:xfrm>
          <a:off x="0" y="2555"/>
          <a:ext cx="859724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FEAEA4-1DB0-4A1C-9C57-584EA95E4CF3}">
      <dsp:nvSpPr>
        <dsp:cNvPr id="0" name=""/>
        <dsp:cNvSpPr/>
      </dsp:nvSpPr>
      <dsp:spPr>
        <a:xfrm>
          <a:off x="2599" y="2555"/>
          <a:ext cx="8594645" cy="5236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Role-play and simulations</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a:t>
          </a:r>
          <a:r>
            <a:rPr lang="en-US" sz="2000" kern="1200" dirty="0" smtClean="0">
              <a:latin typeface="Cambria" panose="02040503050406030204" pitchFamily="18" charset="0"/>
              <a:ea typeface="Cambria" panose="02040503050406030204" pitchFamily="18" charset="0"/>
            </a:rPr>
            <a:t>Alibis </a:t>
          </a:r>
          <a:r>
            <a:rPr lang="ro-RO" sz="2000" b="0" i="0" kern="1200" dirty="0" smtClean="0"/>
            <a:t>/</a:t>
          </a:r>
          <a:r>
            <a:rPr lang="ro-RO" sz="1400" b="0" i="0" kern="1200" dirty="0" smtClean="0"/>
            <a:t>ˈælɪbaɪ/</a:t>
          </a:r>
          <a:endParaRPr lang="ro-RO" sz="14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Shopping around </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endParaRPr lang="en-US" sz="2000" b="1"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Discussion and debates</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Discussion cards (with statements related to a pre-selected topic)</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Warm-up discussions</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Pyramid debate/discussions</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Conversation and chat</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Sentence star</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True/false sentences</a:t>
          </a:r>
          <a:endParaRPr lang="ro-RO" sz="2000" kern="1200" dirty="0" smtClean="0">
            <a:latin typeface="Cambria" panose="02040503050406030204" pitchFamily="18" charset="0"/>
            <a:ea typeface="Cambria" panose="02040503050406030204" pitchFamily="18" charset="0"/>
          </a:endParaRPr>
        </a:p>
        <a:p>
          <a:pPr lvl="0" algn="l" defTabSz="889000">
            <a:lnSpc>
              <a:spcPct val="90000"/>
            </a:lnSpc>
            <a:spcBef>
              <a:spcPct val="0"/>
            </a:spcBef>
            <a:spcAft>
              <a:spcPct val="35000"/>
            </a:spcAft>
          </a:pPr>
          <a:r>
            <a:rPr lang="en-US" sz="2000" kern="1200" dirty="0" smtClean="0">
              <a:latin typeface="Cambria" panose="02040503050406030204" pitchFamily="18" charset="0"/>
              <a:ea typeface="Cambria" panose="02040503050406030204" pitchFamily="18" charset="0"/>
            </a:rPr>
            <a:t>       One of us /some of us </a:t>
          </a:r>
        </a:p>
        <a:p>
          <a:pPr lvl="0" algn="l" defTabSz="889000">
            <a:lnSpc>
              <a:spcPct val="90000"/>
            </a:lnSpc>
            <a:spcBef>
              <a:spcPct val="0"/>
            </a:spcBef>
            <a:spcAft>
              <a:spcPct val="35000"/>
            </a:spcAft>
          </a:pPr>
          <a:endParaRPr lang="en-US" sz="2000" kern="1200" dirty="0" smtClean="0"/>
        </a:p>
        <a:p>
          <a:pPr lvl="0" algn="l" defTabSz="889000">
            <a:lnSpc>
              <a:spcPct val="90000"/>
            </a:lnSpc>
            <a:spcBef>
              <a:spcPct val="0"/>
            </a:spcBef>
            <a:spcAft>
              <a:spcPct val="35000"/>
            </a:spcAft>
          </a:pPr>
          <a:endParaRPr lang="en-US" sz="2000" b="0" kern="1200" dirty="0">
            <a:latin typeface="Cambria" panose="02040503050406030204" pitchFamily="18" charset="0"/>
            <a:ea typeface="Cambria" panose="02040503050406030204" pitchFamily="18" charset="0"/>
          </a:endParaRPr>
        </a:p>
      </dsp:txBody>
      <dsp:txXfrm>
        <a:off x="2599" y="2555"/>
        <a:ext cx="8594645" cy="523619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0647114-1718-42EF-ACDD-2EE87C6A9B93}" type="datetimeFigureOut">
              <a:rPr lang="ro-RO" smtClean="0"/>
              <a:t>14.11.2023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272374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647114-1718-42EF-ACDD-2EE87C6A9B93}" type="datetimeFigureOut">
              <a:rPr lang="ro-RO" smtClean="0"/>
              <a:t>14.11.2023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427240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647114-1718-42EF-ACDD-2EE87C6A9B93}" type="datetimeFigureOut">
              <a:rPr lang="ro-RO" smtClean="0"/>
              <a:t>14.11.2023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49506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0647114-1718-42EF-ACDD-2EE87C6A9B93}" type="datetimeFigureOut">
              <a:rPr lang="ro-RO" smtClean="0"/>
              <a:t>14.11.2023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1601025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0647114-1718-42EF-ACDD-2EE87C6A9B93}" type="datetimeFigureOut">
              <a:rPr lang="ro-RO" smtClean="0"/>
              <a:t>14.11.2023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357208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0647114-1718-42EF-ACDD-2EE87C6A9B93}" type="datetimeFigureOut">
              <a:rPr lang="ro-RO" smtClean="0"/>
              <a:t>14.11.2023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138651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0647114-1718-42EF-ACDD-2EE87C6A9B93}" type="datetimeFigureOut">
              <a:rPr lang="ro-RO" smtClean="0"/>
              <a:t>14.11.2023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184489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0647114-1718-42EF-ACDD-2EE87C6A9B93}" type="datetimeFigureOut">
              <a:rPr lang="ro-RO" smtClean="0"/>
              <a:t>14.11.2023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94973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47114-1718-42EF-ACDD-2EE87C6A9B93}" type="datetimeFigureOut">
              <a:rPr lang="ro-RO" smtClean="0"/>
              <a:t>14.11.2023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349818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647114-1718-42EF-ACDD-2EE87C6A9B93}" type="datetimeFigureOut">
              <a:rPr lang="ro-RO" smtClean="0"/>
              <a:t>14.11.2023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218609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0647114-1718-42EF-ACDD-2EE87C6A9B93}" type="datetimeFigureOut">
              <a:rPr lang="ro-RO" smtClean="0"/>
              <a:t>14.11.2023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1A9AA955-C67B-4AC1-BA22-0CD42E947592}" type="slidenum">
              <a:rPr lang="ro-RO" smtClean="0"/>
              <a:t>‹#›</a:t>
            </a:fld>
            <a:endParaRPr lang="ro-RO"/>
          </a:p>
        </p:txBody>
      </p:sp>
    </p:spTree>
    <p:extLst>
      <p:ext uri="{BB962C8B-B14F-4D97-AF65-F5344CB8AC3E}">
        <p14:creationId xmlns:p14="http://schemas.microsoft.com/office/powerpoint/2010/main" val="103031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47114-1718-42EF-ACDD-2EE87C6A9B93}" type="datetimeFigureOut">
              <a:rPr lang="ro-RO" smtClean="0"/>
              <a:t>14.11.2023</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AA955-C67B-4AC1-BA22-0CD42E947592}" type="slidenum">
              <a:rPr lang="ro-RO" smtClean="0"/>
              <a:t>‹#›</a:t>
            </a:fld>
            <a:endParaRPr lang="ro-RO"/>
          </a:p>
        </p:txBody>
      </p:sp>
    </p:spTree>
    <p:extLst>
      <p:ext uri="{BB962C8B-B14F-4D97-AF65-F5344CB8AC3E}">
        <p14:creationId xmlns:p14="http://schemas.microsoft.com/office/powerpoint/2010/main" val="2768393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E5F2FF"/>
          </a:solidFill>
        </p:spPr>
        <p:txBody>
          <a:bodyPr/>
          <a:lstStyle/>
          <a:p>
            <a:r>
              <a:rPr lang="ro-RO" b="1" dirty="0" smtClean="0"/>
              <a:t>Teaching Speaking</a:t>
            </a:r>
            <a:endParaRPr lang="ro-RO" b="1" dirty="0"/>
          </a:p>
        </p:txBody>
      </p:sp>
      <p:sp>
        <p:nvSpPr>
          <p:cNvPr id="3" name="Subtitle 2"/>
          <p:cNvSpPr>
            <a:spLocks noGrp="1"/>
          </p:cNvSpPr>
          <p:nvPr>
            <p:ph type="subTitle" idx="1"/>
          </p:nvPr>
        </p:nvSpPr>
        <p:spPr>
          <a:solidFill>
            <a:srgbClr val="E5F2FF"/>
          </a:solidFill>
        </p:spPr>
        <p:txBody>
          <a:bodyPr/>
          <a:lstStyle/>
          <a:p>
            <a:r>
              <a:rPr lang="ro-RO" dirty="0" smtClean="0"/>
              <a:t>Oxana Creanga</a:t>
            </a:r>
            <a:endParaRPr lang="ro-RO" dirty="0"/>
          </a:p>
        </p:txBody>
      </p:sp>
    </p:spTree>
    <p:extLst>
      <p:ext uri="{BB962C8B-B14F-4D97-AF65-F5344CB8AC3E}">
        <p14:creationId xmlns:p14="http://schemas.microsoft.com/office/powerpoint/2010/main" val="419808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5" name="Rectangle 4"/>
          <p:cNvSpPr>
            <a:spLocks noChangeArrowheads="1"/>
          </p:cNvSpPr>
          <p:nvPr/>
        </p:nvSpPr>
        <p:spPr bwMode="auto">
          <a:xfrm>
            <a:off x="-1524000" y="3899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6" name="Rectangle 5"/>
          <p:cNvSpPr>
            <a:spLocks noChangeArrowheads="1"/>
          </p:cNvSpPr>
          <p:nvPr/>
        </p:nvSpPr>
        <p:spPr bwMode="auto">
          <a:xfrm>
            <a:off x="-1524000" y="71225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2" name="TextBox 1"/>
          <p:cNvSpPr txBox="1"/>
          <p:nvPr/>
        </p:nvSpPr>
        <p:spPr>
          <a:xfrm>
            <a:off x="292231" y="169682"/>
            <a:ext cx="8578392" cy="6740307"/>
          </a:xfrm>
          <a:prstGeom prst="rect">
            <a:avLst/>
          </a:prstGeom>
          <a:solidFill>
            <a:srgbClr val="E5F2FF"/>
          </a:solidFill>
        </p:spPr>
        <p:txBody>
          <a:bodyPr wrap="square" rtlCol="0">
            <a:spAutoFit/>
          </a:bodyPr>
          <a:lstStyle/>
          <a:p>
            <a:pPr>
              <a:spcBef>
                <a:spcPts val="600"/>
              </a:spcBef>
            </a:pPr>
            <a:endParaRPr lang="ro-RO" sz="2400" b="1" dirty="0" smtClean="0">
              <a:latin typeface="Cambria" panose="02040503050406030204" pitchFamily="18" charset="0"/>
              <a:ea typeface="Cambria" panose="02040503050406030204" pitchFamily="18" charset="0"/>
            </a:endParaRPr>
          </a:p>
          <a:p>
            <a:pPr>
              <a:spcBef>
                <a:spcPts val="600"/>
              </a:spcBef>
            </a:pPr>
            <a:r>
              <a:rPr lang="en-US" sz="2600" b="1" dirty="0" smtClean="0">
                <a:latin typeface="Cambria" panose="02040503050406030204" pitchFamily="18" charset="0"/>
                <a:ea typeface="Cambria" panose="02040503050406030204" pitchFamily="18" charset="0"/>
              </a:rPr>
              <a:t>Accuracy </a:t>
            </a:r>
            <a:r>
              <a:rPr lang="en-US" sz="2600" b="1" dirty="0">
                <a:latin typeface="Cambria" panose="02040503050406030204" pitchFamily="18" charset="0"/>
                <a:ea typeface="Cambria" panose="02040503050406030204" pitchFamily="18" charset="0"/>
              </a:rPr>
              <a:t>v Fluency</a:t>
            </a:r>
          </a:p>
          <a:p>
            <a:pPr lvl="1">
              <a:spcBef>
                <a:spcPts val="600"/>
              </a:spcBef>
            </a:pPr>
            <a:r>
              <a:rPr lang="ro-RO" sz="2400" b="1" dirty="0">
                <a:latin typeface="Cambria" panose="02040503050406030204" pitchFamily="18" charset="0"/>
                <a:ea typeface="Cambria" panose="02040503050406030204" pitchFamily="18" charset="0"/>
              </a:rPr>
              <a:t>Activities:</a:t>
            </a:r>
            <a:endParaRPr lang="en-US" sz="2400" b="1" dirty="0">
              <a:latin typeface="Cambria" panose="02040503050406030204" pitchFamily="18" charset="0"/>
              <a:ea typeface="Cambria" panose="02040503050406030204" pitchFamily="18" charset="0"/>
            </a:endParaRPr>
          </a:p>
          <a:p>
            <a:pPr lvl="1">
              <a:spcBef>
                <a:spcPts val="600"/>
              </a:spcBef>
            </a:pPr>
            <a:r>
              <a:rPr lang="en-US" sz="2400" dirty="0">
                <a:latin typeface="Cambria" panose="02040503050406030204" pitchFamily="18" charset="0"/>
                <a:ea typeface="Cambria" panose="02040503050406030204" pitchFamily="18" charset="0"/>
              </a:rPr>
              <a:t>1. </a:t>
            </a:r>
            <a:r>
              <a:rPr lang="en-US" sz="2400" b="1" dirty="0">
                <a:latin typeface="Cambria" panose="02040503050406030204" pitchFamily="18" charset="0"/>
                <a:ea typeface="Cambria" panose="02040503050406030204" pitchFamily="18" charset="0"/>
              </a:rPr>
              <a:t>Practical</a:t>
            </a:r>
            <a:r>
              <a:rPr lang="en-US" sz="2400" dirty="0">
                <a:latin typeface="Cambria" panose="02040503050406030204" pitchFamily="18" charset="0"/>
                <a:ea typeface="Cambria" panose="02040503050406030204" pitchFamily="18" charset="0"/>
              </a:rPr>
              <a:t>: easy to set up and manage</a:t>
            </a:r>
          </a:p>
          <a:p>
            <a:pPr lvl="1">
              <a:spcBef>
                <a:spcPts val="600"/>
              </a:spcBef>
            </a:pPr>
            <a:r>
              <a:rPr lang="en-US" sz="2400" dirty="0">
                <a:latin typeface="Cambria" panose="02040503050406030204" pitchFamily="18" charset="0"/>
                <a:ea typeface="Cambria" panose="02040503050406030204" pitchFamily="18" charset="0"/>
              </a:rPr>
              <a:t>2. </a:t>
            </a:r>
            <a:r>
              <a:rPr lang="en-US" sz="2400" b="1" dirty="0">
                <a:latin typeface="Cambria" panose="02040503050406030204" pitchFamily="18" charset="0"/>
                <a:ea typeface="Cambria" panose="02040503050406030204" pitchFamily="18" charset="0"/>
              </a:rPr>
              <a:t>Focused:</a:t>
            </a:r>
            <a:r>
              <a:rPr lang="en-US" sz="2400" dirty="0">
                <a:latin typeface="Cambria" panose="02040503050406030204" pitchFamily="18" charset="0"/>
                <a:ea typeface="Cambria" panose="02040503050406030204" pitchFamily="18" charset="0"/>
              </a:rPr>
              <a:t> have a purpose</a:t>
            </a:r>
          </a:p>
          <a:p>
            <a:pPr lvl="1">
              <a:spcBef>
                <a:spcPts val="600"/>
              </a:spcBef>
            </a:pPr>
            <a:r>
              <a:rPr lang="en-US" sz="2400" dirty="0">
                <a:latin typeface="Cambria" panose="02040503050406030204" pitchFamily="18" charset="0"/>
                <a:ea typeface="Cambria" panose="02040503050406030204" pitchFamily="18" charset="0"/>
              </a:rPr>
              <a:t>3. </a:t>
            </a:r>
            <a:r>
              <a:rPr lang="en-US" sz="2400" b="1" dirty="0">
                <a:latin typeface="Cambria" panose="02040503050406030204" pitchFamily="18" charset="0"/>
                <a:ea typeface="Cambria" panose="02040503050406030204" pitchFamily="18" charset="0"/>
              </a:rPr>
              <a:t>Predictable</a:t>
            </a:r>
            <a:r>
              <a:rPr lang="en-US" sz="2400" dirty="0">
                <a:latin typeface="Cambria" panose="02040503050406030204" pitchFamily="18" charset="0"/>
                <a:ea typeface="Cambria" panose="02040503050406030204" pitchFamily="18" charset="0"/>
              </a:rPr>
              <a:t>: anticipated language</a:t>
            </a:r>
          </a:p>
          <a:p>
            <a:pPr lvl="1">
              <a:spcBef>
                <a:spcPts val="600"/>
              </a:spcBef>
            </a:pPr>
            <a:r>
              <a:rPr lang="en-US" sz="2400" dirty="0">
                <a:latin typeface="Cambria" panose="02040503050406030204" pitchFamily="18" charset="0"/>
                <a:ea typeface="Cambria" panose="02040503050406030204" pitchFamily="18" charset="0"/>
              </a:rPr>
              <a:t>4. </a:t>
            </a:r>
            <a:r>
              <a:rPr lang="en-US" sz="2400" b="1" dirty="0">
                <a:latin typeface="Cambria" panose="02040503050406030204" pitchFamily="18" charset="0"/>
                <a:ea typeface="Cambria" panose="02040503050406030204" pitchFamily="18" charset="0"/>
              </a:rPr>
              <a:t>Natural</a:t>
            </a:r>
            <a:r>
              <a:rPr lang="en-US" sz="2400" dirty="0">
                <a:latin typeface="Cambria" panose="02040503050406030204" pitchFamily="18" charset="0"/>
                <a:ea typeface="Cambria" panose="02040503050406030204" pitchFamily="18" charset="0"/>
              </a:rPr>
              <a:t>: encourage accepted language use</a:t>
            </a:r>
          </a:p>
          <a:p>
            <a:pPr lvl="1">
              <a:spcBef>
                <a:spcPts val="600"/>
              </a:spcBef>
            </a:pPr>
            <a:r>
              <a:rPr lang="en-US" sz="2400" dirty="0">
                <a:latin typeface="Cambria" panose="02040503050406030204" pitchFamily="18" charset="0"/>
                <a:ea typeface="Cambria" panose="02040503050406030204" pitchFamily="18" charset="0"/>
              </a:rPr>
              <a:t>5. </a:t>
            </a:r>
            <a:r>
              <a:rPr lang="en-US" sz="2400" b="1" dirty="0">
                <a:latin typeface="Cambria" panose="02040503050406030204" pitchFamily="18" charset="0"/>
                <a:ea typeface="Cambria" panose="02040503050406030204" pitchFamily="18" charset="0"/>
              </a:rPr>
              <a:t>Generative</a:t>
            </a:r>
            <a:r>
              <a:rPr lang="en-US" sz="2400" dirty="0">
                <a:latin typeface="Cambria" panose="02040503050406030204" pitchFamily="18" charset="0"/>
                <a:ea typeface="Cambria" panose="02040503050406030204" pitchFamily="18" charset="0"/>
              </a:rPr>
              <a:t>: produce lots of language</a:t>
            </a:r>
          </a:p>
          <a:p>
            <a:pPr lvl="1">
              <a:spcBef>
                <a:spcPts val="600"/>
              </a:spcBef>
            </a:pPr>
            <a:r>
              <a:rPr lang="en-US" sz="2400" dirty="0">
                <a:latin typeface="Cambria" panose="02040503050406030204" pitchFamily="18" charset="0"/>
                <a:ea typeface="Cambria" panose="02040503050406030204" pitchFamily="18" charset="0"/>
              </a:rPr>
              <a:t>6. </a:t>
            </a:r>
            <a:r>
              <a:rPr lang="en-US" sz="2400" b="1" dirty="0">
                <a:latin typeface="Cambria" panose="02040503050406030204" pitchFamily="18" charset="0"/>
                <a:ea typeface="Cambria" panose="02040503050406030204" pitchFamily="18" charset="0"/>
              </a:rPr>
              <a:t>Versatile</a:t>
            </a:r>
            <a:r>
              <a:rPr lang="en-US" sz="2400" dirty="0">
                <a:latin typeface="Cambria" panose="02040503050406030204" pitchFamily="18" charset="0"/>
                <a:ea typeface="Cambria" panose="02040503050406030204" pitchFamily="18" charset="0"/>
              </a:rPr>
              <a:t>: adaptable for other levels</a:t>
            </a:r>
            <a:endParaRPr lang="ro-RO" sz="2400" dirty="0">
              <a:latin typeface="Cambria" panose="02040503050406030204" pitchFamily="18" charset="0"/>
              <a:ea typeface="Cambria" panose="02040503050406030204" pitchFamily="18" charset="0"/>
            </a:endParaRPr>
          </a:p>
          <a:p>
            <a:pPr lvl="1">
              <a:spcBef>
                <a:spcPts val="600"/>
              </a:spcBef>
            </a:pPr>
            <a:endParaRPr lang="ro-RO" sz="2400" dirty="0" smtClean="0">
              <a:latin typeface="Cambria" panose="02040503050406030204" pitchFamily="18" charset="0"/>
              <a:ea typeface="Cambria" panose="02040503050406030204" pitchFamily="18" charset="0"/>
            </a:endParaRPr>
          </a:p>
          <a:p>
            <a:pPr lvl="1">
              <a:spcBef>
                <a:spcPts val="600"/>
              </a:spcBef>
            </a:pPr>
            <a:endParaRPr lang="ro-RO" sz="2400" dirty="0">
              <a:latin typeface="Cambria" panose="02040503050406030204" pitchFamily="18" charset="0"/>
              <a:ea typeface="Cambria" panose="02040503050406030204" pitchFamily="18" charset="0"/>
            </a:endParaRPr>
          </a:p>
          <a:p>
            <a:pPr lvl="1">
              <a:spcBef>
                <a:spcPts val="600"/>
              </a:spcBef>
            </a:pPr>
            <a:endParaRPr lang="ro-RO" sz="2400" dirty="0" smtClean="0">
              <a:latin typeface="Cambria" panose="02040503050406030204" pitchFamily="18" charset="0"/>
              <a:ea typeface="Cambria" panose="02040503050406030204" pitchFamily="18" charset="0"/>
            </a:endParaRPr>
          </a:p>
          <a:p>
            <a:pPr lvl="1">
              <a:spcBef>
                <a:spcPts val="600"/>
              </a:spcBef>
            </a:pPr>
            <a:endParaRPr lang="ro-RO" sz="2400" dirty="0">
              <a:latin typeface="Cambria" panose="02040503050406030204" pitchFamily="18" charset="0"/>
              <a:ea typeface="Cambria" panose="02040503050406030204" pitchFamily="18" charset="0"/>
            </a:endParaRPr>
          </a:p>
          <a:p>
            <a:pPr lvl="1">
              <a:spcBef>
                <a:spcPts val="600"/>
              </a:spcBef>
            </a:pPr>
            <a:endParaRPr lang="ro-RO" sz="2400" dirty="0" smtClean="0">
              <a:latin typeface="Cambria" panose="02040503050406030204" pitchFamily="18" charset="0"/>
              <a:ea typeface="Cambria" panose="02040503050406030204" pitchFamily="18" charset="0"/>
            </a:endParaRPr>
          </a:p>
          <a:p>
            <a:pPr lvl="1">
              <a:spcBef>
                <a:spcPts val="600"/>
              </a:spcBef>
            </a:pPr>
            <a:endParaRPr lang="ro-RO"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3347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536" y="518474"/>
            <a:ext cx="8729221" cy="6108569"/>
          </a:xfrm>
          <a:solidFill>
            <a:srgbClr val="E5F2FF"/>
          </a:solidFill>
        </p:spPr>
        <p:txBody>
          <a:bodyPr>
            <a:normAutofit/>
          </a:bodyPr>
          <a:lstStyle/>
          <a:p>
            <a:pPr marL="0" indent="0">
              <a:buNone/>
            </a:pPr>
            <a:r>
              <a:rPr lang="en-US" sz="2600" b="1" dirty="0">
                <a:latin typeface="Cambria" panose="02040503050406030204" pitchFamily="18" charset="0"/>
                <a:ea typeface="Cambria" panose="02040503050406030204" pitchFamily="18" charset="0"/>
              </a:rPr>
              <a:t>Interaction</a:t>
            </a:r>
          </a:p>
          <a:p>
            <a:pPr marL="0" indent="0">
              <a:buNone/>
            </a:pPr>
            <a:r>
              <a:rPr lang="en-US" sz="2200" b="1" dirty="0" smtClean="0">
                <a:latin typeface="Cambria" panose="02040503050406030204" pitchFamily="18" charset="0"/>
                <a:ea typeface="Cambria" panose="02040503050406030204" pitchFamily="18" charset="0"/>
              </a:rPr>
              <a:t>Most </a:t>
            </a:r>
            <a:r>
              <a:rPr lang="en-US" sz="2200" b="1" dirty="0">
                <a:latin typeface="Cambria" panose="02040503050406030204" pitchFamily="18" charset="0"/>
                <a:ea typeface="Cambria" panose="02040503050406030204" pitchFamily="18" charset="0"/>
              </a:rPr>
              <a:t>speaking takes the form of face-to-face dialogue                              involves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interaction</a:t>
            </a:r>
            <a:r>
              <a:rPr lang="en-US" sz="2200" dirty="0">
                <a:latin typeface="Cambria" panose="02040503050406030204" pitchFamily="18" charset="0"/>
                <a:ea typeface="Cambria" panose="02040503050406030204" pitchFamily="18" charset="0"/>
              </a:rPr>
              <a:t>. </a:t>
            </a:r>
          </a:p>
          <a:p>
            <a:pPr lvl="1">
              <a:buFont typeface="Wingdings" panose="05000000000000000000" pitchFamily="2" charset="2"/>
              <a:buChar char="Ø"/>
            </a:pPr>
            <a:r>
              <a:rPr lang="en-US" sz="2200" b="1" dirty="0">
                <a:latin typeface="Cambria" panose="02040503050406030204" pitchFamily="18" charset="0"/>
                <a:ea typeface="Cambria" panose="02040503050406030204" pitchFamily="18" charset="0"/>
              </a:rPr>
              <a:t>Dialogic Speaking</a:t>
            </a:r>
          </a:p>
          <a:p>
            <a:pPr lvl="1">
              <a:buFont typeface="Wingdings" panose="05000000000000000000" pitchFamily="2" charset="2"/>
              <a:buChar char="Ø"/>
            </a:pPr>
            <a:r>
              <a:rPr lang="en-US" sz="2200" b="1" dirty="0" err="1">
                <a:latin typeface="Cambria" panose="02040503050406030204" pitchFamily="18" charset="0"/>
                <a:ea typeface="Cambria" panose="02040503050406030204" pitchFamily="18" charset="0"/>
              </a:rPr>
              <a:t>Monologic</a:t>
            </a:r>
            <a:r>
              <a:rPr lang="en-US" sz="2200" b="1" dirty="0">
                <a:latin typeface="Cambria" panose="02040503050406030204" pitchFamily="18" charset="0"/>
                <a:ea typeface="Cambria" panose="02040503050406030204" pitchFamily="18" charset="0"/>
              </a:rPr>
              <a:t> speaking</a:t>
            </a:r>
            <a:r>
              <a:rPr lang="en-US" sz="2200" dirty="0">
                <a:latin typeface="Cambria" panose="02040503050406030204" pitchFamily="18" charset="0"/>
                <a:ea typeface="Cambria" panose="02040503050406030204" pitchFamily="18" charset="0"/>
              </a:rPr>
              <a:t>, such as lectures, political speeches</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most speakers adjust their delivery to take into account the response of their audience.</a:t>
            </a:r>
          </a:p>
          <a:p>
            <a:pPr lvl="1">
              <a:buFont typeface="Wingdings" panose="05000000000000000000" pitchFamily="2" charset="2"/>
              <a:buChar char="Ø"/>
            </a:pPr>
            <a:endParaRPr lang="en-US" sz="2200" dirty="0">
              <a:latin typeface="Cambria" panose="02040503050406030204" pitchFamily="18" charset="0"/>
              <a:ea typeface="Cambria" panose="02040503050406030204" pitchFamily="18" charset="0"/>
            </a:endParaRPr>
          </a:p>
          <a:p>
            <a:pPr marL="0" indent="0">
              <a:buNone/>
            </a:pPr>
            <a:r>
              <a:rPr lang="en-US" sz="2200" b="1" dirty="0">
                <a:latin typeface="Cambria" panose="02040503050406030204" pitchFamily="18" charset="0"/>
                <a:ea typeface="Cambria" panose="02040503050406030204" pitchFamily="18" charset="0"/>
              </a:rPr>
              <a:t>Turn-taking – speakers should take turns to hold the floor, i.e. the ability to take the discourse initiative.</a:t>
            </a: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Two speakers shouldn’t be speaking at once</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Long silences are to be avoided</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Listen when other speakers are </a:t>
            </a:r>
            <a:r>
              <a:rPr lang="en-US" sz="2200" dirty="0" smtClean="0">
                <a:latin typeface="Cambria" panose="02040503050406030204" pitchFamily="18" charset="0"/>
                <a:ea typeface="Cambria" panose="02040503050406030204" pitchFamily="18" charset="0"/>
              </a:rPr>
              <a:t>speaking.</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endParaRPr lang="ro-RO" sz="2000" dirty="0">
              <a:latin typeface="Cambria" panose="02040503050406030204" pitchFamily="18" charset="0"/>
              <a:ea typeface="Cambria" panose="02040503050406030204" pitchFamily="18" charset="0"/>
            </a:endParaRPr>
          </a:p>
        </p:txBody>
      </p:sp>
      <p:sp>
        <p:nvSpPr>
          <p:cNvPr id="2" name="Right Arrow 1"/>
          <p:cNvSpPr/>
          <p:nvPr/>
        </p:nvSpPr>
        <p:spPr>
          <a:xfrm>
            <a:off x="7324625" y="986908"/>
            <a:ext cx="1319752" cy="35019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1099873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096" y="584462"/>
            <a:ext cx="8616099" cy="5592502"/>
          </a:xfrm>
          <a:solidFill>
            <a:srgbClr val="E5F2FF"/>
          </a:solidFill>
        </p:spPr>
        <p:txBody>
          <a:bodyPr>
            <a:normAutofit/>
          </a:bodyPr>
          <a:lstStyle/>
          <a:p>
            <a:pPr marL="0" indent="0">
              <a:buNone/>
            </a:pPr>
            <a:r>
              <a:rPr lang="en-US" b="1" dirty="0">
                <a:latin typeface="Cambria" panose="02040503050406030204" pitchFamily="18" charset="0"/>
                <a:ea typeface="Cambria" panose="02040503050406030204" pitchFamily="18" charset="0"/>
              </a:rPr>
              <a:t>Interaction</a:t>
            </a:r>
          </a:p>
          <a:p>
            <a:pPr marL="0" indent="0">
              <a:buNone/>
            </a:pPr>
            <a:endParaRPr lang="en-US" sz="2400" b="1" dirty="0">
              <a:latin typeface="Cambria" panose="02040503050406030204" pitchFamily="18" charset="0"/>
              <a:ea typeface="Cambria" panose="02040503050406030204" pitchFamily="18" charset="0"/>
            </a:endParaRPr>
          </a:p>
          <a:p>
            <a:pPr marL="0" indent="0">
              <a:buNone/>
            </a:pPr>
            <a:r>
              <a:rPr lang="en-US" sz="2400" b="1" dirty="0">
                <a:latin typeface="Cambria" panose="02040503050406030204" pitchFamily="18" charset="0"/>
                <a:ea typeface="Cambria" panose="02040503050406030204" pitchFamily="18" charset="0"/>
              </a:rPr>
              <a:t>Skills by means of which these rules are observed:</a:t>
            </a:r>
            <a:endParaRPr lang="ro-RO" sz="24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Recognizing the appropriate moment to get a turn</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Signaling the fact that you want to speak</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Holding the floor while you have your turn</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Recognizing when other speakers are signaling their wish to </a:t>
            </a:r>
            <a:r>
              <a:rPr lang="en-US" sz="2200" dirty="0" smtClean="0">
                <a:latin typeface="Cambria" panose="02040503050406030204" pitchFamily="18" charset="0"/>
                <a:ea typeface="Cambria" panose="02040503050406030204" pitchFamily="18" charset="0"/>
              </a:rPr>
              <a:t>speak</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Yielding the turn</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dirty="0">
                <a:latin typeface="Cambria" panose="02040503050406030204" pitchFamily="18" charset="0"/>
                <a:ea typeface="Cambria" panose="02040503050406030204" pitchFamily="18" charset="0"/>
              </a:rPr>
              <a:t>Signaling the fact that you are </a:t>
            </a:r>
            <a:r>
              <a:rPr lang="en-US" sz="2200" dirty="0" smtClean="0">
                <a:latin typeface="Cambria" panose="02040503050406030204" pitchFamily="18" charset="0"/>
                <a:ea typeface="Cambria" panose="02040503050406030204" pitchFamily="18" charset="0"/>
              </a:rPr>
              <a:t>listening.</a:t>
            </a:r>
            <a:endParaRPr lang="ro-RO" sz="2200" dirty="0">
              <a:latin typeface="Cambria" panose="02040503050406030204" pitchFamily="18" charset="0"/>
              <a:ea typeface="Cambria" panose="02040503050406030204" pitchFamily="18" charset="0"/>
            </a:endParaRPr>
          </a:p>
          <a:p>
            <a:pPr marL="0" indent="0">
              <a:buNone/>
            </a:pPr>
            <a:endParaRPr lang="ro-RO" dirty="0"/>
          </a:p>
        </p:txBody>
      </p:sp>
    </p:spTree>
    <p:extLst>
      <p:ext uri="{BB962C8B-B14F-4D97-AF65-F5344CB8AC3E}">
        <p14:creationId xmlns:p14="http://schemas.microsoft.com/office/powerpoint/2010/main" val="4131288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498" y="509047"/>
            <a:ext cx="8616099" cy="5592502"/>
          </a:xfrm>
          <a:solidFill>
            <a:srgbClr val="E5F2FF"/>
          </a:solidFill>
        </p:spPr>
        <p:txBody>
          <a:bodyPr>
            <a:normAutofit/>
          </a:bodyPr>
          <a:lstStyle/>
          <a:p>
            <a:pPr marL="0" indent="0">
              <a:buNone/>
            </a:pPr>
            <a:r>
              <a:rPr lang="en-US" b="1" dirty="0">
                <a:latin typeface="Cambria" panose="02040503050406030204" pitchFamily="18" charset="0"/>
                <a:ea typeface="Cambria" panose="02040503050406030204" pitchFamily="18" charset="0"/>
              </a:rPr>
              <a:t>Interaction</a:t>
            </a:r>
          </a:p>
          <a:p>
            <a:pPr marL="0" indent="0">
              <a:buNone/>
            </a:pPr>
            <a:endParaRPr lang="en-US" sz="2400" b="1" dirty="0">
              <a:latin typeface="Cambria" panose="02040503050406030204" pitchFamily="18" charset="0"/>
              <a:ea typeface="Cambria" panose="02040503050406030204" pitchFamily="18" charset="0"/>
            </a:endParaRPr>
          </a:p>
          <a:p>
            <a:pPr marL="0" indent="0">
              <a:buNone/>
            </a:pPr>
            <a:r>
              <a:rPr lang="en-US" sz="2400" b="1" dirty="0">
                <a:latin typeface="Cambria" panose="02040503050406030204" pitchFamily="18" charset="0"/>
                <a:ea typeface="Cambria" panose="02040503050406030204" pitchFamily="18" charset="0"/>
              </a:rPr>
              <a:t>Typical discourse markers for managing turn-taking include:</a:t>
            </a:r>
          </a:p>
          <a:p>
            <a:pPr lvl="1">
              <a:buFont typeface="Wingdings" panose="05000000000000000000" pitchFamily="2" charset="2"/>
              <a:buChar char="Ø"/>
            </a:pPr>
            <a:r>
              <a:rPr lang="en-US" sz="2200" dirty="0" smtClean="0">
                <a:latin typeface="Cambria" panose="02040503050406030204" pitchFamily="18" charset="0"/>
                <a:ea typeface="Cambria" panose="02040503050406030204" pitchFamily="18" charset="0"/>
              </a:rPr>
              <a:t>that </a:t>
            </a:r>
            <a:r>
              <a:rPr lang="en-US" sz="2200" dirty="0">
                <a:latin typeface="Cambria" panose="02040503050406030204" pitchFamily="18" charset="0"/>
                <a:ea typeface="Cambria" panose="02040503050406030204" pitchFamily="18" charset="0"/>
              </a:rPr>
              <a:t>reminds me (= I'm continuing the same topic)</a:t>
            </a:r>
          </a:p>
          <a:p>
            <a:pPr lvl="1">
              <a:buFont typeface="Wingdings" panose="05000000000000000000" pitchFamily="2" charset="2"/>
              <a:buChar char="Ø"/>
            </a:pPr>
            <a:r>
              <a:rPr lang="en-US" sz="2200" dirty="0" smtClean="0">
                <a:latin typeface="Cambria" panose="02040503050406030204" pitchFamily="18" charset="0"/>
                <a:ea typeface="Cambria" panose="02040503050406030204" pitchFamily="18" charset="0"/>
              </a:rPr>
              <a:t>by </a:t>
            </a:r>
            <a:r>
              <a:rPr lang="en-US" sz="2200" dirty="0">
                <a:latin typeface="Cambria" panose="02040503050406030204" pitchFamily="18" charset="0"/>
                <a:ea typeface="Cambria" panose="02040503050406030204" pitchFamily="18" charset="0"/>
              </a:rPr>
              <a:t>the way (= I'm indicating a topic change)</a:t>
            </a:r>
          </a:p>
          <a:p>
            <a:pPr lvl="1">
              <a:buFont typeface="Wingdings" panose="05000000000000000000" pitchFamily="2" charset="2"/>
              <a:buChar char="Ø"/>
            </a:pPr>
            <a:r>
              <a:rPr lang="en-US" sz="2200" dirty="0" smtClean="0">
                <a:latin typeface="Cambria" panose="02040503050406030204" pitchFamily="18" charset="0"/>
                <a:ea typeface="Cambria" panose="02040503050406030204" pitchFamily="18" charset="0"/>
              </a:rPr>
              <a:t>well </a:t>
            </a:r>
            <a:r>
              <a:rPr lang="en-US" sz="2200" dirty="0">
                <a:latin typeface="Cambria" panose="02040503050406030204" pitchFamily="18" charset="0"/>
                <a:ea typeface="Cambria" panose="02040503050406030204" pitchFamily="18" charset="0"/>
              </a:rPr>
              <a:t>anyway (= I'm returning to the topic)</a:t>
            </a:r>
          </a:p>
          <a:p>
            <a:pPr lvl="1">
              <a:buFont typeface="Wingdings" panose="05000000000000000000" pitchFamily="2" charset="2"/>
              <a:buChar char="Ø"/>
            </a:pPr>
            <a:r>
              <a:rPr lang="en-US" sz="2200" dirty="0" smtClean="0">
                <a:latin typeface="Cambria" panose="02040503050406030204" pitchFamily="18" charset="0"/>
                <a:ea typeface="Cambria" panose="02040503050406030204" pitchFamily="18" charset="0"/>
              </a:rPr>
              <a:t>like </a:t>
            </a:r>
            <a:r>
              <a:rPr lang="en-US" sz="2200" dirty="0">
                <a:latin typeface="Cambria" panose="02040503050406030204" pitchFamily="18" charset="0"/>
                <a:ea typeface="Cambria" panose="02040503050406030204" pitchFamily="18" charset="0"/>
              </a:rPr>
              <a:t>I say (= I'm repeating what I said before)</a:t>
            </a:r>
          </a:p>
          <a:p>
            <a:pPr lvl="1">
              <a:buFont typeface="Wingdings" panose="05000000000000000000" pitchFamily="2" charset="2"/>
              <a:buChar char="Ø"/>
            </a:pPr>
            <a:r>
              <a:rPr lang="en-US" sz="2200" dirty="0" smtClean="0">
                <a:latin typeface="Cambria" panose="02040503050406030204" pitchFamily="18" charset="0"/>
                <a:ea typeface="Cambria" panose="02040503050406030204" pitchFamily="18" charset="0"/>
              </a:rPr>
              <a:t>yes</a:t>
            </a:r>
            <a:r>
              <a:rPr lang="en-US" sz="2200" dirty="0">
                <a:latin typeface="Cambria" panose="02040503050406030204" pitchFamily="18" charset="0"/>
                <a:ea typeface="Cambria" panose="02040503050406030204" pitchFamily="18" charset="0"/>
              </a:rPr>
              <a:t>, but (= I'm indicating a difference of opinion</a:t>
            </a:r>
            <a:r>
              <a:rPr lang="en-US" sz="2200" dirty="0" smtClean="0">
                <a:latin typeface="Cambria" panose="02040503050406030204" pitchFamily="18" charset="0"/>
                <a:ea typeface="Cambria" panose="02040503050406030204" pitchFamily="18" charset="0"/>
              </a:rPr>
              <a:t>)</a:t>
            </a:r>
            <a:endParaRPr lang="ro-RO" sz="2200" dirty="0" smtClean="0">
              <a:latin typeface="Cambria" panose="02040503050406030204" pitchFamily="18" charset="0"/>
              <a:ea typeface="Cambria" panose="02040503050406030204" pitchFamily="18" charset="0"/>
            </a:endParaRPr>
          </a:p>
          <a:p>
            <a:pPr lvl="1">
              <a:buFont typeface="Wingdings" panose="05000000000000000000" pitchFamily="2" charset="2"/>
              <a:buChar char="Ø"/>
            </a:pPr>
            <a:endParaRPr lang="ro-RO" sz="2200" dirty="0">
              <a:latin typeface="Cambria" panose="02040503050406030204" pitchFamily="18" charset="0"/>
              <a:ea typeface="Cambria" panose="02040503050406030204" pitchFamily="18" charset="0"/>
            </a:endParaRPr>
          </a:p>
          <a:p>
            <a:pPr marL="457200" lvl="1" indent="0">
              <a:buNone/>
            </a:pPr>
            <a:r>
              <a:rPr lang="ro-RO" sz="1600" dirty="0">
                <a:latin typeface="Cambria" panose="02040503050406030204" pitchFamily="18" charset="0"/>
                <a:ea typeface="Cambria" panose="02040503050406030204" pitchFamily="18" charset="0"/>
              </a:rPr>
              <a:t>Thornbury S. H. How to Teach Speaking. Longman, </a:t>
            </a:r>
            <a:r>
              <a:rPr lang="ro-RO" sz="1600" dirty="0" smtClean="0">
                <a:latin typeface="Cambria" panose="02040503050406030204" pitchFamily="18" charset="0"/>
                <a:ea typeface="Cambria" panose="02040503050406030204" pitchFamily="18" charset="0"/>
              </a:rPr>
              <a:t>2005, p.9.</a:t>
            </a:r>
            <a:endParaRPr lang="ro-RO" sz="1600" dirty="0">
              <a:latin typeface="Cambria" panose="02040503050406030204" pitchFamily="18" charset="0"/>
              <a:ea typeface="Cambria" panose="02040503050406030204" pitchFamily="18" charset="0"/>
            </a:endParaRPr>
          </a:p>
          <a:p>
            <a:pPr marL="457200" lvl="1" indent="0">
              <a:buNone/>
            </a:pPr>
            <a:endParaRPr lang="ro-RO" sz="2200" dirty="0" smtClean="0">
              <a:latin typeface="Cambria" panose="02040503050406030204" pitchFamily="18" charset="0"/>
              <a:ea typeface="Cambria" panose="02040503050406030204" pitchFamily="18" charset="0"/>
            </a:endParaRPr>
          </a:p>
          <a:p>
            <a:pPr marL="457200" lvl="1" indent="0">
              <a:buNone/>
            </a:pPr>
            <a:endParaRPr lang="ro-RO" sz="2200" dirty="0">
              <a:latin typeface="Cambria" panose="02040503050406030204" pitchFamily="18" charset="0"/>
              <a:ea typeface="Cambria" panose="02040503050406030204" pitchFamily="18" charset="0"/>
            </a:endParaRPr>
          </a:p>
          <a:p>
            <a:pPr marL="457200" lvl="1" indent="0">
              <a:buNone/>
            </a:pP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0201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5353" y="292232"/>
            <a:ext cx="8116478" cy="5863472"/>
          </a:xfrm>
          <a:solidFill>
            <a:srgbClr val="E5F2FF"/>
          </a:solidFill>
        </p:spPr>
        <p:txBody>
          <a:bodyPr>
            <a:normAutofit/>
          </a:bodyPr>
          <a:lstStyle/>
          <a:p>
            <a:pPr marL="0" indent="0">
              <a:buNone/>
            </a:pPr>
            <a:endParaRPr lang="ro-RO" sz="2200" b="1" dirty="0" smtClean="0">
              <a:latin typeface="Cambria" panose="02040503050406030204" pitchFamily="18" charset="0"/>
              <a:ea typeface="Cambria" panose="02040503050406030204" pitchFamily="18" charset="0"/>
            </a:endParaRPr>
          </a:p>
          <a:p>
            <a:pPr marL="0" indent="0">
              <a:buNone/>
            </a:pPr>
            <a:r>
              <a:rPr lang="en-US" sz="2400" b="1" dirty="0" smtClean="0">
                <a:latin typeface="Cambria" panose="02040503050406030204" pitchFamily="18" charset="0"/>
                <a:ea typeface="Cambria" panose="02040503050406030204" pitchFamily="18" charset="0"/>
              </a:rPr>
              <a:t>Key </a:t>
            </a:r>
            <a:r>
              <a:rPr lang="en-US" sz="2400" b="1" dirty="0">
                <a:latin typeface="Cambria" panose="02040503050406030204" pitchFamily="18" charset="0"/>
                <a:ea typeface="Cambria" panose="02040503050406030204" pitchFamily="18" charset="0"/>
              </a:rPr>
              <a:t>concepts operationalized in the turn-taking scale include the following</a:t>
            </a:r>
            <a:r>
              <a:rPr lang="en-US" sz="2400" b="1" dirty="0" smtClean="0">
                <a:latin typeface="Cambria" panose="02040503050406030204" pitchFamily="18" charset="0"/>
                <a:ea typeface="Cambria" panose="02040503050406030204" pitchFamily="18" charset="0"/>
              </a:rPr>
              <a:t>:</a:t>
            </a:r>
            <a:endParaRPr lang="ro-RO" sz="2400" b="1" dirty="0" smtClean="0">
              <a:latin typeface="Cambria" panose="02040503050406030204" pitchFamily="18" charset="0"/>
              <a:ea typeface="Cambria" panose="02040503050406030204" pitchFamily="18" charset="0"/>
            </a:endParaRPr>
          </a:p>
          <a:p>
            <a:pPr marL="0" indent="0">
              <a:buNone/>
            </a:pPr>
            <a:endParaRPr lang="en-US" sz="2200" b="1"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initiating, maintaining and ending conversation; </a:t>
            </a:r>
          </a:p>
          <a:p>
            <a:pPr marL="457200" lvl="1" indent="0">
              <a:buNone/>
            </a:pPr>
            <a:r>
              <a:rPr lang="en-US" dirty="0">
                <a:latin typeface="Cambria" panose="02040503050406030204" pitchFamily="18" charset="0"/>
                <a:ea typeface="Cambria" panose="02040503050406030204" pitchFamily="18" charset="0"/>
              </a:rPr>
              <a:t>► intervening in an existing conversation or discussion, often using a prefabricated expression to do so, or to gain time to think.</a:t>
            </a:r>
          </a:p>
          <a:p>
            <a:pPr marL="457200" lvl="1" indent="0">
              <a:buNone/>
            </a:pPr>
            <a:endParaRPr lang="en-US" sz="1600" dirty="0"/>
          </a:p>
          <a:p>
            <a:pPr marL="457200" lvl="1" indent="0">
              <a:buNone/>
            </a:pPr>
            <a:endParaRPr lang="ro-RO" sz="1600" dirty="0"/>
          </a:p>
        </p:txBody>
      </p:sp>
    </p:spTree>
    <p:extLst>
      <p:ext uri="{BB962C8B-B14F-4D97-AF65-F5344CB8AC3E}">
        <p14:creationId xmlns:p14="http://schemas.microsoft.com/office/powerpoint/2010/main" val="2517526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40" y="320511"/>
            <a:ext cx="8885560" cy="5679432"/>
          </a:xfrm>
          <a:prstGeom prst="rect">
            <a:avLst/>
          </a:prstGeom>
        </p:spPr>
      </p:pic>
    </p:spTree>
    <p:extLst>
      <p:ext uri="{BB962C8B-B14F-4D97-AF65-F5344CB8AC3E}">
        <p14:creationId xmlns:p14="http://schemas.microsoft.com/office/powerpoint/2010/main" val="225524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952" y="452488"/>
            <a:ext cx="8418136" cy="607477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gn="ctr">
              <a:buNone/>
            </a:pPr>
            <a:r>
              <a:rPr lang="en-US" sz="2400" b="1" dirty="0">
                <a:latin typeface="Cambria" panose="02040503050406030204" pitchFamily="18" charset="0"/>
                <a:ea typeface="Cambria" panose="02040503050406030204" pitchFamily="18" charset="0"/>
              </a:rPr>
              <a:t>The Three-Stage Learning Process for Developing Speaking Skills</a:t>
            </a:r>
            <a:endParaRPr lang="ro-RO" sz="2400" dirty="0">
              <a:latin typeface="Cambria" panose="02040503050406030204" pitchFamily="18" charset="0"/>
              <a:ea typeface="Cambria" panose="02040503050406030204" pitchFamily="18" charset="0"/>
            </a:endParaRPr>
          </a:p>
          <a:p>
            <a:pPr marL="0" indent="0">
              <a:buNone/>
            </a:pPr>
            <a:endParaRPr lang="ro-RO" sz="3200" dirty="0"/>
          </a:p>
          <a:p>
            <a:pPr marL="0" indent="0">
              <a:buNone/>
            </a:pPr>
            <a:r>
              <a:rPr lang="en-US" sz="3200" dirty="0" smtClean="0"/>
              <a:t> </a:t>
            </a:r>
            <a:r>
              <a:rPr lang="en-US" sz="2400" dirty="0" smtClean="0">
                <a:latin typeface="Cambria" panose="02040503050406030204" pitchFamily="18" charset="0"/>
                <a:ea typeface="Cambria" panose="02040503050406030204" pitchFamily="18" charset="0"/>
              </a:rPr>
              <a:t>In </a:t>
            </a:r>
            <a:r>
              <a:rPr lang="en-US" sz="2400" dirty="0">
                <a:latin typeface="Cambria" panose="02040503050406030204" pitchFamily="18" charset="0"/>
                <a:ea typeface="Cambria" panose="02040503050406030204" pitchFamily="18" charset="0"/>
              </a:rPr>
              <a:t>order to activate knowledge of context factors (cultural, immediate situation) discourse strategies, communication strategies, the learning process needs to include three stages:</a:t>
            </a:r>
            <a:endParaRPr lang="ro-RO" sz="2400" dirty="0">
              <a:latin typeface="Cambria" panose="02040503050406030204" pitchFamily="18" charset="0"/>
              <a:ea typeface="Cambria" panose="02040503050406030204" pitchFamily="18" charset="0"/>
            </a:endParaRPr>
          </a:p>
          <a:p>
            <a:pPr marL="914400" lvl="1" indent="-457200">
              <a:buFont typeface="+mj-lt"/>
              <a:buAutoNum type="arabicPeriod"/>
            </a:pPr>
            <a:r>
              <a:rPr lang="en-US" dirty="0" smtClean="0">
                <a:latin typeface="Cambria" panose="02040503050406030204" pitchFamily="18" charset="0"/>
                <a:ea typeface="Cambria" panose="02040503050406030204" pitchFamily="18" charset="0"/>
              </a:rPr>
              <a:t>Awareness</a:t>
            </a:r>
            <a:endParaRPr lang="ro-RO" dirty="0" smtClean="0">
              <a:latin typeface="Cambria" panose="02040503050406030204" pitchFamily="18" charset="0"/>
              <a:ea typeface="Cambria" panose="02040503050406030204" pitchFamily="18" charset="0"/>
            </a:endParaRPr>
          </a:p>
          <a:p>
            <a:pPr marL="914400" lvl="1" indent="-457200">
              <a:buFont typeface="+mj-lt"/>
              <a:buAutoNum type="arabicPeriod"/>
            </a:pPr>
            <a:r>
              <a:rPr lang="en-US" dirty="0" smtClean="0">
                <a:latin typeface="Cambria" panose="02040503050406030204" pitchFamily="18" charset="0"/>
                <a:ea typeface="Cambria" panose="02040503050406030204" pitchFamily="18" charset="0"/>
              </a:rPr>
              <a:t>Appropriation</a:t>
            </a:r>
            <a:endParaRPr lang="ro-RO" dirty="0" smtClean="0">
              <a:latin typeface="Cambria" panose="02040503050406030204" pitchFamily="18" charset="0"/>
              <a:ea typeface="Cambria" panose="02040503050406030204" pitchFamily="18" charset="0"/>
            </a:endParaRPr>
          </a:p>
          <a:p>
            <a:pPr marL="914400" lvl="1" indent="-457200">
              <a:buFont typeface="+mj-lt"/>
              <a:buAutoNum type="arabicPeriod"/>
            </a:pPr>
            <a:r>
              <a:rPr lang="en-US" dirty="0">
                <a:latin typeface="Cambria" panose="02040503050406030204" pitchFamily="18" charset="0"/>
                <a:ea typeface="Cambria" panose="02040503050406030204" pitchFamily="18" charset="0"/>
              </a:rPr>
              <a:t>Autonomy</a:t>
            </a:r>
          </a:p>
          <a:p>
            <a:pPr marL="0" indent="0">
              <a:buNone/>
            </a:pPr>
            <a:endParaRPr lang="en-US" sz="2400" dirty="0">
              <a:latin typeface="Cambria" panose="02040503050406030204" pitchFamily="18" charset="0"/>
              <a:ea typeface="Cambria" panose="02040503050406030204" pitchFamily="18" charset="0"/>
            </a:endParaRPr>
          </a:p>
          <a:p>
            <a:pPr marL="0" indent="0">
              <a:buNone/>
            </a:pPr>
            <a:endParaRPr lang="en-US" sz="2400" dirty="0">
              <a:latin typeface="Cambria" panose="02040503050406030204" pitchFamily="18" charset="0"/>
              <a:ea typeface="Cambria" panose="02040503050406030204" pitchFamily="18" charset="0"/>
            </a:endParaRPr>
          </a:p>
          <a:p>
            <a:pPr marL="0" indent="0">
              <a:buNone/>
            </a:pPr>
            <a:r>
              <a:rPr lang="ro-RO" sz="1600" dirty="0">
                <a:latin typeface="Cambria" panose="02040503050406030204" pitchFamily="18" charset="0"/>
                <a:ea typeface="Cambria" panose="02040503050406030204" pitchFamily="18" charset="0"/>
              </a:rPr>
              <a:t>Thornbury S. H. How to Teach Speaking. Longman, 2005, </a:t>
            </a:r>
            <a:r>
              <a:rPr lang="ro-RO" sz="1600" dirty="0" smtClean="0">
                <a:latin typeface="Cambria" panose="02040503050406030204" pitchFamily="18" charset="0"/>
                <a:ea typeface="Cambria" panose="02040503050406030204" pitchFamily="18" charset="0"/>
              </a:rPr>
              <a:t>p.40.</a:t>
            </a:r>
            <a:endParaRPr lang="ro-RO" sz="1600" dirty="0">
              <a:latin typeface="Cambria" panose="02040503050406030204" pitchFamily="18" charset="0"/>
              <a:ea typeface="Cambria" panose="02040503050406030204" pitchFamily="18" charset="0"/>
            </a:endParaRPr>
          </a:p>
          <a:p>
            <a:pPr marL="0" indent="0">
              <a:buNone/>
            </a:pPr>
            <a:endParaRPr lang="ro-RO"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359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989650571"/>
              </p:ext>
            </p:extLst>
          </p:nvPr>
        </p:nvGraphicFramePr>
        <p:xfrm>
          <a:off x="226243" y="367644"/>
          <a:ext cx="8766928" cy="6033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2796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16" y="320510"/>
            <a:ext cx="8663233" cy="6297105"/>
          </a:xfrm>
          <a:solidFill>
            <a:srgbClr val="E5F2FF"/>
          </a:solidFill>
        </p:spPr>
        <p:txBody>
          <a:bodyPr/>
          <a:lstStyle/>
          <a:p>
            <a:pPr marL="0" indent="0">
              <a:buNone/>
            </a:pPr>
            <a:r>
              <a:rPr lang="en-US" sz="2400" b="1" dirty="0">
                <a:latin typeface="Cambria" panose="02040503050406030204" pitchFamily="18" charset="0"/>
                <a:ea typeface="Cambria" panose="02040503050406030204" pitchFamily="18" charset="0"/>
              </a:rPr>
              <a:t>The Three-Stage Learning Process for Developing Speaking Skills</a:t>
            </a:r>
            <a:endParaRPr lang="ro-RO" sz="2400" dirty="0">
              <a:latin typeface="Cambria" panose="02040503050406030204" pitchFamily="18" charset="0"/>
              <a:ea typeface="Cambria" panose="02040503050406030204" pitchFamily="18" charset="0"/>
            </a:endParaRPr>
          </a:p>
          <a:p>
            <a:pPr marL="0" indent="0">
              <a:buNone/>
            </a:pPr>
            <a:endParaRPr lang="ro-RO" dirty="0"/>
          </a:p>
        </p:txBody>
      </p:sp>
      <p:graphicFrame>
        <p:nvGraphicFramePr>
          <p:cNvPr id="2" name="Diagram 1"/>
          <p:cNvGraphicFramePr/>
          <p:nvPr>
            <p:extLst>
              <p:ext uri="{D42A27DB-BD31-4B8C-83A1-F6EECF244321}">
                <p14:modId xmlns:p14="http://schemas.microsoft.com/office/powerpoint/2010/main" val="1779084864"/>
              </p:ext>
            </p:extLst>
          </p:nvPr>
        </p:nvGraphicFramePr>
        <p:xfrm>
          <a:off x="301658" y="1300900"/>
          <a:ext cx="8455844" cy="5147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995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122" y="150829"/>
            <a:ext cx="8804635" cy="6485641"/>
          </a:xfrm>
          <a:solidFill>
            <a:srgbClr val="E1F0FF"/>
          </a:solidFill>
        </p:spPr>
        <p:txBody>
          <a:bodyPr/>
          <a:lstStyle/>
          <a:p>
            <a:pPr marL="0" indent="0">
              <a:buNone/>
            </a:pPr>
            <a:r>
              <a:rPr lang="en-US" sz="2300" b="1" dirty="0">
                <a:latin typeface="Cambria" panose="02040503050406030204" pitchFamily="18" charset="0"/>
                <a:ea typeface="Cambria" panose="02040503050406030204" pitchFamily="18" charset="0"/>
              </a:rPr>
              <a:t>The Three-Stage Learning Process for Developing Speaking Skills</a:t>
            </a:r>
            <a:endParaRPr lang="ro-RO" sz="2300" dirty="0">
              <a:latin typeface="Cambria" panose="02040503050406030204" pitchFamily="18" charset="0"/>
              <a:ea typeface="Cambria" panose="02040503050406030204" pitchFamily="18" charset="0"/>
            </a:endParaRPr>
          </a:p>
          <a:p>
            <a:pPr marL="0" indent="0">
              <a:buNone/>
            </a:pPr>
            <a:endParaRPr lang="ro-RO" dirty="0"/>
          </a:p>
        </p:txBody>
      </p:sp>
      <p:sp>
        <p:nvSpPr>
          <p:cNvPr id="5" name="TextBox 4"/>
          <p:cNvSpPr txBox="1"/>
          <p:nvPr/>
        </p:nvSpPr>
        <p:spPr>
          <a:xfrm>
            <a:off x="160254" y="1225484"/>
            <a:ext cx="553998" cy="4392891"/>
          </a:xfrm>
          <a:prstGeom prst="rect">
            <a:avLst/>
          </a:prstGeom>
          <a:noFill/>
        </p:spPr>
        <p:txBody>
          <a:bodyPr vert="vert270" wrap="square" rtlCol="0">
            <a:spAutoFit/>
          </a:bodyPr>
          <a:lstStyle/>
          <a:p>
            <a:pPr lvl="0"/>
            <a:r>
              <a:rPr lang="en-US" sz="2400" b="1" u="sng" dirty="0">
                <a:latin typeface="Cambria" panose="02040503050406030204" pitchFamily="18" charset="0"/>
                <a:ea typeface="Cambria" panose="02040503050406030204" pitchFamily="18" charset="0"/>
              </a:rPr>
              <a:t>Awareness raising </a:t>
            </a:r>
            <a:r>
              <a:rPr lang="en-US" sz="2400" b="1" dirty="0">
                <a:latin typeface="Cambria" panose="02040503050406030204" pitchFamily="18" charset="0"/>
                <a:ea typeface="Cambria" panose="02040503050406030204" pitchFamily="18" charset="0"/>
              </a:rPr>
              <a:t>activities</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1197204" y="725862"/>
            <a:ext cx="7720553" cy="5355312"/>
          </a:xfrm>
          <a:prstGeom prst="rect">
            <a:avLst/>
          </a:prstGeom>
          <a:solidFill>
            <a:srgbClr val="E5F2FF"/>
          </a:solidFill>
        </p:spPr>
        <p:txBody>
          <a:bodyPr wrap="square" rtlCol="0">
            <a:spAutoFit/>
          </a:bodyPr>
          <a:lstStyle/>
          <a:p>
            <a:pPr lvl="0"/>
            <a:r>
              <a:rPr lang="en-US" b="1" dirty="0">
                <a:latin typeface="Cambria" panose="02040503050406030204" pitchFamily="18" charset="0"/>
                <a:ea typeface="Cambria" panose="02040503050406030204" pitchFamily="18" charset="0"/>
              </a:rPr>
              <a:t>Listen and read - </a:t>
            </a:r>
            <a:r>
              <a:rPr lang="en-US" dirty="0">
                <a:latin typeface="Cambria" panose="02040503050406030204" pitchFamily="18" charset="0"/>
                <a:ea typeface="Cambria" panose="02040503050406030204" pitchFamily="18" charset="0"/>
              </a:rPr>
              <a:t>hand out the transcript. Replay the recording while learners read silently.</a:t>
            </a:r>
          </a:p>
          <a:p>
            <a:pPr lvl="0"/>
            <a:r>
              <a:rPr lang="en-US" b="1" dirty="0" smtClean="0">
                <a:latin typeface="Cambria" panose="02040503050406030204" pitchFamily="18" charset="0"/>
                <a:ea typeface="Cambria" panose="02040503050406030204" pitchFamily="18" charset="0"/>
              </a:rPr>
              <a:t>Focus </a:t>
            </a:r>
            <a:r>
              <a:rPr lang="en-US" b="1" dirty="0">
                <a:latin typeface="Cambria" panose="02040503050406030204" pitchFamily="18" charset="0"/>
                <a:ea typeface="Cambria" panose="02040503050406030204" pitchFamily="18" charset="0"/>
              </a:rPr>
              <a:t>on language features</a:t>
            </a:r>
            <a:r>
              <a:rPr lang="en-US" dirty="0">
                <a:latin typeface="Cambria" panose="02040503050406030204" pitchFamily="18" charset="0"/>
                <a:ea typeface="Cambria" panose="02040503050406030204" pitchFamily="18" charset="0"/>
              </a:rPr>
              <a:t> - </a:t>
            </a:r>
            <a:r>
              <a:rPr lang="en-US" b="1" dirty="0">
                <a:solidFill>
                  <a:srgbClr val="C00000"/>
                </a:solidFill>
                <a:latin typeface="Cambria" panose="02040503050406030204" pitchFamily="18" charset="0"/>
                <a:ea typeface="Cambria" panose="02040503050406030204" pitchFamily="18" charset="0"/>
              </a:rPr>
              <a:t>'guided noticing</a:t>
            </a:r>
            <a:r>
              <a:rPr lang="en-US" dirty="0">
                <a:latin typeface="Cambria" panose="02040503050406030204" pitchFamily="18" charset="0"/>
                <a:ea typeface="Cambria" panose="02040503050406030204" pitchFamily="18" charset="0"/>
              </a:rPr>
              <a:t>' of selected features. This can involve the following procedures:</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identifying</a:t>
            </a:r>
            <a:r>
              <a:rPr lang="en-US" dirty="0">
                <a:latin typeface="Cambria" panose="02040503050406030204" pitchFamily="18" charset="0"/>
                <a:ea typeface="Cambria" panose="02040503050406030204" pitchFamily="18" charset="0"/>
              </a:rPr>
              <a:t>, e.g. underline, or circle, in the transcript examples of evaluative language.</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counting</a:t>
            </a:r>
            <a:r>
              <a:rPr lang="en-US" dirty="0">
                <a:latin typeface="Cambria" panose="02040503050406030204" pitchFamily="18" charset="0"/>
                <a:ea typeface="Cambria" panose="02040503050406030204" pitchFamily="18" charset="0"/>
              </a:rPr>
              <a:t>, e.g. count the number of times the speakers say you know and I mean.</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classifying</a:t>
            </a:r>
            <a:r>
              <a:rPr lang="en-US" dirty="0">
                <a:latin typeface="Cambria" panose="02040503050406030204" pitchFamily="18" charset="0"/>
                <a:ea typeface="Cambria" panose="02040503050406030204" pitchFamily="18" charset="0"/>
              </a:rPr>
              <a:t>, e.g. identify and classify the different discourse markers.</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matching</a:t>
            </a:r>
            <a:r>
              <a:rPr lang="en-US" dirty="0">
                <a:latin typeface="Cambria" panose="02040503050406030204" pitchFamily="18" charset="0"/>
                <a:ea typeface="Cambria" panose="02040503050406030204" pitchFamily="18" charset="0"/>
              </a:rPr>
              <a:t>, e.g. match idiomatic expressions in the text with their synonyms on a list.</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connecting</a:t>
            </a:r>
            <a:r>
              <a:rPr lang="en-US" dirty="0">
                <a:latin typeface="Cambria" panose="02040503050406030204" pitchFamily="18" charset="0"/>
                <a:ea typeface="Cambria" panose="02040503050406030204" pitchFamily="18" charset="0"/>
              </a:rPr>
              <a:t>, e.g. connect the pronouns in the text with their referents (i.e. the words they refer to).</a:t>
            </a:r>
          </a:p>
          <a:p>
            <a:pPr marL="742950" lvl="1" indent="-285750">
              <a:buFont typeface="Arial" panose="020B0604020202020204" pitchFamily="34" charset="0"/>
              <a:buChar char="•"/>
            </a:pPr>
            <a:r>
              <a:rPr lang="en-US" i="1" dirty="0">
                <a:latin typeface="Cambria" panose="02040503050406030204" pitchFamily="18" charset="0"/>
                <a:ea typeface="Cambria" panose="02040503050406030204" pitchFamily="18" charset="0"/>
              </a:rPr>
              <a:t>comparing</a:t>
            </a:r>
            <a:r>
              <a:rPr lang="en-US" dirty="0">
                <a:latin typeface="Cambria" panose="02040503050406030204" pitchFamily="18" charset="0"/>
                <a:ea typeface="Cambria" panose="02040503050406030204" pitchFamily="18" charset="0"/>
              </a:rPr>
              <a:t> and </a:t>
            </a:r>
            <a:r>
              <a:rPr lang="en-US" i="1" dirty="0">
                <a:latin typeface="Cambria" panose="02040503050406030204" pitchFamily="18" charset="0"/>
                <a:ea typeface="Cambria" panose="02040503050406030204" pitchFamily="18" charset="0"/>
              </a:rPr>
              <a:t>contrasting</a:t>
            </a:r>
            <a:r>
              <a:rPr lang="en-US" dirty="0">
                <a:latin typeface="Cambria" panose="02040503050406030204" pitchFamily="18" charset="0"/>
                <a:ea typeface="Cambria" panose="02040503050406030204" pitchFamily="18" charset="0"/>
              </a:rPr>
              <a:t>, e.g. compare these two versions of the same conversation and identify any differences.</a:t>
            </a:r>
          </a:p>
          <a:p>
            <a:pPr lvl="0"/>
            <a:r>
              <a:rPr lang="en-US" dirty="0" smtClean="0">
                <a:latin typeface="Cambria" panose="02040503050406030204" pitchFamily="18" charset="0"/>
                <a:ea typeface="Cambria" panose="02040503050406030204" pitchFamily="18" charset="0"/>
              </a:rPr>
              <a:t>An </a:t>
            </a:r>
            <a:r>
              <a:rPr lang="en-US" dirty="0">
                <a:latin typeface="Cambria" panose="02040503050406030204" pitchFamily="18" charset="0"/>
                <a:ea typeface="Cambria" panose="02040503050406030204" pitchFamily="18" charset="0"/>
              </a:rPr>
              <a:t>alternative way of guiding noticing is to </a:t>
            </a:r>
            <a:r>
              <a:rPr lang="en-US" b="1" dirty="0">
                <a:latin typeface="Cambria" panose="02040503050406030204" pitchFamily="18" charset="0"/>
                <a:ea typeface="Cambria" panose="02040503050406030204" pitchFamily="18" charset="0"/>
              </a:rPr>
              <a:t>provide a transcript that is either incomplete or in some way different from the actual recording</a:t>
            </a:r>
            <a:r>
              <a:rPr lang="en-US" dirty="0">
                <a:latin typeface="Cambria" panose="02040503050406030204" pitchFamily="18" charset="0"/>
                <a:ea typeface="Cambria" panose="02040503050406030204" pitchFamily="18" charset="0"/>
              </a:rPr>
              <a:t>. </a:t>
            </a:r>
          </a:p>
          <a:p>
            <a:pPr lvl="0"/>
            <a:r>
              <a:rPr lang="en-US" dirty="0">
                <a:latin typeface="Cambria" panose="02040503050406030204" pitchFamily="18" charset="0"/>
                <a:ea typeface="Cambria" panose="02040503050406030204" pitchFamily="18" charset="0"/>
              </a:rPr>
              <a:t>       </a:t>
            </a:r>
            <a:r>
              <a:rPr lang="ro-RO" dirty="0" smtClean="0">
                <a:latin typeface="Cambria" panose="02040503050406030204" pitchFamily="18" charset="0"/>
                <a:ea typeface="Cambria" panose="02040503050406030204" pitchFamily="18" charset="0"/>
              </a:rPr>
              <a:t>E.g. </a:t>
            </a:r>
            <a:r>
              <a:rPr lang="en-US" i="1" dirty="0" smtClean="0">
                <a:latin typeface="Cambria" panose="02040503050406030204" pitchFamily="18" charset="0"/>
                <a:ea typeface="Cambria" panose="02040503050406030204" pitchFamily="18" charset="0"/>
              </a:rPr>
              <a:t>Listen </a:t>
            </a:r>
            <a:r>
              <a:rPr lang="en-US" i="1" dirty="0">
                <a:latin typeface="Cambria" panose="02040503050406030204" pitchFamily="18" charset="0"/>
                <a:ea typeface="Cambria" panose="02040503050406030204" pitchFamily="18" charset="0"/>
              </a:rPr>
              <a:t>to the recording again and fill in the gaps in the transcript. </a:t>
            </a:r>
            <a:r>
              <a:rPr lang="en-US" dirty="0">
                <a:latin typeface="Cambria" panose="02040503050406030204" pitchFamily="18" charset="0"/>
                <a:ea typeface="Cambria" panose="02040503050406030204" pitchFamily="18" charset="0"/>
              </a:rPr>
              <a:t>(The gaps can represent all the discourse markers, for example</a:t>
            </a:r>
            <a:r>
              <a:rPr lang="en-US" dirty="0" smtClean="0">
                <a:latin typeface="Cambria" panose="02040503050406030204" pitchFamily="18" charset="0"/>
                <a:ea typeface="Cambria" panose="02040503050406030204" pitchFamily="18" charset="0"/>
              </a:rPr>
              <a:t>.)</a:t>
            </a:r>
            <a:endParaRPr lang="ro-RO" dirty="0"/>
          </a:p>
        </p:txBody>
      </p:sp>
    </p:spTree>
    <p:extLst>
      <p:ext uri="{BB962C8B-B14F-4D97-AF65-F5344CB8AC3E}">
        <p14:creationId xmlns:p14="http://schemas.microsoft.com/office/powerpoint/2010/main" val="3011130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402" y="405353"/>
            <a:ext cx="8738647" cy="5976593"/>
          </a:xfrm>
          <a:solidFill>
            <a:srgbClr val="E5F2FF"/>
          </a:solidFill>
        </p:spPr>
        <p:txBody>
          <a:bodyPr>
            <a:normAutofit/>
          </a:bodyPr>
          <a:lstStyle/>
          <a:p>
            <a:pPr marL="0" indent="0">
              <a:buNone/>
            </a:pPr>
            <a:r>
              <a:rPr lang="en-US" sz="2200" b="1" dirty="0">
                <a:latin typeface="Cambria" panose="02040503050406030204" pitchFamily="18" charset="0"/>
                <a:ea typeface="Cambria" panose="02040503050406030204" pitchFamily="18" charset="0"/>
              </a:rPr>
              <a:t>Speech production is characterized by:</a:t>
            </a:r>
          </a:p>
          <a:p>
            <a:pPr marL="0" indent="0">
              <a:buNone/>
            </a:pPr>
            <a:endParaRPr lang="ro-RO" sz="2200" dirty="0">
              <a:latin typeface="Cambria" panose="02040503050406030204" pitchFamily="18" charset="0"/>
              <a:ea typeface="Cambria" panose="02040503050406030204" pitchFamily="18" charset="0"/>
            </a:endParaRPr>
          </a:p>
          <a:p>
            <a:r>
              <a:rPr lang="en-US" sz="2200" b="1" dirty="0">
                <a:latin typeface="Cambria" panose="02040503050406030204" pitchFamily="18" charset="0"/>
                <a:ea typeface="Cambria" panose="02040503050406030204" pitchFamily="18" charset="0"/>
              </a:rPr>
              <a:t>Linearity</a:t>
            </a:r>
            <a:r>
              <a:rPr lang="en-US" sz="2200" dirty="0">
                <a:latin typeface="Cambria" panose="02040503050406030204" pitchFamily="18" charset="0"/>
                <a:ea typeface="Cambria" panose="02040503050406030204" pitchFamily="18" charset="0"/>
              </a:rPr>
              <a:t> – speech production takes place in </a:t>
            </a:r>
            <a:r>
              <a:rPr lang="en-US" sz="2200" b="1" dirty="0">
                <a:latin typeface="Cambria" panose="02040503050406030204" pitchFamily="18" charset="0"/>
                <a:ea typeface="Cambria" panose="02040503050406030204" pitchFamily="18" charset="0"/>
              </a:rPr>
              <a:t>real times</a:t>
            </a:r>
            <a:r>
              <a:rPr lang="en-US" sz="2200" dirty="0">
                <a:latin typeface="Cambria" panose="02040503050406030204" pitchFamily="18" charset="0"/>
                <a:ea typeface="Cambria" panose="02040503050406030204" pitchFamily="18" charset="0"/>
              </a:rPr>
              <a:t>; words follow words, and phrases follow phrases. </a:t>
            </a:r>
          </a:p>
          <a:p>
            <a:r>
              <a:rPr lang="en-US" sz="2200" b="1" dirty="0">
                <a:latin typeface="Cambria" panose="02040503050406030204" pitchFamily="18" charset="0"/>
                <a:ea typeface="Cambria" panose="02040503050406030204" pitchFamily="18" charset="0"/>
              </a:rPr>
              <a:t>Contingent nature</a:t>
            </a:r>
            <a:r>
              <a:rPr lang="en-US" sz="2200" dirty="0">
                <a:latin typeface="Cambria" panose="02040503050406030204" pitchFamily="18" charset="0"/>
                <a:ea typeface="Cambria" panose="02040503050406030204" pitchFamily="18" charset="0"/>
              </a:rPr>
              <a:t> (each utterance is </a:t>
            </a:r>
            <a:r>
              <a:rPr lang="en-US" sz="2200" b="1" dirty="0">
                <a:latin typeface="Cambria" panose="02040503050406030204" pitchFamily="18" charset="0"/>
                <a:ea typeface="Cambria" panose="02040503050406030204" pitchFamily="18" charset="0"/>
              </a:rPr>
              <a:t>dependent</a:t>
            </a:r>
            <a:r>
              <a:rPr lang="en-US" sz="2200" dirty="0">
                <a:latin typeface="Cambria" panose="02040503050406030204" pitchFamily="18" charset="0"/>
                <a:ea typeface="Cambria" panose="02040503050406030204" pitchFamily="18" charset="0"/>
              </a:rPr>
              <a:t> on a preceding one) – at the level of </a:t>
            </a:r>
            <a:r>
              <a:rPr lang="en-US" sz="2200" b="1" dirty="0">
                <a:latin typeface="Cambria" panose="02040503050406030204" pitchFamily="18" charset="0"/>
                <a:ea typeface="Cambria" panose="02040503050406030204" pitchFamily="18" charset="0"/>
              </a:rPr>
              <a:t>utterance</a:t>
            </a:r>
            <a:r>
              <a:rPr lang="en-US" sz="2200" dirty="0">
                <a:latin typeface="Cambria" panose="02040503050406030204" pitchFamily="18" charset="0"/>
                <a:ea typeface="Cambria" panose="02040503050406030204" pitchFamily="18" charset="0"/>
              </a:rPr>
              <a:t> (the spoken equivalent of sentences), speech is produced </a:t>
            </a:r>
            <a:r>
              <a:rPr lang="en-US" sz="2200" b="1" dirty="0">
                <a:latin typeface="Cambria" panose="02040503050406030204" pitchFamily="18" charset="0"/>
                <a:ea typeface="Cambria" panose="02040503050406030204" pitchFamily="18" charset="0"/>
              </a:rPr>
              <a:t>utterance-by-utterance</a:t>
            </a:r>
            <a:r>
              <a:rPr lang="en-US" sz="2200" dirty="0">
                <a:latin typeface="Cambria" panose="02040503050406030204" pitchFamily="18" charset="0"/>
                <a:ea typeface="Cambria" panose="02040503050406030204" pitchFamily="18" charset="0"/>
              </a:rPr>
              <a:t>, in response to the </a:t>
            </a:r>
            <a:r>
              <a:rPr lang="en-US" sz="2200" b="1" dirty="0">
                <a:latin typeface="Cambria" panose="02040503050406030204" pitchFamily="18" charset="0"/>
                <a:ea typeface="Cambria" panose="02040503050406030204" pitchFamily="18" charset="0"/>
              </a:rPr>
              <a:t>word-by-word</a:t>
            </a:r>
            <a:r>
              <a:rPr lang="en-US" sz="2200" dirty="0">
                <a:latin typeface="Cambria" panose="02040503050406030204" pitchFamily="18" charset="0"/>
                <a:ea typeface="Cambria" panose="02040503050406030204" pitchFamily="18" charset="0"/>
              </a:rPr>
              <a:t> and </a:t>
            </a:r>
            <a:r>
              <a:rPr lang="en-US" sz="2200" b="1" dirty="0">
                <a:latin typeface="Cambria" panose="02040503050406030204" pitchFamily="18" charset="0"/>
                <a:ea typeface="Cambria" panose="02040503050406030204" pitchFamily="18" charset="0"/>
              </a:rPr>
              <a:t>utterance-by-utterance</a:t>
            </a:r>
            <a:r>
              <a:rPr lang="en-US" sz="2200" dirty="0">
                <a:latin typeface="Cambria" panose="02040503050406030204" pitchFamily="18" charset="0"/>
                <a:ea typeface="Cambria" panose="02040503050406030204" pitchFamily="18" charset="0"/>
              </a:rPr>
              <a:t> productions of the person we are talking to (our interlocutor).</a:t>
            </a:r>
            <a:endParaRPr lang="ro-RO" sz="2200" dirty="0">
              <a:latin typeface="Cambria" panose="02040503050406030204" pitchFamily="18" charset="0"/>
              <a:ea typeface="Cambria" panose="02040503050406030204" pitchFamily="18" charset="0"/>
            </a:endParaRPr>
          </a:p>
          <a:p>
            <a:r>
              <a:rPr lang="en-US" sz="2200" b="1" dirty="0">
                <a:latin typeface="Cambria" panose="02040503050406030204" pitchFamily="18" charset="0"/>
                <a:ea typeface="Cambria" panose="02040503050406030204" pitchFamily="18" charset="0"/>
              </a:rPr>
              <a:t>Spontaneity </a:t>
            </a:r>
            <a:r>
              <a:rPr lang="en-US" sz="2200" dirty="0">
                <a:latin typeface="Cambria" panose="02040503050406030204" pitchFamily="18" charset="0"/>
                <a:ea typeface="Cambria" panose="02040503050406030204" pitchFamily="18" charset="0"/>
              </a:rPr>
              <a:t>(real-time processing) - </a:t>
            </a:r>
            <a:r>
              <a:rPr lang="en-US" sz="2200" b="1" dirty="0">
                <a:latin typeface="Cambria" panose="02040503050406030204" pitchFamily="18" charset="0"/>
                <a:ea typeface="Cambria" panose="02040503050406030204" pitchFamily="18" charset="0"/>
              </a:rPr>
              <a:t>planning time </a:t>
            </a:r>
            <a:r>
              <a:rPr lang="en-US" sz="2200" dirty="0">
                <a:latin typeface="Cambria" panose="02040503050406030204" pitchFamily="18" charset="0"/>
                <a:ea typeface="Cambria" panose="02040503050406030204" pitchFamily="18" charset="0"/>
              </a:rPr>
              <a:t>is severely </a:t>
            </a:r>
            <a:r>
              <a:rPr lang="en-US" sz="2200" b="1" dirty="0">
                <a:latin typeface="Cambria" panose="02040503050406030204" pitchFamily="18" charset="0"/>
                <a:ea typeface="Cambria" panose="02040503050406030204" pitchFamily="18" charset="0"/>
              </a:rPr>
              <a:t>limited</a:t>
            </a:r>
            <a:r>
              <a:rPr lang="en-US" sz="2200" dirty="0">
                <a:latin typeface="Cambria" panose="02040503050406030204" pitchFamily="18" charset="0"/>
                <a:ea typeface="Cambria" panose="02040503050406030204" pitchFamily="18" charset="0"/>
              </a:rPr>
              <a:t>, i.e. the </a:t>
            </a:r>
            <a:r>
              <a:rPr lang="en-US" sz="2200" b="1" dirty="0">
                <a:latin typeface="Cambria" panose="02040503050406030204" pitchFamily="18" charset="0"/>
                <a:ea typeface="Cambria" panose="02040503050406030204" pitchFamily="18" charset="0"/>
              </a:rPr>
              <a:t>planning</a:t>
            </a:r>
            <a:r>
              <a:rPr lang="en-US" sz="2200" dirty="0">
                <a:latin typeface="Cambria" panose="02040503050406030204" pitchFamily="18" charset="0"/>
                <a:ea typeface="Cambria" panose="02040503050406030204" pitchFamily="18" charset="0"/>
              </a:rPr>
              <a:t> of one utterance may </a:t>
            </a:r>
            <a:r>
              <a:rPr lang="en-US" sz="2200" b="1" dirty="0">
                <a:latin typeface="Cambria" panose="02040503050406030204" pitchFamily="18" charset="0"/>
                <a:ea typeface="Cambria" panose="02040503050406030204" pitchFamily="18" charset="0"/>
              </a:rPr>
              <a:t>overlap</a:t>
            </a:r>
            <a:r>
              <a:rPr lang="en-US" sz="2200" dirty="0">
                <a:latin typeface="Cambria" panose="02040503050406030204" pitchFamily="18" charset="0"/>
                <a:ea typeface="Cambria" panose="02040503050406030204" pitchFamily="18" charset="0"/>
              </a:rPr>
              <a:t> with the </a:t>
            </a:r>
            <a:r>
              <a:rPr lang="en-US" sz="2200" b="1" dirty="0">
                <a:latin typeface="Cambria" panose="02040503050406030204" pitchFamily="18" charset="0"/>
                <a:ea typeface="Cambria" panose="02040503050406030204" pitchFamily="18" charset="0"/>
              </a:rPr>
              <a:t>production</a:t>
            </a:r>
            <a:r>
              <a:rPr lang="en-US" sz="2200" dirty="0">
                <a:latin typeface="Cambria" panose="02040503050406030204" pitchFamily="18" charset="0"/>
                <a:ea typeface="Cambria" panose="02040503050406030204" pitchFamily="18" charset="0"/>
              </a:rPr>
              <a:t> of the previous one. </a:t>
            </a:r>
            <a:endParaRPr lang="ro-RO" sz="2200" dirty="0">
              <a:latin typeface="Cambria" panose="02040503050406030204" pitchFamily="18" charset="0"/>
              <a:ea typeface="Cambria" panose="02040503050406030204" pitchFamily="18" charset="0"/>
            </a:endParaRPr>
          </a:p>
          <a:p>
            <a:pPr marL="0" indent="0">
              <a:buNone/>
            </a:pPr>
            <a:endParaRPr lang="ro-RO"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5923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804" y="254524"/>
            <a:ext cx="8634953" cy="6381946"/>
          </a:xfrm>
          <a:solidFill>
            <a:srgbClr val="E5F2FF"/>
          </a:solidFill>
        </p:spPr>
        <p:txBody>
          <a:bodyPr/>
          <a:lstStyle/>
          <a:p>
            <a:pPr marL="0" indent="0">
              <a:buNone/>
            </a:pPr>
            <a:endParaRPr lang="ro-RO" sz="2300" b="1" dirty="0" smtClean="0">
              <a:latin typeface="Cambria" panose="02040503050406030204" pitchFamily="18" charset="0"/>
              <a:ea typeface="Cambria" panose="02040503050406030204" pitchFamily="18" charset="0"/>
            </a:endParaRPr>
          </a:p>
          <a:p>
            <a:pPr marL="0" indent="0" algn="ctr">
              <a:buNone/>
            </a:pPr>
            <a:r>
              <a:rPr lang="en-US" sz="2300" b="1" dirty="0" smtClean="0">
                <a:latin typeface="Cambria" panose="02040503050406030204" pitchFamily="18" charset="0"/>
                <a:ea typeface="Cambria" panose="02040503050406030204" pitchFamily="18" charset="0"/>
              </a:rPr>
              <a:t>The </a:t>
            </a:r>
            <a:r>
              <a:rPr lang="en-US" sz="2300" b="1" dirty="0">
                <a:latin typeface="Cambria" panose="02040503050406030204" pitchFamily="18" charset="0"/>
                <a:ea typeface="Cambria" panose="02040503050406030204" pitchFamily="18" charset="0"/>
              </a:rPr>
              <a:t>Three-Stage Learning Process for Developing Speaking Skills</a:t>
            </a:r>
            <a:endParaRPr lang="ro-RO" sz="2300" dirty="0">
              <a:latin typeface="Cambria" panose="02040503050406030204" pitchFamily="18" charset="0"/>
              <a:ea typeface="Cambria" panose="02040503050406030204" pitchFamily="18" charset="0"/>
            </a:endParaRPr>
          </a:p>
          <a:p>
            <a:pPr marL="0" indent="0">
              <a:buNone/>
            </a:pPr>
            <a:endParaRPr lang="ro-RO" dirty="0"/>
          </a:p>
        </p:txBody>
      </p:sp>
      <p:sp>
        <p:nvSpPr>
          <p:cNvPr id="5" name="TextBox 4"/>
          <p:cNvSpPr txBox="1"/>
          <p:nvPr/>
        </p:nvSpPr>
        <p:spPr>
          <a:xfrm>
            <a:off x="527901" y="1734528"/>
            <a:ext cx="553998" cy="3553909"/>
          </a:xfrm>
          <a:prstGeom prst="rect">
            <a:avLst/>
          </a:prstGeom>
          <a:noFill/>
        </p:spPr>
        <p:txBody>
          <a:bodyPr vert="vert270" wrap="square" rtlCol="0">
            <a:spAutoFit/>
          </a:bodyPr>
          <a:lstStyle/>
          <a:p>
            <a:pPr lvl="0"/>
            <a:r>
              <a:rPr lang="en-US" sz="2400" b="1" dirty="0">
                <a:latin typeface="Cambria" panose="02040503050406030204" pitchFamily="18" charset="0"/>
                <a:ea typeface="Cambria" panose="02040503050406030204" pitchFamily="18" charset="0"/>
              </a:rPr>
              <a:t>Appropriation activities</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1866507" y="1734528"/>
            <a:ext cx="6862715" cy="2462213"/>
          </a:xfrm>
          <a:prstGeom prst="rect">
            <a:avLst/>
          </a:prstGeom>
          <a:noFill/>
        </p:spPr>
        <p:txBody>
          <a:bodyPr wrap="square" rtlCol="0">
            <a:spAutoFit/>
          </a:bodyPr>
          <a:lstStyle/>
          <a:p>
            <a:pPr lvl="0">
              <a:spcAft>
                <a:spcPts val="0"/>
              </a:spcAft>
            </a:pPr>
            <a:r>
              <a:rPr lang="en-US" sz="2200" b="1" dirty="0" err="1">
                <a:latin typeface="Cambria" panose="02040503050406030204" pitchFamily="18" charset="0"/>
                <a:ea typeface="Cambria" panose="02040503050406030204" pitchFamily="18" charset="0"/>
              </a:rPr>
              <a:t>Practised</a:t>
            </a:r>
            <a:r>
              <a:rPr lang="en-US" sz="2200" b="1" dirty="0">
                <a:latin typeface="Cambria" panose="02040503050406030204" pitchFamily="18" charset="0"/>
                <a:ea typeface="Cambria" panose="02040503050406030204" pitchFamily="18" charset="0"/>
              </a:rPr>
              <a:t> control</a:t>
            </a:r>
            <a:r>
              <a:rPr lang="en-US" sz="2200" dirty="0">
                <a:latin typeface="Cambria" panose="02040503050406030204" pitchFamily="18" charset="0"/>
                <a:ea typeface="Cambria" panose="02040503050406030204" pitchFamily="18" charset="0"/>
              </a:rPr>
              <a:t>;</a:t>
            </a:r>
            <a:endParaRPr lang="ro-RO" sz="2200"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Other-regulation is progressively relinquished;</a:t>
            </a:r>
            <a:endParaRPr lang="ro-RO" sz="2200"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Demonstrating progressive control of a skill, possibility of mistakes is present, but support is at hand</a:t>
            </a:r>
            <a:r>
              <a:rPr lang="en-US" sz="2200" dirty="0" smtClean="0">
                <a:latin typeface="Cambria" panose="02040503050406030204" pitchFamily="18" charset="0"/>
                <a:ea typeface="Cambria" panose="02040503050406030204" pitchFamily="18" charset="0"/>
              </a:rPr>
              <a:t>.</a:t>
            </a:r>
            <a:endParaRPr lang="ro-RO" sz="2200" dirty="0" smtClean="0">
              <a:latin typeface="Cambria" panose="02040503050406030204" pitchFamily="18" charset="0"/>
              <a:ea typeface="Cambria" panose="02040503050406030204" pitchFamily="18" charset="0"/>
            </a:endParaRPr>
          </a:p>
          <a:p>
            <a:pPr lvl="0">
              <a:spcAft>
                <a:spcPts val="0"/>
              </a:spcAft>
            </a:pPr>
            <a:endParaRPr lang="ro-RO" sz="2200" dirty="0">
              <a:latin typeface="Cambria" panose="02040503050406030204" pitchFamily="18" charset="0"/>
              <a:ea typeface="Cambria" panose="02040503050406030204" pitchFamily="18" charset="0"/>
            </a:endParaRPr>
          </a:p>
          <a:p>
            <a:pPr lvl="0">
              <a:spcAft>
                <a:spcPts val="0"/>
              </a:spcAft>
            </a:pP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92171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16" y="292231"/>
            <a:ext cx="8700941" cy="6344239"/>
          </a:xfrm>
          <a:solidFill>
            <a:srgbClr val="E5F2FF"/>
          </a:solidFill>
        </p:spPr>
        <p:txBody>
          <a:bodyPr/>
          <a:lstStyle/>
          <a:p>
            <a:pPr marL="0" indent="0">
              <a:buNone/>
            </a:pPr>
            <a:r>
              <a:rPr lang="en-US" sz="2300" b="1" dirty="0" smtClean="0">
                <a:latin typeface="Cambria" panose="02040503050406030204" pitchFamily="18" charset="0"/>
                <a:ea typeface="Cambria" panose="02040503050406030204" pitchFamily="18" charset="0"/>
              </a:rPr>
              <a:t>The Three-Stage Learning Process for Developing Speaking Skills</a:t>
            </a:r>
            <a:endParaRPr lang="ro-RO" sz="2300" dirty="0" smtClean="0">
              <a:latin typeface="Cambria" panose="02040503050406030204" pitchFamily="18" charset="0"/>
              <a:ea typeface="Cambria" panose="02040503050406030204" pitchFamily="18" charset="0"/>
            </a:endParaRPr>
          </a:p>
          <a:p>
            <a:pPr marL="0" indent="0">
              <a:buNone/>
            </a:pPr>
            <a:endParaRPr lang="ro-RO" dirty="0"/>
          </a:p>
        </p:txBody>
      </p:sp>
      <p:sp>
        <p:nvSpPr>
          <p:cNvPr id="5" name="TextBox 4"/>
          <p:cNvSpPr txBox="1"/>
          <p:nvPr/>
        </p:nvSpPr>
        <p:spPr>
          <a:xfrm>
            <a:off x="464093" y="1225485"/>
            <a:ext cx="553998" cy="3827282"/>
          </a:xfrm>
          <a:prstGeom prst="rect">
            <a:avLst/>
          </a:prstGeom>
          <a:noFill/>
        </p:spPr>
        <p:txBody>
          <a:bodyPr vert="vert270" wrap="square" rtlCol="0">
            <a:spAutoFit/>
          </a:bodyPr>
          <a:lstStyle/>
          <a:p>
            <a:pPr lvl="0"/>
            <a:r>
              <a:rPr lang="en-US" sz="2400" b="1" dirty="0">
                <a:latin typeface="Cambria" panose="02040503050406030204" pitchFamily="18" charset="0"/>
                <a:ea typeface="Cambria" panose="02040503050406030204" pitchFamily="18" charset="0"/>
              </a:rPr>
              <a:t>Appropriation activities</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1508289" y="1046375"/>
            <a:ext cx="7230358" cy="5355312"/>
          </a:xfrm>
          <a:prstGeom prst="rect">
            <a:avLst/>
          </a:prstGeom>
          <a:solidFill>
            <a:srgbClr val="E5F2FF"/>
          </a:solidFill>
        </p:spPr>
        <p:txBody>
          <a:bodyPr wrap="square" rtlCol="0">
            <a:spAutoFit/>
          </a:bodyPr>
          <a:lstStyle/>
          <a:p>
            <a:pPr lvl="0">
              <a:spcBef>
                <a:spcPts val="600"/>
              </a:spcBef>
            </a:pPr>
            <a:r>
              <a:rPr lang="en-US" sz="2200" b="1" dirty="0" smtClean="0">
                <a:latin typeface="Cambria" panose="02040503050406030204" pitchFamily="18" charset="0"/>
                <a:ea typeface="Cambria" panose="02040503050406030204" pitchFamily="18" charset="0"/>
              </a:rPr>
              <a:t>Drilling </a:t>
            </a:r>
            <a:r>
              <a:rPr lang="en-US" sz="2000" dirty="0">
                <a:latin typeface="Cambria" panose="02040503050406030204" pitchFamily="18" charset="0"/>
                <a:ea typeface="Cambria" panose="02040503050406030204" pitchFamily="18" charset="0"/>
              </a:rPr>
              <a:t>(and chanting) </a:t>
            </a:r>
            <a:r>
              <a:rPr lang="en-US" sz="2200" b="1" dirty="0">
                <a:latin typeface="Cambria" panose="02040503050406030204" pitchFamily="18" charset="0"/>
                <a:ea typeface="Cambria" panose="02040503050406030204" pitchFamily="18" charset="0"/>
              </a:rPr>
              <a:t>- </a:t>
            </a:r>
            <a:r>
              <a:rPr lang="ro-RO" sz="2200" dirty="0" smtClean="0">
                <a:latin typeface="Cambria" panose="02040503050406030204" pitchFamily="18" charset="0"/>
                <a:ea typeface="Cambria" panose="02040503050406030204" pitchFamily="18" charset="0"/>
              </a:rPr>
              <a:t>i</a:t>
            </a:r>
            <a:r>
              <a:rPr lang="en-US" sz="2200" dirty="0" err="1" smtClean="0">
                <a:latin typeface="Cambria" panose="02040503050406030204" pitchFamily="18" charset="0"/>
                <a:ea typeface="Cambria" panose="02040503050406030204" pitchFamily="18" charset="0"/>
              </a:rPr>
              <a:t>mitating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and repeating words, phrases and whole utterances.</a:t>
            </a:r>
          </a:p>
          <a:p>
            <a:pPr lvl="1">
              <a:spcBef>
                <a:spcPts val="600"/>
              </a:spcBef>
            </a:pPr>
            <a:r>
              <a:rPr lang="en-US" sz="2200" dirty="0">
                <a:latin typeface="Cambria" panose="02040503050406030204" pitchFamily="18" charset="0"/>
                <a:ea typeface="Cambria" panose="02040503050406030204" pitchFamily="18" charset="0"/>
              </a:rPr>
              <a:t>– A useful noticing technique, since it draws attention to material that learners might not otherwise have registered. E.g. </a:t>
            </a:r>
            <a:r>
              <a:rPr lang="en-US" sz="2200" i="1" dirty="0">
                <a:latin typeface="Cambria" panose="02040503050406030204" pitchFamily="18" charset="0"/>
                <a:ea typeface="Cambria" panose="02040503050406030204" pitchFamily="18" charset="0"/>
              </a:rPr>
              <a:t>after learners have listened to a taped dialogue, and studied the transcript, the teacher can isolate specific phrases or utterances and ask learners to repeat them</a:t>
            </a:r>
            <a:r>
              <a:rPr lang="en-US" sz="2200" dirty="0">
                <a:latin typeface="Cambria" panose="02040503050406030204" pitchFamily="18" charset="0"/>
                <a:ea typeface="Cambria" panose="02040503050406030204" pitchFamily="18" charset="0"/>
              </a:rPr>
              <a:t>. </a:t>
            </a:r>
          </a:p>
          <a:p>
            <a:pPr lvl="1">
              <a:spcBef>
                <a:spcPts val="600"/>
              </a:spcBef>
            </a:pPr>
            <a:r>
              <a:rPr lang="en-US" sz="2200" dirty="0">
                <a:latin typeface="Cambria" panose="02040503050406030204" pitchFamily="18" charset="0"/>
                <a:ea typeface="Cambria" panose="02040503050406030204" pitchFamily="18" charset="0"/>
              </a:rPr>
              <a:t>– Helps to move new items from working memory into long-term memory,</a:t>
            </a:r>
          </a:p>
          <a:p>
            <a:pPr lvl="1">
              <a:spcBef>
                <a:spcPts val="600"/>
              </a:spcBef>
            </a:pPr>
            <a:r>
              <a:rPr lang="en-US" sz="2200" dirty="0">
                <a:latin typeface="Cambria" panose="02040503050406030204" pitchFamily="18" charset="0"/>
                <a:ea typeface="Cambria" panose="02040503050406030204" pitchFamily="18" charset="0"/>
              </a:rPr>
              <a:t>– Provides a means of gaining articulatory control over language of getting your tongue round it'.</a:t>
            </a:r>
          </a:p>
          <a:p>
            <a:pPr lvl="0">
              <a:spcBef>
                <a:spcPts val="600"/>
              </a:spcBef>
            </a:pPr>
            <a:r>
              <a:rPr lang="en-US" b="1" dirty="0">
                <a:latin typeface="Cambria" panose="02040503050406030204" pitchFamily="18" charset="0"/>
                <a:ea typeface="Cambria" panose="02040503050406030204" pitchFamily="18" charset="0"/>
              </a:rPr>
              <a:t>N.B: controlled practice (mechanical and repetitive practice activities</a:t>
            </a:r>
            <a:r>
              <a:rPr lang="en-US" b="1" dirty="0" smtClean="0">
                <a:latin typeface="Cambria" panose="02040503050406030204" pitchFamily="18" charset="0"/>
                <a:ea typeface="Cambria" panose="02040503050406030204" pitchFamily="18" charset="0"/>
              </a:rPr>
              <a:t>)</a:t>
            </a:r>
            <a:endParaRPr lang="en-US" b="1" dirty="0">
              <a:latin typeface="Cambria" panose="02040503050406030204" pitchFamily="18" charset="0"/>
              <a:ea typeface="Cambria" panose="02040503050406030204" pitchFamily="18" charset="0"/>
            </a:endParaRPr>
          </a:p>
          <a:p>
            <a:pPr lvl="0">
              <a:spcAft>
                <a:spcPts val="0"/>
              </a:spcAft>
            </a:pP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1829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16" y="292231"/>
            <a:ext cx="8700941" cy="6344239"/>
          </a:xfrm>
          <a:solidFill>
            <a:srgbClr val="E1F0FF"/>
          </a:solidFill>
        </p:spPr>
        <p:txBody>
          <a:bodyPr/>
          <a:lstStyle/>
          <a:p>
            <a:pPr marL="0" indent="0">
              <a:buNone/>
            </a:pPr>
            <a:r>
              <a:rPr lang="en-US" sz="2300" b="1" dirty="0" smtClean="0">
                <a:latin typeface="Cambria" panose="02040503050406030204" pitchFamily="18" charset="0"/>
                <a:ea typeface="Cambria" panose="02040503050406030204" pitchFamily="18" charset="0"/>
              </a:rPr>
              <a:t>The Three-Stage Learning Process for Developing Speaking Skills</a:t>
            </a:r>
            <a:endParaRPr lang="ro-RO" sz="2300" dirty="0" smtClean="0">
              <a:latin typeface="Cambria" panose="02040503050406030204" pitchFamily="18" charset="0"/>
              <a:ea typeface="Cambria" panose="02040503050406030204" pitchFamily="18" charset="0"/>
            </a:endParaRPr>
          </a:p>
          <a:p>
            <a:pPr marL="0" indent="0">
              <a:buNone/>
            </a:pPr>
            <a:endParaRPr lang="ro-RO" dirty="0"/>
          </a:p>
        </p:txBody>
      </p:sp>
      <p:sp>
        <p:nvSpPr>
          <p:cNvPr id="5" name="TextBox 4"/>
          <p:cNvSpPr txBox="1"/>
          <p:nvPr/>
        </p:nvSpPr>
        <p:spPr>
          <a:xfrm>
            <a:off x="464093" y="1225485"/>
            <a:ext cx="553998" cy="3827282"/>
          </a:xfrm>
          <a:prstGeom prst="rect">
            <a:avLst/>
          </a:prstGeom>
          <a:noFill/>
        </p:spPr>
        <p:txBody>
          <a:bodyPr vert="vert270" wrap="square" rtlCol="0">
            <a:spAutoFit/>
          </a:bodyPr>
          <a:lstStyle/>
          <a:p>
            <a:pPr lvl="0"/>
            <a:r>
              <a:rPr lang="en-US" sz="2400" b="1" dirty="0">
                <a:latin typeface="Cambria" panose="02040503050406030204" pitchFamily="18" charset="0"/>
                <a:ea typeface="Cambria" panose="02040503050406030204" pitchFamily="18" charset="0"/>
              </a:rPr>
              <a:t>Appropriation activities</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1545995" y="1046375"/>
            <a:ext cx="7192651" cy="5355312"/>
          </a:xfrm>
          <a:prstGeom prst="rect">
            <a:avLst/>
          </a:prstGeom>
          <a:noFill/>
        </p:spPr>
        <p:txBody>
          <a:bodyPr wrap="square" rtlCol="0">
            <a:spAutoFit/>
          </a:bodyPr>
          <a:lstStyle/>
          <a:p>
            <a:pPr lvl="0"/>
            <a:r>
              <a:rPr lang="en-US" sz="2200" b="1" dirty="0" smtClean="0">
                <a:latin typeface="Cambria" panose="02040503050406030204" pitchFamily="18" charset="0"/>
                <a:ea typeface="Cambria" panose="02040503050406030204" pitchFamily="18" charset="0"/>
              </a:rPr>
              <a:t>Milling </a:t>
            </a:r>
            <a:r>
              <a:rPr lang="ro-RO" sz="1400" dirty="0"/>
              <a:t>/ˈ</a:t>
            </a:r>
            <a:r>
              <a:rPr lang="ro-RO" sz="1400" dirty="0" smtClean="0"/>
              <a:t>mɪlɪŋ</a:t>
            </a:r>
            <a:r>
              <a:rPr lang="ro-RO" sz="1400" dirty="0"/>
              <a:t>/</a:t>
            </a:r>
            <a:r>
              <a:rPr lang="en-US" b="1" dirty="0" smtClean="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activities </a:t>
            </a:r>
            <a:r>
              <a:rPr lang="en-US" sz="2200" dirty="0">
                <a:latin typeface="Cambria" panose="02040503050406030204" pitchFamily="18" charset="0"/>
                <a:ea typeface="Cambria" panose="02040503050406030204" pitchFamily="18" charset="0"/>
              </a:rPr>
              <a:t>(</a:t>
            </a:r>
            <a:r>
              <a:rPr lang="en-US" sz="2000" dirty="0">
                <a:latin typeface="Cambria" panose="02040503050406030204" pitchFamily="18" charset="0"/>
                <a:ea typeface="Cambria" panose="02040503050406030204" pitchFamily="18" charset="0"/>
              </a:rPr>
              <a:t>a way of providing repetitive practice of formulaic </a:t>
            </a:r>
            <a:r>
              <a:rPr lang="en-US" sz="2000" dirty="0" smtClean="0">
                <a:latin typeface="Cambria" panose="02040503050406030204" pitchFamily="18" charset="0"/>
                <a:ea typeface="Cambria" panose="02040503050406030204" pitchFamily="18" charset="0"/>
              </a:rPr>
              <a:t>language </a:t>
            </a:r>
            <a:r>
              <a:rPr lang="en-US" sz="2000" dirty="0">
                <a:latin typeface="Cambria" panose="02040503050406030204" pitchFamily="18" charset="0"/>
                <a:ea typeface="Cambria" panose="02040503050406030204" pitchFamily="18" charset="0"/>
              </a:rPr>
              <a:t>in a more communicative framework; involves learners walking around, asking all the other learners questions with a view to completing a survey or finding a close match</a:t>
            </a:r>
            <a:r>
              <a:rPr lang="en-US" sz="2200" dirty="0" smtClean="0">
                <a:latin typeface="Cambria" panose="02040503050406030204" pitchFamily="18" charset="0"/>
                <a:ea typeface="Cambria" panose="02040503050406030204" pitchFamily="18" charset="0"/>
              </a:rPr>
              <a:t>.)</a:t>
            </a:r>
            <a:endParaRPr lang="ro-RO" sz="2200" dirty="0">
              <a:latin typeface="Cambria" panose="02040503050406030204" pitchFamily="18" charset="0"/>
              <a:ea typeface="Cambria" panose="02040503050406030204" pitchFamily="18" charset="0"/>
            </a:endParaRPr>
          </a:p>
          <a:p>
            <a:pPr lvl="0"/>
            <a:r>
              <a:rPr lang="ro-RO" sz="2200" b="1" dirty="0" smtClean="0">
                <a:latin typeface="Cambria" panose="02040503050406030204" pitchFamily="18" charset="0"/>
                <a:ea typeface="Cambria" panose="02040503050406030204" pitchFamily="18" charset="0"/>
              </a:rPr>
              <a:t>A</a:t>
            </a:r>
            <a:r>
              <a:rPr lang="en-US" sz="2200" b="1" dirty="0" err="1" smtClean="0">
                <a:latin typeface="Cambria" panose="02040503050406030204" pitchFamily="18" charset="0"/>
                <a:ea typeface="Cambria" panose="02040503050406030204" pitchFamily="18" charset="0"/>
              </a:rPr>
              <a:t>ssisted</a:t>
            </a:r>
            <a:r>
              <a:rPr lang="en-US" sz="2200" b="1" dirty="0" smtClean="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performance and </a:t>
            </a:r>
            <a:r>
              <a:rPr lang="en-US" sz="2200" b="1" dirty="0" smtClean="0">
                <a:latin typeface="Cambria" panose="02040503050406030204" pitchFamily="18" charset="0"/>
                <a:ea typeface="Cambria" panose="02040503050406030204" pitchFamily="18" charset="0"/>
              </a:rPr>
              <a:t>scaffolding</a:t>
            </a:r>
            <a:r>
              <a:rPr lang="ro-RO" sz="2200" b="1" dirty="0" smtClean="0">
                <a:latin typeface="Cambria" panose="02040503050406030204" pitchFamily="18" charset="0"/>
                <a:ea typeface="Cambria" panose="02040503050406030204" pitchFamily="18" charset="0"/>
              </a:rPr>
              <a:t> </a:t>
            </a:r>
            <a:r>
              <a:rPr lang="ro-RO" sz="2200" dirty="0" smtClean="0">
                <a:latin typeface="Cambria" panose="02040503050406030204" pitchFamily="18" charset="0"/>
                <a:ea typeface="Cambria" panose="02040503050406030204" pitchFamily="18" charset="0"/>
              </a:rPr>
              <a:t>(</a:t>
            </a:r>
            <a:r>
              <a:rPr lang="en-US" sz="2200" dirty="0">
                <a:latin typeface="Cambria" panose="02040503050406030204" pitchFamily="18" charset="0"/>
                <a:ea typeface="Cambria" panose="02040503050406030204" pitchFamily="18" charset="0"/>
              </a:rPr>
              <a:t>reformulating or translating </a:t>
            </a:r>
            <a:r>
              <a:rPr lang="en-US" sz="2200" dirty="0" smtClean="0">
                <a:latin typeface="Cambria" panose="02040503050406030204" pitchFamily="18" charset="0"/>
                <a:ea typeface="Cambria" panose="02040503050406030204" pitchFamily="18" charset="0"/>
              </a:rPr>
              <a:t>learner</a:t>
            </a:r>
            <a:r>
              <a:rPr lang="ro-RO" sz="2200" dirty="0" smtClean="0">
                <a:latin typeface="Cambria" panose="02040503050406030204" pitchFamily="18" charset="0"/>
                <a:ea typeface="Cambria" panose="02040503050406030204" pitchFamily="18" charset="0"/>
              </a:rPr>
              <a:t>s</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utterances</a:t>
            </a:r>
            <a:r>
              <a:rPr lang="ro-RO" sz="2200" dirty="0" smtClean="0">
                <a:latin typeface="Cambria" panose="02040503050406030204" pitchFamily="18" charset="0"/>
                <a:ea typeface="Cambria" panose="02040503050406030204" pitchFamily="18" charset="0"/>
              </a:rPr>
              <a:t>).</a:t>
            </a:r>
          </a:p>
          <a:p>
            <a:pPr lvl="0"/>
            <a:endParaRPr lang="ro-RO" sz="2200" dirty="0">
              <a:latin typeface="Cambria" panose="02040503050406030204" pitchFamily="18" charset="0"/>
              <a:ea typeface="Cambria" panose="02040503050406030204" pitchFamily="18" charset="0"/>
            </a:endParaRPr>
          </a:p>
          <a:p>
            <a:pPr lvl="0">
              <a:spcAft>
                <a:spcPts val="0"/>
              </a:spcAft>
            </a:pPr>
            <a:r>
              <a:rPr lang="en-US" sz="2400" b="1" dirty="0">
                <a:latin typeface="Cambria" panose="02040503050406030204" pitchFamily="18" charset="0"/>
                <a:ea typeface="Cambria" panose="02040503050406030204" pitchFamily="18" charset="0"/>
              </a:rPr>
              <a:t>Dialogues</a:t>
            </a:r>
            <a:endParaRPr lang="ro-RO" sz="2400" b="1" dirty="0">
              <a:latin typeface="Cambria" panose="02040503050406030204" pitchFamily="18" charset="0"/>
              <a:ea typeface="Cambria" panose="02040503050406030204" pitchFamily="18" charset="0"/>
            </a:endParaRPr>
          </a:p>
          <a:p>
            <a:pPr marL="853200" lvl="2" indent="-342900">
              <a:buFont typeface="Arial" panose="020B0604020202020204" pitchFamily="34" charset="0"/>
              <a:buChar char="•"/>
            </a:pPr>
            <a:r>
              <a:rPr lang="en-US" sz="2400" dirty="0">
                <a:latin typeface="Cambria" panose="02040503050406030204" pitchFamily="18" charset="0"/>
                <a:ea typeface="Cambria" panose="02040503050406030204" pitchFamily="18" charset="0"/>
              </a:rPr>
              <a:t>     </a:t>
            </a:r>
            <a:r>
              <a:rPr lang="en-US" sz="2400" i="1" dirty="0">
                <a:latin typeface="Cambria" panose="02040503050406030204" pitchFamily="18" charset="0"/>
                <a:ea typeface="Cambria" panose="02040503050406030204" pitchFamily="18" charset="0"/>
              </a:rPr>
              <a:t>Items on board</a:t>
            </a:r>
            <a:endParaRPr lang="ro-RO" sz="2400" i="1" dirty="0">
              <a:latin typeface="Cambria" panose="02040503050406030204" pitchFamily="18" charset="0"/>
              <a:ea typeface="Cambria" panose="02040503050406030204" pitchFamily="18" charset="0"/>
            </a:endParaRPr>
          </a:p>
          <a:p>
            <a:pPr marL="853200" lvl="2" indent="-342900">
              <a:buFont typeface="Arial" panose="020B0604020202020204" pitchFamily="34" charset="0"/>
              <a:buChar char="•"/>
            </a:pPr>
            <a:r>
              <a:rPr lang="en-US" sz="2400" i="1" dirty="0">
                <a:latin typeface="Cambria" panose="02040503050406030204" pitchFamily="18" charset="0"/>
                <a:ea typeface="Cambria" panose="02040503050406030204" pitchFamily="18" charset="0"/>
              </a:rPr>
              <a:t>     Chunks on </a:t>
            </a:r>
            <a:r>
              <a:rPr lang="en-US" sz="2400" i="1" dirty="0" smtClean="0">
                <a:latin typeface="Cambria" panose="02040503050406030204" pitchFamily="18" charset="0"/>
                <a:ea typeface="Cambria" panose="02040503050406030204" pitchFamily="18" charset="0"/>
              </a:rPr>
              <a:t>cards</a:t>
            </a:r>
            <a:r>
              <a:rPr lang="ro-RO" sz="2400" i="1" dirty="0" smtClean="0">
                <a:latin typeface="Cambria" panose="02040503050406030204" pitchFamily="18" charset="0"/>
                <a:ea typeface="Cambria" panose="02040503050406030204" pitchFamily="18" charset="0"/>
              </a:rPr>
              <a:t>      </a:t>
            </a:r>
            <a:endParaRPr lang="ro-RO" sz="2400" i="1" dirty="0">
              <a:latin typeface="Cambria" panose="02040503050406030204" pitchFamily="18" charset="0"/>
              <a:ea typeface="Cambria" panose="02040503050406030204" pitchFamily="18" charset="0"/>
            </a:endParaRPr>
          </a:p>
          <a:p>
            <a:pPr marL="853200" lvl="2" indent="-342900">
              <a:buFont typeface="Arial" panose="020B0604020202020204" pitchFamily="34" charset="0"/>
              <a:buChar char="•"/>
            </a:pPr>
            <a:r>
              <a:rPr lang="en-US" sz="2400" i="1" dirty="0">
                <a:latin typeface="Cambria" panose="02040503050406030204" pitchFamily="18" charset="0"/>
                <a:ea typeface="Cambria" panose="02040503050406030204" pitchFamily="18" charset="0"/>
              </a:rPr>
              <a:t>     Memorizing scripts</a:t>
            </a:r>
            <a:endParaRPr lang="ro-RO" sz="2400" i="1" dirty="0">
              <a:latin typeface="Cambria" panose="02040503050406030204" pitchFamily="18" charset="0"/>
              <a:ea typeface="Cambria" panose="02040503050406030204" pitchFamily="18" charset="0"/>
            </a:endParaRPr>
          </a:p>
          <a:p>
            <a:pPr marL="853200" lvl="2" indent="-342900">
              <a:buFont typeface="Arial" panose="020B0604020202020204" pitchFamily="34" charset="0"/>
              <a:buChar char="•"/>
            </a:pPr>
            <a:r>
              <a:rPr lang="en-US" sz="2400" i="1" dirty="0">
                <a:latin typeface="Cambria" panose="02040503050406030204" pitchFamily="18" charset="0"/>
                <a:ea typeface="Cambria" panose="02040503050406030204" pitchFamily="18" charset="0"/>
              </a:rPr>
              <a:t>     Disappearing dialogue</a:t>
            </a:r>
            <a:endParaRPr lang="ro-RO" sz="2400" i="1" dirty="0">
              <a:latin typeface="Cambria" panose="02040503050406030204" pitchFamily="18" charset="0"/>
              <a:ea typeface="Cambria" panose="02040503050406030204" pitchFamily="18" charset="0"/>
            </a:endParaRPr>
          </a:p>
          <a:p>
            <a:pPr marL="853200" lvl="2" indent="-342900">
              <a:buFont typeface="Arial" panose="020B0604020202020204" pitchFamily="34" charset="0"/>
              <a:buChar char="•"/>
            </a:pPr>
            <a:r>
              <a:rPr lang="en-US" sz="2400" i="1" dirty="0">
                <a:latin typeface="Cambria" panose="02040503050406030204" pitchFamily="18" charset="0"/>
                <a:ea typeface="Cambria" panose="02040503050406030204" pitchFamily="18" charset="0"/>
              </a:rPr>
              <a:t>     Dialogue building</a:t>
            </a:r>
          </a:p>
          <a:p>
            <a:pPr lvl="0">
              <a:spcAft>
                <a:spcPts val="0"/>
              </a:spcAft>
            </a:pP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150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16" y="292231"/>
            <a:ext cx="8700941" cy="6344239"/>
          </a:xfrm>
          <a:solidFill>
            <a:srgbClr val="E5F2FF"/>
          </a:solidFill>
        </p:spPr>
        <p:txBody>
          <a:bodyPr/>
          <a:lstStyle/>
          <a:p>
            <a:pPr marL="0" indent="0">
              <a:buNone/>
            </a:pPr>
            <a:r>
              <a:rPr lang="en-US" sz="2300" b="1" dirty="0" smtClean="0">
                <a:latin typeface="Cambria" panose="02040503050406030204" pitchFamily="18" charset="0"/>
                <a:ea typeface="Cambria" panose="02040503050406030204" pitchFamily="18" charset="0"/>
              </a:rPr>
              <a:t>The Three-Stage Learning Process for Developing Speaking Skills</a:t>
            </a:r>
            <a:endParaRPr lang="ro-RO" sz="2300" dirty="0" smtClean="0">
              <a:latin typeface="Cambria" panose="02040503050406030204" pitchFamily="18" charset="0"/>
              <a:ea typeface="Cambria" panose="02040503050406030204" pitchFamily="18" charset="0"/>
            </a:endParaRPr>
          </a:p>
          <a:p>
            <a:pPr marL="0" indent="0">
              <a:buNone/>
            </a:pPr>
            <a:endParaRPr lang="ro-RO" dirty="0"/>
          </a:p>
        </p:txBody>
      </p:sp>
      <p:sp>
        <p:nvSpPr>
          <p:cNvPr id="5" name="TextBox 4"/>
          <p:cNvSpPr txBox="1"/>
          <p:nvPr/>
        </p:nvSpPr>
        <p:spPr>
          <a:xfrm>
            <a:off x="464093" y="1225485"/>
            <a:ext cx="553998" cy="3827282"/>
          </a:xfrm>
          <a:prstGeom prst="rect">
            <a:avLst/>
          </a:prstGeom>
          <a:noFill/>
        </p:spPr>
        <p:txBody>
          <a:bodyPr vert="vert270" wrap="square" rtlCol="0">
            <a:spAutoFit/>
          </a:bodyPr>
          <a:lstStyle/>
          <a:p>
            <a:pPr lvl="0"/>
            <a:r>
              <a:rPr lang="en-US" sz="2400" b="1" dirty="0">
                <a:latin typeface="Cambria" panose="02040503050406030204" pitchFamily="18" charset="0"/>
                <a:ea typeface="Cambria" panose="02040503050406030204" pitchFamily="18" charset="0"/>
              </a:rPr>
              <a:t>Appropriation activities</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1545996" y="1046375"/>
            <a:ext cx="7022970" cy="3816429"/>
          </a:xfrm>
          <a:prstGeom prst="rect">
            <a:avLst/>
          </a:prstGeom>
          <a:noFill/>
        </p:spPr>
        <p:txBody>
          <a:bodyPr wrap="square" rtlCol="0">
            <a:spAutoFit/>
          </a:bodyPr>
          <a:lstStyle/>
          <a:p>
            <a:pPr lvl="0">
              <a:spcAft>
                <a:spcPts val="0"/>
              </a:spcAft>
            </a:pPr>
            <a:r>
              <a:rPr lang="en-US" sz="2200" b="1" dirty="0">
                <a:latin typeface="Cambria" panose="02040503050406030204" pitchFamily="18" charset="0"/>
                <a:ea typeface="Cambria" panose="02040503050406030204" pitchFamily="18" charset="0"/>
              </a:rPr>
              <a:t>Communicative tasks</a:t>
            </a:r>
            <a:endParaRPr lang="ro-RO" sz="2200"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     </a:t>
            </a:r>
            <a:r>
              <a:rPr lang="en-US" sz="2200" i="1" dirty="0">
                <a:latin typeface="Cambria" panose="02040503050406030204" pitchFamily="18" charset="0"/>
                <a:ea typeface="Cambria" panose="02040503050406030204" pitchFamily="18" charset="0"/>
              </a:rPr>
              <a:t>Information gap activity</a:t>
            </a:r>
            <a:endParaRPr lang="ro-RO" sz="2200" i="1"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i="1" dirty="0">
                <a:latin typeface="Cambria" panose="02040503050406030204" pitchFamily="18" charset="0"/>
                <a:ea typeface="Cambria" panose="02040503050406030204" pitchFamily="18" charset="0"/>
              </a:rPr>
              <a:t>     Jigsaw activity</a:t>
            </a:r>
            <a:endParaRPr lang="ro-RO" sz="2200" i="1"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i="1" dirty="0">
                <a:latin typeface="Cambria" panose="02040503050406030204" pitchFamily="18" charset="0"/>
                <a:ea typeface="Cambria" panose="02040503050406030204" pitchFamily="18" charset="0"/>
              </a:rPr>
              <a:t>     Guessing game</a:t>
            </a:r>
            <a:r>
              <a:rPr lang="en-US" sz="2200" dirty="0">
                <a:latin typeface="Cambria" panose="02040503050406030204" pitchFamily="18" charset="0"/>
                <a:ea typeface="Cambria" panose="02040503050406030204" pitchFamily="18" charset="0"/>
              </a:rPr>
              <a:t>  </a:t>
            </a:r>
            <a:endParaRPr lang="ro-RO" sz="2200" dirty="0">
              <a:latin typeface="Cambria" panose="02040503050406030204" pitchFamily="18" charset="0"/>
              <a:ea typeface="Cambria" panose="02040503050406030204" pitchFamily="18" charset="0"/>
            </a:endParaRPr>
          </a:p>
          <a:p>
            <a:pPr lvl="0">
              <a:spcAft>
                <a:spcPts val="0"/>
              </a:spcAft>
            </a:pPr>
            <a:r>
              <a:rPr lang="en-US" sz="2200" b="1" dirty="0">
                <a:latin typeface="Cambria" panose="02040503050406030204" pitchFamily="18" charset="0"/>
                <a:ea typeface="Cambria" panose="02040503050406030204" pitchFamily="18" charset="0"/>
              </a:rPr>
              <a:t>Task repetition</a:t>
            </a:r>
            <a:endParaRPr lang="ro-RO" sz="2200"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dirty="0">
                <a:latin typeface="Cambria" panose="02040503050406030204" pitchFamily="18" charset="0"/>
                <a:ea typeface="Cambria" panose="02040503050406030204" pitchFamily="18" charset="0"/>
              </a:rPr>
              <a:t>     </a:t>
            </a:r>
            <a:r>
              <a:rPr lang="en-US" sz="2200" i="1" dirty="0">
                <a:latin typeface="Cambria" panose="02040503050406030204" pitchFamily="18" charset="0"/>
                <a:ea typeface="Cambria" panose="02040503050406030204" pitchFamily="18" charset="0"/>
              </a:rPr>
              <a:t>The Onion</a:t>
            </a:r>
            <a:endParaRPr lang="ro-RO" sz="2200" i="1"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i="1" dirty="0">
                <a:latin typeface="Cambria" panose="02040503050406030204" pitchFamily="18" charset="0"/>
                <a:ea typeface="Cambria" panose="02040503050406030204" pitchFamily="18" charset="0"/>
              </a:rPr>
              <a:t>     </a:t>
            </a:r>
            <a:r>
              <a:rPr lang="en-US" sz="2200" i="1" dirty="0" smtClean="0">
                <a:latin typeface="Cambria" panose="02040503050406030204" pitchFamily="18" charset="0"/>
                <a:ea typeface="Cambria" panose="02040503050406030204" pitchFamily="18" charset="0"/>
              </a:rPr>
              <a:t>Headlines</a:t>
            </a:r>
            <a:endParaRPr lang="ro-RO" sz="2200" i="1" dirty="0">
              <a:latin typeface="Cambria" panose="02040503050406030204" pitchFamily="18" charset="0"/>
              <a:ea typeface="Cambria" panose="02040503050406030204" pitchFamily="18" charset="0"/>
            </a:endParaRPr>
          </a:p>
          <a:p>
            <a:pPr marL="800100" lvl="1" indent="-342900">
              <a:buFont typeface="Arial" panose="020B0604020202020204" pitchFamily="34" charset="0"/>
              <a:buChar char="•"/>
            </a:pPr>
            <a:r>
              <a:rPr lang="en-US" sz="2200" i="1" dirty="0">
                <a:latin typeface="Cambria" panose="02040503050406030204" pitchFamily="18" charset="0"/>
                <a:ea typeface="Cambria" panose="02040503050406030204" pitchFamily="18" charset="0"/>
              </a:rPr>
              <a:t>     4-3-2 (to retell a story or monologue within a time limit that decreases at each retelling, thereby encouraging greater </a:t>
            </a:r>
            <a:r>
              <a:rPr lang="en-US" sz="2200" i="1" dirty="0" smtClean="0">
                <a:latin typeface="Cambria" panose="02040503050406030204" pitchFamily="18" charset="0"/>
                <a:ea typeface="Cambria" panose="02040503050406030204" pitchFamily="18" charset="0"/>
              </a:rPr>
              <a:t>automaticity)</a:t>
            </a:r>
            <a:endParaRPr lang="en-US" sz="2200" b="1" i="1" dirty="0">
              <a:latin typeface="Cambria" panose="02040503050406030204" pitchFamily="18" charset="0"/>
              <a:ea typeface="Cambria" panose="02040503050406030204" pitchFamily="18" charset="0"/>
            </a:endParaRPr>
          </a:p>
          <a:p>
            <a:pPr lvl="0">
              <a:spcAft>
                <a:spcPts val="0"/>
              </a:spcAft>
            </a:pP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4268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243" y="235670"/>
            <a:ext cx="8663234" cy="6330501"/>
          </a:xfrm>
          <a:solidFill>
            <a:srgbClr val="E1F0FF"/>
          </a:solidFill>
        </p:spPr>
        <p:txBody>
          <a:bodyPr/>
          <a:lstStyle/>
          <a:p>
            <a:pPr marL="0" indent="0">
              <a:buNone/>
            </a:pPr>
            <a:r>
              <a:rPr lang="en-US" sz="2400" b="1" dirty="0">
                <a:latin typeface="Cambria" panose="02040503050406030204" pitchFamily="18" charset="0"/>
                <a:ea typeface="Cambria" panose="02040503050406030204" pitchFamily="18" charset="0"/>
              </a:rPr>
              <a:t>The Three-Stage Learning Process for Developing Speaking Skills</a:t>
            </a:r>
            <a:endParaRPr lang="ro-RO" sz="2400" dirty="0">
              <a:latin typeface="Cambria" panose="02040503050406030204" pitchFamily="18" charset="0"/>
              <a:ea typeface="Cambria" panose="02040503050406030204" pitchFamily="18" charset="0"/>
            </a:endParaRPr>
          </a:p>
          <a:p>
            <a:pPr marL="0" indent="0">
              <a:buNone/>
            </a:pPr>
            <a:endParaRPr lang="ro-RO" dirty="0"/>
          </a:p>
        </p:txBody>
      </p:sp>
      <p:pic>
        <p:nvPicPr>
          <p:cNvPr id="5" name="Picture 4"/>
          <p:cNvPicPr>
            <a:picLocks noChangeAspect="1"/>
          </p:cNvPicPr>
          <p:nvPr/>
        </p:nvPicPr>
        <p:blipFill>
          <a:blip r:embed="rId2"/>
          <a:stretch>
            <a:fillRect/>
          </a:stretch>
        </p:blipFill>
        <p:spPr>
          <a:xfrm>
            <a:off x="351455" y="1470582"/>
            <a:ext cx="7809289" cy="2177591"/>
          </a:xfrm>
          <a:prstGeom prst="rect">
            <a:avLst/>
          </a:prstGeom>
        </p:spPr>
      </p:pic>
    </p:spTree>
    <p:extLst>
      <p:ext uri="{BB962C8B-B14F-4D97-AF65-F5344CB8AC3E}">
        <p14:creationId xmlns:p14="http://schemas.microsoft.com/office/powerpoint/2010/main" val="1629649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9281" b="8683"/>
          <a:stretch/>
        </p:blipFill>
        <p:spPr>
          <a:xfrm>
            <a:off x="448700" y="196652"/>
            <a:ext cx="6442294" cy="3510419"/>
          </a:xfrm>
          <a:prstGeom prst="rect">
            <a:avLst/>
          </a:prstGeom>
        </p:spPr>
      </p:pic>
      <p:pic>
        <p:nvPicPr>
          <p:cNvPr id="3" name="Picture 2"/>
          <p:cNvPicPr>
            <a:picLocks noChangeAspect="1"/>
          </p:cNvPicPr>
          <p:nvPr/>
        </p:nvPicPr>
        <p:blipFill rotWithShape="1">
          <a:blip r:embed="rId3"/>
          <a:srcRect t="5191"/>
          <a:stretch/>
        </p:blipFill>
        <p:spPr>
          <a:xfrm>
            <a:off x="367646" y="3751868"/>
            <a:ext cx="5977182" cy="3069872"/>
          </a:xfrm>
          <a:prstGeom prst="rect">
            <a:avLst/>
          </a:prstGeom>
        </p:spPr>
      </p:pic>
    </p:spTree>
    <p:extLst>
      <p:ext uri="{BB962C8B-B14F-4D97-AF65-F5344CB8AC3E}">
        <p14:creationId xmlns:p14="http://schemas.microsoft.com/office/powerpoint/2010/main" val="2693955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107" y="18857"/>
            <a:ext cx="6089716" cy="6814348"/>
          </a:xfrm>
          <a:prstGeom prst="rect">
            <a:avLst/>
          </a:prstGeom>
        </p:spPr>
      </p:pic>
    </p:spTree>
    <p:extLst>
      <p:ext uri="{BB962C8B-B14F-4D97-AF65-F5344CB8AC3E}">
        <p14:creationId xmlns:p14="http://schemas.microsoft.com/office/powerpoint/2010/main" val="3243001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73377"/>
            <a:ext cx="9030878" cy="641022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r>
              <a:rPr lang="en-US" sz="2400" b="1" dirty="0">
                <a:latin typeface="Cambria" panose="02040503050406030204" pitchFamily="18" charset="0"/>
                <a:ea typeface="Cambria" panose="02040503050406030204" pitchFamily="18" charset="0"/>
              </a:rPr>
              <a:t>The Three-Stage Learning Process for Developing Speaking Skills</a:t>
            </a:r>
            <a:endParaRPr lang="ro-RO" sz="2400" dirty="0">
              <a:latin typeface="Cambria" panose="02040503050406030204" pitchFamily="18" charset="0"/>
              <a:ea typeface="Cambria" panose="02040503050406030204" pitchFamily="18" charset="0"/>
            </a:endParaRPr>
          </a:p>
          <a:p>
            <a:pPr marL="0" indent="0">
              <a:buNone/>
            </a:pPr>
            <a:endParaRPr lang="ro-RO" dirty="0"/>
          </a:p>
        </p:txBody>
      </p:sp>
      <p:graphicFrame>
        <p:nvGraphicFramePr>
          <p:cNvPr id="2" name="Diagram 1"/>
          <p:cNvGraphicFramePr/>
          <p:nvPr>
            <p:extLst>
              <p:ext uri="{D42A27DB-BD31-4B8C-83A1-F6EECF244321}">
                <p14:modId xmlns:p14="http://schemas.microsoft.com/office/powerpoint/2010/main" val="3549765520"/>
              </p:ext>
            </p:extLst>
          </p:nvPr>
        </p:nvGraphicFramePr>
        <p:xfrm>
          <a:off x="94268" y="1432873"/>
          <a:ext cx="9091884" cy="52507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3640353" y="4242062"/>
            <a:ext cx="5378799" cy="2224726"/>
          </a:xfrm>
          <a:prstGeom prst="rect">
            <a:avLst/>
          </a:prstGeom>
        </p:spPr>
      </p:pic>
    </p:spTree>
    <p:extLst>
      <p:ext uri="{BB962C8B-B14F-4D97-AF65-F5344CB8AC3E}">
        <p14:creationId xmlns:p14="http://schemas.microsoft.com/office/powerpoint/2010/main" val="441280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68" y="433633"/>
            <a:ext cx="8974318" cy="626882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r>
              <a:rPr lang="en-US" sz="2400" b="1" dirty="0">
                <a:latin typeface="Cambria" panose="02040503050406030204" pitchFamily="18" charset="0"/>
                <a:ea typeface="Cambria" panose="02040503050406030204" pitchFamily="18" charset="0"/>
              </a:rPr>
              <a:t>The Three-Stage Learning Process for Developing Speaking Skills</a:t>
            </a:r>
            <a:endParaRPr lang="ro-RO" sz="2400" dirty="0">
              <a:latin typeface="Cambria" panose="02040503050406030204" pitchFamily="18" charset="0"/>
              <a:ea typeface="Cambria" panose="02040503050406030204" pitchFamily="18" charset="0"/>
            </a:endParaRPr>
          </a:p>
          <a:p>
            <a:pPr marL="0" indent="0">
              <a:buNone/>
            </a:pPr>
            <a:endParaRPr lang="ro-RO" dirty="0"/>
          </a:p>
        </p:txBody>
      </p:sp>
      <p:graphicFrame>
        <p:nvGraphicFramePr>
          <p:cNvPr id="2" name="Diagram 1"/>
          <p:cNvGraphicFramePr/>
          <p:nvPr>
            <p:extLst>
              <p:ext uri="{D42A27DB-BD31-4B8C-83A1-F6EECF244321}">
                <p14:modId xmlns:p14="http://schemas.microsoft.com/office/powerpoint/2010/main" val="324237269"/>
              </p:ext>
            </p:extLst>
          </p:nvPr>
        </p:nvGraphicFramePr>
        <p:xfrm>
          <a:off x="367645" y="1480009"/>
          <a:ext cx="8776355" cy="5222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73297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68" y="414779"/>
            <a:ext cx="8974318" cy="626882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buNone/>
            </a:pPr>
            <a:r>
              <a:rPr lang="en-US" sz="2400" b="1" dirty="0">
                <a:latin typeface="Cambria" panose="02040503050406030204" pitchFamily="18" charset="0"/>
                <a:ea typeface="Cambria" panose="02040503050406030204" pitchFamily="18" charset="0"/>
              </a:rPr>
              <a:t>The Three-Stage Learning Process for Developing Speaking Skills</a:t>
            </a:r>
            <a:endParaRPr lang="ro-RO" sz="2400" dirty="0">
              <a:latin typeface="Cambria" panose="02040503050406030204" pitchFamily="18" charset="0"/>
              <a:ea typeface="Cambria" panose="02040503050406030204" pitchFamily="18" charset="0"/>
            </a:endParaRPr>
          </a:p>
          <a:p>
            <a:pPr marL="0" indent="0">
              <a:buNone/>
            </a:pPr>
            <a:endParaRPr lang="ro-RO" dirty="0"/>
          </a:p>
        </p:txBody>
      </p:sp>
      <p:graphicFrame>
        <p:nvGraphicFramePr>
          <p:cNvPr id="2" name="Diagram 1"/>
          <p:cNvGraphicFramePr/>
          <p:nvPr>
            <p:extLst>
              <p:ext uri="{D42A27DB-BD31-4B8C-83A1-F6EECF244321}">
                <p14:modId xmlns:p14="http://schemas.microsoft.com/office/powerpoint/2010/main" val="3566382850"/>
              </p:ext>
            </p:extLst>
          </p:nvPr>
        </p:nvGraphicFramePr>
        <p:xfrm>
          <a:off x="263951" y="1385739"/>
          <a:ext cx="8597245" cy="5241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srcRect b="12219"/>
          <a:stretch/>
        </p:blipFill>
        <p:spPr>
          <a:xfrm>
            <a:off x="4034672" y="3687202"/>
            <a:ext cx="4932731" cy="2798440"/>
          </a:xfrm>
          <a:prstGeom prst="rect">
            <a:avLst/>
          </a:prstGeom>
        </p:spPr>
      </p:pic>
    </p:spTree>
    <p:extLst>
      <p:ext uri="{BB962C8B-B14F-4D97-AF65-F5344CB8AC3E}">
        <p14:creationId xmlns:p14="http://schemas.microsoft.com/office/powerpoint/2010/main" val="34965949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962" y="235671"/>
            <a:ext cx="8361575" cy="6504494"/>
          </a:xfrm>
          <a:solidFill>
            <a:srgbClr val="E5F2FF"/>
          </a:solidFill>
        </p:spPr>
        <p:txBody>
          <a:bodyPr>
            <a:normAutofit fontScale="92500" lnSpcReduction="20000"/>
          </a:bodyPr>
          <a:lstStyle/>
          <a:p>
            <a:pPr marL="0" indent="0">
              <a:spcBef>
                <a:spcPts val="600"/>
              </a:spcBef>
              <a:spcAft>
                <a:spcPts val="600"/>
              </a:spcAft>
              <a:buNone/>
            </a:pPr>
            <a:r>
              <a:rPr lang="en-US" sz="2600" b="1" dirty="0" smtClean="0">
                <a:latin typeface="Cambria" panose="02040503050406030204" pitchFamily="18" charset="0"/>
                <a:ea typeface="Cambria" panose="02040503050406030204" pitchFamily="18" charset="0"/>
              </a:rPr>
              <a:t>Speaking involves the following stages:</a:t>
            </a:r>
          </a:p>
          <a:p>
            <a:pPr marL="514350" indent="-514350">
              <a:spcBef>
                <a:spcPts val="600"/>
              </a:spcBef>
              <a:spcAft>
                <a:spcPts val="600"/>
              </a:spcAft>
              <a:buFont typeface="+mj-lt"/>
              <a:buAutoNum type="arabicPeriod"/>
            </a:pPr>
            <a:r>
              <a:rPr lang="en-US" sz="2400" b="1" dirty="0" smtClean="0">
                <a:latin typeface="Cambria" panose="02040503050406030204" pitchFamily="18" charset="0"/>
                <a:ea typeface="Cambria" panose="02040503050406030204" pitchFamily="18" charset="0"/>
              </a:rPr>
              <a:t>Conceptualization (planning) –</a:t>
            </a:r>
            <a:r>
              <a:rPr lang="en-US" sz="2400" dirty="0" smtClean="0">
                <a:latin typeface="Cambria" panose="02040503050406030204" pitchFamily="18" charset="0"/>
                <a:ea typeface="Cambria" panose="02040503050406030204" pitchFamily="18" charset="0"/>
              </a:rPr>
              <a:t> </a:t>
            </a:r>
            <a:r>
              <a:rPr lang="en-US" sz="2400" dirty="0">
                <a:solidFill>
                  <a:srgbClr val="FF0000"/>
                </a:solidFill>
                <a:latin typeface="Cambria" panose="02040503050406030204" pitchFamily="18" charset="0"/>
                <a:ea typeface="Cambria" panose="02040503050406030204" pitchFamily="18" charset="0"/>
              </a:rPr>
              <a:t>discourse </a:t>
            </a:r>
            <a:r>
              <a:rPr lang="en-US" sz="2400" dirty="0" smtClean="0">
                <a:solidFill>
                  <a:srgbClr val="FF0000"/>
                </a:solidFill>
                <a:latin typeface="Cambria" panose="02040503050406030204" pitchFamily="18" charset="0"/>
                <a:ea typeface="Cambria" panose="02040503050406030204" pitchFamily="18" charset="0"/>
              </a:rPr>
              <a:t>type</a:t>
            </a:r>
            <a:r>
              <a:rPr lang="ro-RO" sz="2400" dirty="0" smtClean="0">
                <a:solidFill>
                  <a:srgbClr val="FF0000"/>
                </a:solidFill>
                <a:latin typeface="Cambria" panose="02040503050406030204" pitchFamily="18" charset="0"/>
                <a:ea typeface="Cambria" panose="02040503050406030204" pitchFamily="18" charset="0"/>
              </a:rPr>
              <a:t> </a:t>
            </a:r>
            <a:r>
              <a:rPr lang="ro-RO" sz="2200" dirty="0" smtClean="0">
                <a:latin typeface="Cambria" panose="02040503050406030204" pitchFamily="18" charset="0"/>
                <a:ea typeface="Cambria" panose="02040503050406030204" pitchFamily="18" charset="0"/>
              </a:rPr>
              <a:t>(e.g. story)</a:t>
            </a:r>
            <a:r>
              <a:rPr lang="en-US" sz="2400" dirty="0" smtClean="0">
                <a:latin typeface="Cambria" panose="02040503050406030204" pitchFamily="18" charset="0"/>
                <a:ea typeface="Cambria" panose="02040503050406030204" pitchFamily="18" charset="0"/>
              </a:rPr>
              <a:t>, </a:t>
            </a:r>
            <a:r>
              <a:rPr lang="en-US" sz="2400" dirty="0">
                <a:solidFill>
                  <a:schemeClr val="accent6">
                    <a:lumMod val="75000"/>
                  </a:schemeClr>
                </a:solidFill>
                <a:latin typeface="Cambria" panose="02040503050406030204" pitchFamily="18" charset="0"/>
                <a:ea typeface="Cambria" panose="02040503050406030204" pitchFamily="18" charset="0"/>
              </a:rPr>
              <a:t>topic</a:t>
            </a:r>
            <a:r>
              <a:rPr lang="en-US" sz="2400" dirty="0">
                <a:latin typeface="Cambria" panose="02040503050406030204" pitchFamily="18" charset="0"/>
                <a:ea typeface="Cambria" panose="02040503050406030204" pitchFamily="18" charset="0"/>
              </a:rPr>
              <a:t>, </a:t>
            </a:r>
            <a:r>
              <a:rPr lang="en-US" sz="2400" dirty="0" smtClean="0">
                <a:solidFill>
                  <a:srgbClr val="0070C0"/>
                </a:solidFill>
                <a:latin typeface="Cambria" panose="02040503050406030204" pitchFamily="18" charset="0"/>
                <a:ea typeface="Cambria" panose="02040503050406030204" pitchFamily="18" charset="0"/>
              </a:rPr>
              <a:t>purpose</a:t>
            </a:r>
            <a:r>
              <a:rPr lang="ro-RO" sz="2400" dirty="0">
                <a:latin typeface="Cambria" panose="02040503050406030204" pitchFamily="18" charset="0"/>
                <a:ea typeface="Cambria" panose="02040503050406030204" pitchFamily="18" charset="0"/>
              </a:rPr>
              <a:t> </a:t>
            </a:r>
            <a:r>
              <a:rPr lang="ro-RO" sz="2200" dirty="0">
                <a:latin typeface="Cambria" panose="02040503050406030204" pitchFamily="18" charset="0"/>
                <a:ea typeface="Cambria" panose="02040503050406030204" pitchFamily="18" charset="0"/>
              </a:rPr>
              <a:t>(e.g. to </a:t>
            </a:r>
            <a:r>
              <a:rPr lang="ro-RO" sz="2200" dirty="0" smtClean="0">
                <a:latin typeface="Cambria" panose="02040503050406030204" pitchFamily="18" charset="0"/>
                <a:ea typeface="Cambria" panose="02040503050406030204" pitchFamily="18" charset="0"/>
              </a:rPr>
              <a:t>amuse)</a:t>
            </a:r>
            <a:r>
              <a:rPr lang="en-US" sz="2400" dirty="0" smtClean="0">
                <a:latin typeface="Cambria" panose="02040503050406030204" pitchFamily="18" charset="0"/>
                <a:ea typeface="Cambria" panose="02040503050406030204" pitchFamily="18" charset="0"/>
              </a:rPr>
              <a:t>.</a:t>
            </a:r>
            <a:endParaRPr lang="ro-RO" sz="2400" dirty="0">
              <a:latin typeface="Cambria" panose="02040503050406030204" pitchFamily="18" charset="0"/>
              <a:ea typeface="Cambria" panose="02040503050406030204" pitchFamily="18" charset="0"/>
            </a:endParaRPr>
          </a:p>
          <a:p>
            <a:pPr marL="514350" indent="-514350">
              <a:spcBef>
                <a:spcPts val="600"/>
              </a:spcBef>
              <a:spcAft>
                <a:spcPts val="600"/>
              </a:spcAft>
              <a:buFont typeface="+mj-lt"/>
              <a:buAutoNum type="arabicPeriod"/>
            </a:pPr>
            <a:r>
              <a:rPr lang="en-US" sz="2400" b="1" dirty="0">
                <a:latin typeface="Cambria" panose="02040503050406030204" pitchFamily="18" charset="0"/>
                <a:ea typeface="Cambria" panose="02040503050406030204" pitchFamily="18" charset="0"/>
              </a:rPr>
              <a:t>Formulation – </a:t>
            </a:r>
            <a:r>
              <a:rPr lang="en-US" sz="2400" dirty="0" smtClean="0">
                <a:latin typeface="Cambria" panose="02040503050406030204" pitchFamily="18" charset="0"/>
                <a:ea typeface="Cambria" panose="02040503050406030204" pitchFamily="18" charset="0"/>
              </a:rPr>
              <a:t>framing </a:t>
            </a:r>
            <a:r>
              <a:rPr lang="en-US" sz="2400" dirty="0">
                <a:latin typeface="Cambria" panose="02040503050406030204" pitchFamily="18" charset="0"/>
                <a:ea typeface="Cambria" panose="02040503050406030204" pitchFamily="18" charset="0"/>
              </a:rPr>
              <a:t>the message</a:t>
            </a:r>
            <a:r>
              <a:rPr lang="ro-RO" sz="2400"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making strategic choices at the </a:t>
            </a:r>
            <a:r>
              <a:rPr lang="en-US" sz="2400" dirty="0">
                <a:solidFill>
                  <a:schemeClr val="accent5">
                    <a:lumMod val="75000"/>
                  </a:schemeClr>
                </a:solidFill>
                <a:latin typeface="Cambria" panose="02040503050406030204" pitchFamily="18" charset="0"/>
                <a:ea typeface="Cambria" panose="02040503050406030204" pitchFamily="18" charset="0"/>
              </a:rPr>
              <a:t>level of discourse </a:t>
            </a:r>
            <a:r>
              <a:rPr lang="en-US" sz="2400" dirty="0">
                <a:latin typeface="Cambria" panose="02040503050406030204" pitchFamily="18" charset="0"/>
                <a:ea typeface="Cambria" panose="02040503050406030204" pitchFamily="18" charset="0"/>
              </a:rPr>
              <a:t>(script), </a:t>
            </a:r>
            <a:r>
              <a:rPr lang="en-US" sz="2400" dirty="0">
                <a:solidFill>
                  <a:schemeClr val="accent6">
                    <a:lumMod val="75000"/>
                  </a:schemeClr>
                </a:solidFill>
                <a:latin typeface="Cambria" panose="02040503050406030204" pitchFamily="18" charset="0"/>
                <a:ea typeface="Cambria" panose="02040503050406030204" pitchFamily="18" charset="0"/>
              </a:rPr>
              <a:t>syntax</a:t>
            </a:r>
            <a:r>
              <a:rPr lang="en-US" sz="2400" dirty="0">
                <a:latin typeface="Cambria" panose="02040503050406030204" pitchFamily="18" charset="0"/>
                <a:ea typeface="Cambria" panose="02040503050406030204" pitchFamily="18" charset="0"/>
              </a:rPr>
              <a:t>, and </a:t>
            </a:r>
            <a:r>
              <a:rPr lang="en-US" sz="2400" dirty="0">
                <a:solidFill>
                  <a:schemeClr val="accent6">
                    <a:lumMod val="75000"/>
                  </a:schemeClr>
                </a:solidFill>
                <a:latin typeface="Cambria" panose="02040503050406030204" pitchFamily="18" charset="0"/>
                <a:ea typeface="Cambria" panose="02040503050406030204" pitchFamily="18" charset="0"/>
              </a:rPr>
              <a:t>vocabulary</a:t>
            </a:r>
            <a:r>
              <a:rPr lang="en-US" sz="2400" dirty="0">
                <a:latin typeface="Cambria" panose="02040503050406030204" pitchFamily="18" charset="0"/>
                <a:ea typeface="Cambria" panose="02040503050406030204" pitchFamily="18" charset="0"/>
              </a:rPr>
              <a:t>.</a:t>
            </a:r>
            <a:endParaRPr lang="ro-RO" sz="2400" dirty="0">
              <a:latin typeface="Cambria" panose="02040503050406030204" pitchFamily="18" charset="0"/>
              <a:ea typeface="Cambria" panose="02040503050406030204" pitchFamily="18" charset="0"/>
            </a:endParaRPr>
          </a:p>
          <a:p>
            <a:pPr marL="514350" indent="-514350">
              <a:spcBef>
                <a:spcPts val="600"/>
              </a:spcBef>
              <a:spcAft>
                <a:spcPts val="600"/>
              </a:spcAft>
              <a:buFont typeface="+mj-lt"/>
              <a:buAutoNum type="arabicPeriod"/>
            </a:pPr>
            <a:r>
              <a:rPr lang="en-US" sz="2400" b="1" dirty="0">
                <a:latin typeface="Cambria" panose="02040503050406030204" pitchFamily="18" charset="0"/>
                <a:ea typeface="Cambria" panose="02040503050406030204" pitchFamily="18" charset="0"/>
              </a:rPr>
              <a:t>Articulation – </a:t>
            </a:r>
            <a:r>
              <a:rPr lang="en-US" sz="2400" dirty="0">
                <a:latin typeface="Cambria" panose="02040503050406030204" pitchFamily="18" charset="0"/>
                <a:ea typeface="Cambria" panose="02040503050406030204" pitchFamily="18" charset="0"/>
              </a:rPr>
              <a:t>articulatory processes combined with changes in </a:t>
            </a:r>
            <a:r>
              <a:rPr lang="en-US" sz="2400" dirty="0">
                <a:solidFill>
                  <a:schemeClr val="accent5">
                    <a:lumMod val="75000"/>
                  </a:schemeClr>
                </a:solidFill>
                <a:latin typeface="Cambria" panose="02040503050406030204" pitchFamily="18" charset="0"/>
                <a:ea typeface="Cambria" panose="02040503050406030204" pitchFamily="18" charset="0"/>
              </a:rPr>
              <a:t>loudness</a:t>
            </a:r>
            <a:r>
              <a:rPr lang="en-US" sz="2400" dirty="0">
                <a:latin typeface="Cambria" panose="02040503050406030204" pitchFamily="18" charset="0"/>
                <a:ea typeface="Cambria" panose="02040503050406030204" pitchFamily="18" charset="0"/>
              </a:rPr>
              <a:t>, </a:t>
            </a:r>
            <a:r>
              <a:rPr lang="en-US" sz="2400" dirty="0">
                <a:solidFill>
                  <a:schemeClr val="accent6">
                    <a:lumMod val="75000"/>
                  </a:schemeClr>
                </a:solidFill>
                <a:latin typeface="Cambria" panose="02040503050406030204" pitchFamily="18" charset="0"/>
                <a:ea typeface="Cambria" panose="02040503050406030204" pitchFamily="18" charset="0"/>
              </a:rPr>
              <a:t>pitch</a:t>
            </a:r>
            <a:r>
              <a:rPr lang="en-US" sz="2400" dirty="0">
                <a:latin typeface="Cambria" panose="02040503050406030204" pitchFamily="18" charset="0"/>
                <a:ea typeface="Cambria" panose="02040503050406030204" pitchFamily="18" charset="0"/>
              </a:rPr>
              <a:t>, </a:t>
            </a:r>
            <a:r>
              <a:rPr lang="en-US" sz="2400" dirty="0">
                <a:solidFill>
                  <a:schemeClr val="accent4">
                    <a:lumMod val="75000"/>
                  </a:schemeClr>
                </a:solidFill>
                <a:latin typeface="Cambria" panose="02040503050406030204" pitchFamily="18" charset="0"/>
                <a:ea typeface="Cambria" panose="02040503050406030204" pitchFamily="18" charset="0"/>
              </a:rPr>
              <a:t>tempo</a:t>
            </a:r>
            <a:r>
              <a:rPr lang="en-US" sz="2400" dirty="0">
                <a:latin typeface="Cambria" panose="02040503050406030204" pitchFamily="18" charset="0"/>
                <a:ea typeface="Cambria" panose="02040503050406030204" pitchFamily="18" charset="0"/>
              </a:rPr>
              <a:t>, </a:t>
            </a:r>
            <a:r>
              <a:rPr lang="en-US" sz="2400" dirty="0">
                <a:solidFill>
                  <a:srgbClr val="BF17B7"/>
                </a:solidFill>
                <a:latin typeface="Cambria" panose="02040503050406030204" pitchFamily="18" charset="0"/>
                <a:ea typeface="Cambria" panose="02040503050406030204" pitchFamily="18" charset="0"/>
              </a:rPr>
              <a:t>pausing</a:t>
            </a:r>
            <a:r>
              <a:rPr lang="en-US" sz="2400" dirty="0">
                <a:latin typeface="Cambria" panose="02040503050406030204" pitchFamily="18" charset="0"/>
                <a:ea typeface="Cambria" panose="02040503050406030204" pitchFamily="18" charset="0"/>
              </a:rPr>
              <a:t> which help to organize the </a:t>
            </a:r>
            <a:r>
              <a:rPr lang="en-US" sz="2400" b="1" dirty="0">
                <a:latin typeface="Cambria" panose="02040503050406030204" pitchFamily="18" charset="0"/>
                <a:ea typeface="Cambria" panose="02040503050406030204" pitchFamily="18" charset="0"/>
              </a:rPr>
              <a:t>sounds into meaningful word-forms</a:t>
            </a:r>
            <a:r>
              <a:rPr lang="en-US" sz="2400" dirty="0">
                <a:latin typeface="Cambria" panose="02040503050406030204" pitchFamily="18" charset="0"/>
                <a:ea typeface="Cambria" panose="02040503050406030204" pitchFamily="18" charset="0"/>
              </a:rPr>
              <a:t>, and the </a:t>
            </a:r>
            <a:r>
              <a:rPr lang="en-US" sz="2400" b="1" dirty="0">
                <a:latin typeface="Cambria" panose="02040503050406030204" pitchFamily="18" charset="0"/>
                <a:ea typeface="Cambria" panose="02040503050406030204" pitchFamily="18" charset="0"/>
              </a:rPr>
              <a:t>words into utterances</a:t>
            </a:r>
            <a:r>
              <a:rPr lang="en-US" sz="2400" dirty="0">
                <a:latin typeface="Cambria" panose="02040503050406030204" pitchFamily="18" charset="0"/>
                <a:ea typeface="Cambria" panose="02040503050406030204" pitchFamily="18" charset="0"/>
              </a:rPr>
              <a:t>.</a:t>
            </a:r>
            <a:endParaRPr lang="ro-RO" sz="2400" dirty="0">
              <a:latin typeface="Cambria" panose="02040503050406030204" pitchFamily="18" charset="0"/>
              <a:ea typeface="Cambria" panose="02040503050406030204" pitchFamily="18" charset="0"/>
            </a:endParaRPr>
          </a:p>
          <a:p>
            <a:pPr marL="514350" indent="-514350">
              <a:spcBef>
                <a:spcPts val="600"/>
              </a:spcBef>
              <a:spcAft>
                <a:spcPts val="600"/>
              </a:spcAft>
              <a:buFont typeface="+mj-lt"/>
              <a:buAutoNum type="arabicPeriod"/>
            </a:pPr>
            <a:r>
              <a:rPr lang="en-US" sz="2400" b="1" dirty="0">
                <a:latin typeface="Cambria" panose="02040503050406030204" pitchFamily="18" charset="0"/>
                <a:ea typeface="Cambria" panose="02040503050406030204" pitchFamily="18" charset="0"/>
              </a:rPr>
              <a:t>Self-monitoring (rethinking, self-correcting) – </a:t>
            </a:r>
            <a:r>
              <a:rPr lang="en-US" sz="2400" dirty="0">
                <a:latin typeface="Cambria" panose="02040503050406030204" pitchFamily="18" charset="0"/>
                <a:ea typeface="Cambria" panose="02040503050406030204" pitchFamily="18" charset="0"/>
              </a:rPr>
              <a:t>a process that happens </a:t>
            </a:r>
            <a:r>
              <a:rPr lang="en-US" sz="2400" b="1" dirty="0">
                <a:latin typeface="Cambria" panose="02040503050406030204" pitchFamily="18" charset="0"/>
                <a:ea typeface="Cambria" panose="02040503050406030204" pitchFamily="18" charset="0"/>
              </a:rPr>
              <a:t>concurrently</a:t>
            </a:r>
            <a:r>
              <a:rPr lang="en-US" sz="2400" dirty="0">
                <a:latin typeface="Cambria" panose="02040503050406030204" pitchFamily="18" charset="0"/>
                <a:ea typeface="Cambria" panose="02040503050406030204" pitchFamily="18" charset="0"/>
              </a:rPr>
              <a:t> with the stages of conceptualization, formulation, and articulation.</a:t>
            </a:r>
          </a:p>
          <a:p>
            <a:pPr lvl="2">
              <a:spcBef>
                <a:spcPts val="600"/>
              </a:spcBef>
              <a:spcAft>
                <a:spcPts val="600"/>
              </a:spcAft>
              <a:buFont typeface="Wingdings" panose="05000000000000000000" pitchFamily="2" charset="2"/>
              <a:buChar char="Ø"/>
            </a:pPr>
            <a:r>
              <a:rPr lang="en-US" sz="2400" b="1" dirty="0" smtClean="0">
                <a:latin typeface="Cambria" panose="02040503050406030204" pitchFamily="18" charset="0"/>
                <a:ea typeface="Cambria" panose="02040503050406030204" pitchFamily="18" charset="0"/>
              </a:rPr>
              <a:t>Self-monitoring </a:t>
            </a:r>
            <a:r>
              <a:rPr lang="en-US" sz="2400" dirty="0">
                <a:latin typeface="Cambria" panose="02040503050406030204" pitchFamily="18" charset="0"/>
                <a:ea typeface="Cambria" panose="02040503050406030204" pitchFamily="18" charset="0"/>
              </a:rPr>
              <a:t>while </a:t>
            </a:r>
            <a:r>
              <a:rPr lang="en-US" sz="2400" b="1" dirty="0">
                <a:latin typeface="Cambria" panose="02040503050406030204" pitchFamily="18" charset="0"/>
                <a:ea typeface="Cambria" panose="02040503050406030204" pitchFamily="18" charset="0"/>
              </a:rPr>
              <a:t>planning - </a:t>
            </a:r>
            <a:r>
              <a:rPr lang="en-US" sz="2400" dirty="0">
                <a:latin typeface="Cambria" panose="02040503050406030204" pitchFamily="18" charset="0"/>
                <a:ea typeface="Cambria" panose="02040503050406030204" pitchFamily="18" charset="0"/>
              </a:rPr>
              <a:t>may result in the abandonment of the message altogether, as when someone starts to gossip and then realizes that the subject of the gossip is within hearing distance.</a:t>
            </a:r>
            <a:endParaRPr lang="ro-RO" sz="2400" dirty="0">
              <a:latin typeface="Cambria" panose="02040503050406030204" pitchFamily="18" charset="0"/>
              <a:ea typeface="Cambria" panose="02040503050406030204" pitchFamily="18" charset="0"/>
            </a:endParaRPr>
          </a:p>
          <a:p>
            <a:pPr lvl="2">
              <a:spcBef>
                <a:spcPts val="600"/>
              </a:spcBef>
              <a:spcAft>
                <a:spcPts val="600"/>
              </a:spcAft>
              <a:buFont typeface="Wingdings" panose="05000000000000000000" pitchFamily="2" charset="2"/>
              <a:buChar char="Ø"/>
            </a:pPr>
            <a:r>
              <a:rPr lang="en-US" sz="2400" b="1" dirty="0">
                <a:latin typeface="Cambria" panose="02040503050406030204" pitchFamily="18" charset="0"/>
                <a:ea typeface="Cambria" panose="02040503050406030204" pitchFamily="18" charset="0"/>
              </a:rPr>
              <a:t>Self-monitoring </a:t>
            </a:r>
            <a:r>
              <a:rPr lang="en-US" sz="2400" dirty="0">
                <a:latin typeface="Cambria" panose="02040503050406030204" pitchFamily="18" charset="0"/>
                <a:ea typeface="Cambria" panose="02040503050406030204" pitchFamily="18" charset="0"/>
              </a:rPr>
              <a:t>at the </a:t>
            </a:r>
            <a:r>
              <a:rPr lang="en-US" sz="2400" b="1" dirty="0">
                <a:latin typeface="Cambria" panose="02040503050406030204" pitchFamily="18" charset="0"/>
                <a:ea typeface="Cambria" panose="02040503050406030204" pitchFamily="18" charset="0"/>
              </a:rPr>
              <a:t>formulation </a:t>
            </a:r>
            <a:r>
              <a:rPr lang="en-US" sz="2400" dirty="0">
                <a:latin typeface="Cambria" panose="02040503050406030204" pitchFamily="18" charset="0"/>
                <a:ea typeface="Cambria" panose="02040503050406030204" pitchFamily="18" charset="0"/>
              </a:rPr>
              <a:t>stage may result in a </a:t>
            </a:r>
            <a:r>
              <a:rPr lang="en-US" sz="2400" dirty="0">
                <a:solidFill>
                  <a:srgbClr val="BF17B7"/>
                </a:solidFill>
                <a:latin typeface="Cambria" panose="02040503050406030204" pitchFamily="18" charset="0"/>
                <a:ea typeface="Cambria" panose="02040503050406030204" pitchFamily="18" charset="0"/>
              </a:rPr>
              <a:t>slowing down</a:t>
            </a:r>
            <a:r>
              <a:rPr lang="en-US" sz="2400" dirty="0">
                <a:latin typeface="Cambria" panose="02040503050406030204" pitchFamily="18" charset="0"/>
                <a:ea typeface="Cambria" panose="02040503050406030204" pitchFamily="18" charset="0"/>
              </a:rPr>
              <a:t>, or a </a:t>
            </a:r>
            <a:r>
              <a:rPr lang="en-US" sz="2400" dirty="0">
                <a:solidFill>
                  <a:schemeClr val="accent1">
                    <a:lumMod val="75000"/>
                  </a:schemeClr>
                </a:solidFill>
                <a:latin typeface="Cambria" panose="02040503050406030204" pitchFamily="18" charset="0"/>
                <a:ea typeface="Cambria" panose="02040503050406030204" pitchFamily="18" charset="0"/>
              </a:rPr>
              <a:t>pause</a:t>
            </a:r>
            <a:r>
              <a:rPr lang="en-US" sz="2400" dirty="0">
                <a:latin typeface="Cambria" panose="02040503050406030204" pitchFamily="18" charset="0"/>
                <a:ea typeface="Cambria" panose="02040503050406030204" pitchFamily="18" charset="0"/>
              </a:rPr>
              <a:t> and the subsequent backtracking and </a:t>
            </a:r>
            <a:r>
              <a:rPr lang="en-US" sz="2400" b="1" dirty="0">
                <a:latin typeface="Cambria" panose="02040503050406030204" pitchFamily="18" charset="0"/>
                <a:ea typeface="Cambria" panose="02040503050406030204" pitchFamily="18" charset="0"/>
              </a:rPr>
              <a:t>re-phrasing</a:t>
            </a:r>
            <a:r>
              <a:rPr lang="en-US" sz="2400" dirty="0">
                <a:latin typeface="Cambria" panose="02040503050406030204" pitchFamily="18" charset="0"/>
                <a:ea typeface="Cambria" panose="02040503050406030204" pitchFamily="18" charset="0"/>
              </a:rPr>
              <a:t> of </a:t>
            </a:r>
            <a:r>
              <a:rPr lang="en-US" sz="2400" b="1" dirty="0">
                <a:latin typeface="Cambria" panose="02040503050406030204" pitchFamily="18" charset="0"/>
                <a:ea typeface="Cambria" panose="02040503050406030204" pitchFamily="18" charset="0"/>
              </a:rPr>
              <a:t>an utterance</a:t>
            </a:r>
            <a:r>
              <a:rPr lang="en-US" sz="2400" dirty="0">
                <a:latin typeface="Cambria" panose="02040503050406030204" pitchFamily="18" charset="0"/>
                <a:ea typeface="Cambria" panose="02040503050406030204" pitchFamily="18" charset="0"/>
              </a:rPr>
              <a:t>.</a:t>
            </a:r>
            <a:endParaRPr lang="ro-RO" sz="2400" dirty="0">
              <a:latin typeface="Cambria" panose="02040503050406030204" pitchFamily="18" charset="0"/>
              <a:ea typeface="Cambria" panose="02040503050406030204" pitchFamily="18" charset="0"/>
            </a:endParaRPr>
          </a:p>
          <a:p>
            <a:pPr lvl="2">
              <a:spcBef>
                <a:spcPts val="600"/>
              </a:spcBef>
              <a:spcAft>
                <a:spcPts val="600"/>
              </a:spcAft>
              <a:buFont typeface="Wingdings" panose="05000000000000000000" pitchFamily="2" charset="2"/>
              <a:buChar char="Ø"/>
            </a:pPr>
            <a:r>
              <a:rPr lang="en-US" sz="2400" b="1" dirty="0">
                <a:latin typeface="Cambria" panose="02040503050406030204" pitchFamily="18" charset="0"/>
                <a:ea typeface="Cambria" panose="02040503050406030204" pitchFamily="18" charset="0"/>
              </a:rPr>
              <a:t>Self-monitoring </a:t>
            </a:r>
            <a:r>
              <a:rPr lang="en-US" sz="2400" dirty="0">
                <a:latin typeface="Cambria" panose="02040503050406030204" pitchFamily="18" charset="0"/>
                <a:ea typeface="Cambria" panose="02040503050406030204" pitchFamily="18" charset="0"/>
              </a:rPr>
              <a:t>of</a:t>
            </a:r>
            <a:r>
              <a:rPr lang="en-US" sz="2400" b="1" dirty="0">
                <a:latin typeface="Cambria" panose="02040503050406030204" pitchFamily="18" charset="0"/>
                <a:ea typeface="Cambria" panose="02040503050406030204" pitchFamily="18" charset="0"/>
              </a:rPr>
              <a:t> articulation </a:t>
            </a:r>
            <a:r>
              <a:rPr lang="en-US" sz="2400" dirty="0">
                <a:latin typeface="Cambria" panose="02040503050406030204" pitchFamily="18" charset="0"/>
                <a:ea typeface="Cambria" panose="02040503050406030204" pitchFamily="18" charset="0"/>
              </a:rPr>
              <a:t>results in the kind of corrections that even </a:t>
            </a:r>
            <a:r>
              <a:rPr lang="en-US" sz="2400" b="1" dirty="0">
                <a:latin typeface="Cambria" panose="02040503050406030204" pitchFamily="18" charset="0"/>
                <a:ea typeface="Cambria" panose="02040503050406030204" pitchFamily="18" charset="0"/>
              </a:rPr>
              <a:t>fluent speaker </a:t>
            </a:r>
            <a:r>
              <a:rPr lang="en-US" sz="2400" dirty="0" smtClean="0">
                <a:latin typeface="Cambria" panose="02040503050406030204" pitchFamily="18" charset="0"/>
                <a:ea typeface="Cambria" panose="02040503050406030204" pitchFamily="18" charset="0"/>
              </a:rPr>
              <a:t>have </a:t>
            </a:r>
            <a:r>
              <a:rPr lang="en-US" sz="2400" dirty="0">
                <a:latin typeface="Cambria" panose="02040503050406030204" pitchFamily="18" charset="0"/>
                <a:ea typeface="Cambria" panose="02040503050406030204" pitchFamily="18" charset="0"/>
              </a:rPr>
              <a:t>to make when a </a:t>
            </a:r>
            <a:r>
              <a:rPr lang="en-US" sz="2400" b="1" dirty="0">
                <a:latin typeface="Cambria" panose="02040503050406030204" pitchFamily="18" charset="0"/>
                <a:ea typeface="Cambria" panose="02040503050406030204" pitchFamily="18" charset="0"/>
              </a:rPr>
              <a:t>wrong word </a:t>
            </a:r>
            <a:r>
              <a:rPr lang="en-US" sz="2400" dirty="0">
                <a:latin typeface="Cambria" panose="02040503050406030204" pitchFamily="18" charset="0"/>
                <a:ea typeface="Cambria" panose="02040503050406030204" pitchFamily="18" charset="0"/>
              </a:rPr>
              <a:t>pops up.</a:t>
            </a:r>
            <a:endParaRPr lang="ro-RO" sz="2400" dirty="0">
              <a:latin typeface="Cambria" panose="02040503050406030204" pitchFamily="18" charset="0"/>
              <a:ea typeface="Cambria" panose="02040503050406030204" pitchFamily="18" charset="0"/>
            </a:endParaRPr>
          </a:p>
          <a:p>
            <a:pPr marL="457200" lvl="1" indent="0">
              <a:spcBef>
                <a:spcPts val="600"/>
              </a:spcBef>
              <a:spcAft>
                <a:spcPts val="600"/>
              </a:spcAft>
              <a:buNone/>
            </a:pPr>
            <a:endParaRPr lang="ro-RO" dirty="0"/>
          </a:p>
        </p:txBody>
      </p:sp>
    </p:spTree>
    <p:extLst>
      <p:ext uri="{BB962C8B-B14F-4D97-AF65-F5344CB8AC3E}">
        <p14:creationId xmlns:p14="http://schemas.microsoft.com/office/powerpoint/2010/main" val="2590111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5036" y="707012"/>
            <a:ext cx="8125904" cy="5416868"/>
          </a:xfrm>
          <a:prstGeom prst="rect">
            <a:avLst/>
          </a:prstGeom>
          <a:solidFill>
            <a:srgbClr val="E1F0FF"/>
          </a:solidFill>
        </p:spPr>
        <p:txBody>
          <a:bodyPr wrap="square" rtlCol="0">
            <a:spAutoFit/>
          </a:bodyPr>
          <a:lstStyle/>
          <a:p>
            <a:r>
              <a:rPr lang="ro-RO" sz="2600" b="1" dirty="0">
                <a:latin typeface="Cambria" panose="02040503050406030204" pitchFamily="18" charset="0"/>
                <a:ea typeface="Cambria" panose="02040503050406030204" pitchFamily="18" charset="0"/>
              </a:rPr>
              <a:t>Features of communicative activities</a:t>
            </a:r>
            <a:endParaRPr lang="en-US" sz="2600" b="1" dirty="0">
              <a:latin typeface="Cambria" panose="02040503050406030204" pitchFamily="18" charset="0"/>
              <a:ea typeface="Cambria" panose="02040503050406030204" pitchFamily="18" charset="0"/>
            </a:endParaRPr>
          </a:p>
          <a:p>
            <a:endParaRPr lang="ro-RO" b="1" dirty="0"/>
          </a:p>
          <a:p>
            <a:pPr marL="742950" lvl="1" indent="-285750">
              <a:buFont typeface="Arial" panose="020B0604020202020204" pitchFamily="34" charset="0"/>
              <a:buChar char="•"/>
            </a:pPr>
            <a:r>
              <a:rPr lang="ro-RO" sz="2200" dirty="0">
                <a:latin typeface="Cambria" panose="02040503050406030204" pitchFamily="18" charset="0"/>
                <a:ea typeface="Cambria" panose="02040503050406030204" pitchFamily="18" charset="0"/>
              </a:rPr>
              <a:t>Motivation of the activity to achieve some </a:t>
            </a:r>
            <a:r>
              <a:rPr lang="ro-RO" sz="2200" b="1" dirty="0">
                <a:latin typeface="Cambria" panose="02040503050406030204" pitchFamily="18" charset="0"/>
                <a:ea typeface="Cambria" panose="02040503050406030204" pitchFamily="18" charset="0"/>
              </a:rPr>
              <a:t>outcome</a:t>
            </a:r>
            <a:r>
              <a:rPr lang="ro-RO" sz="2200" dirty="0">
                <a:latin typeface="Cambria" panose="02040503050406030204" pitchFamily="18" charset="0"/>
                <a:ea typeface="Cambria" panose="02040503050406030204" pitchFamily="18" charset="0"/>
              </a:rPr>
              <a:t>, using language</a:t>
            </a:r>
            <a:r>
              <a:rPr lang="en-US" sz="2200" dirty="0">
                <a:latin typeface="Cambria" panose="02040503050406030204" pitchFamily="18" charset="0"/>
                <a:ea typeface="Cambria" panose="02040503050406030204" pitchFamily="18" charset="0"/>
              </a:rPr>
              <a:t>;</a:t>
            </a:r>
          </a:p>
          <a:p>
            <a:pPr marL="742950" lvl="1" indent="-285750">
              <a:buFont typeface="Arial" panose="020B0604020202020204" pitchFamily="34" charset="0"/>
              <a:buChar char="•"/>
            </a:pPr>
            <a:r>
              <a:rPr lang="en-US" sz="2200" dirty="0">
                <a:latin typeface="Cambria" panose="02040503050406030204" pitchFamily="18" charset="0"/>
                <a:ea typeface="Cambria" panose="02040503050406030204" pitchFamily="18" charset="0"/>
              </a:rPr>
              <a:t>The activity takes place </a:t>
            </a:r>
            <a:r>
              <a:rPr lang="en-US" sz="2200" b="1" dirty="0">
                <a:latin typeface="Cambria" panose="02040503050406030204" pitchFamily="18" charset="0"/>
                <a:ea typeface="Cambria" panose="02040503050406030204" pitchFamily="18" charset="0"/>
              </a:rPr>
              <a:t>in real time;</a:t>
            </a:r>
          </a:p>
          <a:p>
            <a:pPr marL="742950" lvl="1" indent="-285750">
              <a:buFont typeface="Arial" panose="020B0604020202020204" pitchFamily="34" charset="0"/>
              <a:buChar char="•"/>
            </a:pPr>
            <a:r>
              <a:rPr lang="en-US" sz="2200" dirty="0">
                <a:latin typeface="Cambria" panose="02040503050406030204" pitchFamily="18" charset="0"/>
                <a:ea typeface="Cambria" panose="02040503050406030204" pitchFamily="18" charset="0"/>
              </a:rPr>
              <a:t>Achieving the outcome requires the participants to </a:t>
            </a:r>
            <a:r>
              <a:rPr lang="en-US" sz="2200" b="1" dirty="0">
                <a:latin typeface="Cambria" panose="02040503050406030204" pitchFamily="18" charset="0"/>
                <a:ea typeface="Cambria" panose="02040503050406030204" pitchFamily="18" charset="0"/>
              </a:rPr>
              <a:t>interact</a:t>
            </a:r>
            <a:r>
              <a:rPr lang="en-US" sz="2200" dirty="0">
                <a:latin typeface="Cambria" panose="02040503050406030204" pitchFamily="18" charset="0"/>
                <a:ea typeface="Cambria" panose="02040503050406030204" pitchFamily="18" charset="0"/>
              </a:rPr>
              <a:t>, to </a:t>
            </a:r>
            <a:r>
              <a:rPr lang="en-US" sz="2200" b="1" dirty="0">
                <a:latin typeface="Cambria" panose="02040503050406030204" pitchFamily="18" charset="0"/>
                <a:ea typeface="Cambria" panose="02040503050406030204" pitchFamily="18" charset="0"/>
              </a:rPr>
              <a:t>listen as well as to speak</a:t>
            </a:r>
            <a:r>
              <a:rPr lang="en-US" sz="2200" dirty="0">
                <a:latin typeface="Cambria" panose="02040503050406030204" pitchFamily="18" charset="0"/>
                <a:ea typeface="Cambria" panose="02040503050406030204" pitchFamily="18" charset="0"/>
              </a:rPr>
              <a:t>;</a:t>
            </a:r>
          </a:p>
          <a:p>
            <a:pPr marL="742950" lvl="1" indent="-285750">
              <a:buFont typeface="Arial" panose="020B0604020202020204" pitchFamily="34" charset="0"/>
              <a:buChar char="•"/>
            </a:pPr>
            <a:r>
              <a:rPr lang="en-US" sz="2200" dirty="0">
                <a:latin typeface="Cambria" panose="02040503050406030204" pitchFamily="18" charset="0"/>
                <a:ea typeface="Cambria" panose="02040503050406030204" pitchFamily="18" charset="0"/>
              </a:rPr>
              <a:t>Because of the spontaneous and jointly constructed nature of the interaction, the outcome is not 100 % predictable;</a:t>
            </a:r>
          </a:p>
          <a:p>
            <a:pPr marL="742950" lvl="1" indent="-285750">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There </a:t>
            </a:r>
            <a:r>
              <a:rPr lang="en-US" sz="2200" dirty="0">
                <a:latin typeface="Cambria" panose="02040503050406030204" pitchFamily="18" charset="0"/>
                <a:ea typeface="Cambria" panose="02040503050406030204" pitchFamily="18" charset="0"/>
              </a:rPr>
              <a:t>is no </a:t>
            </a:r>
            <a:r>
              <a:rPr lang="en-US" sz="2200" b="1" dirty="0">
                <a:latin typeface="Cambria" panose="02040503050406030204" pitchFamily="18" charset="0"/>
                <a:ea typeface="Cambria" panose="02040503050406030204" pitchFamily="18" charset="0"/>
              </a:rPr>
              <a:t>restriction of the language used.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ro-RO" dirty="0"/>
          </a:p>
        </p:txBody>
      </p:sp>
    </p:spTree>
    <p:extLst>
      <p:ext uri="{BB962C8B-B14F-4D97-AF65-F5344CB8AC3E}">
        <p14:creationId xmlns:p14="http://schemas.microsoft.com/office/powerpoint/2010/main" val="261390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88" y="188538"/>
            <a:ext cx="8870622" cy="636309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0" indent="0">
              <a:buNone/>
            </a:pPr>
            <a:r>
              <a:rPr lang="en-US" sz="2600" dirty="0" smtClean="0">
                <a:latin typeface="Cambria" panose="02040503050406030204" pitchFamily="18" charset="0"/>
                <a:ea typeface="Cambria" panose="02040503050406030204" pitchFamily="18" charset="0"/>
              </a:rPr>
              <a:t>Examples of activities to develop </a:t>
            </a:r>
            <a:r>
              <a:rPr lang="en-US" sz="2600" dirty="0" err="1" smtClean="0">
                <a:latin typeface="Cambria" panose="02040503050406030204" pitchFamily="18" charset="0"/>
                <a:ea typeface="Cambria" panose="02040503050406030204" pitchFamily="18" charset="0"/>
              </a:rPr>
              <a:t>sts’s</a:t>
            </a:r>
            <a:r>
              <a:rPr lang="en-US" sz="2600" dirty="0" smtClean="0">
                <a:latin typeface="Cambria" panose="02040503050406030204" pitchFamily="18" charset="0"/>
                <a:ea typeface="Cambria" panose="02040503050406030204" pitchFamily="18" charset="0"/>
              </a:rPr>
              <a:t> autonomy</a:t>
            </a:r>
            <a:r>
              <a:rPr lang="en-US" dirty="0" smtClean="0">
                <a:latin typeface="Cambria" panose="02040503050406030204" pitchFamily="18" charset="0"/>
                <a:ea typeface="Cambria" panose="02040503050406030204" pitchFamily="18" charset="0"/>
              </a:rPr>
              <a:t>:</a:t>
            </a:r>
            <a:endParaRPr lang="ro-RO"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1197957" y="631596"/>
            <a:ext cx="5601981" cy="2403835"/>
          </a:xfrm>
          <a:prstGeom prst="rect">
            <a:avLst/>
          </a:prstGeom>
        </p:spPr>
      </p:pic>
      <p:pic>
        <p:nvPicPr>
          <p:cNvPr id="6" name="Picture 5"/>
          <p:cNvPicPr>
            <a:picLocks noChangeAspect="1"/>
          </p:cNvPicPr>
          <p:nvPr/>
        </p:nvPicPr>
        <p:blipFill rotWithShape="1">
          <a:blip r:embed="rId3"/>
          <a:srcRect b="7933"/>
          <a:stretch/>
        </p:blipFill>
        <p:spPr>
          <a:xfrm>
            <a:off x="1386494" y="3029835"/>
            <a:ext cx="5014306" cy="3699490"/>
          </a:xfrm>
          <a:prstGeom prst="rect">
            <a:avLst/>
          </a:prstGeom>
        </p:spPr>
      </p:pic>
    </p:spTree>
    <p:extLst>
      <p:ext uri="{BB962C8B-B14F-4D97-AF65-F5344CB8AC3E}">
        <p14:creationId xmlns:p14="http://schemas.microsoft.com/office/powerpoint/2010/main" val="3435172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74" y="113123"/>
            <a:ext cx="8880051" cy="655006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0" indent="0">
              <a:buNone/>
            </a:pPr>
            <a:r>
              <a:rPr lang="en-US" dirty="0" smtClean="0">
                <a:latin typeface="Cambria" panose="02040503050406030204" pitchFamily="18" charset="0"/>
                <a:ea typeface="Cambria" panose="02040503050406030204" pitchFamily="18" charset="0"/>
              </a:rPr>
              <a:t>Examples of activities to develop </a:t>
            </a:r>
            <a:r>
              <a:rPr lang="en-US" dirty="0" err="1" smtClean="0">
                <a:latin typeface="Cambria" panose="02040503050406030204" pitchFamily="18" charset="0"/>
                <a:ea typeface="Cambria" panose="02040503050406030204" pitchFamily="18" charset="0"/>
              </a:rPr>
              <a:t>sts’s</a:t>
            </a:r>
            <a:r>
              <a:rPr lang="en-US" dirty="0" smtClean="0">
                <a:latin typeface="Cambria" panose="02040503050406030204" pitchFamily="18" charset="0"/>
                <a:ea typeface="Cambria" panose="02040503050406030204" pitchFamily="18" charset="0"/>
              </a:rPr>
              <a:t> autonomy:</a:t>
            </a:r>
            <a:endParaRPr lang="ro-RO"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2"/>
          <a:srcRect b="40675"/>
          <a:stretch/>
        </p:blipFill>
        <p:spPr>
          <a:xfrm>
            <a:off x="1382253" y="829559"/>
            <a:ext cx="6301843" cy="2034684"/>
          </a:xfrm>
          <a:prstGeom prst="rect">
            <a:avLst/>
          </a:prstGeom>
        </p:spPr>
      </p:pic>
      <p:pic>
        <p:nvPicPr>
          <p:cNvPr id="7" name="Picture 6"/>
          <p:cNvPicPr>
            <a:picLocks noChangeAspect="1"/>
          </p:cNvPicPr>
          <p:nvPr/>
        </p:nvPicPr>
        <p:blipFill rotWithShape="1">
          <a:blip r:embed="rId3"/>
          <a:srcRect t="6423"/>
          <a:stretch/>
        </p:blipFill>
        <p:spPr>
          <a:xfrm>
            <a:off x="1382254" y="2817227"/>
            <a:ext cx="6223894" cy="3781331"/>
          </a:xfrm>
          <a:prstGeom prst="rect">
            <a:avLst/>
          </a:prstGeom>
        </p:spPr>
      </p:pic>
    </p:spTree>
    <p:extLst>
      <p:ext uri="{BB962C8B-B14F-4D97-AF65-F5344CB8AC3E}">
        <p14:creationId xmlns:p14="http://schemas.microsoft.com/office/powerpoint/2010/main" val="2742797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231" y="263951"/>
            <a:ext cx="8653806" cy="6460699"/>
          </a:xfrm>
          <a:solidFill>
            <a:srgbClr val="E1F0FF"/>
          </a:solidFill>
        </p:spPr>
        <p:txBody>
          <a:bodyPr>
            <a:normAutofit/>
          </a:bodyPr>
          <a:lstStyle/>
          <a:p>
            <a:pPr marL="0" indent="0">
              <a:buNone/>
            </a:pPr>
            <a:r>
              <a:rPr lang="en-US" sz="2900" b="1" dirty="0">
                <a:latin typeface="Cambria" panose="02040503050406030204" pitchFamily="18" charset="0"/>
                <a:ea typeface="Cambria" panose="02040503050406030204" pitchFamily="18" charset="0"/>
              </a:rPr>
              <a:t>Criteria for Speaking </a:t>
            </a:r>
            <a:r>
              <a:rPr lang="en-US" sz="2900" b="1" dirty="0" smtClean="0">
                <a:latin typeface="Cambria" panose="02040503050406030204" pitchFamily="18" charset="0"/>
                <a:ea typeface="Cambria" panose="02040503050406030204" pitchFamily="18" charset="0"/>
              </a:rPr>
              <a:t>Tasks</a:t>
            </a:r>
            <a:endParaRPr lang="ro-RO" sz="2900" b="1" dirty="0" smtClean="0">
              <a:latin typeface="Cambria" panose="02040503050406030204" pitchFamily="18" charset="0"/>
              <a:ea typeface="Cambria" panose="02040503050406030204" pitchFamily="18" charset="0"/>
            </a:endParaRPr>
          </a:p>
          <a:p>
            <a:pPr lvl="1">
              <a:buFont typeface="Wingdings" panose="05000000000000000000" pitchFamily="2" charset="2"/>
              <a:buChar char="§"/>
            </a:pPr>
            <a:r>
              <a:rPr lang="en-US" sz="2200" b="1" dirty="0" smtClean="0">
                <a:latin typeface="Cambria" panose="02040503050406030204" pitchFamily="18" charset="0"/>
                <a:ea typeface="Cambria" panose="02040503050406030204" pitchFamily="18" charset="0"/>
              </a:rPr>
              <a:t>Productivity</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 a speaking activity needs to be maximally language productive in order to provide the best conditions for autonomous language use. </a:t>
            </a:r>
          </a:p>
          <a:p>
            <a:pPr lvl="1">
              <a:buFont typeface="Wingdings" panose="05000000000000000000" pitchFamily="2" charset="2"/>
              <a:buChar char="§"/>
            </a:pPr>
            <a:r>
              <a:rPr lang="en-US" sz="2200" b="1" dirty="0" smtClean="0">
                <a:latin typeface="Cambria" panose="02040503050406030204" pitchFamily="18" charset="0"/>
                <a:ea typeface="Cambria" panose="02040503050406030204" pitchFamily="18" charset="0"/>
              </a:rPr>
              <a:t>Purposefulness</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the speaking activity has a clear outcome, especially one which requires learners to work together to achieve a common purpose. For example, the aim of having to </a:t>
            </a:r>
            <a:r>
              <a:rPr lang="en-US" sz="2200" b="1" dirty="0">
                <a:latin typeface="Cambria" panose="02040503050406030204" pitchFamily="18" charset="0"/>
                <a:ea typeface="Cambria" panose="02040503050406030204" pitchFamily="18" charset="0"/>
              </a:rPr>
              <a:t>reach a jointly agreed </a:t>
            </a:r>
            <a:r>
              <a:rPr lang="en-US" sz="2200" b="1" dirty="0" smtClean="0">
                <a:latin typeface="Cambria" panose="02040503050406030204" pitchFamily="18" charset="0"/>
                <a:ea typeface="Cambria" panose="02040503050406030204" pitchFamily="18" charset="0"/>
              </a:rPr>
              <a:t>decision</a:t>
            </a:r>
            <a:r>
              <a:rPr lang="en-US" sz="2200" dirty="0" smtClean="0">
                <a:latin typeface="Cambria" panose="02040503050406030204" pitchFamily="18" charset="0"/>
                <a:ea typeface="Cambria" panose="02040503050406030204" pitchFamily="18" charset="0"/>
              </a:rPr>
              <a:t>; </a:t>
            </a:r>
            <a:r>
              <a:rPr lang="en-US" sz="2200" b="1" dirty="0" smtClean="0">
                <a:latin typeface="Cambria" panose="02040503050406030204" pitchFamily="18" charset="0"/>
                <a:ea typeface="Cambria" panose="02040503050406030204" pitchFamily="18" charset="0"/>
              </a:rPr>
              <a:t>reporting </a:t>
            </a:r>
            <a:r>
              <a:rPr lang="en-US" sz="2200" b="1" dirty="0">
                <a:latin typeface="Cambria" panose="02040503050406030204" pitchFamily="18" charset="0"/>
                <a:ea typeface="Cambria" panose="02040503050406030204" pitchFamily="18" charset="0"/>
              </a:rPr>
              <a:t>to the class on their discussion</a:t>
            </a:r>
            <a:r>
              <a:rPr lang="en-US" sz="2200" dirty="0">
                <a:latin typeface="Cambria" panose="02040503050406030204" pitchFamily="18" charset="0"/>
                <a:ea typeface="Cambria" panose="02040503050406030204" pitchFamily="18" charset="0"/>
              </a:rPr>
              <a:t> is also an effective way of ensuring a greater degree of commitment to the task. </a:t>
            </a:r>
            <a:r>
              <a:rPr lang="en-US" sz="2200" b="1" dirty="0">
                <a:latin typeface="Cambria" panose="02040503050406030204" pitchFamily="18" charset="0"/>
                <a:ea typeface="Cambria" panose="02040503050406030204" pitchFamily="18" charset="0"/>
              </a:rPr>
              <a:t>A competitive element </a:t>
            </a:r>
            <a:r>
              <a:rPr lang="en-US" sz="2200" dirty="0">
                <a:latin typeface="Cambria" panose="02040503050406030204" pitchFamily="18" charset="0"/>
                <a:ea typeface="Cambria" panose="02040503050406030204" pitchFamily="18" charset="0"/>
              </a:rPr>
              <a:t>- such as turning the task into a race - can also help.</a:t>
            </a:r>
          </a:p>
          <a:p>
            <a:pPr lvl="1">
              <a:buFont typeface="Wingdings" panose="05000000000000000000" pitchFamily="2" charset="2"/>
              <a:buChar char="§"/>
            </a:pPr>
            <a:r>
              <a:rPr lang="en-US" sz="2200" b="1" dirty="0" smtClean="0">
                <a:latin typeface="Cambria" panose="02040503050406030204" pitchFamily="18" charset="0"/>
                <a:ea typeface="Cambria" panose="02040503050406030204" pitchFamily="18" charset="0"/>
              </a:rPr>
              <a:t>Interactivit</a:t>
            </a:r>
            <a:r>
              <a:rPr lang="en-US" sz="2200" dirty="0" smtClean="0">
                <a:latin typeface="Cambria" panose="02040503050406030204" pitchFamily="18" charset="0"/>
                <a:ea typeface="Cambria" panose="02040503050406030204" pitchFamily="18" charset="0"/>
              </a:rPr>
              <a:t>y </a:t>
            </a:r>
            <a:r>
              <a:rPr lang="en-US" sz="2200" dirty="0">
                <a:latin typeface="Cambria" panose="02040503050406030204" pitchFamily="18" charset="0"/>
                <a:ea typeface="Cambria" panose="02040503050406030204" pitchFamily="18" charset="0"/>
              </a:rPr>
              <a:t>- activities </a:t>
            </a:r>
            <a:r>
              <a:rPr lang="en-US" sz="2200" noProof="1" smtClean="0">
                <a:latin typeface="Cambria" panose="02040503050406030204" pitchFamily="18" charset="0"/>
                <a:ea typeface="Cambria" panose="02040503050406030204" pitchFamily="18" charset="0"/>
              </a:rPr>
              <a:t>should require learners to take into account the effect they are having an audience, one which can demonstrate interest, understanding</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and even ask questions or make comments at the end</a:t>
            </a:r>
            <a:r>
              <a:rPr lang="en-US" sz="2200" dirty="0" smtClean="0">
                <a:latin typeface="Cambria" panose="02040503050406030204" pitchFamily="18" charset="0"/>
                <a:ea typeface="Cambria" panose="02040503050406030204" pitchFamily="18" charset="0"/>
              </a:rPr>
              <a:t>.</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3039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767" y="339365"/>
            <a:ext cx="8465270" cy="6385285"/>
          </a:xfrm>
          <a:solidFill>
            <a:srgbClr val="E1F0FF"/>
          </a:solidFill>
        </p:spPr>
        <p:txBody>
          <a:bodyPr>
            <a:normAutofit fontScale="62500" lnSpcReduction="20000"/>
          </a:bodyPr>
          <a:lstStyle/>
          <a:p>
            <a:pPr marL="0" indent="0">
              <a:buNone/>
            </a:pPr>
            <a:endParaRPr lang="ro-RO" sz="3800" b="1" dirty="0" smtClean="0">
              <a:latin typeface="Cambria" panose="02040503050406030204" pitchFamily="18" charset="0"/>
              <a:ea typeface="Cambria" panose="02040503050406030204" pitchFamily="18" charset="0"/>
            </a:endParaRPr>
          </a:p>
          <a:p>
            <a:pPr marL="0" indent="0">
              <a:buNone/>
            </a:pPr>
            <a:r>
              <a:rPr lang="en-US" sz="3800" b="1" dirty="0" smtClean="0">
                <a:latin typeface="Cambria" panose="02040503050406030204" pitchFamily="18" charset="0"/>
                <a:ea typeface="Cambria" panose="02040503050406030204" pitchFamily="18" charset="0"/>
              </a:rPr>
              <a:t>Criteria </a:t>
            </a:r>
            <a:r>
              <a:rPr lang="en-US" sz="3800" b="1" dirty="0">
                <a:latin typeface="Cambria" panose="02040503050406030204" pitchFamily="18" charset="0"/>
                <a:ea typeface="Cambria" panose="02040503050406030204" pitchFamily="18" charset="0"/>
              </a:rPr>
              <a:t>for Speaking Tasks</a:t>
            </a:r>
          </a:p>
          <a:p>
            <a:pPr lvl="1">
              <a:lnSpc>
                <a:spcPct val="110000"/>
              </a:lnSpc>
              <a:spcBef>
                <a:spcPts val="1200"/>
              </a:spcBef>
              <a:buFont typeface="Wingdings" panose="05000000000000000000" pitchFamily="2" charset="2"/>
              <a:buChar char="§"/>
            </a:pPr>
            <a:r>
              <a:rPr lang="en-US" sz="2800" b="1" dirty="0">
                <a:latin typeface="Cambria" panose="02040503050406030204" pitchFamily="18" charset="0"/>
                <a:ea typeface="Cambria" panose="02040503050406030204" pitchFamily="18" charset="0"/>
              </a:rPr>
              <a:t>Challenge</a:t>
            </a:r>
            <a:r>
              <a:rPr lang="en-US" sz="2800" dirty="0">
                <a:latin typeface="Cambria" panose="02040503050406030204" pitchFamily="18" charset="0"/>
                <a:ea typeface="Cambria" panose="02040503050406030204" pitchFamily="18" charset="0"/>
              </a:rPr>
              <a:t> -the task should determine the learners to draw on their available communicative resources to achieve the outcome (increases achievement and excitement). If the degree of challenge is too high, this can be counterproductive, inhibiting learners or reducing them to speaking in their L1. The teacher needs to be sensitive to the degree of difficulty a task presents individual learners and to adjust the task accordingly.</a:t>
            </a:r>
          </a:p>
          <a:p>
            <a:pPr lvl="1">
              <a:lnSpc>
                <a:spcPct val="110000"/>
              </a:lnSpc>
              <a:spcBef>
                <a:spcPts val="1200"/>
              </a:spcBef>
              <a:buFont typeface="Wingdings" panose="05000000000000000000" pitchFamily="2" charset="2"/>
              <a:buChar char="§"/>
            </a:pPr>
            <a:r>
              <a:rPr lang="en-US" sz="2800" b="1" dirty="0">
                <a:latin typeface="Cambria" panose="02040503050406030204" pitchFamily="18" charset="0"/>
                <a:ea typeface="Cambria" panose="02040503050406030204" pitchFamily="18" charset="0"/>
              </a:rPr>
              <a:t>Safety</a:t>
            </a:r>
            <a:r>
              <a:rPr lang="en-US" sz="2800" dirty="0">
                <a:latin typeface="Cambria" panose="02040503050406030204" pitchFamily="18" charset="0"/>
                <a:ea typeface="Cambria" panose="02040503050406030204" pitchFamily="18" charset="0"/>
              </a:rPr>
              <a:t> - while learners should be challenged, they also need to feel confident that, when meeting those challenges and attempting autonomous language use, they can do so without too much risk. The classroom should provide the right conditions for experimentation, including a </a:t>
            </a:r>
            <a:r>
              <a:rPr lang="en-US" sz="2800" b="1" dirty="0">
                <a:latin typeface="Cambria" panose="02040503050406030204" pitchFamily="18" charset="0"/>
                <a:ea typeface="Cambria" panose="02040503050406030204" pitchFamily="18" charset="0"/>
              </a:rPr>
              <a:t>supportive classroom dynamic</a:t>
            </a:r>
            <a:r>
              <a:rPr lang="en-US" sz="2800" dirty="0">
                <a:latin typeface="Cambria" panose="02040503050406030204" pitchFamily="18" charset="0"/>
                <a:ea typeface="Cambria" panose="02040503050406030204" pitchFamily="18" charset="0"/>
              </a:rPr>
              <a:t> and a </a:t>
            </a:r>
            <a:r>
              <a:rPr lang="en-US" sz="2800" b="1" dirty="0">
                <a:latin typeface="Cambria" panose="02040503050406030204" pitchFamily="18" charset="0"/>
                <a:ea typeface="Cambria" panose="02040503050406030204" pitchFamily="18" charset="0"/>
              </a:rPr>
              <a:t>non-judgmental attitude to error on the part of the </a:t>
            </a:r>
            <a:r>
              <a:rPr lang="en-US" sz="2800" dirty="0">
                <a:latin typeface="Cambria" panose="02040503050406030204" pitchFamily="18" charset="0"/>
                <a:ea typeface="Cambria" panose="02040503050406030204" pitchFamily="18" charset="0"/>
              </a:rPr>
              <a:t>teacher. </a:t>
            </a:r>
          </a:p>
          <a:p>
            <a:pPr lvl="1">
              <a:lnSpc>
                <a:spcPct val="110000"/>
              </a:lnSpc>
              <a:spcBef>
                <a:spcPts val="1200"/>
              </a:spcBef>
              <a:buFont typeface="Wingdings" panose="05000000000000000000" pitchFamily="2" charset="2"/>
              <a:buChar char="§"/>
            </a:pPr>
            <a:r>
              <a:rPr lang="en-US" sz="2800" b="1" dirty="0">
                <a:latin typeface="Cambria" panose="02040503050406030204" pitchFamily="18" charset="0"/>
                <a:ea typeface="Cambria" panose="02040503050406030204" pitchFamily="18" charset="0"/>
              </a:rPr>
              <a:t>Authenticity</a:t>
            </a:r>
            <a:r>
              <a:rPr lang="en-US" sz="2800" dirty="0">
                <a:latin typeface="Cambria" panose="02040503050406030204" pitchFamily="18" charset="0"/>
                <a:ea typeface="Cambria" panose="02040503050406030204" pitchFamily="18" charset="0"/>
              </a:rPr>
              <a:t> - speaking tasks should have some relation to real-life language </a:t>
            </a:r>
            <a:r>
              <a:rPr lang="en-US" sz="2800" dirty="0" smtClean="0">
                <a:latin typeface="Cambria" panose="02040503050406030204" pitchFamily="18" charset="0"/>
                <a:ea typeface="Cambria" panose="02040503050406030204" pitchFamily="18" charset="0"/>
              </a:rPr>
              <a:t>use. Learners </a:t>
            </a:r>
            <a:r>
              <a:rPr lang="en-US" sz="2800" dirty="0">
                <a:latin typeface="Cambria" panose="02040503050406030204" pitchFamily="18" charset="0"/>
                <a:ea typeface="Cambria" panose="02040503050406030204" pitchFamily="18" charset="0"/>
              </a:rPr>
              <a:t>need to experience a quality of communication in the classroom that is essentially the same as communication outside the classroom, i.e. the need to perform in real operating conditions, e.g. spontaneously, unassisted, with minimal preparation, and making do with their existing resources. It also means that the kinds of topics, genres, and situations that are selected for speaking tasks bear some relation to the learners' perceived needs and interests.</a:t>
            </a:r>
            <a:endParaRPr lang="ro-RO"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689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097" y="292232"/>
            <a:ext cx="8550112" cy="6315958"/>
          </a:xfrm>
          <a:solidFill>
            <a:srgbClr val="E1F0FF"/>
          </a:solidFill>
        </p:spPr>
        <p:txBody>
          <a:bodyPr>
            <a:normAutofit fontScale="92500" lnSpcReduction="20000"/>
          </a:bodyPr>
          <a:lstStyle/>
          <a:p>
            <a:pPr marL="0" indent="0">
              <a:buNone/>
            </a:pPr>
            <a:endParaRPr lang="ro-RO" sz="2400" b="1" dirty="0" smtClean="0">
              <a:latin typeface="Cambria" panose="02040503050406030204" pitchFamily="18" charset="0"/>
              <a:ea typeface="Cambria" panose="02040503050406030204" pitchFamily="18" charset="0"/>
            </a:endParaRPr>
          </a:p>
          <a:p>
            <a:pPr marL="0" indent="0">
              <a:spcAft>
                <a:spcPts val="1200"/>
              </a:spcAft>
              <a:buNone/>
            </a:pPr>
            <a:r>
              <a:rPr lang="en-US" sz="2400" b="1" dirty="0" smtClean="0">
                <a:latin typeface="Cambria" panose="02040503050406030204" pitchFamily="18" charset="0"/>
                <a:ea typeface="Cambria" panose="02040503050406030204" pitchFamily="18" charset="0"/>
              </a:rPr>
              <a:t>Methodological </a:t>
            </a:r>
            <a:r>
              <a:rPr lang="en-US" sz="2400" b="1" dirty="0">
                <a:latin typeface="Cambria" panose="02040503050406030204" pitchFamily="18" charset="0"/>
                <a:ea typeface="Cambria" panose="02040503050406030204" pitchFamily="18" charset="0"/>
              </a:rPr>
              <a:t>approaches to speaking:</a:t>
            </a:r>
            <a:endParaRPr lang="ro-RO" sz="2400" b="1"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b="1" dirty="0">
                <a:latin typeface="Cambria" panose="02040503050406030204" pitchFamily="18" charset="0"/>
                <a:ea typeface="Cambria" panose="02040503050406030204" pitchFamily="18" charset="0"/>
              </a:rPr>
              <a:t>Integrated skills approach</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b="1" dirty="0">
                <a:latin typeface="Cambria" panose="02040503050406030204" pitchFamily="18" charset="0"/>
                <a:ea typeface="Cambria" panose="02040503050406030204" pitchFamily="18" charset="0"/>
              </a:rPr>
              <a:t>Task-based approach – </a:t>
            </a:r>
            <a:r>
              <a:rPr lang="en-US" sz="2200" dirty="0">
                <a:latin typeface="Cambria" panose="02040503050406030204" pitchFamily="18" charset="0"/>
                <a:ea typeface="Cambria" panose="02040503050406030204" pitchFamily="18" charset="0"/>
              </a:rPr>
              <a:t>processes of speaking are foregrounded</a:t>
            </a:r>
            <a:endParaRPr lang="ro-RO" sz="2200" dirty="0">
              <a:latin typeface="Cambria" panose="02040503050406030204" pitchFamily="18" charset="0"/>
              <a:ea typeface="Cambria" panose="02040503050406030204" pitchFamily="18" charset="0"/>
            </a:endParaRPr>
          </a:p>
          <a:p>
            <a:pPr lvl="1">
              <a:buFont typeface="Wingdings" panose="05000000000000000000" pitchFamily="2" charset="2"/>
              <a:buChar char="Ø"/>
            </a:pPr>
            <a:r>
              <a:rPr lang="en-US" sz="2200" b="1" dirty="0">
                <a:latin typeface="Cambria" panose="02040503050406030204" pitchFamily="18" charset="0"/>
                <a:ea typeface="Cambria" panose="02040503050406030204" pitchFamily="18" charset="0"/>
              </a:rPr>
              <a:t>Genre-based approach – </a:t>
            </a:r>
            <a:r>
              <a:rPr lang="en-US" sz="2200" dirty="0">
                <a:latin typeface="Cambria" panose="02040503050406030204" pitchFamily="18" charset="0"/>
                <a:ea typeface="Cambria" panose="02040503050406030204" pitchFamily="18" charset="0"/>
              </a:rPr>
              <a:t>products of speaking are foregrounded</a:t>
            </a:r>
            <a:endParaRPr lang="ro-RO" sz="2200" dirty="0">
              <a:latin typeface="Cambria" panose="02040503050406030204" pitchFamily="18" charset="0"/>
              <a:ea typeface="Cambria" panose="02040503050406030204" pitchFamily="18" charset="0"/>
            </a:endParaRPr>
          </a:p>
          <a:p>
            <a:pPr lvl="1">
              <a:lnSpc>
                <a:spcPct val="110000"/>
              </a:lnSpc>
              <a:spcBef>
                <a:spcPts val="0"/>
              </a:spcBef>
            </a:pPr>
            <a:endParaRPr lang="ro-RO" sz="1900" b="1" dirty="0">
              <a:latin typeface="Cambria" panose="02040503050406030204" pitchFamily="18" charset="0"/>
              <a:ea typeface="Cambria" panose="02040503050406030204" pitchFamily="18" charset="0"/>
            </a:endParaRPr>
          </a:p>
          <a:p>
            <a:pPr lvl="1">
              <a:lnSpc>
                <a:spcPct val="110000"/>
              </a:lnSpc>
              <a:spcBef>
                <a:spcPts val="0"/>
              </a:spcBef>
            </a:pPr>
            <a:r>
              <a:rPr lang="ro-RO" sz="2200" b="1" dirty="0">
                <a:latin typeface="Cambria" panose="02040503050406030204" pitchFamily="18" charset="0"/>
                <a:ea typeface="Cambria" panose="02040503050406030204" pitchFamily="18" charset="0"/>
              </a:rPr>
              <a:t>A </a:t>
            </a:r>
            <a:r>
              <a:rPr lang="en-US" sz="2200" b="1" dirty="0">
                <a:latin typeface="Cambria" panose="02040503050406030204" pitchFamily="18" charset="0"/>
                <a:ea typeface="Cambria" panose="02040503050406030204" pitchFamily="18" charset="0"/>
              </a:rPr>
              <a:t>genre </a:t>
            </a:r>
            <a:r>
              <a:rPr lang="en-US" sz="2200" dirty="0">
                <a:latin typeface="Cambria" panose="02040503050406030204" pitchFamily="18" charset="0"/>
                <a:ea typeface="Cambria" panose="02040503050406030204" pitchFamily="18" charset="0"/>
              </a:rPr>
              <a:t>is a variety of speech (or writing) </a:t>
            </a:r>
            <a:r>
              <a:rPr lang="ro-RO" sz="2200" dirty="0">
                <a:latin typeface="Cambria" panose="02040503050406030204" pitchFamily="18" charset="0"/>
                <a:ea typeface="Cambria" panose="02040503050406030204" pitchFamily="18" charset="0"/>
              </a:rPr>
              <a:t>found</a:t>
            </a:r>
            <a:r>
              <a:rPr lang="en-US" sz="2200" dirty="0">
                <a:latin typeface="Cambria" panose="02040503050406030204" pitchFamily="18" charset="0"/>
                <a:ea typeface="Cambria" panose="02040503050406030204" pitchFamily="18" charset="0"/>
              </a:rPr>
              <a:t> in a particular place, with particular people, in a particular context, to achieve a particular result, using a particular channel </a:t>
            </a:r>
            <a:r>
              <a:rPr lang="ro-RO" sz="2200" dirty="0">
                <a:latin typeface="Cambria" panose="02040503050406030204" pitchFamily="18" charset="0"/>
                <a:ea typeface="Cambria" panose="02040503050406030204" pitchFamily="18" charset="0"/>
              </a:rPr>
              <a:t>(E.</a:t>
            </a:r>
            <a:r>
              <a:rPr lang="en-US" sz="2200" dirty="0">
                <a:latin typeface="Cambria" panose="02040503050406030204" pitchFamily="18" charset="0"/>
                <a:ea typeface="Cambria" panose="02040503050406030204" pitchFamily="18" charset="0"/>
              </a:rPr>
              <a:t>g</a:t>
            </a:r>
            <a:r>
              <a:rPr lang="ro-RO" sz="2200" dirty="0">
                <a:latin typeface="Cambria" panose="02040503050406030204" pitchFamily="18" charset="0"/>
                <a:ea typeface="Cambria" panose="02040503050406030204" pitchFamily="18" charset="0"/>
              </a:rPr>
              <a:t>.</a:t>
            </a:r>
            <a:r>
              <a:rPr lang="en-US" sz="2200" dirty="0">
                <a:latin typeface="Cambria" panose="02040503050406030204" pitchFamily="18" charset="0"/>
                <a:ea typeface="Cambria" panose="02040503050406030204" pitchFamily="18" charset="0"/>
              </a:rPr>
              <a:t> face to face, by phone).</a:t>
            </a:r>
            <a:r>
              <a:rPr lang="ro-RO" sz="2200" dirty="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A genre is often characterized </a:t>
            </a:r>
            <a:r>
              <a:rPr lang="en-US" sz="2200" b="1" dirty="0">
                <a:latin typeface="Cambria" panose="02040503050406030204" pitchFamily="18" charset="0"/>
                <a:ea typeface="Cambria" panose="02040503050406030204" pitchFamily="18" charset="0"/>
              </a:rPr>
              <a:t>by specific choices about style, manner, </a:t>
            </a:r>
            <a:r>
              <a:rPr lang="en-US" sz="2200" b="1" dirty="0" smtClean="0">
                <a:latin typeface="Cambria" panose="02040503050406030204" pitchFamily="18" charset="0"/>
                <a:ea typeface="Cambria" panose="02040503050406030204" pitchFamily="18" charset="0"/>
              </a:rPr>
              <a:t>tone</a:t>
            </a:r>
            <a:r>
              <a:rPr lang="ro-RO" sz="2200" dirty="0" smtClean="0">
                <a:latin typeface="Cambria" panose="02040503050406030204" pitchFamily="18" charset="0"/>
                <a:ea typeface="Cambria" panose="02040503050406030204" pitchFamily="18" charset="0"/>
              </a:rPr>
              <a:t>, </a:t>
            </a:r>
            <a:r>
              <a:rPr lang="en-US" sz="2200" b="1" dirty="0" smtClean="0">
                <a:latin typeface="Cambria" panose="02040503050406030204" pitchFamily="18" charset="0"/>
                <a:ea typeface="Cambria" panose="02040503050406030204" pitchFamily="18" charset="0"/>
              </a:rPr>
              <a:t>quantity</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volume</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directness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choice of words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formality</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type of content</a:t>
            </a:r>
            <a:r>
              <a:rPr lang="en-US" sz="2200" dirty="0">
                <a:latin typeface="Cambria" panose="02040503050406030204" pitchFamily="18" charset="0"/>
                <a:ea typeface="Cambria" panose="02040503050406030204" pitchFamily="18" charset="0"/>
              </a:rPr>
              <a:t>, etc. </a:t>
            </a:r>
            <a:endParaRPr lang="ro-RO" sz="2200" dirty="0">
              <a:latin typeface="Cambria" panose="02040503050406030204" pitchFamily="18" charset="0"/>
              <a:ea typeface="Cambria" panose="02040503050406030204" pitchFamily="18" charset="0"/>
            </a:endParaRPr>
          </a:p>
          <a:p>
            <a:pPr lvl="2">
              <a:lnSpc>
                <a:spcPct val="110000"/>
              </a:lnSpc>
              <a:spcBef>
                <a:spcPts val="0"/>
              </a:spcBef>
            </a:pPr>
            <a:r>
              <a:rPr lang="en-US" sz="2200" dirty="0">
                <a:latin typeface="Cambria" panose="02040503050406030204" pitchFamily="18" charset="0"/>
                <a:ea typeface="Cambria" panose="02040503050406030204" pitchFamily="18" charset="0"/>
              </a:rPr>
              <a:t>Giving an academic lecture</a:t>
            </a:r>
          </a:p>
          <a:p>
            <a:pPr lvl="2">
              <a:lnSpc>
                <a:spcPct val="110000"/>
              </a:lnSpc>
              <a:spcBef>
                <a:spcPts val="0"/>
              </a:spcBef>
            </a:pPr>
            <a:r>
              <a:rPr lang="en-US" sz="2200" dirty="0">
                <a:latin typeface="Cambria" panose="02040503050406030204" pitchFamily="18" charset="0"/>
                <a:ea typeface="Cambria" panose="02040503050406030204" pitchFamily="18" charset="0"/>
              </a:rPr>
              <a:t>Job interview</a:t>
            </a:r>
          </a:p>
          <a:p>
            <a:pPr lvl="2">
              <a:lnSpc>
                <a:spcPct val="110000"/>
              </a:lnSpc>
              <a:spcBef>
                <a:spcPts val="0"/>
              </a:spcBef>
            </a:pPr>
            <a:r>
              <a:rPr lang="en-US" sz="2200" dirty="0">
                <a:latin typeface="Cambria" panose="02040503050406030204" pitchFamily="18" charset="0"/>
                <a:ea typeface="Cambria" panose="02040503050406030204" pitchFamily="18" charset="0"/>
              </a:rPr>
              <a:t>Making a phone enquiry</a:t>
            </a:r>
          </a:p>
          <a:p>
            <a:pPr lvl="2">
              <a:lnSpc>
                <a:spcPct val="110000"/>
              </a:lnSpc>
              <a:spcBef>
                <a:spcPts val="0"/>
              </a:spcBef>
            </a:pPr>
            <a:r>
              <a:rPr lang="en-US" sz="2200" dirty="0">
                <a:latin typeface="Cambria" panose="02040503050406030204" pitchFamily="18" charset="0"/>
                <a:ea typeface="Cambria" panose="02040503050406030204" pitchFamily="18" charset="0"/>
              </a:rPr>
              <a:t>Chatting with a friend </a:t>
            </a:r>
            <a:endParaRPr lang="ro-RO" sz="2200" dirty="0">
              <a:latin typeface="Cambria" panose="02040503050406030204" pitchFamily="18" charset="0"/>
              <a:ea typeface="Cambria" panose="02040503050406030204" pitchFamily="18" charset="0"/>
            </a:endParaRPr>
          </a:p>
          <a:p>
            <a:pPr lvl="2">
              <a:lnSpc>
                <a:spcPct val="110000"/>
              </a:lnSpc>
              <a:spcBef>
                <a:spcPts val="0"/>
              </a:spcBef>
            </a:pPr>
            <a:r>
              <a:rPr lang="en-US" sz="2200" dirty="0">
                <a:latin typeface="Cambria" panose="02040503050406030204" pitchFamily="18" charset="0"/>
                <a:ea typeface="Cambria" panose="02040503050406030204" pitchFamily="18" charset="0"/>
              </a:rPr>
              <a:t>Explaining medical problems to a doctor</a:t>
            </a:r>
          </a:p>
          <a:p>
            <a:pPr lvl="2">
              <a:lnSpc>
                <a:spcPct val="110000"/>
              </a:lnSpc>
              <a:spcBef>
                <a:spcPts val="0"/>
              </a:spcBef>
            </a:pPr>
            <a:r>
              <a:rPr lang="en-US" sz="2200" dirty="0">
                <a:latin typeface="Cambria" panose="02040503050406030204" pitchFamily="18" charset="0"/>
                <a:ea typeface="Cambria" panose="02040503050406030204" pitchFamily="18" charset="0"/>
              </a:rPr>
              <a:t>Negotiating a sale</a:t>
            </a:r>
          </a:p>
          <a:p>
            <a:pPr lvl="2">
              <a:lnSpc>
                <a:spcPct val="110000"/>
              </a:lnSpc>
              <a:spcBef>
                <a:spcPts val="0"/>
              </a:spcBef>
            </a:pPr>
            <a:r>
              <a:rPr lang="en-US" sz="2200" dirty="0">
                <a:latin typeface="Cambria" panose="02040503050406030204" pitchFamily="18" charset="0"/>
                <a:ea typeface="Cambria" panose="02040503050406030204" pitchFamily="18" charset="0"/>
              </a:rPr>
              <a:t>Giving street directions</a:t>
            </a:r>
            <a:endParaRPr lang="ro-RO" sz="2200" dirty="0">
              <a:latin typeface="Cambria" panose="02040503050406030204" pitchFamily="18" charset="0"/>
              <a:ea typeface="Cambria" panose="02040503050406030204" pitchFamily="18" charset="0"/>
            </a:endParaRPr>
          </a:p>
          <a:p>
            <a:pPr lvl="1">
              <a:lnSpc>
                <a:spcPct val="110000"/>
              </a:lnSpc>
              <a:spcBef>
                <a:spcPts val="0"/>
              </a:spcBef>
            </a:pPr>
            <a:endParaRPr lang="ro-RO" sz="1600" dirty="0">
              <a:latin typeface="Cambria" panose="02040503050406030204" pitchFamily="18" charset="0"/>
              <a:ea typeface="Cambria" panose="02040503050406030204" pitchFamily="18" charset="0"/>
            </a:endParaRPr>
          </a:p>
          <a:p>
            <a:pPr lvl="0">
              <a:buFont typeface="Wingdings" panose="05000000000000000000" pitchFamily="2" charset="2"/>
              <a:buChar char="Ø"/>
            </a:pPr>
            <a:r>
              <a:rPr lang="ro-RO" sz="2000" dirty="0">
                <a:latin typeface="Cambria" panose="02040503050406030204" pitchFamily="18" charset="0"/>
                <a:ea typeface="Cambria" panose="02040503050406030204" pitchFamily="18" charset="0"/>
              </a:rPr>
              <a:t> </a:t>
            </a:r>
            <a:r>
              <a:rPr lang="en-US" sz="2000" b="1" dirty="0">
                <a:latin typeface="Cambria" panose="02040503050406030204" pitchFamily="18" charset="0"/>
                <a:ea typeface="Cambria" panose="02040503050406030204" pitchFamily="18" charset="0"/>
              </a:rPr>
              <a:t>A classroom culture that </a:t>
            </a:r>
            <a:r>
              <a:rPr lang="en-US" sz="2000" dirty="0">
                <a:latin typeface="Cambria" panose="02040503050406030204" pitchFamily="18" charset="0"/>
                <a:ea typeface="Cambria" panose="02040503050406030204" pitchFamily="18" charset="0"/>
              </a:rPr>
              <a:t>prioritizes authentic communication</a:t>
            </a:r>
            <a:endParaRPr lang="ro-RO" sz="2000" dirty="0">
              <a:latin typeface="Cambria" panose="02040503050406030204" pitchFamily="18" charset="0"/>
              <a:ea typeface="Cambria" panose="02040503050406030204" pitchFamily="18" charset="0"/>
            </a:endParaRPr>
          </a:p>
          <a:p>
            <a:pPr lvl="0">
              <a:buFont typeface="Wingdings" panose="05000000000000000000" pitchFamily="2" charset="2"/>
              <a:buChar char="Ø"/>
            </a:pPr>
            <a:endParaRPr lang="ro-RO" sz="2000" dirty="0"/>
          </a:p>
        </p:txBody>
      </p:sp>
    </p:spTree>
    <p:extLst>
      <p:ext uri="{BB962C8B-B14F-4D97-AF65-F5344CB8AC3E}">
        <p14:creationId xmlns:p14="http://schemas.microsoft.com/office/powerpoint/2010/main" val="561901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096" y="659875"/>
            <a:ext cx="8248455" cy="5517089"/>
          </a:xfrm>
          <a:solidFill>
            <a:srgbClr val="E1F0FF"/>
          </a:solidFill>
        </p:spPr>
        <p:txBody>
          <a:bodyPr/>
          <a:lstStyle/>
          <a:p>
            <a:pPr marL="0" indent="0">
              <a:buNone/>
            </a:pPr>
            <a:r>
              <a:rPr lang="en-US" sz="2400" b="1" dirty="0">
                <a:latin typeface="Cambria" panose="02040503050406030204" pitchFamily="18" charset="0"/>
                <a:ea typeface="Cambria" panose="02040503050406030204" pitchFamily="18" charset="0"/>
              </a:rPr>
              <a:t>Basic </a:t>
            </a:r>
            <a:r>
              <a:rPr lang="ro-RO" sz="2400" b="1" dirty="0">
                <a:latin typeface="Cambria" panose="02040503050406030204" pitchFamily="18" charset="0"/>
                <a:ea typeface="Cambria" panose="02040503050406030204" pitchFamily="18" charset="0"/>
              </a:rPr>
              <a:t>speaking </a:t>
            </a:r>
            <a:r>
              <a:rPr lang="en-US" sz="2400" b="1" dirty="0">
                <a:latin typeface="Cambria" panose="02040503050406030204" pitchFamily="18" charset="0"/>
                <a:ea typeface="Cambria" panose="02040503050406030204" pitchFamily="18" charset="0"/>
              </a:rPr>
              <a:t>sequence</a:t>
            </a:r>
            <a:endParaRPr lang="ro-RO" sz="2400" b="1" dirty="0">
              <a:latin typeface="Cambria" panose="02040503050406030204" pitchFamily="18" charset="0"/>
              <a:ea typeface="Cambria" panose="02040503050406030204" pitchFamily="18" charset="0"/>
            </a:endParaRPr>
          </a:p>
          <a:p>
            <a:pPr marL="0" indent="0">
              <a:buNone/>
            </a:pPr>
            <a:endParaRPr lang="ro-RO" sz="2400" b="1" dirty="0">
              <a:latin typeface="Cambria" panose="02040503050406030204" pitchFamily="18" charset="0"/>
              <a:ea typeface="Cambria" panose="02040503050406030204" pitchFamily="18" charset="0"/>
            </a:endParaRPr>
          </a:p>
          <a:p>
            <a:pPr marL="800100" lvl="1" indent="-342900">
              <a:buFont typeface="+mj-lt"/>
              <a:buAutoNum type="arabicPeriod"/>
            </a:pPr>
            <a:r>
              <a:rPr lang="ro-RO" sz="2200" b="1" dirty="0" smtClean="0">
                <a:latin typeface="Cambria" panose="02040503050406030204" pitchFamily="18" charset="0"/>
                <a:ea typeface="Cambria" panose="02040503050406030204" pitchFamily="18" charset="0"/>
              </a:rPr>
              <a:t>Set </a:t>
            </a:r>
            <a:r>
              <a:rPr lang="ro-RO" sz="2200" b="1" dirty="0">
                <a:latin typeface="Cambria" panose="02040503050406030204" pitchFamily="18" charset="0"/>
                <a:ea typeface="Cambria" panose="02040503050406030204" pitchFamily="18" charset="0"/>
              </a:rPr>
              <a:t>the task</a:t>
            </a:r>
            <a:endParaRPr lang="en-US" sz="2200" b="1" dirty="0">
              <a:latin typeface="Cambria" panose="02040503050406030204" pitchFamily="18" charset="0"/>
              <a:ea typeface="Cambria" panose="02040503050406030204" pitchFamily="18" charset="0"/>
            </a:endParaRPr>
          </a:p>
          <a:p>
            <a:pPr marL="800100" lvl="1" indent="-342900">
              <a:buFont typeface="+mj-lt"/>
              <a:buAutoNum type="arabicPeriod"/>
            </a:pPr>
            <a:r>
              <a:rPr lang="en-US" sz="2200" b="1" dirty="0" smtClean="0">
                <a:latin typeface="Cambria" panose="02040503050406030204" pitchFamily="18" charset="0"/>
                <a:ea typeface="Cambria" panose="02040503050406030204" pitchFamily="18" charset="0"/>
              </a:rPr>
              <a:t>Plan </a:t>
            </a:r>
            <a:r>
              <a:rPr lang="en-US" sz="2200" b="1" dirty="0">
                <a:latin typeface="Cambria" panose="02040503050406030204" pitchFamily="18" charset="0"/>
                <a:ea typeface="Cambria" panose="02040503050406030204" pitchFamily="18" charset="0"/>
              </a:rPr>
              <a:t>the speaking</a:t>
            </a:r>
          </a:p>
          <a:p>
            <a:pPr marL="800100" lvl="1" indent="-342900">
              <a:buFont typeface="+mj-lt"/>
              <a:buAutoNum type="arabicPeriod"/>
            </a:pPr>
            <a:r>
              <a:rPr lang="en-US" sz="2200" b="1" dirty="0" smtClean="0">
                <a:latin typeface="Cambria" panose="02040503050406030204" pitchFamily="18" charset="0"/>
                <a:ea typeface="Cambria" panose="02040503050406030204" pitchFamily="18" charset="0"/>
              </a:rPr>
              <a:t>Rehearse </a:t>
            </a:r>
            <a:r>
              <a:rPr lang="en-US" sz="2200" b="1" dirty="0">
                <a:latin typeface="Cambria" panose="02040503050406030204" pitchFamily="18" charset="0"/>
                <a:ea typeface="Cambria" panose="02040503050406030204" pitchFamily="18" charset="0"/>
              </a:rPr>
              <a:t>the speaking</a:t>
            </a:r>
          </a:p>
          <a:p>
            <a:pPr marL="800100" lvl="1" indent="-342900">
              <a:buFont typeface="+mj-lt"/>
              <a:buAutoNum type="arabicPeriod"/>
            </a:pPr>
            <a:r>
              <a:rPr lang="en-US" sz="2200" b="1" dirty="0" smtClean="0">
                <a:latin typeface="Cambria" panose="02040503050406030204" pitchFamily="18" charset="0"/>
                <a:ea typeface="Cambria" panose="02040503050406030204" pitchFamily="18" charset="0"/>
              </a:rPr>
              <a:t>Feedback </a:t>
            </a:r>
            <a:r>
              <a:rPr lang="en-US" sz="2200" b="1" dirty="0">
                <a:latin typeface="Cambria" panose="02040503050406030204" pitchFamily="18" charset="0"/>
                <a:ea typeface="Cambria" panose="02040503050406030204" pitchFamily="18" charset="0"/>
              </a:rPr>
              <a:t>/ Review the success</a:t>
            </a:r>
          </a:p>
          <a:p>
            <a:pPr marL="800100" lvl="1" indent="-342900">
              <a:buFont typeface="+mj-lt"/>
              <a:buAutoNum type="arabicPeriod"/>
            </a:pPr>
            <a:r>
              <a:rPr lang="en-US" sz="2200" b="1" dirty="0" smtClean="0">
                <a:latin typeface="Cambria" panose="02040503050406030204" pitchFamily="18" charset="0"/>
                <a:ea typeface="Cambria" panose="02040503050406030204" pitchFamily="18" charset="0"/>
              </a:rPr>
              <a:t>Add/Correct </a:t>
            </a:r>
            <a:r>
              <a:rPr lang="en-US" sz="2200" b="1" dirty="0">
                <a:latin typeface="Cambria" panose="02040503050406030204" pitchFamily="18" charset="0"/>
                <a:ea typeface="Cambria" panose="02040503050406030204" pitchFamily="18" charset="0"/>
              </a:rPr>
              <a:t>/ Revise</a:t>
            </a:r>
          </a:p>
          <a:p>
            <a:pPr marL="800100" lvl="1" indent="-342900">
              <a:buFont typeface="+mj-lt"/>
              <a:buAutoNum type="arabicPeriod"/>
            </a:pPr>
            <a:r>
              <a:rPr lang="en-US" sz="2200" b="1" dirty="0" smtClean="0">
                <a:latin typeface="Cambria" panose="02040503050406030204" pitchFamily="18" charset="0"/>
                <a:ea typeface="Cambria" panose="02040503050406030204" pitchFamily="18" charset="0"/>
              </a:rPr>
              <a:t>Redo </a:t>
            </a:r>
            <a:r>
              <a:rPr lang="en-US" sz="2200" b="1" dirty="0">
                <a:latin typeface="Cambria" panose="02040503050406030204" pitchFamily="18" charset="0"/>
                <a:ea typeface="Cambria" panose="02040503050406030204" pitchFamily="18" charset="0"/>
              </a:rPr>
              <a:t>the task</a:t>
            </a:r>
          </a:p>
          <a:p>
            <a:pPr marL="800100" lvl="1" indent="-342900">
              <a:buFont typeface="+mj-lt"/>
              <a:buAutoNum type="arabicPeriod"/>
            </a:pPr>
            <a:r>
              <a:rPr lang="en-US" sz="2200" b="1" dirty="0" smtClean="0">
                <a:latin typeface="Cambria" panose="02040503050406030204" pitchFamily="18" charset="0"/>
                <a:ea typeface="Cambria" panose="02040503050406030204" pitchFamily="18" charset="0"/>
              </a:rPr>
              <a:t>Exposure </a:t>
            </a:r>
            <a:r>
              <a:rPr lang="en-US" sz="2200" b="1" dirty="0">
                <a:latin typeface="Cambria" panose="02040503050406030204" pitchFamily="18" charset="0"/>
                <a:ea typeface="Cambria" panose="02040503050406030204" pitchFamily="18" charset="0"/>
              </a:rPr>
              <a:t>to example</a:t>
            </a:r>
            <a:r>
              <a:rPr lang="ro-RO" sz="2200" b="1" dirty="0">
                <a:latin typeface="Cambria" panose="02040503050406030204" pitchFamily="18" charset="0"/>
                <a:ea typeface="Cambria" panose="02040503050406030204" pitchFamily="18" charset="0"/>
              </a:rPr>
              <a:t> (the stage can come at any point).</a:t>
            </a:r>
            <a:endParaRPr lang="ro-RO" sz="2200" dirty="0"/>
          </a:p>
        </p:txBody>
      </p:sp>
    </p:spTree>
    <p:extLst>
      <p:ext uri="{BB962C8B-B14F-4D97-AF65-F5344CB8AC3E}">
        <p14:creationId xmlns:p14="http://schemas.microsoft.com/office/powerpoint/2010/main" val="3226528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500" y="160751"/>
            <a:ext cx="8427562" cy="6663363"/>
          </a:xfrm>
          <a:prstGeom prst="rect">
            <a:avLst/>
          </a:prstGeom>
          <a:solidFill>
            <a:srgbClr val="E1F0FF"/>
          </a:solidFill>
        </p:spPr>
        <p:txBody>
          <a:bodyPr wrap="square" rtlCol="0">
            <a:spAutoFit/>
          </a:bodyPr>
          <a:lstStyle/>
          <a:p>
            <a:pPr>
              <a:spcAft>
                <a:spcPts val="600"/>
              </a:spcAft>
            </a:pPr>
            <a:r>
              <a:rPr lang="ro-RO" sz="2200" b="1" dirty="0" smtClean="0">
                <a:latin typeface="Cambria" panose="02040503050406030204" pitchFamily="18" charset="0"/>
                <a:ea typeface="Cambria" panose="02040503050406030204" pitchFamily="18" charset="0"/>
              </a:rPr>
              <a:t>E</a:t>
            </a:r>
            <a:r>
              <a:rPr lang="en-US" sz="2200" b="1" dirty="0" err="1" smtClean="0">
                <a:latin typeface="Cambria" panose="02040503050406030204" pitchFamily="18" charset="0"/>
                <a:ea typeface="Cambria" panose="02040503050406030204" pitchFamily="18" charset="0"/>
              </a:rPr>
              <a:t>xample</a:t>
            </a:r>
            <a:r>
              <a:rPr lang="ro-RO" sz="2200" b="1" dirty="0" smtClean="0">
                <a:latin typeface="Cambria" panose="02040503050406030204" pitchFamily="18" charset="0"/>
                <a:ea typeface="Cambria" panose="02040503050406030204" pitchFamily="18" charset="0"/>
              </a:rPr>
              <a:t> </a:t>
            </a:r>
            <a:r>
              <a:rPr lang="ro-RO" sz="2200" b="1" dirty="0">
                <a:latin typeface="Cambria" panose="02040503050406030204" pitchFamily="18" charset="0"/>
                <a:ea typeface="Cambria" panose="02040503050406030204" pitchFamily="18" charset="0"/>
              </a:rPr>
              <a:t>of a speaking sequence:</a:t>
            </a:r>
            <a:endParaRPr lang="en-US" sz="2200" b="1" dirty="0">
              <a:latin typeface="Cambria" panose="02040503050406030204" pitchFamily="18" charset="0"/>
              <a:ea typeface="Cambria" panose="02040503050406030204" pitchFamily="18" charset="0"/>
            </a:endParaRPr>
          </a:p>
          <a:p>
            <a:pPr marL="914400" lvl="1" indent="-457200">
              <a:buFont typeface="+mj-lt"/>
              <a:buAutoNum type="arabicPeriod"/>
            </a:pPr>
            <a:r>
              <a:rPr lang="en-US" sz="2000" b="1" dirty="0" smtClean="0">
                <a:latin typeface="Cambria" panose="02040503050406030204" pitchFamily="18" charset="0"/>
                <a:ea typeface="Cambria" panose="02040503050406030204" pitchFamily="18" charset="0"/>
              </a:rPr>
              <a:t>Set </a:t>
            </a:r>
            <a:r>
              <a:rPr lang="en-US" sz="2000" b="1" dirty="0">
                <a:latin typeface="Cambria" panose="02040503050406030204" pitchFamily="18" charset="0"/>
                <a:ea typeface="Cambria" panose="02040503050406030204" pitchFamily="18" charset="0"/>
              </a:rPr>
              <a:t>task</a:t>
            </a:r>
            <a:r>
              <a:rPr lang="en-US" sz="2000" dirty="0">
                <a:latin typeface="Cambria" panose="02040503050406030204" pitchFamily="18" charset="0"/>
                <a:ea typeface="Cambria" panose="02040503050406030204" pitchFamily="18" charset="0"/>
              </a:rPr>
              <a:t>: Tell learners that they must phone a </a:t>
            </a:r>
            <a:r>
              <a:rPr lang="ro-RO" sz="2000" dirty="0">
                <a:latin typeface="Cambria" panose="02040503050406030204" pitchFamily="18" charset="0"/>
                <a:ea typeface="Cambria" panose="02040503050406030204" pitchFamily="18" charset="0"/>
              </a:rPr>
              <a:t>hotel </a:t>
            </a:r>
            <a:r>
              <a:rPr lang="en-US" sz="2000" dirty="0">
                <a:latin typeface="Cambria" panose="02040503050406030204" pitchFamily="18" charset="0"/>
                <a:ea typeface="Cambria" panose="02040503050406030204" pitchFamily="18" charset="0"/>
              </a:rPr>
              <a:t>to make </a:t>
            </a:r>
            <a:r>
              <a:rPr lang="ro-RO" sz="2000" dirty="0">
                <a:latin typeface="Cambria" panose="02040503050406030204" pitchFamily="18" charset="0"/>
                <a:ea typeface="Cambria" panose="02040503050406030204" pitchFamily="18" charset="0"/>
              </a:rPr>
              <a:t>a reservation.</a:t>
            </a:r>
            <a:endParaRPr lang="en-US" sz="2000" dirty="0">
              <a:latin typeface="Cambria" panose="02040503050406030204" pitchFamily="18" charset="0"/>
              <a:ea typeface="Cambria" panose="02040503050406030204" pitchFamily="18" charset="0"/>
            </a:endParaRPr>
          </a:p>
          <a:p>
            <a:pPr marL="914400" lvl="1" indent="-457200">
              <a:buFont typeface="+mj-lt"/>
              <a:buAutoNum type="arabicPeriod"/>
            </a:pPr>
            <a:r>
              <a:rPr lang="en-US" sz="2000" b="1" dirty="0">
                <a:latin typeface="Cambria" panose="02040503050406030204" pitchFamily="18" charset="0"/>
                <a:ea typeface="Cambria" panose="02040503050406030204" pitchFamily="18" charset="0"/>
              </a:rPr>
              <a:t>Plan the speaking</a:t>
            </a:r>
            <a:r>
              <a:rPr lang="en-US" sz="2000" dirty="0">
                <a:latin typeface="Cambria" panose="02040503050406030204" pitchFamily="18" charset="0"/>
                <a:ea typeface="Cambria" panose="02040503050406030204" pitchFamily="18" charset="0"/>
              </a:rPr>
              <a:t>: Learners are asked to work in pairs to decide what the caller will say and how the receptionist will respond. Learners should not write out a whole script, but can make notes of particular phrases.</a:t>
            </a:r>
          </a:p>
          <a:p>
            <a:pPr marL="914400" lvl="1" indent="-457200">
              <a:buFont typeface="+mj-lt"/>
              <a:buAutoNum type="arabicPeriod"/>
            </a:pPr>
            <a:r>
              <a:rPr lang="en-US" sz="2000" b="1" dirty="0">
                <a:latin typeface="Cambria" panose="02040503050406030204" pitchFamily="18" charset="0"/>
                <a:ea typeface="Cambria" panose="02040503050406030204" pitchFamily="18" charset="0"/>
              </a:rPr>
              <a:t>Rehearse the speaking</a:t>
            </a:r>
            <a:r>
              <a:rPr lang="en-US" sz="2000" dirty="0">
                <a:latin typeface="Cambria" panose="02040503050406030204" pitchFamily="18" charset="0"/>
                <a:ea typeface="Cambria" panose="02040503050406030204" pitchFamily="18" charset="0"/>
              </a:rPr>
              <a:t>: Learners </a:t>
            </a:r>
            <a:r>
              <a:rPr lang="en-US" sz="2000" dirty="0" err="1">
                <a:latin typeface="Cambria" panose="02040503050406030204" pitchFamily="18" charset="0"/>
                <a:ea typeface="Cambria" panose="02040503050406030204" pitchFamily="18" charset="0"/>
              </a:rPr>
              <a:t>practise</a:t>
            </a:r>
            <a:r>
              <a:rPr lang="en-US" sz="2000" dirty="0">
                <a:latin typeface="Cambria" panose="02040503050406030204" pitchFamily="18" charset="0"/>
                <a:ea typeface="Cambria" panose="02040503050406030204" pitchFamily="18" charset="0"/>
              </a:rPr>
              <a:t> in pairs. The teacher listens in and suggest corrections and improvements. </a:t>
            </a:r>
            <a:endParaRPr lang="ro-RO" sz="2000" dirty="0">
              <a:latin typeface="Cambria" panose="02040503050406030204" pitchFamily="18" charset="0"/>
              <a:ea typeface="Cambria" panose="02040503050406030204" pitchFamily="18" charset="0"/>
            </a:endParaRPr>
          </a:p>
          <a:p>
            <a:pPr marL="914400" lvl="1" indent="-457200">
              <a:buFont typeface="+mj-lt"/>
              <a:buAutoNum type="arabicPeriod"/>
            </a:pPr>
            <a:r>
              <a:rPr lang="en-US" sz="2000" b="1" dirty="0">
                <a:latin typeface="Cambria" panose="02040503050406030204" pitchFamily="18" charset="0"/>
                <a:ea typeface="Cambria" panose="02040503050406030204" pitchFamily="18" charset="0"/>
              </a:rPr>
              <a:t>Do the task: </a:t>
            </a:r>
            <a:r>
              <a:rPr lang="en-US" sz="2000" dirty="0">
                <a:latin typeface="Cambria" panose="02040503050406030204" pitchFamily="18" charset="0"/>
                <a:ea typeface="Cambria" panose="02040503050406030204" pitchFamily="18" charset="0"/>
              </a:rPr>
              <a:t>Make new pairs. Without further discussion, learners 'pho</a:t>
            </a:r>
            <a:r>
              <a:rPr lang="ro-RO" sz="2000" dirty="0">
                <a:latin typeface="Cambria" panose="02040503050406030204" pitchFamily="18" charset="0"/>
                <a:ea typeface="Cambria" panose="02040503050406030204" pitchFamily="18" charset="0"/>
              </a:rPr>
              <a:t>n</a:t>
            </a:r>
            <a:r>
              <a:rPr lang="en-US" sz="2000" dirty="0">
                <a:latin typeface="Cambria" panose="02040503050406030204" pitchFamily="18" charset="0"/>
                <a:ea typeface="Cambria" panose="02040503050406030204" pitchFamily="18" charset="0"/>
              </a:rPr>
              <a:t>e' each other and do the task.</a:t>
            </a:r>
          </a:p>
          <a:p>
            <a:pPr marL="914400" lvl="1" indent="-457200">
              <a:buFont typeface="+mj-lt"/>
              <a:buAutoNum type="arabicPeriod"/>
            </a:pPr>
            <a:r>
              <a:rPr lang="en-US" sz="2000" b="1" dirty="0">
                <a:latin typeface="Cambria" panose="02040503050406030204" pitchFamily="18" charset="0"/>
                <a:ea typeface="Cambria" panose="02040503050406030204" pitchFamily="18" charset="0"/>
              </a:rPr>
              <a:t>Feedback / review</a:t>
            </a:r>
            <a:r>
              <a:rPr lang="en-US" sz="2000" dirty="0">
                <a:latin typeface="Cambria" panose="02040503050406030204" pitchFamily="18" charset="0"/>
                <a:ea typeface="Cambria" panose="02040503050406030204" pitchFamily="18" charset="0"/>
              </a:rPr>
              <a:t>: The pairs meet and reflect on whether the task was done well. The teacher may draw attention to specific language that learners could use and specific ways of interacting appropriate to the genre.</a:t>
            </a:r>
          </a:p>
          <a:p>
            <a:pPr lvl="1"/>
            <a:r>
              <a:rPr lang="ro-RO" sz="2000" dirty="0">
                <a:latin typeface="Cambria" panose="02040503050406030204" pitchFamily="18" charset="0"/>
                <a:ea typeface="Cambria" panose="02040503050406030204" pitchFamily="18" charset="0"/>
              </a:rPr>
              <a:t>*</a:t>
            </a:r>
            <a:r>
              <a:rPr lang="en-US" sz="2000" b="1" dirty="0">
                <a:latin typeface="Cambria" panose="02040503050406030204" pitchFamily="18" charset="0"/>
                <a:ea typeface="Cambria" panose="02040503050406030204" pitchFamily="18" charset="0"/>
              </a:rPr>
              <a:t>Exposure to example</a:t>
            </a:r>
            <a:r>
              <a:rPr lang="en-US" sz="2000" dirty="0">
                <a:latin typeface="Cambria" panose="02040503050406030204" pitchFamily="18" charset="0"/>
                <a:ea typeface="Cambria" panose="02040503050406030204" pitchFamily="18" charset="0"/>
              </a:rPr>
              <a:t>: Play a recording of competent speakers doing the same task. The class is asked to take down notes about language they use.</a:t>
            </a:r>
            <a:endParaRPr lang="ro-RO" sz="2000" dirty="0">
              <a:latin typeface="Cambria" panose="02040503050406030204" pitchFamily="18" charset="0"/>
              <a:ea typeface="Cambria" panose="02040503050406030204" pitchFamily="18" charset="0"/>
            </a:endParaRPr>
          </a:p>
          <a:p>
            <a:pPr marL="914400" lvl="1" indent="-457200">
              <a:buAutoNum type="arabicPeriod" startAt="6"/>
            </a:pPr>
            <a:r>
              <a:rPr lang="en-US" sz="2000" b="1" dirty="0">
                <a:latin typeface="Cambria" panose="02040503050406030204" pitchFamily="18" charset="0"/>
                <a:ea typeface="Cambria" panose="02040503050406030204" pitchFamily="18" charset="0"/>
              </a:rPr>
              <a:t>Add/correct/revise:</a:t>
            </a:r>
            <a:r>
              <a:rPr lang="en-US" sz="2000" dirty="0">
                <a:latin typeface="Cambria" panose="02040503050406030204" pitchFamily="18" charset="0"/>
                <a:ea typeface="Cambria" panose="02040503050406030204" pitchFamily="18" charset="0"/>
              </a:rPr>
              <a:t> The pairs work out how they could improve their task next time.</a:t>
            </a:r>
            <a:endParaRPr lang="ro-RO" sz="2000" dirty="0">
              <a:latin typeface="Cambria" panose="02040503050406030204" pitchFamily="18" charset="0"/>
              <a:ea typeface="Cambria" panose="02040503050406030204" pitchFamily="18" charset="0"/>
            </a:endParaRPr>
          </a:p>
          <a:p>
            <a:pPr marL="914400" lvl="1" indent="-457200">
              <a:buAutoNum type="arabicPeriod" startAt="6"/>
            </a:pPr>
            <a:r>
              <a:rPr lang="en-US" sz="2000" b="1" dirty="0">
                <a:latin typeface="Cambria" panose="02040503050406030204" pitchFamily="18" charset="0"/>
                <a:ea typeface="Cambria" panose="02040503050406030204" pitchFamily="18" charset="0"/>
              </a:rPr>
              <a:t>Redo the task:</a:t>
            </a:r>
            <a:r>
              <a:rPr lang="en-US" sz="2000" dirty="0">
                <a:latin typeface="Cambria" panose="02040503050406030204" pitchFamily="18" charset="0"/>
                <a:ea typeface="Cambria" panose="02040503050406030204" pitchFamily="18" charset="0"/>
              </a:rPr>
              <a:t> Make new pairs. The task is done again.</a:t>
            </a:r>
          </a:p>
        </p:txBody>
      </p:sp>
    </p:spTree>
    <p:extLst>
      <p:ext uri="{BB962C8B-B14F-4D97-AF65-F5344CB8AC3E}">
        <p14:creationId xmlns:p14="http://schemas.microsoft.com/office/powerpoint/2010/main" val="1199922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666" b="2036"/>
          <a:stretch/>
        </p:blipFill>
        <p:spPr>
          <a:xfrm>
            <a:off x="857839" y="58365"/>
            <a:ext cx="7541443" cy="6615813"/>
          </a:xfrm>
          <a:prstGeom prst="rect">
            <a:avLst/>
          </a:prstGeom>
        </p:spPr>
      </p:pic>
    </p:spTree>
    <p:extLst>
      <p:ext uri="{BB962C8B-B14F-4D97-AF65-F5344CB8AC3E}">
        <p14:creationId xmlns:p14="http://schemas.microsoft.com/office/powerpoint/2010/main" val="4149254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5617" y="1112363"/>
            <a:ext cx="9099841" cy="4993161"/>
          </a:xfrm>
          <a:prstGeom prst="rect">
            <a:avLst/>
          </a:prstGeom>
        </p:spPr>
      </p:pic>
    </p:spTree>
    <p:extLst>
      <p:ext uri="{BB962C8B-B14F-4D97-AF65-F5344CB8AC3E}">
        <p14:creationId xmlns:p14="http://schemas.microsoft.com/office/powerpoint/2010/main" val="392516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206" y="471339"/>
            <a:ext cx="8173039" cy="5432256"/>
          </a:xfrm>
          <a:prstGeom prst="rect">
            <a:avLst/>
          </a:prstGeom>
          <a:solidFill>
            <a:srgbClr val="E5F2FF"/>
          </a:solidFill>
        </p:spPr>
        <p:txBody>
          <a:bodyPr wrap="square" rtlCol="0">
            <a:spAutoFit/>
          </a:bodyPr>
          <a:lstStyle/>
          <a:p>
            <a:r>
              <a:rPr lang="en-US" sz="2600" b="1" dirty="0">
                <a:latin typeface="Cambria" panose="02040503050406030204" pitchFamily="18" charset="0"/>
                <a:ea typeface="Cambria" panose="02040503050406030204" pitchFamily="18" charset="0"/>
              </a:rPr>
              <a:t>What does speaking involve?</a:t>
            </a:r>
          </a:p>
          <a:p>
            <a:endParaRPr lang="en-US" b="1" dirty="0">
              <a:latin typeface="Cambria" panose="02040503050406030204" pitchFamily="18" charset="0"/>
              <a:ea typeface="Cambria" panose="02040503050406030204" pitchFamily="18" charset="0"/>
            </a:endParaRPr>
          </a:p>
          <a:p>
            <a:pPr marL="742950" lvl="1" indent="-285750">
              <a:spcBef>
                <a:spcPts val="600"/>
              </a:spcBef>
              <a:buFont typeface="Arial" panose="020B0604020202020204" pitchFamily="34" charset="0"/>
              <a:buChar char="•"/>
            </a:pPr>
            <a:r>
              <a:rPr lang="en-US" sz="2400" dirty="0" smtClean="0">
                <a:solidFill>
                  <a:srgbClr val="00B050"/>
                </a:solidFill>
                <a:latin typeface="Cambria" panose="02040503050406030204" pitchFamily="18" charset="0"/>
                <a:ea typeface="Cambria" panose="02040503050406030204" pitchFamily="18" charset="0"/>
              </a:rPr>
              <a:t>recall</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of appropriate words</a:t>
            </a:r>
          </a:p>
          <a:p>
            <a:pPr marL="742950" lvl="1" indent="-285750">
              <a:spcBef>
                <a:spcPts val="600"/>
              </a:spcBef>
              <a:buFont typeface="Arial" panose="020B0604020202020204" pitchFamily="34" charset="0"/>
              <a:buChar char="•"/>
            </a:pPr>
            <a:r>
              <a:rPr lang="en-US" sz="2400" dirty="0" smtClean="0">
                <a:solidFill>
                  <a:srgbClr val="C00000"/>
                </a:solidFill>
                <a:latin typeface="Cambria" panose="02040503050406030204" pitchFamily="18" charset="0"/>
                <a:ea typeface="Cambria" panose="02040503050406030204" pitchFamily="18" charset="0"/>
              </a:rPr>
              <a:t>organization</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of words into units</a:t>
            </a:r>
          </a:p>
          <a:p>
            <a:pPr marL="742950" lvl="1" indent="-285750">
              <a:spcBef>
                <a:spcPts val="600"/>
              </a:spcBef>
              <a:buFont typeface="Arial" panose="020B0604020202020204" pitchFamily="34" charset="0"/>
              <a:buChar char="•"/>
            </a:pPr>
            <a:r>
              <a:rPr lang="en-US" sz="2400" dirty="0" smtClean="0">
                <a:solidFill>
                  <a:srgbClr val="0070C0"/>
                </a:solidFill>
                <a:latin typeface="Cambria" panose="02040503050406030204" pitchFamily="18" charset="0"/>
                <a:ea typeface="Cambria" panose="02040503050406030204" pitchFamily="18" charset="0"/>
              </a:rPr>
              <a:t>movement</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of lips and tongue to form sounds</a:t>
            </a:r>
          </a:p>
          <a:p>
            <a:pPr marL="742950" lvl="1" indent="-285750">
              <a:spcBef>
                <a:spcPts val="600"/>
              </a:spcBef>
              <a:buFont typeface="Arial" panose="020B0604020202020204" pitchFamily="34" charset="0"/>
              <a:buChar char="•"/>
            </a:pPr>
            <a:r>
              <a:rPr lang="en-US" sz="2400" dirty="0" smtClean="0">
                <a:solidFill>
                  <a:srgbClr val="BF17B7"/>
                </a:solidFill>
                <a:latin typeface="Cambria" panose="02040503050406030204" pitchFamily="18" charset="0"/>
                <a:ea typeface="Cambria" panose="02040503050406030204" pitchFamily="18" charset="0"/>
              </a:rPr>
              <a:t>monitoring</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sounds and correcting if necessary</a:t>
            </a:r>
          </a:p>
          <a:p>
            <a:pPr marL="742950" lvl="1" indent="-285750">
              <a:spcBef>
                <a:spcPts val="600"/>
              </a:spcBef>
              <a:buFont typeface="Arial" panose="020B0604020202020204" pitchFamily="34" charset="0"/>
              <a:buChar char="•"/>
            </a:pPr>
            <a:r>
              <a:rPr lang="en-US" sz="2400" dirty="0" smtClean="0">
                <a:solidFill>
                  <a:srgbClr val="E68900"/>
                </a:solidFill>
                <a:latin typeface="Cambria" panose="02040503050406030204" pitchFamily="18" charset="0"/>
                <a:ea typeface="Cambria" panose="02040503050406030204" pitchFamily="18" charset="0"/>
              </a:rPr>
              <a:t>awareness</a:t>
            </a:r>
            <a:r>
              <a:rPr lang="en-US" sz="2400" dirty="0" smtClean="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of cultural </a:t>
            </a:r>
            <a:r>
              <a:rPr lang="en-US" sz="2400" dirty="0" smtClean="0">
                <a:latin typeface="Cambria" panose="02040503050406030204" pitchFamily="18" charset="0"/>
                <a:ea typeface="Cambria" panose="02040503050406030204" pitchFamily="18" charset="0"/>
              </a:rPr>
              <a:t>conventions</a:t>
            </a:r>
            <a:endParaRPr lang="ro-RO" sz="2400" dirty="0" smtClean="0">
              <a:latin typeface="Cambria" panose="02040503050406030204" pitchFamily="18" charset="0"/>
              <a:ea typeface="Cambria" panose="02040503050406030204" pitchFamily="18" charset="0"/>
            </a:endParaRPr>
          </a:p>
          <a:p>
            <a:pPr marL="742950" lvl="1" indent="-28575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know when it is appropriate to speak, to interrupt, to ask a question, ...</a:t>
            </a:r>
          </a:p>
          <a:p>
            <a:pPr marL="742950" lvl="1" indent="-285750">
              <a:spcBef>
                <a:spcPts val="600"/>
              </a:spcBef>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negotiate </a:t>
            </a:r>
            <a:r>
              <a:rPr lang="en-US" sz="2400" dirty="0">
                <a:latin typeface="Cambria" panose="02040503050406030204" pitchFamily="18" charset="0"/>
                <a:ea typeface="Cambria" panose="02040503050406030204" pitchFamily="18" charset="0"/>
              </a:rPr>
              <a:t>and manage exchanges</a:t>
            </a:r>
          </a:p>
          <a:p>
            <a:pPr marL="742950" lvl="1" indent="-285750">
              <a:spcBef>
                <a:spcPts val="600"/>
              </a:spcBef>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speak </a:t>
            </a:r>
            <a:r>
              <a:rPr lang="en-US" sz="2400" dirty="0">
                <a:latin typeface="Cambria" panose="02040503050406030204" pitchFamily="18" charset="0"/>
                <a:ea typeface="Cambria" panose="02040503050406030204" pitchFamily="18" charset="0"/>
              </a:rPr>
              <a:t>with intelligible pronunciation</a:t>
            </a:r>
          </a:p>
          <a:p>
            <a:pPr marL="742950" lvl="1" indent="-285750">
              <a:spcBef>
                <a:spcPts val="600"/>
              </a:spcBef>
              <a:buFont typeface="Arial" panose="020B0604020202020204" pitchFamily="34" charset="0"/>
              <a:buChar char="•"/>
            </a:pPr>
            <a:r>
              <a:rPr lang="en-US" sz="2400" dirty="0" smtClean="0">
                <a:latin typeface="Cambria" panose="02040503050406030204" pitchFamily="18" charset="0"/>
                <a:ea typeface="Cambria" panose="02040503050406030204" pitchFamily="18" charset="0"/>
              </a:rPr>
              <a:t>select </a:t>
            </a:r>
            <a:r>
              <a:rPr lang="en-US" sz="2400" dirty="0">
                <a:latin typeface="Cambria" panose="02040503050406030204" pitchFamily="18" charset="0"/>
                <a:ea typeface="Cambria" panose="02040503050406030204" pitchFamily="18" charset="0"/>
              </a:rPr>
              <a:t>appropriate grammar and vocabulary</a:t>
            </a:r>
          </a:p>
          <a:p>
            <a:endParaRPr lang="ro-RO" dirty="0"/>
          </a:p>
        </p:txBody>
      </p:sp>
    </p:spTree>
    <p:extLst>
      <p:ext uri="{BB962C8B-B14F-4D97-AF65-F5344CB8AC3E}">
        <p14:creationId xmlns:p14="http://schemas.microsoft.com/office/powerpoint/2010/main" val="1892599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816" y="197963"/>
            <a:ext cx="8502978" cy="6617196"/>
          </a:xfrm>
          <a:prstGeom prst="rect">
            <a:avLst/>
          </a:prstGeom>
          <a:solidFill>
            <a:srgbClr val="E1F0FF"/>
          </a:solidFill>
        </p:spPr>
        <p:txBody>
          <a:bodyPr wrap="square" rtlCol="0">
            <a:spAutoFit/>
          </a:bodyPr>
          <a:lstStyle/>
          <a:p>
            <a:r>
              <a:rPr lang="en-US" sz="2400" b="1" dirty="0">
                <a:latin typeface="Cambria" panose="02040503050406030204" pitchFamily="18" charset="0"/>
                <a:ea typeface="Cambria" panose="02040503050406030204" pitchFamily="18" charset="0"/>
              </a:rPr>
              <a:t>Ideas for correction work after a fluency activity</a:t>
            </a:r>
          </a:p>
          <a:p>
            <a:pPr marL="800100" lvl="1" indent="-342900">
              <a:spcBef>
                <a:spcPts val="600"/>
              </a:spcBef>
              <a:buFont typeface="Wingdings" panose="05000000000000000000" pitchFamily="2" charset="2"/>
              <a:buChar char="Ø"/>
            </a:pPr>
            <a:r>
              <a:rPr lang="en-US" sz="2000" dirty="0">
                <a:latin typeface="Cambria" panose="02040503050406030204" pitchFamily="18" charset="0"/>
                <a:ea typeface="Cambria" panose="02040503050406030204" pitchFamily="18" charset="0"/>
              </a:rPr>
              <a:t>Write up a number of sentences used during the activity and discuss them with</a:t>
            </a:r>
            <a:r>
              <a:rPr lang="ro-RO" sz="2000" dirty="0">
                <a:latin typeface="Cambria" panose="02040503050406030204" pitchFamily="18" charset="0"/>
                <a:ea typeface="Cambria" panose="02040503050406030204" pitchFamily="18" charset="0"/>
              </a:rPr>
              <a:t> the students.</a:t>
            </a:r>
            <a:endParaRPr lang="en-US" sz="2000" dirty="0">
              <a:latin typeface="Cambria" panose="02040503050406030204" pitchFamily="18" charset="0"/>
              <a:ea typeface="Cambria" panose="02040503050406030204" pitchFamily="18" charset="0"/>
            </a:endParaRPr>
          </a:p>
          <a:p>
            <a:pPr marL="800100" lvl="1" indent="-342900">
              <a:spcBef>
                <a:spcPts val="600"/>
              </a:spcBef>
              <a:buFont typeface="Wingdings" panose="05000000000000000000" pitchFamily="2" charset="2"/>
              <a:buChar char="Ø"/>
            </a:pPr>
            <a:r>
              <a:rPr lang="en-US" sz="2000" dirty="0">
                <a:latin typeface="Cambria" panose="02040503050406030204" pitchFamily="18" charset="0"/>
                <a:ea typeface="Cambria" panose="02040503050406030204" pitchFamily="18" charset="0"/>
              </a:rPr>
              <a:t>Write a number of sentences on the board. Ask the students to come up to the board and correct the sentences.</a:t>
            </a:r>
          </a:p>
          <a:p>
            <a:pPr marL="800100" lvl="1" indent="-342900">
              <a:spcBef>
                <a:spcPts val="600"/>
              </a:spcBef>
              <a:buFont typeface="Wingdings" panose="05000000000000000000" pitchFamily="2" charset="2"/>
              <a:buChar char="Ø"/>
            </a:pPr>
            <a:r>
              <a:rPr lang="en-US" sz="2000" dirty="0">
                <a:latin typeface="Cambria" panose="02040503050406030204" pitchFamily="18" charset="0"/>
                <a:ea typeface="Cambria" panose="02040503050406030204" pitchFamily="18" charset="0"/>
              </a:rPr>
              <a:t>Invent and write out a story that includes a number of errors you overheard during the activity</a:t>
            </a:r>
            <a:r>
              <a:rPr lang="ro-RO" sz="2000" dirty="0">
                <a:latin typeface="Cambria" panose="02040503050406030204" pitchFamily="18" charset="0"/>
                <a:ea typeface="Cambria" panose="02040503050406030204" pitchFamily="18" charset="0"/>
              </a:rPr>
              <a:t>. Hand out</a:t>
            </a:r>
            <a:r>
              <a:rPr lang="en-US" sz="2000" dirty="0">
                <a:latin typeface="Cambria" panose="02040503050406030204" pitchFamily="18" charset="0"/>
                <a:ea typeface="Cambria" panose="02040503050406030204" pitchFamily="18" charset="0"/>
              </a:rPr>
              <a:t> the story the next day and the students, in pairs or as a whole group, find the errors and correct them.</a:t>
            </a:r>
          </a:p>
          <a:p>
            <a:pPr marL="800100" lvl="1" indent="-342900">
              <a:spcBef>
                <a:spcPts val="600"/>
              </a:spcBef>
              <a:buFont typeface="Wingdings" panose="05000000000000000000" pitchFamily="2" charset="2"/>
              <a:buChar char="Ø"/>
            </a:pPr>
            <a:r>
              <a:rPr lang="en-US" sz="2000" dirty="0">
                <a:latin typeface="Cambria" panose="02040503050406030204" pitchFamily="18" charset="0"/>
                <a:ea typeface="Cambria" panose="02040503050406030204" pitchFamily="18" charset="0"/>
              </a:rPr>
              <a:t>Write out two lists headed 'A' and 'B'. On each list, write the same ten sentences from the activity. On one list, write the sentence with an error; on the other, write the corrected version. Thus the correct version of sentence 3 might be on either list A or list B (the other list has the incorrect version). You divide the students into two groups, 'A' and 'B', and hand out the appropriate list to each group. The groups discuss their own list (without sight of the other list) and try to decide if their version of each sentence is correct or not. If it is wrong, they correct it. When they have discussed all the sentences, the groups can then compare the two sheets (and perhaps come to some new conclusions).</a:t>
            </a:r>
            <a:endParaRPr lang="ro-RO"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3225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645" y="424206"/>
            <a:ext cx="8305015" cy="6001643"/>
          </a:xfrm>
          <a:prstGeom prst="rect">
            <a:avLst/>
          </a:prstGeom>
          <a:solidFill>
            <a:srgbClr val="E1F0FF"/>
          </a:solidFill>
        </p:spPr>
        <p:txBody>
          <a:bodyPr wrap="square" rtlCol="0">
            <a:spAutoFit/>
          </a:bodyPr>
          <a:lstStyle/>
          <a:p>
            <a:r>
              <a:rPr lang="ro-RO" b="1" dirty="0"/>
              <a:t> </a:t>
            </a:r>
            <a:r>
              <a:rPr lang="ro-RO" sz="2400" b="1" dirty="0">
                <a:latin typeface="Cambria" panose="02040503050406030204" pitchFamily="18" charset="0"/>
                <a:ea typeface="Cambria" panose="02040503050406030204" pitchFamily="18" charset="0"/>
              </a:rPr>
              <a:t>References:</a:t>
            </a:r>
            <a:endParaRPr lang="ro-RO" b="1" dirty="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pPr marL="971550" lvl="1" indent="-514350">
              <a:buFont typeface="+mj-lt"/>
              <a:buAutoNum type="arabicPeriod"/>
            </a:pPr>
            <a:r>
              <a:rPr lang="ro-RO" sz="1900" dirty="0">
                <a:latin typeface="Cambria" panose="02040503050406030204" pitchFamily="18" charset="0"/>
                <a:ea typeface="Cambria" panose="02040503050406030204" pitchFamily="18" charset="0"/>
              </a:rPr>
              <a:t>Brown H</a:t>
            </a:r>
            <a:r>
              <a:rPr lang="en-US" sz="1900" dirty="0">
                <a:latin typeface="Cambria" panose="02040503050406030204" pitchFamily="18" charset="0"/>
                <a:ea typeface="Cambria" panose="02040503050406030204" pitchFamily="18" charset="0"/>
              </a:rPr>
              <a:t>.</a:t>
            </a:r>
            <a:r>
              <a:rPr lang="ro-RO" sz="1900" dirty="0">
                <a:latin typeface="Cambria" panose="02040503050406030204" pitchFamily="18" charset="0"/>
                <a:ea typeface="Cambria" panose="02040503050406030204" pitchFamily="18" charset="0"/>
              </a:rPr>
              <a:t> D</a:t>
            </a:r>
            <a:r>
              <a:rPr lang="en-US" sz="1900" dirty="0">
                <a:latin typeface="Cambria" panose="02040503050406030204" pitchFamily="18" charset="0"/>
                <a:ea typeface="Cambria" panose="02040503050406030204" pitchFamily="18" charset="0"/>
              </a:rPr>
              <a:t>.</a:t>
            </a:r>
            <a:r>
              <a:rPr lang="ro-RO" sz="1900" dirty="0">
                <a:latin typeface="Cambria" panose="02040503050406030204" pitchFamily="18" charset="0"/>
                <a:ea typeface="Cambria" panose="02040503050406030204" pitchFamily="18" charset="0"/>
              </a:rPr>
              <a:t> Teaching by Principles: An Interactive Approach to Language Pedagogy</a:t>
            </a:r>
            <a:r>
              <a:rPr lang="en-US" sz="1900" dirty="0">
                <a:latin typeface="Cambria" panose="02040503050406030204" pitchFamily="18" charset="0"/>
                <a:ea typeface="Cambria" panose="02040503050406030204" pitchFamily="18" charset="0"/>
              </a:rPr>
              <a:t>.</a:t>
            </a:r>
            <a:r>
              <a:rPr lang="ro-RO" sz="1900" dirty="0">
                <a:latin typeface="Cambria" panose="02040503050406030204" pitchFamily="18" charset="0"/>
                <a:ea typeface="Cambria" panose="02040503050406030204" pitchFamily="18" charset="0"/>
              </a:rPr>
              <a:t> Longman</a:t>
            </a:r>
            <a:r>
              <a:rPr lang="en-US" sz="1900" dirty="0">
                <a:latin typeface="Cambria" panose="02040503050406030204" pitchFamily="18" charset="0"/>
                <a:ea typeface="Cambria" panose="02040503050406030204" pitchFamily="18" charset="0"/>
              </a:rPr>
              <a:t>, </a:t>
            </a:r>
            <a:r>
              <a:rPr lang="ro-RO" sz="1900" dirty="0">
                <a:latin typeface="Cambria" panose="02040503050406030204" pitchFamily="18" charset="0"/>
                <a:ea typeface="Cambria" panose="02040503050406030204" pitchFamily="18" charset="0"/>
              </a:rPr>
              <a:t>2015</a:t>
            </a:r>
            <a:r>
              <a:rPr lang="ro-RO" sz="1900" dirty="0"/>
              <a:t>. </a:t>
            </a:r>
            <a:endParaRPr lang="en-US" sz="1900" dirty="0"/>
          </a:p>
          <a:p>
            <a:pPr marL="971550" lvl="1" indent="-514350">
              <a:buFont typeface="+mj-lt"/>
              <a:buAutoNum type="arabicPeriod"/>
            </a:pPr>
            <a:r>
              <a:rPr lang="en-US" sz="1900" dirty="0">
                <a:latin typeface="Cambria" panose="02040503050406030204" pitchFamily="18" charset="0"/>
                <a:ea typeface="Cambria" panose="02040503050406030204" pitchFamily="18" charset="0"/>
              </a:rPr>
              <a:t>COUNCIL OF EUROPE. Common European Framework of Reference for Languages: Learning, Teaching, Assessment. Companion Volume with New Descriptors. Strasbourg: Council of Europe, 2018</a:t>
            </a:r>
            <a:endParaRPr lang="ro-RO" sz="1900" dirty="0">
              <a:latin typeface="Cambria" panose="02040503050406030204" pitchFamily="18" charset="0"/>
              <a:ea typeface="Cambria" panose="02040503050406030204" pitchFamily="18" charset="0"/>
            </a:endParaRPr>
          </a:p>
          <a:p>
            <a:pPr marL="971550" lvl="1" indent="-514350">
              <a:buFont typeface="+mj-lt"/>
              <a:buAutoNum type="arabicPeriod"/>
            </a:pPr>
            <a:r>
              <a:rPr lang="en-US" sz="1900" dirty="0">
                <a:latin typeface="Cambria" panose="02040503050406030204" pitchFamily="18" charset="0"/>
                <a:ea typeface="Cambria" panose="02040503050406030204" pitchFamily="18" charset="0"/>
              </a:rPr>
              <a:t>Harmer J</a:t>
            </a:r>
            <a:r>
              <a:rPr lang="ro-RO" sz="1900" dirty="0">
                <a:latin typeface="Cambria" panose="02040503050406030204" pitchFamily="18" charset="0"/>
                <a:ea typeface="Cambria" panose="02040503050406030204" pitchFamily="18" charset="0"/>
              </a:rPr>
              <a:t>.</a:t>
            </a:r>
            <a:r>
              <a:rPr lang="en-US" sz="1900" dirty="0">
                <a:latin typeface="Cambria" panose="02040503050406030204" pitchFamily="18" charset="0"/>
                <a:ea typeface="Cambria" panose="02040503050406030204" pitchFamily="18" charset="0"/>
              </a:rPr>
              <a:t>, How to </a:t>
            </a:r>
            <a:r>
              <a:rPr lang="ro-RO" sz="1900" dirty="0">
                <a:latin typeface="Cambria" panose="02040503050406030204" pitchFamily="18" charset="0"/>
                <a:ea typeface="Cambria" panose="02040503050406030204" pitchFamily="18" charset="0"/>
              </a:rPr>
              <a:t>T</a:t>
            </a:r>
            <a:r>
              <a:rPr lang="en-US" sz="1900" dirty="0">
                <a:latin typeface="Cambria" panose="02040503050406030204" pitchFamily="18" charset="0"/>
                <a:ea typeface="Cambria" panose="02040503050406030204" pitchFamily="18" charset="0"/>
              </a:rPr>
              <a:t>each English</a:t>
            </a:r>
            <a:r>
              <a:rPr lang="ro-RO" sz="1900" dirty="0">
                <a:latin typeface="Cambria" panose="02040503050406030204" pitchFamily="18" charset="0"/>
                <a:ea typeface="Cambria" panose="02040503050406030204" pitchFamily="18" charset="0"/>
              </a:rPr>
              <a:t>. Pearson Education Limited/Longman, 2001</a:t>
            </a:r>
            <a:r>
              <a:rPr lang="en-US" sz="1900" dirty="0">
                <a:latin typeface="Cambria" panose="02040503050406030204" pitchFamily="18" charset="0"/>
                <a:ea typeface="Cambria" panose="02040503050406030204" pitchFamily="18" charset="0"/>
              </a:rPr>
              <a:t>.</a:t>
            </a:r>
            <a:r>
              <a:rPr lang="ro-RO" sz="1900" dirty="0">
                <a:latin typeface="Cambria" panose="02040503050406030204" pitchFamily="18" charset="0"/>
                <a:ea typeface="Cambria" panose="02040503050406030204" pitchFamily="18" charset="0"/>
              </a:rPr>
              <a:t> </a:t>
            </a:r>
            <a:endParaRPr lang="en-US" sz="1900" dirty="0">
              <a:latin typeface="Cambria" panose="02040503050406030204" pitchFamily="18" charset="0"/>
              <a:ea typeface="Cambria" panose="02040503050406030204" pitchFamily="18" charset="0"/>
            </a:endParaRPr>
          </a:p>
          <a:p>
            <a:pPr marL="971550" lvl="1" indent="-514350">
              <a:buFont typeface="+mj-lt"/>
              <a:buAutoNum type="arabicPeriod"/>
            </a:pPr>
            <a:r>
              <a:rPr lang="ro-RO" sz="1900" dirty="0">
                <a:latin typeface="Cambria" panose="02040503050406030204" pitchFamily="18" charset="0"/>
                <a:ea typeface="Cambria" panose="02040503050406030204" pitchFamily="18" charset="0"/>
              </a:rPr>
              <a:t>Harmer J. The Practice of English Language Teaching: Buch. Harlow: Pearson/Longman, 2015.</a:t>
            </a:r>
          </a:p>
          <a:p>
            <a:pPr marL="971550" lvl="1" indent="-514350">
              <a:buFont typeface="+mj-lt"/>
              <a:buAutoNum type="arabicPeriod"/>
            </a:pPr>
            <a:r>
              <a:rPr lang="en-US" sz="1900" dirty="0">
                <a:latin typeface="Cambria" panose="02040503050406030204" pitchFamily="18" charset="0"/>
                <a:ea typeface="Cambria" panose="02040503050406030204" pitchFamily="18" charset="0"/>
              </a:rPr>
              <a:t>Scrivener J. Learning Teaching. The Essential Guide to English Language Teaching. 3</a:t>
            </a:r>
            <a:r>
              <a:rPr lang="en-US" sz="1900" baseline="30000" dirty="0">
                <a:latin typeface="Cambria" panose="02040503050406030204" pitchFamily="18" charset="0"/>
                <a:ea typeface="Cambria" panose="02040503050406030204" pitchFamily="18" charset="0"/>
              </a:rPr>
              <a:t>rd</a:t>
            </a:r>
            <a:r>
              <a:rPr lang="en-US" sz="1900" dirty="0">
                <a:latin typeface="Cambria" panose="02040503050406030204" pitchFamily="18" charset="0"/>
                <a:ea typeface="Cambria" panose="02040503050406030204" pitchFamily="18" charset="0"/>
              </a:rPr>
              <a:t> edition. Macmillan, 2014.</a:t>
            </a:r>
            <a:endParaRPr lang="ro-RO" sz="1900" dirty="0">
              <a:latin typeface="Cambria" panose="02040503050406030204" pitchFamily="18" charset="0"/>
              <a:ea typeface="Cambria" panose="02040503050406030204" pitchFamily="18" charset="0"/>
            </a:endParaRPr>
          </a:p>
          <a:p>
            <a:pPr marL="971550" lvl="1" indent="-514350">
              <a:buFont typeface="+mj-lt"/>
              <a:buAutoNum type="arabicPeriod"/>
            </a:pPr>
            <a:r>
              <a:rPr lang="ro-RO" sz="1900" dirty="0">
                <a:latin typeface="Cambria" panose="02040503050406030204" pitchFamily="18" charset="0"/>
                <a:ea typeface="Cambria" panose="02040503050406030204" pitchFamily="18" charset="0"/>
              </a:rPr>
              <a:t>Thornbury S. H. How to Teach Speaking. Longman, 2005.</a:t>
            </a:r>
          </a:p>
          <a:p>
            <a:pPr marL="971550" lvl="1" indent="-514350">
              <a:buFont typeface="+mj-lt"/>
              <a:buAutoNum type="arabicPeriod"/>
            </a:pPr>
            <a:r>
              <a:rPr lang="en-US" sz="1900" dirty="0">
                <a:latin typeface="Cambria" panose="02040503050406030204" pitchFamily="18" charset="0"/>
                <a:ea typeface="Cambria" panose="02040503050406030204" pitchFamily="18" charset="0"/>
              </a:rPr>
              <a:t>Ur P. A Course in English Language Teaching. Cambridge: Cambridge University Press, 2012.</a:t>
            </a:r>
            <a:endParaRPr lang="ro-RO" sz="1900" dirty="0">
              <a:latin typeface="Cambria" panose="02040503050406030204" pitchFamily="18" charset="0"/>
              <a:ea typeface="Cambria" panose="02040503050406030204" pitchFamily="18" charset="0"/>
            </a:endParaRPr>
          </a:p>
          <a:p>
            <a:pPr marL="971550" lvl="1" indent="-514350">
              <a:buFont typeface="+mj-lt"/>
              <a:buAutoNum type="arabicPeriod"/>
            </a:pPr>
            <a:r>
              <a:rPr lang="ro-RO" sz="1900" dirty="0">
                <a:latin typeface="Cambria" panose="02040503050406030204" pitchFamily="18" charset="0"/>
                <a:ea typeface="Cambria" panose="02040503050406030204" pitchFamily="18" charset="0"/>
              </a:rPr>
              <a:t>Ur P. </a:t>
            </a:r>
            <a:r>
              <a:rPr lang="en-US" sz="1900" dirty="0">
                <a:latin typeface="Cambria" panose="02040503050406030204" pitchFamily="18" charset="0"/>
                <a:ea typeface="Cambria" panose="02040503050406030204" pitchFamily="18" charset="0"/>
              </a:rPr>
              <a:t>Penny Ur's 100 Teaching Tips</a:t>
            </a:r>
            <a:r>
              <a:rPr lang="ro-RO" sz="1900" dirty="0">
                <a:latin typeface="Cambria" panose="02040503050406030204" pitchFamily="18" charset="0"/>
                <a:ea typeface="Cambria" panose="02040503050406030204" pitchFamily="18" charset="0"/>
              </a:rPr>
              <a:t>. Cambridge University Press , 2016.</a:t>
            </a:r>
          </a:p>
          <a:p>
            <a:pPr marL="971550" lvl="1" indent="-514350">
              <a:buFont typeface="+mj-lt"/>
              <a:buAutoNum type="arabicPeriod"/>
            </a:pPr>
            <a:r>
              <a:rPr lang="ro-RO" sz="1900" dirty="0">
                <a:latin typeface="Cambria" panose="02040503050406030204" pitchFamily="18" charset="0"/>
                <a:ea typeface="Cambria" panose="02040503050406030204" pitchFamily="18" charset="0"/>
              </a:rPr>
              <a:t>https://youtu.be/F3qoGQCZ_PM</a:t>
            </a:r>
          </a:p>
          <a:p>
            <a:pPr lvl="1"/>
            <a:endParaRPr lang="ro-RO" sz="1900" dirty="0"/>
          </a:p>
        </p:txBody>
      </p:sp>
    </p:spTree>
    <p:extLst>
      <p:ext uri="{BB962C8B-B14F-4D97-AF65-F5344CB8AC3E}">
        <p14:creationId xmlns:p14="http://schemas.microsoft.com/office/powerpoint/2010/main" val="522294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 we need theory to teach speaking skills _ Cambridge ME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460" y="1536569"/>
            <a:ext cx="8736832" cy="5178419"/>
          </a:xfrm>
          <a:prstGeom prst="rect">
            <a:avLst/>
          </a:prstGeom>
        </p:spPr>
      </p:pic>
    </p:spTree>
    <p:extLst>
      <p:ext uri="{BB962C8B-B14F-4D97-AF65-F5344CB8AC3E}">
        <p14:creationId xmlns:p14="http://schemas.microsoft.com/office/powerpoint/2010/main" val="3421264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4206" y="471339"/>
            <a:ext cx="8173039" cy="6078587"/>
          </a:xfrm>
          <a:prstGeom prst="rect">
            <a:avLst/>
          </a:prstGeom>
          <a:solidFill>
            <a:srgbClr val="E5F2FF"/>
          </a:solidFill>
        </p:spPr>
        <p:txBody>
          <a:bodyPr wrap="square" rtlCol="0">
            <a:spAutoFit/>
          </a:bodyPr>
          <a:lstStyle/>
          <a:p>
            <a:r>
              <a:rPr lang="en-US" sz="2600" b="1" dirty="0" err="1">
                <a:latin typeface="Cambria" panose="02040503050406030204" pitchFamily="18" charset="0"/>
                <a:ea typeface="Cambria" panose="02040503050406030204" pitchFamily="18" charset="0"/>
              </a:rPr>
              <a:t>Microskills</a:t>
            </a:r>
            <a:r>
              <a:rPr lang="en-US" sz="2600" b="1" dirty="0">
                <a:latin typeface="Cambria" panose="02040503050406030204" pitchFamily="18" charset="0"/>
                <a:ea typeface="Cambria" panose="02040503050406030204" pitchFamily="18" charset="0"/>
              </a:rPr>
              <a:t> of Oral </a:t>
            </a:r>
            <a:r>
              <a:rPr lang="en-US" sz="2600" b="1" dirty="0" smtClean="0">
                <a:latin typeface="Cambria" panose="02040503050406030204" pitchFamily="18" charset="0"/>
                <a:ea typeface="Cambria" panose="02040503050406030204" pitchFamily="18" charset="0"/>
              </a:rPr>
              <a:t>Communication</a:t>
            </a:r>
            <a:endParaRPr lang="ro-RO" sz="2600" b="1" dirty="0" smtClean="0">
              <a:latin typeface="Cambria" panose="02040503050406030204" pitchFamily="18" charset="0"/>
              <a:ea typeface="Cambria" panose="02040503050406030204" pitchFamily="18" charset="0"/>
            </a:endParaRPr>
          </a:p>
          <a:p>
            <a:endParaRPr lang="en-US" b="1" dirty="0">
              <a:latin typeface="Cambria" panose="02040503050406030204" pitchFamily="18" charset="0"/>
              <a:ea typeface="Cambria" panose="02040503050406030204" pitchFamily="18" charset="0"/>
            </a:endParaRPr>
          </a:p>
          <a:p>
            <a:pPr marL="742950" lvl="1" indent="-285750">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Produce </a:t>
            </a:r>
            <a:r>
              <a:rPr lang="en-US" sz="2200" b="1" dirty="0">
                <a:latin typeface="Cambria" panose="02040503050406030204" pitchFamily="18" charset="0"/>
                <a:ea typeface="Cambria" panose="02040503050406030204" pitchFamily="18" charset="0"/>
              </a:rPr>
              <a:t>chunks</a:t>
            </a:r>
            <a:r>
              <a:rPr lang="en-US" sz="2200" dirty="0">
                <a:latin typeface="Cambria" panose="02040503050406030204" pitchFamily="18" charset="0"/>
                <a:ea typeface="Cambria" panose="02040503050406030204" pitchFamily="18" charset="0"/>
              </a:rPr>
              <a:t> of </a:t>
            </a:r>
            <a:r>
              <a:rPr lang="en-US" sz="2200" b="1" dirty="0">
                <a:latin typeface="Cambria" panose="02040503050406030204" pitchFamily="18" charset="0"/>
                <a:ea typeface="Cambria" panose="02040503050406030204" pitchFamily="18" charset="0"/>
              </a:rPr>
              <a:t>language</a:t>
            </a:r>
            <a:r>
              <a:rPr lang="en-US" sz="2200" dirty="0">
                <a:latin typeface="Cambria" panose="02040503050406030204" pitchFamily="18" charset="0"/>
                <a:ea typeface="Cambria" panose="02040503050406030204" pitchFamily="18" charset="0"/>
              </a:rPr>
              <a:t> of different lengths.</a:t>
            </a:r>
          </a:p>
          <a:p>
            <a:pPr marL="742950" lvl="1" indent="-28575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Produce </a:t>
            </a:r>
            <a:r>
              <a:rPr lang="en-US" sz="2200" b="1" dirty="0">
                <a:latin typeface="Cambria" panose="02040503050406030204" pitchFamily="18" charset="0"/>
                <a:ea typeface="Cambria" panose="02040503050406030204" pitchFamily="18" charset="0"/>
              </a:rPr>
              <a:t>English</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stress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patterns</a:t>
            </a:r>
            <a:r>
              <a:rPr lang="en-US" sz="2200" dirty="0">
                <a:latin typeface="Cambria" panose="02040503050406030204" pitchFamily="18" charset="0"/>
                <a:ea typeface="Cambria" panose="02040503050406030204" pitchFamily="18" charset="0"/>
              </a:rPr>
              <a:t>, words in stressed and unstressed </a:t>
            </a:r>
            <a:r>
              <a:rPr lang="en-US" sz="2200" dirty="0" smtClean="0">
                <a:latin typeface="Cambria" panose="02040503050406030204" pitchFamily="18" charset="0"/>
                <a:ea typeface="Cambria" panose="02040503050406030204" pitchFamily="18" charset="0"/>
              </a:rPr>
              <a:t>positions</a:t>
            </a:r>
            <a:r>
              <a:rPr lang="en-US" sz="2200" dirty="0">
                <a:latin typeface="Cambria" panose="02040503050406030204" pitchFamily="18" charset="0"/>
                <a:ea typeface="Cambria" panose="02040503050406030204" pitchFamily="18" charset="0"/>
              </a:rPr>
              <a:t>, rhythmic structure, and </a:t>
            </a:r>
            <a:r>
              <a:rPr lang="en-US" sz="2200" b="1" dirty="0" err="1">
                <a:latin typeface="Cambria" panose="02040503050406030204" pitchFamily="18" charset="0"/>
                <a:ea typeface="Cambria" panose="02040503050406030204" pitchFamily="18" charset="0"/>
              </a:rPr>
              <a:t>intonational</a:t>
            </a:r>
            <a:r>
              <a:rPr lang="en-US" sz="2200" dirty="0">
                <a:latin typeface="Cambria" panose="02040503050406030204" pitchFamily="18" charset="0"/>
                <a:ea typeface="Cambria" panose="02040503050406030204" pitchFamily="18" charset="0"/>
              </a:rPr>
              <a:t> contours.</a:t>
            </a:r>
          </a:p>
          <a:p>
            <a:pPr marL="742950" lvl="1" indent="-28575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Produce </a:t>
            </a:r>
            <a:r>
              <a:rPr lang="en-US" sz="2200" b="1" dirty="0">
                <a:latin typeface="Cambria" panose="02040503050406030204" pitchFamily="18" charset="0"/>
                <a:ea typeface="Cambria" panose="02040503050406030204" pitchFamily="18" charset="0"/>
              </a:rPr>
              <a:t>reduced</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forms</a:t>
            </a:r>
            <a:r>
              <a:rPr lang="en-US" sz="2200" dirty="0">
                <a:latin typeface="Cambria" panose="02040503050406030204" pitchFamily="18" charset="0"/>
                <a:ea typeface="Cambria" panose="02040503050406030204" pitchFamily="18" charset="0"/>
              </a:rPr>
              <a:t> of </a:t>
            </a:r>
            <a:r>
              <a:rPr lang="en-US" sz="2200" b="1" dirty="0">
                <a:latin typeface="Cambria" panose="02040503050406030204" pitchFamily="18" charset="0"/>
                <a:ea typeface="Cambria" panose="02040503050406030204" pitchFamily="18" charset="0"/>
              </a:rPr>
              <a:t>words</a:t>
            </a:r>
            <a:r>
              <a:rPr lang="en-US" sz="2200" dirty="0">
                <a:latin typeface="Cambria" panose="02040503050406030204" pitchFamily="18" charset="0"/>
                <a:ea typeface="Cambria" panose="02040503050406030204" pitchFamily="18" charset="0"/>
              </a:rPr>
              <a:t> and </a:t>
            </a:r>
            <a:r>
              <a:rPr lang="en-US" sz="2200" b="1" dirty="0">
                <a:latin typeface="Cambria" panose="02040503050406030204" pitchFamily="18" charset="0"/>
                <a:ea typeface="Cambria" panose="02040503050406030204" pitchFamily="18" charset="0"/>
              </a:rPr>
              <a:t>phrases</a:t>
            </a:r>
            <a:r>
              <a:rPr lang="en-US" sz="2200" dirty="0">
                <a:latin typeface="Cambria" panose="02040503050406030204" pitchFamily="18" charset="0"/>
                <a:ea typeface="Cambria" panose="02040503050406030204" pitchFamily="18" charset="0"/>
              </a:rPr>
              <a:t>.</a:t>
            </a:r>
          </a:p>
          <a:p>
            <a:pPr marL="742950" lvl="1" indent="-28575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Use </a:t>
            </a:r>
            <a:r>
              <a:rPr lang="en-US" sz="2200" dirty="0">
                <a:latin typeface="Cambria" panose="02040503050406030204" pitchFamily="18" charset="0"/>
                <a:ea typeface="Cambria" panose="02040503050406030204" pitchFamily="18" charset="0"/>
              </a:rPr>
              <a:t>an </a:t>
            </a:r>
            <a:r>
              <a:rPr lang="en-US" sz="2200" b="1" dirty="0">
                <a:latin typeface="Cambria" panose="02040503050406030204" pitchFamily="18" charset="0"/>
                <a:ea typeface="Cambria" panose="02040503050406030204" pitchFamily="18" charset="0"/>
              </a:rPr>
              <a:t>adequate</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number</a:t>
            </a:r>
            <a:r>
              <a:rPr lang="en-US" sz="2200" dirty="0">
                <a:latin typeface="Cambria" panose="02040503050406030204" pitchFamily="18" charset="0"/>
                <a:ea typeface="Cambria" panose="02040503050406030204" pitchFamily="18" charset="0"/>
              </a:rPr>
              <a:t> of </a:t>
            </a:r>
            <a:r>
              <a:rPr lang="en-US" sz="2200" b="1" dirty="0">
                <a:latin typeface="Cambria" panose="02040503050406030204" pitchFamily="18" charset="0"/>
                <a:ea typeface="Cambria" panose="02040503050406030204" pitchFamily="18" charset="0"/>
              </a:rPr>
              <a:t>lexical</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units</a:t>
            </a:r>
            <a:r>
              <a:rPr lang="en-US" sz="2200" dirty="0">
                <a:latin typeface="Cambria" panose="02040503050406030204" pitchFamily="18" charset="0"/>
                <a:ea typeface="Cambria" panose="02040503050406030204" pitchFamily="18" charset="0"/>
              </a:rPr>
              <a:t> (words) in order to accomplish pragmatic purposes.</a:t>
            </a:r>
          </a:p>
          <a:p>
            <a:pPr marL="742950" lvl="1" indent="-28575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Produce </a:t>
            </a:r>
            <a:r>
              <a:rPr lang="en-US" sz="2200" b="1" dirty="0">
                <a:latin typeface="Cambria" panose="02040503050406030204" pitchFamily="18" charset="0"/>
                <a:ea typeface="Cambria" panose="02040503050406030204" pitchFamily="18" charset="0"/>
              </a:rPr>
              <a:t>fluent</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speech</a:t>
            </a:r>
            <a:r>
              <a:rPr lang="en-US" sz="2200" dirty="0">
                <a:latin typeface="Cambria" panose="02040503050406030204" pitchFamily="18" charset="0"/>
                <a:ea typeface="Cambria" panose="02040503050406030204" pitchFamily="18" charset="0"/>
              </a:rPr>
              <a:t> at </a:t>
            </a:r>
            <a:r>
              <a:rPr lang="en-US" sz="2200" b="1" dirty="0">
                <a:latin typeface="Cambria" panose="02040503050406030204" pitchFamily="18" charset="0"/>
                <a:ea typeface="Cambria" panose="02040503050406030204" pitchFamily="18" charset="0"/>
              </a:rPr>
              <a:t>different</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rates</a:t>
            </a:r>
            <a:r>
              <a:rPr lang="en-US" sz="2200" dirty="0">
                <a:latin typeface="Cambria" panose="02040503050406030204" pitchFamily="18" charset="0"/>
                <a:ea typeface="Cambria" panose="02040503050406030204" pitchFamily="18" charset="0"/>
              </a:rPr>
              <a:t> of </a:t>
            </a:r>
            <a:r>
              <a:rPr lang="en-US" sz="2200" b="1" dirty="0">
                <a:latin typeface="Cambria" panose="02040503050406030204" pitchFamily="18" charset="0"/>
                <a:ea typeface="Cambria" panose="02040503050406030204" pitchFamily="18" charset="0"/>
              </a:rPr>
              <a:t>delivery</a:t>
            </a:r>
            <a:r>
              <a:rPr lang="en-US" sz="2200" dirty="0">
                <a:latin typeface="Cambria" panose="02040503050406030204" pitchFamily="18" charset="0"/>
                <a:ea typeface="Cambria" panose="02040503050406030204" pitchFamily="18" charset="0"/>
              </a:rPr>
              <a:t>.</a:t>
            </a:r>
          </a:p>
          <a:p>
            <a:pPr marL="742950" lvl="1" indent="-28575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Monitor </a:t>
            </a:r>
            <a:r>
              <a:rPr lang="en-US" sz="2200" dirty="0">
                <a:latin typeface="Cambria" panose="02040503050406030204" pitchFamily="18" charset="0"/>
                <a:ea typeface="Cambria" panose="02040503050406030204" pitchFamily="18" charset="0"/>
              </a:rPr>
              <a:t>your own oral production and use </a:t>
            </a:r>
            <a:r>
              <a:rPr lang="en-US" sz="2200" b="1" dirty="0">
                <a:latin typeface="Cambria" panose="02040503050406030204" pitchFamily="18" charset="0"/>
                <a:ea typeface="Cambria" panose="02040503050406030204" pitchFamily="18" charset="0"/>
              </a:rPr>
              <a:t>various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strategic</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devices</a:t>
            </a:r>
            <a:r>
              <a:rPr lang="ro-RO" sz="2200" dirty="0" smtClean="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pauses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fillers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self-corrections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backtracking-</a:t>
            </a:r>
            <a:r>
              <a:rPr lang="en-US" sz="2200" dirty="0">
                <a:latin typeface="Cambria" panose="02040503050406030204" pitchFamily="18" charset="0"/>
                <a:ea typeface="Cambria" panose="02040503050406030204" pitchFamily="18" charset="0"/>
              </a:rPr>
              <a:t>to enhance the clarity of the message.</a:t>
            </a:r>
          </a:p>
          <a:p>
            <a:pPr marL="742950" lvl="1" indent="-28575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Use </a:t>
            </a:r>
            <a:r>
              <a:rPr lang="en-US" sz="2200" b="1" dirty="0">
                <a:latin typeface="Cambria" panose="02040503050406030204" pitchFamily="18" charset="0"/>
                <a:ea typeface="Cambria" panose="02040503050406030204" pitchFamily="18" charset="0"/>
              </a:rPr>
              <a:t>grammatical</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word</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classes</a:t>
            </a:r>
            <a:r>
              <a:rPr lang="en-US" sz="2200" dirty="0">
                <a:latin typeface="Cambria" panose="02040503050406030204" pitchFamily="18" charset="0"/>
                <a:ea typeface="Cambria" panose="02040503050406030204" pitchFamily="18" charset="0"/>
              </a:rPr>
              <a:t> (nouns, verbs, etc.), </a:t>
            </a:r>
            <a:r>
              <a:rPr lang="en-US" sz="2200" b="1" dirty="0">
                <a:latin typeface="Cambria" panose="02040503050406030204" pitchFamily="18" charset="0"/>
                <a:ea typeface="Cambria" panose="02040503050406030204" pitchFamily="18" charset="0"/>
              </a:rPr>
              <a:t>systems</a:t>
            </a:r>
            <a:r>
              <a:rPr lang="en-US" sz="2200" dirty="0">
                <a:latin typeface="Cambria" panose="02040503050406030204" pitchFamily="18" charset="0"/>
                <a:ea typeface="Cambria" panose="02040503050406030204" pitchFamily="18" charset="0"/>
              </a:rPr>
              <a:t> (e.g., tense, agreement, pluralization), </a:t>
            </a:r>
            <a:r>
              <a:rPr lang="en-US" sz="2200" b="1" dirty="0">
                <a:latin typeface="Cambria" panose="02040503050406030204" pitchFamily="18" charset="0"/>
                <a:ea typeface="Cambria" panose="02040503050406030204" pitchFamily="18" charset="0"/>
              </a:rPr>
              <a:t>word</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order</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patterns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rules</a:t>
            </a:r>
            <a:r>
              <a:rPr lang="en-US" sz="2200" dirty="0">
                <a:latin typeface="Cambria" panose="02040503050406030204" pitchFamily="18" charset="0"/>
                <a:ea typeface="Cambria" panose="02040503050406030204" pitchFamily="18" charset="0"/>
              </a:rPr>
              <a:t>, and </a:t>
            </a:r>
            <a:r>
              <a:rPr lang="en-US" sz="2200" b="1" dirty="0">
                <a:latin typeface="Cambria" panose="02040503050406030204" pitchFamily="18" charset="0"/>
                <a:ea typeface="Cambria" panose="02040503050406030204" pitchFamily="18" charset="0"/>
              </a:rPr>
              <a:t>elliptical</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forms</a:t>
            </a:r>
            <a:r>
              <a:rPr lang="en-US" sz="2400" dirty="0">
                <a:latin typeface="Cambria" panose="02040503050406030204" pitchFamily="18" charset="0"/>
                <a:ea typeface="Cambria" panose="02040503050406030204" pitchFamily="18" charset="0"/>
              </a:rPr>
              <a:t>.</a:t>
            </a:r>
            <a:endParaRPr lang="ro-RO" dirty="0"/>
          </a:p>
        </p:txBody>
      </p:sp>
    </p:spTree>
    <p:extLst>
      <p:ext uri="{BB962C8B-B14F-4D97-AF65-F5344CB8AC3E}">
        <p14:creationId xmlns:p14="http://schemas.microsoft.com/office/powerpoint/2010/main" val="2083701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82" y="179106"/>
            <a:ext cx="8823489" cy="6109365"/>
          </a:xfrm>
          <a:prstGeom prst="rect">
            <a:avLst/>
          </a:prstGeom>
          <a:solidFill>
            <a:srgbClr val="E1F0FF"/>
          </a:solidFill>
        </p:spPr>
        <p:txBody>
          <a:bodyPr wrap="square" rtlCol="0">
            <a:spAutoFit/>
          </a:bodyPr>
          <a:lstStyle/>
          <a:p>
            <a:r>
              <a:rPr lang="en-US" sz="2600" b="1" dirty="0" err="1">
                <a:latin typeface="Cambria" panose="02040503050406030204" pitchFamily="18" charset="0"/>
                <a:ea typeface="Cambria" panose="02040503050406030204" pitchFamily="18" charset="0"/>
              </a:rPr>
              <a:t>Microskills</a:t>
            </a:r>
            <a:r>
              <a:rPr lang="en-US" sz="2600" b="1" dirty="0">
                <a:latin typeface="Cambria" panose="02040503050406030204" pitchFamily="18" charset="0"/>
                <a:ea typeface="Cambria" panose="02040503050406030204" pitchFamily="18" charset="0"/>
              </a:rPr>
              <a:t> of Oral </a:t>
            </a:r>
            <a:r>
              <a:rPr lang="en-US" sz="2600" b="1" dirty="0" smtClean="0">
                <a:latin typeface="Cambria" panose="02040503050406030204" pitchFamily="18" charset="0"/>
                <a:ea typeface="Cambria" panose="02040503050406030204" pitchFamily="18" charset="0"/>
              </a:rPr>
              <a:t>Communication</a:t>
            </a:r>
            <a:endParaRPr lang="ro-RO" sz="2600" b="1" dirty="0" smtClean="0">
              <a:latin typeface="Cambria" panose="02040503050406030204" pitchFamily="18" charset="0"/>
              <a:ea typeface="Cambria" panose="02040503050406030204" pitchFamily="18" charset="0"/>
            </a:endParaRPr>
          </a:p>
          <a:p>
            <a:pPr marL="720000" lvl="1" indent="-18000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Express </a:t>
            </a:r>
            <a:r>
              <a:rPr lang="en-US" sz="2200" b="1" dirty="0">
                <a:latin typeface="Cambria" panose="02040503050406030204" pitchFamily="18" charset="0"/>
                <a:ea typeface="Cambria" panose="02040503050406030204" pitchFamily="18" charset="0"/>
              </a:rPr>
              <a:t>a </a:t>
            </a:r>
            <a:r>
              <a:rPr lang="en-US" sz="2200" b="1" dirty="0" smtClean="0">
                <a:latin typeface="Cambria" panose="02040503050406030204" pitchFamily="18" charset="0"/>
                <a:ea typeface="Cambria" panose="02040503050406030204" pitchFamily="18" charset="0"/>
              </a:rPr>
              <a:t>particular </a:t>
            </a:r>
            <a:r>
              <a:rPr lang="en-US" sz="2200" b="1" dirty="0">
                <a:latin typeface="Cambria" panose="02040503050406030204" pitchFamily="18" charset="0"/>
                <a:ea typeface="Cambria" panose="02040503050406030204" pitchFamily="18" charset="0"/>
              </a:rPr>
              <a:t>meaning </a:t>
            </a:r>
            <a:r>
              <a:rPr lang="en-US" sz="2200" dirty="0">
                <a:latin typeface="Cambria" panose="02040503050406030204" pitchFamily="18" charset="0"/>
                <a:ea typeface="Cambria" panose="02040503050406030204" pitchFamily="18" charset="0"/>
              </a:rPr>
              <a:t>in </a:t>
            </a:r>
            <a:r>
              <a:rPr lang="en-US" sz="2200" b="1" dirty="0">
                <a:latin typeface="Cambria" panose="02040503050406030204" pitchFamily="18" charset="0"/>
                <a:ea typeface="Cambria" panose="02040503050406030204" pitchFamily="18" charset="0"/>
              </a:rPr>
              <a:t>different grammatical forms</a:t>
            </a:r>
            <a:r>
              <a:rPr lang="en-US" sz="2200" dirty="0">
                <a:latin typeface="Cambria" panose="02040503050406030204" pitchFamily="18" charset="0"/>
                <a:ea typeface="Cambria" panose="02040503050406030204" pitchFamily="18" charset="0"/>
              </a:rPr>
              <a:t>.</a:t>
            </a:r>
          </a:p>
          <a:p>
            <a:pPr marL="720000" lvl="1" indent="-18000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Use </a:t>
            </a:r>
            <a:r>
              <a:rPr lang="en-US" sz="2200" b="1" dirty="0">
                <a:latin typeface="Cambria" panose="02040503050406030204" pitchFamily="18" charset="0"/>
                <a:ea typeface="Cambria" panose="02040503050406030204" pitchFamily="18" charset="0"/>
              </a:rPr>
              <a:t>cohesive devices </a:t>
            </a:r>
            <a:r>
              <a:rPr lang="en-US" sz="2200" dirty="0">
                <a:latin typeface="Cambria" panose="02040503050406030204" pitchFamily="18" charset="0"/>
                <a:ea typeface="Cambria" panose="02040503050406030204" pitchFamily="18" charset="0"/>
              </a:rPr>
              <a:t>in spoken discourse</a:t>
            </a:r>
            <a:r>
              <a:rPr lang="en-US" sz="2200" dirty="0" smtClean="0">
                <a:latin typeface="Cambria" panose="02040503050406030204" pitchFamily="18" charset="0"/>
                <a:ea typeface="Cambria" panose="02040503050406030204" pitchFamily="18" charset="0"/>
              </a:rPr>
              <a:t>.</a:t>
            </a:r>
            <a:endParaRPr lang="ro-RO" sz="2200" dirty="0" smtClean="0">
              <a:latin typeface="Cambria" panose="02040503050406030204" pitchFamily="18" charset="0"/>
              <a:ea typeface="Cambria" panose="02040503050406030204" pitchFamily="18" charset="0"/>
            </a:endParaRPr>
          </a:p>
          <a:p>
            <a:pPr marL="720000" lvl="1" indent="-180000">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Convey </a:t>
            </a:r>
            <a:r>
              <a:rPr lang="en-US" sz="2200" b="1" dirty="0">
                <a:latin typeface="Cambria" panose="02040503050406030204" pitchFamily="18" charset="0"/>
                <a:ea typeface="Cambria" panose="02040503050406030204" pitchFamily="18" charset="0"/>
              </a:rPr>
              <a:t>links </a:t>
            </a:r>
            <a:r>
              <a:rPr lang="en-US" sz="2200" dirty="0">
                <a:latin typeface="Cambria" panose="02040503050406030204" pitchFamily="18" charset="0"/>
                <a:ea typeface="Cambria" panose="02040503050406030204" pitchFamily="18" charset="0"/>
              </a:rPr>
              <a:t>between</a:t>
            </a:r>
            <a:r>
              <a:rPr lang="en-US" sz="2200" b="1" dirty="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events and communicate </a:t>
            </a:r>
            <a:r>
              <a:rPr lang="en-US" sz="2200" b="1" dirty="0">
                <a:latin typeface="Cambria" panose="02040503050406030204" pitchFamily="18" charset="0"/>
                <a:ea typeface="Cambria" panose="02040503050406030204" pitchFamily="18" charset="0"/>
              </a:rPr>
              <a:t>such relations as main </a:t>
            </a:r>
            <a:r>
              <a:rPr lang="en-US" sz="2200" dirty="0">
                <a:latin typeface="Cambria" panose="02040503050406030204" pitchFamily="18" charset="0"/>
                <a:ea typeface="Cambria" panose="02040503050406030204" pitchFamily="18" charset="0"/>
              </a:rPr>
              <a:t>idea, </a:t>
            </a:r>
            <a:r>
              <a:rPr lang="en-US" sz="2200" b="1" dirty="0">
                <a:latin typeface="Cambria" panose="02040503050406030204" pitchFamily="18" charset="0"/>
                <a:ea typeface="Cambria" panose="02040503050406030204" pitchFamily="18" charset="0"/>
              </a:rPr>
              <a:t>supporting </a:t>
            </a:r>
            <a:r>
              <a:rPr lang="en-US" sz="2200" dirty="0">
                <a:latin typeface="Cambria" panose="02040503050406030204" pitchFamily="18" charset="0"/>
                <a:ea typeface="Cambria" panose="02040503050406030204" pitchFamily="18" charset="0"/>
              </a:rPr>
              <a:t>idea, </a:t>
            </a:r>
            <a:r>
              <a:rPr lang="en-US" sz="2200" b="1" dirty="0">
                <a:latin typeface="Cambria" panose="02040503050406030204" pitchFamily="18" charset="0"/>
                <a:ea typeface="Cambria" panose="02040503050406030204" pitchFamily="18" charset="0"/>
              </a:rPr>
              <a:t>new information</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given information,</a:t>
            </a:r>
            <a:r>
              <a:rPr lang="en-US" sz="2200" dirty="0">
                <a:latin typeface="Cambria" panose="02040503050406030204" pitchFamily="18" charset="0"/>
                <a:ea typeface="Cambria" panose="02040503050406030204" pitchFamily="18" charset="0"/>
              </a:rPr>
              <a:t> g</a:t>
            </a:r>
            <a:r>
              <a:rPr lang="en-US" sz="2200" b="1" dirty="0">
                <a:latin typeface="Cambria" panose="02040503050406030204" pitchFamily="18" charset="0"/>
                <a:ea typeface="Cambria" panose="02040503050406030204" pitchFamily="18" charset="0"/>
              </a:rPr>
              <a:t>eneralization</a:t>
            </a:r>
            <a:r>
              <a:rPr lang="en-US" sz="2200" dirty="0">
                <a:latin typeface="Cambria" panose="02040503050406030204" pitchFamily="18" charset="0"/>
                <a:ea typeface="Cambria" panose="02040503050406030204" pitchFamily="18" charset="0"/>
              </a:rPr>
              <a:t>, and </a:t>
            </a:r>
            <a:r>
              <a:rPr lang="en-US" sz="2200" b="1" dirty="0">
                <a:latin typeface="Cambria" panose="02040503050406030204" pitchFamily="18" charset="0"/>
                <a:ea typeface="Cambria" panose="02040503050406030204" pitchFamily="18" charset="0"/>
              </a:rPr>
              <a:t>exemplification</a:t>
            </a:r>
            <a:r>
              <a:rPr lang="en-US" sz="2200" dirty="0">
                <a:latin typeface="Cambria" panose="02040503050406030204" pitchFamily="18" charset="0"/>
                <a:ea typeface="Cambria" panose="02040503050406030204" pitchFamily="18" charset="0"/>
              </a:rPr>
              <a:t>.</a:t>
            </a:r>
          </a:p>
          <a:p>
            <a:pPr marL="720000" lvl="1" indent="-18000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Appropriately </a:t>
            </a:r>
            <a:r>
              <a:rPr lang="en-US" sz="2200" b="1" dirty="0">
                <a:latin typeface="Cambria" panose="02040503050406030204" pitchFamily="18" charset="0"/>
                <a:ea typeface="Cambria" panose="02040503050406030204" pitchFamily="18" charset="0"/>
              </a:rPr>
              <a:t>accomplish</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communicative functions </a:t>
            </a:r>
            <a:r>
              <a:rPr lang="en-US" sz="2200" dirty="0">
                <a:latin typeface="Cambria" panose="02040503050406030204" pitchFamily="18" charset="0"/>
                <a:ea typeface="Cambria" panose="02040503050406030204" pitchFamily="18" charset="0"/>
              </a:rPr>
              <a:t>according to </a:t>
            </a:r>
            <a:r>
              <a:rPr lang="en-US" sz="2200" dirty="0" smtClean="0">
                <a:latin typeface="Cambria" panose="02040503050406030204" pitchFamily="18" charset="0"/>
                <a:ea typeface="Cambria" panose="02040503050406030204" pitchFamily="18" charset="0"/>
              </a:rPr>
              <a:t>situations</a:t>
            </a:r>
            <a:r>
              <a:rPr lang="en-US" sz="2200" dirty="0">
                <a:latin typeface="Cambria" panose="02040503050406030204" pitchFamily="18" charset="0"/>
                <a:ea typeface="Cambria" panose="02040503050406030204" pitchFamily="18" charset="0"/>
              </a:rPr>
              <a:t>, participants, and goals.</a:t>
            </a:r>
          </a:p>
          <a:p>
            <a:pPr marL="720000" lvl="1" indent="-18000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Use </a:t>
            </a:r>
            <a:r>
              <a:rPr lang="en-US" sz="2200" b="1" dirty="0">
                <a:latin typeface="Cambria" panose="02040503050406030204" pitchFamily="18" charset="0"/>
                <a:ea typeface="Cambria" panose="02040503050406030204" pitchFamily="18" charset="0"/>
              </a:rPr>
              <a:t>appropriate</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registers</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and </a:t>
            </a:r>
            <a:r>
              <a:rPr lang="en-US" sz="2200" dirty="0">
                <a:latin typeface="Cambria" panose="02040503050406030204" pitchFamily="18" charset="0"/>
                <a:ea typeface="Cambria" panose="02040503050406030204" pitchFamily="18" charset="0"/>
              </a:rPr>
              <a:t>other sociolinguistic features in face-to-face conversations.</a:t>
            </a:r>
          </a:p>
          <a:p>
            <a:pPr marL="720000" lvl="1" indent="-18000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Use </a:t>
            </a:r>
            <a:r>
              <a:rPr lang="en-US" sz="2200" b="1" dirty="0">
                <a:latin typeface="Cambria" panose="02040503050406030204" pitchFamily="18" charset="0"/>
                <a:ea typeface="Cambria" panose="02040503050406030204" pitchFamily="18" charset="0"/>
              </a:rPr>
              <a:t>facial</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features</a:t>
            </a:r>
            <a:r>
              <a:rPr lang="en-US" sz="2200" dirty="0">
                <a:latin typeface="Cambria" panose="02040503050406030204" pitchFamily="18" charset="0"/>
                <a:ea typeface="Cambria" panose="02040503050406030204" pitchFamily="18" charset="0"/>
              </a:rPr>
              <a:t>, kinesics, "</a:t>
            </a:r>
            <a:r>
              <a:rPr lang="en-US" sz="2200" b="1" dirty="0">
                <a:latin typeface="Cambria" panose="02040503050406030204" pitchFamily="18" charset="0"/>
                <a:ea typeface="Cambria" panose="02040503050406030204" pitchFamily="18" charset="0"/>
              </a:rPr>
              <a:t>body</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language</a:t>
            </a:r>
            <a:r>
              <a:rPr lang="en-US" sz="2200" dirty="0">
                <a:latin typeface="Cambria" panose="02040503050406030204" pitchFamily="18" charset="0"/>
                <a:ea typeface="Cambria" panose="02040503050406030204" pitchFamily="18" charset="0"/>
              </a:rPr>
              <a:t>," and other nonverbal cues along with verbal language in order to convey meanings.</a:t>
            </a:r>
          </a:p>
          <a:p>
            <a:pPr marL="720000" lvl="1" indent="-180000">
              <a:spcBef>
                <a:spcPts val="600"/>
              </a:spcBef>
              <a:buFont typeface="Arial" panose="020B0604020202020204" pitchFamily="34" charset="0"/>
              <a:buChar char="•"/>
            </a:pPr>
            <a:r>
              <a:rPr lang="en-US" sz="2200" dirty="0" smtClean="0">
                <a:latin typeface="Cambria" panose="02040503050406030204" pitchFamily="18" charset="0"/>
                <a:ea typeface="Cambria" panose="02040503050406030204" pitchFamily="18" charset="0"/>
              </a:rPr>
              <a:t>Develop </a:t>
            </a:r>
            <a:r>
              <a:rPr lang="en-US" sz="2200" dirty="0">
                <a:latin typeface="Cambria" panose="02040503050406030204" pitchFamily="18" charset="0"/>
                <a:ea typeface="Cambria" panose="02040503050406030204" pitchFamily="18" charset="0"/>
              </a:rPr>
              <a:t>and use a battery of </a:t>
            </a:r>
            <a:r>
              <a:rPr lang="en-US" sz="2200" b="1" dirty="0">
                <a:latin typeface="Cambria" panose="02040503050406030204" pitchFamily="18" charset="0"/>
                <a:ea typeface="Cambria" panose="02040503050406030204" pitchFamily="18" charset="0"/>
              </a:rPr>
              <a:t>speaking</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strategies</a:t>
            </a:r>
            <a:r>
              <a:rPr lang="en-US" sz="2200" dirty="0">
                <a:latin typeface="Cambria" panose="02040503050406030204" pitchFamily="18" charset="0"/>
                <a:ea typeface="Cambria" panose="02040503050406030204" pitchFamily="18" charset="0"/>
              </a:rPr>
              <a:t>, such as </a:t>
            </a:r>
            <a:r>
              <a:rPr lang="en-US" sz="2200" b="1" dirty="0">
                <a:latin typeface="Cambria" panose="02040503050406030204" pitchFamily="18" charset="0"/>
                <a:ea typeface="Cambria" panose="02040503050406030204" pitchFamily="18" charset="0"/>
              </a:rPr>
              <a:t>emphasizing</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key</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words</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rephrasing</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accurately </a:t>
            </a:r>
            <a:r>
              <a:rPr lang="en-US" sz="2200" b="1" dirty="0">
                <a:latin typeface="Cambria" panose="02040503050406030204" pitchFamily="18" charset="0"/>
                <a:ea typeface="Cambria" panose="02040503050406030204" pitchFamily="18" charset="0"/>
              </a:rPr>
              <a:t>assessing</a:t>
            </a:r>
            <a:r>
              <a:rPr lang="en-US" sz="2200" dirty="0">
                <a:latin typeface="Cambria" panose="02040503050406030204" pitchFamily="18" charset="0"/>
                <a:ea typeface="Cambria" panose="02040503050406030204" pitchFamily="18" charset="0"/>
              </a:rPr>
              <a:t> how well your interlocutor is </a:t>
            </a:r>
            <a:r>
              <a:rPr lang="en-US" sz="2200" b="1" dirty="0">
                <a:latin typeface="Cambria" panose="02040503050406030204" pitchFamily="18" charset="0"/>
                <a:ea typeface="Cambria" panose="02040503050406030204" pitchFamily="18" charset="0"/>
              </a:rPr>
              <a:t>understanding</a:t>
            </a:r>
            <a:r>
              <a:rPr lang="en-US" sz="2200" dirty="0">
                <a:latin typeface="Cambria" panose="02040503050406030204" pitchFamily="18" charset="0"/>
                <a:ea typeface="Cambria" panose="02040503050406030204" pitchFamily="18" charset="0"/>
              </a:rPr>
              <a:t> </a:t>
            </a:r>
            <a:r>
              <a:rPr lang="en-US" sz="2200" b="1" dirty="0">
                <a:latin typeface="Cambria" panose="02040503050406030204" pitchFamily="18" charset="0"/>
                <a:ea typeface="Cambria" panose="02040503050406030204" pitchFamily="18" charset="0"/>
              </a:rPr>
              <a:t>you</a:t>
            </a:r>
            <a:r>
              <a:rPr lang="ro-RO" sz="2200" dirty="0" smtClean="0">
                <a:latin typeface="Cambria" panose="02040503050406030204" pitchFamily="18" charset="0"/>
                <a:ea typeface="Cambria" panose="02040503050406030204" pitchFamily="18" charset="0"/>
              </a:rPr>
              <a:t>, etc</a:t>
            </a:r>
            <a:r>
              <a:rPr lang="en-US" sz="2200" dirty="0" smtClean="0">
                <a:latin typeface="Cambria" panose="02040503050406030204" pitchFamily="18" charset="0"/>
                <a:ea typeface="Cambria" panose="02040503050406030204" pitchFamily="18" charset="0"/>
              </a:rPr>
              <a:t>.</a:t>
            </a:r>
            <a:endParaRPr lang="ro-RO" dirty="0"/>
          </a:p>
        </p:txBody>
      </p:sp>
    </p:spTree>
    <p:extLst>
      <p:ext uri="{BB962C8B-B14F-4D97-AF65-F5344CB8AC3E}">
        <p14:creationId xmlns:p14="http://schemas.microsoft.com/office/powerpoint/2010/main" val="2091680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47323800"/>
              </p:ext>
            </p:extLst>
          </p:nvPr>
        </p:nvGraphicFramePr>
        <p:xfrm>
          <a:off x="37707" y="395926"/>
          <a:ext cx="9389098" cy="6268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6726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536" y="367645"/>
            <a:ext cx="8578392" cy="6212265"/>
          </a:xfrm>
          <a:solidFill>
            <a:srgbClr val="E5F2FF"/>
          </a:solidFill>
        </p:spPr>
        <p:txBody>
          <a:bodyPr>
            <a:normAutofit/>
          </a:bodyPr>
          <a:lstStyle/>
          <a:p>
            <a:pPr marL="0" indent="0">
              <a:buNone/>
            </a:pPr>
            <a:r>
              <a:rPr lang="en-US" sz="2600" b="1" dirty="0">
                <a:latin typeface="Cambria" panose="02040503050406030204" pitchFamily="18" charset="0"/>
                <a:ea typeface="Cambria" panose="02040503050406030204" pitchFamily="18" charset="0"/>
              </a:rPr>
              <a:t>Difficulties that learner-speaker faces:</a:t>
            </a:r>
          </a:p>
          <a:p>
            <a:pPr marL="971550" lvl="1" indent="-514350">
              <a:spcBef>
                <a:spcPts val="600"/>
              </a:spcBef>
              <a:spcAft>
                <a:spcPts val="600"/>
              </a:spcAft>
              <a:buFont typeface="+mj-lt"/>
              <a:buAutoNum type="arabicPeriod"/>
            </a:pPr>
            <a:r>
              <a:rPr lang="en-US" b="1" dirty="0" smtClean="0">
                <a:solidFill>
                  <a:srgbClr val="0070C0"/>
                </a:solidFill>
                <a:latin typeface="Cambria" panose="02040503050406030204" pitchFamily="18" charset="0"/>
                <a:ea typeface="Cambria" panose="02040503050406030204" pitchFamily="18" charset="0"/>
              </a:rPr>
              <a:t>Knowledge </a:t>
            </a:r>
            <a:r>
              <a:rPr lang="en-US" b="1" dirty="0">
                <a:solidFill>
                  <a:srgbClr val="0070C0"/>
                </a:solidFill>
                <a:latin typeface="Cambria" panose="02040503050406030204" pitchFamily="18" charset="0"/>
                <a:ea typeface="Cambria" panose="02040503050406030204" pitchFamily="18" charset="0"/>
              </a:rPr>
              <a:t>factor </a:t>
            </a:r>
            <a:r>
              <a:rPr lang="en-US" dirty="0">
                <a:latin typeface="Cambria" panose="02040503050406030204" pitchFamily="18" charset="0"/>
                <a:ea typeface="Cambria" panose="02040503050406030204" pitchFamily="18" charset="0"/>
              </a:rPr>
              <a:t>- the learner doesn’t yet know aspects of the language that enable </a:t>
            </a:r>
            <a:r>
              <a:rPr lang="en-US" dirty="0" smtClean="0">
                <a:latin typeface="Cambria" panose="02040503050406030204" pitchFamily="18" charset="0"/>
                <a:ea typeface="Cambria" panose="02040503050406030204" pitchFamily="18" charset="0"/>
              </a:rPr>
              <a:t>production:</a:t>
            </a:r>
            <a:endParaRPr lang="en-US" dirty="0" smtClean="0">
              <a:latin typeface="Cambria" panose="02040503050406030204" pitchFamily="18" charset="0"/>
              <a:ea typeface="Cambria" panose="02040503050406030204" pitchFamily="18" charset="0"/>
            </a:endParaRPr>
          </a:p>
          <a:p>
            <a:pPr lvl="2">
              <a:buFont typeface="Wingdings" panose="05000000000000000000" pitchFamily="2" charset="2"/>
              <a:buChar char="Ø"/>
            </a:pPr>
            <a:r>
              <a:rPr lang="en-US" sz="2400" b="1" dirty="0" err="1" smtClean="0">
                <a:latin typeface="Cambria" panose="02040503050406030204" pitchFamily="18" charset="0"/>
                <a:ea typeface="Cambria" panose="02040503050406030204" pitchFamily="18" charset="0"/>
              </a:rPr>
              <a:t>extralinguistic</a:t>
            </a:r>
            <a:r>
              <a:rPr lang="en-US" sz="2400" b="1" dirty="0" smtClean="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knowledge:</a:t>
            </a:r>
            <a:r>
              <a:rPr lang="en-US" sz="2400" dirty="0">
                <a:latin typeface="Cambria" panose="02040503050406030204" pitchFamily="18" charset="0"/>
                <a:ea typeface="Cambria" panose="02040503050406030204" pitchFamily="18" charset="0"/>
              </a:rPr>
              <a:t> background knowledge of topic and culture;</a:t>
            </a:r>
          </a:p>
          <a:p>
            <a:pPr lvl="2">
              <a:buFont typeface="Wingdings" panose="05000000000000000000" pitchFamily="2" charset="2"/>
              <a:buChar char="Ø"/>
            </a:pPr>
            <a:r>
              <a:rPr lang="en-US" sz="2400" b="1" dirty="0">
                <a:latin typeface="Cambria" panose="02040503050406030204" pitchFamily="18" charset="0"/>
                <a:ea typeface="Cambria" panose="02040503050406030204" pitchFamily="18" charset="0"/>
              </a:rPr>
              <a:t>linguistic knowledge</a:t>
            </a:r>
            <a:r>
              <a:rPr lang="en-US" sz="2400" dirty="0">
                <a:latin typeface="Cambria" panose="02040503050406030204" pitchFamily="18" charset="0"/>
                <a:ea typeface="Cambria" panose="02040503050406030204" pitchFamily="18" charset="0"/>
              </a:rPr>
              <a:t>: discourse knowledge, speech act knowledge, and knowledge of grammar, vocabulary, and phonology.</a:t>
            </a:r>
          </a:p>
          <a:p>
            <a:pPr marL="971550" lvl="1" indent="-514350">
              <a:buFont typeface="+mj-lt"/>
              <a:buAutoNum type="arabicPeriod"/>
            </a:pPr>
            <a:endParaRPr lang="ro-RO" dirty="0">
              <a:latin typeface="Cambria" panose="02040503050406030204" pitchFamily="18" charset="0"/>
              <a:ea typeface="Cambria" panose="02040503050406030204" pitchFamily="18" charset="0"/>
            </a:endParaRPr>
          </a:p>
          <a:p>
            <a:pPr marL="971550" lvl="1" indent="-514350">
              <a:buFont typeface="+mj-lt"/>
              <a:buAutoNum type="arabicPeriod"/>
            </a:pPr>
            <a:r>
              <a:rPr lang="en-US" b="1" dirty="0">
                <a:solidFill>
                  <a:srgbClr val="00B050"/>
                </a:solidFill>
                <a:latin typeface="Cambria" panose="02040503050406030204" pitchFamily="18" charset="0"/>
                <a:ea typeface="Cambria" panose="02040503050406030204" pitchFamily="18" charset="0"/>
              </a:rPr>
              <a:t>Skill factor </a:t>
            </a:r>
            <a:r>
              <a:rPr lang="en-US" dirty="0">
                <a:latin typeface="Cambria" panose="02040503050406030204" pitchFamily="18" charset="0"/>
                <a:ea typeface="Cambria" panose="02040503050406030204" pitchFamily="18" charset="0"/>
              </a:rPr>
              <a:t>- the learner’s knowledge is not sufficiently automated to ensure fluency;</a:t>
            </a:r>
            <a:endParaRPr lang="ro-RO" dirty="0">
              <a:latin typeface="Cambria" panose="02040503050406030204" pitchFamily="18" charset="0"/>
              <a:ea typeface="Cambria" panose="02040503050406030204" pitchFamily="18" charset="0"/>
            </a:endParaRPr>
          </a:p>
          <a:p>
            <a:pPr marL="971550" lvl="1" indent="-514350">
              <a:buFont typeface="+mj-lt"/>
              <a:buAutoNum type="arabicPeriod"/>
            </a:pPr>
            <a:r>
              <a:rPr lang="en-US" b="1" dirty="0">
                <a:solidFill>
                  <a:srgbClr val="C00000"/>
                </a:solidFill>
                <a:latin typeface="Cambria" panose="02040503050406030204" pitchFamily="18" charset="0"/>
                <a:ea typeface="Cambria" panose="02040503050406030204" pitchFamily="18" charset="0"/>
              </a:rPr>
              <a:t>Affective factors </a:t>
            </a:r>
            <a:r>
              <a:rPr lang="en-US" dirty="0">
                <a:latin typeface="Cambria" panose="02040503050406030204" pitchFamily="18" charset="0"/>
                <a:ea typeface="Cambria" panose="02040503050406030204" pitchFamily="18" charset="0"/>
              </a:rPr>
              <a:t>– lack of confidence or self-consciousness, which might inhibit fluency.</a:t>
            </a:r>
            <a:endParaRPr lang="ro-RO" dirty="0">
              <a:latin typeface="Cambria" panose="02040503050406030204" pitchFamily="18" charset="0"/>
              <a:ea typeface="Cambria" panose="02040503050406030204" pitchFamily="18" charset="0"/>
            </a:endParaRPr>
          </a:p>
          <a:p>
            <a:pPr marL="971550" lvl="1" indent="-514350">
              <a:buFont typeface="+mj-lt"/>
              <a:buAutoNum type="arabicPeriod"/>
            </a:pPr>
            <a:endParaRPr lang="ro-RO" dirty="0"/>
          </a:p>
        </p:txBody>
      </p:sp>
    </p:spTree>
    <p:extLst>
      <p:ext uri="{BB962C8B-B14F-4D97-AF65-F5344CB8AC3E}">
        <p14:creationId xmlns:p14="http://schemas.microsoft.com/office/powerpoint/2010/main" val="2188628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5" name="Rectangle 4"/>
          <p:cNvSpPr>
            <a:spLocks noChangeArrowheads="1"/>
          </p:cNvSpPr>
          <p:nvPr/>
        </p:nvSpPr>
        <p:spPr bwMode="auto">
          <a:xfrm>
            <a:off x="-1524000" y="3899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6" name="Rectangle 5"/>
          <p:cNvSpPr>
            <a:spLocks noChangeArrowheads="1"/>
          </p:cNvSpPr>
          <p:nvPr/>
        </p:nvSpPr>
        <p:spPr bwMode="auto">
          <a:xfrm>
            <a:off x="-1524000" y="71225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a:p>
        </p:txBody>
      </p:sp>
      <p:sp>
        <p:nvSpPr>
          <p:cNvPr id="2" name="TextBox 1"/>
          <p:cNvSpPr txBox="1"/>
          <p:nvPr/>
        </p:nvSpPr>
        <p:spPr>
          <a:xfrm>
            <a:off x="179109" y="556183"/>
            <a:ext cx="8691514" cy="6170920"/>
          </a:xfrm>
          <a:prstGeom prst="rect">
            <a:avLst/>
          </a:prstGeom>
          <a:solidFill>
            <a:srgbClr val="E5F2FF"/>
          </a:solidFill>
        </p:spPr>
        <p:txBody>
          <a:bodyPr wrap="square" rtlCol="0">
            <a:spAutoFit/>
          </a:bodyPr>
          <a:lstStyle/>
          <a:p>
            <a:pPr>
              <a:spcBef>
                <a:spcPts val="600"/>
              </a:spcBef>
            </a:pPr>
            <a:endParaRPr lang="ro-RO" sz="2400" b="1" dirty="0" smtClean="0">
              <a:latin typeface="Cambria" panose="02040503050406030204" pitchFamily="18" charset="0"/>
              <a:ea typeface="Cambria" panose="02040503050406030204" pitchFamily="18" charset="0"/>
            </a:endParaRPr>
          </a:p>
          <a:p>
            <a:pPr>
              <a:spcBef>
                <a:spcPts val="600"/>
              </a:spcBef>
            </a:pPr>
            <a:r>
              <a:rPr lang="en-US" sz="2800" b="1" dirty="0" smtClean="0">
                <a:latin typeface="Cambria" panose="02040503050406030204" pitchFamily="18" charset="0"/>
                <a:ea typeface="Cambria" panose="02040503050406030204" pitchFamily="18" charset="0"/>
              </a:rPr>
              <a:t>Accuracy </a:t>
            </a:r>
            <a:r>
              <a:rPr lang="en-US" sz="2800" b="1" dirty="0">
                <a:latin typeface="Cambria" panose="02040503050406030204" pitchFamily="18" charset="0"/>
                <a:ea typeface="Cambria" panose="02040503050406030204" pitchFamily="18" charset="0"/>
              </a:rPr>
              <a:t>v Fluency</a:t>
            </a:r>
          </a:p>
          <a:p>
            <a:pPr>
              <a:spcBef>
                <a:spcPts val="600"/>
              </a:spcBef>
            </a:pPr>
            <a:r>
              <a:rPr lang="en-US" sz="2400" b="1" dirty="0">
                <a:latin typeface="Cambria" panose="02040503050406030204" pitchFamily="18" charset="0"/>
                <a:ea typeface="Cambria" panose="02040503050406030204" pitchFamily="18" charset="0"/>
              </a:rPr>
              <a:t>Paul Nation's conditions for effective fluency activities</a:t>
            </a:r>
          </a:p>
          <a:p>
            <a:pPr marL="800100" lvl="1" indent="-34290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All language items involved are already </a:t>
            </a:r>
            <a:r>
              <a:rPr lang="en-US" sz="2400" b="1" dirty="0">
                <a:solidFill>
                  <a:srgbClr val="FF0000"/>
                </a:solidFill>
                <a:latin typeface="Cambria" panose="02040503050406030204" pitchFamily="18" charset="0"/>
                <a:ea typeface="Cambria" panose="02040503050406030204" pitchFamily="18" charset="0"/>
              </a:rPr>
              <a:t>familiar</a:t>
            </a:r>
            <a:r>
              <a:rPr lang="en-US" sz="2400" dirty="0">
                <a:latin typeface="Cambria" panose="02040503050406030204" pitchFamily="18" charset="0"/>
                <a:ea typeface="Cambria" panose="02040503050406030204" pitchFamily="18" charset="0"/>
              </a:rPr>
              <a:t> to the students</a:t>
            </a:r>
          </a:p>
          <a:p>
            <a:pPr marL="800100" lvl="1" indent="-342900">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The focus is on </a:t>
            </a:r>
            <a:r>
              <a:rPr lang="en-US" sz="2400" b="1" dirty="0">
                <a:solidFill>
                  <a:srgbClr val="FF0000"/>
                </a:solidFill>
                <a:latin typeface="Cambria" panose="02040503050406030204" pitchFamily="18" charset="0"/>
                <a:ea typeface="Cambria" panose="02040503050406030204" pitchFamily="18" charset="0"/>
              </a:rPr>
              <a:t>communication</a:t>
            </a:r>
            <a:r>
              <a:rPr lang="en-US" sz="2400" dirty="0">
                <a:latin typeface="Cambria" panose="02040503050406030204" pitchFamily="18" charset="0"/>
                <a:ea typeface="Cambria" panose="02040503050406030204" pitchFamily="18" charset="0"/>
              </a:rPr>
              <a:t> (not form) in real time</a:t>
            </a:r>
          </a:p>
          <a:p>
            <a:pPr marL="800100" lvl="1" indent="-342900">
              <a:spcBef>
                <a:spcPts val="600"/>
              </a:spcBef>
              <a:buFont typeface="Arial" panose="020B0604020202020204" pitchFamily="34" charset="0"/>
              <a:buChar char="•"/>
            </a:pPr>
            <a:r>
              <a:rPr lang="en-US" sz="2400" b="1" dirty="0">
                <a:solidFill>
                  <a:srgbClr val="FF0000"/>
                </a:solidFill>
                <a:latin typeface="Cambria" panose="02040503050406030204" pitchFamily="18" charset="0"/>
                <a:ea typeface="Cambria" panose="02040503050406030204" pitchFamily="18" charset="0"/>
              </a:rPr>
              <a:t>Supports </a:t>
            </a:r>
            <a:r>
              <a:rPr lang="en-US" sz="2400" dirty="0">
                <a:latin typeface="Cambria" panose="02040503050406030204" pitchFamily="18" charset="0"/>
                <a:ea typeface="Cambria" panose="02040503050406030204" pitchFamily="18" charset="0"/>
              </a:rPr>
              <a:t>are in place to outperform their normal </a:t>
            </a:r>
            <a:r>
              <a:rPr lang="en-US" sz="2400" dirty="0" smtClean="0">
                <a:latin typeface="Cambria" panose="02040503050406030204" pitchFamily="18" charset="0"/>
                <a:ea typeface="Cambria" panose="02040503050406030204" pitchFamily="18" charset="0"/>
              </a:rPr>
              <a:t>proficiency</a:t>
            </a:r>
            <a:r>
              <a:rPr lang="ro-RO" sz="2400" dirty="0" smtClean="0">
                <a:latin typeface="Cambria" panose="02040503050406030204" pitchFamily="18" charset="0"/>
                <a:ea typeface="Cambria" panose="02040503050406030204" pitchFamily="18" charset="0"/>
              </a:rPr>
              <a:t>.</a:t>
            </a:r>
            <a:endParaRPr lang="ro-RO" sz="2400" dirty="0">
              <a:latin typeface="Cambria" panose="02040503050406030204" pitchFamily="18" charset="0"/>
              <a:ea typeface="Cambria" panose="02040503050406030204" pitchFamily="18" charset="0"/>
            </a:endParaRPr>
          </a:p>
          <a:p>
            <a:pPr lvl="1">
              <a:spcBef>
                <a:spcPts val="600"/>
              </a:spcBef>
            </a:pPr>
            <a:endParaRPr lang="ro-RO" sz="2400" dirty="0" smtClean="0">
              <a:latin typeface="Cambria" panose="02040503050406030204" pitchFamily="18" charset="0"/>
              <a:ea typeface="Cambria" panose="02040503050406030204" pitchFamily="18" charset="0"/>
            </a:endParaRPr>
          </a:p>
          <a:p>
            <a:pPr lvl="1">
              <a:spcBef>
                <a:spcPts val="600"/>
              </a:spcBef>
            </a:pPr>
            <a:endParaRPr lang="ro-RO" sz="2400" dirty="0">
              <a:latin typeface="Cambria" panose="02040503050406030204" pitchFamily="18" charset="0"/>
              <a:ea typeface="Cambria" panose="02040503050406030204" pitchFamily="18" charset="0"/>
            </a:endParaRPr>
          </a:p>
          <a:p>
            <a:pPr lvl="1">
              <a:spcBef>
                <a:spcPts val="600"/>
              </a:spcBef>
            </a:pPr>
            <a:endParaRPr lang="ro-RO" sz="2400" dirty="0" smtClean="0">
              <a:latin typeface="Cambria" panose="02040503050406030204" pitchFamily="18" charset="0"/>
              <a:ea typeface="Cambria" panose="02040503050406030204" pitchFamily="18" charset="0"/>
            </a:endParaRPr>
          </a:p>
          <a:p>
            <a:pPr lvl="1">
              <a:spcBef>
                <a:spcPts val="600"/>
              </a:spcBef>
            </a:pPr>
            <a:endParaRPr lang="ro-RO" sz="2400" dirty="0">
              <a:latin typeface="Cambria" panose="02040503050406030204" pitchFamily="18" charset="0"/>
              <a:ea typeface="Cambria" panose="02040503050406030204" pitchFamily="18" charset="0"/>
            </a:endParaRPr>
          </a:p>
          <a:p>
            <a:pPr lvl="1">
              <a:spcBef>
                <a:spcPts val="600"/>
              </a:spcBef>
            </a:pPr>
            <a:endParaRPr lang="ro-RO" sz="2400" dirty="0" smtClean="0">
              <a:latin typeface="Cambria" panose="02040503050406030204" pitchFamily="18" charset="0"/>
              <a:ea typeface="Cambria" panose="02040503050406030204" pitchFamily="18" charset="0"/>
            </a:endParaRPr>
          </a:p>
          <a:p>
            <a:pPr lvl="1">
              <a:spcBef>
                <a:spcPts val="600"/>
              </a:spcBef>
            </a:pPr>
            <a:endParaRPr lang="ro-RO"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79602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914</TotalTime>
  <Words>3409</Words>
  <Application>Microsoft Office PowerPoint</Application>
  <PresentationFormat>On-screen Show (4:3)</PresentationFormat>
  <Paragraphs>300</Paragraphs>
  <Slides>42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Cambria</vt:lpstr>
      <vt:lpstr>Wingdings</vt:lpstr>
      <vt:lpstr>Office Theme</vt:lpstr>
      <vt:lpstr>Teaching Speaking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Speaking</dc:title>
  <dc:creator>Asus</dc:creator>
  <cp:lastModifiedBy>Asus</cp:lastModifiedBy>
  <cp:revision>96</cp:revision>
  <dcterms:created xsi:type="dcterms:W3CDTF">2021-11-09T06:50:13Z</dcterms:created>
  <dcterms:modified xsi:type="dcterms:W3CDTF">2023-11-14T17:33:32Z</dcterms:modified>
</cp:coreProperties>
</file>