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60" r:id="rId5"/>
    <p:sldId id="258" r:id="rId6"/>
    <p:sldId id="261" r:id="rId7"/>
    <p:sldId id="259" r:id="rId8"/>
    <p:sldId id="262" r:id="rId9"/>
    <p:sldId id="263" r:id="rId10"/>
    <p:sldId id="264" r:id="rId11"/>
    <p:sldId id="265" r:id="rId12"/>
    <p:sldId id="266" r:id="rId13"/>
    <p:sldId id="272" r:id="rId14"/>
    <p:sldId id="267" r:id="rId15"/>
    <p:sldId id="268" r:id="rId16"/>
    <p:sldId id="269" r:id="rId17"/>
    <p:sldId id="270" r:id="rId18"/>
    <p:sldId id="273" r:id="rId19"/>
    <p:sldId id="274" r:id="rId20"/>
    <p:sldId id="277" r:id="rId21"/>
    <p:sldId id="275" r:id="rId22"/>
    <p:sldId id="276" r:id="rId23"/>
    <p:sldId id="278" r:id="rId24"/>
    <p:sldId id="280" r:id="rId25"/>
    <p:sldId id="281" r:id="rId26"/>
    <p:sldId id="279"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94" d="100"/>
          <a:sy n="94" d="100"/>
        </p:scale>
        <p:origin x="274" y="-2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6E9F8D-36CB-48FD-822C-C56E16AE36DB}"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1270631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E9F8D-36CB-48FD-822C-C56E16AE36DB}"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42263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6E9F8D-36CB-48FD-822C-C56E16AE36DB}"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1071444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936E9F8D-36CB-48FD-822C-C56E16AE36DB}" type="datetimeFigureOut">
              <a:rPr lang="ru-RU" smtClean="0"/>
              <a:t>20.09.2026</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2813042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36E9F8D-36CB-48FD-822C-C56E16AE36DB}" type="datetimeFigureOut">
              <a:rPr lang="ru-RU" smtClean="0"/>
              <a:t>20.09.2026</a:t>
            </a:fld>
            <a:endParaRPr lang="ru-RU"/>
          </a:p>
        </p:txBody>
      </p:sp>
      <p:sp>
        <p:nvSpPr>
          <p:cNvPr id="11" name="Footer Placeholder 10"/>
          <p:cNvSpPr>
            <a:spLocks noGrp="1"/>
          </p:cNvSpPr>
          <p:nvPr>
            <p:ph type="ftr" sz="quarter" idx="11"/>
          </p:nvPr>
        </p:nvSpPr>
        <p:spPr/>
        <p:txBody>
          <a:bodyPr/>
          <a:lstStyle/>
          <a:p>
            <a:endParaRPr lang="ru-RU"/>
          </a:p>
        </p:txBody>
      </p:sp>
      <p:sp>
        <p:nvSpPr>
          <p:cNvPr id="12" name="Slide Number Placeholder 11"/>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227769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36E9F8D-36CB-48FD-822C-C56E16AE36DB}" type="datetimeFigureOut">
              <a:rPr lang="ru-RU" smtClean="0"/>
              <a:t>20.09.2026</a:t>
            </a:fld>
            <a:endParaRPr lang="ru-RU"/>
          </a:p>
        </p:txBody>
      </p:sp>
      <p:sp>
        <p:nvSpPr>
          <p:cNvPr id="7" name="Footer Placeholder 6"/>
          <p:cNvSpPr>
            <a:spLocks noGrp="1"/>
          </p:cNvSpPr>
          <p:nvPr>
            <p:ph type="ftr" sz="quarter" idx="11"/>
          </p:nvPr>
        </p:nvSpPr>
        <p:spPr/>
        <p:txBody>
          <a:bodyPr/>
          <a:lstStyle/>
          <a:p>
            <a:endParaRPr lang="ru-RU"/>
          </a:p>
        </p:txBody>
      </p:sp>
      <p:sp>
        <p:nvSpPr>
          <p:cNvPr id="8" name="Slide Number Placeholder 7"/>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2061792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36E9F8D-36CB-48FD-822C-C56E16AE36DB}"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1586154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36E9F8D-36CB-48FD-822C-C56E16AE36DB}" type="datetimeFigureOut">
              <a:rPr lang="ru-RU" smtClean="0"/>
              <a:t>20.09.2026</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69990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36E9F8D-36CB-48FD-822C-C56E16AE36DB}" type="datetimeFigureOut">
              <a:rPr lang="ru-RU" smtClean="0"/>
              <a:t>20.09.2026</a:t>
            </a:fld>
            <a:endParaRPr lang="ru-RU"/>
          </a:p>
        </p:txBody>
      </p:sp>
      <p:sp>
        <p:nvSpPr>
          <p:cNvPr id="9" name="Footer Placeholder 8"/>
          <p:cNvSpPr>
            <a:spLocks noGrp="1"/>
          </p:cNvSpPr>
          <p:nvPr>
            <p:ph type="ftr" sz="quarter" idx="11"/>
          </p:nvPr>
        </p:nvSpPr>
        <p:spPr>
          <a:xfrm>
            <a:off x="3499101" y="6356350"/>
            <a:ext cx="5911517" cy="365125"/>
          </a:xfrm>
        </p:spPr>
        <p:txBody>
          <a:bodyPr/>
          <a:lstStyle/>
          <a:p>
            <a:endParaRPr lang="ru-RU"/>
          </a:p>
        </p:txBody>
      </p:sp>
      <p:sp>
        <p:nvSpPr>
          <p:cNvPr id="10" name="Slide Number Placeholder 9"/>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2516737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6E9F8D-36CB-48FD-822C-C56E16AE36DB}" type="datetimeFigureOut">
              <a:rPr lang="ru-RU" smtClean="0"/>
              <a:t>20.09.2026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2284580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6E9F8D-36CB-48FD-822C-C56E16AE36DB}" type="datetimeFigureOut">
              <a:rPr lang="ru-RU" smtClean="0"/>
              <a:t>20.09.2026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B9ABC2D-C63D-4733-AE5D-2C9DCA49FE9C}" type="slidenum">
              <a:rPr lang="ru-RU" smtClean="0"/>
              <a:t>‹#›</a:t>
            </a:fld>
            <a:endParaRPr lang="ru-RU"/>
          </a:p>
        </p:txBody>
      </p:sp>
    </p:spTree>
    <p:extLst>
      <p:ext uri="{BB962C8B-B14F-4D97-AF65-F5344CB8AC3E}">
        <p14:creationId xmlns:p14="http://schemas.microsoft.com/office/powerpoint/2010/main" val="528577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36E9F8D-36CB-48FD-822C-C56E16AE36DB}" type="datetimeFigureOut">
              <a:rPr lang="ru-RU" smtClean="0"/>
              <a:t>20.09.2026</a:t>
            </a:fld>
            <a:endParaRPr lang="ru-RU"/>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BB9ABC2D-C63D-4733-AE5D-2C9DCA49FE9C}" type="slidenum">
              <a:rPr lang="ru-RU" smtClean="0"/>
              <a:t>‹#›</a:t>
            </a:fld>
            <a:endParaRPr lang="ru-RU"/>
          </a:p>
        </p:txBody>
      </p:sp>
    </p:spTree>
    <p:extLst>
      <p:ext uri="{BB962C8B-B14F-4D97-AF65-F5344CB8AC3E}">
        <p14:creationId xmlns:p14="http://schemas.microsoft.com/office/powerpoint/2010/main" val="2520472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statistica.gov.md/" TargetMode="External"/><Relationship Id="rId2" Type="http://schemas.openxmlformats.org/officeDocument/2006/relationships/hyperlink" Target="http://www.bnm.m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E4565-825F-AD93-8CB5-0587B61D0D91}"/>
              </a:ext>
            </a:extLst>
          </p:cNvPr>
          <p:cNvSpPr>
            <a:spLocks noGrp="1"/>
          </p:cNvSpPr>
          <p:nvPr>
            <p:ph type="ctrTitle"/>
          </p:nvPr>
        </p:nvSpPr>
        <p:spPr>
          <a:xfrm>
            <a:off x="1069847" y="1298448"/>
            <a:ext cx="7610689" cy="3255264"/>
          </a:xfrm>
        </p:spPr>
        <p:txBody>
          <a:bodyPr>
            <a:normAutofit/>
          </a:bodyPr>
          <a:lstStyle/>
          <a:p>
            <a:pPr algn="ctr"/>
            <a:r>
              <a:rPr lang="en-US" sz="4000" b="1" dirty="0" err="1">
                <a:solidFill>
                  <a:schemeClr val="tx1"/>
                </a:solidFill>
                <a:latin typeface="Arial" panose="020B0604020202020204" pitchFamily="34" charset="0"/>
                <a:cs typeface="Arial" panose="020B0604020202020204" pitchFamily="34" charset="0"/>
              </a:rPr>
              <a:t>Sistemul</a:t>
            </a:r>
            <a:r>
              <a:rPr lang="en-US" sz="4000" b="1" dirty="0">
                <a:solidFill>
                  <a:schemeClr val="tx1"/>
                </a:solidFill>
                <a:latin typeface="Arial" panose="020B0604020202020204" pitchFamily="34" charset="0"/>
                <a:cs typeface="Arial" panose="020B0604020202020204" pitchFamily="34" charset="0"/>
              </a:rPr>
              <a:t> economic </a:t>
            </a:r>
            <a:r>
              <a:rPr lang="en-US" sz="4000" b="1" dirty="0" err="1">
                <a:solidFill>
                  <a:schemeClr val="tx1"/>
                </a:solidFill>
                <a:latin typeface="Arial" panose="020B0604020202020204" pitchFamily="34" charset="0"/>
                <a:cs typeface="Arial" panose="020B0604020202020204" pitchFamily="34" charset="0"/>
              </a:rPr>
              <a:t>și</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sistemul</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financiar</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în</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viața</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socială</a:t>
            </a:r>
            <a:r>
              <a:rPr lang="en-US" sz="4000" b="1" dirty="0">
                <a:solidFill>
                  <a:schemeClr val="tx1"/>
                </a:solidFill>
                <a:latin typeface="Arial" panose="020B0604020202020204" pitchFamily="34" charset="0"/>
                <a:cs typeface="Arial" panose="020B0604020202020204" pitchFamily="34" charset="0"/>
              </a:rPr>
              <a:t>: </a:t>
            </a:r>
            <a:br>
              <a:rPr lang="ro-RO" sz="4000" b="1" dirty="0">
                <a:solidFill>
                  <a:schemeClr val="tx1"/>
                </a:solidFill>
                <a:latin typeface="Arial" panose="020B0604020202020204" pitchFamily="34" charset="0"/>
                <a:cs typeface="Arial" panose="020B0604020202020204" pitchFamily="34" charset="0"/>
              </a:rPr>
            </a:br>
            <a:r>
              <a:rPr lang="en-US" sz="4000" b="1" dirty="0">
                <a:solidFill>
                  <a:schemeClr val="tx1"/>
                </a:solidFill>
                <a:latin typeface="Arial" panose="020B0604020202020204" pitchFamily="34" charset="0"/>
                <a:cs typeface="Arial" panose="020B0604020202020204" pitchFamily="34" charset="0"/>
              </a:rPr>
              <a:t>bani, </a:t>
            </a:r>
            <a:r>
              <a:rPr lang="en-US" sz="4000" b="1" dirty="0" err="1">
                <a:solidFill>
                  <a:schemeClr val="tx1"/>
                </a:solidFill>
                <a:latin typeface="Arial" panose="020B0604020202020204" pitchFamily="34" charset="0"/>
                <a:cs typeface="Arial" panose="020B0604020202020204" pitchFamily="34" charset="0"/>
              </a:rPr>
              <a:t>inflație</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și</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impactul</a:t>
            </a:r>
            <a:r>
              <a:rPr lang="en-US" sz="4000" b="1" dirty="0">
                <a:solidFill>
                  <a:schemeClr val="tx1"/>
                </a:solidFill>
                <a:latin typeface="Arial" panose="020B0604020202020204" pitchFamily="34" charset="0"/>
                <a:cs typeface="Arial" panose="020B0604020202020204" pitchFamily="34" charset="0"/>
              </a:rPr>
              <a:t> lor </a:t>
            </a:r>
            <a:r>
              <a:rPr lang="en-US" sz="4000" b="1" dirty="0" err="1">
                <a:solidFill>
                  <a:schemeClr val="tx1"/>
                </a:solidFill>
                <a:latin typeface="Arial" panose="020B0604020202020204" pitchFamily="34" charset="0"/>
                <a:cs typeface="Arial" panose="020B0604020202020204" pitchFamily="34" charset="0"/>
              </a:rPr>
              <a:t>asupra</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economiei</a:t>
            </a:r>
            <a:r>
              <a:rPr lang="en-US" sz="4000" b="1" dirty="0">
                <a:solidFill>
                  <a:schemeClr val="tx1"/>
                </a:solidFill>
                <a:latin typeface="Arial" panose="020B0604020202020204" pitchFamily="34" charset="0"/>
                <a:cs typeface="Arial" panose="020B0604020202020204" pitchFamily="34" charset="0"/>
              </a:rPr>
              <a:t> </a:t>
            </a:r>
            <a:r>
              <a:rPr lang="en-US" sz="4000" b="1" dirty="0" err="1">
                <a:solidFill>
                  <a:schemeClr val="tx1"/>
                </a:solidFill>
                <a:latin typeface="Arial" panose="020B0604020202020204" pitchFamily="34" charset="0"/>
                <a:cs typeface="Arial" panose="020B0604020202020204" pitchFamily="34" charset="0"/>
              </a:rPr>
              <a:t>individuale</a:t>
            </a:r>
            <a:br>
              <a:rPr lang="ru-RU" dirty="0"/>
            </a:br>
            <a:r>
              <a:rPr lang="en-US" sz="4000" dirty="0"/>
              <a:t>.</a:t>
            </a:r>
            <a:endParaRPr lang="ru-RU" sz="4000" dirty="0"/>
          </a:p>
        </p:txBody>
      </p:sp>
    </p:spTree>
    <p:extLst>
      <p:ext uri="{BB962C8B-B14F-4D97-AF65-F5344CB8AC3E}">
        <p14:creationId xmlns:p14="http://schemas.microsoft.com/office/powerpoint/2010/main" val="238686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15E8B-8948-9558-80F2-F333382CA075}"/>
              </a:ext>
            </a:extLst>
          </p:cNvPr>
          <p:cNvSpPr>
            <a:spLocks noGrp="1"/>
          </p:cNvSpPr>
          <p:nvPr>
            <p:ph type="title"/>
          </p:nvPr>
        </p:nvSpPr>
        <p:spPr>
          <a:xfrm>
            <a:off x="252919" y="1123838"/>
            <a:ext cx="2947482" cy="2716582"/>
          </a:xfrm>
        </p:spPr>
        <p:txBody>
          <a:bodyPr/>
          <a:lstStyle/>
          <a:p>
            <a:r>
              <a:rPr lang="en-US" b="1" dirty="0" err="1">
                <a:solidFill>
                  <a:schemeClr val="tx1"/>
                </a:solidFill>
              </a:rPr>
              <a:t>Subiecte</a:t>
            </a:r>
            <a:r>
              <a:rPr lang="en-US" b="1" dirty="0">
                <a:solidFill>
                  <a:schemeClr val="tx1"/>
                </a:solidFill>
              </a:rPr>
              <a:t> </a:t>
            </a:r>
            <a:r>
              <a:rPr lang="ro-RO" b="1" dirty="0">
                <a:solidFill>
                  <a:schemeClr val="tx1"/>
                </a:solidFill>
              </a:rPr>
              <a:t>și noțiuni</a:t>
            </a:r>
            <a:endParaRPr lang="ru-RU" b="1" dirty="0">
              <a:solidFill>
                <a:schemeClr val="tx1"/>
              </a:solidFill>
            </a:endParaRPr>
          </a:p>
        </p:txBody>
      </p:sp>
      <p:sp>
        <p:nvSpPr>
          <p:cNvPr id="3" name="Content Placeholder 2">
            <a:extLst>
              <a:ext uri="{FF2B5EF4-FFF2-40B4-BE49-F238E27FC236}">
                <a16:creationId xmlns:a16="http://schemas.microsoft.com/office/drawing/2014/main" id="{415F68CA-F626-F672-BA2E-4A7CE2A532CD}"/>
              </a:ext>
            </a:extLst>
          </p:cNvPr>
          <p:cNvSpPr>
            <a:spLocks noGrp="1"/>
          </p:cNvSpPr>
          <p:nvPr>
            <p:ph idx="1"/>
          </p:nvPr>
        </p:nvSpPr>
        <p:spPr>
          <a:xfrm>
            <a:off x="8528951" y="582365"/>
            <a:ext cx="3195411" cy="5333395"/>
          </a:xfrm>
        </p:spPr>
        <p:txBody>
          <a:bodyPr>
            <a:normAutofit lnSpcReduction="10000"/>
          </a:bodyPr>
          <a:lstStyle/>
          <a:p>
            <a:r>
              <a:rPr lang="ro-RO" i="1" dirty="0">
                <a:latin typeface="Arial" panose="020B0604020202020204" pitchFamily="34" charset="0"/>
                <a:cs typeface="Arial" panose="020B0604020202020204" pitchFamily="34" charset="0"/>
              </a:rPr>
              <a:t>Economie naționala</a:t>
            </a:r>
          </a:p>
          <a:p>
            <a:r>
              <a:rPr lang="ro-RO" i="1" dirty="0">
                <a:latin typeface="Arial" panose="020B0604020202020204" pitchFamily="34" charset="0"/>
                <a:cs typeface="Arial" panose="020B0604020202020204" pitchFamily="34" charset="0"/>
              </a:rPr>
              <a:t>Sistem economic</a:t>
            </a:r>
          </a:p>
          <a:p>
            <a:r>
              <a:rPr lang="ro-RO" i="1" dirty="0">
                <a:latin typeface="Arial" panose="020B0604020202020204" pitchFamily="34" charset="0"/>
                <a:cs typeface="Arial" panose="020B0604020202020204" pitchFamily="34" charset="0"/>
              </a:rPr>
              <a:t>Sistem financiar</a:t>
            </a:r>
          </a:p>
          <a:p>
            <a:r>
              <a:rPr lang="ro-RO" i="1" dirty="0">
                <a:latin typeface="Arial" panose="020B0604020202020204" pitchFamily="34" charset="0"/>
                <a:cs typeface="Arial" panose="020B0604020202020204" pitchFamily="34" charset="0"/>
              </a:rPr>
              <a:t>Fenomen economic</a:t>
            </a:r>
          </a:p>
          <a:p>
            <a:r>
              <a:rPr lang="ro-RO" i="1" dirty="0">
                <a:latin typeface="Arial" panose="020B0604020202020204" pitchFamily="34" charset="0"/>
                <a:cs typeface="Arial" panose="020B0604020202020204" pitchFamily="34" charset="0"/>
              </a:rPr>
              <a:t>Proces economic</a:t>
            </a:r>
          </a:p>
          <a:p>
            <a:r>
              <a:rPr lang="ro-RO" i="1" dirty="0">
                <a:latin typeface="Arial" panose="020B0604020202020204" pitchFamily="34" charset="0"/>
                <a:cs typeface="Arial" panose="020B0604020202020204" pitchFamily="34" charset="0"/>
              </a:rPr>
              <a:t>Mecanism financiar</a:t>
            </a:r>
          </a:p>
          <a:p>
            <a:r>
              <a:rPr lang="ro-RO" i="1" dirty="0">
                <a:latin typeface="Arial" panose="020B0604020202020204" pitchFamily="34" charset="0"/>
                <a:cs typeface="Arial" panose="020B0604020202020204" pitchFamily="34" charset="0"/>
              </a:rPr>
              <a:t>Bani</a:t>
            </a:r>
          </a:p>
          <a:p>
            <a:r>
              <a:rPr lang="ro-RO" i="1" dirty="0">
                <a:latin typeface="Arial" panose="020B0604020202020204" pitchFamily="34" charset="0"/>
                <a:cs typeface="Arial" panose="020B0604020202020204" pitchFamily="34" charset="0"/>
              </a:rPr>
              <a:t>Inflație </a:t>
            </a:r>
          </a:p>
          <a:p>
            <a:r>
              <a:rPr lang="ro-RO" i="1" dirty="0">
                <a:latin typeface="Arial" panose="020B0604020202020204" pitchFamily="34" charset="0"/>
                <a:cs typeface="Arial" panose="020B0604020202020204" pitchFamily="34" charset="0"/>
              </a:rPr>
              <a:t>Masa monetara</a:t>
            </a:r>
          </a:p>
          <a:p>
            <a:r>
              <a:rPr lang="ro-RO" i="1" dirty="0">
                <a:latin typeface="Arial" panose="020B0604020202020204" pitchFamily="34" charset="0"/>
                <a:cs typeface="Arial" panose="020B0604020202020204" pitchFamily="34" charset="0"/>
              </a:rPr>
              <a:t>Banca Naționala a Moldovei</a:t>
            </a:r>
          </a:p>
          <a:p>
            <a:r>
              <a:rPr lang="ro-RO" i="1" dirty="0">
                <a:latin typeface="Arial" panose="020B0604020202020204" pitchFamily="34" charset="0"/>
                <a:cs typeface="Arial" panose="020B0604020202020204" pitchFamily="34" charset="0"/>
              </a:rPr>
              <a:t>Instituții de credit</a:t>
            </a:r>
          </a:p>
          <a:p>
            <a:r>
              <a:rPr lang="ro-RO" i="1" dirty="0">
                <a:latin typeface="Arial" panose="020B0604020202020204" pitchFamily="34" charset="0"/>
                <a:cs typeface="Arial" panose="020B0604020202020204" pitchFamily="34" charset="0"/>
              </a:rPr>
              <a:t>Agenți economici</a:t>
            </a:r>
          </a:p>
          <a:p>
            <a:endParaRPr lang="ru-RU" dirty="0"/>
          </a:p>
        </p:txBody>
      </p:sp>
      <p:sp>
        <p:nvSpPr>
          <p:cNvPr id="4" name="Content Placeholder 2">
            <a:extLst>
              <a:ext uri="{FF2B5EF4-FFF2-40B4-BE49-F238E27FC236}">
                <a16:creationId xmlns:a16="http://schemas.microsoft.com/office/drawing/2014/main" id="{3E6D2D75-3608-6F2F-7814-3337CAF3A1CD}"/>
              </a:ext>
            </a:extLst>
          </p:cNvPr>
          <p:cNvSpPr txBox="1">
            <a:spLocks/>
          </p:cNvSpPr>
          <p:nvPr/>
        </p:nvSpPr>
        <p:spPr>
          <a:xfrm>
            <a:off x="3550316" y="391625"/>
            <a:ext cx="4728114" cy="5333395"/>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endParaRPr lang="ro-RO" i="1" dirty="0">
              <a:latin typeface="Arial" panose="020B0604020202020204" pitchFamily="34" charset="0"/>
              <a:cs typeface="Arial" panose="020B0604020202020204" pitchFamily="34" charset="0"/>
            </a:endParaRPr>
          </a:p>
          <a:p>
            <a:r>
              <a:rPr lang="ro-RO" b="1" i="1" dirty="0">
                <a:latin typeface="Arial" panose="020B0604020202020204" pitchFamily="34" charset="0"/>
                <a:cs typeface="Arial" panose="020B0604020202020204" pitchFamily="34" charset="0"/>
              </a:rPr>
              <a:t>Componentele Sistemului economic și  ale Sistemului financiar</a:t>
            </a:r>
          </a:p>
          <a:p>
            <a:r>
              <a:rPr lang="ro-RO" b="1" i="1" dirty="0">
                <a:latin typeface="Arial" panose="020B0604020202020204" pitchFamily="34" charset="0"/>
                <a:cs typeface="Arial" panose="020B0604020202020204" pitchFamily="34" charset="0"/>
              </a:rPr>
              <a:t>Rolul Sistemului economic și  ale Sistemului financiar asupra sistemului social</a:t>
            </a:r>
          </a:p>
          <a:p>
            <a:r>
              <a:rPr lang="ro-RO" b="1" i="1" dirty="0">
                <a:latin typeface="Arial" panose="020B0604020202020204" pitchFamily="34" charset="0"/>
                <a:cs typeface="Arial" panose="020B0604020202020204" pitchFamily="34" charset="0"/>
              </a:rPr>
              <a:t>Esența, funcțiile și formele banilor</a:t>
            </a:r>
          </a:p>
          <a:p>
            <a:r>
              <a:rPr lang="ro-RO" b="1" i="1" dirty="0">
                <a:latin typeface="Arial" panose="020B0604020202020204" pitchFamily="34" charset="0"/>
                <a:cs typeface="Arial" panose="020B0604020202020204" pitchFamily="34" charset="0"/>
              </a:rPr>
              <a:t>Istoria leului moldovenesc</a:t>
            </a:r>
          </a:p>
          <a:p>
            <a:r>
              <a:rPr lang="ro-RO" b="1" i="1" dirty="0">
                <a:latin typeface="Arial" panose="020B0604020202020204" pitchFamily="34" charset="0"/>
                <a:cs typeface="Arial" panose="020B0604020202020204" pitchFamily="34" charset="0"/>
              </a:rPr>
              <a:t>Rolul Bancii Naționale a Moldovei în cadrul sistemului economic si financiar</a:t>
            </a:r>
          </a:p>
          <a:p>
            <a:r>
              <a:rPr lang="ro-RO" b="1" i="1" dirty="0">
                <a:latin typeface="Arial" panose="020B0604020202020204" pitchFamily="34" charset="0"/>
                <a:cs typeface="Arial" panose="020B0604020202020204" pitchFamily="34" charset="0"/>
              </a:rPr>
              <a:t>Masa monetara și Inflația</a:t>
            </a:r>
          </a:p>
          <a:p>
            <a:endParaRPr lang="ru-RU" dirty="0"/>
          </a:p>
        </p:txBody>
      </p:sp>
      <p:pic>
        <p:nvPicPr>
          <p:cNvPr id="5" name="Picture 4">
            <a:extLst>
              <a:ext uri="{FF2B5EF4-FFF2-40B4-BE49-F238E27FC236}">
                <a16:creationId xmlns:a16="http://schemas.microsoft.com/office/drawing/2014/main" id="{43813F8D-6FDB-347B-C741-E270680781F2}"/>
              </a:ext>
            </a:extLst>
          </p:cNvPr>
          <p:cNvPicPr>
            <a:picLocks noChangeAspect="1"/>
          </p:cNvPicPr>
          <p:nvPr/>
        </p:nvPicPr>
        <p:blipFill>
          <a:blip r:embed="rId2"/>
          <a:stretch>
            <a:fillRect/>
          </a:stretch>
        </p:blipFill>
        <p:spPr>
          <a:xfrm>
            <a:off x="16857" y="3429000"/>
            <a:ext cx="3419605" cy="2716581"/>
          </a:xfrm>
          <a:prstGeom prst="rect">
            <a:avLst/>
          </a:prstGeom>
        </p:spPr>
      </p:pic>
    </p:spTree>
    <p:extLst>
      <p:ext uri="{BB962C8B-B14F-4D97-AF65-F5344CB8AC3E}">
        <p14:creationId xmlns:p14="http://schemas.microsoft.com/office/powerpoint/2010/main" val="1097839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5E17-60F5-2890-E4C7-E9124D0C6C36}"/>
              </a:ext>
            </a:extLst>
          </p:cNvPr>
          <p:cNvSpPr>
            <a:spLocks noGrp="1"/>
          </p:cNvSpPr>
          <p:nvPr>
            <p:ph type="title"/>
          </p:nvPr>
        </p:nvSpPr>
        <p:spPr>
          <a:xfrm>
            <a:off x="136187" y="680935"/>
            <a:ext cx="2916547" cy="3920247"/>
          </a:xfrm>
        </p:spPr>
        <p:txBody>
          <a:bodyPr>
            <a:normAutofit fontScale="90000"/>
          </a:bodyPr>
          <a:lstStyle/>
          <a:p>
            <a:r>
              <a:rPr lang="ro-RO" sz="2000" b="1" dirty="0">
                <a:solidFill>
                  <a:schemeClr val="tx1"/>
                </a:solidFill>
              </a:rPr>
              <a:t>Economia naționala</a:t>
            </a:r>
            <a:br>
              <a:rPr lang="ro-RO" sz="2000" b="1" dirty="0">
                <a:solidFill>
                  <a:schemeClr val="tx1"/>
                </a:solidFill>
              </a:rPr>
            </a:br>
            <a:br>
              <a:rPr lang="ro-RO" sz="1800" b="1" dirty="0"/>
            </a:br>
            <a:r>
              <a:rPr lang="en-US" sz="1800" i="1" dirty="0" err="1">
                <a:solidFill>
                  <a:schemeClr val="tx1"/>
                </a:solidFill>
              </a:rPr>
              <a:t>ansamblul</a:t>
            </a:r>
            <a:r>
              <a:rPr lang="en-US" sz="1800" i="1" dirty="0">
                <a:solidFill>
                  <a:schemeClr val="tx1"/>
                </a:solidFill>
              </a:rPr>
              <a:t> </a:t>
            </a:r>
            <a:r>
              <a:rPr lang="en-US" sz="1800" i="1" dirty="0" err="1">
                <a:solidFill>
                  <a:schemeClr val="tx1"/>
                </a:solidFill>
              </a:rPr>
              <a:t>activităților</a:t>
            </a:r>
            <a:r>
              <a:rPr lang="en-US" sz="1800" i="1" dirty="0">
                <a:solidFill>
                  <a:schemeClr val="tx1"/>
                </a:solidFill>
              </a:rPr>
              <a:t> </a:t>
            </a:r>
            <a:r>
              <a:rPr lang="en-US" sz="1800" i="1" dirty="0" err="1">
                <a:solidFill>
                  <a:schemeClr val="tx1"/>
                </a:solidFill>
              </a:rPr>
              <a:t>economice</a:t>
            </a:r>
            <a:r>
              <a:rPr lang="en-US" sz="1800" i="1" dirty="0">
                <a:solidFill>
                  <a:schemeClr val="tx1"/>
                </a:solidFill>
              </a:rPr>
              <a:t>, </a:t>
            </a:r>
            <a:r>
              <a:rPr lang="en-US" sz="1800" i="1" dirty="0" err="1">
                <a:solidFill>
                  <a:schemeClr val="tx1"/>
                </a:solidFill>
              </a:rPr>
              <a:t>resurselor</a:t>
            </a:r>
            <a:r>
              <a:rPr lang="en-US" sz="1800" i="1" dirty="0">
                <a:solidFill>
                  <a:schemeClr val="tx1"/>
                </a:solidFill>
              </a:rPr>
              <a:t>, </a:t>
            </a:r>
            <a:r>
              <a:rPr lang="en-US" sz="1800" i="1" dirty="0" err="1">
                <a:solidFill>
                  <a:schemeClr val="tx1"/>
                </a:solidFill>
              </a:rPr>
              <a:t>instituțiilor</a:t>
            </a:r>
            <a:r>
              <a:rPr lang="en-US" sz="1800" i="1" dirty="0">
                <a:solidFill>
                  <a:schemeClr val="tx1"/>
                </a:solidFill>
              </a:rPr>
              <a:t>, </a:t>
            </a:r>
            <a:r>
              <a:rPr lang="en-US" sz="1800" i="1" dirty="0" err="1">
                <a:solidFill>
                  <a:schemeClr val="tx1"/>
                </a:solidFill>
              </a:rPr>
              <a:t>organizațiilor</a:t>
            </a:r>
            <a:r>
              <a:rPr lang="en-US" sz="1800" i="1" dirty="0">
                <a:solidFill>
                  <a:schemeClr val="tx1"/>
                </a:solidFill>
              </a:rPr>
              <a:t> </a:t>
            </a:r>
            <a:r>
              <a:rPr lang="en-US" sz="1800" i="1" dirty="0" err="1">
                <a:solidFill>
                  <a:schemeClr val="tx1"/>
                </a:solidFill>
              </a:rPr>
              <a:t>și</a:t>
            </a:r>
            <a:r>
              <a:rPr lang="en-US" sz="1800" i="1" dirty="0">
                <a:solidFill>
                  <a:schemeClr val="tx1"/>
                </a:solidFill>
              </a:rPr>
              <a:t> </a:t>
            </a:r>
            <a:r>
              <a:rPr lang="en-US" sz="1800" i="1" dirty="0" err="1">
                <a:solidFill>
                  <a:schemeClr val="tx1"/>
                </a:solidFill>
              </a:rPr>
              <a:t>relațiilor</a:t>
            </a:r>
            <a:r>
              <a:rPr lang="en-US" sz="1800" i="1" dirty="0">
                <a:solidFill>
                  <a:schemeClr val="tx1"/>
                </a:solidFill>
              </a:rPr>
              <a:t> </a:t>
            </a:r>
            <a:r>
              <a:rPr lang="en-US" sz="1800" i="1" dirty="0" err="1">
                <a:solidFill>
                  <a:schemeClr val="tx1"/>
                </a:solidFill>
              </a:rPr>
              <a:t>economice</a:t>
            </a:r>
            <a:r>
              <a:rPr lang="en-US" sz="1800" i="1" dirty="0">
                <a:solidFill>
                  <a:schemeClr val="tx1"/>
                </a:solidFill>
              </a:rPr>
              <a:t> care se </a:t>
            </a:r>
            <a:r>
              <a:rPr lang="en-US" sz="1800" i="1" dirty="0" err="1">
                <a:solidFill>
                  <a:schemeClr val="tx1"/>
                </a:solidFill>
              </a:rPr>
              <a:t>desfășoară</a:t>
            </a:r>
            <a:r>
              <a:rPr lang="en-US" sz="1800" i="1" dirty="0">
                <a:solidFill>
                  <a:schemeClr val="tx1"/>
                </a:solidFill>
              </a:rPr>
              <a:t> pe </a:t>
            </a:r>
            <a:r>
              <a:rPr lang="en-US" sz="1800" i="1" dirty="0" err="1">
                <a:solidFill>
                  <a:schemeClr val="tx1"/>
                </a:solidFill>
              </a:rPr>
              <a:t>teritoriul</a:t>
            </a:r>
            <a:r>
              <a:rPr lang="en-US" sz="1800" i="1" dirty="0">
                <a:solidFill>
                  <a:schemeClr val="tx1"/>
                </a:solidFill>
              </a:rPr>
              <a:t> </a:t>
            </a:r>
            <a:r>
              <a:rPr lang="en-US" sz="1800" i="1" dirty="0" err="1">
                <a:solidFill>
                  <a:schemeClr val="tx1"/>
                </a:solidFill>
              </a:rPr>
              <a:t>unei</a:t>
            </a:r>
            <a:r>
              <a:rPr lang="en-US" sz="1800" i="1" dirty="0">
                <a:solidFill>
                  <a:schemeClr val="tx1"/>
                </a:solidFill>
              </a:rPr>
              <a:t> </a:t>
            </a:r>
            <a:r>
              <a:rPr lang="en-US" sz="1800" i="1" dirty="0" err="1">
                <a:solidFill>
                  <a:schemeClr val="tx1"/>
                </a:solidFill>
              </a:rPr>
              <a:t>țări</a:t>
            </a:r>
            <a:r>
              <a:rPr lang="en-US" sz="1800" i="1" dirty="0">
                <a:solidFill>
                  <a:schemeClr val="tx1"/>
                </a:solidFill>
              </a:rPr>
              <a:t> </a:t>
            </a:r>
            <a:r>
              <a:rPr lang="en-US" sz="1800" i="1" dirty="0" err="1">
                <a:solidFill>
                  <a:schemeClr val="tx1"/>
                </a:solidFill>
              </a:rPr>
              <a:t>și</a:t>
            </a:r>
            <a:r>
              <a:rPr lang="en-US" sz="1800" i="1" dirty="0">
                <a:solidFill>
                  <a:schemeClr val="tx1"/>
                </a:solidFill>
              </a:rPr>
              <a:t> care sunt </a:t>
            </a:r>
            <a:r>
              <a:rPr lang="en-US" sz="1800" i="1" dirty="0" err="1">
                <a:solidFill>
                  <a:schemeClr val="tx1"/>
                </a:solidFill>
              </a:rPr>
              <a:t>interconectate</a:t>
            </a:r>
            <a:r>
              <a:rPr lang="en-US" sz="1800" i="1" dirty="0">
                <a:solidFill>
                  <a:schemeClr val="tx1"/>
                </a:solidFill>
              </a:rPr>
              <a:t> </a:t>
            </a:r>
            <a:r>
              <a:rPr lang="en-US" sz="1800" i="1" dirty="0" err="1">
                <a:solidFill>
                  <a:schemeClr val="tx1"/>
                </a:solidFill>
              </a:rPr>
              <a:t>într</a:t>
            </a:r>
            <a:r>
              <a:rPr lang="en-US" sz="1800" i="1" dirty="0">
                <a:solidFill>
                  <a:schemeClr val="tx1"/>
                </a:solidFill>
              </a:rPr>
              <a:t>-un </a:t>
            </a:r>
            <a:r>
              <a:rPr lang="en-US" sz="1800" i="1" dirty="0" err="1">
                <a:solidFill>
                  <a:schemeClr val="tx1"/>
                </a:solidFill>
              </a:rPr>
              <a:t>sistem</a:t>
            </a:r>
            <a:r>
              <a:rPr lang="en-US" sz="1800" i="1" dirty="0">
                <a:solidFill>
                  <a:schemeClr val="tx1"/>
                </a:solidFill>
              </a:rPr>
              <a:t> economic </a:t>
            </a:r>
            <a:r>
              <a:rPr lang="en-US" sz="1800" i="1" dirty="0" err="1">
                <a:solidFill>
                  <a:schemeClr val="tx1"/>
                </a:solidFill>
              </a:rPr>
              <a:t>unic</a:t>
            </a:r>
            <a:br>
              <a:rPr lang="ro-RO" sz="1800" i="1" dirty="0">
                <a:solidFill>
                  <a:schemeClr val="tx1"/>
                </a:solidFill>
              </a:rPr>
            </a:br>
            <a:br>
              <a:rPr lang="ro-RO" sz="1800" i="1" dirty="0">
                <a:solidFill>
                  <a:schemeClr val="tx1"/>
                </a:solidFill>
              </a:rPr>
            </a:br>
            <a:r>
              <a:rPr lang="en-US" sz="1800" b="1" dirty="0" err="1">
                <a:solidFill>
                  <a:schemeClr val="tx1"/>
                </a:solidFill>
                <a:latin typeface="Arial" panose="020B0604020202020204" pitchFamily="34" charset="0"/>
                <a:cs typeface="Arial" panose="020B0604020202020204" pitchFamily="34" charset="0"/>
              </a:rPr>
              <a:t>Ramurile</a:t>
            </a:r>
            <a:r>
              <a:rPr lang="en-US" sz="1800" b="1" dirty="0">
                <a:solidFill>
                  <a:schemeClr val="tx1"/>
                </a:solidFill>
                <a:latin typeface="Arial" panose="020B0604020202020204" pitchFamily="34" charset="0"/>
                <a:cs typeface="Arial" panose="020B0604020202020204" pitchFamily="34" charset="0"/>
              </a:rPr>
              <a:t> </a:t>
            </a:r>
            <a:r>
              <a:rPr lang="en-US" sz="1800" b="1" dirty="0" err="1">
                <a:solidFill>
                  <a:schemeClr val="tx1"/>
                </a:solidFill>
                <a:latin typeface="Arial" panose="020B0604020202020204" pitchFamily="34" charset="0"/>
                <a:cs typeface="Arial" panose="020B0604020202020204" pitchFamily="34" charset="0"/>
              </a:rPr>
              <a:t>economiei</a:t>
            </a:r>
            <a:r>
              <a:rPr lang="en-US" sz="1800" dirty="0">
                <a:solidFill>
                  <a:schemeClr val="tx1"/>
                </a:solidFill>
                <a:latin typeface="Arial" panose="020B0604020202020204" pitchFamily="34" charset="0"/>
                <a:cs typeface="Arial" panose="020B0604020202020204" pitchFamily="34" charset="0"/>
              </a:rPr>
              <a:t> </a:t>
            </a:r>
            <a:br>
              <a:rPr lang="en-US" sz="1800" dirty="0">
                <a:solidFill>
                  <a:schemeClr val="tx1"/>
                </a:solidFill>
                <a:latin typeface="Arial" panose="020B0604020202020204" pitchFamily="34" charset="0"/>
                <a:cs typeface="Arial" panose="020B0604020202020204" pitchFamily="34" charset="0"/>
              </a:rPr>
            </a:br>
            <a:r>
              <a:rPr lang="en-US" sz="1800" i="1" dirty="0" err="1">
                <a:solidFill>
                  <a:schemeClr val="tx1"/>
                </a:solidFill>
                <a:latin typeface="Arial" panose="020B0604020202020204" pitchFamily="34" charset="0"/>
                <a:cs typeface="Arial" panose="020B0604020202020204" pitchFamily="34" charset="0"/>
              </a:rPr>
              <a:t>agricultură</a:t>
            </a:r>
            <a:r>
              <a:rPr lang="en-US" sz="1800" i="1" dirty="0">
                <a:solidFill>
                  <a:schemeClr val="tx1"/>
                </a:solidFill>
                <a:latin typeface="Arial" panose="020B0604020202020204" pitchFamily="34" charset="0"/>
                <a:cs typeface="Arial" panose="020B0604020202020204" pitchFamily="34" charset="0"/>
              </a:rPr>
              <a:t>; </a:t>
            </a:r>
            <a:br>
              <a:rPr lang="en-US" sz="1800" i="1" dirty="0">
                <a:solidFill>
                  <a:schemeClr val="tx1"/>
                </a:solidFill>
                <a:latin typeface="Arial" panose="020B0604020202020204" pitchFamily="34" charset="0"/>
                <a:cs typeface="Arial" panose="020B0604020202020204" pitchFamily="34" charset="0"/>
              </a:rPr>
            </a:br>
            <a:r>
              <a:rPr lang="en-US" sz="1800" i="1" dirty="0" err="1">
                <a:solidFill>
                  <a:schemeClr val="tx1"/>
                </a:solidFill>
                <a:latin typeface="Arial" panose="020B0604020202020204" pitchFamily="34" charset="0"/>
                <a:cs typeface="Arial" panose="020B0604020202020204" pitchFamily="34" charset="0"/>
              </a:rPr>
              <a:t>industri</a:t>
            </a:r>
            <a:r>
              <a:rPr lang="ro-RO" sz="1800" i="1" dirty="0">
                <a:solidFill>
                  <a:schemeClr val="tx1"/>
                </a:solidFill>
                <a:latin typeface="Arial" panose="020B0604020202020204" pitchFamily="34" charset="0"/>
                <a:cs typeface="Arial" panose="020B0604020202020204" pitchFamily="34" charset="0"/>
              </a:rPr>
              <a:t>a</a:t>
            </a:r>
            <a:r>
              <a:rPr lang="en-US" sz="1800" i="1" dirty="0">
                <a:solidFill>
                  <a:schemeClr val="tx1"/>
                </a:solidFill>
                <a:latin typeface="Arial" panose="020B0604020202020204" pitchFamily="34" charset="0"/>
                <a:cs typeface="Arial" panose="020B0604020202020204" pitchFamily="34" charset="0"/>
              </a:rPr>
              <a:t>; </a:t>
            </a:r>
            <a:br>
              <a:rPr lang="en-US" sz="1800" i="1" dirty="0">
                <a:solidFill>
                  <a:schemeClr val="tx1"/>
                </a:solidFill>
                <a:latin typeface="Arial" panose="020B0604020202020204" pitchFamily="34" charset="0"/>
                <a:cs typeface="Arial" panose="020B0604020202020204" pitchFamily="34" charset="0"/>
              </a:rPr>
            </a:br>
            <a:r>
              <a:rPr lang="en-US" sz="1800" i="1" dirty="0" err="1">
                <a:solidFill>
                  <a:schemeClr val="tx1"/>
                </a:solidFill>
                <a:latin typeface="Arial" panose="020B0604020202020204" pitchFamily="34" charset="0"/>
                <a:cs typeface="Arial" panose="020B0604020202020204" pitchFamily="34" charset="0"/>
              </a:rPr>
              <a:t>construcții</a:t>
            </a:r>
            <a:r>
              <a:rPr lang="en-US" sz="1800" i="1" dirty="0">
                <a:solidFill>
                  <a:schemeClr val="tx1"/>
                </a:solidFill>
                <a:latin typeface="Arial" panose="020B0604020202020204" pitchFamily="34" charset="0"/>
                <a:cs typeface="Arial" panose="020B0604020202020204" pitchFamily="34" charset="0"/>
              </a:rPr>
              <a:t>; </a:t>
            </a:r>
            <a:br>
              <a:rPr lang="en-US" sz="1800" i="1" dirty="0">
                <a:solidFill>
                  <a:schemeClr val="tx1"/>
                </a:solidFill>
                <a:latin typeface="Arial" panose="020B0604020202020204" pitchFamily="34" charset="0"/>
                <a:cs typeface="Arial" panose="020B0604020202020204" pitchFamily="34" charset="0"/>
              </a:rPr>
            </a:br>
            <a:r>
              <a:rPr lang="en-US" sz="1800" i="1" dirty="0">
                <a:solidFill>
                  <a:schemeClr val="tx1"/>
                </a:solidFill>
                <a:latin typeface="Arial" panose="020B0604020202020204" pitchFamily="34" charset="0"/>
                <a:cs typeface="Arial" panose="020B0604020202020204" pitchFamily="34" charset="0"/>
              </a:rPr>
              <a:t>transport; </a:t>
            </a:r>
            <a:br>
              <a:rPr lang="en-US" sz="1800" i="1" dirty="0">
                <a:solidFill>
                  <a:schemeClr val="tx1"/>
                </a:solidFill>
                <a:latin typeface="Arial" panose="020B0604020202020204" pitchFamily="34" charset="0"/>
                <a:cs typeface="Arial" panose="020B0604020202020204" pitchFamily="34" charset="0"/>
              </a:rPr>
            </a:br>
            <a:r>
              <a:rPr lang="en-US" sz="1800" i="1" dirty="0" err="1">
                <a:solidFill>
                  <a:schemeClr val="tx1"/>
                </a:solidFill>
                <a:latin typeface="Arial" panose="020B0604020202020204" pitchFamily="34" charset="0"/>
                <a:cs typeface="Arial" panose="020B0604020202020204" pitchFamily="34" charset="0"/>
              </a:rPr>
              <a:t>comerț</a:t>
            </a:r>
            <a:r>
              <a:rPr lang="en-US" sz="1800" i="1" dirty="0">
                <a:solidFill>
                  <a:schemeClr val="tx1"/>
                </a:solidFill>
                <a:latin typeface="Arial" panose="020B0604020202020204" pitchFamily="34" charset="0"/>
                <a:cs typeface="Arial" panose="020B0604020202020204" pitchFamily="34" charset="0"/>
              </a:rPr>
              <a:t>; </a:t>
            </a:r>
            <a:br>
              <a:rPr lang="en-US" sz="1800" i="1" dirty="0">
                <a:solidFill>
                  <a:schemeClr val="tx1"/>
                </a:solidFill>
                <a:latin typeface="Arial" panose="020B0604020202020204" pitchFamily="34" charset="0"/>
                <a:cs typeface="Arial" panose="020B0604020202020204" pitchFamily="34" charset="0"/>
              </a:rPr>
            </a:br>
            <a:r>
              <a:rPr lang="en-US" sz="1800" i="1" dirty="0" err="1">
                <a:solidFill>
                  <a:schemeClr val="tx1"/>
                </a:solidFill>
                <a:latin typeface="Arial" panose="020B0604020202020204" pitchFamily="34" charset="0"/>
                <a:cs typeface="Arial" panose="020B0604020202020204" pitchFamily="34" charset="0"/>
              </a:rPr>
              <a:t>servicii</a:t>
            </a:r>
            <a:r>
              <a:rPr lang="en-US" sz="1800" i="1" dirty="0">
                <a:solidFill>
                  <a:schemeClr val="tx1"/>
                </a:solidFill>
                <a:latin typeface="Arial" panose="020B0604020202020204" pitchFamily="34" charset="0"/>
                <a:cs typeface="Arial" panose="020B0604020202020204" pitchFamily="34" charset="0"/>
              </a:rPr>
              <a:t>;</a:t>
            </a:r>
            <a:endParaRPr lang="ru-RU" i="1" dirty="0"/>
          </a:p>
        </p:txBody>
      </p:sp>
      <p:sp>
        <p:nvSpPr>
          <p:cNvPr id="3" name="Content Placeholder 2">
            <a:extLst>
              <a:ext uri="{FF2B5EF4-FFF2-40B4-BE49-F238E27FC236}">
                <a16:creationId xmlns:a16="http://schemas.microsoft.com/office/drawing/2014/main" id="{F2CB1C2E-678C-FDCA-3366-30D2F1F2F917}"/>
              </a:ext>
            </a:extLst>
          </p:cNvPr>
          <p:cNvSpPr>
            <a:spLocks noGrp="1"/>
          </p:cNvSpPr>
          <p:nvPr>
            <p:ph sz="half" idx="2"/>
          </p:nvPr>
        </p:nvSpPr>
        <p:spPr>
          <a:xfrm>
            <a:off x="3459803" y="377931"/>
            <a:ext cx="4244503" cy="2736635"/>
          </a:xfrm>
        </p:spPr>
        <p:txBody>
          <a:bodyPr>
            <a:noAutofit/>
          </a:bodyPr>
          <a:lstStyle/>
          <a:p>
            <a:pPr marL="0" indent="0">
              <a:spcBef>
                <a:spcPts val="0"/>
              </a:spcBef>
              <a:buNone/>
            </a:pPr>
            <a:r>
              <a:rPr lang="ro-RO" sz="1800" b="1" dirty="0">
                <a:latin typeface="Arial" panose="020B0604020202020204" pitchFamily="34" charset="0"/>
                <a:cs typeface="Arial" panose="020B0604020202020204" pitchFamily="34" charset="0"/>
              </a:rPr>
              <a:t>Elementele componente</a:t>
            </a:r>
          </a:p>
          <a:p>
            <a:pPr marL="0">
              <a:spcBef>
                <a:spcPts val="0"/>
              </a:spcBef>
            </a:pPr>
            <a:r>
              <a:rPr lang="en-US" sz="1800" b="1" dirty="0" err="1">
                <a:latin typeface="Arial" panose="020B0604020202020204" pitchFamily="34" charset="0"/>
                <a:cs typeface="Arial" panose="020B0604020202020204" pitchFamily="34" charset="0"/>
              </a:rPr>
              <a:t>Resursele</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economice</a:t>
            </a:r>
            <a:r>
              <a:rPr lang="ro-RO" sz="1800" b="1"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resurse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naturale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forță</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muncă</a:t>
            </a:r>
            <a:r>
              <a:rPr lang="en-US" sz="1800" dirty="0">
                <a:latin typeface="Arial" panose="020B0604020202020204" pitchFamily="34" charset="0"/>
                <a:cs typeface="Arial" panose="020B0604020202020204" pitchFamily="34" charset="0"/>
              </a:rPr>
              <a:t>; capital; </a:t>
            </a:r>
            <a:r>
              <a:rPr lang="en-US" sz="1800" dirty="0" err="1">
                <a:latin typeface="Arial" panose="020B0604020202020204" pitchFamily="34" charset="0"/>
                <a:cs typeface="Arial" panose="020B0604020202020204" pitchFamily="34" charset="0"/>
              </a:rPr>
              <a:t>resurse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financiare</a:t>
            </a:r>
            <a:r>
              <a:rPr lang="en-US" sz="1800" dirty="0">
                <a:latin typeface="Arial" panose="020B0604020202020204" pitchFamily="34" charset="0"/>
                <a:cs typeface="Arial" panose="020B0604020202020204" pitchFamily="34" charset="0"/>
              </a:rPr>
              <a:t>;</a:t>
            </a:r>
            <a:r>
              <a:rPr lang="ro-RO"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tehnologie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și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informație</a:t>
            </a:r>
            <a:r>
              <a:rPr lang="en-US" sz="1800" dirty="0">
                <a:latin typeface="Arial" panose="020B0604020202020204" pitchFamily="34" charset="0"/>
                <a:cs typeface="Arial" panose="020B0604020202020204" pitchFamily="34" charset="0"/>
              </a:rPr>
              <a:t>. </a:t>
            </a:r>
          </a:p>
          <a:p>
            <a:pPr marL="0" indent="0">
              <a:spcBef>
                <a:spcPts val="0"/>
              </a:spcBef>
              <a:buNone/>
            </a:pPr>
            <a:endParaRPr lang="ro-RO" sz="1800" b="1" dirty="0">
              <a:latin typeface="Arial" panose="020B0604020202020204" pitchFamily="34" charset="0"/>
              <a:cs typeface="Arial" panose="020B0604020202020204" pitchFamily="34" charset="0"/>
            </a:endParaRPr>
          </a:p>
          <a:p>
            <a:pPr marL="0" indent="0">
              <a:spcBef>
                <a:spcPts val="0"/>
              </a:spcBef>
              <a:buNone/>
            </a:pPr>
            <a:r>
              <a:rPr lang="en-US" sz="1800" b="1" dirty="0">
                <a:latin typeface="Arial" panose="020B0604020202020204" pitchFamily="34" charset="0"/>
                <a:cs typeface="Arial" panose="020B0604020202020204" pitchFamily="34" charset="0"/>
              </a:rPr>
              <a:t>Activitățile </a:t>
            </a:r>
            <a:r>
              <a:rPr lang="en-US" sz="1800" b="1" dirty="0" err="1">
                <a:latin typeface="Arial" panose="020B0604020202020204" pitchFamily="34" charset="0"/>
                <a:cs typeface="Arial" panose="020B0604020202020204" pitchFamily="34" charset="0"/>
              </a:rPr>
              <a:t>economice</a:t>
            </a:r>
            <a:r>
              <a:rPr lang="en-US" sz="1800" dirty="0">
                <a:latin typeface="Arial" panose="020B0604020202020204" pitchFamily="34" charset="0"/>
                <a:cs typeface="Arial" panose="020B0604020202020204" pitchFamily="34" charset="0"/>
              </a:rPr>
              <a:t> </a:t>
            </a:r>
          </a:p>
          <a:p>
            <a:pPr marL="0" lvl="1">
              <a:spcBef>
                <a:spcPts val="0"/>
              </a:spcBef>
              <a:spcAft>
                <a:spcPts val="0"/>
              </a:spcAft>
            </a:pPr>
            <a:r>
              <a:rPr lang="en-US" b="1" dirty="0" err="1">
                <a:latin typeface="Arial" panose="020B0604020202020204" pitchFamily="34" charset="0"/>
                <a:cs typeface="Arial" panose="020B0604020202020204" pitchFamily="34" charset="0"/>
              </a:rPr>
              <a:t>producția</a:t>
            </a:r>
            <a:endParaRPr lang="en-US" dirty="0">
              <a:latin typeface="Arial" panose="020B0604020202020204" pitchFamily="34" charset="0"/>
              <a:cs typeface="Arial" panose="020B0604020202020204" pitchFamily="34" charset="0"/>
            </a:endParaRPr>
          </a:p>
          <a:p>
            <a:pPr marL="0" lvl="1">
              <a:spcBef>
                <a:spcPts val="0"/>
              </a:spcBef>
              <a:spcAft>
                <a:spcPts val="0"/>
              </a:spcAft>
            </a:pPr>
            <a:r>
              <a:rPr lang="en-US" b="1" dirty="0" err="1">
                <a:latin typeface="Arial" panose="020B0604020202020204" pitchFamily="34" charset="0"/>
                <a:cs typeface="Arial" panose="020B0604020202020204" pitchFamily="34" charset="0"/>
              </a:rPr>
              <a:t>distribuția</a:t>
            </a:r>
            <a:endParaRPr lang="en-US" dirty="0">
              <a:latin typeface="Arial" panose="020B0604020202020204" pitchFamily="34" charset="0"/>
              <a:cs typeface="Arial" panose="020B0604020202020204" pitchFamily="34" charset="0"/>
            </a:endParaRPr>
          </a:p>
          <a:p>
            <a:pPr marL="0" lvl="1">
              <a:spcBef>
                <a:spcPts val="0"/>
              </a:spcBef>
              <a:spcAft>
                <a:spcPts val="0"/>
              </a:spcAft>
            </a:pPr>
            <a:r>
              <a:rPr lang="en-US" b="1" dirty="0" err="1">
                <a:latin typeface="Arial" panose="020B0604020202020204" pitchFamily="34" charset="0"/>
                <a:cs typeface="Arial" panose="020B0604020202020204" pitchFamily="34" charset="0"/>
              </a:rPr>
              <a:t>schimbul</a:t>
            </a:r>
            <a:r>
              <a:rPr lang="en-US" dirty="0">
                <a:latin typeface="Arial" panose="020B0604020202020204" pitchFamily="34" charset="0"/>
                <a:cs typeface="Arial" panose="020B0604020202020204" pitchFamily="34" charset="0"/>
              </a:rPr>
              <a:t>; </a:t>
            </a:r>
          </a:p>
          <a:p>
            <a:pPr marL="0" lvl="1">
              <a:spcBef>
                <a:spcPts val="0"/>
              </a:spcBef>
              <a:spcAft>
                <a:spcPts val="0"/>
              </a:spcAft>
            </a:pPr>
            <a:r>
              <a:rPr lang="en-US" b="1" dirty="0" err="1">
                <a:latin typeface="Arial" panose="020B0604020202020204" pitchFamily="34" charset="0"/>
                <a:cs typeface="Arial" panose="020B0604020202020204" pitchFamily="34" charset="0"/>
              </a:rPr>
              <a:t>consumul</a:t>
            </a:r>
            <a:endParaRPr lang="en-US"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A95805BA-5D79-91C5-5D7E-AB89E0BE0F9B}"/>
              </a:ext>
            </a:extLst>
          </p:cNvPr>
          <p:cNvSpPr>
            <a:spLocks noGrp="1"/>
          </p:cNvSpPr>
          <p:nvPr>
            <p:ph sz="quarter" idx="4"/>
          </p:nvPr>
        </p:nvSpPr>
        <p:spPr>
          <a:xfrm>
            <a:off x="7879405" y="789655"/>
            <a:ext cx="3900791" cy="2324911"/>
          </a:xfrm>
        </p:spPr>
        <p:txBody>
          <a:bodyPr>
            <a:normAutofit fontScale="25000" lnSpcReduction="20000"/>
          </a:bodyPr>
          <a:lstStyle/>
          <a:p>
            <a:pPr marL="0" indent="0">
              <a:buNone/>
            </a:pPr>
            <a:endParaRPr lang="en-US" sz="6400" dirty="0">
              <a:latin typeface="Arial" panose="020B0604020202020204" pitchFamily="34" charset="0"/>
              <a:cs typeface="Arial" panose="020B0604020202020204" pitchFamily="34" charset="0"/>
            </a:endParaRPr>
          </a:p>
          <a:p>
            <a:r>
              <a:rPr lang="en-US" sz="7200" b="1" dirty="0" err="1">
                <a:latin typeface="Arial" panose="020B0604020202020204" pitchFamily="34" charset="0"/>
                <a:cs typeface="Arial" panose="020B0604020202020204" pitchFamily="34" charset="0"/>
              </a:rPr>
              <a:t>Sistemele</a:t>
            </a:r>
            <a:r>
              <a:rPr lang="en-US" sz="7200" b="1" dirty="0">
                <a:latin typeface="Arial" panose="020B0604020202020204" pitchFamily="34" charset="0"/>
                <a:cs typeface="Arial" panose="020B0604020202020204" pitchFamily="34" charset="0"/>
              </a:rPr>
              <a:t> </a:t>
            </a:r>
            <a:r>
              <a:rPr lang="en-US" sz="7200" b="1" dirty="0" err="1">
                <a:latin typeface="Arial" panose="020B0604020202020204" pitchFamily="34" charset="0"/>
                <a:cs typeface="Arial" panose="020B0604020202020204" pitchFamily="34" charset="0"/>
              </a:rPr>
              <a:t>componente</a:t>
            </a:r>
            <a:r>
              <a:rPr lang="en-US" sz="7200" dirty="0">
                <a:latin typeface="Arial" panose="020B0604020202020204" pitchFamily="34" charset="0"/>
                <a:cs typeface="Arial" panose="020B0604020202020204" pitchFamily="34" charset="0"/>
              </a:rPr>
              <a:t> </a:t>
            </a: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economi</a:t>
            </a:r>
            <a:r>
              <a:rPr lang="ro-RO" sz="7200" dirty="0">
                <a:latin typeface="Arial" panose="020B0604020202020204" pitchFamily="34" charset="0"/>
                <a:cs typeface="Arial" panose="020B0604020202020204" pitchFamily="34" charset="0"/>
              </a:rPr>
              <a:t>ei</a:t>
            </a:r>
            <a:r>
              <a:rPr lang="en-US" sz="7200" dirty="0">
                <a:latin typeface="Arial" panose="020B0604020202020204" pitchFamily="34" charset="0"/>
                <a:cs typeface="Arial" panose="020B0604020202020204" pitchFamily="34" charset="0"/>
              </a:rPr>
              <a:t> real</a:t>
            </a:r>
            <a:r>
              <a:rPr lang="ro-RO" sz="7200" dirty="0">
                <a:latin typeface="Arial" panose="020B0604020202020204" pitchFamily="34" charset="0"/>
                <a:cs typeface="Arial" panose="020B0604020202020204" pitchFamily="34" charset="0"/>
              </a:rPr>
              <a:t>e</a:t>
            </a:r>
            <a:r>
              <a:rPr lang="en-US" sz="7200" dirty="0">
                <a:latin typeface="Arial" panose="020B0604020202020204" pitchFamily="34" charset="0"/>
                <a:cs typeface="Arial" panose="020B0604020202020204" pitchFamily="34" charset="0"/>
              </a:rPr>
              <a:t>; </a:t>
            </a: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monetar</a:t>
            </a:r>
            <a:r>
              <a:rPr lang="en-US" sz="7200" dirty="0">
                <a:latin typeface="Arial" panose="020B0604020202020204" pitchFamily="34" charset="0"/>
                <a:cs typeface="Arial" panose="020B0604020202020204" pitchFamily="34" charset="0"/>
              </a:rPr>
              <a:t>; </a:t>
            </a:r>
            <a:endParaRPr lang="ro-RO" sz="7200" dirty="0">
              <a:latin typeface="Arial" panose="020B0604020202020204" pitchFamily="34" charset="0"/>
              <a:cs typeface="Arial" panose="020B0604020202020204" pitchFamily="34" charset="0"/>
            </a:endParaRP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financiar</a:t>
            </a:r>
            <a:r>
              <a:rPr lang="en-US" sz="7200" dirty="0">
                <a:latin typeface="Arial" panose="020B0604020202020204" pitchFamily="34" charset="0"/>
                <a:cs typeface="Arial" panose="020B0604020202020204" pitchFamily="34" charset="0"/>
              </a:rPr>
              <a:t>; </a:t>
            </a: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bancar</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și</a:t>
            </a:r>
            <a:r>
              <a:rPr lang="en-US" sz="7200" dirty="0">
                <a:latin typeface="Arial" panose="020B0604020202020204" pitchFamily="34" charset="0"/>
                <a:cs typeface="Arial" panose="020B0604020202020204" pitchFamily="34" charset="0"/>
              </a:rPr>
              <a:t> de credit; </a:t>
            </a: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fiscal </a:t>
            </a:r>
            <a:r>
              <a:rPr lang="en-US" sz="7200" dirty="0" err="1">
                <a:latin typeface="Arial" panose="020B0604020202020204" pitchFamily="34" charset="0"/>
                <a:cs typeface="Arial" panose="020B0604020202020204" pitchFamily="34" charset="0"/>
              </a:rPr>
              <a:t>și</a:t>
            </a:r>
            <a:r>
              <a:rPr lang="en-US" sz="7200" dirty="0">
                <a:latin typeface="Arial" panose="020B0604020202020204" pitchFamily="34" charset="0"/>
                <a:cs typeface="Arial" panose="020B0604020202020204" pitchFamily="34" charset="0"/>
              </a:rPr>
              <a:t> </a:t>
            </a:r>
            <a:r>
              <a:rPr lang="en-US" sz="7200" dirty="0" err="1">
                <a:latin typeface="Arial" panose="020B0604020202020204" pitchFamily="34" charset="0"/>
                <a:cs typeface="Arial" panose="020B0604020202020204" pitchFamily="34" charset="0"/>
              </a:rPr>
              <a:t>bugetar</a:t>
            </a:r>
            <a:r>
              <a:rPr lang="en-US" sz="7200" dirty="0">
                <a:latin typeface="Arial" panose="020B0604020202020204" pitchFamily="34" charset="0"/>
                <a:cs typeface="Arial" panose="020B0604020202020204" pitchFamily="34" charset="0"/>
              </a:rPr>
              <a:t>;  </a:t>
            </a:r>
          </a:p>
          <a:p>
            <a:pPr lvl="1"/>
            <a:r>
              <a:rPr lang="en-US" sz="7200" dirty="0" err="1">
                <a:latin typeface="Arial" panose="020B0604020202020204" pitchFamily="34" charset="0"/>
                <a:cs typeface="Arial" panose="020B0604020202020204" pitchFamily="34" charset="0"/>
              </a:rPr>
              <a:t>sistemul</a:t>
            </a:r>
            <a:r>
              <a:rPr lang="en-US" sz="7200" dirty="0">
                <a:latin typeface="Arial" panose="020B0604020202020204" pitchFamily="34" charset="0"/>
                <a:cs typeface="Arial" panose="020B0604020202020204" pitchFamily="34" charset="0"/>
              </a:rPr>
              <a:t> social</a:t>
            </a:r>
            <a:r>
              <a:rPr lang="ro-RO" sz="7200" dirty="0">
                <a:latin typeface="Arial" panose="020B0604020202020204" pitchFamily="34" charset="0"/>
                <a:cs typeface="Arial" panose="020B0604020202020204" pitchFamily="34" charset="0"/>
              </a:rPr>
              <a:t> și al protectiei sociale</a:t>
            </a:r>
          </a:p>
          <a:p>
            <a:pPr lvl="1"/>
            <a:r>
              <a:rPr lang="ro-RO" sz="7200" dirty="0">
                <a:latin typeface="Arial" panose="020B0604020202020204" pitchFamily="34" charset="0"/>
                <a:cs typeface="Arial" panose="020B0604020202020204" pitchFamily="34" charset="0"/>
              </a:rPr>
              <a:t>sitemul judiciar</a:t>
            </a:r>
            <a:r>
              <a:rPr lang="en-US" sz="7200" dirty="0">
                <a:latin typeface="Arial" panose="020B0604020202020204" pitchFamily="34" charset="0"/>
                <a:cs typeface="Arial" panose="020B0604020202020204" pitchFamily="34" charset="0"/>
              </a:rPr>
              <a:t> </a:t>
            </a:r>
          </a:p>
          <a:p>
            <a:endParaRPr lang="ru-RU" dirty="0"/>
          </a:p>
        </p:txBody>
      </p:sp>
      <p:sp>
        <p:nvSpPr>
          <p:cNvPr id="8" name="TextBox 7">
            <a:extLst>
              <a:ext uri="{FF2B5EF4-FFF2-40B4-BE49-F238E27FC236}">
                <a16:creationId xmlns:a16="http://schemas.microsoft.com/office/drawing/2014/main" id="{F78C76AD-7F99-C319-1DCE-1EC489DB751A}"/>
              </a:ext>
            </a:extLst>
          </p:cNvPr>
          <p:cNvSpPr txBox="1"/>
          <p:nvPr/>
        </p:nvSpPr>
        <p:spPr>
          <a:xfrm>
            <a:off x="3477175" y="3743435"/>
            <a:ext cx="4244503" cy="1815882"/>
          </a:xfrm>
          <a:prstGeom prst="rect">
            <a:avLst/>
          </a:prstGeom>
          <a:noFill/>
        </p:spPr>
        <p:txBody>
          <a:bodyPr wrap="square">
            <a:spAutoFit/>
          </a:bodyPr>
          <a:lstStyle/>
          <a:p>
            <a:pPr algn="ctr"/>
            <a:r>
              <a:rPr lang="en-US" sz="1600" b="1" i="1" dirty="0"/>
              <a:t>Economia </a:t>
            </a:r>
            <a:r>
              <a:rPr lang="en-US" sz="1600" b="1" i="1" dirty="0" err="1"/>
              <a:t>națională</a:t>
            </a:r>
            <a:r>
              <a:rPr lang="en-US" sz="1600" b="1" i="1" dirty="0"/>
              <a:t> </a:t>
            </a:r>
            <a:r>
              <a:rPr lang="en-US" sz="1600" b="1" i="1" dirty="0" err="1"/>
              <a:t>este</a:t>
            </a:r>
            <a:r>
              <a:rPr lang="en-US" sz="1600" b="1" i="1" dirty="0"/>
              <a:t> un </a:t>
            </a:r>
            <a:r>
              <a:rPr lang="en-US" sz="1600" b="1" i="1" dirty="0" err="1"/>
              <a:t>sistem</a:t>
            </a:r>
            <a:r>
              <a:rPr lang="en-US" sz="1600" b="1" i="1" dirty="0"/>
              <a:t> complex </a:t>
            </a:r>
            <a:r>
              <a:rPr lang="en-US" sz="1600" b="1" i="1" dirty="0" err="1"/>
              <a:t>și</a:t>
            </a:r>
            <a:r>
              <a:rPr lang="en-US" sz="1600" b="1" i="1" dirty="0"/>
              <a:t> interdependent de </a:t>
            </a:r>
            <a:r>
              <a:rPr lang="en-US" sz="1600" b="1" i="1" dirty="0" err="1"/>
              <a:t>activități</a:t>
            </a:r>
            <a:r>
              <a:rPr lang="en-US" sz="1600" b="1" i="1" dirty="0"/>
              <a:t>, </a:t>
            </a:r>
            <a:r>
              <a:rPr lang="en-US" sz="1600" b="1" i="1" dirty="0" err="1"/>
              <a:t>resurse</a:t>
            </a:r>
            <a:r>
              <a:rPr lang="en-US" sz="1600" b="1" i="1" dirty="0"/>
              <a:t>, </a:t>
            </a:r>
            <a:r>
              <a:rPr lang="en-US" sz="1600" b="1" i="1" dirty="0" err="1"/>
              <a:t>instituții</a:t>
            </a:r>
            <a:r>
              <a:rPr lang="en-US" sz="1600" b="1" i="1" dirty="0"/>
              <a:t>, </a:t>
            </a:r>
            <a:r>
              <a:rPr lang="en-US" sz="1600" b="1" i="1" dirty="0" err="1"/>
              <a:t>ramuri</a:t>
            </a:r>
            <a:r>
              <a:rPr lang="en-US" sz="1600" b="1" i="1" dirty="0"/>
              <a:t> </a:t>
            </a:r>
            <a:r>
              <a:rPr lang="en-US" sz="1600" b="1" i="1" dirty="0" err="1"/>
              <a:t>și</a:t>
            </a:r>
            <a:r>
              <a:rPr lang="en-US" sz="1600" b="1" i="1" dirty="0"/>
              <a:t> </a:t>
            </a:r>
            <a:r>
              <a:rPr lang="en-US" sz="1600" b="1" i="1" dirty="0" err="1"/>
              <a:t>relații</a:t>
            </a:r>
            <a:r>
              <a:rPr lang="en-US" sz="1600" b="1" i="1" dirty="0"/>
              <a:t> </a:t>
            </a:r>
            <a:r>
              <a:rPr lang="en-US" sz="1600" b="1" i="1" dirty="0" err="1"/>
              <a:t>economice</a:t>
            </a:r>
            <a:r>
              <a:rPr lang="ro-RO" sz="1600" b="1" i="1" dirty="0"/>
              <a:t>, juridice și scociale</a:t>
            </a:r>
            <a:r>
              <a:rPr lang="en-US" sz="1600" b="1" i="1" dirty="0"/>
              <a:t> </a:t>
            </a:r>
            <a:r>
              <a:rPr lang="en-US" sz="1600" b="1" i="1" dirty="0" err="1"/>
              <a:t>desfășurate</a:t>
            </a:r>
            <a:r>
              <a:rPr lang="en-US" sz="1600" b="1" i="1" dirty="0"/>
              <a:t> </a:t>
            </a:r>
            <a:r>
              <a:rPr lang="en-US" sz="1600" b="1" i="1" dirty="0" err="1"/>
              <a:t>într</a:t>
            </a:r>
            <a:r>
              <a:rPr lang="en-US" sz="1600" b="1" i="1" dirty="0"/>
              <a:t>-o </a:t>
            </a:r>
            <a:r>
              <a:rPr lang="en-US" sz="1600" b="1" i="1" dirty="0" err="1"/>
              <a:t>țară</a:t>
            </a:r>
            <a:r>
              <a:rPr lang="en-US" sz="1600" b="1" i="1" dirty="0"/>
              <a:t>, </a:t>
            </a:r>
            <a:r>
              <a:rPr lang="en-US" sz="1600" b="1" i="1" dirty="0" err="1"/>
              <a:t>prin</a:t>
            </a:r>
            <a:r>
              <a:rPr lang="en-US" sz="1600" b="1" i="1" dirty="0"/>
              <a:t> </a:t>
            </a:r>
            <a:r>
              <a:rPr lang="en-US" sz="1600" b="1" i="1" dirty="0" err="1"/>
              <a:t>intermediul</a:t>
            </a:r>
            <a:r>
              <a:rPr lang="en-US" sz="1600" b="1" i="1" dirty="0"/>
              <a:t> </a:t>
            </a:r>
            <a:r>
              <a:rPr lang="en-US" sz="1600" b="1" i="1" dirty="0" err="1"/>
              <a:t>cărora</a:t>
            </a:r>
            <a:r>
              <a:rPr lang="en-US" sz="1600" b="1" i="1" dirty="0"/>
              <a:t> sunt </a:t>
            </a:r>
            <a:r>
              <a:rPr lang="en-US" sz="1600" b="1" i="1" dirty="0" err="1"/>
              <a:t>produse</a:t>
            </a:r>
            <a:r>
              <a:rPr lang="en-US" sz="1600" b="1" i="1" dirty="0"/>
              <a:t>, </a:t>
            </a:r>
            <a:r>
              <a:rPr lang="en-US" sz="1600" b="1" i="1" dirty="0" err="1"/>
              <a:t>distribuite</a:t>
            </a:r>
            <a:r>
              <a:rPr lang="en-US" sz="1600" b="1" i="1" dirty="0"/>
              <a:t>, </a:t>
            </a:r>
            <a:r>
              <a:rPr lang="en-US" sz="1600" b="1" i="1" dirty="0" err="1"/>
              <a:t>schimbate</a:t>
            </a:r>
            <a:r>
              <a:rPr lang="en-US" sz="1600" b="1" i="1" dirty="0"/>
              <a:t> </a:t>
            </a:r>
            <a:r>
              <a:rPr lang="en-US" sz="1600" b="1" i="1" dirty="0" err="1"/>
              <a:t>și</a:t>
            </a:r>
            <a:r>
              <a:rPr lang="en-US" sz="1600" b="1" i="1" dirty="0"/>
              <a:t> </a:t>
            </a:r>
            <a:r>
              <a:rPr lang="en-US" sz="1600" b="1" i="1" dirty="0" err="1"/>
              <a:t>consumate</a:t>
            </a:r>
            <a:r>
              <a:rPr lang="en-US" sz="1600" b="1" i="1" dirty="0"/>
              <a:t> </a:t>
            </a:r>
            <a:r>
              <a:rPr lang="en-US" sz="1600" b="1" i="1" dirty="0" err="1"/>
              <a:t>bunuri</a:t>
            </a:r>
            <a:r>
              <a:rPr lang="en-US" sz="1600" b="1" i="1" dirty="0"/>
              <a:t> </a:t>
            </a:r>
            <a:r>
              <a:rPr lang="en-US" sz="1600" b="1" i="1" dirty="0" err="1"/>
              <a:t>și</a:t>
            </a:r>
            <a:r>
              <a:rPr lang="en-US" sz="1600" b="1" i="1" dirty="0"/>
              <a:t> </a:t>
            </a:r>
            <a:r>
              <a:rPr lang="en-US" sz="1600" b="1" i="1" dirty="0" err="1"/>
              <a:t>servicii</a:t>
            </a:r>
            <a:r>
              <a:rPr lang="en-US" sz="1600" b="1" i="1" dirty="0"/>
              <a:t> </a:t>
            </a:r>
            <a:r>
              <a:rPr lang="en-US" sz="1600" b="1" i="1" dirty="0" err="1"/>
              <a:t>pentru</a:t>
            </a:r>
            <a:r>
              <a:rPr lang="en-US" sz="1600" b="1" i="1" dirty="0"/>
              <a:t> </a:t>
            </a:r>
            <a:r>
              <a:rPr lang="en-US" sz="1600" b="1" i="1" dirty="0" err="1"/>
              <a:t>satisfacerea</a:t>
            </a:r>
            <a:r>
              <a:rPr lang="en-US" sz="1600" b="1" i="1" dirty="0"/>
              <a:t> </a:t>
            </a:r>
            <a:r>
              <a:rPr lang="en-US" sz="1600" b="1" i="1" dirty="0" err="1"/>
              <a:t>nevoilor</a:t>
            </a:r>
            <a:r>
              <a:rPr lang="en-US" sz="1600" b="1" i="1" dirty="0"/>
              <a:t> </a:t>
            </a:r>
            <a:r>
              <a:rPr lang="en-US" sz="1600" b="1" i="1" dirty="0" err="1"/>
              <a:t>societății</a:t>
            </a:r>
            <a:r>
              <a:rPr lang="ro-RO" sz="1600" b="1" i="1" dirty="0"/>
              <a:t>.</a:t>
            </a:r>
            <a:endParaRPr lang="ru-RU" sz="1600" b="1" i="1" dirty="0"/>
          </a:p>
        </p:txBody>
      </p:sp>
      <p:pic>
        <p:nvPicPr>
          <p:cNvPr id="11" name="Picture 10">
            <a:extLst>
              <a:ext uri="{FF2B5EF4-FFF2-40B4-BE49-F238E27FC236}">
                <a16:creationId xmlns:a16="http://schemas.microsoft.com/office/drawing/2014/main" id="{7C8E54BC-FE29-AC0F-A9DA-23F9411DF873}"/>
              </a:ext>
            </a:extLst>
          </p:cNvPr>
          <p:cNvPicPr>
            <a:picLocks noChangeAspect="1"/>
          </p:cNvPicPr>
          <p:nvPr/>
        </p:nvPicPr>
        <p:blipFill>
          <a:blip r:embed="rId2"/>
          <a:stretch>
            <a:fillRect/>
          </a:stretch>
        </p:blipFill>
        <p:spPr>
          <a:xfrm>
            <a:off x="7838872" y="4148502"/>
            <a:ext cx="4353128" cy="2709498"/>
          </a:xfrm>
          <a:prstGeom prst="rect">
            <a:avLst/>
          </a:prstGeom>
        </p:spPr>
      </p:pic>
      <p:sp>
        <p:nvSpPr>
          <p:cNvPr id="13" name="TextBox 12">
            <a:extLst>
              <a:ext uri="{FF2B5EF4-FFF2-40B4-BE49-F238E27FC236}">
                <a16:creationId xmlns:a16="http://schemas.microsoft.com/office/drawing/2014/main" id="{635984B5-A358-CC2E-5EA8-96B45C03C277}"/>
              </a:ext>
            </a:extLst>
          </p:cNvPr>
          <p:cNvSpPr txBox="1"/>
          <p:nvPr/>
        </p:nvSpPr>
        <p:spPr>
          <a:xfrm>
            <a:off x="136187" y="4601182"/>
            <a:ext cx="3278223" cy="1354217"/>
          </a:xfrm>
          <a:prstGeom prst="rect">
            <a:avLst/>
          </a:prstGeom>
          <a:noFill/>
        </p:spPr>
        <p:txBody>
          <a:bodyPr wrap="square">
            <a:spAutoFit/>
          </a:bodyPr>
          <a:lstStyle/>
          <a:p>
            <a:r>
              <a:rPr lang="en-US" b="1" dirty="0" err="1"/>
              <a:t>Participanții</a:t>
            </a:r>
            <a:r>
              <a:rPr lang="en-US" b="1" dirty="0"/>
              <a:t>: </a:t>
            </a:r>
            <a:r>
              <a:rPr lang="en-US" b="1" dirty="0" err="1"/>
              <a:t>Agentii</a:t>
            </a:r>
            <a:r>
              <a:rPr lang="en-US" b="1" dirty="0"/>
              <a:t> economici </a:t>
            </a:r>
          </a:p>
          <a:p>
            <a:r>
              <a:rPr lang="en-US" sz="1600" i="1" dirty="0" err="1"/>
              <a:t>gospodăriile</a:t>
            </a:r>
            <a:r>
              <a:rPr lang="en-US" sz="1600" i="1" dirty="0"/>
              <a:t> </a:t>
            </a:r>
            <a:r>
              <a:rPr lang="en-US" sz="1600" i="1" dirty="0" err="1"/>
              <a:t>populației</a:t>
            </a:r>
            <a:r>
              <a:rPr lang="en-US" sz="1600" i="1" dirty="0"/>
              <a:t>; </a:t>
            </a:r>
          </a:p>
          <a:p>
            <a:r>
              <a:rPr lang="en-US" sz="1600" i="1" dirty="0" err="1"/>
              <a:t>întreprinderile</a:t>
            </a:r>
            <a:r>
              <a:rPr lang="en-US" sz="1600" i="1" dirty="0"/>
              <a:t>; </a:t>
            </a:r>
          </a:p>
          <a:p>
            <a:r>
              <a:rPr lang="en-US" sz="1600" i="1" dirty="0" err="1"/>
              <a:t>statul</a:t>
            </a:r>
            <a:r>
              <a:rPr lang="en-US" sz="1600" i="1" dirty="0"/>
              <a:t> </a:t>
            </a:r>
            <a:r>
              <a:rPr lang="en-US" sz="1600" i="1" dirty="0" err="1"/>
              <a:t>și</a:t>
            </a:r>
            <a:r>
              <a:rPr lang="en-US" sz="1600" i="1" dirty="0"/>
              <a:t> </a:t>
            </a:r>
            <a:r>
              <a:rPr lang="en-US" sz="1600" i="1" dirty="0" err="1"/>
              <a:t>instituțiile</a:t>
            </a:r>
            <a:r>
              <a:rPr lang="en-US" sz="1600" i="1" dirty="0"/>
              <a:t> </a:t>
            </a:r>
            <a:r>
              <a:rPr lang="en-US" sz="1600" i="1" dirty="0" err="1"/>
              <a:t>publice</a:t>
            </a:r>
            <a:r>
              <a:rPr lang="en-US" sz="1600" i="1" dirty="0"/>
              <a:t>; </a:t>
            </a:r>
          </a:p>
          <a:p>
            <a:r>
              <a:rPr lang="en-US" sz="1600" i="1" dirty="0" err="1"/>
              <a:t>băncile</a:t>
            </a:r>
            <a:r>
              <a:rPr lang="en-US" sz="1600" i="1" dirty="0"/>
              <a:t> </a:t>
            </a:r>
            <a:r>
              <a:rPr lang="en-US" sz="1600" i="1" dirty="0" err="1"/>
              <a:t>și</a:t>
            </a:r>
            <a:r>
              <a:rPr lang="en-US" sz="1600" i="1" dirty="0"/>
              <a:t> </a:t>
            </a:r>
            <a:r>
              <a:rPr lang="en-US" sz="1600" i="1" dirty="0" err="1"/>
              <a:t>instituțiile</a:t>
            </a:r>
            <a:r>
              <a:rPr lang="en-US" sz="1600" i="1" dirty="0"/>
              <a:t> </a:t>
            </a:r>
            <a:r>
              <a:rPr lang="en-US" sz="1600" i="1" dirty="0" err="1"/>
              <a:t>financiare</a:t>
            </a:r>
            <a:r>
              <a:rPr lang="en-US" sz="1600" i="1" dirty="0"/>
              <a:t>; </a:t>
            </a:r>
          </a:p>
        </p:txBody>
      </p:sp>
    </p:spTree>
    <p:extLst>
      <p:ext uri="{BB962C8B-B14F-4D97-AF65-F5344CB8AC3E}">
        <p14:creationId xmlns:p14="http://schemas.microsoft.com/office/powerpoint/2010/main" val="3369866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9AE78-E1FA-0CB0-CDE7-CB520C10A2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84A84-9838-F033-9F04-45EA9321E11A}"/>
              </a:ext>
            </a:extLst>
          </p:cNvPr>
          <p:cNvSpPr>
            <a:spLocks noGrp="1"/>
          </p:cNvSpPr>
          <p:nvPr>
            <p:ph type="title"/>
          </p:nvPr>
        </p:nvSpPr>
        <p:spPr>
          <a:xfrm>
            <a:off x="333984" y="922564"/>
            <a:ext cx="2772383" cy="3110593"/>
          </a:xfrm>
        </p:spPr>
        <p:txBody>
          <a:bodyPr>
            <a:normAutofit/>
          </a:bodyPr>
          <a:lstStyle/>
          <a:p>
            <a:pPr algn="ctr"/>
            <a:r>
              <a:rPr lang="en-US" b="1" dirty="0" err="1">
                <a:solidFill>
                  <a:schemeClr val="tx1"/>
                </a:solidFill>
              </a:rPr>
              <a:t>Sistemul</a:t>
            </a:r>
            <a:r>
              <a:rPr lang="en-US" b="1" dirty="0">
                <a:solidFill>
                  <a:schemeClr val="tx1"/>
                </a:solidFill>
              </a:rPr>
              <a:t> economic </a:t>
            </a:r>
            <a:r>
              <a:rPr lang="en-US" b="1" dirty="0" err="1">
                <a:solidFill>
                  <a:schemeClr val="tx1"/>
                </a:solidFill>
              </a:rPr>
              <a:t>și</a:t>
            </a:r>
            <a:r>
              <a:rPr lang="en-US" b="1" dirty="0">
                <a:solidFill>
                  <a:schemeClr val="tx1"/>
                </a:solidFill>
              </a:rPr>
              <a:t> </a:t>
            </a:r>
            <a:r>
              <a:rPr lang="en-US" b="1" dirty="0" err="1">
                <a:solidFill>
                  <a:schemeClr val="tx1"/>
                </a:solidFill>
              </a:rPr>
              <a:t>sistemul</a:t>
            </a:r>
            <a:r>
              <a:rPr lang="en-US" b="1" dirty="0">
                <a:solidFill>
                  <a:schemeClr val="tx1"/>
                </a:solidFill>
              </a:rPr>
              <a:t> </a:t>
            </a:r>
            <a:r>
              <a:rPr lang="en-US" b="1" dirty="0" err="1">
                <a:solidFill>
                  <a:schemeClr val="tx1"/>
                </a:solidFill>
              </a:rPr>
              <a:t>financiar</a:t>
            </a:r>
            <a:endParaRPr lang="ru-RU" dirty="0">
              <a:solidFill>
                <a:schemeClr val="tx1"/>
              </a:solidFill>
            </a:endParaRPr>
          </a:p>
        </p:txBody>
      </p:sp>
      <p:sp>
        <p:nvSpPr>
          <p:cNvPr id="3" name="Content Placeholder 2">
            <a:extLst>
              <a:ext uri="{FF2B5EF4-FFF2-40B4-BE49-F238E27FC236}">
                <a16:creationId xmlns:a16="http://schemas.microsoft.com/office/drawing/2014/main" id="{2E71AE80-2815-B4DD-FE84-70D44F8DFFE7}"/>
              </a:ext>
            </a:extLst>
          </p:cNvPr>
          <p:cNvSpPr>
            <a:spLocks noGrp="1"/>
          </p:cNvSpPr>
          <p:nvPr>
            <p:ph idx="1"/>
          </p:nvPr>
        </p:nvSpPr>
        <p:spPr>
          <a:xfrm>
            <a:off x="3531139" y="291831"/>
            <a:ext cx="8326877" cy="5692918"/>
          </a:xfrm>
        </p:spPr>
        <p:txBody>
          <a:bodyPr>
            <a:normAutofit fontScale="92500" lnSpcReduction="10000"/>
          </a:bodyPr>
          <a:lstStyle/>
          <a:p>
            <a:r>
              <a:rPr lang="en-US" b="1" dirty="0"/>
              <a:t>Ce </a:t>
            </a:r>
            <a:r>
              <a:rPr lang="en-US" b="1" dirty="0" err="1"/>
              <a:t>este</a:t>
            </a:r>
            <a:r>
              <a:rPr lang="en-US" b="1" dirty="0"/>
              <a:t> un </a:t>
            </a:r>
            <a:r>
              <a:rPr lang="en-US" b="1" dirty="0" err="1"/>
              <a:t>sistem</a:t>
            </a:r>
            <a:r>
              <a:rPr lang="en-US" b="1" dirty="0"/>
              <a:t> economic?</a:t>
            </a:r>
            <a:endParaRPr lang="ru-RU" dirty="0"/>
          </a:p>
          <a:p>
            <a:pPr lvl="0"/>
            <a:r>
              <a:rPr lang="en-US" dirty="0"/>
              <a:t>Este </a:t>
            </a:r>
            <a:r>
              <a:rPr lang="en-US" dirty="0" err="1"/>
              <a:t>modul</a:t>
            </a:r>
            <a:r>
              <a:rPr lang="en-US" dirty="0"/>
              <a:t> </a:t>
            </a:r>
            <a:r>
              <a:rPr lang="en-US" dirty="0" err="1"/>
              <a:t>în</a:t>
            </a:r>
            <a:r>
              <a:rPr lang="en-US" dirty="0"/>
              <a:t> care un stat </a:t>
            </a:r>
            <a:r>
              <a:rPr lang="en-US" dirty="0" err="1"/>
              <a:t>sau</a:t>
            </a:r>
            <a:r>
              <a:rPr lang="en-US" dirty="0"/>
              <a:t> o </a:t>
            </a:r>
            <a:r>
              <a:rPr lang="en-US" dirty="0" err="1"/>
              <a:t>societate</a:t>
            </a:r>
            <a:r>
              <a:rPr lang="en-US" dirty="0"/>
              <a:t> </a:t>
            </a:r>
            <a:r>
              <a:rPr lang="en-US" dirty="0" err="1"/>
              <a:t>își</a:t>
            </a:r>
            <a:r>
              <a:rPr lang="en-US" dirty="0"/>
              <a:t> </a:t>
            </a:r>
            <a:r>
              <a:rPr lang="en-US" dirty="0" err="1"/>
              <a:t>organizează</a:t>
            </a:r>
            <a:r>
              <a:rPr lang="en-US" dirty="0"/>
              <a:t> </a:t>
            </a:r>
            <a:r>
              <a:rPr lang="en-US" dirty="0" err="1"/>
              <a:t>resursele</a:t>
            </a:r>
            <a:r>
              <a:rPr lang="en-US" dirty="0"/>
              <a:t>.</a:t>
            </a:r>
            <a:endParaRPr lang="ru-RU" dirty="0"/>
          </a:p>
          <a:p>
            <a:pPr lvl="0"/>
            <a:r>
              <a:rPr lang="en-US" dirty="0" err="1"/>
              <a:t>Stabilește</a:t>
            </a:r>
            <a:r>
              <a:rPr lang="en-US" dirty="0"/>
              <a:t> </a:t>
            </a:r>
            <a:r>
              <a:rPr lang="en-US" dirty="0" err="1"/>
              <a:t>ce</a:t>
            </a:r>
            <a:r>
              <a:rPr lang="en-US" dirty="0"/>
              <a:t> </a:t>
            </a:r>
            <a:r>
              <a:rPr lang="en-US" dirty="0" err="1"/>
              <a:t>bunuri</a:t>
            </a:r>
            <a:r>
              <a:rPr lang="en-US" dirty="0"/>
              <a:t> se </a:t>
            </a:r>
            <a:r>
              <a:rPr lang="en-US" dirty="0" err="1"/>
              <a:t>produc</a:t>
            </a:r>
            <a:r>
              <a:rPr lang="en-US" dirty="0"/>
              <a:t>, cum se </a:t>
            </a:r>
            <a:r>
              <a:rPr lang="en-US" dirty="0" err="1"/>
              <a:t>produc</a:t>
            </a:r>
            <a:r>
              <a:rPr lang="en-US" dirty="0"/>
              <a:t> </a:t>
            </a:r>
            <a:r>
              <a:rPr lang="en-US" dirty="0" err="1"/>
              <a:t>și</a:t>
            </a:r>
            <a:r>
              <a:rPr lang="en-US" dirty="0"/>
              <a:t> </a:t>
            </a:r>
            <a:r>
              <a:rPr lang="en-US" dirty="0" err="1"/>
              <a:t>pentru</a:t>
            </a:r>
            <a:r>
              <a:rPr lang="en-US" dirty="0"/>
              <a:t> cine se </a:t>
            </a:r>
            <a:r>
              <a:rPr lang="en-US" dirty="0" err="1"/>
              <a:t>produc</a:t>
            </a:r>
            <a:r>
              <a:rPr lang="en-US" dirty="0"/>
              <a:t>.</a:t>
            </a:r>
            <a:endParaRPr lang="ru-RU" dirty="0"/>
          </a:p>
          <a:p>
            <a:pPr lvl="0"/>
            <a:r>
              <a:rPr lang="en-US" dirty="0"/>
              <a:t>Include reguli, </a:t>
            </a:r>
            <a:r>
              <a:rPr lang="en-US" dirty="0" err="1"/>
              <a:t>instituții</a:t>
            </a:r>
            <a:r>
              <a:rPr lang="en-US" dirty="0"/>
              <a:t> </a:t>
            </a:r>
            <a:r>
              <a:rPr lang="en-US" dirty="0" err="1"/>
              <a:t>și</a:t>
            </a:r>
            <a:r>
              <a:rPr lang="en-US" dirty="0"/>
              <a:t> </a:t>
            </a:r>
            <a:r>
              <a:rPr lang="en-US" dirty="0" err="1"/>
              <a:t>comportamente</a:t>
            </a:r>
            <a:r>
              <a:rPr lang="en-US" dirty="0"/>
              <a:t> </a:t>
            </a:r>
            <a:r>
              <a:rPr lang="en-US" dirty="0" err="1"/>
              <a:t>umane</a:t>
            </a:r>
            <a:r>
              <a:rPr lang="en-US" dirty="0"/>
              <a:t>.</a:t>
            </a:r>
          </a:p>
          <a:p>
            <a:pPr marL="0" indent="0">
              <a:buNone/>
            </a:pPr>
            <a:r>
              <a:rPr lang="en-US" b="1" i="1" dirty="0" err="1"/>
              <a:t>Sistemul</a:t>
            </a:r>
            <a:r>
              <a:rPr lang="en-US" b="1" i="1" dirty="0"/>
              <a:t> economic </a:t>
            </a:r>
            <a:r>
              <a:rPr lang="en-US" b="1" i="1" dirty="0" err="1"/>
              <a:t>reprezintă</a:t>
            </a:r>
            <a:r>
              <a:rPr lang="en-US" b="1" i="1" dirty="0"/>
              <a:t> </a:t>
            </a:r>
            <a:r>
              <a:rPr lang="en-US" b="1" i="1" dirty="0" err="1"/>
              <a:t>ansamblul</a:t>
            </a:r>
            <a:r>
              <a:rPr lang="en-US" b="1" i="1" dirty="0"/>
              <a:t> interdependent de </a:t>
            </a:r>
            <a:r>
              <a:rPr lang="en-US" b="1" i="1" dirty="0" err="1"/>
              <a:t>instituții</a:t>
            </a:r>
            <a:r>
              <a:rPr lang="en-US" b="1" i="1" dirty="0"/>
              <a:t>, </a:t>
            </a:r>
            <a:r>
              <a:rPr lang="en-US" b="1" i="1" dirty="0" err="1"/>
              <a:t>agenți</a:t>
            </a:r>
            <a:r>
              <a:rPr lang="en-US" b="1" i="1" dirty="0"/>
              <a:t> economici, </a:t>
            </a:r>
            <a:r>
              <a:rPr lang="en-US" b="1" i="1" dirty="0" err="1"/>
              <a:t>resurse</a:t>
            </a:r>
            <a:r>
              <a:rPr lang="en-US" b="1" i="1" dirty="0"/>
              <a:t>, </a:t>
            </a:r>
            <a:r>
              <a:rPr lang="en-US" b="1" i="1" dirty="0" err="1"/>
              <a:t>relații</a:t>
            </a:r>
            <a:r>
              <a:rPr lang="en-US" b="1" i="1" dirty="0"/>
              <a:t>, reguli </a:t>
            </a:r>
            <a:r>
              <a:rPr lang="en-US" b="1" i="1" dirty="0" err="1"/>
              <a:t>și</a:t>
            </a:r>
            <a:r>
              <a:rPr lang="en-US" b="1" i="1" dirty="0"/>
              <a:t> </a:t>
            </a:r>
            <a:r>
              <a:rPr lang="en-US" b="1" i="1" dirty="0" err="1"/>
              <a:t>mecanisme</a:t>
            </a:r>
            <a:r>
              <a:rPr lang="en-US" b="1" i="1" dirty="0"/>
              <a:t> </a:t>
            </a:r>
            <a:r>
              <a:rPr lang="en-US" b="1" i="1" dirty="0" err="1"/>
              <a:t>prin</a:t>
            </a:r>
            <a:r>
              <a:rPr lang="en-US" b="1" i="1" dirty="0"/>
              <a:t> care o </a:t>
            </a:r>
            <a:r>
              <a:rPr lang="en-US" b="1" i="1" dirty="0" err="1"/>
              <a:t>societate</a:t>
            </a:r>
            <a:r>
              <a:rPr lang="en-US" b="1" i="1" dirty="0"/>
              <a:t> </a:t>
            </a:r>
            <a:r>
              <a:rPr lang="en-US" b="1" i="1" dirty="0" err="1"/>
              <a:t>organizează</a:t>
            </a:r>
            <a:r>
              <a:rPr lang="en-US" b="1" i="1" dirty="0"/>
              <a:t> </a:t>
            </a:r>
            <a:r>
              <a:rPr lang="en-US" b="1" i="1" dirty="0" err="1"/>
              <a:t>producerea</a:t>
            </a:r>
            <a:r>
              <a:rPr lang="en-US" b="1" i="1" dirty="0"/>
              <a:t>, </a:t>
            </a:r>
            <a:r>
              <a:rPr lang="en-US" b="1" i="1" dirty="0" err="1"/>
              <a:t>distribuirea</a:t>
            </a:r>
            <a:r>
              <a:rPr lang="en-US" b="1" i="1" dirty="0"/>
              <a:t>, </a:t>
            </a:r>
            <a:r>
              <a:rPr lang="en-US" b="1" i="1" dirty="0" err="1"/>
              <a:t>schimbul</a:t>
            </a:r>
            <a:r>
              <a:rPr lang="en-US" b="1" i="1" dirty="0"/>
              <a:t> </a:t>
            </a:r>
            <a:r>
              <a:rPr lang="en-US" b="1" i="1" dirty="0" err="1"/>
              <a:t>și</a:t>
            </a:r>
            <a:r>
              <a:rPr lang="en-US" b="1" i="1" dirty="0"/>
              <a:t> </a:t>
            </a:r>
            <a:r>
              <a:rPr lang="en-US" b="1" i="1" dirty="0" err="1"/>
              <a:t>consumul</a:t>
            </a:r>
            <a:r>
              <a:rPr lang="en-US" b="1" i="1" dirty="0"/>
              <a:t> </a:t>
            </a:r>
            <a:r>
              <a:rPr lang="en-US" b="1" i="1" dirty="0" err="1"/>
              <a:t>bunurilor</a:t>
            </a:r>
            <a:r>
              <a:rPr lang="en-US" b="1" i="1" dirty="0"/>
              <a:t> </a:t>
            </a:r>
            <a:r>
              <a:rPr lang="en-US" b="1" i="1" dirty="0" err="1"/>
              <a:t>și</a:t>
            </a:r>
            <a:r>
              <a:rPr lang="en-US" b="1" i="1" dirty="0"/>
              <a:t> </a:t>
            </a:r>
            <a:r>
              <a:rPr lang="en-US" b="1" i="1" dirty="0" err="1"/>
              <a:t>serviciilor</a:t>
            </a:r>
            <a:r>
              <a:rPr lang="en-US" b="1" i="1" dirty="0"/>
              <a:t>.</a:t>
            </a:r>
            <a:endParaRPr lang="ru-RU" dirty="0"/>
          </a:p>
          <a:p>
            <a:r>
              <a:rPr lang="en-US" b="1" dirty="0" err="1"/>
              <a:t>Elementele</a:t>
            </a:r>
            <a:r>
              <a:rPr lang="en-US" b="1" dirty="0"/>
              <a:t> de </a:t>
            </a:r>
            <a:r>
              <a:rPr lang="en-US" b="1" dirty="0" err="1"/>
              <a:t>baz</a:t>
            </a:r>
            <a:r>
              <a:rPr lang="ro-RO" b="1" dirty="0"/>
              <a:t>ă</a:t>
            </a:r>
            <a:r>
              <a:rPr lang="en-US" b="1" dirty="0"/>
              <a:t> ale </a:t>
            </a:r>
            <a:r>
              <a:rPr lang="en-US" b="1" dirty="0" err="1"/>
              <a:t>unui</a:t>
            </a:r>
            <a:r>
              <a:rPr lang="en-US" b="1" dirty="0"/>
              <a:t> </a:t>
            </a:r>
            <a:r>
              <a:rPr lang="en-US" b="1" dirty="0" err="1"/>
              <a:t>sistem</a:t>
            </a:r>
            <a:r>
              <a:rPr lang="en-US" b="1" dirty="0"/>
              <a:t> economic</a:t>
            </a:r>
            <a:endParaRPr lang="ru-RU" dirty="0"/>
          </a:p>
          <a:p>
            <a:pPr lvl="0"/>
            <a:r>
              <a:rPr lang="en-US" b="1" dirty="0" err="1"/>
              <a:t>Resursele</a:t>
            </a:r>
            <a:r>
              <a:rPr lang="en-US" b="1" dirty="0"/>
              <a:t> </a:t>
            </a:r>
            <a:r>
              <a:rPr lang="en-US" b="1" dirty="0" err="1"/>
              <a:t>economice</a:t>
            </a:r>
            <a:r>
              <a:rPr lang="en-US" b="1" dirty="0"/>
              <a:t>:</a:t>
            </a:r>
            <a:r>
              <a:rPr lang="en-US" dirty="0"/>
              <a:t> </a:t>
            </a:r>
            <a:r>
              <a:rPr lang="en-US" dirty="0" err="1"/>
              <a:t>Bunurile</a:t>
            </a:r>
            <a:r>
              <a:rPr lang="en-US" dirty="0"/>
              <a:t> </a:t>
            </a:r>
            <a:r>
              <a:rPr lang="en-US" dirty="0" err="1"/>
              <a:t>materiale</a:t>
            </a:r>
            <a:r>
              <a:rPr lang="en-US" dirty="0"/>
              <a:t>, </a:t>
            </a:r>
            <a:r>
              <a:rPr lang="en-US" dirty="0" err="1"/>
              <a:t>munca</a:t>
            </a:r>
            <a:r>
              <a:rPr lang="en-US" dirty="0"/>
              <a:t>, natura </a:t>
            </a:r>
            <a:r>
              <a:rPr lang="en-US" dirty="0" err="1"/>
              <a:t>și</a:t>
            </a:r>
            <a:r>
              <a:rPr lang="en-US" dirty="0"/>
              <a:t> </a:t>
            </a:r>
            <a:r>
              <a:rPr lang="en-US" dirty="0" err="1"/>
              <a:t>banii</a:t>
            </a:r>
            <a:r>
              <a:rPr lang="en-US" dirty="0"/>
              <a:t>.</a:t>
            </a:r>
            <a:endParaRPr lang="ru-RU" dirty="0"/>
          </a:p>
          <a:p>
            <a:pPr lvl="0"/>
            <a:r>
              <a:rPr lang="en-US" b="1" dirty="0" err="1"/>
              <a:t>Agenții</a:t>
            </a:r>
            <a:r>
              <a:rPr lang="en-US" b="1" dirty="0"/>
              <a:t> economici:</a:t>
            </a:r>
            <a:r>
              <a:rPr lang="en-US" dirty="0"/>
              <a:t> </a:t>
            </a:r>
            <a:r>
              <a:rPr lang="en-US" dirty="0" err="1"/>
              <a:t>Persoanele</a:t>
            </a:r>
            <a:r>
              <a:rPr lang="en-US" dirty="0"/>
              <a:t>, </a:t>
            </a:r>
            <a:r>
              <a:rPr lang="en-US" dirty="0" err="1"/>
              <a:t>familiile</a:t>
            </a:r>
            <a:r>
              <a:rPr lang="en-US" dirty="0"/>
              <a:t> (</a:t>
            </a:r>
            <a:r>
              <a:rPr lang="en-US" dirty="0" err="1"/>
              <a:t>gospodăriile</a:t>
            </a:r>
            <a:r>
              <a:rPr lang="en-US" dirty="0"/>
              <a:t>), </a:t>
            </a:r>
            <a:r>
              <a:rPr lang="en-US" dirty="0" err="1"/>
              <a:t>firmele</a:t>
            </a:r>
            <a:r>
              <a:rPr lang="en-US" dirty="0"/>
              <a:t>, </a:t>
            </a:r>
            <a:r>
              <a:rPr lang="en-US" dirty="0" err="1"/>
              <a:t>statul</a:t>
            </a:r>
            <a:r>
              <a:rPr lang="en-US" dirty="0"/>
              <a:t> </a:t>
            </a:r>
            <a:r>
              <a:rPr lang="en-US" dirty="0" err="1"/>
              <a:t>și</a:t>
            </a:r>
            <a:r>
              <a:rPr lang="en-US" dirty="0"/>
              <a:t> </a:t>
            </a:r>
            <a:r>
              <a:rPr lang="en-US" dirty="0" err="1"/>
              <a:t>băncile</a:t>
            </a:r>
            <a:r>
              <a:rPr lang="en-US" dirty="0"/>
              <a:t> </a:t>
            </a:r>
            <a:r>
              <a:rPr lang="ro-RO" dirty="0"/>
              <a:t>și alte instituții finaciare</a:t>
            </a:r>
            <a:r>
              <a:rPr lang="en-US" dirty="0"/>
              <a:t>.</a:t>
            </a:r>
            <a:endParaRPr lang="ru-RU" dirty="0"/>
          </a:p>
          <a:p>
            <a:pPr lvl="0"/>
            <a:r>
              <a:rPr lang="en-US" b="1" dirty="0" err="1"/>
              <a:t>Relațiile</a:t>
            </a:r>
            <a:r>
              <a:rPr lang="en-US" b="1" dirty="0"/>
              <a:t> </a:t>
            </a:r>
            <a:r>
              <a:rPr lang="en-US" b="1" dirty="0" err="1"/>
              <a:t>economice</a:t>
            </a:r>
            <a:r>
              <a:rPr lang="en-US" b="1" dirty="0"/>
              <a:t>:</a:t>
            </a:r>
            <a:r>
              <a:rPr lang="en-US" dirty="0"/>
              <a:t> </a:t>
            </a:r>
            <a:r>
              <a:rPr lang="en-US" dirty="0" err="1"/>
              <a:t>Legăturile</a:t>
            </a:r>
            <a:r>
              <a:rPr lang="en-US" dirty="0"/>
              <a:t> de </a:t>
            </a:r>
            <a:r>
              <a:rPr lang="en-US" dirty="0" err="1"/>
              <a:t>schimb</a:t>
            </a:r>
            <a:r>
              <a:rPr lang="en-US" dirty="0"/>
              <a:t>, </a:t>
            </a:r>
            <a:r>
              <a:rPr lang="en-US" dirty="0" err="1"/>
              <a:t>vânzare</a:t>
            </a:r>
            <a:r>
              <a:rPr lang="en-US" dirty="0"/>
              <a:t>, </a:t>
            </a:r>
            <a:r>
              <a:rPr lang="en-US" dirty="0" err="1"/>
              <a:t>cumpărare</a:t>
            </a:r>
            <a:r>
              <a:rPr lang="en-US" dirty="0"/>
              <a:t> </a:t>
            </a:r>
            <a:r>
              <a:rPr lang="en-US" dirty="0" err="1"/>
              <a:t>și</a:t>
            </a:r>
            <a:r>
              <a:rPr lang="en-US" dirty="0"/>
              <a:t> </a:t>
            </a:r>
            <a:r>
              <a:rPr lang="en-US" dirty="0" err="1"/>
              <a:t>producție</a:t>
            </a:r>
            <a:r>
              <a:rPr lang="en-US" dirty="0"/>
              <a:t> </a:t>
            </a:r>
            <a:r>
              <a:rPr lang="en-US" dirty="0" err="1"/>
              <a:t>dintre</a:t>
            </a:r>
            <a:r>
              <a:rPr lang="en-US" dirty="0"/>
              <a:t> </a:t>
            </a:r>
            <a:r>
              <a:rPr lang="en-US" dirty="0" err="1"/>
              <a:t>agenți</a:t>
            </a:r>
            <a:r>
              <a:rPr lang="en-US" dirty="0"/>
              <a:t>.</a:t>
            </a:r>
            <a:endParaRPr lang="ru-RU" dirty="0"/>
          </a:p>
          <a:p>
            <a:pPr lvl="0"/>
            <a:r>
              <a:rPr lang="en-US" b="1" dirty="0" err="1"/>
              <a:t>Cadrul</a:t>
            </a:r>
            <a:r>
              <a:rPr lang="en-US" b="1" dirty="0"/>
              <a:t> juridic </a:t>
            </a:r>
            <a:r>
              <a:rPr lang="en-US" b="1" dirty="0" err="1"/>
              <a:t>și</a:t>
            </a:r>
            <a:r>
              <a:rPr lang="en-US" b="1" dirty="0"/>
              <a:t> </a:t>
            </a:r>
            <a:r>
              <a:rPr lang="en-US" b="1" dirty="0" err="1"/>
              <a:t>instituțional</a:t>
            </a:r>
            <a:r>
              <a:rPr lang="en-US" b="1" dirty="0"/>
              <a:t>:</a:t>
            </a:r>
            <a:r>
              <a:rPr lang="en-US" dirty="0"/>
              <a:t> </a:t>
            </a:r>
            <a:r>
              <a:rPr lang="en-US" dirty="0" err="1"/>
              <a:t>Legile</a:t>
            </a:r>
            <a:r>
              <a:rPr lang="en-US" dirty="0"/>
              <a:t>, </a:t>
            </a:r>
            <a:r>
              <a:rPr lang="en-US" dirty="0" err="1"/>
              <a:t>regulile</a:t>
            </a:r>
            <a:r>
              <a:rPr lang="en-US" dirty="0"/>
              <a:t> </a:t>
            </a:r>
            <a:r>
              <a:rPr lang="en-US" dirty="0" err="1"/>
              <a:t>și</a:t>
            </a:r>
            <a:r>
              <a:rPr lang="en-US" dirty="0"/>
              <a:t> </a:t>
            </a:r>
            <a:r>
              <a:rPr lang="en-US" dirty="0" err="1"/>
              <a:t>instituțiile</a:t>
            </a:r>
            <a:r>
              <a:rPr lang="en-US" dirty="0"/>
              <a:t> </a:t>
            </a:r>
            <a:r>
              <a:rPr lang="en-US" dirty="0" err="1"/>
              <a:t>statului</a:t>
            </a:r>
            <a:r>
              <a:rPr lang="en-US" dirty="0"/>
              <a:t> care </a:t>
            </a:r>
            <a:r>
              <a:rPr lang="en-US" dirty="0" err="1"/>
              <a:t>reglementează</a:t>
            </a:r>
            <a:r>
              <a:rPr lang="en-US" dirty="0"/>
              <a:t> </a:t>
            </a:r>
            <a:r>
              <a:rPr lang="en-US" dirty="0" err="1"/>
              <a:t>piața</a:t>
            </a:r>
            <a:r>
              <a:rPr lang="en-US" dirty="0"/>
              <a:t>.</a:t>
            </a:r>
            <a:endParaRPr lang="ru-RU" dirty="0"/>
          </a:p>
          <a:p>
            <a:pPr lvl="0"/>
            <a:r>
              <a:rPr lang="en-US" b="1" dirty="0" err="1"/>
              <a:t>Mecanismul</a:t>
            </a:r>
            <a:r>
              <a:rPr lang="en-US" b="1" dirty="0"/>
              <a:t> economic:</a:t>
            </a:r>
            <a:r>
              <a:rPr lang="en-US" dirty="0"/>
              <a:t> Modul </a:t>
            </a:r>
            <a:r>
              <a:rPr lang="en-US" dirty="0" err="1"/>
              <a:t>concret</a:t>
            </a:r>
            <a:r>
              <a:rPr lang="en-US" dirty="0"/>
              <a:t> </a:t>
            </a:r>
            <a:r>
              <a:rPr lang="en-US" dirty="0" err="1"/>
              <a:t>prin</a:t>
            </a:r>
            <a:r>
              <a:rPr lang="en-US" dirty="0"/>
              <a:t> care se </a:t>
            </a:r>
            <a:r>
              <a:rPr lang="en-US" dirty="0" err="1"/>
              <a:t>iau</a:t>
            </a:r>
            <a:r>
              <a:rPr lang="en-US" dirty="0"/>
              <a:t> </a:t>
            </a:r>
            <a:r>
              <a:rPr lang="en-US" dirty="0" err="1"/>
              <a:t>deciziile</a:t>
            </a:r>
            <a:r>
              <a:rPr lang="en-US" dirty="0"/>
              <a:t> (</a:t>
            </a:r>
            <a:r>
              <a:rPr lang="en-US" dirty="0" err="1"/>
              <a:t>prin</a:t>
            </a:r>
            <a:r>
              <a:rPr lang="en-US" dirty="0"/>
              <a:t> </a:t>
            </a:r>
            <a:r>
              <a:rPr lang="en-US" dirty="0" err="1"/>
              <a:t>piață</a:t>
            </a:r>
            <a:r>
              <a:rPr lang="en-US" dirty="0"/>
              <a:t> </a:t>
            </a:r>
            <a:r>
              <a:rPr lang="en-US" dirty="0" err="1"/>
              <a:t>liberă</a:t>
            </a:r>
            <a:r>
              <a:rPr lang="en-US" dirty="0"/>
              <a:t> </a:t>
            </a:r>
            <a:r>
              <a:rPr lang="en-US" dirty="0" err="1"/>
              <a:t>sau</a:t>
            </a:r>
            <a:r>
              <a:rPr lang="en-US" dirty="0"/>
              <a:t> </a:t>
            </a:r>
            <a:r>
              <a:rPr lang="en-US" dirty="0" err="1"/>
              <a:t>prin</a:t>
            </a:r>
            <a:r>
              <a:rPr lang="en-US" dirty="0"/>
              <a:t> </a:t>
            </a:r>
            <a:r>
              <a:rPr lang="en-US" dirty="0" err="1"/>
              <a:t>planificare</a:t>
            </a:r>
            <a:r>
              <a:rPr lang="en-US" dirty="0"/>
              <a:t> </a:t>
            </a:r>
            <a:r>
              <a:rPr lang="en-US" dirty="0" err="1"/>
              <a:t>centralizată</a:t>
            </a:r>
            <a:r>
              <a:rPr lang="en-US" dirty="0"/>
              <a:t>)</a:t>
            </a:r>
            <a:endParaRPr lang="ru-RU" dirty="0"/>
          </a:p>
          <a:p>
            <a:endParaRPr lang="ru-RU" dirty="0"/>
          </a:p>
        </p:txBody>
      </p:sp>
      <p:pic>
        <p:nvPicPr>
          <p:cNvPr id="4" name="Picture 3">
            <a:extLst>
              <a:ext uri="{FF2B5EF4-FFF2-40B4-BE49-F238E27FC236}">
                <a16:creationId xmlns:a16="http://schemas.microsoft.com/office/drawing/2014/main" id="{CFA879D2-ECF5-84B2-08E4-E9FBAA579409}"/>
              </a:ext>
            </a:extLst>
          </p:cNvPr>
          <p:cNvPicPr>
            <a:picLocks noChangeAspect="1"/>
          </p:cNvPicPr>
          <p:nvPr/>
        </p:nvPicPr>
        <p:blipFill>
          <a:blip r:embed="rId2"/>
          <a:stretch>
            <a:fillRect/>
          </a:stretch>
        </p:blipFill>
        <p:spPr>
          <a:xfrm>
            <a:off x="-26481" y="3767862"/>
            <a:ext cx="3493311" cy="2798307"/>
          </a:xfrm>
          <a:prstGeom prst="rect">
            <a:avLst/>
          </a:prstGeom>
        </p:spPr>
      </p:pic>
    </p:spTree>
    <p:extLst>
      <p:ext uri="{BB962C8B-B14F-4D97-AF65-F5344CB8AC3E}">
        <p14:creationId xmlns:p14="http://schemas.microsoft.com/office/powerpoint/2010/main" val="3915614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C3F30-E483-07D7-D8D3-C80D90A78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61895-2646-B3E0-9F4A-836C4F5644CD}"/>
              </a:ext>
            </a:extLst>
          </p:cNvPr>
          <p:cNvSpPr>
            <a:spLocks noGrp="1"/>
          </p:cNvSpPr>
          <p:nvPr>
            <p:ph type="title"/>
          </p:nvPr>
        </p:nvSpPr>
        <p:spPr>
          <a:xfrm>
            <a:off x="252919" y="1123837"/>
            <a:ext cx="2772383" cy="4601183"/>
          </a:xfrm>
        </p:spPr>
        <p:txBody>
          <a:bodyPr>
            <a:normAutofit/>
          </a:bodyPr>
          <a:lstStyle/>
          <a:p>
            <a:r>
              <a:rPr lang="ro-RO" sz="2000" b="1" dirty="0">
                <a:solidFill>
                  <a:schemeClr val="tx1"/>
                </a:solidFill>
              </a:rPr>
              <a:t>Fenomenul economic și procesul economic</a:t>
            </a:r>
            <a:br>
              <a:rPr lang="ro-RO" sz="2000" b="1" dirty="0">
                <a:solidFill>
                  <a:schemeClr val="tx1"/>
                </a:solidFill>
              </a:rPr>
            </a:br>
            <a:br>
              <a:rPr lang="ro-RO" sz="2000" b="1" dirty="0"/>
            </a:br>
            <a:r>
              <a:rPr lang="en-US" sz="2000" b="1" i="1" dirty="0" err="1">
                <a:solidFill>
                  <a:schemeClr val="tx1"/>
                </a:solidFill>
              </a:rPr>
              <a:t>Fenomenul</a:t>
            </a:r>
            <a:r>
              <a:rPr lang="en-US" sz="2000" b="1" i="1" dirty="0">
                <a:solidFill>
                  <a:schemeClr val="tx1"/>
                </a:solidFill>
              </a:rPr>
              <a:t> economic</a:t>
            </a:r>
            <a:r>
              <a:rPr lang="en-US" sz="2000" i="1" dirty="0">
                <a:solidFill>
                  <a:schemeClr val="tx1"/>
                </a:solidFill>
              </a:rPr>
              <a:t> = </a:t>
            </a:r>
            <a:r>
              <a:rPr lang="en-US" sz="2000" i="1" dirty="0" err="1">
                <a:solidFill>
                  <a:schemeClr val="tx1"/>
                </a:solidFill>
              </a:rPr>
              <a:t>ceea</a:t>
            </a:r>
            <a:r>
              <a:rPr lang="en-US" sz="2000" i="1" dirty="0">
                <a:solidFill>
                  <a:schemeClr val="tx1"/>
                </a:solidFill>
              </a:rPr>
              <a:t> </a:t>
            </a:r>
            <a:r>
              <a:rPr lang="en-US" sz="2000" i="1" dirty="0" err="1">
                <a:solidFill>
                  <a:schemeClr val="tx1"/>
                </a:solidFill>
              </a:rPr>
              <a:t>ce</a:t>
            </a:r>
            <a:r>
              <a:rPr lang="en-US" sz="2000" i="1" dirty="0">
                <a:solidFill>
                  <a:schemeClr val="tx1"/>
                </a:solidFill>
              </a:rPr>
              <a:t> se </a:t>
            </a:r>
            <a:r>
              <a:rPr lang="en-US" sz="2000" i="1" dirty="0" err="1">
                <a:solidFill>
                  <a:schemeClr val="tx1"/>
                </a:solidFill>
              </a:rPr>
              <a:t>manifestă</a:t>
            </a:r>
            <a:r>
              <a:rPr lang="en-US" sz="2000" i="1" dirty="0">
                <a:solidFill>
                  <a:schemeClr val="tx1"/>
                </a:solidFill>
              </a:rPr>
              <a:t>/se </a:t>
            </a:r>
            <a:r>
              <a:rPr lang="en-US" sz="2000" i="1" dirty="0" err="1">
                <a:solidFill>
                  <a:schemeClr val="tx1"/>
                </a:solidFill>
              </a:rPr>
              <a:t>observă</a:t>
            </a:r>
            <a:r>
              <a:rPr lang="en-US" sz="2000" i="1" dirty="0">
                <a:solidFill>
                  <a:schemeClr val="tx1"/>
                </a:solidFill>
              </a:rPr>
              <a:t>. </a:t>
            </a:r>
            <a:br>
              <a:rPr lang="ru-RU" sz="2000" dirty="0">
                <a:solidFill>
                  <a:schemeClr val="tx1"/>
                </a:solidFill>
              </a:rPr>
            </a:br>
            <a:br>
              <a:rPr lang="ro-RO" sz="2000" dirty="0">
                <a:solidFill>
                  <a:schemeClr val="tx1"/>
                </a:solidFill>
              </a:rPr>
            </a:br>
            <a:r>
              <a:rPr lang="en-US" sz="2000" b="1" dirty="0" err="1">
                <a:solidFill>
                  <a:schemeClr val="tx1"/>
                </a:solidFill>
              </a:rPr>
              <a:t>Procesul</a:t>
            </a:r>
            <a:r>
              <a:rPr lang="en-US" sz="2000" b="1" dirty="0">
                <a:solidFill>
                  <a:schemeClr val="tx1"/>
                </a:solidFill>
              </a:rPr>
              <a:t> economic</a:t>
            </a:r>
            <a:r>
              <a:rPr lang="en-US" sz="2000" dirty="0">
                <a:solidFill>
                  <a:schemeClr val="tx1"/>
                </a:solidFill>
              </a:rPr>
              <a:t> = </a:t>
            </a:r>
            <a:r>
              <a:rPr lang="en-US" sz="2000" dirty="0" err="1">
                <a:solidFill>
                  <a:schemeClr val="tx1"/>
                </a:solidFill>
              </a:rPr>
              <a:t>ceea</a:t>
            </a:r>
            <a:r>
              <a:rPr lang="en-US" sz="2000" dirty="0">
                <a:solidFill>
                  <a:schemeClr val="tx1"/>
                </a:solidFill>
              </a:rPr>
              <a:t> </a:t>
            </a:r>
            <a:r>
              <a:rPr lang="en-US" sz="2000" dirty="0" err="1">
                <a:solidFill>
                  <a:schemeClr val="tx1"/>
                </a:solidFill>
              </a:rPr>
              <a:t>ce</a:t>
            </a:r>
            <a:r>
              <a:rPr lang="en-US" sz="2000" dirty="0">
                <a:solidFill>
                  <a:schemeClr val="tx1"/>
                </a:solidFill>
              </a:rPr>
              <a:t> se </a:t>
            </a:r>
            <a:r>
              <a:rPr lang="en-US" sz="2000" dirty="0" err="1">
                <a:solidFill>
                  <a:schemeClr val="tx1"/>
                </a:solidFill>
              </a:rPr>
              <a:t>desfășoară</a:t>
            </a:r>
            <a:r>
              <a:rPr lang="en-US" sz="2000" dirty="0">
                <a:solidFill>
                  <a:schemeClr val="tx1"/>
                </a:solidFill>
              </a:rPr>
              <a:t> </a:t>
            </a:r>
            <a:r>
              <a:rPr lang="en-US" sz="2000" dirty="0" err="1">
                <a:solidFill>
                  <a:schemeClr val="tx1"/>
                </a:solidFill>
              </a:rPr>
              <a:t>în</a:t>
            </a:r>
            <a:r>
              <a:rPr lang="en-US" sz="2000" dirty="0">
                <a:solidFill>
                  <a:schemeClr val="tx1"/>
                </a:solidFill>
              </a:rPr>
              <a:t> </a:t>
            </a:r>
            <a:r>
              <a:rPr lang="en-US" sz="2000" dirty="0" err="1">
                <a:solidFill>
                  <a:schemeClr val="tx1"/>
                </a:solidFill>
              </a:rPr>
              <a:t>timp</a:t>
            </a:r>
            <a:br>
              <a:rPr lang="en-US" sz="1600" dirty="0"/>
            </a:br>
            <a:endParaRPr lang="ru-RU" sz="1600" dirty="0"/>
          </a:p>
        </p:txBody>
      </p:sp>
      <p:sp>
        <p:nvSpPr>
          <p:cNvPr id="3" name="Content Placeholder 2">
            <a:extLst>
              <a:ext uri="{FF2B5EF4-FFF2-40B4-BE49-F238E27FC236}">
                <a16:creationId xmlns:a16="http://schemas.microsoft.com/office/drawing/2014/main" id="{585A0A30-6FA6-3D3A-2280-63FD6610C64D}"/>
              </a:ext>
            </a:extLst>
          </p:cNvPr>
          <p:cNvSpPr>
            <a:spLocks noGrp="1"/>
          </p:cNvSpPr>
          <p:nvPr>
            <p:ph idx="1"/>
          </p:nvPr>
        </p:nvSpPr>
        <p:spPr>
          <a:xfrm>
            <a:off x="3307405" y="291831"/>
            <a:ext cx="8774348" cy="4445539"/>
          </a:xfrm>
        </p:spPr>
        <p:txBody>
          <a:bodyPr>
            <a:normAutofit/>
          </a:bodyPr>
          <a:lstStyle/>
          <a:p>
            <a:r>
              <a:rPr lang="en-US" b="1" i="1" dirty="0" err="1"/>
              <a:t>Fenomenul</a:t>
            </a:r>
            <a:r>
              <a:rPr lang="en-US" b="1" i="1" dirty="0"/>
              <a:t> economic </a:t>
            </a:r>
            <a:r>
              <a:rPr lang="en-US" b="1" i="1" dirty="0" err="1"/>
              <a:t>este</a:t>
            </a:r>
            <a:r>
              <a:rPr lang="en-US" b="1" i="1" dirty="0"/>
              <a:t> o </a:t>
            </a:r>
            <a:r>
              <a:rPr lang="en-US" b="1" i="1" dirty="0" err="1"/>
              <a:t>manifestare</a:t>
            </a:r>
            <a:r>
              <a:rPr lang="en-US" b="1" i="1" dirty="0"/>
              <a:t> </a:t>
            </a:r>
            <a:r>
              <a:rPr lang="en-US" b="1" i="1" dirty="0" err="1"/>
              <a:t>observabilă</a:t>
            </a:r>
            <a:r>
              <a:rPr lang="en-US" b="1" i="1" dirty="0"/>
              <a:t> a </a:t>
            </a:r>
            <a:r>
              <a:rPr lang="en-US" b="1" i="1" dirty="0" err="1"/>
              <a:t>vieții</a:t>
            </a:r>
            <a:r>
              <a:rPr lang="en-US" b="1" i="1" dirty="0"/>
              <a:t> </a:t>
            </a:r>
            <a:r>
              <a:rPr lang="en-US" b="1" i="1" dirty="0" err="1"/>
              <a:t>economice</a:t>
            </a:r>
            <a:r>
              <a:rPr lang="en-US" b="1" i="1" dirty="0"/>
              <a:t>, care </a:t>
            </a:r>
            <a:r>
              <a:rPr lang="en-US" b="1" i="1" dirty="0" err="1"/>
              <a:t>apare</a:t>
            </a:r>
            <a:r>
              <a:rPr lang="en-US" b="1" i="1" dirty="0"/>
              <a:t> ca </a:t>
            </a:r>
            <a:r>
              <a:rPr lang="en-US" b="1" i="1" dirty="0" err="1"/>
              <a:t>rezultat</a:t>
            </a:r>
            <a:r>
              <a:rPr lang="en-US" b="1" i="1" dirty="0"/>
              <a:t> al </a:t>
            </a:r>
            <a:r>
              <a:rPr lang="en-US" b="1" i="1" dirty="0" err="1"/>
              <a:t>acțiunii</a:t>
            </a:r>
            <a:r>
              <a:rPr lang="en-US" b="1" i="1" dirty="0"/>
              <a:t> </a:t>
            </a:r>
            <a:r>
              <a:rPr lang="en-US" b="1" i="1" dirty="0" err="1"/>
              <a:t>agenților</a:t>
            </a:r>
            <a:r>
              <a:rPr lang="en-US" b="1" i="1" dirty="0"/>
              <a:t> economici </a:t>
            </a:r>
            <a:r>
              <a:rPr lang="en-US" b="1" i="1" dirty="0" err="1"/>
              <a:t>și</a:t>
            </a:r>
            <a:r>
              <a:rPr lang="en-US" b="1" i="1" dirty="0"/>
              <a:t> al </a:t>
            </a:r>
            <a:r>
              <a:rPr lang="en-US" b="1" i="1" dirty="0" err="1"/>
              <a:t>relațiilor</a:t>
            </a:r>
            <a:r>
              <a:rPr lang="en-US" b="1" i="1" dirty="0"/>
              <a:t> </a:t>
            </a:r>
            <a:r>
              <a:rPr lang="en-US" b="1" i="1" dirty="0" err="1"/>
              <a:t>dintre</a:t>
            </a:r>
            <a:r>
              <a:rPr lang="en-US" b="1" i="1" dirty="0"/>
              <a:t> </a:t>
            </a:r>
            <a:r>
              <a:rPr lang="en-US" b="1" i="1" dirty="0" err="1"/>
              <a:t>aceștia</a:t>
            </a:r>
            <a:r>
              <a:rPr lang="en-US" i="1" dirty="0"/>
              <a:t>.</a:t>
            </a:r>
          </a:p>
          <a:p>
            <a:r>
              <a:rPr lang="ro-RO" dirty="0"/>
              <a:t>De ex</a:t>
            </a:r>
            <a:r>
              <a:rPr lang="en-US" dirty="0"/>
              <a:t>:</a:t>
            </a:r>
            <a:r>
              <a:rPr lang="en-US" dirty="0" err="1"/>
              <a:t>creșterea</a:t>
            </a:r>
            <a:r>
              <a:rPr lang="en-US" dirty="0"/>
              <a:t> </a:t>
            </a:r>
            <a:r>
              <a:rPr lang="en-US" dirty="0" err="1"/>
              <a:t>prețurilor</a:t>
            </a:r>
            <a:r>
              <a:rPr lang="en-US" dirty="0"/>
              <a:t>; </a:t>
            </a:r>
            <a:r>
              <a:rPr lang="en-US" dirty="0" err="1"/>
              <a:t>inflația</a:t>
            </a:r>
            <a:r>
              <a:rPr lang="en-US" dirty="0"/>
              <a:t>; </a:t>
            </a:r>
            <a:r>
              <a:rPr lang="en-US" dirty="0" err="1"/>
              <a:t>șomajul</a:t>
            </a:r>
            <a:r>
              <a:rPr lang="en-US" dirty="0"/>
              <a:t>; </a:t>
            </a:r>
            <a:r>
              <a:rPr lang="en-US" dirty="0" err="1"/>
              <a:t>creșterea</a:t>
            </a:r>
            <a:r>
              <a:rPr lang="en-US" dirty="0"/>
              <a:t> </a:t>
            </a:r>
            <a:r>
              <a:rPr lang="en-US" dirty="0" err="1"/>
              <a:t>producției</a:t>
            </a:r>
            <a:r>
              <a:rPr lang="ro-RO" dirty="0"/>
              <a:t>, </a:t>
            </a:r>
            <a:r>
              <a:rPr lang="ru-RU" dirty="0" err="1"/>
              <a:t>deprecierea</a:t>
            </a:r>
            <a:r>
              <a:rPr lang="ru-RU" dirty="0"/>
              <a:t> </a:t>
            </a:r>
            <a:r>
              <a:rPr lang="ru-RU" dirty="0" err="1"/>
              <a:t>monedei</a:t>
            </a:r>
            <a:r>
              <a:rPr lang="ro-RO" dirty="0"/>
              <a:t>, </a:t>
            </a:r>
            <a:r>
              <a:rPr lang="ru-RU" dirty="0" err="1"/>
              <a:t>majorarea</a:t>
            </a:r>
            <a:r>
              <a:rPr lang="ru-RU" dirty="0"/>
              <a:t> </a:t>
            </a:r>
            <a:r>
              <a:rPr lang="ru-RU" dirty="0" err="1"/>
              <a:t>dobânzilor</a:t>
            </a:r>
            <a:endParaRPr lang="ro-RO" dirty="0"/>
          </a:p>
          <a:p>
            <a:r>
              <a:rPr lang="en-US" b="1" i="1" dirty="0" err="1"/>
              <a:t>Procesul</a:t>
            </a:r>
            <a:r>
              <a:rPr lang="en-US" b="1" i="1" dirty="0"/>
              <a:t> economic </a:t>
            </a:r>
            <a:r>
              <a:rPr lang="en-US" b="1" i="1" dirty="0" err="1"/>
              <a:t>reprezintă</a:t>
            </a:r>
            <a:r>
              <a:rPr lang="en-US" b="1" i="1" dirty="0"/>
              <a:t> </a:t>
            </a:r>
            <a:r>
              <a:rPr lang="en-US" b="1" i="1" dirty="0" err="1"/>
              <a:t>desfășurarea</a:t>
            </a:r>
            <a:r>
              <a:rPr lang="en-US" b="1" i="1" dirty="0"/>
              <a:t> </a:t>
            </a:r>
            <a:r>
              <a:rPr lang="en-US" b="1" i="1" dirty="0" err="1"/>
              <a:t>în</a:t>
            </a:r>
            <a:r>
              <a:rPr lang="en-US" b="1" i="1" dirty="0"/>
              <a:t> </a:t>
            </a:r>
            <a:r>
              <a:rPr lang="en-US" b="1" i="1" dirty="0" err="1"/>
              <a:t>timp</a:t>
            </a:r>
            <a:r>
              <a:rPr lang="en-US" b="1" i="1" dirty="0"/>
              <a:t> a </a:t>
            </a:r>
            <a:r>
              <a:rPr lang="en-US" b="1" i="1" dirty="0" err="1"/>
              <a:t>unor</a:t>
            </a:r>
            <a:r>
              <a:rPr lang="en-US" b="1" i="1" dirty="0"/>
              <a:t> </a:t>
            </a:r>
            <a:r>
              <a:rPr lang="en-US" b="1" i="1" dirty="0" err="1"/>
              <a:t>activități</a:t>
            </a:r>
            <a:r>
              <a:rPr lang="en-US" b="1" i="1" dirty="0"/>
              <a:t> </a:t>
            </a:r>
            <a:r>
              <a:rPr lang="en-US" b="1" i="1" dirty="0" err="1"/>
              <a:t>și</a:t>
            </a:r>
            <a:r>
              <a:rPr lang="en-US" b="1" i="1" dirty="0"/>
              <a:t> </a:t>
            </a:r>
            <a:r>
              <a:rPr lang="en-US" b="1" i="1" dirty="0" err="1"/>
              <a:t>transformări</a:t>
            </a:r>
            <a:r>
              <a:rPr lang="en-US" b="1" i="1" dirty="0"/>
              <a:t> </a:t>
            </a:r>
            <a:r>
              <a:rPr lang="en-US" b="1" i="1" dirty="0" err="1"/>
              <a:t>economice</a:t>
            </a:r>
            <a:r>
              <a:rPr lang="en-US" b="1" i="1" dirty="0"/>
              <a:t>, </a:t>
            </a:r>
            <a:r>
              <a:rPr lang="en-US" b="1" i="1" dirty="0" err="1"/>
              <a:t>prin</a:t>
            </a:r>
            <a:r>
              <a:rPr lang="en-US" b="1" i="1" dirty="0"/>
              <a:t> care </a:t>
            </a:r>
            <a:r>
              <a:rPr lang="en-US" b="1" i="1" dirty="0" err="1"/>
              <a:t>resursele</a:t>
            </a:r>
            <a:r>
              <a:rPr lang="en-US" b="1" i="1" dirty="0"/>
              <a:t> sunt </a:t>
            </a:r>
            <a:r>
              <a:rPr lang="en-US" b="1" i="1" dirty="0" err="1"/>
              <a:t>utilizate</a:t>
            </a:r>
            <a:r>
              <a:rPr lang="en-US" b="1" i="1" dirty="0"/>
              <a:t> </a:t>
            </a:r>
            <a:r>
              <a:rPr lang="en-US" b="1" i="1" dirty="0" err="1"/>
              <a:t>pentru</a:t>
            </a:r>
            <a:r>
              <a:rPr lang="en-US" b="1" i="1" dirty="0"/>
              <a:t> </a:t>
            </a:r>
            <a:r>
              <a:rPr lang="en-US" b="1" i="1" dirty="0" err="1"/>
              <a:t>realizarea</a:t>
            </a:r>
            <a:r>
              <a:rPr lang="en-US" b="1" i="1" dirty="0"/>
              <a:t> </a:t>
            </a:r>
            <a:r>
              <a:rPr lang="en-US" b="1" i="1" dirty="0" err="1"/>
              <a:t>unor</a:t>
            </a:r>
            <a:r>
              <a:rPr lang="en-US" b="1" i="1" dirty="0"/>
              <a:t> </a:t>
            </a:r>
            <a:r>
              <a:rPr lang="en-US" b="1" i="1" dirty="0" err="1"/>
              <a:t>rezultate</a:t>
            </a:r>
            <a:r>
              <a:rPr lang="en-US" b="1" i="1" dirty="0"/>
              <a:t> </a:t>
            </a:r>
            <a:r>
              <a:rPr lang="en-US" b="1" i="1" dirty="0" err="1"/>
              <a:t>economice</a:t>
            </a:r>
            <a:r>
              <a:rPr lang="en-US" b="1" i="1" dirty="0"/>
              <a:t>.</a:t>
            </a:r>
            <a:endParaRPr lang="ru-RU" b="1" i="1" dirty="0"/>
          </a:p>
          <a:p>
            <a:r>
              <a:rPr lang="en-US" dirty="0" err="1"/>
              <a:t>Procesele</a:t>
            </a:r>
            <a:r>
              <a:rPr lang="en-US" dirty="0"/>
              <a:t> </a:t>
            </a:r>
            <a:r>
              <a:rPr lang="en-US" dirty="0" err="1"/>
              <a:t>economice</a:t>
            </a:r>
            <a:r>
              <a:rPr lang="en-US" dirty="0"/>
              <a:t> </a:t>
            </a:r>
            <a:r>
              <a:rPr lang="en-US" dirty="0" err="1"/>
              <a:t>fundamentale</a:t>
            </a:r>
            <a:r>
              <a:rPr lang="en-US" dirty="0"/>
              <a:t> sunt:</a:t>
            </a:r>
            <a:r>
              <a:rPr lang="ro-RO" dirty="0"/>
              <a:t> </a:t>
            </a:r>
            <a:r>
              <a:rPr lang="en-US" b="1" dirty="0" err="1"/>
              <a:t>producția</a:t>
            </a:r>
            <a:r>
              <a:rPr lang="en-US" b="1" dirty="0"/>
              <a:t> → </a:t>
            </a:r>
            <a:r>
              <a:rPr lang="en-US" b="1" dirty="0" err="1"/>
              <a:t>distribuția</a:t>
            </a:r>
            <a:r>
              <a:rPr lang="en-US" b="1" dirty="0"/>
              <a:t> → </a:t>
            </a:r>
            <a:r>
              <a:rPr lang="en-US" b="1" dirty="0" err="1"/>
              <a:t>schimbul</a:t>
            </a:r>
            <a:r>
              <a:rPr lang="en-US" b="1" dirty="0"/>
              <a:t> → </a:t>
            </a:r>
            <a:r>
              <a:rPr lang="en-US" b="1" dirty="0" err="1"/>
              <a:t>consumul</a:t>
            </a:r>
            <a:endParaRPr lang="ru-RU" dirty="0"/>
          </a:p>
          <a:p>
            <a:r>
              <a:rPr lang="en-US" b="1" dirty="0"/>
              <a:t>De ex</a:t>
            </a:r>
            <a:r>
              <a:rPr lang="en-US" dirty="0"/>
              <a:t>: </a:t>
            </a:r>
            <a:r>
              <a:rPr lang="en-US" i="1" dirty="0"/>
              <a:t>O </a:t>
            </a:r>
            <a:r>
              <a:rPr lang="en-US" i="1" dirty="0" err="1"/>
              <a:t>întreprindere</a:t>
            </a:r>
            <a:r>
              <a:rPr lang="en-US" i="1" dirty="0"/>
              <a:t> </a:t>
            </a:r>
            <a:r>
              <a:rPr lang="en-US" i="1" dirty="0" err="1"/>
              <a:t>cumpără</a:t>
            </a:r>
            <a:r>
              <a:rPr lang="en-US" i="1" dirty="0"/>
              <a:t> </a:t>
            </a:r>
            <a:r>
              <a:rPr lang="en-US" i="1" dirty="0" err="1"/>
              <a:t>materii</a:t>
            </a:r>
            <a:r>
              <a:rPr lang="en-US" i="1" dirty="0"/>
              <a:t> prime → produce </a:t>
            </a:r>
            <a:r>
              <a:rPr lang="en-US" i="1" dirty="0" err="1"/>
              <a:t>bunuri</a:t>
            </a:r>
            <a:r>
              <a:rPr lang="en-US" i="1" dirty="0"/>
              <a:t> → le </a:t>
            </a:r>
            <a:r>
              <a:rPr lang="en-US" i="1" dirty="0" err="1"/>
              <a:t>comercializează</a:t>
            </a:r>
            <a:r>
              <a:rPr lang="en-US" i="1" dirty="0"/>
              <a:t> → </a:t>
            </a:r>
            <a:r>
              <a:rPr lang="en-US" i="1" dirty="0" err="1"/>
              <a:t>obține</a:t>
            </a:r>
            <a:r>
              <a:rPr lang="en-US" i="1" dirty="0"/>
              <a:t> </a:t>
            </a:r>
            <a:r>
              <a:rPr lang="en-US" i="1" dirty="0" err="1"/>
              <a:t>venituri</a:t>
            </a:r>
            <a:r>
              <a:rPr lang="en-US" i="1" dirty="0"/>
              <a:t> → </a:t>
            </a:r>
            <a:r>
              <a:rPr lang="en-US" i="1" dirty="0" err="1"/>
              <a:t>plătește</a:t>
            </a:r>
            <a:r>
              <a:rPr lang="en-US" i="1" dirty="0"/>
              <a:t> </a:t>
            </a:r>
            <a:r>
              <a:rPr lang="en-US" i="1" dirty="0" err="1"/>
              <a:t>salarii</a:t>
            </a:r>
            <a:r>
              <a:rPr lang="en-US" i="1" dirty="0"/>
              <a:t> </a:t>
            </a:r>
            <a:r>
              <a:rPr lang="en-US" i="1" dirty="0" err="1"/>
              <a:t>și</a:t>
            </a:r>
            <a:r>
              <a:rPr lang="en-US" i="1" dirty="0"/>
              <a:t> </a:t>
            </a:r>
            <a:r>
              <a:rPr lang="en-US" i="1" dirty="0" err="1"/>
              <a:t>impozite</a:t>
            </a:r>
            <a:r>
              <a:rPr lang="en-US" i="1" dirty="0"/>
              <a:t> → </a:t>
            </a:r>
            <a:r>
              <a:rPr lang="en-US" i="1" dirty="0" err="1"/>
              <a:t>reinvestește</a:t>
            </a:r>
            <a:r>
              <a:rPr lang="en-US" i="1" dirty="0"/>
              <a:t> o </a:t>
            </a:r>
            <a:r>
              <a:rPr lang="en-US" i="1" dirty="0" err="1"/>
              <a:t>parte</a:t>
            </a:r>
            <a:r>
              <a:rPr lang="en-US" i="1" dirty="0"/>
              <a:t> din profit</a:t>
            </a:r>
            <a:endParaRPr lang="ro-RO" i="1" dirty="0"/>
          </a:p>
          <a:p>
            <a:endParaRPr lang="ru-RU" dirty="0"/>
          </a:p>
        </p:txBody>
      </p:sp>
      <p:pic>
        <p:nvPicPr>
          <p:cNvPr id="4" name="Picture 3">
            <a:extLst>
              <a:ext uri="{FF2B5EF4-FFF2-40B4-BE49-F238E27FC236}">
                <a16:creationId xmlns:a16="http://schemas.microsoft.com/office/drawing/2014/main" id="{9F541A97-665B-02A2-414D-6B096715E7BD}"/>
              </a:ext>
            </a:extLst>
          </p:cNvPr>
          <p:cNvPicPr>
            <a:picLocks noChangeAspect="1"/>
          </p:cNvPicPr>
          <p:nvPr/>
        </p:nvPicPr>
        <p:blipFill>
          <a:blip r:embed="rId2"/>
          <a:stretch>
            <a:fillRect/>
          </a:stretch>
        </p:blipFill>
        <p:spPr>
          <a:xfrm>
            <a:off x="1062240" y="4759033"/>
            <a:ext cx="5082398" cy="2098967"/>
          </a:xfrm>
          <a:prstGeom prst="rect">
            <a:avLst/>
          </a:prstGeom>
        </p:spPr>
      </p:pic>
      <p:pic>
        <p:nvPicPr>
          <p:cNvPr id="5" name="Picture 4">
            <a:extLst>
              <a:ext uri="{FF2B5EF4-FFF2-40B4-BE49-F238E27FC236}">
                <a16:creationId xmlns:a16="http://schemas.microsoft.com/office/drawing/2014/main" id="{285C0D37-9B3E-D0CA-501F-1E5BC0BDCC77}"/>
              </a:ext>
            </a:extLst>
          </p:cNvPr>
          <p:cNvPicPr>
            <a:picLocks noChangeAspect="1"/>
          </p:cNvPicPr>
          <p:nvPr/>
        </p:nvPicPr>
        <p:blipFill>
          <a:blip r:embed="rId3"/>
          <a:stretch>
            <a:fillRect/>
          </a:stretch>
        </p:blipFill>
        <p:spPr>
          <a:xfrm>
            <a:off x="6177570" y="4759033"/>
            <a:ext cx="5904183" cy="2098967"/>
          </a:xfrm>
          <a:prstGeom prst="rect">
            <a:avLst/>
          </a:prstGeom>
        </p:spPr>
      </p:pic>
    </p:spTree>
    <p:extLst>
      <p:ext uri="{BB962C8B-B14F-4D97-AF65-F5344CB8AC3E}">
        <p14:creationId xmlns:p14="http://schemas.microsoft.com/office/powerpoint/2010/main" val="3851661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3852-6E43-CC43-6E16-6796AA20F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191ED-BF30-DA3E-F163-1BBDD5632688}"/>
              </a:ext>
            </a:extLst>
          </p:cNvPr>
          <p:cNvSpPr>
            <a:spLocks noGrp="1"/>
          </p:cNvSpPr>
          <p:nvPr>
            <p:ph type="title"/>
          </p:nvPr>
        </p:nvSpPr>
        <p:spPr>
          <a:xfrm>
            <a:off x="252919" y="1123837"/>
            <a:ext cx="2772383" cy="4601183"/>
          </a:xfrm>
        </p:spPr>
        <p:txBody>
          <a:bodyPr>
            <a:normAutofit/>
          </a:bodyPr>
          <a:lstStyle/>
          <a:p>
            <a:pPr algn="ctr"/>
            <a:r>
              <a:rPr lang="en-US" b="1" dirty="0" err="1">
                <a:solidFill>
                  <a:schemeClr val="tx1"/>
                </a:solidFill>
              </a:rPr>
              <a:t>Tipuri</a:t>
            </a:r>
            <a:r>
              <a:rPr lang="en-US" b="1" dirty="0">
                <a:solidFill>
                  <a:schemeClr val="tx1"/>
                </a:solidFill>
              </a:rPr>
              <a:t> de </a:t>
            </a:r>
            <a:r>
              <a:rPr lang="en-US" b="1" dirty="0" err="1">
                <a:solidFill>
                  <a:schemeClr val="tx1"/>
                </a:solidFill>
              </a:rPr>
              <a:t>sisteme</a:t>
            </a:r>
            <a:r>
              <a:rPr lang="en-US" b="1" dirty="0">
                <a:solidFill>
                  <a:schemeClr val="tx1"/>
                </a:solidFill>
              </a:rPr>
              <a:t> </a:t>
            </a:r>
            <a:r>
              <a:rPr lang="en-US" b="1" dirty="0" err="1">
                <a:solidFill>
                  <a:schemeClr val="tx1"/>
                </a:solidFill>
              </a:rPr>
              <a:t>economice</a:t>
            </a:r>
            <a:endParaRPr lang="en-US" b="1" dirty="0">
              <a:solidFill>
                <a:schemeClr val="tx1"/>
              </a:solidFill>
            </a:endParaRPr>
          </a:p>
        </p:txBody>
      </p:sp>
      <p:sp>
        <p:nvSpPr>
          <p:cNvPr id="3" name="Content Placeholder 2">
            <a:extLst>
              <a:ext uri="{FF2B5EF4-FFF2-40B4-BE49-F238E27FC236}">
                <a16:creationId xmlns:a16="http://schemas.microsoft.com/office/drawing/2014/main" id="{0D0A4090-5414-37DE-F617-BBAC95FC04FB}"/>
              </a:ext>
            </a:extLst>
          </p:cNvPr>
          <p:cNvSpPr>
            <a:spLocks noGrp="1"/>
          </p:cNvSpPr>
          <p:nvPr>
            <p:ph idx="1"/>
          </p:nvPr>
        </p:nvSpPr>
        <p:spPr>
          <a:xfrm>
            <a:off x="3453319" y="437745"/>
            <a:ext cx="8404697" cy="5547004"/>
          </a:xfrm>
        </p:spPr>
        <p:txBody>
          <a:bodyPr>
            <a:normAutofit/>
          </a:bodyPr>
          <a:lstStyle/>
          <a:p>
            <a:endParaRPr lang="ro-RO" b="1" dirty="0"/>
          </a:p>
          <a:p>
            <a:r>
              <a:rPr lang="en-US" sz="1900" b="1" dirty="0" err="1">
                <a:latin typeface="Arial" panose="020B0604020202020204" pitchFamily="34" charset="0"/>
                <a:cs typeface="Arial" panose="020B0604020202020204" pitchFamily="34" charset="0"/>
              </a:rPr>
              <a:t>Sistem</a:t>
            </a:r>
            <a:r>
              <a:rPr lang="en-US" sz="1900" b="1" dirty="0">
                <a:latin typeface="Arial" panose="020B0604020202020204" pitchFamily="34" charset="0"/>
                <a:cs typeface="Arial" panose="020B0604020202020204" pitchFamily="34" charset="0"/>
              </a:rPr>
              <a:t> de </a:t>
            </a:r>
            <a:r>
              <a:rPr lang="en-US" sz="1900" b="1" dirty="0" err="1">
                <a:latin typeface="Arial" panose="020B0604020202020204" pitchFamily="34" charset="0"/>
                <a:cs typeface="Arial" panose="020B0604020202020204" pitchFamily="34" charset="0"/>
              </a:rPr>
              <a:t>comandă</a:t>
            </a:r>
            <a:r>
              <a:rPr lang="en-US" sz="1900" b="1" dirty="0">
                <a:latin typeface="Arial" panose="020B0604020202020204" pitchFamily="34" charset="0"/>
                <a:cs typeface="Arial" panose="020B0604020202020204" pitchFamily="34" charset="0"/>
              </a:rPr>
              <a:t>:</a:t>
            </a:r>
            <a:r>
              <a:rPr lang="ro-RO" sz="1900" b="1"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există</a:t>
            </a:r>
            <a:r>
              <a:rPr lang="en-US" sz="1900" dirty="0">
                <a:latin typeface="Arial" panose="020B0604020202020204" pitchFamily="34" charset="0"/>
                <a:cs typeface="Arial" panose="020B0604020202020204" pitchFamily="34" charset="0"/>
              </a:rPr>
              <a:t> o </a:t>
            </a:r>
            <a:r>
              <a:rPr lang="en-US" sz="1900" dirty="0" err="1">
                <a:latin typeface="Arial" panose="020B0604020202020204" pitchFamily="34" charset="0"/>
                <a:cs typeface="Arial" panose="020B0604020202020204" pitchFamily="34" charset="0"/>
              </a:rPr>
              <a:t>autoritate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centrală</a:t>
            </a:r>
            <a:r>
              <a:rPr lang="en-US" sz="1900" dirty="0">
                <a:latin typeface="Arial" panose="020B0604020202020204" pitchFamily="34" charset="0"/>
                <a:cs typeface="Arial" panose="020B0604020202020204" pitchFamily="34" charset="0"/>
              </a:rPr>
              <a:t> – de </a:t>
            </a:r>
            <a:r>
              <a:rPr lang="en-US" sz="1900" dirty="0" err="1">
                <a:latin typeface="Arial" panose="020B0604020202020204" pitchFamily="34" charset="0"/>
                <a:cs typeface="Arial" panose="020B0604020202020204" pitchFamily="34" charset="0"/>
              </a:rPr>
              <a:t>obicei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guvernul</a:t>
            </a:r>
            <a:r>
              <a:rPr lang="en-US" sz="1900" dirty="0">
                <a:latin typeface="Arial" panose="020B0604020202020204" pitchFamily="34" charset="0"/>
                <a:cs typeface="Arial" panose="020B0604020202020204" pitchFamily="34" charset="0"/>
              </a:rPr>
              <a:t> – care </a:t>
            </a:r>
            <a:r>
              <a:rPr lang="en-US" sz="1900" dirty="0" err="1">
                <a:latin typeface="Arial" panose="020B0604020202020204" pitchFamily="34" charset="0"/>
                <a:cs typeface="Arial" panose="020B0604020202020204" pitchFamily="34" charset="0"/>
              </a:rPr>
              <a:t>controlează</a:t>
            </a:r>
            <a:r>
              <a:rPr lang="en-US" sz="1900" dirty="0">
                <a:latin typeface="Arial" panose="020B0604020202020204" pitchFamily="34" charset="0"/>
                <a:cs typeface="Arial" panose="020B0604020202020204" pitchFamily="34" charset="0"/>
              </a:rPr>
              <a:t> o </a:t>
            </a:r>
            <a:r>
              <a:rPr lang="en-US" sz="1900" dirty="0" err="1">
                <a:latin typeface="Arial" panose="020B0604020202020204" pitchFamily="34" charset="0"/>
                <a:cs typeface="Arial" panose="020B0604020202020204" pitchFamily="34" charset="0"/>
              </a:rPr>
              <a:t>parte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semnificativă</a:t>
            </a:r>
            <a:r>
              <a:rPr lang="en-US" sz="1900" dirty="0">
                <a:latin typeface="Arial" panose="020B0604020202020204" pitchFamily="34" charset="0"/>
                <a:cs typeface="Arial" panose="020B0604020202020204" pitchFamily="34" charset="0"/>
              </a:rPr>
              <a:t> a </a:t>
            </a:r>
            <a:r>
              <a:rPr lang="en-US" sz="1900" dirty="0" err="1">
                <a:latin typeface="Arial" panose="020B0604020202020204" pitchFamily="34" charset="0"/>
                <a:cs typeface="Arial" panose="020B0604020202020204" pitchFamily="34" charset="0"/>
              </a:rPr>
              <a:t>structurii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economice</a:t>
            </a:r>
            <a:r>
              <a:rPr lang="en-US" sz="1900" dirty="0">
                <a:latin typeface="Arial" panose="020B0604020202020204" pitchFamily="34" charset="0"/>
                <a:cs typeface="Arial" panose="020B0604020202020204" pitchFamily="34" charset="0"/>
              </a:rPr>
              <a:t>. Este </a:t>
            </a:r>
            <a:r>
              <a:rPr lang="en-US" sz="1900" dirty="0" err="1">
                <a:latin typeface="Arial" panose="020B0604020202020204" pitchFamily="34" charset="0"/>
                <a:cs typeface="Arial" panose="020B0604020202020204" pitchFamily="34" charset="0"/>
              </a:rPr>
              <a:t>cunoscut</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sub </a:t>
            </a:r>
            <a:r>
              <a:rPr lang="en-US" sz="1900" dirty="0" err="1">
                <a:latin typeface="Arial" panose="020B0604020202020204" pitchFamily="34" charset="0"/>
                <a:cs typeface="Arial" panose="020B0604020202020204" pitchFamily="34" charset="0"/>
              </a:rPr>
              <a:t>denumirea</a:t>
            </a:r>
            <a:r>
              <a:rPr lang="en-US" sz="1900" dirty="0">
                <a:latin typeface="Arial" panose="020B0604020202020204" pitchFamily="34" charset="0"/>
                <a:cs typeface="Arial" panose="020B0604020202020204" pitchFamily="34" charset="0"/>
              </a:rPr>
              <a:t> de </a:t>
            </a:r>
            <a:r>
              <a:rPr lang="en-US" sz="1900" dirty="0" err="1">
                <a:latin typeface="Arial" panose="020B0604020202020204" pitchFamily="34" charset="0"/>
                <a:cs typeface="Arial" panose="020B0604020202020204" pitchFamily="34" charset="0"/>
              </a:rPr>
              <a:t>sistem</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planificat</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Sistemul</a:t>
            </a:r>
            <a:r>
              <a:rPr lang="en-US" sz="1900" dirty="0">
                <a:latin typeface="Arial" panose="020B0604020202020204" pitchFamily="34" charset="0"/>
                <a:cs typeface="Arial" panose="020B0604020202020204" pitchFamily="34" charset="0"/>
              </a:rPr>
              <a:t> economic de </a:t>
            </a:r>
            <a:r>
              <a:rPr lang="en-US" sz="1900" dirty="0" err="1">
                <a:latin typeface="Arial" panose="020B0604020202020204" pitchFamily="34" charset="0"/>
                <a:cs typeface="Arial" panose="020B0604020202020204" pitchFamily="34" charset="0"/>
              </a:rPr>
              <a:t>comandă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comun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în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societățile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comuniste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deoarece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deciziile</a:t>
            </a:r>
            <a:r>
              <a:rPr lang="en-US" sz="1900" dirty="0">
                <a:latin typeface="Arial" panose="020B0604020202020204" pitchFamily="34" charset="0"/>
                <a:cs typeface="Arial" panose="020B0604020202020204" pitchFamily="34" charset="0"/>
              </a:rPr>
              <a:t> de </a:t>
            </a:r>
            <a:r>
              <a:rPr lang="en-US" sz="1900" dirty="0" err="1">
                <a:latin typeface="Arial" panose="020B0604020202020204" pitchFamily="34" charset="0"/>
                <a:cs typeface="Arial" panose="020B0604020202020204" pitchFamily="34" charset="0"/>
              </a:rPr>
              <a:t>producție</a:t>
            </a:r>
            <a:r>
              <a:rPr lang="en-US" sz="1900" dirty="0">
                <a:latin typeface="Arial" panose="020B0604020202020204" pitchFamily="34" charset="0"/>
                <a:cs typeface="Arial" panose="020B0604020202020204" pitchFamily="34" charset="0"/>
              </a:rPr>
              <a:t> sunt </a:t>
            </a:r>
            <a:r>
              <a:rPr lang="en-US" sz="1900" dirty="0" err="1">
                <a:latin typeface="Arial" panose="020B0604020202020204" pitchFamily="34" charset="0"/>
                <a:cs typeface="Arial" panose="020B0604020202020204" pitchFamily="34" charset="0"/>
              </a:rPr>
              <a:t>apanajul</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guvernului</a:t>
            </a:r>
            <a:r>
              <a:rPr lang="en-US" sz="1900" dirty="0">
                <a:latin typeface="Arial" panose="020B0604020202020204" pitchFamily="34" charset="0"/>
                <a:cs typeface="Arial" panose="020B0604020202020204" pitchFamily="34" charset="0"/>
              </a:rPr>
              <a:t>..</a:t>
            </a:r>
          </a:p>
          <a:p>
            <a:r>
              <a:rPr lang="en-US" sz="1900" b="1" dirty="0" err="1">
                <a:latin typeface="Arial" panose="020B0604020202020204" pitchFamily="34" charset="0"/>
                <a:cs typeface="Arial" panose="020B0604020202020204" pitchFamily="34" charset="0"/>
              </a:rPr>
              <a:t>Sistemul</a:t>
            </a:r>
            <a:r>
              <a:rPr lang="en-US" sz="1900" b="1" dirty="0">
                <a:latin typeface="Arial" panose="020B0604020202020204" pitchFamily="34" charset="0"/>
                <a:cs typeface="Arial" panose="020B0604020202020204" pitchFamily="34" charset="0"/>
              </a:rPr>
              <a:t> de </a:t>
            </a:r>
            <a:r>
              <a:rPr lang="en-US" sz="1900" b="1" dirty="0" err="1">
                <a:latin typeface="Arial" panose="020B0604020202020204" pitchFamily="34" charset="0"/>
                <a:cs typeface="Arial" panose="020B0604020202020204" pitchFamily="34" charset="0"/>
              </a:rPr>
              <a:t>piață</a:t>
            </a:r>
            <a:r>
              <a:rPr lang="en-US" sz="1900" b="1" dirty="0">
                <a:latin typeface="Arial" panose="020B0604020202020204" pitchFamily="34" charset="0"/>
                <a:cs typeface="Arial" panose="020B0604020202020204" pitchFamily="34" charset="0"/>
              </a:rPr>
              <a:t>:</a:t>
            </a:r>
            <a:r>
              <a:rPr lang="ro-RO" sz="1900" b="1" dirty="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se </a:t>
            </a:r>
            <a:r>
              <a:rPr lang="en-US" sz="1900" dirty="0" err="1">
                <a:latin typeface="Arial" panose="020B0604020202020204" pitchFamily="34" charset="0"/>
                <a:cs typeface="Arial" panose="020B0604020202020204" pitchFamily="34" charset="0"/>
              </a:rPr>
              <a:t>bazează</a:t>
            </a:r>
            <a:r>
              <a:rPr lang="en-US" sz="1900" dirty="0">
                <a:latin typeface="Arial" panose="020B0604020202020204" pitchFamily="34" charset="0"/>
                <a:cs typeface="Arial" panose="020B0604020202020204" pitchFamily="34" charset="0"/>
              </a:rPr>
              <a:t> pe </a:t>
            </a:r>
            <a:r>
              <a:rPr lang="en-US" sz="1900" dirty="0" err="1">
                <a:latin typeface="Arial" panose="020B0604020202020204" pitchFamily="34" charset="0"/>
                <a:cs typeface="Arial" panose="020B0604020202020204" pitchFamily="34" charset="0"/>
              </a:rPr>
              <a:t>conceptul</a:t>
            </a:r>
            <a:r>
              <a:rPr lang="en-US" sz="1900" dirty="0">
                <a:latin typeface="Arial" panose="020B0604020202020204" pitchFamily="34" charset="0"/>
                <a:cs typeface="Arial" panose="020B0604020202020204" pitchFamily="34" charset="0"/>
              </a:rPr>
              <a:t> de </a:t>
            </a:r>
            <a:r>
              <a:rPr lang="en-US" sz="1900" dirty="0" err="1">
                <a:latin typeface="Arial" panose="020B0604020202020204" pitchFamily="34" charset="0"/>
                <a:cs typeface="Arial" panose="020B0604020202020204" pitchFamily="34" charset="0"/>
              </a:rPr>
              <a:t>piețe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libere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interferena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guvernului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minimă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Guvernul</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exercită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puțin</a:t>
            </a:r>
            <a:r>
              <a:rPr lang="en-US" sz="1900" dirty="0">
                <a:latin typeface="Arial" panose="020B0604020202020204" pitchFamily="34" charset="0"/>
                <a:cs typeface="Arial" panose="020B0604020202020204" pitchFamily="34" charset="0"/>
              </a:rPr>
              <a:t> control </a:t>
            </a:r>
            <a:r>
              <a:rPr lang="en-US" sz="1900" dirty="0" err="1">
                <a:latin typeface="Arial" panose="020B0604020202020204" pitchFamily="34" charset="0"/>
                <a:cs typeface="Arial" panose="020B0604020202020204" pitchFamily="34" charset="0"/>
              </a:rPr>
              <a:t>asupra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resurselor</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nu </a:t>
            </a:r>
            <a:r>
              <a:rPr lang="en-US" sz="1900" dirty="0" err="1">
                <a:latin typeface="Arial" panose="020B0604020202020204" pitchFamily="34" charset="0"/>
                <a:cs typeface="Arial" panose="020B0604020202020204" pitchFamily="34" charset="0"/>
              </a:rPr>
              <a:t>interferează</a:t>
            </a:r>
            <a:r>
              <a:rPr lang="en-US" sz="1900" dirty="0">
                <a:latin typeface="Arial" panose="020B0604020202020204" pitchFamily="34" charset="0"/>
                <a:cs typeface="Arial" panose="020B0604020202020204" pitchFamily="34" charset="0"/>
              </a:rPr>
              <a:t> cu </a:t>
            </a:r>
            <a:r>
              <a:rPr lang="en-US" sz="1900" dirty="0" err="1">
                <a:latin typeface="Arial" panose="020B0604020202020204" pitchFamily="34" charset="0"/>
                <a:cs typeface="Arial" panose="020B0604020202020204" pitchFamily="34" charset="0"/>
              </a:rPr>
              <a:t>segmente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importante</a:t>
            </a:r>
            <a:r>
              <a:rPr lang="en-US" sz="1900" dirty="0">
                <a:latin typeface="Arial" panose="020B0604020202020204" pitchFamily="34" charset="0"/>
                <a:cs typeface="Arial" panose="020B0604020202020204" pitchFamily="34" charset="0"/>
              </a:rPr>
              <a:t> ale </a:t>
            </a:r>
            <a:r>
              <a:rPr lang="en-US" sz="1900" dirty="0" err="1">
                <a:latin typeface="Arial" panose="020B0604020202020204" pitchFamily="34" charset="0"/>
                <a:cs typeface="Arial" panose="020B0604020202020204" pitchFamily="34" charset="0"/>
              </a:rPr>
              <a:t>economiei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În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schimb</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reglementarea</a:t>
            </a:r>
            <a:r>
              <a:rPr lang="en-US" sz="1900" dirty="0">
                <a:latin typeface="Arial" panose="020B0604020202020204" pitchFamily="34" charset="0"/>
                <a:cs typeface="Arial" panose="020B0604020202020204" pitchFamily="34" charset="0"/>
              </a:rPr>
              <a:t> vine de la </a:t>
            </a:r>
            <a:r>
              <a:rPr lang="en-US" sz="1900" dirty="0" err="1">
                <a:latin typeface="Arial" panose="020B0604020202020204" pitchFamily="34" charset="0"/>
                <a:cs typeface="Arial" panose="020B0604020202020204" pitchFamily="34" charset="0"/>
              </a:rPr>
              <a:t>oameni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de la </a:t>
            </a:r>
            <a:r>
              <a:rPr lang="en-US" sz="1900" dirty="0" err="1">
                <a:latin typeface="Arial" panose="020B0604020202020204" pitchFamily="34" charset="0"/>
                <a:cs typeface="Arial" panose="020B0604020202020204" pitchFamily="34" charset="0"/>
              </a:rPr>
              <a:t>relația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dintre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cerere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ofertă</a:t>
            </a:r>
            <a:r>
              <a:rPr lang="ro-RO" sz="1900" dirty="0">
                <a:latin typeface="Arial" panose="020B0604020202020204" pitchFamily="34" charset="0"/>
                <a:cs typeface="Arial" panose="020B0604020202020204" pitchFamily="34" charset="0"/>
              </a:rPr>
              <a:t>.</a:t>
            </a:r>
            <a:endParaRPr lang="en-US" sz="1900" dirty="0">
              <a:latin typeface="Arial" panose="020B0604020202020204" pitchFamily="34" charset="0"/>
              <a:cs typeface="Arial" panose="020B0604020202020204" pitchFamily="34" charset="0"/>
            </a:endParaRPr>
          </a:p>
          <a:p>
            <a:r>
              <a:rPr lang="en-US" sz="1900" b="1" dirty="0" err="1">
                <a:latin typeface="Arial" panose="020B0604020202020204" pitchFamily="34" charset="0"/>
                <a:cs typeface="Arial" panose="020B0604020202020204" pitchFamily="34" charset="0"/>
              </a:rPr>
              <a:t>Sistem</a:t>
            </a:r>
            <a:r>
              <a:rPr lang="en-US" sz="1900" b="1" dirty="0">
                <a:latin typeface="Arial" panose="020B0604020202020204" pitchFamily="34" charset="0"/>
                <a:cs typeface="Arial" panose="020B0604020202020204" pitchFamily="34" charset="0"/>
              </a:rPr>
              <a:t> mixt:</a:t>
            </a:r>
            <a:r>
              <a:rPr lang="ro-RO" sz="1900" b="1"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combină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caracteristicile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pieței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sistemele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economice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dominante</a:t>
            </a:r>
            <a:r>
              <a:rPr lang="en-US" sz="1900" dirty="0">
                <a:latin typeface="Arial" panose="020B0604020202020204" pitchFamily="34" charset="0"/>
                <a:cs typeface="Arial" panose="020B0604020202020204" pitchFamily="34" charset="0"/>
              </a:rPr>
              <a:t>. Din </a:t>
            </a:r>
            <a:r>
              <a:rPr lang="en-US" sz="1900" dirty="0" err="1">
                <a:latin typeface="Arial" panose="020B0604020202020204" pitchFamily="34" charset="0"/>
                <a:cs typeface="Arial" panose="020B0604020202020204" pitchFamily="34" charset="0"/>
              </a:rPr>
              <a:t>acest</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motiv</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sistemele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mixte</a:t>
            </a:r>
            <a:r>
              <a:rPr lang="en-US" sz="1900" dirty="0">
                <a:latin typeface="Arial" panose="020B0604020202020204" pitchFamily="34" charset="0"/>
                <a:cs typeface="Arial" panose="020B0604020202020204" pitchFamily="34" charset="0"/>
              </a:rPr>
              <a:t> sunt </a:t>
            </a:r>
            <a:r>
              <a:rPr lang="en-US" sz="1900" dirty="0" err="1">
                <a:latin typeface="Arial" panose="020B0604020202020204" pitchFamily="34" charset="0"/>
                <a:cs typeface="Arial" panose="020B0604020202020204" pitchFamily="34" charset="0"/>
              </a:rPr>
              <a:t>cunoscute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și</a:t>
            </a:r>
            <a:r>
              <a:rPr lang="en-US" sz="1900" dirty="0">
                <a:latin typeface="Arial" panose="020B0604020202020204" pitchFamily="34" charset="0"/>
                <a:cs typeface="Arial" panose="020B0604020202020204" pitchFamily="34" charset="0"/>
              </a:rPr>
              <a:t> sub </a:t>
            </a:r>
            <a:r>
              <a:rPr lang="en-US" sz="1900" dirty="0" err="1">
                <a:latin typeface="Arial" panose="020B0604020202020204" pitchFamily="34" charset="0"/>
                <a:cs typeface="Arial" panose="020B0604020202020204" pitchFamily="34" charset="0"/>
              </a:rPr>
              <a:t>denumirea</a:t>
            </a:r>
            <a:r>
              <a:rPr lang="en-US" sz="1900" dirty="0">
                <a:latin typeface="Arial" panose="020B0604020202020204" pitchFamily="34" charset="0"/>
                <a:cs typeface="Arial" panose="020B0604020202020204" pitchFamily="34" charset="0"/>
              </a:rPr>
              <a:t> de </a:t>
            </a:r>
            <a:r>
              <a:rPr lang="en-US" sz="1900" dirty="0" err="1">
                <a:latin typeface="Arial" panose="020B0604020202020204" pitchFamily="34" charset="0"/>
                <a:cs typeface="Arial" panose="020B0604020202020204" pitchFamily="34" charset="0"/>
              </a:rPr>
              <a:t>sisteme</a:t>
            </a:r>
            <a:r>
              <a:rPr lang="en-US" sz="1900" dirty="0">
                <a:latin typeface="Arial" panose="020B0604020202020204" pitchFamily="34" charset="0"/>
                <a:cs typeface="Arial" panose="020B0604020202020204" pitchFamily="34" charset="0"/>
              </a:rPr>
              <a:t> duale. </a:t>
            </a:r>
            <a:r>
              <a:rPr lang="en-US" sz="1900" dirty="0" err="1">
                <a:latin typeface="Arial" panose="020B0604020202020204" pitchFamily="34" charset="0"/>
                <a:cs typeface="Arial" panose="020B0604020202020204" pitchFamily="34" charset="0"/>
              </a:rPr>
              <a:t>Uneori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termenul</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este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folosit</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pentru</a:t>
            </a:r>
            <a:r>
              <a:rPr lang="en-US" sz="1900" dirty="0">
                <a:latin typeface="Arial" panose="020B0604020202020204" pitchFamily="34" charset="0"/>
                <a:cs typeface="Arial" panose="020B0604020202020204" pitchFamily="34" charset="0"/>
              </a:rPr>
              <a:t> a </a:t>
            </a:r>
            <a:r>
              <a:rPr lang="en-US" sz="1900" dirty="0" err="1">
                <a:latin typeface="Arial" panose="020B0604020202020204" pitchFamily="34" charset="0"/>
                <a:cs typeface="Arial" panose="020B0604020202020204" pitchFamily="34" charset="0"/>
              </a:rPr>
              <a:t>descrie</a:t>
            </a:r>
            <a:r>
              <a:rPr lang="en-US" sz="1900" dirty="0">
                <a:latin typeface="Arial" panose="020B0604020202020204" pitchFamily="34" charset="0"/>
                <a:cs typeface="Arial" panose="020B0604020202020204" pitchFamily="34" charset="0"/>
              </a:rPr>
              <a:t> un </a:t>
            </a:r>
            <a:r>
              <a:rPr lang="en-US" sz="1900" dirty="0" err="1">
                <a:latin typeface="Arial" panose="020B0604020202020204" pitchFamily="34" charset="0"/>
                <a:cs typeface="Arial" panose="020B0604020202020204" pitchFamily="34" charset="0"/>
              </a:rPr>
              <a:t>sistem</a:t>
            </a:r>
            <a:r>
              <a:rPr lang="en-US" sz="1900" dirty="0">
                <a:latin typeface="Arial" panose="020B0604020202020204" pitchFamily="34" charset="0"/>
                <a:cs typeface="Arial" panose="020B0604020202020204" pitchFamily="34" charset="0"/>
              </a:rPr>
              <a:t> de </a:t>
            </a:r>
            <a:r>
              <a:rPr lang="en-US" sz="1900" dirty="0" err="1">
                <a:latin typeface="Arial" panose="020B0604020202020204" pitchFamily="34" charset="0"/>
                <a:cs typeface="Arial" panose="020B0604020202020204" pitchFamily="34" charset="0"/>
              </a:rPr>
              <a:t>piață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aflat</a:t>
            </a:r>
            <a:r>
              <a:rPr lang="en-US" sz="1900" dirty="0">
                <a:latin typeface="Arial" panose="020B0604020202020204" pitchFamily="34" charset="0"/>
                <a:cs typeface="Arial" panose="020B0604020202020204" pitchFamily="34" charset="0"/>
              </a:rPr>
              <a:t> sub un control strict de </a:t>
            </a:r>
            <a:r>
              <a:rPr lang="en-US" sz="1900" dirty="0" err="1">
                <a:latin typeface="Arial" panose="020B0604020202020204" pitchFamily="34" charset="0"/>
                <a:cs typeface="Arial" panose="020B0604020202020204" pitchFamily="34" charset="0"/>
              </a:rPr>
              <a:t>reglementare</a:t>
            </a:r>
            <a:r>
              <a:rPr lang="en-US" sz="1900" dirty="0">
                <a:latin typeface="Arial" panose="020B0604020202020204" pitchFamily="34" charset="0"/>
                <a:cs typeface="Arial" panose="020B0604020202020204" pitchFamily="34" charset="0"/>
              </a:rPr>
              <a:t>. Multe </a:t>
            </a:r>
            <a:r>
              <a:rPr lang="en-US" sz="1900" dirty="0" err="1">
                <a:latin typeface="Arial" panose="020B0604020202020204" pitchFamily="34" charset="0"/>
                <a:cs typeface="Arial" panose="020B0604020202020204" pitchFamily="34" charset="0"/>
              </a:rPr>
              <a:t>țări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dezvoltate</a:t>
            </a:r>
            <a:r>
              <a:rPr lang="en-US" sz="1900" dirty="0">
                <a:latin typeface="Arial" panose="020B0604020202020204" pitchFamily="34" charset="0"/>
                <a:cs typeface="Arial" panose="020B0604020202020204" pitchFamily="34" charset="0"/>
              </a:rPr>
              <a:t> din </a:t>
            </a:r>
            <a:r>
              <a:rPr lang="en-US" sz="1900" dirty="0" err="1">
                <a:latin typeface="Arial" panose="020B0604020202020204" pitchFamily="34" charset="0"/>
                <a:cs typeface="Arial" panose="020B0604020202020204" pitchFamily="34" charset="0"/>
              </a:rPr>
              <a:t>emisfera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vestică</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urmează</a:t>
            </a:r>
            <a:r>
              <a:rPr lang="en-US" sz="1900" dirty="0">
                <a:latin typeface="Arial" panose="020B0604020202020204" pitchFamily="34" charset="0"/>
                <a:cs typeface="Arial" panose="020B0604020202020204" pitchFamily="34" charset="0"/>
              </a:rPr>
              <a:t> un </a:t>
            </a:r>
            <a:r>
              <a:rPr lang="en-US" sz="1900" dirty="0" err="1">
                <a:latin typeface="Arial" panose="020B0604020202020204" pitchFamily="34" charset="0"/>
                <a:cs typeface="Arial" panose="020B0604020202020204" pitchFamily="34" charset="0"/>
              </a:rPr>
              <a:t>sistem</a:t>
            </a:r>
            <a:r>
              <a:rPr lang="en-US" sz="1900" dirty="0">
                <a:latin typeface="Arial" panose="020B0604020202020204" pitchFamily="34" charset="0"/>
                <a:cs typeface="Arial" panose="020B0604020202020204" pitchFamily="34" charset="0"/>
              </a:rPr>
              <a:t> mixt. </a:t>
            </a:r>
            <a:r>
              <a:rPr lang="en-US" sz="1900" dirty="0" err="1">
                <a:latin typeface="Arial" panose="020B0604020202020204" pitchFamily="34" charset="0"/>
                <a:cs typeface="Arial" panose="020B0604020202020204" pitchFamily="34" charset="0"/>
              </a:rPr>
              <a:t>Majoritatea</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industriilor</a:t>
            </a:r>
            <a:r>
              <a:rPr lang="en-US" sz="1900" dirty="0">
                <a:latin typeface="Arial" panose="020B0604020202020204" pitchFamily="34" charset="0"/>
                <a:cs typeface="Arial" panose="020B0604020202020204" pitchFamily="34" charset="0"/>
              </a:rPr>
              <a:t> sunt private, </a:t>
            </a:r>
            <a:r>
              <a:rPr lang="en-US" sz="1900" dirty="0" err="1">
                <a:latin typeface="Arial" panose="020B0604020202020204" pitchFamily="34" charset="0"/>
                <a:cs typeface="Arial" panose="020B0604020202020204" pitchFamily="34" charset="0"/>
              </a:rPr>
              <a:t>în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timp</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restul</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compuse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în</a:t>
            </a:r>
            <a:r>
              <a:rPr lang="en-US" sz="1900" dirty="0">
                <a:latin typeface="Arial" panose="020B0604020202020204" pitchFamily="34" charset="0"/>
                <a:cs typeface="Arial" panose="020B0604020202020204" pitchFamily="34" charset="0"/>
              </a:rPr>
              <a:t> principal din </a:t>
            </a:r>
            <a:r>
              <a:rPr lang="en-US" sz="1900" dirty="0" err="1">
                <a:latin typeface="Arial" panose="020B0604020202020204" pitchFamily="34" charset="0"/>
                <a:cs typeface="Arial" panose="020B0604020202020204" pitchFamily="34" charset="0"/>
              </a:rPr>
              <a:t>servicii</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publice</a:t>
            </a:r>
            <a:r>
              <a:rPr lang="en-US" sz="1900" dirty="0">
                <a:latin typeface="Arial" panose="020B0604020202020204" pitchFamily="34" charset="0"/>
                <a:cs typeface="Arial" panose="020B0604020202020204" pitchFamily="34" charset="0"/>
              </a:rPr>
              <a:t>, sunt sub </a:t>
            </a:r>
            <a:r>
              <a:rPr lang="en-US" sz="1900" dirty="0" err="1">
                <a:latin typeface="Arial" panose="020B0604020202020204" pitchFamily="34" charset="0"/>
                <a:cs typeface="Arial" panose="020B0604020202020204" pitchFamily="34" charset="0"/>
              </a:rPr>
              <a:t>controlul</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guvernului</a:t>
            </a:r>
            <a:r>
              <a:rPr lang="en-US" sz="1900" dirty="0">
                <a:latin typeface="Arial" panose="020B0604020202020204" pitchFamily="34" charset="0"/>
                <a:cs typeface="Arial" panose="020B0604020202020204" pitchFamily="34" charset="0"/>
              </a:rPr>
              <a:t>. </a:t>
            </a:r>
          </a:p>
          <a:p>
            <a:endParaRPr lang="ru-RU" dirty="0"/>
          </a:p>
        </p:txBody>
      </p:sp>
    </p:spTree>
    <p:extLst>
      <p:ext uri="{BB962C8B-B14F-4D97-AF65-F5344CB8AC3E}">
        <p14:creationId xmlns:p14="http://schemas.microsoft.com/office/powerpoint/2010/main" val="523024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A0859-0725-FCF7-081F-70491AF36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CDA063-EA1C-0F0F-BC4F-48B5BB863D0F}"/>
              </a:ext>
            </a:extLst>
          </p:cNvPr>
          <p:cNvSpPr>
            <a:spLocks noGrp="1"/>
          </p:cNvSpPr>
          <p:nvPr>
            <p:ph type="title"/>
          </p:nvPr>
        </p:nvSpPr>
        <p:spPr>
          <a:xfrm>
            <a:off x="252919" y="828410"/>
            <a:ext cx="3278220" cy="4090189"/>
          </a:xfrm>
        </p:spPr>
        <p:txBody>
          <a:bodyPr>
            <a:normAutofit/>
          </a:bodyPr>
          <a:lstStyle/>
          <a:p>
            <a:pPr algn="ctr"/>
            <a:r>
              <a:rPr lang="en-US" dirty="0" err="1">
                <a:solidFill>
                  <a:schemeClr val="tx1"/>
                </a:solidFill>
              </a:rPr>
              <a:t>Sistemul</a:t>
            </a:r>
            <a:r>
              <a:rPr lang="en-US" dirty="0">
                <a:solidFill>
                  <a:schemeClr val="tx1"/>
                </a:solidFill>
              </a:rPr>
              <a:t> </a:t>
            </a:r>
            <a:r>
              <a:rPr lang="en-US" dirty="0" err="1">
                <a:solidFill>
                  <a:schemeClr val="tx1"/>
                </a:solidFill>
              </a:rPr>
              <a:t>financiar</a:t>
            </a:r>
            <a:r>
              <a:rPr lang="en-US" dirty="0">
                <a:solidFill>
                  <a:schemeClr val="tx1"/>
                </a:solidFill>
              </a:rPr>
              <a:t> </a:t>
            </a:r>
            <a:br>
              <a:rPr lang="ro-RO" dirty="0"/>
            </a:br>
            <a:r>
              <a:rPr lang="en-US" sz="1800" b="1" i="1" dirty="0" err="1">
                <a:solidFill>
                  <a:schemeClr val="tx1"/>
                </a:solidFill>
              </a:rPr>
              <a:t>componenta</a:t>
            </a:r>
            <a:r>
              <a:rPr lang="en-US" sz="1800" b="1" i="1" dirty="0">
                <a:solidFill>
                  <a:schemeClr val="tx1"/>
                </a:solidFill>
              </a:rPr>
              <a:t> </a:t>
            </a:r>
            <a:r>
              <a:rPr lang="en-US" sz="1800" b="1" i="1" dirty="0" err="1">
                <a:solidFill>
                  <a:schemeClr val="tx1"/>
                </a:solidFill>
              </a:rPr>
              <a:t>sistemului</a:t>
            </a:r>
            <a:r>
              <a:rPr lang="en-US" sz="1800" b="1" i="1" dirty="0">
                <a:solidFill>
                  <a:schemeClr val="tx1"/>
                </a:solidFill>
              </a:rPr>
              <a:t> economic care </a:t>
            </a:r>
            <a:r>
              <a:rPr lang="en-US" sz="1800" b="1" i="1" dirty="0" err="1">
                <a:solidFill>
                  <a:schemeClr val="tx1"/>
                </a:solidFill>
              </a:rPr>
              <a:t>asigură</a:t>
            </a:r>
            <a:r>
              <a:rPr lang="en-US" sz="1800" b="1" i="1" dirty="0">
                <a:solidFill>
                  <a:schemeClr val="tx1"/>
                </a:solidFill>
              </a:rPr>
              <a:t> </a:t>
            </a:r>
            <a:r>
              <a:rPr lang="en-US" sz="1800" b="1" i="1" dirty="0" err="1">
                <a:solidFill>
                  <a:schemeClr val="tx1"/>
                </a:solidFill>
              </a:rPr>
              <a:t>formarea</a:t>
            </a:r>
            <a:r>
              <a:rPr lang="en-US" sz="1800" b="1" i="1" dirty="0">
                <a:solidFill>
                  <a:schemeClr val="tx1"/>
                </a:solidFill>
              </a:rPr>
              <a:t>, </a:t>
            </a:r>
            <a:r>
              <a:rPr lang="en-US" sz="1800" b="1" i="1" dirty="0" err="1">
                <a:solidFill>
                  <a:schemeClr val="tx1"/>
                </a:solidFill>
              </a:rPr>
              <a:t>distribuirea</a:t>
            </a:r>
            <a:r>
              <a:rPr lang="en-US" sz="1800" b="1" i="1" dirty="0">
                <a:solidFill>
                  <a:schemeClr val="tx1"/>
                </a:solidFill>
              </a:rPr>
              <a:t>, </a:t>
            </a:r>
            <a:r>
              <a:rPr lang="en-US" sz="1800" b="1" i="1" dirty="0" err="1">
                <a:solidFill>
                  <a:schemeClr val="tx1"/>
                </a:solidFill>
              </a:rPr>
              <a:t>redistribuirea</a:t>
            </a:r>
            <a:r>
              <a:rPr lang="en-US" sz="1800" b="1" i="1" dirty="0">
                <a:solidFill>
                  <a:schemeClr val="tx1"/>
                </a:solidFill>
              </a:rPr>
              <a:t> </a:t>
            </a:r>
            <a:r>
              <a:rPr lang="en-US" sz="1800" b="1" i="1" dirty="0" err="1">
                <a:solidFill>
                  <a:schemeClr val="tx1"/>
                </a:solidFill>
              </a:rPr>
              <a:t>și</a:t>
            </a:r>
            <a:r>
              <a:rPr lang="en-US" sz="1800" b="1" i="1" dirty="0">
                <a:solidFill>
                  <a:schemeClr val="tx1"/>
                </a:solidFill>
              </a:rPr>
              <a:t> </a:t>
            </a:r>
            <a:r>
              <a:rPr lang="en-US" sz="1800" b="1" i="1" dirty="0" err="1">
                <a:solidFill>
                  <a:schemeClr val="tx1"/>
                </a:solidFill>
              </a:rPr>
              <a:t>utilizarea</a:t>
            </a:r>
            <a:r>
              <a:rPr lang="en-US" sz="1800" b="1" i="1" dirty="0">
                <a:solidFill>
                  <a:schemeClr val="tx1"/>
                </a:solidFill>
              </a:rPr>
              <a:t> </a:t>
            </a:r>
            <a:r>
              <a:rPr lang="en-US" sz="1800" b="1" i="1" dirty="0" err="1">
                <a:solidFill>
                  <a:schemeClr val="tx1"/>
                </a:solidFill>
              </a:rPr>
              <a:t>resurselor</a:t>
            </a:r>
            <a:r>
              <a:rPr lang="en-US" sz="1800" b="1" i="1" dirty="0">
                <a:solidFill>
                  <a:schemeClr val="tx1"/>
                </a:solidFill>
              </a:rPr>
              <a:t> </a:t>
            </a:r>
            <a:r>
              <a:rPr lang="en-US" sz="1800" b="1" i="1" dirty="0" err="1">
                <a:solidFill>
                  <a:schemeClr val="tx1"/>
                </a:solidFill>
              </a:rPr>
              <a:t>financiare</a:t>
            </a:r>
            <a:r>
              <a:rPr lang="en-US" sz="1800" b="1" i="1" dirty="0">
                <a:solidFill>
                  <a:schemeClr val="tx1"/>
                </a:solidFill>
              </a:rPr>
              <a:t>, precum </a:t>
            </a:r>
            <a:r>
              <a:rPr lang="en-US" sz="1800" b="1" i="1" dirty="0" err="1">
                <a:solidFill>
                  <a:schemeClr val="tx1"/>
                </a:solidFill>
              </a:rPr>
              <a:t>și</a:t>
            </a:r>
            <a:r>
              <a:rPr lang="en-US" sz="1800" b="1" i="1" dirty="0">
                <a:solidFill>
                  <a:schemeClr val="tx1"/>
                </a:solidFill>
              </a:rPr>
              <a:t> </a:t>
            </a:r>
            <a:r>
              <a:rPr lang="en-US" sz="1800" b="1" i="1" dirty="0" err="1">
                <a:solidFill>
                  <a:schemeClr val="tx1"/>
                </a:solidFill>
              </a:rPr>
              <a:t>circulația</a:t>
            </a:r>
            <a:r>
              <a:rPr lang="en-US" sz="1800" b="1" i="1" dirty="0">
                <a:solidFill>
                  <a:schemeClr val="tx1"/>
                </a:solidFill>
              </a:rPr>
              <a:t> </a:t>
            </a:r>
            <a:r>
              <a:rPr lang="en-US" sz="1800" b="1" i="1" dirty="0" err="1">
                <a:solidFill>
                  <a:schemeClr val="tx1"/>
                </a:solidFill>
              </a:rPr>
              <a:t>banilor</a:t>
            </a:r>
            <a:r>
              <a:rPr lang="en-US" sz="1800" b="1" i="1" dirty="0">
                <a:solidFill>
                  <a:schemeClr val="tx1"/>
                </a:solidFill>
              </a:rPr>
              <a:t> </a:t>
            </a:r>
            <a:r>
              <a:rPr lang="en-US" sz="1800" b="1" i="1" dirty="0" err="1">
                <a:solidFill>
                  <a:schemeClr val="tx1"/>
                </a:solidFill>
              </a:rPr>
              <a:t>și</a:t>
            </a:r>
            <a:r>
              <a:rPr lang="en-US" sz="1800" b="1" i="1" dirty="0">
                <a:solidFill>
                  <a:schemeClr val="tx1"/>
                </a:solidFill>
              </a:rPr>
              <a:t> a </a:t>
            </a:r>
            <a:r>
              <a:rPr lang="en-US" sz="1800" b="1" i="1" dirty="0" err="1">
                <a:solidFill>
                  <a:schemeClr val="tx1"/>
                </a:solidFill>
              </a:rPr>
              <a:t>capitalului</a:t>
            </a:r>
            <a:r>
              <a:rPr lang="en-US" sz="1800" b="1" i="1" dirty="0">
                <a:solidFill>
                  <a:schemeClr val="tx1"/>
                </a:solidFill>
              </a:rPr>
              <a:t> </a:t>
            </a:r>
            <a:r>
              <a:rPr lang="en-US" sz="1800" b="1" i="1" dirty="0" err="1">
                <a:solidFill>
                  <a:schemeClr val="tx1"/>
                </a:solidFill>
              </a:rPr>
              <a:t>între</a:t>
            </a:r>
            <a:r>
              <a:rPr lang="en-US" sz="1800" b="1" i="1" dirty="0">
                <a:solidFill>
                  <a:schemeClr val="tx1"/>
                </a:solidFill>
              </a:rPr>
              <a:t> </a:t>
            </a:r>
            <a:r>
              <a:rPr lang="en-US" sz="1800" b="1" i="1" dirty="0" err="1">
                <a:solidFill>
                  <a:schemeClr val="tx1"/>
                </a:solidFill>
              </a:rPr>
              <a:t>diferiții</a:t>
            </a:r>
            <a:r>
              <a:rPr lang="en-US" sz="1800" b="1" i="1" dirty="0">
                <a:solidFill>
                  <a:schemeClr val="tx1"/>
                </a:solidFill>
              </a:rPr>
              <a:t> </a:t>
            </a:r>
            <a:r>
              <a:rPr lang="en-US" sz="1800" b="1" i="1" dirty="0" err="1">
                <a:solidFill>
                  <a:schemeClr val="tx1"/>
                </a:solidFill>
              </a:rPr>
              <a:t>participanți</a:t>
            </a:r>
            <a:r>
              <a:rPr lang="en-US" sz="1800" b="1" i="1" dirty="0">
                <a:solidFill>
                  <a:schemeClr val="tx1"/>
                </a:solidFill>
              </a:rPr>
              <a:t> la </a:t>
            </a:r>
            <a:r>
              <a:rPr lang="en-US" sz="1800" b="1" i="1" dirty="0" err="1">
                <a:solidFill>
                  <a:schemeClr val="tx1"/>
                </a:solidFill>
              </a:rPr>
              <a:t>economie</a:t>
            </a:r>
            <a:endParaRPr lang="ru-RU" sz="1800" b="1" i="1" dirty="0">
              <a:solidFill>
                <a:schemeClr val="tx1"/>
              </a:solidFill>
            </a:endParaRPr>
          </a:p>
        </p:txBody>
      </p:sp>
      <p:sp>
        <p:nvSpPr>
          <p:cNvPr id="3" name="Content Placeholder 2">
            <a:extLst>
              <a:ext uri="{FF2B5EF4-FFF2-40B4-BE49-F238E27FC236}">
                <a16:creationId xmlns:a16="http://schemas.microsoft.com/office/drawing/2014/main" id="{50AE6E5A-F024-245A-A073-D9DEF4061214}"/>
              </a:ext>
            </a:extLst>
          </p:cNvPr>
          <p:cNvSpPr>
            <a:spLocks noGrp="1"/>
          </p:cNvSpPr>
          <p:nvPr>
            <p:ph idx="1"/>
          </p:nvPr>
        </p:nvSpPr>
        <p:spPr>
          <a:xfrm>
            <a:off x="3531139" y="291831"/>
            <a:ext cx="8326877" cy="4513633"/>
          </a:xfrm>
        </p:spPr>
        <p:txBody>
          <a:bodyPr>
            <a:normAutofit/>
          </a:bodyPr>
          <a:lstStyle/>
          <a:p>
            <a:pPr lvl="0"/>
            <a:r>
              <a:rPr lang="ro-RO" b="1" dirty="0">
                <a:latin typeface="Arial" panose="020B0604020202020204" pitchFamily="34" charset="0"/>
                <a:cs typeface="Arial" panose="020B0604020202020204" pitchFamily="34" charset="0"/>
              </a:rPr>
              <a:t>Ce include sistemul finaciar?</a:t>
            </a:r>
          </a:p>
          <a:p>
            <a:pPr lvl="0"/>
            <a:r>
              <a:rPr lang="ro-RO" sz="1600" b="1" dirty="0">
                <a:latin typeface="Arial" panose="020B0604020202020204" pitchFamily="34" charset="0"/>
                <a:cs typeface="Arial" panose="020B0604020202020204" pitchFamily="34" charset="0"/>
              </a:rPr>
              <a:t>Sistemul </a:t>
            </a:r>
            <a:r>
              <a:rPr lang="ru-RU" sz="1600" b="1" dirty="0" err="1">
                <a:latin typeface="Arial" panose="020B0604020202020204" pitchFamily="34" charset="0"/>
                <a:cs typeface="Arial" panose="020B0604020202020204" pitchFamily="34" charset="0"/>
              </a:rPr>
              <a:t>finanțel</a:t>
            </a:r>
            <a:r>
              <a:rPr lang="ro-RO" sz="1600" b="1" dirty="0">
                <a:latin typeface="Arial" panose="020B0604020202020204" pitchFamily="34" charset="0"/>
                <a:cs typeface="Arial" panose="020B0604020202020204" pitchFamily="34" charset="0"/>
              </a:rPr>
              <a:t>or</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publice</a:t>
            </a:r>
            <a:r>
              <a:rPr lang="ro-RO" sz="1600" b="1" dirty="0">
                <a:latin typeface="Arial" panose="020B0604020202020204" pitchFamily="34" charset="0"/>
                <a:cs typeface="Arial" panose="020B0604020202020204" pitchFamily="34" charset="0"/>
              </a:rPr>
              <a:t> </a:t>
            </a:r>
          </a:p>
          <a:p>
            <a:pPr lvl="0"/>
            <a:r>
              <a:rPr lang="ro-RO" sz="1600" b="1" dirty="0">
                <a:latin typeface="Arial" panose="020B0604020202020204" pitchFamily="34" charset="0"/>
                <a:cs typeface="Arial" panose="020B0604020202020204" pitchFamily="34" charset="0"/>
              </a:rPr>
              <a:t>Sistemul fiscal</a:t>
            </a:r>
          </a:p>
          <a:p>
            <a:pPr lvl="0"/>
            <a:r>
              <a:rPr lang="ro-RO" sz="1600" b="1" dirty="0">
                <a:latin typeface="Arial" panose="020B0604020202020204" pitchFamily="34" charset="0"/>
                <a:cs typeface="Arial" panose="020B0604020202020204" pitchFamily="34" charset="0"/>
              </a:rPr>
              <a:t>Sistemul bancar</a:t>
            </a:r>
            <a:endParaRPr lang="ru-RU" sz="1600" b="1" dirty="0">
              <a:latin typeface="Arial" panose="020B0604020202020204" pitchFamily="34" charset="0"/>
              <a:cs typeface="Arial" panose="020B0604020202020204" pitchFamily="34" charset="0"/>
            </a:endParaRPr>
          </a:p>
          <a:p>
            <a:pPr lvl="0"/>
            <a:r>
              <a:rPr lang="ru-RU" sz="1600" b="1" dirty="0" err="1">
                <a:latin typeface="Arial" panose="020B0604020202020204" pitchFamily="34" charset="0"/>
                <a:cs typeface="Arial" panose="020B0604020202020204" pitchFamily="34" charset="0"/>
              </a:rPr>
              <a:t>finanțele</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întreprinderilor</a:t>
            </a:r>
            <a:r>
              <a:rPr lang="ru-RU" sz="1600" b="1" dirty="0">
                <a:latin typeface="Arial" panose="020B0604020202020204" pitchFamily="34" charset="0"/>
                <a:cs typeface="Arial" panose="020B0604020202020204" pitchFamily="34" charset="0"/>
              </a:rPr>
              <a:t>; </a:t>
            </a:r>
          </a:p>
          <a:p>
            <a:pPr lvl="0"/>
            <a:r>
              <a:rPr lang="ru-RU" sz="1600" b="1" dirty="0" err="1">
                <a:latin typeface="Arial" panose="020B0604020202020204" pitchFamily="34" charset="0"/>
                <a:cs typeface="Arial" panose="020B0604020202020204" pitchFamily="34" charset="0"/>
              </a:rPr>
              <a:t>finanțele</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gospodăriilor</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populației</a:t>
            </a:r>
            <a:r>
              <a:rPr lang="ru-RU" sz="1600" b="1" dirty="0">
                <a:latin typeface="Arial" panose="020B0604020202020204" pitchFamily="34" charset="0"/>
                <a:cs typeface="Arial" panose="020B0604020202020204" pitchFamily="34" charset="0"/>
              </a:rPr>
              <a:t>; </a:t>
            </a:r>
          </a:p>
          <a:p>
            <a:pPr lvl="0"/>
            <a:r>
              <a:rPr lang="ro-RO" sz="1600" b="1" dirty="0">
                <a:latin typeface="Arial" panose="020B0604020202020204" pitchFamily="34" charset="0"/>
                <a:cs typeface="Arial" panose="020B0604020202020204" pitchFamily="34" charset="0"/>
              </a:rPr>
              <a:t>Instituțiile de credit</a:t>
            </a:r>
            <a:r>
              <a:rPr lang="ru-RU" sz="1600" b="1" dirty="0">
                <a:latin typeface="Arial" panose="020B0604020202020204" pitchFamily="34" charset="0"/>
                <a:cs typeface="Arial" panose="020B0604020202020204" pitchFamily="34" charset="0"/>
              </a:rPr>
              <a:t>; </a:t>
            </a:r>
          </a:p>
          <a:p>
            <a:pPr lvl="0"/>
            <a:r>
              <a:rPr lang="ru-RU" sz="1600" b="1" dirty="0" err="1">
                <a:latin typeface="Arial" panose="020B0604020202020204" pitchFamily="34" charset="0"/>
                <a:cs typeface="Arial" panose="020B0604020202020204" pitchFamily="34" charset="0"/>
              </a:rPr>
              <a:t>piața</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financiară</a:t>
            </a:r>
            <a:r>
              <a:rPr lang="ro-RO" sz="1600" b="1" dirty="0">
                <a:latin typeface="Arial" panose="020B0604020202020204" pitchFamily="34" charset="0"/>
                <a:cs typeface="Arial" panose="020B0604020202020204" pitchFamily="34" charset="0"/>
              </a:rPr>
              <a:t> și de capital</a:t>
            </a:r>
            <a:r>
              <a:rPr lang="ru-RU" sz="1600" b="1" dirty="0">
                <a:latin typeface="Arial" panose="020B0604020202020204" pitchFamily="34" charset="0"/>
                <a:cs typeface="Arial" panose="020B0604020202020204" pitchFamily="34" charset="0"/>
              </a:rPr>
              <a:t>; </a:t>
            </a:r>
          </a:p>
          <a:p>
            <a:pPr lvl="0"/>
            <a:r>
              <a:rPr lang="ru-RU" sz="1600" b="1" dirty="0" err="1">
                <a:latin typeface="Arial" panose="020B0604020202020204" pitchFamily="34" charset="0"/>
                <a:cs typeface="Arial" panose="020B0604020202020204" pitchFamily="34" charset="0"/>
              </a:rPr>
              <a:t>instituțiile</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financiare</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nebancare</a:t>
            </a:r>
            <a:r>
              <a:rPr lang="ru-RU" sz="1600" b="1" dirty="0">
                <a:latin typeface="Arial" panose="020B0604020202020204" pitchFamily="34" charset="0"/>
                <a:cs typeface="Arial" panose="020B0604020202020204" pitchFamily="34" charset="0"/>
              </a:rPr>
              <a:t>; </a:t>
            </a:r>
          </a:p>
          <a:p>
            <a:pPr lvl="0"/>
            <a:r>
              <a:rPr lang="ro-RO" sz="1600" b="1" dirty="0">
                <a:latin typeface="Arial" panose="020B0604020202020204" pitchFamily="34" charset="0"/>
                <a:cs typeface="Arial" panose="020B0604020202020204" pitchFamily="34" charset="0"/>
              </a:rPr>
              <a:t>Companii de </a:t>
            </a:r>
            <a:r>
              <a:rPr lang="ru-RU" sz="1600" b="1" dirty="0" err="1">
                <a:latin typeface="Arial" panose="020B0604020202020204" pitchFamily="34" charset="0"/>
                <a:cs typeface="Arial" panose="020B0604020202020204" pitchFamily="34" charset="0"/>
              </a:rPr>
              <a:t>asigurări</a:t>
            </a:r>
            <a:r>
              <a:rPr lang="ru-RU" sz="1600" b="1" dirty="0">
                <a:latin typeface="Arial" panose="020B0604020202020204" pitchFamily="34" charset="0"/>
                <a:cs typeface="Arial" panose="020B0604020202020204" pitchFamily="34" charset="0"/>
              </a:rPr>
              <a:t>; </a:t>
            </a:r>
          </a:p>
          <a:p>
            <a:r>
              <a:rPr lang="ru-RU" sz="1600" b="1" dirty="0" err="1">
                <a:latin typeface="Arial" panose="020B0604020202020204" pitchFamily="34" charset="0"/>
                <a:cs typeface="Arial" panose="020B0604020202020204" pitchFamily="34" charset="0"/>
              </a:rPr>
              <a:t>infrastructura</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de</a:t>
            </a:r>
            <a:r>
              <a:rPr lang="ru-RU" sz="1600" b="1" dirty="0">
                <a:latin typeface="Arial" panose="020B0604020202020204" pitchFamily="34" charset="0"/>
                <a:cs typeface="Arial" panose="020B0604020202020204" pitchFamily="34" charset="0"/>
              </a:rPr>
              <a:t> </a:t>
            </a:r>
            <a:r>
              <a:rPr lang="ru-RU" sz="1600" b="1" dirty="0" err="1">
                <a:latin typeface="Arial" panose="020B0604020202020204" pitchFamily="34" charset="0"/>
                <a:cs typeface="Arial" panose="020B0604020202020204" pitchFamily="34" charset="0"/>
              </a:rPr>
              <a:t>plăți</a:t>
            </a:r>
            <a:endParaRPr lang="ru-RU" sz="16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E31ED52-B7EE-9410-A31F-53D48B9DE3E5}"/>
              </a:ext>
            </a:extLst>
          </p:cNvPr>
          <p:cNvSpPr txBox="1"/>
          <p:nvPr/>
        </p:nvSpPr>
        <p:spPr>
          <a:xfrm>
            <a:off x="7461115" y="1539920"/>
            <a:ext cx="4396901" cy="1200329"/>
          </a:xfrm>
          <a:prstGeom prst="rect">
            <a:avLst/>
          </a:prstGeom>
          <a:noFill/>
        </p:spPr>
        <p:txBody>
          <a:bodyPr wrap="square">
            <a:spAutoFit/>
          </a:bodyPr>
          <a:lstStyle/>
          <a:p>
            <a:pPr algn="ctr"/>
            <a:r>
              <a:rPr lang="en-US" sz="1800" b="1" i="1" dirty="0" err="1">
                <a:effectLst/>
                <a:latin typeface="Times New Roman" panose="02020603050405020304" pitchFamily="18" charset="0"/>
                <a:ea typeface="Aptos" panose="020B0004020202020204" pitchFamily="34" charset="0"/>
              </a:rPr>
              <a:t>Sistemul</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financiar</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este</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sistemul</a:t>
            </a:r>
            <a:r>
              <a:rPr lang="en-US" sz="1800" b="1" i="1" dirty="0">
                <a:effectLst/>
                <a:latin typeface="Times New Roman" panose="02020603050405020304" pitchFamily="18" charset="0"/>
                <a:ea typeface="Aptos" panose="020B0004020202020204" pitchFamily="34" charset="0"/>
              </a:rPr>
              <a:t> circulator” al </a:t>
            </a:r>
            <a:r>
              <a:rPr lang="en-US" sz="1800" b="1" i="1" dirty="0" err="1">
                <a:effectLst/>
                <a:latin typeface="Times New Roman" panose="02020603050405020304" pitchFamily="18" charset="0"/>
                <a:ea typeface="Aptos" panose="020B0004020202020204" pitchFamily="34" charset="0"/>
              </a:rPr>
              <a:t>economiei</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deoarece</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facilitează</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circulația</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banilor</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și</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transferul</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resurselor</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financiare</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către</a:t>
            </a:r>
            <a:r>
              <a:rPr lang="en-US" sz="1800" b="1" i="1" dirty="0">
                <a:effectLst/>
                <a:latin typeface="Times New Roman" panose="02020603050405020304" pitchFamily="18" charset="0"/>
                <a:ea typeface="Aptos" panose="020B0004020202020204" pitchFamily="34" charset="0"/>
              </a:rPr>
              <a:t> </a:t>
            </a:r>
            <a:r>
              <a:rPr lang="en-US" sz="1800" b="1" i="1" dirty="0" err="1">
                <a:effectLst/>
                <a:latin typeface="Times New Roman" panose="02020603050405020304" pitchFamily="18" charset="0"/>
                <a:ea typeface="Aptos" panose="020B0004020202020204" pitchFamily="34" charset="0"/>
              </a:rPr>
              <a:t>cei</a:t>
            </a:r>
            <a:r>
              <a:rPr lang="en-US" sz="1800" b="1" i="1" dirty="0">
                <a:effectLst/>
                <a:latin typeface="Times New Roman" panose="02020603050405020304" pitchFamily="18" charset="0"/>
                <a:ea typeface="Aptos" panose="020B0004020202020204" pitchFamily="34" charset="0"/>
              </a:rPr>
              <a:t> care au </a:t>
            </a:r>
            <a:r>
              <a:rPr lang="en-US" sz="1800" b="1" i="1" dirty="0" err="1">
                <a:effectLst/>
                <a:latin typeface="Times New Roman" panose="02020603050405020304" pitchFamily="18" charset="0"/>
                <a:ea typeface="Aptos" panose="020B0004020202020204" pitchFamily="34" charset="0"/>
              </a:rPr>
              <a:t>nevoie</a:t>
            </a:r>
            <a:r>
              <a:rPr lang="en-US" sz="1800" b="1" i="1" dirty="0">
                <a:effectLst/>
                <a:latin typeface="Times New Roman" panose="02020603050405020304" pitchFamily="18" charset="0"/>
                <a:ea typeface="Aptos" panose="020B0004020202020204" pitchFamily="34" charset="0"/>
              </a:rPr>
              <a:t> de </a:t>
            </a:r>
            <a:r>
              <a:rPr lang="en-US" sz="1800" b="1" i="1" dirty="0" err="1">
                <a:effectLst/>
                <a:latin typeface="Times New Roman" panose="02020603050405020304" pitchFamily="18" charset="0"/>
                <a:ea typeface="Aptos" panose="020B0004020202020204" pitchFamily="34" charset="0"/>
              </a:rPr>
              <a:t>ele</a:t>
            </a:r>
            <a:endParaRPr lang="ru-RU" i="1" dirty="0"/>
          </a:p>
        </p:txBody>
      </p:sp>
      <p:pic>
        <p:nvPicPr>
          <p:cNvPr id="6" name="Picture 5">
            <a:extLst>
              <a:ext uri="{FF2B5EF4-FFF2-40B4-BE49-F238E27FC236}">
                <a16:creationId xmlns:a16="http://schemas.microsoft.com/office/drawing/2014/main" id="{4B0C9B4F-FCB7-BD5C-2B0C-38327C1A9EBF}"/>
              </a:ext>
            </a:extLst>
          </p:cNvPr>
          <p:cNvPicPr>
            <a:picLocks noChangeAspect="1"/>
          </p:cNvPicPr>
          <p:nvPr/>
        </p:nvPicPr>
        <p:blipFill>
          <a:blip r:embed="rId2"/>
          <a:stretch>
            <a:fillRect/>
          </a:stretch>
        </p:blipFill>
        <p:spPr>
          <a:xfrm>
            <a:off x="4082378" y="4716638"/>
            <a:ext cx="5184840" cy="2140085"/>
          </a:xfrm>
          <a:prstGeom prst="rect">
            <a:avLst/>
          </a:prstGeom>
        </p:spPr>
      </p:pic>
      <p:pic>
        <p:nvPicPr>
          <p:cNvPr id="7" name="Picture 6">
            <a:extLst>
              <a:ext uri="{FF2B5EF4-FFF2-40B4-BE49-F238E27FC236}">
                <a16:creationId xmlns:a16="http://schemas.microsoft.com/office/drawing/2014/main" id="{77AEE050-8F1A-54D8-FF27-1BB4077E7DEF}"/>
              </a:ext>
            </a:extLst>
          </p:cNvPr>
          <p:cNvPicPr>
            <a:picLocks noChangeAspect="1"/>
          </p:cNvPicPr>
          <p:nvPr/>
        </p:nvPicPr>
        <p:blipFill>
          <a:blip r:embed="rId3"/>
          <a:stretch>
            <a:fillRect/>
          </a:stretch>
        </p:blipFill>
        <p:spPr>
          <a:xfrm>
            <a:off x="0" y="4717914"/>
            <a:ext cx="4153711" cy="2140086"/>
          </a:xfrm>
          <a:prstGeom prst="rect">
            <a:avLst/>
          </a:prstGeom>
        </p:spPr>
      </p:pic>
      <p:pic>
        <p:nvPicPr>
          <p:cNvPr id="8" name="Picture 7">
            <a:extLst>
              <a:ext uri="{FF2B5EF4-FFF2-40B4-BE49-F238E27FC236}">
                <a16:creationId xmlns:a16="http://schemas.microsoft.com/office/drawing/2014/main" id="{93CA3E03-DF1E-153E-0584-17F206E1224C}"/>
              </a:ext>
            </a:extLst>
          </p:cNvPr>
          <p:cNvPicPr>
            <a:picLocks noChangeAspect="1"/>
          </p:cNvPicPr>
          <p:nvPr/>
        </p:nvPicPr>
        <p:blipFill>
          <a:blip r:embed="rId4"/>
          <a:stretch>
            <a:fillRect/>
          </a:stretch>
        </p:blipFill>
        <p:spPr>
          <a:xfrm>
            <a:off x="8628434" y="4717915"/>
            <a:ext cx="3563566" cy="2140086"/>
          </a:xfrm>
          <a:prstGeom prst="rect">
            <a:avLst/>
          </a:prstGeom>
        </p:spPr>
      </p:pic>
    </p:spTree>
    <p:extLst>
      <p:ext uri="{BB962C8B-B14F-4D97-AF65-F5344CB8AC3E}">
        <p14:creationId xmlns:p14="http://schemas.microsoft.com/office/powerpoint/2010/main" val="353253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A436E-23A4-2CE3-11A4-6C7E0B0CD9B4}"/>
              </a:ext>
            </a:extLst>
          </p:cNvPr>
          <p:cNvSpPr>
            <a:spLocks noGrp="1"/>
          </p:cNvSpPr>
          <p:nvPr>
            <p:ph type="title"/>
          </p:nvPr>
        </p:nvSpPr>
        <p:spPr>
          <a:xfrm>
            <a:off x="252919" y="1123838"/>
            <a:ext cx="2947482" cy="2504580"/>
          </a:xfrm>
        </p:spPr>
        <p:txBody>
          <a:bodyPr/>
          <a:lstStyle/>
          <a:p>
            <a:r>
              <a:rPr lang="ro-RO" dirty="0">
                <a:solidFill>
                  <a:schemeClr val="tx1"/>
                </a:solidFill>
              </a:rPr>
              <a:t>Procesul financiar și mecanismul financiar</a:t>
            </a:r>
            <a:endParaRPr lang="ru-RU" dirty="0">
              <a:solidFill>
                <a:schemeClr val="tx1"/>
              </a:solidFill>
            </a:endParaRPr>
          </a:p>
        </p:txBody>
      </p:sp>
      <p:sp>
        <p:nvSpPr>
          <p:cNvPr id="3" name="Content Placeholder 2">
            <a:extLst>
              <a:ext uri="{FF2B5EF4-FFF2-40B4-BE49-F238E27FC236}">
                <a16:creationId xmlns:a16="http://schemas.microsoft.com/office/drawing/2014/main" id="{F94AD26B-9D03-6B91-DB84-90CF0290A91D}"/>
              </a:ext>
            </a:extLst>
          </p:cNvPr>
          <p:cNvSpPr>
            <a:spLocks noGrp="1"/>
          </p:cNvSpPr>
          <p:nvPr>
            <p:ph idx="1"/>
          </p:nvPr>
        </p:nvSpPr>
        <p:spPr>
          <a:xfrm>
            <a:off x="3608960" y="103796"/>
            <a:ext cx="8223115" cy="4544664"/>
          </a:xfrm>
        </p:spPr>
        <p:txBody>
          <a:bodyPr>
            <a:normAutofit fontScale="85000" lnSpcReduction="20000"/>
          </a:bodyPr>
          <a:lstStyle/>
          <a:p>
            <a:r>
              <a:rPr lang="en-US" b="1" dirty="0" err="1"/>
              <a:t>Procesul</a:t>
            </a:r>
            <a:r>
              <a:rPr lang="en-US" b="1" dirty="0"/>
              <a:t> </a:t>
            </a:r>
            <a:r>
              <a:rPr lang="en-US" b="1" dirty="0" err="1"/>
              <a:t>financiar</a:t>
            </a:r>
            <a:r>
              <a:rPr lang="en-US" dirty="0"/>
              <a:t> </a:t>
            </a:r>
            <a:r>
              <a:rPr lang="en-US" dirty="0" err="1"/>
              <a:t>reprezintă</a:t>
            </a:r>
            <a:r>
              <a:rPr lang="en-US" dirty="0"/>
              <a:t> </a:t>
            </a:r>
            <a:r>
              <a:rPr lang="en-US" dirty="0" err="1"/>
              <a:t>desfășurarea</a:t>
            </a:r>
            <a:r>
              <a:rPr lang="en-US" dirty="0"/>
              <a:t> </a:t>
            </a:r>
            <a:r>
              <a:rPr lang="en-US" dirty="0" err="1"/>
              <a:t>în</a:t>
            </a:r>
            <a:r>
              <a:rPr lang="en-US" dirty="0"/>
              <a:t> </a:t>
            </a:r>
            <a:r>
              <a:rPr lang="en-US" dirty="0" err="1"/>
              <a:t>timp</a:t>
            </a:r>
            <a:r>
              <a:rPr lang="en-US" dirty="0"/>
              <a:t> a </a:t>
            </a:r>
            <a:r>
              <a:rPr lang="en-US" dirty="0" err="1"/>
              <a:t>relațiilor</a:t>
            </a:r>
            <a:r>
              <a:rPr lang="en-US" dirty="0"/>
              <a:t> </a:t>
            </a:r>
            <a:r>
              <a:rPr lang="en-US" dirty="0" err="1"/>
              <a:t>și</a:t>
            </a:r>
            <a:r>
              <a:rPr lang="en-US" dirty="0"/>
              <a:t> </a:t>
            </a:r>
            <a:r>
              <a:rPr lang="en-US" dirty="0" err="1"/>
              <a:t>operațiunilor</a:t>
            </a:r>
            <a:r>
              <a:rPr lang="en-US" dirty="0"/>
              <a:t> </a:t>
            </a:r>
            <a:r>
              <a:rPr lang="en-US" dirty="0" err="1"/>
              <a:t>prin</a:t>
            </a:r>
            <a:r>
              <a:rPr lang="en-US" dirty="0"/>
              <a:t> care se </a:t>
            </a:r>
            <a:r>
              <a:rPr lang="en-US" dirty="0" err="1"/>
              <a:t>formează</a:t>
            </a:r>
            <a:r>
              <a:rPr lang="en-US" dirty="0"/>
              <a:t>, se </a:t>
            </a:r>
            <a:r>
              <a:rPr lang="en-US" dirty="0" err="1"/>
              <a:t>distribuie</a:t>
            </a:r>
            <a:r>
              <a:rPr lang="en-US" dirty="0"/>
              <a:t>, se </a:t>
            </a:r>
            <a:r>
              <a:rPr lang="en-US" dirty="0" err="1"/>
              <a:t>redistribuie</a:t>
            </a:r>
            <a:r>
              <a:rPr lang="en-US" dirty="0"/>
              <a:t> </a:t>
            </a:r>
            <a:r>
              <a:rPr lang="en-US" dirty="0" err="1"/>
              <a:t>și</a:t>
            </a:r>
            <a:r>
              <a:rPr lang="en-US" dirty="0"/>
              <a:t> se </a:t>
            </a:r>
            <a:r>
              <a:rPr lang="en-US" dirty="0" err="1"/>
              <a:t>utilizează</a:t>
            </a:r>
            <a:r>
              <a:rPr lang="en-US" dirty="0"/>
              <a:t> </a:t>
            </a:r>
            <a:r>
              <a:rPr lang="en-US" dirty="0" err="1"/>
              <a:t>resursele</a:t>
            </a:r>
            <a:r>
              <a:rPr lang="en-US" dirty="0"/>
              <a:t> </a:t>
            </a:r>
            <a:r>
              <a:rPr lang="en-US" dirty="0" err="1"/>
              <a:t>financiare</a:t>
            </a:r>
            <a:endParaRPr lang="ro-RO" dirty="0"/>
          </a:p>
          <a:p>
            <a:r>
              <a:rPr lang="en-US" b="1" dirty="0"/>
              <a:t>La </a:t>
            </a:r>
            <a:r>
              <a:rPr lang="en-US" b="1" dirty="0" err="1"/>
              <a:t>nivelul</a:t>
            </a:r>
            <a:r>
              <a:rPr lang="en-US" b="1" dirty="0"/>
              <a:t> </a:t>
            </a:r>
            <a:r>
              <a:rPr lang="en-US" b="1" dirty="0" err="1"/>
              <a:t>statului</a:t>
            </a:r>
            <a:r>
              <a:rPr lang="en-US" b="1" dirty="0"/>
              <a:t>:</a:t>
            </a:r>
            <a:r>
              <a:rPr lang="ro-RO" b="1" dirty="0"/>
              <a:t> </a:t>
            </a:r>
            <a:r>
              <a:rPr lang="en-US" b="1" i="1" dirty="0" err="1"/>
              <a:t>încasarea</a:t>
            </a:r>
            <a:r>
              <a:rPr lang="en-US" b="1" i="1" dirty="0"/>
              <a:t> </a:t>
            </a:r>
            <a:r>
              <a:rPr lang="en-US" b="1" i="1" dirty="0" err="1"/>
              <a:t>impozitelor</a:t>
            </a:r>
            <a:r>
              <a:rPr lang="en-US" b="1" i="1" dirty="0"/>
              <a:t> → </a:t>
            </a:r>
            <a:r>
              <a:rPr lang="en-US" b="1" i="1" dirty="0" err="1"/>
              <a:t>formarea</a:t>
            </a:r>
            <a:r>
              <a:rPr lang="en-US" b="1" i="1" dirty="0"/>
              <a:t> </a:t>
            </a:r>
            <a:r>
              <a:rPr lang="en-US" b="1" i="1" dirty="0" err="1"/>
              <a:t>bugetului</a:t>
            </a:r>
            <a:r>
              <a:rPr lang="en-US" b="1" i="1" dirty="0"/>
              <a:t> → </a:t>
            </a:r>
            <a:r>
              <a:rPr lang="en-US" b="1" i="1" dirty="0" err="1"/>
              <a:t>distribuirea</a:t>
            </a:r>
            <a:r>
              <a:rPr lang="en-US" b="1" i="1" dirty="0"/>
              <a:t> </a:t>
            </a:r>
            <a:r>
              <a:rPr lang="en-US" b="1" i="1" dirty="0" err="1"/>
              <a:t>fondurilor</a:t>
            </a:r>
            <a:r>
              <a:rPr lang="en-US" b="1" i="1" dirty="0"/>
              <a:t> → </a:t>
            </a:r>
            <a:r>
              <a:rPr lang="en-US" b="1" i="1" dirty="0" err="1"/>
              <a:t>finanțarea</a:t>
            </a:r>
            <a:r>
              <a:rPr lang="en-US" b="1" i="1" dirty="0"/>
              <a:t> </a:t>
            </a:r>
            <a:r>
              <a:rPr lang="en-US" b="1" i="1" dirty="0" err="1"/>
              <a:t>serviciilor</a:t>
            </a:r>
            <a:r>
              <a:rPr lang="en-US" b="1" i="1" dirty="0"/>
              <a:t> </a:t>
            </a:r>
            <a:r>
              <a:rPr lang="en-US" b="1" i="1" dirty="0" err="1"/>
              <a:t>publice</a:t>
            </a:r>
            <a:endParaRPr lang="ru-RU" i="1" dirty="0"/>
          </a:p>
          <a:p>
            <a:r>
              <a:rPr lang="en-US" b="1" dirty="0"/>
              <a:t>La </a:t>
            </a:r>
            <a:r>
              <a:rPr lang="en-US" b="1" dirty="0" err="1"/>
              <a:t>nivelul</a:t>
            </a:r>
            <a:r>
              <a:rPr lang="en-US" b="1" dirty="0"/>
              <a:t> </a:t>
            </a:r>
            <a:r>
              <a:rPr lang="en-US" b="1" dirty="0" err="1"/>
              <a:t>unei</a:t>
            </a:r>
            <a:r>
              <a:rPr lang="en-US" b="1" dirty="0"/>
              <a:t> </a:t>
            </a:r>
            <a:r>
              <a:rPr lang="en-US" b="1" dirty="0" err="1"/>
              <a:t>întreprinderi</a:t>
            </a:r>
            <a:r>
              <a:rPr lang="en-US" b="1" dirty="0"/>
              <a:t>:</a:t>
            </a:r>
            <a:r>
              <a:rPr lang="ro-RO" b="1" dirty="0"/>
              <a:t> </a:t>
            </a:r>
            <a:r>
              <a:rPr lang="en-US" b="1" i="1" dirty="0" err="1"/>
              <a:t>obținerea</a:t>
            </a:r>
            <a:r>
              <a:rPr lang="en-US" b="1" i="1" dirty="0"/>
              <a:t> </a:t>
            </a:r>
            <a:r>
              <a:rPr lang="en-US" b="1" i="1" dirty="0" err="1"/>
              <a:t>veniturilor</a:t>
            </a:r>
            <a:r>
              <a:rPr lang="en-US" b="1" i="1" dirty="0"/>
              <a:t> → </a:t>
            </a:r>
            <a:r>
              <a:rPr lang="en-US" b="1" i="1" dirty="0" err="1"/>
              <a:t>formarea</a:t>
            </a:r>
            <a:r>
              <a:rPr lang="en-US" b="1" i="1" dirty="0"/>
              <a:t> </a:t>
            </a:r>
            <a:r>
              <a:rPr lang="en-US" b="1" i="1" dirty="0" err="1"/>
              <a:t>resurselor</a:t>
            </a:r>
            <a:r>
              <a:rPr lang="en-US" b="1" i="1" dirty="0"/>
              <a:t> </a:t>
            </a:r>
            <a:r>
              <a:rPr lang="en-US" b="1" i="1" dirty="0" err="1"/>
              <a:t>financiare</a:t>
            </a:r>
            <a:r>
              <a:rPr lang="en-US" b="1" i="1" dirty="0"/>
              <a:t> → </a:t>
            </a:r>
            <a:r>
              <a:rPr lang="en-US" b="1" i="1" dirty="0" err="1"/>
              <a:t>plata</a:t>
            </a:r>
            <a:r>
              <a:rPr lang="en-US" b="1" i="1" dirty="0"/>
              <a:t> </a:t>
            </a:r>
            <a:r>
              <a:rPr lang="en-US" b="1" i="1" dirty="0" err="1"/>
              <a:t>cheltuielilor</a:t>
            </a:r>
            <a:r>
              <a:rPr lang="en-US" b="1" i="1" dirty="0"/>
              <a:t> → </a:t>
            </a:r>
            <a:r>
              <a:rPr lang="en-US" b="1" i="1" dirty="0" err="1"/>
              <a:t>obținerea</a:t>
            </a:r>
            <a:r>
              <a:rPr lang="en-US" b="1" i="1" dirty="0"/>
              <a:t> </a:t>
            </a:r>
            <a:r>
              <a:rPr lang="en-US" b="1" i="1" dirty="0" err="1"/>
              <a:t>profitului</a:t>
            </a:r>
            <a:r>
              <a:rPr lang="en-US" b="1" i="1" dirty="0"/>
              <a:t> → </a:t>
            </a:r>
            <a:r>
              <a:rPr lang="en-US" b="1" i="1" dirty="0" err="1"/>
              <a:t>reinvestire</a:t>
            </a:r>
            <a:r>
              <a:rPr lang="en-US" b="1" i="1" dirty="0"/>
              <a:t>/</a:t>
            </a:r>
            <a:r>
              <a:rPr lang="en-US" b="1" i="1" dirty="0" err="1"/>
              <a:t>distribuire</a:t>
            </a:r>
            <a:endParaRPr lang="ru-RU" i="1" dirty="0"/>
          </a:p>
          <a:p>
            <a:r>
              <a:rPr lang="en-US" b="1" dirty="0"/>
              <a:t>La </a:t>
            </a:r>
            <a:r>
              <a:rPr lang="en-US" b="1" dirty="0" err="1"/>
              <a:t>nivelul</a:t>
            </a:r>
            <a:r>
              <a:rPr lang="en-US" b="1" dirty="0"/>
              <a:t> </a:t>
            </a:r>
            <a:r>
              <a:rPr lang="en-US" b="1" dirty="0" err="1"/>
              <a:t>unei</a:t>
            </a:r>
            <a:r>
              <a:rPr lang="en-US" b="1" dirty="0"/>
              <a:t> </a:t>
            </a:r>
            <a:r>
              <a:rPr lang="en-US" b="1" dirty="0" err="1"/>
              <a:t>persoane</a:t>
            </a:r>
            <a:r>
              <a:rPr lang="en-US" b="1" dirty="0"/>
              <a:t>:</a:t>
            </a:r>
            <a:r>
              <a:rPr lang="ro-RO" b="1" dirty="0"/>
              <a:t> </a:t>
            </a:r>
            <a:r>
              <a:rPr lang="en-US" b="1" i="1" dirty="0" err="1"/>
              <a:t>obținerea</a:t>
            </a:r>
            <a:r>
              <a:rPr lang="en-US" b="1" i="1" dirty="0"/>
              <a:t> </a:t>
            </a:r>
            <a:r>
              <a:rPr lang="en-US" b="1" i="1" dirty="0" err="1"/>
              <a:t>salariului</a:t>
            </a:r>
            <a:r>
              <a:rPr lang="en-US" b="1" i="1" dirty="0"/>
              <a:t> → </a:t>
            </a:r>
            <a:r>
              <a:rPr lang="en-US" b="1" i="1" dirty="0" err="1"/>
              <a:t>economisire</a:t>
            </a:r>
            <a:r>
              <a:rPr lang="en-US" b="1" i="1" dirty="0"/>
              <a:t> → </a:t>
            </a:r>
            <a:r>
              <a:rPr lang="en-US" b="1" i="1" dirty="0" err="1"/>
              <a:t>creditare</a:t>
            </a:r>
            <a:r>
              <a:rPr lang="en-US" b="1" i="1" dirty="0"/>
              <a:t>/</a:t>
            </a:r>
            <a:r>
              <a:rPr lang="en-US" b="1" i="1" dirty="0" err="1"/>
              <a:t>investiție</a:t>
            </a:r>
            <a:r>
              <a:rPr lang="en-US" b="1" i="1" dirty="0"/>
              <a:t> → </a:t>
            </a:r>
            <a:r>
              <a:rPr lang="en-US" b="1" i="1" dirty="0" err="1"/>
              <a:t>consum</a:t>
            </a:r>
            <a:endParaRPr lang="ru-RU" i="1" dirty="0"/>
          </a:p>
          <a:p>
            <a:r>
              <a:rPr lang="en-US" b="1" dirty="0" err="1"/>
              <a:t>Mecanismul</a:t>
            </a:r>
            <a:r>
              <a:rPr lang="en-US" b="1" dirty="0"/>
              <a:t> </a:t>
            </a:r>
            <a:r>
              <a:rPr lang="en-US" b="1" dirty="0" err="1"/>
              <a:t>financiar</a:t>
            </a:r>
            <a:r>
              <a:rPr lang="en-US" dirty="0"/>
              <a:t> </a:t>
            </a:r>
            <a:r>
              <a:rPr lang="en-US" dirty="0" err="1"/>
              <a:t>reprezintă</a:t>
            </a:r>
            <a:r>
              <a:rPr lang="en-US" dirty="0"/>
              <a:t> </a:t>
            </a:r>
            <a:r>
              <a:rPr lang="en-US" dirty="0" err="1"/>
              <a:t>ansamblul</a:t>
            </a:r>
            <a:r>
              <a:rPr lang="en-US" dirty="0"/>
              <a:t> </a:t>
            </a:r>
            <a:r>
              <a:rPr lang="en-US" b="1" dirty="0" err="1"/>
              <a:t>metodelor</a:t>
            </a:r>
            <a:r>
              <a:rPr lang="en-US" b="1" dirty="0"/>
              <a:t>, </a:t>
            </a:r>
            <a:r>
              <a:rPr lang="en-US" b="1" dirty="0" err="1"/>
              <a:t>instrumentelor</a:t>
            </a:r>
            <a:r>
              <a:rPr lang="en-US" b="1" dirty="0"/>
              <a:t>, </a:t>
            </a:r>
            <a:r>
              <a:rPr lang="en-US" b="1" dirty="0" err="1"/>
              <a:t>regulilor</a:t>
            </a:r>
            <a:r>
              <a:rPr lang="en-US" b="1" dirty="0"/>
              <a:t>, </a:t>
            </a:r>
            <a:r>
              <a:rPr lang="en-US" b="1" dirty="0" err="1"/>
              <a:t>pârghiilor</a:t>
            </a:r>
            <a:r>
              <a:rPr lang="en-US" b="1" dirty="0"/>
              <a:t> </a:t>
            </a:r>
            <a:r>
              <a:rPr lang="en-US" b="1" dirty="0" err="1"/>
              <a:t>și</a:t>
            </a:r>
            <a:r>
              <a:rPr lang="en-US" b="1" dirty="0"/>
              <a:t> </a:t>
            </a:r>
            <a:r>
              <a:rPr lang="en-US" b="1" dirty="0" err="1"/>
              <a:t>procedurilor</a:t>
            </a:r>
            <a:r>
              <a:rPr lang="en-US" dirty="0"/>
              <a:t> </a:t>
            </a:r>
            <a:r>
              <a:rPr lang="en-US" dirty="0" err="1"/>
              <a:t>prin</a:t>
            </a:r>
            <a:r>
              <a:rPr lang="en-US" dirty="0"/>
              <a:t> care sunt </a:t>
            </a:r>
            <a:r>
              <a:rPr lang="en-US" dirty="0" err="1"/>
              <a:t>organizate</a:t>
            </a:r>
            <a:r>
              <a:rPr lang="en-US" dirty="0"/>
              <a:t> </a:t>
            </a:r>
            <a:r>
              <a:rPr lang="en-US" dirty="0" err="1"/>
              <a:t>și</a:t>
            </a:r>
            <a:r>
              <a:rPr lang="en-US" dirty="0"/>
              <a:t> </a:t>
            </a:r>
            <a:r>
              <a:rPr lang="en-US" dirty="0" err="1"/>
              <a:t>realizate</a:t>
            </a:r>
            <a:r>
              <a:rPr lang="en-US" dirty="0"/>
              <a:t> </a:t>
            </a:r>
            <a:r>
              <a:rPr lang="en-US" dirty="0" err="1"/>
              <a:t>relațiile</a:t>
            </a:r>
            <a:r>
              <a:rPr lang="en-US" dirty="0"/>
              <a:t> </a:t>
            </a:r>
            <a:r>
              <a:rPr lang="en-US" dirty="0" err="1"/>
              <a:t>financiare</a:t>
            </a:r>
            <a:r>
              <a:rPr lang="en-US" dirty="0"/>
              <a:t> </a:t>
            </a:r>
            <a:r>
              <a:rPr lang="en-US" dirty="0" err="1"/>
              <a:t>în</a:t>
            </a:r>
            <a:r>
              <a:rPr lang="en-US" dirty="0"/>
              <a:t> </a:t>
            </a:r>
            <a:r>
              <a:rPr lang="en-US" dirty="0" err="1"/>
              <a:t>economie</a:t>
            </a:r>
            <a:r>
              <a:rPr lang="en-US" dirty="0"/>
              <a:t>.</a:t>
            </a:r>
            <a:endParaRPr lang="ru-RU" dirty="0"/>
          </a:p>
          <a:p>
            <a:r>
              <a:rPr lang="ro-RO" b="1" dirty="0"/>
              <a:t>De ex</a:t>
            </a:r>
            <a:r>
              <a:rPr lang="ru-RU" b="1" dirty="0"/>
              <a:t>:</a:t>
            </a:r>
            <a:r>
              <a:rPr lang="ro-RO" b="1" dirty="0"/>
              <a:t> </a:t>
            </a:r>
            <a:r>
              <a:rPr lang="en-US" dirty="0" err="1"/>
              <a:t>Statul</a:t>
            </a:r>
            <a:r>
              <a:rPr lang="en-US" dirty="0"/>
              <a:t> </a:t>
            </a:r>
            <a:r>
              <a:rPr lang="en-US" dirty="0" err="1"/>
              <a:t>dorește</a:t>
            </a:r>
            <a:r>
              <a:rPr lang="en-US" dirty="0"/>
              <a:t> </a:t>
            </a:r>
            <a:r>
              <a:rPr lang="en-US" dirty="0" err="1"/>
              <a:t>să</a:t>
            </a:r>
            <a:r>
              <a:rPr lang="en-US" dirty="0"/>
              <a:t> </a:t>
            </a:r>
            <a:r>
              <a:rPr lang="en-US" dirty="0" err="1"/>
              <a:t>stimuleze</a:t>
            </a:r>
            <a:r>
              <a:rPr lang="en-US" dirty="0"/>
              <a:t> </a:t>
            </a:r>
            <a:r>
              <a:rPr lang="en-US" dirty="0" err="1"/>
              <a:t>investițiile</a:t>
            </a:r>
            <a:r>
              <a:rPr lang="en-US" dirty="0"/>
              <a:t>. </a:t>
            </a:r>
            <a:r>
              <a:rPr lang="en-US" dirty="0" err="1"/>
              <a:t>Poate</a:t>
            </a:r>
            <a:r>
              <a:rPr lang="en-US" dirty="0"/>
              <a:t> </a:t>
            </a:r>
            <a:r>
              <a:rPr lang="en-US" dirty="0" err="1"/>
              <a:t>utiliza</a:t>
            </a:r>
            <a:r>
              <a:rPr lang="en-US" dirty="0"/>
              <a:t> </a:t>
            </a:r>
            <a:r>
              <a:rPr lang="en-US" dirty="0" err="1"/>
              <a:t>mecanisme</a:t>
            </a:r>
            <a:r>
              <a:rPr lang="en-US" dirty="0"/>
              <a:t> </a:t>
            </a:r>
            <a:r>
              <a:rPr lang="en-US" dirty="0" err="1"/>
              <a:t>financiare</a:t>
            </a:r>
            <a:r>
              <a:rPr lang="en-US" dirty="0"/>
              <a:t> precum:</a:t>
            </a:r>
            <a:endParaRPr lang="ru-RU" dirty="0"/>
          </a:p>
          <a:p>
            <a:pPr lvl="0"/>
            <a:r>
              <a:rPr lang="ru-RU" dirty="0" err="1"/>
              <a:t>facilități</a:t>
            </a:r>
            <a:r>
              <a:rPr lang="ru-RU" dirty="0"/>
              <a:t> </a:t>
            </a:r>
            <a:r>
              <a:rPr lang="ru-RU" dirty="0" err="1"/>
              <a:t>fiscale</a:t>
            </a:r>
            <a:r>
              <a:rPr lang="ru-RU" dirty="0"/>
              <a:t>; </a:t>
            </a:r>
            <a:r>
              <a:rPr lang="ru-RU" dirty="0" err="1"/>
              <a:t>subvenții</a:t>
            </a:r>
            <a:r>
              <a:rPr lang="ru-RU" dirty="0"/>
              <a:t>; </a:t>
            </a:r>
            <a:r>
              <a:rPr lang="ru-RU" dirty="0" err="1"/>
              <a:t>garanții</a:t>
            </a:r>
            <a:r>
              <a:rPr lang="ru-RU" dirty="0"/>
              <a:t> </a:t>
            </a:r>
            <a:r>
              <a:rPr lang="ru-RU" dirty="0" err="1"/>
              <a:t>de</a:t>
            </a:r>
            <a:r>
              <a:rPr lang="ru-RU" dirty="0"/>
              <a:t> </a:t>
            </a:r>
            <a:r>
              <a:rPr lang="ru-RU" dirty="0" err="1"/>
              <a:t>stat</a:t>
            </a:r>
            <a:r>
              <a:rPr lang="ru-RU" dirty="0"/>
              <a:t>; </a:t>
            </a:r>
            <a:r>
              <a:rPr lang="ru-RU" dirty="0" err="1"/>
              <a:t>programe</a:t>
            </a:r>
            <a:r>
              <a:rPr lang="ru-RU" dirty="0"/>
              <a:t> </a:t>
            </a:r>
            <a:r>
              <a:rPr lang="ru-RU" dirty="0" err="1"/>
              <a:t>de</a:t>
            </a:r>
            <a:r>
              <a:rPr lang="ru-RU" dirty="0"/>
              <a:t> </a:t>
            </a:r>
            <a:r>
              <a:rPr lang="ru-RU" dirty="0" err="1"/>
              <a:t>creditare</a:t>
            </a:r>
            <a:r>
              <a:rPr lang="ru-RU" dirty="0"/>
              <a:t>; </a:t>
            </a:r>
            <a:r>
              <a:rPr lang="ru-RU" dirty="0" err="1"/>
              <a:t>dobânzi</a:t>
            </a:r>
            <a:r>
              <a:rPr lang="ru-RU" dirty="0"/>
              <a:t> </a:t>
            </a:r>
            <a:r>
              <a:rPr lang="ru-RU" dirty="0" err="1"/>
              <a:t>preferențiale</a:t>
            </a:r>
            <a:r>
              <a:rPr lang="ru-RU" dirty="0"/>
              <a:t>. </a:t>
            </a:r>
          </a:p>
          <a:p>
            <a:r>
              <a:rPr lang="en-US" dirty="0"/>
              <a:t>Deci </a:t>
            </a:r>
            <a:r>
              <a:rPr lang="en-US" b="1" dirty="0" err="1"/>
              <a:t>mecanismul</a:t>
            </a:r>
            <a:r>
              <a:rPr lang="en-US" b="1" dirty="0"/>
              <a:t> </a:t>
            </a:r>
            <a:r>
              <a:rPr lang="en-US" b="1" dirty="0" err="1"/>
              <a:t>financiar</a:t>
            </a:r>
            <a:r>
              <a:rPr lang="en-US" b="1" dirty="0"/>
              <a:t> </a:t>
            </a:r>
            <a:r>
              <a:rPr lang="en-US" b="1" dirty="0" err="1"/>
              <a:t>transformă</a:t>
            </a:r>
            <a:r>
              <a:rPr lang="en-US" b="1" dirty="0"/>
              <a:t> </a:t>
            </a:r>
            <a:r>
              <a:rPr lang="en-US" b="1" dirty="0" err="1"/>
              <a:t>obiectivele</a:t>
            </a:r>
            <a:r>
              <a:rPr lang="en-US" b="1" dirty="0"/>
              <a:t> </a:t>
            </a:r>
            <a:r>
              <a:rPr lang="en-US" b="1" dirty="0" err="1"/>
              <a:t>economice</a:t>
            </a:r>
            <a:r>
              <a:rPr lang="en-US" b="1" dirty="0"/>
              <a:t> </a:t>
            </a:r>
            <a:r>
              <a:rPr lang="en-US" b="1" dirty="0" err="1"/>
              <a:t>și</a:t>
            </a:r>
            <a:r>
              <a:rPr lang="en-US" b="1" dirty="0"/>
              <a:t> </a:t>
            </a:r>
            <a:r>
              <a:rPr lang="en-US" b="1" dirty="0" err="1"/>
              <a:t>financiare</a:t>
            </a:r>
            <a:r>
              <a:rPr lang="en-US" b="1" dirty="0"/>
              <a:t> </a:t>
            </a:r>
            <a:r>
              <a:rPr lang="en-US" b="1" dirty="0" err="1"/>
              <a:t>în</a:t>
            </a:r>
            <a:r>
              <a:rPr lang="en-US" b="1" dirty="0"/>
              <a:t> </a:t>
            </a:r>
            <a:r>
              <a:rPr lang="en-US" b="1" dirty="0" err="1"/>
              <a:t>acțiuni</a:t>
            </a:r>
            <a:r>
              <a:rPr lang="en-US" b="1" dirty="0"/>
              <a:t> concrete</a:t>
            </a:r>
            <a:endParaRPr lang="ru-RU" dirty="0"/>
          </a:p>
        </p:txBody>
      </p:sp>
      <p:pic>
        <p:nvPicPr>
          <p:cNvPr id="6" name="Picture 5">
            <a:extLst>
              <a:ext uri="{FF2B5EF4-FFF2-40B4-BE49-F238E27FC236}">
                <a16:creationId xmlns:a16="http://schemas.microsoft.com/office/drawing/2014/main" id="{E05164B5-C968-935A-42B6-CE2DB4A29ECB}"/>
              </a:ext>
            </a:extLst>
          </p:cNvPr>
          <p:cNvPicPr>
            <a:picLocks noChangeAspect="1"/>
          </p:cNvPicPr>
          <p:nvPr/>
        </p:nvPicPr>
        <p:blipFill>
          <a:blip r:embed="rId2"/>
          <a:stretch>
            <a:fillRect/>
          </a:stretch>
        </p:blipFill>
        <p:spPr>
          <a:xfrm>
            <a:off x="3382197" y="4648460"/>
            <a:ext cx="4892008" cy="2209540"/>
          </a:xfrm>
          <a:prstGeom prst="rect">
            <a:avLst/>
          </a:prstGeom>
        </p:spPr>
      </p:pic>
      <p:pic>
        <p:nvPicPr>
          <p:cNvPr id="7" name="Picture 6">
            <a:extLst>
              <a:ext uri="{FF2B5EF4-FFF2-40B4-BE49-F238E27FC236}">
                <a16:creationId xmlns:a16="http://schemas.microsoft.com/office/drawing/2014/main" id="{F6960B45-C882-27EF-ABD9-6F2998FC5E3B}"/>
              </a:ext>
            </a:extLst>
          </p:cNvPr>
          <p:cNvPicPr>
            <a:picLocks noChangeAspect="1"/>
          </p:cNvPicPr>
          <p:nvPr/>
        </p:nvPicPr>
        <p:blipFill>
          <a:blip r:embed="rId3"/>
          <a:stretch>
            <a:fillRect/>
          </a:stretch>
        </p:blipFill>
        <p:spPr>
          <a:xfrm>
            <a:off x="8054502" y="4648460"/>
            <a:ext cx="4137498" cy="2209540"/>
          </a:xfrm>
          <a:prstGeom prst="rect">
            <a:avLst/>
          </a:prstGeom>
        </p:spPr>
      </p:pic>
      <p:pic>
        <p:nvPicPr>
          <p:cNvPr id="8" name="Picture 7">
            <a:extLst>
              <a:ext uri="{FF2B5EF4-FFF2-40B4-BE49-F238E27FC236}">
                <a16:creationId xmlns:a16="http://schemas.microsoft.com/office/drawing/2014/main" id="{784B1EEA-7892-18BF-E05F-6EA2FE1B3150}"/>
              </a:ext>
            </a:extLst>
          </p:cNvPr>
          <p:cNvPicPr>
            <a:picLocks noChangeAspect="1"/>
          </p:cNvPicPr>
          <p:nvPr/>
        </p:nvPicPr>
        <p:blipFill>
          <a:blip r:embed="rId4"/>
          <a:stretch>
            <a:fillRect/>
          </a:stretch>
        </p:blipFill>
        <p:spPr>
          <a:xfrm>
            <a:off x="0" y="4648460"/>
            <a:ext cx="3917797" cy="2209540"/>
          </a:xfrm>
          <a:prstGeom prst="rect">
            <a:avLst/>
          </a:prstGeom>
        </p:spPr>
      </p:pic>
    </p:spTree>
    <p:extLst>
      <p:ext uri="{BB962C8B-B14F-4D97-AF65-F5344CB8AC3E}">
        <p14:creationId xmlns:p14="http://schemas.microsoft.com/office/powerpoint/2010/main" val="240109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00B0-713C-7AC4-BCDA-EE2AC95B3732}"/>
              </a:ext>
            </a:extLst>
          </p:cNvPr>
          <p:cNvSpPr>
            <a:spLocks noGrp="1"/>
          </p:cNvSpPr>
          <p:nvPr>
            <p:ph type="title"/>
          </p:nvPr>
        </p:nvSpPr>
        <p:spPr>
          <a:xfrm>
            <a:off x="233463" y="929577"/>
            <a:ext cx="3073941" cy="1589888"/>
          </a:xfrm>
        </p:spPr>
        <p:txBody>
          <a:bodyPr/>
          <a:lstStyle/>
          <a:p>
            <a:pPr algn="ctr"/>
            <a:r>
              <a:rPr lang="ro-RO" sz="2000" b="1" dirty="0">
                <a:solidFill>
                  <a:schemeClr val="tx1"/>
                </a:solidFill>
                <a:latin typeface="Arial" panose="020B0604020202020204" pitchFamily="34" charset="0"/>
                <a:cs typeface="Arial" panose="020B0604020202020204" pitchFamily="34" charset="0"/>
              </a:rPr>
              <a:t>R</a:t>
            </a:r>
            <a:r>
              <a:rPr lang="en-US" sz="2000" b="1" dirty="0" err="1">
                <a:solidFill>
                  <a:schemeClr val="tx1"/>
                </a:solidFill>
                <a:latin typeface="Arial" panose="020B0604020202020204" pitchFamily="34" charset="0"/>
                <a:cs typeface="Arial" panose="020B0604020202020204" pitchFamily="34" charset="0"/>
              </a:rPr>
              <a:t>olul</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sistemului</a:t>
            </a:r>
            <a:r>
              <a:rPr lang="en-US" sz="2000" b="1" dirty="0">
                <a:solidFill>
                  <a:schemeClr val="tx1"/>
                </a:solidFill>
                <a:latin typeface="Arial" panose="020B0604020202020204" pitchFamily="34" charset="0"/>
                <a:cs typeface="Arial" panose="020B0604020202020204" pitchFamily="34" charset="0"/>
              </a:rPr>
              <a:t> economic </a:t>
            </a:r>
            <a:r>
              <a:rPr lang="en-US" sz="2000" b="1" dirty="0" err="1">
                <a:solidFill>
                  <a:schemeClr val="tx1"/>
                </a:solidFill>
                <a:latin typeface="Arial" panose="020B0604020202020204" pitchFamily="34" charset="0"/>
                <a:cs typeface="Arial" panose="020B0604020202020204" pitchFamily="34" charset="0"/>
              </a:rPr>
              <a:t>asupra</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sistemului</a:t>
            </a:r>
            <a:r>
              <a:rPr lang="en-US" sz="2000" b="1" dirty="0">
                <a:solidFill>
                  <a:schemeClr val="tx1"/>
                </a:solidFill>
                <a:latin typeface="Arial" panose="020B0604020202020204" pitchFamily="34" charset="0"/>
                <a:cs typeface="Arial" panose="020B0604020202020204" pitchFamily="34" charset="0"/>
              </a:rPr>
              <a:t> social</a:t>
            </a:r>
            <a:br>
              <a:rPr lang="ru-RU" dirty="0"/>
            </a:br>
            <a:endParaRPr lang="ru-RU" dirty="0"/>
          </a:p>
        </p:txBody>
      </p:sp>
      <p:sp>
        <p:nvSpPr>
          <p:cNvPr id="3" name="Content Placeholder 2">
            <a:extLst>
              <a:ext uri="{FF2B5EF4-FFF2-40B4-BE49-F238E27FC236}">
                <a16:creationId xmlns:a16="http://schemas.microsoft.com/office/drawing/2014/main" id="{E082DFFA-3988-FE58-3470-ACE15134B9F8}"/>
              </a:ext>
            </a:extLst>
          </p:cNvPr>
          <p:cNvSpPr>
            <a:spLocks noGrp="1"/>
          </p:cNvSpPr>
          <p:nvPr>
            <p:ph idx="1"/>
          </p:nvPr>
        </p:nvSpPr>
        <p:spPr>
          <a:xfrm>
            <a:off x="3431523" y="280449"/>
            <a:ext cx="7315200" cy="3260419"/>
          </a:xfrm>
        </p:spPr>
        <p:txBody>
          <a:bodyPr>
            <a:normAutofit lnSpcReduction="10000"/>
          </a:bodyPr>
          <a:lstStyle/>
          <a:p>
            <a:pPr marL="0" indent="0">
              <a:buNone/>
            </a:pPr>
            <a:r>
              <a:rPr lang="en-US" dirty="0">
                <a:latin typeface="Times New Roman" panose="02020603050405020304" pitchFamily="18" charset="0"/>
                <a:ea typeface="Aptos" panose="020B0004020202020204" pitchFamily="34" charset="0"/>
              </a:rPr>
              <a:t>.</a:t>
            </a:r>
            <a:endParaRPr lang="ru-RU" dirty="0"/>
          </a:p>
          <a:p>
            <a:r>
              <a:rPr lang="en-US" b="1" dirty="0" err="1"/>
              <a:t>Sistemul</a:t>
            </a:r>
            <a:r>
              <a:rPr lang="en-US" b="1" dirty="0"/>
              <a:t> economic</a:t>
            </a:r>
            <a:r>
              <a:rPr lang="en-US" dirty="0"/>
              <a:t> </a:t>
            </a:r>
            <a:r>
              <a:rPr lang="en-US" dirty="0" err="1"/>
              <a:t>asigură</a:t>
            </a:r>
            <a:r>
              <a:rPr lang="en-US" dirty="0"/>
              <a:t> </a:t>
            </a:r>
            <a:r>
              <a:rPr lang="en-US" dirty="0" err="1"/>
              <a:t>baza</a:t>
            </a:r>
            <a:r>
              <a:rPr lang="en-US" dirty="0"/>
              <a:t> </a:t>
            </a:r>
            <a:r>
              <a:rPr lang="en-US" dirty="0" err="1"/>
              <a:t>materială</a:t>
            </a:r>
            <a:r>
              <a:rPr lang="en-US" dirty="0"/>
              <a:t> a </a:t>
            </a:r>
            <a:r>
              <a:rPr lang="en-US" dirty="0" err="1"/>
              <a:t>existenței</a:t>
            </a:r>
            <a:r>
              <a:rPr lang="en-US" dirty="0"/>
              <a:t> </a:t>
            </a:r>
            <a:r>
              <a:rPr lang="en-US" dirty="0" err="1"/>
              <a:t>societății</a:t>
            </a:r>
            <a:r>
              <a:rPr lang="en-US" dirty="0"/>
              <a:t>. Prin </a:t>
            </a:r>
            <a:r>
              <a:rPr lang="en-US" dirty="0" err="1"/>
              <a:t>producerea</a:t>
            </a:r>
            <a:r>
              <a:rPr lang="en-US" dirty="0"/>
              <a:t> </a:t>
            </a:r>
            <a:r>
              <a:rPr lang="en-US" dirty="0" err="1"/>
              <a:t>și</a:t>
            </a:r>
            <a:r>
              <a:rPr lang="en-US" dirty="0"/>
              <a:t> </a:t>
            </a:r>
            <a:r>
              <a:rPr lang="en-US" dirty="0" err="1"/>
              <a:t>distribuirea</a:t>
            </a:r>
            <a:r>
              <a:rPr lang="en-US" dirty="0"/>
              <a:t> </a:t>
            </a:r>
            <a:r>
              <a:rPr lang="en-US" dirty="0" err="1"/>
              <a:t>bunurilor</a:t>
            </a:r>
            <a:r>
              <a:rPr lang="en-US" dirty="0"/>
              <a:t> </a:t>
            </a:r>
            <a:r>
              <a:rPr lang="en-US" dirty="0" err="1"/>
              <a:t>și</a:t>
            </a:r>
            <a:r>
              <a:rPr lang="en-US" dirty="0"/>
              <a:t> </a:t>
            </a:r>
            <a:r>
              <a:rPr lang="en-US" dirty="0" err="1"/>
              <a:t>serviciilor</a:t>
            </a:r>
            <a:r>
              <a:rPr lang="en-US" dirty="0"/>
              <a:t> se </a:t>
            </a:r>
            <a:r>
              <a:rPr lang="en-US" dirty="0" err="1"/>
              <a:t>creează</a:t>
            </a:r>
            <a:r>
              <a:rPr lang="en-US" dirty="0"/>
              <a:t> </a:t>
            </a:r>
            <a:r>
              <a:rPr lang="en-US" dirty="0" err="1"/>
              <a:t>resursele</a:t>
            </a:r>
            <a:r>
              <a:rPr lang="en-US" dirty="0"/>
              <a:t> </a:t>
            </a:r>
            <a:r>
              <a:rPr lang="en-US" dirty="0" err="1"/>
              <a:t>necesare</a:t>
            </a:r>
            <a:r>
              <a:rPr lang="en-US" dirty="0"/>
              <a:t> </a:t>
            </a:r>
            <a:r>
              <a:rPr lang="en-US" dirty="0" err="1"/>
              <a:t>satisfacerii</a:t>
            </a:r>
            <a:r>
              <a:rPr lang="en-US" dirty="0"/>
              <a:t> </a:t>
            </a:r>
            <a:r>
              <a:rPr lang="en-US" dirty="0" err="1"/>
              <a:t>nevoilor</a:t>
            </a:r>
            <a:r>
              <a:rPr lang="en-US" dirty="0"/>
              <a:t> </a:t>
            </a:r>
            <a:r>
              <a:rPr lang="en-US" dirty="0" err="1"/>
              <a:t>populației</a:t>
            </a:r>
            <a:r>
              <a:rPr lang="en-US" dirty="0"/>
              <a:t>.</a:t>
            </a:r>
            <a:endParaRPr lang="ru-RU" dirty="0"/>
          </a:p>
          <a:p>
            <a:pPr lvl="0"/>
            <a:r>
              <a:rPr lang="en-US" i="1" dirty="0" err="1"/>
              <a:t>crearea</a:t>
            </a:r>
            <a:r>
              <a:rPr lang="en-US" i="1" dirty="0"/>
              <a:t> </a:t>
            </a:r>
            <a:r>
              <a:rPr lang="en-US" i="1" dirty="0" err="1"/>
              <a:t>locurilor</a:t>
            </a:r>
            <a:r>
              <a:rPr lang="en-US" i="1" dirty="0"/>
              <a:t> de </a:t>
            </a:r>
            <a:r>
              <a:rPr lang="en-US" i="1" dirty="0" err="1"/>
              <a:t>muncă</a:t>
            </a:r>
            <a:r>
              <a:rPr lang="en-US" i="1" dirty="0"/>
              <a:t> </a:t>
            </a:r>
            <a:r>
              <a:rPr lang="en-US" i="1" dirty="0" err="1"/>
              <a:t>și</a:t>
            </a:r>
            <a:r>
              <a:rPr lang="en-US" i="1" dirty="0"/>
              <a:t> a </a:t>
            </a:r>
            <a:r>
              <a:rPr lang="en-US" i="1" dirty="0" err="1"/>
              <a:t>veniturilor</a:t>
            </a:r>
            <a:r>
              <a:rPr lang="en-US" i="1" dirty="0"/>
              <a:t>; </a:t>
            </a:r>
            <a:endParaRPr lang="ru-RU" i="1" dirty="0"/>
          </a:p>
          <a:p>
            <a:pPr lvl="0"/>
            <a:r>
              <a:rPr lang="en-US" i="1" dirty="0" err="1"/>
              <a:t>asigurarea</a:t>
            </a:r>
            <a:r>
              <a:rPr lang="en-US" i="1" dirty="0"/>
              <a:t> </a:t>
            </a:r>
            <a:r>
              <a:rPr lang="en-US" i="1" dirty="0" err="1"/>
              <a:t>bunurilor</a:t>
            </a:r>
            <a:r>
              <a:rPr lang="en-US" i="1" dirty="0"/>
              <a:t> </a:t>
            </a:r>
            <a:r>
              <a:rPr lang="en-US" i="1" dirty="0" err="1"/>
              <a:t>și</a:t>
            </a:r>
            <a:r>
              <a:rPr lang="en-US" i="1" dirty="0"/>
              <a:t> </a:t>
            </a:r>
            <a:r>
              <a:rPr lang="en-US" i="1" dirty="0" err="1"/>
              <a:t>serviciilor</a:t>
            </a:r>
            <a:r>
              <a:rPr lang="en-US" i="1" dirty="0"/>
              <a:t> </a:t>
            </a:r>
            <a:r>
              <a:rPr lang="en-US" i="1" dirty="0" err="1"/>
              <a:t>necesare</a:t>
            </a:r>
            <a:r>
              <a:rPr lang="en-US" i="1" dirty="0"/>
              <a:t> </a:t>
            </a:r>
            <a:r>
              <a:rPr lang="en-US" i="1" dirty="0" err="1"/>
              <a:t>populației</a:t>
            </a:r>
            <a:r>
              <a:rPr lang="en-US" i="1" dirty="0"/>
              <a:t>; </a:t>
            </a:r>
            <a:endParaRPr lang="ru-RU" i="1" dirty="0"/>
          </a:p>
          <a:p>
            <a:pPr lvl="0"/>
            <a:r>
              <a:rPr lang="en-US" i="1" dirty="0" err="1"/>
              <a:t>determinarea</a:t>
            </a:r>
            <a:r>
              <a:rPr lang="en-US" i="1" dirty="0"/>
              <a:t> </a:t>
            </a:r>
            <a:r>
              <a:rPr lang="en-US" i="1" dirty="0" err="1"/>
              <a:t>nivelului</a:t>
            </a:r>
            <a:r>
              <a:rPr lang="en-US" i="1" dirty="0"/>
              <a:t> </a:t>
            </a:r>
            <a:r>
              <a:rPr lang="en-US" i="1" dirty="0" err="1"/>
              <a:t>salariilor</a:t>
            </a:r>
            <a:r>
              <a:rPr lang="en-US" i="1" dirty="0"/>
              <a:t> </a:t>
            </a:r>
            <a:r>
              <a:rPr lang="en-US" i="1" dirty="0" err="1"/>
              <a:t>și</a:t>
            </a:r>
            <a:r>
              <a:rPr lang="en-US" i="1" dirty="0"/>
              <a:t> </a:t>
            </a:r>
            <a:r>
              <a:rPr lang="en-US" i="1" dirty="0" err="1"/>
              <a:t>veniturilor</a:t>
            </a:r>
            <a:r>
              <a:rPr lang="en-US" i="1" dirty="0"/>
              <a:t>; </a:t>
            </a:r>
            <a:endParaRPr lang="ro-RO" i="1" dirty="0"/>
          </a:p>
          <a:p>
            <a:pPr lvl="0"/>
            <a:r>
              <a:rPr lang="en-US" i="1" dirty="0" err="1"/>
              <a:t>reducerea</a:t>
            </a:r>
            <a:r>
              <a:rPr lang="en-US" i="1" dirty="0"/>
              <a:t> </a:t>
            </a:r>
            <a:r>
              <a:rPr lang="en-US" i="1" dirty="0" err="1"/>
              <a:t>sau</a:t>
            </a:r>
            <a:r>
              <a:rPr lang="en-US" i="1" dirty="0"/>
              <a:t> </a:t>
            </a:r>
            <a:r>
              <a:rPr lang="en-US" i="1" dirty="0" err="1"/>
              <a:t>accentuarea</a:t>
            </a:r>
            <a:r>
              <a:rPr lang="en-US" i="1" dirty="0"/>
              <a:t> </a:t>
            </a:r>
            <a:r>
              <a:rPr lang="en-US" i="1" dirty="0" err="1"/>
              <a:t>sărăciei</a:t>
            </a:r>
            <a:r>
              <a:rPr lang="en-US" i="1" dirty="0"/>
              <a:t> </a:t>
            </a:r>
            <a:r>
              <a:rPr lang="en-US" i="1" dirty="0" err="1"/>
              <a:t>și</a:t>
            </a:r>
            <a:r>
              <a:rPr lang="en-US" i="1" dirty="0"/>
              <a:t> </a:t>
            </a:r>
            <a:r>
              <a:rPr lang="en-US" i="1" dirty="0" err="1"/>
              <a:t>inegalităților</a:t>
            </a:r>
            <a:r>
              <a:rPr lang="en-US" i="1" dirty="0"/>
              <a:t>; </a:t>
            </a:r>
            <a:endParaRPr lang="ru-RU" i="1" dirty="0"/>
          </a:p>
          <a:p>
            <a:r>
              <a:rPr lang="en-US" i="1" dirty="0" err="1"/>
              <a:t>stimularea</a:t>
            </a:r>
            <a:r>
              <a:rPr lang="en-US" i="1" dirty="0"/>
              <a:t> </a:t>
            </a:r>
            <a:r>
              <a:rPr lang="en-US" i="1" dirty="0" err="1"/>
              <a:t>educației</a:t>
            </a:r>
            <a:r>
              <a:rPr lang="en-US" i="1" dirty="0"/>
              <a:t>, </a:t>
            </a:r>
            <a:r>
              <a:rPr lang="en-US" i="1" dirty="0" err="1"/>
              <a:t>sănătății</a:t>
            </a:r>
            <a:r>
              <a:rPr lang="en-US" i="1" dirty="0"/>
              <a:t> </a:t>
            </a:r>
            <a:r>
              <a:rPr lang="en-US" i="1" dirty="0" err="1"/>
              <a:t>și</a:t>
            </a:r>
            <a:r>
              <a:rPr lang="en-US" i="1" dirty="0"/>
              <a:t> </a:t>
            </a:r>
            <a:r>
              <a:rPr lang="en-US" i="1" dirty="0" err="1"/>
              <a:t>dezvoltării</a:t>
            </a:r>
            <a:r>
              <a:rPr lang="en-US" i="1" dirty="0"/>
              <a:t> </a:t>
            </a:r>
            <a:r>
              <a:rPr lang="en-US" i="1" dirty="0" err="1"/>
              <a:t>sociale</a:t>
            </a:r>
            <a:endParaRPr lang="ru-RU" i="1" dirty="0"/>
          </a:p>
          <a:p>
            <a:endParaRPr lang="ru-RU" dirty="0"/>
          </a:p>
        </p:txBody>
      </p:sp>
      <p:pic>
        <p:nvPicPr>
          <p:cNvPr id="4" name="Picture 3">
            <a:extLst>
              <a:ext uri="{FF2B5EF4-FFF2-40B4-BE49-F238E27FC236}">
                <a16:creationId xmlns:a16="http://schemas.microsoft.com/office/drawing/2014/main" id="{9BE7B265-1787-E2D2-8997-D64999CDEDA7}"/>
              </a:ext>
            </a:extLst>
          </p:cNvPr>
          <p:cNvPicPr>
            <a:picLocks noChangeAspect="1"/>
          </p:cNvPicPr>
          <p:nvPr/>
        </p:nvPicPr>
        <p:blipFill>
          <a:blip r:embed="rId2"/>
          <a:stretch>
            <a:fillRect/>
          </a:stretch>
        </p:blipFill>
        <p:spPr>
          <a:xfrm>
            <a:off x="3719621" y="3682653"/>
            <a:ext cx="6739003" cy="2656903"/>
          </a:xfrm>
          <a:prstGeom prst="rect">
            <a:avLst/>
          </a:prstGeom>
        </p:spPr>
      </p:pic>
      <p:sp>
        <p:nvSpPr>
          <p:cNvPr id="6" name="TextBox 5">
            <a:extLst>
              <a:ext uri="{FF2B5EF4-FFF2-40B4-BE49-F238E27FC236}">
                <a16:creationId xmlns:a16="http://schemas.microsoft.com/office/drawing/2014/main" id="{4A28CD23-1672-D68A-CB40-B696BE0B9BF9}"/>
              </a:ext>
            </a:extLst>
          </p:cNvPr>
          <p:cNvSpPr txBox="1"/>
          <p:nvPr/>
        </p:nvSpPr>
        <p:spPr>
          <a:xfrm>
            <a:off x="233462" y="2643665"/>
            <a:ext cx="3073941" cy="2554545"/>
          </a:xfrm>
          <a:prstGeom prst="rect">
            <a:avLst/>
          </a:prstGeom>
          <a:noFill/>
        </p:spPr>
        <p:txBody>
          <a:bodyPr wrap="square">
            <a:spAutoFit/>
          </a:bodyPr>
          <a:lstStyle/>
          <a:p>
            <a:pPr algn="ctr"/>
            <a:r>
              <a:rPr lang="en-US" sz="1600" i="1" dirty="0" err="1">
                <a:latin typeface="Times New Roman" panose="02020603050405020304" pitchFamily="18" charset="0"/>
                <a:ea typeface="Aptos" panose="020B0004020202020204" pitchFamily="34" charset="0"/>
              </a:rPr>
              <a:t>Dacă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privim</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societatea</a:t>
            </a:r>
            <a:r>
              <a:rPr lang="en-US" sz="1600" i="1" dirty="0">
                <a:latin typeface="Times New Roman" panose="02020603050405020304" pitchFamily="18" charset="0"/>
                <a:ea typeface="Aptos" panose="020B0004020202020204" pitchFamily="34" charset="0"/>
              </a:rPr>
              <a:t> ca pe un organism </a:t>
            </a:r>
            <a:r>
              <a:rPr lang="en-US" sz="1600" i="1" dirty="0" err="1">
                <a:latin typeface="Times New Roman" panose="02020603050405020304" pitchFamily="18" charset="0"/>
                <a:ea typeface="Aptos" panose="020B0004020202020204" pitchFamily="34" charset="0"/>
              </a:rPr>
              <a:t>viu</a:t>
            </a:r>
            <a:r>
              <a:rPr lang="en-US" sz="1600"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sistemul</a:t>
            </a:r>
            <a:r>
              <a:rPr lang="en-US" sz="1600" b="1" i="1" dirty="0">
                <a:latin typeface="Times New Roman" panose="02020603050405020304" pitchFamily="18" charset="0"/>
                <a:ea typeface="Aptos" panose="020B0004020202020204" pitchFamily="34" charset="0"/>
              </a:rPr>
              <a:t> economic </a:t>
            </a:r>
            <a:r>
              <a:rPr lang="en-US" sz="1600" b="1" i="1" dirty="0" err="1">
                <a:latin typeface="Times New Roman" panose="02020603050405020304" pitchFamily="18" charset="0"/>
                <a:ea typeface="Aptos" panose="020B0004020202020204" pitchFamily="34" charset="0"/>
              </a:rPr>
              <a:t>reprezintă</a:t>
            </a:r>
            <a:r>
              <a:rPr lang="en-US" sz="1600" b="1"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întregul</a:t>
            </a:r>
            <a:r>
              <a:rPr lang="en-US" sz="1600" b="1"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corp</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organele</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mușchii</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activitatea</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fizică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în</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timp</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ce</a:t>
            </a:r>
            <a:r>
              <a:rPr lang="en-US" sz="1600"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sistemul</a:t>
            </a:r>
            <a:r>
              <a:rPr lang="en-US" sz="1600" b="1"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financiar</a:t>
            </a:r>
            <a:r>
              <a:rPr lang="en-US" sz="1600" b="1"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este</a:t>
            </a:r>
            <a:r>
              <a:rPr lang="en-US" sz="1600" b="1" i="1" dirty="0">
                <a:latin typeface="Times New Roman" panose="02020603050405020304" pitchFamily="18" charset="0"/>
                <a:ea typeface="Aptos" panose="020B0004020202020204" pitchFamily="34" charset="0"/>
              </a:rPr>
              <a:t> </a:t>
            </a:r>
            <a:r>
              <a:rPr lang="en-US" sz="1600" b="1" i="1" dirty="0" err="1">
                <a:latin typeface="Times New Roman" panose="02020603050405020304" pitchFamily="18" charset="0"/>
                <a:ea typeface="Aptos" panose="020B0004020202020204" pitchFamily="34" charset="0"/>
              </a:rPr>
              <a:t>sistemul</a:t>
            </a:r>
            <a:r>
              <a:rPr lang="en-US" sz="1600" b="1" i="1" dirty="0">
                <a:latin typeface="Times New Roman" panose="02020603050405020304" pitchFamily="18" charset="0"/>
                <a:ea typeface="Aptos" panose="020B0004020202020204" pitchFamily="34" charset="0"/>
              </a:rPr>
              <a:t> circulator</a:t>
            </a:r>
            <a:r>
              <a:rPr lang="en-US" sz="1600" i="1" dirty="0">
                <a:latin typeface="Times New Roman" panose="02020603050405020304" pitchFamily="18" charset="0"/>
                <a:ea typeface="Aptos" panose="020B0004020202020204" pitchFamily="34" charset="0"/>
              </a:rPr>
              <a:t>. </a:t>
            </a:r>
            <a:endParaRPr lang="ro-RO" sz="1600" i="1" dirty="0">
              <a:latin typeface="Times New Roman" panose="02020603050405020304" pitchFamily="18" charset="0"/>
              <a:ea typeface="Aptos" panose="020B0004020202020204" pitchFamily="34" charset="0"/>
            </a:endParaRPr>
          </a:p>
          <a:p>
            <a:pPr algn="ctr"/>
            <a:r>
              <a:rPr lang="en-US" sz="1600" i="1" dirty="0">
                <a:latin typeface="Times New Roman" panose="02020603050405020304" pitchFamily="18" charset="0"/>
                <a:ea typeface="Aptos" panose="020B0004020202020204" pitchFamily="34" charset="0"/>
              </a:rPr>
              <a:t>El </a:t>
            </a:r>
            <a:r>
              <a:rPr lang="en-US" sz="1600" i="1" dirty="0" err="1">
                <a:latin typeface="Times New Roman" panose="02020603050405020304" pitchFamily="18" charset="0"/>
                <a:ea typeface="Aptos" panose="020B0004020202020204" pitchFamily="34" charset="0"/>
              </a:rPr>
              <a:t>transportă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sângele</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economiei</a:t>
            </a:r>
            <a:r>
              <a:rPr lang="en-US" sz="1600" i="1" dirty="0">
                <a:latin typeface="Times New Roman" panose="02020603050405020304" pitchFamily="18" charset="0"/>
                <a:ea typeface="Aptos" panose="020B0004020202020204" pitchFamily="34" charset="0"/>
              </a:rPr>
              <a:t> — </a:t>
            </a:r>
            <a:r>
              <a:rPr lang="en-US" sz="1600" i="1" dirty="0" err="1">
                <a:latin typeface="Times New Roman" panose="02020603050405020304" pitchFamily="18" charset="0"/>
                <a:ea typeface="Aptos" panose="020B0004020202020204" pitchFamily="34" charset="0"/>
              </a:rPr>
              <a:t>adică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banii</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și</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capitalul</a:t>
            </a:r>
            <a:r>
              <a:rPr lang="en-US" sz="1600" i="1" dirty="0">
                <a:latin typeface="Times New Roman" panose="02020603050405020304" pitchFamily="18" charset="0"/>
                <a:ea typeface="Aptos" panose="020B0004020202020204" pitchFamily="34" charset="0"/>
              </a:rPr>
              <a:t> — </a:t>
            </a:r>
            <a:r>
              <a:rPr lang="en-US" sz="1600" i="1" dirty="0" err="1">
                <a:latin typeface="Times New Roman" panose="02020603050405020304" pitchFamily="18" charset="0"/>
                <a:ea typeface="Aptos" panose="020B0004020202020204" pitchFamily="34" charset="0"/>
              </a:rPr>
              <a:t>acolo</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unde</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este</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nevoie</a:t>
            </a:r>
            <a:r>
              <a:rPr lang="en-US" sz="1600" i="1" dirty="0">
                <a:latin typeface="Times New Roman" panose="02020603050405020304" pitchFamily="18" charset="0"/>
                <a:ea typeface="Aptos" panose="020B0004020202020204" pitchFamily="34" charset="0"/>
              </a:rPr>
              <a:t> de </a:t>
            </a:r>
            <a:r>
              <a:rPr lang="en-US" sz="1600" i="1" dirty="0" err="1">
                <a:latin typeface="Times New Roman" panose="02020603050405020304" pitchFamily="18" charset="0"/>
                <a:ea typeface="Aptos" panose="020B0004020202020204" pitchFamily="34" charset="0"/>
              </a:rPr>
              <a:t>el</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pentru</a:t>
            </a:r>
            <a:r>
              <a:rPr lang="en-US" sz="1600" i="1" dirty="0">
                <a:latin typeface="Times New Roman" panose="02020603050405020304" pitchFamily="18" charset="0"/>
                <a:ea typeface="Aptos" panose="020B0004020202020204" pitchFamily="34" charset="0"/>
              </a:rPr>
              <a:t> ca </a:t>
            </a:r>
            <a:r>
              <a:rPr lang="en-US" sz="1600" i="1" dirty="0" err="1">
                <a:latin typeface="Times New Roman" panose="02020603050405020304" pitchFamily="18" charset="0"/>
                <a:ea typeface="Aptos" panose="020B0004020202020204" pitchFamily="34" charset="0"/>
              </a:rPr>
              <a:t>restul</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corpului</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să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poată</a:t>
            </a:r>
            <a:r>
              <a:rPr lang="en-US" sz="1600" i="1" dirty="0">
                <a:latin typeface="Times New Roman" panose="02020603050405020304" pitchFamily="18" charset="0"/>
                <a:ea typeface="Aptos" panose="020B0004020202020204" pitchFamily="34" charset="0"/>
              </a:rPr>
              <a:t> </a:t>
            </a:r>
            <a:r>
              <a:rPr lang="en-US" sz="1600" i="1" dirty="0" err="1">
                <a:latin typeface="Times New Roman" panose="02020603050405020304" pitchFamily="18" charset="0"/>
                <a:ea typeface="Aptos" panose="020B0004020202020204" pitchFamily="34" charset="0"/>
              </a:rPr>
              <a:t>funcționa</a:t>
            </a:r>
            <a:endParaRPr lang="ru-RU" sz="1600" i="1" dirty="0"/>
          </a:p>
        </p:txBody>
      </p:sp>
    </p:spTree>
    <p:extLst>
      <p:ext uri="{BB962C8B-B14F-4D97-AF65-F5344CB8AC3E}">
        <p14:creationId xmlns:p14="http://schemas.microsoft.com/office/powerpoint/2010/main" val="132971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C963A-FB02-7996-A94D-F64189859E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8AB2E8-AA89-201C-744C-84073EC42E63}"/>
              </a:ext>
            </a:extLst>
          </p:cNvPr>
          <p:cNvSpPr>
            <a:spLocks noGrp="1"/>
          </p:cNvSpPr>
          <p:nvPr>
            <p:ph type="title"/>
          </p:nvPr>
        </p:nvSpPr>
        <p:spPr>
          <a:xfrm>
            <a:off x="252918" y="1123837"/>
            <a:ext cx="3073941" cy="4601183"/>
          </a:xfrm>
        </p:spPr>
        <p:txBody>
          <a:bodyPr>
            <a:normAutofit/>
          </a:bodyPr>
          <a:lstStyle/>
          <a:p>
            <a:pPr algn="ctr"/>
            <a:r>
              <a:rPr lang="ro-RO" sz="2000" b="1" dirty="0">
                <a:solidFill>
                  <a:schemeClr val="tx1"/>
                </a:solidFill>
                <a:latin typeface="Arial" panose="020B0604020202020204" pitchFamily="34" charset="0"/>
                <a:cs typeface="Arial" panose="020B0604020202020204" pitchFamily="34" charset="0"/>
              </a:rPr>
              <a:t>R</a:t>
            </a:r>
            <a:r>
              <a:rPr lang="en-US" sz="2000" b="1" dirty="0" err="1">
                <a:solidFill>
                  <a:schemeClr val="tx1"/>
                </a:solidFill>
                <a:latin typeface="Arial" panose="020B0604020202020204" pitchFamily="34" charset="0"/>
                <a:cs typeface="Arial" panose="020B0604020202020204" pitchFamily="34" charset="0"/>
              </a:rPr>
              <a:t>olul</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sistemului</a:t>
            </a:r>
            <a:r>
              <a:rPr lang="en-US" sz="2000" b="1" dirty="0">
                <a:solidFill>
                  <a:schemeClr val="tx1"/>
                </a:solidFill>
                <a:latin typeface="Arial" panose="020B0604020202020204" pitchFamily="34" charset="0"/>
                <a:cs typeface="Arial" panose="020B0604020202020204" pitchFamily="34" charset="0"/>
              </a:rPr>
              <a:t> </a:t>
            </a:r>
            <a:r>
              <a:rPr lang="ro-RO" sz="2000" b="1" dirty="0">
                <a:solidFill>
                  <a:schemeClr val="tx1"/>
                </a:solidFill>
                <a:latin typeface="Arial" panose="020B0604020202020204" pitchFamily="34" charset="0"/>
                <a:cs typeface="Arial" panose="020B0604020202020204" pitchFamily="34" charset="0"/>
              </a:rPr>
              <a:t>financiar</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asupra</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sistemului</a:t>
            </a:r>
            <a:r>
              <a:rPr lang="en-US" sz="2000" b="1" dirty="0">
                <a:solidFill>
                  <a:schemeClr val="tx1"/>
                </a:solidFill>
                <a:latin typeface="Arial" panose="020B0604020202020204" pitchFamily="34" charset="0"/>
                <a:cs typeface="Arial" panose="020B0604020202020204" pitchFamily="34" charset="0"/>
              </a:rPr>
              <a:t> social</a:t>
            </a:r>
            <a:br>
              <a:rPr lang="ro-RO" sz="2000" b="1" dirty="0">
                <a:solidFill>
                  <a:schemeClr val="tx1"/>
                </a:solidFill>
                <a:latin typeface="Arial" panose="020B0604020202020204" pitchFamily="34" charset="0"/>
                <a:cs typeface="Arial" panose="020B0604020202020204" pitchFamily="34" charset="0"/>
              </a:rPr>
            </a:br>
            <a:br>
              <a:rPr lang="ru-RU" dirty="0">
                <a:solidFill>
                  <a:schemeClr val="tx1"/>
                </a:solidFill>
              </a:rPr>
            </a:br>
            <a:r>
              <a:rPr lang="en-US" sz="1800" i="1" dirty="0" err="1">
                <a:solidFill>
                  <a:schemeClr val="tx1"/>
                </a:solidFill>
                <a:latin typeface="Arial" panose="020B0604020202020204" pitchFamily="34" charset="0"/>
                <a:cs typeface="Arial" panose="020B0604020202020204" pitchFamily="34" charset="0"/>
              </a:rPr>
              <a:t>Sistemul</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financiar</a:t>
            </a:r>
            <a:r>
              <a:rPr lang="en-US" sz="1800" i="1" dirty="0">
                <a:solidFill>
                  <a:schemeClr val="tx1"/>
                </a:solidFill>
                <a:latin typeface="Arial" panose="020B0604020202020204" pitchFamily="34" charset="0"/>
                <a:cs typeface="Arial" panose="020B0604020202020204" pitchFamily="34" charset="0"/>
              </a:rPr>
              <a:t> are </a:t>
            </a:r>
            <a:r>
              <a:rPr lang="en-US" sz="1800" i="1" dirty="0" err="1">
                <a:solidFill>
                  <a:schemeClr val="tx1"/>
                </a:solidFill>
                <a:latin typeface="Arial" panose="020B0604020202020204" pitchFamily="34" charset="0"/>
                <a:cs typeface="Arial" panose="020B0604020202020204" pitchFamily="34" charset="0"/>
              </a:rPr>
              <a:t>rolul</a:t>
            </a:r>
            <a:r>
              <a:rPr lang="en-US" sz="1800" i="1" dirty="0">
                <a:solidFill>
                  <a:schemeClr val="tx1"/>
                </a:solidFill>
                <a:latin typeface="Arial" panose="020B0604020202020204" pitchFamily="34" charset="0"/>
                <a:cs typeface="Arial" panose="020B0604020202020204" pitchFamily="34" charset="0"/>
              </a:rPr>
              <a:t> de a </a:t>
            </a:r>
            <a:r>
              <a:rPr lang="en-US" sz="1800" i="1" dirty="0" err="1">
                <a:solidFill>
                  <a:schemeClr val="tx1"/>
                </a:solidFill>
                <a:latin typeface="Arial" panose="020B0604020202020204" pitchFamily="34" charset="0"/>
                <a:cs typeface="Arial" panose="020B0604020202020204" pitchFamily="34" charset="0"/>
              </a:rPr>
              <a:t>mobiliza</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distribui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și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redistribui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resursele</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financiare</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între</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diferiții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participanți</a:t>
            </a:r>
            <a:r>
              <a:rPr lang="en-US" sz="1800" i="1" dirty="0">
                <a:solidFill>
                  <a:schemeClr val="tx1"/>
                </a:solidFill>
                <a:latin typeface="Arial" panose="020B0604020202020204" pitchFamily="34" charset="0"/>
                <a:cs typeface="Arial" panose="020B0604020202020204" pitchFamily="34" charset="0"/>
              </a:rPr>
              <a:t> la </a:t>
            </a:r>
            <a:r>
              <a:rPr lang="en-US" sz="1800" i="1" dirty="0" err="1">
                <a:solidFill>
                  <a:schemeClr val="tx1"/>
                </a:solidFill>
                <a:latin typeface="Arial" panose="020B0604020202020204" pitchFamily="34" charset="0"/>
                <a:cs typeface="Arial" panose="020B0604020202020204" pitchFamily="34" charset="0"/>
              </a:rPr>
              <a:t>economie</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și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prin</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aceasta</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influențează</a:t>
            </a:r>
            <a:r>
              <a:rPr lang="en-US" sz="1800" i="1" dirty="0">
                <a:solidFill>
                  <a:schemeClr val="tx1"/>
                </a:solidFill>
                <a:latin typeface="Arial" panose="020B0604020202020204" pitchFamily="34" charset="0"/>
                <a:cs typeface="Arial" panose="020B0604020202020204" pitchFamily="34" charset="0"/>
              </a:rPr>
              <a:t> direct </a:t>
            </a:r>
            <a:r>
              <a:rPr lang="en-US" sz="1800" i="1" dirty="0" err="1">
                <a:solidFill>
                  <a:schemeClr val="tx1"/>
                </a:solidFill>
                <a:latin typeface="Arial" panose="020B0604020202020204" pitchFamily="34" charset="0"/>
                <a:cs typeface="Arial" panose="020B0604020202020204" pitchFamily="34" charset="0"/>
              </a:rPr>
              <a:t>societatea</a:t>
            </a:r>
            <a:endParaRPr lang="ru-RU" sz="1800" i="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41FE76D-0A9A-EC8E-2C44-006B3E02D078}"/>
              </a:ext>
            </a:extLst>
          </p:cNvPr>
          <p:cNvSpPr>
            <a:spLocks noGrp="1"/>
          </p:cNvSpPr>
          <p:nvPr>
            <p:ph idx="1"/>
          </p:nvPr>
        </p:nvSpPr>
        <p:spPr>
          <a:xfrm>
            <a:off x="3501958" y="171348"/>
            <a:ext cx="8025320" cy="4182893"/>
          </a:xfrm>
        </p:spPr>
        <p:txBody>
          <a:bodyPr>
            <a:noAutofit/>
          </a:bodyPr>
          <a:lstStyle/>
          <a:p>
            <a:pPr marL="0" indent="0">
              <a:buNone/>
            </a:pPr>
            <a:endParaRPr lang="ru-RU" sz="1600" dirty="0"/>
          </a:p>
          <a:p>
            <a:pPr>
              <a:spcBef>
                <a:spcPts val="0"/>
              </a:spcBef>
            </a:pPr>
            <a:r>
              <a:rPr lang="en-US" sz="1800" b="1" dirty="0"/>
              <a:t>1. </a:t>
            </a:r>
            <a:r>
              <a:rPr lang="en-US" sz="1800" b="1" dirty="0" err="1"/>
              <a:t>Asigură</a:t>
            </a:r>
            <a:r>
              <a:rPr lang="en-US" sz="1800" b="1" dirty="0"/>
              <a:t> </a:t>
            </a:r>
            <a:r>
              <a:rPr lang="en-US" sz="1800" b="1" dirty="0" err="1"/>
              <a:t>finanțarea</a:t>
            </a:r>
            <a:r>
              <a:rPr lang="en-US" sz="1800" b="1" dirty="0"/>
              <a:t> </a:t>
            </a:r>
            <a:r>
              <a:rPr lang="en-US" sz="1800" b="1" dirty="0" err="1"/>
              <a:t>sectorului</a:t>
            </a:r>
            <a:r>
              <a:rPr lang="en-US" sz="1800" b="1" dirty="0"/>
              <a:t> public</a:t>
            </a:r>
            <a:endParaRPr lang="ru-RU" sz="1800" dirty="0"/>
          </a:p>
          <a:p>
            <a:pPr marL="0" indent="0">
              <a:spcBef>
                <a:spcPts val="0"/>
              </a:spcBef>
              <a:buNone/>
            </a:pPr>
            <a:r>
              <a:rPr lang="en-US" sz="1800" dirty="0"/>
              <a:t>Prin </a:t>
            </a:r>
            <a:r>
              <a:rPr lang="en-US" sz="1800" b="1" dirty="0" err="1"/>
              <a:t>impozite</a:t>
            </a:r>
            <a:r>
              <a:rPr lang="en-US" sz="1800" b="1" dirty="0"/>
              <a:t>, </a:t>
            </a:r>
            <a:r>
              <a:rPr lang="en-US" sz="1800" b="1" dirty="0" err="1"/>
              <a:t>taxe</a:t>
            </a:r>
            <a:r>
              <a:rPr lang="en-US" sz="1800" b="1" dirty="0"/>
              <a:t> </a:t>
            </a:r>
            <a:r>
              <a:rPr lang="en-US" sz="1800" b="1" dirty="0" err="1"/>
              <a:t>și</a:t>
            </a:r>
            <a:r>
              <a:rPr lang="en-US" sz="1800" b="1" dirty="0"/>
              <a:t> </a:t>
            </a:r>
            <a:r>
              <a:rPr lang="en-US" sz="1800" b="1" dirty="0" err="1"/>
              <a:t>alte</a:t>
            </a:r>
            <a:r>
              <a:rPr lang="en-US" sz="1800" b="1" dirty="0"/>
              <a:t> </a:t>
            </a:r>
            <a:r>
              <a:rPr lang="en-US" sz="1800" b="1" dirty="0" err="1"/>
              <a:t>venituri</a:t>
            </a:r>
            <a:r>
              <a:rPr lang="en-US" sz="1800" b="1" dirty="0"/>
              <a:t> </a:t>
            </a:r>
            <a:r>
              <a:rPr lang="en-US" sz="1800" b="1" dirty="0" err="1"/>
              <a:t>publice</a:t>
            </a:r>
            <a:r>
              <a:rPr lang="en-US" sz="1800" dirty="0"/>
              <a:t>, </a:t>
            </a:r>
            <a:r>
              <a:rPr lang="en-US" sz="1800" dirty="0" err="1"/>
              <a:t>statul</a:t>
            </a:r>
            <a:r>
              <a:rPr lang="en-US" sz="1800" dirty="0"/>
              <a:t> </a:t>
            </a:r>
            <a:r>
              <a:rPr lang="en-US" sz="1800" dirty="0" err="1"/>
              <a:t>acumulează</a:t>
            </a:r>
            <a:r>
              <a:rPr lang="en-US" sz="1800" dirty="0"/>
              <a:t> </a:t>
            </a:r>
            <a:r>
              <a:rPr lang="en-US" sz="1800" dirty="0" err="1"/>
              <a:t>resurse</a:t>
            </a:r>
            <a:r>
              <a:rPr lang="en-US" sz="1800" dirty="0"/>
              <a:t> </a:t>
            </a:r>
            <a:r>
              <a:rPr lang="en-US" sz="1800" dirty="0" err="1"/>
              <a:t>financiare</a:t>
            </a:r>
            <a:r>
              <a:rPr lang="en-US" sz="1800" dirty="0"/>
              <a:t>. </a:t>
            </a:r>
            <a:r>
              <a:rPr lang="ru-RU" sz="1800" dirty="0" err="1"/>
              <a:t>Acestea</a:t>
            </a:r>
            <a:r>
              <a:rPr lang="ru-RU" sz="1800" dirty="0"/>
              <a:t> </a:t>
            </a:r>
            <a:r>
              <a:rPr lang="ru-RU" sz="1800" dirty="0" err="1"/>
              <a:t>sunt</a:t>
            </a:r>
            <a:r>
              <a:rPr lang="ru-RU" sz="1800" dirty="0"/>
              <a:t> </a:t>
            </a:r>
            <a:r>
              <a:rPr lang="ru-RU" sz="1800" dirty="0" err="1"/>
              <a:t>utilizate</a:t>
            </a:r>
            <a:r>
              <a:rPr lang="ru-RU" sz="1800" dirty="0"/>
              <a:t> </a:t>
            </a:r>
            <a:r>
              <a:rPr lang="ru-RU" sz="1800" dirty="0" err="1"/>
              <a:t>pentru</a:t>
            </a:r>
            <a:r>
              <a:rPr lang="ru-RU" sz="1800" dirty="0"/>
              <a:t>:</a:t>
            </a:r>
          </a:p>
          <a:p>
            <a:pPr lvl="0">
              <a:spcBef>
                <a:spcPts val="0"/>
              </a:spcBef>
            </a:pPr>
            <a:r>
              <a:rPr lang="ru-RU" sz="1800" dirty="0" err="1"/>
              <a:t>educație</a:t>
            </a:r>
            <a:r>
              <a:rPr lang="ru-RU" sz="1800" dirty="0"/>
              <a:t>; </a:t>
            </a:r>
            <a:r>
              <a:rPr lang="ru-RU" sz="1800" dirty="0" err="1"/>
              <a:t>sănătate</a:t>
            </a:r>
            <a:r>
              <a:rPr lang="ru-RU" sz="1800" dirty="0"/>
              <a:t>; </a:t>
            </a:r>
            <a:r>
              <a:rPr lang="ru-RU" sz="1800" dirty="0" err="1"/>
              <a:t>infrastructură</a:t>
            </a:r>
            <a:r>
              <a:rPr lang="ru-RU" sz="1800" dirty="0"/>
              <a:t>; </a:t>
            </a:r>
            <a:r>
              <a:rPr lang="ru-RU" sz="1800" dirty="0" err="1"/>
              <a:t>protecție</a:t>
            </a:r>
            <a:r>
              <a:rPr lang="ru-RU" sz="1800" dirty="0"/>
              <a:t> </a:t>
            </a:r>
            <a:r>
              <a:rPr lang="ru-RU" sz="1800" dirty="0" err="1"/>
              <a:t>socială</a:t>
            </a:r>
            <a:r>
              <a:rPr lang="ru-RU" sz="1800" dirty="0"/>
              <a:t>; </a:t>
            </a:r>
          </a:p>
          <a:p>
            <a:pPr lvl="0">
              <a:spcBef>
                <a:spcPts val="0"/>
              </a:spcBef>
            </a:pPr>
            <a:r>
              <a:rPr lang="ru-RU" sz="1800" dirty="0" err="1"/>
              <a:t>ordine</a:t>
            </a:r>
            <a:r>
              <a:rPr lang="ru-RU" sz="1800" dirty="0"/>
              <a:t> </a:t>
            </a:r>
            <a:r>
              <a:rPr lang="ru-RU" sz="1800" dirty="0" err="1"/>
              <a:t>publică</a:t>
            </a:r>
            <a:r>
              <a:rPr lang="ru-RU" sz="1800" dirty="0"/>
              <a:t> </a:t>
            </a:r>
            <a:r>
              <a:rPr lang="ru-RU" sz="1800" dirty="0" err="1"/>
              <a:t>și</a:t>
            </a:r>
            <a:r>
              <a:rPr lang="ru-RU" sz="1800" dirty="0"/>
              <a:t> </a:t>
            </a:r>
            <a:r>
              <a:rPr lang="ru-RU" sz="1800" dirty="0" err="1"/>
              <a:t>justiție</a:t>
            </a:r>
            <a:r>
              <a:rPr lang="ru-RU" sz="1800" dirty="0"/>
              <a:t>; </a:t>
            </a:r>
            <a:r>
              <a:rPr lang="ru-RU" sz="1800" dirty="0" err="1"/>
              <a:t>pensii</a:t>
            </a:r>
            <a:r>
              <a:rPr lang="ru-RU" sz="1800" dirty="0"/>
              <a:t> </a:t>
            </a:r>
            <a:r>
              <a:rPr lang="ru-RU" sz="1800" dirty="0" err="1"/>
              <a:t>și</a:t>
            </a:r>
            <a:r>
              <a:rPr lang="ru-RU" sz="1800" dirty="0"/>
              <a:t> </a:t>
            </a:r>
            <a:r>
              <a:rPr lang="ru-RU" sz="1800" dirty="0" err="1"/>
              <a:t>indemnizații</a:t>
            </a:r>
            <a:r>
              <a:rPr lang="ru-RU" sz="1800" dirty="0"/>
              <a:t>; </a:t>
            </a:r>
          </a:p>
          <a:p>
            <a:pPr>
              <a:spcBef>
                <a:spcPts val="0"/>
              </a:spcBef>
            </a:pPr>
            <a:r>
              <a:rPr lang="ru-RU" sz="1800" dirty="0" err="1"/>
              <a:t>alte</a:t>
            </a:r>
            <a:r>
              <a:rPr lang="ru-RU" sz="1800" dirty="0"/>
              <a:t> </a:t>
            </a:r>
            <a:r>
              <a:rPr lang="ru-RU" sz="1800" dirty="0" err="1"/>
              <a:t>servicii</a:t>
            </a:r>
            <a:r>
              <a:rPr lang="ru-RU" sz="1800" dirty="0"/>
              <a:t> </a:t>
            </a:r>
            <a:r>
              <a:rPr lang="ru-RU" sz="1800" dirty="0" err="1"/>
              <a:t>publice</a:t>
            </a:r>
            <a:endParaRPr lang="ro-RO" sz="1800" dirty="0"/>
          </a:p>
          <a:p>
            <a:pPr>
              <a:spcBef>
                <a:spcPts val="0"/>
              </a:spcBef>
            </a:pPr>
            <a:r>
              <a:rPr lang="en-US" sz="1800" b="1" dirty="0"/>
              <a:t>2. </a:t>
            </a:r>
            <a:r>
              <a:rPr lang="en-US" sz="1800" b="1" dirty="0" err="1"/>
              <a:t>Contribuie</a:t>
            </a:r>
            <a:r>
              <a:rPr lang="en-US" sz="1800" b="1" dirty="0"/>
              <a:t> la </a:t>
            </a:r>
            <a:r>
              <a:rPr lang="en-US" sz="1800" b="1" dirty="0" err="1"/>
              <a:t>reducerea</a:t>
            </a:r>
            <a:r>
              <a:rPr lang="en-US" sz="1800" b="1" dirty="0"/>
              <a:t> </a:t>
            </a:r>
            <a:r>
              <a:rPr lang="en-US" sz="1800" b="1" dirty="0" err="1"/>
              <a:t>inegalităților</a:t>
            </a:r>
            <a:r>
              <a:rPr lang="en-US" sz="1800" b="1" dirty="0"/>
              <a:t> </a:t>
            </a:r>
            <a:r>
              <a:rPr lang="en-US" sz="1800" b="1" dirty="0" err="1"/>
              <a:t>sociale</a:t>
            </a:r>
            <a:endParaRPr lang="ru-RU" sz="1800" dirty="0"/>
          </a:p>
          <a:p>
            <a:pPr marL="0" indent="0">
              <a:spcBef>
                <a:spcPts val="0"/>
              </a:spcBef>
              <a:buNone/>
            </a:pPr>
            <a:r>
              <a:rPr lang="en-US" sz="1800" dirty="0" err="1"/>
              <a:t>Statul</a:t>
            </a:r>
            <a:r>
              <a:rPr lang="en-US" sz="1800" dirty="0"/>
              <a:t> </a:t>
            </a:r>
            <a:r>
              <a:rPr lang="en-US" sz="1800" dirty="0" err="1"/>
              <a:t>poate</a:t>
            </a:r>
            <a:r>
              <a:rPr lang="en-US" sz="1800" dirty="0"/>
              <a:t> </a:t>
            </a:r>
            <a:r>
              <a:rPr lang="en-US" sz="1800" dirty="0" err="1"/>
              <a:t>utiliza</a:t>
            </a:r>
            <a:r>
              <a:rPr lang="en-US" sz="1800" dirty="0"/>
              <a:t> </a:t>
            </a:r>
            <a:r>
              <a:rPr lang="en-US" sz="1800" dirty="0" err="1"/>
              <a:t>sistemul</a:t>
            </a:r>
            <a:r>
              <a:rPr lang="en-US" sz="1800" dirty="0"/>
              <a:t> </a:t>
            </a:r>
            <a:r>
              <a:rPr lang="en-US" sz="1800" dirty="0" err="1"/>
              <a:t>financiar</a:t>
            </a:r>
            <a:r>
              <a:rPr lang="en-US" sz="1800" dirty="0"/>
              <a:t> </a:t>
            </a:r>
            <a:r>
              <a:rPr lang="en-US" sz="1800" dirty="0" err="1"/>
              <a:t>pentru</a:t>
            </a:r>
            <a:r>
              <a:rPr lang="en-US" sz="1800" dirty="0"/>
              <a:t> </a:t>
            </a:r>
            <a:r>
              <a:rPr lang="en-US" sz="1800" b="1" dirty="0" err="1"/>
              <a:t>redistribuirea</a:t>
            </a:r>
            <a:r>
              <a:rPr lang="en-US" sz="1800" b="1" dirty="0"/>
              <a:t> </a:t>
            </a:r>
            <a:r>
              <a:rPr lang="en-US" sz="1800" b="1" dirty="0" err="1"/>
              <a:t>veniturilor</a:t>
            </a:r>
            <a:endParaRPr lang="ro-RO" sz="1800" b="1" dirty="0"/>
          </a:p>
          <a:p>
            <a:pPr>
              <a:spcBef>
                <a:spcPts val="0"/>
              </a:spcBef>
            </a:pPr>
            <a:r>
              <a:rPr lang="en-US" sz="1800" b="1" dirty="0"/>
              <a:t>3. </a:t>
            </a:r>
            <a:r>
              <a:rPr lang="en-US" sz="1800" b="1" dirty="0" err="1"/>
              <a:t>Facilitează</a:t>
            </a:r>
            <a:r>
              <a:rPr lang="en-US" sz="1800" b="1" dirty="0"/>
              <a:t> </a:t>
            </a:r>
            <a:r>
              <a:rPr lang="en-US" sz="1800" b="1" dirty="0" err="1"/>
              <a:t>accesul</a:t>
            </a:r>
            <a:r>
              <a:rPr lang="en-US" sz="1800" b="1" dirty="0"/>
              <a:t> la </a:t>
            </a:r>
            <a:r>
              <a:rPr lang="en-US" sz="1800" b="1" dirty="0" err="1"/>
              <a:t>finanțare</a:t>
            </a:r>
            <a:r>
              <a:rPr lang="ro-RO" sz="1800" b="1" dirty="0"/>
              <a:t>: </a:t>
            </a:r>
            <a:r>
              <a:rPr lang="en-US" sz="1800" dirty="0" err="1"/>
              <a:t>Sistemul</a:t>
            </a:r>
            <a:r>
              <a:rPr lang="en-US" sz="1800" dirty="0"/>
              <a:t> </a:t>
            </a:r>
            <a:r>
              <a:rPr lang="en-US" sz="1800" dirty="0" err="1"/>
              <a:t>bancar</a:t>
            </a:r>
            <a:r>
              <a:rPr lang="en-US" sz="1800" dirty="0"/>
              <a:t> </a:t>
            </a:r>
            <a:r>
              <a:rPr lang="en-US" sz="1800" dirty="0" err="1"/>
              <a:t>permite</a:t>
            </a:r>
            <a:r>
              <a:rPr lang="en-US" sz="1800" dirty="0"/>
              <a:t> </a:t>
            </a:r>
            <a:r>
              <a:rPr lang="en-US" sz="1800" dirty="0" err="1"/>
              <a:t>populației</a:t>
            </a:r>
            <a:r>
              <a:rPr lang="en-US" sz="1800" dirty="0"/>
              <a:t> </a:t>
            </a:r>
            <a:r>
              <a:rPr lang="en-US" sz="1800" dirty="0" err="1"/>
              <a:t>și</a:t>
            </a:r>
            <a:r>
              <a:rPr lang="en-US" sz="1800" dirty="0"/>
              <a:t> </a:t>
            </a:r>
            <a:r>
              <a:rPr lang="en-US" sz="1800" dirty="0" err="1"/>
              <a:t>întreprinderilor</a:t>
            </a:r>
            <a:r>
              <a:rPr lang="en-US" sz="1800" dirty="0"/>
              <a:t> </a:t>
            </a:r>
            <a:r>
              <a:rPr lang="en-US" sz="1800" dirty="0" err="1"/>
              <a:t>să</a:t>
            </a:r>
            <a:r>
              <a:rPr lang="en-US" sz="1800" dirty="0"/>
              <a:t> </a:t>
            </a:r>
            <a:r>
              <a:rPr lang="en-US" sz="1800" dirty="0" err="1"/>
              <a:t>obțină</a:t>
            </a:r>
            <a:r>
              <a:rPr lang="en-US" sz="1800" dirty="0"/>
              <a:t> </a:t>
            </a:r>
            <a:r>
              <a:rPr lang="en-US" sz="1800" dirty="0" err="1"/>
              <a:t>finanțare</a:t>
            </a:r>
            <a:r>
              <a:rPr lang="en-US" sz="1800" dirty="0"/>
              <a:t>.</a:t>
            </a:r>
            <a:endParaRPr lang="ru-RU" sz="1800" dirty="0"/>
          </a:p>
          <a:p>
            <a:pPr>
              <a:spcBef>
                <a:spcPts val="0"/>
              </a:spcBef>
            </a:pPr>
            <a:r>
              <a:rPr lang="en-US" sz="1800" dirty="0"/>
              <a:t>De </a:t>
            </a:r>
            <a:r>
              <a:rPr lang="en-US" sz="1800" dirty="0" err="1"/>
              <a:t>exemplu</a:t>
            </a:r>
            <a:r>
              <a:rPr lang="en-US" sz="1800" dirty="0"/>
              <a:t>: </a:t>
            </a:r>
            <a:r>
              <a:rPr lang="en-US" sz="1800" b="1" dirty="0" err="1"/>
              <a:t>economii</a:t>
            </a:r>
            <a:r>
              <a:rPr lang="en-US" sz="1800" b="1" dirty="0"/>
              <a:t> → </a:t>
            </a:r>
            <a:r>
              <a:rPr lang="en-US" sz="1800" b="1" dirty="0" err="1"/>
              <a:t>bănci</a:t>
            </a:r>
            <a:r>
              <a:rPr lang="en-US" sz="1800" b="1" dirty="0"/>
              <a:t> → </a:t>
            </a:r>
            <a:r>
              <a:rPr lang="en-US" sz="1800" b="1" dirty="0" err="1"/>
              <a:t>credite</a:t>
            </a:r>
            <a:r>
              <a:rPr lang="en-US" sz="1800" b="1" dirty="0"/>
              <a:t> → </a:t>
            </a:r>
            <a:r>
              <a:rPr lang="en-US" sz="1800" b="1" dirty="0" err="1"/>
              <a:t>locuințe</a:t>
            </a:r>
            <a:r>
              <a:rPr lang="en-US" sz="1800" b="1" dirty="0"/>
              <a:t> / </a:t>
            </a:r>
            <a:r>
              <a:rPr lang="en-US" sz="1800" b="1" dirty="0" err="1"/>
              <a:t>educație</a:t>
            </a:r>
            <a:r>
              <a:rPr lang="en-US" sz="1800" b="1" dirty="0"/>
              <a:t> / </a:t>
            </a:r>
            <a:r>
              <a:rPr lang="en-US" sz="1800" b="1" dirty="0" err="1"/>
              <a:t>investiții</a:t>
            </a:r>
            <a:r>
              <a:rPr lang="en-US" sz="1800" b="1" dirty="0"/>
              <a:t> / </a:t>
            </a:r>
            <a:r>
              <a:rPr lang="en-US" sz="1800" b="1" dirty="0" err="1"/>
              <a:t>afaceri</a:t>
            </a:r>
            <a:r>
              <a:rPr lang="en-US" sz="1800" b="1" dirty="0"/>
              <a:t> → </a:t>
            </a:r>
            <a:r>
              <a:rPr lang="en-US" sz="1800" b="1" dirty="0" err="1"/>
              <a:t>dezvoltare</a:t>
            </a:r>
            <a:r>
              <a:rPr lang="en-US" sz="1800" b="1" dirty="0"/>
              <a:t> </a:t>
            </a:r>
            <a:r>
              <a:rPr lang="en-US" sz="1800" b="1" dirty="0" err="1"/>
              <a:t>economică</a:t>
            </a:r>
            <a:r>
              <a:rPr lang="en-US" sz="1800" b="1" dirty="0"/>
              <a:t> </a:t>
            </a:r>
            <a:r>
              <a:rPr lang="en-US" sz="1800" b="1" dirty="0" err="1"/>
              <a:t>și</a:t>
            </a:r>
            <a:r>
              <a:rPr lang="en-US" sz="1800" b="1" dirty="0"/>
              <a:t> </a:t>
            </a:r>
            <a:r>
              <a:rPr lang="en-US" sz="1800" b="1" dirty="0" err="1"/>
              <a:t>socială</a:t>
            </a:r>
            <a:r>
              <a:rPr lang="en-US" sz="1800" b="1" dirty="0"/>
              <a:t>.</a:t>
            </a:r>
            <a:endParaRPr lang="ru-RU" sz="1800" dirty="0"/>
          </a:p>
          <a:p>
            <a:pPr>
              <a:spcBef>
                <a:spcPts val="0"/>
              </a:spcBef>
            </a:pPr>
            <a:r>
              <a:rPr lang="en-US" sz="1800" dirty="0" err="1"/>
              <a:t>Creditarea</a:t>
            </a:r>
            <a:r>
              <a:rPr lang="en-US" sz="1800" dirty="0"/>
              <a:t> </a:t>
            </a:r>
            <a:r>
              <a:rPr lang="en-US" sz="1800" dirty="0" err="1"/>
              <a:t>poate</a:t>
            </a:r>
            <a:r>
              <a:rPr lang="en-US" sz="1800" dirty="0"/>
              <a:t> </a:t>
            </a:r>
            <a:r>
              <a:rPr lang="en-US" sz="1800" dirty="0" err="1"/>
              <a:t>permite</a:t>
            </a:r>
            <a:r>
              <a:rPr lang="en-US" sz="1800" dirty="0"/>
              <a:t> </a:t>
            </a:r>
            <a:r>
              <a:rPr lang="en-US" sz="1800" dirty="0" err="1"/>
              <a:t>unei</a:t>
            </a:r>
            <a:r>
              <a:rPr lang="en-US" sz="1800" dirty="0"/>
              <a:t> </a:t>
            </a:r>
            <a:r>
              <a:rPr lang="en-US" sz="1800" dirty="0" err="1"/>
              <a:t>familii</a:t>
            </a:r>
            <a:r>
              <a:rPr lang="en-US" sz="1800" dirty="0"/>
              <a:t> </a:t>
            </a:r>
            <a:r>
              <a:rPr lang="en-US" sz="1800" dirty="0" err="1"/>
              <a:t>să</a:t>
            </a:r>
            <a:r>
              <a:rPr lang="en-US" sz="1800" dirty="0"/>
              <a:t> </a:t>
            </a:r>
            <a:r>
              <a:rPr lang="en-US" sz="1800" dirty="0" err="1"/>
              <a:t>cumpere</a:t>
            </a:r>
            <a:r>
              <a:rPr lang="en-US" sz="1800" dirty="0"/>
              <a:t> o </a:t>
            </a:r>
            <a:r>
              <a:rPr lang="en-US" sz="1800" dirty="0" err="1"/>
              <a:t>locuință</a:t>
            </a:r>
            <a:r>
              <a:rPr lang="en-US" sz="1800" dirty="0"/>
              <a:t> </a:t>
            </a:r>
            <a:r>
              <a:rPr lang="en-US" sz="1800" dirty="0" err="1"/>
              <a:t>sau</a:t>
            </a:r>
            <a:r>
              <a:rPr lang="en-US" sz="1800" dirty="0"/>
              <a:t> </a:t>
            </a:r>
            <a:r>
              <a:rPr lang="en-US" sz="1800" dirty="0" err="1"/>
              <a:t>unei</a:t>
            </a:r>
            <a:r>
              <a:rPr lang="en-US" sz="1800" dirty="0"/>
              <a:t> </a:t>
            </a:r>
            <a:r>
              <a:rPr lang="en-US" sz="1800" dirty="0" err="1"/>
              <a:t>întreprinderi</a:t>
            </a:r>
            <a:r>
              <a:rPr lang="en-US" sz="1800" dirty="0"/>
              <a:t> </a:t>
            </a:r>
            <a:r>
              <a:rPr lang="en-US" sz="1800" dirty="0" err="1"/>
              <a:t>să</a:t>
            </a:r>
            <a:r>
              <a:rPr lang="en-US" sz="1800" dirty="0"/>
              <a:t> se </a:t>
            </a:r>
            <a:r>
              <a:rPr lang="en-US" sz="1800" dirty="0" err="1"/>
              <a:t>extindă</a:t>
            </a:r>
            <a:r>
              <a:rPr lang="en-US" sz="1800" dirty="0"/>
              <a:t> </a:t>
            </a:r>
            <a:r>
              <a:rPr lang="en-US" sz="1800" dirty="0" err="1"/>
              <a:t>și</a:t>
            </a:r>
            <a:r>
              <a:rPr lang="en-US" sz="1800" dirty="0"/>
              <a:t> </a:t>
            </a:r>
            <a:r>
              <a:rPr lang="en-US" sz="1800" dirty="0" err="1"/>
              <a:t>să</a:t>
            </a:r>
            <a:r>
              <a:rPr lang="en-US" sz="1800" dirty="0"/>
              <a:t> </a:t>
            </a:r>
            <a:r>
              <a:rPr lang="en-US" sz="1800" dirty="0" err="1"/>
              <a:t>creeze</a:t>
            </a:r>
            <a:r>
              <a:rPr lang="en-US" sz="1800" dirty="0"/>
              <a:t> </a:t>
            </a:r>
            <a:r>
              <a:rPr lang="en-US" sz="1800" dirty="0" err="1"/>
              <a:t>noi</a:t>
            </a:r>
            <a:r>
              <a:rPr lang="en-US" sz="1800" dirty="0"/>
              <a:t> </a:t>
            </a:r>
            <a:r>
              <a:rPr lang="en-US" sz="1800" dirty="0" err="1"/>
              <a:t>locuri</a:t>
            </a:r>
            <a:r>
              <a:rPr lang="en-US" sz="1800" dirty="0"/>
              <a:t> de </a:t>
            </a:r>
            <a:r>
              <a:rPr lang="en-US" sz="1800" dirty="0" err="1"/>
              <a:t>muncă</a:t>
            </a:r>
            <a:r>
              <a:rPr lang="en-US" sz="1800" dirty="0"/>
              <a:t>.</a:t>
            </a:r>
            <a:endParaRPr lang="ru-RU" sz="1800" dirty="0"/>
          </a:p>
          <a:p>
            <a:pPr>
              <a:spcBef>
                <a:spcPts val="0"/>
              </a:spcBef>
            </a:pPr>
            <a:r>
              <a:rPr lang="en-US" sz="1800" b="1" dirty="0"/>
              <a:t>4. </a:t>
            </a:r>
            <a:r>
              <a:rPr lang="en-US" sz="1800" b="1" dirty="0" err="1"/>
              <a:t>Susține</a:t>
            </a:r>
            <a:r>
              <a:rPr lang="en-US" sz="1800" b="1" dirty="0"/>
              <a:t> </a:t>
            </a:r>
            <a:r>
              <a:rPr lang="en-US" sz="1800" b="1" dirty="0" err="1"/>
              <a:t>investițiile</a:t>
            </a:r>
            <a:r>
              <a:rPr lang="en-US" sz="1800" b="1" dirty="0"/>
              <a:t> </a:t>
            </a:r>
            <a:r>
              <a:rPr lang="en-US" sz="1800" b="1" dirty="0" err="1"/>
              <a:t>și</a:t>
            </a:r>
            <a:r>
              <a:rPr lang="en-US" sz="1800" b="1" dirty="0"/>
              <a:t> </a:t>
            </a:r>
            <a:r>
              <a:rPr lang="en-US" sz="1800" b="1" dirty="0" err="1"/>
              <a:t>dezvoltarea</a:t>
            </a:r>
            <a:endParaRPr lang="ru-RU" sz="1800" dirty="0"/>
          </a:p>
          <a:p>
            <a:pPr>
              <a:spcBef>
                <a:spcPts val="0"/>
              </a:spcBef>
            </a:pPr>
            <a:r>
              <a:rPr lang="en-US" sz="1800" dirty="0" err="1"/>
              <a:t>Sistemul</a:t>
            </a:r>
            <a:r>
              <a:rPr lang="en-US" sz="1800" dirty="0"/>
              <a:t> </a:t>
            </a:r>
            <a:r>
              <a:rPr lang="en-US" sz="1800" dirty="0" err="1"/>
              <a:t>financiar</a:t>
            </a:r>
            <a:r>
              <a:rPr lang="en-US" sz="1800" dirty="0"/>
              <a:t> </a:t>
            </a:r>
            <a:r>
              <a:rPr lang="en-US" sz="1800" dirty="0" err="1"/>
              <a:t>direcționează</a:t>
            </a:r>
            <a:r>
              <a:rPr lang="en-US" sz="1800" dirty="0"/>
              <a:t> </a:t>
            </a:r>
            <a:r>
              <a:rPr lang="en-US" sz="1800" dirty="0" err="1"/>
              <a:t>capitalul</a:t>
            </a:r>
            <a:r>
              <a:rPr lang="en-US" sz="1800" dirty="0"/>
              <a:t> </a:t>
            </a:r>
            <a:r>
              <a:rPr lang="en-US" sz="1800" dirty="0" err="1"/>
              <a:t>către</a:t>
            </a:r>
            <a:r>
              <a:rPr lang="en-US" sz="1800" dirty="0"/>
              <a:t> </a:t>
            </a:r>
            <a:r>
              <a:rPr lang="en-US" sz="1800" dirty="0" err="1"/>
              <a:t>activități</a:t>
            </a:r>
            <a:r>
              <a:rPr lang="en-US" sz="1800" dirty="0"/>
              <a:t> productive</a:t>
            </a:r>
            <a:endParaRPr lang="ru-RU" sz="1800" dirty="0"/>
          </a:p>
        </p:txBody>
      </p:sp>
      <p:pic>
        <p:nvPicPr>
          <p:cNvPr id="4" name="Picture 3">
            <a:extLst>
              <a:ext uri="{FF2B5EF4-FFF2-40B4-BE49-F238E27FC236}">
                <a16:creationId xmlns:a16="http://schemas.microsoft.com/office/drawing/2014/main" id="{80D5F707-E430-5024-B610-52EB1663D6E4}"/>
              </a:ext>
            </a:extLst>
          </p:cNvPr>
          <p:cNvPicPr>
            <a:picLocks noChangeAspect="1"/>
          </p:cNvPicPr>
          <p:nvPr/>
        </p:nvPicPr>
        <p:blipFill>
          <a:blip r:embed="rId2"/>
          <a:stretch>
            <a:fillRect/>
          </a:stretch>
        </p:blipFill>
        <p:spPr>
          <a:xfrm>
            <a:off x="4017574" y="4595205"/>
            <a:ext cx="5807007" cy="2262795"/>
          </a:xfrm>
          <a:prstGeom prst="rect">
            <a:avLst/>
          </a:prstGeom>
        </p:spPr>
      </p:pic>
    </p:spTree>
    <p:extLst>
      <p:ext uri="{BB962C8B-B14F-4D97-AF65-F5344CB8AC3E}">
        <p14:creationId xmlns:p14="http://schemas.microsoft.com/office/powerpoint/2010/main" val="485518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E4450-9B73-6703-DAFB-E66F2F335376}"/>
              </a:ext>
            </a:extLst>
          </p:cNvPr>
          <p:cNvSpPr>
            <a:spLocks noGrp="1"/>
          </p:cNvSpPr>
          <p:nvPr>
            <p:ph type="title"/>
          </p:nvPr>
        </p:nvSpPr>
        <p:spPr/>
        <p:txBody>
          <a:bodyPr/>
          <a:lstStyle/>
          <a:p>
            <a:pPr algn="ctr"/>
            <a:r>
              <a:rPr lang="ro-RO" dirty="0">
                <a:solidFill>
                  <a:schemeClr val="tx1"/>
                </a:solidFill>
              </a:rPr>
              <a:t>B</a:t>
            </a:r>
            <a:r>
              <a:rPr lang="en-US" dirty="0">
                <a:solidFill>
                  <a:schemeClr val="tx1"/>
                </a:solidFill>
              </a:rPr>
              <a:t>ani </a:t>
            </a:r>
            <a:r>
              <a:rPr lang="ro-RO" dirty="0">
                <a:solidFill>
                  <a:schemeClr val="tx1"/>
                </a:solidFill>
              </a:rPr>
              <a:t>și inflatia</a:t>
            </a:r>
            <a:br>
              <a:rPr lang="ro-RO" dirty="0">
                <a:solidFill>
                  <a:schemeClr val="tx1"/>
                </a:solidFill>
              </a:rPr>
            </a:br>
            <a:br>
              <a:rPr lang="ro-RO" dirty="0">
                <a:solidFill>
                  <a:schemeClr val="tx1"/>
                </a:solidFill>
              </a:rPr>
            </a:br>
            <a:r>
              <a:rPr lang="ro-RO" sz="1800" i="1" dirty="0">
                <a:solidFill>
                  <a:schemeClr val="tx1"/>
                </a:solidFill>
              </a:rPr>
              <a:t>Inventarea banilor a fost una din cele mai mari realizări ale civilizaţiei umane</a:t>
            </a:r>
            <a:endParaRPr lang="ru-RU" sz="1800" i="1" dirty="0">
              <a:solidFill>
                <a:schemeClr val="tx1"/>
              </a:solidFill>
            </a:endParaRPr>
          </a:p>
        </p:txBody>
      </p:sp>
      <p:sp>
        <p:nvSpPr>
          <p:cNvPr id="3" name="Content Placeholder 2">
            <a:extLst>
              <a:ext uri="{FF2B5EF4-FFF2-40B4-BE49-F238E27FC236}">
                <a16:creationId xmlns:a16="http://schemas.microsoft.com/office/drawing/2014/main" id="{E3442EC0-701E-CCFF-6E40-A76B02954806}"/>
              </a:ext>
            </a:extLst>
          </p:cNvPr>
          <p:cNvSpPr>
            <a:spLocks noGrp="1"/>
          </p:cNvSpPr>
          <p:nvPr>
            <p:ph idx="1"/>
          </p:nvPr>
        </p:nvSpPr>
        <p:spPr>
          <a:xfrm>
            <a:off x="3416968" y="433137"/>
            <a:ext cx="8005011" cy="5556183"/>
          </a:xfrm>
        </p:spPr>
        <p:txBody>
          <a:bodyPr>
            <a:normAutofit/>
          </a:bodyPr>
          <a:lstStyle/>
          <a:p>
            <a:r>
              <a:rPr lang="en-US" dirty="0" err="1">
                <a:solidFill>
                  <a:schemeClr val="tx1"/>
                </a:solidFill>
                <a:latin typeface="Arial" panose="020B0604020202020204" pitchFamily="34" charset="0"/>
                <a:cs typeface="Arial" panose="020B0604020202020204" pitchFamily="34" charset="0"/>
              </a:rPr>
              <a:t>Termenul</a:t>
            </a:r>
            <a:r>
              <a:rPr lang="en-US"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monedă</a:t>
            </a:r>
            <a:r>
              <a:rPr lang="en-US" b="1"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folosit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în</a:t>
            </a:r>
            <a:r>
              <a:rPr lang="en-US" dirty="0">
                <a:solidFill>
                  <a:schemeClr val="tx1"/>
                </a:solidFill>
                <a:latin typeface="Arial" panose="020B0604020202020204" pitchFamily="34" charset="0"/>
                <a:cs typeface="Arial" panose="020B0604020202020204" pitchFamily="34" charset="0"/>
              </a:rPr>
              <a:t> special </a:t>
            </a:r>
            <a:r>
              <a:rPr lang="en-US" dirty="0" err="1">
                <a:solidFill>
                  <a:schemeClr val="tx1"/>
                </a:solidFill>
                <a:latin typeface="Arial" panose="020B0604020202020204" pitchFamily="34" charset="0"/>
                <a:cs typeface="Arial" panose="020B0604020202020204" pitchFamily="34" charset="0"/>
              </a:rPr>
              <a:t>în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limbajul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poporului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francez</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englez</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italian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desemnează</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potrivit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dictionarului</a:t>
            </a:r>
            <a:r>
              <a:rPr lang="en-US" dirty="0">
                <a:solidFill>
                  <a:schemeClr val="tx1"/>
                </a:solidFill>
                <a:latin typeface="Arial" panose="020B0604020202020204" pitchFamily="34" charset="0"/>
                <a:cs typeface="Arial" panose="020B0604020202020204" pitchFamily="34" charset="0"/>
              </a:rPr>
              <a:t> Larousse, </a:t>
            </a:r>
            <a:r>
              <a:rPr lang="en-US" b="1" dirty="0">
                <a:solidFill>
                  <a:schemeClr val="tx1"/>
                </a:solidFill>
                <a:latin typeface="Arial" panose="020B0604020202020204" pitchFamily="34" charset="0"/>
                <a:cs typeface="Arial" panose="020B0604020202020204" pitchFamily="34" charset="0"/>
              </a:rPr>
              <a:t>“o </a:t>
            </a:r>
            <a:r>
              <a:rPr lang="en-US" b="1" dirty="0" err="1">
                <a:solidFill>
                  <a:schemeClr val="tx1"/>
                </a:solidFill>
                <a:latin typeface="Arial" panose="020B0604020202020204" pitchFamily="34" charset="0"/>
                <a:cs typeface="Arial" panose="020B0604020202020204" pitchFamily="34" charset="0"/>
              </a:rPr>
              <a:t>piesă</a:t>
            </a:r>
            <a:r>
              <a:rPr lang="en-US" b="1" dirty="0">
                <a:solidFill>
                  <a:schemeClr val="tx1"/>
                </a:solidFill>
                <a:latin typeface="Arial" panose="020B0604020202020204" pitchFamily="34" charset="0"/>
                <a:cs typeface="Arial" panose="020B0604020202020204" pitchFamily="34" charset="0"/>
              </a:rPr>
              <a:t> de metal, </a:t>
            </a:r>
            <a:r>
              <a:rPr lang="en-US" b="1" dirty="0" err="1">
                <a:solidFill>
                  <a:schemeClr val="tx1"/>
                </a:solidFill>
                <a:latin typeface="Arial" panose="020B0604020202020204" pitchFamily="34" charset="0"/>
                <a:cs typeface="Arial" panose="020B0604020202020204" pitchFamily="34" charset="0"/>
              </a:rPr>
              <a:t>emisă</a:t>
            </a:r>
            <a:r>
              <a:rPr lang="en-US" b="1"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autoritatea</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suverană</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pentru</a:t>
            </a:r>
            <a:r>
              <a:rPr lang="en-US" b="1" dirty="0">
                <a:solidFill>
                  <a:schemeClr val="tx1"/>
                </a:solidFill>
                <a:latin typeface="Arial" panose="020B0604020202020204" pitchFamily="34" charset="0"/>
                <a:cs typeface="Arial" panose="020B0604020202020204" pitchFamily="34" charset="0"/>
              </a:rPr>
              <a:t> a </a:t>
            </a:r>
            <a:r>
              <a:rPr lang="en-US" b="1" dirty="0" err="1">
                <a:solidFill>
                  <a:schemeClr val="tx1"/>
                </a:solidFill>
                <a:latin typeface="Arial" panose="020B0604020202020204" pitchFamily="34" charset="0"/>
                <a:cs typeface="Arial" panose="020B0604020202020204" pitchFamily="34" charset="0"/>
              </a:rPr>
              <a:t>servi</a:t>
            </a:r>
            <a:r>
              <a:rPr lang="en-US" b="1" dirty="0">
                <a:solidFill>
                  <a:schemeClr val="tx1"/>
                </a:solidFill>
                <a:latin typeface="Arial" panose="020B0604020202020204" pitchFamily="34" charset="0"/>
                <a:cs typeface="Arial" panose="020B0604020202020204" pitchFamily="34" charset="0"/>
              </a:rPr>
              <a:t> ca </a:t>
            </a:r>
            <a:r>
              <a:rPr lang="en-US" b="1" dirty="0" err="1">
                <a:solidFill>
                  <a:schemeClr val="tx1"/>
                </a:solidFill>
                <a:latin typeface="Arial" panose="020B0604020202020204" pitchFamily="34" charset="0"/>
                <a:cs typeface="Arial" panose="020B0604020202020204" pitchFamily="34" charset="0"/>
              </a:rPr>
              <a:t>mijloc</a:t>
            </a:r>
            <a:r>
              <a:rPr lang="en-US" b="1"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schimb</a:t>
            </a:r>
            <a:r>
              <a:rPr lang="en-US" b="1" dirty="0">
                <a:solidFill>
                  <a:schemeClr val="tx1"/>
                </a:solidFill>
                <a:latin typeface="Arial" panose="020B0604020202020204" pitchFamily="34" charset="0"/>
                <a:cs typeface="Arial" panose="020B0604020202020204" pitchFamily="34" charset="0"/>
              </a:rPr>
              <a:t>”</a:t>
            </a:r>
            <a:r>
              <a:rPr lang="en-US" dirty="0">
                <a:solidFill>
                  <a:schemeClr val="tx1"/>
                </a:solidFill>
                <a:latin typeface="Arial" panose="020B0604020202020204" pitchFamily="34" charset="0"/>
                <a:cs typeface="Arial" panose="020B0604020202020204" pitchFamily="34" charset="0"/>
              </a:rPr>
              <a:t> , </a:t>
            </a:r>
            <a:r>
              <a:rPr lang="en-US" dirty="0" err="1">
                <a:solidFill>
                  <a:schemeClr val="tx1"/>
                </a:solidFill>
                <a:latin typeface="Arial" panose="020B0604020202020204" pitchFamily="34" charset="0"/>
                <a:cs typeface="Arial" panose="020B0604020202020204" pitchFamily="34" charset="0"/>
              </a:rPr>
              <a:t>este</a:t>
            </a:r>
            <a:r>
              <a:rPr lang="en-US" dirty="0">
                <a:solidFill>
                  <a:schemeClr val="tx1"/>
                </a:solidFill>
                <a:latin typeface="Arial" panose="020B0604020202020204" pitchFamily="34" charset="0"/>
                <a:cs typeface="Arial" panose="020B0604020202020204" pitchFamily="34" charset="0"/>
              </a:rPr>
              <a:t> de origine </a:t>
            </a:r>
            <a:r>
              <a:rPr lang="en-US" dirty="0" err="1">
                <a:solidFill>
                  <a:schemeClr val="tx1"/>
                </a:solidFill>
                <a:latin typeface="Arial" panose="020B0604020202020204" pitchFamily="34" charset="0"/>
                <a:cs typeface="Arial" panose="020B0604020202020204" pitchFamily="34" charset="0"/>
              </a:rPr>
              <a:t>latină</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provine</a:t>
            </a:r>
            <a:r>
              <a:rPr lang="en-US" dirty="0">
                <a:solidFill>
                  <a:schemeClr val="tx1"/>
                </a:solidFill>
                <a:latin typeface="Arial" panose="020B0604020202020204" pitchFamily="34" charset="0"/>
                <a:cs typeface="Arial" panose="020B0604020202020204" pitchFamily="34" charset="0"/>
              </a:rPr>
              <a:t> de la </a:t>
            </a:r>
            <a:r>
              <a:rPr lang="en-US" dirty="0" err="1">
                <a:solidFill>
                  <a:schemeClr val="tx1"/>
                </a:solidFill>
                <a:latin typeface="Arial" panose="020B0604020202020204" pitchFamily="34" charset="0"/>
                <a:cs typeface="Arial" panose="020B0604020202020204" pitchFamily="34" charset="0"/>
              </a:rPr>
              <a:t>numele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zeitei</a:t>
            </a:r>
            <a:r>
              <a:rPr lang="en-US" dirty="0">
                <a:solidFill>
                  <a:schemeClr val="tx1"/>
                </a:solidFill>
                <a:latin typeface="Arial" panose="020B0604020202020204" pitchFamily="34" charset="0"/>
                <a:cs typeface="Arial" panose="020B0604020202020204" pitchFamily="34" charset="0"/>
              </a:rPr>
              <a:t> Junon Moneta.</a:t>
            </a:r>
            <a:endParaRPr lang="ru-RU" dirty="0">
              <a:solidFill>
                <a:schemeClr val="tx1"/>
              </a:solidFill>
              <a:latin typeface="Arial" panose="020B0604020202020204" pitchFamily="34" charset="0"/>
              <a:cs typeface="Arial" panose="020B0604020202020204" pitchFamily="34" charset="0"/>
            </a:endParaRPr>
          </a:p>
          <a:p>
            <a:r>
              <a:rPr lang="en-US" dirty="0" err="1">
                <a:solidFill>
                  <a:schemeClr val="tx1"/>
                </a:solidFill>
                <a:latin typeface="Arial" panose="020B0604020202020204" pitchFamily="34" charset="0"/>
                <a:cs typeface="Arial" panose="020B0604020202020204" pitchFamily="34" charset="0"/>
              </a:rPr>
              <a:t>Termenul</a:t>
            </a:r>
            <a:r>
              <a:rPr lang="en-US" dirty="0">
                <a:solidFill>
                  <a:schemeClr val="tx1"/>
                </a:solidFill>
                <a:latin typeface="Arial" panose="020B0604020202020204" pitchFamily="34" charset="0"/>
                <a:cs typeface="Arial" panose="020B0604020202020204" pitchFamily="34" charset="0"/>
              </a:rPr>
              <a:t> </a:t>
            </a:r>
            <a:r>
              <a:rPr lang="en-US" b="1" dirty="0">
                <a:solidFill>
                  <a:schemeClr val="tx1"/>
                </a:solidFill>
                <a:latin typeface="Arial" panose="020B0604020202020204" pitchFamily="34" charset="0"/>
                <a:cs typeface="Arial" panose="020B0604020202020204" pitchFamily="34" charset="0"/>
              </a:rPr>
              <a:t>“bani”, </a:t>
            </a:r>
            <a:r>
              <a:rPr lang="en-US" dirty="0">
                <a:solidFill>
                  <a:schemeClr val="tx1"/>
                </a:solidFill>
                <a:latin typeface="Arial" panose="020B0604020202020204" pitchFamily="34" charset="0"/>
                <a:cs typeface="Arial" panose="020B0604020202020204" pitchFamily="34" charset="0"/>
              </a:rPr>
              <a:t>se </a:t>
            </a:r>
            <a:r>
              <a:rPr lang="en-US" dirty="0" err="1">
                <a:solidFill>
                  <a:schemeClr val="tx1"/>
                </a:solidFill>
                <a:latin typeface="Arial" panose="020B0604020202020204" pitchFamily="34" charset="0"/>
                <a:cs typeface="Arial" panose="020B0604020202020204" pitchFamily="34" charset="0"/>
              </a:rPr>
              <a:t>utilizează</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aproximativ</a:t>
            </a:r>
            <a:r>
              <a:rPr lang="en-US" dirty="0">
                <a:solidFill>
                  <a:schemeClr val="tx1"/>
                </a:solidFill>
                <a:latin typeface="Arial" panose="020B0604020202020204" pitchFamily="34" charset="0"/>
                <a:cs typeface="Arial" panose="020B0604020202020204" pitchFamily="34" charset="0"/>
              </a:rPr>
              <a:t> cu </a:t>
            </a:r>
            <a:r>
              <a:rPr lang="en-US" dirty="0" err="1">
                <a:solidFill>
                  <a:schemeClr val="tx1"/>
                </a:solidFill>
                <a:latin typeface="Arial" panose="020B0604020202020204" pitchFamily="34" charset="0"/>
                <a:cs typeface="Arial" panose="020B0604020202020204" pitchFamily="34" charset="0"/>
              </a:rPr>
              <a:t>acelasi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sens.</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dictionarul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explicativ</a:t>
            </a:r>
            <a:r>
              <a:rPr lang="en-US" dirty="0">
                <a:solidFill>
                  <a:schemeClr val="tx1"/>
                </a:solidFill>
                <a:latin typeface="Arial" panose="020B0604020202020204" pitchFamily="34" charset="0"/>
                <a:cs typeface="Arial" panose="020B0604020202020204" pitchFamily="34" charset="0"/>
              </a:rPr>
              <a:t> al </a:t>
            </a:r>
            <a:r>
              <a:rPr lang="en-US" dirty="0" err="1">
                <a:solidFill>
                  <a:schemeClr val="tx1"/>
                </a:solidFill>
                <a:latin typeface="Arial" panose="020B0604020202020204" pitchFamily="34" charset="0"/>
                <a:cs typeface="Arial" panose="020B0604020202020204" pitchFamily="34" charset="0"/>
              </a:rPr>
              <a:t>limbii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române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desemnează</a:t>
            </a:r>
            <a:r>
              <a:rPr lang="en-US" dirty="0">
                <a:solidFill>
                  <a:schemeClr val="tx1"/>
                </a:solidFill>
                <a:latin typeface="Arial" panose="020B0604020202020204" pitchFamily="34" charset="0"/>
                <a:cs typeface="Arial" panose="020B0604020202020204" pitchFamily="34" charset="0"/>
              </a:rPr>
              <a:t> </a:t>
            </a:r>
            <a:r>
              <a:rPr lang="en-US" b="1" dirty="0">
                <a:solidFill>
                  <a:schemeClr val="tx1"/>
                </a:solidFill>
                <a:latin typeface="Arial" panose="020B0604020202020204" pitchFamily="34" charset="0"/>
                <a:cs typeface="Arial" panose="020B0604020202020204" pitchFamily="34" charset="0"/>
              </a:rPr>
              <a:t>“</a:t>
            </a:r>
            <a:r>
              <a:rPr lang="en-US" b="1" dirty="0" err="1">
                <a:solidFill>
                  <a:schemeClr val="tx1"/>
                </a:solidFill>
                <a:latin typeface="Arial" panose="020B0604020202020204" pitchFamily="34" charset="0"/>
                <a:cs typeface="Arial" panose="020B0604020202020204" pitchFamily="34" charset="0"/>
              </a:rPr>
              <a:t>echivalentul</a:t>
            </a:r>
            <a:r>
              <a:rPr lang="en-US" b="1" dirty="0">
                <a:solidFill>
                  <a:schemeClr val="tx1"/>
                </a:solidFill>
                <a:latin typeface="Arial" panose="020B0604020202020204" pitchFamily="34" charset="0"/>
                <a:cs typeface="Arial" panose="020B0604020202020204" pitchFamily="34" charset="0"/>
              </a:rPr>
              <a:t> general al </a:t>
            </a:r>
            <a:r>
              <a:rPr lang="en-US" b="1" dirty="0" err="1">
                <a:solidFill>
                  <a:schemeClr val="tx1"/>
                </a:solidFill>
                <a:latin typeface="Arial" panose="020B0604020202020204" pitchFamily="34" charset="0"/>
                <a:cs typeface="Arial" panose="020B0604020202020204" pitchFamily="34" charset="0"/>
              </a:rPr>
              <a:t>valorii</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mărfurilor</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moneda</a:t>
            </a:r>
            <a:r>
              <a:rPr lang="en-US" b="1" dirty="0">
                <a:solidFill>
                  <a:schemeClr val="tx1"/>
                </a:solidFill>
                <a:latin typeface="Arial" panose="020B0604020202020204" pitchFamily="34" charset="0"/>
                <a:cs typeface="Arial" panose="020B0604020202020204" pitchFamily="34" charset="0"/>
              </a:rPr>
              <a:t> de metal </a:t>
            </a:r>
            <a:r>
              <a:rPr lang="en-US" b="1" dirty="0" err="1">
                <a:solidFill>
                  <a:schemeClr val="tx1"/>
                </a:solidFill>
                <a:latin typeface="Arial" panose="020B0604020202020204" pitchFamily="34" charset="0"/>
                <a:cs typeface="Arial" panose="020B0604020202020204" pitchFamily="34" charset="0"/>
              </a:rPr>
              <a:t>sau</a:t>
            </a:r>
            <a:r>
              <a:rPr lang="en-US" b="1"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hârtie</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recunoscută</a:t>
            </a:r>
            <a:r>
              <a:rPr lang="en-US" b="1" dirty="0">
                <a:solidFill>
                  <a:schemeClr val="tx1"/>
                </a:solidFill>
                <a:latin typeface="Arial" panose="020B0604020202020204" pitchFamily="34" charset="0"/>
                <a:cs typeface="Arial" panose="020B0604020202020204" pitchFamily="34" charset="0"/>
              </a:rPr>
              <a:t> ca </a:t>
            </a:r>
            <a:r>
              <a:rPr lang="en-US" b="1" dirty="0" err="1">
                <a:solidFill>
                  <a:schemeClr val="tx1"/>
                </a:solidFill>
                <a:latin typeface="Arial" panose="020B0604020202020204" pitchFamily="34" charset="0"/>
                <a:cs typeface="Arial" panose="020B0604020202020204" pitchFamily="34" charset="0"/>
              </a:rPr>
              <a:t>mijloc</a:t>
            </a:r>
            <a:r>
              <a:rPr lang="en-US" b="1"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schimb</a:t>
            </a:r>
            <a:r>
              <a:rPr lang="en-US" b="1" dirty="0">
                <a:solidFill>
                  <a:schemeClr val="tx1"/>
                </a:solidFill>
                <a:latin typeface="Arial" panose="020B0604020202020204" pitchFamily="34" charset="0"/>
                <a:cs typeface="Arial" panose="020B0604020202020204" pitchFamily="34" charset="0"/>
              </a:rPr>
              <a:t> </a:t>
            </a:r>
            <a:r>
              <a:rPr lang="en-US" b="1" dirty="0" err="1">
                <a:solidFill>
                  <a:schemeClr val="tx1"/>
                </a:solidFill>
                <a:latin typeface="Arial" panose="020B0604020202020204" pitchFamily="34" charset="0"/>
                <a:cs typeface="Arial" panose="020B0604020202020204" pitchFamily="34" charset="0"/>
              </a:rPr>
              <a:t>sau</a:t>
            </a:r>
            <a:r>
              <a:rPr lang="en-US" b="1" dirty="0">
                <a:solidFill>
                  <a:schemeClr val="tx1"/>
                </a:solidFill>
                <a:latin typeface="Arial" panose="020B0604020202020204" pitchFamily="34" charset="0"/>
                <a:cs typeface="Arial" panose="020B0604020202020204" pitchFamily="34" charset="0"/>
              </a:rPr>
              <a:t> de </a:t>
            </a:r>
            <a:r>
              <a:rPr lang="en-US" b="1" dirty="0" err="1">
                <a:solidFill>
                  <a:schemeClr val="tx1"/>
                </a:solidFill>
                <a:latin typeface="Arial" panose="020B0604020202020204" pitchFamily="34" charset="0"/>
                <a:cs typeface="Arial" panose="020B0604020202020204" pitchFamily="34" charset="0"/>
              </a:rPr>
              <a:t>plată</a:t>
            </a:r>
            <a:r>
              <a:rPr lang="en-US" b="1" dirty="0">
                <a:solidFill>
                  <a:schemeClr val="tx1"/>
                </a:solidFill>
                <a:latin typeface="Arial" panose="020B0604020202020204" pitchFamily="34" charset="0"/>
                <a:cs typeface="Arial" panose="020B0604020202020204" pitchFamily="34" charset="0"/>
              </a:rPr>
              <a:t>”.</a:t>
            </a:r>
            <a:endParaRPr lang="ro-RO" b="1" dirty="0">
              <a:solidFill>
                <a:schemeClr val="tx1"/>
              </a:solidFill>
              <a:latin typeface="Arial" panose="020B0604020202020204" pitchFamily="34" charset="0"/>
              <a:cs typeface="Arial" panose="020B0604020202020204" pitchFamily="34" charset="0"/>
            </a:endParaRPr>
          </a:p>
          <a:p>
            <a:r>
              <a:rPr lang="ro-RO" b="1" dirty="0">
                <a:solidFill>
                  <a:schemeClr val="tx1"/>
                </a:solidFill>
                <a:latin typeface="Arial" panose="020B0604020202020204" pitchFamily="34" charset="0"/>
                <a:cs typeface="Arial" panose="020B0604020202020204" pitchFamily="34" charset="0"/>
              </a:rPr>
              <a:t>Functiile banilor</a:t>
            </a:r>
          </a:p>
          <a:p>
            <a:r>
              <a:rPr lang="en-US" sz="1400" b="1" i="1" dirty="0">
                <a:solidFill>
                  <a:schemeClr val="tx1"/>
                </a:solidFill>
                <a:latin typeface="Arial" panose="020B0604020202020204" pitchFamily="34" charset="0"/>
                <a:cs typeface="Arial" panose="020B0604020202020204" pitchFamily="34" charset="0"/>
              </a:rPr>
              <a:t>FUNCTIA DE INSTRUMENT UNIC (MIJLOC) DE PLATA SI DE SCHIMB</a:t>
            </a:r>
            <a:endParaRPr lang="ru-RU" sz="1400" i="1" dirty="0">
              <a:solidFill>
                <a:schemeClr val="tx1"/>
              </a:solidFill>
              <a:latin typeface="Arial" panose="020B0604020202020204" pitchFamily="34" charset="0"/>
              <a:cs typeface="Arial" panose="020B0604020202020204" pitchFamily="34" charset="0"/>
            </a:endParaRPr>
          </a:p>
          <a:p>
            <a:r>
              <a:rPr lang="en-US" sz="1400" b="1" i="1" dirty="0">
                <a:solidFill>
                  <a:schemeClr val="tx1"/>
                </a:solidFill>
                <a:latin typeface="Arial" panose="020B0604020202020204" pitchFamily="34" charset="0"/>
                <a:cs typeface="Arial" panose="020B0604020202020204" pitchFamily="34" charset="0"/>
              </a:rPr>
              <a:t>FUNCTIA DE ETALON AL VALORII BUNURILOR SCHIMBATE</a:t>
            </a:r>
            <a:endParaRPr lang="ru-RU" sz="1400" i="1" dirty="0">
              <a:solidFill>
                <a:schemeClr val="tx1"/>
              </a:solidFill>
              <a:latin typeface="Arial" panose="020B0604020202020204" pitchFamily="34" charset="0"/>
              <a:cs typeface="Arial" panose="020B0604020202020204" pitchFamily="34" charset="0"/>
            </a:endParaRPr>
          </a:p>
          <a:p>
            <a:r>
              <a:rPr lang="en-US" sz="1400" b="1" i="1" dirty="0">
                <a:solidFill>
                  <a:schemeClr val="tx1"/>
                </a:solidFill>
                <a:latin typeface="Arial" panose="020B0604020202020204" pitchFamily="34" charset="0"/>
                <a:cs typeface="Arial" panose="020B0604020202020204" pitchFamily="34" charset="0"/>
              </a:rPr>
              <a:t>FUNCTIA DE REZERVA A VALORII (MIJLOC DE TEZAURIZARE)</a:t>
            </a:r>
            <a:endParaRPr lang="ro-RO" sz="1400" b="1" i="1" dirty="0">
              <a:solidFill>
                <a:schemeClr val="tx1"/>
              </a:solidFill>
              <a:latin typeface="Arial" panose="020B0604020202020204" pitchFamily="34" charset="0"/>
              <a:cs typeface="Arial" panose="020B0604020202020204" pitchFamily="34" charset="0"/>
            </a:endParaRPr>
          </a:p>
          <a:p>
            <a:r>
              <a:rPr lang="en-US" sz="1400" b="1" i="1" dirty="0">
                <a:solidFill>
                  <a:schemeClr val="tx1"/>
                </a:solidFill>
                <a:latin typeface="Arial" panose="020B0604020202020204" pitchFamily="34" charset="0"/>
                <a:cs typeface="Arial" panose="020B0604020202020204" pitchFamily="34" charset="0"/>
              </a:rPr>
              <a:t>FUNCTIA DE STANDARD AL PLATILOR AMANATE SI BAZA A CREDITULUI</a:t>
            </a:r>
            <a:endParaRPr lang="ro-RO" sz="1400" b="1" i="1" dirty="0">
              <a:solidFill>
                <a:schemeClr val="tx1"/>
              </a:solidFill>
              <a:latin typeface="Arial" panose="020B0604020202020204" pitchFamily="34" charset="0"/>
              <a:cs typeface="Arial" panose="020B0604020202020204" pitchFamily="34" charset="0"/>
            </a:endParaRPr>
          </a:p>
          <a:p>
            <a:r>
              <a:rPr lang="en-US" sz="1400" b="1" i="1" dirty="0">
                <a:solidFill>
                  <a:schemeClr val="tx1"/>
                </a:solidFill>
                <a:latin typeface="Arial" panose="020B0604020202020204" pitchFamily="34" charset="0"/>
                <a:cs typeface="Arial" panose="020B0604020202020204" pitchFamily="34" charset="0"/>
              </a:rPr>
              <a:t>FUNCTIA DE UNITATE DE CONT</a:t>
            </a:r>
            <a:endParaRPr lang="ru-RU" sz="1400" i="1" dirty="0">
              <a:solidFill>
                <a:schemeClr val="tx1"/>
              </a:solidFill>
              <a:latin typeface="Arial" panose="020B0604020202020204" pitchFamily="34" charset="0"/>
              <a:cs typeface="Arial" panose="020B0604020202020204" pitchFamily="34" charset="0"/>
            </a:endParaRPr>
          </a:p>
          <a:p>
            <a:endParaRPr lang="ru-RU" dirty="0"/>
          </a:p>
        </p:txBody>
      </p:sp>
      <p:pic>
        <p:nvPicPr>
          <p:cNvPr id="4" name="Picture 3">
            <a:extLst>
              <a:ext uri="{FF2B5EF4-FFF2-40B4-BE49-F238E27FC236}">
                <a16:creationId xmlns:a16="http://schemas.microsoft.com/office/drawing/2014/main" id="{4FDB2335-BA29-F844-C4BF-A54903508DB4}"/>
              </a:ext>
            </a:extLst>
          </p:cNvPr>
          <p:cNvPicPr>
            <a:picLocks noChangeAspect="1"/>
          </p:cNvPicPr>
          <p:nvPr/>
        </p:nvPicPr>
        <p:blipFill>
          <a:blip r:embed="rId2"/>
          <a:stretch>
            <a:fillRect/>
          </a:stretch>
        </p:blipFill>
        <p:spPr>
          <a:xfrm>
            <a:off x="0" y="5412212"/>
            <a:ext cx="5477688" cy="1445788"/>
          </a:xfrm>
          <a:prstGeom prst="rect">
            <a:avLst/>
          </a:prstGeom>
        </p:spPr>
      </p:pic>
    </p:spTree>
    <p:extLst>
      <p:ext uri="{BB962C8B-B14F-4D97-AF65-F5344CB8AC3E}">
        <p14:creationId xmlns:p14="http://schemas.microsoft.com/office/powerpoint/2010/main" val="16291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CB39-74FC-3CFA-52B5-6C65AE120448}"/>
              </a:ext>
            </a:extLst>
          </p:cNvPr>
          <p:cNvSpPr>
            <a:spLocks noGrp="1"/>
          </p:cNvSpPr>
          <p:nvPr>
            <p:ph type="title"/>
          </p:nvPr>
        </p:nvSpPr>
        <p:spPr>
          <a:xfrm>
            <a:off x="252919" y="1123837"/>
            <a:ext cx="2947482" cy="3720879"/>
          </a:xfrm>
        </p:spPr>
        <p:txBody>
          <a:bodyPr/>
          <a:lstStyle/>
          <a:p>
            <a:r>
              <a:rPr lang="ro-RO" i="1" dirty="0">
                <a:solidFill>
                  <a:schemeClr val="tx1"/>
                </a:solidFill>
              </a:rPr>
              <a:t>Formele banilor</a:t>
            </a:r>
            <a:endParaRPr lang="ru-RU" i="1" dirty="0">
              <a:solidFill>
                <a:schemeClr val="tx1"/>
              </a:solidFill>
            </a:endParaRPr>
          </a:p>
        </p:txBody>
      </p:sp>
      <p:pic>
        <p:nvPicPr>
          <p:cNvPr id="4" name="Content Placeholder 3">
            <a:extLst>
              <a:ext uri="{FF2B5EF4-FFF2-40B4-BE49-F238E27FC236}">
                <a16:creationId xmlns:a16="http://schemas.microsoft.com/office/drawing/2014/main" id="{AA9B2C9F-7F2A-6BDA-F554-78A6EEBEA5D7}"/>
              </a:ext>
            </a:extLst>
          </p:cNvPr>
          <p:cNvPicPr>
            <a:picLocks noGrp="1" noChangeAspect="1"/>
          </p:cNvPicPr>
          <p:nvPr>
            <p:ph idx="1"/>
          </p:nvPr>
        </p:nvPicPr>
        <p:blipFill>
          <a:blip r:embed="rId2"/>
          <a:stretch>
            <a:fillRect/>
          </a:stretch>
        </p:blipFill>
        <p:spPr>
          <a:xfrm>
            <a:off x="0" y="4359057"/>
            <a:ext cx="5250808" cy="2185791"/>
          </a:xfrm>
          <a:prstGeom prst="rect">
            <a:avLst/>
          </a:prstGeom>
        </p:spPr>
      </p:pic>
      <p:sp>
        <p:nvSpPr>
          <p:cNvPr id="6" name="TextBox 5">
            <a:extLst>
              <a:ext uri="{FF2B5EF4-FFF2-40B4-BE49-F238E27FC236}">
                <a16:creationId xmlns:a16="http://schemas.microsoft.com/office/drawing/2014/main" id="{B8BFA6B0-A81F-0867-AEEC-9D6A05A80EAB}"/>
              </a:ext>
            </a:extLst>
          </p:cNvPr>
          <p:cNvSpPr txBox="1"/>
          <p:nvPr/>
        </p:nvSpPr>
        <p:spPr>
          <a:xfrm>
            <a:off x="3453320" y="484818"/>
            <a:ext cx="7796463" cy="3970318"/>
          </a:xfrm>
          <a:prstGeom prst="rect">
            <a:avLst/>
          </a:prstGeom>
          <a:noFill/>
        </p:spPr>
        <p:txBody>
          <a:bodyPr wrap="square">
            <a:spAutoFit/>
          </a:bodyPr>
          <a:lstStyle/>
          <a:p>
            <a:r>
              <a:rPr lang="en-US" sz="1800" b="1" dirty="0">
                <a:effectLst/>
                <a:latin typeface="Times New Roman" panose="02020603050405020304" pitchFamily="18" charset="0"/>
                <a:ea typeface="Aptos" panose="020B0004020202020204" pitchFamily="34" charset="0"/>
              </a:rPr>
              <a:t>Forma de </a:t>
            </a:r>
            <a:r>
              <a:rPr lang="en-US" sz="1800" b="1" dirty="0" err="1">
                <a:effectLst/>
                <a:latin typeface="Times New Roman" panose="02020603050405020304" pitchFamily="18" charset="0"/>
                <a:ea typeface="Aptos" panose="020B0004020202020204" pitchFamily="34" charset="0"/>
              </a:rPr>
              <a:t>existentă</a:t>
            </a:r>
            <a:r>
              <a:rPr lang="en-US" sz="1800" b="1" dirty="0">
                <a:effectLst/>
                <a:latin typeface="Times New Roman" panose="02020603050405020304" pitchFamily="18" charset="0"/>
                <a:ea typeface="Aptos" panose="020B0004020202020204" pitchFamily="34" charset="0"/>
              </a:rPr>
              <a:t> a </a:t>
            </a:r>
            <a:r>
              <a:rPr lang="en-US" sz="1800" b="1" dirty="0" err="1">
                <a:effectLst/>
                <a:latin typeface="Times New Roman" panose="02020603050405020304" pitchFamily="18" charset="0"/>
                <a:ea typeface="Aptos" panose="020B0004020202020204" pitchFamily="34" charset="0"/>
              </a:rPr>
              <a:t>monedei</a:t>
            </a:r>
            <a:r>
              <a:rPr lang="en-US" sz="1800" b="1" dirty="0">
                <a:effectLst/>
                <a:latin typeface="Times New Roman" panose="02020603050405020304" pitchFamily="18" charset="0"/>
                <a:ea typeface="Aptos" panose="020B0004020202020204" pitchFamily="34" charset="0"/>
              </a:rPr>
              <a:t> </a:t>
            </a:r>
            <a:r>
              <a:rPr lang="en-US" sz="1800" dirty="0" err="1">
                <a:effectLst/>
                <a:latin typeface="Times New Roman" panose="02020603050405020304" pitchFamily="18" charset="0"/>
                <a:ea typeface="Aptos" panose="020B0004020202020204" pitchFamily="34" charset="0"/>
              </a:rPr>
              <a:t>este</a:t>
            </a:r>
            <a:r>
              <a:rPr lang="en-US" sz="1800" dirty="0">
                <a:effectLst/>
                <a:latin typeface="Times New Roman" panose="02020603050405020304" pitchFamily="18" charset="0"/>
                <a:ea typeface="Aptos" panose="020B0004020202020204" pitchFamily="34" charset="0"/>
              </a:rPr>
              <a:t> un prim </a:t>
            </a:r>
            <a:r>
              <a:rPr lang="en-US" sz="1800" dirty="0" err="1">
                <a:effectLst/>
                <a:latin typeface="Times New Roman" panose="02020603050405020304" pitchFamily="18" charset="0"/>
                <a:ea typeface="Aptos" panose="020B0004020202020204" pitchFamily="34" charset="0"/>
              </a:rPr>
              <a:t>criteriu</a:t>
            </a:r>
            <a:r>
              <a:rPr lang="en-US" sz="1800" dirty="0">
                <a:effectLst/>
                <a:latin typeface="Times New Roman" panose="02020603050405020304" pitchFamily="18" charset="0"/>
                <a:ea typeface="Aptos" panose="020B0004020202020204" pitchFamily="34" charset="0"/>
              </a:rPr>
              <a:t> de </a:t>
            </a:r>
            <a:r>
              <a:rPr lang="en-US" sz="1800" dirty="0" err="1">
                <a:effectLst/>
                <a:latin typeface="Times New Roman" panose="02020603050405020304" pitchFamily="18" charset="0"/>
                <a:ea typeface="Aptos" panose="020B0004020202020204" pitchFamily="34" charset="0"/>
              </a:rPr>
              <a:t>clasificare</a:t>
            </a:r>
            <a:r>
              <a:rPr lang="en-US" sz="1800" dirty="0">
                <a:effectLst/>
                <a:latin typeface="Times New Roman" panose="02020603050405020304" pitchFamily="18" charset="0"/>
                <a:ea typeface="Aptos" panose="020B0004020202020204" pitchFamily="34" charset="0"/>
              </a:rPr>
              <a:t>, </a:t>
            </a:r>
            <a:r>
              <a:rPr lang="en-US" sz="1800" dirty="0" err="1">
                <a:effectLst/>
                <a:latin typeface="Times New Roman" panose="02020603050405020304" pitchFamily="18" charset="0"/>
                <a:ea typeface="Aptos" panose="020B0004020202020204" pitchFamily="34" charset="0"/>
              </a:rPr>
              <a:t>în</a:t>
            </a:r>
            <a:r>
              <a:rPr lang="en-US" sz="1800" dirty="0">
                <a:effectLst/>
                <a:latin typeface="Times New Roman" panose="02020603050405020304" pitchFamily="18" charset="0"/>
                <a:ea typeface="Aptos" panose="020B0004020202020204" pitchFamily="34" charset="0"/>
              </a:rPr>
              <a:t> </a:t>
            </a:r>
            <a:r>
              <a:rPr lang="en-US" sz="1800" dirty="0" err="1">
                <a:effectLst/>
                <a:latin typeface="Times New Roman" panose="02020603050405020304" pitchFamily="18" charset="0"/>
                <a:ea typeface="Aptos" panose="020B0004020202020204" pitchFamily="34" charset="0"/>
              </a:rPr>
              <a:t>functie</a:t>
            </a:r>
            <a:r>
              <a:rPr lang="en-US" sz="1800" dirty="0">
                <a:effectLst/>
                <a:latin typeface="Times New Roman" panose="02020603050405020304" pitchFamily="18" charset="0"/>
                <a:ea typeface="Aptos" panose="020B0004020202020204" pitchFamily="34" charset="0"/>
              </a:rPr>
              <a:t> de care se </a:t>
            </a:r>
            <a:r>
              <a:rPr lang="en-US" sz="1800" dirty="0" err="1">
                <a:effectLst/>
                <a:latin typeface="Times New Roman" panose="02020603050405020304" pitchFamily="18" charset="0"/>
                <a:ea typeface="Aptos" panose="020B0004020202020204" pitchFamily="34" charset="0"/>
              </a:rPr>
              <a:t>distinge</a:t>
            </a:r>
            <a:r>
              <a:rPr lang="en-US" sz="1800" dirty="0">
                <a:effectLst/>
                <a:latin typeface="Times New Roman" panose="02020603050405020304" pitchFamily="18" charset="0"/>
                <a:ea typeface="Aptos" panose="020B0004020202020204" pitchFamily="34" charset="0"/>
              </a:rPr>
              <a:t>: </a:t>
            </a:r>
            <a:endParaRPr lang="ro-RO" sz="1800" dirty="0">
              <a:effectLst/>
              <a:latin typeface="Times New Roman" panose="02020603050405020304" pitchFamily="18" charset="0"/>
              <a:ea typeface="Aptos" panose="020B0004020202020204" pitchFamily="34" charset="0"/>
            </a:endParaRPr>
          </a:p>
          <a:p>
            <a:pPr marL="342900" indent="-342900">
              <a:buAutoNum type="alphaUcParenBoth"/>
            </a:pPr>
            <a:r>
              <a:rPr lang="en-US" sz="1800" dirty="0" err="1">
                <a:effectLst/>
                <a:latin typeface="Times New Roman" panose="02020603050405020304" pitchFamily="18" charset="0"/>
                <a:ea typeface="Aptos" panose="020B0004020202020204" pitchFamily="34" charset="0"/>
              </a:rPr>
              <a:t>moneda</a:t>
            </a:r>
            <a:r>
              <a:rPr lang="en-US" sz="1800" dirty="0">
                <a:effectLst/>
                <a:latin typeface="Times New Roman" panose="02020603050405020304" pitchFamily="18" charset="0"/>
                <a:ea typeface="Aptos" panose="020B0004020202020204" pitchFamily="34" charset="0"/>
              </a:rPr>
              <a:t> </a:t>
            </a:r>
            <a:r>
              <a:rPr lang="en-US" sz="1800" b="1" dirty="0" err="1">
                <a:effectLst/>
                <a:latin typeface="Times New Roman" panose="02020603050405020304" pitchFamily="18" charset="0"/>
                <a:ea typeface="Aptos" panose="020B0004020202020204" pitchFamily="34" charset="0"/>
              </a:rPr>
              <a:t>materială</a:t>
            </a:r>
            <a:r>
              <a:rPr lang="en-US" sz="1800" b="1" dirty="0">
                <a:effectLst/>
                <a:latin typeface="Times New Roman" panose="02020603050405020304" pitchFamily="18" charset="0"/>
                <a:ea typeface="Aptos" panose="020B0004020202020204" pitchFamily="34" charset="0"/>
              </a:rPr>
              <a:t> </a:t>
            </a:r>
            <a:r>
              <a:rPr lang="en-US" b="1" dirty="0"/>
              <a:t>Moneda de </a:t>
            </a:r>
            <a:r>
              <a:rPr lang="en-US" b="1" dirty="0" err="1"/>
              <a:t>hârtie</a:t>
            </a:r>
            <a:r>
              <a:rPr lang="en-US" b="1" dirty="0"/>
              <a:t> </a:t>
            </a:r>
            <a:r>
              <a:rPr lang="en-US" b="1" dirty="0" err="1"/>
              <a:t>reprezentativă</a:t>
            </a:r>
            <a:r>
              <a:rPr lang="en-US" b="1" dirty="0"/>
              <a:t> </a:t>
            </a:r>
            <a:r>
              <a:rPr lang="en-US" dirty="0" err="1"/>
              <a:t>mărimea</a:t>
            </a:r>
            <a:r>
              <a:rPr lang="en-US" dirty="0"/>
              <a:t>, </a:t>
            </a:r>
            <a:r>
              <a:rPr lang="en-US" dirty="0" err="1"/>
              <a:t>cantitatea</a:t>
            </a:r>
            <a:r>
              <a:rPr lang="en-US" dirty="0"/>
              <a:t> </a:t>
            </a:r>
            <a:r>
              <a:rPr lang="en-US" dirty="0" err="1"/>
              <a:t>si</a:t>
            </a:r>
            <a:r>
              <a:rPr lang="en-US" dirty="0"/>
              <a:t> </a:t>
            </a:r>
            <a:r>
              <a:rPr lang="en-US" dirty="0" err="1"/>
              <a:t>circulatia</a:t>
            </a:r>
            <a:r>
              <a:rPr lang="en-US" dirty="0"/>
              <a:t> </a:t>
            </a:r>
            <a:r>
              <a:rPr lang="en-US" dirty="0" err="1"/>
              <a:t>acesteia</a:t>
            </a:r>
            <a:r>
              <a:rPr lang="en-US" dirty="0"/>
              <a:t> </a:t>
            </a:r>
            <a:r>
              <a:rPr lang="en-US" dirty="0" err="1"/>
              <a:t>este</a:t>
            </a:r>
            <a:r>
              <a:rPr lang="en-US" dirty="0"/>
              <a:t> precis </a:t>
            </a:r>
            <a:r>
              <a:rPr lang="en-US" dirty="0" err="1"/>
              <a:t>reglementată</a:t>
            </a:r>
            <a:endParaRPr lang="ro-RO" sz="1800" b="1" dirty="0">
              <a:effectLst/>
              <a:latin typeface="Times New Roman" panose="02020603050405020304" pitchFamily="18" charset="0"/>
              <a:ea typeface="Aptos" panose="020B0004020202020204" pitchFamily="34" charset="0"/>
            </a:endParaRPr>
          </a:p>
          <a:p>
            <a:pPr marL="342900" indent="-342900">
              <a:buAutoNum type="alphaUcParenBoth"/>
            </a:pPr>
            <a:r>
              <a:rPr lang="en-US" sz="1800" dirty="0" err="1">
                <a:effectLst/>
                <a:latin typeface="Times New Roman" panose="02020603050405020304" pitchFamily="18" charset="0"/>
                <a:ea typeface="Aptos" panose="020B0004020202020204" pitchFamily="34" charset="0"/>
              </a:rPr>
              <a:t>si</a:t>
            </a:r>
            <a:r>
              <a:rPr lang="en-US" sz="1800" dirty="0">
                <a:effectLst/>
                <a:latin typeface="Times New Roman" panose="02020603050405020304" pitchFamily="18" charset="0"/>
                <a:ea typeface="Aptos" panose="020B0004020202020204" pitchFamily="34" charset="0"/>
              </a:rPr>
              <a:t> (</a:t>
            </a:r>
            <a:r>
              <a:rPr lang="en-US" sz="1800" b="1" dirty="0">
                <a:effectLst/>
                <a:latin typeface="Times New Roman" panose="02020603050405020304" pitchFamily="18" charset="0"/>
                <a:ea typeface="Aptos" panose="020B0004020202020204" pitchFamily="34" charset="0"/>
              </a:rPr>
              <a:t>B)</a:t>
            </a:r>
            <a:r>
              <a:rPr lang="en-US" sz="1800" dirty="0" err="1">
                <a:effectLst/>
                <a:latin typeface="Times New Roman" panose="02020603050405020304" pitchFamily="18" charset="0"/>
                <a:ea typeface="Aptos" panose="020B0004020202020204" pitchFamily="34" charset="0"/>
              </a:rPr>
              <a:t>moneda</a:t>
            </a:r>
            <a:r>
              <a:rPr lang="en-US" sz="1800" dirty="0">
                <a:effectLst/>
                <a:latin typeface="Times New Roman" panose="02020603050405020304" pitchFamily="18" charset="0"/>
                <a:ea typeface="Aptos" panose="020B0004020202020204" pitchFamily="34" charset="0"/>
              </a:rPr>
              <a:t> </a:t>
            </a:r>
            <a:r>
              <a:rPr lang="en-US" sz="1800" b="1" dirty="0" err="1">
                <a:effectLst/>
                <a:latin typeface="Times New Roman" panose="02020603050405020304" pitchFamily="18" charset="0"/>
                <a:ea typeface="Aptos" panose="020B0004020202020204" pitchFamily="34" charset="0"/>
              </a:rPr>
              <a:t>scripturală</a:t>
            </a:r>
            <a:r>
              <a:rPr lang="ro-RO" sz="1800" b="1" dirty="0">
                <a:effectLst/>
                <a:latin typeface="Times New Roman" panose="02020603050405020304" pitchFamily="18" charset="0"/>
                <a:ea typeface="Aptos" panose="020B0004020202020204" pitchFamily="34" charset="0"/>
              </a:rPr>
              <a:t> </a:t>
            </a:r>
            <a:r>
              <a:rPr lang="en-US" dirty="0"/>
              <a:t>(de </a:t>
            </a:r>
            <a:r>
              <a:rPr lang="en-US" dirty="0" err="1"/>
              <a:t>cont</a:t>
            </a:r>
            <a:r>
              <a:rPr lang="en-US" dirty="0"/>
              <a:t>) </a:t>
            </a:r>
            <a:r>
              <a:rPr lang="en-US" dirty="0" err="1"/>
              <a:t>reprezintă</a:t>
            </a:r>
            <a:r>
              <a:rPr lang="en-US" dirty="0"/>
              <a:t> o </a:t>
            </a:r>
            <a:r>
              <a:rPr lang="en-US" dirty="0" err="1"/>
              <a:t>formă</a:t>
            </a:r>
            <a:r>
              <a:rPr lang="en-US" dirty="0"/>
              <a:t> a </a:t>
            </a:r>
            <a:r>
              <a:rPr lang="en-US" dirty="0" err="1"/>
              <a:t>bancnotei</a:t>
            </a:r>
            <a:r>
              <a:rPr lang="en-US" dirty="0"/>
              <a:t>, </a:t>
            </a:r>
            <a:r>
              <a:rPr lang="en-US" dirty="0" err="1"/>
              <a:t>bazată</a:t>
            </a:r>
            <a:r>
              <a:rPr lang="en-US" dirty="0"/>
              <a:t> pe </a:t>
            </a:r>
            <a:r>
              <a:rPr lang="en-US" dirty="0" err="1"/>
              <a:t>încredere</a:t>
            </a:r>
            <a:r>
              <a:rPr lang="en-US" dirty="0"/>
              <a:t> (</a:t>
            </a:r>
            <a:r>
              <a:rPr lang="en-US" dirty="0" err="1"/>
              <a:t>monedă</a:t>
            </a:r>
            <a:r>
              <a:rPr lang="en-US" dirty="0"/>
              <a:t> </a:t>
            </a:r>
            <a:r>
              <a:rPr lang="en-US" dirty="0" err="1"/>
              <a:t>fiduciară</a:t>
            </a:r>
            <a:r>
              <a:rPr lang="en-US" dirty="0"/>
              <a:t>) </a:t>
            </a:r>
            <a:r>
              <a:rPr lang="en-US" dirty="0" err="1"/>
              <a:t>si</a:t>
            </a:r>
            <a:r>
              <a:rPr lang="en-US" dirty="0"/>
              <a:t> care </a:t>
            </a:r>
            <a:r>
              <a:rPr lang="en-US" dirty="0" err="1"/>
              <a:t>cunoaste</a:t>
            </a:r>
            <a:r>
              <a:rPr lang="en-US" dirty="0"/>
              <a:t> </a:t>
            </a:r>
            <a:r>
              <a:rPr lang="en-US" dirty="0" err="1"/>
              <a:t>importante</a:t>
            </a:r>
            <a:r>
              <a:rPr lang="en-US" dirty="0"/>
              <a:t> </a:t>
            </a:r>
            <a:r>
              <a:rPr lang="en-US" dirty="0" err="1"/>
              <a:t>modificări</a:t>
            </a:r>
            <a:r>
              <a:rPr lang="en-US" dirty="0"/>
              <a:t> din </a:t>
            </a:r>
            <a:r>
              <a:rPr lang="en-US" dirty="0" err="1"/>
              <a:t>punct</a:t>
            </a:r>
            <a:r>
              <a:rPr lang="en-US" dirty="0"/>
              <a:t> de </a:t>
            </a:r>
            <a:r>
              <a:rPr lang="en-US" dirty="0" err="1"/>
              <a:t>vedere</a:t>
            </a:r>
            <a:r>
              <a:rPr lang="en-US" dirty="0"/>
              <a:t> al </a:t>
            </a:r>
            <a:r>
              <a:rPr lang="en-US" dirty="0" err="1"/>
              <a:t>formei</a:t>
            </a:r>
            <a:r>
              <a:rPr lang="en-US" dirty="0"/>
              <a:t> de </a:t>
            </a:r>
            <a:r>
              <a:rPr lang="en-US" dirty="0" err="1"/>
              <a:t>prezentare</a:t>
            </a:r>
            <a:endParaRPr lang="ro-RO" dirty="0"/>
          </a:p>
          <a:p>
            <a:r>
              <a:rPr lang="en-US" b="1" dirty="0"/>
              <a:t>In </a:t>
            </a:r>
            <a:r>
              <a:rPr lang="en-US" b="1" dirty="0" err="1"/>
              <a:t>functie</a:t>
            </a:r>
            <a:r>
              <a:rPr lang="en-US" b="1" dirty="0"/>
              <a:t> de </a:t>
            </a:r>
            <a:r>
              <a:rPr lang="en-US" b="1" dirty="0" err="1"/>
              <a:t>obligatia</a:t>
            </a:r>
            <a:r>
              <a:rPr lang="en-US" b="1" dirty="0"/>
              <a:t> </a:t>
            </a:r>
            <a:r>
              <a:rPr lang="en-US" dirty="0"/>
              <a:t>pe care </a:t>
            </a:r>
            <a:r>
              <a:rPr lang="en-US" dirty="0" err="1"/>
              <a:t>si</a:t>
            </a:r>
            <a:r>
              <a:rPr lang="en-US" dirty="0"/>
              <a:t>-o </a:t>
            </a:r>
            <a:r>
              <a:rPr lang="en-US" dirty="0" err="1"/>
              <a:t>asumă</a:t>
            </a:r>
            <a:r>
              <a:rPr lang="en-US" dirty="0"/>
              <a:t> banca </a:t>
            </a:r>
            <a:r>
              <a:rPr lang="en-US" dirty="0" err="1"/>
              <a:t>emitentă</a:t>
            </a:r>
            <a:r>
              <a:rPr lang="en-US" dirty="0"/>
              <a:t> se </a:t>
            </a:r>
            <a:r>
              <a:rPr lang="en-US" dirty="0" err="1"/>
              <a:t>disting</a:t>
            </a:r>
            <a:r>
              <a:rPr lang="en-US" dirty="0"/>
              <a:t> </a:t>
            </a:r>
            <a:r>
              <a:rPr lang="en-US" dirty="0" err="1"/>
              <a:t>următoarele</a:t>
            </a:r>
            <a:r>
              <a:rPr lang="en-US" dirty="0"/>
              <a:t> </a:t>
            </a:r>
            <a:r>
              <a:rPr lang="en-US" dirty="0" err="1"/>
              <a:t>forme</a:t>
            </a:r>
            <a:r>
              <a:rPr lang="en-US" dirty="0"/>
              <a:t> de </a:t>
            </a:r>
            <a:r>
              <a:rPr lang="en-US" dirty="0" err="1"/>
              <a:t>monedă</a:t>
            </a:r>
            <a:r>
              <a:rPr lang="en-US" dirty="0"/>
              <a:t>:</a:t>
            </a:r>
            <a:endParaRPr lang="ru-RU" dirty="0"/>
          </a:p>
          <a:p>
            <a:r>
              <a:rPr lang="en-US" dirty="0"/>
              <a:t>    – </a:t>
            </a:r>
            <a:r>
              <a:rPr lang="en-US" dirty="0" err="1"/>
              <a:t>moneda</a:t>
            </a:r>
            <a:r>
              <a:rPr lang="en-US" dirty="0"/>
              <a:t> </a:t>
            </a:r>
            <a:r>
              <a:rPr lang="en-US" dirty="0" err="1"/>
              <a:t>convertibilă</a:t>
            </a:r>
            <a:endParaRPr lang="ru-RU" dirty="0"/>
          </a:p>
          <a:p>
            <a:r>
              <a:rPr lang="en-US" dirty="0"/>
              <a:t>    – </a:t>
            </a:r>
            <a:r>
              <a:rPr lang="en-US" dirty="0" err="1"/>
              <a:t>moneda</a:t>
            </a:r>
            <a:r>
              <a:rPr lang="en-US" dirty="0"/>
              <a:t> </a:t>
            </a:r>
            <a:r>
              <a:rPr lang="en-US" dirty="0" err="1"/>
              <a:t>neconvertibilă</a:t>
            </a:r>
            <a:r>
              <a:rPr lang="ro-RO" dirty="0"/>
              <a:t> (</a:t>
            </a:r>
            <a:r>
              <a:rPr lang="ro-RO" b="1" i="1" dirty="0"/>
              <a:t>rubla transnistreana</a:t>
            </a:r>
            <a:r>
              <a:rPr lang="ro-RO" dirty="0"/>
              <a:t>)</a:t>
            </a:r>
          </a:p>
          <a:p>
            <a:r>
              <a:rPr lang="ro-RO" dirty="0"/>
              <a:t>(</a:t>
            </a:r>
            <a:r>
              <a:rPr lang="en-US" b="1" dirty="0" err="1"/>
              <a:t>convertibilitatea</a:t>
            </a:r>
            <a:r>
              <a:rPr lang="en-US" dirty="0"/>
              <a:t> </a:t>
            </a:r>
            <a:r>
              <a:rPr lang="en-US" dirty="0" err="1"/>
              <a:t>reprezintă</a:t>
            </a:r>
            <a:r>
              <a:rPr lang="en-US" dirty="0"/>
              <a:t>, </a:t>
            </a:r>
            <a:r>
              <a:rPr lang="en-US" dirty="0" err="1"/>
              <a:t>în</a:t>
            </a:r>
            <a:r>
              <a:rPr lang="en-US" dirty="0"/>
              <a:t> </a:t>
            </a:r>
            <a:r>
              <a:rPr lang="en-US" dirty="0" err="1"/>
              <a:t>sens</a:t>
            </a:r>
            <a:r>
              <a:rPr lang="en-US" dirty="0"/>
              <a:t> </a:t>
            </a:r>
            <a:r>
              <a:rPr lang="en-US" dirty="0" err="1"/>
              <a:t>larg</a:t>
            </a:r>
            <a:r>
              <a:rPr lang="en-US" dirty="0"/>
              <a:t>, </a:t>
            </a:r>
            <a:r>
              <a:rPr lang="en-US" dirty="0" err="1"/>
              <a:t>desfiintarea</a:t>
            </a:r>
            <a:r>
              <a:rPr lang="en-US" dirty="0"/>
              <a:t> </a:t>
            </a:r>
            <a:r>
              <a:rPr lang="en-US" dirty="0" err="1"/>
              <a:t>restrictiilor</a:t>
            </a:r>
            <a:r>
              <a:rPr lang="en-US" dirty="0"/>
              <a:t> </a:t>
            </a:r>
            <a:r>
              <a:rPr lang="en-US" dirty="0" err="1"/>
              <a:t>si</a:t>
            </a:r>
            <a:r>
              <a:rPr lang="en-US" dirty="0"/>
              <a:t> </a:t>
            </a:r>
            <a:r>
              <a:rPr lang="en-US" dirty="0" err="1"/>
              <a:t>discriminărilor</a:t>
            </a:r>
            <a:r>
              <a:rPr lang="en-US" dirty="0"/>
              <a:t> </a:t>
            </a:r>
            <a:r>
              <a:rPr lang="en-US" dirty="0" err="1"/>
              <a:t>în</a:t>
            </a:r>
            <a:r>
              <a:rPr lang="en-US" dirty="0"/>
              <a:t> </a:t>
            </a:r>
            <a:r>
              <a:rPr lang="en-US" dirty="0" err="1"/>
              <a:t>domeniul</a:t>
            </a:r>
            <a:r>
              <a:rPr lang="en-US" dirty="0"/>
              <a:t> </a:t>
            </a:r>
            <a:r>
              <a:rPr lang="en-US" dirty="0" err="1"/>
              <a:t>plătilor</a:t>
            </a:r>
            <a:r>
              <a:rPr lang="en-US" dirty="0"/>
              <a:t> </a:t>
            </a:r>
            <a:r>
              <a:rPr lang="en-US" dirty="0" err="1"/>
              <a:t>si</a:t>
            </a:r>
            <a:r>
              <a:rPr lang="en-US" dirty="0"/>
              <a:t> </a:t>
            </a:r>
            <a:r>
              <a:rPr lang="en-US" dirty="0" err="1"/>
              <a:t>transferurilor</a:t>
            </a:r>
            <a:r>
              <a:rPr lang="en-US" dirty="0"/>
              <a:t> </a:t>
            </a:r>
            <a:r>
              <a:rPr lang="en-US" dirty="0" err="1"/>
              <a:t>internationale</a:t>
            </a:r>
            <a:r>
              <a:rPr lang="ro-RO" dirty="0"/>
              <a:t>)</a:t>
            </a:r>
            <a:endParaRPr lang="ru-RU" dirty="0"/>
          </a:p>
          <a:p>
            <a:endParaRPr lang="ro-RO" dirty="0"/>
          </a:p>
        </p:txBody>
      </p:sp>
      <p:sp>
        <p:nvSpPr>
          <p:cNvPr id="8" name="TextBox 7">
            <a:extLst>
              <a:ext uri="{FF2B5EF4-FFF2-40B4-BE49-F238E27FC236}">
                <a16:creationId xmlns:a16="http://schemas.microsoft.com/office/drawing/2014/main" id="{7DE805A7-9CE6-CC06-FB35-7601CAFCAACF}"/>
              </a:ext>
            </a:extLst>
          </p:cNvPr>
          <p:cNvSpPr txBox="1"/>
          <p:nvPr/>
        </p:nvSpPr>
        <p:spPr>
          <a:xfrm>
            <a:off x="5503727" y="4178137"/>
            <a:ext cx="6688273" cy="1754326"/>
          </a:xfrm>
          <a:prstGeom prst="rect">
            <a:avLst/>
          </a:prstGeom>
          <a:noFill/>
        </p:spPr>
        <p:txBody>
          <a:bodyPr wrap="square">
            <a:spAutoFit/>
          </a:bodyPr>
          <a:lstStyle/>
          <a:p>
            <a:r>
              <a:rPr lang="en-US" sz="1800" b="1" i="0" u="none" strike="noStrike" baseline="0" dirty="0" err="1">
                <a:solidFill>
                  <a:srgbClr val="999932"/>
                </a:solidFill>
                <a:latin typeface="Cambria" panose="02040503050406030204" pitchFamily="18" charset="0"/>
              </a:rPr>
              <a:t>Forme</a:t>
            </a:r>
            <a:r>
              <a:rPr lang="en-US" sz="1800" b="1" i="0" u="none" strike="noStrike" baseline="0" dirty="0">
                <a:solidFill>
                  <a:srgbClr val="999932"/>
                </a:solidFill>
                <a:latin typeface="Cambria" panose="02040503050406030204" pitchFamily="18" charset="0"/>
              </a:rPr>
              <a:t> </a:t>
            </a:r>
            <a:r>
              <a:rPr lang="en-US" sz="1800" b="1" i="0" u="none" strike="noStrike" baseline="0" dirty="0" err="1">
                <a:solidFill>
                  <a:srgbClr val="999932"/>
                </a:solidFill>
                <a:latin typeface="Cambria" panose="02040503050406030204" pitchFamily="18" charset="0"/>
              </a:rPr>
              <a:t>moderne</a:t>
            </a:r>
            <a:r>
              <a:rPr lang="en-US" sz="1800" b="1" i="0" u="none" strike="noStrike" baseline="0" dirty="0">
                <a:solidFill>
                  <a:srgbClr val="999932"/>
                </a:solidFill>
                <a:latin typeface="Cambria" panose="02040503050406030204" pitchFamily="18" charset="0"/>
              </a:rPr>
              <a:t> de bani </a:t>
            </a:r>
            <a:endParaRPr lang="en-US" sz="1800" b="0" i="0" u="none" strike="noStrike" baseline="0" dirty="0">
              <a:solidFill>
                <a:srgbClr val="999932"/>
              </a:solidFill>
              <a:latin typeface="Cambria" panose="02040503050406030204" pitchFamily="18" charset="0"/>
            </a:endParaRPr>
          </a:p>
          <a:p>
            <a:r>
              <a:rPr lang="it-IT" sz="1800" b="1" i="0" u="none" strike="noStrike" baseline="0" dirty="0">
                <a:solidFill>
                  <a:srgbClr val="000000"/>
                </a:solidFill>
                <a:latin typeface="Cambria" panose="02040503050406030204" pitchFamily="18" charset="0"/>
              </a:rPr>
              <a:t>Banii electronici </a:t>
            </a:r>
            <a:r>
              <a:rPr lang="it-IT" sz="1800" b="0" i="0" u="none" strike="noStrike" baseline="0" dirty="0">
                <a:solidFill>
                  <a:srgbClr val="000000"/>
                </a:solidFill>
                <a:latin typeface="Cambria" panose="02040503050406030204" pitchFamily="18" charset="0"/>
              </a:rPr>
              <a:t>– portofele digitale, carduri preplătite</a:t>
            </a:r>
            <a:endParaRPr lang="ru-RU" dirty="0"/>
          </a:p>
          <a:p>
            <a:r>
              <a:rPr lang="it-IT" b="1" dirty="0"/>
              <a:t>Quasi-banii </a:t>
            </a:r>
            <a:r>
              <a:rPr lang="it-IT" dirty="0"/>
              <a:t>– puncte de fidelitate, mile aeriene, bonusuri la achiziții. </a:t>
            </a:r>
          </a:p>
          <a:p>
            <a:r>
              <a:rPr lang="en-US" b="1" dirty="0" err="1"/>
              <a:t>Criptomonedele</a:t>
            </a:r>
            <a:r>
              <a:rPr lang="en-US" b="1" dirty="0"/>
              <a:t> </a:t>
            </a:r>
            <a:r>
              <a:rPr lang="en-US" dirty="0"/>
              <a:t>– Bitcoin, Ethereum </a:t>
            </a:r>
            <a:r>
              <a:rPr lang="en-US" dirty="0" err="1"/>
              <a:t>și</a:t>
            </a:r>
            <a:r>
              <a:rPr lang="en-US" dirty="0"/>
              <a:t> </a:t>
            </a:r>
            <a:r>
              <a:rPr lang="en-US" dirty="0" err="1"/>
              <a:t>alte</a:t>
            </a:r>
            <a:r>
              <a:rPr lang="en-US" dirty="0"/>
              <a:t> active </a:t>
            </a:r>
            <a:r>
              <a:rPr lang="en-US" dirty="0" err="1"/>
              <a:t>digitale</a:t>
            </a:r>
            <a:r>
              <a:rPr lang="en-US" dirty="0"/>
              <a:t>. </a:t>
            </a:r>
          </a:p>
          <a:p>
            <a:r>
              <a:rPr lang="en-US" b="1" dirty="0" err="1"/>
              <a:t>Monedele</a:t>
            </a:r>
            <a:r>
              <a:rPr lang="en-US" b="1" dirty="0"/>
              <a:t> </a:t>
            </a:r>
            <a:r>
              <a:rPr lang="en-US" b="1" dirty="0" err="1"/>
              <a:t>digitale</a:t>
            </a:r>
            <a:r>
              <a:rPr lang="en-US" b="1" dirty="0"/>
              <a:t> ale </a:t>
            </a:r>
            <a:r>
              <a:rPr lang="en-US" b="1" dirty="0" err="1"/>
              <a:t>băncilor</a:t>
            </a:r>
            <a:r>
              <a:rPr lang="en-US" b="1" dirty="0"/>
              <a:t> centrale</a:t>
            </a:r>
            <a:r>
              <a:rPr lang="ro-RO" b="1" dirty="0"/>
              <a:t> </a:t>
            </a:r>
            <a:r>
              <a:rPr lang="en-US" b="1" dirty="0"/>
              <a:t> </a:t>
            </a:r>
            <a:endParaRPr lang="en-US" dirty="0"/>
          </a:p>
          <a:p>
            <a:r>
              <a:rPr lang="it-IT" sz="1800" b="0" i="0" u="none" strike="noStrike" baseline="0" dirty="0">
                <a:solidFill>
                  <a:srgbClr val="000000"/>
                </a:solidFill>
                <a:latin typeface="Cambria" panose="02040503050406030204" pitchFamily="18" charset="0"/>
              </a:rPr>
              <a:t> </a:t>
            </a:r>
          </a:p>
        </p:txBody>
      </p:sp>
      <p:sp>
        <p:nvSpPr>
          <p:cNvPr id="10" name="TextBox 9">
            <a:extLst>
              <a:ext uri="{FF2B5EF4-FFF2-40B4-BE49-F238E27FC236}">
                <a16:creationId xmlns:a16="http://schemas.microsoft.com/office/drawing/2014/main" id="{C5BCCFA0-C54E-2728-0E32-F8E3CF48B5E5}"/>
              </a:ext>
            </a:extLst>
          </p:cNvPr>
          <p:cNvSpPr txBox="1"/>
          <p:nvPr/>
        </p:nvSpPr>
        <p:spPr>
          <a:xfrm>
            <a:off x="5503727" y="5747797"/>
            <a:ext cx="6096000" cy="369332"/>
          </a:xfrm>
          <a:prstGeom prst="rect">
            <a:avLst/>
          </a:prstGeom>
          <a:noFill/>
        </p:spPr>
        <p:txBody>
          <a:bodyPr wrap="square">
            <a:spAutoFit/>
          </a:bodyPr>
          <a:lstStyle/>
          <a:p>
            <a:pPr algn="l"/>
            <a:r>
              <a:rPr lang="ro-RO" sz="1800" b="1" i="1" u="none" strike="noStrike" baseline="0" dirty="0">
                <a:solidFill>
                  <a:srgbClr val="000000"/>
                </a:solidFill>
                <a:latin typeface="Cambria" panose="02040503050406030204" pitchFamily="18" charset="0"/>
              </a:rPr>
              <a:t>Subiect de discutie : Importanta numerarului </a:t>
            </a:r>
            <a:endParaRPr lang="en-US" sz="1800" b="1" i="1" u="none" strike="noStrike" baseline="0" dirty="0">
              <a:solidFill>
                <a:srgbClr val="000000"/>
              </a:solidFill>
              <a:latin typeface="Cambria" panose="02040503050406030204" pitchFamily="18" charset="0"/>
            </a:endParaRPr>
          </a:p>
        </p:txBody>
      </p:sp>
    </p:spTree>
    <p:extLst>
      <p:ext uri="{BB962C8B-B14F-4D97-AF65-F5344CB8AC3E}">
        <p14:creationId xmlns:p14="http://schemas.microsoft.com/office/powerpoint/2010/main" val="3590447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8500-EEC3-9B60-1C9A-B364DE7F113E}"/>
              </a:ext>
            </a:extLst>
          </p:cNvPr>
          <p:cNvSpPr>
            <a:spLocks noGrp="1"/>
          </p:cNvSpPr>
          <p:nvPr>
            <p:ph type="title"/>
          </p:nvPr>
        </p:nvSpPr>
        <p:spPr>
          <a:xfrm>
            <a:off x="127658" y="1128408"/>
            <a:ext cx="3204265" cy="4601183"/>
          </a:xfrm>
        </p:spPr>
        <p:txBody>
          <a:bodyPr>
            <a:normAutofit fontScale="90000"/>
          </a:bodyPr>
          <a:lstStyle/>
          <a:p>
            <a:pPr algn="ctr"/>
            <a:r>
              <a:rPr lang="ro-RO" dirty="0">
                <a:solidFill>
                  <a:schemeClr val="tx1"/>
                </a:solidFill>
                <a:latin typeface="Arial" panose="020B0604020202020204" pitchFamily="34" charset="0"/>
                <a:cs typeface="Arial" panose="020B0604020202020204" pitchFamily="34" charset="0"/>
              </a:rPr>
              <a:t>Banca Naționala a Moldovei</a:t>
            </a:r>
            <a:br>
              <a:rPr lang="ro-RO" dirty="0"/>
            </a:br>
            <a:br>
              <a:rPr lang="ro-RO" dirty="0"/>
            </a:br>
            <a:r>
              <a:rPr lang="ro-RO" sz="2200" b="1" i="1" dirty="0">
                <a:solidFill>
                  <a:schemeClr val="tx1"/>
                </a:solidFill>
              </a:rPr>
              <a:t>R</a:t>
            </a:r>
            <a:r>
              <a:rPr lang="en-US" sz="2200" b="1" i="1" dirty="0" err="1">
                <a:solidFill>
                  <a:schemeClr val="tx1"/>
                </a:solidFill>
              </a:rPr>
              <a:t>olul</a:t>
            </a:r>
            <a:r>
              <a:rPr lang="en-US" sz="2200" b="1" i="1" dirty="0">
                <a:solidFill>
                  <a:schemeClr val="tx1"/>
                </a:solidFill>
              </a:rPr>
              <a:t> </a:t>
            </a:r>
            <a:r>
              <a:rPr lang="ro-RO" sz="2200" b="1" i="1" dirty="0">
                <a:solidFill>
                  <a:schemeClr val="tx1"/>
                </a:solidFill>
              </a:rPr>
              <a:t>- </a:t>
            </a:r>
            <a:r>
              <a:rPr lang="en-US" sz="2200" b="1" i="1" dirty="0" err="1">
                <a:solidFill>
                  <a:schemeClr val="tx1"/>
                </a:solidFill>
              </a:rPr>
              <a:t>asigura</a:t>
            </a:r>
            <a:r>
              <a:rPr lang="en-US" sz="2200" b="1" i="1" dirty="0">
                <a:solidFill>
                  <a:schemeClr val="tx1"/>
                </a:solidFill>
              </a:rPr>
              <a:t> </a:t>
            </a:r>
            <a:r>
              <a:rPr lang="en-US" sz="2200" b="1" i="1" dirty="0" err="1">
                <a:solidFill>
                  <a:schemeClr val="tx1"/>
                </a:solidFill>
              </a:rPr>
              <a:t>stabilitatea</a:t>
            </a:r>
            <a:r>
              <a:rPr lang="en-US" sz="2200" b="1" i="1" dirty="0">
                <a:solidFill>
                  <a:schemeClr val="tx1"/>
                </a:solidFill>
              </a:rPr>
              <a:t> </a:t>
            </a:r>
            <a:r>
              <a:rPr lang="en-US" sz="2200" b="1" i="1" dirty="0" err="1">
                <a:solidFill>
                  <a:schemeClr val="tx1"/>
                </a:solidFill>
              </a:rPr>
              <a:t>monetară</a:t>
            </a:r>
            <a:r>
              <a:rPr lang="en-US" sz="2200" b="1" i="1" dirty="0">
                <a:solidFill>
                  <a:schemeClr val="tx1"/>
                </a:solidFill>
              </a:rPr>
              <a:t> </a:t>
            </a:r>
            <a:r>
              <a:rPr lang="en-US" sz="2200" b="1" i="1" dirty="0" err="1">
                <a:solidFill>
                  <a:schemeClr val="tx1"/>
                </a:solidFill>
              </a:rPr>
              <a:t>și</a:t>
            </a:r>
            <a:r>
              <a:rPr lang="en-US" sz="2200" b="1" i="1" dirty="0">
                <a:solidFill>
                  <a:schemeClr val="tx1"/>
                </a:solidFill>
              </a:rPr>
              <a:t> </a:t>
            </a:r>
            <a:r>
              <a:rPr lang="en-US" sz="2200" b="1" i="1" dirty="0" err="1">
                <a:solidFill>
                  <a:schemeClr val="tx1"/>
                </a:solidFill>
              </a:rPr>
              <a:t>financiarăa</a:t>
            </a:r>
            <a:r>
              <a:rPr lang="en-US" sz="2200" b="1" i="1" dirty="0">
                <a:solidFill>
                  <a:schemeClr val="tx1"/>
                </a:solidFill>
              </a:rPr>
              <a:t> </a:t>
            </a:r>
            <a:r>
              <a:rPr lang="en-US" sz="2200" b="1" i="1" dirty="0" err="1">
                <a:solidFill>
                  <a:schemeClr val="tx1"/>
                </a:solidFill>
              </a:rPr>
              <a:t>Republicii</a:t>
            </a:r>
            <a:r>
              <a:rPr lang="en-US" sz="2200" b="1" i="1" dirty="0">
                <a:solidFill>
                  <a:schemeClr val="tx1"/>
                </a:solidFill>
              </a:rPr>
              <a:t> Moldova,</a:t>
            </a:r>
            <a:r>
              <a:rPr lang="ro-RO" sz="2200" b="1" i="1" dirty="0">
                <a:solidFill>
                  <a:schemeClr val="tx1"/>
                </a:solidFill>
              </a:rPr>
              <a:t> inclusiv stabilitatea preturilor,</a:t>
            </a:r>
            <a:r>
              <a:rPr lang="en-US" sz="2200" b="1" i="1" dirty="0">
                <a:solidFill>
                  <a:schemeClr val="tx1"/>
                </a:solidFill>
              </a:rPr>
              <a:t> </a:t>
            </a:r>
            <a:r>
              <a:rPr lang="en-US" sz="2200" b="1" i="1" dirty="0" err="1">
                <a:solidFill>
                  <a:schemeClr val="tx1"/>
                </a:solidFill>
              </a:rPr>
              <a:t>protejând</a:t>
            </a:r>
            <a:r>
              <a:rPr lang="en-US" sz="2200" b="1" i="1" dirty="0">
                <a:solidFill>
                  <a:schemeClr val="tx1"/>
                </a:solidFill>
              </a:rPr>
              <a:t> </a:t>
            </a:r>
            <a:r>
              <a:rPr lang="en-US" sz="2200" b="1" i="1" dirty="0" err="1">
                <a:solidFill>
                  <a:schemeClr val="tx1"/>
                </a:solidFill>
              </a:rPr>
              <a:t>astfel</a:t>
            </a:r>
            <a:r>
              <a:rPr lang="en-US" sz="2200" b="1" i="1" dirty="0">
                <a:solidFill>
                  <a:schemeClr val="tx1"/>
                </a:solidFill>
              </a:rPr>
              <a:t> </a:t>
            </a:r>
            <a:r>
              <a:rPr lang="en-US" sz="2200" b="1" i="1" dirty="0" err="1">
                <a:solidFill>
                  <a:schemeClr val="tx1"/>
                </a:solidFill>
              </a:rPr>
              <a:t>valoarea</a:t>
            </a:r>
            <a:r>
              <a:rPr lang="en-US" sz="2200" b="1" i="1" dirty="0">
                <a:solidFill>
                  <a:schemeClr val="tx1"/>
                </a:solidFill>
              </a:rPr>
              <a:t> </a:t>
            </a:r>
            <a:r>
              <a:rPr lang="en-US" sz="2200" b="1" i="1" dirty="0" err="1">
                <a:solidFill>
                  <a:schemeClr val="tx1"/>
                </a:solidFill>
              </a:rPr>
              <a:t>banilor</a:t>
            </a:r>
            <a:r>
              <a:rPr lang="en-US" sz="2200" b="1" i="1" dirty="0">
                <a:solidFill>
                  <a:schemeClr val="tx1"/>
                </a:solidFill>
              </a:rPr>
              <a:t> </a:t>
            </a:r>
            <a:r>
              <a:rPr lang="en-US" sz="2200" b="1" i="1" dirty="0" err="1">
                <a:solidFill>
                  <a:schemeClr val="tx1"/>
                </a:solidFill>
              </a:rPr>
              <a:t>și</a:t>
            </a:r>
            <a:r>
              <a:rPr lang="en-US" sz="2200" b="1" i="1" dirty="0">
                <a:solidFill>
                  <a:schemeClr val="tx1"/>
                </a:solidFill>
              </a:rPr>
              <a:t> </a:t>
            </a:r>
            <a:r>
              <a:rPr lang="en-US" sz="2200" b="1" i="1" dirty="0" err="1">
                <a:solidFill>
                  <a:schemeClr val="tx1"/>
                </a:solidFill>
              </a:rPr>
              <a:t>contribuind</a:t>
            </a:r>
            <a:r>
              <a:rPr lang="en-US" sz="2200" b="1" i="1" dirty="0">
                <a:solidFill>
                  <a:schemeClr val="tx1"/>
                </a:solidFill>
              </a:rPr>
              <a:t> la </a:t>
            </a:r>
            <a:r>
              <a:rPr lang="en-US" sz="2200" b="1" i="1" dirty="0" err="1">
                <a:solidFill>
                  <a:schemeClr val="tx1"/>
                </a:solidFill>
              </a:rPr>
              <a:t>funcționarea</a:t>
            </a:r>
            <a:r>
              <a:rPr lang="en-US" sz="2200" b="1" i="1" dirty="0">
                <a:solidFill>
                  <a:schemeClr val="tx1"/>
                </a:solidFill>
              </a:rPr>
              <a:t> </a:t>
            </a:r>
            <a:r>
              <a:rPr lang="en-US" sz="2200" b="1" i="1" dirty="0" err="1">
                <a:solidFill>
                  <a:schemeClr val="tx1"/>
                </a:solidFill>
              </a:rPr>
              <a:t>normală</a:t>
            </a:r>
            <a:r>
              <a:rPr lang="en-US" sz="2200" b="1" i="1" dirty="0">
                <a:solidFill>
                  <a:schemeClr val="tx1"/>
                </a:solidFill>
              </a:rPr>
              <a:t> a </a:t>
            </a:r>
            <a:r>
              <a:rPr lang="en-US" sz="2200" b="1" i="1" dirty="0" err="1">
                <a:solidFill>
                  <a:schemeClr val="tx1"/>
                </a:solidFill>
              </a:rPr>
              <a:t>economiei</a:t>
            </a:r>
            <a:br>
              <a:rPr lang="ru-RU" b="1" i="1" dirty="0"/>
            </a:br>
            <a:endParaRPr lang="ru-RU" dirty="0"/>
          </a:p>
        </p:txBody>
      </p:sp>
      <p:sp>
        <p:nvSpPr>
          <p:cNvPr id="3" name="Content Placeholder 2">
            <a:extLst>
              <a:ext uri="{FF2B5EF4-FFF2-40B4-BE49-F238E27FC236}">
                <a16:creationId xmlns:a16="http://schemas.microsoft.com/office/drawing/2014/main" id="{918E3F14-BC11-E12E-AAEA-8FCBD7B24FED}"/>
              </a:ext>
            </a:extLst>
          </p:cNvPr>
          <p:cNvSpPr>
            <a:spLocks noGrp="1"/>
          </p:cNvSpPr>
          <p:nvPr>
            <p:ph idx="1"/>
          </p:nvPr>
        </p:nvSpPr>
        <p:spPr>
          <a:xfrm>
            <a:off x="3766371" y="563671"/>
            <a:ext cx="7966554" cy="5320869"/>
          </a:xfrm>
        </p:spPr>
        <p:txBody>
          <a:bodyPr>
            <a:normAutofit fontScale="92500" lnSpcReduction="10000"/>
          </a:bodyPr>
          <a:lstStyle/>
          <a:p>
            <a:endParaRPr lang="ro-RO"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BNM </a:t>
            </a:r>
            <a:r>
              <a:rPr lang="en-US" dirty="0" err="1">
                <a:latin typeface="Arial" panose="020B0604020202020204" pitchFamily="34" charset="0"/>
                <a:cs typeface="Arial" panose="020B0604020202020204" pitchFamily="34" charset="0"/>
              </a:rPr>
              <a:t>este</a:t>
            </a:r>
            <a:r>
              <a:rPr lang="en-US" dirty="0">
                <a:latin typeface="Arial" panose="020B0604020202020204" pitchFamily="34" charset="0"/>
                <a:cs typeface="Arial" panose="020B0604020202020204" pitchFamily="34" charset="0"/>
              </a:rPr>
              <a:t> banca </a:t>
            </a:r>
            <a:r>
              <a:rPr lang="en-US" dirty="0" err="1">
                <a:latin typeface="Arial" panose="020B0604020202020204" pitchFamily="34" charset="0"/>
                <a:cs typeface="Arial" panose="020B0604020202020204" pitchFamily="34" charset="0"/>
              </a:rPr>
              <a:t>centrală</a:t>
            </a:r>
            <a:r>
              <a:rPr lang="en-US" dirty="0">
                <a:latin typeface="Arial" panose="020B0604020202020204" pitchFamily="34" charset="0"/>
                <a:cs typeface="Arial" panose="020B0604020202020204" pitchFamily="34" charset="0"/>
              </a:rPr>
              <a:t> a </a:t>
            </a:r>
            <a:r>
              <a:rPr lang="en-US" dirty="0" err="1">
                <a:latin typeface="Arial" panose="020B0604020202020204" pitchFamily="34" charset="0"/>
                <a:cs typeface="Arial" panose="020B0604020202020204" pitchFamily="34" charset="0"/>
              </a:rPr>
              <a:t>Republicii</a:t>
            </a:r>
            <a:r>
              <a:rPr lang="en-US" dirty="0">
                <a:latin typeface="Arial" panose="020B0604020202020204" pitchFamily="34" charset="0"/>
                <a:cs typeface="Arial" panose="020B0604020202020204" pitchFamily="34" charset="0"/>
              </a:rPr>
              <a:t> Moldova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principala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autoritate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monetară</a:t>
            </a:r>
            <a:r>
              <a:rPr lang="en-US" dirty="0">
                <a:latin typeface="Arial" panose="020B0604020202020204" pitchFamily="34" charset="0"/>
                <a:cs typeface="Arial" panose="020B0604020202020204" pitchFamily="34" charset="0"/>
              </a:rPr>
              <a:t> a </a:t>
            </a:r>
            <a:r>
              <a:rPr lang="en-US" dirty="0" err="1">
                <a:latin typeface="Arial" panose="020B0604020202020204" pitchFamily="34" charset="0"/>
                <a:cs typeface="Arial" panose="020B0604020202020204" pitchFamily="34" charset="0"/>
              </a:rPr>
              <a:t>statului</a:t>
            </a:r>
            <a:r>
              <a:rPr lang="en-US" dirty="0">
                <a:latin typeface="Arial" panose="020B0604020202020204" pitchFamily="34" charset="0"/>
                <a:cs typeface="Arial" panose="020B0604020202020204" pitchFamily="34" charset="0"/>
              </a:rPr>
              <a:t>.</a:t>
            </a:r>
            <a:endParaRPr lang="ro-RO" dirty="0">
              <a:latin typeface="Arial" panose="020B0604020202020204" pitchFamily="34" charset="0"/>
              <a:cs typeface="Arial" panose="020B0604020202020204" pitchFamily="34" charset="0"/>
            </a:endParaRPr>
          </a:p>
          <a:p>
            <a:r>
              <a:rPr lang="ro-RO" b="1" dirty="0">
                <a:latin typeface="Arial" panose="020B0604020202020204" pitchFamily="34" charset="0"/>
                <a:cs typeface="Arial" panose="020B0604020202020204" pitchFamily="34" charset="0"/>
              </a:rPr>
              <a:t>Î</a:t>
            </a:r>
            <a:r>
              <a:rPr lang="en-US" b="1" dirty="0" err="1">
                <a:latin typeface="Arial" panose="020B0604020202020204" pitchFamily="34" charset="0"/>
                <a:cs typeface="Arial" panose="020B0604020202020204" pitchFamily="34" charset="0"/>
              </a:rPr>
              <a:t>nființată</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în</a:t>
            </a:r>
            <a:r>
              <a:rPr lang="en-US" b="1" dirty="0">
                <a:latin typeface="Arial" panose="020B0604020202020204" pitchFamily="34" charset="0"/>
                <a:cs typeface="Arial" panose="020B0604020202020204" pitchFamily="34" charset="0"/>
              </a:rPr>
              <a:t> 1991</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odată</a:t>
            </a:r>
            <a:r>
              <a:rPr lang="en-US" dirty="0">
                <a:latin typeface="Arial" panose="020B0604020202020204" pitchFamily="34" charset="0"/>
                <a:cs typeface="Arial" panose="020B0604020202020204" pitchFamily="34" charset="0"/>
              </a:rPr>
              <a:t> cu </a:t>
            </a:r>
            <a:r>
              <a:rPr lang="en-US" dirty="0" err="1">
                <a:latin typeface="Arial" panose="020B0604020202020204" pitchFamily="34" charset="0"/>
                <a:cs typeface="Arial" panose="020B0604020202020204" pitchFamily="34" charset="0"/>
              </a:rPr>
              <a:t>instituirea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sistemului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monetar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național</a:t>
            </a:r>
            <a:r>
              <a:rPr lang="en-US" dirty="0">
                <a:latin typeface="Arial" panose="020B0604020202020204" pitchFamily="34" charset="0"/>
                <a:cs typeface="Arial" panose="020B0604020202020204" pitchFamily="34" charset="0"/>
              </a:rPr>
              <a:t>.</a:t>
            </a:r>
            <a:r>
              <a:rPr lang="ro-RO"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BNM </a:t>
            </a:r>
            <a:r>
              <a:rPr lang="en-US" dirty="0" err="1">
                <a:latin typeface="Arial" panose="020B0604020202020204" pitchFamily="34" charset="0"/>
                <a:cs typeface="Arial" panose="020B0604020202020204" pitchFamily="34" charset="0"/>
              </a:rPr>
              <a:t>este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independentă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în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exercitarea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atribuțiilor</a:t>
            </a:r>
            <a:r>
              <a:rPr lang="en-US" dirty="0">
                <a:latin typeface="Arial" panose="020B0604020202020204" pitchFamily="34" charset="0"/>
                <a:cs typeface="Arial" panose="020B0604020202020204" pitchFamily="34" charset="0"/>
              </a:rPr>
              <a:t> sale, </a:t>
            </a:r>
            <a:r>
              <a:rPr lang="en-US" dirty="0" err="1">
                <a:latin typeface="Arial" panose="020B0604020202020204" pitchFamily="34" charset="0"/>
                <a:cs typeface="Arial" panose="020B0604020202020204" pitchFamily="34" charset="0"/>
              </a:rPr>
              <a:t>în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condițiile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legii</a:t>
            </a:r>
            <a:r>
              <a:rPr lang="en-US" dirty="0">
                <a:latin typeface="Arial" panose="020B0604020202020204" pitchFamily="34" charset="0"/>
                <a:cs typeface="Arial" panose="020B0604020202020204" pitchFamily="34" charset="0"/>
              </a:rPr>
              <a:t>.</a:t>
            </a:r>
            <a:endParaRPr lang="ro-RO" dirty="0">
              <a:latin typeface="Arial" panose="020B0604020202020204" pitchFamily="34" charset="0"/>
              <a:cs typeface="Arial" panose="020B0604020202020204" pitchFamily="34" charset="0"/>
            </a:endParaRPr>
          </a:p>
          <a:p>
            <a:r>
              <a:rPr lang="en-US" b="1" dirty="0" err="1">
                <a:latin typeface="Arial" panose="020B0604020202020204" pitchFamily="34" charset="0"/>
                <a:cs typeface="Arial" panose="020B0604020202020204" pitchFamily="34" charset="0"/>
              </a:rPr>
              <a:t>Principalele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atribuții</a:t>
            </a:r>
            <a:endParaRPr lang="en-US" b="1" dirty="0">
              <a:latin typeface="Arial" panose="020B0604020202020204" pitchFamily="34" charset="0"/>
              <a:cs typeface="Arial" panose="020B0604020202020204" pitchFamily="34" charset="0"/>
            </a:endParaRPr>
          </a:p>
          <a:p>
            <a:r>
              <a:rPr lang="en-US" b="1" dirty="0" err="1">
                <a:latin typeface="Arial" panose="020B0604020202020204" pitchFamily="34" charset="0"/>
                <a:cs typeface="Arial" panose="020B0604020202020204" pitchFamily="34" charset="0"/>
              </a:rPr>
              <a:t>Emite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moneda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națională</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leul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moldovenesc</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Elaborează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promovează</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politica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monetară</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Menține</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stabilitatea</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prețurilor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contribuie</a:t>
            </a:r>
            <a:r>
              <a:rPr lang="en-US" dirty="0">
                <a:latin typeface="Arial" panose="020B0604020202020204" pitchFamily="34" charset="0"/>
                <a:cs typeface="Arial" panose="020B0604020202020204" pitchFamily="34" charset="0"/>
              </a:rPr>
              <a:t> la </a:t>
            </a:r>
            <a:r>
              <a:rPr lang="en-US" dirty="0" err="1">
                <a:latin typeface="Arial" panose="020B0604020202020204" pitchFamily="34" charset="0"/>
                <a:cs typeface="Arial" panose="020B0604020202020204" pitchFamily="34" charset="0"/>
              </a:rPr>
              <a:t>stabilitatea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financiară</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Reglementează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supraveghează</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băncile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comerciale</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Administrează</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rezervele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valutare</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oficiale</a:t>
            </a:r>
            <a:r>
              <a:rPr lang="en-US" dirty="0">
                <a:latin typeface="Arial" panose="020B0604020202020204" pitchFamily="34" charset="0"/>
                <a:cs typeface="Arial" panose="020B0604020202020204" pitchFamily="34" charset="0"/>
              </a:rPr>
              <a:t> ale </a:t>
            </a:r>
            <a:r>
              <a:rPr lang="en-US" dirty="0" err="1">
                <a:latin typeface="Arial" panose="020B0604020202020204" pitchFamily="34" charset="0"/>
                <a:cs typeface="Arial" panose="020B0604020202020204" pitchFamily="34" charset="0"/>
              </a:rPr>
              <a:t>statului</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Asigură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funcționarea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dezvoltarea</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sistemelor</a:t>
            </a:r>
            <a:r>
              <a:rPr lang="en-US" b="1" dirty="0">
                <a:latin typeface="Arial" panose="020B0604020202020204" pitchFamily="34" charset="0"/>
                <a:cs typeface="Arial" panose="020B0604020202020204" pitchFamily="34" charset="0"/>
              </a:rPr>
              <a:t> de </a:t>
            </a:r>
            <a:r>
              <a:rPr lang="en-US" b="1" dirty="0" err="1">
                <a:latin typeface="Arial" panose="020B0604020202020204" pitchFamily="34" charset="0"/>
                <a:cs typeface="Arial" panose="020B0604020202020204" pitchFamily="34" charset="0"/>
              </a:rPr>
              <a:t>plăți</a:t>
            </a:r>
            <a:r>
              <a:rPr lang="en-US" dirty="0">
                <a:latin typeface="Arial" panose="020B0604020202020204" pitchFamily="34" charset="0"/>
                <a:cs typeface="Arial" panose="020B0604020202020204" pitchFamily="34" charset="0"/>
              </a:rPr>
              <a:t>. </a:t>
            </a:r>
          </a:p>
          <a:p>
            <a:r>
              <a:rPr lang="en-US" dirty="0" err="1">
                <a:latin typeface="Arial" panose="020B0604020202020204" pitchFamily="34" charset="0"/>
                <a:cs typeface="Arial" panose="020B0604020202020204" pitchFamily="34" charset="0"/>
              </a:rPr>
              <a:t>Monitorizează</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contribuie</a:t>
            </a:r>
            <a:r>
              <a:rPr lang="en-US" dirty="0">
                <a:latin typeface="Arial" panose="020B0604020202020204" pitchFamily="34" charset="0"/>
                <a:cs typeface="Arial" panose="020B0604020202020204" pitchFamily="34" charset="0"/>
              </a:rPr>
              <a:t> la </a:t>
            </a:r>
            <a:r>
              <a:rPr lang="en-US" dirty="0" err="1">
                <a:latin typeface="Arial" panose="020B0604020202020204" pitchFamily="34" charset="0"/>
                <a:cs typeface="Arial" panose="020B0604020202020204" pitchFamily="34" charset="0"/>
              </a:rPr>
              <a:t>menținerea</a:t>
            </a: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stabilității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sistemului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financiar</a:t>
            </a:r>
            <a:endParaRPr lang="en-US" dirty="0">
              <a:latin typeface="Arial" panose="020B0604020202020204" pitchFamily="34" charset="0"/>
              <a:cs typeface="Arial" panose="020B0604020202020204" pitchFamily="34" charset="0"/>
            </a:endParaRPr>
          </a:p>
          <a:p>
            <a:pPr marL="0" indent="0">
              <a:buNone/>
            </a:pPr>
            <a:endParaRPr lang="ro-RO" dirty="0"/>
          </a:p>
        </p:txBody>
      </p:sp>
      <p:pic>
        <p:nvPicPr>
          <p:cNvPr id="5" name="Picture 4">
            <a:extLst>
              <a:ext uri="{FF2B5EF4-FFF2-40B4-BE49-F238E27FC236}">
                <a16:creationId xmlns:a16="http://schemas.microsoft.com/office/drawing/2014/main" id="{0EED12AF-CF52-B622-FE5C-067B794A8935}"/>
              </a:ext>
            </a:extLst>
          </p:cNvPr>
          <p:cNvPicPr>
            <a:picLocks noChangeAspect="1"/>
          </p:cNvPicPr>
          <p:nvPr/>
        </p:nvPicPr>
        <p:blipFill>
          <a:blip r:embed="rId2"/>
          <a:stretch>
            <a:fillRect/>
          </a:stretch>
        </p:blipFill>
        <p:spPr>
          <a:xfrm>
            <a:off x="1" y="5085566"/>
            <a:ext cx="3444658" cy="1772433"/>
          </a:xfrm>
          <a:prstGeom prst="rect">
            <a:avLst/>
          </a:prstGeom>
        </p:spPr>
      </p:pic>
    </p:spTree>
    <p:extLst>
      <p:ext uri="{BB962C8B-B14F-4D97-AF65-F5344CB8AC3E}">
        <p14:creationId xmlns:p14="http://schemas.microsoft.com/office/powerpoint/2010/main" val="34236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D848-EB3C-FBBE-2910-623F5C1A7E50}"/>
              </a:ext>
            </a:extLst>
          </p:cNvPr>
          <p:cNvSpPr>
            <a:spLocks noGrp="1"/>
          </p:cNvSpPr>
          <p:nvPr>
            <p:ph type="title"/>
          </p:nvPr>
        </p:nvSpPr>
        <p:spPr>
          <a:xfrm>
            <a:off x="190288" y="676405"/>
            <a:ext cx="3083839" cy="3109960"/>
          </a:xfrm>
        </p:spPr>
        <p:txBody>
          <a:bodyPr/>
          <a:lstStyle/>
          <a:p>
            <a:r>
              <a:rPr lang="ro-RO" sz="2000" i="1" dirty="0">
                <a:solidFill>
                  <a:schemeClr val="tx1"/>
                </a:solidFill>
                <a:latin typeface="Arial" panose="020B0604020202020204" pitchFamily="34" charset="0"/>
                <a:cs typeface="Arial" panose="020B0604020202020204" pitchFamily="34" charset="0"/>
              </a:rPr>
              <a:t>Banca Naționala a Moldovei – </a:t>
            </a:r>
            <a:br>
              <a:rPr lang="ro-RO" sz="2000" i="1" dirty="0">
                <a:solidFill>
                  <a:schemeClr val="tx1"/>
                </a:solidFill>
                <a:latin typeface="Arial" panose="020B0604020202020204" pitchFamily="34" charset="0"/>
                <a:cs typeface="Arial" panose="020B0604020202020204" pitchFamily="34" charset="0"/>
              </a:rPr>
            </a:br>
            <a:r>
              <a:rPr lang="ro-RO" sz="2000" i="1" dirty="0">
                <a:solidFill>
                  <a:schemeClr val="tx1"/>
                </a:solidFill>
                <a:latin typeface="Arial" panose="020B0604020202020204" pitchFamily="34" charset="0"/>
                <a:cs typeface="Arial" panose="020B0604020202020204" pitchFamily="34" charset="0"/>
              </a:rPr>
              <a:t>autoritate responsabila de emisiunea Leului Moldovenesc</a:t>
            </a:r>
            <a:br>
              <a:rPr lang="ro-RO" dirty="0">
                <a:latin typeface="Arial" panose="020B0604020202020204" pitchFamily="34" charset="0"/>
                <a:cs typeface="Arial" panose="020B0604020202020204" pitchFamily="34" charset="0"/>
              </a:rPr>
            </a:br>
            <a:endParaRPr lang="ru-RU" dirty="0"/>
          </a:p>
        </p:txBody>
      </p:sp>
      <p:sp>
        <p:nvSpPr>
          <p:cNvPr id="3" name="Content Placeholder 2">
            <a:extLst>
              <a:ext uri="{FF2B5EF4-FFF2-40B4-BE49-F238E27FC236}">
                <a16:creationId xmlns:a16="http://schemas.microsoft.com/office/drawing/2014/main" id="{0E0A1990-4490-E426-101F-82EAE4F7E7C1}"/>
              </a:ext>
            </a:extLst>
          </p:cNvPr>
          <p:cNvSpPr>
            <a:spLocks noGrp="1"/>
          </p:cNvSpPr>
          <p:nvPr>
            <p:ph idx="1"/>
          </p:nvPr>
        </p:nvSpPr>
        <p:spPr>
          <a:xfrm>
            <a:off x="4384109" y="363253"/>
            <a:ext cx="7277621" cy="4258850"/>
          </a:xfrm>
        </p:spPr>
        <p:txBody>
          <a:bodyPr>
            <a:normAutofit fontScale="92500" lnSpcReduction="20000"/>
          </a:bodyPr>
          <a:lstStyle/>
          <a:p>
            <a:pPr>
              <a:spcBef>
                <a:spcPts val="0"/>
              </a:spcBef>
            </a:pPr>
            <a:endParaRPr lang="ro-RO" sz="2300" dirty="0">
              <a:latin typeface="Arial" panose="020B0604020202020204" pitchFamily="34" charset="0"/>
              <a:cs typeface="Arial" panose="020B0604020202020204" pitchFamily="34" charset="0"/>
            </a:endParaRPr>
          </a:p>
          <a:p>
            <a:pPr>
              <a:spcBef>
                <a:spcPts val="0"/>
              </a:spcBef>
            </a:pPr>
            <a:r>
              <a:rPr lang="en-US" sz="2300" dirty="0">
                <a:latin typeface="Arial" panose="020B0604020202020204" pitchFamily="34" charset="0"/>
                <a:cs typeface="Arial" panose="020B0604020202020204" pitchFamily="34" charset="0"/>
              </a:rPr>
              <a:t>Banca </a:t>
            </a:r>
            <a:r>
              <a:rPr lang="en-US" sz="2300" dirty="0" err="1">
                <a:latin typeface="Arial" panose="020B0604020202020204" pitchFamily="34" charset="0"/>
                <a:cs typeface="Arial" panose="020B0604020202020204" pitchFamily="34" charset="0"/>
              </a:rPr>
              <a:t>Națională</a:t>
            </a:r>
            <a:r>
              <a:rPr lang="en-US" sz="2300" dirty="0">
                <a:latin typeface="Arial" panose="020B0604020202020204" pitchFamily="34" charset="0"/>
                <a:cs typeface="Arial" panose="020B0604020202020204" pitchFamily="34" charset="0"/>
              </a:rPr>
              <a:t> a </a:t>
            </a:r>
            <a:r>
              <a:rPr lang="en-US" sz="2300" dirty="0" err="1">
                <a:latin typeface="Arial" panose="020B0604020202020204" pitchFamily="34" charset="0"/>
                <a:cs typeface="Arial" panose="020B0604020202020204" pitchFamily="34" charset="0"/>
              </a:rPr>
              <a:t>Moldovei</a:t>
            </a:r>
            <a:r>
              <a:rPr lang="en-US" sz="2300" dirty="0">
                <a:latin typeface="Arial" panose="020B0604020202020204" pitchFamily="34" charset="0"/>
                <a:cs typeface="Arial" panose="020B0604020202020204" pitchFamily="34" charset="0"/>
              </a:rPr>
              <a:t> (BNM) </a:t>
            </a:r>
            <a:r>
              <a:rPr lang="en-US" sz="2300" dirty="0" err="1">
                <a:latin typeface="Arial" panose="020B0604020202020204" pitchFamily="34" charset="0"/>
                <a:cs typeface="Arial" panose="020B0604020202020204" pitchFamily="34" charset="0"/>
              </a:rPr>
              <a:t>până</a:t>
            </a:r>
            <a:r>
              <a:rPr lang="en-US" sz="2300" dirty="0">
                <a:latin typeface="Arial" panose="020B0604020202020204" pitchFamily="34" charset="0"/>
                <a:cs typeface="Arial" panose="020B0604020202020204" pitchFamily="34" charset="0"/>
              </a:rPr>
              <a:t> </a:t>
            </a:r>
            <a:r>
              <a:rPr lang="en-US" sz="2300" dirty="0" err="1">
                <a:latin typeface="Arial" panose="020B0604020202020204" pitchFamily="34" charset="0"/>
                <a:cs typeface="Arial" panose="020B0604020202020204" pitchFamily="34" charset="0"/>
              </a:rPr>
              <a:t>în</a:t>
            </a:r>
            <a:r>
              <a:rPr lang="en-US" sz="2300" dirty="0">
                <a:latin typeface="Arial" panose="020B0604020202020204" pitchFamily="34" charset="0"/>
                <a:cs typeface="Arial" panose="020B0604020202020204" pitchFamily="34" charset="0"/>
              </a:rPr>
              <a:t> </a:t>
            </a:r>
            <a:r>
              <a:rPr lang="en-US" sz="2300" dirty="0" err="1">
                <a:latin typeface="Arial" panose="020B0604020202020204" pitchFamily="34" charset="0"/>
                <a:cs typeface="Arial" panose="020B0604020202020204" pitchFamily="34" charset="0"/>
              </a:rPr>
              <a:t>prezent</a:t>
            </a:r>
            <a:r>
              <a:rPr lang="en-US" sz="2300" dirty="0">
                <a:latin typeface="Arial" panose="020B0604020202020204" pitchFamily="34" charset="0"/>
                <a:cs typeface="Arial" panose="020B0604020202020204" pitchFamily="34" charset="0"/>
              </a:rPr>
              <a:t> a pus </a:t>
            </a:r>
            <a:r>
              <a:rPr lang="en-US" sz="2300" dirty="0" err="1">
                <a:latin typeface="Arial" panose="020B0604020202020204" pitchFamily="34" charset="0"/>
                <a:cs typeface="Arial" panose="020B0604020202020204" pitchFamily="34" charset="0"/>
              </a:rPr>
              <a:t>în</a:t>
            </a:r>
            <a:r>
              <a:rPr lang="en-US" sz="2300" dirty="0">
                <a:latin typeface="Arial" panose="020B0604020202020204" pitchFamily="34" charset="0"/>
                <a:cs typeface="Arial" panose="020B0604020202020204" pitchFamily="34" charset="0"/>
              </a:rPr>
              <a:t> </a:t>
            </a:r>
            <a:r>
              <a:rPr lang="en-US" sz="2300" dirty="0" err="1">
                <a:latin typeface="Arial" panose="020B0604020202020204" pitchFamily="34" charset="0"/>
                <a:cs typeface="Arial" panose="020B0604020202020204" pitchFamily="34" charset="0"/>
              </a:rPr>
              <a:t>circulație</a:t>
            </a:r>
            <a:r>
              <a:rPr lang="en-US" sz="2300" dirty="0">
                <a:latin typeface="Arial" panose="020B0604020202020204" pitchFamily="34" charset="0"/>
                <a:cs typeface="Arial" panose="020B0604020202020204" pitchFamily="34" charset="0"/>
              </a:rPr>
              <a:t> </a:t>
            </a:r>
            <a:r>
              <a:rPr lang="en-US" sz="2300" dirty="0" err="1">
                <a:latin typeface="Arial" panose="020B0604020202020204" pitchFamily="34" charset="0"/>
                <a:cs typeface="Arial" panose="020B0604020202020204" pitchFamily="34" charset="0"/>
              </a:rPr>
              <a:t>următoarele</a:t>
            </a:r>
            <a:r>
              <a:rPr lang="en-US" sz="2300" dirty="0">
                <a:latin typeface="Arial" panose="020B0604020202020204" pitchFamily="34" charset="0"/>
                <a:cs typeface="Arial" panose="020B0604020202020204" pitchFamily="34" charset="0"/>
              </a:rPr>
              <a:t> </a:t>
            </a:r>
            <a:r>
              <a:rPr lang="en-US" sz="2300" dirty="0" err="1">
                <a:latin typeface="Arial" panose="020B0604020202020204" pitchFamily="34" charset="0"/>
                <a:cs typeface="Arial" panose="020B0604020202020204" pitchFamily="34" charset="0"/>
              </a:rPr>
              <a:t>tipuri</a:t>
            </a:r>
            <a:r>
              <a:rPr lang="en-US" sz="2300" dirty="0">
                <a:latin typeface="Arial" panose="020B0604020202020204" pitchFamily="34" charset="0"/>
                <a:cs typeface="Arial" panose="020B0604020202020204" pitchFamily="34" charset="0"/>
              </a:rPr>
              <a:t> de </a:t>
            </a:r>
            <a:r>
              <a:rPr lang="en-US" sz="2300" dirty="0" err="1">
                <a:latin typeface="Arial" panose="020B0604020202020204" pitchFamily="34" charset="0"/>
                <a:cs typeface="Arial" panose="020B0604020202020204" pitchFamily="34" charset="0"/>
              </a:rPr>
              <a:t>monede</a:t>
            </a:r>
            <a:r>
              <a:rPr lang="en-US" sz="2300" dirty="0">
                <a:latin typeface="Arial" panose="020B0604020202020204" pitchFamily="34" charset="0"/>
                <a:cs typeface="Arial" panose="020B0604020202020204" pitchFamily="34" charset="0"/>
              </a:rPr>
              <a:t>: </a:t>
            </a:r>
          </a:p>
          <a:p>
            <a:pPr>
              <a:spcBef>
                <a:spcPts val="0"/>
              </a:spcBef>
            </a:pPr>
            <a:r>
              <a:rPr lang="it-IT" sz="1700" i="1" dirty="0">
                <a:latin typeface="Arial" panose="020B0604020202020204" pitchFamily="34" charset="0"/>
                <a:cs typeface="Arial" panose="020B0604020202020204" pitchFamily="34" charset="0"/>
              </a:rPr>
              <a:t>monede metalice divizionare cu valorile nominale de 1 ban, 5 bani, 10 bani, 25 bani și 50 bani; </a:t>
            </a:r>
          </a:p>
          <a:p>
            <a:pPr>
              <a:spcBef>
                <a:spcPts val="0"/>
              </a:spcBef>
            </a:pPr>
            <a:r>
              <a:rPr lang="en-US" sz="1700" i="1" dirty="0" err="1">
                <a:latin typeface="Arial" panose="020B0604020202020204" pitchFamily="34" charset="0"/>
                <a:cs typeface="Arial" panose="020B0604020202020204" pitchFamily="34" charset="0"/>
              </a:rPr>
              <a:t>monede</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metalice</a:t>
            </a:r>
            <a:r>
              <a:rPr lang="en-US" sz="1700" i="1" dirty="0">
                <a:latin typeface="Arial" panose="020B0604020202020204" pitchFamily="34" charset="0"/>
                <a:cs typeface="Arial" panose="020B0604020202020204" pitchFamily="34" charset="0"/>
              </a:rPr>
              <a:t> cu </a:t>
            </a:r>
            <a:r>
              <a:rPr lang="en-US" sz="1700" i="1" dirty="0" err="1">
                <a:latin typeface="Arial" panose="020B0604020202020204" pitchFamily="34" charset="0"/>
                <a:cs typeface="Arial" panose="020B0604020202020204" pitchFamily="34" charset="0"/>
              </a:rPr>
              <a:t>valorile</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nominale</a:t>
            </a:r>
            <a:r>
              <a:rPr lang="en-US" sz="1700" i="1" dirty="0">
                <a:latin typeface="Arial" panose="020B0604020202020204" pitchFamily="34" charset="0"/>
                <a:cs typeface="Arial" panose="020B0604020202020204" pitchFamily="34" charset="0"/>
              </a:rPr>
              <a:t> de 1 leu, 2 lei, 5 lei </a:t>
            </a:r>
            <a:r>
              <a:rPr lang="en-US" sz="1700" i="1" dirty="0" err="1">
                <a:latin typeface="Arial" panose="020B0604020202020204" pitchFamily="34" charset="0"/>
                <a:cs typeface="Arial" panose="020B0604020202020204" pitchFamily="34" charset="0"/>
              </a:rPr>
              <a:t>și</a:t>
            </a:r>
            <a:r>
              <a:rPr lang="en-US" sz="1700" i="1" dirty="0">
                <a:latin typeface="Arial" panose="020B0604020202020204" pitchFamily="34" charset="0"/>
                <a:cs typeface="Arial" panose="020B0604020202020204" pitchFamily="34" charset="0"/>
              </a:rPr>
              <a:t> 10 lei; </a:t>
            </a:r>
          </a:p>
          <a:p>
            <a:pPr>
              <a:spcBef>
                <a:spcPts val="0"/>
              </a:spcBef>
            </a:pPr>
            <a:r>
              <a:rPr lang="pt-BR" sz="1700" i="1" dirty="0">
                <a:latin typeface="Arial" panose="020B0604020202020204" pitchFamily="34" charset="0"/>
                <a:cs typeface="Arial" panose="020B0604020202020204" pitchFamily="34" charset="0"/>
              </a:rPr>
              <a:t>monede metalice de circulație cu caracter comemorativ cu valoarea nominală de 10 </a:t>
            </a:r>
            <a:r>
              <a:rPr lang="ro-RO" sz="1700" i="1" dirty="0">
                <a:latin typeface="Arial" panose="020B0604020202020204" pitchFamily="34" charset="0"/>
                <a:cs typeface="Arial" panose="020B0604020202020204" pitchFamily="34" charset="0"/>
              </a:rPr>
              <a:t>50, 100 </a:t>
            </a:r>
            <a:r>
              <a:rPr lang="pt-BR" sz="1700" i="1" dirty="0">
                <a:latin typeface="Arial" panose="020B0604020202020204" pitchFamily="34" charset="0"/>
                <a:cs typeface="Arial" panose="020B0604020202020204" pitchFamily="34" charset="0"/>
              </a:rPr>
              <a:t>lei</a:t>
            </a:r>
            <a:r>
              <a:rPr lang="pt-BR" sz="2300" dirty="0">
                <a:latin typeface="Arial" panose="020B0604020202020204" pitchFamily="34" charset="0"/>
                <a:cs typeface="Arial" panose="020B0604020202020204" pitchFamily="34" charset="0"/>
              </a:rPr>
              <a:t>. </a:t>
            </a:r>
            <a:endParaRPr lang="ro-RO" sz="2300" dirty="0">
              <a:latin typeface="Arial" panose="020B0604020202020204" pitchFamily="34" charset="0"/>
              <a:cs typeface="Arial" panose="020B0604020202020204" pitchFamily="34" charset="0"/>
            </a:endParaRPr>
          </a:p>
          <a:p>
            <a:pPr>
              <a:spcBef>
                <a:spcPts val="0"/>
              </a:spcBef>
            </a:pPr>
            <a:endParaRPr lang="ro-RO" sz="2300" dirty="0">
              <a:latin typeface="Arial" panose="020B0604020202020204" pitchFamily="34" charset="0"/>
              <a:cs typeface="Arial" panose="020B0604020202020204" pitchFamily="34" charset="0"/>
            </a:endParaRPr>
          </a:p>
          <a:p>
            <a:pPr>
              <a:spcBef>
                <a:spcPts val="0"/>
              </a:spcBef>
            </a:pPr>
            <a:r>
              <a:rPr lang="en-US" b="1" dirty="0">
                <a:latin typeface="Arial" panose="020B0604020202020204" pitchFamily="34" charset="0"/>
                <a:cs typeface="Arial" panose="020B0604020202020204" pitchFamily="34" charset="0"/>
              </a:rPr>
              <a:t>Nu sunt </a:t>
            </a:r>
            <a:r>
              <a:rPr lang="en-US" b="1" dirty="0" err="1">
                <a:latin typeface="Arial" panose="020B0604020202020204" pitchFamily="34" charset="0"/>
                <a:cs typeface="Arial" panose="020B0604020202020204" pitchFamily="34" charset="0"/>
              </a:rPr>
              <a:t>acceptate</a:t>
            </a:r>
            <a:r>
              <a:rPr lang="en-US" b="1"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pentru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schimb</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și</a:t>
            </a:r>
            <a:r>
              <a:rPr lang="en-US" dirty="0">
                <a:latin typeface="Arial" panose="020B0604020202020204" pitchFamily="34" charset="0"/>
                <a:cs typeface="Arial" panose="020B0604020202020204" pitchFamily="34" charset="0"/>
              </a:rPr>
              <a:t> nu se </a:t>
            </a:r>
            <a:r>
              <a:rPr lang="en-US" dirty="0" err="1">
                <a:latin typeface="Arial" panose="020B0604020202020204" pitchFamily="34" charset="0"/>
                <a:cs typeface="Arial" panose="020B0604020202020204" pitchFamily="34" charset="0"/>
              </a:rPr>
              <a:t>plătesc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bancnotele</a:t>
            </a:r>
            <a:r>
              <a:rPr lang="en-US" dirty="0">
                <a:latin typeface="Arial" panose="020B0604020202020204" pitchFamily="34" charset="0"/>
                <a:cs typeface="Arial" panose="020B0604020202020204" pitchFamily="34" charset="0"/>
              </a:rPr>
              <a:t> care</a:t>
            </a:r>
            <a:r>
              <a:rPr lang="en-US" sz="2300" dirty="0">
                <a:latin typeface="Arial" panose="020B0604020202020204" pitchFamily="34" charset="0"/>
                <a:cs typeface="Arial" panose="020B0604020202020204" pitchFamily="34" charset="0"/>
              </a:rPr>
              <a:t>: </a:t>
            </a:r>
            <a:endParaRPr lang="ro-RO" sz="2300" dirty="0">
              <a:latin typeface="Arial" panose="020B0604020202020204" pitchFamily="34" charset="0"/>
              <a:cs typeface="Arial" panose="020B0604020202020204" pitchFamily="34" charset="0"/>
            </a:endParaRPr>
          </a:p>
          <a:p>
            <a:pPr>
              <a:spcBef>
                <a:spcPts val="0"/>
              </a:spcBef>
            </a:pPr>
            <a:endParaRPr lang="en-US" sz="2300" dirty="0">
              <a:latin typeface="Arial" panose="020B0604020202020204" pitchFamily="34" charset="0"/>
              <a:cs typeface="Arial" panose="020B0604020202020204" pitchFamily="34" charset="0"/>
            </a:endParaRPr>
          </a:p>
          <a:p>
            <a:pPr>
              <a:spcBef>
                <a:spcPts val="0"/>
              </a:spcBef>
            </a:pPr>
            <a:r>
              <a:rPr lang="en-US" sz="1700" b="1" dirty="0">
                <a:latin typeface="Arial" panose="020B0604020202020204" pitchFamily="34" charset="0"/>
                <a:cs typeface="Arial" panose="020B0604020202020204" pitchFamily="34" charset="0"/>
              </a:rPr>
              <a:t>Au </a:t>
            </a:r>
            <a:r>
              <a:rPr lang="en-US" sz="1700" b="1" dirty="0" err="1">
                <a:latin typeface="Arial" panose="020B0604020202020204" pitchFamily="34" charset="0"/>
                <a:cs typeface="Arial" panose="020B0604020202020204" pitchFamily="34" charset="0"/>
              </a:rPr>
              <a:t>pierdut</a:t>
            </a:r>
            <a:r>
              <a:rPr lang="en-US" sz="1700" b="1" dirty="0">
                <a:latin typeface="Arial" panose="020B0604020202020204" pitchFamily="34" charset="0"/>
                <a:cs typeface="Arial" panose="020B0604020202020204" pitchFamily="34" charset="0"/>
              </a:rPr>
              <a:t> </a:t>
            </a:r>
            <a:r>
              <a:rPr lang="en-US" sz="1700" b="1" dirty="0" err="1">
                <a:latin typeface="Arial" panose="020B0604020202020204" pitchFamily="34" charset="0"/>
                <a:cs typeface="Arial" panose="020B0604020202020204" pitchFamily="34" charset="0"/>
              </a:rPr>
              <a:t>mai</a:t>
            </a:r>
            <a:r>
              <a:rPr lang="en-US" sz="1700" b="1" dirty="0">
                <a:latin typeface="Arial" panose="020B0604020202020204" pitchFamily="34" charset="0"/>
                <a:cs typeface="Arial" panose="020B0604020202020204" pitchFamily="34" charset="0"/>
              </a:rPr>
              <a:t> </a:t>
            </a:r>
            <a:r>
              <a:rPr lang="en-US" sz="1700" b="1" dirty="0" err="1">
                <a:latin typeface="Arial" panose="020B0604020202020204" pitchFamily="34" charset="0"/>
                <a:cs typeface="Arial" panose="020B0604020202020204" pitchFamily="34" charset="0"/>
              </a:rPr>
              <a:t>mult</a:t>
            </a:r>
            <a:r>
              <a:rPr lang="en-US" sz="1700" b="1" dirty="0">
                <a:latin typeface="Arial" panose="020B0604020202020204" pitchFamily="34" charset="0"/>
                <a:cs typeface="Arial" panose="020B0604020202020204" pitchFamily="34" charset="0"/>
              </a:rPr>
              <a:t> de 45% din </a:t>
            </a:r>
            <a:r>
              <a:rPr lang="en-US" sz="1700" b="1" dirty="0" err="1">
                <a:latin typeface="Arial" panose="020B0604020202020204" pitchFamily="34" charset="0"/>
                <a:cs typeface="Arial" panose="020B0604020202020204" pitchFamily="34" charset="0"/>
              </a:rPr>
              <a:t>suprafață</a:t>
            </a:r>
            <a:r>
              <a:rPr lang="en-US" sz="1700" b="1"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dacă</a:t>
            </a:r>
            <a:r>
              <a:rPr lang="en-US" sz="1700" dirty="0">
                <a:latin typeface="Arial" panose="020B0604020202020204" pitchFamily="34" charset="0"/>
                <a:cs typeface="Arial" panose="020B0604020202020204" pitchFamily="34" charset="0"/>
              </a:rPr>
              <a:t> o </a:t>
            </a:r>
            <a:r>
              <a:rPr lang="en-US" sz="1700" dirty="0" err="1">
                <a:latin typeface="Arial" panose="020B0604020202020204" pitchFamily="34" charset="0"/>
                <a:cs typeface="Arial" panose="020B0604020202020204" pitchFamily="34" charset="0"/>
              </a:rPr>
              <a:t>bancnotă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este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ruptă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sau</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incompletă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și</a:t>
            </a:r>
            <a:r>
              <a:rPr lang="en-US" sz="1700" dirty="0">
                <a:latin typeface="Arial" panose="020B0604020202020204" pitchFamily="34" charset="0"/>
                <a:cs typeface="Arial" panose="020B0604020202020204" pitchFamily="34" charset="0"/>
              </a:rPr>
              <a:t> nu </a:t>
            </a:r>
            <a:r>
              <a:rPr lang="en-US" sz="1700" dirty="0" err="1">
                <a:latin typeface="Arial" panose="020B0604020202020204" pitchFamily="34" charset="0"/>
                <a:cs typeface="Arial" panose="020B0604020202020204" pitchFamily="34" charset="0"/>
              </a:rPr>
              <a:t>mai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păstrează</a:t>
            </a:r>
            <a:r>
              <a:rPr lang="en-US" sz="1700" dirty="0">
                <a:latin typeface="Arial" panose="020B0604020202020204" pitchFamily="34" charset="0"/>
                <a:cs typeface="Arial" panose="020B0604020202020204" pitchFamily="34" charset="0"/>
              </a:rPr>
              <a:t> cel </a:t>
            </a:r>
            <a:r>
              <a:rPr lang="en-US" sz="1700" dirty="0" err="1">
                <a:latin typeface="Arial" panose="020B0604020202020204" pitchFamily="34" charset="0"/>
                <a:cs typeface="Arial" panose="020B0604020202020204" pitchFamily="34" charset="0"/>
              </a:rPr>
              <a:t>puțin</a:t>
            </a:r>
            <a:r>
              <a:rPr lang="en-US" sz="1700" dirty="0">
                <a:latin typeface="Arial" panose="020B0604020202020204" pitchFamily="34" charset="0"/>
                <a:cs typeface="Arial" panose="020B0604020202020204" pitchFamily="34" charset="0"/>
              </a:rPr>
              <a:t> 55% din </a:t>
            </a:r>
            <a:r>
              <a:rPr lang="en-US" sz="1700" dirty="0" err="1">
                <a:latin typeface="Arial" panose="020B0604020202020204" pitchFamily="34" charset="0"/>
                <a:cs typeface="Arial" panose="020B0604020202020204" pitchFamily="34" charset="0"/>
              </a:rPr>
              <a:t>suprafața</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sa</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inițială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aceasta</a:t>
            </a:r>
            <a:r>
              <a:rPr lang="en-US" sz="1700" dirty="0">
                <a:latin typeface="Arial" panose="020B0604020202020204" pitchFamily="34" charset="0"/>
                <a:cs typeface="Arial" panose="020B0604020202020204" pitchFamily="34" charset="0"/>
              </a:rPr>
              <a:t> nu </a:t>
            </a:r>
            <a:r>
              <a:rPr lang="en-US" sz="1700" dirty="0" err="1">
                <a:latin typeface="Arial" panose="020B0604020202020204" pitchFamily="34" charset="0"/>
                <a:cs typeface="Arial" panose="020B0604020202020204" pitchFamily="34" charset="0"/>
              </a:rPr>
              <a:t>va</a:t>
            </a:r>
            <a:r>
              <a:rPr lang="en-US" sz="1700" dirty="0">
                <a:latin typeface="Arial" panose="020B0604020202020204" pitchFamily="34" charset="0"/>
                <a:cs typeface="Arial" panose="020B0604020202020204" pitchFamily="34" charset="0"/>
              </a:rPr>
              <a:t> fi </a:t>
            </a:r>
            <a:r>
              <a:rPr lang="en-US" sz="1700" dirty="0" err="1">
                <a:latin typeface="Arial" panose="020B0604020202020204" pitchFamily="34" charset="0"/>
                <a:cs typeface="Arial" panose="020B0604020202020204" pitchFamily="34" charset="0"/>
              </a:rPr>
              <a:t>schimbată</a:t>
            </a:r>
            <a:r>
              <a:rPr lang="en-US" sz="1700" dirty="0">
                <a:latin typeface="Arial" panose="020B0604020202020204" pitchFamily="34" charset="0"/>
                <a:cs typeface="Arial" panose="020B0604020202020204" pitchFamily="34" charset="0"/>
              </a:rPr>
              <a:t>. </a:t>
            </a:r>
            <a:endParaRPr lang="ro-RO" sz="1700" dirty="0">
              <a:latin typeface="Arial" panose="020B0604020202020204" pitchFamily="34" charset="0"/>
              <a:cs typeface="Arial" panose="020B0604020202020204" pitchFamily="34" charset="0"/>
            </a:endParaRPr>
          </a:p>
          <a:p>
            <a:pPr>
              <a:spcBef>
                <a:spcPts val="0"/>
              </a:spcBef>
            </a:pPr>
            <a:endParaRPr lang="en-US" sz="1700" dirty="0">
              <a:latin typeface="Arial" panose="020B0604020202020204" pitchFamily="34" charset="0"/>
              <a:cs typeface="Arial" panose="020B0604020202020204" pitchFamily="34" charset="0"/>
            </a:endParaRPr>
          </a:p>
          <a:p>
            <a:pPr>
              <a:spcBef>
                <a:spcPts val="0"/>
              </a:spcBef>
            </a:pPr>
            <a:r>
              <a:rPr lang="en-US" sz="1700" b="1" dirty="0">
                <a:latin typeface="Arial" panose="020B0604020202020204" pitchFamily="34" charset="0"/>
                <a:cs typeface="Arial" panose="020B0604020202020204" pitchFamily="34" charset="0"/>
              </a:rPr>
              <a:t>Sunt deteriorate </a:t>
            </a:r>
            <a:r>
              <a:rPr lang="en-US" sz="1700" b="1" dirty="0" err="1">
                <a:latin typeface="Arial" panose="020B0604020202020204" pitchFamily="34" charset="0"/>
                <a:cs typeface="Arial" panose="020B0604020202020204" pitchFamily="34" charset="0"/>
              </a:rPr>
              <a:t>intenționat</a:t>
            </a:r>
            <a:r>
              <a:rPr lang="en-US" sz="1700" b="1"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bancnotele</a:t>
            </a:r>
            <a:r>
              <a:rPr lang="en-US" sz="1700" dirty="0">
                <a:latin typeface="Arial" panose="020B0604020202020204" pitchFamily="34" charset="0"/>
                <a:cs typeface="Arial" panose="020B0604020202020204" pitchFamily="34" charset="0"/>
              </a:rPr>
              <a:t> care </a:t>
            </a:r>
            <a:r>
              <a:rPr lang="en-US" sz="1700" dirty="0" err="1">
                <a:latin typeface="Arial" panose="020B0604020202020204" pitchFamily="34" charset="0"/>
                <a:cs typeface="Arial" panose="020B0604020202020204" pitchFamily="34" charset="0"/>
              </a:rPr>
              <a:t>prezintă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semne</a:t>
            </a:r>
            <a:r>
              <a:rPr lang="en-US" sz="1700" dirty="0">
                <a:latin typeface="Arial" panose="020B0604020202020204" pitchFamily="34" charset="0"/>
                <a:cs typeface="Arial" panose="020B0604020202020204" pitchFamily="34" charset="0"/>
              </a:rPr>
              <a:t> de </a:t>
            </a:r>
            <a:r>
              <a:rPr lang="en-US" sz="1700" dirty="0" err="1">
                <a:latin typeface="Arial" panose="020B0604020202020204" pitchFamily="34" charset="0"/>
                <a:cs typeface="Arial" panose="020B0604020202020204" pitchFamily="34" charset="0"/>
              </a:rPr>
              <a:t>distrugere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voită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decupare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arsuri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spălare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chimică</a:t>
            </a:r>
            <a:r>
              <a:rPr lang="en-US" sz="1700" dirty="0">
                <a:latin typeface="Arial" panose="020B0604020202020204" pitchFamily="34" charset="0"/>
                <a:cs typeface="Arial" panose="020B0604020202020204" pitchFamily="34" charset="0"/>
              </a:rPr>
              <a:t>) sunt considerate </a:t>
            </a:r>
            <a:r>
              <a:rPr lang="en-US" sz="1700" dirty="0" err="1">
                <a:latin typeface="Arial" panose="020B0604020202020204" pitchFamily="34" charset="0"/>
                <a:cs typeface="Arial" panose="020B0604020202020204" pitchFamily="34" charset="0"/>
              </a:rPr>
              <a:t>suspecte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și</a:t>
            </a:r>
            <a:r>
              <a:rPr lang="en-US" sz="1700" dirty="0">
                <a:latin typeface="Arial" panose="020B0604020202020204" pitchFamily="34" charset="0"/>
                <a:cs typeface="Arial" panose="020B0604020202020204" pitchFamily="34" charset="0"/>
              </a:rPr>
              <a:t> nu se </a:t>
            </a:r>
            <a:r>
              <a:rPr lang="en-US" sz="1700" dirty="0" err="1">
                <a:latin typeface="Arial" panose="020B0604020202020204" pitchFamily="34" charset="0"/>
                <a:cs typeface="Arial" panose="020B0604020202020204" pitchFamily="34" charset="0"/>
              </a:rPr>
              <a:t>plătesc</a:t>
            </a:r>
            <a:r>
              <a:rPr lang="en-US" sz="1700" dirty="0">
                <a:latin typeface="Arial" panose="020B0604020202020204" pitchFamily="34" charset="0"/>
                <a:cs typeface="Arial" panose="020B0604020202020204" pitchFamily="34" charset="0"/>
              </a:rPr>
              <a:t>. </a:t>
            </a:r>
            <a:endParaRPr lang="ro-RO" sz="1700" dirty="0">
              <a:latin typeface="Arial" panose="020B0604020202020204" pitchFamily="34" charset="0"/>
              <a:cs typeface="Arial" panose="020B0604020202020204" pitchFamily="34" charset="0"/>
            </a:endParaRPr>
          </a:p>
          <a:p>
            <a:pPr>
              <a:spcBef>
                <a:spcPts val="0"/>
              </a:spcBef>
            </a:pPr>
            <a:endParaRPr lang="en-US" sz="1700" dirty="0">
              <a:latin typeface="Arial" panose="020B0604020202020204" pitchFamily="34" charset="0"/>
              <a:cs typeface="Arial" panose="020B0604020202020204" pitchFamily="34" charset="0"/>
            </a:endParaRPr>
          </a:p>
          <a:p>
            <a:pPr>
              <a:spcBef>
                <a:spcPts val="0"/>
              </a:spcBef>
            </a:pPr>
            <a:r>
              <a:rPr lang="en-US" sz="1700" b="1" dirty="0">
                <a:latin typeface="Arial" panose="020B0604020202020204" pitchFamily="34" charset="0"/>
                <a:cs typeface="Arial" panose="020B0604020202020204" pitchFamily="34" charset="0"/>
              </a:rPr>
              <a:t>Sunt </a:t>
            </a:r>
            <a:r>
              <a:rPr lang="en-US" sz="1700" b="1" dirty="0" err="1">
                <a:latin typeface="Arial" panose="020B0604020202020204" pitchFamily="34" charset="0"/>
                <a:cs typeface="Arial" panose="020B0604020202020204" pitchFamily="34" charset="0"/>
              </a:rPr>
              <a:t>catalogate</a:t>
            </a:r>
            <a:r>
              <a:rPr lang="en-US" sz="1700" b="1" dirty="0">
                <a:latin typeface="Arial" panose="020B0604020202020204" pitchFamily="34" charset="0"/>
                <a:cs typeface="Arial" panose="020B0604020202020204" pitchFamily="34" charset="0"/>
              </a:rPr>
              <a:t> </a:t>
            </a:r>
            <a:r>
              <a:rPr lang="en-US" sz="1700" b="1" dirty="0" err="1">
                <a:latin typeface="Arial" panose="020B0604020202020204" pitchFamily="34" charset="0"/>
                <a:cs typeface="Arial" panose="020B0604020202020204" pitchFamily="34" charset="0"/>
              </a:rPr>
              <a:t>drept</a:t>
            </a:r>
            <a:r>
              <a:rPr lang="en-US" sz="1700" b="1" dirty="0">
                <a:latin typeface="Arial" panose="020B0604020202020204" pitchFamily="34" charset="0"/>
                <a:cs typeface="Arial" panose="020B0604020202020204" pitchFamily="34" charset="0"/>
              </a:rPr>
              <a:t> </a:t>
            </a:r>
            <a:r>
              <a:rPr lang="en-US" sz="1700" b="1" dirty="0" err="1">
                <a:latin typeface="Arial" panose="020B0604020202020204" pitchFamily="34" charset="0"/>
                <a:cs typeface="Arial" panose="020B0604020202020204" pitchFamily="34" charset="0"/>
              </a:rPr>
              <a:t>specimene</a:t>
            </a:r>
            <a:r>
              <a:rPr lang="en-US" sz="1700" b="1" dirty="0">
                <a:latin typeface="Arial" panose="020B0604020202020204" pitchFamily="34" charset="0"/>
                <a:cs typeface="Arial" panose="020B0604020202020204" pitchFamily="34" charset="0"/>
              </a:rPr>
              <a:t> </a:t>
            </a:r>
            <a:endParaRPr lang="pt-BR" sz="1700" dirty="0"/>
          </a:p>
          <a:p>
            <a:endParaRPr lang="ru-RU" dirty="0"/>
          </a:p>
        </p:txBody>
      </p:sp>
      <p:pic>
        <p:nvPicPr>
          <p:cNvPr id="4" name="Picture 3">
            <a:extLst>
              <a:ext uri="{FF2B5EF4-FFF2-40B4-BE49-F238E27FC236}">
                <a16:creationId xmlns:a16="http://schemas.microsoft.com/office/drawing/2014/main" id="{FF85AF79-024C-42C5-0A53-D7B8520D36BA}"/>
              </a:ext>
            </a:extLst>
          </p:cNvPr>
          <p:cNvPicPr>
            <a:picLocks noChangeAspect="1"/>
          </p:cNvPicPr>
          <p:nvPr/>
        </p:nvPicPr>
        <p:blipFill>
          <a:blip r:embed="rId2"/>
          <a:stretch>
            <a:fillRect/>
          </a:stretch>
        </p:blipFill>
        <p:spPr>
          <a:xfrm>
            <a:off x="0" y="3147165"/>
            <a:ext cx="4484318" cy="3576180"/>
          </a:xfrm>
          <a:prstGeom prst="rect">
            <a:avLst/>
          </a:prstGeom>
        </p:spPr>
      </p:pic>
      <p:pic>
        <p:nvPicPr>
          <p:cNvPr id="5" name="Picture 4">
            <a:extLst>
              <a:ext uri="{FF2B5EF4-FFF2-40B4-BE49-F238E27FC236}">
                <a16:creationId xmlns:a16="http://schemas.microsoft.com/office/drawing/2014/main" id="{236F87DF-2481-6215-8BF6-E16B484C189E}"/>
              </a:ext>
            </a:extLst>
          </p:cNvPr>
          <p:cNvPicPr>
            <a:picLocks noChangeAspect="1"/>
          </p:cNvPicPr>
          <p:nvPr/>
        </p:nvPicPr>
        <p:blipFill>
          <a:blip r:embed="rId3"/>
          <a:stretch>
            <a:fillRect/>
          </a:stretch>
        </p:blipFill>
        <p:spPr>
          <a:xfrm>
            <a:off x="4885487" y="4487448"/>
            <a:ext cx="5644394" cy="2235897"/>
          </a:xfrm>
          <a:prstGeom prst="rect">
            <a:avLst/>
          </a:prstGeom>
        </p:spPr>
      </p:pic>
    </p:spTree>
    <p:extLst>
      <p:ext uri="{BB962C8B-B14F-4D97-AF65-F5344CB8AC3E}">
        <p14:creationId xmlns:p14="http://schemas.microsoft.com/office/powerpoint/2010/main" val="4045376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50278-C7F6-EA11-6D27-173B74C9D819}"/>
              </a:ext>
            </a:extLst>
          </p:cNvPr>
          <p:cNvSpPr>
            <a:spLocks noGrp="1"/>
          </p:cNvSpPr>
          <p:nvPr>
            <p:ph type="title"/>
          </p:nvPr>
        </p:nvSpPr>
        <p:spPr>
          <a:xfrm>
            <a:off x="0" y="910895"/>
            <a:ext cx="2718148" cy="3623527"/>
          </a:xfrm>
        </p:spPr>
        <p:txBody>
          <a:bodyPr/>
          <a:lstStyle/>
          <a:p>
            <a:r>
              <a:rPr lang="ro-RO" dirty="0"/>
              <a:t>Istoria leului moldovenesc</a:t>
            </a:r>
            <a:endParaRPr lang="ru-RU" dirty="0"/>
          </a:p>
        </p:txBody>
      </p:sp>
      <p:pic>
        <p:nvPicPr>
          <p:cNvPr id="4" name="Content Placeholder 3">
            <a:extLst>
              <a:ext uri="{FF2B5EF4-FFF2-40B4-BE49-F238E27FC236}">
                <a16:creationId xmlns:a16="http://schemas.microsoft.com/office/drawing/2014/main" id="{65C081EF-9633-A4BB-29A2-6A557329BC35}"/>
              </a:ext>
            </a:extLst>
          </p:cNvPr>
          <p:cNvPicPr>
            <a:picLocks noGrp="1" noChangeAspect="1"/>
          </p:cNvPicPr>
          <p:nvPr>
            <p:ph idx="1"/>
          </p:nvPr>
        </p:nvPicPr>
        <p:blipFill>
          <a:blip r:embed="rId2"/>
          <a:stretch>
            <a:fillRect/>
          </a:stretch>
        </p:blipFill>
        <p:spPr>
          <a:xfrm>
            <a:off x="0" y="112734"/>
            <a:ext cx="6037545" cy="4601184"/>
          </a:xfrm>
          <a:prstGeom prst="rect">
            <a:avLst/>
          </a:prstGeom>
        </p:spPr>
      </p:pic>
      <p:pic>
        <p:nvPicPr>
          <p:cNvPr id="5" name="Picture 4">
            <a:extLst>
              <a:ext uri="{FF2B5EF4-FFF2-40B4-BE49-F238E27FC236}">
                <a16:creationId xmlns:a16="http://schemas.microsoft.com/office/drawing/2014/main" id="{A869E154-58BF-1E9F-6EF0-5D5A17BDE016}"/>
              </a:ext>
            </a:extLst>
          </p:cNvPr>
          <p:cNvPicPr>
            <a:picLocks noChangeAspect="1"/>
          </p:cNvPicPr>
          <p:nvPr/>
        </p:nvPicPr>
        <p:blipFill>
          <a:blip r:embed="rId3"/>
          <a:stretch>
            <a:fillRect/>
          </a:stretch>
        </p:blipFill>
        <p:spPr>
          <a:xfrm>
            <a:off x="0" y="4400323"/>
            <a:ext cx="6125228" cy="2223511"/>
          </a:xfrm>
          <a:prstGeom prst="rect">
            <a:avLst/>
          </a:prstGeom>
        </p:spPr>
      </p:pic>
      <p:pic>
        <p:nvPicPr>
          <p:cNvPr id="6" name="Picture 5">
            <a:extLst>
              <a:ext uri="{FF2B5EF4-FFF2-40B4-BE49-F238E27FC236}">
                <a16:creationId xmlns:a16="http://schemas.microsoft.com/office/drawing/2014/main" id="{8E5E5C3A-0212-B41B-6014-C1F8CFE2BEFC}"/>
              </a:ext>
            </a:extLst>
          </p:cNvPr>
          <p:cNvPicPr>
            <a:picLocks noChangeAspect="1"/>
          </p:cNvPicPr>
          <p:nvPr/>
        </p:nvPicPr>
        <p:blipFill>
          <a:blip r:embed="rId4"/>
          <a:stretch>
            <a:fillRect/>
          </a:stretch>
        </p:blipFill>
        <p:spPr>
          <a:xfrm>
            <a:off x="5824603" y="41518"/>
            <a:ext cx="6279715" cy="4079545"/>
          </a:xfrm>
          <a:prstGeom prst="rect">
            <a:avLst/>
          </a:prstGeom>
        </p:spPr>
      </p:pic>
      <p:pic>
        <p:nvPicPr>
          <p:cNvPr id="7" name="Picture 6">
            <a:extLst>
              <a:ext uri="{FF2B5EF4-FFF2-40B4-BE49-F238E27FC236}">
                <a16:creationId xmlns:a16="http://schemas.microsoft.com/office/drawing/2014/main" id="{BB6A74EF-32BA-BD34-B34F-C2407B5046D3}"/>
              </a:ext>
            </a:extLst>
          </p:cNvPr>
          <p:cNvPicPr>
            <a:picLocks noChangeAspect="1"/>
          </p:cNvPicPr>
          <p:nvPr/>
        </p:nvPicPr>
        <p:blipFill>
          <a:blip r:embed="rId5"/>
          <a:stretch>
            <a:fillRect/>
          </a:stretch>
        </p:blipFill>
        <p:spPr>
          <a:xfrm>
            <a:off x="6315858" y="4121063"/>
            <a:ext cx="5510147" cy="2642557"/>
          </a:xfrm>
          <a:prstGeom prst="rect">
            <a:avLst/>
          </a:prstGeom>
        </p:spPr>
      </p:pic>
    </p:spTree>
    <p:extLst>
      <p:ext uri="{BB962C8B-B14F-4D97-AF65-F5344CB8AC3E}">
        <p14:creationId xmlns:p14="http://schemas.microsoft.com/office/powerpoint/2010/main" val="1349086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2D231-9323-96EA-DCF5-848D828FA51D}"/>
              </a:ext>
            </a:extLst>
          </p:cNvPr>
          <p:cNvSpPr>
            <a:spLocks noGrp="1"/>
          </p:cNvSpPr>
          <p:nvPr>
            <p:ph type="title"/>
          </p:nvPr>
        </p:nvSpPr>
        <p:spPr/>
        <p:txBody>
          <a:bodyPr>
            <a:normAutofit/>
          </a:bodyPr>
          <a:lstStyle/>
          <a:p>
            <a:pPr algn="ctr"/>
            <a:r>
              <a:rPr lang="ro-RO" sz="2000" b="1" i="1" dirty="0">
                <a:solidFill>
                  <a:schemeClr val="tx1"/>
                </a:solidFill>
              </a:rPr>
              <a:t>Primele cupoane ale </a:t>
            </a:r>
            <a:br>
              <a:rPr lang="ro-RO" sz="2000" b="1" i="1" dirty="0">
                <a:solidFill>
                  <a:schemeClr val="tx1"/>
                </a:solidFill>
              </a:rPr>
            </a:br>
            <a:r>
              <a:rPr lang="ro-RO" sz="2000" b="1" i="1" dirty="0">
                <a:solidFill>
                  <a:schemeClr val="tx1"/>
                </a:solidFill>
              </a:rPr>
              <a:t>R. Moldova</a:t>
            </a:r>
            <a:br>
              <a:rPr lang="ro-RO" dirty="0"/>
            </a:br>
            <a:r>
              <a:rPr lang="ro-RO" sz="1800" dirty="0">
                <a:solidFill>
                  <a:schemeClr val="tx1"/>
                </a:solidFill>
              </a:rPr>
              <a:t>initial </a:t>
            </a:r>
            <a:r>
              <a:rPr lang="en-US" sz="1800" dirty="0">
                <a:solidFill>
                  <a:schemeClr val="tx1"/>
                </a:solidFill>
              </a:rPr>
              <a:t>au </a:t>
            </a:r>
            <a:r>
              <a:rPr lang="en-US" sz="1800" dirty="0" err="1">
                <a:solidFill>
                  <a:schemeClr val="tx1"/>
                </a:solidFill>
              </a:rPr>
              <a:t>fost</a:t>
            </a:r>
            <a:r>
              <a:rPr lang="en-US" sz="1800" dirty="0">
                <a:solidFill>
                  <a:schemeClr val="tx1"/>
                </a:solidFill>
              </a:rPr>
              <a:t> </a:t>
            </a:r>
            <a:r>
              <a:rPr lang="en-US" sz="1800" dirty="0" err="1">
                <a:solidFill>
                  <a:schemeClr val="tx1"/>
                </a:solidFill>
              </a:rPr>
              <a:t>lansate</a:t>
            </a:r>
            <a:r>
              <a:rPr lang="en-US" sz="1800" dirty="0">
                <a:solidFill>
                  <a:schemeClr val="tx1"/>
                </a:solidFill>
              </a:rPr>
              <a:t> </a:t>
            </a:r>
            <a:r>
              <a:rPr lang="en-US" sz="1800" dirty="0" err="1">
                <a:solidFill>
                  <a:schemeClr val="tx1"/>
                </a:solidFill>
              </a:rPr>
              <a:t>așa-numitele</a:t>
            </a:r>
            <a:r>
              <a:rPr lang="en-US" sz="1800" dirty="0">
                <a:solidFill>
                  <a:schemeClr val="tx1"/>
                </a:solidFill>
              </a:rPr>
              <a:t> </a:t>
            </a:r>
            <a:r>
              <a:rPr lang="en-US" sz="1800" dirty="0" err="1">
                <a:solidFill>
                  <a:schemeClr val="tx1"/>
                </a:solidFill>
              </a:rPr>
              <a:t>cartele</a:t>
            </a:r>
            <a:r>
              <a:rPr lang="en-US" sz="1800" dirty="0">
                <a:solidFill>
                  <a:schemeClr val="tx1"/>
                </a:solidFill>
              </a:rPr>
              <a:t> </a:t>
            </a:r>
            <a:r>
              <a:rPr lang="en-US" sz="1800" dirty="0" err="1">
                <a:solidFill>
                  <a:schemeClr val="tx1"/>
                </a:solidFill>
              </a:rPr>
              <a:t>ele</a:t>
            </a:r>
            <a:r>
              <a:rPr lang="en-US" sz="1800" dirty="0">
                <a:solidFill>
                  <a:schemeClr val="tx1"/>
                </a:solidFill>
              </a:rPr>
              <a:t> </a:t>
            </a:r>
            <a:r>
              <a:rPr lang="en-US" sz="1800" dirty="0" err="1">
                <a:solidFill>
                  <a:schemeClr val="tx1"/>
                </a:solidFill>
              </a:rPr>
              <a:t>consumatorului</a:t>
            </a:r>
            <a:r>
              <a:rPr lang="en-US" sz="1800" dirty="0">
                <a:solidFill>
                  <a:schemeClr val="tx1"/>
                </a:solidFill>
              </a:rPr>
              <a:t>, care </a:t>
            </a:r>
            <a:r>
              <a:rPr lang="en-US" sz="1800" dirty="0" err="1">
                <a:solidFill>
                  <a:schemeClr val="tx1"/>
                </a:solidFill>
              </a:rPr>
              <a:t>erau</a:t>
            </a:r>
            <a:r>
              <a:rPr lang="en-US" sz="1800" dirty="0">
                <a:solidFill>
                  <a:schemeClr val="tx1"/>
                </a:solidFill>
              </a:rPr>
              <a:t> </a:t>
            </a:r>
            <a:r>
              <a:rPr lang="en-US" sz="1800" dirty="0" err="1">
                <a:solidFill>
                  <a:schemeClr val="tx1"/>
                </a:solidFill>
              </a:rPr>
              <a:t>tăiate</a:t>
            </a:r>
            <a:r>
              <a:rPr lang="en-US" sz="1800" dirty="0">
                <a:solidFill>
                  <a:schemeClr val="tx1"/>
                </a:solidFill>
              </a:rPr>
              <a:t> </a:t>
            </a:r>
            <a:r>
              <a:rPr lang="en-US" sz="1800" dirty="0" err="1">
                <a:solidFill>
                  <a:schemeClr val="tx1"/>
                </a:solidFill>
              </a:rPr>
              <a:t>în</a:t>
            </a:r>
            <a:r>
              <a:rPr lang="en-US" sz="1800" dirty="0">
                <a:solidFill>
                  <a:schemeClr val="tx1"/>
                </a:solidFill>
              </a:rPr>
              <a:t> </a:t>
            </a:r>
            <a:r>
              <a:rPr lang="en-US" sz="1800" dirty="0" err="1">
                <a:solidFill>
                  <a:schemeClr val="tx1"/>
                </a:solidFill>
              </a:rPr>
              <a:t>mai</a:t>
            </a:r>
            <a:r>
              <a:rPr lang="en-US" sz="1800" dirty="0">
                <a:solidFill>
                  <a:schemeClr val="tx1"/>
                </a:solidFill>
              </a:rPr>
              <a:t> </a:t>
            </a:r>
            <a:r>
              <a:rPr lang="en-US" sz="1800" dirty="0" err="1">
                <a:solidFill>
                  <a:schemeClr val="tx1"/>
                </a:solidFill>
              </a:rPr>
              <a:t>multe</a:t>
            </a:r>
            <a:r>
              <a:rPr lang="en-US" sz="1800" dirty="0">
                <a:solidFill>
                  <a:schemeClr val="tx1"/>
                </a:solidFill>
              </a:rPr>
              <a:t> </a:t>
            </a:r>
            <a:r>
              <a:rPr lang="en-US" sz="1800" dirty="0" err="1">
                <a:solidFill>
                  <a:schemeClr val="tx1"/>
                </a:solidFill>
              </a:rPr>
              <a:t>cupoane</a:t>
            </a:r>
            <a:r>
              <a:rPr lang="en-US" sz="1800" dirty="0">
                <a:solidFill>
                  <a:schemeClr val="tx1"/>
                </a:solidFill>
              </a:rPr>
              <a:t> separate. </a:t>
            </a:r>
            <a:r>
              <a:rPr lang="en-US" sz="1800" dirty="0" err="1">
                <a:solidFill>
                  <a:schemeClr val="tx1"/>
                </a:solidFill>
              </a:rPr>
              <a:t>Aceste</a:t>
            </a:r>
            <a:r>
              <a:rPr lang="en-US" sz="1800" dirty="0">
                <a:solidFill>
                  <a:schemeClr val="tx1"/>
                </a:solidFill>
              </a:rPr>
              <a:t> </a:t>
            </a:r>
            <a:r>
              <a:rPr lang="en-US" sz="1800" dirty="0" err="1">
                <a:solidFill>
                  <a:schemeClr val="tx1"/>
                </a:solidFill>
              </a:rPr>
              <a:t>mijloace</a:t>
            </a:r>
            <a:r>
              <a:rPr lang="en-US" sz="1800" dirty="0">
                <a:solidFill>
                  <a:schemeClr val="tx1"/>
                </a:solidFill>
              </a:rPr>
              <a:t> de </a:t>
            </a:r>
            <a:r>
              <a:rPr lang="en-US" sz="1800" dirty="0" err="1">
                <a:solidFill>
                  <a:schemeClr val="tx1"/>
                </a:solidFill>
              </a:rPr>
              <a:t>plată</a:t>
            </a:r>
            <a:r>
              <a:rPr lang="en-US" sz="1800" dirty="0">
                <a:solidFill>
                  <a:schemeClr val="tx1"/>
                </a:solidFill>
              </a:rPr>
              <a:t> la un moment </a:t>
            </a:r>
            <a:r>
              <a:rPr lang="en-US" sz="1800" dirty="0" err="1">
                <a:solidFill>
                  <a:schemeClr val="tx1"/>
                </a:solidFill>
              </a:rPr>
              <a:t>dat</a:t>
            </a:r>
            <a:r>
              <a:rPr lang="en-US" sz="1800" dirty="0">
                <a:solidFill>
                  <a:schemeClr val="tx1"/>
                </a:solidFill>
              </a:rPr>
              <a:t> </a:t>
            </a:r>
            <a:r>
              <a:rPr lang="en-US" sz="1800" dirty="0" err="1">
                <a:solidFill>
                  <a:schemeClr val="tx1"/>
                </a:solidFill>
              </a:rPr>
              <a:t>circulau</a:t>
            </a:r>
            <a:r>
              <a:rPr lang="en-US" sz="1800" dirty="0">
                <a:solidFill>
                  <a:schemeClr val="tx1"/>
                </a:solidFill>
              </a:rPr>
              <a:t> </a:t>
            </a:r>
            <a:r>
              <a:rPr lang="en-US" sz="1800" dirty="0" err="1">
                <a:solidFill>
                  <a:schemeClr val="tx1"/>
                </a:solidFill>
              </a:rPr>
              <a:t>împreună</a:t>
            </a:r>
            <a:r>
              <a:rPr lang="en-US" sz="1800" dirty="0">
                <a:solidFill>
                  <a:schemeClr val="tx1"/>
                </a:solidFill>
              </a:rPr>
              <a:t> cu </a:t>
            </a:r>
            <a:r>
              <a:rPr lang="en-US" sz="1800" dirty="0" err="1">
                <a:solidFill>
                  <a:schemeClr val="tx1"/>
                </a:solidFill>
              </a:rPr>
              <a:t>rublele</a:t>
            </a:r>
            <a:r>
              <a:rPr lang="en-US" sz="1800" dirty="0">
                <a:solidFill>
                  <a:schemeClr val="tx1"/>
                </a:solidFill>
              </a:rPr>
              <a:t> </a:t>
            </a:r>
            <a:r>
              <a:rPr lang="en-US" sz="1800" dirty="0" err="1">
                <a:solidFill>
                  <a:schemeClr val="tx1"/>
                </a:solidFill>
              </a:rPr>
              <a:t>sovietice</a:t>
            </a:r>
            <a:r>
              <a:rPr lang="ro-RO" sz="1800" dirty="0">
                <a:solidFill>
                  <a:schemeClr val="tx1"/>
                </a:solidFill>
              </a:rPr>
              <a:t> </a:t>
            </a:r>
            <a:endParaRPr lang="ru-RU" sz="1800" dirty="0">
              <a:solidFill>
                <a:schemeClr val="tx1"/>
              </a:solidFill>
            </a:endParaRPr>
          </a:p>
        </p:txBody>
      </p:sp>
      <p:pic>
        <p:nvPicPr>
          <p:cNvPr id="4" name="Content Placeholder 3">
            <a:extLst>
              <a:ext uri="{FF2B5EF4-FFF2-40B4-BE49-F238E27FC236}">
                <a16:creationId xmlns:a16="http://schemas.microsoft.com/office/drawing/2014/main" id="{1A676589-64B9-1C92-F40B-1F1BEBD4FCBC}"/>
              </a:ext>
            </a:extLst>
          </p:cNvPr>
          <p:cNvPicPr>
            <a:picLocks noGrp="1" noChangeAspect="1"/>
          </p:cNvPicPr>
          <p:nvPr>
            <p:ph idx="1"/>
          </p:nvPr>
        </p:nvPicPr>
        <p:blipFill>
          <a:blip r:embed="rId2"/>
          <a:stretch>
            <a:fillRect/>
          </a:stretch>
        </p:blipFill>
        <p:spPr>
          <a:xfrm>
            <a:off x="3507287" y="-157"/>
            <a:ext cx="8029183" cy="6858157"/>
          </a:xfrm>
          <a:prstGeom prst="rect">
            <a:avLst/>
          </a:prstGeom>
        </p:spPr>
      </p:pic>
    </p:spTree>
    <p:extLst>
      <p:ext uri="{BB962C8B-B14F-4D97-AF65-F5344CB8AC3E}">
        <p14:creationId xmlns:p14="http://schemas.microsoft.com/office/powerpoint/2010/main" val="314707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370F-4309-37C6-38F3-5ED1C526F483}"/>
              </a:ext>
            </a:extLst>
          </p:cNvPr>
          <p:cNvSpPr>
            <a:spLocks noGrp="1"/>
          </p:cNvSpPr>
          <p:nvPr>
            <p:ph type="title"/>
          </p:nvPr>
        </p:nvSpPr>
        <p:spPr>
          <a:xfrm>
            <a:off x="331189" y="1027135"/>
            <a:ext cx="2834640" cy="3808540"/>
          </a:xfrm>
        </p:spPr>
        <p:txBody>
          <a:bodyPr>
            <a:normAutofit fontScale="90000"/>
          </a:bodyPr>
          <a:lstStyle/>
          <a:p>
            <a:pPr algn="ctr"/>
            <a:r>
              <a:rPr lang="ro-RO" sz="2000" b="1" dirty="0">
                <a:solidFill>
                  <a:schemeClr val="tx1"/>
                </a:solidFill>
                <a:latin typeface="Arial" panose="020B0604020202020204" pitchFamily="34" charset="0"/>
                <a:cs typeface="Arial" panose="020B0604020202020204" pitchFamily="34" charset="0"/>
              </a:rPr>
              <a:t>Masa monetară</a:t>
            </a:r>
            <a:r>
              <a:rPr lang="ro-RO" sz="2000" dirty="0">
                <a:solidFill>
                  <a:schemeClr val="tx1"/>
                </a:solidFill>
                <a:latin typeface="Arial" panose="020B0604020202020204" pitchFamily="34" charset="0"/>
                <a:cs typeface="Arial" panose="020B0604020202020204" pitchFamily="34" charset="0"/>
              </a:rPr>
              <a:t> include totalitatea mijloacelor de cumpărare şi de plată, ce deservesc circuitul economic din ţară, aparţinând persoanelor fizice, juridice, inclusiv și statului</a:t>
            </a:r>
            <a:br>
              <a:rPr lang="ro-RO" sz="2000" dirty="0">
                <a:solidFill>
                  <a:schemeClr val="tx1"/>
                </a:solidFill>
                <a:latin typeface="Arial" panose="020B0604020202020204" pitchFamily="34" charset="0"/>
                <a:cs typeface="Arial" panose="020B0604020202020204" pitchFamily="34" charset="0"/>
              </a:rPr>
            </a:br>
            <a:br>
              <a:rPr lang="ro-RO" sz="2000" dirty="0">
                <a:solidFill>
                  <a:schemeClr val="tx1"/>
                </a:solidFill>
                <a:latin typeface="Arial" panose="020B0604020202020204" pitchFamily="34" charset="0"/>
                <a:cs typeface="Arial" panose="020B0604020202020204" pitchFamily="34" charset="0"/>
              </a:rPr>
            </a:br>
            <a:br>
              <a:rPr lang="ro-RO" sz="2000" dirty="0">
                <a:solidFill>
                  <a:schemeClr val="tx1"/>
                </a:solidFill>
                <a:latin typeface="Arial" panose="020B0604020202020204" pitchFamily="34" charset="0"/>
                <a:cs typeface="Arial" panose="020B0604020202020204" pitchFamily="34" charset="0"/>
              </a:rPr>
            </a:br>
            <a:r>
              <a:rPr lang="en-US" sz="2000" b="1" dirty="0" err="1">
                <a:solidFill>
                  <a:schemeClr val="tx1"/>
                </a:solidFill>
                <a:latin typeface="Arial" panose="020B0604020202020204" pitchFamily="34" charset="0"/>
                <a:cs typeface="Arial" panose="020B0604020202020204" pitchFamily="34" charset="0"/>
              </a:rPr>
              <a:t>Agregatele</a:t>
            </a:r>
            <a:r>
              <a:rPr lang="en-US" sz="2000" b="1" dirty="0">
                <a:solidFill>
                  <a:schemeClr val="tx1"/>
                </a:solidFill>
                <a:latin typeface="Arial" panose="020B0604020202020204" pitchFamily="34" charset="0"/>
                <a:cs typeface="Arial" panose="020B0604020202020204" pitchFamily="34" charset="0"/>
              </a:rPr>
              <a:t> </a:t>
            </a:r>
            <a:r>
              <a:rPr lang="en-US" sz="2000" b="1" dirty="0" err="1">
                <a:solidFill>
                  <a:schemeClr val="tx1"/>
                </a:solidFill>
                <a:latin typeface="Arial" panose="020B0604020202020204" pitchFamily="34" charset="0"/>
                <a:cs typeface="Arial" panose="020B0604020202020204" pitchFamily="34" charset="0"/>
              </a:rPr>
              <a:t>monetare</a:t>
            </a:r>
            <a:r>
              <a:rPr lang="en-US" sz="2000" b="1" dirty="0">
                <a:solidFill>
                  <a:schemeClr val="tx1"/>
                </a:solidFill>
                <a:latin typeface="Arial" panose="020B0604020202020204" pitchFamily="34" charset="0"/>
                <a:cs typeface="Arial" panose="020B0604020202020204" pitchFamily="34" charset="0"/>
              </a:rPr>
              <a:t> </a:t>
            </a:r>
            <a:r>
              <a:rPr lang="en-US" sz="2000" dirty="0">
                <a:solidFill>
                  <a:schemeClr val="tx1"/>
                </a:solidFill>
                <a:latin typeface="Arial" panose="020B0604020202020204" pitchFamily="34" charset="0"/>
                <a:cs typeface="Arial" panose="020B0604020202020204" pitchFamily="34" charset="0"/>
              </a:rPr>
              <a:t>sunt </a:t>
            </a:r>
            <a:r>
              <a:rPr lang="en-US" sz="2000" dirty="0" err="1">
                <a:solidFill>
                  <a:schemeClr val="tx1"/>
                </a:solidFill>
                <a:latin typeface="Arial" panose="020B0604020202020204" pitchFamily="34" charset="0"/>
                <a:cs typeface="Arial" panose="020B0604020202020204" pitchFamily="34" charset="0"/>
              </a:rPr>
              <a:t>stabilite</a:t>
            </a:r>
            <a:r>
              <a:rPr lang="en-US" sz="2000" dirty="0">
                <a:solidFill>
                  <a:schemeClr val="tx1"/>
                </a:solidFill>
                <a:latin typeface="Arial" panose="020B0604020202020204" pitchFamily="34" charset="0"/>
                <a:cs typeface="Arial" panose="020B0604020202020204" pitchFamily="34" charset="0"/>
              </a:rPr>
              <a:t> de </a:t>
            </a:r>
            <a:r>
              <a:rPr lang="en-US" sz="2000" dirty="0" err="1">
                <a:solidFill>
                  <a:schemeClr val="tx1"/>
                </a:solidFill>
                <a:latin typeface="Arial" panose="020B0604020202020204" pitchFamily="34" charset="0"/>
                <a:cs typeface="Arial" panose="020B0604020202020204" pitchFamily="34" charset="0"/>
              </a:rPr>
              <a:t>către</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autoritătile</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monetare</a:t>
            </a:r>
            <a:br>
              <a:rPr lang="ru-RU" sz="2000" dirty="0">
                <a:solidFill>
                  <a:schemeClr val="tx1"/>
                </a:solidFill>
                <a:latin typeface="Arial" panose="020B0604020202020204" pitchFamily="34" charset="0"/>
                <a:cs typeface="Arial" panose="020B0604020202020204" pitchFamily="34" charset="0"/>
              </a:rPr>
            </a:br>
            <a:br>
              <a:rPr lang="ro-RO" sz="2000" dirty="0"/>
            </a:br>
            <a:endParaRPr lang="ru-RU" sz="2000" dirty="0"/>
          </a:p>
        </p:txBody>
      </p:sp>
      <p:sp>
        <p:nvSpPr>
          <p:cNvPr id="3" name="Content Placeholder 2">
            <a:extLst>
              <a:ext uri="{FF2B5EF4-FFF2-40B4-BE49-F238E27FC236}">
                <a16:creationId xmlns:a16="http://schemas.microsoft.com/office/drawing/2014/main" id="{1FF664B7-EDA4-9C93-DEE2-B989D3DCD9AC}"/>
              </a:ext>
            </a:extLst>
          </p:cNvPr>
          <p:cNvSpPr>
            <a:spLocks noGrp="1"/>
          </p:cNvSpPr>
          <p:nvPr>
            <p:ph idx="1"/>
          </p:nvPr>
        </p:nvSpPr>
        <p:spPr>
          <a:xfrm>
            <a:off x="3367205" y="187890"/>
            <a:ext cx="8292230" cy="4686614"/>
          </a:xfrm>
        </p:spPr>
        <p:txBody>
          <a:bodyPr>
            <a:normAutofit/>
          </a:bodyPr>
          <a:lstStyle/>
          <a:p>
            <a:pPr>
              <a:spcBef>
                <a:spcPts val="0"/>
              </a:spcBef>
            </a:pPr>
            <a:r>
              <a:rPr lang="en-US" sz="1800" b="1" dirty="0">
                <a:latin typeface="Arial" panose="020B0604020202020204" pitchFamily="34" charset="0"/>
                <a:cs typeface="Arial" panose="020B0604020202020204" pitchFamily="34" charset="0"/>
              </a:rPr>
              <a:t>Masa </a:t>
            </a:r>
            <a:r>
              <a:rPr lang="en-US" sz="1800" b="1" dirty="0" err="1">
                <a:latin typeface="Arial" panose="020B0604020202020204" pitchFamily="34" charset="0"/>
                <a:cs typeface="Arial" panose="020B0604020202020204" pitchFamily="34" charset="0"/>
              </a:rPr>
              <a:t>monetară</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reprezintă</a:t>
            </a:r>
            <a:r>
              <a:rPr lang="en-US" sz="1800"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totalitatea</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banilor</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aflați</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în</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circulație</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într</a:t>
            </a:r>
            <a:r>
              <a:rPr lang="en-US" sz="1800" b="1" dirty="0">
                <a:latin typeface="Arial" panose="020B0604020202020204" pitchFamily="34" charset="0"/>
                <a:cs typeface="Arial" panose="020B0604020202020204" pitchFamily="34" charset="0"/>
              </a:rPr>
              <a:t>-o </a:t>
            </a:r>
            <a:r>
              <a:rPr lang="en-US" sz="1800" b="1" dirty="0" err="1">
                <a:latin typeface="Arial" panose="020B0604020202020204" pitchFamily="34" charset="0"/>
                <a:cs typeface="Arial" panose="020B0604020202020204" pitchFamily="34" charset="0"/>
              </a:rPr>
              <a:t>economie</a:t>
            </a:r>
            <a:r>
              <a:rPr lang="en-US" sz="1800" b="1" dirty="0">
                <a:latin typeface="Arial" panose="020B0604020202020204" pitchFamily="34" charset="0"/>
                <a:cs typeface="Arial" panose="020B0604020202020204" pitchFamily="34" charset="0"/>
              </a:rPr>
              <a:t> la un moment </a:t>
            </a:r>
            <a:r>
              <a:rPr lang="en-US" sz="1800" b="1" dirty="0" err="1">
                <a:latin typeface="Arial" panose="020B0604020202020204" pitchFamily="34" charset="0"/>
                <a:cs typeface="Arial" panose="020B0604020202020204" pitchFamily="34" charset="0"/>
              </a:rPr>
              <a:t>dat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utilizați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pentru</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efectuarea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plăților</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cumpărarea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bunurilor</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și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serviciilor</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și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constituirea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economiilor</a:t>
            </a:r>
            <a:r>
              <a:rPr lang="en-US" sz="1700" dirty="0">
                <a:latin typeface="Arial" panose="020B0604020202020204" pitchFamily="34" charset="0"/>
                <a:cs typeface="Arial" panose="020B0604020202020204" pitchFamily="34" charset="0"/>
              </a:rPr>
              <a:t>.</a:t>
            </a:r>
            <a:endParaRPr lang="ru-RU" sz="1700" dirty="0">
              <a:latin typeface="Arial" panose="020B0604020202020204" pitchFamily="34" charset="0"/>
              <a:cs typeface="Arial" panose="020B0604020202020204" pitchFamily="34" charset="0"/>
            </a:endParaRPr>
          </a:p>
          <a:p>
            <a:pPr>
              <a:spcBef>
                <a:spcPts val="0"/>
              </a:spcBef>
            </a:pPr>
            <a:r>
              <a:rPr lang="ro-RO" sz="1800" b="1" dirty="0">
                <a:latin typeface="Arial" panose="020B0604020202020204" pitchFamily="34" charset="0"/>
                <a:cs typeface="Arial" panose="020B0604020202020204" pitchFamily="34" charset="0"/>
              </a:rPr>
              <a:t>A</a:t>
            </a:r>
            <a:r>
              <a:rPr lang="en-US" sz="1800" b="1" dirty="0" err="1">
                <a:latin typeface="Arial" panose="020B0604020202020204" pitchFamily="34" charset="0"/>
                <a:cs typeface="Arial" panose="020B0604020202020204" pitchFamily="34" charset="0"/>
              </a:rPr>
              <a:t>gregatele</a:t>
            </a:r>
            <a:r>
              <a:rPr lang="en-US" sz="1800" b="1" dirty="0">
                <a:latin typeface="Arial" panose="020B0604020202020204" pitchFamily="34" charset="0"/>
                <a:cs typeface="Arial" panose="020B0604020202020204" pitchFamily="34" charset="0"/>
              </a:rPr>
              <a:t> </a:t>
            </a:r>
            <a:r>
              <a:rPr lang="en-US" sz="1800" b="1" dirty="0" err="1">
                <a:latin typeface="Arial" panose="020B0604020202020204" pitchFamily="34" charset="0"/>
                <a:cs typeface="Arial" panose="020B0604020202020204" pitchFamily="34" charset="0"/>
              </a:rPr>
              <a:t>monetare</a:t>
            </a:r>
            <a:r>
              <a:rPr lang="en-US" sz="1800" b="1"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reprezintă</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categorii</a:t>
            </a:r>
            <a:r>
              <a:rPr lang="en-US" sz="1800" dirty="0">
                <a:latin typeface="Arial" panose="020B0604020202020204" pitchFamily="34" charset="0"/>
                <a:cs typeface="Arial" panose="020B0604020202020204" pitchFamily="34" charset="0"/>
              </a:rPr>
              <a:t> de bani </a:t>
            </a:r>
            <a:r>
              <a:rPr lang="en-US" sz="1800" dirty="0" err="1">
                <a:latin typeface="Arial" panose="020B0604020202020204" pitchFamily="34" charset="0"/>
                <a:cs typeface="Arial" panose="020B0604020202020204" pitchFamily="34" charset="0"/>
              </a:rPr>
              <a:t>grupate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în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funcție</a:t>
            </a:r>
            <a:r>
              <a:rPr lang="en-US" sz="1800" dirty="0">
                <a:latin typeface="Arial" panose="020B0604020202020204" pitchFamily="34" charset="0"/>
                <a:cs typeface="Arial" panose="020B0604020202020204" pitchFamily="34" charset="0"/>
              </a:rPr>
              <a:t> de </a:t>
            </a:r>
            <a:r>
              <a:rPr lang="en-US" sz="1800" dirty="0" err="1">
                <a:latin typeface="Arial" panose="020B0604020202020204" pitchFamily="34" charset="0"/>
                <a:cs typeface="Arial" panose="020B0604020202020204" pitchFamily="34" charset="0"/>
              </a:rPr>
              <a:t>gradul</a:t>
            </a:r>
            <a:r>
              <a:rPr lang="en-US" sz="1800" dirty="0">
                <a:latin typeface="Arial" panose="020B0604020202020204" pitchFamily="34" charset="0"/>
                <a:cs typeface="Arial" panose="020B0604020202020204" pitchFamily="34" charset="0"/>
              </a:rPr>
              <a:t> lor de </a:t>
            </a:r>
            <a:r>
              <a:rPr lang="en-US" sz="1800" dirty="0" err="1">
                <a:latin typeface="Arial" panose="020B0604020202020204" pitchFamily="34" charset="0"/>
                <a:cs typeface="Arial" panose="020B0604020202020204" pitchFamily="34" charset="0"/>
              </a:rPr>
              <a:t>lichiditate</a:t>
            </a:r>
            <a:r>
              <a:rPr lang="ro-RO" sz="1800" dirty="0">
                <a:latin typeface="Arial" panose="020B0604020202020204" pitchFamily="34" charset="0"/>
                <a:cs typeface="Arial" panose="020B0604020202020204" pitchFamily="34" charset="0"/>
              </a:rPr>
              <a:t>.</a:t>
            </a:r>
          </a:p>
          <a:p>
            <a:pPr algn="ctr">
              <a:spcBef>
                <a:spcPts val="0"/>
              </a:spcBef>
            </a:pPr>
            <a:r>
              <a:rPr lang="en-US" sz="1800" b="1" i="1" dirty="0" err="1">
                <a:latin typeface="Arial" panose="020B0604020202020204" pitchFamily="34" charset="0"/>
                <a:cs typeface="Arial" panose="020B0604020202020204" pitchFamily="34" charset="0"/>
              </a:rPr>
              <a:t>Lichiditatea</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reprezintă</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ușurința</a:t>
            </a:r>
            <a:r>
              <a:rPr lang="en-US" sz="1800" b="1" i="1" dirty="0">
                <a:latin typeface="Arial" panose="020B0604020202020204" pitchFamily="34" charset="0"/>
                <a:cs typeface="Arial" panose="020B0604020202020204" pitchFamily="34" charset="0"/>
              </a:rPr>
              <a:t> cu care un </a:t>
            </a:r>
            <a:r>
              <a:rPr lang="en-US" sz="1800" b="1" i="1" dirty="0" err="1">
                <a:latin typeface="Arial" panose="020B0604020202020204" pitchFamily="34" charset="0"/>
                <a:cs typeface="Arial" panose="020B0604020202020204" pitchFamily="34" charset="0"/>
              </a:rPr>
              <a:t>activ</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poate</a:t>
            </a:r>
            <a:r>
              <a:rPr lang="en-US" sz="1800" b="1" i="1" dirty="0">
                <a:latin typeface="Arial" panose="020B0604020202020204" pitchFamily="34" charset="0"/>
                <a:cs typeface="Arial" panose="020B0604020202020204" pitchFamily="34" charset="0"/>
              </a:rPr>
              <a:t> fi </a:t>
            </a:r>
            <a:r>
              <a:rPr lang="en-US" sz="1800" b="1" i="1" dirty="0" err="1">
                <a:latin typeface="Arial" panose="020B0604020202020204" pitchFamily="34" charset="0"/>
                <a:cs typeface="Arial" panose="020B0604020202020204" pitchFamily="34" charset="0"/>
              </a:rPr>
              <a:t>transformat</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în</a:t>
            </a:r>
            <a:r>
              <a:rPr lang="en-US" sz="1800" b="1" i="1" dirty="0">
                <a:latin typeface="Arial" panose="020B0604020202020204" pitchFamily="34" charset="0"/>
                <a:cs typeface="Arial" panose="020B0604020202020204" pitchFamily="34" charset="0"/>
              </a:rPr>
              <a:t> bani </a:t>
            </a:r>
            <a:r>
              <a:rPr lang="en-US" sz="1800" b="1" i="1" dirty="0" err="1">
                <a:latin typeface="Arial" panose="020B0604020202020204" pitchFamily="34" charset="0"/>
                <a:cs typeface="Arial" panose="020B0604020202020204" pitchFamily="34" charset="0"/>
              </a:rPr>
              <a:t>și</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utilizat</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pentru</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efectuarea</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unei</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plăți</a:t>
            </a:r>
            <a:endParaRPr lang="ro-RO" sz="1800" b="1" i="1" dirty="0"/>
          </a:p>
          <a:p>
            <a:pPr>
              <a:spcBef>
                <a:spcPts val="0"/>
              </a:spcBef>
            </a:pPr>
            <a:r>
              <a:rPr lang="en-US" sz="1700" b="1" dirty="0">
                <a:latin typeface="Arial" panose="020B0604020202020204" pitchFamily="34" charset="0"/>
                <a:cs typeface="Arial" panose="020B0604020202020204" pitchFamily="34" charset="0"/>
              </a:rPr>
              <a:t>M1</a:t>
            </a:r>
            <a:r>
              <a:rPr lang="en-US" sz="1700" dirty="0">
                <a:latin typeface="Arial" panose="020B0604020202020204" pitchFamily="34" charset="0"/>
                <a:cs typeface="Arial" panose="020B0604020202020204" pitchFamily="34" charset="0"/>
              </a:rPr>
              <a:t> – </a:t>
            </a:r>
            <a:r>
              <a:rPr lang="en-US" sz="1700" i="1" dirty="0" err="1">
                <a:latin typeface="Arial" panose="020B0604020202020204" pitchFamily="34" charset="0"/>
                <a:cs typeface="Arial" panose="020B0604020202020204" pitchFamily="34" charset="0"/>
              </a:rPr>
              <a:t>cuprinde</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toate</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mijloacele</a:t>
            </a:r>
            <a:r>
              <a:rPr lang="en-US" sz="1700" i="1" dirty="0">
                <a:latin typeface="Arial" panose="020B0604020202020204" pitchFamily="34" charset="0"/>
                <a:cs typeface="Arial" panose="020B0604020202020204" pitchFamily="34" charset="0"/>
              </a:rPr>
              <a:t> de </a:t>
            </a:r>
            <a:r>
              <a:rPr lang="en-US" sz="1700" i="1" dirty="0" err="1">
                <a:latin typeface="Arial" panose="020B0604020202020204" pitchFamily="34" charset="0"/>
                <a:cs typeface="Arial" panose="020B0604020202020204" pitchFamily="34" charset="0"/>
              </a:rPr>
              <a:t>plată</a:t>
            </a:r>
            <a:r>
              <a:rPr lang="en-US" sz="1700" i="1" dirty="0">
                <a:latin typeface="Arial" panose="020B0604020202020204" pitchFamily="34" charset="0"/>
                <a:cs typeface="Arial" panose="020B0604020202020204" pitchFamily="34" charset="0"/>
              </a:rPr>
              <a:t> sub forma </a:t>
            </a:r>
            <a:r>
              <a:rPr lang="en-US" sz="1700" i="1" dirty="0" err="1">
                <a:latin typeface="Arial" panose="020B0604020202020204" pitchFamily="34" charset="0"/>
                <a:cs typeface="Arial" panose="020B0604020202020204" pitchFamily="34" charset="0"/>
              </a:rPr>
              <a:t>monedei</a:t>
            </a:r>
            <a:r>
              <a:rPr lang="en-US" sz="1700" i="1" dirty="0">
                <a:latin typeface="Arial" panose="020B0604020202020204" pitchFamily="34" charset="0"/>
                <a:cs typeface="Arial" panose="020B0604020202020204" pitchFamily="34" charset="0"/>
              </a:rPr>
              <a:t> effective (</a:t>
            </a:r>
            <a:r>
              <a:rPr lang="en-US" sz="1700" i="1" dirty="0" err="1">
                <a:latin typeface="Arial" panose="020B0604020202020204" pitchFamily="34" charset="0"/>
                <a:cs typeface="Arial" panose="020B0604020202020204" pitchFamily="34" charset="0"/>
              </a:rPr>
              <a:t>bilete</a:t>
            </a:r>
            <a:r>
              <a:rPr lang="en-US" sz="1700" i="1" dirty="0">
                <a:latin typeface="Arial" panose="020B0604020202020204" pitchFamily="34" charset="0"/>
                <a:cs typeface="Arial" panose="020B0604020202020204" pitchFamily="34" charset="0"/>
              </a:rPr>
              <a:t> de </a:t>
            </a:r>
            <a:r>
              <a:rPr lang="en-US" sz="1700" i="1" dirty="0" err="1">
                <a:latin typeface="Arial" panose="020B0604020202020204" pitchFamily="34" charset="0"/>
                <a:cs typeface="Arial" panose="020B0604020202020204" pitchFamily="34" charset="0"/>
              </a:rPr>
              <a:t>bancă</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și</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moneda</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divizionară</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și</a:t>
            </a:r>
            <a:r>
              <a:rPr lang="en-US" sz="1700" i="1" dirty="0">
                <a:latin typeface="Arial" panose="020B0604020202020204" pitchFamily="34" charset="0"/>
                <a:cs typeface="Arial" panose="020B0604020202020204" pitchFamily="34" charset="0"/>
              </a:rPr>
              <a:t> a </a:t>
            </a:r>
            <a:r>
              <a:rPr lang="en-US" sz="1700" i="1" dirty="0" err="1">
                <a:latin typeface="Arial" panose="020B0604020202020204" pitchFamily="34" charset="0"/>
                <a:cs typeface="Arial" panose="020B0604020202020204" pitchFamily="34" charset="0"/>
              </a:rPr>
              <a:t>depunerilor</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în</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conturi</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curenete</a:t>
            </a:r>
            <a:r>
              <a:rPr lang="en-US" sz="1700" i="1"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care </a:t>
            </a:r>
            <a:r>
              <a:rPr lang="en-US" sz="1700" dirty="0" err="1">
                <a:latin typeface="Arial" panose="020B0604020202020204" pitchFamily="34" charset="0"/>
                <a:cs typeface="Arial" panose="020B0604020202020204" pitchFamily="34" charset="0"/>
              </a:rPr>
              <a:t>reprezintă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cea</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mai</a:t>
            </a:r>
            <a:r>
              <a:rPr lang="en-US" sz="1700" dirty="0">
                <a:latin typeface="Arial" panose="020B0604020202020204" pitchFamily="34" charset="0"/>
                <a:cs typeface="Arial" panose="020B0604020202020204" pitchFamily="34" charset="0"/>
              </a:rPr>
              <a:t> activate </a:t>
            </a:r>
            <a:r>
              <a:rPr lang="en-US" sz="1700" dirty="0" err="1">
                <a:latin typeface="Arial" panose="020B0604020202020204" pitchFamily="34" charset="0"/>
                <a:cs typeface="Arial" panose="020B0604020202020204" pitchFamily="34" charset="0"/>
              </a:rPr>
              <a:t>parte</a:t>
            </a:r>
            <a:r>
              <a:rPr lang="en-US" sz="1700" dirty="0">
                <a:latin typeface="Arial" panose="020B0604020202020204" pitchFamily="34" charset="0"/>
                <a:cs typeface="Arial" panose="020B0604020202020204" pitchFamily="34" charset="0"/>
              </a:rPr>
              <a:t> a </a:t>
            </a:r>
            <a:r>
              <a:rPr lang="en-US" sz="1700" dirty="0" err="1">
                <a:latin typeface="Arial" panose="020B0604020202020204" pitchFamily="34" charset="0"/>
                <a:cs typeface="Arial" panose="020B0604020202020204" pitchFamily="34" charset="0"/>
              </a:rPr>
              <a:t>masei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monetare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sau</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lichiditatea</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primară</a:t>
            </a:r>
            <a:endParaRPr lang="ru-RU" sz="1700" dirty="0">
              <a:latin typeface="Arial" panose="020B0604020202020204" pitchFamily="34" charset="0"/>
              <a:cs typeface="Arial" panose="020B0604020202020204" pitchFamily="34" charset="0"/>
            </a:endParaRPr>
          </a:p>
          <a:p>
            <a:pPr>
              <a:spcBef>
                <a:spcPts val="0"/>
              </a:spcBef>
            </a:pPr>
            <a:r>
              <a:rPr lang="en-US" sz="1700" b="1" dirty="0">
                <a:latin typeface="Arial" panose="020B0604020202020204" pitchFamily="34" charset="0"/>
                <a:cs typeface="Arial" panose="020B0604020202020204" pitchFamily="34" charset="0"/>
              </a:rPr>
              <a:t>M2</a:t>
            </a:r>
            <a:r>
              <a:rPr lang="en-US" sz="1700" dirty="0">
                <a:latin typeface="Arial" panose="020B0604020202020204" pitchFamily="34" charset="0"/>
                <a:cs typeface="Arial" panose="020B0604020202020204" pitchFamily="34" charset="0"/>
              </a:rPr>
              <a:t> – </a:t>
            </a:r>
            <a:r>
              <a:rPr lang="en-US" sz="1700" i="1" dirty="0">
                <a:latin typeface="Arial" panose="020B0604020202020204" pitchFamily="34" charset="0"/>
                <a:cs typeface="Arial" panose="020B0604020202020204" pitchFamily="34" charset="0"/>
              </a:rPr>
              <a:t>include M1</a:t>
            </a:r>
            <a:r>
              <a:rPr lang="ro-RO"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și</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totalitatea</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plasamentelor</a:t>
            </a:r>
            <a:r>
              <a:rPr lang="en-US" sz="1700" i="1" dirty="0">
                <a:latin typeface="Arial" panose="020B0604020202020204" pitchFamily="34" charset="0"/>
                <a:cs typeface="Arial" panose="020B0604020202020204" pitchFamily="34" charset="0"/>
              </a:rPr>
              <a:t> la termen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în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vederea</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economisirii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susceptibilede</a:t>
            </a:r>
            <a:r>
              <a:rPr lang="en-US" sz="1700" dirty="0">
                <a:latin typeface="Arial" panose="020B0604020202020204" pitchFamily="34" charset="0"/>
                <a:cs typeface="Arial" panose="020B0604020202020204" pitchFamily="34" charset="0"/>
              </a:rPr>
              <a:t> am fi </a:t>
            </a:r>
            <a:r>
              <a:rPr lang="en-US" sz="1700" dirty="0" err="1">
                <a:latin typeface="Arial" panose="020B0604020202020204" pitchFamily="34" charset="0"/>
                <a:cs typeface="Arial" panose="020B0604020202020204" pitchFamily="34" charset="0"/>
              </a:rPr>
              <a:t>mobilizate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și</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transformate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în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lichidități</a:t>
            </a:r>
            <a:r>
              <a:rPr lang="en-US" sz="1700" dirty="0">
                <a:latin typeface="Arial" panose="020B0604020202020204" pitchFamily="34" charset="0"/>
                <a:cs typeface="Arial" panose="020B0604020202020204" pitchFamily="34" charset="0"/>
              </a:rPr>
              <a:t>.</a:t>
            </a:r>
            <a:endParaRPr lang="ru-RU" sz="1700" dirty="0">
              <a:latin typeface="Arial" panose="020B0604020202020204" pitchFamily="34" charset="0"/>
              <a:cs typeface="Arial" panose="020B0604020202020204" pitchFamily="34" charset="0"/>
            </a:endParaRPr>
          </a:p>
          <a:p>
            <a:pPr>
              <a:spcBef>
                <a:spcPts val="0"/>
              </a:spcBef>
            </a:pPr>
            <a:r>
              <a:rPr lang="en-US" sz="1700" b="1" dirty="0">
                <a:latin typeface="Arial" panose="020B0604020202020204" pitchFamily="34" charset="0"/>
                <a:cs typeface="Arial" panose="020B0604020202020204" pitchFamily="34" charset="0"/>
              </a:rPr>
              <a:t>M3</a:t>
            </a:r>
            <a:r>
              <a:rPr lang="en-US" sz="1700" dirty="0">
                <a:latin typeface="Arial" panose="020B0604020202020204" pitchFamily="34" charset="0"/>
                <a:cs typeface="Arial" panose="020B0604020202020204" pitchFamily="34" charset="0"/>
              </a:rPr>
              <a:t>- </a:t>
            </a:r>
            <a:r>
              <a:rPr lang="en-US" sz="1700" i="1" dirty="0">
                <a:latin typeface="Arial" panose="020B0604020202020204" pitchFamily="34" charset="0"/>
                <a:cs typeface="Arial" panose="020B0604020202020204" pitchFamily="34" charset="0"/>
              </a:rPr>
              <a:t>include M2 </a:t>
            </a:r>
            <a:r>
              <a:rPr lang="en-US" sz="1700" i="1" dirty="0" err="1">
                <a:latin typeface="Arial" panose="020B0604020202020204" pitchFamily="34" charset="0"/>
                <a:cs typeface="Arial" panose="020B0604020202020204" pitchFamily="34" charset="0"/>
              </a:rPr>
              <a:t>și</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alte</a:t>
            </a:r>
            <a:r>
              <a:rPr lang="en-US" sz="1700" i="1" dirty="0">
                <a:latin typeface="Arial" panose="020B0604020202020204" pitchFamily="34" charset="0"/>
                <a:cs typeface="Arial" panose="020B0604020202020204" pitchFamily="34" charset="0"/>
              </a:rPr>
              <a:t> active cu grade </a:t>
            </a:r>
            <a:r>
              <a:rPr lang="en-US" sz="1700" i="1" dirty="0" err="1">
                <a:latin typeface="Arial" panose="020B0604020202020204" pitchFamily="34" charset="0"/>
                <a:cs typeface="Arial" panose="020B0604020202020204" pitchFamily="34" charset="0"/>
              </a:rPr>
              <a:t>diferite</a:t>
            </a:r>
            <a:r>
              <a:rPr lang="en-US" sz="1700" i="1" dirty="0">
                <a:latin typeface="Arial" panose="020B0604020202020204" pitchFamily="34" charset="0"/>
                <a:cs typeface="Arial" panose="020B0604020202020204" pitchFamily="34" charset="0"/>
              </a:rPr>
              <a:t> de </a:t>
            </a:r>
            <a:r>
              <a:rPr lang="en-US" sz="1700" i="1" dirty="0" err="1">
                <a:latin typeface="Arial" panose="020B0604020202020204" pitchFamily="34" charset="0"/>
                <a:cs typeface="Arial" panose="020B0604020202020204" pitchFamily="34" charset="0"/>
              </a:rPr>
              <a:t>lichiditate</a:t>
            </a:r>
            <a:r>
              <a:rPr lang="en-US" sz="1700" i="1" dirty="0">
                <a:latin typeface="Arial" panose="020B0604020202020204" pitchFamily="34" charset="0"/>
                <a:cs typeface="Arial" panose="020B0604020202020204" pitchFamily="34" charset="0"/>
              </a:rPr>
              <a:t> la care pot fi </a:t>
            </a:r>
            <a:r>
              <a:rPr lang="en-US" sz="1700" i="1" dirty="0" err="1">
                <a:latin typeface="Arial" panose="020B0604020202020204" pitchFamily="34" charset="0"/>
                <a:cs typeface="Arial" panose="020B0604020202020204" pitchFamily="34" charset="0"/>
              </a:rPr>
              <a:t>incluse</a:t>
            </a:r>
            <a:r>
              <a:rPr lang="en-US" sz="1700" i="1" dirty="0">
                <a:latin typeface="Arial" panose="020B0604020202020204" pitchFamily="34" charset="0"/>
                <a:cs typeface="Arial" panose="020B0604020202020204" pitchFamily="34" charset="0"/>
              </a:rPr>
              <a:t> certificate de </a:t>
            </a:r>
            <a:r>
              <a:rPr lang="en-US" sz="1700" i="1" dirty="0" err="1">
                <a:latin typeface="Arial" panose="020B0604020202020204" pitchFamily="34" charset="0"/>
                <a:cs typeface="Arial" panose="020B0604020202020204" pitchFamily="34" charset="0"/>
              </a:rPr>
              <a:t>depozit</a:t>
            </a:r>
            <a:r>
              <a:rPr lang="en-US" sz="1700" i="1" dirty="0">
                <a:latin typeface="Arial" panose="020B0604020202020204" pitchFamily="34" charset="0"/>
                <a:cs typeface="Arial" panose="020B0604020202020204" pitchFamily="34" charset="0"/>
              </a:rPr>
              <a:t>, </a:t>
            </a:r>
            <a:r>
              <a:rPr lang="en-US" sz="1700" i="1" dirty="0" err="1">
                <a:latin typeface="Arial" panose="020B0604020202020204" pitchFamily="34" charset="0"/>
                <a:cs typeface="Arial" panose="020B0604020202020204" pitchFamily="34" charset="0"/>
              </a:rPr>
              <a:t>conturi</a:t>
            </a:r>
            <a:r>
              <a:rPr lang="en-US" sz="1700" i="1" dirty="0">
                <a:latin typeface="Arial" panose="020B0604020202020204" pitchFamily="34" charset="0"/>
                <a:cs typeface="Arial" panose="020B0604020202020204" pitchFamily="34" charset="0"/>
              </a:rPr>
              <a:t> de </a:t>
            </a:r>
            <a:r>
              <a:rPr lang="en-US" sz="1700" i="1" dirty="0" err="1">
                <a:latin typeface="Arial" panose="020B0604020202020204" pitchFamily="34" charset="0"/>
                <a:cs typeface="Arial" panose="020B0604020202020204" pitchFamily="34" charset="0"/>
              </a:rPr>
              <a:t>economii</a:t>
            </a:r>
            <a:r>
              <a:rPr lang="en-US" sz="1700" i="1" dirty="0">
                <a:latin typeface="Arial" panose="020B0604020202020204" pitchFamily="34" charset="0"/>
                <a:cs typeface="Arial" panose="020B0604020202020204" pitchFamily="34" charset="0"/>
              </a:rPr>
              <a:t> pe termen </a:t>
            </a:r>
            <a:r>
              <a:rPr lang="en-US" sz="1700" i="1" dirty="0" err="1">
                <a:latin typeface="Arial" panose="020B0604020202020204" pitchFamily="34" charset="0"/>
                <a:cs typeface="Arial" panose="020B0604020202020204" pitchFamily="34" charset="0"/>
              </a:rPr>
              <a:t>mediu</a:t>
            </a:r>
            <a:endParaRPr lang="ru-RU" sz="1700" i="1" dirty="0">
              <a:latin typeface="Arial" panose="020B0604020202020204" pitchFamily="34" charset="0"/>
              <a:cs typeface="Arial" panose="020B0604020202020204" pitchFamily="34" charset="0"/>
            </a:endParaRPr>
          </a:p>
          <a:p>
            <a:pPr>
              <a:spcBef>
                <a:spcPts val="0"/>
              </a:spcBef>
            </a:pPr>
            <a:r>
              <a:rPr lang="en-US" sz="1700" dirty="0">
                <a:latin typeface="Arial" panose="020B0604020202020204" pitchFamily="34" charset="0"/>
                <a:cs typeface="Arial" panose="020B0604020202020204" pitchFamily="34" charset="0"/>
              </a:rPr>
              <a:t>L –</a:t>
            </a:r>
            <a:r>
              <a:rPr lang="en-US" sz="1700" dirty="0" err="1">
                <a:latin typeface="Arial" panose="020B0604020202020204" pitchFamily="34" charset="0"/>
                <a:cs typeface="Arial" panose="020B0604020202020204" pitchFamily="34" charset="0"/>
              </a:rPr>
              <a:t>regrupat</a:t>
            </a:r>
            <a:r>
              <a:rPr lang="en-US" sz="1700" dirty="0">
                <a:latin typeface="Arial" panose="020B0604020202020204" pitchFamily="34" charset="0"/>
                <a:cs typeface="Arial" panose="020B0604020202020204" pitchFamily="34" charset="0"/>
              </a:rPr>
              <a:t> cu M3 include </a:t>
            </a:r>
            <a:r>
              <a:rPr lang="en-US" sz="1700" dirty="0" err="1">
                <a:latin typeface="Arial" panose="020B0604020202020204" pitchFamily="34" charset="0"/>
                <a:cs typeface="Arial" panose="020B0604020202020204" pitchFamily="34" charset="0"/>
              </a:rPr>
              <a:t>titlurile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emise</a:t>
            </a:r>
            <a:r>
              <a:rPr lang="en-US" sz="1700" dirty="0">
                <a:latin typeface="Arial" panose="020B0604020202020204" pitchFamily="34" charset="0"/>
                <a:cs typeface="Arial" panose="020B0604020202020204" pitchFamily="34" charset="0"/>
              </a:rPr>
              <a:t> pe termen </a:t>
            </a:r>
            <a:r>
              <a:rPr lang="en-US" sz="1700" dirty="0" err="1">
                <a:latin typeface="Arial" panose="020B0604020202020204" pitchFamily="34" charset="0"/>
                <a:cs typeface="Arial" panose="020B0604020202020204" pitchFamily="34" charset="0"/>
              </a:rPr>
              <a:t>mediu</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și</a:t>
            </a:r>
            <a:r>
              <a:rPr lang="en-US" sz="1700" dirty="0">
                <a:latin typeface="Arial" panose="020B0604020202020204" pitchFamily="34" charset="0"/>
                <a:cs typeface="Arial" panose="020B0604020202020204" pitchFamily="34" charset="0"/>
              </a:rPr>
              <a:t> lung </a:t>
            </a:r>
            <a:r>
              <a:rPr lang="en-US" sz="1700" dirty="0" err="1">
                <a:latin typeface="Arial" panose="020B0604020202020204" pitchFamily="34" charset="0"/>
                <a:cs typeface="Arial" panose="020B0604020202020204" pitchFamily="34" charset="0"/>
              </a:rPr>
              <a:t>negociabile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ce</a:t>
            </a:r>
            <a:r>
              <a:rPr lang="en-US" sz="1700" dirty="0">
                <a:latin typeface="Arial" panose="020B0604020202020204" pitchFamily="34" charset="0"/>
                <a:cs typeface="Arial" panose="020B0604020202020204" pitchFamily="34" charset="0"/>
              </a:rPr>
              <a:t> pot fi </a:t>
            </a:r>
            <a:r>
              <a:rPr lang="en-US" sz="1700" dirty="0" err="1">
                <a:latin typeface="Arial" panose="020B0604020202020204" pitchFamily="34" charset="0"/>
                <a:cs typeface="Arial" panose="020B0604020202020204" pitchFamily="34" charset="0"/>
              </a:rPr>
              <a:t>transformate</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mai</a:t>
            </a:r>
            <a:r>
              <a:rPr lang="en-US" sz="1700" dirty="0">
                <a:latin typeface="Arial" panose="020B0604020202020204" pitchFamily="34" charset="0"/>
                <a:cs typeface="Arial" panose="020B0604020202020204" pitchFamily="34" charset="0"/>
              </a:rPr>
              <a:t> rapid </a:t>
            </a:r>
            <a:r>
              <a:rPr lang="en-US" sz="1700" dirty="0" err="1">
                <a:latin typeface="Arial" panose="020B0604020202020204" pitchFamily="34" charset="0"/>
                <a:cs typeface="Arial" panose="020B0604020202020204" pitchFamily="34" charset="0"/>
              </a:rPr>
              <a:t>sau</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mai</a:t>
            </a:r>
            <a:r>
              <a:rPr lang="en-US" sz="1700" dirty="0">
                <a:latin typeface="Arial" panose="020B0604020202020204" pitchFamily="34" charset="0"/>
                <a:cs typeface="Arial" panose="020B0604020202020204" pitchFamily="34" charset="0"/>
              </a:rPr>
              <a:t> lent </a:t>
            </a:r>
            <a:r>
              <a:rPr lang="en-US" sz="1700" dirty="0" err="1">
                <a:latin typeface="Arial" panose="020B0604020202020204" pitchFamily="34" charset="0"/>
                <a:cs typeface="Arial" panose="020B0604020202020204" pitchFamily="34" charset="0"/>
              </a:rPr>
              <a:t>în</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mijloace</a:t>
            </a:r>
            <a:r>
              <a:rPr lang="en-US" sz="1700" dirty="0">
                <a:latin typeface="Arial" panose="020B0604020202020204" pitchFamily="34" charset="0"/>
                <a:cs typeface="Arial" panose="020B0604020202020204" pitchFamily="34" charset="0"/>
              </a:rPr>
              <a:t> de </a:t>
            </a:r>
            <a:r>
              <a:rPr lang="en-US" sz="1700" dirty="0" err="1">
                <a:latin typeface="Arial" panose="020B0604020202020204" pitchFamily="34" charset="0"/>
                <a:cs typeface="Arial" panose="020B0604020202020204" pitchFamily="34" charset="0"/>
              </a:rPr>
              <a:t>plată</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rspectiv</a:t>
            </a:r>
            <a:r>
              <a:rPr lang="en-US" sz="1700" dirty="0">
                <a:latin typeface="Arial" panose="020B0604020202020204" pitchFamily="34" charset="0"/>
                <a:cs typeface="Arial" panose="020B0604020202020204" pitchFamily="34" charset="0"/>
              </a:rPr>
              <a:t> </a:t>
            </a:r>
            <a:r>
              <a:rPr lang="en-US" sz="1700" dirty="0" err="1">
                <a:latin typeface="Arial" panose="020B0604020202020204" pitchFamily="34" charset="0"/>
                <a:cs typeface="Arial" panose="020B0604020202020204" pitchFamily="34" charset="0"/>
              </a:rPr>
              <a:t>lichidități</a:t>
            </a:r>
            <a:endParaRPr lang="ro-RO" sz="17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85F1B33-3D87-C2AB-9CB7-E9A2C8D05686}"/>
              </a:ext>
            </a:extLst>
          </p:cNvPr>
          <p:cNvSpPr txBox="1"/>
          <p:nvPr/>
        </p:nvSpPr>
        <p:spPr>
          <a:xfrm>
            <a:off x="3511922" y="4580590"/>
            <a:ext cx="8002795" cy="1569660"/>
          </a:xfrm>
          <a:prstGeom prst="rect">
            <a:avLst/>
          </a:prstGeom>
          <a:noFill/>
        </p:spPr>
        <p:txBody>
          <a:bodyPr wrap="square">
            <a:spAutoFit/>
          </a:bodyPr>
          <a:lstStyle/>
          <a:p>
            <a:pPr marR="0" lvl="0" algn="just">
              <a:tabLst>
                <a:tab pos="228600" algn="l"/>
              </a:tabLst>
            </a:pPr>
            <a:r>
              <a:rPr lang="en-US" sz="1600" i="1" dirty="0" err="1">
                <a:latin typeface="Arial" panose="020B0604020202020204" pitchFamily="34" charset="0"/>
                <a:cs typeface="Arial" panose="020B0604020202020204" pitchFamily="34" charset="0"/>
              </a:rPr>
              <a:t>În</a:t>
            </a:r>
            <a:r>
              <a:rPr lang="en-US" sz="1600" i="1" dirty="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R.Moldoova</a:t>
            </a:r>
            <a:r>
              <a:rPr lang="en-US" sz="1600" i="1" dirty="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agregatele</a:t>
            </a:r>
            <a:r>
              <a:rPr lang="en-US" sz="1600" i="1" dirty="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monetare</a:t>
            </a:r>
            <a:r>
              <a:rPr lang="en-US" sz="1600" i="1" dirty="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sînt</a:t>
            </a:r>
            <a:r>
              <a:rPr lang="en-US" sz="1600" i="1" dirty="0">
                <a:latin typeface="Arial" panose="020B0604020202020204" pitchFamily="34" charset="0"/>
                <a:cs typeface="Arial" panose="020B0604020202020204" pitchFamily="34" charset="0"/>
              </a:rPr>
              <a:t> definite de </a:t>
            </a:r>
            <a:r>
              <a:rPr lang="en-US" sz="1600" i="1" dirty="0" err="1">
                <a:latin typeface="Arial" panose="020B0604020202020204" pitchFamily="34" charset="0"/>
                <a:cs typeface="Arial" panose="020B0604020202020204" pitchFamily="34" charset="0"/>
              </a:rPr>
              <a:t>către</a:t>
            </a:r>
            <a:r>
              <a:rPr lang="en-US" sz="1600" i="1" dirty="0">
                <a:latin typeface="Arial" panose="020B0604020202020204" pitchFamily="34" charset="0"/>
                <a:cs typeface="Arial" panose="020B0604020202020204" pitchFamily="34" charset="0"/>
              </a:rPr>
              <a:t> BNM </a:t>
            </a:r>
            <a:endParaRPr lang="ro-RO" sz="1600" i="1" kern="100" dirty="0">
              <a:effectLst/>
              <a:latin typeface="Arial" panose="020B0604020202020204" pitchFamily="34" charset="0"/>
              <a:ea typeface="Aptos" panose="020B0004020202020204" pitchFamily="34" charset="0"/>
              <a:cs typeface="Arial" panose="020B0604020202020204" pitchFamily="34" charset="0"/>
            </a:endParaRPr>
          </a:p>
          <a:p>
            <a:pPr marR="0" lvl="0" algn="just">
              <a:tabLst>
                <a:tab pos="228600" algn="l"/>
              </a:tabLst>
            </a:pPr>
            <a:r>
              <a:rPr lang="en-US" sz="1600" i="1" kern="100" dirty="0">
                <a:effectLst/>
                <a:latin typeface="Arial" panose="020B0604020202020204" pitchFamily="34" charset="0"/>
                <a:ea typeface="Aptos" panose="020B0004020202020204" pitchFamily="34" charset="0"/>
                <a:cs typeface="Arial" panose="020B0604020202020204" pitchFamily="34" charset="0"/>
              </a:rPr>
              <a:t>M0 = bani </a:t>
            </a:r>
            <a:r>
              <a:rPr lang="en-US" sz="1600" i="1" kern="100" dirty="0" err="1">
                <a:effectLst/>
                <a:latin typeface="Arial" panose="020B0604020202020204" pitchFamily="34" charset="0"/>
                <a:ea typeface="Aptos" panose="020B0004020202020204" pitchFamily="34" charset="0"/>
                <a:cs typeface="Arial" panose="020B0604020202020204" pitchFamily="34" charset="0"/>
              </a:rPr>
              <a:t>în</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circulație</a:t>
            </a:r>
            <a:r>
              <a:rPr lang="en-US" sz="1600" i="1" kern="100" dirty="0">
                <a:effectLst/>
                <a:latin typeface="Arial" panose="020B0604020202020204" pitchFamily="34" charset="0"/>
                <a:ea typeface="Aptos" panose="020B0004020202020204" pitchFamily="34" charset="0"/>
                <a:cs typeface="Arial" panose="020B0604020202020204" pitchFamily="34" charset="0"/>
              </a:rPr>
              <a:t> de </a:t>
            </a:r>
            <a:r>
              <a:rPr lang="en-US" sz="1600" i="1" kern="100" dirty="0" err="1">
                <a:effectLst/>
                <a:latin typeface="Arial" panose="020B0604020202020204" pitchFamily="34" charset="0"/>
                <a:ea typeface="Aptos" panose="020B0004020202020204" pitchFamily="34" charset="0"/>
                <a:cs typeface="Arial" panose="020B0604020202020204" pitchFamily="34" charset="0"/>
              </a:rPr>
              <a:t>către</a:t>
            </a:r>
            <a:r>
              <a:rPr lang="en-US" sz="1600" i="1" kern="100" dirty="0">
                <a:effectLst/>
                <a:latin typeface="Arial" panose="020B0604020202020204" pitchFamily="34" charset="0"/>
                <a:ea typeface="Aptos" panose="020B0004020202020204" pitchFamily="34" charset="0"/>
                <a:cs typeface="Arial" panose="020B0604020202020204" pitchFamily="34" charset="0"/>
              </a:rPr>
              <a:t> BNM, exclusive </a:t>
            </a:r>
            <a:r>
              <a:rPr lang="en-US" sz="1600" i="1" kern="100" dirty="0" err="1">
                <a:effectLst/>
                <a:latin typeface="Arial" panose="020B0604020202020204" pitchFamily="34" charset="0"/>
                <a:ea typeface="Aptos" panose="020B0004020202020204" pitchFamily="34" charset="0"/>
                <a:cs typeface="Arial" panose="020B0604020202020204" pitchFamily="34" charset="0"/>
              </a:rPr>
              <a:t>numerarul</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în</a:t>
            </a:r>
            <a:r>
              <a:rPr lang="en-US" sz="1600" i="1" kern="100" dirty="0">
                <a:effectLst/>
                <a:latin typeface="Arial" panose="020B0604020202020204" pitchFamily="34" charset="0"/>
                <a:ea typeface="Aptos" panose="020B0004020202020204" pitchFamily="34" charset="0"/>
                <a:cs typeface="Arial" panose="020B0604020202020204" pitchFamily="34" charset="0"/>
              </a:rPr>
              <a:t> casa BNM </a:t>
            </a:r>
            <a:r>
              <a:rPr lang="en-US" sz="1600" i="1" kern="100" dirty="0" err="1">
                <a:effectLst/>
                <a:latin typeface="Arial" panose="020B0604020202020204" pitchFamily="34" charset="0"/>
                <a:ea typeface="Aptos" panose="020B0004020202020204" pitchFamily="34" charset="0"/>
                <a:cs typeface="Arial" panose="020B0604020202020204" pitchFamily="34" charset="0"/>
              </a:rPr>
              <a:t>și</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casele</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băncilor</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comerciale</a:t>
            </a:r>
            <a:endParaRPr lang="ru-RU" sz="1600" i="1" kern="100" dirty="0">
              <a:effectLst/>
              <a:latin typeface="Arial" panose="020B0604020202020204" pitchFamily="34" charset="0"/>
              <a:ea typeface="Aptos" panose="020B0004020202020204" pitchFamily="34" charset="0"/>
              <a:cs typeface="Arial" panose="020B0604020202020204" pitchFamily="34" charset="0"/>
            </a:endParaRPr>
          </a:p>
          <a:p>
            <a:pPr marR="0" lvl="0" algn="just">
              <a:tabLst>
                <a:tab pos="228600" algn="l"/>
              </a:tabLst>
            </a:pPr>
            <a:r>
              <a:rPr lang="en-US" sz="1600" i="1" kern="100" dirty="0">
                <a:effectLst/>
                <a:latin typeface="Arial" panose="020B0604020202020204" pitchFamily="34" charset="0"/>
                <a:ea typeface="Aptos" panose="020B0004020202020204" pitchFamily="34" charset="0"/>
                <a:cs typeface="Arial" panose="020B0604020202020204" pitchFamily="34" charset="0"/>
              </a:rPr>
              <a:t>M1 = M0 + </a:t>
            </a:r>
            <a:r>
              <a:rPr lang="en-US" sz="1600" i="1" kern="100" dirty="0" err="1">
                <a:effectLst/>
                <a:latin typeface="Arial" panose="020B0604020202020204" pitchFamily="34" charset="0"/>
                <a:ea typeface="Aptos" panose="020B0004020202020204" pitchFamily="34" charset="0"/>
                <a:cs typeface="Arial" panose="020B0604020202020204" pitchFamily="34" charset="0"/>
              </a:rPr>
              <a:t>depunerile</a:t>
            </a:r>
            <a:r>
              <a:rPr lang="en-US" sz="1600" i="1" kern="100" dirty="0">
                <a:effectLst/>
                <a:latin typeface="Arial" panose="020B0604020202020204" pitchFamily="34" charset="0"/>
                <a:ea typeface="Aptos" panose="020B0004020202020204" pitchFamily="34" charset="0"/>
                <a:cs typeface="Arial" panose="020B0604020202020204" pitchFamily="34" charset="0"/>
              </a:rPr>
              <a:t> la </a:t>
            </a:r>
            <a:r>
              <a:rPr lang="en-US" sz="1600" i="1" kern="100" dirty="0" err="1">
                <a:effectLst/>
                <a:latin typeface="Arial" panose="020B0604020202020204" pitchFamily="34" charset="0"/>
                <a:ea typeface="Aptos" panose="020B0004020202020204" pitchFamily="34" charset="0"/>
                <a:cs typeface="Arial" panose="020B0604020202020204" pitchFamily="34" charset="0"/>
              </a:rPr>
              <a:t>vedere</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în</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monedă</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națională</a:t>
            </a:r>
            <a:endParaRPr lang="ru-RU" sz="1600" i="1" kern="100" dirty="0">
              <a:effectLst/>
              <a:latin typeface="Arial" panose="020B0604020202020204" pitchFamily="34" charset="0"/>
              <a:ea typeface="Aptos" panose="020B0004020202020204" pitchFamily="34" charset="0"/>
              <a:cs typeface="Arial" panose="020B0604020202020204" pitchFamily="34" charset="0"/>
            </a:endParaRPr>
          </a:p>
          <a:p>
            <a:pPr marR="0" lvl="0" algn="just">
              <a:tabLst>
                <a:tab pos="228600" algn="l"/>
              </a:tabLst>
            </a:pPr>
            <a:r>
              <a:rPr lang="en-US" sz="1600" i="1" kern="100" dirty="0">
                <a:effectLst/>
                <a:latin typeface="Arial" panose="020B0604020202020204" pitchFamily="34" charset="0"/>
                <a:ea typeface="Aptos" panose="020B0004020202020204" pitchFamily="34" charset="0"/>
                <a:cs typeface="Arial" panose="020B0604020202020204" pitchFamily="34" charset="0"/>
              </a:rPr>
              <a:t>M2 = M1 + </a:t>
            </a:r>
            <a:r>
              <a:rPr lang="en-US" sz="1600" i="1" kern="100" dirty="0" err="1">
                <a:effectLst/>
                <a:latin typeface="Arial" panose="020B0604020202020204" pitchFamily="34" charset="0"/>
                <a:ea typeface="Aptos" panose="020B0004020202020204" pitchFamily="34" charset="0"/>
                <a:cs typeface="Arial" panose="020B0604020202020204" pitchFamily="34" charset="0"/>
              </a:rPr>
              <a:t>suma</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depunerilor</a:t>
            </a:r>
            <a:r>
              <a:rPr lang="en-US" sz="1600" i="1" kern="100" dirty="0">
                <a:effectLst/>
                <a:latin typeface="Arial" panose="020B0604020202020204" pitchFamily="34" charset="0"/>
                <a:ea typeface="Aptos" panose="020B0004020202020204" pitchFamily="34" charset="0"/>
                <a:cs typeface="Arial" panose="020B0604020202020204" pitchFamily="34" charset="0"/>
              </a:rPr>
              <a:t> la termen </a:t>
            </a:r>
            <a:r>
              <a:rPr lang="en-US" sz="1600" i="1" kern="100" dirty="0" err="1">
                <a:effectLst/>
                <a:latin typeface="Arial" panose="020B0604020202020204" pitchFamily="34" charset="0"/>
                <a:ea typeface="Aptos" panose="020B0004020202020204" pitchFamily="34" charset="0"/>
                <a:cs typeface="Arial" panose="020B0604020202020204" pitchFamily="34" charset="0"/>
              </a:rPr>
              <a:t>și</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instrumentele</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pieții</a:t>
            </a:r>
            <a:r>
              <a:rPr lang="en-US" sz="1600" i="1" kern="100" dirty="0">
                <a:effectLst/>
                <a:latin typeface="Arial" panose="020B0604020202020204" pitchFamily="34" charset="0"/>
                <a:ea typeface="Aptos" panose="020B0004020202020204" pitchFamily="34" charset="0"/>
                <a:cs typeface="Arial" panose="020B0604020202020204" pitchFamily="34" charset="0"/>
              </a:rPr>
              <a:t> </a:t>
            </a:r>
            <a:r>
              <a:rPr lang="en-US" sz="1600" i="1" kern="100" dirty="0" err="1">
                <a:effectLst/>
                <a:latin typeface="Arial" panose="020B0604020202020204" pitchFamily="34" charset="0"/>
                <a:ea typeface="Aptos" panose="020B0004020202020204" pitchFamily="34" charset="0"/>
                <a:cs typeface="Arial" panose="020B0604020202020204" pitchFamily="34" charset="0"/>
              </a:rPr>
              <a:t>monetare</a:t>
            </a:r>
            <a:endParaRPr lang="ru-RU" sz="1600" i="1" kern="100" dirty="0">
              <a:effectLst/>
              <a:latin typeface="Arial" panose="020B0604020202020204" pitchFamily="34" charset="0"/>
              <a:ea typeface="Aptos" panose="020B0004020202020204" pitchFamily="34" charset="0"/>
              <a:cs typeface="Arial" panose="020B0604020202020204" pitchFamily="34" charset="0"/>
            </a:endParaRPr>
          </a:p>
          <a:p>
            <a:pPr>
              <a:buNone/>
            </a:pPr>
            <a:r>
              <a:rPr lang="en-US" sz="1600" i="1" dirty="0">
                <a:effectLst/>
                <a:latin typeface="Arial" panose="020B0604020202020204" pitchFamily="34" charset="0"/>
                <a:ea typeface="Aptos" panose="020B0004020202020204" pitchFamily="34" charset="0"/>
                <a:cs typeface="Arial" panose="020B0604020202020204" pitchFamily="34" charset="0"/>
              </a:rPr>
              <a:t>M3 = M2 + </a:t>
            </a:r>
            <a:r>
              <a:rPr lang="en-US" sz="1600" i="1" dirty="0" err="1">
                <a:effectLst/>
                <a:latin typeface="Arial" panose="020B0604020202020204" pitchFamily="34" charset="0"/>
                <a:ea typeface="Aptos" panose="020B0004020202020204" pitchFamily="34" charset="0"/>
                <a:cs typeface="Arial" panose="020B0604020202020204" pitchFamily="34" charset="0"/>
              </a:rPr>
              <a:t>depozitele</a:t>
            </a:r>
            <a:r>
              <a:rPr lang="en-US" sz="1600" i="1" dirty="0">
                <a:effectLst/>
                <a:latin typeface="Arial" panose="020B0604020202020204" pitchFamily="34" charset="0"/>
                <a:ea typeface="Aptos" panose="020B0004020202020204" pitchFamily="34" charset="0"/>
                <a:cs typeface="Arial" panose="020B0604020202020204" pitchFamily="34" charset="0"/>
              </a:rPr>
              <a:t> </a:t>
            </a:r>
            <a:r>
              <a:rPr lang="en-US" sz="1600" i="1" dirty="0" err="1">
                <a:effectLst/>
                <a:latin typeface="Arial" panose="020B0604020202020204" pitchFamily="34" charset="0"/>
                <a:ea typeface="Aptos" panose="020B0004020202020204" pitchFamily="34" charset="0"/>
                <a:cs typeface="Arial" panose="020B0604020202020204" pitchFamily="34" charset="0"/>
              </a:rPr>
              <a:t>în</a:t>
            </a:r>
            <a:r>
              <a:rPr lang="en-US" sz="1600" i="1" dirty="0">
                <a:effectLst/>
                <a:latin typeface="Arial" panose="020B0604020202020204" pitchFamily="34" charset="0"/>
                <a:ea typeface="Aptos" panose="020B0004020202020204" pitchFamily="34" charset="0"/>
                <a:cs typeface="Arial" panose="020B0604020202020204" pitchFamily="34" charset="0"/>
              </a:rPr>
              <a:t> </a:t>
            </a:r>
            <a:r>
              <a:rPr lang="en-US" sz="1600" i="1" dirty="0" err="1">
                <a:effectLst/>
                <a:latin typeface="Arial" panose="020B0604020202020204" pitchFamily="34" charset="0"/>
                <a:ea typeface="Aptos" panose="020B0004020202020204" pitchFamily="34" charset="0"/>
                <a:cs typeface="Arial" panose="020B0604020202020204" pitchFamily="34" charset="0"/>
              </a:rPr>
              <a:t>valută</a:t>
            </a:r>
            <a:r>
              <a:rPr lang="en-US" sz="1600" i="1" dirty="0">
                <a:effectLst/>
                <a:latin typeface="Arial" panose="020B0604020202020204" pitchFamily="34" charset="0"/>
                <a:ea typeface="Aptos" panose="020B0004020202020204" pitchFamily="34" charset="0"/>
                <a:cs typeface="Arial" panose="020B0604020202020204" pitchFamily="34" charset="0"/>
              </a:rPr>
              <a:t> </a:t>
            </a:r>
            <a:r>
              <a:rPr lang="en-US" sz="1600" i="1" dirty="0" err="1">
                <a:effectLst/>
                <a:latin typeface="Arial" panose="020B0604020202020204" pitchFamily="34" charset="0"/>
                <a:ea typeface="Aptos" panose="020B0004020202020204" pitchFamily="34" charset="0"/>
                <a:cs typeface="Arial" panose="020B0604020202020204" pitchFamily="34" charset="0"/>
              </a:rPr>
              <a:t>străină</a:t>
            </a:r>
            <a:r>
              <a:rPr lang="en-US" sz="1600" i="1" dirty="0">
                <a:effectLst/>
                <a:latin typeface="Arial" panose="020B0604020202020204" pitchFamily="34" charset="0"/>
                <a:ea typeface="Aptos" panose="020B0004020202020204" pitchFamily="34" charset="0"/>
                <a:cs typeface="Arial" panose="020B0604020202020204" pitchFamily="34" charset="0"/>
              </a:rPr>
              <a:t> ale </a:t>
            </a:r>
            <a:r>
              <a:rPr lang="en-US" sz="1600" i="1" dirty="0" err="1">
                <a:effectLst/>
                <a:latin typeface="Arial" panose="020B0604020202020204" pitchFamily="34" charset="0"/>
                <a:ea typeface="Aptos" panose="020B0004020202020204" pitchFamily="34" charset="0"/>
                <a:cs typeface="Arial" panose="020B0604020202020204" pitchFamily="34" charset="0"/>
              </a:rPr>
              <a:t>rezidenților</a:t>
            </a:r>
            <a:r>
              <a:rPr lang="en-US" sz="1600" i="1" dirty="0">
                <a:effectLst/>
                <a:latin typeface="Arial" panose="020B0604020202020204" pitchFamily="34" charset="0"/>
                <a:ea typeface="Aptos" panose="020B0004020202020204" pitchFamily="34" charset="0"/>
                <a:cs typeface="Arial" panose="020B0604020202020204" pitchFamily="34" charset="0"/>
              </a:rPr>
              <a:t>, </a:t>
            </a:r>
            <a:r>
              <a:rPr lang="en-US" sz="1600" i="1" dirty="0" err="1">
                <a:effectLst/>
                <a:latin typeface="Arial" panose="020B0604020202020204" pitchFamily="34" charset="0"/>
                <a:ea typeface="Aptos" panose="020B0004020202020204" pitchFamily="34" charset="0"/>
                <a:cs typeface="Arial" panose="020B0604020202020204" pitchFamily="34" charset="0"/>
              </a:rPr>
              <a:t>exprimate</a:t>
            </a:r>
            <a:r>
              <a:rPr lang="en-US" sz="1600" i="1" dirty="0">
                <a:effectLst/>
                <a:latin typeface="Arial" panose="020B0604020202020204" pitchFamily="34" charset="0"/>
                <a:ea typeface="Aptos" panose="020B0004020202020204" pitchFamily="34" charset="0"/>
                <a:cs typeface="Arial" panose="020B0604020202020204" pitchFamily="34" charset="0"/>
              </a:rPr>
              <a:t> </a:t>
            </a:r>
            <a:r>
              <a:rPr lang="en-US" sz="1600" i="1" dirty="0" err="1">
                <a:effectLst/>
                <a:latin typeface="Arial" panose="020B0604020202020204" pitchFamily="34" charset="0"/>
                <a:ea typeface="Aptos" panose="020B0004020202020204" pitchFamily="34" charset="0"/>
                <a:cs typeface="Arial" panose="020B0604020202020204" pitchFamily="34" charset="0"/>
              </a:rPr>
              <a:t>în</a:t>
            </a:r>
            <a:r>
              <a:rPr lang="en-US" sz="1600" i="1" dirty="0">
                <a:effectLst/>
                <a:latin typeface="Arial" panose="020B0604020202020204" pitchFamily="34" charset="0"/>
                <a:ea typeface="Aptos" panose="020B0004020202020204" pitchFamily="34" charset="0"/>
                <a:cs typeface="Arial" panose="020B0604020202020204" pitchFamily="34" charset="0"/>
              </a:rPr>
              <a:t> lei </a:t>
            </a:r>
            <a:r>
              <a:rPr lang="en-US" sz="1600" i="1" dirty="0" err="1">
                <a:effectLst/>
                <a:latin typeface="Arial" panose="020B0604020202020204" pitchFamily="34" charset="0"/>
                <a:ea typeface="Aptos" panose="020B0004020202020204" pitchFamily="34" charset="0"/>
                <a:cs typeface="Arial" panose="020B0604020202020204" pitchFamily="34" charset="0"/>
              </a:rPr>
              <a:t>moldovenești</a:t>
            </a:r>
            <a:endParaRPr lang="ru-RU"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613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204ED-523A-03F9-E7CE-C161EB0F3594}"/>
              </a:ext>
            </a:extLst>
          </p:cNvPr>
          <p:cNvSpPr>
            <a:spLocks noGrp="1"/>
          </p:cNvSpPr>
          <p:nvPr>
            <p:ph type="title"/>
          </p:nvPr>
        </p:nvSpPr>
        <p:spPr/>
        <p:txBody>
          <a:bodyPr>
            <a:normAutofit/>
          </a:bodyPr>
          <a:lstStyle/>
          <a:p>
            <a:pPr algn="ctr"/>
            <a:r>
              <a:rPr lang="ro-RO" sz="2000" b="1" dirty="0">
                <a:solidFill>
                  <a:schemeClr val="tx1"/>
                </a:solidFill>
                <a:latin typeface="Arial" panose="020B0604020202020204" pitchFamily="34" charset="0"/>
                <a:cs typeface="Arial" panose="020B0604020202020204" pitchFamily="34" charset="0"/>
              </a:rPr>
              <a:t>Inflația</a:t>
            </a:r>
            <a:r>
              <a:rPr lang="ro-RO" sz="2000" b="1" dirty="0">
                <a:latin typeface="Arial" panose="020B0604020202020204" pitchFamily="34" charset="0"/>
                <a:cs typeface="Arial" panose="020B0604020202020204" pitchFamily="34" charset="0"/>
              </a:rPr>
              <a:t> </a:t>
            </a:r>
            <a:br>
              <a:rPr lang="ro-RO" sz="2000" b="1" dirty="0">
                <a:latin typeface="Arial" panose="020B0604020202020204" pitchFamily="34" charset="0"/>
                <a:cs typeface="Arial" panose="020B0604020202020204" pitchFamily="34" charset="0"/>
              </a:rPr>
            </a:br>
            <a:br>
              <a:rPr lang="ro-RO" sz="1800" dirty="0"/>
            </a:br>
            <a:r>
              <a:rPr lang="en-US" sz="1800" i="1" dirty="0" err="1">
                <a:solidFill>
                  <a:schemeClr val="tx1"/>
                </a:solidFill>
                <a:latin typeface="Arial" panose="020B0604020202020204" pitchFamily="34" charset="0"/>
                <a:cs typeface="Arial" panose="020B0604020202020204" pitchFamily="34" charset="0"/>
              </a:rPr>
              <a:t>proces</a:t>
            </a:r>
            <a:r>
              <a:rPr lang="en-US" sz="1800" i="1" dirty="0">
                <a:solidFill>
                  <a:schemeClr val="tx1"/>
                </a:solidFill>
                <a:latin typeface="Arial" panose="020B0604020202020204" pitchFamily="34" charset="0"/>
                <a:cs typeface="Arial" panose="020B0604020202020204" pitchFamily="34" charset="0"/>
              </a:rPr>
              <a:t> macroeconomic </a:t>
            </a:r>
            <a:r>
              <a:rPr lang="en-US" sz="1800" i="1" dirty="0" err="1">
                <a:solidFill>
                  <a:schemeClr val="tx1"/>
                </a:solidFill>
                <a:latin typeface="Arial" panose="020B0604020202020204" pitchFamily="34" charset="0"/>
                <a:cs typeface="Arial" panose="020B0604020202020204" pitchFamily="34" charset="0"/>
              </a:rPr>
              <a:t>caracterizat</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prin</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creșterea</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generalizată</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persistentă</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și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relativ</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susținută</a:t>
            </a:r>
            <a:r>
              <a:rPr lang="en-US" sz="1800" i="1" dirty="0">
                <a:solidFill>
                  <a:schemeClr val="tx1"/>
                </a:solidFill>
                <a:latin typeface="Arial" panose="020B0604020202020204" pitchFamily="34" charset="0"/>
                <a:cs typeface="Arial" panose="020B0604020202020204" pitchFamily="34" charset="0"/>
              </a:rPr>
              <a:t> a </a:t>
            </a:r>
            <a:r>
              <a:rPr lang="en-US" sz="1800" i="1" dirty="0" err="1">
                <a:solidFill>
                  <a:schemeClr val="tx1"/>
                </a:solidFill>
                <a:latin typeface="Arial" panose="020B0604020202020204" pitchFamily="34" charset="0"/>
                <a:cs typeface="Arial" panose="020B0604020202020204" pitchFamily="34" charset="0"/>
              </a:rPr>
              <a:t>nivelului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prețurilor</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bunurilor</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și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serviciilor</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într</a:t>
            </a:r>
            <a:r>
              <a:rPr lang="en-US" sz="1800" i="1" dirty="0">
                <a:solidFill>
                  <a:schemeClr val="tx1"/>
                </a:solidFill>
                <a:latin typeface="Arial" panose="020B0604020202020204" pitchFamily="34" charset="0"/>
                <a:cs typeface="Arial" panose="020B0604020202020204" pitchFamily="34" charset="0"/>
              </a:rPr>
              <a:t>-o </a:t>
            </a:r>
            <a:r>
              <a:rPr lang="en-US" sz="1800" i="1" dirty="0" err="1">
                <a:solidFill>
                  <a:schemeClr val="tx1"/>
                </a:solidFill>
                <a:latin typeface="Arial" panose="020B0604020202020204" pitchFamily="34" charset="0"/>
                <a:cs typeface="Arial" panose="020B0604020202020204" pitchFamily="34" charset="0"/>
              </a:rPr>
              <a:t>economie</a:t>
            </a:r>
            <a:r>
              <a:rPr lang="en-US" sz="1800" i="1" dirty="0">
                <a:solidFill>
                  <a:schemeClr val="tx1"/>
                </a:solidFill>
                <a:latin typeface="Arial" panose="020B0604020202020204" pitchFamily="34" charset="0"/>
                <a:cs typeface="Arial" panose="020B0604020202020204" pitchFamily="34" charset="0"/>
              </a:rPr>
              <a:t>, pe </a:t>
            </a:r>
            <a:r>
              <a:rPr lang="en-US" sz="1800" i="1" dirty="0" err="1">
                <a:solidFill>
                  <a:schemeClr val="tx1"/>
                </a:solidFill>
                <a:latin typeface="Arial" panose="020B0604020202020204" pitchFamily="34" charset="0"/>
                <a:cs typeface="Arial" panose="020B0604020202020204" pitchFamily="34" charset="0"/>
              </a:rPr>
              <a:t>parcursul</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unei</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anumite</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perioade</a:t>
            </a:r>
            <a:r>
              <a:rPr lang="en-US" sz="1800" i="1" dirty="0">
                <a:solidFill>
                  <a:schemeClr val="tx1"/>
                </a:solidFill>
                <a:latin typeface="Arial" panose="020B0604020202020204" pitchFamily="34" charset="0"/>
                <a:cs typeface="Arial" panose="020B0604020202020204" pitchFamily="34" charset="0"/>
              </a:rPr>
              <a:t> de </a:t>
            </a:r>
            <a:r>
              <a:rPr lang="en-US" sz="1800" i="1" dirty="0" err="1">
                <a:solidFill>
                  <a:schemeClr val="tx1"/>
                </a:solidFill>
                <a:latin typeface="Arial" panose="020B0604020202020204" pitchFamily="34" charset="0"/>
                <a:cs typeface="Arial" panose="020B0604020202020204" pitchFamily="34" charset="0"/>
              </a:rPr>
              <a:t>timp</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ceea</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ce</a:t>
            </a:r>
            <a:r>
              <a:rPr lang="en-US" sz="1800" i="1" dirty="0">
                <a:solidFill>
                  <a:schemeClr val="tx1"/>
                </a:solidFill>
                <a:latin typeface="Arial" panose="020B0604020202020204" pitchFamily="34" charset="0"/>
                <a:cs typeface="Arial" panose="020B0604020202020204" pitchFamily="34" charset="0"/>
              </a:rPr>
              <a:t> conduce la </a:t>
            </a:r>
            <a:r>
              <a:rPr lang="en-US" sz="1800" i="1" dirty="0" err="1">
                <a:solidFill>
                  <a:schemeClr val="tx1"/>
                </a:solidFill>
                <a:latin typeface="Arial" panose="020B0604020202020204" pitchFamily="34" charset="0"/>
                <a:cs typeface="Arial" panose="020B0604020202020204" pitchFamily="34" charset="0"/>
              </a:rPr>
              <a:t>diminuarea</a:t>
            </a:r>
            <a:r>
              <a:rPr lang="en-US" sz="1800" i="1" dirty="0">
                <a:solidFill>
                  <a:schemeClr val="tx1"/>
                </a:solidFill>
                <a:latin typeface="Arial" panose="020B0604020202020204" pitchFamily="34" charset="0"/>
                <a:cs typeface="Arial" panose="020B0604020202020204" pitchFamily="34" charset="0"/>
              </a:rPr>
              <a:t> </a:t>
            </a:r>
            <a:r>
              <a:rPr lang="en-US" sz="1800" i="1" dirty="0" err="1">
                <a:solidFill>
                  <a:schemeClr val="tx1"/>
                </a:solidFill>
                <a:latin typeface="Arial" panose="020B0604020202020204" pitchFamily="34" charset="0"/>
                <a:cs typeface="Arial" panose="020B0604020202020204" pitchFamily="34" charset="0"/>
              </a:rPr>
              <a:t>puterii</a:t>
            </a:r>
            <a:r>
              <a:rPr lang="en-US" sz="1800" i="1" dirty="0">
                <a:solidFill>
                  <a:schemeClr val="tx1"/>
                </a:solidFill>
                <a:latin typeface="Arial" panose="020B0604020202020204" pitchFamily="34" charset="0"/>
                <a:cs typeface="Arial" panose="020B0604020202020204" pitchFamily="34" charset="0"/>
              </a:rPr>
              <a:t> de </a:t>
            </a:r>
            <a:r>
              <a:rPr lang="en-US" sz="1800" i="1" dirty="0" err="1">
                <a:solidFill>
                  <a:schemeClr val="tx1"/>
                </a:solidFill>
                <a:latin typeface="Arial" panose="020B0604020202020204" pitchFamily="34" charset="0"/>
                <a:cs typeface="Arial" panose="020B0604020202020204" pitchFamily="34" charset="0"/>
              </a:rPr>
              <a:t>cumpărare</a:t>
            </a:r>
            <a:r>
              <a:rPr lang="en-US" sz="1800" i="1" dirty="0">
                <a:solidFill>
                  <a:schemeClr val="tx1"/>
                </a:solidFill>
                <a:latin typeface="Arial" panose="020B0604020202020204" pitchFamily="34" charset="0"/>
                <a:cs typeface="Arial" panose="020B0604020202020204" pitchFamily="34" charset="0"/>
              </a:rPr>
              <a:t> a </a:t>
            </a:r>
            <a:r>
              <a:rPr lang="en-US" sz="1800" i="1" dirty="0" err="1">
                <a:solidFill>
                  <a:schemeClr val="tx1"/>
                </a:solidFill>
                <a:latin typeface="Arial" panose="020B0604020202020204" pitchFamily="34" charset="0"/>
                <a:cs typeface="Arial" panose="020B0604020202020204" pitchFamily="34" charset="0"/>
              </a:rPr>
              <a:t>monedei</a:t>
            </a:r>
            <a:r>
              <a:rPr lang="en-US" sz="1800" i="1" dirty="0">
                <a:solidFill>
                  <a:schemeClr val="tx1"/>
                </a:solidFill>
                <a:latin typeface="Arial" panose="020B0604020202020204" pitchFamily="34" charset="0"/>
                <a:cs typeface="Arial" panose="020B0604020202020204" pitchFamily="34" charset="0"/>
              </a:rPr>
              <a:t>.</a:t>
            </a:r>
            <a:br>
              <a:rPr lang="ro-RO" sz="1800" i="1" dirty="0">
                <a:solidFill>
                  <a:schemeClr val="tx1"/>
                </a:solidFill>
                <a:latin typeface="Arial" panose="020B0604020202020204" pitchFamily="34" charset="0"/>
                <a:cs typeface="Arial" panose="020B0604020202020204" pitchFamily="34" charset="0"/>
              </a:rPr>
            </a:br>
            <a:endParaRPr lang="ru-RU" sz="1800" i="1"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E85F624-AED8-A7ED-8403-B1537682A8D0}"/>
              </a:ext>
            </a:extLst>
          </p:cNvPr>
          <p:cNvSpPr>
            <a:spLocks noGrp="1"/>
          </p:cNvSpPr>
          <p:nvPr>
            <p:ph idx="1"/>
          </p:nvPr>
        </p:nvSpPr>
        <p:spPr>
          <a:xfrm>
            <a:off x="3631274" y="864108"/>
            <a:ext cx="7516890" cy="5120640"/>
          </a:xfrm>
        </p:spPr>
        <p:txBody>
          <a:bodyPr>
            <a:normAutofit/>
          </a:bodyPr>
          <a:lstStyle/>
          <a:p>
            <a:r>
              <a:rPr lang="en-US" dirty="0"/>
              <a:t>Inflația nu </a:t>
            </a:r>
            <a:r>
              <a:rPr lang="en-US" dirty="0" err="1"/>
              <a:t>presupune</a:t>
            </a:r>
            <a:r>
              <a:rPr lang="en-US" dirty="0"/>
              <a:t> </a:t>
            </a:r>
            <a:r>
              <a:rPr lang="en-US" dirty="0" err="1"/>
              <a:t>creșterea</a:t>
            </a:r>
            <a:r>
              <a:rPr lang="en-US" dirty="0"/>
              <a:t> </a:t>
            </a:r>
            <a:r>
              <a:rPr lang="en-US" dirty="0" err="1"/>
              <a:t>prețului</a:t>
            </a:r>
            <a:r>
              <a:rPr lang="en-US" dirty="0"/>
              <a:t> </a:t>
            </a:r>
            <a:r>
              <a:rPr lang="en-US" dirty="0" err="1"/>
              <a:t>unui</a:t>
            </a:r>
            <a:r>
              <a:rPr lang="en-US" dirty="0"/>
              <a:t> </a:t>
            </a:r>
            <a:r>
              <a:rPr lang="en-US" dirty="0" err="1"/>
              <a:t>singur</a:t>
            </a:r>
            <a:r>
              <a:rPr lang="en-US" dirty="0"/>
              <a:t> </a:t>
            </a:r>
            <a:r>
              <a:rPr lang="en-US" dirty="0" err="1"/>
              <a:t>produs</a:t>
            </a:r>
            <a:r>
              <a:rPr lang="en-US" dirty="0"/>
              <a:t>, ci </a:t>
            </a:r>
            <a:r>
              <a:rPr lang="en-US" dirty="0" err="1"/>
              <a:t>reflectă</a:t>
            </a:r>
            <a:r>
              <a:rPr lang="en-US" dirty="0"/>
              <a:t> o </a:t>
            </a:r>
            <a:r>
              <a:rPr lang="en-US" b="1" dirty="0" err="1"/>
              <a:t>majorare</a:t>
            </a:r>
            <a:r>
              <a:rPr lang="en-US" b="1" dirty="0"/>
              <a:t> a </a:t>
            </a:r>
            <a:r>
              <a:rPr lang="en-US" b="1" dirty="0" err="1"/>
              <a:t>nivelului</a:t>
            </a:r>
            <a:r>
              <a:rPr lang="en-US" b="1" dirty="0"/>
              <a:t> general al </a:t>
            </a:r>
            <a:r>
              <a:rPr lang="en-US" b="1" dirty="0" err="1"/>
              <a:t>prețurilor</a:t>
            </a:r>
            <a:r>
              <a:rPr lang="en-US" dirty="0"/>
              <a:t>. </a:t>
            </a:r>
            <a:r>
              <a:rPr lang="en-US" dirty="0" err="1"/>
              <a:t>Astfel</a:t>
            </a:r>
            <a:r>
              <a:rPr lang="en-US" dirty="0"/>
              <a:t>, </a:t>
            </a:r>
            <a:r>
              <a:rPr lang="en-US" dirty="0" err="1"/>
              <a:t>aceeași</a:t>
            </a:r>
            <a:r>
              <a:rPr lang="en-US" dirty="0"/>
              <a:t> </a:t>
            </a:r>
            <a:r>
              <a:rPr lang="en-US" dirty="0" err="1"/>
              <a:t>cantitate</a:t>
            </a:r>
            <a:r>
              <a:rPr lang="en-US" dirty="0"/>
              <a:t> de bani </a:t>
            </a:r>
            <a:r>
              <a:rPr lang="en-US" dirty="0" err="1"/>
              <a:t>permite</a:t>
            </a:r>
            <a:r>
              <a:rPr lang="en-US" dirty="0"/>
              <a:t> </a:t>
            </a:r>
            <a:r>
              <a:rPr lang="en-US" dirty="0" err="1"/>
              <a:t>achiziționarea</a:t>
            </a:r>
            <a:r>
              <a:rPr lang="en-US" dirty="0"/>
              <a:t> </a:t>
            </a:r>
            <a:r>
              <a:rPr lang="en-US" dirty="0" err="1"/>
              <a:t>unei</a:t>
            </a:r>
            <a:r>
              <a:rPr lang="en-US" dirty="0"/>
              <a:t> </a:t>
            </a:r>
            <a:r>
              <a:rPr lang="en-US" dirty="0" err="1"/>
              <a:t>cantități</a:t>
            </a:r>
            <a:r>
              <a:rPr lang="en-US" dirty="0"/>
              <a:t> </a:t>
            </a:r>
            <a:r>
              <a:rPr lang="en-US" dirty="0" err="1"/>
              <a:t>mai</a:t>
            </a:r>
            <a:r>
              <a:rPr lang="en-US" dirty="0"/>
              <a:t> </a:t>
            </a:r>
            <a:r>
              <a:rPr lang="en-US" dirty="0" err="1"/>
              <a:t>mici</a:t>
            </a:r>
            <a:r>
              <a:rPr lang="en-US" dirty="0"/>
              <a:t> de </a:t>
            </a:r>
            <a:r>
              <a:rPr lang="en-US" dirty="0" err="1"/>
              <a:t>bunuri</a:t>
            </a:r>
            <a:r>
              <a:rPr lang="en-US" dirty="0"/>
              <a:t> </a:t>
            </a:r>
            <a:r>
              <a:rPr lang="en-US" dirty="0" err="1"/>
              <a:t>și</a:t>
            </a:r>
            <a:r>
              <a:rPr lang="en-US" dirty="0"/>
              <a:t> </a:t>
            </a:r>
            <a:r>
              <a:rPr lang="en-US" dirty="0" err="1"/>
              <a:t>servicii</a:t>
            </a:r>
            <a:r>
              <a:rPr lang="en-US" dirty="0"/>
              <a:t> </a:t>
            </a:r>
            <a:r>
              <a:rPr lang="en-US" dirty="0" err="1"/>
              <a:t>decât</a:t>
            </a:r>
            <a:r>
              <a:rPr lang="en-US" dirty="0"/>
              <a:t> </a:t>
            </a:r>
            <a:r>
              <a:rPr lang="en-US" dirty="0" err="1"/>
              <a:t>anterio</a:t>
            </a:r>
            <a:r>
              <a:rPr lang="ro-RO" dirty="0"/>
              <a:t>r</a:t>
            </a:r>
          </a:p>
          <a:p>
            <a:r>
              <a:rPr lang="en-US" dirty="0" err="1"/>
              <a:t>Intensitatea</a:t>
            </a:r>
            <a:r>
              <a:rPr lang="en-US" dirty="0"/>
              <a:t> </a:t>
            </a:r>
            <a:r>
              <a:rPr lang="en-US" dirty="0" err="1"/>
              <a:t>fenomenului</a:t>
            </a:r>
            <a:r>
              <a:rPr lang="en-US" dirty="0"/>
              <a:t> </a:t>
            </a:r>
            <a:r>
              <a:rPr lang="en-US" dirty="0" err="1"/>
              <a:t>este</a:t>
            </a:r>
            <a:r>
              <a:rPr lang="en-US" dirty="0"/>
              <a:t> </a:t>
            </a:r>
            <a:r>
              <a:rPr lang="en-US" dirty="0" err="1"/>
              <a:t>exprimată</a:t>
            </a:r>
            <a:r>
              <a:rPr lang="en-US" dirty="0"/>
              <a:t> </a:t>
            </a:r>
            <a:r>
              <a:rPr lang="en-US" dirty="0" err="1"/>
              <a:t>prin</a:t>
            </a:r>
            <a:r>
              <a:rPr lang="en-US" dirty="0"/>
              <a:t> </a:t>
            </a:r>
            <a:r>
              <a:rPr lang="en-US" b="1" dirty="0"/>
              <a:t>rata </a:t>
            </a:r>
            <a:r>
              <a:rPr lang="en-US" b="1" dirty="0" err="1"/>
              <a:t>inflației</a:t>
            </a:r>
            <a:r>
              <a:rPr lang="en-US" dirty="0"/>
              <a:t>, </a:t>
            </a:r>
            <a:r>
              <a:rPr lang="en-US" dirty="0" err="1"/>
              <a:t>calculată</a:t>
            </a:r>
            <a:r>
              <a:rPr lang="en-US" dirty="0"/>
              <a:t>, de </a:t>
            </a:r>
            <a:r>
              <a:rPr lang="en-US" dirty="0" err="1"/>
              <a:t>regulă</a:t>
            </a:r>
            <a:r>
              <a:rPr lang="en-US" dirty="0"/>
              <a:t>, pe </a:t>
            </a:r>
            <a:r>
              <a:rPr lang="en-US" dirty="0" err="1"/>
              <a:t>baza</a:t>
            </a:r>
            <a:r>
              <a:rPr lang="en-US" dirty="0"/>
              <a:t> </a:t>
            </a:r>
            <a:r>
              <a:rPr lang="en-US" dirty="0" err="1"/>
              <a:t>modificării</a:t>
            </a:r>
            <a:r>
              <a:rPr lang="en-US" dirty="0"/>
              <a:t> </a:t>
            </a:r>
            <a:r>
              <a:rPr lang="en-US" b="1" dirty="0" err="1"/>
              <a:t>Indicelui</a:t>
            </a:r>
            <a:r>
              <a:rPr lang="en-US" b="1" dirty="0"/>
              <a:t> </a:t>
            </a:r>
            <a:r>
              <a:rPr lang="en-US" b="1" dirty="0" err="1"/>
              <a:t>Prețurilor</a:t>
            </a:r>
            <a:r>
              <a:rPr lang="en-US" b="1" dirty="0"/>
              <a:t> de </a:t>
            </a:r>
            <a:r>
              <a:rPr lang="en-US" b="1" dirty="0" err="1"/>
              <a:t>Consum</a:t>
            </a:r>
            <a:r>
              <a:rPr lang="en-US" b="1" dirty="0"/>
              <a:t> (IPC)</a:t>
            </a:r>
            <a:endParaRPr lang="ro-RO" b="1" dirty="0"/>
          </a:p>
          <a:p>
            <a:r>
              <a:rPr lang="en-US" dirty="0"/>
              <a:t>Rata </a:t>
            </a:r>
            <a:r>
              <a:rPr lang="en-US" dirty="0" err="1"/>
              <a:t>inflației</a:t>
            </a:r>
            <a:r>
              <a:rPr lang="en-US" dirty="0"/>
              <a:t> = (IPC₁ − IPC₀) / IPC₀ × 100%</a:t>
            </a:r>
            <a:endParaRPr lang="ro-RO" dirty="0"/>
          </a:p>
          <a:p>
            <a:r>
              <a:rPr lang="en-US" b="1" dirty="0" err="1"/>
              <a:t>Indicele</a:t>
            </a:r>
            <a:r>
              <a:rPr lang="en-US" b="1" dirty="0"/>
              <a:t> </a:t>
            </a:r>
            <a:r>
              <a:rPr lang="en-US" b="1" dirty="0" err="1"/>
              <a:t>Prețurilor</a:t>
            </a:r>
            <a:r>
              <a:rPr lang="en-US" b="1" dirty="0"/>
              <a:t> de </a:t>
            </a:r>
            <a:r>
              <a:rPr lang="en-US" b="1" dirty="0" err="1"/>
              <a:t>Consum</a:t>
            </a:r>
            <a:r>
              <a:rPr lang="en-US" b="1" dirty="0"/>
              <a:t> (IPC)</a:t>
            </a:r>
            <a:r>
              <a:rPr lang="en-US" dirty="0"/>
              <a:t> </a:t>
            </a:r>
            <a:r>
              <a:rPr lang="en-US" dirty="0" err="1"/>
              <a:t>este</a:t>
            </a:r>
            <a:r>
              <a:rPr lang="en-US" dirty="0"/>
              <a:t> un </a:t>
            </a:r>
            <a:r>
              <a:rPr lang="en-US" b="1" dirty="0"/>
              <a:t>indicator statistic care </a:t>
            </a:r>
            <a:r>
              <a:rPr lang="en-US" b="1" dirty="0" err="1"/>
              <a:t>măsoară</a:t>
            </a:r>
            <a:r>
              <a:rPr lang="en-US" b="1" dirty="0"/>
              <a:t> </a:t>
            </a:r>
            <a:r>
              <a:rPr lang="en-US" b="1" dirty="0" err="1"/>
              <a:t>evoluția</a:t>
            </a:r>
            <a:r>
              <a:rPr lang="en-US" b="1" dirty="0"/>
              <a:t> </a:t>
            </a:r>
            <a:r>
              <a:rPr lang="en-US" b="1" dirty="0" err="1"/>
              <a:t>în</a:t>
            </a:r>
            <a:r>
              <a:rPr lang="en-US" b="1" dirty="0"/>
              <a:t> </a:t>
            </a:r>
            <a:r>
              <a:rPr lang="en-US" b="1" dirty="0" err="1"/>
              <a:t>timp</a:t>
            </a:r>
            <a:r>
              <a:rPr lang="en-US" b="1" dirty="0"/>
              <a:t> a </a:t>
            </a:r>
            <a:r>
              <a:rPr lang="en-US" b="1" dirty="0" err="1"/>
              <a:t>nivelului</a:t>
            </a:r>
            <a:r>
              <a:rPr lang="en-US" b="1" dirty="0"/>
              <a:t> </a:t>
            </a:r>
            <a:r>
              <a:rPr lang="en-US" b="1" dirty="0" err="1"/>
              <a:t>mediu</a:t>
            </a:r>
            <a:r>
              <a:rPr lang="en-US" b="1" dirty="0"/>
              <a:t> al </a:t>
            </a:r>
            <a:r>
              <a:rPr lang="en-US" b="1" dirty="0" err="1"/>
              <a:t>prețurilor</a:t>
            </a:r>
            <a:r>
              <a:rPr lang="en-US" b="1" dirty="0"/>
              <a:t> </a:t>
            </a:r>
            <a:r>
              <a:rPr lang="en-US" b="1" dirty="0" err="1"/>
              <a:t>bunurilor</a:t>
            </a:r>
            <a:r>
              <a:rPr lang="en-US" b="1" dirty="0"/>
              <a:t> </a:t>
            </a:r>
            <a:r>
              <a:rPr lang="en-US" b="1" dirty="0" err="1"/>
              <a:t>și</a:t>
            </a:r>
            <a:r>
              <a:rPr lang="en-US" b="1" dirty="0"/>
              <a:t> </a:t>
            </a:r>
            <a:r>
              <a:rPr lang="en-US" b="1" dirty="0" err="1"/>
              <a:t>serviciilor</a:t>
            </a:r>
            <a:r>
              <a:rPr lang="en-US" b="1" dirty="0"/>
              <a:t> </a:t>
            </a:r>
            <a:r>
              <a:rPr lang="en-US" b="1" dirty="0" err="1"/>
              <a:t>cumpărate</a:t>
            </a:r>
            <a:r>
              <a:rPr lang="en-US" b="1" dirty="0"/>
              <a:t> de </a:t>
            </a:r>
            <a:r>
              <a:rPr lang="en-US" b="1" dirty="0" err="1"/>
              <a:t>populație</a:t>
            </a:r>
            <a:r>
              <a:rPr lang="en-US" b="1" dirty="0"/>
              <a:t> </a:t>
            </a:r>
            <a:r>
              <a:rPr lang="en-US" b="1" dirty="0" err="1"/>
              <a:t>pentru</a:t>
            </a:r>
            <a:r>
              <a:rPr lang="en-US" b="1" dirty="0"/>
              <a:t> </a:t>
            </a:r>
            <a:r>
              <a:rPr lang="en-US" b="1" dirty="0" err="1"/>
              <a:t>consum</a:t>
            </a:r>
            <a:endParaRPr lang="ro-RO" b="1" dirty="0"/>
          </a:p>
          <a:p>
            <a:r>
              <a:rPr lang="ro-RO" b="1" dirty="0"/>
              <a:t>C</a:t>
            </a:r>
            <a:r>
              <a:rPr lang="en-US" b="1" dirty="0" err="1"/>
              <a:t>oș</a:t>
            </a:r>
            <a:r>
              <a:rPr lang="en-US" b="1" dirty="0"/>
              <a:t> de </a:t>
            </a:r>
            <a:r>
              <a:rPr lang="en-US" b="1" dirty="0" err="1"/>
              <a:t>consum</a:t>
            </a:r>
            <a:r>
              <a:rPr lang="en-US" dirty="0"/>
              <a:t> </a:t>
            </a:r>
            <a:r>
              <a:rPr lang="ro-RO" dirty="0"/>
              <a:t> </a:t>
            </a:r>
            <a:r>
              <a:rPr lang="en-US" dirty="0"/>
              <a:t>format din </a:t>
            </a:r>
            <a:r>
              <a:rPr lang="en-US" dirty="0" err="1"/>
              <a:t>produse</a:t>
            </a:r>
            <a:r>
              <a:rPr lang="en-US" dirty="0"/>
              <a:t> </a:t>
            </a:r>
            <a:r>
              <a:rPr lang="en-US" dirty="0" err="1"/>
              <a:t>și</a:t>
            </a:r>
            <a:r>
              <a:rPr lang="en-US" dirty="0"/>
              <a:t> </a:t>
            </a:r>
            <a:r>
              <a:rPr lang="en-US" dirty="0" err="1"/>
              <a:t>servicii</a:t>
            </a:r>
            <a:r>
              <a:rPr lang="en-US" dirty="0"/>
              <a:t> </a:t>
            </a:r>
            <a:r>
              <a:rPr lang="en-US" dirty="0" err="1"/>
              <a:t>reprezentative</a:t>
            </a:r>
            <a:r>
              <a:rPr lang="en-US" dirty="0"/>
              <a:t> </a:t>
            </a:r>
            <a:r>
              <a:rPr lang="en-US" dirty="0" err="1"/>
              <a:t>pentru</a:t>
            </a:r>
            <a:r>
              <a:rPr lang="en-US" dirty="0"/>
              <a:t> </a:t>
            </a:r>
            <a:r>
              <a:rPr lang="en-US" dirty="0" err="1"/>
              <a:t>cheltuielile</a:t>
            </a:r>
            <a:r>
              <a:rPr lang="en-US" dirty="0"/>
              <a:t> </a:t>
            </a:r>
            <a:r>
              <a:rPr lang="en-US" dirty="0" err="1"/>
              <a:t>populației</a:t>
            </a:r>
            <a:r>
              <a:rPr lang="en-US" dirty="0"/>
              <a:t>, precum:</a:t>
            </a:r>
            <a:r>
              <a:rPr lang="ro-RO" dirty="0"/>
              <a:t> </a:t>
            </a:r>
            <a:r>
              <a:rPr lang="en-US" dirty="0" err="1"/>
              <a:t>alimente</a:t>
            </a:r>
            <a:r>
              <a:rPr lang="en-US" dirty="0"/>
              <a:t>; </a:t>
            </a:r>
            <a:r>
              <a:rPr lang="en-US" dirty="0" err="1"/>
              <a:t>îmbrăcăminte</a:t>
            </a:r>
            <a:r>
              <a:rPr lang="en-US" dirty="0"/>
              <a:t> </a:t>
            </a:r>
            <a:r>
              <a:rPr lang="en-US" dirty="0" err="1"/>
              <a:t>și</a:t>
            </a:r>
            <a:r>
              <a:rPr lang="en-US" dirty="0"/>
              <a:t> </a:t>
            </a:r>
            <a:r>
              <a:rPr lang="en-US" dirty="0" err="1"/>
              <a:t>încălțăminte</a:t>
            </a:r>
            <a:r>
              <a:rPr lang="en-US" dirty="0"/>
              <a:t>; </a:t>
            </a:r>
            <a:r>
              <a:rPr lang="en-US" dirty="0" err="1"/>
              <a:t>locuință</a:t>
            </a:r>
            <a:r>
              <a:rPr lang="en-US" dirty="0"/>
              <a:t> </a:t>
            </a:r>
            <a:r>
              <a:rPr lang="en-US" dirty="0" err="1"/>
              <a:t>și</a:t>
            </a:r>
            <a:r>
              <a:rPr lang="en-US" dirty="0"/>
              <a:t> </a:t>
            </a:r>
            <a:r>
              <a:rPr lang="en-US" dirty="0" err="1"/>
              <a:t>utilități</a:t>
            </a:r>
            <a:r>
              <a:rPr lang="en-US" dirty="0"/>
              <a:t>; transport; </a:t>
            </a:r>
            <a:r>
              <a:rPr lang="en-US" dirty="0" err="1"/>
              <a:t>comunicații</a:t>
            </a:r>
            <a:r>
              <a:rPr lang="en-US" dirty="0"/>
              <a:t>; </a:t>
            </a:r>
            <a:r>
              <a:rPr lang="en-US" dirty="0" err="1"/>
              <a:t>sănătate</a:t>
            </a:r>
            <a:r>
              <a:rPr lang="en-US" dirty="0"/>
              <a:t>; </a:t>
            </a:r>
            <a:r>
              <a:rPr lang="en-US" dirty="0" err="1"/>
              <a:t>educație</a:t>
            </a:r>
            <a:r>
              <a:rPr lang="en-US" dirty="0"/>
              <a:t>; </a:t>
            </a:r>
            <a:r>
              <a:rPr lang="en-US" dirty="0" err="1"/>
              <a:t>restaurante</a:t>
            </a:r>
            <a:r>
              <a:rPr lang="en-US" dirty="0"/>
              <a:t> </a:t>
            </a:r>
            <a:r>
              <a:rPr lang="en-US" dirty="0" err="1"/>
              <a:t>și</a:t>
            </a:r>
            <a:r>
              <a:rPr lang="en-US" dirty="0"/>
              <a:t> </a:t>
            </a:r>
            <a:r>
              <a:rPr lang="en-US" dirty="0" err="1"/>
              <a:t>alte</a:t>
            </a:r>
            <a:r>
              <a:rPr lang="en-US" dirty="0"/>
              <a:t> </a:t>
            </a:r>
            <a:r>
              <a:rPr lang="en-US" dirty="0" err="1"/>
              <a:t>servicii</a:t>
            </a:r>
            <a:endParaRPr lang="en-US" dirty="0"/>
          </a:p>
          <a:p>
            <a:endParaRPr lang="ru-RU" dirty="0"/>
          </a:p>
        </p:txBody>
      </p:sp>
    </p:spTree>
    <p:extLst>
      <p:ext uri="{BB962C8B-B14F-4D97-AF65-F5344CB8AC3E}">
        <p14:creationId xmlns:p14="http://schemas.microsoft.com/office/powerpoint/2010/main" val="195623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0C9D-02E3-4983-4D4E-7716D0058620}"/>
              </a:ext>
            </a:extLst>
          </p:cNvPr>
          <p:cNvSpPr>
            <a:spLocks noGrp="1"/>
          </p:cNvSpPr>
          <p:nvPr>
            <p:ph type="title"/>
          </p:nvPr>
        </p:nvSpPr>
        <p:spPr>
          <a:xfrm>
            <a:off x="252919" y="1123837"/>
            <a:ext cx="2947482" cy="2546289"/>
          </a:xfrm>
        </p:spPr>
        <p:txBody>
          <a:bodyPr/>
          <a:lstStyle/>
          <a:p>
            <a:r>
              <a:rPr lang="ro-RO" i="1" dirty="0">
                <a:solidFill>
                  <a:schemeClr val="tx1"/>
                </a:solidFill>
              </a:rPr>
              <a:t>Formele inflației</a:t>
            </a:r>
            <a:endParaRPr lang="ru-RU" i="1" dirty="0">
              <a:solidFill>
                <a:schemeClr val="tx1"/>
              </a:solidFill>
            </a:endParaRPr>
          </a:p>
        </p:txBody>
      </p:sp>
      <p:sp>
        <p:nvSpPr>
          <p:cNvPr id="3" name="Content Placeholder 2">
            <a:extLst>
              <a:ext uri="{FF2B5EF4-FFF2-40B4-BE49-F238E27FC236}">
                <a16:creationId xmlns:a16="http://schemas.microsoft.com/office/drawing/2014/main" id="{7112D11C-A05E-9FBD-B7F9-651074C44275}"/>
              </a:ext>
            </a:extLst>
          </p:cNvPr>
          <p:cNvSpPr>
            <a:spLocks noGrp="1"/>
          </p:cNvSpPr>
          <p:nvPr>
            <p:ph idx="1"/>
          </p:nvPr>
        </p:nvSpPr>
        <p:spPr>
          <a:xfrm>
            <a:off x="3482236" y="400834"/>
            <a:ext cx="8456845" cy="6162804"/>
          </a:xfrm>
        </p:spPr>
        <p:txBody>
          <a:bodyPr>
            <a:normAutofit/>
          </a:bodyPr>
          <a:lstStyle/>
          <a:p>
            <a:pPr algn="ctr"/>
            <a:r>
              <a:rPr lang="en-US" b="1" dirty="0"/>
              <a:t>1. </a:t>
            </a:r>
            <a:r>
              <a:rPr lang="en-US" b="1" dirty="0" err="1"/>
              <a:t>După</a:t>
            </a:r>
            <a:r>
              <a:rPr lang="en-US" b="1" dirty="0"/>
              <a:t> </a:t>
            </a:r>
            <a:r>
              <a:rPr lang="en-US" b="1" dirty="0" err="1"/>
              <a:t>ritmul</a:t>
            </a:r>
            <a:r>
              <a:rPr lang="en-US" b="1" dirty="0"/>
              <a:t> de </a:t>
            </a:r>
            <a:r>
              <a:rPr lang="en-US" b="1" dirty="0" err="1"/>
              <a:t>creștere</a:t>
            </a:r>
            <a:r>
              <a:rPr lang="en-US" b="1" dirty="0"/>
              <a:t> a </a:t>
            </a:r>
            <a:r>
              <a:rPr lang="en-US" b="1" dirty="0" err="1"/>
              <a:t>prețurilor</a:t>
            </a:r>
            <a:r>
              <a:rPr lang="en-US" b="1" dirty="0"/>
              <a:t>:</a:t>
            </a:r>
            <a:endParaRPr lang="en-US" dirty="0"/>
          </a:p>
          <a:p>
            <a:pPr>
              <a:spcBef>
                <a:spcPts val="0"/>
              </a:spcBef>
            </a:pPr>
            <a:r>
              <a:rPr lang="ru-RU" dirty="0"/>
              <a:t>🟢 </a:t>
            </a:r>
            <a:r>
              <a:rPr lang="en-US" b="1" dirty="0" err="1"/>
              <a:t>Inflație</a:t>
            </a:r>
            <a:r>
              <a:rPr lang="en-US" b="1" dirty="0"/>
              <a:t> </a:t>
            </a:r>
            <a:r>
              <a:rPr lang="en-US" b="1" dirty="0" err="1"/>
              <a:t>moderată</a:t>
            </a:r>
            <a:r>
              <a:rPr lang="en-US" b="1" dirty="0"/>
              <a:t> (</a:t>
            </a:r>
            <a:r>
              <a:rPr lang="en-US" b="1" dirty="0" err="1"/>
              <a:t>târâtoare</a:t>
            </a:r>
            <a:r>
              <a:rPr lang="en-US" b="1" dirty="0"/>
              <a:t>)</a:t>
            </a:r>
            <a:r>
              <a:rPr lang="en-US" dirty="0"/>
              <a:t> – </a:t>
            </a:r>
            <a:r>
              <a:rPr lang="en-US" dirty="0" err="1"/>
              <a:t>creștere</a:t>
            </a:r>
            <a:r>
              <a:rPr lang="en-US" dirty="0"/>
              <a:t> </a:t>
            </a:r>
            <a:r>
              <a:rPr lang="en-US" dirty="0" err="1"/>
              <a:t>lentă</a:t>
            </a:r>
            <a:r>
              <a:rPr lang="en-US" dirty="0"/>
              <a:t> </a:t>
            </a:r>
            <a:r>
              <a:rPr lang="en-US" dirty="0" err="1"/>
              <a:t>și</a:t>
            </a:r>
            <a:r>
              <a:rPr lang="en-US" dirty="0"/>
              <a:t> </a:t>
            </a:r>
            <a:r>
              <a:rPr lang="en-US" dirty="0" err="1"/>
              <a:t>relativ</a:t>
            </a:r>
            <a:r>
              <a:rPr lang="en-US" dirty="0"/>
              <a:t> </a:t>
            </a:r>
            <a:r>
              <a:rPr lang="en-US" dirty="0" err="1"/>
              <a:t>stabilă</a:t>
            </a:r>
            <a:r>
              <a:rPr lang="en-US" dirty="0"/>
              <a:t> a </a:t>
            </a:r>
            <a:r>
              <a:rPr lang="en-US" dirty="0" err="1"/>
              <a:t>prețurilor</a:t>
            </a:r>
            <a:r>
              <a:rPr lang="en-US" dirty="0"/>
              <a:t>. </a:t>
            </a:r>
            <a:r>
              <a:rPr lang="ro-RO" dirty="0"/>
              <a:t>(2-3%)</a:t>
            </a:r>
            <a:endParaRPr lang="en-US" dirty="0"/>
          </a:p>
          <a:p>
            <a:pPr>
              <a:spcBef>
                <a:spcPts val="0"/>
              </a:spcBef>
            </a:pPr>
            <a:r>
              <a:rPr lang="ru-RU" dirty="0"/>
              <a:t>🟠 </a:t>
            </a:r>
            <a:r>
              <a:rPr lang="en-US" b="1" dirty="0" err="1"/>
              <a:t>Inflație</a:t>
            </a:r>
            <a:r>
              <a:rPr lang="en-US" b="1" dirty="0"/>
              <a:t> </a:t>
            </a:r>
            <a:r>
              <a:rPr lang="en-US" b="1" dirty="0" err="1"/>
              <a:t>galopantă</a:t>
            </a:r>
            <a:r>
              <a:rPr lang="en-US" dirty="0"/>
              <a:t> – </a:t>
            </a:r>
            <a:r>
              <a:rPr lang="en-US" dirty="0" err="1"/>
              <a:t>creștere</a:t>
            </a:r>
            <a:r>
              <a:rPr lang="en-US" dirty="0"/>
              <a:t> </a:t>
            </a:r>
            <a:r>
              <a:rPr lang="en-US" dirty="0" err="1"/>
              <a:t>rapidă</a:t>
            </a:r>
            <a:r>
              <a:rPr lang="en-US" dirty="0"/>
              <a:t> </a:t>
            </a:r>
            <a:r>
              <a:rPr lang="en-US" dirty="0" err="1"/>
              <a:t>și</a:t>
            </a:r>
            <a:r>
              <a:rPr lang="en-US" dirty="0"/>
              <a:t> </a:t>
            </a:r>
            <a:r>
              <a:rPr lang="en-US" dirty="0" err="1"/>
              <a:t>semnificativă</a:t>
            </a:r>
            <a:r>
              <a:rPr lang="en-US" dirty="0"/>
              <a:t> a </a:t>
            </a:r>
            <a:r>
              <a:rPr lang="en-US" dirty="0" err="1"/>
              <a:t>prețurilor</a:t>
            </a:r>
            <a:r>
              <a:rPr lang="en-US" dirty="0"/>
              <a:t>, care </a:t>
            </a:r>
            <a:r>
              <a:rPr lang="en-US" dirty="0" err="1"/>
              <a:t>afectează</a:t>
            </a:r>
            <a:r>
              <a:rPr lang="en-US" dirty="0"/>
              <a:t> </a:t>
            </a:r>
            <a:r>
              <a:rPr lang="en-US" dirty="0" err="1"/>
              <a:t>puternic</a:t>
            </a:r>
            <a:r>
              <a:rPr lang="en-US" dirty="0"/>
              <a:t> </a:t>
            </a:r>
            <a:r>
              <a:rPr lang="en-US" dirty="0" err="1"/>
              <a:t>puterea</a:t>
            </a:r>
            <a:r>
              <a:rPr lang="en-US" dirty="0"/>
              <a:t> de </a:t>
            </a:r>
            <a:r>
              <a:rPr lang="en-US" dirty="0" err="1"/>
              <a:t>cumpărare</a:t>
            </a:r>
            <a:r>
              <a:rPr lang="en-US" dirty="0"/>
              <a:t>.</a:t>
            </a:r>
            <a:r>
              <a:rPr lang="ro-RO" dirty="0"/>
              <a:t>(20-50%)</a:t>
            </a:r>
            <a:r>
              <a:rPr lang="en-US" dirty="0"/>
              <a:t> </a:t>
            </a:r>
          </a:p>
          <a:p>
            <a:pPr>
              <a:spcBef>
                <a:spcPts val="0"/>
              </a:spcBef>
            </a:pPr>
            <a:r>
              <a:rPr lang="ru-RU" dirty="0"/>
              <a:t>🔴 </a:t>
            </a:r>
            <a:r>
              <a:rPr lang="en-US" b="1" dirty="0" err="1"/>
              <a:t>Hiperinflație</a:t>
            </a:r>
            <a:r>
              <a:rPr lang="en-US" dirty="0"/>
              <a:t> – </a:t>
            </a:r>
            <a:r>
              <a:rPr lang="en-US" dirty="0" err="1"/>
              <a:t>creștere</a:t>
            </a:r>
            <a:r>
              <a:rPr lang="en-US" dirty="0"/>
              <a:t> </a:t>
            </a:r>
            <a:r>
              <a:rPr lang="en-US" dirty="0" err="1"/>
              <a:t>extrem</a:t>
            </a:r>
            <a:r>
              <a:rPr lang="en-US" dirty="0"/>
              <a:t> de </a:t>
            </a:r>
            <a:r>
              <a:rPr lang="en-US" dirty="0" err="1"/>
              <a:t>rapidă</a:t>
            </a:r>
            <a:r>
              <a:rPr lang="en-US" dirty="0"/>
              <a:t> </a:t>
            </a:r>
            <a:r>
              <a:rPr lang="en-US" dirty="0" err="1"/>
              <a:t>și</a:t>
            </a:r>
            <a:r>
              <a:rPr lang="en-US" dirty="0"/>
              <a:t> </a:t>
            </a:r>
            <a:r>
              <a:rPr lang="en-US" dirty="0" err="1"/>
              <a:t>necontrolată</a:t>
            </a:r>
            <a:r>
              <a:rPr lang="en-US" dirty="0"/>
              <a:t> a </a:t>
            </a:r>
            <a:r>
              <a:rPr lang="en-US" dirty="0" err="1"/>
              <a:t>prețurilor</a:t>
            </a:r>
            <a:r>
              <a:rPr lang="en-US" dirty="0"/>
              <a:t>, </a:t>
            </a:r>
            <a:r>
              <a:rPr lang="en-US" dirty="0" err="1"/>
              <a:t>însoțită</a:t>
            </a:r>
            <a:r>
              <a:rPr lang="en-US" dirty="0"/>
              <a:t> de </a:t>
            </a:r>
            <a:r>
              <a:rPr lang="en-US" dirty="0" err="1"/>
              <a:t>pierderea</a:t>
            </a:r>
            <a:r>
              <a:rPr lang="en-US" dirty="0"/>
              <a:t> </a:t>
            </a:r>
            <a:r>
              <a:rPr lang="en-US" dirty="0" err="1"/>
              <a:t>severă</a:t>
            </a:r>
            <a:r>
              <a:rPr lang="en-US" dirty="0"/>
              <a:t> a </a:t>
            </a:r>
            <a:r>
              <a:rPr lang="en-US" dirty="0" err="1"/>
              <a:t>valorii</a:t>
            </a:r>
            <a:r>
              <a:rPr lang="en-US" dirty="0"/>
              <a:t> </a:t>
            </a:r>
            <a:r>
              <a:rPr lang="en-US" dirty="0" err="1"/>
              <a:t>banilor</a:t>
            </a:r>
            <a:r>
              <a:rPr lang="ro-RO" dirty="0"/>
              <a:t> (peste 100%)</a:t>
            </a:r>
            <a:r>
              <a:rPr lang="en-US" dirty="0"/>
              <a:t>.</a:t>
            </a:r>
            <a:endParaRPr lang="ro-RO" dirty="0"/>
          </a:p>
          <a:p>
            <a:pPr algn="ctr">
              <a:spcBef>
                <a:spcPts val="0"/>
              </a:spcBef>
            </a:pPr>
            <a:r>
              <a:rPr lang="en-US" b="1" dirty="0"/>
              <a:t>2. </a:t>
            </a:r>
            <a:r>
              <a:rPr lang="en-US" b="1" dirty="0" err="1"/>
              <a:t>După</a:t>
            </a:r>
            <a:r>
              <a:rPr lang="en-US" b="1" dirty="0"/>
              <a:t> </a:t>
            </a:r>
            <a:r>
              <a:rPr lang="en-US" b="1" dirty="0" err="1"/>
              <a:t>modul</a:t>
            </a:r>
            <a:r>
              <a:rPr lang="en-US" b="1" dirty="0"/>
              <a:t> de </a:t>
            </a:r>
            <a:r>
              <a:rPr lang="en-US" b="1" dirty="0" err="1"/>
              <a:t>manifestare</a:t>
            </a:r>
            <a:r>
              <a:rPr lang="en-US" b="1" dirty="0"/>
              <a:t>:</a:t>
            </a:r>
            <a:endParaRPr lang="en-US" dirty="0"/>
          </a:p>
          <a:p>
            <a:pPr>
              <a:spcBef>
                <a:spcPts val="0"/>
              </a:spcBef>
            </a:pPr>
            <a:r>
              <a:rPr lang="en-US" b="1" dirty="0" err="1"/>
              <a:t>Inflație</a:t>
            </a:r>
            <a:r>
              <a:rPr lang="en-US" b="1" dirty="0"/>
              <a:t> </a:t>
            </a:r>
            <a:r>
              <a:rPr lang="en-US" b="1" dirty="0" err="1"/>
              <a:t>deschisă</a:t>
            </a:r>
            <a:r>
              <a:rPr lang="en-US" dirty="0"/>
              <a:t> – </a:t>
            </a:r>
            <a:r>
              <a:rPr lang="en-US" dirty="0" err="1"/>
              <a:t>creșterea</a:t>
            </a:r>
            <a:r>
              <a:rPr lang="en-US" dirty="0"/>
              <a:t> </a:t>
            </a:r>
            <a:r>
              <a:rPr lang="en-US" dirty="0" err="1"/>
              <a:t>prețurilor</a:t>
            </a:r>
            <a:r>
              <a:rPr lang="en-US" dirty="0"/>
              <a:t> </a:t>
            </a:r>
            <a:r>
              <a:rPr lang="en-US" dirty="0" err="1"/>
              <a:t>este</a:t>
            </a:r>
            <a:r>
              <a:rPr lang="en-US" dirty="0"/>
              <a:t> </a:t>
            </a:r>
            <a:r>
              <a:rPr lang="en-US" dirty="0" err="1"/>
              <a:t>vizibilă</a:t>
            </a:r>
            <a:r>
              <a:rPr lang="en-US" dirty="0"/>
              <a:t> </a:t>
            </a:r>
            <a:r>
              <a:rPr lang="en-US" dirty="0" err="1"/>
              <a:t>și</a:t>
            </a:r>
            <a:r>
              <a:rPr lang="en-US" dirty="0"/>
              <a:t> se </a:t>
            </a:r>
            <a:r>
              <a:rPr lang="en-US" dirty="0" err="1"/>
              <a:t>manifestă</a:t>
            </a:r>
            <a:r>
              <a:rPr lang="en-US" dirty="0"/>
              <a:t> direct pe </a:t>
            </a:r>
            <a:r>
              <a:rPr lang="en-US" dirty="0" err="1"/>
              <a:t>piață</a:t>
            </a:r>
            <a:r>
              <a:rPr lang="en-US" dirty="0"/>
              <a:t>. </a:t>
            </a:r>
          </a:p>
          <a:p>
            <a:pPr>
              <a:spcBef>
                <a:spcPts val="0"/>
              </a:spcBef>
            </a:pPr>
            <a:r>
              <a:rPr lang="en-US" b="1" dirty="0" err="1"/>
              <a:t>Inflație</a:t>
            </a:r>
            <a:r>
              <a:rPr lang="en-US" b="1" dirty="0"/>
              <a:t> </a:t>
            </a:r>
            <a:r>
              <a:rPr lang="en-US" b="1" dirty="0" err="1"/>
              <a:t>reprimată</a:t>
            </a:r>
            <a:r>
              <a:rPr lang="en-US" b="1" dirty="0"/>
              <a:t> (</a:t>
            </a:r>
            <a:r>
              <a:rPr lang="en-US" b="1" dirty="0" err="1"/>
              <a:t>înăbușită</a:t>
            </a:r>
            <a:r>
              <a:rPr lang="en-US" b="1" dirty="0"/>
              <a:t>)</a:t>
            </a:r>
            <a:r>
              <a:rPr lang="en-US" dirty="0"/>
              <a:t> – </a:t>
            </a:r>
            <a:r>
              <a:rPr lang="en-US" dirty="0" err="1"/>
              <a:t>prețurile</a:t>
            </a:r>
            <a:r>
              <a:rPr lang="en-US" dirty="0"/>
              <a:t> sunt </a:t>
            </a:r>
            <a:r>
              <a:rPr lang="en-US" dirty="0" err="1"/>
              <a:t>menținute</a:t>
            </a:r>
            <a:r>
              <a:rPr lang="en-US" dirty="0"/>
              <a:t> artificial </a:t>
            </a:r>
            <a:r>
              <a:rPr lang="en-US" dirty="0" err="1"/>
              <a:t>prin</a:t>
            </a:r>
            <a:r>
              <a:rPr lang="en-US" dirty="0"/>
              <a:t> </a:t>
            </a:r>
            <a:r>
              <a:rPr lang="en-US" dirty="0" err="1"/>
              <a:t>măsuri</a:t>
            </a:r>
            <a:r>
              <a:rPr lang="en-US" dirty="0"/>
              <a:t> administrative, </a:t>
            </a:r>
            <a:r>
              <a:rPr lang="en-US" dirty="0" err="1"/>
              <a:t>ceea</a:t>
            </a:r>
            <a:r>
              <a:rPr lang="en-US" dirty="0"/>
              <a:t> </a:t>
            </a:r>
            <a:r>
              <a:rPr lang="en-US" dirty="0" err="1"/>
              <a:t>ce</a:t>
            </a:r>
            <a:r>
              <a:rPr lang="en-US" dirty="0"/>
              <a:t> </a:t>
            </a:r>
            <a:r>
              <a:rPr lang="en-US" dirty="0" err="1"/>
              <a:t>poate</a:t>
            </a:r>
            <a:r>
              <a:rPr lang="en-US" dirty="0"/>
              <a:t> genera </a:t>
            </a:r>
            <a:r>
              <a:rPr lang="en-US" dirty="0" err="1"/>
              <a:t>penurie</a:t>
            </a:r>
            <a:r>
              <a:rPr lang="en-US" dirty="0"/>
              <a:t> </a:t>
            </a:r>
            <a:r>
              <a:rPr lang="en-US" dirty="0" err="1"/>
              <a:t>și</a:t>
            </a:r>
            <a:r>
              <a:rPr lang="en-US" dirty="0"/>
              <a:t> </a:t>
            </a:r>
            <a:r>
              <a:rPr lang="en-US" dirty="0" err="1"/>
              <a:t>piețe</a:t>
            </a:r>
            <a:r>
              <a:rPr lang="en-US" dirty="0"/>
              <a:t> </a:t>
            </a:r>
            <a:r>
              <a:rPr lang="en-US" dirty="0" err="1"/>
              <a:t>paralele</a:t>
            </a:r>
            <a:r>
              <a:rPr lang="ro-RO" dirty="0"/>
              <a:t> (</a:t>
            </a:r>
            <a:r>
              <a:rPr lang="ro-RO" i="1" dirty="0"/>
              <a:t>specific economia centralizată)</a:t>
            </a:r>
            <a:endParaRPr lang="en-US" i="1" dirty="0"/>
          </a:p>
          <a:p>
            <a:pPr algn="ctr">
              <a:spcBef>
                <a:spcPts val="0"/>
              </a:spcBef>
            </a:pPr>
            <a:r>
              <a:rPr lang="en-US" b="1" dirty="0"/>
              <a:t>3. </a:t>
            </a:r>
            <a:r>
              <a:rPr lang="en-US" b="1" dirty="0" err="1"/>
              <a:t>După</a:t>
            </a:r>
            <a:r>
              <a:rPr lang="en-US" b="1" dirty="0"/>
              <a:t> </a:t>
            </a:r>
            <a:r>
              <a:rPr lang="en-US" b="1" dirty="0" err="1"/>
              <a:t>cauzele</a:t>
            </a:r>
            <a:r>
              <a:rPr lang="en-US" b="1" dirty="0"/>
              <a:t> </a:t>
            </a:r>
            <a:r>
              <a:rPr lang="en-US" b="1" dirty="0" err="1"/>
              <a:t>principale</a:t>
            </a:r>
            <a:r>
              <a:rPr lang="en-US" b="1" dirty="0"/>
              <a:t>:</a:t>
            </a:r>
            <a:endParaRPr lang="en-US" dirty="0"/>
          </a:p>
          <a:p>
            <a:pPr>
              <a:spcBef>
                <a:spcPts val="0"/>
              </a:spcBef>
            </a:pPr>
            <a:r>
              <a:rPr lang="en-US" b="1" dirty="0" err="1"/>
              <a:t>Inflație</a:t>
            </a:r>
            <a:r>
              <a:rPr lang="en-US" b="1" dirty="0"/>
              <a:t> </a:t>
            </a:r>
            <a:r>
              <a:rPr lang="en-US" b="1" dirty="0" err="1"/>
              <a:t>prin</a:t>
            </a:r>
            <a:r>
              <a:rPr lang="en-US" b="1" dirty="0"/>
              <a:t> </a:t>
            </a:r>
            <a:r>
              <a:rPr lang="en-US" b="1" dirty="0" err="1"/>
              <a:t>cerere</a:t>
            </a:r>
            <a:r>
              <a:rPr lang="en-US" dirty="0"/>
              <a:t> – </a:t>
            </a:r>
            <a:r>
              <a:rPr lang="en-US" dirty="0" err="1"/>
              <a:t>apare</a:t>
            </a:r>
            <a:r>
              <a:rPr lang="en-US" dirty="0"/>
              <a:t> </a:t>
            </a:r>
            <a:r>
              <a:rPr lang="en-US" dirty="0" err="1"/>
              <a:t>atunci</a:t>
            </a:r>
            <a:r>
              <a:rPr lang="en-US" dirty="0"/>
              <a:t> </a:t>
            </a:r>
            <a:r>
              <a:rPr lang="en-US" dirty="0" err="1"/>
              <a:t>când</a:t>
            </a:r>
            <a:r>
              <a:rPr lang="en-US" dirty="0"/>
              <a:t> </a:t>
            </a:r>
            <a:r>
              <a:rPr lang="en-US" dirty="0" err="1"/>
              <a:t>cererea</a:t>
            </a:r>
            <a:r>
              <a:rPr lang="en-US" dirty="0"/>
              <a:t> </a:t>
            </a:r>
            <a:r>
              <a:rPr lang="en-US" dirty="0" err="1"/>
              <a:t>agregată</a:t>
            </a:r>
            <a:r>
              <a:rPr lang="en-US" dirty="0"/>
              <a:t> </a:t>
            </a:r>
            <a:r>
              <a:rPr lang="en-US" dirty="0" err="1"/>
              <a:t>crește</a:t>
            </a:r>
            <a:r>
              <a:rPr lang="en-US" dirty="0"/>
              <a:t> </a:t>
            </a:r>
            <a:r>
              <a:rPr lang="en-US" dirty="0" err="1"/>
              <a:t>mai</a:t>
            </a:r>
            <a:r>
              <a:rPr lang="en-US" dirty="0"/>
              <a:t> rapid </a:t>
            </a:r>
            <a:r>
              <a:rPr lang="en-US" dirty="0" err="1"/>
              <a:t>decât</a:t>
            </a:r>
            <a:r>
              <a:rPr lang="en-US" dirty="0"/>
              <a:t> </a:t>
            </a:r>
            <a:r>
              <a:rPr lang="en-US" dirty="0" err="1"/>
              <a:t>oferta</a:t>
            </a:r>
            <a:r>
              <a:rPr lang="en-US" dirty="0"/>
              <a:t>. </a:t>
            </a:r>
            <a:endParaRPr lang="ro-RO" dirty="0"/>
          </a:p>
          <a:p>
            <a:pPr>
              <a:spcBef>
                <a:spcPts val="0"/>
              </a:spcBef>
            </a:pPr>
            <a:r>
              <a:rPr lang="it-IT" dirty="0"/>
              <a:t>👉 </a:t>
            </a:r>
            <a:r>
              <a:rPr lang="it-IT" b="1" dirty="0"/>
              <a:t>Mai mulți bani → cerere mai mare → ofertă insuficientă → prețuri mai mari.</a:t>
            </a:r>
            <a:endParaRPr lang="en-US" dirty="0"/>
          </a:p>
          <a:p>
            <a:pPr>
              <a:spcBef>
                <a:spcPts val="0"/>
              </a:spcBef>
            </a:pPr>
            <a:r>
              <a:rPr lang="en-US" b="1" dirty="0" err="1"/>
              <a:t>Inflație</a:t>
            </a:r>
            <a:r>
              <a:rPr lang="en-US" b="1" dirty="0"/>
              <a:t> </a:t>
            </a:r>
            <a:r>
              <a:rPr lang="en-US" b="1" dirty="0" err="1"/>
              <a:t>prin</a:t>
            </a:r>
            <a:r>
              <a:rPr lang="en-US" b="1" dirty="0"/>
              <a:t> </a:t>
            </a:r>
            <a:r>
              <a:rPr lang="en-US" b="1" dirty="0" err="1"/>
              <a:t>costuri</a:t>
            </a:r>
            <a:r>
              <a:rPr lang="en-US" dirty="0"/>
              <a:t> – </a:t>
            </a:r>
            <a:r>
              <a:rPr lang="en-US" dirty="0" err="1"/>
              <a:t>determinată</a:t>
            </a:r>
            <a:r>
              <a:rPr lang="en-US" dirty="0"/>
              <a:t> de </a:t>
            </a:r>
            <a:r>
              <a:rPr lang="en-US" dirty="0" err="1"/>
              <a:t>creșterea</a:t>
            </a:r>
            <a:r>
              <a:rPr lang="en-US" dirty="0"/>
              <a:t> </a:t>
            </a:r>
            <a:r>
              <a:rPr lang="en-US" dirty="0" err="1"/>
              <a:t>costurilor</a:t>
            </a:r>
            <a:r>
              <a:rPr lang="en-US" dirty="0"/>
              <a:t> de </a:t>
            </a:r>
            <a:r>
              <a:rPr lang="en-US" dirty="0" err="1"/>
              <a:t>producție</a:t>
            </a:r>
            <a:r>
              <a:rPr lang="en-US" dirty="0"/>
              <a:t>, precum </a:t>
            </a:r>
            <a:r>
              <a:rPr lang="en-US" dirty="0" err="1"/>
              <a:t>energia</a:t>
            </a:r>
            <a:r>
              <a:rPr lang="en-US" dirty="0"/>
              <a:t>, </a:t>
            </a:r>
            <a:r>
              <a:rPr lang="en-US" dirty="0" err="1"/>
              <a:t>materiile</a:t>
            </a:r>
            <a:r>
              <a:rPr lang="en-US" dirty="0"/>
              <a:t> prime </a:t>
            </a:r>
            <a:r>
              <a:rPr lang="en-US" dirty="0" err="1"/>
              <a:t>sau</a:t>
            </a:r>
            <a:r>
              <a:rPr lang="en-US" dirty="0"/>
              <a:t> </a:t>
            </a:r>
            <a:r>
              <a:rPr lang="en-US" dirty="0" err="1"/>
              <a:t>salariile</a:t>
            </a:r>
            <a:r>
              <a:rPr lang="en-US" dirty="0"/>
              <a:t>. </a:t>
            </a:r>
            <a:endParaRPr lang="ro-RO" dirty="0"/>
          </a:p>
          <a:p>
            <a:pPr>
              <a:spcBef>
                <a:spcPts val="0"/>
              </a:spcBef>
            </a:pPr>
            <a:r>
              <a:rPr lang="it-IT" dirty="0"/>
              <a:t>👉 </a:t>
            </a:r>
            <a:r>
              <a:rPr lang="it-IT" b="1" dirty="0"/>
              <a:t>Costuri mai mari → producție mai scumpă → prețuri mai mari.</a:t>
            </a:r>
            <a:endParaRPr lang="en-US" dirty="0"/>
          </a:p>
          <a:p>
            <a:endParaRPr lang="ru-RU" dirty="0"/>
          </a:p>
        </p:txBody>
      </p:sp>
      <p:pic>
        <p:nvPicPr>
          <p:cNvPr id="4" name="Picture 3">
            <a:extLst>
              <a:ext uri="{FF2B5EF4-FFF2-40B4-BE49-F238E27FC236}">
                <a16:creationId xmlns:a16="http://schemas.microsoft.com/office/drawing/2014/main" id="{F36B4C8A-6C8F-EBFA-845D-6E4B1DAAC53D}"/>
              </a:ext>
            </a:extLst>
          </p:cNvPr>
          <p:cNvPicPr>
            <a:picLocks noChangeAspect="1"/>
          </p:cNvPicPr>
          <p:nvPr/>
        </p:nvPicPr>
        <p:blipFill>
          <a:blip r:embed="rId2"/>
          <a:stretch>
            <a:fillRect/>
          </a:stretch>
        </p:blipFill>
        <p:spPr>
          <a:xfrm>
            <a:off x="-58300" y="3682652"/>
            <a:ext cx="3540535" cy="3175348"/>
          </a:xfrm>
          <a:prstGeom prst="rect">
            <a:avLst/>
          </a:prstGeom>
        </p:spPr>
      </p:pic>
    </p:spTree>
    <p:extLst>
      <p:ext uri="{BB962C8B-B14F-4D97-AF65-F5344CB8AC3E}">
        <p14:creationId xmlns:p14="http://schemas.microsoft.com/office/powerpoint/2010/main" val="3129346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3BA70-02C0-4846-5912-8347C5298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6A9C0-41E3-A8A4-B601-17F3AB3BB161}"/>
              </a:ext>
            </a:extLst>
          </p:cNvPr>
          <p:cNvSpPr>
            <a:spLocks noGrp="1"/>
          </p:cNvSpPr>
          <p:nvPr>
            <p:ph type="title"/>
          </p:nvPr>
        </p:nvSpPr>
        <p:spPr>
          <a:xfrm>
            <a:off x="267377" y="961000"/>
            <a:ext cx="2947482" cy="3172590"/>
          </a:xfrm>
        </p:spPr>
        <p:txBody>
          <a:bodyPr/>
          <a:lstStyle/>
          <a:p>
            <a:r>
              <a:rPr lang="ro-RO" i="1" dirty="0">
                <a:solidFill>
                  <a:schemeClr val="tx1"/>
                </a:solidFill>
              </a:rPr>
              <a:t>Formele inflației</a:t>
            </a:r>
            <a:endParaRPr lang="ru-RU" i="1" dirty="0">
              <a:solidFill>
                <a:schemeClr val="tx1"/>
              </a:solidFill>
            </a:endParaRPr>
          </a:p>
        </p:txBody>
      </p:sp>
      <p:sp>
        <p:nvSpPr>
          <p:cNvPr id="3" name="Content Placeholder 2">
            <a:extLst>
              <a:ext uri="{FF2B5EF4-FFF2-40B4-BE49-F238E27FC236}">
                <a16:creationId xmlns:a16="http://schemas.microsoft.com/office/drawing/2014/main" id="{A7C566E2-B734-2E1F-131F-68C5775180D5}"/>
              </a:ext>
            </a:extLst>
          </p:cNvPr>
          <p:cNvSpPr>
            <a:spLocks noGrp="1"/>
          </p:cNvSpPr>
          <p:nvPr>
            <p:ph idx="1"/>
          </p:nvPr>
        </p:nvSpPr>
        <p:spPr>
          <a:xfrm>
            <a:off x="3482236" y="200417"/>
            <a:ext cx="8456845" cy="6162804"/>
          </a:xfrm>
        </p:spPr>
        <p:txBody>
          <a:bodyPr>
            <a:normAutofit/>
          </a:bodyPr>
          <a:lstStyle/>
          <a:p>
            <a:pPr algn="ctr">
              <a:spcBef>
                <a:spcPts val="0"/>
              </a:spcBef>
            </a:pPr>
            <a:r>
              <a:rPr lang="en-US" b="1" dirty="0"/>
              <a:t>4. </a:t>
            </a:r>
            <a:r>
              <a:rPr lang="en-US" b="1" dirty="0" err="1"/>
              <a:t>După</a:t>
            </a:r>
            <a:r>
              <a:rPr lang="en-US" b="1" dirty="0"/>
              <a:t> </a:t>
            </a:r>
            <a:r>
              <a:rPr lang="en-US" b="1" dirty="0" err="1"/>
              <a:t>anticiparea</a:t>
            </a:r>
            <a:r>
              <a:rPr lang="en-US" b="1" dirty="0"/>
              <a:t> </a:t>
            </a:r>
            <a:r>
              <a:rPr lang="en-US" b="1" dirty="0" err="1"/>
              <a:t>agenților</a:t>
            </a:r>
            <a:r>
              <a:rPr lang="en-US" b="1" dirty="0"/>
              <a:t> economici:</a:t>
            </a:r>
            <a:endParaRPr lang="en-US" dirty="0"/>
          </a:p>
          <a:p>
            <a:pPr>
              <a:spcBef>
                <a:spcPts val="0"/>
              </a:spcBef>
            </a:pPr>
            <a:r>
              <a:rPr lang="en-US" b="1" dirty="0" err="1"/>
              <a:t>Inflație</a:t>
            </a:r>
            <a:r>
              <a:rPr lang="en-US" b="1" dirty="0"/>
              <a:t> </a:t>
            </a:r>
            <a:r>
              <a:rPr lang="en-US" b="1" dirty="0" err="1"/>
              <a:t>anticipată</a:t>
            </a:r>
            <a:r>
              <a:rPr lang="en-US" dirty="0"/>
              <a:t> – </a:t>
            </a:r>
            <a:r>
              <a:rPr lang="en-US" dirty="0" err="1"/>
              <a:t>este</a:t>
            </a:r>
            <a:r>
              <a:rPr lang="en-US" dirty="0"/>
              <a:t> </a:t>
            </a:r>
            <a:r>
              <a:rPr lang="en-US" dirty="0" err="1"/>
              <a:t>prevăzută</a:t>
            </a:r>
            <a:r>
              <a:rPr lang="en-US" dirty="0"/>
              <a:t> de </a:t>
            </a:r>
            <a:r>
              <a:rPr lang="en-US" dirty="0" err="1"/>
              <a:t>populație</a:t>
            </a:r>
            <a:r>
              <a:rPr lang="en-US" dirty="0"/>
              <a:t> </a:t>
            </a:r>
            <a:r>
              <a:rPr lang="en-US" dirty="0" err="1"/>
              <a:t>și</a:t>
            </a:r>
            <a:r>
              <a:rPr lang="en-US" dirty="0"/>
              <a:t> </a:t>
            </a:r>
            <a:r>
              <a:rPr lang="en-US" dirty="0" err="1"/>
              <a:t>companii</a:t>
            </a:r>
            <a:r>
              <a:rPr lang="en-US" dirty="0"/>
              <a:t> </a:t>
            </a:r>
            <a:r>
              <a:rPr lang="en-US" dirty="0" err="1"/>
              <a:t>și</a:t>
            </a:r>
            <a:r>
              <a:rPr lang="en-US" dirty="0"/>
              <a:t> </a:t>
            </a:r>
            <a:r>
              <a:rPr lang="en-US" dirty="0" err="1"/>
              <a:t>este</a:t>
            </a:r>
            <a:r>
              <a:rPr lang="en-US" dirty="0"/>
              <a:t> </a:t>
            </a:r>
            <a:r>
              <a:rPr lang="en-US" dirty="0" err="1"/>
              <a:t>reflectată</a:t>
            </a:r>
            <a:r>
              <a:rPr lang="en-US" dirty="0"/>
              <a:t> </a:t>
            </a:r>
            <a:r>
              <a:rPr lang="en-US" dirty="0" err="1"/>
              <a:t>în</a:t>
            </a:r>
            <a:r>
              <a:rPr lang="en-US" dirty="0"/>
              <a:t> </a:t>
            </a:r>
            <a:r>
              <a:rPr lang="en-US" dirty="0" err="1"/>
              <a:t>deciziile</a:t>
            </a:r>
            <a:r>
              <a:rPr lang="en-US" dirty="0"/>
              <a:t> </a:t>
            </a:r>
            <a:r>
              <a:rPr lang="en-US" dirty="0" err="1"/>
              <a:t>economice</a:t>
            </a:r>
            <a:r>
              <a:rPr lang="en-US" dirty="0"/>
              <a:t>. </a:t>
            </a:r>
          </a:p>
          <a:p>
            <a:pPr>
              <a:spcBef>
                <a:spcPts val="0"/>
              </a:spcBef>
            </a:pPr>
            <a:r>
              <a:rPr lang="en-US" b="1" dirty="0" err="1"/>
              <a:t>Inflație</a:t>
            </a:r>
            <a:r>
              <a:rPr lang="en-US" b="1" dirty="0"/>
              <a:t> </a:t>
            </a:r>
            <a:r>
              <a:rPr lang="en-US" b="1" dirty="0" err="1"/>
              <a:t>neanticipată</a:t>
            </a:r>
            <a:r>
              <a:rPr lang="en-US" dirty="0"/>
              <a:t> – </a:t>
            </a:r>
            <a:r>
              <a:rPr lang="en-US" dirty="0" err="1"/>
              <a:t>apare</a:t>
            </a:r>
            <a:r>
              <a:rPr lang="en-US" dirty="0"/>
              <a:t> </a:t>
            </a:r>
            <a:r>
              <a:rPr lang="en-US" dirty="0" err="1"/>
              <a:t>peste</a:t>
            </a:r>
            <a:r>
              <a:rPr lang="en-US" dirty="0"/>
              <a:t> </a:t>
            </a:r>
            <a:r>
              <a:rPr lang="en-US" dirty="0" err="1"/>
              <a:t>așteptările</a:t>
            </a:r>
            <a:r>
              <a:rPr lang="en-US" dirty="0"/>
              <a:t> </a:t>
            </a:r>
            <a:r>
              <a:rPr lang="en-US" dirty="0" err="1"/>
              <a:t>participanților</a:t>
            </a:r>
            <a:r>
              <a:rPr lang="en-US" dirty="0"/>
              <a:t> la </a:t>
            </a:r>
            <a:r>
              <a:rPr lang="en-US" dirty="0" err="1"/>
              <a:t>economie</a:t>
            </a:r>
            <a:r>
              <a:rPr lang="en-US" dirty="0"/>
              <a:t> </a:t>
            </a:r>
            <a:r>
              <a:rPr lang="en-US" dirty="0" err="1"/>
              <a:t>și</a:t>
            </a:r>
            <a:r>
              <a:rPr lang="en-US" dirty="0"/>
              <a:t> </a:t>
            </a:r>
            <a:r>
              <a:rPr lang="en-US" dirty="0" err="1"/>
              <a:t>poate</a:t>
            </a:r>
            <a:r>
              <a:rPr lang="en-US" dirty="0"/>
              <a:t> produce </a:t>
            </a:r>
            <a:r>
              <a:rPr lang="en-US" dirty="0" err="1"/>
              <a:t>efecte</a:t>
            </a:r>
            <a:r>
              <a:rPr lang="en-US" dirty="0"/>
              <a:t> redistributive </a:t>
            </a:r>
            <a:r>
              <a:rPr lang="en-US" dirty="0" err="1"/>
              <a:t>importante</a:t>
            </a:r>
            <a:endParaRPr lang="ro-RO" dirty="0"/>
          </a:p>
          <a:p>
            <a:pPr>
              <a:spcBef>
                <a:spcPts val="0"/>
              </a:spcBef>
            </a:pPr>
            <a:endParaRPr lang="en-US" dirty="0"/>
          </a:p>
          <a:p>
            <a:pPr>
              <a:spcBef>
                <a:spcPts val="0"/>
              </a:spcBef>
            </a:pPr>
            <a:r>
              <a:rPr lang="en-US" b="1" dirty="0"/>
              <a:t>Inflația </a:t>
            </a:r>
            <a:r>
              <a:rPr lang="en-US" b="1" dirty="0" err="1"/>
              <a:t>importată</a:t>
            </a:r>
            <a:r>
              <a:rPr lang="ro-RO" b="1" dirty="0"/>
              <a:t>. </a:t>
            </a:r>
            <a:r>
              <a:rPr lang="en-US" dirty="0" err="1"/>
              <a:t>În</a:t>
            </a:r>
            <a:r>
              <a:rPr lang="en-US" dirty="0"/>
              <a:t> </a:t>
            </a:r>
            <a:r>
              <a:rPr lang="en-US" dirty="0" err="1"/>
              <a:t>economiile</a:t>
            </a:r>
            <a:r>
              <a:rPr lang="en-US" dirty="0"/>
              <a:t> </a:t>
            </a:r>
            <a:r>
              <a:rPr lang="en-US" dirty="0" err="1"/>
              <a:t>deschise</a:t>
            </a:r>
            <a:r>
              <a:rPr lang="en-US" dirty="0"/>
              <a:t>, o </a:t>
            </a:r>
            <a:r>
              <a:rPr lang="en-US" dirty="0" err="1"/>
              <a:t>parte</a:t>
            </a:r>
            <a:r>
              <a:rPr lang="en-US" dirty="0"/>
              <a:t> din </a:t>
            </a:r>
            <a:r>
              <a:rPr lang="en-US" dirty="0" err="1"/>
              <a:t>presiunile</a:t>
            </a:r>
            <a:r>
              <a:rPr lang="en-US" dirty="0"/>
              <a:t> </a:t>
            </a:r>
            <a:r>
              <a:rPr lang="en-US" dirty="0" err="1"/>
              <a:t>inflaționiste</a:t>
            </a:r>
            <a:r>
              <a:rPr lang="en-US" dirty="0"/>
              <a:t> </a:t>
            </a:r>
            <a:r>
              <a:rPr lang="en-US" dirty="0" err="1"/>
              <a:t>poate</a:t>
            </a:r>
            <a:r>
              <a:rPr lang="en-US" dirty="0"/>
              <a:t> </a:t>
            </a:r>
            <a:r>
              <a:rPr lang="en-US" dirty="0" err="1"/>
              <a:t>proveni</a:t>
            </a:r>
            <a:r>
              <a:rPr lang="en-US" dirty="0"/>
              <a:t> din exterior.</a:t>
            </a:r>
            <a:r>
              <a:rPr lang="ro-RO" dirty="0"/>
              <a:t> </a:t>
            </a:r>
            <a:r>
              <a:rPr lang="en-US" dirty="0" err="1"/>
              <a:t>Dacă</a:t>
            </a:r>
            <a:r>
              <a:rPr lang="en-US" dirty="0"/>
              <a:t> o </a:t>
            </a:r>
            <a:r>
              <a:rPr lang="en-US" dirty="0" err="1"/>
              <a:t>țară</a:t>
            </a:r>
            <a:r>
              <a:rPr lang="en-US" dirty="0"/>
              <a:t> </a:t>
            </a:r>
            <a:r>
              <a:rPr lang="en-US" dirty="0" err="1"/>
              <a:t>importă</a:t>
            </a:r>
            <a:r>
              <a:rPr lang="en-US" dirty="0"/>
              <a:t> </a:t>
            </a:r>
            <a:r>
              <a:rPr lang="en-US" dirty="0" err="1"/>
              <a:t>energie</a:t>
            </a:r>
            <a:r>
              <a:rPr lang="en-US" dirty="0"/>
              <a:t>, </a:t>
            </a:r>
            <a:r>
              <a:rPr lang="en-US" dirty="0" err="1"/>
              <a:t>materii</a:t>
            </a:r>
            <a:r>
              <a:rPr lang="en-US" dirty="0"/>
              <a:t> prime, </a:t>
            </a:r>
            <a:r>
              <a:rPr lang="en-US" dirty="0" err="1"/>
              <a:t>produse</a:t>
            </a:r>
            <a:r>
              <a:rPr lang="en-US" dirty="0"/>
              <a:t> </a:t>
            </a:r>
            <a:r>
              <a:rPr lang="en-US" dirty="0" err="1"/>
              <a:t>alimentare</a:t>
            </a:r>
            <a:r>
              <a:rPr lang="en-US" dirty="0"/>
              <a:t> </a:t>
            </a:r>
            <a:r>
              <a:rPr lang="en-US" dirty="0" err="1"/>
              <a:t>sau</a:t>
            </a:r>
            <a:r>
              <a:rPr lang="en-US" dirty="0"/>
              <a:t> </a:t>
            </a:r>
            <a:r>
              <a:rPr lang="en-US" dirty="0" err="1"/>
              <a:t>echipamente</a:t>
            </a:r>
            <a:r>
              <a:rPr lang="en-US" dirty="0"/>
              <a:t>, </a:t>
            </a:r>
            <a:r>
              <a:rPr lang="en-US" dirty="0" err="1"/>
              <a:t>creșterea</a:t>
            </a:r>
            <a:r>
              <a:rPr lang="en-US" dirty="0"/>
              <a:t> </a:t>
            </a:r>
            <a:r>
              <a:rPr lang="en-US" dirty="0" err="1"/>
              <a:t>prețurilor</a:t>
            </a:r>
            <a:r>
              <a:rPr lang="en-US" dirty="0"/>
              <a:t> </a:t>
            </a:r>
            <a:r>
              <a:rPr lang="en-US" dirty="0" err="1"/>
              <a:t>internaționale</a:t>
            </a:r>
            <a:r>
              <a:rPr lang="en-US" dirty="0"/>
              <a:t> </a:t>
            </a:r>
            <a:r>
              <a:rPr lang="en-US" dirty="0" err="1"/>
              <a:t>poate</a:t>
            </a:r>
            <a:r>
              <a:rPr lang="en-US" dirty="0"/>
              <a:t> fi </a:t>
            </a:r>
            <a:r>
              <a:rPr lang="en-US" dirty="0" err="1"/>
              <a:t>transmisă</a:t>
            </a:r>
            <a:r>
              <a:rPr lang="en-US" dirty="0"/>
              <a:t> </a:t>
            </a:r>
            <a:r>
              <a:rPr lang="en-US" dirty="0" err="1"/>
              <a:t>în</a:t>
            </a:r>
            <a:r>
              <a:rPr lang="en-US" dirty="0"/>
              <a:t> </a:t>
            </a:r>
            <a:r>
              <a:rPr lang="en-US" dirty="0" err="1"/>
              <a:t>economia</a:t>
            </a:r>
            <a:r>
              <a:rPr lang="en-US" dirty="0"/>
              <a:t> </a:t>
            </a:r>
            <a:r>
              <a:rPr lang="en-US" dirty="0" err="1"/>
              <a:t>națională</a:t>
            </a:r>
            <a:r>
              <a:rPr lang="en-US" dirty="0"/>
              <a:t>.</a:t>
            </a:r>
            <a:r>
              <a:rPr lang="ro-RO" dirty="0"/>
              <a:t> </a:t>
            </a:r>
            <a:r>
              <a:rPr lang="en-US" dirty="0"/>
              <a:t>De </a:t>
            </a:r>
            <a:r>
              <a:rPr lang="en-US" dirty="0" err="1"/>
              <a:t>asemenea</a:t>
            </a:r>
            <a:r>
              <a:rPr lang="en-US" dirty="0"/>
              <a:t>, </a:t>
            </a:r>
            <a:r>
              <a:rPr lang="en-US" b="1" dirty="0" err="1"/>
              <a:t>deprecierea</a:t>
            </a:r>
            <a:r>
              <a:rPr lang="en-US" b="1" dirty="0"/>
              <a:t> </a:t>
            </a:r>
            <a:r>
              <a:rPr lang="en-US" b="1" dirty="0" err="1"/>
              <a:t>monedei</a:t>
            </a:r>
            <a:r>
              <a:rPr lang="en-US" b="1" dirty="0"/>
              <a:t> </a:t>
            </a:r>
            <a:r>
              <a:rPr lang="en-US" b="1" dirty="0" err="1"/>
              <a:t>naționale</a:t>
            </a:r>
            <a:r>
              <a:rPr lang="en-US" dirty="0"/>
              <a:t> </a:t>
            </a:r>
            <a:r>
              <a:rPr lang="en-US" dirty="0" err="1"/>
              <a:t>poate</a:t>
            </a:r>
            <a:r>
              <a:rPr lang="en-US" dirty="0"/>
              <a:t> </a:t>
            </a:r>
            <a:r>
              <a:rPr lang="en-US" dirty="0" err="1"/>
              <a:t>determina</a:t>
            </a:r>
            <a:r>
              <a:rPr lang="en-US" dirty="0"/>
              <a:t> </a:t>
            </a:r>
            <a:r>
              <a:rPr lang="en-US" dirty="0" err="1"/>
              <a:t>creșterea</a:t>
            </a:r>
            <a:r>
              <a:rPr lang="en-US" dirty="0"/>
              <a:t> </a:t>
            </a:r>
            <a:r>
              <a:rPr lang="en-US" dirty="0" err="1"/>
              <a:t>prețului</a:t>
            </a:r>
            <a:r>
              <a:rPr lang="en-US" dirty="0"/>
              <a:t> </a:t>
            </a:r>
            <a:r>
              <a:rPr lang="en-US" dirty="0" err="1"/>
              <a:t>bunurilor</a:t>
            </a:r>
            <a:r>
              <a:rPr lang="en-US" dirty="0"/>
              <a:t> </a:t>
            </a:r>
            <a:r>
              <a:rPr lang="en-US" dirty="0" err="1"/>
              <a:t>importate</a:t>
            </a:r>
            <a:r>
              <a:rPr lang="en-US" dirty="0"/>
              <a:t>.</a:t>
            </a:r>
            <a:endParaRPr lang="ru-RU" dirty="0"/>
          </a:p>
          <a:p>
            <a:pPr algn="ctr">
              <a:spcBef>
                <a:spcPts val="0"/>
              </a:spcBef>
            </a:pPr>
            <a:r>
              <a:rPr lang="en-US" b="1" i="1" dirty="0" err="1"/>
              <a:t>Prețuri</a:t>
            </a:r>
            <a:r>
              <a:rPr lang="en-US" b="1" i="1" dirty="0"/>
              <a:t> externe ↑ / </a:t>
            </a:r>
            <a:r>
              <a:rPr lang="en-US" b="1" i="1" dirty="0" err="1"/>
              <a:t>deprecierea</a:t>
            </a:r>
            <a:r>
              <a:rPr lang="en-US" b="1" i="1" dirty="0"/>
              <a:t> </a:t>
            </a:r>
            <a:r>
              <a:rPr lang="en-US" b="1" i="1" dirty="0" err="1"/>
              <a:t>monedei</a:t>
            </a:r>
            <a:r>
              <a:rPr lang="en-US" b="1" i="1" dirty="0"/>
              <a:t> → </a:t>
            </a:r>
            <a:r>
              <a:rPr lang="en-US" b="1" i="1" dirty="0" err="1"/>
              <a:t>importuri</a:t>
            </a:r>
            <a:r>
              <a:rPr lang="en-US" b="1" i="1" dirty="0"/>
              <a:t> </a:t>
            </a:r>
            <a:r>
              <a:rPr lang="en-US" b="1" i="1" dirty="0" err="1"/>
              <a:t>mai</a:t>
            </a:r>
            <a:r>
              <a:rPr lang="en-US" b="1" i="1" dirty="0"/>
              <a:t> </a:t>
            </a:r>
            <a:r>
              <a:rPr lang="en-US" b="1" i="1" dirty="0" err="1"/>
              <a:t>scumpe</a:t>
            </a:r>
            <a:r>
              <a:rPr lang="en-US" b="1" i="1" dirty="0"/>
              <a:t> → </a:t>
            </a:r>
            <a:r>
              <a:rPr lang="en-US" b="1" i="1" dirty="0" err="1"/>
              <a:t>costuri</a:t>
            </a:r>
            <a:r>
              <a:rPr lang="en-US" b="1" i="1" dirty="0"/>
              <a:t> interne ↑ → </a:t>
            </a:r>
            <a:r>
              <a:rPr lang="en-US" b="1" i="1" dirty="0" err="1"/>
              <a:t>prețuri</a:t>
            </a:r>
            <a:r>
              <a:rPr lang="en-US" b="1" i="1" dirty="0"/>
              <a:t> ↑</a:t>
            </a:r>
            <a:endParaRPr lang="ro-RO" b="1" i="1" dirty="0"/>
          </a:p>
          <a:p>
            <a:pPr>
              <a:spcBef>
                <a:spcPts val="0"/>
              </a:spcBef>
            </a:pPr>
            <a:endParaRPr lang="ru-RU" i="1" dirty="0"/>
          </a:p>
          <a:p>
            <a:pPr>
              <a:spcBef>
                <a:spcPts val="0"/>
              </a:spcBef>
            </a:pPr>
            <a:r>
              <a:rPr lang="en-US" b="1" dirty="0" err="1"/>
              <a:t>Stagflația</a:t>
            </a:r>
            <a:r>
              <a:rPr lang="en-US" dirty="0"/>
              <a:t> </a:t>
            </a:r>
            <a:r>
              <a:rPr lang="en-US" dirty="0" err="1"/>
              <a:t>este</a:t>
            </a:r>
            <a:r>
              <a:rPr lang="en-US" dirty="0"/>
              <a:t> o </a:t>
            </a:r>
            <a:r>
              <a:rPr lang="en-US" dirty="0" err="1"/>
              <a:t>situație</a:t>
            </a:r>
            <a:r>
              <a:rPr lang="en-US" dirty="0"/>
              <a:t> </a:t>
            </a:r>
            <a:r>
              <a:rPr lang="en-US" dirty="0" err="1"/>
              <a:t>economică</a:t>
            </a:r>
            <a:r>
              <a:rPr lang="en-US" dirty="0"/>
              <a:t> </a:t>
            </a:r>
            <a:r>
              <a:rPr lang="en-US" dirty="0" err="1"/>
              <a:t>caracterizată</a:t>
            </a:r>
            <a:r>
              <a:rPr lang="en-US" dirty="0"/>
              <a:t> </a:t>
            </a:r>
            <a:r>
              <a:rPr lang="en-US" dirty="0" err="1"/>
              <a:t>prin</a:t>
            </a:r>
            <a:r>
              <a:rPr lang="en-US" dirty="0"/>
              <a:t> </a:t>
            </a:r>
            <a:r>
              <a:rPr lang="en-US" b="1" dirty="0" err="1"/>
              <a:t>combinarea</a:t>
            </a:r>
            <a:r>
              <a:rPr lang="en-US" b="1" dirty="0"/>
              <a:t> </a:t>
            </a:r>
            <a:r>
              <a:rPr lang="en-US" b="1" dirty="0" err="1"/>
              <a:t>simultană</a:t>
            </a:r>
            <a:r>
              <a:rPr lang="en-US" b="1" dirty="0"/>
              <a:t> a </a:t>
            </a:r>
            <a:r>
              <a:rPr lang="en-US" b="1" dirty="0" err="1"/>
              <a:t>inflației</a:t>
            </a:r>
            <a:r>
              <a:rPr lang="en-US" b="1" dirty="0"/>
              <a:t> </a:t>
            </a:r>
            <a:r>
              <a:rPr lang="en-US" b="1" dirty="0" err="1"/>
              <a:t>ridicate</a:t>
            </a:r>
            <a:r>
              <a:rPr lang="en-US" b="1" dirty="0"/>
              <a:t> cu </a:t>
            </a:r>
            <a:r>
              <a:rPr lang="en-US" b="1" dirty="0" err="1"/>
              <a:t>stagnarea</a:t>
            </a:r>
            <a:r>
              <a:rPr lang="en-US" b="1" dirty="0"/>
              <a:t> </a:t>
            </a:r>
            <a:r>
              <a:rPr lang="en-US" b="1" dirty="0" err="1"/>
              <a:t>sau</a:t>
            </a:r>
            <a:r>
              <a:rPr lang="en-US" b="1" dirty="0"/>
              <a:t> </a:t>
            </a:r>
            <a:r>
              <a:rPr lang="en-US" b="1" dirty="0" err="1"/>
              <a:t>scăderea</a:t>
            </a:r>
            <a:r>
              <a:rPr lang="en-US" b="1" dirty="0"/>
              <a:t> </a:t>
            </a:r>
            <a:r>
              <a:rPr lang="en-US" b="1" dirty="0" err="1"/>
              <a:t>activității</a:t>
            </a:r>
            <a:r>
              <a:rPr lang="en-US" b="1" dirty="0"/>
              <a:t> </a:t>
            </a:r>
            <a:r>
              <a:rPr lang="en-US" b="1" dirty="0" err="1"/>
              <a:t>economice</a:t>
            </a:r>
            <a:r>
              <a:rPr lang="en-US" b="1" dirty="0"/>
              <a:t> </a:t>
            </a:r>
            <a:r>
              <a:rPr lang="en-US" b="1" dirty="0" err="1"/>
              <a:t>și</a:t>
            </a:r>
            <a:r>
              <a:rPr lang="en-US" b="1" dirty="0"/>
              <a:t> </a:t>
            </a:r>
            <a:r>
              <a:rPr lang="en-US" b="1" dirty="0" err="1"/>
              <a:t>creșterea</a:t>
            </a:r>
            <a:r>
              <a:rPr lang="en-US" b="1" dirty="0"/>
              <a:t> </a:t>
            </a:r>
            <a:r>
              <a:rPr lang="en-US" b="1" dirty="0" err="1"/>
              <a:t>șomajului</a:t>
            </a:r>
            <a:r>
              <a:rPr lang="en-US" dirty="0"/>
              <a:t>.</a:t>
            </a:r>
            <a:endParaRPr lang="ro-RO" dirty="0"/>
          </a:p>
          <a:p>
            <a:pPr>
              <a:spcBef>
                <a:spcPts val="0"/>
              </a:spcBef>
            </a:pPr>
            <a:r>
              <a:rPr lang="en-US" dirty="0" err="1"/>
              <a:t>Populația</a:t>
            </a:r>
            <a:r>
              <a:rPr lang="en-US" dirty="0"/>
              <a:t> se </a:t>
            </a:r>
            <a:r>
              <a:rPr lang="en-US" dirty="0" err="1"/>
              <a:t>confruntă</a:t>
            </a:r>
            <a:r>
              <a:rPr lang="en-US" dirty="0"/>
              <a:t> </a:t>
            </a:r>
            <a:r>
              <a:rPr lang="en-US" dirty="0" err="1"/>
              <a:t>astfel</a:t>
            </a:r>
            <a:r>
              <a:rPr lang="en-US" dirty="0"/>
              <a:t> cu </a:t>
            </a:r>
            <a:r>
              <a:rPr lang="en-US" b="1" dirty="0" err="1"/>
              <a:t>prețuri</a:t>
            </a:r>
            <a:r>
              <a:rPr lang="en-US" b="1" dirty="0"/>
              <a:t> </a:t>
            </a:r>
            <a:r>
              <a:rPr lang="en-US" b="1" dirty="0" err="1"/>
              <a:t>mai</a:t>
            </a:r>
            <a:r>
              <a:rPr lang="en-US" b="1" dirty="0"/>
              <a:t> </a:t>
            </a:r>
            <a:r>
              <a:rPr lang="en-US" b="1" dirty="0" err="1"/>
              <a:t>mari</a:t>
            </a:r>
            <a:r>
              <a:rPr lang="en-US" dirty="0"/>
              <a:t>, </a:t>
            </a:r>
            <a:r>
              <a:rPr lang="en-US" dirty="0" err="1"/>
              <a:t>dar</a:t>
            </a:r>
            <a:r>
              <a:rPr lang="en-US" dirty="0"/>
              <a:t> </a:t>
            </a:r>
            <a:r>
              <a:rPr lang="en-US" dirty="0" err="1"/>
              <a:t>și</a:t>
            </a:r>
            <a:r>
              <a:rPr lang="en-US" dirty="0"/>
              <a:t> cu </a:t>
            </a:r>
            <a:r>
              <a:rPr lang="en-US" b="1" dirty="0" err="1"/>
              <a:t>venituri</a:t>
            </a:r>
            <a:r>
              <a:rPr lang="en-US" b="1" dirty="0"/>
              <a:t> </a:t>
            </a:r>
            <a:r>
              <a:rPr lang="en-US" b="1" dirty="0" err="1"/>
              <a:t>și</a:t>
            </a:r>
            <a:r>
              <a:rPr lang="en-US" b="1" dirty="0"/>
              <a:t> </a:t>
            </a:r>
            <a:r>
              <a:rPr lang="en-US" b="1" dirty="0" err="1"/>
              <a:t>oportunități</a:t>
            </a:r>
            <a:r>
              <a:rPr lang="en-US" b="1" dirty="0"/>
              <a:t> de </a:t>
            </a:r>
            <a:r>
              <a:rPr lang="en-US" b="1" dirty="0" err="1"/>
              <a:t>muncă</a:t>
            </a:r>
            <a:r>
              <a:rPr lang="en-US" b="1" dirty="0"/>
              <a:t> </a:t>
            </a:r>
            <a:r>
              <a:rPr lang="en-US" b="1" dirty="0" err="1"/>
              <a:t>mai</a:t>
            </a:r>
            <a:r>
              <a:rPr lang="en-US" b="1" dirty="0"/>
              <a:t> </a:t>
            </a:r>
            <a:r>
              <a:rPr lang="en-US" b="1" dirty="0" err="1"/>
              <a:t>reduse</a:t>
            </a:r>
            <a:r>
              <a:rPr lang="en-US" dirty="0"/>
              <a:t>.</a:t>
            </a:r>
            <a:endParaRPr lang="ro-RO" dirty="0"/>
          </a:p>
          <a:p>
            <a:pPr>
              <a:spcBef>
                <a:spcPts val="0"/>
              </a:spcBef>
            </a:pPr>
            <a:r>
              <a:rPr lang="ro-RO" b="1" dirty="0"/>
              <a:t>Cauze</a:t>
            </a:r>
            <a:r>
              <a:rPr lang="ro-RO" dirty="0"/>
              <a:t>: </a:t>
            </a:r>
            <a:r>
              <a:rPr lang="en-US" i="1" dirty="0" err="1"/>
              <a:t>creșterea</a:t>
            </a:r>
            <a:r>
              <a:rPr lang="en-US" i="1" dirty="0"/>
              <a:t> </a:t>
            </a:r>
            <a:r>
              <a:rPr lang="en-US" i="1" dirty="0" err="1"/>
              <a:t>bruscă</a:t>
            </a:r>
            <a:r>
              <a:rPr lang="en-US" i="1" dirty="0"/>
              <a:t> a </a:t>
            </a:r>
            <a:r>
              <a:rPr lang="en-US" i="1" dirty="0" err="1"/>
              <a:t>prețurilor</a:t>
            </a:r>
            <a:r>
              <a:rPr lang="en-US" i="1" dirty="0"/>
              <a:t> la </a:t>
            </a:r>
            <a:r>
              <a:rPr lang="en-US" b="1" i="1" dirty="0" err="1"/>
              <a:t>energie</a:t>
            </a:r>
            <a:r>
              <a:rPr lang="en-US" b="1" i="1" dirty="0"/>
              <a:t> </a:t>
            </a:r>
            <a:r>
              <a:rPr lang="en-US" b="1" i="1" dirty="0" err="1"/>
              <a:t>și</a:t>
            </a:r>
            <a:r>
              <a:rPr lang="en-US" b="1" i="1" dirty="0"/>
              <a:t> </a:t>
            </a:r>
            <a:r>
              <a:rPr lang="en-US" b="1" i="1" dirty="0" err="1"/>
              <a:t>materii</a:t>
            </a:r>
            <a:r>
              <a:rPr lang="en-US" b="1" i="1" dirty="0"/>
              <a:t> prime</a:t>
            </a:r>
            <a:r>
              <a:rPr lang="ro-RO" b="1" i="1" dirty="0"/>
              <a:t>, </a:t>
            </a:r>
            <a:r>
              <a:rPr lang="en-US" i="1" dirty="0" err="1"/>
              <a:t>șocuri</a:t>
            </a:r>
            <a:r>
              <a:rPr lang="en-US" i="1" dirty="0"/>
              <a:t> externe </a:t>
            </a:r>
            <a:r>
              <a:rPr lang="en-US" i="1" dirty="0" err="1"/>
              <a:t>sau</a:t>
            </a:r>
            <a:r>
              <a:rPr lang="en-US" i="1" dirty="0"/>
              <a:t> </a:t>
            </a:r>
            <a:r>
              <a:rPr lang="en-US" i="1" dirty="0" err="1"/>
              <a:t>geopolitice</a:t>
            </a:r>
            <a:r>
              <a:rPr lang="ro-RO" i="1" dirty="0"/>
              <a:t>, </a:t>
            </a:r>
            <a:r>
              <a:rPr lang="en-US" i="1" dirty="0" err="1"/>
              <a:t>politici</a:t>
            </a:r>
            <a:r>
              <a:rPr lang="en-US" i="1" dirty="0"/>
              <a:t> </a:t>
            </a:r>
            <a:r>
              <a:rPr lang="en-US" i="1" dirty="0" err="1"/>
              <a:t>economice</a:t>
            </a:r>
            <a:r>
              <a:rPr lang="en-US" i="1" dirty="0"/>
              <a:t> </a:t>
            </a:r>
            <a:r>
              <a:rPr lang="en-US" i="1" dirty="0" err="1"/>
              <a:t>neadecvate</a:t>
            </a:r>
            <a:endParaRPr lang="ru-RU" i="1" dirty="0"/>
          </a:p>
        </p:txBody>
      </p:sp>
      <p:pic>
        <p:nvPicPr>
          <p:cNvPr id="4" name="Picture 3">
            <a:extLst>
              <a:ext uri="{FF2B5EF4-FFF2-40B4-BE49-F238E27FC236}">
                <a16:creationId xmlns:a16="http://schemas.microsoft.com/office/drawing/2014/main" id="{A652E942-A105-A78E-4880-C537BA6F508B}"/>
              </a:ext>
            </a:extLst>
          </p:cNvPr>
          <p:cNvPicPr>
            <a:picLocks noChangeAspect="1"/>
          </p:cNvPicPr>
          <p:nvPr/>
        </p:nvPicPr>
        <p:blipFill>
          <a:blip r:embed="rId2"/>
          <a:stretch>
            <a:fillRect/>
          </a:stretch>
        </p:blipFill>
        <p:spPr>
          <a:xfrm>
            <a:off x="0" y="3895595"/>
            <a:ext cx="3482236" cy="2962405"/>
          </a:xfrm>
          <a:prstGeom prst="rect">
            <a:avLst/>
          </a:prstGeom>
        </p:spPr>
      </p:pic>
    </p:spTree>
    <p:extLst>
      <p:ext uri="{BB962C8B-B14F-4D97-AF65-F5344CB8AC3E}">
        <p14:creationId xmlns:p14="http://schemas.microsoft.com/office/powerpoint/2010/main" val="87146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A9F51-5AD2-9B95-A541-3DE1F08C6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7C3DC-98D9-33D3-FD08-80CC2BD35B16}"/>
              </a:ext>
            </a:extLst>
          </p:cNvPr>
          <p:cNvSpPr>
            <a:spLocks noGrp="1"/>
          </p:cNvSpPr>
          <p:nvPr>
            <p:ph type="title"/>
          </p:nvPr>
        </p:nvSpPr>
        <p:spPr>
          <a:xfrm>
            <a:off x="252919" y="1123837"/>
            <a:ext cx="2947482" cy="2599151"/>
          </a:xfrm>
        </p:spPr>
        <p:txBody>
          <a:bodyPr/>
          <a:lstStyle/>
          <a:p>
            <a:r>
              <a:rPr lang="ro-RO" i="1" dirty="0">
                <a:solidFill>
                  <a:schemeClr val="tx1"/>
                </a:solidFill>
              </a:rPr>
              <a:t>Efectele inflației</a:t>
            </a:r>
            <a:endParaRPr lang="ru-RU" i="1" dirty="0">
              <a:solidFill>
                <a:schemeClr val="tx1"/>
              </a:solidFill>
            </a:endParaRPr>
          </a:p>
        </p:txBody>
      </p:sp>
      <p:sp>
        <p:nvSpPr>
          <p:cNvPr id="3" name="Content Placeholder 2">
            <a:extLst>
              <a:ext uri="{FF2B5EF4-FFF2-40B4-BE49-F238E27FC236}">
                <a16:creationId xmlns:a16="http://schemas.microsoft.com/office/drawing/2014/main" id="{6B394B02-4341-6B59-E70A-4B0983E226BE}"/>
              </a:ext>
            </a:extLst>
          </p:cNvPr>
          <p:cNvSpPr>
            <a:spLocks noGrp="1"/>
          </p:cNvSpPr>
          <p:nvPr>
            <p:ph idx="1"/>
          </p:nvPr>
        </p:nvSpPr>
        <p:spPr>
          <a:xfrm>
            <a:off x="3820438" y="400834"/>
            <a:ext cx="8118643" cy="6162804"/>
          </a:xfrm>
        </p:spPr>
        <p:txBody>
          <a:bodyPr>
            <a:normAutofit fontScale="92500" lnSpcReduction="10000"/>
          </a:bodyPr>
          <a:lstStyle/>
          <a:p>
            <a:pPr>
              <a:spcBef>
                <a:spcPts val="0"/>
              </a:spcBef>
            </a:pPr>
            <a:r>
              <a:rPr lang="en-US" b="1" dirty="0"/>
              <a:t>1. </a:t>
            </a:r>
            <a:r>
              <a:rPr lang="en-US" b="1" dirty="0" err="1"/>
              <a:t>Scăderea</a:t>
            </a:r>
            <a:r>
              <a:rPr lang="en-US" b="1" dirty="0"/>
              <a:t> </a:t>
            </a:r>
            <a:r>
              <a:rPr lang="en-US" b="1" dirty="0" err="1"/>
              <a:t>puterii</a:t>
            </a:r>
            <a:r>
              <a:rPr lang="en-US" b="1" dirty="0"/>
              <a:t> de </a:t>
            </a:r>
            <a:r>
              <a:rPr lang="en-US" b="1" dirty="0" err="1"/>
              <a:t>cumpărare</a:t>
            </a:r>
            <a:br>
              <a:rPr lang="en-US" dirty="0"/>
            </a:br>
            <a:r>
              <a:rPr lang="en-US" dirty="0" err="1"/>
              <a:t>Creșterea</a:t>
            </a:r>
            <a:r>
              <a:rPr lang="en-US" dirty="0"/>
              <a:t> </a:t>
            </a:r>
            <a:r>
              <a:rPr lang="en-US" dirty="0" err="1"/>
              <a:t>prețurilor</a:t>
            </a:r>
            <a:r>
              <a:rPr lang="en-US" dirty="0"/>
              <a:t> reduce </a:t>
            </a:r>
            <a:r>
              <a:rPr lang="en-US" dirty="0" err="1"/>
              <a:t>cantitatea</a:t>
            </a:r>
            <a:r>
              <a:rPr lang="en-US" dirty="0"/>
              <a:t> de </a:t>
            </a:r>
            <a:r>
              <a:rPr lang="en-US" dirty="0" err="1"/>
              <a:t>bunuri</a:t>
            </a:r>
            <a:r>
              <a:rPr lang="en-US" dirty="0"/>
              <a:t> </a:t>
            </a:r>
            <a:r>
              <a:rPr lang="en-US" dirty="0" err="1"/>
              <a:t>și</a:t>
            </a:r>
            <a:r>
              <a:rPr lang="en-US" dirty="0"/>
              <a:t> </a:t>
            </a:r>
            <a:r>
              <a:rPr lang="en-US" dirty="0" err="1"/>
              <a:t>servicii</a:t>
            </a:r>
            <a:r>
              <a:rPr lang="en-US" dirty="0"/>
              <a:t> care </a:t>
            </a:r>
            <a:r>
              <a:rPr lang="en-US" dirty="0" err="1"/>
              <a:t>poate</a:t>
            </a:r>
            <a:r>
              <a:rPr lang="en-US" dirty="0"/>
              <a:t> fi </a:t>
            </a:r>
            <a:r>
              <a:rPr lang="en-US" dirty="0" err="1"/>
              <a:t>cumpărată</a:t>
            </a:r>
            <a:r>
              <a:rPr lang="en-US" dirty="0"/>
              <a:t> cu </a:t>
            </a:r>
            <a:r>
              <a:rPr lang="en-US" dirty="0" err="1"/>
              <a:t>aceeași</a:t>
            </a:r>
            <a:r>
              <a:rPr lang="en-US" dirty="0"/>
              <a:t> </a:t>
            </a:r>
            <a:r>
              <a:rPr lang="en-US" dirty="0" err="1"/>
              <a:t>sumă</a:t>
            </a:r>
            <a:r>
              <a:rPr lang="en-US" dirty="0"/>
              <a:t> de bani.</a:t>
            </a:r>
          </a:p>
          <a:p>
            <a:pPr>
              <a:spcBef>
                <a:spcPts val="0"/>
              </a:spcBef>
            </a:pPr>
            <a:r>
              <a:rPr lang="en-US" b="1" dirty="0"/>
              <a:t>2. </a:t>
            </a:r>
            <a:r>
              <a:rPr lang="en-US" b="1" dirty="0" err="1"/>
              <a:t>Reducerea</a:t>
            </a:r>
            <a:r>
              <a:rPr lang="en-US" b="1" dirty="0"/>
              <a:t> </a:t>
            </a:r>
            <a:r>
              <a:rPr lang="en-US" b="1" dirty="0" err="1"/>
              <a:t>valorii</a:t>
            </a:r>
            <a:r>
              <a:rPr lang="en-US" b="1" dirty="0"/>
              <a:t> </a:t>
            </a:r>
            <a:r>
              <a:rPr lang="en-US" b="1" dirty="0" err="1"/>
              <a:t>reale</a:t>
            </a:r>
            <a:r>
              <a:rPr lang="en-US" b="1" dirty="0"/>
              <a:t> a </a:t>
            </a:r>
            <a:r>
              <a:rPr lang="en-US" b="1" dirty="0" err="1"/>
              <a:t>economiilor</a:t>
            </a:r>
            <a:br>
              <a:rPr lang="en-US" dirty="0"/>
            </a:br>
            <a:r>
              <a:rPr lang="en-US" dirty="0" err="1"/>
              <a:t>Dacă</a:t>
            </a:r>
            <a:r>
              <a:rPr lang="en-US" dirty="0"/>
              <a:t> </a:t>
            </a:r>
            <a:r>
              <a:rPr lang="en-US" dirty="0" err="1"/>
              <a:t>banii</a:t>
            </a:r>
            <a:r>
              <a:rPr lang="en-US" dirty="0"/>
              <a:t> </a:t>
            </a:r>
            <a:r>
              <a:rPr lang="en-US" dirty="0" err="1"/>
              <a:t>economisiți</a:t>
            </a:r>
            <a:r>
              <a:rPr lang="en-US" dirty="0"/>
              <a:t> nu </a:t>
            </a:r>
            <a:r>
              <a:rPr lang="en-US" dirty="0" err="1"/>
              <a:t>generează</a:t>
            </a:r>
            <a:r>
              <a:rPr lang="en-US" dirty="0"/>
              <a:t> un </a:t>
            </a:r>
            <a:r>
              <a:rPr lang="en-US" dirty="0" err="1"/>
              <a:t>randament</a:t>
            </a:r>
            <a:r>
              <a:rPr lang="en-US" dirty="0"/>
              <a:t> cel </a:t>
            </a:r>
            <a:r>
              <a:rPr lang="en-US" dirty="0" err="1"/>
              <a:t>puțin</a:t>
            </a:r>
            <a:r>
              <a:rPr lang="en-US" dirty="0"/>
              <a:t> egal cu </a:t>
            </a:r>
            <a:r>
              <a:rPr lang="en-US" dirty="0" err="1"/>
              <a:t>inflația</a:t>
            </a:r>
            <a:r>
              <a:rPr lang="en-US" dirty="0"/>
              <a:t>, </a:t>
            </a:r>
            <a:r>
              <a:rPr lang="en-US" b="1" dirty="0" err="1"/>
              <a:t>valoarea</a:t>
            </a:r>
            <a:r>
              <a:rPr lang="en-US" b="1" dirty="0"/>
              <a:t> lor </a:t>
            </a:r>
            <a:r>
              <a:rPr lang="en-US" b="1" dirty="0" err="1"/>
              <a:t>reală</a:t>
            </a:r>
            <a:r>
              <a:rPr lang="en-US" b="1" dirty="0"/>
              <a:t> </a:t>
            </a:r>
            <a:r>
              <a:rPr lang="en-US" b="1" dirty="0" err="1"/>
              <a:t>scade</a:t>
            </a:r>
            <a:r>
              <a:rPr lang="en-US" dirty="0"/>
              <a:t>.</a:t>
            </a:r>
          </a:p>
          <a:p>
            <a:pPr>
              <a:spcBef>
                <a:spcPts val="0"/>
              </a:spcBef>
            </a:pPr>
            <a:r>
              <a:rPr lang="en-US" b="1" dirty="0"/>
              <a:t>3. </a:t>
            </a:r>
            <a:r>
              <a:rPr lang="en-US" b="1" dirty="0" err="1"/>
              <a:t>Creșterea</a:t>
            </a:r>
            <a:r>
              <a:rPr lang="en-US" b="1" dirty="0"/>
              <a:t> </a:t>
            </a:r>
            <a:r>
              <a:rPr lang="en-US" b="1" dirty="0" err="1"/>
              <a:t>costului</a:t>
            </a:r>
            <a:r>
              <a:rPr lang="en-US" b="1" dirty="0"/>
              <a:t> </a:t>
            </a:r>
            <a:r>
              <a:rPr lang="en-US" b="1" dirty="0" err="1"/>
              <a:t>vieții</a:t>
            </a:r>
            <a:br>
              <a:rPr lang="en-US" dirty="0"/>
            </a:br>
            <a:r>
              <a:rPr lang="en-US" dirty="0" err="1"/>
              <a:t>Gospodăriile</a:t>
            </a:r>
            <a:r>
              <a:rPr lang="en-US" dirty="0"/>
              <a:t> </a:t>
            </a:r>
            <a:r>
              <a:rPr lang="en-US" dirty="0" err="1"/>
              <a:t>trebuie</a:t>
            </a:r>
            <a:r>
              <a:rPr lang="en-US" dirty="0"/>
              <a:t> </a:t>
            </a:r>
            <a:r>
              <a:rPr lang="en-US" dirty="0" err="1"/>
              <a:t>să</a:t>
            </a:r>
            <a:r>
              <a:rPr lang="en-US" dirty="0"/>
              <a:t> </a:t>
            </a:r>
            <a:r>
              <a:rPr lang="en-US" dirty="0" err="1"/>
              <a:t>cheltuiască</a:t>
            </a:r>
            <a:r>
              <a:rPr lang="en-US" dirty="0"/>
              <a:t> </a:t>
            </a:r>
            <a:r>
              <a:rPr lang="en-US" dirty="0" err="1"/>
              <a:t>mai</a:t>
            </a:r>
            <a:r>
              <a:rPr lang="en-US" dirty="0"/>
              <a:t> </a:t>
            </a:r>
            <a:r>
              <a:rPr lang="en-US" dirty="0" err="1"/>
              <a:t>mult</a:t>
            </a:r>
            <a:r>
              <a:rPr lang="en-US" dirty="0"/>
              <a:t> </a:t>
            </a:r>
            <a:r>
              <a:rPr lang="en-US" dirty="0" err="1"/>
              <a:t>pentru</a:t>
            </a:r>
            <a:r>
              <a:rPr lang="en-US" dirty="0"/>
              <a:t> </a:t>
            </a:r>
            <a:r>
              <a:rPr lang="en-US" dirty="0" err="1"/>
              <a:t>alimente</a:t>
            </a:r>
            <a:r>
              <a:rPr lang="en-US" dirty="0"/>
              <a:t>, </a:t>
            </a:r>
            <a:r>
              <a:rPr lang="en-US" dirty="0" err="1"/>
              <a:t>energie</a:t>
            </a:r>
            <a:r>
              <a:rPr lang="en-US" dirty="0"/>
              <a:t>, transport, </a:t>
            </a:r>
            <a:r>
              <a:rPr lang="en-US" dirty="0" err="1"/>
              <a:t>locuință</a:t>
            </a:r>
            <a:r>
              <a:rPr lang="en-US" dirty="0"/>
              <a:t> </a:t>
            </a:r>
            <a:r>
              <a:rPr lang="en-US" dirty="0" err="1"/>
              <a:t>și</a:t>
            </a:r>
            <a:r>
              <a:rPr lang="en-US" dirty="0"/>
              <a:t> </a:t>
            </a:r>
            <a:r>
              <a:rPr lang="en-US" dirty="0" err="1"/>
              <a:t>alte</a:t>
            </a:r>
            <a:r>
              <a:rPr lang="en-US" dirty="0"/>
              <a:t> </a:t>
            </a:r>
            <a:r>
              <a:rPr lang="en-US" dirty="0" err="1"/>
              <a:t>necesități</a:t>
            </a:r>
            <a:r>
              <a:rPr lang="en-US" dirty="0"/>
              <a:t>.</a:t>
            </a:r>
          </a:p>
          <a:p>
            <a:pPr>
              <a:spcBef>
                <a:spcPts val="0"/>
              </a:spcBef>
            </a:pPr>
            <a:r>
              <a:rPr lang="en-US" b="1" dirty="0"/>
              <a:t>4. </a:t>
            </a:r>
            <a:r>
              <a:rPr lang="en-US" b="1" dirty="0" err="1"/>
              <a:t>Redistribuirea</a:t>
            </a:r>
            <a:r>
              <a:rPr lang="en-US" b="1" dirty="0"/>
              <a:t> </a:t>
            </a:r>
            <a:r>
              <a:rPr lang="en-US" b="1" dirty="0" err="1"/>
              <a:t>veniturilor</a:t>
            </a:r>
            <a:r>
              <a:rPr lang="en-US" b="1" dirty="0"/>
              <a:t> </a:t>
            </a:r>
            <a:r>
              <a:rPr lang="en-US" b="1" dirty="0" err="1"/>
              <a:t>și</a:t>
            </a:r>
            <a:r>
              <a:rPr lang="en-US" b="1" dirty="0"/>
              <a:t> </a:t>
            </a:r>
            <a:r>
              <a:rPr lang="en-US" b="1" dirty="0" err="1"/>
              <a:t>averii</a:t>
            </a:r>
            <a:br>
              <a:rPr lang="en-US" dirty="0"/>
            </a:br>
            <a:r>
              <a:rPr lang="en-US" dirty="0"/>
              <a:t>Inflația </a:t>
            </a:r>
            <a:r>
              <a:rPr lang="en-US" dirty="0" err="1"/>
              <a:t>îi</a:t>
            </a:r>
            <a:r>
              <a:rPr lang="en-US" dirty="0"/>
              <a:t> </a:t>
            </a:r>
            <a:r>
              <a:rPr lang="en-US" dirty="0" err="1"/>
              <a:t>poate</a:t>
            </a:r>
            <a:r>
              <a:rPr lang="en-US" dirty="0"/>
              <a:t> </a:t>
            </a:r>
            <a:r>
              <a:rPr lang="en-US" dirty="0" err="1"/>
              <a:t>avantaja</a:t>
            </a:r>
            <a:r>
              <a:rPr lang="en-US" dirty="0"/>
              <a:t> pe </a:t>
            </a:r>
            <a:r>
              <a:rPr lang="en-US" b="1" dirty="0" err="1"/>
              <a:t>debitori</a:t>
            </a:r>
            <a:r>
              <a:rPr lang="en-US" dirty="0"/>
              <a:t>, </a:t>
            </a:r>
            <a:r>
              <a:rPr lang="en-US" dirty="0" err="1"/>
              <a:t>deoarece</a:t>
            </a:r>
            <a:r>
              <a:rPr lang="en-US" dirty="0"/>
              <a:t> </a:t>
            </a:r>
            <a:r>
              <a:rPr lang="en-US" dirty="0" err="1"/>
              <a:t>rambursează</a:t>
            </a:r>
            <a:r>
              <a:rPr lang="en-US" dirty="0"/>
              <a:t> </a:t>
            </a:r>
            <a:r>
              <a:rPr lang="en-US" dirty="0" err="1"/>
              <a:t>datoriile</a:t>
            </a:r>
            <a:r>
              <a:rPr lang="en-US" dirty="0"/>
              <a:t> cu bani care au o </a:t>
            </a:r>
            <a:r>
              <a:rPr lang="en-US" dirty="0" err="1"/>
              <a:t>putere</a:t>
            </a:r>
            <a:r>
              <a:rPr lang="en-US" dirty="0"/>
              <a:t> de </a:t>
            </a:r>
            <a:r>
              <a:rPr lang="en-US" dirty="0" err="1"/>
              <a:t>cumpărare</a:t>
            </a:r>
            <a:r>
              <a:rPr lang="en-US" dirty="0"/>
              <a:t> </a:t>
            </a:r>
            <a:r>
              <a:rPr lang="en-US" dirty="0" err="1"/>
              <a:t>mai</a:t>
            </a:r>
            <a:r>
              <a:rPr lang="en-US" dirty="0"/>
              <a:t> </a:t>
            </a:r>
            <a:r>
              <a:rPr lang="en-US" dirty="0" err="1"/>
              <a:t>mică</a:t>
            </a:r>
            <a:r>
              <a:rPr lang="en-US" dirty="0"/>
              <a:t>, </a:t>
            </a:r>
            <a:r>
              <a:rPr lang="en-US" dirty="0" err="1"/>
              <a:t>și</a:t>
            </a:r>
            <a:r>
              <a:rPr lang="en-US" dirty="0"/>
              <a:t> </a:t>
            </a:r>
            <a:r>
              <a:rPr lang="en-US" dirty="0" err="1"/>
              <a:t>îi</a:t>
            </a:r>
            <a:r>
              <a:rPr lang="en-US" dirty="0"/>
              <a:t> </a:t>
            </a:r>
            <a:r>
              <a:rPr lang="en-US" dirty="0" err="1"/>
              <a:t>poate</a:t>
            </a:r>
            <a:r>
              <a:rPr lang="en-US" dirty="0"/>
              <a:t> </a:t>
            </a:r>
            <a:r>
              <a:rPr lang="en-US" dirty="0" err="1"/>
              <a:t>dezavantaja</a:t>
            </a:r>
            <a:r>
              <a:rPr lang="en-US" dirty="0"/>
              <a:t> pe </a:t>
            </a:r>
            <a:r>
              <a:rPr lang="en-US" b="1" dirty="0" err="1"/>
              <a:t>creditori</a:t>
            </a:r>
            <a:r>
              <a:rPr lang="en-US" dirty="0"/>
              <a:t> </a:t>
            </a:r>
            <a:r>
              <a:rPr lang="en-US" dirty="0" err="1"/>
              <a:t>și</a:t>
            </a:r>
            <a:r>
              <a:rPr lang="en-US" dirty="0"/>
              <a:t> pe </a:t>
            </a:r>
            <a:r>
              <a:rPr lang="en-US" dirty="0" err="1"/>
              <a:t>persoanele</a:t>
            </a:r>
            <a:r>
              <a:rPr lang="en-US" dirty="0"/>
              <a:t> cu </a:t>
            </a:r>
            <a:r>
              <a:rPr lang="en-US" dirty="0" err="1"/>
              <a:t>venituri</a:t>
            </a:r>
            <a:r>
              <a:rPr lang="en-US" dirty="0"/>
              <a:t> fixe.</a:t>
            </a:r>
          </a:p>
          <a:p>
            <a:pPr>
              <a:spcBef>
                <a:spcPts val="0"/>
              </a:spcBef>
            </a:pPr>
            <a:r>
              <a:rPr lang="en-US" b="1" dirty="0"/>
              <a:t>5. </a:t>
            </a:r>
            <a:r>
              <a:rPr lang="en-US" b="1" dirty="0" err="1"/>
              <a:t>Creșterea</a:t>
            </a:r>
            <a:r>
              <a:rPr lang="en-US" b="1" dirty="0"/>
              <a:t> </a:t>
            </a:r>
            <a:r>
              <a:rPr lang="en-US" b="1" dirty="0" err="1"/>
              <a:t>incertitudinii</a:t>
            </a:r>
            <a:r>
              <a:rPr lang="en-US" b="1" dirty="0"/>
              <a:t> </a:t>
            </a:r>
            <a:r>
              <a:rPr lang="en-US" b="1" dirty="0" err="1"/>
              <a:t>economice</a:t>
            </a:r>
            <a:br>
              <a:rPr lang="en-US" dirty="0"/>
            </a:br>
            <a:r>
              <a:rPr lang="en-US" dirty="0"/>
              <a:t>Inflația </a:t>
            </a:r>
            <a:r>
              <a:rPr lang="en-US" dirty="0" err="1"/>
              <a:t>ridicată</a:t>
            </a:r>
            <a:r>
              <a:rPr lang="en-US" dirty="0"/>
              <a:t> face </a:t>
            </a:r>
            <a:r>
              <a:rPr lang="en-US" dirty="0" err="1"/>
              <a:t>mai</a:t>
            </a:r>
            <a:r>
              <a:rPr lang="en-US" dirty="0"/>
              <a:t> </a:t>
            </a:r>
            <a:r>
              <a:rPr lang="en-US" dirty="0" err="1"/>
              <a:t>dificilă</a:t>
            </a:r>
            <a:r>
              <a:rPr lang="en-US" dirty="0"/>
              <a:t> </a:t>
            </a:r>
            <a:r>
              <a:rPr lang="en-US" dirty="0" err="1"/>
              <a:t>planificarea</a:t>
            </a:r>
            <a:r>
              <a:rPr lang="en-US" dirty="0"/>
              <a:t> </a:t>
            </a:r>
            <a:r>
              <a:rPr lang="en-US" dirty="0" err="1"/>
              <a:t>investițiilor</a:t>
            </a:r>
            <a:r>
              <a:rPr lang="en-US" dirty="0"/>
              <a:t>, </a:t>
            </a:r>
            <a:r>
              <a:rPr lang="en-US" dirty="0" err="1"/>
              <a:t>costurilor</a:t>
            </a:r>
            <a:r>
              <a:rPr lang="en-US" dirty="0"/>
              <a:t> </a:t>
            </a:r>
            <a:r>
              <a:rPr lang="en-US" dirty="0" err="1"/>
              <a:t>și</a:t>
            </a:r>
            <a:r>
              <a:rPr lang="en-US" dirty="0"/>
              <a:t> </a:t>
            </a:r>
            <a:r>
              <a:rPr lang="en-US" dirty="0" err="1"/>
              <a:t>veniturilor</a:t>
            </a:r>
            <a:r>
              <a:rPr lang="en-US" dirty="0"/>
              <a:t>.</a:t>
            </a:r>
          </a:p>
          <a:p>
            <a:pPr>
              <a:spcBef>
                <a:spcPts val="0"/>
              </a:spcBef>
            </a:pPr>
            <a:r>
              <a:rPr lang="en-US" b="1" dirty="0"/>
              <a:t>6. </a:t>
            </a:r>
            <a:r>
              <a:rPr lang="en-US" b="1" dirty="0" err="1"/>
              <a:t>Reducerea</a:t>
            </a:r>
            <a:r>
              <a:rPr lang="en-US" b="1" dirty="0"/>
              <a:t> </a:t>
            </a:r>
            <a:r>
              <a:rPr lang="en-US" b="1" dirty="0" err="1"/>
              <a:t>investițiilor</a:t>
            </a:r>
            <a:r>
              <a:rPr lang="en-US" b="1" dirty="0"/>
              <a:t> </a:t>
            </a:r>
            <a:r>
              <a:rPr lang="en-US" b="1" dirty="0" err="1"/>
              <a:t>și</a:t>
            </a:r>
            <a:r>
              <a:rPr lang="en-US" b="1" dirty="0"/>
              <a:t> a </a:t>
            </a:r>
            <a:r>
              <a:rPr lang="en-US" b="1" dirty="0" err="1"/>
              <a:t>economisirii</a:t>
            </a:r>
            <a:br>
              <a:rPr lang="en-US" dirty="0"/>
            </a:br>
            <a:r>
              <a:rPr lang="en-US" dirty="0"/>
              <a:t>Inflația </a:t>
            </a:r>
            <a:r>
              <a:rPr lang="en-US" dirty="0" err="1"/>
              <a:t>ridicată</a:t>
            </a:r>
            <a:r>
              <a:rPr lang="en-US" dirty="0"/>
              <a:t> </a:t>
            </a:r>
            <a:r>
              <a:rPr lang="en-US" dirty="0" err="1"/>
              <a:t>și</a:t>
            </a:r>
            <a:r>
              <a:rPr lang="en-US" dirty="0"/>
              <a:t> </a:t>
            </a:r>
            <a:r>
              <a:rPr lang="en-US" dirty="0" err="1"/>
              <a:t>imprevizibilă</a:t>
            </a:r>
            <a:r>
              <a:rPr lang="en-US" dirty="0"/>
              <a:t> </a:t>
            </a:r>
            <a:r>
              <a:rPr lang="en-US" dirty="0" err="1"/>
              <a:t>poate</a:t>
            </a:r>
            <a:r>
              <a:rPr lang="en-US" dirty="0"/>
              <a:t> </a:t>
            </a:r>
            <a:r>
              <a:rPr lang="en-US" dirty="0" err="1"/>
              <a:t>determina</a:t>
            </a:r>
            <a:r>
              <a:rPr lang="en-US" dirty="0"/>
              <a:t> </a:t>
            </a:r>
            <a:r>
              <a:rPr lang="en-US" dirty="0" err="1"/>
              <a:t>populația</a:t>
            </a:r>
            <a:r>
              <a:rPr lang="en-US" dirty="0"/>
              <a:t> </a:t>
            </a:r>
            <a:r>
              <a:rPr lang="en-US" dirty="0" err="1"/>
              <a:t>și</a:t>
            </a:r>
            <a:r>
              <a:rPr lang="en-US" dirty="0"/>
              <a:t> </a:t>
            </a:r>
            <a:r>
              <a:rPr lang="en-US" dirty="0" err="1"/>
              <a:t>companiile</a:t>
            </a:r>
            <a:r>
              <a:rPr lang="en-US" dirty="0"/>
              <a:t> </a:t>
            </a:r>
            <a:r>
              <a:rPr lang="en-US" dirty="0" err="1"/>
              <a:t>să</a:t>
            </a:r>
            <a:r>
              <a:rPr lang="en-US" dirty="0"/>
              <a:t> </a:t>
            </a:r>
            <a:r>
              <a:rPr lang="en-US" dirty="0" err="1"/>
              <a:t>amâne</a:t>
            </a:r>
            <a:r>
              <a:rPr lang="en-US" dirty="0"/>
              <a:t> </a:t>
            </a:r>
            <a:r>
              <a:rPr lang="en-US" dirty="0" err="1"/>
              <a:t>investițiile</a:t>
            </a:r>
            <a:r>
              <a:rPr lang="en-US" dirty="0"/>
              <a:t> </a:t>
            </a:r>
            <a:r>
              <a:rPr lang="en-US" dirty="0" err="1"/>
              <a:t>și</a:t>
            </a:r>
            <a:r>
              <a:rPr lang="en-US" dirty="0"/>
              <a:t> </a:t>
            </a:r>
            <a:r>
              <a:rPr lang="en-US" dirty="0" err="1"/>
              <a:t>să</a:t>
            </a:r>
            <a:r>
              <a:rPr lang="en-US" dirty="0"/>
              <a:t> </a:t>
            </a:r>
            <a:r>
              <a:rPr lang="en-US" dirty="0" err="1"/>
              <a:t>reducă</a:t>
            </a:r>
            <a:r>
              <a:rPr lang="en-US" dirty="0"/>
              <a:t> </a:t>
            </a:r>
            <a:r>
              <a:rPr lang="en-US" dirty="0" err="1"/>
              <a:t>economisirea</a:t>
            </a:r>
            <a:r>
              <a:rPr lang="en-US" dirty="0"/>
              <a:t>.</a:t>
            </a:r>
          </a:p>
          <a:p>
            <a:pPr>
              <a:spcBef>
                <a:spcPts val="0"/>
              </a:spcBef>
            </a:pPr>
            <a:r>
              <a:rPr lang="en-US" b="1" dirty="0"/>
              <a:t>7. </a:t>
            </a:r>
            <a:r>
              <a:rPr lang="en-US" b="1" dirty="0" err="1"/>
              <a:t>Creșterea</a:t>
            </a:r>
            <a:r>
              <a:rPr lang="en-US" b="1" dirty="0"/>
              <a:t> </a:t>
            </a:r>
            <a:r>
              <a:rPr lang="en-US" b="1" dirty="0" err="1"/>
              <a:t>ratelor</a:t>
            </a:r>
            <a:r>
              <a:rPr lang="en-US" b="1" dirty="0"/>
              <a:t> </a:t>
            </a:r>
            <a:r>
              <a:rPr lang="en-US" b="1" dirty="0" err="1"/>
              <a:t>dobânzii</a:t>
            </a:r>
            <a:br>
              <a:rPr lang="en-US" dirty="0"/>
            </a:br>
            <a:r>
              <a:rPr lang="en-US" dirty="0" err="1"/>
              <a:t>Băncile</a:t>
            </a:r>
            <a:r>
              <a:rPr lang="en-US" dirty="0"/>
              <a:t> centrale pot majora </a:t>
            </a:r>
            <a:r>
              <a:rPr lang="en-US" dirty="0" err="1"/>
              <a:t>ratele</a:t>
            </a:r>
            <a:r>
              <a:rPr lang="en-US" dirty="0"/>
              <a:t> </a:t>
            </a:r>
            <a:r>
              <a:rPr lang="en-US" dirty="0" err="1"/>
              <a:t>dobânzii</a:t>
            </a:r>
            <a:r>
              <a:rPr lang="en-US" dirty="0"/>
              <a:t> </a:t>
            </a:r>
            <a:r>
              <a:rPr lang="en-US" dirty="0" err="1"/>
              <a:t>pentru</a:t>
            </a:r>
            <a:r>
              <a:rPr lang="en-US" dirty="0"/>
              <a:t> a reduce </a:t>
            </a:r>
            <a:r>
              <a:rPr lang="en-US" dirty="0" err="1"/>
              <a:t>presiunile</a:t>
            </a:r>
            <a:r>
              <a:rPr lang="en-US" dirty="0"/>
              <a:t> </a:t>
            </a:r>
            <a:r>
              <a:rPr lang="en-US" dirty="0" err="1"/>
              <a:t>inflaționiste</a:t>
            </a:r>
            <a:r>
              <a:rPr lang="en-US" dirty="0"/>
              <a:t>, </a:t>
            </a:r>
            <a:r>
              <a:rPr lang="en-US" dirty="0" err="1"/>
              <a:t>ceea</a:t>
            </a:r>
            <a:r>
              <a:rPr lang="en-US" dirty="0"/>
              <a:t> </a:t>
            </a:r>
            <a:r>
              <a:rPr lang="en-US" dirty="0" err="1"/>
              <a:t>ce</a:t>
            </a:r>
            <a:r>
              <a:rPr lang="en-US" dirty="0"/>
              <a:t> </a:t>
            </a:r>
            <a:r>
              <a:rPr lang="en-US" dirty="0" err="1"/>
              <a:t>poate</a:t>
            </a:r>
            <a:r>
              <a:rPr lang="en-US" dirty="0"/>
              <a:t> face </a:t>
            </a:r>
            <a:r>
              <a:rPr lang="en-US" b="1" dirty="0" err="1"/>
              <a:t>creditele</a:t>
            </a:r>
            <a:r>
              <a:rPr lang="en-US" b="1" dirty="0"/>
              <a:t> </a:t>
            </a:r>
            <a:r>
              <a:rPr lang="en-US" b="1" dirty="0" err="1"/>
              <a:t>mai</a:t>
            </a:r>
            <a:r>
              <a:rPr lang="en-US" b="1" dirty="0"/>
              <a:t> </a:t>
            </a:r>
            <a:r>
              <a:rPr lang="en-US" b="1" dirty="0" err="1"/>
              <a:t>scumpe</a:t>
            </a:r>
            <a:r>
              <a:rPr lang="en-US" dirty="0"/>
              <a:t>.</a:t>
            </a:r>
          </a:p>
          <a:p>
            <a:pPr>
              <a:spcBef>
                <a:spcPts val="0"/>
              </a:spcBef>
            </a:pPr>
            <a:r>
              <a:rPr lang="en-US" b="1" dirty="0"/>
              <a:t>8. </a:t>
            </a:r>
            <a:r>
              <a:rPr lang="en-US" b="1" dirty="0" err="1"/>
              <a:t>Diminuarea</a:t>
            </a:r>
            <a:r>
              <a:rPr lang="en-US" b="1" dirty="0"/>
              <a:t> </a:t>
            </a:r>
            <a:r>
              <a:rPr lang="en-US" b="1" dirty="0" err="1"/>
              <a:t>competitivității</a:t>
            </a:r>
            <a:r>
              <a:rPr lang="en-US" b="1" dirty="0"/>
              <a:t> </a:t>
            </a:r>
            <a:r>
              <a:rPr lang="en-US" b="1" dirty="0" err="1"/>
              <a:t>economice</a:t>
            </a:r>
            <a:br>
              <a:rPr lang="en-US" dirty="0"/>
            </a:br>
            <a:r>
              <a:rPr lang="en-US" dirty="0" err="1"/>
              <a:t>Dacă</a:t>
            </a:r>
            <a:r>
              <a:rPr lang="en-US" dirty="0"/>
              <a:t> </a:t>
            </a:r>
            <a:r>
              <a:rPr lang="en-US" dirty="0" err="1"/>
              <a:t>prețurile</a:t>
            </a:r>
            <a:r>
              <a:rPr lang="en-US" dirty="0"/>
              <a:t> interne </a:t>
            </a:r>
            <a:r>
              <a:rPr lang="en-US" dirty="0" err="1"/>
              <a:t>cresc</a:t>
            </a:r>
            <a:r>
              <a:rPr lang="en-US" dirty="0"/>
              <a:t> </a:t>
            </a:r>
            <a:r>
              <a:rPr lang="en-US" dirty="0" err="1"/>
              <a:t>mai</a:t>
            </a:r>
            <a:r>
              <a:rPr lang="en-US" dirty="0"/>
              <a:t> rapid </a:t>
            </a:r>
            <a:r>
              <a:rPr lang="en-US" dirty="0" err="1"/>
              <a:t>decât</a:t>
            </a:r>
            <a:r>
              <a:rPr lang="en-US" dirty="0"/>
              <a:t> </a:t>
            </a:r>
            <a:r>
              <a:rPr lang="en-US" dirty="0" err="1"/>
              <a:t>în</a:t>
            </a:r>
            <a:r>
              <a:rPr lang="en-US" dirty="0"/>
              <a:t> </a:t>
            </a:r>
            <a:r>
              <a:rPr lang="en-US" dirty="0" err="1"/>
              <a:t>alte</a:t>
            </a:r>
            <a:r>
              <a:rPr lang="en-US" dirty="0"/>
              <a:t> </a:t>
            </a:r>
            <a:r>
              <a:rPr lang="en-US" dirty="0" err="1"/>
              <a:t>țări</a:t>
            </a:r>
            <a:r>
              <a:rPr lang="en-US" dirty="0"/>
              <a:t>, </a:t>
            </a:r>
            <a:r>
              <a:rPr lang="en-US" dirty="0" err="1"/>
              <a:t>produsele</a:t>
            </a:r>
            <a:r>
              <a:rPr lang="en-US" dirty="0"/>
              <a:t> </a:t>
            </a:r>
            <a:r>
              <a:rPr lang="en-US" dirty="0" err="1"/>
              <a:t>și</a:t>
            </a:r>
            <a:r>
              <a:rPr lang="en-US" dirty="0"/>
              <a:t> </a:t>
            </a:r>
            <a:r>
              <a:rPr lang="en-US" dirty="0" err="1"/>
              <a:t>serviciile</a:t>
            </a:r>
            <a:r>
              <a:rPr lang="en-US" dirty="0"/>
              <a:t> </a:t>
            </a:r>
            <a:r>
              <a:rPr lang="en-US" dirty="0" err="1"/>
              <a:t>naționale</a:t>
            </a:r>
            <a:r>
              <a:rPr lang="en-US" dirty="0"/>
              <a:t> pot </a:t>
            </a:r>
            <a:r>
              <a:rPr lang="en-US" dirty="0" err="1"/>
              <a:t>deveni</a:t>
            </a:r>
            <a:r>
              <a:rPr lang="en-US" dirty="0"/>
              <a:t> </a:t>
            </a:r>
            <a:r>
              <a:rPr lang="en-US" dirty="0" err="1"/>
              <a:t>mai</a:t>
            </a:r>
            <a:r>
              <a:rPr lang="en-US" dirty="0"/>
              <a:t> </a:t>
            </a:r>
            <a:r>
              <a:rPr lang="en-US" dirty="0" err="1"/>
              <a:t>puțin</a:t>
            </a:r>
            <a:r>
              <a:rPr lang="en-US" dirty="0"/>
              <a:t> competitive.</a:t>
            </a:r>
          </a:p>
          <a:p>
            <a:endParaRPr lang="ru-RU" dirty="0"/>
          </a:p>
        </p:txBody>
      </p:sp>
      <p:pic>
        <p:nvPicPr>
          <p:cNvPr id="4" name="Picture 3">
            <a:extLst>
              <a:ext uri="{FF2B5EF4-FFF2-40B4-BE49-F238E27FC236}">
                <a16:creationId xmlns:a16="http://schemas.microsoft.com/office/drawing/2014/main" id="{4DCA298E-16BA-7B7A-F391-D4B8AB097BA4}"/>
              </a:ext>
            </a:extLst>
          </p:cNvPr>
          <p:cNvPicPr>
            <a:picLocks noChangeAspect="1"/>
          </p:cNvPicPr>
          <p:nvPr/>
        </p:nvPicPr>
        <p:blipFill>
          <a:blip r:embed="rId2"/>
          <a:stretch>
            <a:fillRect/>
          </a:stretch>
        </p:blipFill>
        <p:spPr>
          <a:xfrm>
            <a:off x="0" y="4258849"/>
            <a:ext cx="3820438" cy="2599151"/>
          </a:xfrm>
          <a:prstGeom prst="rect">
            <a:avLst/>
          </a:prstGeom>
        </p:spPr>
      </p:pic>
    </p:spTree>
    <p:extLst>
      <p:ext uri="{BB962C8B-B14F-4D97-AF65-F5344CB8AC3E}">
        <p14:creationId xmlns:p14="http://schemas.microsoft.com/office/powerpoint/2010/main" val="572663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C752B-18EE-F830-A3D7-00EECDA07C62}"/>
              </a:ext>
            </a:extLst>
          </p:cNvPr>
          <p:cNvSpPr>
            <a:spLocks noGrp="1"/>
          </p:cNvSpPr>
          <p:nvPr>
            <p:ph type="title"/>
          </p:nvPr>
        </p:nvSpPr>
        <p:spPr>
          <a:xfrm>
            <a:off x="252919" y="1123837"/>
            <a:ext cx="2947482" cy="2305163"/>
          </a:xfrm>
        </p:spPr>
        <p:txBody>
          <a:bodyPr/>
          <a:lstStyle/>
          <a:p>
            <a:r>
              <a:rPr lang="ro-RO" dirty="0">
                <a:solidFill>
                  <a:schemeClr val="tx1"/>
                </a:solidFill>
              </a:rPr>
              <a:t>Combaterea inflației</a:t>
            </a:r>
            <a:endParaRPr lang="ru-RU" dirty="0">
              <a:solidFill>
                <a:schemeClr val="tx1"/>
              </a:solidFill>
            </a:endParaRPr>
          </a:p>
        </p:txBody>
      </p:sp>
      <p:sp>
        <p:nvSpPr>
          <p:cNvPr id="3" name="Content Placeholder 2">
            <a:extLst>
              <a:ext uri="{FF2B5EF4-FFF2-40B4-BE49-F238E27FC236}">
                <a16:creationId xmlns:a16="http://schemas.microsoft.com/office/drawing/2014/main" id="{F76DDA28-420F-FCD5-3635-582B0F398C8B}"/>
              </a:ext>
            </a:extLst>
          </p:cNvPr>
          <p:cNvSpPr>
            <a:spLocks noGrp="1"/>
          </p:cNvSpPr>
          <p:nvPr>
            <p:ph idx="1"/>
          </p:nvPr>
        </p:nvSpPr>
        <p:spPr>
          <a:xfrm>
            <a:off x="3745282" y="501041"/>
            <a:ext cx="7439186" cy="5824603"/>
          </a:xfrm>
        </p:spPr>
        <p:txBody>
          <a:bodyPr>
            <a:normAutofit fontScale="92500" lnSpcReduction="20000"/>
          </a:bodyPr>
          <a:lstStyle/>
          <a:p>
            <a:pPr algn="ctr">
              <a:spcBef>
                <a:spcPts val="0"/>
              </a:spcBef>
            </a:pPr>
            <a:r>
              <a:rPr lang="en-US" b="1" dirty="0" err="1"/>
              <a:t>Măsuri</a:t>
            </a:r>
            <a:r>
              <a:rPr lang="en-US" b="1" dirty="0"/>
              <a:t> de </a:t>
            </a:r>
            <a:r>
              <a:rPr lang="en-US" b="1" dirty="0" err="1"/>
              <a:t>combatere</a:t>
            </a:r>
            <a:r>
              <a:rPr lang="en-US" b="1" dirty="0"/>
              <a:t> (</a:t>
            </a:r>
            <a:r>
              <a:rPr lang="en-US" b="1" dirty="0" err="1"/>
              <a:t>Politici</a:t>
            </a:r>
            <a:r>
              <a:rPr lang="en-US" b="1" dirty="0"/>
              <a:t> </a:t>
            </a:r>
            <a:r>
              <a:rPr lang="en-US" b="1" dirty="0" err="1"/>
              <a:t>antiinflaționiste</a:t>
            </a:r>
            <a:r>
              <a:rPr lang="en-US" b="1" dirty="0"/>
              <a:t>)</a:t>
            </a:r>
            <a:r>
              <a:rPr lang="ro-RO" b="1" dirty="0"/>
              <a:t>:</a:t>
            </a:r>
          </a:p>
          <a:p>
            <a:pPr algn="ctr">
              <a:spcBef>
                <a:spcPts val="0"/>
              </a:spcBef>
            </a:pPr>
            <a:endParaRPr lang="ru-RU" dirty="0"/>
          </a:p>
          <a:p>
            <a:pPr lvl="0">
              <a:spcBef>
                <a:spcPts val="0"/>
              </a:spcBef>
            </a:pPr>
            <a:r>
              <a:rPr lang="en-US" b="1" dirty="0" err="1"/>
              <a:t>Politica</a:t>
            </a:r>
            <a:r>
              <a:rPr lang="en-US" b="1" dirty="0"/>
              <a:t> </a:t>
            </a:r>
            <a:r>
              <a:rPr lang="en-US" b="1" dirty="0" err="1"/>
              <a:t>monetară</a:t>
            </a:r>
            <a:r>
              <a:rPr lang="en-US" b="1" dirty="0"/>
              <a:t> </a:t>
            </a:r>
            <a:r>
              <a:rPr lang="en-US" b="1" dirty="0" err="1"/>
              <a:t>restrictivă</a:t>
            </a:r>
            <a:r>
              <a:rPr lang="en-US" b="1" dirty="0"/>
              <a:t>:</a:t>
            </a:r>
            <a:r>
              <a:rPr lang="en-US" dirty="0"/>
              <a:t> </a:t>
            </a:r>
            <a:r>
              <a:rPr lang="en-US" dirty="0" err="1"/>
              <a:t>Realizată</a:t>
            </a:r>
            <a:r>
              <a:rPr lang="en-US" dirty="0"/>
              <a:t> de Banca </a:t>
            </a:r>
            <a:r>
              <a:rPr lang="en-US" dirty="0" err="1"/>
              <a:t>Centrală</a:t>
            </a:r>
            <a:r>
              <a:rPr lang="en-US" dirty="0"/>
              <a:t> </a:t>
            </a:r>
            <a:r>
              <a:rPr lang="en-US" dirty="0" err="1"/>
              <a:t>prin</a:t>
            </a:r>
            <a:r>
              <a:rPr lang="en-US" dirty="0"/>
              <a:t> </a:t>
            </a:r>
            <a:r>
              <a:rPr lang="en-US" b="1" dirty="0" err="1"/>
              <a:t>creșterea</a:t>
            </a:r>
            <a:r>
              <a:rPr lang="en-US" b="1" dirty="0"/>
              <a:t> </a:t>
            </a:r>
            <a:r>
              <a:rPr lang="en-US" b="1" dirty="0" err="1"/>
              <a:t>ratei</a:t>
            </a:r>
            <a:r>
              <a:rPr lang="en-US" b="1" dirty="0"/>
              <a:t> </a:t>
            </a:r>
            <a:r>
              <a:rPr lang="en-US" b="1" dirty="0" err="1"/>
              <a:t>dobânzii</a:t>
            </a:r>
            <a:r>
              <a:rPr lang="en-US" b="1" dirty="0"/>
              <a:t> de </a:t>
            </a:r>
            <a:r>
              <a:rPr lang="en-US" b="1" dirty="0" err="1"/>
              <a:t>referință</a:t>
            </a:r>
            <a:r>
              <a:rPr lang="en-US" dirty="0"/>
              <a:t>. </a:t>
            </a:r>
            <a:r>
              <a:rPr lang="en-US" dirty="0" err="1"/>
              <a:t>Acest</a:t>
            </a:r>
            <a:r>
              <a:rPr lang="en-US" dirty="0"/>
              <a:t> </a:t>
            </a:r>
            <a:r>
              <a:rPr lang="en-US" dirty="0" err="1"/>
              <a:t>lucru</a:t>
            </a:r>
            <a:r>
              <a:rPr lang="en-US" dirty="0"/>
              <a:t> </a:t>
            </a:r>
            <a:r>
              <a:rPr lang="en-US" dirty="0" err="1"/>
              <a:t>scumpește</a:t>
            </a:r>
            <a:r>
              <a:rPr lang="en-US" dirty="0"/>
              <a:t> </a:t>
            </a:r>
            <a:r>
              <a:rPr lang="en-US" dirty="0" err="1"/>
              <a:t>creditele</a:t>
            </a:r>
            <a:r>
              <a:rPr lang="en-US" dirty="0"/>
              <a:t>, </a:t>
            </a:r>
            <a:r>
              <a:rPr lang="en-US" dirty="0" err="1"/>
              <a:t>scade</a:t>
            </a:r>
            <a:r>
              <a:rPr lang="en-US" dirty="0"/>
              <a:t> </a:t>
            </a:r>
            <a:r>
              <a:rPr lang="en-US" dirty="0" err="1"/>
              <a:t>consumul</a:t>
            </a:r>
            <a:r>
              <a:rPr lang="en-US" dirty="0"/>
              <a:t> </a:t>
            </a:r>
            <a:r>
              <a:rPr lang="en-US" dirty="0" err="1"/>
              <a:t>și</a:t>
            </a:r>
            <a:r>
              <a:rPr lang="en-US" dirty="0"/>
              <a:t> </a:t>
            </a:r>
            <a:r>
              <a:rPr lang="en-US" dirty="0" err="1"/>
              <a:t>frânează</a:t>
            </a:r>
            <a:r>
              <a:rPr lang="en-US" dirty="0"/>
              <a:t> </a:t>
            </a:r>
            <a:r>
              <a:rPr lang="en-US" dirty="0" err="1"/>
              <a:t>cererea</a:t>
            </a:r>
            <a:r>
              <a:rPr lang="en-US" dirty="0"/>
              <a:t>.</a:t>
            </a:r>
            <a:endParaRPr lang="ro-RO" dirty="0"/>
          </a:p>
          <a:p>
            <a:pPr lvl="0">
              <a:spcBef>
                <a:spcPts val="0"/>
              </a:spcBef>
            </a:pPr>
            <a:endParaRPr lang="ru-RU" dirty="0"/>
          </a:p>
          <a:p>
            <a:pPr lvl="0">
              <a:spcBef>
                <a:spcPts val="0"/>
              </a:spcBef>
            </a:pPr>
            <a:r>
              <a:rPr lang="en-US" b="1" dirty="0" err="1"/>
              <a:t>Politica</a:t>
            </a:r>
            <a:r>
              <a:rPr lang="en-US" b="1" dirty="0"/>
              <a:t> </a:t>
            </a:r>
            <a:r>
              <a:rPr lang="en-US" b="1" dirty="0" err="1"/>
              <a:t>fiscală</a:t>
            </a:r>
            <a:r>
              <a:rPr lang="en-US" b="1" dirty="0"/>
              <a:t> </a:t>
            </a:r>
            <a:r>
              <a:rPr lang="en-US" b="1" dirty="0" err="1"/>
              <a:t>austeră</a:t>
            </a:r>
            <a:r>
              <a:rPr lang="en-US" b="1" dirty="0"/>
              <a:t>:</a:t>
            </a:r>
            <a:r>
              <a:rPr lang="en-US" dirty="0"/>
              <a:t> </a:t>
            </a:r>
            <a:r>
              <a:rPr lang="en-US" dirty="0" err="1"/>
              <a:t>Reducerea</a:t>
            </a:r>
            <a:r>
              <a:rPr lang="en-US" dirty="0"/>
              <a:t> </a:t>
            </a:r>
            <a:r>
              <a:rPr lang="en-US" dirty="0" err="1"/>
              <a:t>cheltuielilor</a:t>
            </a:r>
            <a:r>
              <a:rPr lang="en-US" dirty="0"/>
              <a:t> </a:t>
            </a:r>
            <a:r>
              <a:rPr lang="en-US" dirty="0" err="1"/>
              <a:t>publice</a:t>
            </a:r>
            <a:r>
              <a:rPr lang="en-US" dirty="0"/>
              <a:t> </a:t>
            </a:r>
            <a:r>
              <a:rPr lang="en-US" dirty="0" err="1"/>
              <a:t>și</a:t>
            </a:r>
            <a:r>
              <a:rPr lang="en-US" dirty="0"/>
              <a:t>/</a:t>
            </a:r>
            <a:r>
              <a:rPr lang="en-US" dirty="0" err="1"/>
              <a:t>sau</a:t>
            </a:r>
            <a:r>
              <a:rPr lang="en-US" dirty="0"/>
              <a:t> </a:t>
            </a:r>
            <a:r>
              <a:rPr lang="en-US" dirty="0" err="1"/>
              <a:t>creșterea</a:t>
            </a:r>
            <a:r>
              <a:rPr lang="en-US" dirty="0"/>
              <a:t> </a:t>
            </a:r>
            <a:r>
              <a:rPr lang="en-US" dirty="0" err="1"/>
              <a:t>taxelor</a:t>
            </a:r>
            <a:r>
              <a:rPr lang="en-US" dirty="0"/>
              <a:t> </a:t>
            </a:r>
            <a:r>
              <a:rPr lang="en-US" dirty="0" err="1"/>
              <a:t>pentru</a:t>
            </a:r>
            <a:r>
              <a:rPr lang="en-US" dirty="0"/>
              <a:t> a </a:t>
            </a:r>
            <a:r>
              <a:rPr lang="en-US" dirty="0" err="1"/>
              <a:t>diminua</a:t>
            </a:r>
            <a:r>
              <a:rPr lang="en-US" dirty="0"/>
              <a:t> masa </a:t>
            </a:r>
            <a:r>
              <a:rPr lang="en-US" dirty="0" err="1"/>
              <a:t>monetară</a:t>
            </a:r>
            <a:r>
              <a:rPr lang="en-US" dirty="0"/>
              <a:t> din </a:t>
            </a:r>
            <a:r>
              <a:rPr lang="en-US" dirty="0" err="1"/>
              <a:t>economie</a:t>
            </a:r>
            <a:r>
              <a:rPr lang="en-US" dirty="0"/>
              <a:t>.</a:t>
            </a:r>
            <a:endParaRPr lang="ro-RO" dirty="0"/>
          </a:p>
          <a:p>
            <a:pPr lvl="0">
              <a:spcBef>
                <a:spcPts val="0"/>
              </a:spcBef>
            </a:pPr>
            <a:endParaRPr lang="ru-RU" dirty="0"/>
          </a:p>
          <a:p>
            <a:pPr lvl="0">
              <a:spcBef>
                <a:spcPts val="0"/>
              </a:spcBef>
            </a:pPr>
            <a:r>
              <a:rPr lang="en-US" b="1" dirty="0" err="1"/>
              <a:t>Politici</a:t>
            </a:r>
            <a:r>
              <a:rPr lang="en-US" b="1" dirty="0"/>
              <a:t> de </a:t>
            </a:r>
            <a:r>
              <a:rPr lang="en-US" b="1" dirty="0" err="1"/>
              <a:t>ofertă</a:t>
            </a:r>
            <a:r>
              <a:rPr lang="en-US" b="1" dirty="0"/>
              <a:t>:</a:t>
            </a:r>
            <a:r>
              <a:rPr lang="en-US" dirty="0"/>
              <a:t> </a:t>
            </a:r>
            <a:r>
              <a:rPr lang="ru-RU" dirty="0" err="1"/>
              <a:t>investiții</a:t>
            </a:r>
            <a:r>
              <a:rPr lang="ru-RU" dirty="0"/>
              <a:t> </a:t>
            </a:r>
            <a:r>
              <a:rPr lang="ru-RU" dirty="0" err="1"/>
              <a:t>în</a:t>
            </a:r>
            <a:r>
              <a:rPr lang="ru-RU" dirty="0"/>
              <a:t> </a:t>
            </a:r>
            <a:r>
              <a:rPr lang="ru-RU" dirty="0" err="1"/>
              <a:t>infrastructură</a:t>
            </a:r>
            <a:r>
              <a:rPr lang="ru-RU" dirty="0"/>
              <a:t>; </a:t>
            </a:r>
          </a:p>
          <a:p>
            <a:pPr lvl="0">
              <a:spcBef>
                <a:spcPts val="0"/>
              </a:spcBef>
            </a:pPr>
            <a:r>
              <a:rPr lang="ru-RU" dirty="0" err="1"/>
              <a:t>dezvoltarea</a:t>
            </a:r>
            <a:r>
              <a:rPr lang="ru-RU" dirty="0"/>
              <a:t> </a:t>
            </a:r>
            <a:r>
              <a:rPr lang="ru-RU" dirty="0" err="1"/>
              <a:t>productivității</a:t>
            </a:r>
            <a:r>
              <a:rPr lang="ru-RU" dirty="0"/>
              <a:t>; </a:t>
            </a:r>
            <a:r>
              <a:rPr lang="ru-RU" dirty="0" err="1"/>
              <a:t>tehnologizare</a:t>
            </a:r>
            <a:r>
              <a:rPr lang="ru-RU" dirty="0"/>
              <a:t>; </a:t>
            </a:r>
          </a:p>
          <a:p>
            <a:pPr lvl="0">
              <a:spcBef>
                <a:spcPts val="0"/>
              </a:spcBef>
            </a:pPr>
            <a:r>
              <a:rPr lang="en-US" dirty="0" err="1"/>
              <a:t>reducerea</a:t>
            </a:r>
            <a:r>
              <a:rPr lang="en-US" dirty="0"/>
              <a:t> </a:t>
            </a:r>
            <a:r>
              <a:rPr lang="en-US" dirty="0" err="1"/>
              <a:t>blocajelor</a:t>
            </a:r>
            <a:r>
              <a:rPr lang="en-US" dirty="0"/>
              <a:t> din </a:t>
            </a:r>
            <a:r>
              <a:rPr lang="en-US" dirty="0" err="1"/>
              <a:t>lanțurile</a:t>
            </a:r>
            <a:r>
              <a:rPr lang="en-US" dirty="0"/>
              <a:t> de </a:t>
            </a:r>
            <a:r>
              <a:rPr lang="en-US" dirty="0" err="1"/>
              <a:t>aprovizionare</a:t>
            </a:r>
            <a:r>
              <a:rPr lang="en-US" dirty="0"/>
              <a:t>; </a:t>
            </a:r>
            <a:endParaRPr lang="ru-RU" dirty="0"/>
          </a:p>
          <a:p>
            <a:pPr>
              <a:spcBef>
                <a:spcPts val="0"/>
              </a:spcBef>
            </a:pPr>
            <a:r>
              <a:rPr lang="en-US" dirty="0"/>
              <a:t>S</a:t>
            </a:r>
            <a:r>
              <a:rPr lang="ru-RU" dirty="0" err="1"/>
              <a:t>timularea</a:t>
            </a:r>
            <a:r>
              <a:rPr lang="ru-RU" dirty="0"/>
              <a:t> </a:t>
            </a:r>
            <a:r>
              <a:rPr lang="ru-RU" dirty="0" err="1"/>
              <a:t>investițiilor</a:t>
            </a:r>
            <a:r>
              <a:rPr lang="ru-RU" dirty="0"/>
              <a:t> </a:t>
            </a:r>
            <a:r>
              <a:rPr lang="ru-RU" dirty="0" err="1"/>
              <a:t>productive</a:t>
            </a:r>
            <a:endParaRPr lang="ro-RO" dirty="0"/>
          </a:p>
          <a:p>
            <a:pPr algn="ctr"/>
            <a:r>
              <a:rPr lang="en-US" b="1" dirty="0" err="1"/>
              <a:t>Măsuri</a:t>
            </a:r>
            <a:r>
              <a:rPr lang="en-US" b="1" dirty="0"/>
              <a:t> administrative</a:t>
            </a:r>
            <a:endParaRPr lang="en-US" dirty="0"/>
          </a:p>
          <a:p>
            <a:pPr>
              <a:lnSpc>
                <a:spcPct val="120000"/>
              </a:lnSpc>
            </a:pPr>
            <a:r>
              <a:rPr lang="en-US" dirty="0" err="1"/>
              <a:t>Reglementarea</a:t>
            </a:r>
            <a:r>
              <a:rPr lang="en-US" dirty="0"/>
              <a:t> </a:t>
            </a:r>
            <a:r>
              <a:rPr lang="en-US" dirty="0" err="1"/>
              <a:t>trebuie</a:t>
            </a:r>
            <a:r>
              <a:rPr lang="en-US" dirty="0"/>
              <a:t> </a:t>
            </a:r>
            <a:r>
              <a:rPr lang="en-US" dirty="0" err="1"/>
              <a:t>utilizatetemporară</a:t>
            </a:r>
            <a:r>
              <a:rPr lang="en-US" dirty="0"/>
              <a:t> a </a:t>
            </a:r>
            <a:r>
              <a:rPr lang="en-US" dirty="0" err="1"/>
              <a:t>unor</a:t>
            </a:r>
            <a:r>
              <a:rPr lang="en-US" dirty="0"/>
              <a:t> </a:t>
            </a:r>
            <a:r>
              <a:rPr lang="en-US" dirty="0" err="1"/>
              <a:t>prețuri</a:t>
            </a:r>
            <a:r>
              <a:rPr lang="en-US" dirty="0"/>
              <a:t>, </a:t>
            </a:r>
            <a:r>
              <a:rPr lang="en-US" dirty="0" err="1"/>
              <a:t>în</a:t>
            </a:r>
            <a:r>
              <a:rPr lang="en-US" dirty="0"/>
              <a:t> </a:t>
            </a:r>
            <a:r>
              <a:rPr lang="en-US" dirty="0" err="1"/>
              <a:t>situații</a:t>
            </a:r>
            <a:r>
              <a:rPr lang="en-US" dirty="0"/>
              <a:t> </a:t>
            </a:r>
            <a:r>
              <a:rPr lang="en-US" dirty="0" err="1"/>
              <a:t>excepționale</a:t>
            </a:r>
            <a:r>
              <a:rPr lang="en-US" dirty="0"/>
              <a:t>; </a:t>
            </a:r>
          </a:p>
          <a:p>
            <a:pPr>
              <a:lnSpc>
                <a:spcPct val="120000"/>
              </a:lnSpc>
            </a:pPr>
            <a:r>
              <a:rPr lang="en-US" dirty="0" err="1"/>
              <a:t>Compensarea</a:t>
            </a:r>
            <a:r>
              <a:rPr lang="en-US" dirty="0"/>
              <a:t> </a:t>
            </a:r>
            <a:r>
              <a:rPr lang="en-US" dirty="0" err="1"/>
              <a:t>sau</a:t>
            </a:r>
            <a:r>
              <a:rPr lang="en-US" dirty="0"/>
              <a:t> </a:t>
            </a:r>
            <a:r>
              <a:rPr lang="en-US" dirty="0" err="1"/>
              <a:t>subvenționarea</a:t>
            </a:r>
            <a:r>
              <a:rPr lang="en-US" dirty="0"/>
              <a:t> </a:t>
            </a:r>
            <a:r>
              <a:rPr lang="en-US" dirty="0" err="1"/>
              <a:t>temporară</a:t>
            </a:r>
            <a:r>
              <a:rPr lang="en-US" dirty="0"/>
              <a:t> a </a:t>
            </a:r>
            <a:r>
              <a:rPr lang="en-US" dirty="0" err="1"/>
              <a:t>unor</a:t>
            </a:r>
            <a:r>
              <a:rPr lang="en-US" dirty="0"/>
              <a:t> </a:t>
            </a:r>
            <a:r>
              <a:rPr lang="en-US" dirty="0" err="1"/>
              <a:t>categorii</a:t>
            </a:r>
            <a:r>
              <a:rPr lang="en-US" dirty="0"/>
              <a:t> </a:t>
            </a:r>
            <a:r>
              <a:rPr lang="en-US" dirty="0" err="1"/>
              <a:t>vulnerabile</a:t>
            </a:r>
            <a:r>
              <a:rPr lang="en-US" dirty="0"/>
              <a:t>; </a:t>
            </a:r>
          </a:p>
          <a:p>
            <a:pPr>
              <a:lnSpc>
                <a:spcPct val="120000"/>
              </a:lnSpc>
            </a:pPr>
            <a:r>
              <a:rPr lang="en-US" dirty="0" err="1"/>
              <a:t>Monitorizarea</a:t>
            </a:r>
            <a:r>
              <a:rPr lang="en-US" dirty="0"/>
              <a:t> </a:t>
            </a:r>
            <a:r>
              <a:rPr lang="en-US" dirty="0" err="1"/>
              <a:t>practicilor</a:t>
            </a:r>
            <a:r>
              <a:rPr lang="en-US" dirty="0"/>
              <a:t> </a:t>
            </a:r>
            <a:r>
              <a:rPr lang="en-US" dirty="0" err="1"/>
              <a:t>anticoncurențiale</a:t>
            </a:r>
            <a:r>
              <a:rPr lang="en-US" dirty="0"/>
              <a:t>. </a:t>
            </a:r>
          </a:p>
          <a:p>
            <a:pPr>
              <a:lnSpc>
                <a:spcPct val="120000"/>
              </a:lnSpc>
            </a:pPr>
            <a:r>
              <a:rPr lang="en-US" dirty="0"/>
              <a:t>⚠️ </a:t>
            </a:r>
            <a:r>
              <a:rPr lang="en-US" dirty="0" err="1"/>
              <a:t>Aceste</a:t>
            </a:r>
            <a:r>
              <a:rPr lang="en-US" dirty="0"/>
              <a:t> </a:t>
            </a:r>
            <a:r>
              <a:rPr lang="en-US" dirty="0" err="1"/>
              <a:t>măsuri</a:t>
            </a:r>
            <a:r>
              <a:rPr lang="en-US" dirty="0"/>
              <a:t>  cu </a:t>
            </a:r>
            <a:r>
              <a:rPr lang="en-US" dirty="0" err="1"/>
              <a:t>prudență</a:t>
            </a:r>
            <a:r>
              <a:rPr lang="en-US" dirty="0"/>
              <a:t>, </a:t>
            </a:r>
            <a:r>
              <a:rPr lang="en-US" dirty="0" err="1"/>
              <a:t>deoarece</a:t>
            </a:r>
            <a:r>
              <a:rPr lang="en-US" dirty="0"/>
              <a:t> </a:t>
            </a:r>
            <a:r>
              <a:rPr lang="en-US" b="1" dirty="0" err="1"/>
              <a:t>înghețarea</a:t>
            </a:r>
            <a:r>
              <a:rPr lang="en-US" b="1" dirty="0"/>
              <a:t> </a:t>
            </a:r>
            <a:r>
              <a:rPr lang="en-US" b="1" dirty="0" err="1"/>
              <a:t>artificială</a:t>
            </a:r>
            <a:r>
              <a:rPr lang="en-US" b="1" dirty="0"/>
              <a:t> a </a:t>
            </a:r>
            <a:r>
              <a:rPr lang="en-US" b="1" dirty="0" err="1"/>
              <a:t>prețurilor</a:t>
            </a:r>
            <a:r>
              <a:rPr lang="en-US" b="1" dirty="0"/>
              <a:t> </a:t>
            </a:r>
            <a:r>
              <a:rPr lang="en-US" b="1" dirty="0" err="1"/>
              <a:t>poate</a:t>
            </a:r>
            <a:r>
              <a:rPr lang="en-US" b="1" dirty="0"/>
              <a:t> genera </a:t>
            </a:r>
            <a:r>
              <a:rPr lang="en-US" b="1" dirty="0" err="1"/>
              <a:t>penurie</a:t>
            </a:r>
            <a:r>
              <a:rPr lang="en-US" b="1" dirty="0"/>
              <a:t> </a:t>
            </a:r>
            <a:r>
              <a:rPr lang="en-US" b="1" dirty="0" err="1"/>
              <a:t>și</a:t>
            </a:r>
            <a:r>
              <a:rPr lang="en-US" b="1" dirty="0"/>
              <a:t> </a:t>
            </a:r>
            <a:r>
              <a:rPr lang="en-US" b="1" dirty="0" err="1"/>
              <a:t>inflație</a:t>
            </a:r>
            <a:r>
              <a:rPr lang="en-US" b="1" dirty="0"/>
              <a:t> </a:t>
            </a:r>
            <a:r>
              <a:rPr lang="en-US" b="1" dirty="0" err="1"/>
              <a:t>reprimată</a:t>
            </a:r>
            <a:r>
              <a:rPr lang="en-US" dirty="0"/>
              <a:t>.</a:t>
            </a:r>
          </a:p>
          <a:p>
            <a:pPr>
              <a:spcBef>
                <a:spcPts val="0"/>
              </a:spcBef>
            </a:pPr>
            <a:endParaRPr lang="ru-RU" dirty="0"/>
          </a:p>
        </p:txBody>
      </p:sp>
      <p:pic>
        <p:nvPicPr>
          <p:cNvPr id="4" name="Picture 3">
            <a:extLst>
              <a:ext uri="{FF2B5EF4-FFF2-40B4-BE49-F238E27FC236}">
                <a16:creationId xmlns:a16="http://schemas.microsoft.com/office/drawing/2014/main" id="{919D2819-8720-0775-6307-81F6B3CA1ABF}"/>
              </a:ext>
            </a:extLst>
          </p:cNvPr>
          <p:cNvPicPr>
            <a:picLocks noChangeAspect="1"/>
          </p:cNvPicPr>
          <p:nvPr/>
        </p:nvPicPr>
        <p:blipFill>
          <a:blip r:embed="rId2"/>
          <a:stretch>
            <a:fillRect/>
          </a:stretch>
        </p:blipFill>
        <p:spPr>
          <a:xfrm>
            <a:off x="0" y="4045907"/>
            <a:ext cx="3745282" cy="2812093"/>
          </a:xfrm>
          <a:prstGeom prst="rect">
            <a:avLst/>
          </a:prstGeom>
        </p:spPr>
      </p:pic>
    </p:spTree>
    <p:extLst>
      <p:ext uri="{BB962C8B-B14F-4D97-AF65-F5344CB8AC3E}">
        <p14:creationId xmlns:p14="http://schemas.microsoft.com/office/powerpoint/2010/main" val="1963586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79186-33A9-F2FC-4614-C0B953C0FD1B}"/>
              </a:ext>
            </a:extLst>
          </p:cNvPr>
          <p:cNvSpPr>
            <a:spLocks noGrp="1"/>
          </p:cNvSpPr>
          <p:nvPr>
            <p:ph type="title"/>
          </p:nvPr>
        </p:nvSpPr>
        <p:spPr/>
        <p:txBody>
          <a:bodyPr>
            <a:normAutofit/>
          </a:bodyPr>
          <a:lstStyle/>
          <a:p>
            <a:pPr algn="ctr"/>
            <a:r>
              <a:rPr lang="ro-RO" dirty="0">
                <a:solidFill>
                  <a:schemeClr val="tx1"/>
                </a:solidFill>
              </a:rPr>
              <a:t>Cursul valutar</a:t>
            </a:r>
            <a:br>
              <a:rPr lang="ro-RO" dirty="0">
                <a:solidFill>
                  <a:schemeClr val="tx1"/>
                </a:solidFill>
              </a:rPr>
            </a:br>
            <a:br>
              <a:rPr lang="ro-RO" dirty="0">
                <a:solidFill>
                  <a:schemeClr val="tx1"/>
                </a:solidFill>
              </a:rPr>
            </a:br>
            <a:r>
              <a:rPr lang="en-US" sz="2200" b="1" dirty="0">
                <a:solidFill>
                  <a:schemeClr val="tx1"/>
                </a:solidFill>
              </a:rPr>
              <a:t>1 EUR = 19,50 MDL</a:t>
            </a:r>
            <a:br>
              <a:rPr lang="en-US" sz="2200" dirty="0">
                <a:solidFill>
                  <a:schemeClr val="tx1"/>
                </a:solidFill>
              </a:rPr>
            </a:br>
            <a:r>
              <a:rPr lang="en-US" sz="2200" dirty="0" err="1">
                <a:solidFill>
                  <a:schemeClr val="tx1"/>
                </a:solidFill>
              </a:rPr>
              <a:t>înseamnă</a:t>
            </a:r>
            <a:r>
              <a:rPr lang="en-US" sz="2200" dirty="0">
                <a:solidFill>
                  <a:schemeClr val="tx1"/>
                </a:solidFill>
              </a:rPr>
              <a:t> </a:t>
            </a:r>
            <a:r>
              <a:rPr lang="en-US" sz="2200" dirty="0" err="1">
                <a:solidFill>
                  <a:schemeClr val="tx1"/>
                </a:solidFill>
              </a:rPr>
              <a:t>că</a:t>
            </a:r>
            <a:r>
              <a:rPr lang="en-US" sz="2200" dirty="0">
                <a:solidFill>
                  <a:schemeClr val="tx1"/>
                </a:solidFill>
              </a:rPr>
              <a:t> </a:t>
            </a:r>
            <a:r>
              <a:rPr lang="en-US" sz="2200" dirty="0" err="1">
                <a:solidFill>
                  <a:schemeClr val="tx1"/>
                </a:solidFill>
              </a:rPr>
              <a:t>pentru</a:t>
            </a:r>
            <a:r>
              <a:rPr lang="en-US" sz="2200" dirty="0">
                <a:solidFill>
                  <a:schemeClr val="tx1"/>
                </a:solidFill>
              </a:rPr>
              <a:t> a </a:t>
            </a:r>
            <a:r>
              <a:rPr lang="en-US" sz="2200" dirty="0" err="1">
                <a:solidFill>
                  <a:schemeClr val="tx1"/>
                </a:solidFill>
              </a:rPr>
              <a:t>cumpăra</a:t>
            </a:r>
            <a:r>
              <a:rPr lang="en-US" sz="2200" dirty="0">
                <a:solidFill>
                  <a:schemeClr val="tx1"/>
                </a:solidFill>
              </a:rPr>
              <a:t> 1 euro sunt </a:t>
            </a:r>
            <a:r>
              <a:rPr lang="en-US" sz="2200" dirty="0" err="1">
                <a:solidFill>
                  <a:schemeClr val="tx1"/>
                </a:solidFill>
              </a:rPr>
              <a:t>necesari</a:t>
            </a:r>
            <a:r>
              <a:rPr lang="en-US" sz="2200" dirty="0">
                <a:solidFill>
                  <a:schemeClr val="tx1"/>
                </a:solidFill>
              </a:rPr>
              <a:t> 19,50 lei </a:t>
            </a:r>
            <a:r>
              <a:rPr lang="en-US" sz="2200" dirty="0" err="1">
                <a:solidFill>
                  <a:schemeClr val="tx1"/>
                </a:solidFill>
              </a:rPr>
              <a:t>moldovenești</a:t>
            </a:r>
            <a:r>
              <a:rPr lang="en-US" sz="2200" dirty="0">
                <a:solidFill>
                  <a:schemeClr val="tx1"/>
                </a:solidFill>
              </a:rPr>
              <a:t>.</a:t>
            </a:r>
            <a:br>
              <a:rPr lang="en-US" dirty="0"/>
            </a:br>
            <a:endParaRPr lang="ru-RU" dirty="0">
              <a:solidFill>
                <a:schemeClr val="tx1"/>
              </a:solidFill>
            </a:endParaRPr>
          </a:p>
        </p:txBody>
      </p:sp>
      <p:sp>
        <p:nvSpPr>
          <p:cNvPr id="3" name="Content Placeholder 2">
            <a:extLst>
              <a:ext uri="{FF2B5EF4-FFF2-40B4-BE49-F238E27FC236}">
                <a16:creationId xmlns:a16="http://schemas.microsoft.com/office/drawing/2014/main" id="{971DBDBD-81AA-CFAA-0772-534FDE0A1015}"/>
              </a:ext>
            </a:extLst>
          </p:cNvPr>
          <p:cNvSpPr>
            <a:spLocks noGrp="1"/>
          </p:cNvSpPr>
          <p:nvPr>
            <p:ph idx="1"/>
          </p:nvPr>
        </p:nvSpPr>
        <p:spPr>
          <a:xfrm>
            <a:off x="3682652" y="864108"/>
            <a:ext cx="7501816" cy="5120640"/>
          </a:xfrm>
        </p:spPr>
        <p:txBody>
          <a:bodyPr/>
          <a:lstStyle/>
          <a:p>
            <a:r>
              <a:rPr lang="ro-RO" b="1" dirty="0"/>
              <a:t>C</a:t>
            </a:r>
            <a:r>
              <a:rPr lang="en-US" b="1" dirty="0" err="1"/>
              <a:t>ursul</a:t>
            </a:r>
            <a:r>
              <a:rPr lang="en-US" b="1" dirty="0"/>
              <a:t> de </a:t>
            </a:r>
            <a:r>
              <a:rPr lang="en-US" b="1" dirty="0" err="1"/>
              <a:t>schimb</a:t>
            </a:r>
            <a:r>
              <a:rPr lang="en-US" b="1" dirty="0"/>
              <a:t> </a:t>
            </a:r>
            <a:r>
              <a:rPr lang="en-US" dirty="0"/>
              <a:t>–</a:t>
            </a:r>
            <a:r>
              <a:rPr lang="en-US" b="1" dirty="0" err="1"/>
              <a:t>valoarea</a:t>
            </a:r>
            <a:r>
              <a:rPr lang="en-US" b="1" dirty="0"/>
              <a:t> </a:t>
            </a:r>
            <a:r>
              <a:rPr lang="en-US" b="1" dirty="0" err="1"/>
              <a:t>unei</a:t>
            </a:r>
            <a:r>
              <a:rPr lang="en-US" b="1" dirty="0"/>
              <a:t> </a:t>
            </a:r>
            <a:r>
              <a:rPr lang="en-US" b="1" dirty="0" err="1"/>
              <a:t>monede</a:t>
            </a:r>
            <a:r>
              <a:rPr lang="en-US" b="1" dirty="0"/>
              <a:t> </a:t>
            </a:r>
            <a:r>
              <a:rPr lang="en-US" b="1" dirty="0" err="1"/>
              <a:t>exprimată</a:t>
            </a:r>
            <a:r>
              <a:rPr lang="en-US" b="1" dirty="0"/>
              <a:t> </a:t>
            </a:r>
            <a:r>
              <a:rPr lang="en-US" b="1" dirty="0" err="1"/>
              <a:t>în</a:t>
            </a:r>
            <a:r>
              <a:rPr lang="en-US" b="1" dirty="0"/>
              <a:t> </a:t>
            </a:r>
            <a:r>
              <a:rPr lang="en-US" b="1" dirty="0" err="1"/>
              <a:t>unități</a:t>
            </a:r>
            <a:r>
              <a:rPr lang="en-US" b="1" dirty="0"/>
              <a:t> ale </a:t>
            </a:r>
            <a:r>
              <a:rPr lang="en-US" b="1" dirty="0" err="1"/>
              <a:t>altei</a:t>
            </a:r>
            <a:r>
              <a:rPr lang="en-US" b="1" dirty="0"/>
              <a:t> </a:t>
            </a:r>
            <a:r>
              <a:rPr lang="en-US" b="1" dirty="0" err="1"/>
              <a:t>monede</a:t>
            </a:r>
            <a:r>
              <a:rPr lang="en-US" b="1" dirty="0"/>
              <a:t>. </a:t>
            </a:r>
            <a:endParaRPr lang="en-US" dirty="0"/>
          </a:p>
          <a:p>
            <a:r>
              <a:rPr lang="ru-RU" dirty="0"/>
              <a:t>📈 </a:t>
            </a:r>
            <a:r>
              <a:rPr lang="en-US" b="1" dirty="0" err="1"/>
              <a:t>Aprecierea</a:t>
            </a:r>
            <a:r>
              <a:rPr lang="en-US" b="1" dirty="0"/>
              <a:t> (</a:t>
            </a:r>
            <a:r>
              <a:rPr lang="en-US" b="1" dirty="0" err="1"/>
              <a:t>întărirea</a:t>
            </a:r>
            <a:r>
              <a:rPr lang="en-US" b="1" dirty="0"/>
              <a:t>) </a:t>
            </a:r>
            <a:r>
              <a:rPr lang="en-US" b="1" dirty="0" err="1"/>
              <a:t>valutei</a:t>
            </a:r>
            <a:r>
              <a:rPr lang="en-US" b="1" dirty="0"/>
              <a:t> </a:t>
            </a:r>
            <a:r>
              <a:rPr lang="en-US" b="1" dirty="0" err="1"/>
              <a:t>naționale</a:t>
            </a:r>
            <a:r>
              <a:rPr lang="en-US" b="1" dirty="0"/>
              <a:t> </a:t>
            </a:r>
            <a:r>
              <a:rPr lang="en-US" dirty="0" err="1"/>
              <a:t>înseamnă</a:t>
            </a:r>
            <a:r>
              <a:rPr lang="en-US" dirty="0"/>
              <a:t> </a:t>
            </a:r>
            <a:r>
              <a:rPr lang="en-US" dirty="0" err="1"/>
              <a:t>că</a:t>
            </a:r>
            <a:r>
              <a:rPr lang="en-US" dirty="0"/>
              <a:t> </a:t>
            </a:r>
            <a:r>
              <a:rPr lang="en-US" dirty="0" err="1"/>
              <a:t>aceasta</a:t>
            </a:r>
            <a:r>
              <a:rPr lang="en-US" dirty="0"/>
              <a:t> </a:t>
            </a:r>
            <a:r>
              <a:rPr lang="en-US" dirty="0" err="1"/>
              <a:t>își</a:t>
            </a:r>
            <a:r>
              <a:rPr lang="en-US" dirty="0"/>
              <a:t> </a:t>
            </a:r>
            <a:r>
              <a:rPr lang="en-US" b="1" dirty="0" err="1"/>
              <a:t>crește</a:t>
            </a:r>
            <a:r>
              <a:rPr lang="en-US" b="1" dirty="0"/>
              <a:t> </a:t>
            </a:r>
            <a:r>
              <a:rPr lang="en-US" b="1" dirty="0" err="1"/>
              <a:t>valoarea</a:t>
            </a:r>
            <a:r>
              <a:rPr lang="en-US" b="1" dirty="0"/>
              <a:t> </a:t>
            </a:r>
            <a:r>
              <a:rPr lang="en-US" b="1" dirty="0" err="1"/>
              <a:t>față</a:t>
            </a:r>
            <a:r>
              <a:rPr lang="en-US" b="1" dirty="0"/>
              <a:t> de </a:t>
            </a:r>
            <a:r>
              <a:rPr lang="en-US" b="1" dirty="0" err="1"/>
              <a:t>alte</a:t>
            </a:r>
            <a:r>
              <a:rPr lang="en-US" b="1" dirty="0"/>
              <a:t> </a:t>
            </a:r>
            <a:r>
              <a:rPr lang="en-US" b="1" dirty="0" err="1"/>
              <a:t>valute</a:t>
            </a:r>
            <a:r>
              <a:rPr lang="en-US" dirty="0"/>
              <a:t>. Cu </a:t>
            </a:r>
            <a:r>
              <a:rPr lang="en-US" dirty="0" err="1"/>
              <a:t>cât</a:t>
            </a:r>
            <a:r>
              <a:rPr lang="en-US" dirty="0"/>
              <a:t> </a:t>
            </a:r>
            <a:r>
              <a:rPr lang="en-US" dirty="0" err="1"/>
              <a:t>cursul</a:t>
            </a:r>
            <a:r>
              <a:rPr lang="en-US" dirty="0"/>
              <a:t> </a:t>
            </a:r>
            <a:r>
              <a:rPr lang="en-US" dirty="0" err="1"/>
              <a:t>monedei</a:t>
            </a:r>
            <a:r>
              <a:rPr lang="en-US" dirty="0"/>
              <a:t> </a:t>
            </a:r>
            <a:r>
              <a:rPr lang="en-US" dirty="0" err="1"/>
              <a:t>naționale</a:t>
            </a:r>
            <a:r>
              <a:rPr lang="en-US" dirty="0"/>
              <a:t> </a:t>
            </a:r>
            <a:r>
              <a:rPr lang="en-US" dirty="0" err="1"/>
              <a:t>este</a:t>
            </a:r>
            <a:r>
              <a:rPr lang="en-US" dirty="0"/>
              <a:t> </a:t>
            </a:r>
            <a:r>
              <a:rPr lang="en-US" dirty="0" err="1"/>
              <a:t>mai</a:t>
            </a:r>
            <a:r>
              <a:rPr lang="en-US" dirty="0"/>
              <a:t> </a:t>
            </a:r>
            <a:r>
              <a:rPr lang="en-US" dirty="0" err="1"/>
              <a:t>ridicat</a:t>
            </a:r>
            <a:r>
              <a:rPr lang="en-US" dirty="0"/>
              <a:t>, cu </a:t>
            </a:r>
            <a:r>
              <a:rPr lang="en-US" dirty="0" err="1"/>
              <a:t>atât</a:t>
            </a:r>
            <a:r>
              <a:rPr lang="en-US" dirty="0"/>
              <a:t> </a:t>
            </a:r>
            <a:r>
              <a:rPr lang="en-US" b="1" dirty="0" err="1"/>
              <a:t>deținătorii</a:t>
            </a:r>
            <a:r>
              <a:rPr lang="en-US" b="1" dirty="0"/>
              <a:t> </a:t>
            </a:r>
            <a:r>
              <a:rPr lang="en-US" b="1" dirty="0" err="1"/>
              <a:t>săi</a:t>
            </a:r>
            <a:r>
              <a:rPr lang="en-US" b="1" dirty="0"/>
              <a:t> pot </a:t>
            </a:r>
            <a:r>
              <a:rPr lang="en-US" b="1" dirty="0" err="1"/>
              <a:t>cumpăra</a:t>
            </a:r>
            <a:r>
              <a:rPr lang="en-US" b="1" dirty="0"/>
              <a:t> </a:t>
            </a:r>
            <a:r>
              <a:rPr lang="en-US" b="1" dirty="0" err="1"/>
              <a:t>mai</a:t>
            </a:r>
            <a:r>
              <a:rPr lang="en-US" b="1" dirty="0"/>
              <a:t> </a:t>
            </a:r>
            <a:r>
              <a:rPr lang="en-US" b="1" dirty="0" err="1"/>
              <a:t>multă</a:t>
            </a:r>
            <a:r>
              <a:rPr lang="en-US" b="1" dirty="0"/>
              <a:t> </a:t>
            </a:r>
            <a:r>
              <a:rPr lang="en-US" b="1" dirty="0" err="1"/>
              <a:t>valută</a:t>
            </a:r>
            <a:r>
              <a:rPr lang="en-US" b="1" dirty="0"/>
              <a:t> </a:t>
            </a:r>
            <a:r>
              <a:rPr lang="en-US" b="1" dirty="0" err="1"/>
              <a:t>străină</a:t>
            </a:r>
            <a:r>
              <a:rPr lang="en-US" b="1" dirty="0"/>
              <a:t> </a:t>
            </a:r>
            <a:r>
              <a:rPr lang="en-US" b="1" dirty="0" err="1"/>
              <a:t>și</a:t>
            </a:r>
            <a:r>
              <a:rPr lang="en-US" b="1" dirty="0"/>
              <a:t> </a:t>
            </a:r>
            <a:r>
              <a:rPr lang="en-US" b="1" dirty="0" err="1"/>
              <a:t>bunuri</a:t>
            </a:r>
            <a:r>
              <a:rPr lang="en-US" b="1" dirty="0"/>
              <a:t> </a:t>
            </a:r>
            <a:r>
              <a:rPr lang="en-US" b="1" dirty="0" err="1"/>
              <a:t>importate</a:t>
            </a:r>
            <a:r>
              <a:rPr lang="en-US" b="1" dirty="0"/>
              <a:t>. </a:t>
            </a:r>
            <a:endParaRPr lang="en-US" dirty="0"/>
          </a:p>
          <a:p>
            <a:r>
              <a:rPr lang="ru-RU" dirty="0"/>
              <a:t>📉 </a:t>
            </a:r>
            <a:r>
              <a:rPr lang="en-US" b="1" dirty="0" err="1"/>
              <a:t>Deprecierea</a:t>
            </a:r>
            <a:r>
              <a:rPr lang="en-US" b="1" dirty="0"/>
              <a:t> (</a:t>
            </a:r>
            <a:r>
              <a:rPr lang="en-US" b="1" dirty="0" err="1"/>
              <a:t>slăbirea</a:t>
            </a:r>
            <a:r>
              <a:rPr lang="en-US" b="1" dirty="0"/>
              <a:t>) </a:t>
            </a:r>
            <a:r>
              <a:rPr lang="en-US" b="1" dirty="0" err="1"/>
              <a:t>valutei</a:t>
            </a:r>
            <a:r>
              <a:rPr lang="en-US" b="1" dirty="0"/>
              <a:t> </a:t>
            </a:r>
            <a:r>
              <a:rPr lang="en-US" b="1" dirty="0" err="1"/>
              <a:t>naționale</a:t>
            </a:r>
            <a:r>
              <a:rPr lang="en-US" b="1" dirty="0"/>
              <a:t> </a:t>
            </a:r>
            <a:r>
              <a:rPr lang="en-US" dirty="0" err="1"/>
              <a:t>înseamnă</a:t>
            </a:r>
            <a:r>
              <a:rPr lang="en-US" dirty="0"/>
              <a:t> </a:t>
            </a:r>
            <a:r>
              <a:rPr lang="en-US" dirty="0" err="1"/>
              <a:t>că</a:t>
            </a:r>
            <a:r>
              <a:rPr lang="en-US" dirty="0"/>
              <a:t> </a:t>
            </a:r>
            <a:r>
              <a:rPr lang="en-US" dirty="0" err="1"/>
              <a:t>aceasta</a:t>
            </a:r>
            <a:r>
              <a:rPr lang="en-US" dirty="0"/>
              <a:t> </a:t>
            </a:r>
            <a:r>
              <a:rPr lang="en-US" b="1" dirty="0" err="1"/>
              <a:t>pierde</a:t>
            </a:r>
            <a:r>
              <a:rPr lang="en-US" b="1" dirty="0"/>
              <a:t> </a:t>
            </a:r>
            <a:r>
              <a:rPr lang="en-US" b="1" dirty="0" err="1"/>
              <a:t>valoare</a:t>
            </a:r>
            <a:r>
              <a:rPr lang="en-US" b="1" dirty="0"/>
              <a:t> </a:t>
            </a:r>
            <a:r>
              <a:rPr lang="en-US" dirty="0" err="1"/>
              <a:t>față</a:t>
            </a:r>
            <a:r>
              <a:rPr lang="en-US" dirty="0"/>
              <a:t> de </a:t>
            </a:r>
            <a:r>
              <a:rPr lang="en-US" dirty="0" err="1"/>
              <a:t>alte</a:t>
            </a:r>
            <a:r>
              <a:rPr lang="en-US" dirty="0"/>
              <a:t> </a:t>
            </a:r>
            <a:r>
              <a:rPr lang="en-US" dirty="0" err="1"/>
              <a:t>monede</a:t>
            </a:r>
            <a:r>
              <a:rPr lang="en-US" dirty="0"/>
              <a:t>, </a:t>
            </a:r>
            <a:r>
              <a:rPr lang="en-US" dirty="0" err="1"/>
              <a:t>ceea</a:t>
            </a:r>
            <a:r>
              <a:rPr lang="en-US" dirty="0"/>
              <a:t> </a:t>
            </a:r>
            <a:r>
              <a:rPr lang="en-US" dirty="0" err="1"/>
              <a:t>ce</a:t>
            </a:r>
            <a:r>
              <a:rPr lang="en-US" dirty="0"/>
              <a:t> face </a:t>
            </a:r>
            <a:r>
              <a:rPr lang="en-US" dirty="0" err="1"/>
              <a:t>importurile</a:t>
            </a:r>
            <a:r>
              <a:rPr lang="en-US" dirty="0"/>
              <a:t> </a:t>
            </a:r>
            <a:r>
              <a:rPr lang="en-US" b="1" dirty="0" err="1"/>
              <a:t>mai</a:t>
            </a:r>
            <a:r>
              <a:rPr lang="en-US" b="1" dirty="0"/>
              <a:t> </a:t>
            </a:r>
            <a:r>
              <a:rPr lang="en-US" b="1" dirty="0" err="1"/>
              <a:t>scumpe</a:t>
            </a:r>
            <a:r>
              <a:rPr lang="en-US" b="1" dirty="0"/>
              <a:t> </a:t>
            </a:r>
            <a:r>
              <a:rPr lang="en-US" dirty="0" err="1"/>
              <a:t>și</a:t>
            </a:r>
            <a:r>
              <a:rPr lang="en-US" dirty="0"/>
              <a:t> </a:t>
            </a:r>
            <a:r>
              <a:rPr lang="en-US" dirty="0" err="1"/>
              <a:t>poate</a:t>
            </a:r>
            <a:r>
              <a:rPr lang="en-US" dirty="0"/>
              <a:t> </a:t>
            </a:r>
            <a:r>
              <a:rPr lang="en-US" dirty="0" err="1"/>
              <a:t>crește</a:t>
            </a:r>
            <a:r>
              <a:rPr lang="en-US" dirty="0"/>
              <a:t> </a:t>
            </a:r>
            <a:r>
              <a:rPr lang="en-US" dirty="0" err="1"/>
              <a:t>inflația</a:t>
            </a:r>
            <a:r>
              <a:rPr lang="en-US" dirty="0"/>
              <a:t>. </a:t>
            </a:r>
          </a:p>
          <a:p>
            <a:r>
              <a:rPr lang="en-US" dirty="0" err="1"/>
              <a:t>Fiecare</a:t>
            </a:r>
            <a:r>
              <a:rPr lang="en-US" dirty="0"/>
              <a:t> stat </a:t>
            </a:r>
            <a:r>
              <a:rPr lang="en-US" dirty="0" err="1"/>
              <a:t>își</a:t>
            </a:r>
            <a:r>
              <a:rPr lang="en-US" dirty="0"/>
              <a:t> </a:t>
            </a:r>
            <a:r>
              <a:rPr lang="en-US" dirty="0" err="1"/>
              <a:t>stabilește</a:t>
            </a:r>
            <a:r>
              <a:rPr lang="en-US" dirty="0"/>
              <a:t> </a:t>
            </a:r>
            <a:r>
              <a:rPr lang="en-US" dirty="0" err="1"/>
              <a:t>propriile</a:t>
            </a:r>
            <a:r>
              <a:rPr lang="en-US" dirty="0"/>
              <a:t> </a:t>
            </a:r>
            <a:r>
              <a:rPr lang="en-US" b="1" dirty="0"/>
              <a:t>reguli </a:t>
            </a:r>
            <a:r>
              <a:rPr lang="en-US" b="1" dirty="0" err="1"/>
              <a:t>privind</a:t>
            </a:r>
            <a:r>
              <a:rPr lang="en-US" b="1" dirty="0"/>
              <a:t> </a:t>
            </a:r>
            <a:r>
              <a:rPr lang="en-US" b="1" dirty="0" err="1"/>
              <a:t>circulația</a:t>
            </a:r>
            <a:r>
              <a:rPr lang="en-US" b="1" dirty="0"/>
              <a:t> </a:t>
            </a:r>
            <a:r>
              <a:rPr lang="en-US" b="1" dirty="0" err="1"/>
              <a:t>și</a:t>
            </a:r>
            <a:r>
              <a:rPr lang="en-US" b="1" dirty="0"/>
              <a:t> </a:t>
            </a:r>
            <a:r>
              <a:rPr lang="en-US" b="1" dirty="0" err="1"/>
              <a:t>schimbul</a:t>
            </a:r>
            <a:r>
              <a:rPr lang="en-US" b="1" dirty="0"/>
              <a:t> </a:t>
            </a:r>
            <a:r>
              <a:rPr lang="en-US" b="1" dirty="0" err="1"/>
              <a:t>valutar</a:t>
            </a:r>
            <a:r>
              <a:rPr lang="en-US" b="1" dirty="0"/>
              <a:t> </a:t>
            </a:r>
            <a:r>
              <a:rPr lang="en-US" dirty="0"/>
              <a:t>pe </a:t>
            </a:r>
            <a:r>
              <a:rPr lang="en-US" dirty="0" err="1"/>
              <a:t>piața</a:t>
            </a:r>
            <a:r>
              <a:rPr lang="en-US" dirty="0"/>
              <a:t> </a:t>
            </a:r>
            <a:r>
              <a:rPr lang="en-US" dirty="0" err="1"/>
              <a:t>internă</a:t>
            </a:r>
            <a:r>
              <a:rPr lang="en-US" dirty="0"/>
              <a:t> (</a:t>
            </a:r>
            <a:r>
              <a:rPr lang="en-US" dirty="0" err="1"/>
              <a:t>regimul</a:t>
            </a:r>
            <a:r>
              <a:rPr lang="en-US" dirty="0"/>
              <a:t> </a:t>
            </a:r>
            <a:r>
              <a:rPr lang="en-US" dirty="0" err="1"/>
              <a:t>valutar</a:t>
            </a:r>
            <a:r>
              <a:rPr lang="en-US" dirty="0"/>
              <a:t> </a:t>
            </a:r>
            <a:r>
              <a:rPr lang="en-US" dirty="0" err="1"/>
              <a:t>și</a:t>
            </a:r>
            <a:r>
              <a:rPr lang="en-US" dirty="0"/>
              <a:t> </a:t>
            </a:r>
            <a:r>
              <a:rPr lang="en-US" dirty="0" err="1"/>
              <a:t>regimul</a:t>
            </a:r>
            <a:r>
              <a:rPr lang="en-US" dirty="0"/>
              <a:t> </a:t>
            </a:r>
            <a:r>
              <a:rPr lang="en-US" dirty="0" err="1"/>
              <a:t>cursului</a:t>
            </a:r>
            <a:r>
              <a:rPr lang="en-US" dirty="0"/>
              <a:t> de </a:t>
            </a:r>
            <a:r>
              <a:rPr lang="en-US" dirty="0" err="1"/>
              <a:t>schimb</a:t>
            </a:r>
            <a:r>
              <a:rPr lang="en-US" dirty="0"/>
              <a:t>), </a:t>
            </a:r>
            <a:r>
              <a:rPr lang="en-US" dirty="0" err="1"/>
              <a:t>în</a:t>
            </a:r>
            <a:r>
              <a:rPr lang="en-US" dirty="0"/>
              <a:t> </a:t>
            </a:r>
            <a:r>
              <a:rPr lang="en-US" dirty="0" err="1"/>
              <a:t>funcție</a:t>
            </a:r>
            <a:r>
              <a:rPr lang="en-US" dirty="0"/>
              <a:t> de </a:t>
            </a:r>
            <a:r>
              <a:rPr lang="en-US" dirty="0" err="1"/>
              <a:t>potențialul</a:t>
            </a:r>
            <a:r>
              <a:rPr lang="en-US" dirty="0"/>
              <a:t> economic, </a:t>
            </a:r>
            <a:r>
              <a:rPr lang="en-US" dirty="0" err="1"/>
              <a:t>poziția</a:t>
            </a:r>
            <a:r>
              <a:rPr lang="en-US" dirty="0"/>
              <a:t> pe </a:t>
            </a:r>
            <a:r>
              <a:rPr lang="en-US" dirty="0" err="1"/>
              <a:t>piața</a:t>
            </a:r>
            <a:r>
              <a:rPr lang="en-US" dirty="0"/>
              <a:t> </a:t>
            </a:r>
            <a:r>
              <a:rPr lang="en-US" dirty="0" err="1"/>
              <a:t>mondială</a:t>
            </a:r>
            <a:r>
              <a:rPr lang="en-US" dirty="0"/>
              <a:t> </a:t>
            </a:r>
            <a:r>
              <a:rPr lang="en-US" dirty="0" err="1"/>
              <a:t>și</a:t>
            </a:r>
            <a:r>
              <a:rPr lang="en-US" dirty="0"/>
              <a:t> </a:t>
            </a:r>
            <a:r>
              <a:rPr lang="en-US" dirty="0" err="1"/>
              <a:t>situația</a:t>
            </a:r>
            <a:r>
              <a:rPr lang="en-US" dirty="0"/>
              <a:t> </a:t>
            </a:r>
            <a:r>
              <a:rPr lang="en-US" dirty="0" err="1"/>
              <a:t>politică</a:t>
            </a:r>
            <a:r>
              <a:rPr lang="en-US" dirty="0"/>
              <a:t> </a:t>
            </a:r>
            <a:r>
              <a:rPr lang="en-US" dirty="0" err="1"/>
              <a:t>și</a:t>
            </a:r>
            <a:r>
              <a:rPr lang="en-US" dirty="0"/>
              <a:t> </a:t>
            </a:r>
            <a:r>
              <a:rPr lang="en-US" dirty="0" err="1"/>
              <a:t>economică</a:t>
            </a:r>
            <a:r>
              <a:rPr lang="en-US" dirty="0"/>
              <a:t> </a:t>
            </a:r>
            <a:r>
              <a:rPr lang="en-US" dirty="0" err="1"/>
              <a:t>curentă</a:t>
            </a:r>
            <a:r>
              <a:rPr lang="en-US" dirty="0"/>
              <a:t>. </a:t>
            </a:r>
            <a:endParaRPr lang="ro-RO" dirty="0"/>
          </a:p>
          <a:p>
            <a:r>
              <a:rPr lang="ro-RO" b="1" dirty="0"/>
              <a:t>R</a:t>
            </a:r>
            <a:r>
              <a:rPr lang="en-US" b="1" dirty="0" err="1"/>
              <a:t>egimuri</a:t>
            </a:r>
            <a:r>
              <a:rPr lang="en-US" b="1" dirty="0"/>
              <a:t> </a:t>
            </a:r>
            <a:r>
              <a:rPr lang="en-US" b="1" dirty="0" err="1"/>
              <a:t>valutare</a:t>
            </a:r>
            <a:r>
              <a:rPr lang="en-US" b="1" dirty="0"/>
              <a:t> </a:t>
            </a:r>
            <a:r>
              <a:rPr lang="en-US" dirty="0" err="1"/>
              <a:t>principale</a:t>
            </a:r>
            <a:r>
              <a:rPr lang="en-US" dirty="0"/>
              <a:t>: </a:t>
            </a:r>
            <a:r>
              <a:rPr lang="en-US" b="1" dirty="0"/>
              <a:t>curs </a:t>
            </a:r>
            <a:r>
              <a:rPr lang="en-US" b="1" dirty="0" err="1"/>
              <a:t>valutar</a:t>
            </a:r>
            <a:r>
              <a:rPr lang="en-US" b="1" dirty="0"/>
              <a:t> fix; curs </a:t>
            </a:r>
            <a:r>
              <a:rPr lang="en-US" b="1" dirty="0" err="1"/>
              <a:t>valutar</a:t>
            </a:r>
            <a:r>
              <a:rPr lang="en-US" b="1" dirty="0"/>
              <a:t> flotant; </a:t>
            </a:r>
            <a:r>
              <a:rPr lang="en-US" b="1" dirty="0" err="1"/>
              <a:t>regim</a:t>
            </a:r>
            <a:r>
              <a:rPr lang="en-US" b="1" dirty="0"/>
              <a:t> mixt (</a:t>
            </a:r>
            <a:r>
              <a:rPr lang="en-US" b="1" dirty="0" err="1"/>
              <a:t>hibrid</a:t>
            </a:r>
            <a:r>
              <a:rPr lang="en-US" b="1" dirty="0"/>
              <a:t>) </a:t>
            </a:r>
            <a:endParaRPr lang="ru-RU" dirty="0"/>
          </a:p>
        </p:txBody>
      </p:sp>
    </p:spTree>
    <p:extLst>
      <p:ext uri="{BB962C8B-B14F-4D97-AF65-F5344CB8AC3E}">
        <p14:creationId xmlns:p14="http://schemas.microsoft.com/office/powerpoint/2010/main" val="1757861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648AD-019D-3237-EEE5-962BEFDB0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77D820-4C21-7666-AD24-A372D19C402D}"/>
              </a:ext>
            </a:extLst>
          </p:cNvPr>
          <p:cNvSpPr>
            <a:spLocks noGrp="1"/>
          </p:cNvSpPr>
          <p:nvPr>
            <p:ph type="title"/>
          </p:nvPr>
        </p:nvSpPr>
        <p:spPr/>
        <p:txBody>
          <a:bodyPr>
            <a:normAutofit/>
          </a:bodyPr>
          <a:lstStyle/>
          <a:p>
            <a:pPr algn="ctr"/>
            <a:r>
              <a:rPr lang="ro-RO" dirty="0">
                <a:solidFill>
                  <a:schemeClr val="tx1"/>
                </a:solidFill>
              </a:rPr>
              <a:t>Cursul valutar</a:t>
            </a:r>
            <a:br>
              <a:rPr lang="ro-RO" dirty="0">
                <a:solidFill>
                  <a:schemeClr val="tx1"/>
                </a:solidFill>
              </a:rPr>
            </a:br>
            <a:br>
              <a:rPr lang="ro-RO" dirty="0">
                <a:solidFill>
                  <a:schemeClr val="tx1"/>
                </a:solidFill>
              </a:rPr>
            </a:br>
            <a:r>
              <a:rPr lang="en-US" sz="2200" b="1" dirty="0">
                <a:solidFill>
                  <a:schemeClr val="tx1"/>
                </a:solidFill>
              </a:rPr>
              <a:t>1 EUR = 19,50 MDL</a:t>
            </a:r>
            <a:br>
              <a:rPr lang="en-US" sz="2200" dirty="0">
                <a:solidFill>
                  <a:schemeClr val="tx1"/>
                </a:solidFill>
              </a:rPr>
            </a:br>
            <a:r>
              <a:rPr lang="en-US" sz="2200" dirty="0" err="1">
                <a:solidFill>
                  <a:schemeClr val="tx1"/>
                </a:solidFill>
              </a:rPr>
              <a:t>înseamnă</a:t>
            </a:r>
            <a:r>
              <a:rPr lang="en-US" sz="2200" dirty="0">
                <a:solidFill>
                  <a:schemeClr val="tx1"/>
                </a:solidFill>
              </a:rPr>
              <a:t> </a:t>
            </a:r>
            <a:r>
              <a:rPr lang="en-US" sz="2200" dirty="0" err="1">
                <a:solidFill>
                  <a:schemeClr val="tx1"/>
                </a:solidFill>
              </a:rPr>
              <a:t>că</a:t>
            </a:r>
            <a:r>
              <a:rPr lang="en-US" sz="2200" dirty="0">
                <a:solidFill>
                  <a:schemeClr val="tx1"/>
                </a:solidFill>
              </a:rPr>
              <a:t> </a:t>
            </a:r>
            <a:r>
              <a:rPr lang="en-US" sz="2200" dirty="0" err="1">
                <a:solidFill>
                  <a:schemeClr val="tx1"/>
                </a:solidFill>
              </a:rPr>
              <a:t>pentru</a:t>
            </a:r>
            <a:r>
              <a:rPr lang="en-US" sz="2200" dirty="0">
                <a:solidFill>
                  <a:schemeClr val="tx1"/>
                </a:solidFill>
              </a:rPr>
              <a:t> a </a:t>
            </a:r>
            <a:r>
              <a:rPr lang="en-US" sz="2200" dirty="0" err="1">
                <a:solidFill>
                  <a:schemeClr val="tx1"/>
                </a:solidFill>
              </a:rPr>
              <a:t>cumpăra</a:t>
            </a:r>
            <a:r>
              <a:rPr lang="en-US" sz="2200" dirty="0">
                <a:solidFill>
                  <a:schemeClr val="tx1"/>
                </a:solidFill>
              </a:rPr>
              <a:t> 1 euro sunt </a:t>
            </a:r>
            <a:r>
              <a:rPr lang="en-US" sz="2200" dirty="0" err="1">
                <a:solidFill>
                  <a:schemeClr val="tx1"/>
                </a:solidFill>
              </a:rPr>
              <a:t>necesari</a:t>
            </a:r>
            <a:r>
              <a:rPr lang="en-US" sz="2200" dirty="0">
                <a:solidFill>
                  <a:schemeClr val="tx1"/>
                </a:solidFill>
              </a:rPr>
              <a:t> 19,50 lei </a:t>
            </a:r>
            <a:r>
              <a:rPr lang="en-US" sz="2200" dirty="0" err="1">
                <a:solidFill>
                  <a:schemeClr val="tx1"/>
                </a:solidFill>
              </a:rPr>
              <a:t>moldovenești</a:t>
            </a:r>
            <a:r>
              <a:rPr lang="en-US" sz="2200" dirty="0">
                <a:solidFill>
                  <a:schemeClr val="tx1"/>
                </a:solidFill>
              </a:rPr>
              <a:t>.</a:t>
            </a:r>
            <a:br>
              <a:rPr lang="en-US" dirty="0"/>
            </a:br>
            <a:endParaRPr lang="ru-RU" dirty="0">
              <a:solidFill>
                <a:schemeClr val="tx1"/>
              </a:solidFill>
            </a:endParaRPr>
          </a:p>
        </p:txBody>
      </p:sp>
      <p:sp>
        <p:nvSpPr>
          <p:cNvPr id="3" name="Content Placeholder 2">
            <a:extLst>
              <a:ext uri="{FF2B5EF4-FFF2-40B4-BE49-F238E27FC236}">
                <a16:creationId xmlns:a16="http://schemas.microsoft.com/office/drawing/2014/main" id="{C69CE98F-5F41-3FBE-C2C5-EAA51DFD1B39}"/>
              </a:ext>
            </a:extLst>
          </p:cNvPr>
          <p:cNvSpPr>
            <a:spLocks noGrp="1"/>
          </p:cNvSpPr>
          <p:nvPr>
            <p:ph idx="1"/>
          </p:nvPr>
        </p:nvSpPr>
        <p:spPr>
          <a:xfrm>
            <a:off x="3273879" y="808264"/>
            <a:ext cx="8792935" cy="5812972"/>
          </a:xfrm>
        </p:spPr>
        <p:txBody>
          <a:bodyPr/>
          <a:lstStyle/>
          <a:p>
            <a:r>
              <a:rPr lang="en-US" b="1" dirty="0" err="1"/>
              <a:t>Cursul</a:t>
            </a:r>
            <a:r>
              <a:rPr lang="en-US" b="1" dirty="0"/>
              <a:t> </a:t>
            </a:r>
            <a:r>
              <a:rPr lang="en-US" b="1" dirty="0" err="1"/>
              <a:t>oficial</a:t>
            </a:r>
            <a:r>
              <a:rPr lang="en-US" b="1" dirty="0"/>
              <a:t> </a:t>
            </a:r>
            <a:r>
              <a:rPr lang="en-US" b="1" dirty="0" err="1"/>
              <a:t>și</a:t>
            </a:r>
            <a:r>
              <a:rPr lang="en-US" b="1" dirty="0"/>
              <a:t> </a:t>
            </a:r>
            <a:r>
              <a:rPr lang="en-US" b="1" dirty="0" err="1"/>
              <a:t>cursul</a:t>
            </a:r>
            <a:r>
              <a:rPr lang="en-US" b="1" dirty="0"/>
              <a:t> de </a:t>
            </a:r>
            <a:r>
              <a:rPr lang="en-US" b="1" dirty="0" err="1"/>
              <a:t>piață</a:t>
            </a:r>
            <a:endParaRPr lang="en-US" dirty="0"/>
          </a:p>
          <a:p>
            <a:r>
              <a:rPr lang="en-US" b="1" dirty="0" err="1"/>
              <a:t>Cursul</a:t>
            </a:r>
            <a:r>
              <a:rPr lang="en-US" b="1" dirty="0"/>
              <a:t> </a:t>
            </a:r>
            <a:r>
              <a:rPr lang="en-US" b="1" dirty="0" err="1"/>
              <a:t>oficial</a:t>
            </a:r>
            <a:r>
              <a:rPr lang="ro-RO" b="1" dirty="0"/>
              <a:t>- e</a:t>
            </a:r>
            <a:r>
              <a:rPr lang="en-US" dirty="0" err="1"/>
              <a:t>ste</a:t>
            </a:r>
            <a:r>
              <a:rPr lang="en-US" dirty="0"/>
              <a:t> </a:t>
            </a:r>
            <a:r>
              <a:rPr lang="en-US" dirty="0" err="1"/>
              <a:t>cursul</a:t>
            </a:r>
            <a:r>
              <a:rPr lang="en-US" dirty="0"/>
              <a:t> </a:t>
            </a:r>
            <a:r>
              <a:rPr lang="en-US" dirty="0" err="1"/>
              <a:t>stabilit</a:t>
            </a:r>
            <a:r>
              <a:rPr lang="en-US" dirty="0"/>
              <a:t>/</a:t>
            </a:r>
            <a:r>
              <a:rPr lang="en-US" dirty="0" err="1"/>
              <a:t>publicat</a:t>
            </a:r>
            <a:r>
              <a:rPr lang="en-US" dirty="0"/>
              <a:t> de </a:t>
            </a:r>
            <a:r>
              <a:rPr lang="en-US" b="1" dirty="0"/>
              <a:t>Banca </a:t>
            </a:r>
            <a:r>
              <a:rPr lang="en-US" b="1" dirty="0" err="1"/>
              <a:t>Națională</a:t>
            </a:r>
            <a:r>
              <a:rPr lang="en-US" b="1" dirty="0"/>
              <a:t> a </a:t>
            </a:r>
            <a:r>
              <a:rPr lang="en-US" b="1" dirty="0" err="1"/>
              <a:t>Moldovei</a:t>
            </a:r>
            <a:r>
              <a:rPr lang="en-US" b="1" dirty="0"/>
              <a:t> (BNM)</a:t>
            </a:r>
            <a:r>
              <a:rPr lang="en-US" dirty="0"/>
              <a:t> </a:t>
            </a:r>
            <a:r>
              <a:rPr lang="en-US" dirty="0" err="1"/>
              <a:t>pentru</a:t>
            </a:r>
            <a:r>
              <a:rPr lang="en-US" dirty="0"/>
              <a:t> </a:t>
            </a:r>
            <a:r>
              <a:rPr lang="en-US" dirty="0" err="1"/>
              <a:t>scopuri</a:t>
            </a:r>
            <a:r>
              <a:rPr lang="en-US" dirty="0"/>
              <a:t> </a:t>
            </a:r>
            <a:r>
              <a:rPr lang="en-US" dirty="0" err="1"/>
              <a:t>oficiale</a:t>
            </a:r>
            <a:r>
              <a:rPr lang="en-US" dirty="0"/>
              <a:t> </a:t>
            </a:r>
            <a:r>
              <a:rPr lang="en-US" dirty="0" err="1"/>
              <a:t>și</a:t>
            </a:r>
            <a:r>
              <a:rPr lang="en-US" dirty="0"/>
              <a:t> de </a:t>
            </a:r>
            <a:r>
              <a:rPr lang="en-US" dirty="0" err="1"/>
              <a:t>referință</a:t>
            </a:r>
            <a:r>
              <a:rPr lang="en-US" dirty="0"/>
              <a:t>.</a:t>
            </a:r>
          </a:p>
          <a:p>
            <a:r>
              <a:rPr lang="en-US" b="1" dirty="0" err="1"/>
              <a:t>Cursul</a:t>
            </a:r>
            <a:r>
              <a:rPr lang="en-US" b="1" dirty="0"/>
              <a:t> </a:t>
            </a:r>
            <a:r>
              <a:rPr lang="en-US" b="1" dirty="0" err="1"/>
              <a:t>comercial</a:t>
            </a:r>
            <a:r>
              <a:rPr lang="ro-RO" b="1" dirty="0"/>
              <a:t>- e</a:t>
            </a:r>
            <a:r>
              <a:rPr lang="en-US" dirty="0" err="1"/>
              <a:t>ste</a:t>
            </a:r>
            <a:r>
              <a:rPr lang="en-US" dirty="0"/>
              <a:t> </a:t>
            </a:r>
            <a:r>
              <a:rPr lang="en-US" dirty="0" err="1"/>
              <a:t>cursul</a:t>
            </a:r>
            <a:r>
              <a:rPr lang="en-US" dirty="0"/>
              <a:t> la care banca </a:t>
            </a:r>
            <a:r>
              <a:rPr lang="en-US" dirty="0" err="1"/>
              <a:t>sau</a:t>
            </a:r>
            <a:r>
              <a:rPr lang="en-US" dirty="0"/>
              <a:t> casa de </a:t>
            </a:r>
            <a:r>
              <a:rPr lang="en-US" dirty="0" err="1"/>
              <a:t>schimb</a:t>
            </a:r>
            <a:r>
              <a:rPr lang="en-US" dirty="0"/>
              <a:t> </a:t>
            </a:r>
            <a:r>
              <a:rPr lang="en-US" dirty="0" err="1"/>
              <a:t>efectuează</a:t>
            </a:r>
            <a:r>
              <a:rPr lang="en-US" dirty="0"/>
              <a:t> </a:t>
            </a:r>
            <a:r>
              <a:rPr lang="en-US" dirty="0" err="1"/>
              <a:t>efectiv</a:t>
            </a:r>
            <a:r>
              <a:rPr lang="en-US" dirty="0"/>
              <a:t> </a:t>
            </a:r>
            <a:r>
              <a:rPr lang="en-US" dirty="0" err="1"/>
              <a:t>operațiunea</a:t>
            </a:r>
            <a:r>
              <a:rPr lang="en-US" dirty="0"/>
              <a:t> cu </a:t>
            </a:r>
            <a:r>
              <a:rPr lang="en-US" dirty="0" err="1"/>
              <a:t>clientul</a:t>
            </a:r>
            <a:r>
              <a:rPr lang="en-US" dirty="0"/>
              <a:t>.</a:t>
            </a:r>
          </a:p>
          <a:p>
            <a:r>
              <a:rPr lang="en-US" b="1" dirty="0" err="1"/>
              <a:t>cursul</a:t>
            </a:r>
            <a:r>
              <a:rPr lang="en-US" b="1" dirty="0"/>
              <a:t> </a:t>
            </a:r>
            <a:r>
              <a:rPr lang="en-US" b="1" dirty="0" err="1"/>
              <a:t>oficial</a:t>
            </a:r>
            <a:r>
              <a:rPr lang="en-US" b="1" dirty="0"/>
              <a:t> ≠ </a:t>
            </a:r>
            <a:r>
              <a:rPr lang="en-US" b="1" dirty="0" err="1"/>
              <a:t>cursul</a:t>
            </a:r>
            <a:r>
              <a:rPr lang="en-US" b="1" dirty="0"/>
              <a:t> la </a:t>
            </a:r>
            <a:r>
              <a:rPr lang="en-US" b="1" dirty="0" err="1"/>
              <a:t>cumpărare</a:t>
            </a:r>
            <a:r>
              <a:rPr lang="en-US" b="1" dirty="0"/>
              <a:t>/</a:t>
            </a:r>
            <a:r>
              <a:rPr lang="en-US" b="1" dirty="0" err="1"/>
              <a:t>vânzare</a:t>
            </a:r>
            <a:r>
              <a:rPr lang="en-US" b="1" dirty="0"/>
              <a:t> al </a:t>
            </a:r>
            <a:r>
              <a:rPr lang="en-US" b="1" dirty="0" err="1"/>
              <a:t>băncii</a:t>
            </a:r>
            <a:r>
              <a:rPr lang="en-US" b="1" dirty="0"/>
              <a:t>.</a:t>
            </a:r>
            <a:endParaRPr lang="ro-RO" b="1" dirty="0"/>
          </a:p>
          <a:p>
            <a:r>
              <a:rPr lang="en-US" dirty="0" err="1"/>
              <a:t>Atunci</a:t>
            </a:r>
            <a:r>
              <a:rPr lang="en-US" dirty="0"/>
              <a:t> </a:t>
            </a:r>
            <a:r>
              <a:rPr lang="en-US" dirty="0" err="1"/>
              <a:t>când</a:t>
            </a:r>
            <a:r>
              <a:rPr lang="en-US" dirty="0"/>
              <a:t> </a:t>
            </a:r>
            <a:r>
              <a:rPr lang="en-US" dirty="0" err="1"/>
              <a:t>mergem</a:t>
            </a:r>
            <a:r>
              <a:rPr lang="en-US" dirty="0"/>
              <a:t> la o </a:t>
            </a:r>
            <a:r>
              <a:rPr lang="en-US" dirty="0" err="1"/>
              <a:t>bancă</a:t>
            </a:r>
            <a:r>
              <a:rPr lang="en-US" dirty="0"/>
              <a:t> </a:t>
            </a:r>
            <a:r>
              <a:rPr lang="en-US" dirty="0" err="1"/>
              <a:t>sau</a:t>
            </a:r>
            <a:r>
              <a:rPr lang="en-US" dirty="0"/>
              <a:t> </a:t>
            </a:r>
            <a:r>
              <a:rPr lang="en-US" dirty="0" err="1"/>
              <a:t>casă</a:t>
            </a:r>
            <a:r>
              <a:rPr lang="en-US" dirty="0"/>
              <a:t> de </a:t>
            </a:r>
            <a:r>
              <a:rPr lang="en-US" dirty="0" err="1"/>
              <a:t>schimb</a:t>
            </a:r>
            <a:r>
              <a:rPr lang="en-US" dirty="0"/>
              <a:t> </a:t>
            </a:r>
            <a:r>
              <a:rPr lang="en-US" dirty="0" err="1"/>
              <a:t>valutar</a:t>
            </a:r>
            <a:r>
              <a:rPr lang="en-US" dirty="0"/>
              <a:t>, </a:t>
            </a:r>
            <a:r>
              <a:rPr lang="en-US" dirty="0" err="1"/>
              <a:t>întâlnim</a:t>
            </a:r>
            <a:r>
              <a:rPr lang="en-US" dirty="0"/>
              <a:t> de </a:t>
            </a:r>
            <a:r>
              <a:rPr lang="en-US" dirty="0" err="1"/>
              <a:t>regulă</a:t>
            </a:r>
            <a:r>
              <a:rPr lang="en-US" dirty="0"/>
              <a:t> </a:t>
            </a:r>
            <a:r>
              <a:rPr lang="en-US" dirty="0" err="1"/>
              <a:t>două</a:t>
            </a:r>
            <a:r>
              <a:rPr lang="en-US" dirty="0"/>
              <a:t> </a:t>
            </a:r>
            <a:r>
              <a:rPr lang="en-US" dirty="0" err="1"/>
              <a:t>cursuri</a:t>
            </a:r>
            <a:r>
              <a:rPr lang="en-US" dirty="0"/>
              <a:t>:</a:t>
            </a:r>
          </a:p>
          <a:p>
            <a:r>
              <a:rPr lang="en-US" b="1" dirty="0"/>
              <a:t>CUMPĂRARE</a:t>
            </a:r>
            <a:r>
              <a:rPr lang="en-US" dirty="0"/>
              <a:t> – </a:t>
            </a:r>
            <a:r>
              <a:rPr lang="en-US" dirty="0" err="1"/>
              <a:t>instituția</a:t>
            </a:r>
            <a:r>
              <a:rPr lang="en-US" dirty="0"/>
              <a:t> </a:t>
            </a:r>
            <a:r>
              <a:rPr lang="en-US" dirty="0" err="1"/>
              <a:t>cumpără</a:t>
            </a:r>
            <a:r>
              <a:rPr lang="en-US" dirty="0"/>
              <a:t> valuta de la client.</a:t>
            </a:r>
          </a:p>
          <a:p>
            <a:r>
              <a:rPr lang="en-US" b="1" dirty="0"/>
              <a:t>VÂNZARE</a:t>
            </a:r>
            <a:r>
              <a:rPr lang="en-US" dirty="0"/>
              <a:t> – </a:t>
            </a:r>
            <a:r>
              <a:rPr lang="en-US" dirty="0" err="1"/>
              <a:t>instituția</a:t>
            </a:r>
            <a:r>
              <a:rPr lang="en-US" dirty="0"/>
              <a:t> </a:t>
            </a:r>
            <a:r>
              <a:rPr lang="en-US" dirty="0" err="1"/>
              <a:t>vinde</a:t>
            </a:r>
            <a:r>
              <a:rPr lang="en-US" dirty="0"/>
              <a:t> valuta </a:t>
            </a:r>
            <a:r>
              <a:rPr lang="en-US" dirty="0" err="1"/>
              <a:t>clientului</a:t>
            </a:r>
            <a:r>
              <a:rPr lang="en-US" dirty="0"/>
              <a:t>.</a:t>
            </a:r>
          </a:p>
          <a:p>
            <a:endParaRPr lang="ro-RO" b="1" dirty="0"/>
          </a:p>
          <a:p>
            <a:endParaRPr lang="ro-RO" b="1" dirty="0"/>
          </a:p>
          <a:p>
            <a:endParaRPr lang="en-US" dirty="0"/>
          </a:p>
          <a:p>
            <a:endParaRPr lang="en-US" dirty="0"/>
          </a:p>
          <a:p>
            <a:endParaRPr lang="ru-RU" dirty="0"/>
          </a:p>
        </p:txBody>
      </p:sp>
      <p:graphicFrame>
        <p:nvGraphicFramePr>
          <p:cNvPr id="50" name="Table 49">
            <a:extLst>
              <a:ext uri="{FF2B5EF4-FFF2-40B4-BE49-F238E27FC236}">
                <a16:creationId xmlns:a16="http://schemas.microsoft.com/office/drawing/2014/main" id="{5F031026-F46F-65AB-939D-172329782F8D}"/>
              </a:ext>
            </a:extLst>
          </p:cNvPr>
          <p:cNvGraphicFramePr>
            <a:graphicFrameLocks noGrp="1"/>
          </p:cNvGraphicFramePr>
          <p:nvPr>
            <p:extLst>
              <p:ext uri="{D42A27DB-BD31-4B8C-83A1-F6EECF244321}">
                <p14:modId xmlns:p14="http://schemas.microsoft.com/office/powerpoint/2010/main" val="227270842"/>
              </p:ext>
            </p:extLst>
          </p:nvPr>
        </p:nvGraphicFramePr>
        <p:xfrm>
          <a:off x="3778931" y="4483961"/>
          <a:ext cx="7315200" cy="1097280"/>
        </p:xfrm>
        <a:graphic>
          <a:graphicData uri="http://schemas.openxmlformats.org/drawingml/2006/table">
            <a:tbl>
              <a:tblPr/>
              <a:tblGrid>
                <a:gridCol w="3657600">
                  <a:extLst>
                    <a:ext uri="{9D8B030D-6E8A-4147-A177-3AD203B41FA5}">
                      <a16:colId xmlns:a16="http://schemas.microsoft.com/office/drawing/2014/main" val="3521834116"/>
                    </a:ext>
                  </a:extLst>
                </a:gridCol>
                <a:gridCol w="3657600">
                  <a:extLst>
                    <a:ext uri="{9D8B030D-6E8A-4147-A177-3AD203B41FA5}">
                      <a16:colId xmlns:a16="http://schemas.microsoft.com/office/drawing/2014/main" val="3368158801"/>
                    </a:ext>
                  </a:extLst>
                </a:gridCol>
              </a:tblGrid>
              <a:tr h="0">
                <a:tc>
                  <a:txBody>
                    <a:bodyPr/>
                    <a:lstStyle/>
                    <a:p>
                      <a:pPr>
                        <a:buNone/>
                      </a:pPr>
                      <a:r>
                        <a:rPr lang="en-US"/>
                        <a:t>EUR</a:t>
                      </a:r>
                    </a:p>
                  </a:txBody>
                  <a:tcPr anchor="ctr">
                    <a:lnL>
                      <a:noFill/>
                    </a:lnL>
                    <a:lnR>
                      <a:noFill/>
                    </a:lnR>
                    <a:lnT>
                      <a:noFill/>
                    </a:lnT>
                    <a:lnB>
                      <a:noFill/>
                    </a:lnB>
                    <a:noFill/>
                  </a:tcPr>
                </a:tc>
                <a:tc>
                  <a:txBody>
                    <a:bodyPr/>
                    <a:lstStyle/>
                    <a:p>
                      <a:pPr algn="r">
                        <a:buNone/>
                      </a:pPr>
                      <a:r>
                        <a:rPr lang="en-US"/>
                        <a:t>Curs</a:t>
                      </a:r>
                    </a:p>
                  </a:txBody>
                  <a:tcPr anchor="ctr">
                    <a:lnL>
                      <a:noFill/>
                    </a:lnL>
                    <a:lnR>
                      <a:noFill/>
                    </a:lnR>
                    <a:lnT>
                      <a:noFill/>
                    </a:lnT>
                    <a:lnB>
                      <a:noFill/>
                    </a:lnB>
                    <a:noFill/>
                  </a:tcPr>
                </a:tc>
                <a:extLst>
                  <a:ext uri="{0D108BD9-81ED-4DB2-BD59-A6C34878D82A}">
                    <a16:rowId xmlns:a16="http://schemas.microsoft.com/office/drawing/2014/main" val="2477125034"/>
                  </a:ext>
                </a:extLst>
              </a:tr>
              <a:tr h="0">
                <a:tc>
                  <a:txBody>
                    <a:bodyPr/>
                    <a:lstStyle/>
                    <a:p>
                      <a:pPr>
                        <a:buNone/>
                      </a:pPr>
                      <a:r>
                        <a:rPr lang="en-US"/>
                        <a:t>Cumpărare</a:t>
                      </a:r>
                    </a:p>
                  </a:txBody>
                  <a:tcPr anchor="ctr">
                    <a:lnL>
                      <a:noFill/>
                    </a:lnL>
                    <a:lnR>
                      <a:noFill/>
                    </a:lnR>
                    <a:lnT>
                      <a:noFill/>
                    </a:lnT>
                    <a:lnB>
                      <a:noFill/>
                    </a:lnB>
                    <a:noFill/>
                  </a:tcPr>
                </a:tc>
                <a:tc>
                  <a:txBody>
                    <a:bodyPr/>
                    <a:lstStyle/>
                    <a:p>
                      <a:pPr algn="r">
                        <a:buNone/>
                      </a:pPr>
                      <a:r>
                        <a:rPr lang="en-US"/>
                        <a:t>19,30 MDL</a:t>
                      </a:r>
                    </a:p>
                  </a:txBody>
                  <a:tcPr anchor="ctr">
                    <a:lnL>
                      <a:noFill/>
                    </a:lnL>
                    <a:lnR>
                      <a:noFill/>
                    </a:lnR>
                    <a:lnT>
                      <a:noFill/>
                    </a:lnT>
                    <a:lnB>
                      <a:noFill/>
                    </a:lnB>
                    <a:noFill/>
                  </a:tcPr>
                </a:tc>
                <a:extLst>
                  <a:ext uri="{0D108BD9-81ED-4DB2-BD59-A6C34878D82A}">
                    <a16:rowId xmlns:a16="http://schemas.microsoft.com/office/drawing/2014/main" val="4276428688"/>
                  </a:ext>
                </a:extLst>
              </a:tr>
              <a:tr h="0">
                <a:tc>
                  <a:txBody>
                    <a:bodyPr/>
                    <a:lstStyle/>
                    <a:p>
                      <a:pPr>
                        <a:buNone/>
                      </a:pPr>
                      <a:r>
                        <a:rPr lang="en-US"/>
                        <a:t>Vânzare</a:t>
                      </a:r>
                    </a:p>
                  </a:txBody>
                  <a:tcPr anchor="ctr">
                    <a:lnL>
                      <a:noFill/>
                    </a:lnL>
                    <a:lnR>
                      <a:noFill/>
                    </a:lnR>
                    <a:lnT>
                      <a:noFill/>
                    </a:lnT>
                    <a:lnB>
                      <a:noFill/>
                    </a:lnB>
                    <a:noFill/>
                  </a:tcPr>
                </a:tc>
                <a:tc>
                  <a:txBody>
                    <a:bodyPr/>
                    <a:lstStyle/>
                    <a:p>
                      <a:pPr algn="r">
                        <a:buNone/>
                      </a:pPr>
                      <a:r>
                        <a:rPr lang="en-US" dirty="0"/>
                        <a:t>19,70 MDL</a:t>
                      </a:r>
                    </a:p>
                  </a:txBody>
                  <a:tcPr anchor="ctr">
                    <a:lnL>
                      <a:noFill/>
                    </a:lnL>
                    <a:lnR>
                      <a:noFill/>
                    </a:lnR>
                    <a:lnT>
                      <a:noFill/>
                    </a:lnT>
                    <a:lnB>
                      <a:noFill/>
                    </a:lnB>
                    <a:noFill/>
                  </a:tcPr>
                </a:tc>
                <a:extLst>
                  <a:ext uri="{0D108BD9-81ED-4DB2-BD59-A6C34878D82A}">
                    <a16:rowId xmlns:a16="http://schemas.microsoft.com/office/drawing/2014/main" val="1347078850"/>
                  </a:ext>
                </a:extLst>
              </a:tr>
            </a:tbl>
          </a:graphicData>
        </a:graphic>
      </p:graphicFrame>
    </p:spTree>
    <p:extLst>
      <p:ext uri="{BB962C8B-B14F-4D97-AF65-F5344CB8AC3E}">
        <p14:creationId xmlns:p14="http://schemas.microsoft.com/office/powerpoint/2010/main" val="3274894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86722-0F19-D8C5-8D16-6AA4E05C7330}"/>
              </a:ext>
            </a:extLst>
          </p:cNvPr>
          <p:cNvSpPr>
            <a:spLocks noGrp="1"/>
          </p:cNvSpPr>
          <p:nvPr>
            <p:ph type="title"/>
          </p:nvPr>
        </p:nvSpPr>
        <p:spPr/>
        <p:txBody>
          <a:bodyPr/>
          <a:lstStyle/>
          <a:p>
            <a:r>
              <a:rPr lang="ro-RO" dirty="0">
                <a:solidFill>
                  <a:schemeClr val="tx1"/>
                </a:solidFill>
              </a:rPr>
              <a:t>Factorii determinanti ai cursului de schimb</a:t>
            </a:r>
            <a:endParaRPr lang="ru-RU" dirty="0">
              <a:solidFill>
                <a:schemeClr val="tx1"/>
              </a:solidFill>
            </a:endParaRPr>
          </a:p>
        </p:txBody>
      </p:sp>
      <p:sp>
        <p:nvSpPr>
          <p:cNvPr id="3" name="Content Placeholder 2">
            <a:extLst>
              <a:ext uri="{FF2B5EF4-FFF2-40B4-BE49-F238E27FC236}">
                <a16:creationId xmlns:a16="http://schemas.microsoft.com/office/drawing/2014/main" id="{92F99E95-EA27-51AE-E57C-2D58DBD4E2FC}"/>
              </a:ext>
            </a:extLst>
          </p:cNvPr>
          <p:cNvSpPr>
            <a:spLocks noGrp="1"/>
          </p:cNvSpPr>
          <p:nvPr>
            <p:ph idx="1"/>
          </p:nvPr>
        </p:nvSpPr>
        <p:spPr>
          <a:xfrm>
            <a:off x="3516766" y="459927"/>
            <a:ext cx="4139293" cy="4369200"/>
          </a:xfrm>
        </p:spPr>
        <p:txBody>
          <a:bodyPr>
            <a:normAutofit/>
          </a:bodyPr>
          <a:lstStyle/>
          <a:p>
            <a:pPr>
              <a:lnSpc>
                <a:spcPct val="100000"/>
              </a:lnSpc>
              <a:spcBef>
                <a:spcPts val="0"/>
              </a:spcBef>
            </a:pPr>
            <a:r>
              <a:rPr lang="en-US" b="1" dirty="0" err="1"/>
              <a:t>Factori</a:t>
            </a:r>
            <a:r>
              <a:rPr lang="en-US" b="1" dirty="0"/>
              <a:t> economici</a:t>
            </a:r>
          </a:p>
          <a:p>
            <a:pPr>
              <a:lnSpc>
                <a:spcPct val="100000"/>
              </a:lnSpc>
              <a:spcBef>
                <a:spcPts val="0"/>
              </a:spcBef>
            </a:pPr>
            <a:r>
              <a:rPr lang="en-US" dirty="0" err="1"/>
              <a:t>inflația</a:t>
            </a:r>
            <a:r>
              <a:rPr lang="en-US" dirty="0"/>
              <a:t>; </a:t>
            </a:r>
            <a:r>
              <a:rPr lang="ro-RO" dirty="0"/>
              <a:t> </a:t>
            </a:r>
            <a:endParaRPr lang="en-US" dirty="0"/>
          </a:p>
          <a:p>
            <a:pPr>
              <a:lnSpc>
                <a:spcPct val="100000"/>
              </a:lnSpc>
              <a:spcBef>
                <a:spcPts val="0"/>
              </a:spcBef>
            </a:pPr>
            <a:r>
              <a:rPr lang="en-US" dirty="0"/>
              <a:t>rata </a:t>
            </a:r>
            <a:r>
              <a:rPr lang="en-US" dirty="0" err="1"/>
              <a:t>dobânzii</a:t>
            </a:r>
            <a:r>
              <a:rPr lang="en-US" dirty="0"/>
              <a:t>; </a:t>
            </a:r>
          </a:p>
          <a:p>
            <a:pPr>
              <a:lnSpc>
                <a:spcPct val="100000"/>
              </a:lnSpc>
              <a:spcBef>
                <a:spcPts val="0"/>
              </a:spcBef>
            </a:pPr>
            <a:r>
              <a:rPr lang="en-US" dirty="0" err="1"/>
              <a:t>creșterea</a:t>
            </a:r>
            <a:r>
              <a:rPr lang="en-US" dirty="0"/>
              <a:t> </a:t>
            </a:r>
            <a:r>
              <a:rPr lang="en-US" dirty="0" err="1"/>
              <a:t>economică</a:t>
            </a:r>
            <a:r>
              <a:rPr lang="en-US" dirty="0"/>
              <a:t>; </a:t>
            </a:r>
          </a:p>
          <a:p>
            <a:pPr>
              <a:lnSpc>
                <a:spcPct val="100000"/>
              </a:lnSpc>
              <a:spcBef>
                <a:spcPts val="0"/>
              </a:spcBef>
            </a:pPr>
            <a:r>
              <a:rPr lang="en-US" dirty="0" err="1"/>
              <a:t>balanța</a:t>
            </a:r>
            <a:r>
              <a:rPr lang="en-US" dirty="0"/>
              <a:t> </a:t>
            </a:r>
            <a:r>
              <a:rPr lang="en-US" dirty="0" err="1"/>
              <a:t>comercială</a:t>
            </a:r>
            <a:r>
              <a:rPr lang="en-US" dirty="0"/>
              <a:t>; </a:t>
            </a:r>
          </a:p>
          <a:p>
            <a:pPr>
              <a:lnSpc>
                <a:spcPct val="100000"/>
              </a:lnSpc>
              <a:spcBef>
                <a:spcPts val="0"/>
              </a:spcBef>
            </a:pPr>
            <a:r>
              <a:rPr lang="en-US" dirty="0" err="1"/>
              <a:t>importurile</a:t>
            </a:r>
            <a:r>
              <a:rPr lang="en-US" dirty="0"/>
              <a:t> </a:t>
            </a:r>
            <a:r>
              <a:rPr lang="en-US" dirty="0" err="1"/>
              <a:t>și</a:t>
            </a:r>
            <a:r>
              <a:rPr lang="en-US" dirty="0"/>
              <a:t> </a:t>
            </a:r>
            <a:r>
              <a:rPr lang="en-US" dirty="0" err="1"/>
              <a:t>exporturile</a:t>
            </a:r>
            <a:r>
              <a:rPr lang="en-US" dirty="0"/>
              <a:t>; </a:t>
            </a:r>
          </a:p>
          <a:p>
            <a:pPr>
              <a:lnSpc>
                <a:spcPct val="100000"/>
              </a:lnSpc>
              <a:spcBef>
                <a:spcPts val="0"/>
              </a:spcBef>
            </a:pPr>
            <a:r>
              <a:rPr lang="en-US" dirty="0" err="1"/>
              <a:t>nivelul</a:t>
            </a:r>
            <a:r>
              <a:rPr lang="en-US" dirty="0"/>
              <a:t> </a:t>
            </a:r>
            <a:r>
              <a:rPr lang="en-US" dirty="0" err="1"/>
              <a:t>rezervelor</a:t>
            </a:r>
            <a:r>
              <a:rPr lang="en-US" dirty="0"/>
              <a:t> </a:t>
            </a:r>
            <a:r>
              <a:rPr lang="en-US" dirty="0" err="1"/>
              <a:t>valutare</a:t>
            </a:r>
            <a:r>
              <a:rPr lang="en-US" dirty="0"/>
              <a:t>. </a:t>
            </a:r>
          </a:p>
          <a:p>
            <a:pPr>
              <a:lnSpc>
                <a:spcPct val="100000"/>
              </a:lnSpc>
              <a:spcBef>
                <a:spcPts val="0"/>
              </a:spcBef>
            </a:pPr>
            <a:endParaRPr lang="ro-RO" b="1" dirty="0"/>
          </a:p>
          <a:p>
            <a:pPr>
              <a:lnSpc>
                <a:spcPct val="100000"/>
              </a:lnSpc>
              <a:spcBef>
                <a:spcPts val="0"/>
              </a:spcBef>
            </a:pPr>
            <a:r>
              <a:rPr lang="en-US" b="1" dirty="0" err="1"/>
              <a:t>Factori</a:t>
            </a:r>
            <a:r>
              <a:rPr lang="en-US" b="1" dirty="0"/>
              <a:t> </a:t>
            </a:r>
            <a:r>
              <a:rPr lang="en-US" b="1" dirty="0" err="1"/>
              <a:t>financiari</a:t>
            </a:r>
            <a:endParaRPr lang="en-US" b="1" dirty="0"/>
          </a:p>
          <a:p>
            <a:pPr>
              <a:lnSpc>
                <a:spcPct val="100000"/>
              </a:lnSpc>
              <a:spcBef>
                <a:spcPts val="0"/>
              </a:spcBef>
            </a:pPr>
            <a:r>
              <a:rPr lang="en-US" dirty="0" err="1"/>
              <a:t>cererea</a:t>
            </a:r>
            <a:r>
              <a:rPr lang="en-US" dirty="0"/>
              <a:t> </a:t>
            </a:r>
            <a:r>
              <a:rPr lang="en-US" dirty="0" err="1"/>
              <a:t>și</a:t>
            </a:r>
            <a:r>
              <a:rPr lang="en-US" dirty="0"/>
              <a:t> </a:t>
            </a:r>
            <a:r>
              <a:rPr lang="en-US" dirty="0" err="1"/>
              <a:t>oferta</a:t>
            </a:r>
            <a:r>
              <a:rPr lang="en-US" dirty="0"/>
              <a:t> de </a:t>
            </a:r>
            <a:r>
              <a:rPr lang="en-US" dirty="0" err="1"/>
              <a:t>valută</a:t>
            </a:r>
            <a:r>
              <a:rPr lang="en-US" dirty="0"/>
              <a:t>; </a:t>
            </a:r>
          </a:p>
          <a:p>
            <a:pPr>
              <a:lnSpc>
                <a:spcPct val="100000"/>
              </a:lnSpc>
              <a:spcBef>
                <a:spcPts val="0"/>
              </a:spcBef>
            </a:pPr>
            <a:r>
              <a:rPr lang="en-US" dirty="0" err="1"/>
              <a:t>fluxurile</a:t>
            </a:r>
            <a:r>
              <a:rPr lang="en-US" dirty="0"/>
              <a:t> de capital; </a:t>
            </a:r>
          </a:p>
          <a:p>
            <a:pPr>
              <a:lnSpc>
                <a:spcPct val="100000"/>
              </a:lnSpc>
              <a:spcBef>
                <a:spcPts val="0"/>
              </a:spcBef>
            </a:pPr>
            <a:r>
              <a:rPr lang="en-US" dirty="0" err="1"/>
              <a:t>investițiile</a:t>
            </a:r>
            <a:r>
              <a:rPr lang="en-US" dirty="0"/>
              <a:t> </a:t>
            </a:r>
            <a:r>
              <a:rPr lang="en-US" dirty="0" err="1"/>
              <a:t>străine</a:t>
            </a:r>
            <a:r>
              <a:rPr lang="en-US" dirty="0"/>
              <a:t>; </a:t>
            </a:r>
          </a:p>
          <a:p>
            <a:pPr>
              <a:lnSpc>
                <a:spcPct val="100000"/>
              </a:lnSpc>
              <a:spcBef>
                <a:spcPts val="0"/>
              </a:spcBef>
            </a:pPr>
            <a:r>
              <a:rPr lang="en-US" dirty="0" err="1"/>
              <a:t>transferurile</a:t>
            </a:r>
            <a:r>
              <a:rPr lang="en-US" dirty="0"/>
              <a:t> de bani din </a:t>
            </a:r>
            <a:r>
              <a:rPr lang="en-US" dirty="0" err="1"/>
              <a:t>străinătate</a:t>
            </a:r>
            <a:r>
              <a:rPr lang="en-US" dirty="0"/>
              <a:t>. </a:t>
            </a:r>
          </a:p>
        </p:txBody>
      </p:sp>
      <p:sp>
        <p:nvSpPr>
          <p:cNvPr id="5" name="TextBox 4">
            <a:extLst>
              <a:ext uri="{FF2B5EF4-FFF2-40B4-BE49-F238E27FC236}">
                <a16:creationId xmlns:a16="http://schemas.microsoft.com/office/drawing/2014/main" id="{74D73CED-5556-988C-59D2-0FA2E0A7E52F}"/>
              </a:ext>
            </a:extLst>
          </p:cNvPr>
          <p:cNvSpPr txBox="1"/>
          <p:nvPr/>
        </p:nvSpPr>
        <p:spPr>
          <a:xfrm>
            <a:off x="7745867" y="680131"/>
            <a:ext cx="4755696" cy="1477328"/>
          </a:xfrm>
          <a:prstGeom prst="rect">
            <a:avLst/>
          </a:prstGeom>
          <a:noFill/>
        </p:spPr>
        <p:txBody>
          <a:bodyPr wrap="square">
            <a:spAutoFit/>
          </a:bodyPr>
          <a:lstStyle/>
          <a:p>
            <a:r>
              <a:rPr lang="en-US" b="1" dirty="0" err="1"/>
              <a:t>Factori</a:t>
            </a:r>
            <a:r>
              <a:rPr lang="en-US" b="1" dirty="0"/>
              <a:t> </a:t>
            </a:r>
            <a:r>
              <a:rPr lang="en-US" b="1" dirty="0" err="1"/>
              <a:t>externi</a:t>
            </a:r>
            <a:endParaRPr lang="en-US" b="1" dirty="0"/>
          </a:p>
          <a:p>
            <a:r>
              <a:rPr lang="en-US" dirty="0" err="1"/>
              <a:t>situația</a:t>
            </a:r>
            <a:r>
              <a:rPr lang="en-US" dirty="0"/>
              <a:t> </a:t>
            </a:r>
            <a:r>
              <a:rPr lang="en-US" dirty="0" err="1"/>
              <a:t>economiei</a:t>
            </a:r>
            <a:r>
              <a:rPr lang="en-US" dirty="0"/>
              <a:t> </a:t>
            </a:r>
            <a:r>
              <a:rPr lang="en-US" dirty="0" err="1"/>
              <a:t>mondiale</a:t>
            </a:r>
            <a:r>
              <a:rPr lang="en-US" dirty="0"/>
              <a:t>; </a:t>
            </a:r>
          </a:p>
          <a:p>
            <a:r>
              <a:rPr lang="en-US" dirty="0" err="1"/>
              <a:t>prețurile</a:t>
            </a:r>
            <a:r>
              <a:rPr lang="en-US" dirty="0"/>
              <a:t> la </a:t>
            </a:r>
            <a:r>
              <a:rPr lang="en-US" dirty="0" err="1"/>
              <a:t>energie</a:t>
            </a:r>
            <a:r>
              <a:rPr lang="en-US" dirty="0"/>
              <a:t>; </a:t>
            </a:r>
          </a:p>
          <a:p>
            <a:r>
              <a:rPr lang="en-US" dirty="0" err="1"/>
              <a:t>crize</a:t>
            </a:r>
            <a:r>
              <a:rPr lang="en-US" dirty="0"/>
              <a:t> </a:t>
            </a:r>
            <a:r>
              <a:rPr lang="en-US" dirty="0" err="1"/>
              <a:t>economice</a:t>
            </a:r>
            <a:r>
              <a:rPr lang="en-US" dirty="0"/>
              <a:t> </a:t>
            </a:r>
            <a:r>
              <a:rPr lang="en-US" dirty="0" err="1"/>
              <a:t>sau</a:t>
            </a:r>
            <a:r>
              <a:rPr lang="en-US" dirty="0"/>
              <a:t> </a:t>
            </a:r>
            <a:r>
              <a:rPr lang="en-US" dirty="0" err="1"/>
              <a:t>financiare</a:t>
            </a:r>
            <a:r>
              <a:rPr lang="en-US" dirty="0"/>
              <a:t>; </a:t>
            </a:r>
          </a:p>
          <a:p>
            <a:r>
              <a:rPr lang="en-US" dirty="0" err="1"/>
              <a:t>conflicte</a:t>
            </a:r>
            <a:r>
              <a:rPr lang="en-US" dirty="0"/>
              <a:t> </a:t>
            </a:r>
            <a:r>
              <a:rPr lang="en-US" dirty="0" err="1"/>
              <a:t>și</a:t>
            </a:r>
            <a:r>
              <a:rPr lang="en-US" dirty="0"/>
              <a:t> </a:t>
            </a:r>
            <a:r>
              <a:rPr lang="en-US" dirty="0" err="1"/>
              <a:t>incertitudini</a:t>
            </a:r>
            <a:r>
              <a:rPr lang="en-US" dirty="0"/>
              <a:t> </a:t>
            </a:r>
            <a:r>
              <a:rPr lang="en-US" dirty="0" err="1"/>
              <a:t>geopolitice</a:t>
            </a:r>
            <a:endParaRPr lang="ru-RU" dirty="0"/>
          </a:p>
        </p:txBody>
      </p:sp>
      <p:sp>
        <p:nvSpPr>
          <p:cNvPr id="7" name="TextBox 6">
            <a:extLst>
              <a:ext uri="{FF2B5EF4-FFF2-40B4-BE49-F238E27FC236}">
                <a16:creationId xmlns:a16="http://schemas.microsoft.com/office/drawing/2014/main" id="{9CBA56E7-7F59-3E25-0E6C-95A50179A8DF}"/>
              </a:ext>
            </a:extLst>
          </p:cNvPr>
          <p:cNvSpPr txBox="1"/>
          <p:nvPr/>
        </p:nvSpPr>
        <p:spPr>
          <a:xfrm>
            <a:off x="7656059" y="2466945"/>
            <a:ext cx="4372829" cy="3139321"/>
          </a:xfrm>
          <a:prstGeom prst="rect">
            <a:avLst/>
          </a:prstGeom>
          <a:noFill/>
        </p:spPr>
        <p:txBody>
          <a:bodyPr wrap="square">
            <a:spAutoFit/>
          </a:bodyPr>
          <a:lstStyle/>
          <a:p>
            <a:r>
              <a:rPr lang="en-US" b="1" dirty="0" err="1"/>
              <a:t>Riscul</a:t>
            </a:r>
            <a:r>
              <a:rPr lang="en-US" b="1" dirty="0"/>
              <a:t> </a:t>
            </a:r>
            <a:r>
              <a:rPr lang="en-US" b="1" dirty="0" err="1"/>
              <a:t>valutar</a:t>
            </a:r>
            <a:r>
              <a:rPr lang="en-US" dirty="0"/>
              <a:t> </a:t>
            </a:r>
            <a:r>
              <a:rPr lang="en-US" dirty="0" err="1"/>
              <a:t>este</a:t>
            </a:r>
            <a:r>
              <a:rPr lang="en-US" dirty="0"/>
              <a:t> </a:t>
            </a:r>
            <a:r>
              <a:rPr lang="en-US" dirty="0" err="1"/>
              <a:t>riscul</a:t>
            </a:r>
            <a:r>
              <a:rPr lang="en-US" dirty="0"/>
              <a:t> ca </a:t>
            </a:r>
            <a:r>
              <a:rPr lang="en-US" dirty="0" err="1"/>
              <a:t>modificarea</a:t>
            </a:r>
            <a:r>
              <a:rPr lang="en-US" dirty="0"/>
              <a:t> </a:t>
            </a:r>
            <a:r>
              <a:rPr lang="en-US" dirty="0" err="1"/>
              <a:t>cursului</a:t>
            </a:r>
            <a:r>
              <a:rPr lang="en-US" dirty="0"/>
              <a:t> de </a:t>
            </a:r>
            <a:r>
              <a:rPr lang="en-US" dirty="0" err="1"/>
              <a:t>schimb</a:t>
            </a:r>
            <a:r>
              <a:rPr lang="en-US" dirty="0"/>
              <a:t> </a:t>
            </a:r>
            <a:r>
              <a:rPr lang="en-US" dirty="0" err="1"/>
              <a:t>să</a:t>
            </a:r>
            <a:r>
              <a:rPr lang="en-US" dirty="0"/>
              <a:t> </a:t>
            </a:r>
            <a:r>
              <a:rPr lang="en-US" dirty="0" err="1"/>
              <a:t>producă</a:t>
            </a:r>
            <a:r>
              <a:rPr lang="en-US" dirty="0"/>
              <a:t> o </a:t>
            </a:r>
            <a:r>
              <a:rPr lang="en-US" dirty="0" err="1"/>
              <a:t>pierdere</a:t>
            </a:r>
            <a:r>
              <a:rPr lang="en-US" dirty="0"/>
              <a:t> </a:t>
            </a:r>
            <a:r>
              <a:rPr lang="en-US" dirty="0" err="1"/>
              <a:t>financiară</a:t>
            </a:r>
            <a:r>
              <a:rPr lang="en-US" dirty="0"/>
              <a:t>.</a:t>
            </a:r>
            <a:endParaRPr lang="ro-RO" dirty="0"/>
          </a:p>
          <a:p>
            <a:r>
              <a:rPr lang="ro-RO" dirty="0"/>
              <a:t>De </a:t>
            </a:r>
            <a:r>
              <a:rPr lang="en-US" dirty="0"/>
              <a:t>Ex</a:t>
            </a:r>
            <a:r>
              <a:rPr lang="en-US" i="1" dirty="0"/>
              <a:t>:</a:t>
            </a:r>
            <a:r>
              <a:rPr lang="ro-RO" i="1" dirty="0"/>
              <a:t> </a:t>
            </a:r>
            <a:r>
              <a:rPr lang="en-US" i="1" dirty="0"/>
              <a:t>O </a:t>
            </a:r>
            <a:r>
              <a:rPr lang="en-US" i="1" dirty="0" err="1"/>
              <a:t>persoană</a:t>
            </a:r>
            <a:r>
              <a:rPr lang="en-US" i="1" dirty="0"/>
              <a:t> are un credit </a:t>
            </a:r>
            <a:r>
              <a:rPr lang="en-US" i="1" dirty="0" err="1"/>
              <a:t>în</a:t>
            </a:r>
            <a:r>
              <a:rPr lang="en-US" i="1" dirty="0"/>
              <a:t> EUR, </a:t>
            </a:r>
            <a:r>
              <a:rPr lang="en-US" i="1" dirty="0" err="1"/>
              <a:t>dar</a:t>
            </a:r>
            <a:r>
              <a:rPr lang="en-US" i="1" dirty="0"/>
              <a:t> </a:t>
            </a:r>
            <a:r>
              <a:rPr lang="en-US" i="1" dirty="0" err="1"/>
              <a:t>primește</a:t>
            </a:r>
            <a:r>
              <a:rPr lang="en-US" i="1" dirty="0"/>
              <a:t> </a:t>
            </a:r>
            <a:r>
              <a:rPr lang="en-US" i="1" dirty="0" err="1"/>
              <a:t>salariul</a:t>
            </a:r>
            <a:r>
              <a:rPr lang="en-US" i="1" dirty="0"/>
              <a:t> </a:t>
            </a:r>
            <a:r>
              <a:rPr lang="en-US" i="1" dirty="0" err="1"/>
              <a:t>în</a:t>
            </a:r>
            <a:r>
              <a:rPr lang="en-US" i="1" dirty="0"/>
              <a:t> MDL.</a:t>
            </a:r>
            <a:endParaRPr lang="ro-RO" i="1" dirty="0"/>
          </a:p>
          <a:p>
            <a:r>
              <a:rPr lang="en-US" i="1" dirty="0"/>
              <a:t>Dacă:1 EUR = 19 MDL</a:t>
            </a:r>
            <a:r>
              <a:rPr lang="ro-RO" i="1" dirty="0"/>
              <a:t> </a:t>
            </a:r>
          </a:p>
          <a:p>
            <a:r>
              <a:rPr lang="en-US" i="1" dirty="0"/>
              <a:t>o </a:t>
            </a:r>
            <a:r>
              <a:rPr lang="en-US" i="1" dirty="0" err="1"/>
              <a:t>rată</a:t>
            </a:r>
            <a:r>
              <a:rPr lang="en-US" i="1" dirty="0"/>
              <a:t> de 300 EUR costă:300 × 19 = 5 700 MDL</a:t>
            </a:r>
            <a:endParaRPr lang="ro-RO" i="1" dirty="0"/>
          </a:p>
          <a:p>
            <a:r>
              <a:rPr lang="en-US" i="1" dirty="0" err="1"/>
              <a:t>Dacă</a:t>
            </a:r>
            <a:r>
              <a:rPr lang="en-US" i="1" dirty="0"/>
              <a:t> euro </a:t>
            </a:r>
            <a:r>
              <a:rPr lang="en-US" i="1" dirty="0" err="1"/>
              <a:t>ajunge</a:t>
            </a:r>
            <a:r>
              <a:rPr lang="en-US" i="1" dirty="0"/>
              <a:t> la:1 EUR = 20,50 MDL</a:t>
            </a:r>
            <a:endParaRPr lang="ro-RO" i="1" dirty="0"/>
          </a:p>
          <a:p>
            <a:r>
              <a:rPr lang="en-US" i="1" dirty="0" err="1"/>
              <a:t>aceeași</a:t>
            </a:r>
            <a:r>
              <a:rPr lang="en-US" i="1" dirty="0"/>
              <a:t> </a:t>
            </a:r>
            <a:r>
              <a:rPr lang="en-US" i="1" dirty="0" err="1"/>
              <a:t>rată</a:t>
            </a:r>
            <a:r>
              <a:rPr lang="en-US" i="1" dirty="0"/>
              <a:t> costă:300 × 20,50 = 6 150 </a:t>
            </a:r>
            <a:r>
              <a:rPr lang="en-US" i="1" dirty="0" err="1"/>
              <a:t>MDLDiferența</a:t>
            </a:r>
            <a:r>
              <a:rPr lang="en-US" i="1" dirty="0"/>
              <a:t> </a:t>
            </a:r>
            <a:r>
              <a:rPr lang="en-US" i="1" dirty="0" err="1"/>
              <a:t>este</a:t>
            </a:r>
            <a:r>
              <a:rPr lang="en-US" i="1" dirty="0"/>
              <a:t> de 450 MDL pe </a:t>
            </a:r>
            <a:r>
              <a:rPr lang="en-US" i="1" dirty="0" err="1"/>
              <a:t>lună</a:t>
            </a:r>
            <a:r>
              <a:rPr lang="en-US" i="1" dirty="0"/>
              <a:t>, </a:t>
            </a:r>
            <a:r>
              <a:rPr lang="en-US" i="1" dirty="0" err="1"/>
              <a:t>fără</a:t>
            </a:r>
            <a:r>
              <a:rPr lang="en-US" i="1" dirty="0"/>
              <a:t> ca rata </a:t>
            </a:r>
            <a:r>
              <a:rPr lang="en-US" i="1" dirty="0" err="1"/>
              <a:t>exprimată</a:t>
            </a:r>
            <a:r>
              <a:rPr lang="en-US" i="1" dirty="0"/>
              <a:t> </a:t>
            </a:r>
            <a:r>
              <a:rPr lang="en-US" i="1" dirty="0" err="1"/>
              <a:t>în</a:t>
            </a:r>
            <a:r>
              <a:rPr lang="en-US" i="1" dirty="0"/>
              <a:t> euro </a:t>
            </a:r>
            <a:r>
              <a:rPr lang="en-US" i="1" dirty="0" err="1"/>
              <a:t>să</a:t>
            </a:r>
            <a:r>
              <a:rPr lang="en-US" i="1" dirty="0"/>
              <a:t> se fi </a:t>
            </a:r>
            <a:r>
              <a:rPr lang="en-US" i="1" dirty="0" err="1"/>
              <a:t>modificat</a:t>
            </a:r>
            <a:r>
              <a:rPr lang="en-US" i="1" dirty="0"/>
              <a:t>.</a:t>
            </a:r>
            <a:endParaRPr lang="ru-RU" i="1" dirty="0"/>
          </a:p>
        </p:txBody>
      </p:sp>
    </p:spTree>
    <p:extLst>
      <p:ext uri="{BB962C8B-B14F-4D97-AF65-F5344CB8AC3E}">
        <p14:creationId xmlns:p14="http://schemas.microsoft.com/office/powerpoint/2010/main" val="2568281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8687C-B5CF-8538-4F8D-4192C8774715}"/>
              </a:ext>
            </a:extLst>
          </p:cNvPr>
          <p:cNvSpPr>
            <a:spLocks noGrp="1"/>
          </p:cNvSpPr>
          <p:nvPr>
            <p:ph type="title"/>
          </p:nvPr>
        </p:nvSpPr>
        <p:spPr/>
        <p:txBody>
          <a:bodyPr/>
          <a:lstStyle/>
          <a:p>
            <a:r>
              <a:rPr lang="ro-RO" dirty="0">
                <a:solidFill>
                  <a:schemeClr val="tx1"/>
                </a:solidFill>
              </a:rPr>
              <a:t>Operatiuni valutare</a:t>
            </a:r>
            <a:endParaRPr lang="ru-RU" dirty="0">
              <a:solidFill>
                <a:schemeClr val="tx1"/>
              </a:solidFill>
            </a:endParaRPr>
          </a:p>
        </p:txBody>
      </p:sp>
      <p:sp>
        <p:nvSpPr>
          <p:cNvPr id="3" name="Content Placeholder 2">
            <a:extLst>
              <a:ext uri="{FF2B5EF4-FFF2-40B4-BE49-F238E27FC236}">
                <a16:creationId xmlns:a16="http://schemas.microsoft.com/office/drawing/2014/main" id="{1724A7D0-1AAB-6F3F-ADF0-85F95434B906}"/>
              </a:ext>
            </a:extLst>
          </p:cNvPr>
          <p:cNvSpPr>
            <a:spLocks noGrp="1"/>
          </p:cNvSpPr>
          <p:nvPr>
            <p:ph idx="1"/>
          </p:nvPr>
        </p:nvSpPr>
        <p:spPr>
          <a:xfrm>
            <a:off x="3363687" y="864108"/>
            <a:ext cx="8172784" cy="5120640"/>
          </a:xfrm>
        </p:spPr>
        <p:txBody>
          <a:bodyPr>
            <a:normAutofit fontScale="92500" lnSpcReduction="10000"/>
          </a:bodyPr>
          <a:lstStyle/>
          <a:p>
            <a:r>
              <a:rPr lang="en-US" dirty="0" err="1"/>
              <a:t>În</a:t>
            </a:r>
            <a:r>
              <a:rPr lang="en-US" dirty="0"/>
              <a:t> Republica Moldova, </a:t>
            </a:r>
            <a:r>
              <a:rPr lang="en-US" b="1" dirty="0"/>
              <a:t>Banca </a:t>
            </a:r>
            <a:r>
              <a:rPr lang="en-US" b="1" dirty="0" err="1"/>
              <a:t>Națională</a:t>
            </a:r>
            <a:r>
              <a:rPr lang="en-US" b="1" dirty="0"/>
              <a:t> a </a:t>
            </a:r>
            <a:r>
              <a:rPr lang="en-US" b="1" dirty="0" err="1"/>
              <a:t>Moldovei</a:t>
            </a:r>
            <a:r>
              <a:rPr lang="en-US" b="1" dirty="0"/>
              <a:t> (BNM)</a:t>
            </a:r>
            <a:r>
              <a:rPr lang="en-US" dirty="0"/>
              <a:t> </a:t>
            </a:r>
            <a:r>
              <a:rPr lang="en-US" dirty="0" err="1"/>
              <a:t>reglementează</a:t>
            </a:r>
            <a:r>
              <a:rPr lang="en-US" dirty="0"/>
              <a:t> </a:t>
            </a:r>
            <a:r>
              <a:rPr lang="en-US" dirty="0" err="1"/>
              <a:t>și</a:t>
            </a:r>
            <a:r>
              <a:rPr lang="en-US" dirty="0"/>
              <a:t> </a:t>
            </a:r>
            <a:r>
              <a:rPr lang="en-US" dirty="0" err="1"/>
              <a:t>supraveghează</a:t>
            </a:r>
            <a:r>
              <a:rPr lang="en-US" dirty="0"/>
              <a:t> </a:t>
            </a:r>
            <a:r>
              <a:rPr lang="en-US" dirty="0" err="1"/>
              <a:t>piața</a:t>
            </a:r>
            <a:r>
              <a:rPr lang="en-US" dirty="0"/>
              <a:t> </a:t>
            </a:r>
            <a:r>
              <a:rPr lang="en-US" dirty="0" err="1"/>
              <a:t>valutară</a:t>
            </a:r>
            <a:r>
              <a:rPr lang="en-US" dirty="0"/>
              <a:t> </a:t>
            </a:r>
            <a:r>
              <a:rPr lang="en-US" dirty="0" err="1"/>
              <a:t>și</a:t>
            </a:r>
            <a:r>
              <a:rPr lang="en-US" dirty="0"/>
              <a:t> </a:t>
            </a:r>
            <a:r>
              <a:rPr lang="en-US" dirty="0" err="1"/>
              <a:t>stabilește</a:t>
            </a:r>
            <a:r>
              <a:rPr lang="en-US" dirty="0"/>
              <a:t> </a:t>
            </a:r>
            <a:r>
              <a:rPr lang="en-US" dirty="0" err="1"/>
              <a:t>cadrul</a:t>
            </a:r>
            <a:r>
              <a:rPr lang="en-US" dirty="0"/>
              <a:t> </a:t>
            </a:r>
            <a:r>
              <a:rPr lang="en-US" dirty="0" err="1"/>
              <a:t>normativ</a:t>
            </a:r>
            <a:r>
              <a:rPr lang="en-US" dirty="0"/>
              <a:t> </a:t>
            </a:r>
            <a:r>
              <a:rPr lang="en-US" dirty="0" err="1"/>
              <a:t>pentru</a:t>
            </a:r>
            <a:r>
              <a:rPr lang="en-US" dirty="0"/>
              <a:t> </a:t>
            </a:r>
            <a:r>
              <a:rPr lang="en-US" dirty="0" err="1"/>
              <a:t>operațiunile</a:t>
            </a:r>
            <a:r>
              <a:rPr lang="en-US" dirty="0"/>
              <a:t> </a:t>
            </a:r>
            <a:r>
              <a:rPr lang="en-US" dirty="0" err="1"/>
              <a:t>valutare</a:t>
            </a:r>
            <a:r>
              <a:rPr lang="en-US" dirty="0"/>
              <a:t>.</a:t>
            </a:r>
          </a:p>
          <a:p>
            <a:r>
              <a:rPr lang="en-US" b="1" dirty="0"/>
              <a:t>Important </a:t>
            </a:r>
            <a:r>
              <a:rPr lang="en-US" b="1" dirty="0" err="1"/>
              <a:t>pentru</a:t>
            </a:r>
            <a:r>
              <a:rPr lang="en-US" b="1" dirty="0"/>
              <a:t> </a:t>
            </a:r>
            <a:r>
              <a:rPr lang="en-US" b="1" dirty="0" err="1"/>
              <a:t>consumator</a:t>
            </a:r>
            <a:r>
              <a:rPr lang="en-US" b="1" dirty="0"/>
              <a:t>:</a:t>
            </a:r>
            <a:r>
              <a:rPr lang="en-US" dirty="0"/>
              <a:t> la </a:t>
            </a:r>
            <a:r>
              <a:rPr lang="en-US" dirty="0" err="1"/>
              <a:t>efectuarea</a:t>
            </a:r>
            <a:r>
              <a:rPr lang="en-US" dirty="0"/>
              <a:t> </a:t>
            </a:r>
            <a:r>
              <a:rPr lang="en-US" dirty="0" err="1"/>
              <a:t>unei</a:t>
            </a:r>
            <a:r>
              <a:rPr lang="en-US" dirty="0"/>
              <a:t> </a:t>
            </a:r>
            <a:r>
              <a:rPr lang="en-US" dirty="0" err="1"/>
              <a:t>operațiuni</a:t>
            </a:r>
            <a:r>
              <a:rPr lang="en-US" dirty="0"/>
              <a:t> </a:t>
            </a:r>
            <a:r>
              <a:rPr lang="en-US" dirty="0" err="1"/>
              <a:t>valutare</a:t>
            </a:r>
            <a:r>
              <a:rPr lang="en-US" dirty="0"/>
              <a:t> </a:t>
            </a:r>
            <a:r>
              <a:rPr lang="en-US" dirty="0" err="1"/>
              <a:t>trebuie</a:t>
            </a:r>
            <a:r>
              <a:rPr lang="en-US" dirty="0"/>
              <a:t> </a:t>
            </a:r>
            <a:r>
              <a:rPr lang="en-US" dirty="0" err="1"/>
              <a:t>verificat</a:t>
            </a:r>
            <a:r>
              <a:rPr lang="en-US" dirty="0"/>
              <a:t> </a:t>
            </a:r>
            <a:r>
              <a:rPr lang="en-US" b="1" dirty="0" err="1"/>
              <a:t>cursul</a:t>
            </a:r>
            <a:r>
              <a:rPr lang="en-US" b="1" dirty="0"/>
              <a:t> de </a:t>
            </a:r>
            <a:r>
              <a:rPr lang="en-US" b="1" dirty="0" err="1"/>
              <a:t>schimb</a:t>
            </a:r>
            <a:r>
              <a:rPr lang="en-US" b="1" dirty="0"/>
              <a:t>, </a:t>
            </a:r>
            <a:r>
              <a:rPr lang="en-US" b="1" dirty="0" err="1"/>
              <a:t>comisionul</a:t>
            </a:r>
            <a:r>
              <a:rPr lang="en-US" b="1" dirty="0"/>
              <a:t>, </a:t>
            </a:r>
            <a:r>
              <a:rPr lang="en-US" b="1" dirty="0" err="1"/>
              <a:t>suma</a:t>
            </a:r>
            <a:r>
              <a:rPr lang="en-US" b="1" dirty="0"/>
              <a:t> </a:t>
            </a:r>
            <a:r>
              <a:rPr lang="en-US" b="1" dirty="0" err="1"/>
              <a:t>finală</a:t>
            </a:r>
            <a:r>
              <a:rPr lang="en-US" b="1" dirty="0"/>
              <a:t> </a:t>
            </a:r>
            <a:r>
              <a:rPr lang="en-US" b="1" dirty="0" err="1"/>
              <a:t>primită</a:t>
            </a:r>
            <a:r>
              <a:rPr lang="en-US" b="1" dirty="0"/>
              <a:t>/</a:t>
            </a:r>
            <a:r>
              <a:rPr lang="en-US" b="1" dirty="0" err="1"/>
              <a:t>plătită</a:t>
            </a:r>
            <a:r>
              <a:rPr lang="en-US" b="1" dirty="0"/>
              <a:t> </a:t>
            </a:r>
            <a:r>
              <a:rPr lang="en-US" b="1" dirty="0" err="1"/>
              <a:t>și</a:t>
            </a:r>
            <a:r>
              <a:rPr lang="en-US" b="1" dirty="0"/>
              <a:t> </a:t>
            </a:r>
            <a:r>
              <a:rPr lang="en-US" b="1" dirty="0" err="1"/>
              <a:t>condițiile</a:t>
            </a:r>
            <a:r>
              <a:rPr lang="en-US" b="1" dirty="0"/>
              <a:t> </a:t>
            </a:r>
            <a:r>
              <a:rPr lang="en-US" b="1" dirty="0" err="1"/>
              <a:t>aplicabile</a:t>
            </a:r>
            <a:r>
              <a:rPr lang="en-US" b="1" dirty="0"/>
              <a:t> </a:t>
            </a:r>
            <a:r>
              <a:rPr lang="en-US" b="1" dirty="0" err="1"/>
              <a:t>operațiunii</a:t>
            </a:r>
            <a:r>
              <a:rPr lang="en-US" dirty="0"/>
              <a:t>.</a:t>
            </a:r>
          </a:p>
          <a:p>
            <a:endParaRPr lang="ro-RO" b="1" dirty="0"/>
          </a:p>
          <a:p>
            <a:r>
              <a:rPr lang="it-IT" b="1" dirty="0"/>
              <a:t>Operațiuni valutare permise în Republica Moldova sunt: </a:t>
            </a:r>
            <a:endParaRPr lang="it-IT" dirty="0"/>
          </a:p>
          <a:p>
            <a:r>
              <a:rPr lang="en-US" i="1" dirty="0" err="1"/>
              <a:t>Tranzacțiile</a:t>
            </a:r>
            <a:r>
              <a:rPr lang="en-US" i="1" dirty="0"/>
              <a:t> </a:t>
            </a:r>
            <a:r>
              <a:rPr lang="en-US" i="1" dirty="0" err="1"/>
              <a:t>prin</a:t>
            </a:r>
            <a:r>
              <a:rPr lang="en-US" i="1" dirty="0"/>
              <a:t> </a:t>
            </a:r>
            <a:r>
              <a:rPr lang="en-US" i="1" dirty="0" err="1"/>
              <a:t>bănci</a:t>
            </a:r>
            <a:r>
              <a:rPr lang="en-US" i="1" dirty="0"/>
              <a:t> </a:t>
            </a:r>
            <a:r>
              <a:rPr lang="en-US" i="1" dirty="0" err="1"/>
              <a:t>autorizate</a:t>
            </a:r>
            <a:r>
              <a:rPr lang="en-US" i="1" dirty="0"/>
              <a:t>, </a:t>
            </a:r>
            <a:r>
              <a:rPr lang="en-US" i="1" dirty="0" err="1"/>
              <a:t>inclusiv</a:t>
            </a:r>
            <a:r>
              <a:rPr lang="en-US" i="1" dirty="0"/>
              <a:t> </a:t>
            </a:r>
            <a:r>
              <a:rPr lang="en-US" i="1" dirty="0" err="1"/>
              <a:t>cumpărarea</a:t>
            </a:r>
            <a:r>
              <a:rPr lang="en-US" i="1" dirty="0"/>
              <a:t> </a:t>
            </a:r>
            <a:r>
              <a:rPr lang="en-US" i="1" dirty="0" err="1"/>
              <a:t>și</a:t>
            </a:r>
            <a:r>
              <a:rPr lang="en-US" i="1" dirty="0"/>
              <a:t> </a:t>
            </a:r>
            <a:r>
              <a:rPr lang="en-US" i="1" dirty="0" err="1"/>
              <a:t>vânzarea</a:t>
            </a:r>
            <a:r>
              <a:rPr lang="en-US" i="1" dirty="0"/>
              <a:t> </a:t>
            </a:r>
            <a:r>
              <a:rPr lang="en-US" i="1" dirty="0" err="1"/>
              <a:t>valutei</a:t>
            </a:r>
            <a:r>
              <a:rPr lang="en-US" i="1" dirty="0"/>
              <a:t>, </a:t>
            </a:r>
            <a:r>
              <a:rPr lang="en-US" i="1" dirty="0" err="1"/>
              <a:t>depozitele</a:t>
            </a:r>
            <a:r>
              <a:rPr lang="en-US" i="1" dirty="0"/>
              <a:t> </a:t>
            </a:r>
            <a:r>
              <a:rPr lang="en-US" i="1" dirty="0" err="1"/>
              <a:t>bancare</a:t>
            </a:r>
            <a:r>
              <a:rPr lang="en-US" i="1" dirty="0"/>
              <a:t> </a:t>
            </a:r>
            <a:r>
              <a:rPr lang="en-US" i="1" dirty="0" err="1"/>
              <a:t>în</a:t>
            </a:r>
            <a:r>
              <a:rPr lang="en-US" i="1" dirty="0"/>
              <a:t> </a:t>
            </a:r>
            <a:r>
              <a:rPr lang="en-US" i="1" dirty="0" err="1"/>
              <a:t>valută</a:t>
            </a:r>
            <a:r>
              <a:rPr lang="en-US" i="1" dirty="0"/>
              <a:t> </a:t>
            </a:r>
            <a:r>
              <a:rPr lang="en-US" i="1" dirty="0" err="1"/>
              <a:t>și</a:t>
            </a:r>
            <a:r>
              <a:rPr lang="en-US" i="1" dirty="0"/>
              <a:t> </a:t>
            </a:r>
            <a:r>
              <a:rPr lang="en-US" i="1" dirty="0" err="1"/>
              <a:t>creditele</a:t>
            </a:r>
            <a:r>
              <a:rPr lang="en-US" i="1" dirty="0"/>
              <a:t> </a:t>
            </a:r>
            <a:r>
              <a:rPr lang="en-US" i="1" dirty="0" err="1"/>
              <a:t>în</a:t>
            </a:r>
            <a:r>
              <a:rPr lang="en-US" i="1" dirty="0"/>
              <a:t> </a:t>
            </a:r>
            <a:r>
              <a:rPr lang="en-US" i="1" dirty="0" err="1"/>
              <a:t>valută</a:t>
            </a:r>
            <a:r>
              <a:rPr lang="en-US" i="1" dirty="0"/>
              <a:t>; </a:t>
            </a:r>
          </a:p>
          <a:p>
            <a:r>
              <a:rPr lang="en-US" i="1" dirty="0"/>
              <a:t>Plata </a:t>
            </a:r>
            <a:r>
              <a:rPr lang="en-US" i="1" dirty="0" err="1"/>
              <a:t>în</a:t>
            </a:r>
            <a:r>
              <a:rPr lang="en-US" i="1" dirty="0"/>
              <a:t> </a:t>
            </a:r>
            <a:r>
              <a:rPr lang="en-US" i="1" dirty="0" err="1"/>
              <a:t>valută</a:t>
            </a:r>
            <a:r>
              <a:rPr lang="en-US" i="1" dirty="0"/>
              <a:t> </a:t>
            </a:r>
            <a:r>
              <a:rPr lang="en-US" i="1" dirty="0" err="1"/>
              <a:t>în</a:t>
            </a:r>
            <a:r>
              <a:rPr lang="en-US" i="1" dirty="0"/>
              <a:t> zone duty-free, cum </a:t>
            </a:r>
            <a:r>
              <a:rPr lang="en-US" i="1" dirty="0" err="1"/>
              <a:t>ar</a:t>
            </a:r>
            <a:r>
              <a:rPr lang="en-US" i="1" dirty="0"/>
              <a:t> fi </a:t>
            </a:r>
            <a:r>
              <a:rPr lang="en-US" i="1" dirty="0" err="1"/>
              <a:t>aeroporturile</a:t>
            </a:r>
            <a:r>
              <a:rPr lang="en-US" i="1" dirty="0"/>
              <a:t>; </a:t>
            </a:r>
          </a:p>
          <a:p>
            <a:r>
              <a:rPr lang="en-US" i="1" dirty="0" err="1"/>
              <a:t>Transferurile</a:t>
            </a:r>
            <a:r>
              <a:rPr lang="en-US" i="1" dirty="0"/>
              <a:t> </a:t>
            </a:r>
            <a:r>
              <a:rPr lang="en-US" i="1" dirty="0" err="1"/>
              <a:t>internaționale</a:t>
            </a:r>
            <a:r>
              <a:rPr lang="en-US" i="1" dirty="0"/>
              <a:t> </a:t>
            </a:r>
            <a:r>
              <a:rPr lang="en-US" i="1" dirty="0" err="1"/>
              <a:t>prin</a:t>
            </a:r>
            <a:r>
              <a:rPr lang="en-US" i="1" dirty="0"/>
              <a:t> </a:t>
            </a:r>
            <a:r>
              <a:rPr lang="en-US" i="1" dirty="0" err="1"/>
              <a:t>bănci</a:t>
            </a:r>
            <a:r>
              <a:rPr lang="en-US" i="1" dirty="0"/>
              <a:t> </a:t>
            </a:r>
            <a:r>
              <a:rPr lang="en-US" i="1" dirty="0" err="1"/>
              <a:t>autorizate</a:t>
            </a:r>
            <a:r>
              <a:rPr lang="en-US" i="1" dirty="0"/>
              <a:t>, </a:t>
            </a:r>
            <a:r>
              <a:rPr lang="en-US" i="1" dirty="0" err="1"/>
              <a:t>atât</a:t>
            </a:r>
            <a:r>
              <a:rPr lang="en-US" i="1" dirty="0"/>
              <a:t> </a:t>
            </a:r>
            <a:r>
              <a:rPr lang="en-US" i="1" dirty="0" err="1"/>
              <a:t>pentru</a:t>
            </a:r>
            <a:r>
              <a:rPr lang="en-US" i="1" dirty="0"/>
              <a:t> </a:t>
            </a:r>
            <a:r>
              <a:rPr lang="en-US" i="1" dirty="0" err="1"/>
              <a:t>persoane</a:t>
            </a:r>
            <a:r>
              <a:rPr lang="en-US" i="1" dirty="0"/>
              <a:t> </a:t>
            </a:r>
            <a:r>
              <a:rPr lang="en-US" i="1" dirty="0" err="1"/>
              <a:t>fizice</a:t>
            </a:r>
            <a:r>
              <a:rPr lang="en-US" i="1" dirty="0"/>
              <a:t>, </a:t>
            </a:r>
            <a:r>
              <a:rPr lang="en-US" i="1" dirty="0" err="1"/>
              <a:t>cât</a:t>
            </a:r>
            <a:r>
              <a:rPr lang="en-US" i="1" dirty="0"/>
              <a:t> </a:t>
            </a:r>
            <a:r>
              <a:rPr lang="en-US" i="1" dirty="0" err="1"/>
              <a:t>și</a:t>
            </a:r>
            <a:r>
              <a:rPr lang="en-US" i="1" dirty="0"/>
              <a:t> </a:t>
            </a:r>
            <a:r>
              <a:rPr lang="en-US" i="1" dirty="0" err="1"/>
              <a:t>pentru</a:t>
            </a:r>
            <a:r>
              <a:rPr lang="en-US" i="1" dirty="0"/>
              <a:t> </a:t>
            </a:r>
            <a:r>
              <a:rPr lang="en-US" i="1" dirty="0" err="1"/>
              <a:t>companii</a:t>
            </a:r>
            <a:r>
              <a:rPr lang="en-US" i="1" dirty="0"/>
              <a:t>; </a:t>
            </a:r>
          </a:p>
          <a:p>
            <a:r>
              <a:rPr lang="en-US" i="1" dirty="0"/>
              <a:t>Plata </a:t>
            </a:r>
            <a:r>
              <a:rPr lang="en-US" i="1" dirty="0" err="1"/>
              <a:t>serviciilor</a:t>
            </a:r>
            <a:r>
              <a:rPr lang="en-US" i="1" dirty="0"/>
              <a:t> </a:t>
            </a:r>
            <a:r>
              <a:rPr lang="en-US" i="1" dirty="0" err="1"/>
              <a:t>internaționale</a:t>
            </a:r>
            <a:r>
              <a:rPr lang="en-US" i="1" dirty="0"/>
              <a:t> (</a:t>
            </a:r>
            <a:r>
              <a:rPr lang="en-US" i="1" dirty="0" err="1"/>
              <a:t>turism</a:t>
            </a:r>
            <a:r>
              <a:rPr lang="en-US" i="1" dirty="0"/>
              <a:t>, </a:t>
            </a:r>
            <a:r>
              <a:rPr lang="en-US" i="1" dirty="0" err="1"/>
              <a:t>studii</a:t>
            </a:r>
            <a:r>
              <a:rPr lang="en-US" i="1" dirty="0"/>
              <a:t>, </a:t>
            </a:r>
            <a:r>
              <a:rPr lang="en-US" i="1" dirty="0" err="1"/>
              <a:t>sănătate</a:t>
            </a:r>
            <a:r>
              <a:rPr lang="en-US" i="1" dirty="0"/>
              <a:t>, </a:t>
            </a:r>
            <a:r>
              <a:rPr lang="en-US" i="1" dirty="0" err="1"/>
              <a:t>comerț</a:t>
            </a:r>
            <a:r>
              <a:rPr lang="en-US" i="1" dirty="0"/>
              <a:t> electronic) </a:t>
            </a:r>
            <a:r>
              <a:rPr lang="en-US" i="1" dirty="0" err="1"/>
              <a:t>în</a:t>
            </a:r>
            <a:r>
              <a:rPr lang="en-US" i="1" dirty="0"/>
              <a:t> </a:t>
            </a:r>
            <a:r>
              <a:rPr lang="en-US" i="1" dirty="0" err="1"/>
              <a:t>valută</a:t>
            </a:r>
            <a:r>
              <a:rPr lang="en-US" i="1" dirty="0"/>
              <a:t>; </a:t>
            </a:r>
          </a:p>
          <a:p>
            <a:r>
              <a:rPr lang="en-US" i="1" dirty="0" err="1"/>
              <a:t>Păstrarea</a:t>
            </a:r>
            <a:r>
              <a:rPr lang="en-US" i="1" dirty="0"/>
              <a:t> </a:t>
            </a:r>
            <a:r>
              <a:rPr lang="en-US" i="1" dirty="0" err="1"/>
              <a:t>economiilor</a:t>
            </a:r>
            <a:r>
              <a:rPr lang="en-US" i="1" dirty="0"/>
              <a:t> </a:t>
            </a:r>
            <a:r>
              <a:rPr lang="en-US" i="1" dirty="0" err="1"/>
              <a:t>în</a:t>
            </a:r>
            <a:r>
              <a:rPr lang="en-US" i="1" dirty="0"/>
              <a:t> </a:t>
            </a:r>
            <a:r>
              <a:rPr lang="en-US" i="1" dirty="0" err="1"/>
              <a:t>valută</a:t>
            </a:r>
            <a:r>
              <a:rPr lang="en-US" i="1" dirty="0"/>
              <a:t> </a:t>
            </a:r>
            <a:r>
              <a:rPr lang="en-US" i="1" dirty="0" err="1"/>
              <a:t>în</a:t>
            </a:r>
            <a:r>
              <a:rPr lang="en-US" i="1" dirty="0"/>
              <a:t> </a:t>
            </a:r>
            <a:r>
              <a:rPr lang="en-US" i="1" dirty="0" err="1"/>
              <a:t>bănci</a:t>
            </a:r>
            <a:r>
              <a:rPr lang="en-US" i="1" dirty="0"/>
              <a:t> </a:t>
            </a:r>
            <a:r>
              <a:rPr lang="en-US" i="1" dirty="0" err="1"/>
              <a:t>comerciale</a:t>
            </a:r>
            <a:r>
              <a:rPr lang="en-US" i="1" dirty="0"/>
              <a:t> </a:t>
            </a:r>
            <a:r>
              <a:rPr lang="en-US" i="1" dirty="0" err="1"/>
              <a:t>sau</a:t>
            </a:r>
            <a:r>
              <a:rPr lang="en-US" i="1" dirty="0"/>
              <a:t> </a:t>
            </a:r>
            <a:r>
              <a:rPr lang="en-US" i="1" dirty="0" err="1"/>
              <a:t>în</a:t>
            </a:r>
            <a:r>
              <a:rPr lang="en-US" i="1" dirty="0"/>
              <a:t> </a:t>
            </a:r>
            <a:r>
              <a:rPr lang="en-US" i="1" dirty="0" err="1"/>
              <a:t>numerar</a:t>
            </a:r>
            <a:r>
              <a:rPr lang="en-US" i="1" dirty="0"/>
              <a:t>. </a:t>
            </a:r>
          </a:p>
          <a:p>
            <a:endParaRPr lang="ru-RU" dirty="0"/>
          </a:p>
        </p:txBody>
      </p:sp>
    </p:spTree>
    <p:extLst>
      <p:ext uri="{BB962C8B-B14F-4D97-AF65-F5344CB8AC3E}">
        <p14:creationId xmlns:p14="http://schemas.microsoft.com/office/powerpoint/2010/main" val="3540583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F3C27-604E-5F58-7CD6-505C8179FA62}"/>
              </a:ext>
            </a:extLst>
          </p:cNvPr>
          <p:cNvSpPr>
            <a:spLocks noGrp="1"/>
          </p:cNvSpPr>
          <p:nvPr>
            <p:ph type="title"/>
          </p:nvPr>
        </p:nvSpPr>
        <p:spPr/>
        <p:txBody>
          <a:bodyPr/>
          <a:lstStyle/>
          <a:p>
            <a:r>
              <a:rPr lang="ro-RO" dirty="0"/>
              <a:t>Bibliografie recomandată</a:t>
            </a:r>
            <a:endParaRPr lang="ru-RU" dirty="0"/>
          </a:p>
        </p:txBody>
      </p:sp>
      <p:sp>
        <p:nvSpPr>
          <p:cNvPr id="3" name="Content Placeholder 2">
            <a:extLst>
              <a:ext uri="{FF2B5EF4-FFF2-40B4-BE49-F238E27FC236}">
                <a16:creationId xmlns:a16="http://schemas.microsoft.com/office/drawing/2014/main" id="{F846BB0C-E8FE-8E57-1F87-EDFF14A5B890}"/>
              </a:ext>
            </a:extLst>
          </p:cNvPr>
          <p:cNvSpPr>
            <a:spLocks noGrp="1"/>
          </p:cNvSpPr>
          <p:nvPr>
            <p:ph idx="1"/>
          </p:nvPr>
        </p:nvSpPr>
        <p:spPr/>
        <p:txBody>
          <a:bodyPr/>
          <a:lstStyle/>
          <a:p>
            <a:r>
              <a:rPr lang="it-IT" dirty="0"/>
              <a:t>Legea nr. 548-XIII din 21.07.1995 cu privire la Banca Națională a Moldovei</a:t>
            </a:r>
            <a:endParaRPr lang="ro-RO" dirty="0"/>
          </a:p>
          <a:p>
            <a:r>
              <a:rPr lang="nn-NO" b="1" dirty="0"/>
              <a:t>Legea nr. 202 din 06.10.2017 privind activitatea băncilor</a:t>
            </a:r>
            <a:endParaRPr lang="ro-RO" b="1" dirty="0"/>
          </a:p>
          <a:p>
            <a:r>
              <a:rPr lang="nn-NO" b="1" dirty="0"/>
              <a:t>Legea nr. 62 din 21 martie 2008 privind reglementarea valutară</a:t>
            </a:r>
            <a:endParaRPr lang="ro-RO" b="1" dirty="0"/>
          </a:p>
          <a:p>
            <a:r>
              <a:rPr lang="es-ES" dirty="0" err="1"/>
              <a:t>Legea</a:t>
            </a:r>
            <a:r>
              <a:rPr lang="es-ES" dirty="0"/>
              <a:t> </a:t>
            </a:r>
            <a:r>
              <a:rPr lang="es-ES" dirty="0" err="1"/>
              <a:t>nr</a:t>
            </a:r>
            <a:r>
              <a:rPr lang="es-ES" dirty="0"/>
              <a:t>. 114/2012 </a:t>
            </a:r>
            <a:r>
              <a:rPr lang="es-ES" dirty="0" err="1"/>
              <a:t>cu</a:t>
            </a:r>
            <a:r>
              <a:rPr lang="es-ES" dirty="0"/>
              <a:t> </a:t>
            </a:r>
            <a:r>
              <a:rPr lang="es-ES" dirty="0" err="1"/>
              <a:t>privire</a:t>
            </a:r>
            <a:r>
              <a:rPr lang="es-ES" dirty="0"/>
              <a:t> la </a:t>
            </a:r>
            <a:r>
              <a:rPr lang="es-ES" dirty="0" err="1"/>
              <a:t>serviciile</a:t>
            </a:r>
            <a:r>
              <a:rPr lang="es-ES" dirty="0"/>
              <a:t> de </a:t>
            </a:r>
            <a:r>
              <a:rPr lang="es-ES" dirty="0" err="1"/>
              <a:t>plată</a:t>
            </a:r>
            <a:r>
              <a:rPr lang="es-ES" dirty="0"/>
              <a:t> </a:t>
            </a:r>
            <a:r>
              <a:rPr lang="es-ES" dirty="0" err="1"/>
              <a:t>și</a:t>
            </a:r>
            <a:r>
              <a:rPr lang="es-ES" dirty="0"/>
              <a:t> moneda </a:t>
            </a:r>
            <a:r>
              <a:rPr lang="es-ES" dirty="0" err="1"/>
              <a:t>electronică</a:t>
            </a:r>
            <a:endParaRPr lang="ro-RO" b="1" dirty="0"/>
          </a:p>
          <a:p>
            <a:r>
              <a:rPr lang="ro-RO" b="1" dirty="0">
                <a:hlinkClick r:id="rId2"/>
              </a:rPr>
              <a:t>www.bnm.md</a:t>
            </a:r>
            <a:endParaRPr lang="ro-RO" b="1" dirty="0"/>
          </a:p>
          <a:p>
            <a:r>
              <a:rPr lang="ro-RO" b="1" dirty="0">
                <a:hlinkClick r:id="rId3"/>
              </a:rPr>
              <a:t>www.statistica.gov.md</a:t>
            </a:r>
            <a:endParaRPr lang="ro-RO" b="1" dirty="0"/>
          </a:p>
          <a:p>
            <a:endParaRPr lang="ro-RO" b="1" dirty="0"/>
          </a:p>
          <a:p>
            <a:endParaRPr lang="ru-RU" dirty="0"/>
          </a:p>
        </p:txBody>
      </p:sp>
    </p:spTree>
    <p:extLst>
      <p:ext uri="{BB962C8B-B14F-4D97-AF65-F5344CB8AC3E}">
        <p14:creationId xmlns:p14="http://schemas.microsoft.com/office/powerpoint/2010/main" val="1978874262"/>
      </p:ext>
    </p:extLst>
  </p:cSld>
  <p:clrMapOvr>
    <a:masterClrMapping/>
  </p:clrMapOvr>
</p:sld>
</file>

<file path=ppt/theme/theme1.xml><?xml version="1.0" encoding="utf-8"?>
<a:theme xmlns:a="http://schemas.openxmlformats.org/drawingml/2006/main" name="Fra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2791</TotalTime>
  <Words>3775</Words>
  <Application>Microsoft Office PowerPoint</Application>
  <PresentationFormat>Widescreen</PresentationFormat>
  <Paragraphs>299</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Cambria</vt:lpstr>
      <vt:lpstr>Corbel</vt:lpstr>
      <vt:lpstr>Times New Roman</vt:lpstr>
      <vt:lpstr>Wingdings 2</vt:lpstr>
      <vt:lpstr>Frame</vt:lpstr>
      <vt:lpstr>Sistemul economic și sistemul financiar în viața socială:  bani, inflație și impactul lor asupra economiei individuale .</vt:lpstr>
      <vt:lpstr>Subiecte și noțiuni</vt:lpstr>
      <vt:lpstr>Economia naționala  ansamblul activităților economice, resurselor, instituțiilor, organizațiilor și relațiilor economice care se desfășoară pe teritoriul unei țări și care sunt interconectate într-un sistem economic unic  Ramurile economiei  agricultură;  industria;  construcții;  transport;  comerț;  servicii;</vt:lpstr>
      <vt:lpstr>Sistemul economic și sistemul financiar</vt:lpstr>
      <vt:lpstr>Fenomenul economic și procesul economic  Fenomenul economic = ceea ce se manifestă/se observă.   Procesul economic = ceea ce se desfășoară în timp </vt:lpstr>
      <vt:lpstr>Tipuri de sisteme economice</vt:lpstr>
      <vt:lpstr>Sistemul financiar  componenta sistemului economic care asigură formarea, distribuirea, redistribuirea și utilizarea resurselor financiare, precum și circulația banilor și a capitalului între diferiții participanți la economie</vt:lpstr>
      <vt:lpstr>Procesul financiar și mecanismul financiar</vt:lpstr>
      <vt:lpstr>Rolul sistemului economic asupra sistemului social </vt:lpstr>
      <vt:lpstr>Rolul sistemului financiar asupra sistemului social  Sistemul financiar are rolul de a mobiliza, distribui și redistribui resursele financiare între diferiții participanți la economie și, prin aceasta, influențează direct societatea</vt:lpstr>
      <vt:lpstr>Bani și inflatia  Inventarea banilor a fost una din cele mai mari realizări ale civilizaţiei umane</vt:lpstr>
      <vt:lpstr>Formele banilor</vt:lpstr>
      <vt:lpstr>Banca Naționala a Moldovei  Rolul - asigura stabilitatea monetară și financiarăa Republicii Moldova, inclusiv stabilitatea preturilor, protejând astfel valoarea banilor și contribuind la funcționarea normală a economiei </vt:lpstr>
      <vt:lpstr>Banca Naționala a Moldovei –  autoritate responsabila de emisiunea Leului Moldovenesc </vt:lpstr>
      <vt:lpstr>Istoria leului moldovenesc</vt:lpstr>
      <vt:lpstr>Primele cupoane ale  R. Moldova initial au fost lansate așa-numitele cartele ele consumatorului, care erau tăiate în mai multe cupoane separate. Aceste mijloace de plată la un moment dat circulau împreună cu rublele sovietice </vt:lpstr>
      <vt:lpstr>Masa monetară include totalitatea mijloacelor de cumpărare şi de plată, ce deservesc circuitul economic din ţară, aparţinând persoanelor fizice, juridice, inclusiv și statului   Agregatele monetare sunt stabilite de către autoritătile monetare  </vt:lpstr>
      <vt:lpstr>Inflația   proces macroeconomic caracterizat prin creșterea generalizată, persistentă și relativ susținută a nivelului prețurilor bunurilor și serviciilor într-o economie, pe parcursul unei anumite perioade de timp, ceea ce conduce la diminuarea puterii de cumpărare a monedei. </vt:lpstr>
      <vt:lpstr>Formele inflației</vt:lpstr>
      <vt:lpstr>Formele inflației</vt:lpstr>
      <vt:lpstr>Efectele inflației</vt:lpstr>
      <vt:lpstr>Combaterea inflației</vt:lpstr>
      <vt:lpstr>Cursul valutar  1 EUR = 19,50 MDL înseamnă că pentru a cumpăra 1 euro sunt necesari 19,50 lei moldovenești. </vt:lpstr>
      <vt:lpstr>Cursul valutar  1 EUR = 19,50 MDL înseamnă că pentru a cumpăra 1 euro sunt necesari 19,50 lei moldovenești. </vt:lpstr>
      <vt:lpstr>Factorii determinanti ai cursului de schimb</vt:lpstr>
      <vt:lpstr>Operatiuni valutare</vt:lpstr>
      <vt:lpstr>Bibliografie recomandată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daniela bumbac</dc:creator>
  <cp:lastModifiedBy>daniela bumbac</cp:lastModifiedBy>
  <cp:revision>4</cp:revision>
  <dcterms:created xsi:type="dcterms:W3CDTF">2026-09-13T15:57:30Z</dcterms:created>
  <dcterms:modified xsi:type="dcterms:W3CDTF">2026-09-22T03:41:01Z</dcterms:modified>
</cp:coreProperties>
</file>