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3" r:id="rId4"/>
    <p:sldId id="265" r:id="rId5"/>
    <p:sldId id="264" r:id="rId6"/>
    <p:sldId id="257" r:id="rId7"/>
    <p:sldId id="267" r:id="rId8"/>
    <p:sldId id="258" r:id="rId9"/>
    <p:sldId id="259" r:id="rId10"/>
    <p:sldId id="266" r:id="rId11"/>
    <p:sldId id="262" r:id="rId12"/>
    <p:sldId id="268" r:id="rId13"/>
    <p:sldId id="269" r:id="rId14"/>
    <p:sldId id="270" r:id="rId15"/>
    <p:sldId id="271" r:id="rId16"/>
    <p:sldId id="260" r:id="rId17"/>
    <p:sldId id="27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4C61B-0F5E-4595-A509-A5B0CE829A43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4DA13-BF4D-4BA2-AC99-F693069A77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712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4C61B-0F5E-4595-A509-A5B0CE829A43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4DA13-BF4D-4BA2-AC99-F693069A77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375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4C61B-0F5E-4595-A509-A5B0CE829A43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4DA13-BF4D-4BA2-AC99-F693069A77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419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4C61B-0F5E-4595-A509-A5B0CE829A43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4DA13-BF4D-4BA2-AC99-F693069A77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49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4C61B-0F5E-4595-A509-A5B0CE829A43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4DA13-BF4D-4BA2-AC99-F693069A77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087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4C61B-0F5E-4595-A509-A5B0CE829A43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4DA13-BF4D-4BA2-AC99-F693069A77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31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4C61B-0F5E-4595-A509-A5B0CE829A43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4DA13-BF4D-4BA2-AC99-F693069A77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127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4C61B-0F5E-4595-A509-A5B0CE829A43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4DA13-BF4D-4BA2-AC99-F693069A77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578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4C61B-0F5E-4595-A509-A5B0CE829A43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4DA13-BF4D-4BA2-AC99-F693069A77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230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4C61B-0F5E-4595-A509-A5B0CE829A43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4DA13-BF4D-4BA2-AC99-F693069A77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695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4C61B-0F5E-4595-A509-A5B0CE829A43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4DA13-BF4D-4BA2-AC99-F693069A77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623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C4C61B-0F5E-4595-A509-A5B0CE829A43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44DA13-BF4D-4BA2-AC99-F693069A77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948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Тупой, ленивый и аморальный психолог… | ВКонтакт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357" y="2502477"/>
            <a:ext cx="6657975" cy="413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7323" y="1147679"/>
            <a:ext cx="80865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MD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Базовые этические принципы работы психолога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896848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3964" y="193963"/>
            <a:ext cx="6567054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Страсбургская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Декларация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MD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Психотерапия является особой дисциплиной из области гуманитарных наук, занятие которой представляет собой свободную и независимую профессию;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MD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Психотерапевтическое образование требует высокого уровня теоретической и клинической подготовленности;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MD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Гарантированным является разнообразие терапевтических методов</a:t>
            </a:r>
            <a:r>
              <a:rPr lang="ru-MD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Однажды ты спросишь меня, что я люблю больше- тебя или психологию, и я  отвечу психологию, и ты уйдешь, так и не узнав, что был объектом моего  исследования. / открытка №184927 - Аткрытка / atkritka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1018" y="467372"/>
            <a:ext cx="5283625" cy="3084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93963" y="3825726"/>
            <a:ext cx="11360727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MD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Образование в области одного из психотерапевтических методов должно осуществляться интегрально; оно включает теорию, личный терапевтический опыт и практику под руководством супервизора; одновременно приобретаются широкие представления о других методах;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MD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Доступ к такому образованию возможен при условии широкой предварительной подготовки, в частности, в области гуманитарных и общественных наук.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MD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Европейская психотерапевтическая ассоциация. Страсбург, 21 октября 1990 года.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1612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29163" y="397163"/>
            <a:ext cx="67329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MD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 кем психолог не имеет права работать</a:t>
            </a:r>
            <a:endParaRPr lang="en-US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98404" y="1336019"/>
            <a:ext cx="10890031" cy="4311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MD" sz="20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Психолог избегает деятельности, которая может привести к дискриминации Клиента по любым основаниям.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MD" sz="20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Психолог должен стремиться обеспечивать и поддерживать высокий уровень компетентности в своей работе, а также признавать границы своей компетентности и своего опыта. Психолог должен предоставлять только те услуги и использовать только те методы, которым обучался и в которых имеет опыт.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MD" sz="20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Клиент болен, то работа с ним допустима только с разрешения врача или согласия других лиц, представляющих интересы Клиента.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MD" sz="20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Психолог должен осознавать проблемы, которые могут возникнуть в результате двойственных отношений. Психолог должен стараться избегать отношений, которые приводят к конфликтам интересов или эксплуатации отношений с Клиентом в личных интересах.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MD" sz="20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Психолог не должен вступать в какие бы то ни было личные отношения со своими Клиентами.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765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Лучше плакать у психолога, чем смеяться у психиатра. / открытка №106584 -  Аткрытка / atkritka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9356" y="3243835"/>
            <a:ext cx="6147503" cy="3428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04980" y="446094"/>
            <a:ext cx="10866583" cy="2640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MD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психолог замечает признаки того, что клиент нуждается в психиатрической помощи – он обязан указать на это клиенту и предложить ему ввести в работу параллельно посещение психиатра и прием медикаментов.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MD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Если клиент отказывается – психолог обязан ему обозначить, что в данном случае психотерапия может не принести должного эффекта, и вправе даже отказать клиенту в работе.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208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Лучше плакать у психолога, чем смеяться у психиатр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957" y="97855"/>
            <a:ext cx="7229557" cy="3849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48280" y="4124874"/>
            <a:ext cx="11406909" cy="26138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MD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Запрос на изменение другого человека </a:t>
            </a:r>
            <a:endParaRPr lang="ru-MD" sz="2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MD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Нереалистичный </a:t>
            </a:r>
            <a:r>
              <a:rPr lang="ru-MD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запрос </a:t>
            </a:r>
            <a:endParaRPr lang="ru-MD" sz="2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MD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Запрос </a:t>
            </a:r>
            <a:r>
              <a:rPr lang="ru-MD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полный инструктаж жизни </a:t>
            </a:r>
            <a:endParaRPr lang="ru-MD" sz="2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MD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Запрос </a:t>
            </a:r>
            <a:r>
              <a:rPr lang="ru-MD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третьего лица </a:t>
            </a:r>
            <a:endParaRPr lang="ru-MD" sz="2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MD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MD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клиент приходит на терапию из-за того, что третье лицо (партнер, родитель) </a:t>
            </a:r>
            <a:r>
              <a:rPr lang="ru-MD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манипулятивно</a:t>
            </a:r>
            <a:r>
              <a:rPr lang="ru-MD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заставляет его это делать.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8859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88290" y="612017"/>
            <a:ext cx="897774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MD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ОТНОШЕНИЯ МЕЖДУ ПСИХОЛОГОМ И КЛИЕНТОМ</a:t>
            </a:r>
          </a:p>
          <a:p>
            <a:endParaRPr lang="ru-MD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MD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ГАРАНТИИ РЕЗУЛЬТАТА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MD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И ГРАНИЦЫ СЕТТИНГА</a:t>
            </a:r>
          </a:p>
          <a:p>
            <a:endParaRPr lang="en-US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51269" y="2551009"/>
            <a:ext cx="11305310" cy="1685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MD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Психотерапевт сказал мне прекратить отношения с самыми важными людьми в моей жизни, и я не понимаю, почему.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MD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Психотерапевт советует мне бросить школу/университет/учебное заведение.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MD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Психотерапевт говорит мне, что носить и как укладывать волосы.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MD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Психотерапевт требует, чтобы я никому не рассказывал о своей терапии.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1269" y="4204972"/>
            <a:ext cx="11305310" cy="1685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MD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несколько раз сказал, что хотел бы посетить другого психотерапевта для консультации по вопросам моей терапии, но мой психотерапевт меня отговаривает.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MD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Психотерапевт часто напоминает мне, что он единственный человек в моей жизни, кто меня действительно понимает и кто знает, что для </a:t>
            </a:r>
            <a:r>
              <a:rPr lang="ru-MD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меня важно.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MD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Психотерапевт рассказывает мне о своих проблемах, чтобы я мог предложить помощь или совет.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1480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9383" y="663889"/>
            <a:ext cx="11046690" cy="4233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MD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Психотерапевт ведет себя так, словно знает, что для меня лучше, не спрашивая при этом моего мнения.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MD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Психотерапевт интерпретирует все, что между нами происходит, как перенос, даже если я уверен в том, что его действия имели прямое отношение к тому, что я чувствую.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MD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Психотерапевт оскорбительно относится к тому во мне, что я не могу изменить — моим физическим параметрам и способностям, весу, национальности, полу, возрасту, сексуальной ориентации, истории моего заболевания и </a:t>
            </a:r>
            <a:r>
              <a:rPr lang="ru-MD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тп</a:t>
            </a:r>
            <a:r>
              <a:rPr lang="ru-MD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MD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Психотерапевт угрожает, что, если я не буду делать, как он скажет, я никогда не вылечусь.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Иногда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кажется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иногда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нет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MD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Когда я задаю вопросы о том, что происходит в моей терапии, психотерапевт отказывается обсуждать их, обсуждать свою работу и что я могу ожидать от терапии.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MD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Психотерапевт отказывается говорить или лжет о своем образовании, наличии аккредитации и </a:t>
            </a:r>
            <a:r>
              <a:rPr lang="ru-MD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тп</a:t>
            </a:r>
            <a:r>
              <a:rPr lang="ru-MD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MD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Психотерапевт прерывает терапию и отказывается от дальнейшей работы без объяснений и без рекомендации другого специалиста.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392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Я плохой психолог, да? - да - сначала надо выслушать клиента - только потом  смеяться - а не сразу / открытка №200889 - Аткрытка / atkritka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8982" y="3074159"/>
            <a:ext cx="6253018" cy="3486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14078" y="332118"/>
            <a:ext cx="62910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MD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Принцип уважения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MD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личности клиента </a:t>
            </a:r>
            <a:endParaRPr lang="en-US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04799" y="1428480"/>
            <a:ext cx="116193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MD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 каждому клиенту психолог относится с равным уважением вне зависимости от религиозной приверженности, возраста, пола, сексуальной ориентации, национальности, физических и экономических возможностей.</a:t>
            </a:r>
            <a:endParaRPr lang="en-US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57019" y="2986401"/>
            <a:ext cx="5661890" cy="27053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MD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Отсутствие предвзятого отношения к клиенту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MD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Избегание деятельности, которая может привести к дискриминации 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MD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Избегание критики и оскорбления клиента 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MD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Психолог уважает права клиента на собственную уникальность, установки, моральные принципы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51670" y="847184"/>
            <a:ext cx="58823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MD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безоценочное</a:t>
            </a:r>
            <a:r>
              <a:rPr lang="ru-MD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и принимающее отношение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99345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www.b17.ru/foto/comments/comment_25440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3167" y="1045926"/>
            <a:ext cx="5222030" cy="4462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85884" y="584261"/>
            <a:ext cx="37903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MD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Принцип добровольности</a:t>
            </a:r>
            <a:endParaRPr lang="en-US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89528" y="1532970"/>
            <a:ext cx="6530108" cy="16148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MD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извещение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MD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клиента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MD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 целях и методах терапии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MD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участие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MD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клиента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MD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интервенциях, экспериментах, исследованиях - добровольно.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MD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принятие желания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MD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клиента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MD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завершить с ним работу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0920" y="4018543"/>
            <a:ext cx="6096000" cy="15595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MD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Сообщили бы </a:t>
            </a:r>
            <a:r>
              <a:rPr lang="ru-MD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 психологу о намерении прекратить работу с ним</a:t>
            </a:r>
            <a:r>
              <a:rPr lang="ru-MD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  <a:buSzPts val="1000"/>
              <a:tabLst>
                <a:tab pos="457200" algn="l"/>
              </a:tabLst>
            </a:pP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MD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бы вы отнеслись к тому, что клиенты </a:t>
            </a:r>
            <a:r>
              <a:rPr lang="ru-MD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MD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пропадают" </a:t>
            </a:r>
            <a:r>
              <a:rPr lang="ru-MD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 терапии без предупреждения</a:t>
            </a:r>
            <a:r>
              <a:rPr lang="ru-MD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354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www.b17.ru/foto/comments/comment_25356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1101" y="4989945"/>
            <a:ext cx="523875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48401" y="133900"/>
            <a:ext cx="113572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MD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Конфиденциальность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MD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MD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Психотерапевт </a:t>
            </a:r>
            <a:r>
              <a:rPr lang="ru-M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обязан соблюдать конфиденциальность, клиент этим не </a:t>
            </a:r>
            <a:r>
              <a:rPr lang="ru-MD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обременен.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3200" y="1407996"/>
            <a:ext cx="11444143" cy="36926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MD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Любая информация, которая была получена психологом от клиента не может быть разглашена ни во время терапевтических отношений, ни после их окончания.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MD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Исключение составляет вынесение клиентского случая специалистом на </a:t>
            </a:r>
            <a:r>
              <a:rPr lang="ru-MD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супервизию</a:t>
            </a:r>
            <a:r>
              <a:rPr lang="ru-MD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MD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интервизию</a:t>
            </a:r>
            <a:r>
              <a:rPr lang="ru-MD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MD" sz="20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MD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 </a:t>
            </a:r>
            <a:r>
              <a:rPr lang="ru-MD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записи, сделанные специалистом о клиенте, должны храниться в недоступных для других людей местах.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MD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Психолог не должен отыскивать о клиенте информацию, которая выходит за рамки профессиональных задач. </a:t>
            </a:r>
            <a:endParaRPr lang="ru-MD" sz="20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MD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Консультация/психотерапевтическая </a:t>
            </a:r>
            <a:r>
              <a:rPr lang="ru-MD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работа проводится без присутствия третьих лиц. </a:t>
            </a:r>
            <a:endParaRPr lang="ru-MD" sz="20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MD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MD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встрече психолога и клиента вне рамок кабинета (на улице, мероприятии, в транспорте) специалист не здоровается первым с клиентом и не демонстрирует факт знакомства.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3106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Деньги на психолога&amp;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2121" y="3846146"/>
            <a:ext cx="5266169" cy="2936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67853" y="389983"/>
            <a:ext cx="11480801" cy="36926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MD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en-US" sz="2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ринцип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ответственности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MD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ходе работы специалист должен стремиться избегать причинения вреда - использовать только те методики и интервенции, которые не являются опасными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MD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состояния клиента.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MD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зоне ответственности психолога создание безопасного пространства для терапевтической работы.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MD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Специалист принимает на себя ответственность за свои действия, проясняет заранее спектр вопросов совместной работы с клиентом.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MD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Специалист избегает смешения ролей с клиентом. </a:t>
            </a:r>
            <a:endParaRPr lang="ru-MD" sz="20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MD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MD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психолог приходит к заключению, что его действия не приведут к улучшению состояния клиента или представляют для него риск, он должен прекратить вмешательства.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MD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возникновении этических </a:t>
            </a:r>
            <a:r>
              <a:rPr lang="ru-MD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дилемм, психолог </a:t>
            </a:r>
            <a:r>
              <a:rPr lang="ru-MD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несет персональную ответственность за их решение. 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37039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273" y="271020"/>
            <a:ext cx="11323782" cy="371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2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Принцип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компетентности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MD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Психолог должен стремиться поддерживать высокий уровень собственной </a:t>
            </a:r>
            <a:r>
              <a:rPr lang="ru-MD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компетентности, </a:t>
            </a:r>
            <a:r>
              <a:rPr lang="ru-MD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признавать границы своей </a:t>
            </a:r>
            <a:r>
              <a:rPr lang="ru-MD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компетентности.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MD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Специалист работает в тех модальностях и использует те методы, которым он обучался.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MD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Специалист предоставляет достоверную информацию о своем образовании, компетенции и опыте.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MD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Немаловажно знание и следование в своей работе этическим принципам.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MD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Психолог признает и принимает свое несовершенство и возможность совершения ошибки, понимает свои возможности и ограничения.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MD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Психолог признает важность прохождение личной терапии и посещения </a:t>
            </a:r>
            <a:r>
              <a:rPr lang="ru-MD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супервизии</a:t>
            </a:r>
            <a:r>
              <a:rPr lang="ru-MD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MD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психолог по каким-либо обстоятельствам не может в дальнейшем продолжать работу с клиентом, он предоставляет контакты других специалистов, компетентных в проблеме клиента.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220" name="Picture 4" descr="20 шуток из кабинета психолога, доказывающих, что весенне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1575" y="3985883"/>
            <a:ext cx="5470696" cy="2872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11359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20 шуток из кабинета психолога, доказывающих, что весенне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65" y="2726602"/>
            <a:ext cx="7620000" cy="4000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931408" y="233279"/>
            <a:ext cx="67737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MD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Пересечения контекстов и двойные отношения</a:t>
            </a:r>
            <a:endParaRPr lang="en-US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7164" y="768835"/>
            <a:ext cx="11231418" cy="219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MD" sz="20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Психолог должен осознавать проблемы, которые могут возникнуть в результате двойственных отношений. Психолог должен стараться избегать отношений, которые приводят к конфликтам интересов или эксплуатации отношений с Клиентом в личных интересах. Психолог не должен вступать в какие бы то ни было личные отношения со своими Клиентами.</a:t>
            </a:r>
            <a:r>
              <a:rPr lang="en-US" sz="20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MD" sz="20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Психолог не должен отыскивать о Клиенте информацию, которая выходит за рамки профессиональных задач Психолога</a:t>
            </a:r>
            <a:r>
              <a:rPr lang="ru-MD" sz="20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8927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52944" y="406468"/>
            <a:ext cx="10012219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MD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Деньги, подарки, бесплатная работа и работа за отзыв.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7382" y="1492701"/>
            <a:ext cx="6096000" cy="10858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MD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Правила </a:t>
            </a:r>
            <a:r>
              <a:rPr lang="ru-MD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отмены и переноса сессий</a:t>
            </a:r>
            <a:endParaRPr lang="en-US" sz="2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MD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Правила повышения цены </a:t>
            </a:r>
            <a:endParaRPr lang="en-US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360" y="4398200"/>
            <a:ext cx="4866640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MD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 является манипуляцией в контексте оплаты и нарушением этики?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292" name="Picture 4" descr="Пин на доске motivators, posters, jok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592" y="3381756"/>
            <a:ext cx="6043408" cy="3399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14826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54447" y="429559"/>
            <a:ext cx="6390147" cy="5564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MD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Реклама услуг и размещение отзывов.</a:t>
            </a:r>
            <a:endParaRPr lang="en-US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4392" y="1088232"/>
            <a:ext cx="11326553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MD" sz="2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Психологу запрещается организовывать рекламу себе или какому-либо определенному методу вмешательства или лечения. Реклама в целях конкуренции ни при каких условиях не должна обманывать потенциальных Клиентов. Психолог не должен преувеличивать эффективность своих услуг, делать заявлений о превосходстве своих профессиональных навыков и применяемых методик, а </a:t>
            </a:r>
            <a:r>
              <a:rPr lang="ru-MD" sz="24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также</a:t>
            </a:r>
            <a:endParaRPr lang="en-US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 descr="Наша Психология en Twitter: &amp;quot;#анекдот #поиск #реклама #юмор #шутки #сарказм  #нашапсихология… &amp;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44" t="28281" r="478" b="24386"/>
          <a:stretch/>
        </p:blipFill>
        <p:spPr bwMode="auto">
          <a:xfrm>
            <a:off x="6028722" y="3406462"/>
            <a:ext cx="6163278" cy="3348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30908" y="3348898"/>
            <a:ext cx="5865092" cy="3463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MD" sz="2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давать гарантии результативности оказываемых услуг.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MD" sz="2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Психологу не разрешается предлагать скидку или вознаграждение за направление к ним нему Клиентов или заключать соглашения с </a:t>
            </a:r>
            <a:r>
              <a:rPr lang="ru-MD" sz="24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третьими </a:t>
            </a:r>
            <a:r>
              <a:rPr lang="ru-MD" sz="2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лицами с этой целью.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MD" sz="24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627301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62065" y="258793"/>
            <a:ext cx="11129818" cy="11895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MD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Первое – реклама ни в коем случае не должна вводить клиента в заблуждение и не должна содержать </a:t>
            </a:r>
            <a:r>
              <a:rPr lang="ru-MD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манипулятивных</a:t>
            </a:r>
            <a:r>
              <a:rPr lang="ru-MD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посланий.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MD" sz="2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648" y="1327092"/>
            <a:ext cx="11174384" cy="5382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5354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5920" y="467360"/>
            <a:ext cx="11430000" cy="19943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M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Второе – психологу не разрешается использовать услуги третьих лиц для организации рекламы себе.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ru-M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Третье – психолог не может выплачивать вознаграждение кому-либо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M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рекомендацию.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БогиниШутят #юмор #психотерапевт | Женский юмор, Юмор, Психология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8433" y="2357970"/>
            <a:ext cx="4065443" cy="4065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3038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902</Words>
  <Application>Microsoft Office PowerPoint</Application>
  <PresentationFormat>Широкоэкранный</PresentationFormat>
  <Paragraphs>90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Symbol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Olga</dc:creator>
  <cp:lastModifiedBy>User</cp:lastModifiedBy>
  <cp:revision>15</cp:revision>
  <dcterms:created xsi:type="dcterms:W3CDTF">2021-09-18T18:45:49Z</dcterms:created>
  <dcterms:modified xsi:type="dcterms:W3CDTF">2025-12-22T14:18:27Z</dcterms:modified>
</cp:coreProperties>
</file>