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2" r:id="rId2"/>
    <p:sldId id="257" r:id="rId3"/>
    <p:sldId id="258" r:id="rId4"/>
    <p:sldId id="282" r:id="rId5"/>
    <p:sldId id="259" r:id="rId6"/>
    <p:sldId id="260" r:id="rId7"/>
    <p:sldId id="263" r:id="rId8"/>
    <p:sldId id="264" r:id="rId9"/>
    <p:sldId id="262" r:id="rId10"/>
    <p:sldId id="261" r:id="rId11"/>
    <p:sldId id="265" r:id="rId12"/>
    <p:sldId id="266" r:id="rId13"/>
    <p:sldId id="267" r:id="rId14"/>
    <p:sldId id="268" r:id="rId15"/>
    <p:sldId id="301" r:id="rId16"/>
    <p:sldId id="269" r:id="rId17"/>
    <p:sldId id="270" r:id="rId18"/>
    <p:sldId id="271" r:id="rId19"/>
    <p:sldId id="273" r:id="rId20"/>
    <p:sldId id="281" r:id="rId21"/>
    <p:sldId id="274" r:id="rId22"/>
    <p:sldId id="275" r:id="rId23"/>
    <p:sldId id="276" r:id="rId24"/>
    <p:sldId id="277" r:id="rId25"/>
    <p:sldId id="303" r:id="rId26"/>
    <p:sldId id="304" r:id="rId27"/>
    <p:sldId id="278" r:id="rId28"/>
    <p:sldId id="280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4" r:id="rId40"/>
    <p:sldId id="295" r:id="rId41"/>
    <p:sldId id="297" r:id="rId42"/>
    <p:sldId id="298" r:id="rId43"/>
    <p:sldId id="299" r:id="rId44"/>
    <p:sldId id="300" r:id="rId45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0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FFD"/>
    <a:srgbClr val="FFF8E5"/>
    <a:srgbClr val="FFFFBD"/>
    <a:srgbClr val="CC3300"/>
    <a:srgbClr val="F29000"/>
    <a:srgbClr val="E33BCF"/>
    <a:srgbClr val="0033CC"/>
    <a:srgbClr val="009900"/>
    <a:srgbClr val="FFDD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87063" autoAdjust="0"/>
  </p:normalViewPr>
  <p:slideViewPr>
    <p:cSldViewPr snapToGrid="0">
      <p:cViewPr varScale="1">
        <p:scale>
          <a:sx n="72" d="100"/>
          <a:sy n="72" d="100"/>
        </p:scale>
        <p:origin x="109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02T08:32:30.776" idx="10">
    <p:pos x="7262" y="164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ABD841-0C9E-48FF-8903-29DDC2B6774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E49409B-8ACA-4B9B-A78D-0CD3E9A1F6C8}">
      <dgm:prSet phldrT="[Text]" custT="1"/>
      <dgm:spPr/>
      <dgm:t>
        <a:bodyPr/>
        <a:lstStyle/>
        <a:p>
          <a:r>
            <a:rPr lang="ro-RO" sz="3200" b="1" dirty="0" smtClean="0">
              <a:solidFill>
                <a:schemeClr val="tx1"/>
              </a:solidFill>
            </a:rPr>
            <a:t>Vision</a:t>
          </a:r>
          <a:endParaRPr lang="en-US" sz="3200" b="1" dirty="0">
            <a:solidFill>
              <a:schemeClr val="tx1"/>
            </a:solidFill>
          </a:endParaRPr>
        </a:p>
      </dgm:t>
    </dgm:pt>
    <dgm:pt modelId="{4FDFACBD-2D8B-4C9D-A602-74C4B0A23CBD}" type="parTrans" cxnId="{9B4AA4F4-F0BF-48B5-A027-5FA4292C37C4}">
      <dgm:prSet/>
      <dgm:spPr/>
      <dgm:t>
        <a:bodyPr/>
        <a:lstStyle/>
        <a:p>
          <a:endParaRPr lang="en-US"/>
        </a:p>
      </dgm:t>
    </dgm:pt>
    <dgm:pt modelId="{45613E25-3E0D-46D6-B71A-40C2C70878FA}" type="sibTrans" cxnId="{9B4AA4F4-F0BF-48B5-A027-5FA4292C37C4}">
      <dgm:prSet/>
      <dgm:spPr/>
      <dgm:t>
        <a:bodyPr/>
        <a:lstStyle/>
        <a:p>
          <a:endParaRPr lang="en-US"/>
        </a:p>
      </dgm:t>
    </dgm:pt>
    <dgm:pt modelId="{70B8A98E-2340-417D-8F90-0414109CDFD3}">
      <dgm:prSet phldrT="[Text]" custT="1"/>
      <dgm:spPr/>
      <dgm:t>
        <a:bodyPr/>
        <a:lstStyle/>
        <a:p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To develop autonomous language users able to communicate effectively, mediate meaning, and participate in </a:t>
          </a:r>
          <a:r>
            <a:rPr lang="en-US" sz="24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pl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u</a:t>
          </a:r>
          <a:r>
            <a:rPr lang="en-US" sz="24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rilingual</a:t>
          </a:r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and </a:t>
          </a:r>
          <a:r>
            <a:rPr lang="en-US" sz="24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pluricultural</a:t>
          </a:r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contexts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. Core values: respect for </a:t>
          </a:r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diversity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, responsibility and intercultural </a:t>
          </a:r>
          <a:r>
            <a:rPr lang="en-US" sz="24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ope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n</a:t>
          </a:r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ness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endParaRPr lang="en-US" sz="2400" noProof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C855784-E526-405F-9A19-3D6339217A5B}" type="parTrans" cxnId="{11A4767B-63B8-4C41-94A5-CC8AF0233AE1}">
      <dgm:prSet/>
      <dgm:spPr/>
      <dgm:t>
        <a:bodyPr/>
        <a:lstStyle/>
        <a:p>
          <a:endParaRPr lang="en-US"/>
        </a:p>
      </dgm:t>
    </dgm:pt>
    <dgm:pt modelId="{330F92C6-E51F-49C7-A4DD-7C8430A0D852}" type="sibTrans" cxnId="{11A4767B-63B8-4C41-94A5-CC8AF0233AE1}">
      <dgm:prSet/>
      <dgm:spPr/>
      <dgm:t>
        <a:bodyPr/>
        <a:lstStyle/>
        <a:p>
          <a:endParaRPr lang="en-US"/>
        </a:p>
      </dgm:t>
    </dgm:pt>
    <dgm:pt modelId="{C9439607-353D-44A8-9F72-917DF7A72185}">
      <dgm:prSet phldrT="[Text]" custT="1"/>
      <dgm:spPr/>
      <dgm:t>
        <a:bodyPr/>
        <a:lstStyle/>
        <a:p>
          <a:r>
            <a:rPr lang="en-US" sz="2800" b="1" noProof="0" dirty="0" smtClean="0">
              <a:solidFill>
                <a:schemeClr val="tx1"/>
              </a:solidFill>
            </a:rPr>
            <a:t>Mission</a:t>
          </a:r>
          <a:endParaRPr lang="en-US" sz="2800" b="1" noProof="0" dirty="0">
            <a:solidFill>
              <a:schemeClr val="tx1"/>
            </a:solidFill>
          </a:endParaRPr>
        </a:p>
      </dgm:t>
    </dgm:pt>
    <dgm:pt modelId="{DCDF81D2-C81E-4865-AC1F-30363FD3AF25}" type="parTrans" cxnId="{2C8ABC7A-72DA-4AA0-81F0-8D83D38243D0}">
      <dgm:prSet/>
      <dgm:spPr/>
      <dgm:t>
        <a:bodyPr/>
        <a:lstStyle/>
        <a:p>
          <a:endParaRPr lang="en-US"/>
        </a:p>
      </dgm:t>
    </dgm:pt>
    <dgm:pt modelId="{331E2FF5-4750-4F7C-8176-57D94D9D920D}" type="sibTrans" cxnId="{2C8ABC7A-72DA-4AA0-81F0-8D83D38243D0}">
      <dgm:prSet/>
      <dgm:spPr/>
      <dgm:t>
        <a:bodyPr/>
        <a:lstStyle/>
        <a:p>
          <a:endParaRPr lang="en-US"/>
        </a:p>
      </dgm:t>
    </dgm:pt>
    <dgm:pt modelId="{54ED6352-B8EA-4F35-BF01-6321FDA46BC7}">
      <dgm:prSet phldrT="[Text]" custT="1"/>
      <dgm:spPr/>
      <dgm:t>
        <a:bodyPr/>
        <a:lstStyle/>
        <a:p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To develop functional, integrative, and transferable communicative competences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. Lifelong learning, adaptability to change, and active participation in contemporary society.</a:t>
          </a:r>
          <a:endParaRPr lang="en-US" sz="2400" noProof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B491FFC-FC96-4D27-9671-6CB9E5B1A4EA}" type="parTrans" cxnId="{179AC376-C7AE-4BAD-8525-86907C0317BA}">
      <dgm:prSet/>
      <dgm:spPr/>
      <dgm:t>
        <a:bodyPr/>
        <a:lstStyle/>
        <a:p>
          <a:endParaRPr lang="en-US"/>
        </a:p>
      </dgm:t>
    </dgm:pt>
    <dgm:pt modelId="{C86800A1-398B-48D9-8229-D4D97CF6B730}" type="sibTrans" cxnId="{179AC376-C7AE-4BAD-8525-86907C0317BA}">
      <dgm:prSet/>
      <dgm:spPr/>
      <dgm:t>
        <a:bodyPr/>
        <a:lstStyle/>
        <a:p>
          <a:endParaRPr lang="en-US"/>
        </a:p>
      </dgm:t>
    </dgm:pt>
    <dgm:pt modelId="{0FD00187-D68F-4A83-A9A0-EEA015A86E28}">
      <dgm:prSet phldrT="[Text]" custT="1"/>
      <dgm:spPr/>
      <dgm:t>
        <a:bodyPr/>
        <a:lstStyle/>
        <a:p>
          <a:r>
            <a:rPr lang="ro-RO" sz="2800" b="1" dirty="0" smtClean="0">
              <a:solidFill>
                <a:schemeClr val="tx1"/>
              </a:solidFill>
            </a:rPr>
            <a:t>Purpose</a:t>
          </a:r>
          <a:endParaRPr lang="en-US" sz="2800" b="1" dirty="0">
            <a:solidFill>
              <a:schemeClr val="tx1"/>
            </a:solidFill>
          </a:endParaRPr>
        </a:p>
      </dgm:t>
    </dgm:pt>
    <dgm:pt modelId="{74B06BB4-2997-4670-BD84-F4AD2427CFBE}" type="parTrans" cxnId="{6904D40A-7D1D-45AF-A437-67E0C51B8B1E}">
      <dgm:prSet/>
      <dgm:spPr/>
      <dgm:t>
        <a:bodyPr/>
        <a:lstStyle/>
        <a:p>
          <a:endParaRPr lang="en-US"/>
        </a:p>
      </dgm:t>
    </dgm:pt>
    <dgm:pt modelId="{44B22177-5C82-4D47-B95D-9F075BBBE1A6}" type="sibTrans" cxnId="{6904D40A-7D1D-45AF-A437-67E0C51B8B1E}">
      <dgm:prSet/>
      <dgm:spPr/>
      <dgm:t>
        <a:bodyPr/>
        <a:lstStyle/>
        <a:p>
          <a:endParaRPr lang="en-US"/>
        </a:p>
      </dgm:t>
    </dgm:pt>
    <dgm:pt modelId="{F3B77ABB-C116-410E-9F5C-D764576579A8}">
      <dgm:prSet phldrT="[Text]" custT="1"/>
      <dgm:spPr/>
      <dgm:t>
        <a:bodyPr/>
        <a:lstStyle/>
        <a:p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Development of foreign language communicative competence, integrated with intercultural, social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,</a:t>
          </a:r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and digital competences for effective language use in varied life contexts.</a:t>
          </a:r>
          <a:endParaRPr lang="en-US" sz="2400" noProof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803481F-6E68-4D62-A9C2-D029F8B0E0DF}" type="parTrans" cxnId="{A8A67CD4-D374-4C26-9486-45521BCCC7FA}">
      <dgm:prSet/>
      <dgm:spPr/>
      <dgm:t>
        <a:bodyPr/>
        <a:lstStyle/>
        <a:p>
          <a:endParaRPr lang="en-US"/>
        </a:p>
      </dgm:t>
    </dgm:pt>
    <dgm:pt modelId="{58ACC775-0B99-4E56-BCCE-7E2D44A36739}" type="sibTrans" cxnId="{A8A67CD4-D374-4C26-9486-45521BCCC7FA}">
      <dgm:prSet/>
      <dgm:spPr/>
      <dgm:t>
        <a:bodyPr/>
        <a:lstStyle/>
        <a:p>
          <a:endParaRPr lang="en-US"/>
        </a:p>
      </dgm:t>
    </dgm:pt>
    <dgm:pt modelId="{2F85AD9C-524B-4B45-AF31-9B4DE1BC96A7}" type="pres">
      <dgm:prSet presAssocID="{A9ABD841-0C9E-48FF-8903-29DDC2B6774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3260813-D135-417E-90F5-309A03AEFB59}" type="pres">
      <dgm:prSet presAssocID="{EE49409B-8ACA-4B9B-A78D-0CD3E9A1F6C8}" presName="composite" presStyleCnt="0"/>
      <dgm:spPr/>
    </dgm:pt>
    <dgm:pt modelId="{67FA1187-B713-4D08-A601-CA74AA2489CB}" type="pres">
      <dgm:prSet presAssocID="{EE49409B-8ACA-4B9B-A78D-0CD3E9A1F6C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6EA51C-3A1C-4809-8C15-21EB0A5CA72B}" type="pres">
      <dgm:prSet presAssocID="{EE49409B-8ACA-4B9B-A78D-0CD3E9A1F6C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081F15-6561-4143-A086-A1F0977B15D3}" type="pres">
      <dgm:prSet presAssocID="{45613E25-3E0D-46D6-B71A-40C2C70878FA}" presName="sp" presStyleCnt="0"/>
      <dgm:spPr/>
    </dgm:pt>
    <dgm:pt modelId="{F7AF00D8-B37B-4C3B-804D-F34AC95E19F1}" type="pres">
      <dgm:prSet presAssocID="{C9439607-353D-44A8-9F72-917DF7A72185}" presName="composite" presStyleCnt="0"/>
      <dgm:spPr/>
    </dgm:pt>
    <dgm:pt modelId="{03CC6423-BDC7-4B77-AC64-ADDCBF00010A}" type="pres">
      <dgm:prSet presAssocID="{C9439607-353D-44A8-9F72-917DF7A7218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227F89-BDF0-493D-8F06-E8678C4D40CE}" type="pres">
      <dgm:prSet presAssocID="{C9439607-353D-44A8-9F72-917DF7A7218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476DE5-49EA-44A8-9C91-67BBB9E82086}" type="pres">
      <dgm:prSet presAssocID="{331E2FF5-4750-4F7C-8176-57D94D9D920D}" presName="sp" presStyleCnt="0"/>
      <dgm:spPr/>
    </dgm:pt>
    <dgm:pt modelId="{AB6A621B-B2E6-4A93-909F-26A2AB49C6D1}" type="pres">
      <dgm:prSet presAssocID="{0FD00187-D68F-4A83-A9A0-EEA015A86E28}" presName="composite" presStyleCnt="0"/>
      <dgm:spPr/>
    </dgm:pt>
    <dgm:pt modelId="{EB7C5CFC-F744-44D3-8B52-D81BD0DE4636}" type="pres">
      <dgm:prSet presAssocID="{0FD00187-D68F-4A83-A9A0-EEA015A86E2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7272A9-E26E-44EB-8341-45F6B25A74A5}" type="pres">
      <dgm:prSet presAssocID="{0FD00187-D68F-4A83-A9A0-EEA015A86E28}" presName="descendantText" presStyleLbl="alignAcc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4AA4F4-F0BF-48B5-A027-5FA4292C37C4}" srcId="{A9ABD841-0C9E-48FF-8903-29DDC2B6774C}" destId="{EE49409B-8ACA-4B9B-A78D-0CD3E9A1F6C8}" srcOrd="0" destOrd="0" parTransId="{4FDFACBD-2D8B-4C9D-A602-74C4B0A23CBD}" sibTransId="{45613E25-3E0D-46D6-B71A-40C2C70878FA}"/>
    <dgm:cxn modelId="{6904D40A-7D1D-45AF-A437-67E0C51B8B1E}" srcId="{A9ABD841-0C9E-48FF-8903-29DDC2B6774C}" destId="{0FD00187-D68F-4A83-A9A0-EEA015A86E28}" srcOrd="2" destOrd="0" parTransId="{74B06BB4-2997-4670-BD84-F4AD2427CFBE}" sibTransId="{44B22177-5C82-4D47-B95D-9F075BBBE1A6}"/>
    <dgm:cxn modelId="{A8A67CD4-D374-4C26-9486-45521BCCC7FA}" srcId="{0FD00187-D68F-4A83-A9A0-EEA015A86E28}" destId="{F3B77ABB-C116-410E-9F5C-D764576579A8}" srcOrd="0" destOrd="0" parTransId="{2803481F-6E68-4D62-A9C2-D029F8B0E0DF}" sibTransId="{58ACC775-0B99-4E56-BCCE-7E2D44A36739}"/>
    <dgm:cxn modelId="{11A4767B-63B8-4C41-94A5-CC8AF0233AE1}" srcId="{EE49409B-8ACA-4B9B-A78D-0CD3E9A1F6C8}" destId="{70B8A98E-2340-417D-8F90-0414109CDFD3}" srcOrd="0" destOrd="0" parTransId="{5C855784-E526-405F-9A19-3D6339217A5B}" sibTransId="{330F92C6-E51F-49C7-A4DD-7C8430A0D852}"/>
    <dgm:cxn modelId="{8FA35DE3-E790-48A2-B1CB-2882CC5DFDE4}" type="presOf" srcId="{0FD00187-D68F-4A83-A9A0-EEA015A86E28}" destId="{EB7C5CFC-F744-44D3-8B52-D81BD0DE4636}" srcOrd="0" destOrd="0" presId="urn:microsoft.com/office/officeart/2005/8/layout/chevron2"/>
    <dgm:cxn modelId="{926275D8-94E7-4C0F-ABD5-78DDDEC94274}" type="presOf" srcId="{C9439607-353D-44A8-9F72-917DF7A72185}" destId="{03CC6423-BDC7-4B77-AC64-ADDCBF00010A}" srcOrd="0" destOrd="0" presId="urn:microsoft.com/office/officeart/2005/8/layout/chevron2"/>
    <dgm:cxn modelId="{CC66CA41-66CB-4F27-9061-4AF07A743133}" type="presOf" srcId="{70B8A98E-2340-417D-8F90-0414109CDFD3}" destId="{8E6EA51C-3A1C-4809-8C15-21EB0A5CA72B}" srcOrd="0" destOrd="0" presId="urn:microsoft.com/office/officeart/2005/8/layout/chevron2"/>
    <dgm:cxn modelId="{694028B1-708C-4B0A-B443-0CD84CD5E896}" type="presOf" srcId="{A9ABD841-0C9E-48FF-8903-29DDC2B6774C}" destId="{2F85AD9C-524B-4B45-AF31-9B4DE1BC96A7}" srcOrd="0" destOrd="0" presId="urn:microsoft.com/office/officeart/2005/8/layout/chevron2"/>
    <dgm:cxn modelId="{179AC376-C7AE-4BAD-8525-86907C0317BA}" srcId="{C9439607-353D-44A8-9F72-917DF7A72185}" destId="{54ED6352-B8EA-4F35-BF01-6321FDA46BC7}" srcOrd="0" destOrd="0" parTransId="{CB491FFC-FC96-4D27-9671-6CB9E5B1A4EA}" sibTransId="{C86800A1-398B-48D9-8229-D4D97CF6B730}"/>
    <dgm:cxn modelId="{94D16495-A256-48E0-88CF-0A8C1E61395D}" type="presOf" srcId="{F3B77ABB-C116-410E-9F5C-D764576579A8}" destId="{FF7272A9-E26E-44EB-8341-45F6B25A74A5}" srcOrd="0" destOrd="0" presId="urn:microsoft.com/office/officeart/2005/8/layout/chevron2"/>
    <dgm:cxn modelId="{2C8ABC7A-72DA-4AA0-81F0-8D83D38243D0}" srcId="{A9ABD841-0C9E-48FF-8903-29DDC2B6774C}" destId="{C9439607-353D-44A8-9F72-917DF7A72185}" srcOrd="1" destOrd="0" parTransId="{DCDF81D2-C81E-4865-AC1F-30363FD3AF25}" sibTransId="{331E2FF5-4750-4F7C-8176-57D94D9D920D}"/>
    <dgm:cxn modelId="{68D3218A-5C5E-4213-A78B-96DED81063D6}" type="presOf" srcId="{EE49409B-8ACA-4B9B-A78D-0CD3E9A1F6C8}" destId="{67FA1187-B713-4D08-A601-CA74AA2489CB}" srcOrd="0" destOrd="0" presId="urn:microsoft.com/office/officeart/2005/8/layout/chevron2"/>
    <dgm:cxn modelId="{D3CC21CE-0675-4F81-87A8-3E84FDEA529C}" type="presOf" srcId="{54ED6352-B8EA-4F35-BF01-6321FDA46BC7}" destId="{FA227F89-BDF0-493D-8F06-E8678C4D40CE}" srcOrd="0" destOrd="0" presId="urn:microsoft.com/office/officeart/2005/8/layout/chevron2"/>
    <dgm:cxn modelId="{D1C295DB-8DA1-4AAB-B23D-550B0BE708B8}" type="presParOf" srcId="{2F85AD9C-524B-4B45-AF31-9B4DE1BC96A7}" destId="{F3260813-D135-417E-90F5-309A03AEFB59}" srcOrd="0" destOrd="0" presId="urn:microsoft.com/office/officeart/2005/8/layout/chevron2"/>
    <dgm:cxn modelId="{104168A7-046A-43C8-99BC-8B8188B5EF47}" type="presParOf" srcId="{F3260813-D135-417E-90F5-309A03AEFB59}" destId="{67FA1187-B713-4D08-A601-CA74AA2489CB}" srcOrd="0" destOrd="0" presId="urn:microsoft.com/office/officeart/2005/8/layout/chevron2"/>
    <dgm:cxn modelId="{205620BD-BE58-4537-B73B-8497AA03CDD1}" type="presParOf" srcId="{F3260813-D135-417E-90F5-309A03AEFB59}" destId="{8E6EA51C-3A1C-4809-8C15-21EB0A5CA72B}" srcOrd="1" destOrd="0" presId="urn:microsoft.com/office/officeart/2005/8/layout/chevron2"/>
    <dgm:cxn modelId="{FFEDB87A-3A5D-460F-B7BD-03517CA9FA19}" type="presParOf" srcId="{2F85AD9C-524B-4B45-AF31-9B4DE1BC96A7}" destId="{94081F15-6561-4143-A086-A1F0977B15D3}" srcOrd="1" destOrd="0" presId="urn:microsoft.com/office/officeart/2005/8/layout/chevron2"/>
    <dgm:cxn modelId="{11A16317-B035-454E-B4DC-CF4D0D009A30}" type="presParOf" srcId="{2F85AD9C-524B-4B45-AF31-9B4DE1BC96A7}" destId="{F7AF00D8-B37B-4C3B-804D-F34AC95E19F1}" srcOrd="2" destOrd="0" presId="urn:microsoft.com/office/officeart/2005/8/layout/chevron2"/>
    <dgm:cxn modelId="{31CAD1AB-F4D4-42D7-B5FC-B23F985B1194}" type="presParOf" srcId="{F7AF00D8-B37B-4C3B-804D-F34AC95E19F1}" destId="{03CC6423-BDC7-4B77-AC64-ADDCBF00010A}" srcOrd="0" destOrd="0" presId="urn:microsoft.com/office/officeart/2005/8/layout/chevron2"/>
    <dgm:cxn modelId="{C1C960CB-7D6A-4860-B6E5-E21D738FA783}" type="presParOf" srcId="{F7AF00D8-B37B-4C3B-804D-F34AC95E19F1}" destId="{FA227F89-BDF0-493D-8F06-E8678C4D40CE}" srcOrd="1" destOrd="0" presId="urn:microsoft.com/office/officeart/2005/8/layout/chevron2"/>
    <dgm:cxn modelId="{F5D52E63-8DE9-4430-BE54-B4AA37ACA469}" type="presParOf" srcId="{2F85AD9C-524B-4B45-AF31-9B4DE1BC96A7}" destId="{D4476DE5-49EA-44A8-9C91-67BBB9E82086}" srcOrd="3" destOrd="0" presId="urn:microsoft.com/office/officeart/2005/8/layout/chevron2"/>
    <dgm:cxn modelId="{E5926F62-B4AB-4B09-BC50-B4B1CD3677E6}" type="presParOf" srcId="{2F85AD9C-524B-4B45-AF31-9B4DE1BC96A7}" destId="{AB6A621B-B2E6-4A93-909F-26A2AB49C6D1}" srcOrd="4" destOrd="0" presId="urn:microsoft.com/office/officeart/2005/8/layout/chevron2"/>
    <dgm:cxn modelId="{693D16F3-81EE-43F0-A48E-470B0B20E099}" type="presParOf" srcId="{AB6A621B-B2E6-4A93-909F-26A2AB49C6D1}" destId="{EB7C5CFC-F744-44D3-8B52-D81BD0DE4636}" srcOrd="0" destOrd="0" presId="urn:microsoft.com/office/officeart/2005/8/layout/chevron2"/>
    <dgm:cxn modelId="{783E6E7C-AB1C-436D-BA7D-054EF017B7FC}" type="presParOf" srcId="{AB6A621B-B2E6-4A93-909F-26A2AB49C6D1}" destId="{FF7272A9-E26E-44EB-8341-45F6B25A74A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E4AB25-A906-4BBD-876E-BD97D7F237DD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335A9C-97D9-4814-9A0B-DAC59FABFF67}">
      <dgm:prSet phldrT="[Text]" custT="1"/>
      <dgm:spPr/>
      <dgm:t>
        <a:bodyPr/>
        <a:lstStyle/>
        <a:p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Familiar everyday</a:t>
          </a:r>
          <a:r>
            <a:rPr lang="ro-RO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4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contexts A1</a:t>
          </a:r>
          <a:endParaRPr lang="en-US" sz="2400" noProof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1C827D2-3339-4359-A718-87C519E81583}" type="parTrans" cxnId="{0E5B64EB-35DB-40E2-89A4-4F6588BA4723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99F013A-7599-4FCB-9BBB-9B3D13B48DF9}" type="sibTrans" cxnId="{0E5B64EB-35DB-40E2-89A4-4F6588BA4723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83510ED-9466-4DBD-941F-DAFD65FD2BC1}">
      <dgm:prSet phldrT="[Text]" custT="1"/>
      <dgm:spPr/>
      <dgm:t>
        <a:bodyPr/>
        <a:lstStyle/>
        <a:p>
          <a:r>
            <a:rPr lang="ro-RO" sz="2400" dirty="0" smtClean="0">
              <a:latin typeface="Cambria" panose="02040503050406030204" pitchFamily="18" charset="0"/>
              <a:ea typeface="Cambria" panose="02040503050406030204" pitchFamily="18" charset="0"/>
            </a:rPr>
            <a:t>Varied but predictable contexts A2</a:t>
          </a:r>
          <a:endParaRPr lang="en-US" sz="2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234ECBC-C252-410C-822A-5F69C0F4C7AC}" type="parTrans" cxnId="{F33B5D58-8095-4963-BD5D-7B3F273B310D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DE345D2-0319-4F57-AC9C-6A281C75D91E}" type="sibTrans" cxnId="{F33B5D58-8095-4963-BD5D-7B3F273B310D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131C452-1F1E-473C-9481-2D9FE4B3BE47}">
      <dgm:prSet phldrT="[Text]" custT="1"/>
      <dgm:spPr/>
      <dgm:t>
        <a:bodyPr/>
        <a:lstStyle/>
        <a:p>
          <a:r>
            <a:rPr lang="en-US" sz="2400" dirty="0" smtClean="0">
              <a:latin typeface="Cambria" panose="02040503050406030204" pitchFamily="18" charset="0"/>
              <a:ea typeface="Cambria" panose="02040503050406030204" pitchFamily="18" charset="0"/>
            </a:rPr>
            <a:t>Semi-authentic contexts adapted for learning (B1.1)</a:t>
          </a:r>
          <a:endParaRPr lang="en-US" sz="2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1BAA5F4-EA21-4A85-AA66-1F1C0C322EFE}" type="parTrans" cxnId="{6ADC2541-2C2F-42C8-B109-FBEEA3CF9C6A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28EB994-EFEA-4A0C-861A-A416AFDAC61F}" type="sibTrans" cxnId="{6ADC2541-2C2F-42C8-B109-FBEEA3CF9C6A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729E6EC-118C-4C96-9628-84446C711E86}">
      <dgm:prSet custT="1"/>
      <dgm:spPr/>
      <dgm:t>
        <a:bodyPr/>
        <a:lstStyle/>
        <a:p>
          <a:r>
            <a:rPr lang="en-US" sz="2400" dirty="0" smtClean="0">
              <a:latin typeface="Cambria" panose="02040503050406030204" pitchFamily="18" charset="0"/>
              <a:ea typeface="Cambria" panose="02040503050406030204" pitchFamily="18" charset="0"/>
            </a:rPr>
            <a:t>Quasi-authentic contexts reflecting real-life complexity (B1.2–B1+)</a:t>
          </a:r>
          <a:endParaRPr lang="en-US" sz="2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F2CE60E-D527-4EA0-A89F-FF1FDE0BF1F1}" type="parTrans" cxnId="{C22A2520-9FBE-4F44-9186-74012EB96DC7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E81AD0B-8D4F-41C9-A324-A28C52981D32}" type="sibTrans" cxnId="{C22A2520-9FBE-4F44-9186-74012EB96DC7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03CC332-7661-4378-AB52-216AFC1FACF3}" type="pres">
      <dgm:prSet presAssocID="{7CE4AB25-A906-4BBD-876E-BD97D7F237DD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A01890D-8F0F-483D-A59C-FDA067B97DE2}" type="pres">
      <dgm:prSet presAssocID="{A729E6EC-118C-4C96-9628-84446C711E86}" presName="Accent4" presStyleCnt="0"/>
      <dgm:spPr/>
    </dgm:pt>
    <dgm:pt modelId="{1CB06C2C-2FAC-4E4B-B1B0-57D97E2B944B}" type="pres">
      <dgm:prSet presAssocID="{A729E6EC-118C-4C96-9628-84446C711E86}" presName="Accent" presStyleLbl="node1" presStyleIdx="0" presStyleCnt="4"/>
      <dgm:spPr/>
    </dgm:pt>
    <dgm:pt modelId="{D40B96C7-14CB-4618-980A-2C395EFCBE1B}" type="pres">
      <dgm:prSet presAssocID="{A729E6EC-118C-4C96-9628-84446C711E86}" presName="ParentBackground4" presStyleCnt="0"/>
      <dgm:spPr/>
    </dgm:pt>
    <dgm:pt modelId="{58EE5CD1-FF6A-4618-AB8A-5209B6AEBE04}" type="pres">
      <dgm:prSet presAssocID="{A729E6EC-118C-4C96-9628-84446C711E86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180DD7F5-D1F6-4F3F-AE04-D2A5D9DABD32}" type="pres">
      <dgm:prSet presAssocID="{A729E6EC-118C-4C96-9628-84446C711E86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BCDB6A-5C78-41C2-97CA-3092F4EF64E6}" type="pres">
      <dgm:prSet presAssocID="{7131C452-1F1E-473C-9481-2D9FE4B3BE47}" presName="Accent3" presStyleCnt="0"/>
      <dgm:spPr/>
    </dgm:pt>
    <dgm:pt modelId="{ADEF0742-EBB1-42CC-9C54-F0536BD87B94}" type="pres">
      <dgm:prSet presAssocID="{7131C452-1F1E-473C-9481-2D9FE4B3BE47}" presName="Accent" presStyleLbl="node1" presStyleIdx="1" presStyleCnt="4"/>
      <dgm:spPr/>
    </dgm:pt>
    <dgm:pt modelId="{9DE530A4-66C3-499C-A60E-C5A9B2B3B0D3}" type="pres">
      <dgm:prSet presAssocID="{7131C452-1F1E-473C-9481-2D9FE4B3BE47}" presName="ParentBackground3" presStyleCnt="0"/>
      <dgm:spPr/>
    </dgm:pt>
    <dgm:pt modelId="{091D57C4-0475-40F4-B522-579D28F45BC7}" type="pres">
      <dgm:prSet presAssocID="{7131C452-1F1E-473C-9481-2D9FE4B3BE47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5AF07EB7-F30C-48FA-9770-D5E9CA3AEDC6}" type="pres">
      <dgm:prSet presAssocID="{7131C452-1F1E-473C-9481-2D9FE4B3BE47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E67D65-B6DF-40DC-BDB4-78ACB610D5F4}" type="pres">
      <dgm:prSet presAssocID="{B83510ED-9466-4DBD-941F-DAFD65FD2BC1}" presName="Accent2" presStyleCnt="0"/>
      <dgm:spPr/>
    </dgm:pt>
    <dgm:pt modelId="{ABA6ED5F-E06B-41B1-9BBD-5D4644F74E01}" type="pres">
      <dgm:prSet presAssocID="{B83510ED-9466-4DBD-941F-DAFD65FD2BC1}" presName="Accent" presStyleLbl="node1" presStyleIdx="2" presStyleCnt="4"/>
      <dgm:spPr/>
    </dgm:pt>
    <dgm:pt modelId="{91C31E78-9674-4DA0-BE23-0D2FAB44661C}" type="pres">
      <dgm:prSet presAssocID="{B83510ED-9466-4DBD-941F-DAFD65FD2BC1}" presName="ParentBackground2" presStyleCnt="0"/>
      <dgm:spPr/>
    </dgm:pt>
    <dgm:pt modelId="{2E22F3DF-F323-4361-A6E2-89678FFC645E}" type="pres">
      <dgm:prSet presAssocID="{B83510ED-9466-4DBD-941F-DAFD65FD2BC1}" presName="ParentBackground" presStyleLbl="fgAcc1" presStyleIdx="2" presStyleCnt="4"/>
      <dgm:spPr/>
      <dgm:t>
        <a:bodyPr/>
        <a:lstStyle/>
        <a:p>
          <a:endParaRPr lang="en-US"/>
        </a:p>
      </dgm:t>
    </dgm:pt>
    <dgm:pt modelId="{4BE3C16D-2126-4554-906E-0F7022AB50D7}" type="pres">
      <dgm:prSet presAssocID="{B83510ED-9466-4DBD-941F-DAFD65FD2BC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0B568-4758-4CA7-8D7C-DE429025FB7C}" type="pres">
      <dgm:prSet presAssocID="{0F335A9C-97D9-4814-9A0B-DAC59FABFF67}" presName="Accent1" presStyleCnt="0"/>
      <dgm:spPr/>
    </dgm:pt>
    <dgm:pt modelId="{ECB3F7C4-67A9-49AB-A5B3-8FB93EF60F8D}" type="pres">
      <dgm:prSet presAssocID="{0F335A9C-97D9-4814-9A0B-DAC59FABFF67}" presName="Accent" presStyleLbl="node1" presStyleIdx="3" presStyleCnt="4" custLinFactNeighborY="-5821"/>
      <dgm:spPr/>
    </dgm:pt>
    <dgm:pt modelId="{96CB86B6-521C-416B-9177-654E0B5AC1F9}" type="pres">
      <dgm:prSet presAssocID="{0F335A9C-97D9-4814-9A0B-DAC59FABFF67}" presName="ParentBackground1" presStyleCnt="0"/>
      <dgm:spPr/>
    </dgm:pt>
    <dgm:pt modelId="{3769726D-1C64-48C4-9239-73B695B2381C}" type="pres">
      <dgm:prSet presAssocID="{0F335A9C-97D9-4814-9A0B-DAC59FABFF67}" presName="ParentBackground" presStyleLbl="fgAcc1" presStyleIdx="3" presStyleCnt="4" custAng="0" custLinFactNeighborX="-799" custLinFactNeighborY="-7960"/>
      <dgm:spPr/>
      <dgm:t>
        <a:bodyPr/>
        <a:lstStyle/>
        <a:p>
          <a:endParaRPr lang="en-US"/>
        </a:p>
      </dgm:t>
    </dgm:pt>
    <dgm:pt modelId="{09AD9F22-52B8-4076-AD17-339DFE0B2516}" type="pres">
      <dgm:prSet presAssocID="{0F335A9C-97D9-4814-9A0B-DAC59FABFF6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3B5D58-8095-4963-BD5D-7B3F273B310D}" srcId="{7CE4AB25-A906-4BBD-876E-BD97D7F237DD}" destId="{B83510ED-9466-4DBD-941F-DAFD65FD2BC1}" srcOrd="1" destOrd="0" parTransId="{E234ECBC-C252-410C-822A-5F69C0F4C7AC}" sibTransId="{4DE345D2-0319-4F57-AC9C-6A281C75D91E}"/>
    <dgm:cxn modelId="{06FDBF22-F0CA-43C6-BDBF-290715E4DDE5}" type="presOf" srcId="{B83510ED-9466-4DBD-941F-DAFD65FD2BC1}" destId="{4BE3C16D-2126-4554-906E-0F7022AB50D7}" srcOrd="1" destOrd="0" presId="urn:microsoft.com/office/officeart/2011/layout/CircleProcess"/>
    <dgm:cxn modelId="{AA853404-D49D-4110-9031-C5AE4EC0B8EB}" type="presOf" srcId="{0F335A9C-97D9-4814-9A0B-DAC59FABFF67}" destId="{3769726D-1C64-48C4-9239-73B695B2381C}" srcOrd="0" destOrd="0" presId="urn:microsoft.com/office/officeart/2011/layout/CircleProcess"/>
    <dgm:cxn modelId="{89985AAC-E438-4A47-BE10-B8E7620386F8}" type="presOf" srcId="{A729E6EC-118C-4C96-9628-84446C711E86}" destId="{180DD7F5-D1F6-4F3F-AE04-D2A5D9DABD32}" srcOrd="1" destOrd="0" presId="urn:microsoft.com/office/officeart/2011/layout/CircleProcess"/>
    <dgm:cxn modelId="{6ADC2541-2C2F-42C8-B109-FBEEA3CF9C6A}" srcId="{7CE4AB25-A906-4BBD-876E-BD97D7F237DD}" destId="{7131C452-1F1E-473C-9481-2D9FE4B3BE47}" srcOrd="2" destOrd="0" parTransId="{21BAA5F4-EA21-4A85-AA66-1F1C0C322EFE}" sibTransId="{C28EB994-EFEA-4A0C-861A-A416AFDAC61F}"/>
    <dgm:cxn modelId="{1768D1D4-785C-453F-B8EA-31100D980839}" type="presOf" srcId="{7131C452-1F1E-473C-9481-2D9FE4B3BE47}" destId="{091D57C4-0475-40F4-B522-579D28F45BC7}" srcOrd="0" destOrd="0" presId="urn:microsoft.com/office/officeart/2011/layout/CircleProcess"/>
    <dgm:cxn modelId="{0E5B64EB-35DB-40E2-89A4-4F6588BA4723}" srcId="{7CE4AB25-A906-4BBD-876E-BD97D7F237DD}" destId="{0F335A9C-97D9-4814-9A0B-DAC59FABFF67}" srcOrd="0" destOrd="0" parTransId="{01C827D2-3339-4359-A718-87C519E81583}" sibTransId="{199F013A-7599-4FCB-9BBB-9B3D13B48DF9}"/>
    <dgm:cxn modelId="{2CC586CE-560C-44D5-936D-BCE56B81CE32}" type="presOf" srcId="{7CE4AB25-A906-4BBD-876E-BD97D7F237DD}" destId="{903CC332-7661-4378-AB52-216AFC1FACF3}" srcOrd="0" destOrd="0" presId="urn:microsoft.com/office/officeart/2011/layout/CircleProcess"/>
    <dgm:cxn modelId="{AC44833F-AAD0-45B3-B921-B60DE1633701}" type="presOf" srcId="{7131C452-1F1E-473C-9481-2D9FE4B3BE47}" destId="{5AF07EB7-F30C-48FA-9770-D5E9CA3AEDC6}" srcOrd="1" destOrd="0" presId="urn:microsoft.com/office/officeart/2011/layout/CircleProcess"/>
    <dgm:cxn modelId="{0F800424-1BF3-4101-9B22-FCA1D510147A}" type="presOf" srcId="{0F335A9C-97D9-4814-9A0B-DAC59FABFF67}" destId="{09AD9F22-52B8-4076-AD17-339DFE0B2516}" srcOrd="1" destOrd="0" presId="urn:microsoft.com/office/officeart/2011/layout/CircleProcess"/>
    <dgm:cxn modelId="{0AB6DAA5-C382-4451-924D-CDA283ADE326}" type="presOf" srcId="{B83510ED-9466-4DBD-941F-DAFD65FD2BC1}" destId="{2E22F3DF-F323-4361-A6E2-89678FFC645E}" srcOrd="0" destOrd="0" presId="urn:microsoft.com/office/officeart/2011/layout/CircleProcess"/>
    <dgm:cxn modelId="{C22A2520-9FBE-4F44-9186-74012EB96DC7}" srcId="{7CE4AB25-A906-4BBD-876E-BD97D7F237DD}" destId="{A729E6EC-118C-4C96-9628-84446C711E86}" srcOrd="3" destOrd="0" parTransId="{6F2CE60E-D527-4EA0-A89F-FF1FDE0BF1F1}" sibTransId="{4E81AD0B-8D4F-41C9-A324-A28C52981D32}"/>
    <dgm:cxn modelId="{818E22BB-BAC7-4257-AAE9-28BB1A2123CC}" type="presOf" srcId="{A729E6EC-118C-4C96-9628-84446C711E86}" destId="{58EE5CD1-FF6A-4618-AB8A-5209B6AEBE04}" srcOrd="0" destOrd="0" presId="urn:microsoft.com/office/officeart/2011/layout/CircleProcess"/>
    <dgm:cxn modelId="{B6EB4113-F2E0-494E-8C7B-983EF9A8562A}" type="presParOf" srcId="{903CC332-7661-4378-AB52-216AFC1FACF3}" destId="{9A01890D-8F0F-483D-A59C-FDA067B97DE2}" srcOrd="0" destOrd="0" presId="urn:microsoft.com/office/officeart/2011/layout/CircleProcess"/>
    <dgm:cxn modelId="{FAA27BD6-4AF0-444C-B5A7-05BAD2B4FAAB}" type="presParOf" srcId="{9A01890D-8F0F-483D-A59C-FDA067B97DE2}" destId="{1CB06C2C-2FAC-4E4B-B1B0-57D97E2B944B}" srcOrd="0" destOrd="0" presId="urn:microsoft.com/office/officeart/2011/layout/CircleProcess"/>
    <dgm:cxn modelId="{AB175FCA-A8DE-4036-A1C3-6017BD88CCFB}" type="presParOf" srcId="{903CC332-7661-4378-AB52-216AFC1FACF3}" destId="{D40B96C7-14CB-4618-980A-2C395EFCBE1B}" srcOrd="1" destOrd="0" presId="urn:microsoft.com/office/officeart/2011/layout/CircleProcess"/>
    <dgm:cxn modelId="{7A1B5AA2-8009-4845-98C5-DF4B62B8EA0E}" type="presParOf" srcId="{D40B96C7-14CB-4618-980A-2C395EFCBE1B}" destId="{58EE5CD1-FF6A-4618-AB8A-5209B6AEBE04}" srcOrd="0" destOrd="0" presId="urn:microsoft.com/office/officeart/2011/layout/CircleProcess"/>
    <dgm:cxn modelId="{EF490041-DBB7-4564-A696-D37E376CEA9A}" type="presParOf" srcId="{903CC332-7661-4378-AB52-216AFC1FACF3}" destId="{180DD7F5-D1F6-4F3F-AE04-D2A5D9DABD32}" srcOrd="2" destOrd="0" presId="urn:microsoft.com/office/officeart/2011/layout/CircleProcess"/>
    <dgm:cxn modelId="{DD3FB035-F0C3-4C00-ABCB-6CB4BB067805}" type="presParOf" srcId="{903CC332-7661-4378-AB52-216AFC1FACF3}" destId="{11BCDB6A-5C78-41C2-97CA-3092F4EF64E6}" srcOrd="3" destOrd="0" presId="urn:microsoft.com/office/officeart/2011/layout/CircleProcess"/>
    <dgm:cxn modelId="{9360A68B-A543-4F46-8D37-53C3F4F32134}" type="presParOf" srcId="{11BCDB6A-5C78-41C2-97CA-3092F4EF64E6}" destId="{ADEF0742-EBB1-42CC-9C54-F0536BD87B94}" srcOrd="0" destOrd="0" presId="urn:microsoft.com/office/officeart/2011/layout/CircleProcess"/>
    <dgm:cxn modelId="{6E3A8F16-E49C-4368-991B-449B84A7AF0B}" type="presParOf" srcId="{903CC332-7661-4378-AB52-216AFC1FACF3}" destId="{9DE530A4-66C3-499C-A60E-C5A9B2B3B0D3}" srcOrd="4" destOrd="0" presId="urn:microsoft.com/office/officeart/2011/layout/CircleProcess"/>
    <dgm:cxn modelId="{42351828-C6D3-4D09-ACF7-072173512B91}" type="presParOf" srcId="{9DE530A4-66C3-499C-A60E-C5A9B2B3B0D3}" destId="{091D57C4-0475-40F4-B522-579D28F45BC7}" srcOrd="0" destOrd="0" presId="urn:microsoft.com/office/officeart/2011/layout/CircleProcess"/>
    <dgm:cxn modelId="{8720AE2C-AEDE-480D-86C0-8691C358B292}" type="presParOf" srcId="{903CC332-7661-4378-AB52-216AFC1FACF3}" destId="{5AF07EB7-F30C-48FA-9770-D5E9CA3AEDC6}" srcOrd="5" destOrd="0" presId="urn:microsoft.com/office/officeart/2011/layout/CircleProcess"/>
    <dgm:cxn modelId="{A5FBF477-C00A-42FC-88AE-36B35DF19E2C}" type="presParOf" srcId="{903CC332-7661-4378-AB52-216AFC1FACF3}" destId="{45E67D65-B6DF-40DC-BDB4-78ACB610D5F4}" srcOrd="6" destOrd="0" presId="urn:microsoft.com/office/officeart/2011/layout/CircleProcess"/>
    <dgm:cxn modelId="{96E25027-5183-487D-ABEC-BABF8C60462F}" type="presParOf" srcId="{45E67D65-B6DF-40DC-BDB4-78ACB610D5F4}" destId="{ABA6ED5F-E06B-41B1-9BBD-5D4644F74E01}" srcOrd="0" destOrd="0" presId="urn:microsoft.com/office/officeart/2011/layout/CircleProcess"/>
    <dgm:cxn modelId="{6EF65A72-87BD-4E22-9EDF-25580898FBFF}" type="presParOf" srcId="{903CC332-7661-4378-AB52-216AFC1FACF3}" destId="{91C31E78-9674-4DA0-BE23-0D2FAB44661C}" srcOrd="7" destOrd="0" presId="urn:microsoft.com/office/officeart/2011/layout/CircleProcess"/>
    <dgm:cxn modelId="{0540AF48-4409-4B06-B7AB-2762888A4FD6}" type="presParOf" srcId="{91C31E78-9674-4DA0-BE23-0D2FAB44661C}" destId="{2E22F3DF-F323-4361-A6E2-89678FFC645E}" srcOrd="0" destOrd="0" presId="urn:microsoft.com/office/officeart/2011/layout/CircleProcess"/>
    <dgm:cxn modelId="{3C470799-43B8-42CF-8310-27CD293A40A2}" type="presParOf" srcId="{903CC332-7661-4378-AB52-216AFC1FACF3}" destId="{4BE3C16D-2126-4554-906E-0F7022AB50D7}" srcOrd="8" destOrd="0" presId="urn:microsoft.com/office/officeart/2011/layout/CircleProcess"/>
    <dgm:cxn modelId="{8D155018-F48D-4F35-B708-51E56C0124CE}" type="presParOf" srcId="{903CC332-7661-4378-AB52-216AFC1FACF3}" destId="{5EB0B568-4758-4CA7-8D7C-DE429025FB7C}" srcOrd="9" destOrd="0" presId="urn:microsoft.com/office/officeart/2011/layout/CircleProcess"/>
    <dgm:cxn modelId="{B7135430-18CA-46BF-8282-D209258FF13C}" type="presParOf" srcId="{5EB0B568-4758-4CA7-8D7C-DE429025FB7C}" destId="{ECB3F7C4-67A9-49AB-A5B3-8FB93EF60F8D}" srcOrd="0" destOrd="0" presId="urn:microsoft.com/office/officeart/2011/layout/CircleProcess"/>
    <dgm:cxn modelId="{0C89E00C-3584-43AC-B207-754D44452761}" type="presParOf" srcId="{903CC332-7661-4378-AB52-216AFC1FACF3}" destId="{96CB86B6-521C-416B-9177-654E0B5AC1F9}" srcOrd="10" destOrd="0" presId="urn:microsoft.com/office/officeart/2011/layout/CircleProcess"/>
    <dgm:cxn modelId="{88A533F7-0187-479A-85BB-AC34BA96A7EB}" type="presParOf" srcId="{96CB86B6-521C-416B-9177-654E0B5AC1F9}" destId="{3769726D-1C64-48C4-9239-73B695B2381C}" srcOrd="0" destOrd="0" presId="urn:microsoft.com/office/officeart/2011/layout/CircleProcess"/>
    <dgm:cxn modelId="{EBFF2606-A9B9-4C57-96EF-411EDB2D661D}" type="presParOf" srcId="{903CC332-7661-4378-AB52-216AFC1FACF3}" destId="{09AD9F22-52B8-4076-AD17-339DFE0B2516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EC5F8B-F82D-4A5A-BB9B-4EDB7ED1A093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22AD74-E837-4F53-8ACB-6EC62C74710E}">
      <dgm:prSet phldrT="[Text]"/>
      <dgm:spPr/>
      <dgm:t>
        <a:bodyPr/>
        <a:lstStyle/>
        <a:p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Action-oriented approach </a:t>
          </a:r>
          <a:endParaRPr lang="en-US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7B3953E-57A7-4E37-9247-C93E89800F7F}" type="parTrans" cxnId="{6C6D75E7-47A6-43BA-A179-044B3C96095C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B156F37-2E8C-47FC-ACC8-32378CF62639}" type="sibTrans" cxnId="{6C6D75E7-47A6-43BA-A179-044B3C96095C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51B541B-A1A3-4CBB-955E-4981081D72A8}">
      <dgm:prSet phldrT="[Text]" custT="1"/>
      <dgm:spPr>
        <a:solidFill>
          <a:srgbClr val="FF99FF"/>
        </a:solidFill>
      </dgm:spPr>
      <dgm:t>
        <a:bodyPr/>
        <a:lstStyle/>
        <a:p>
          <a:r>
            <a:rPr lang="ro-RO" sz="18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he language user </a:t>
          </a:r>
          <a:r>
            <a:rPr lang="ro-RO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is</a:t>
          </a: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a social actor engaged in carrying out authentic tasks in specific contexts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6931902-531D-477E-9C6C-DF5690B4C157}" type="parTrans" cxnId="{F1405BE1-1850-44CF-A797-635978A06785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041630A-102D-4E4B-A8A9-EC2424D2A378}" type="sibTrans" cxnId="{F1405BE1-1850-44CF-A797-635978A06785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533CDFD-DA38-4CA7-A48F-46B4D9E7F4F2}">
      <dgm:prSet phldrT="[Text]" custT="1"/>
      <dgm:spPr>
        <a:solidFill>
          <a:srgbClr val="FFB343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integrates the linguistic, 
sociolinguistic, and pragmatic dimensions of communication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4424ACD-7A95-4437-ADBF-1F1390D4E2F0}" type="parTrans" cxnId="{4008DE3C-448E-43CC-B199-27E5D2033F9B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989CF34-0DF1-4AAF-BBE7-A25FAB9347AC}" type="sibTrans" cxnId="{4008DE3C-448E-43CC-B199-27E5D2033F9B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D2A4B5C-F675-4666-A009-F01DF6313F2E}">
      <dgm:prSet phldrT="[Text]" custT="1"/>
      <dgm:spPr>
        <a:solidFill>
          <a:srgbClr val="CCFFCC"/>
        </a:solidFill>
      </dgm:spPr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multilingualism and multiculturalism</a:t>
          </a:r>
          <a:endParaRPr lang="en-US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FB1F8E4-1857-455C-A12D-1A81BDA0438A}" type="parTrans" cxnId="{2FADF66D-34B4-4A8A-9C62-51FD47DC5894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49AD560-B1A2-4652-B7B2-E860FBB4E646}" type="sibTrans" cxnId="{2FADF66D-34B4-4A8A-9C62-51FD47DC5894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7D1EF9F-1D6F-4890-9037-D982B3C361AD}">
      <dgm:prSet phldrT="[Text]" custT="1"/>
      <dgm:spPr>
        <a:solidFill>
          <a:srgbClr val="00FF99"/>
        </a:solidFill>
      </dgm:spPr>
      <dgm:t>
        <a:bodyPr/>
        <a:lstStyle/>
        <a:p>
          <a:r>
            <a:rPr lang="en-US" sz="18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respect for linguistic and cultural diversity, empathy, cooperation, responsibility,  openness to intercultural dialogue</a:t>
          </a:r>
          <a:endParaRPr lang="en-US" sz="18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FD57711-9E4B-4835-BE1E-89EC4357066A}" type="parTrans" cxnId="{E577D853-1F96-4DA3-904E-CC10F028BDDF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C663CCB-7EC6-40E4-97F2-8A793DDEA20E}" type="sibTrans" cxnId="{E577D853-1F96-4DA3-904E-CC10F028BDDF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58C6F01-82CB-49FB-AB27-EF737C9A4B01}">
      <dgm:prSet custT="1"/>
      <dgm:spPr>
        <a:solidFill>
          <a:srgbClr val="FAFA36"/>
        </a:solidFill>
      </dgm:spPr>
      <dgm:t>
        <a:bodyPr/>
        <a:lstStyle/>
        <a:p>
          <a:r>
            <a:rPr lang="en-US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</a:t>
          </a:r>
          <a:r>
            <a:rPr lang="en-US" sz="18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he development of a coherent system of </a:t>
          </a:r>
          <a:r>
            <a:rPr lang="en-US" sz="18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knowledge, skills, attitudes, and values</a:t>
          </a:r>
          <a:endParaRPr lang="en-US" sz="18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4EBE2AC-6B98-46A6-968A-B4CE3E982D35}" type="parTrans" cxnId="{4603CEA3-EC3E-403E-A64F-5A6C79B4770A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FAA62CB-F18B-47C7-A7AD-26CE56FB183C}" type="sibTrans" cxnId="{4603CEA3-EC3E-403E-A64F-5A6C79B4770A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BC9C836-BD48-4D57-8369-A15F4E013A23}" type="pres">
      <dgm:prSet presAssocID="{18EC5F8B-F82D-4A5A-BB9B-4EDB7ED1A09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BF7A13-8CCA-4B38-9867-F44C4FD80AB2}" type="pres">
      <dgm:prSet presAssocID="{4E22AD74-E837-4F53-8ACB-6EC62C74710E}" presName="centerShape" presStyleLbl="node0" presStyleIdx="0" presStyleCnt="1" custScaleX="89772" custScaleY="85821"/>
      <dgm:spPr/>
      <dgm:t>
        <a:bodyPr/>
        <a:lstStyle/>
        <a:p>
          <a:endParaRPr lang="en-US"/>
        </a:p>
      </dgm:t>
    </dgm:pt>
    <dgm:pt modelId="{706AFCB5-9182-438C-A4BF-352064085126}" type="pres">
      <dgm:prSet presAssocID="{76931902-531D-477E-9C6C-DF5690B4C157}" presName="Name9" presStyleLbl="parChTrans1D2" presStyleIdx="0" presStyleCnt="5"/>
      <dgm:spPr/>
      <dgm:t>
        <a:bodyPr/>
        <a:lstStyle/>
        <a:p>
          <a:endParaRPr lang="en-US"/>
        </a:p>
      </dgm:t>
    </dgm:pt>
    <dgm:pt modelId="{74596845-64C8-4520-B68F-8D6C2BD0B3B9}" type="pres">
      <dgm:prSet presAssocID="{76931902-531D-477E-9C6C-DF5690B4C157}" presName="connTx" presStyleLbl="parChTrans1D2" presStyleIdx="0" presStyleCnt="5"/>
      <dgm:spPr/>
      <dgm:t>
        <a:bodyPr/>
        <a:lstStyle/>
        <a:p>
          <a:endParaRPr lang="en-US"/>
        </a:p>
      </dgm:t>
    </dgm:pt>
    <dgm:pt modelId="{FF7E9956-3DD7-4BB8-8501-FE3C43BBDF15}" type="pres">
      <dgm:prSet presAssocID="{151B541B-A1A3-4CBB-955E-4981081D72A8}" presName="node" presStyleLbl="node1" presStyleIdx="0" presStyleCnt="5" custScaleX="131128" custScaleY="115063" custRadScaleRad="101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74BDF-5C48-4C98-B652-E4AFC1727087}" type="pres">
      <dgm:prSet presAssocID="{E4424ACD-7A95-4437-ADBF-1F1390D4E2F0}" presName="Name9" presStyleLbl="parChTrans1D2" presStyleIdx="1" presStyleCnt="5"/>
      <dgm:spPr/>
      <dgm:t>
        <a:bodyPr/>
        <a:lstStyle/>
        <a:p>
          <a:endParaRPr lang="en-US"/>
        </a:p>
      </dgm:t>
    </dgm:pt>
    <dgm:pt modelId="{A9D97139-D166-43C1-AC68-8B83A9A752C0}" type="pres">
      <dgm:prSet presAssocID="{E4424ACD-7A95-4437-ADBF-1F1390D4E2F0}" presName="connTx" presStyleLbl="parChTrans1D2" presStyleIdx="1" presStyleCnt="5"/>
      <dgm:spPr/>
      <dgm:t>
        <a:bodyPr/>
        <a:lstStyle/>
        <a:p>
          <a:endParaRPr lang="en-US"/>
        </a:p>
      </dgm:t>
    </dgm:pt>
    <dgm:pt modelId="{042899FF-F277-43B6-B555-A005885A3E32}" type="pres">
      <dgm:prSet presAssocID="{A533CDFD-DA38-4CA7-A48F-46B4D9E7F4F2}" presName="node" presStyleLbl="node1" presStyleIdx="1" presStyleCnt="5" custScaleX="123819" custScaleY="1082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90EF65-0EE0-419C-8093-9E65D0247362}" type="pres">
      <dgm:prSet presAssocID="{8FB1F8E4-1857-455C-A12D-1A81BDA0438A}" presName="Name9" presStyleLbl="parChTrans1D2" presStyleIdx="2" presStyleCnt="5"/>
      <dgm:spPr/>
      <dgm:t>
        <a:bodyPr/>
        <a:lstStyle/>
        <a:p>
          <a:endParaRPr lang="en-US"/>
        </a:p>
      </dgm:t>
    </dgm:pt>
    <dgm:pt modelId="{223CA62E-2F24-44A4-8F28-6772D095F597}" type="pres">
      <dgm:prSet presAssocID="{8FB1F8E4-1857-455C-A12D-1A81BDA0438A}" presName="connTx" presStyleLbl="parChTrans1D2" presStyleIdx="2" presStyleCnt="5"/>
      <dgm:spPr/>
      <dgm:t>
        <a:bodyPr/>
        <a:lstStyle/>
        <a:p>
          <a:endParaRPr lang="en-US"/>
        </a:p>
      </dgm:t>
    </dgm:pt>
    <dgm:pt modelId="{F38FC3B4-B147-4C3B-9C91-68D68B62994F}" type="pres">
      <dgm:prSet presAssocID="{6D2A4B5C-F675-4666-A009-F01DF6313F2E}" presName="node" presStyleLbl="node1" presStyleIdx="2" presStyleCnt="5" custScaleX="127949" custScaleY="1069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814767-937E-43D3-A849-E39E2BD50B9A}" type="pres">
      <dgm:prSet presAssocID="{44EBE2AC-6B98-46A6-968A-B4CE3E982D35}" presName="Name9" presStyleLbl="parChTrans1D2" presStyleIdx="3" presStyleCnt="5"/>
      <dgm:spPr/>
      <dgm:t>
        <a:bodyPr/>
        <a:lstStyle/>
        <a:p>
          <a:endParaRPr lang="en-US"/>
        </a:p>
      </dgm:t>
    </dgm:pt>
    <dgm:pt modelId="{A076A624-0BB3-462C-881D-AB6EBC655FAF}" type="pres">
      <dgm:prSet presAssocID="{44EBE2AC-6B98-46A6-968A-B4CE3E982D35}" presName="connTx" presStyleLbl="parChTrans1D2" presStyleIdx="3" presStyleCnt="5"/>
      <dgm:spPr/>
      <dgm:t>
        <a:bodyPr/>
        <a:lstStyle/>
        <a:p>
          <a:endParaRPr lang="en-US"/>
        </a:p>
      </dgm:t>
    </dgm:pt>
    <dgm:pt modelId="{47B184F5-24F2-4899-B8FC-C3C12A21E0C9}" type="pres">
      <dgm:prSet presAssocID="{F58C6F01-82CB-49FB-AB27-EF737C9A4B01}" presName="node" presStyleLbl="node1" presStyleIdx="3" presStyleCnt="5" custScaleX="130885" custScaleY="1119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84943-E467-43F1-B13D-0A43EA3FE9F0}" type="pres">
      <dgm:prSet presAssocID="{6FD57711-9E4B-4835-BE1E-89EC4357066A}" presName="Name9" presStyleLbl="parChTrans1D2" presStyleIdx="4" presStyleCnt="5"/>
      <dgm:spPr/>
      <dgm:t>
        <a:bodyPr/>
        <a:lstStyle/>
        <a:p>
          <a:endParaRPr lang="en-US"/>
        </a:p>
      </dgm:t>
    </dgm:pt>
    <dgm:pt modelId="{9F45ACCF-EFDB-4A0F-919B-5E5C2F37ADF2}" type="pres">
      <dgm:prSet presAssocID="{6FD57711-9E4B-4835-BE1E-89EC4357066A}" presName="connTx" presStyleLbl="parChTrans1D2" presStyleIdx="4" presStyleCnt="5"/>
      <dgm:spPr/>
      <dgm:t>
        <a:bodyPr/>
        <a:lstStyle/>
        <a:p>
          <a:endParaRPr lang="en-US"/>
        </a:p>
      </dgm:t>
    </dgm:pt>
    <dgm:pt modelId="{FC1E9078-A165-4ED6-AED5-A5572BE2FFD4}" type="pres">
      <dgm:prSet presAssocID="{47D1EF9F-1D6F-4890-9037-D982B3C361AD}" presName="node" presStyleLbl="node1" presStyleIdx="4" presStyleCnt="5" custScaleX="153823" custScaleY="1127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25733C-6F94-4F8D-9D9F-11DCDF7FBC99}" type="presOf" srcId="{A533CDFD-DA38-4CA7-A48F-46B4D9E7F4F2}" destId="{042899FF-F277-43B6-B555-A005885A3E32}" srcOrd="0" destOrd="0" presId="urn:microsoft.com/office/officeart/2005/8/layout/radial1"/>
    <dgm:cxn modelId="{F1405BE1-1850-44CF-A797-635978A06785}" srcId="{4E22AD74-E837-4F53-8ACB-6EC62C74710E}" destId="{151B541B-A1A3-4CBB-955E-4981081D72A8}" srcOrd="0" destOrd="0" parTransId="{76931902-531D-477E-9C6C-DF5690B4C157}" sibTransId="{C041630A-102D-4E4B-A8A9-EC2424D2A378}"/>
    <dgm:cxn modelId="{9746393C-97D0-4036-83F8-DE7612DE7EFC}" type="presOf" srcId="{E4424ACD-7A95-4437-ADBF-1F1390D4E2F0}" destId="{A9D97139-D166-43C1-AC68-8B83A9A752C0}" srcOrd="1" destOrd="0" presId="urn:microsoft.com/office/officeart/2005/8/layout/radial1"/>
    <dgm:cxn modelId="{0E692853-D100-4BFF-8CFD-93A3E410FA8C}" type="presOf" srcId="{47D1EF9F-1D6F-4890-9037-D982B3C361AD}" destId="{FC1E9078-A165-4ED6-AED5-A5572BE2FFD4}" srcOrd="0" destOrd="0" presId="urn:microsoft.com/office/officeart/2005/8/layout/radial1"/>
    <dgm:cxn modelId="{31316516-E8C3-4124-8F00-36D1486952E5}" type="presOf" srcId="{E4424ACD-7A95-4437-ADBF-1F1390D4E2F0}" destId="{05774BDF-5C48-4C98-B652-E4AFC1727087}" srcOrd="0" destOrd="0" presId="urn:microsoft.com/office/officeart/2005/8/layout/radial1"/>
    <dgm:cxn modelId="{07A83C4D-16CB-4789-82E4-316AE71EA4DA}" type="presOf" srcId="{8FB1F8E4-1857-455C-A12D-1A81BDA0438A}" destId="{223CA62E-2F24-44A4-8F28-6772D095F597}" srcOrd="1" destOrd="0" presId="urn:microsoft.com/office/officeart/2005/8/layout/radial1"/>
    <dgm:cxn modelId="{E577D853-1F96-4DA3-904E-CC10F028BDDF}" srcId="{4E22AD74-E837-4F53-8ACB-6EC62C74710E}" destId="{47D1EF9F-1D6F-4890-9037-D982B3C361AD}" srcOrd="4" destOrd="0" parTransId="{6FD57711-9E4B-4835-BE1E-89EC4357066A}" sibTransId="{4C663CCB-7EC6-40E4-97F2-8A793DDEA20E}"/>
    <dgm:cxn modelId="{E1B21446-303F-40E6-BF4F-0DB7747AC53C}" type="presOf" srcId="{76931902-531D-477E-9C6C-DF5690B4C157}" destId="{706AFCB5-9182-438C-A4BF-352064085126}" srcOrd="0" destOrd="0" presId="urn:microsoft.com/office/officeart/2005/8/layout/radial1"/>
    <dgm:cxn modelId="{68114C75-62AF-45D0-BFC7-0A114C4216F6}" type="presOf" srcId="{44EBE2AC-6B98-46A6-968A-B4CE3E982D35}" destId="{A076A624-0BB3-462C-881D-AB6EBC655FAF}" srcOrd="1" destOrd="0" presId="urn:microsoft.com/office/officeart/2005/8/layout/radial1"/>
    <dgm:cxn modelId="{2FADF66D-34B4-4A8A-9C62-51FD47DC5894}" srcId="{4E22AD74-E837-4F53-8ACB-6EC62C74710E}" destId="{6D2A4B5C-F675-4666-A009-F01DF6313F2E}" srcOrd="2" destOrd="0" parTransId="{8FB1F8E4-1857-455C-A12D-1A81BDA0438A}" sibTransId="{449AD560-B1A2-4652-B7B2-E860FBB4E646}"/>
    <dgm:cxn modelId="{4603CEA3-EC3E-403E-A64F-5A6C79B4770A}" srcId="{4E22AD74-E837-4F53-8ACB-6EC62C74710E}" destId="{F58C6F01-82CB-49FB-AB27-EF737C9A4B01}" srcOrd="3" destOrd="0" parTransId="{44EBE2AC-6B98-46A6-968A-B4CE3E982D35}" sibTransId="{3FAA62CB-F18B-47C7-A7AD-26CE56FB183C}"/>
    <dgm:cxn modelId="{5E264DAE-AFA6-4B7F-A71A-FDFAA40E5635}" type="presOf" srcId="{4E22AD74-E837-4F53-8ACB-6EC62C74710E}" destId="{19BF7A13-8CCA-4B38-9867-F44C4FD80AB2}" srcOrd="0" destOrd="0" presId="urn:microsoft.com/office/officeart/2005/8/layout/radial1"/>
    <dgm:cxn modelId="{9D816C4B-D131-41EF-86B7-76317C13193E}" type="presOf" srcId="{F58C6F01-82CB-49FB-AB27-EF737C9A4B01}" destId="{47B184F5-24F2-4899-B8FC-C3C12A21E0C9}" srcOrd="0" destOrd="0" presId="urn:microsoft.com/office/officeart/2005/8/layout/radial1"/>
    <dgm:cxn modelId="{80CCA1A8-4F45-4DB4-AEC0-CB24B2645E07}" type="presOf" srcId="{8FB1F8E4-1857-455C-A12D-1A81BDA0438A}" destId="{7390EF65-0EE0-419C-8093-9E65D0247362}" srcOrd="0" destOrd="0" presId="urn:microsoft.com/office/officeart/2005/8/layout/radial1"/>
    <dgm:cxn modelId="{84A1374A-4219-45A8-9195-8ED9D21F4DE3}" type="presOf" srcId="{44EBE2AC-6B98-46A6-968A-B4CE3E982D35}" destId="{11814767-937E-43D3-A849-E39E2BD50B9A}" srcOrd="0" destOrd="0" presId="urn:microsoft.com/office/officeart/2005/8/layout/radial1"/>
    <dgm:cxn modelId="{9DC757EA-41CA-4512-B794-8E4D85F69DC8}" type="presOf" srcId="{18EC5F8B-F82D-4A5A-BB9B-4EDB7ED1A093}" destId="{EBC9C836-BD48-4D57-8369-A15F4E013A23}" srcOrd="0" destOrd="0" presId="urn:microsoft.com/office/officeart/2005/8/layout/radial1"/>
    <dgm:cxn modelId="{FDAA5556-5006-40FC-A836-7D0E71F0D325}" type="presOf" srcId="{76931902-531D-477E-9C6C-DF5690B4C157}" destId="{74596845-64C8-4520-B68F-8D6C2BD0B3B9}" srcOrd="1" destOrd="0" presId="urn:microsoft.com/office/officeart/2005/8/layout/radial1"/>
    <dgm:cxn modelId="{0A6CBEEB-303A-40B9-9D87-A3CB28A74071}" type="presOf" srcId="{6FD57711-9E4B-4835-BE1E-89EC4357066A}" destId="{9F45ACCF-EFDB-4A0F-919B-5E5C2F37ADF2}" srcOrd="1" destOrd="0" presId="urn:microsoft.com/office/officeart/2005/8/layout/radial1"/>
    <dgm:cxn modelId="{C34624E2-34D7-4320-A10D-81174668B6C5}" type="presOf" srcId="{6D2A4B5C-F675-4666-A009-F01DF6313F2E}" destId="{F38FC3B4-B147-4C3B-9C91-68D68B62994F}" srcOrd="0" destOrd="0" presId="urn:microsoft.com/office/officeart/2005/8/layout/radial1"/>
    <dgm:cxn modelId="{B016CD2F-9D21-44A6-B8DF-A0064600D5EA}" type="presOf" srcId="{151B541B-A1A3-4CBB-955E-4981081D72A8}" destId="{FF7E9956-3DD7-4BB8-8501-FE3C43BBDF15}" srcOrd="0" destOrd="0" presId="urn:microsoft.com/office/officeart/2005/8/layout/radial1"/>
    <dgm:cxn modelId="{4008DE3C-448E-43CC-B199-27E5D2033F9B}" srcId="{4E22AD74-E837-4F53-8ACB-6EC62C74710E}" destId="{A533CDFD-DA38-4CA7-A48F-46B4D9E7F4F2}" srcOrd="1" destOrd="0" parTransId="{E4424ACD-7A95-4437-ADBF-1F1390D4E2F0}" sibTransId="{1989CF34-0DF1-4AAF-BBE7-A25FAB9347AC}"/>
    <dgm:cxn modelId="{AF6FB9CD-82A4-41A4-AEFF-1005E30B8735}" type="presOf" srcId="{6FD57711-9E4B-4835-BE1E-89EC4357066A}" destId="{A7184943-E467-43F1-B13D-0A43EA3FE9F0}" srcOrd="0" destOrd="0" presId="urn:microsoft.com/office/officeart/2005/8/layout/radial1"/>
    <dgm:cxn modelId="{6C6D75E7-47A6-43BA-A179-044B3C96095C}" srcId="{18EC5F8B-F82D-4A5A-BB9B-4EDB7ED1A093}" destId="{4E22AD74-E837-4F53-8ACB-6EC62C74710E}" srcOrd="0" destOrd="0" parTransId="{A7B3953E-57A7-4E37-9247-C93E89800F7F}" sibTransId="{DB156F37-2E8C-47FC-ACC8-32378CF62639}"/>
    <dgm:cxn modelId="{96930D78-0871-4E3C-9532-B6B0B4AEDD6A}" type="presParOf" srcId="{EBC9C836-BD48-4D57-8369-A15F4E013A23}" destId="{19BF7A13-8CCA-4B38-9867-F44C4FD80AB2}" srcOrd="0" destOrd="0" presId="urn:microsoft.com/office/officeart/2005/8/layout/radial1"/>
    <dgm:cxn modelId="{7061027E-0C1F-47A3-B1AC-EC48D8B387F3}" type="presParOf" srcId="{EBC9C836-BD48-4D57-8369-A15F4E013A23}" destId="{706AFCB5-9182-438C-A4BF-352064085126}" srcOrd="1" destOrd="0" presId="urn:microsoft.com/office/officeart/2005/8/layout/radial1"/>
    <dgm:cxn modelId="{263BCA49-56AB-4791-A57B-726189E76DDE}" type="presParOf" srcId="{706AFCB5-9182-438C-A4BF-352064085126}" destId="{74596845-64C8-4520-B68F-8D6C2BD0B3B9}" srcOrd="0" destOrd="0" presId="urn:microsoft.com/office/officeart/2005/8/layout/radial1"/>
    <dgm:cxn modelId="{A978FA52-361E-4138-B694-E996C8F67A79}" type="presParOf" srcId="{EBC9C836-BD48-4D57-8369-A15F4E013A23}" destId="{FF7E9956-3DD7-4BB8-8501-FE3C43BBDF15}" srcOrd="2" destOrd="0" presId="urn:microsoft.com/office/officeart/2005/8/layout/radial1"/>
    <dgm:cxn modelId="{B49D542D-68BA-45E7-B4CE-52582AF6143A}" type="presParOf" srcId="{EBC9C836-BD48-4D57-8369-A15F4E013A23}" destId="{05774BDF-5C48-4C98-B652-E4AFC1727087}" srcOrd="3" destOrd="0" presId="urn:microsoft.com/office/officeart/2005/8/layout/radial1"/>
    <dgm:cxn modelId="{D1FE1B1D-0C91-4D93-BE11-A751639B097C}" type="presParOf" srcId="{05774BDF-5C48-4C98-B652-E4AFC1727087}" destId="{A9D97139-D166-43C1-AC68-8B83A9A752C0}" srcOrd="0" destOrd="0" presId="urn:microsoft.com/office/officeart/2005/8/layout/radial1"/>
    <dgm:cxn modelId="{D0F66062-7994-40DA-8F73-BACAF60F0F11}" type="presParOf" srcId="{EBC9C836-BD48-4D57-8369-A15F4E013A23}" destId="{042899FF-F277-43B6-B555-A005885A3E32}" srcOrd="4" destOrd="0" presId="urn:microsoft.com/office/officeart/2005/8/layout/radial1"/>
    <dgm:cxn modelId="{479DFB1D-3B31-4AB7-85AB-644A8BAF8712}" type="presParOf" srcId="{EBC9C836-BD48-4D57-8369-A15F4E013A23}" destId="{7390EF65-0EE0-419C-8093-9E65D0247362}" srcOrd="5" destOrd="0" presId="urn:microsoft.com/office/officeart/2005/8/layout/radial1"/>
    <dgm:cxn modelId="{3AB465F9-CA51-4A2F-A302-B14441C87246}" type="presParOf" srcId="{7390EF65-0EE0-419C-8093-9E65D0247362}" destId="{223CA62E-2F24-44A4-8F28-6772D095F597}" srcOrd="0" destOrd="0" presId="urn:microsoft.com/office/officeart/2005/8/layout/radial1"/>
    <dgm:cxn modelId="{2843808B-3519-4EEF-A5BB-53E19F2C9FCA}" type="presParOf" srcId="{EBC9C836-BD48-4D57-8369-A15F4E013A23}" destId="{F38FC3B4-B147-4C3B-9C91-68D68B62994F}" srcOrd="6" destOrd="0" presId="urn:microsoft.com/office/officeart/2005/8/layout/radial1"/>
    <dgm:cxn modelId="{0B71039B-CCF7-4CD5-850C-BD58ADB0405B}" type="presParOf" srcId="{EBC9C836-BD48-4D57-8369-A15F4E013A23}" destId="{11814767-937E-43D3-A849-E39E2BD50B9A}" srcOrd="7" destOrd="0" presId="urn:microsoft.com/office/officeart/2005/8/layout/radial1"/>
    <dgm:cxn modelId="{7A78B784-C050-4F1E-9720-577BBE93B7A6}" type="presParOf" srcId="{11814767-937E-43D3-A849-E39E2BD50B9A}" destId="{A076A624-0BB3-462C-881D-AB6EBC655FAF}" srcOrd="0" destOrd="0" presId="urn:microsoft.com/office/officeart/2005/8/layout/radial1"/>
    <dgm:cxn modelId="{D4B4C26C-9C3D-447E-A4CE-C7ADD08C045A}" type="presParOf" srcId="{EBC9C836-BD48-4D57-8369-A15F4E013A23}" destId="{47B184F5-24F2-4899-B8FC-C3C12A21E0C9}" srcOrd="8" destOrd="0" presId="urn:microsoft.com/office/officeart/2005/8/layout/radial1"/>
    <dgm:cxn modelId="{1196010D-9AE6-4957-A7DB-3650FFB7E427}" type="presParOf" srcId="{EBC9C836-BD48-4D57-8369-A15F4E013A23}" destId="{A7184943-E467-43F1-B13D-0A43EA3FE9F0}" srcOrd="9" destOrd="0" presId="urn:microsoft.com/office/officeart/2005/8/layout/radial1"/>
    <dgm:cxn modelId="{FFD0BA6F-2F6B-45BC-8AE3-96F37C798E18}" type="presParOf" srcId="{A7184943-E467-43F1-B13D-0A43EA3FE9F0}" destId="{9F45ACCF-EFDB-4A0F-919B-5E5C2F37ADF2}" srcOrd="0" destOrd="0" presId="urn:microsoft.com/office/officeart/2005/8/layout/radial1"/>
    <dgm:cxn modelId="{0D6D0673-2B92-4CF6-9A6C-671616298B01}" type="presParOf" srcId="{EBC9C836-BD48-4D57-8369-A15F4E013A23}" destId="{FC1E9078-A165-4ED6-AED5-A5572BE2FFD4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184740-74DA-4BD1-B210-A5C50D5A795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1C600E-1D53-4297-B956-F40F7A798AFE}">
      <dgm:prSet phldrT="[Text]"/>
      <dgm:spPr>
        <a:solidFill>
          <a:schemeClr val="accent4">
            <a:lumMod val="20000"/>
            <a:lumOff val="80000"/>
          </a:schemeClr>
        </a:solidFill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ro-RO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</a:t>
          </a:r>
          <a:r>
            <a:rPr lang="en-US" b="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tudents</a:t>
          </a:r>
          <a:r>
            <a:rPr lang="en-US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’ engagement in</a:t>
          </a:r>
          <a:r>
            <a:rPr lang="ro-RO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activities that involve 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reception</a:t>
          </a:r>
          <a:r>
            <a:rPr lang="en-US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r>
            <a:rPr lang="en-US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produc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tion</a:t>
          </a:r>
          <a:r>
            <a:rPr lang="en-US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and </a:t>
          </a:r>
          <a:r>
            <a:rPr lang="en-US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mediati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on</a:t>
          </a:r>
          <a:r>
            <a:rPr lang="ro-RO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of</a:t>
          </a:r>
          <a:r>
            <a:rPr lang="en-US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messages in 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authentic </a:t>
          </a:r>
          <a:r>
            <a:rPr lang="en-US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communica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tive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contexts</a:t>
          </a:r>
          <a:endParaRPr lang="en-US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2F7E288-7B7C-4632-BE4C-9572C5A5C9D0}" type="parTrans" cxnId="{C25A7BD0-270E-46C4-94BE-4F9D2FFEAF5F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C2FBA55-F18F-45E1-8076-44D4C46B4B7B}" type="sibTrans" cxnId="{C25A7BD0-270E-46C4-94BE-4F9D2FFEAF5F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1D9AF14-19B1-4B31-A769-77AB34A2F209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contribute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to the development of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: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endParaRPr lang="ro-RO" b="1" dirty="0" smtClean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>
            <a:spcAft>
              <a:spcPts val="0"/>
            </a:spcAft>
          </a:pP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b="1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communicati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ve competence</a:t>
          </a:r>
        </a:p>
        <a:p>
          <a:pPr>
            <a:spcAft>
              <a:spcPts val="0"/>
            </a:spcAft>
          </a:pP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autonomous learning </a:t>
          </a:r>
        </a:p>
        <a:p>
          <a:pPr>
            <a:spcAft>
              <a:spcPts val="0"/>
            </a:spcAft>
          </a:pP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digital competence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endParaRPr lang="ro-RO" b="1" dirty="0" smtClean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>
            <a:spcAft>
              <a:spcPts val="0"/>
            </a:spcAft>
          </a:pP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social and civic competence, </a:t>
          </a:r>
          <a:endParaRPr lang="ro-RO" b="1" dirty="0" smtClean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>
            <a:spcAft>
              <a:spcPts val="0"/>
            </a:spcAft>
          </a:pP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cultural awareness.</a:t>
          </a:r>
          <a:endParaRPr lang="en-US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9CA7D38-8CC6-4403-8CC9-E0AEE4CA143B}" type="parTrans" cxnId="{45DF6572-61C3-45F1-B7A2-708AD52FA2BD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DA9DFB9-84DE-4A62-89A1-058314B14F4F}" type="sibTrans" cxnId="{45DF6572-61C3-45F1-B7A2-708AD52FA2BD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53505DD-692E-4B3A-8FF6-37833F340BED}" type="pres">
      <dgm:prSet presAssocID="{63184740-74DA-4BD1-B210-A5C50D5A795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96A007-D9EC-47EA-B77E-E47642568694}" type="pres">
      <dgm:prSet presAssocID="{63184740-74DA-4BD1-B210-A5C50D5A795E}" presName="dummyMaxCanvas" presStyleCnt="0">
        <dgm:presLayoutVars/>
      </dgm:prSet>
      <dgm:spPr/>
    </dgm:pt>
    <dgm:pt modelId="{A575E53C-EF4C-4104-9B1C-65FB68087D89}" type="pres">
      <dgm:prSet presAssocID="{63184740-74DA-4BD1-B210-A5C50D5A795E}" presName="TwoNodes_1" presStyleLbl="node1" presStyleIdx="0" presStyleCnt="2" custLinFactNeighborX="7040" custLinFactNeighborY="1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D8827E-A51E-4074-836F-8EB08F06CBF5}" type="pres">
      <dgm:prSet presAssocID="{63184740-74DA-4BD1-B210-A5C50D5A795E}" presName="TwoNodes_2" presStyleLbl="node1" presStyleIdx="1" presStyleCnt="2" custLinFactNeighborX="2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8E0A3E-B799-45A6-BFC3-F051A631B064}" type="pres">
      <dgm:prSet presAssocID="{63184740-74DA-4BD1-B210-A5C50D5A795E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263D0-B681-4300-8E58-5B851C68579F}" type="pres">
      <dgm:prSet presAssocID="{63184740-74DA-4BD1-B210-A5C50D5A795E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E0DDDF-68AC-434C-801C-DB776EB1B1F0}" type="pres">
      <dgm:prSet presAssocID="{63184740-74DA-4BD1-B210-A5C50D5A795E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4E22D3-CEC7-4738-A3DA-64CC83F55639}" type="presOf" srcId="{1C2FBA55-F18F-45E1-8076-44D4C46B4B7B}" destId="{808E0A3E-B799-45A6-BFC3-F051A631B064}" srcOrd="0" destOrd="0" presId="urn:microsoft.com/office/officeart/2005/8/layout/vProcess5"/>
    <dgm:cxn modelId="{2AC353BD-493B-4B1F-BFA3-DE195E092B27}" type="presOf" srcId="{63184740-74DA-4BD1-B210-A5C50D5A795E}" destId="{753505DD-692E-4B3A-8FF6-37833F340BED}" srcOrd="0" destOrd="0" presId="urn:microsoft.com/office/officeart/2005/8/layout/vProcess5"/>
    <dgm:cxn modelId="{11D08A1F-F5B8-4423-BD6B-5F470A7544CA}" type="presOf" srcId="{F1D9AF14-19B1-4B31-A769-77AB34A2F209}" destId="{CED8827E-A51E-4074-836F-8EB08F06CBF5}" srcOrd="0" destOrd="0" presId="urn:microsoft.com/office/officeart/2005/8/layout/vProcess5"/>
    <dgm:cxn modelId="{C25A7BD0-270E-46C4-94BE-4F9D2FFEAF5F}" srcId="{63184740-74DA-4BD1-B210-A5C50D5A795E}" destId="{D31C600E-1D53-4297-B956-F40F7A798AFE}" srcOrd="0" destOrd="0" parTransId="{62F7E288-7B7C-4632-BE4C-9572C5A5C9D0}" sibTransId="{1C2FBA55-F18F-45E1-8076-44D4C46B4B7B}"/>
    <dgm:cxn modelId="{45DF6572-61C3-45F1-B7A2-708AD52FA2BD}" srcId="{63184740-74DA-4BD1-B210-A5C50D5A795E}" destId="{F1D9AF14-19B1-4B31-A769-77AB34A2F209}" srcOrd="1" destOrd="0" parTransId="{19CA7D38-8CC6-4403-8CC9-E0AEE4CA143B}" sibTransId="{9DA9DFB9-84DE-4A62-89A1-058314B14F4F}"/>
    <dgm:cxn modelId="{F55699A7-6568-4D37-BE4E-371F86428FFC}" type="presOf" srcId="{F1D9AF14-19B1-4B31-A769-77AB34A2F209}" destId="{3AE0DDDF-68AC-434C-801C-DB776EB1B1F0}" srcOrd="1" destOrd="0" presId="urn:microsoft.com/office/officeart/2005/8/layout/vProcess5"/>
    <dgm:cxn modelId="{C16E2629-449E-45BB-B2B4-FCDC4898196A}" type="presOf" srcId="{D31C600E-1D53-4297-B956-F40F7A798AFE}" destId="{A575E53C-EF4C-4104-9B1C-65FB68087D89}" srcOrd="0" destOrd="0" presId="urn:microsoft.com/office/officeart/2005/8/layout/vProcess5"/>
    <dgm:cxn modelId="{7EA554B2-0B35-4A78-A8A6-9336EB5D6DDF}" type="presOf" srcId="{D31C600E-1D53-4297-B956-F40F7A798AFE}" destId="{7A5263D0-B681-4300-8E58-5B851C68579F}" srcOrd="1" destOrd="0" presId="urn:microsoft.com/office/officeart/2005/8/layout/vProcess5"/>
    <dgm:cxn modelId="{8BA3DA18-6A5A-4522-B110-3FA133D88217}" type="presParOf" srcId="{753505DD-692E-4B3A-8FF6-37833F340BED}" destId="{BF96A007-D9EC-47EA-B77E-E47642568694}" srcOrd="0" destOrd="0" presId="urn:microsoft.com/office/officeart/2005/8/layout/vProcess5"/>
    <dgm:cxn modelId="{B2CBBAD8-26F3-4905-9BE4-B06122B85AD3}" type="presParOf" srcId="{753505DD-692E-4B3A-8FF6-37833F340BED}" destId="{A575E53C-EF4C-4104-9B1C-65FB68087D89}" srcOrd="1" destOrd="0" presId="urn:microsoft.com/office/officeart/2005/8/layout/vProcess5"/>
    <dgm:cxn modelId="{F7F7251E-51E3-41EE-935C-345A19AC2069}" type="presParOf" srcId="{753505DD-692E-4B3A-8FF6-37833F340BED}" destId="{CED8827E-A51E-4074-836F-8EB08F06CBF5}" srcOrd="2" destOrd="0" presId="urn:microsoft.com/office/officeart/2005/8/layout/vProcess5"/>
    <dgm:cxn modelId="{795B102E-FAA2-4248-9055-9D75F65DD8CB}" type="presParOf" srcId="{753505DD-692E-4B3A-8FF6-37833F340BED}" destId="{808E0A3E-B799-45A6-BFC3-F051A631B064}" srcOrd="3" destOrd="0" presId="urn:microsoft.com/office/officeart/2005/8/layout/vProcess5"/>
    <dgm:cxn modelId="{DE3AA394-6AA1-4847-9C2E-C97D0A4FE64B}" type="presParOf" srcId="{753505DD-692E-4B3A-8FF6-37833F340BED}" destId="{7A5263D0-B681-4300-8E58-5B851C68579F}" srcOrd="4" destOrd="0" presId="urn:microsoft.com/office/officeart/2005/8/layout/vProcess5"/>
    <dgm:cxn modelId="{DC6CFFE5-92DF-4B23-82AD-553B08C4E220}" type="presParOf" srcId="{753505DD-692E-4B3A-8FF6-37833F340BED}" destId="{3AE0DDDF-68AC-434C-801C-DB776EB1B1F0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4CE0D3-3018-4A34-BEC5-4882138FD08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977BB7-C0D2-4FF0-9F84-3FA6D2B9F74B}">
      <dgm:prSet phldrT="[Text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Learning units </a:t>
          </a:r>
          <a:r>
            <a:rPr lang="ro-RO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provide the framework for organising and integrating the development of  </a:t>
          </a:r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specific competences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1AC64E5-8DD9-4A66-9F40-F51C913BC7B4}" type="parTrans" cxnId="{DDF1132F-1996-4768-B968-139FA080A1F5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2E446E5-91AA-43C5-A737-6011D11045AC}" type="sibTrans" cxnId="{DDF1132F-1996-4768-B968-139FA080A1F5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3222A97-E8D6-4C37-BDEF-45A04EA0C7C7}">
      <dgm:prSet phldrT="[Text]"/>
      <dgm:spPr>
        <a:solidFill>
          <a:srgbClr val="E1FFE6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Thematic Units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635DD5E-DCBC-474D-B151-F17BF2BB2499}" type="parTrans" cxnId="{01B1A365-17C3-4038-8678-78E1EC356E71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2BF3535-5E67-49AF-B5B9-6140D4800B52}" type="sibTrans" cxnId="{01B1A365-17C3-4038-8678-78E1EC356E71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C446344-C86E-4446-A724-638F4A7B1867}">
      <dgm:prSet phldrT="[Text]"/>
      <dgm:spPr>
        <a:solidFill>
          <a:srgbClr val="FFFFBD"/>
        </a:solidFill>
      </dgm:spPr>
      <dgm:t>
        <a:bodyPr/>
        <a:lstStyle/>
        <a:p>
          <a:r>
            <a:rPr lang="ro-RO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Speech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Acts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36F119B-6529-4342-9D68-3BFAE0A1FE76}" type="parTrans" cxnId="{921788E6-019F-4931-8131-75847FE6E9BA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A3DBC6C-AF1D-4C37-B62E-07E25361B4FB}" type="sibTrans" cxnId="{921788E6-019F-4931-8131-75847FE6E9BA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E3CF3389-5C6E-4ECC-B3A0-F57A746D371D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Linguistic Content 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9CADB90-89E5-4FAB-A807-DCE9CC9D23F2}" type="parTrans" cxnId="{1C8FCA5B-48BA-4E21-8DCC-984AD63694E9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2C81ED7-E388-44C2-BA37-7ABC2B6D7AF5}" type="sibTrans" cxnId="{1C8FCA5B-48BA-4E21-8DCC-984AD63694E9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8A44E39-5BB9-4E3F-BFFB-FE3976576F8C}">
      <dgm:prSet/>
      <dgm:spPr>
        <a:solidFill>
          <a:srgbClr val="FFCCCC"/>
        </a:solidFill>
      </dgm:spPr>
      <dgm:t>
        <a:bodyPr/>
        <a:lstStyle/>
        <a:p>
          <a:r>
            <a:rPr lang="en-US" b="1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Learning Outcomes</a:t>
          </a:r>
          <a:endParaRPr lang="en-US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EA131C8-E33A-408D-96C8-CD3E84F5BB1E}" type="parTrans" cxnId="{B48D1900-FE93-4786-98D2-23107CF8A662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871856A-DA6F-4A45-945F-F1D4108DAEDC}" type="sibTrans" cxnId="{B48D1900-FE93-4786-98D2-23107CF8A662}">
      <dgm:prSet/>
      <dgm:spPr/>
      <dgm:t>
        <a:bodyPr/>
        <a:lstStyle/>
        <a:p>
          <a:endParaRPr lang="en-US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7DF7195-55A9-4A20-8742-84C67B019F1F}" type="pres">
      <dgm:prSet presAssocID="{564CE0D3-3018-4A34-BEC5-4882138FD08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96887D-32E3-4321-944A-FFBADF0541C1}" type="pres">
      <dgm:prSet presAssocID="{A2977BB7-C0D2-4FF0-9F84-3FA6D2B9F74B}" presName="root1" presStyleCnt="0"/>
      <dgm:spPr/>
    </dgm:pt>
    <dgm:pt modelId="{5D6CFD79-4D5A-4D20-89B9-2052B8868C7A}" type="pres">
      <dgm:prSet presAssocID="{A2977BB7-C0D2-4FF0-9F84-3FA6D2B9F74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65A22A-5BA4-4796-8830-A5787D355E94}" type="pres">
      <dgm:prSet presAssocID="{A2977BB7-C0D2-4FF0-9F84-3FA6D2B9F74B}" presName="level2hierChild" presStyleCnt="0"/>
      <dgm:spPr/>
    </dgm:pt>
    <dgm:pt modelId="{3E1CD0C9-9D77-4220-B5F4-9E8D5A754C4B}" type="pres">
      <dgm:prSet presAssocID="{C635DD5E-DCBC-474D-B151-F17BF2BB2499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E51EE1AF-D6D0-4457-8365-089C1B07D70B}" type="pres">
      <dgm:prSet presAssocID="{C635DD5E-DCBC-474D-B151-F17BF2BB2499}" presName="connTx" presStyleLbl="parChTrans1D2" presStyleIdx="0" presStyleCnt="4"/>
      <dgm:spPr/>
      <dgm:t>
        <a:bodyPr/>
        <a:lstStyle/>
        <a:p>
          <a:endParaRPr lang="en-US"/>
        </a:p>
      </dgm:t>
    </dgm:pt>
    <dgm:pt modelId="{BA4236F8-FD5C-49CD-A864-62DC4FDB8E4C}" type="pres">
      <dgm:prSet presAssocID="{33222A97-E8D6-4C37-BDEF-45A04EA0C7C7}" presName="root2" presStyleCnt="0"/>
      <dgm:spPr/>
    </dgm:pt>
    <dgm:pt modelId="{950C3897-F3D4-4D72-8AEB-49521CB8985D}" type="pres">
      <dgm:prSet presAssocID="{33222A97-E8D6-4C37-BDEF-45A04EA0C7C7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75C5F0-8BC3-436B-B725-BB2118F0298D}" type="pres">
      <dgm:prSet presAssocID="{33222A97-E8D6-4C37-BDEF-45A04EA0C7C7}" presName="level3hierChild" presStyleCnt="0"/>
      <dgm:spPr/>
    </dgm:pt>
    <dgm:pt modelId="{09643FA3-850D-425C-9E94-DE478C4AE5DE}" type="pres">
      <dgm:prSet presAssocID="{436F119B-6529-4342-9D68-3BFAE0A1FE76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3CB401DF-5F06-4739-91FC-9D861B0699BA}" type="pres">
      <dgm:prSet presAssocID="{436F119B-6529-4342-9D68-3BFAE0A1FE76}" presName="connTx" presStyleLbl="parChTrans1D2" presStyleIdx="1" presStyleCnt="4"/>
      <dgm:spPr/>
      <dgm:t>
        <a:bodyPr/>
        <a:lstStyle/>
        <a:p>
          <a:endParaRPr lang="en-US"/>
        </a:p>
      </dgm:t>
    </dgm:pt>
    <dgm:pt modelId="{4A8F75DF-9156-4558-876C-C6C96A750A1A}" type="pres">
      <dgm:prSet presAssocID="{CC446344-C86E-4446-A724-638F4A7B1867}" presName="root2" presStyleCnt="0"/>
      <dgm:spPr/>
    </dgm:pt>
    <dgm:pt modelId="{33091656-6793-4435-8A80-FF3A668E1C47}" type="pres">
      <dgm:prSet presAssocID="{CC446344-C86E-4446-A724-638F4A7B1867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9F04044-D478-44BA-9F4F-5270155C321E}" type="pres">
      <dgm:prSet presAssocID="{CC446344-C86E-4446-A724-638F4A7B1867}" presName="level3hierChild" presStyleCnt="0"/>
      <dgm:spPr/>
    </dgm:pt>
    <dgm:pt modelId="{EA82C270-1AE3-4F48-9A98-F58CFC63B76B}" type="pres">
      <dgm:prSet presAssocID="{59CADB90-89E5-4FAB-A807-DCE9CC9D23F2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D627A240-FD7A-4179-8908-60F6273362AC}" type="pres">
      <dgm:prSet presAssocID="{59CADB90-89E5-4FAB-A807-DCE9CC9D23F2}" presName="connTx" presStyleLbl="parChTrans1D2" presStyleIdx="2" presStyleCnt="4"/>
      <dgm:spPr/>
      <dgm:t>
        <a:bodyPr/>
        <a:lstStyle/>
        <a:p>
          <a:endParaRPr lang="en-US"/>
        </a:p>
      </dgm:t>
    </dgm:pt>
    <dgm:pt modelId="{B985F20C-E5EA-4E54-9653-E0DC46221BA9}" type="pres">
      <dgm:prSet presAssocID="{E3CF3389-5C6E-4ECC-B3A0-F57A746D371D}" presName="root2" presStyleCnt="0"/>
      <dgm:spPr/>
    </dgm:pt>
    <dgm:pt modelId="{34588CA3-6636-44CD-842B-C378C68C8C07}" type="pres">
      <dgm:prSet presAssocID="{E3CF3389-5C6E-4ECC-B3A0-F57A746D371D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080148-90D5-4240-8DF7-4549DDFF53C6}" type="pres">
      <dgm:prSet presAssocID="{E3CF3389-5C6E-4ECC-B3A0-F57A746D371D}" presName="level3hierChild" presStyleCnt="0"/>
      <dgm:spPr/>
    </dgm:pt>
    <dgm:pt modelId="{FC62D87C-19BC-482B-8891-51632D84AA1A}" type="pres">
      <dgm:prSet presAssocID="{CEA131C8-E33A-408D-96C8-CD3E84F5BB1E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81C3DE7A-7920-41AE-AAF2-CC4E4284E296}" type="pres">
      <dgm:prSet presAssocID="{CEA131C8-E33A-408D-96C8-CD3E84F5BB1E}" presName="connTx" presStyleLbl="parChTrans1D2" presStyleIdx="3" presStyleCnt="4"/>
      <dgm:spPr/>
      <dgm:t>
        <a:bodyPr/>
        <a:lstStyle/>
        <a:p>
          <a:endParaRPr lang="en-US"/>
        </a:p>
      </dgm:t>
    </dgm:pt>
    <dgm:pt modelId="{D8F85897-C0D0-45B8-A272-9DA5F344A806}" type="pres">
      <dgm:prSet presAssocID="{78A44E39-5BB9-4E3F-BFFB-FE3976576F8C}" presName="root2" presStyleCnt="0"/>
      <dgm:spPr/>
    </dgm:pt>
    <dgm:pt modelId="{3CCB5154-FC92-46C7-92EC-0E82784E09E5}" type="pres">
      <dgm:prSet presAssocID="{78A44E39-5BB9-4E3F-BFFB-FE3976576F8C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840F09-539E-4D9D-BFF8-BAE85B9E2B58}" type="pres">
      <dgm:prSet presAssocID="{78A44E39-5BB9-4E3F-BFFB-FE3976576F8C}" presName="level3hierChild" presStyleCnt="0"/>
      <dgm:spPr/>
    </dgm:pt>
  </dgm:ptLst>
  <dgm:cxnLst>
    <dgm:cxn modelId="{0B5A7C0A-B404-4441-912F-FE3E6992E936}" type="presOf" srcId="{436F119B-6529-4342-9D68-3BFAE0A1FE76}" destId="{09643FA3-850D-425C-9E94-DE478C4AE5DE}" srcOrd="0" destOrd="0" presId="urn:microsoft.com/office/officeart/2008/layout/HorizontalMultiLevelHierarchy"/>
    <dgm:cxn modelId="{7E6C2746-21EE-4F9F-9F5B-A329DFC73933}" type="presOf" srcId="{59CADB90-89E5-4FAB-A807-DCE9CC9D23F2}" destId="{D627A240-FD7A-4179-8908-60F6273362AC}" srcOrd="1" destOrd="0" presId="urn:microsoft.com/office/officeart/2008/layout/HorizontalMultiLevelHierarchy"/>
    <dgm:cxn modelId="{B48D1900-FE93-4786-98D2-23107CF8A662}" srcId="{A2977BB7-C0D2-4FF0-9F84-3FA6D2B9F74B}" destId="{78A44E39-5BB9-4E3F-BFFB-FE3976576F8C}" srcOrd="3" destOrd="0" parTransId="{CEA131C8-E33A-408D-96C8-CD3E84F5BB1E}" sibTransId="{8871856A-DA6F-4A45-945F-F1D4108DAEDC}"/>
    <dgm:cxn modelId="{67F5D9E5-94B2-4156-B67C-FF71D8115256}" type="presOf" srcId="{A2977BB7-C0D2-4FF0-9F84-3FA6D2B9F74B}" destId="{5D6CFD79-4D5A-4D20-89B9-2052B8868C7A}" srcOrd="0" destOrd="0" presId="urn:microsoft.com/office/officeart/2008/layout/HorizontalMultiLevelHierarchy"/>
    <dgm:cxn modelId="{741C0DAF-9533-40B9-8FD6-D23F8653CA6D}" type="presOf" srcId="{C635DD5E-DCBC-474D-B151-F17BF2BB2499}" destId="{E51EE1AF-D6D0-4457-8365-089C1B07D70B}" srcOrd="1" destOrd="0" presId="urn:microsoft.com/office/officeart/2008/layout/HorizontalMultiLevelHierarchy"/>
    <dgm:cxn modelId="{0192EE0B-3587-45E3-A9DB-676C1117F6E1}" type="presOf" srcId="{C635DD5E-DCBC-474D-B151-F17BF2BB2499}" destId="{3E1CD0C9-9D77-4220-B5F4-9E8D5A754C4B}" srcOrd="0" destOrd="0" presId="urn:microsoft.com/office/officeart/2008/layout/HorizontalMultiLevelHierarchy"/>
    <dgm:cxn modelId="{205BC472-4392-403A-A988-619FA029A46A}" type="presOf" srcId="{33222A97-E8D6-4C37-BDEF-45A04EA0C7C7}" destId="{950C3897-F3D4-4D72-8AEB-49521CB8985D}" srcOrd="0" destOrd="0" presId="urn:microsoft.com/office/officeart/2008/layout/HorizontalMultiLevelHierarchy"/>
    <dgm:cxn modelId="{6A9FB403-84E8-4292-A226-13B05F1BA52C}" type="presOf" srcId="{CC446344-C86E-4446-A724-638F4A7B1867}" destId="{33091656-6793-4435-8A80-FF3A668E1C47}" srcOrd="0" destOrd="0" presId="urn:microsoft.com/office/officeart/2008/layout/HorizontalMultiLevelHierarchy"/>
    <dgm:cxn modelId="{01B1A365-17C3-4038-8678-78E1EC356E71}" srcId="{A2977BB7-C0D2-4FF0-9F84-3FA6D2B9F74B}" destId="{33222A97-E8D6-4C37-BDEF-45A04EA0C7C7}" srcOrd="0" destOrd="0" parTransId="{C635DD5E-DCBC-474D-B151-F17BF2BB2499}" sibTransId="{B2BF3535-5E67-49AF-B5B9-6140D4800B52}"/>
    <dgm:cxn modelId="{F5A84022-69F2-4D97-B41D-4CFCB6D0F666}" type="presOf" srcId="{436F119B-6529-4342-9D68-3BFAE0A1FE76}" destId="{3CB401DF-5F06-4739-91FC-9D861B0699BA}" srcOrd="1" destOrd="0" presId="urn:microsoft.com/office/officeart/2008/layout/HorizontalMultiLevelHierarchy"/>
    <dgm:cxn modelId="{1C8FCA5B-48BA-4E21-8DCC-984AD63694E9}" srcId="{A2977BB7-C0D2-4FF0-9F84-3FA6D2B9F74B}" destId="{E3CF3389-5C6E-4ECC-B3A0-F57A746D371D}" srcOrd="2" destOrd="0" parTransId="{59CADB90-89E5-4FAB-A807-DCE9CC9D23F2}" sibTransId="{82C81ED7-E388-44C2-BA37-7ABC2B6D7AF5}"/>
    <dgm:cxn modelId="{9EE6DE1A-581C-47D5-AC6F-03B220880B05}" type="presOf" srcId="{78A44E39-5BB9-4E3F-BFFB-FE3976576F8C}" destId="{3CCB5154-FC92-46C7-92EC-0E82784E09E5}" srcOrd="0" destOrd="0" presId="urn:microsoft.com/office/officeart/2008/layout/HorizontalMultiLevelHierarchy"/>
    <dgm:cxn modelId="{86F6FC99-4892-4E3B-B7F9-64D234ADC2E0}" type="presOf" srcId="{CEA131C8-E33A-408D-96C8-CD3E84F5BB1E}" destId="{FC62D87C-19BC-482B-8891-51632D84AA1A}" srcOrd="0" destOrd="0" presId="urn:microsoft.com/office/officeart/2008/layout/HorizontalMultiLevelHierarchy"/>
    <dgm:cxn modelId="{921788E6-019F-4931-8131-75847FE6E9BA}" srcId="{A2977BB7-C0D2-4FF0-9F84-3FA6D2B9F74B}" destId="{CC446344-C86E-4446-A724-638F4A7B1867}" srcOrd="1" destOrd="0" parTransId="{436F119B-6529-4342-9D68-3BFAE0A1FE76}" sibTransId="{3A3DBC6C-AF1D-4C37-B62E-07E25361B4FB}"/>
    <dgm:cxn modelId="{9AF10275-8C74-4A4D-BB1B-B4FE7AEE7D10}" type="presOf" srcId="{E3CF3389-5C6E-4ECC-B3A0-F57A746D371D}" destId="{34588CA3-6636-44CD-842B-C378C68C8C07}" srcOrd="0" destOrd="0" presId="urn:microsoft.com/office/officeart/2008/layout/HorizontalMultiLevelHierarchy"/>
    <dgm:cxn modelId="{DDF1132F-1996-4768-B968-139FA080A1F5}" srcId="{564CE0D3-3018-4A34-BEC5-4882138FD089}" destId="{A2977BB7-C0D2-4FF0-9F84-3FA6D2B9F74B}" srcOrd="0" destOrd="0" parTransId="{D1AC64E5-8DD9-4A66-9F40-F51C913BC7B4}" sibTransId="{12E446E5-91AA-43C5-A737-6011D11045AC}"/>
    <dgm:cxn modelId="{C0391B17-FC83-4A9E-B323-37A31D1AD97B}" type="presOf" srcId="{CEA131C8-E33A-408D-96C8-CD3E84F5BB1E}" destId="{81C3DE7A-7920-41AE-AAF2-CC4E4284E296}" srcOrd="1" destOrd="0" presId="urn:microsoft.com/office/officeart/2008/layout/HorizontalMultiLevelHierarchy"/>
    <dgm:cxn modelId="{8F8A1AFB-3467-451F-8BE4-816A6500D7EC}" type="presOf" srcId="{59CADB90-89E5-4FAB-A807-DCE9CC9D23F2}" destId="{EA82C270-1AE3-4F48-9A98-F58CFC63B76B}" srcOrd="0" destOrd="0" presId="urn:microsoft.com/office/officeart/2008/layout/HorizontalMultiLevelHierarchy"/>
    <dgm:cxn modelId="{5B7F5AC4-ADF3-4A41-8A98-C88BBEE624A3}" type="presOf" srcId="{564CE0D3-3018-4A34-BEC5-4882138FD089}" destId="{07DF7195-55A9-4A20-8742-84C67B019F1F}" srcOrd="0" destOrd="0" presId="urn:microsoft.com/office/officeart/2008/layout/HorizontalMultiLevelHierarchy"/>
    <dgm:cxn modelId="{16A0DD6C-5A2E-4F46-B975-22D8D4914670}" type="presParOf" srcId="{07DF7195-55A9-4A20-8742-84C67B019F1F}" destId="{D796887D-32E3-4321-944A-FFBADF0541C1}" srcOrd="0" destOrd="0" presId="urn:microsoft.com/office/officeart/2008/layout/HorizontalMultiLevelHierarchy"/>
    <dgm:cxn modelId="{D32A3082-5045-4C72-8976-DBC42C43D4D2}" type="presParOf" srcId="{D796887D-32E3-4321-944A-FFBADF0541C1}" destId="{5D6CFD79-4D5A-4D20-89B9-2052B8868C7A}" srcOrd="0" destOrd="0" presId="urn:microsoft.com/office/officeart/2008/layout/HorizontalMultiLevelHierarchy"/>
    <dgm:cxn modelId="{AF1D84F1-3B44-4B5E-BC3D-A8D0D99B7DF1}" type="presParOf" srcId="{D796887D-32E3-4321-944A-FFBADF0541C1}" destId="{3B65A22A-5BA4-4796-8830-A5787D355E94}" srcOrd="1" destOrd="0" presId="urn:microsoft.com/office/officeart/2008/layout/HorizontalMultiLevelHierarchy"/>
    <dgm:cxn modelId="{AF594D7A-96C9-498A-80A0-F61E6E040103}" type="presParOf" srcId="{3B65A22A-5BA4-4796-8830-A5787D355E94}" destId="{3E1CD0C9-9D77-4220-B5F4-9E8D5A754C4B}" srcOrd="0" destOrd="0" presId="urn:microsoft.com/office/officeart/2008/layout/HorizontalMultiLevelHierarchy"/>
    <dgm:cxn modelId="{4BF868F3-6490-4345-9EED-20D42A581972}" type="presParOf" srcId="{3E1CD0C9-9D77-4220-B5F4-9E8D5A754C4B}" destId="{E51EE1AF-D6D0-4457-8365-089C1B07D70B}" srcOrd="0" destOrd="0" presId="urn:microsoft.com/office/officeart/2008/layout/HorizontalMultiLevelHierarchy"/>
    <dgm:cxn modelId="{DD5F944D-3264-446A-90DC-05431FA41C6F}" type="presParOf" srcId="{3B65A22A-5BA4-4796-8830-A5787D355E94}" destId="{BA4236F8-FD5C-49CD-A864-62DC4FDB8E4C}" srcOrd="1" destOrd="0" presId="urn:microsoft.com/office/officeart/2008/layout/HorizontalMultiLevelHierarchy"/>
    <dgm:cxn modelId="{497209E9-EBC1-444D-9172-A311413BA34F}" type="presParOf" srcId="{BA4236F8-FD5C-49CD-A864-62DC4FDB8E4C}" destId="{950C3897-F3D4-4D72-8AEB-49521CB8985D}" srcOrd="0" destOrd="0" presId="urn:microsoft.com/office/officeart/2008/layout/HorizontalMultiLevelHierarchy"/>
    <dgm:cxn modelId="{26A4D4D3-79C5-408D-8B7D-964D62D1DDB3}" type="presParOf" srcId="{BA4236F8-FD5C-49CD-A864-62DC4FDB8E4C}" destId="{E475C5F0-8BC3-436B-B725-BB2118F0298D}" srcOrd="1" destOrd="0" presId="urn:microsoft.com/office/officeart/2008/layout/HorizontalMultiLevelHierarchy"/>
    <dgm:cxn modelId="{EB592398-A928-4F13-863B-A35A23ECFA17}" type="presParOf" srcId="{3B65A22A-5BA4-4796-8830-A5787D355E94}" destId="{09643FA3-850D-425C-9E94-DE478C4AE5DE}" srcOrd="2" destOrd="0" presId="urn:microsoft.com/office/officeart/2008/layout/HorizontalMultiLevelHierarchy"/>
    <dgm:cxn modelId="{581E1563-A58D-4B03-837E-FD463D226C13}" type="presParOf" srcId="{09643FA3-850D-425C-9E94-DE478C4AE5DE}" destId="{3CB401DF-5F06-4739-91FC-9D861B0699BA}" srcOrd="0" destOrd="0" presId="urn:microsoft.com/office/officeart/2008/layout/HorizontalMultiLevelHierarchy"/>
    <dgm:cxn modelId="{C6D3169F-1BEF-4C35-BE8D-7A5EC07C59E1}" type="presParOf" srcId="{3B65A22A-5BA4-4796-8830-A5787D355E94}" destId="{4A8F75DF-9156-4558-876C-C6C96A750A1A}" srcOrd="3" destOrd="0" presId="urn:microsoft.com/office/officeart/2008/layout/HorizontalMultiLevelHierarchy"/>
    <dgm:cxn modelId="{15272838-6527-49B7-B119-6A49B95EBF32}" type="presParOf" srcId="{4A8F75DF-9156-4558-876C-C6C96A750A1A}" destId="{33091656-6793-4435-8A80-FF3A668E1C47}" srcOrd="0" destOrd="0" presId="urn:microsoft.com/office/officeart/2008/layout/HorizontalMultiLevelHierarchy"/>
    <dgm:cxn modelId="{6246B2B3-6EC0-4834-91B8-EADE2EC8FD9B}" type="presParOf" srcId="{4A8F75DF-9156-4558-876C-C6C96A750A1A}" destId="{D9F04044-D478-44BA-9F4F-5270155C321E}" srcOrd="1" destOrd="0" presId="urn:microsoft.com/office/officeart/2008/layout/HorizontalMultiLevelHierarchy"/>
    <dgm:cxn modelId="{7E760AC2-7A16-44C4-9387-48E24E041EA8}" type="presParOf" srcId="{3B65A22A-5BA4-4796-8830-A5787D355E94}" destId="{EA82C270-1AE3-4F48-9A98-F58CFC63B76B}" srcOrd="4" destOrd="0" presId="urn:microsoft.com/office/officeart/2008/layout/HorizontalMultiLevelHierarchy"/>
    <dgm:cxn modelId="{E75CF9F1-B7F2-4959-9B11-9056907C2D3A}" type="presParOf" srcId="{EA82C270-1AE3-4F48-9A98-F58CFC63B76B}" destId="{D627A240-FD7A-4179-8908-60F6273362AC}" srcOrd="0" destOrd="0" presId="urn:microsoft.com/office/officeart/2008/layout/HorizontalMultiLevelHierarchy"/>
    <dgm:cxn modelId="{999FF176-36B1-448B-8F7D-4DD615DCDAA1}" type="presParOf" srcId="{3B65A22A-5BA4-4796-8830-A5787D355E94}" destId="{B985F20C-E5EA-4E54-9653-E0DC46221BA9}" srcOrd="5" destOrd="0" presId="urn:microsoft.com/office/officeart/2008/layout/HorizontalMultiLevelHierarchy"/>
    <dgm:cxn modelId="{895E7212-954D-4A40-8F50-B6E8CB17DE58}" type="presParOf" srcId="{B985F20C-E5EA-4E54-9653-E0DC46221BA9}" destId="{34588CA3-6636-44CD-842B-C378C68C8C07}" srcOrd="0" destOrd="0" presId="urn:microsoft.com/office/officeart/2008/layout/HorizontalMultiLevelHierarchy"/>
    <dgm:cxn modelId="{7C492485-A1FE-490E-A849-88D1730CF6D9}" type="presParOf" srcId="{B985F20C-E5EA-4E54-9653-E0DC46221BA9}" destId="{DE080148-90D5-4240-8DF7-4549DDFF53C6}" srcOrd="1" destOrd="0" presId="urn:microsoft.com/office/officeart/2008/layout/HorizontalMultiLevelHierarchy"/>
    <dgm:cxn modelId="{394E7603-82BE-4849-9AF6-D893EAF66019}" type="presParOf" srcId="{3B65A22A-5BA4-4796-8830-A5787D355E94}" destId="{FC62D87C-19BC-482B-8891-51632D84AA1A}" srcOrd="6" destOrd="0" presId="urn:microsoft.com/office/officeart/2008/layout/HorizontalMultiLevelHierarchy"/>
    <dgm:cxn modelId="{5B902E91-B991-4495-AD63-FD2332AB5C0E}" type="presParOf" srcId="{FC62D87C-19BC-482B-8891-51632D84AA1A}" destId="{81C3DE7A-7920-41AE-AAF2-CC4E4284E296}" srcOrd="0" destOrd="0" presId="urn:microsoft.com/office/officeart/2008/layout/HorizontalMultiLevelHierarchy"/>
    <dgm:cxn modelId="{4819D6AF-7470-48EA-989D-EF114C3960B0}" type="presParOf" srcId="{3B65A22A-5BA4-4796-8830-A5787D355E94}" destId="{D8F85897-C0D0-45B8-A272-9DA5F344A806}" srcOrd="7" destOrd="0" presId="urn:microsoft.com/office/officeart/2008/layout/HorizontalMultiLevelHierarchy"/>
    <dgm:cxn modelId="{4DF261EF-9FEB-4528-8712-038055246D20}" type="presParOf" srcId="{D8F85897-C0D0-45B8-A272-9DA5F344A806}" destId="{3CCB5154-FC92-46C7-92EC-0E82784E09E5}" srcOrd="0" destOrd="0" presId="urn:microsoft.com/office/officeart/2008/layout/HorizontalMultiLevelHierarchy"/>
    <dgm:cxn modelId="{1F91C9F1-B3D9-41DE-AB48-E2225352C8E9}" type="presParOf" srcId="{D8F85897-C0D0-45B8-A272-9DA5F344A806}" destId="{75840F09-539E-4D9D-BFF8-BAE85B9E2B5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A1187-B713-4D08-A601-CA74AA2489CB}">
      <dsp:nvSpPr>
        <dsp:cNvPr id="0" name=""/>
        <dsp:cNvSpPr/>
      </dsp:nvSpPr>
      <dsp:spPr>
        <a:xfrm rot="5400000">
          <a:off x="-290615" y="295590"/>
          <a:ext cx="1937435" cy="13562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3200" b="1" kern="1200" dirty="0" smtClean="0">
              <a:solidFill>
                <a:schemeClr val="tx1"/>
              </a:solidFill>
            </a:rPr>
            <a:t>Vision</a:t>
          </a:r>
          <a:endParaRPr lang="en-US" sz="3200" b="1" kern="1200" dirty="0">
            <a:solidFill>
              <a:schemeClr val="tx1"/>
            </a:solidFill>
          </a:endParaRPr>
        </a:p>
      </dsp:txBody>
      <dsp:txXfrm rot="-5400000">
        <a:off x="1" y="683076"/>
        <a:ext cx="1356204" cy="581231"/>
      </dsp:txXfrm>
    </dsp:sp>
    <dsp:sp modelId="{8E6EA51C-3A1C-4809-8C15-21EB0A5CA72B}">
      <dsp:nvSpPr>
        <dsp:cNvPr id="0" name=""/>
        <dsp:cNvSpPr/>
      </dsp:nvSpPr>
      <dsp:spPr>
        <a:xfrm rot="5400000">
          <a:off x="5421714" y="-4060534"/>
          <a:ext cx="1259333" cy="93903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To develop autonomous language users able to communicate effectively, mediate meaning, and participate in </a:t>
          </a:r>
          <a:r>
            <a:rPr lang="en-US" sz="2400" kern="12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pl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u</a:t>
          </a:r>
          <a:r>
            <a:rPr lang="en-US" sz="2400" kern="12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rilingual</a:t>
          </a: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and </a:t>
          </a:r>
          <a:r>
            <a:rPr lang="en-US" sz="2400" kern="12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pluricultural</a:t>
          </a: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contexts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. Core values: respect for </a:t>
          </a: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diversity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, responsibility and intercultural </a:t>
          </a:r>
          <a:r>
            <a:rPr lang="en-US" sz="2400" kern="1200" noProof="0" dirty="0" err="1" smtClean="0">
              <a:latin typeface="Cambria" panose="02040503050406030204" pitchFamily="18" charset="0"/>
              <a:ea typeface="Cambria" panose="02040503050406030204" pitchFamily="18" charset="0"/>
            </a:rPr>
            <a:t>ope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n</a:t>
          </a: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ness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endParaRPr lang="en-US" sz="2400" kern="1200" noProof="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1356205" y="66451"/>
        <a:ext cx="9328876" cy="1136381"/>
      </dsp:txXfrm>
    </dsp:sp>
    <dsp:sp modelId="{03CC6423-BDC7-4B77-AC64-ADDCBF00010A}">
      <dsp:nvSpPr>
        <dsp:cNvPr id="0" name=""/>
        <dsp:cNvSpPr/>
      </dsp:nvSpPr>
      <dsp:spPr>
        <a:xfrm rot="5400000">
          <a:off x="-290615" y="2042272"/>
          <a:ext cx="1937435" cy="13562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noProof="0" dirty="0" smtClean="0">
              <a:solidFill>
                <a:schemeClr val="tx1"/>
              </a:solidFill>
            </a:rPr>
            <a:t>Mission</a:t>
          </a:r>
          <a:endParaRPr lang="en-US" sz="2800" b="1" kern="1200" noProof="0" dirty="0">
            <a:solidFill>
              <a:schemeClr val="tx1"/>
            </a:solidFill>
          </a:endParaRPr>
        </a:p>
      </dsp:txBody>
      <dsp:txXfrm rot="-5400000">
        <a:off x="1" y="2429758"/>
        <a:ext cx="1356204" cy="581231"/>
      </dsp:txXfrm>
    </dsp:sp>
    <dsp:sp modelId="{FA227F89-BDF0-493D-8F06-E8678C4D40CE}">
      <dsp:nvSpPr>
        <dsp:cNvPr id="0" name=""/>
        <dsp:cNvSpPr/>
      </dsp:nvSpPr>
      <dsp:spPr>
        <a:xfrm rot="5400000">
          <a:off x="5421714" y="-2313852"/>
          <a:ext cx="1259333" cy="93903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To develop functional, integrative, and transferable communicative competences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. Lifelong learning, adaptability to change, and active participation in contemporary society.</a:t>
          </a:r>
          <a:endParaRPr lang="en-US" sz="2400" kern="1200" noProof="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1356205" y="1813133"/>
        <a:ext cx="9328876" cy="1136381"/>
      </dsp:txXfrm>
    </dsp:sp>
    <dsp:sp modelId="{EB7C5CFC-F744-44D3-8B52-D81BD0DE4636}">
      <dsp:nvSpPr>
        <dsp:cNvPr id="0" name=""/>
        <dsp:cNvSpPr/>
      </dsp:nvSpPr>
      <dsp:spPr>
        <a:xfrm rot="5400000">
          <a:off x="-290615" y="3788953"/>
          <a:ext cx="1937435" cy="135620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>
              <a:solidFill>
                <a:schemeClr val="tx1"/>
              </a:solidFill>
            </a:rPr>
            <a:t>Purpose</a:t>
          </a:r>
          <a:endParaRPr lang="en-US" sz="2800" b="1" kern="1200" dirty="0">
            <a:solidFill>
              <a:schemeClr val="tx1"/>
            </a:solidFill>
          </a:endParaRPr>
        </a:p>
      </dsp:txBody>
      <dsp:txXfrm rot="-5400000">
        <a:off x="1" y="4176439"/>
        <a:ext cx="1356204" cy="581231"/>
      </dsp:txXfrm>
    </dsp:sp>
    <dsp:sp modelId="{FF7272A9-E26E-44EB-8341-45F6B25A74A5}">
      <dsp:nvSpPr>
        <dsp:cNvPr id="0" name=""/>
        <dsp:cNvSpPr/>
      </dsp:nvSpPr>
      <dsp:spPr>
        <a:xfrm rot="5400000">
          <a:off x="5421714" y="-567171"/>
          <a:ext cx="1259333" cy="93903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Development of foreign language communicative competence, integrated with intercultural, social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,</a:t>
          </a: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and digital competences for effective language use in varied life contexts.</a:t>
          </a:r>
          <a:endParaRPr lang="en-US" sz="2400" kern="1200" noProof="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1356205" y="3559814"/>
        <a:ext cx="9328876" cy="11363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06C2C-2FAC-4E4B-B1B0-57D97E2B944B}">
      <dsp:nvSpPr>
        <dsp:cNvPr id="0" name=""/>
        <dsp:cNvSpPr/>
      </dsp:nvSpPr>
      <dsp:spPr>
        <a:xfrm>
          <a:off x="8593899" y="1148126"/>
          <a:ext cx="2571964" cy="2572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E5CD1-FF6A-4618-AB8A-5209B6AEBE04}">
      <dsp:nvSpPr>
        <dsp:cNvPr id="0" name=""/>
        <dsp:cNvSpPr/>
      </dsp:nvSpPr>
      <dsp:spPr>
        <a:xfrm>
          <a:off x="8679925" y="1233877"/>
          <a:ext cx="2401014" cy="240059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Quasi-authentic contexts reflecting real-life complexity (B1.2–B1+)</a:t>
          </a:r>
          <a:endParaRPr lang="en-US" sz="2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9022927" y="1576884"/>
        <a:ext cx="1715010" cy="1714580"/>
      </dsp:txXfrm>
    </dsp:sp>
    <dsp:sp modelId="{ADEF0742-EBB1-42CC-9C54-F0536BD87B94}">
      <dsp:nvSpPr>
        <dsp:cNvPr id="0" name=""/>
        <dsp:cNvSpPr/>
      </dsp:nvSpPr>
      <dsp:spPr>
        <a:xfrm rot="2700000">
          <a:off x="5924858" y="1147945"/>
          <a:ext cx="2572006" cy="257200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1D57C4-0475-40F4-B522-579D28F45BC7}">
      <dsp:nvSpPr>
        <dsp:cNvPr id="0" name=""/>
        <dsp:cNvSpPr/>
      </dsp:nvSpPr>
      <dsp:spPr>
        <a:xfrm>
          <a:off x="6021934" y="1233877"/>
          <a:ext cx="2401014" cy="240059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Semi-authentic contexts adapted for learning (B1.1)</a:t>
          </a:r>
          <a:endParaRPr lang="en-US" sz="2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364936" y="1576884"/>
        <a:ext cx="1715010" cy="1714580"/>
      </dsp:txXfrm>
    </dsp:sp>
    <dsp:sp modelId="{ABA6ED5F-E06B-41B1-9BBD-5D4644F74E01}">
      <dsp:nvSpPr>
        <dsp:cNvPr id="0" name=""/>
        <dsp:cNvSpPr/>
      </dsp:nvSpPr>
      <dsp:spPr>
        <a:xfrm rot="2700000">
          <a:off x="3277897" y="1147945"/>
          <a:ext cx="2572006" cy="257200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22F3DF-F323-4361-A6E2-89678FFC645E}">
      <dsp:nvSpPr>
        <dsp:cNvPr id="0" name=""/>
        <dsp:cNvSpPr/>
      </dsp:nvSpPr>
      <dsp:spPr>
        <a:xfrm>
          <a:off x="3363944" y="1233877"/>
          <a:ext cx="2401014" cy="240059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kern="1200" dirty="0" smtClean="0">
              <a:latin typeface="Cambria" panose="02040503050406030204" pitchFamily="18" charset="0"/>
              <a:ea typeface="Cambria" panose="02040503050406030204" pitchFamily="18" charset="0"/>
            </a:rPr>
            <a:t>Varied but predictable contexts A2</a:t>
          </a:r>
          <a:endParaRPr lang="en-US" sz="2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706946" y="1576884"/>
        <a:ext cx="1715010" cy="1714580"/>
      </dsp:txXfrm>
    </dsp:sp>
    <dsp:sp modelId="{ECB3F7C4-67A9-49AB-A5B3-8FB93EF60F8D}">
      <dsp:nvSpPr>
        <dsp:cNvPr id="0" name=""/>
        <dsp:cNvSpPr/>
      </dsp:nvSpPr>
      <dsp:spPr>
        <a:xfrm rot="2700000">
          <a:off x="619906" y="936196"/>
          <a:ext cx="2572006" cy="257200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69726D-1C64-48C4-9239-73B695B2381C}">
      <dsp:nvSpPr>
        <dsp:cNvPr id="0" name=""/>
        <dsp:cNvSpPr/>
      </dsp:nvSpPr>
      <dsp:spPr>
        <a:xfrm>
          <a:off x="686769" y="1042790"/>
          <a:ext cx="2401014" cy="240059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Familiar everyday</a:t>
          </a:r>
          <a:r>
            <a:rPr lang="ro-RO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400" kern="1200" noProof="0" dirty="0" smtClean="0">
              <a:latin typeface="Cambria" panose="02040503050406030204" pitchFamily="18" charset="0"/>
              <a:ea typeface="Cambria" panose="02040503050406030204" pitchFamily="18" charset="0"/>
            </a:rPr>
            <a:t>contexts A1</a:t>
          </a:r>
          <a:endParaRPr lang="en-US" sz="2400" kern="1200" noProof="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029771" y="1385796"/>
        <a:ext cx="1715010" cy="17145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F7A13-8CCA-4B38-9867-F44C4FD80AB2}">
      <dsp:nvSpPr>
        <dsp:cNvPr id="0" name=""/>
        <dsp:cNvSpPr/>
      </dsp:nvSpPr>
      <dsp:spPr>
        <a:xfrm>
          <a:off x="5107037" y="2680203"/>
          <a:ext cx="1725402" cy="16494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1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Action-oriented approach </a:t>
          </a:r>
          <a:endParaRPr lang="en-US" sz="21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359716" y="2921761"/>
        <a:ext cx="1220044" cy="1166348"/>
      </dsp:txXfrm>
    </dsp:sp>
    <dsp:sp modelId="{706AFCB5-9182-438C-A4BF-352064085126}">
      <dsp:nvSpPr>
        <dsp:cNvPr id="0" name=""/>
        <dsp:cNvSpPr/>
      </dsp:nvSpPr>
      <dsp:spPr>
        <a:xfrm rot="16200000">
          <a:off x="5684370" y="2379988"/>
          <a:ext cx="570737" cy="29692"/>
        </a:xfrm>
        <a:custGeom>
          <a:avLst/>
          <a:gdLst/>
          <a:ahLst/>
          <a:cxnLst/>
          <a:rect l="0" t="0" r="0" b="0"/>
          <a:pathLst>
            <a:path>
              <a:moveTo>
                <a:pt x="0" y="14846"/>
              </a:moveTo>
              <a:lnTo>
                <a:pt x="570737" y="148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955470" y="2380566"/>
        <a:ext cx="28536" cy="28536"/>
      </dsp:txXfrm>
    </dsp:sp>
    <dsp:sp modelId="{FF7E9956-3DD7-4BB8-8501-FE3C43BBDF15}">
      <dsp:nvSpPr>
        <dsp:cNvPr id="0" name=""/>
        <dsp:cNvSpPr/>
      </dsp:nvSpPr>
      <dsp:spPr>
        <a:xfrm>
          <a:off x="4709610" y="-102024"/>
          <a:ext cx="2520257" cy="2211490"/>
        </a:xfrm>
        <a:prstGeom prst="ellipse">
          <a:avLst/>
        </a:prstGeom>
        <a:solidFill>
          <a:srgbClr val="FF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he language user </a:t>
          </a:r>
          <a:r>
            <a:rPr lang="ro-RO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is</a:t>
          </a: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a social actor engaged in carrying out authentic tasks in specific contexts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078693" y="221841"/>
        <a:ext cx="1782091" cy="1563760"/>
      </dsp:txXfrm>
    </dsp:sp>
    <dsp:sp modelId="{05774BDF-5C48-4C98-B652-E4AFC1727087}">
      <dsp:nvSpPr>
        <dsp:cNvPr id="0" name=""/>
        <dsp:cNvSpPr/>
      </dsp:nvSpPr>
      <dsp:spPr>
        <a:xfrm rot="20520000">
          <a:off x="6775057" y="3152121"/>
          <a:ext cx="469679" cy="29692"/>
        </a:xfrm>
        <a:custGeom>
          <a:avLst/>
          <a:gdLst/>
          <a:ahLst/>
          <a:cxnLst/>
          <a:rect l="0" t="0" r="0" b="0"/>
          <a:pathLst>
            <a:path>
              <a:moveTo>
                <a:pt x="0" y="14846"/>
              </a:moveTo>
              <a:lnTo>
                <a:pt x="469679" y="148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998154" y="3155225"/>
        <a:ext cx="23483" cy="23483"/>
      </dsp:txXfrm>
    </dsp:sp>
    <dsp:sp modelId="{042899FF-F277-43B6-B555-A005885A3E32}">
      <dsp:nvSpPr>
        <dsp:cNvPr id="0" name=""/>
        <dsp:cNvSpPr/>
      </dsp:nvSpPr>
      <dsp:spPr>
        <a:xfrm>
          <a:off x="7158645" y="1692196"/>
          <a:ext cx="2379779" cy="2079642"/>
        </a:xfrm>
        <a:prstGeom prst="ellipse">
          <a:avLst/>
        </a:prstGeom>
        <a:solidFill>
          <a:srgbClr val="FFB34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integrates the linguistic, 
sociolinguistic, and pragmatic dimensions of communication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07156" y="1996753"/>
        <a:ext cx="1682757" cy="1470528"/>
      </dsp:txXfrm>
    </dsp:sp>
    <dsp:sp modelId="{7390EF65-0EE0-419C-8093-9E65D0247362}">
      <dsp:nvSpPr>
        <dsp:cNvPr id="0" name=""/>
        <dsp:cNvSpPr/>
      </dsp:nvSpPr>
      <dsp:spPr>
        <a:xfrm rot="3240000">
          <a:off x="6342805" y="4401154"/>
          <a:ext cx="577723" cy="29692"/>
        </a:xfrm>
        <a:custGeom>
          <a:avLst/>
          <a:gdLst/>
          <a:ahLst/>
          <a:cxnLst/>
          <a:rect l="0" t="0" r="0" b="0"/>
          <a:pathLst>
            <a:path>
              <a:moveTo>
                <a:pt x="0" y="14846"/>
              </a:moveTo>
              <a:lnTo>
                <a:pt x="577723" y="148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617223" y="4401557"/>
        <a:ext cx="28886" cy="28886"/>
      </dsp:txXfrm>
    </dsp:sp>
    <dsp:sp modelId="{F38FC3B4-B147-4C3B-9C91-68D68B62994F}">
      <dsp:nvSpPr>
        <dsp:cNvPr id="0" name=""/>
        <dsp:cNvSpPr/>
      </dsp:nvSpPr>
      <dsp:spPr>
        <a:xfrm>
          <a:off x="6210337" y="4500209"/>
          <a:ext cx="2459157" cy="2056501"/>
        </a:xfrm>
        <a:prstGeom prst="ellipse">
          <a:avLst/>
        </a:prstGeom>
        <a:solidFill>
          <a:srgbClr val="CCFF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multilingualism and multiculturalism</a:t>
          </a:r>
          <a:endParaRPr lang="en-US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570472" y="4801377"/>
        <a:ext cx="1738887" cy="1454165"/>
      </dsp:txXfrm>
    </dsp:sp>
    <dsp:sp modelId="{11814767-937E-43D3-A849-E39E2BD50B9A}">
      <dsp:nvSpPr>
        <dsp:cNvPr id="0" name=""/>
        <dsp:cNvSpPr/>
      </dsp:nvSpPr>
      <dsp:spPr>
        <a:xfrm rot="7560000">
          <a:off x="5053373" y="4383614"/>
          <a:ext cx="534362" cy="29692"/>
        </a:xfrm>
        <a:custGeom>
          <a:avLst/>
          <a:gdLst/>
          <a:ahLst/>
          <a:cxnLst/>
          <a:rect l="0" t="0" r="0" b="0"/>
          <a:pathLst>
            <a:path>
              <a:moveTo>
                <a:pt x="0" y="14846"/>
              </a:moveTo>
              <a:lnTo>
                <a:pt x="534362" y="148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10800000">
        <a:off x="5307195" y="4385101"/>
        <a:ext cx="26718" cy="26718"/>
      </dsp:txXfrm>
    </dsp:sp>
    <dsp:sp modelId="{47B184F5-24F2-4899-B8FC-C3C12A21E0C9}">
      <dsp:nvSpPr>
        <dsp:cNvPr id="0" name=""/>
        <dsp:cNvSpPr/>
      </dsp:nvSpPr>
      <dsp:spPr>
        <a:xfrm>
          <a:off x="3241768" y="4452496"/>
          <a:ext cx="2515586" cy="2151928"/>
        </a:xfrm>
        <a:prstGeom prst="ellipse">
          <a:avLst/>
        </a:prstGeom>
        <a:solidFill>
          <a:srgbClr val="FAFA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</a:t>
          </a:r>
          <a:r>
            <a:rPr lang="en-US" sz="18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he development of a coherent system of </a:t>
          </a:r>
          <a:r>
            <a:rPr lang="en-US" sz="1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knowledge, skills, attitudes, and values</a:t>
          </a:r>
          <a:endParaRPr lang="en-US" sz="18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610167" y="4767639"/>
        <a:ext cx="1778788" cy="1521642"/>
      </dsp:txXfrm>
    </dsp:sp>
    <dsp:sp modelId="{A7184943-E467-43F1-B13D-0A43EA3FE9F0}">
      <dsp:nvSpPr>
        <dsp:cNvPr id="0" name=""/>
        <dsp:cNvSpPr/>
      </dsp:nvSpPr>
      <dsp:spPr>
        <a:xfrm rot="11880000">
          <a:off x="4936915" y="3190477"/>
          <a:ext cx="221430" cy="29692"/>
        </a:xfrm>
        <a:custGeom>
          <a:avLst/>
          <a:gdLst/>
          <a:ahLst/>
          <a:cxnLst/>
          <a:rect l="0" t="0" r="0" b="0"/>
          <a:pathLst>
            <a:path>
              <a:moveTo>
                <a:pt x="0" y="14846"/>
              </a:moveTo>
              <a:lnTo>
                <a:pt x="221430" y="148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10800000">
        <a:off x="5042094" y="3199788"/>
        <a:ext cx="11071" cy="11071"/>
      </dsp:txXfrm>
    </dsp:sp>
    <dsp:sp modelId="{FC1E9078-A165-4ED6-AED5-A5572BE2FFD4}">
      <dsp:nvSpPr>
        <dsp:cNvPr id="0" name=""/>
        <dsp:cNvSpPr/>
      </dsp:nvSpPr>
      <dsp:spPr>
        <a:xfrm>
          <a:off x="2112716" y="1648547"/>
          <a:ext cx="2956451" cy="2166939"/>
        </a:xfrm>
        <a:prstGeom prst="ellipse">
          <a:avLst/>
        </a:prstGeom>
        <a:solidFill>
          <a:srgbClr val="00FF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respect for linguistic and cultural diversity, empathy, cooperation, responsibility,  openness to intercultural dialogue</a:t>
          </a:r>
          <a:endParaRPr lang="en-US" sz="18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545678" y="1965888"/>
        <a:ext cx="2090527" cy="15322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5E53C-EF4C-4104-9B1C-65FB68087D89}">
      <dsp:nvSpPr>
        <dsp:cNvPr id="0" name=""/>
        <dsp:cNvSpPr/>
      </dsp:nvSpPr>
      <dsp:spPr>
        <a:xfrm>
          <a:off x="537371" y="30858"/>
          <a:ext cx="7633120" cy="2578024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</a:t>
          </a:r>
          <a:r>
            <a:rPr lang="en-US" sz="2300" b="0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tudents</a:t>
          </a:r>
          <a:r>
            <a:rPr lang="en-US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’ engagement in</a:t>
          </a:r>
          <a:r>
            <a:rPr lang="ro-RO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activities that involve 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reception</a:t>
          </a:r>
          <a:r>
            <a:rPr lang="en-US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r>
            <a:rPr lang="en-US" sz="23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produc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tion</a:t>
          </a:r>
          <a:r>
            <a:rPr lang="en-US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and </a:t>
          </a:r>
          <a:r>
            <a:rPr lang="en-US" sz="23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mediati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on</a:t>
          </a:r>
          <a:r>
            <a:rPr lang="ro-RO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of</a:t>
          </a:r>
          <a:r>
            <a:rPr lang="en-US" sz="23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messages in 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authentic </a:t>
          </a:r>
          <a:r>
            <a:rPr lang="en-US" sz="23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communica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tive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contexts</a:t>
          </a:r>
          <a:endParaRPr lang="en-US" sz="23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12879" y="106366"/>
        <a:ext cx="4968530" cy="2427008"/>
      </dsp:txXfrm>
    </dsp:sp>
    <dsp:sp modelId="{CED8827E-A51E-4074-836F-8EB08F06CBF5}">
      <dsp:nvSpPr>
        <dsp:cNvPr id="0" name=""/>
        <dsp:cNvSpPr/>
      </dsp:nvSpPr>
      <dsp:spPr>
        <a:xfrm>
          <a:off x="1347021" y="3150918"/>
          <a:ext cx="7633120" cy="2578024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contribute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to the development of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: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endParaRPr lang="ro-RO" sz="2300" b="1" kern="1200" dirty="0" smtClean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sz="2300" b="1" kern="12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communicati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ve competence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autonomous learning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digital competence</a:t>
          </a: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endParaRPr lang="ro-RO" sz="2300" b="1" kern="1200" dirty="0" smtClean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social and civic competence, </a:t>
          </a:r>
          <a:endParaRPr lang="ro-RO" sz="2300" b="1" kern="1200" dirty="0" smtClean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o-RO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     </a:t>
          </a:r>
          <a:r>
            <a:rPr lang="en-US" sz="23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cultural awareness.</a:t>
          </a:r>
          <a:endParaRPr lang="en-US" sz="23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422529" y="3226426"/>
        <a:ext cx="4459367" cy="2427008"/>
      </dsp:txXfrm>
    </dsp:sp>
    <dsp:sp modelId="{808E0A3E-B799-45A6-BFC3-F051A631B064}">
      <dsp:nvSpPr>
        <dsp:cNvPr id="0" name=""/>
        <dsp:cNvSpPr/>
      </dsp:nvSpPr>
      <dsp:spPr>
        <a:xfrm>
          <a:off x="5957404" y="2026613"/>
          <a:ext cx="1675715" cy="167571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6334440" y="2026613"/>
        <a:ext cx="921643" cy="12609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2D87C-19BC-482B-8891-51632D84AA1A}">
      <dsp:nvSpPr>
        <dsp:cNvPr id="0" name=""/>
        <dsp:cNvSpPr/>
      </dsp:nvSpPr>
      <dsp:spPr>
        <a:xfrm>
          <a:off x="2222925" y="3102151"/>
          <a:ext cx="773304" cy="2210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6652" y="0"/>
              </a:lnTo>
              <a:lnTo>
                <a:pt x="386652" y="2210282"/>
              </a:lnTo>
              <a:lnTo>
                <a:pt x="773304" y="22102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551036" y="4148750"/>
        <a:ext cx="117082" cy="117082"/>
      </dsp:txXfrm>
    </dsp:sp>
    <dsp:sp modelId="{EA82C270-1AE3-4F48-9A98-F58CFC63B76B}">
      <dsp:nvSpPr>
        <dsp:cNvPr id="0" name=""/>
        <dsp:cNvSpPr/>
      </dsp:nvSpPr>
      <dsp:spPr>
        <a:xfrm>
          <a:off x="2222925" y="3102151"/>
          <a:ext cx="773304" cy="736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6652" y="0"/>
              </a:lnTo>
              <a:lnTo>
                <a:pt x="386652" y="736760"/>
              </a:lnTo>
              <a:lnTo>
                <a:pt x="773304" y="7367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582875" y="3443829"/>
        <a:ext cx="53404" cy="53404"/>
      </dsp:txXfrm>
    </dsp:sp>
    <dsp:sp modelId="{09643FA3-850D-425C-9E94-DE478C4AE5DE}">
      <dsp:nvSpPr>
        <dsp:cNvPr id="0" name=""/>
        <dsp:cNvSpPr/>
      </dsp:nvSpPr>
      <dsp:spPr>
        <a:xfrm>
          <a:off x="2222925" y="2365390"/>
          <a:ext cx="773304" cy="736760"/>
        </a:xfrm>
        <a:custGeom>
          <a:avLst/>
          <a:gdLst/>
          <a:ahLst/>
          <a:cxnLst/>
          <a:rect l="0" t="0" r="0" b="0"/>
          <a:pathLst>
            <a:path>
              <a:moveTo>
                <a:pt x="0" y="736760"/>
              </a:moveTo>
              <a:lnTo>
                <a:pt x="386652" y="736760"/>
              </a:lnTo>
              <a:lnTo>
                <a:pt x="386652" y="0"/>
              </a:lnTo>
              <a:lnTo>
                <a:pt x="77330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582875" y="2707068"/>
        <a:ext cx="53404" cy="53404"/>
      </dsp:txXfrm>
    </dsp:sp>
    <dsp:sp modelId="{3E1CD0C9-9D77-4220-B5F4-9E8D5A754C4B}">
      <dsp:nvSpPr>
        <dsp:cNvPr id="0" name=""/>
        <dsp:cNvSpPr/>
      </dsp:nvSpPr>
      <dsp:spPr>
        <a:xfrm>
          <a:off x="2222925" y="891868"/>
          <a:ext cx="773304" cy="2210282"/>
        </a:xfrm>
        <a:custGeom>
          <a:avLst/>
          <a:gdLst/>
          <a:ahLst/>
          <a:cxnLst/>
          <a:rect l="0" t="0" r="0" b="0"/>
          <a:pathLst>
            <a:path>
              <a:moveTo>
                <a:pt x="0" y="2210282"/>
              </a:moveTo>
              <a:lnTo>
                <a:pt x="386652" y="2210282"/>
              </a:lnTo>
              <a:lnTo>
                <a:pt x="386652" y="0"/>
              </a:lnTo>
              <a:lnTo>
                <a:pt x="77330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551036" y="1938468"/>
        <a:ext cx="117082" cy="117082"/>
      </dsp:txXfrm>
    </dsp:sp>
    <dsp:sp modelId="{5D6CFD79-4D5A-4D20-89B9-2052B8868C7A}">
      <dsp:nvSpPr>
        <dsp:cNvPr id="0" name=""/>
        <dsp:cNvSpPr/>
      </dsp:nvSpPr>
      <dsp:spPr>
        <a:xfrm rot="16200000">
          <a:off x="-1468634" y="2512742"/>
          <a:ext cx="6204302" cy="1178817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Learning units </a:t>
          </a:r>
          <a:r>
            <a:rPr lang="ro-RO" sz="28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provide the framework for organising and integrating the development of  </a:t>
          </a:r>
          <a:r>
            <a:rPr lang="ro-RO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specific competences</a:t>
          </a:r>
          <a:endParaRPr lang="en-US" sz="2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-1468634" y="2512742"/>
        <a:ext cx="6204302" cy="1178817"/>
      </dsp:txXfrm>
    </dsp:sp>
    <dsp:sp modelId="{950C3897-F3D4-4D72-8AEB-49521CB8985D}">
      <dsp:nvSpPr>
        <dsp:cNvPr id="0" name=""/>
        <dsp:cNvSpPr/>
      </dsp:nvSpPr>
      <dsp:spPr>
        <a:xfrm>
          <a:off x="2996229" y="302459"/>
          <a:ext cx="3866521" cy="1178817"/>
        </a:xfrm>
        <a:prstGeom prst="rect">
          <a:avLst/>
        </a:prstGeom>
        <a:solidFill>
          <a:srgbClr val="E1FF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Thematic Units</a:t>
          </a:r>
          <a:endParaRPr lang="en-US" sz="2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996229" y="302459"/>
        <a:ext cx="3866521" cy="1178817"/>
      </dsp:txXfrm>
    </dsp:sp>
    <dsp:sp modelId="{33091656-6793-4435-8A80-FF3A668E1C47}">
      <dsp:nvSpPr>
        <dsp:cNvPr id="0" name=""/>
        <dsp:cNvSpPr/>
      </dsp:nvSpPr>
      <dsp:spPr>
        <a:xfrm>
          <a:off x="2996229" y="1775981"/>
          <a:ext cx="3866521" cy="1178817"/>
        </a:xfrm>
        <a:prstGeom prst="rect">
          <a:avLst/>
        </a:prstGeom>
        <a:solidFill>
          <a:srgbClr val="FFFF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Speech</a:t>
          </a:r>
          <a:r>
            <a:rPr lang="en-US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Acts</a:t>
          </a:r>
          <a:endParaRPr lang="en-US" sz="2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996229" y="1775981"/>
        <a:ext cx="3866521" cy="1178817"/>
      </dsp:txXfrm>
    </dsp:sp>
    <dsp:sp modelId="{34588CA3-6636-44CD-842B-C378C68C8C07}">
      <dsp:nvSpPr>
        <dsp:cNvPr id="0" name=""/>
        <dsp:cNvSpPr/>
      </dsp:nvSpPr>
      <dsp:spPr>
        <a:xfrm>
          <a:off x="2996229" y="3249503"/>
          <a:ext cx="3866521" cy="117881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Linguistic Content </a:t>
          </a:r>
          <a:endParaRPr lang="en-US" sz="2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996229" y="3249503"/>
        <a:ext cx="3866521" cy="1178817"/>
      </dsp:txXfrm>
    </dsp:sp>
    <dsp:sp modelId="{3CCB5154-FC92-46C7-92EC-0E82784E09E5}">
      <dsp:nvSpPr>
        <dsp:cNvPr id="0" name=""/>
        <dsp:cNvSpPr/>
      </dsp:nvSpPr>
      <dsp:spPr>
        <a:xfrm>
          <a:off x="2996229" y="4723024"/>
          <a:ext cx="3866521" cy="1178817"/>
        </a:xfrm>
        <a:prstGeom prst="rect">
          <a:avLst/>
        </a:prstGeom>
        <a:solidFill>
          <a:srgbClr val="FFCC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2800" b="1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Learning Outcomes</a:t>
          </a:r>
          <a:endParaRPr lang="en-US" sz="2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996229" y="4723024"/>
        <a:ext cx="3866521" cy="1178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7C5D4-5077-4666-B931-B94358FF467E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D6C40-5A0E-4F91-B938-716432028D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73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8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9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55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81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6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89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68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61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79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78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E0C6D-EEE8-40C1-BA2F-71EC19C616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BED78-0DCC-4A6E-AE9F-D66990613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4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cc.gov.md/sites/default/files/cadrul_de_referinta_final_rom_tipar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rm.coe.int/1680459f97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mecc.gov.md/sites/default/files/limba_straine_liceu.pdf" TargetMode="External"/><Relationship Id="rId2" Type="http://schemas.openxmlformats.org/officeDocument/2006/relationships/hyperlink" Target="https://mecc.gov.md/sites/default/files/limba_straine_gimnaziu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816" y="1699023"/>
            <a:ext cx="7011185" cy="168225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o-RO" sz="3600" dirty="0">
                <a:latin typeface="Cambria" panose="02040503050406030204" pitchFamily="18" charset="0"/>
                <a:ea typeface="Cambria" panose="02040503050406030204" pitchFamily="18" charset="0"/>
              </a:rPr>
              <a:t>The National Curriculum </a:t>
            </a:r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for Foreign Languages</a:t>
            </a:r>
            <a:endParaRPr lang="ro-RO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558779"/>
            <a:ext cx="6858000" cy="48001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Oxana Creanga</a:t>
            </a:r>
            <a:endParaRPr lang="ro-R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7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741" y="233463"/>
            <a:ext cx="11721830" cy="6619761"/>
          </a:xfrm>
          <a:prstGeom prst="rect">
            <a:avLst/>
          </a:prstGeom>
          <a:solidFill>
            <a:srgbClr val="F3FF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latin typeface="Cambria" panose="02040503050406030204" pitchFamily="18" charset="0"/>
                <a:ea typeface="Cambria" panose="02040503050406030204" pitchFamily="18" charset="0"/>
              </a:rPr>
              <a:t>Conceptual </a:t>
            </a:r>
            <a:r>
              <a:rPr lang="ro-RO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Framework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450"/>
              </a:spcBef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Foreign Languages Curriculum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is an integral part of the National Curriculum, shaping education from primary to 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upper secondary 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school</a:t>
            </a: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(lyceum education)</a:t>
            </a:r>
            <a:r>
              <a:rPr lang="en-US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Sources:</a:t>
            </a:r>
          </a:p>
          <a:p>
            <a:pPr lvl="1"/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National level: </a:t>
            </a:r>
            <a:endParaRPr lang="ro-RO" sz="22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Education Code 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(2014, updated) and </a:t>
            </a: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Education Strategy 2030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National Curriculum Reference Framework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(2025)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– the 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key framework for defining educational outcomes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National strategies: STE(A)M education and Education for Sustainable Development </a:t>
            </a:r>
          </a:p>
          <a:p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European 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and International Frameworks</a:t>
            </a: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endParaRPr lang="ro-RO" sz="22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CEFR Companion Volume (2020) </a:t>
            </a:r>
            <a:endParaRPr lang="ro-RO" sz="22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o-RO" alt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Learning </a:t>
            </a:r>
            <a:r>
              <a:rPr lang="ro-RO" alt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Compass 2030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OECD (</a:t>
            </a:r>
            <a:r>
              <a:rPr lang="en-US" sz="2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Organisation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for Economic Co-operation and Development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framework promoting learner agency and autonomy </a:t>
            </a:r>
            <a:endParaRPr lang="ro-RO" altLang="ro-RO" sz="22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o-RO" alt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GreenComp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– European Union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Framework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for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Sustainability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ompetences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o-RO" alt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DigComp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– European Union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Framework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for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Digital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ompetences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o-RO" alt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AI </a:t>
            </a:r>
            <a:r>
              <a:rPr lang="ro-RO" alt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Competence Framework for Students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UNESCO (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United Nations Educational, Scientific and Cultural Organization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  <a:r>
              <a:rPr lang="ro-RO" alt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framework supporting the ethical and effective use of AI and emerging </a:t>
            </a:r>
            <a:r>
              <a:rPr lang="ro-RO" alt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technologies. </a:t>
            </a:r>
            <a:endParaRPr lang="ro-RO" sz="22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o-RO" sz="2200" dirty="0"/>
          </a:p>
        </p:txBody>
      </p:sp>
    </p:spTree>
    <p:extLst>
      <p:ext uri="{BB962C8B-B14F-4D97-AF65-F5344CB8AC3E}">
        <p14:creationId xmlns:p14="http://schemas.microsoft.com/office/powerpoint/2010/main" val="25139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1873" y="1079770"/>
            <a:ext cx="10214044" cy="2923877"/>
          </a:xfrm>
          <a:prstGeom prst="rect">
            <a:avLst/>
          </a:prstGeom>
          <a:solidFill>
            <a:srgbClr val="F3FFFD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The curriculum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promotes the fundamental principles of education: </a:t>
            </a:r>
            <a:endParaRPr lang="ro-RO" sz="24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equity</a:t>
            </a:r>
            <a:endParaRPr lang="ro-RO" sz="24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inclusion</a:t>
            </a:r>
            <a:endParaRPr lang="ro-RO" sz="24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lifelong learning</a:t>
            </a:r>
            <a:endParaRPr lang="ro-RO" sz="24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the development of key competences, particularly multilingual, digital, and intercultural competence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69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919" y="684876"/>
            <a:ext cx="7115919" cy="48999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0082" y="5584797"/>
            <a:ext cx="299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dirty="0">
                <a:hlinkClick r:id="rId3"/>
              </a:rPr>
              <a:t>https://mecc.gov.md/sites/default/files/cadrul_de_referinta_final_rom_tipar.pdf</a:t>
            </a:r>
            <a:r>
              <a:rPr lang="ro-RO" sz="1200" dirty="0"/>
              <a:t>, p.19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903" t="8411" r="6123" b="2646"/>
          <a:stretch/>
        </p:blipFill>
        <p:spPr>
          <a:xfrm>
            <a:off x="8691154" y="1428207"/>
            <a:ext cx="1660928" cy="410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941" y="778213"/>
            <a:ext cx="10982527" cy="5139869"/>
          </a:xfrm>
          <a:prstGeom prst="rect">
            <a:avLst/>
          </a:prstGeom>
          <a:solidFill>
            <a:srgbClr val="FFF8E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Status and Structure of 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FL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and FL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II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Compulsory subjects within the common core, integrated into the “Language and Communication” curricular area </a:t>
            </a:r>
          </a:p>
          <a:p>
            <a:pPr>
              <a:spcBef>
                <a:spcPts val="600"/>
              </a:spcBef>
            </a:pPr>
            <a:r>
              <a:rPr lang="ro-RO" sz="2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</a:t>
            </a:r>
            <a:r>
              <a:rPr lang="en-US" sz="2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I: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taught from grades II–XII, with progressive CEFR VC targets: 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Primary: A1 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Lower secondary: A2+ 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Upper secondary: B1+ </a:t>
            </a:r>
          </a:p>
          <a:p>
            <a:pPr>
              <a:spcBef>
                <a:spcPts val="600"/>
              </a:spcBef>
            </a:pPr>
            <a:r>
              <a:rPr lang="ro-RO" sz="2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FL</a:t>
            </a:r>
            <a:r>
              <a:rPr lang="en-US" sz="2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II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 taught from grades V–XII, targeting A1–A2+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curriculum for 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FL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I and II is developed separately for the 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primary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lower secondary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education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cycle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I: gymnasium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education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) and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upper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secondary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education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cycle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II: lyceum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education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697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213" y="865761"/>
            <a:ext cx="10787974" cy="4170372"/>
          </a:xfrm>
          <a:prstGeom prst="rect">
            <a:avLst/>
          </a:prstGeom>
          <a:solidFill>
            <a:srgbClr val="FFF8E5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Relevance of LS in the Context of Curriculum Reform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Essential for </a:t>
            </a:r>
            <a:r>
              <a:rPr lang="en-US" sz="2400" dirty="0" smtClean="0">
                <a:solidFill>
                  <a:srgbClr val="F29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professional, social and cultural integration in a </a:t>
            </a:r>
            <a:r>
              <a:rPr lang="en-US" sz="2400" dirty="0" err="1" smtClean="0">
                <a:solidFill>
                  <a:srgbClr val="F29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globalised</a:t>
            </a:r>
            <a:r>
              <a:rPr lang="en-US" sz="2400" dirty="0" smtClean="0">
                <a:solidFill>
                  <a:srgbClr val="F29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interconnected world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Shift from </a:t>
            </a:r>
            <a:r>
              <a:rPr lang="en-US" sz="2400" i="1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grammar-focused</a:t>
            </a:r>
            <a:r>
              <a:rPr lang="ro-RO" sz="2400" i="1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rule-based</a:t>
            </a:r>
            <a:r>
              <a:rPr lang="en-US" sz="2400" i="1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learning</a:t>
            </a:r>
            <a:r>
              <a:rPr lang="en-US" sz="2400" i="1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2400" i="1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communication,</a:t>
            </a:r>
            <a:r>
              <a:rPr lang="en-US" sz="2400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i="1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mediation</a:t>
            </a:r>
            <a:r>
              <a:rPr lang="en-US" sz="2400" dirty="0" smtClean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collaboration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Supports </a:t>
            </a:r>
            <a:r>
              <a:rPr lang="en-US" sz="240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real-life and career-oriented competences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Promotes </a:t>
            </a:r>
            <a:r>
              <a:rPr lang="en-US" sz="2400" dirty="0" smtClean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interdisciplinary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learning through links with science, culture, history and technology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Contributes to learner </a:t>
            </a:r>
            <a:r>
              <a:rPr lang="en-US" sz="2400" i="1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autonomy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i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critical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i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thinking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i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tolerance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</a:t>
            </a:r>
            <a:r>
              <a:rPr lang="en-US" sz="2400" i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diversity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400" i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responsible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i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global</a:t>
            </a:r>
            <a:r>
              <a:rPr lang="en-US" sz="2400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i="1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citizenship</a:t>
            </a:r>
            <a:r>
              <a:rPr lang="ro-RO" sz="24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8485" y="865761"/>
            <a:ext cx="10797702" cy="4970591"/>
          </a:xfrm>
          <a:prstGeom prst="rect">
            <a:avLst/>
          </a:prstGeom>
          <a:solidFill>
            <a:srgbClr val="FFF8E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Key Functions of </a:t>
            </a:r>
            <a:r>
              <a:rPr lang="ro-RO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FLC</a:t>
            </a:r>
            <a:endParaRPr lang="en-US" sz="28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Formative function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 develops critical and flexible thinking, communication problem-solving, respect for diversity and inclusion, and analytical thinking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Informative function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 provides linguistic, cultural and civic knowledge, including concepts, fact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s, etc.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Applied function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 transfers knowledge to real-life contexts through interviews, formal emails, debates and projects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smtClean="0">
                <a:solidFill>
                  <a:schemeClr val="accent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Integrative function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 combines linguistic, digital, social and civic competences through a holistic, transdisciplinary approach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 err="1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Orientational</a:t>
            </a:r>
            <a:r>
              <a:rPr lang="en-US" sz="2400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function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– supports learners in discovering their 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own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potential and making educational and career choices, including international opportunities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94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181" y="358217"/>
            <a:ext cx="11208472" cy="6078587"/>
          </a:xfrm>
          <a:prstGeom prst="rect">
            <a:avLst/>
          </a:prstGeom>
          <a:solidFill>
            <a:srgbClr val="FFF8E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Distinctive Features of CLS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Action-oriented epistemological approach</a:t>
            </a:r>
            <a:endParaRPr lang="ro-RO" sz="22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content serves as a means of developing competences through </a:t>
            </a:r>
            <a:r>
              <a:rPr lang="en-US" sz="2100" i="1" dirty="0">
                <a:latin typeface="Cambria" panose="02040503050406030204" pitchFamily="18" charset="0"/>
                <a:ea typeface="Cambria" panose="02040503050406030204" pitchFamily="18" charset="0"/>
              </a:rPr>
              <a:t>reception, production, interaction and mediation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22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ocial</a:t>
            </a: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relevance 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addresses current issues such as digital citizenship, cultural diversity, health, environmental sustainability and human rights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Student-centered approach 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positions the learner at the center, with the teacher as facilitator</a:t>
            </a:r>
            <a:r>
              <a:rPr lang="ro-RO" sz="2100" dirty="0">
                <a:latin typeface="Cambria" panose="02040503050406030204" pitchFamily="18" charset="0"/>
                <a:ea typeface="Cambria" panose="02040503050406030204" pitchFamily="18" charset="0"/>
              </a:rPr>
              <a:t>, a</a:t>
            </a:r>
            <a:r>
              <a:rPr lang="en-US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ctive</a:t>
            </a: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 learning methods </a:t>
            </a:r>
            <a:r>
              <a:rPr lang="ro-RO" sz="21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group projects, debates, role-playing and discovery-based learning</a:t>
            </a:r>
            <a:r>
              <a:rPr lang="ro-RO" sz="21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o-RO" alt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Curricular flexibility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o-RO" altLang="ro-RO" sz="2100" dirty="0">
                <a:latin typeface="Cambria" panose="02040503050406030204" pitchFamily="18" charset="0"/>
                <a:ea typeface="Cambria" panose="02040503050406030204" pitchFamily="18" charset="0"/>
              </a:rPr>
              <a:t>allows teachers to adapt activities, tasks and strategies to learners’ interests, pace and local context</a:t>
            </a:r>
            <a:r>
              <a:rPr lang="ro-RO" alt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o-RO" alt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Interdisciplinarity and practical </a:t>
            </a:r>
            <a:r>
              <a:rPr lang="ro-RO" alt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application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o-RO" altLang="ro-RO" sz="2100" dirty="0">
                <a:latin typeface="Cambria" panose="02040503050406030204" pitchFamily="18" charset="0"/>
                <a:ea typeface="Cambria" panose="02040503050406030204" pitchFamily="18" charset="0"/>
              </a:rPr>
              <a:t>connects LS with other fields of knowledge and real-life contexts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o-RO" alt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Pedagogical innovation through technology </a:t>
            </a:r>
            <a:endParaRPr lang="ro-RO" altLang="ro-RO" sz="22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o-RO" altLang="ro-RO" sz="2100" dirty="0">
                <a:latin typeface="Cambria" panose="02040503050406030204" pitchFamily="18" charset="0"/>
                <a:ea typeface="Cambria" panose="02040503050406030204" pitchFamily="18" charset="0"/>
              </a:rPr>
              <a:t>integrates digital technologies, educational platforms and authentic audio-visual materials into learning.</a:t>
            </a:r>
            <a:endParaRPr lang="ro-RO" sz="2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64848" y="867266"/>
            <a:ext cx="9634195" cy="3139321"/>
          </a:xfrm>
          <a:prstGeom prst="rect">
            <a:avLst/>
          </a:prstGeom>
          <a:solidFill>
            <a:srgbClr val="FFF8E5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o-RO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FLC c</a:t>
            </a:r>
            <a:r>
              <a:rPr lang="en-US" sz="28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ontributes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to the development of autonomous graduates capable of</a:t>
            </a:r>
            <a:r>
              <a:rPr lang="ro-RO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effective communication</a:t>
            </a:r>
            <a:endParaRPr lang="ro-RO" sz="2800" b="1" dirty="0" smtClean="0">
              <a:solidFill>
                <a:srgbClr val="0066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57300" lvl="2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critical thinking</a:t>
            </a:r>
            <a:endParaRPr lang="ro-RO" sz="2800" b="1" dirty="0" smtClean="0">
              <a:solidFill>
                <a:srgbClr val="0066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14500" lvl="3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active participation in a </a:t>
            </a:r>
            <a:r>
              <a:rPr lang="en-US" sz="2800" b="1" dirty="0" err="1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globalised</a:t>
            </a:r>
            <a:r>
              <a:rPr lang="en-US" sz="2800" b="1" dirty="0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800" b="1" dirty="0" err="1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digitalised</a:t>
            </a:r>
            <a:r>
              <a:rPr lang="en-US" sz="2800" b="1" dirty="0" smtClean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society.</a:t>
            </a:r>
            <a:endParaRPr lang="en-US" sz="2800" b="1" dirty="0">
              <a:solidFill>
                <a:srgbClr val="0066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20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49053567"/>
              </p:ext>
            </p:extLst>
          </p:nvPr>
        </p:nvGraphicFramePr>
        <p:xfrm>
          <a:off x="669303" y="697584"/>
          <a:ext cx="10746557" cy="5440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918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55160684"/>
              </p:ext>
            </p:extLst>
          </p:nvPr>
        </p:nvGraphicFramePr>
        <p:xfrm>
          <a:off x="426720" y="1778000"/>
          <a:ext cx="11253090" cy="4867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6181" y="509046"/>
            <a:ext cx="109822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expected progression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will be achieved by moving from </a:t>
            </a:r>
            <a:r>
              <a:rPr lang="en-US" sz="2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guided language use in familiar contexts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en-US" sz="2400" b="1" dirty="0" smtClean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independent and functional language use in diverse and more complex contexts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, with a progressive level of authenticity.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1360" y="5923280"/>
            <a:ext cx="11090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By the end of high school, students will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reach level B1+ in 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L I and level A2+ in 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FL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II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42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38331251"/>
              </p:ext>
            </p:extLst>
          </p:nvPr>
        </p:nvGraphicFramePr>
        <p:xfrm>
          <a:off x="60960" y="355600"/>
          <a:ext cx="11651142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84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5396985"/>
              </p:ext>
            </p:extLst>
          </p:nvPr>
        </p:nvGraphicFramePr>
        <p:xfrm>
          <a:off x="2021841" y="701040"/>
          <a:ext cx="8980142" cy="5728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5110" y="1478604"/>
            <a:ext cx="553998" cy="40661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b="1" dirty="0" smtClean="0"/>
              <a:t>Foreign Language Curriculum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739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631508"/>
              </p:ext>
            </p:extLst>
          </p:nvPr>
        </p:nvGraphicFramePr>
        <p:xfrm>
          <a:off x="194553" y="165368"/>
          <a:ext cx="11721830" cy="65770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68278">
                  <a:extLst>
                    <a:ext uri="{9D8B030D-6E8A-4147-A177-3AD203B41FA5}">
                      <a16:colId xmlns:a16="http://schemas.microsoft.com/office/drawing/2014/main" val="1563563356"/>
                    </a:ext>
                  </a:extLst>
                </a:gridCol>
                <a:gridCol w="2824899">
                  <a:extLst>
                    <a:ext uri="{9D8B030D-6E8A-4147-A177-3AD203B41FA5}">
                      <a16:colId xmlns:a16="http://schemas.microsoft.com/office/drawing/2014/main" val="3321302748"/>
                    </a:ext>
                  </a:extLst>
                </a:gridCol>
                <a:gridCol w="1829650">
                  <a:extLst>
                    <a:ext uri="{9D8B030D-6E8A-4147-A177-3AD203B41FA5}">
                      <a16:colId xmlns:a16="http://schemas.microsoft.com/office/drawing/2014/main" val="3372298462"/>
                    </a:ext>
                  </a:extLst>
                </a:gridCol>
                <a:gridCol w="5499003">
                  <a:extLst>
                    <a:ext uri="{9D8B030D-6E8A-4147-A177-3AD203B41FA5}">
                      <a16:colId xmlns:a16="http://schemas.microsoft.com/office/drawing/2014/main" val="1748529374"/>
                    </a:ext>
                  </a:extLst>
                </a:gridCol>
              </a:tblGrid>
              <a:tr h="1340084">
                <a:tc>
                  <a:txBody>
                    <a:bodyPr/>
                    <a:lstStyle/>
                    <a:p>
                      <a:r>
                        <a:rPr lang="ro-RO" sz="2200" dirty="0" smtClean="0"/>
                        <a:t>CEFR</a:t>
                      </a:r>
                      <a:r>
                        <a:rPr lang="ro-RO" sz="2200" baseline="0" dirty="0" smtClean="0"/>
                        <a:t> LEVEL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b="1" dirty="0" err="1" smtClean="0"/>
                        <a:t>Curricular</a:t>
                      </a:r>
                      <a:r>
                        <a:rPr lang="fr-FR" sz="2200" b="1" dirty="0" smtClean="0"/>
                        <a:t> Progression </a:t>
                      </a:r>
                      <a:r>
                        <a:rPr lang="fr-FR" sz="2200" b="1" dirty="0" err="1" smtClean="0"/>
                        <a:t>Sublevels</a:t>
                      </a:r>
                      <a:r>
                        <a:rPr lang="fr-FR" sz="2200" b="1" dirty="0" smtClean="0"/>
                        <a:t> (National Adaptation)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200" dirty="0" smtClean="0"/>
                        <a:t>Forms 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200" dirty="0" smtClean="0"/>
                        <a:t>Application in the Curriculum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315918"/>
                  </a:ext>
                </a:extLst>
              </a:tr>
              <a:tr h="2054707"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A1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A1.1 </a:t>
                      </a:r>
                      <a:r>
                        <a:rPr lang="ro-RO" sz="1600" dirty="0" smtClean="0"/>
                        <a:t>•</a:t>
                      </a:r>
                      <a:r>
                        <a:rPr lang="ro-RO" sz="2400" dirty="0" smtClean="0"/>
                        <a:t> A1.2 </a:t>
                      </a:r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o-RO" sz="2400" dirty="0" smtClean="0"/>
                        <a:t> A1.3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F</a:t>
                      </a:r>
                      <a:r>
                        <a:rPr lang="nn-NO" sz="2400" dirty="0" smtClean="0"/>
                        <a:t>L I: II–IV</a:t>
                      </a:r>
                      <a:endParaRPr lang="ro-RO" sz="2400" dirty="0" smtClean="0"/>
                    </a:p>
                    <a:p>
                      <a:r>
                        <a:rPr lang="ro-RO" sz="2400" dirty="0" smtClean="0"/>
                        <a:t>F</a:t>
                      </a:r>
                      <a:r>
                        <a:rPr lang="nn-NO" sz="2400" dirty="0" smtClean="0"/>
                        <a:t>L II: V–VII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Initial stage of foreign language (FL) learning, attainment of A1 level by the end of primary education (FL I) and by the end of Grade 7 (FL II), through the progressive development of basic communicative competences.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129114"/>
                  </a:ext>
                </a:extLst>
              </a:tr>
              <a:tr h="1749699"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A2+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2400" dirty="0" smtClean="0"/>
                        <a:t>A2.1 </a:t>
                      </a:r>
                      <a:r>
                        <a:rPr lang="pt-B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pt-BR" sz="2400" dirty="0" smtClean="0"/>
                        <a:t> A2.2 </a:t>
                      </a:r>
                      <a:r>
                        <a:rPr lang="pt-B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pt-BR" sz="2400" dirty="0" smtClean="0"/>
                        <a:t> A2.3 A2.4 </a:t>
                      </a:r>
                      <a:r>
                        <a:rPr lang="pt-B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pt-BR" sz="2400" dirty="0" smtClean="0"/>
                        <a:t> A2+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FL</a:t>
                      </a:r>
                      <a:r>
                        <a:rPr lang="nn-NO" sz="2400" dirty="0" smtClean="0"/>
                        <a:t> I: V–IX </a:t>
                      </a:r>
                      <a:endParaRPr lang="ro-RO" sz="2400" dirty="0" smtClean="0"/>
                    </a:p>
                    <a:p>
                      <a:r>
                        <a:rPr lang="ro-RO" sz="2400" dirty="0" smtClean="0"/>
                        <a:t>F</a:t>
                      </a:r>
                      <a:r>
                        <a:rPr lang="nn-NO" sz="2400" dirty="0" smtClean="0"/>
                        <a:t>L II: VIII–XII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Stage of consolidation and development of communicative competences</a:t>
                      </a:r>
                      <a:r>
                        <a:rPr lang="ro-RO" sz="2200" dirty="0" smtClean="0"/>
                        <a:t>, </a:t>
                      </a:r>
                      <a:r>
                        <a:rPr lang="en-US" sz="2200" dirty="0" smtClean="0"/>
                        <a:t>attainment of A2+ by the end of lower secondary education (FL I) and upper secondary education (FL II).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07995"/>
                  </a:ext>
                </a:extLst>
              </a:tr>
              <a:tr h="1421682"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B1+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B1.1 </a:t>
                      </a:r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o-RO" sz="2400" dirty="0" smtClean="0"/>
                        <a:t> B1.2 </a:t>
                      </a:r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</a:t>
                      </a:r>
                      <a:r>
                        <a:rPr lang="ro-RO" sz="2400" dirty="0" smtClean="0"/>
                        <a:t> B1+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FL I: X–XII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Level of independent development of communication skills, culminating in the attainment of level B1+ by the end of secondary school.</a:t>
                      </a:r>
                      <a:endParaRPr lang="en-US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762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02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5401" y="968852"/>
            <a:ext cx="4440027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spcBef>
                <a:spcPts val="450"/>
              </a:spcBef>
              <a:buAutoNum type="arabicPeriod"/>
            </a:pPr>
            <a:r>
              <a:rPr lang="en-US" sz="2100" b="1" dirty="0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Linguistic competence:</a:t>
            </a:r>
            <a:endParaRPr lang="ro-RO" sz="2100" b="1" dirty="0">
              <a:solidFill>
                <a:srgbClr val="621FC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endParaRPr lang="ro-RO" sz="2100" b="1" dirty="0">
              <a:solidFill>
                <a:srgbClr val="621FC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endParaRPr lang="en-US" sz="2100" b="1" dirty="0">
              <a:solidFill>
                <a:srgbClr val="621FC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r>
              <a:rPr lang="en-US" sz="2100" b="1" dirty="0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Sociolinguistic competence</a:t>
            </a:r>
            <a:r>
              <a:rPr lang="en-US" sz="2100" b="1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</a:p>
          <a:p>
            <a:pPr marL="257175" indent="-257175">
              <a:spcBef>
                <a:spcPts val="450"/>
              </a:spcBef>
              <a:buAutoNum type="arabicPeriod"/>
            </a:pPr>
            <a:endParaRPr lang="ro-RO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endParaRPr lang="ro-RO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endParaRPr lang="en-US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r>
              <a:rPr lang="en-US" sz="2100" b="1" dirty="0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Pragmatic competence</a:t>
            </a:r>
            <a:r>
              <a:rPr lang="en-US" sz="21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257175" indent="-257175">
              <a:spcBef>
                <a:spcPts val="450"/>
              </a:spcBef>
              <a:buAutoNum type="arabicPeriod"/>
            </a:pPr>
            <a:endParaRPr lang="ro-RO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450"/>
              </a:spcBef>
            </a:pPr>
            <a:endParaRPr lang="en-US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AutoNum type="arabicPeriod"/>
            </a:pPr>
            <a:r>
              <a:rPr lang="en-US" sz="2100" b="1" dirty="0" err="1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Pluri</a:t>
            </a:r>
            <a:r>
              <a:rPr lang="ro-RO" sz="2100" b="1" dirty="0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lingual and pluri</a:t>
            </a:r>
            <a:r>
              <a:rPr lang="en-US" sz="2100" b="1" dirty="0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cultural competence</a:t>
            </a:r>
            <a:r>
              <a:rPr lang="ro-RO" sz="2100" b="1" dirty="0">
                <a:solidFill>
                  <a:srgbClr val="621FC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21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ro-RO" sz="21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1477" y="800878"/>
            <a:ext cx="4534294" cy="550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spcBef>
                <a:spcPts val="450"/>
              </a:spcBef>
              <a:buFont typeface="Wingdings" panose="05000000000000000000" pitchFamily="2" charset="2"/>
              <a:buChar char="ü"/>
            </a:pPr>
            <a:endParaRPr lang="ro-RO" sz="1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refer</a:t>
            </a:r>
            <a:r>
              <a:rPr lang="ro-RO" sz="1600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to the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sociocultural conditions of language use</a:t>
            </a:r>
            <a:r>
              <a:rPr lang="ro-RO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(rules of politeness, norms governing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rela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tions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between generations, sexes, classes and social groups, linguistic codification of certain fundamental rituals in the functioning of a community)</a:t>
            </a:r>
            <a:endParaRPr lang="en-US" sz="15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functional use of linguistic resources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(production of language functions, speech acts), drawing on scenarios or scripts of interactional </a:t>
            </a:r>
            <a:r>
              <a:rPr lang="en-US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exchanges</a:t>
            </a:r>
            <a:r>
              <a:rPr lang="ro-RO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en-US" sz="1600" dirty="0" smtClean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mastery of discourse, cohesion and coherence, the identification of text types and forms, irony, and parody</a:t>
            </a:r>
            <a:endParaRPr 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flexib</a:t>
            </a:r>
            <a:r>
              <a:rPr lang="ro-RO" sz="1600" dirty="0">
                <a:latin typeface="Cambria" panose="02040503050406030204" pitchFamily="18" charset="0"/>
                <a:ea typeface="Cambria" panose="02040503050406030204" pitchFamily="18" charset="0"/>
              </a:rPr>
              <a:t>le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use </a:t>
            </a:r>
            <a:r>
              <a:rPr lang="ro-RO" sz="1600" dirty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one’s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linguistic and cultural repertoire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 to communicate, mediate, interpret differences, and adapt to diverse cultural contexts</a:t>
            </a:r>
            <a:endParaRPr lang="en-US" sz="15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14313" indent="-214313"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include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lexical, phonological, syntactical knowledge and skills 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and other dimensions of language as system</a:t>
            </a:r>
            <a:endParaRPr lang="en-US" sz="1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1585" y="408272"/>
            <a:ext cx="612978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</a:pPr>
            <a:r>
              <a:rPr lang="en-US" sz="2250" b="1" dirty="0">
                <a:latin typeface="Cambria" panose="02040503050406030204" pitchFamily="18" charset="0"/>
                <a:ea typeface="Cambria" panose="02040503050406030204" pitchFamily="18" charset="0"/>
              </a:rPr>
              <a:t>SUBJECT-SPECIFIC COMPETENCES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24401" y="1225686"/>
            <a:ext cx="1381027" cy="46400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424641" y="1862410"/>
            <a:ext cx="758559" cy="500995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831405" y="2953332"/>
            <a:ext cx="1351795" cy="1046131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702997" y="4541568"/>
            <a:ext cx="2480203" cy="67245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7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541880"/>
              </p:ext>
            </p:extLst>
          </p:nvPr>
        </p:nvGraphicFramePr>
        <p:xfrm>
          <a:off x="111761" y="121920"/>
          <a:ext cx="11940810" cy="6756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44319">
                  <a:extLst>
                    <a:ext uri="{9D8B030D-6E8A-4147-A177-3AD203B41FA5}">
                      <a16:colId xmlns:a16="http://schemas.microsoft.com/office/drawing/2014/main" val="696241928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507503433"/>
                    </a:ext>
                  </a:extLst>
                </a:gridCol>
                <a:gridCol w="3593333">
                  <a:extLst>
                    <a:ext uri="{9D8B030D-6E8A-4147-A177-3AD203B41FA5}">
                      <a16:colId xmlns:a16="http://schemas.microsoft.com/office/drawing/2014/main" val="495933658"/>
                    </a:ext>
                  </a:extLst>
                </a:gridCol>
                <a:gridCol w="3389398">
                  <a:extLst>
                    <a:ext uri="{9D8B030D-6E8A-4147-A177-3AD203B41FA5}">
                      <a16:colId xmlns:a16="http://schemas.microsoft.com/office/drawing/2014/main" val="3033335642"/>
                    </a:ext>
                  </a:extLst>
                </a:gridCol>
              </a:tblGrid>
              <a:tr h="450362"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</a:t>
                      </a:r>
                      <a:r>
                        <a:rPr lang="it-IT" sz="12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ompetențel</a:t>
                      </a:r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</a:t>
                      </a:r>
                      <a:r>
                        <a:rPr lang="ro-RO" sz="1200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it-IT" sz="1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specifice </a:t>
                      </a:r>
                      <a:r>
                        <a:rPr lang="it-IT" sz="1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disciplinei </a:t>
                      </a:r>
                      <a:r>
                        <a:rPr lang="it-IT" sz="10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LS</a:t>
                      </a:r>
                      <a:endParaRPr lang="en-US" sz="10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Ciclul Primar</a:t>
                      </a:r>
                      <a:endParaRPr lang="en-US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Ciclul gimnazial</a:t>
                      </a:r>
                      <a:endParaRPr lang="en-US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Ciclul liceal</a:t>
                      </a:r>
                      <a:endParaRPr lang="en-US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574311"/>
                  </a:ext>
                </a:extLst>
              </a:tr>
              <a:tr h="1361734">
                <a:tc>
                  <a:txBody>
                    <a:bodyPr/>
                    <a:lstStyle/>
                    <a:p>
                      <a:r>
                        <a:rPr lang="ro-RO" sz="17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CS 1 Competența lingvistică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utilizarea corectă a resurselor lingvistice de bază în propoziții și mesaje simple, în contexte familiare și uzuale, manifestând curiozitate și respect față de normele limbii.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utilizarea funcțională a resurselor lingvistice extinse în enunțuri și mesaje coerente, în contexte variate și previzibile, demonstrând încredere și responsabilitate în exprimare.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integrarea adecvată a resurselor lingvistice în enunțuri și texte coerente, în contexte variate și cvasiautentice, dovedind siguranță și flexibilitate în utilizarea limbi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11092"/>
                  </a:ext>
                </a:extLst>
              </a:tr>
              <a:tr h="1811682">
                <a:tc>
                  <a:txBody>
                    <a:bodyPr/>
                    <a:lstStyle/>
                    <a:p>
                      <a:r>
                        <a:rPr lang="ro-RO" sz="17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CS 2 Competența sociolingvistică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utilizarea convențiilor sociolingvistice de bază în comunicare, în contexte uzuale și familiare, demonstrând responsabilitate și adaptare la reguli simple de politețe.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aplicarea convențiilor sociolingvistice uzuale în comunicare, în contexte cotidiene, variate și previzibile în interacțiuni cu interlocutori diferiți, demonstrând încredere și adaptabilitate.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adaptarea mesajelor la context, interlocutor și scop, prin integrarea adecvată a convențiilor sociolingvistice în comunicare , în contexte variate și cvasiautentice, manifestând autonomie și discernământ.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566016"/>
                  </a:ext>
                </a:extLst>
              </a:tr>
              <a:tr h="1320940">
                <a:tc>
                  <a:txBody>
                    <a:bodyPr/>
                    <a:lstStyle/>
                    <a:p>
                      <a:r>
                        <a:rPr lang="ro-RO" sz="17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CS 3 Competența pragmatică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realizarea unor intenții comunicative simple, în contexte uzuale și familiare, demonstrând claritate și coerență în structurarea mesajului.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realizarea unor intenții comunicative uzuale prin organizarea funcțională a mesajelor, în contexte variate și previzibile, demonstrând corectitudine și fluență în procesul comunicării.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realizarea unor intenții comunicative variate prin organizarea coerentă și funcțională a discursului, în contexte variate și cvasiautentice, dovedind eficiență și relevanță.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83654"/>
                  </a:ext>
                </a:extLst>
              </a:tr>
              <a:tr h="1811682">
                <a:tc>
                  <a:txBody>
                    <a:bodyPr/>
                    <a:lstStyle/>
                    <a:p>
                      <a:r>
                        <a:rPr lang="ro-RO" sz="17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CS 4 Competența plurilingvă și pluriculturală</a:t>
                      </a:r>
                      <a:endParaRPr lang="en-US" sz="17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explorarea elementelor culturale simple din spațiul limbii studiate, în contexte familiare și apropiate experienței personale, manifestând interes și apreciere.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interpretarea unor aspecte culturale în relație cu propria cultură, prin utilizarea resurselor plurilingve, în contexte variate și previzibile, manifestând deschidere și toleranță interculturală. 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valorizarea diversității culturale și lingvistice prin integrarea resurselor plurilingve în comunicare și învățare, în contexte variate și cvasiautentice, manifestând conștientizare interculturală și reflecție critică.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28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78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715158"/>
              </p:ext>
            </p:extLst>
          </p:nvPr>
        </p:nvGraphicFramePr>
        <p:xfrm>
          <a:off x="107004" y="48637"/>
          <a:ext cx="11945567" cy="66532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7787">
                  <a:extLst>
                    <a:ext uri="{9D8B030D-6E8A-4147-A177-3AD203B41FA5}">
                      <a16:colId xmlns:a16="http://schemas.microsoft.com/office/drawing/2014/main" val="696241928"/>
                    </a:ext>
                  </a:extLst>
                </a:gridCol>
                <a:gridCol w="3326860">
                  <a:extLst>
                    <a:ext uri="{9D8B030D-6E8A-4147-A177-3AD203B41FA5}">
                      <a16:colId xmlns:a16="http://schemas.microsoft.com/office/drawing/2014/main" val="507503433"/>
                    </a:ext>
                  </a:extLst>
                </a:gridCol>
                <a:gridCol w="3560323">
                  <a:extLst>
                    <a:ext uri="{9D8B030D-6E8A-4147-A177-3AD203B41FA5}">
                      <a16:colId xmlns:a16="http://schemas.microsoft.com/office/drawing/2014/main" val="495933658"/>
                    </a:ext>
                  </a:extLst>
                </a:gridCol>
                <a:gridCol w="3550597">
                  <a:extLst>
                    <a:ext uri="{9D8B030D-6E8A-4147-A177-3AD203B41FA5}">
                      <a16:colId xmlns:a16="http://schemas.microsoft.com/office/drawing/2014/main" val="3033335642"/>
                    </a:ext>
                  </a:extLst>
                </a:gridCol>
              </a:tblGrid>
              <a:tr h="572189">
                <a:tc>
                  <a:txBody>
                    <a:bodyPr/>
                    <a:lstStyle/>
                    <a:p>
                      <a:r>
                        <a:rPr lang="ro-RO" sz="16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Specific Competence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Primary Education</a:t>
                      </a:r>
                      <a:endParaRPr lang="ro-RO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Lower Secondary Education</a:t>
                      </a:r>
                      <a:endParaRPr lang="ro-RO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Upper Secondary Education</a:t>
                      </a:r>
                      <a:endParaRPr lang="ro-RO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8574311"/>
                  </a:ext>
                </a:extLst>
              </a:tr>
              <a:tr h="1535876"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 1. Linguistic Competence</a:t>
                      </a:r>
                      <a:endParaRPr lang="en-US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Use of </a:t>
                      </a:r>
                      <a:r>
                        <a:rPr lang="en-US" sz="16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basic linguistic resources 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accurately in sentences and simple messages, </a:t>
                      </a:r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 familiar and everyday contexts,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demonstrating curiosity and respect for the conventions of the language.</a:t>
                      </a:r>
                      <a:endParaRPr lang="en-US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Functional use of </a:t>
                      </a:r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an extended range of linguistic resource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 in </a:t>
                      </a:r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coherent utterances and messages, in varied and predictable contexts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demonstrating confidence and responsibility in communication.</a:t>
                      </a:r>
                      <a:endParaRPr lang="en-US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Appropriate integration of linguistic resources in coherent utterances and texts, in varied and quasi-authentic contexts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demonstrating confidence and flexibility in language use.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11092"/>
                  </a:ext>
                </a:extLst>
              </a:tr>
              <a:tr h="1776798">
                <a:tc>
                  <a:txBody>
                    <a:bodyPr/>
                    <a:lstStyle/>
                    <a:p>
                      <a:r>
                        <a:rPr lang="ro-RO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 2. Sociolinguistic Competence</a:t>
                      </a:r>
                      <a:endParaRPr lang="en-US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Use of </a:t>
                      </a:r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basic sociolinguistic conventions in communication, in familiar and everyday contexts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demonstrating responsibility and adaptation to simple rules of politeness.</a:t>
                      </a:r>
                      <a:endParaRPr lang="en-US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Application of common sociolinguistic conventions in communication, in varied and predictable everyday contexts and in interactions with different interlocutors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demonstrating confidence and adaptability.</a:t>
                      </a:r>
                      <a:endParaRPr lang="en-US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Adaptation of messages to the context, interlocutor, and purpose through the appropriate integration of sociolinguistic conventions in communication</a:t>
                      </a:r>
                      <a:r>
                        <a:rPr lang="en-US" sz="16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in varied and quasi-authentic contexts, demonstrating autonomy and discernment.</a:t>
                      </a:r>
                      <a:endParaRPr lang="en-US" sz="16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566016"/>
                  </a:ext>
                </a:extLst>
              </a:tr>
              <a:tr h="1203290">
                <a:tc>
                  <a:txBody>
                    <a:bodyPr/>
                    <a:lstStyle/>
                    <a:p>
                      <a:r>
                        <a:rPr lang="ro-RO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 3. Pragmatic Competence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b="0" u="sng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Realisation</a:t>
                      </a:r>
                      <a:r>
                        <a:rPr lang="en-US" sz="14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simple communicative intentions in familiar and everyday contex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ts, demonstrating clarity and coherence in structuring messages.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u="sng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Realisation</a:t>
                      </a:r>
                      <a:r>
                        <a:rPr lang="en-US" sz="14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common communicative intentions 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through the </a:t>
                      </a:r>
                      <a:r>
                        <a:rPr lang="en-US" sz="14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functional organization of messages, in varied and predictable contexts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demonstrating accuracy and fluency in communication.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Realisation</a:t>
                      </a:r>
                      <a:r>
                        <a:rPr lang="en-US" sz="1400" u="sng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of varied communicative intentions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through the coherent and functional organization of discourse, in varied and quasi-authentic contexts, demonstrating effectiveness and relevance.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83654"/>
                  </a:ext>
                </a:extLst>
              </a:tr>
              <a:tr h="1518010">
                <a:tc>
                  <a:txBody>
                    <a:bodyPr/>
                    <a:lstStyle/>
                    <a:p>
                      <a:r>
                        <a:rPr lang="ro-RO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SC 4. Plurilingual and Pluricultural Competence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Exploration of simple cultural elements from the context of the target language, in familiar contexts related to learners’ personal experience, demonstrating interest and appreciation.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Interpretation of cultural aspects in relation to learners’ own culture through the use of </a:t>
                      </a:r>
                      <a:r>
                        <a:rPr lang="en-US" sz="140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plurilingual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resources, in varied and predictable contexts, demonstrating openness and intercultural 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tolerance</a:t>
                      </a:r>
                      <a:r>
                        <a:rPr lang="ro-RO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Appreciation of cultural and linguistic diversity through the integration of </a:t>
                      </a:r>
                      <a:r>
                        <a:rPr lang="en-US" sz="1400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plurilingual</a:t>
                      </a:r>
                      <a:r>
                        <a:rPr lang="en-US" sz="140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resources in communication and learning, in varied and quasi-authentic contexts, demonstrating intercultural awareness and critical reflection.</a:t>
                      </a:r>
                      <a:endParaRPr lang="en-US" sz="1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28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60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741" y="282096"/>
            <a:ext cx="11708859" cy="6232475"/>
          </a:xfrm>
          <a:prstGeom prst="rect">
            <a:avLst/>
          </a:prstGeom>
          <a:solidFill>
            <a:srgbClr val="FFF8E5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Cambria" panose="02040503050406030204" pitchFamily="18" charset="0"/>
                <a:ea typeface="Cambria" panose="02040503050406030204" pitchFamily="18" charset="0"/>
              </a:rPr>
              <a:t>Specific competences are formulated to contribute directly to a broad range of </a:t>
            </a:r>
            <a:r>
              <a:rPr lang="en-US" sz="2200" b="1" u="sng" dirty="0">
                <a:latin typeface="Cambria" panose="02040503050406030204" pitchFamily="18" charset="0"/>
                <a:ea typeface="Cambria" panose="02040503050406030204" pitchFamily="18" charset="0"/>
              </a:rPr>
              <a:t>key </a:t>
            </a:r>
            <a:r>
              <a:rPr lang="en-US" sz="2200" b="1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competences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en-US" sz="2200" b="1" dirty="0" smtClean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Communication </a:t>
            </a:r>
            <a:r>
              <a:rPr lang="en-US" sz="2200" b="1" dirty="0">
                <a:solidFill>
                  <a:srgbClr val="0099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the mother tongue and multilingualism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addressed through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domain </a:t>
            </a:r>
            <a:r>
              <a:rPr lang="ro-RO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of </a:t>
            </a:r>
            <a:r>
              <a:rPr lang="en-US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Communication </a:t>
            </a:r>
            <a:r>
              <a:rPr lang="ro-RO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linguistic competence</a:t>
            </a:r>
            <a:r>
              <a:rPr lang="ro-RO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Culture </a:t>
            </a:r>
            <a:r>
              <a:rPr lang="ro-RO" sz="2200" i="1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plurilingual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pluricultural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 competence</a:t>
            </a:r>
            <a:r>
              <a:rPr lang="ro-RO" sz="2200" i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Digital competences and responsible use of the online environment</a:t>
            </a:r>
            <a:r>
              <a:rPr lang="en-US" sz="2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- de</a:t>
            </a:r>
            <a:r>
              <a:rPr lang="en-US" sz="2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veloped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through the use of language in contemporary </a:t>
            </a:r>
            <a:r>
              <a:rPr lang="en-US" sz="2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communicat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ive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contexts, including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digital/online communication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, and through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reception, production, interaction and mediation</a:t>
            </a:r>
            <a:r>
              <a:rPr lang="ro-RO" sz="2200" i="1" dirty="0">
                <a:latin typeface="Cambria" panose="02040503050406030204" pitchFamily="18" charset="0"/>
                <a:ea typeface="Cambria" panose="02040503050406030204" pitchFamily="18" charset="0"/>
              </a:rPr>
              <a:t> activities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200" b="1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Personal, social and learning-to-learn competences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- r</a:t>
            </a:r>
            <a:r>
              <a:rPr lang="en-US" sz="2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eflected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in the values embedded in each specific competence: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autonomy, flexibility, responsibility, interest, curiosity, openness and critical reflection. 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Civic, </a:t>
            </a:r>
            <a:r>
              <a:rPr lang="en-US" sz="2200" b="1" dirty="0" smtClean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legal</a:t>
            </a:r>
            <a:r>
              <a:rPr lang="ro-RO" sz="2200" b="1" dirty="0" smtClean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sz="2200" b="1" dirty="0" smtClean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b="1" dirty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environmental </a:t>
            </a:r>
            <a:r>
              <a:rPr lang="en-US" sz="2200" b="1" dirty="0" smtClean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competences</a:t>
            </a:r>
            <a:r>
              <a:rPr lang="ro-RO" sz="2200" b="1" dirty="0" smtClean="0">
                <a:solidFill>
                  <a:srgbClr val="0033C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reflected in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the social and relational dimension of communication: observing social conventions, adapting messages to the interlocutor and context, and developing social openness. 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Cultural awareness and expression</a:t>
            </a:r>
            <a:r>
              <a:rPr lang="en-US" sz="2200" dirty="0">
                <a:solidFill>
                  <a:srgbClr val="E33BC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- a</a:t>
            </a:r>
            <a:r>
              <a:rPr lang="en-US" sz="2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ddressed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directly through </a:t>
            </a: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plurilingual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pluricultural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 competence,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i="1" dirty="0" smtClean="0">
                <a:latin typeface="Cambria" panose="02040503050406030204" pitchFamily="18" charset="0"/>
                <a:ea typeface="Cambria" panose="02040503050406030204" pitchFamily="18" charset="0"/>
              </a:rPr>
              <a:t>i.e. </a:t>
            </a:r>
            <a:r>
              <a:rPr lang="en-US" sz="22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recognising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, understanding, interpreting, </a:t>
            </a:r>
            <a:r>
              <a:rPr lang="en-US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analysing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and valuing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cultural and linguistic diversity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; </a:t>
            </a:r>
            <a:r>
              <a:rPr lang="en-US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supported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by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sociolinguistic and pragmatic competence,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as appropriate communication requires sensitivity to 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cultural norms and conventions. 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0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91033971"/>
              </p:ext>
            </p:extLst>
          </p:nvPr>
        </p:nvGraphicFramePr>
        <p:xfrm>
          <a:off x="497840" y="274320"/>
          <a:ext cx="7906859" cy="6204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19094" y="613274"/>
            <a:ext cx="3414409" cy="3416320"/>
          </a:xfrm>
          <a:prstGeom prst="rect">
            <a:avLst/>
          </a:prstGeom>
          <a:solidFill>
            <a:srgbClr val="FFDDFF"/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Within each </a:t>
            </a:r>
            <a:r>
              <a:rPr lang="en-US" sz="2200" b="1" dirty="0"/>
              <a:t>sublevel/grade</a:t>
            </a:r>
            <a:r>
              <a:rPr lang="en-US" sz="2200" dirty="0"/>
              <a:t>, the </a:t>
            </a:r>
            <a:r>
              <a:rPr lang="en-US" sz="2200" b="1" dirty="0"/>
              <a:t>Learning Outcomes</a:t>
            </a:r>
            <a:r>
              <a:rPr lang="en-US" sz="2200" dirty="0"/>
              <a:t> are recurrent, as they express curricular performance that is developed and consolidated through different </a:t>
            </a:r>
            <a:r>
              <a:rPr lang="en-US" sz="2200" i="1" dirty="0"/>
              <a:t>thematic contexts</a:t>
            </a:r>
            <a:r>
              <a:rPr lang="en-US" sz="2200" dirty="0"/>
              <a:t> and </a:t>
            </a:r>
            <a:r>
              <a:rPr lang="en-US" sz="2200" i="1" dirty="0" err="1" smtClean="0"/>
              <a:t>communicati</a:t>
            </a:r>
            <a:r>
              <a:rPr lang="ro-RO" sz="2200" i="1" dirty="0" smtClean="0"/>
              <a:t>ve</a:t>
            </a:r>
            <a:r>
              <a:rPr lang="en-US" sz="2200" i="1" dirty="0" smtClean="0"/>
              <a:t> </a:t>
            </a:r>
            <a:r>
              <a:rPr lang="en-US" sz="2200" i="1" dirty="0"/>
              <a:t>situations.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4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49030" y="787940"/>
            <a:ext cx="10807430" cy="3554819"/>
          </a:xfrm>
          <a:prstGeom prst="rect">
            <a:avLst/>
          </a:prstGeom>
          <a:solidFill>
            <a:srgbClr val="FFF8E5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Curricular progression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 takes place from one grade to the next through: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expanding and diversifying </a:t>
            </a:r>
            <a:r>
              <a:rPr lang="en-US" sz="28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communica</a:t>
            </a:r>
            <a:r>
              <a:rPr lang="ro-RO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tive</a:t>
            </a:r>
            <a:r>
              <a:rPr lang="en-US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contexts;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increasing the complexity of linguistic resources and expected performance;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increasing the learner’s level of autonomy;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alignment with 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CEFR levels (A1–B1</a:t>
            </a:r>
            <a:r>
              <a:rPr lang="en-US" sz="2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+)</a:t>
            </a:r>
            <a:r>
              <a:rPr lang="en-US" sz="28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sz="28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6855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2873" y="541722"/>
            <a:ext cx="11060349" cy="5709255"/>
          </a:xfrm>
          <a:prstGeom prst="rect">
            <a:avLst/>
          </a:prstGeom>
          <a:solidFill>
            <a:srgbClr val="FFF8E5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concepts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and reference 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topics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indicated in each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Learning Unit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constitute the </a:t>
            </a:r>
            <a:r>
              <a:rPr lang="en-US" sz="2400" i="1" dirty="0">
                <a:latin typeface="Cambria" panose="02040503050406030204" pitchFamily="18" charset="0"/>
                <a:ea typeface="Cambria" panose="02040503050406030204" pitchFamily="18" charset="0"/>
              </a:rPr>
              <a:t>minimum compulsory thematic and semantic core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required for developing competences and achieving the 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l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earning 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utcomes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specified for each grade and sublevel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They </a:t>
            </a:r>
            <a:r>
              <a:rPr lang="en-US" sz="2400" i="1" dirty="0">
                <a:latin typeface="Cambria" panose="02040503050406030204" pitchFamily="18" charset="0"/>
                <a:ea typeface="Cambria" panose="02040503050406030204" pitchFamily="18" charset="0"/>
              </a:rPr>
              <a:t>do not constitute a rigid sequence of lessons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and do not require exhaustive coverage in the order presented. Teachers and textbook authors may adapt: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order of presentation;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the degree of depth;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examples and texts;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4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communicat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ive</a:t>
            </a:r>
            <a:r>
              <a:rPr lang="en-US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situations;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learning activities and products; 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according to learners’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age-related characteristics, language proficiency, interests, and educational context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while respecting the 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minimum core, competences, and curricular aims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lvl="1"/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6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1" y="749030"/>
            <a:ext cx="11782439" cy="434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68" y="233464"/>
            <a:ext cx="10305944" cy="657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179"/>
          <a:stretch/>
        </p:blipFill>
        <p:spPr>
          <a:xfrm>
            <a:off x="286731" y="144617"/>
            <a:ext cx="10549882" cy="666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3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155" y="257063"/>
            <a:ext cx="4007501" cy="4585871"/>
          </a:xfrm>
          <a:prstGeom prst="rect">
            <a:avLst/>
          </a:prstGeom>
          <a:solidFill>
            <a:srgbClr val="FFF8E5"/>
          </a:solidFill>
        </p:spPr>
        <p:txBody>
          <a:bodyPr wrap="square">
            <a:spAutoFit/>
          </a:bodyPr>
          <a:lstStyle/>
          <a:p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Unități de competență </a:t>
            </a:r>
          </a:p>
          <a:p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1.-3. Receptarea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orală/scrisă/digitală</a:t>
            </a:r>
          </a:p>
          <a:p>
            <a:r>
              <a:rPr 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1.-3. 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Producerea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orală/scrisă/digitală orală/scrisă/digitală1.-3. </a:t>
            </a:r>
          </a:p>
          <a:p>
            <a:r>
              <a:rPr 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1.-3. 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Interacțiunea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orală/scrisă/digitală.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 orală/scrisă/digitală1.-3. </a:t>
            </a:r>
          </a:p>
          <a:p>
            <a:r>
              <a:rPr lang="ro-RO" sz="2200" b="1" dirty="0">
                <a:latin typeface="Cambria" panose="02040503050406030204" pitchFamily="18" charset="0"/>
                <a:ea typeface="Cambria" panose="02040503050406030204" pitchFamily="18" charset="0"/>
              </a:rPr>
              <a:t>1.-3.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Medierea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orală/scrisă/digitalăorală/scrisă/digitală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246424" y="4873960"/>
            <a:ext cx="42282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Unități de </a:t>
            </a:r>
            <a:r>
              <a:rPr lang="ro-RO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competență - c</a:t>
            </a:r>
            <a:r>
              <a:rPr lang="ro-RO" dirty="0" smtClean="0">
                <a:latin typeface="Cambria" panose="02040503050406030204" pitchFamily="18" charset="0"/>
                <a:ea typeface="Cambria" panose="02040503050406030204" pitchFamily="18" charset="0"/>
              </a:rPr>
              <a:t>onstituente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ale competențelor, etape în achiziționarea competențelor specific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./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Components of competences, stages in the acquisition of specific competences.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8716" y="248214"/>
            <a:ext cx="7626033" cy="6309420"/>
          </a:xfrm>
          <a:prstGeom prst="rect">
            <a:avLst/>
          </a:prstGeom>
          <a:solidFill>
            <a:srgbClr val="F3FFFD"/>
          </a:solidFill>
        </p:spPr>
        <p:txBody>
          <a:bodyPr wrap="square" rtlCol="0">
            <a:spAutoFit/>
          </a:bodyPr>
          <a:lstStyle/>
          <a:p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Domeniul: </a:t>
            </a:r>
            <a:r>
              <a:rPr lang="ro-RO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COMUNICARE</a:t>
            </a:r>
          </a:p>
          <a:p>
            <a:r>
              <a:rPr lang="ro-RO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Unitatea de învățare </a:t>
            </a:r>
            <a:r>
              <a:rPr lang="ro-RO" sz="2000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nr. 1</a:t>
            </a:r>
            <a:r>
              <a:rPr lang="ro-RO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ro-RO" sz="2000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Mediul personal, identitar și al stării de bine</a:t>
            </a:r>
          </a:p>
          <a:p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it-IT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Valori: Încredere. Responsabilitate. Adaptabilitate. Corectitudine.</a:t>
            </a: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it-IT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lvl="1"/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Unități de conținuturi integrate </a:t>
            </a:r>
            <a:endParaRPr lang="ro-RO" sz="20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Unități tematice </a:t>
            </a: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disciplinare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Unități tematice interdisciplinare </a:t>
            </a:r>
            <a:endParaRPr lang="ro-RO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Noile educații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Unități de conținuturi </a:t>
            </a:r>
            <a:r>
              <a:rPr lang="ro-RO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lingvistice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Acte de limbaj </a:t>
            </a:r>
            <a:endParaRPr lang="ro-RO" sz="2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Unitatea de învățare </a:t>
            </a:r>
            <a:r>
              <a:rPr lang="it-IT" sz="2000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nr. 2: Mediul familial și comunitar </a:t>
            </a:r>
            <a:endParaRPr lang="ro-RO" sz="2000" b="1" dirty="0">
              <a:solidFill>
                <a:srgbClr val="CC33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Valori: Încredere. Responsabilitate. Adaptabilitate. Corectitudine.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it-IT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lvl="1"/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Unități de conținuturi integrate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Unități tematice disciplinare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Unități tematice interdisciplinare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Noile educații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Unități de conținuturi lingvistice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Acte de limbaj </a:t>
            </a:r>
            <a:endParaRPr lang="ro-RO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o-RO" sz="1600" b="1" dirty="0">
                <a:latin typeface="Cambria" panose="02040503050406030204" pitchFamily="18" charset="0"/>
                <a:ea typeface="Cambria" panose="02040503050406030204" pitchFamily="18" charset="0"/>
              </a:rPr>
              <a:t>Unitatea de învățare </a:t>
            </a:r>
            <a:r>
              <a:rPr lang="ro-RO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nr. 3: Mediul școlar, social și </a:t>
            </a:r>
            <a:r>
              <a:rPr lang="ro-RO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civic</a:t>
            </a:r>
          </a:p>
          <a:p>
            <a:r>
              <a:rPr lang="it-IT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Unitatea </a:t>
            </a:r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de învățare </a:t>
            </a:r>
            <a:r>
              <a:rPr lang="it-IT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nr. </a:t>
            </a:r>
            <a:r>
              <a:rPr lang="ro-RO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ro-RO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Mediul natural și construit </a:t>
            </a:r>
            <a:endParaRPr lang="ro-RO" b="1" dirty="0" smtClean="0">
              <a:solidFill>
                <a:srgbClr val="CC33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b="1" dirty="0">
                <a:latin typeface="Cambria" panose="02040503050406030204" pitchFamily="18" charset="0"/>
                <a:ea typeface="Cambria" panose="02040503050406030204" pitchFamily="18" charset="0"/>
              </a:rPr>
              <a:t>Unitatea de învățare </a:t>
            </a:r>
            <a:r>
              <a:rPr lang="it-IT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nr. </a:t>
            </a:r>
            <a:r>
              <a:rPr lang="ro-RO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</a:t>
            </a:r>
            <a:r>
              <a:rPr lang="ro-RO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Mediul digital și mediatic </a:t>
            </a:r>
            <a:endParaRPr lang="ro-RO" b="1" dirty="0" smtClean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4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155" y="558622"/>
            <a:ext cx="4461758" cy="4585871"/>
          </a:xfrm>
          <a:prstGeom prst="rect">
            <a:avLst/>
          </a:prstGeom>
          <a:solidFill>
            <a:srgbClr val="FFF8E5"/>
          </a:solidFill>
        </p:spPr>
        <p:txBody>
          <a:bodyPr wrap="square">
            <a:spAutoFit/>
          </a:bodyPr>
          <a:lstStyle/>
          <a:p>
            <a:r>
              <a:rPr lang="ro-RO" sz="2600" b="1" dirty="0">
                <a:latin typeface="Cambria" panose="02040503050406030204" pitchFamily="18" charset="0"/>
                <a:ea typeface="Cambria" panose="02040503050406030204" pitchFamily="18" charset="0"/>
              </a:rPr>
              <a:t>Unități de competență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4. Receptarea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orală/scrisă/digitală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4. Producerea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orală/scrisă/digitală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orală/scrisă/digitală 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4. Interacțiunea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orală/scrisă/digitală.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orală/scrisă/digitală 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4.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2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Medierea</a:t>
            </a:r>
            <a:r>
              <a:rPr lang="ro-RO" sz="2200" dirty="0" smtClean="0">
                <a:latin typeface="Cambria" panose="02040503050406030204" pitchFamily="18" charset="0"/>
                <a:ea typeface="Cambria" panose="02040503050406030204" pitchFamily="18" charset="0"/>
              </a:rPr>
              <a:t> orală/scrisă/digitalăorală/scrisă/digitală 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246424" y="5246104"/>
            <a:ext cx="46465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Constituente ale competențelor, etape în achiziționarea competențelor specific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./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Components of competences, stages in the acquisition of specific competences.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4919" y="609038"/>
            <a:ext cx="6614809" cy="3416320"/>
          </a:xfrm>
          <a:prstGeom prst="rect">
            <a:avLst/>
          </a:prstGeom>
          <a:solidFill>
            <a:srgbClr val="F3FFFD"/>
          </a:solidFill>
        </p:spPr>
        <p:txBody>
          <a:bodyPr wrap="square" rtlCol="0">
            <a:spAutoFit/>
          </a:bodyPr>
          <a:lstStyle/>
          <a:p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Domeniul: Cultură</a:t>
            </a:r>
          </a:p>
          <a:p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Unitatea de învățare </a:t>
            </a:r>
            <a:r>
              <a:rPr lang="ro-RO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nr. 6: </a:t>
            </a:r>
            <a:r>
              <a:rPr lang="ro-RO" sz="2400" b="1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Mediul cultural, intercultural și </a:t>
            </a:r>
            <a:r>
              <a:rPr lang="ro-RO" sz="2400" b="1" dirty="0" smtClean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plurilingv</a:t>
            </a:r>
          </a:p>
          <a:p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Valori: Curiozitate. Deschidere interculturală</a:t>
            </a:r>
            <a:r>
              <a:rPr lang="ro-RO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lvl="1"/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Unități de conținuturi integrate </a:t>
            </a:r>
            <a:endParaRPr lang="ro-RO" sz="2400" b="1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Unități tematice </a:t>
            </a: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disciplinare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Unități tematice interdisciplinare </a:t>
            </a:r>
            <a:endParaRPr lang="ro-RO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Temă 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cross-curriculară </a:t>
            </a:r>
            <a:endParaRPr lang="ro-RO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Acte 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de limbaj </a:t>
            </a:r>
            <a:endParaRPr lang="ro-RO" sz="2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08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308"/>
          <a:stretch/>
        </p:blipFill>
        <p:spPr>
          <a:xfrm>
            <a:off x="2293417" y="179457"/>
            <a:ext cx="8754248" cy="64143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383" y="520970"/>
            <a:ext cx="1292662" cy="60214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it-IT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rganizarea </a:t>
            </a:r>
            <a:r>
              <a:rPr lang="it-IT" sz="2400" dirty="0">
                <a:latin typeface="Cambria" panose="02040503050406030204" pitchFamily="18" charset="0"/>
                <a:ea typeface="Cambria" panose="02040503050406030204" pitchFamily="18" charset="0"/>
              </a:rPr>
              <a:t>progresivă a Conținuturilor lingvistice (lexicale, gramaticale, fonetice și ortografice)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3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56" t="4927"/>
          <a:stretch/>
        </p:blipFill>
        <p:spPr>
          <a:xfrm>
            <a:off x="2597285" y="165365"/>
            <a:ext cx="8095814" cy="16379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2692" y="807394"/>
            <a:ext cx="1118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A2.1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5917" b="5582"/>
          <a:stretch/>
        </p:blipFill>
        <p:spPr>
          <a:xfrm>
            <a:off x="2597286" y="1871416"/>
            <a:ext cx="8326876" cy="11500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8360" y="2029840"/>
            <a:ext cx="966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A2.2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5574"/>
          <a:stretch/>
        </p:blipFill>
        <p:spPr>
          <a:xfrm>
            <a:off x="2585316" y="3132303"/>
            <a:ext cx="8338846" cy="14007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2937" y="3505199"/>
            <a:ext cx="794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A2.3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316" y="4662005"/>
            <a:ext cx="8455578" cy="1900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3999" y="5301574"/>
            <a:ext cx="635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 smtClean="0"/>
              <a:t>A2.4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3200" y="172720"/>
            <a:ext cx="1292662" cy="631887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o-RO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it-IT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rganizarea </a:t>
            </a:r>
            <a:r>
              <a:rPr lang="it-IT" sz="2400" dirty="0">
                <a:latin typeface="Cambria" panose="02040503050406030204" pitchFamily="18" charset="0"/>
                <a:ea typeface="Cambria" panose="02040503050406030204" pitchFamily="18" charset="0"/>
              </a:rPr>
              <a:t>progresivă a Conținuturilor lingvistice (lexicale, gramaticale, fonetice și ortografice)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1210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44553" y="3126750"/>
            <a:ext cx="125848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25" dirty="0">
                <a:latin typeface="Cambria" panose="02040503050406030204" pitchFamily="18" charset="0"/>
                <a:ea typeface="Cambria" panose="02040503050406030204" pitchFamily="18" charset="0"/>
              </a:rPr>
              <a:t>COUNCIL OF EUROPE. </a:t>
            </a:r>
            <a:r>
              <a:rPr lang="en-GB" sz="825" i="1" dirty="0">
                <a:latin typeface="Cambria" panose="02040503050406030204" pitchFamily="18" charset="0"/>
                <a:ea typeface="Cambria" panose="02040503050406030204" pitchFamily="18" charset="0"/>
              </a:rPr>
              <a:t>Common European Framework of Reference for Languages:  Learning, Teaching, Assessment</a:t>
            </a:r>
            <a:r>
              <a:rPr lang="en-GB" sz="825" dirty="0">
                <a:latin typeface="Cambria" panose="02040503050406030204" pitchFamily="18" charset="0"/>
                <a:ea typeface="Cambria" panose="02040503050406030204" pitchFamily="18" charset="0"/>
              </a:rPr>
              <a:t>. Cambridge: Cambridge University Press, 2001, [online] </a:t>
            </a:r>
            <a:r>
              <a:rPr lang="en-GB" sz="825" dirty="0"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https://rm.coe.int/1680459f97</a:t>
            </a:r>
            <a:endParaRPr lang="en-GB" sz="825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o-RO" sz="825" dirty="0"/>
              <a:t>THE CEFR ILLUSTRATIVE DESCRIPTOR SCALES: COMMUNICATIVE LANGUAGE COMPETENCES</a:t>
            </a:r>
            <a:r>
              <a:rPr lang="ro-RO" sz="825" dirty="0">
                <a:latin typeface="Cambria" panose="02040503050406030204" pitchFamily="18" charset="0"/>
                <a:ea typeface="Cambria" panose="02040503050406030204" pitchFamily="18" charset="0"/>
              </a:rPr>
              <a:t>https://rm.coe.int/chapter-5-communicative-language-competences/1680a084c3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992" y="410293"/>
            <a:ext cx="6859561" cy="5844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7940" y="1050588"/>
            <a:ext cx="15565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“Linguistic competence”, “Pragmatic competence” and “Sociolinguistic competence” are always intertwined in any language use; they are not separate “components” and cannot be isolated from each other.</a:t>
            </a:r>
            <a:endParaRPr lang="ro-R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32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573382"/>
              </p:ext>
            </p:extLst>
          </p:nvPr>
        </p:nvGraphicFramePr>
        <p:xfrm>
          <a:off x="1040860" y="867266"/>
          <a:ext cx="9659565" cy="135451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6621">
                  <a:extLst>
                    <a:ext uri="{9D8B030D-6E8A-4147-A177-3AD203B41FA5}">
                      <a16:colId xmlns:a16="http://schemas.microsoft.com/office/drawing/2014/main" val="581442645"/>
                    </a:ext>
                  </a:extLst>
                </a:gridCol>
                <a:gridCol w="7752944">
                  <a:extLst>
                    <a:ext uri="{9D8B030D-6E8A-4147-A177-3AD203B41FA5}">
                      <a16:colId xmlns:a16="http://schemas.microsoft.com/office/drawing/2014/main" val="4122481000"/>
                    </a:ext>
                  </a:extLst>
                </a:gridCol>
              </a:tblGrid>
              <a:tr h="1354514">
                <a:tc>
                  <a:txBody>
                    <a:bodyPr/>
                    <a:lstStyle/>
                    <a:p>
                      <a:r>
                        <a:rPr lang="ro-RO" sz="240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Linguistic competence</a:t>
                      </a:r>
                      <a:endParaRPr lang="ro-RO" sz="240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is concerned with language usage (as in ‘correct usage’) and hence with language resources, knowledge of the language as a system</a:t>
                      </a:r>
                      <a:r>
                        <a:rPr lang="ro-RO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  <a:endParaRPr lang="ro-RO" sz="24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97003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92166" y="2388220"/>
            <a:ext cx="35825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General linguistic range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Vocabulary range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Vocabulary control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Grammatical accuracy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Phonological control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Orthographic control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Grammatical competence;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Semantic competence;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Phonological competence;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Orthographic competence;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57175" indent="-257175" fontAlgn="base"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Orthoepic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competence.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23500" y="4439142"/>
            <a:ext cx="178166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latin typeface="Cambria" panose="02040503050406030204" pitchFamily="18" charset="0"/>
                <a:ea typeface="Cambria" panose="02040503050406030204" pitchFamily="18" charset="0"/>
              </a:rPr>
              <a:t>COUNCIL OF EUROPE. </a:t>
            </a:r>
            <a:r>
              <a:rPr lang="en-GB" sz="900" i="1" dirty="0">
                <a:latin typeface="Cambria" panose="02040503050406030204" pitchFamily="18" charset="0"/>
                <a:ea typeface="Cambria" panose="02040503050406030204" pitchFamily="18" charset="0"/>
              </a:rPr>
              <a:t>Common European Framework of Reference for Languages:  Learning, Teaching, Assessment</a:t>
            </a:r>
            <a:r>
              <a:rPr lang="en-GB" sz="900" dirty="0">
                <a:latin typeface="Cambria" panose="02040503050406030204" pitchFamily="18" charset="0"/>
                <a:ea typeface="Cambria" panose="02040503050406030204" pitchFamily="18" charset="0"/>
              </a:rPr>
              <a:t>. Cambridge: Cambridge University Press, 2001, [online] https://rm.coe.int/1680459f97</a:t>
            </a:r>
            <a:endParaRPr lang="ro-RO" sz="9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70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01143"/>
              </p:ext>
            </p:extLst>
          </p:nvPr>
        </p:nvGraphicFramePr>
        <p:xfrm>
          <a:off x="564205" y="820134"/>
          <a:ext cx="9932348" cy="30125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06621">
                  <a:extLst>
                    <a:ext uri="{9D8B030D-6E8A-4147-A177-3AD203B41FA5}">
                      <a16:colId xmlns:a16="http://schemas.microsoft.com/office/drawing/2014/main" val="1016732794"/>
                    </a:ext>
                  </a:extLst>
                </a:gridCol>
                <a:gridCol w="8025727">
                  <a:extLst>
                    <a:ext uri="{9D8B030D-6E8A-4147-A177-3AD203B41FA5}">
                      <a16:colId xmlns:a16="http://schemas.microsoft.com/office/drawing/2014/main" val="2725232126"/>
                    </a:ext>
                  </a:extLst>
                </a:gridCol>
              </a:tblGrid>
              <a:tr h="3012564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Pragmatic competence</a:t>
                      </a:r>
                      <a:endParaRPr lang="ro-RO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is concerned with the user/learner’s knowledge of the principles of language use according to which messages are:</a:t>
                      </a:r>
                    </a:p>
                    <a:p>
                      <a:pPr marL="914400" lvl="1" indent="-457200">
                        <a:buAutoNum type="alphaLcParenR"/>
                      </a:pPr>
                      <a:r>
                        <a:rPr lang="en-US" sz="2000" b="0" dirty="0" err="1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organised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, structured and arranged (‘discourse competence’);</a:t>
                      </a:r>
                    </a:p>
                    <a:p>
                      <a:pPr marL="914400" lvl="1" indent="-457200">
                        <a:buAutoNum type="alphaLcParenR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used to perform communicative functions (‘functional competence’);</a:t>
                      </a:r>
                    </a:p>
                    <a:p>
                      <a:pPr marL="914400" lvl="1" indent="-457200">
                        <a:buAutoNum type="alphaLcParenR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sequenced according to interactional and transactional schemata (‘design competence’)</a:t>
                      </a:r>
                      <a:r>
                        <a:rPr lang="ro-RO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</a:txBody>
                  <a:tcPr marL="68580" marR="68580" marT="34290" marB="34290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965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99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5374" y="418289"/>
            <a:ext cx="41069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Discourse competence is the ability of a user/learner to arrange sentences in sequence so as to produce coherent stretches of language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. It includes knowledge of and ability to control the ordering of sentences in terms of: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• topic/focus;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• given/new; 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• ‘natural’ sequencing: e.g. temporal cause/effect. 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• ability to structure and manage discourse in terms of: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thematic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organisation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coherence and cohesion;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logical ordering; style and register;</a:t>
            </a: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rhetorical effectiveness;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text design, etc.</a:t>
            </a:r>
            <a:endParaRPr lang="ro-R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72318" y="535022"/>
            <a:ext cx="366381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Functional competence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is concerned with the use of spoken discourse and written texts in communication for particular 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functional purposes</a:t>
            </a:r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o-RO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Microfunctions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categories for the functional use of single utterances, usually as turns in an interaction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, e.g.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imparting and seeking factual information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expressing and finding out attitudes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suasion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, etc.  </a:t>
            </a:r>
            <a:endParaRPr lang="ro-RO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Macrofunctions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are categories for the functional use of spoken discourse or written text consisting of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sequence of sentences, e.g.: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description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narration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commentary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exposition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exegesis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explanation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demonstration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instruction</a:t>
            </a:r>
            <a:r>
              <a:rPr lang="ro-RO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i="1" dirty="0">
                <a:latin typeface="Cambria" panose="02040503050406030204" pitchFamily="18" charset="0"/>
                <a:ea typeface="Cambria" panose="02040503050406030204" pitchFamily="18" charset="0"/>
              </a:rPr>
              <a:t>argumentation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7690" y="719846"/>
            <a:ext cx="37078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Interaction schemata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knowledge of and ability to use the schemata (patterns of social interaction) which underlie communication, such as verbal exchange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 patterns. Usually they form pairs: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580" y="2684834"/>
            <a:ext cx="3619623" cy="17060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27024" y="4677614"/>
            <a:ext cx="2172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General Schema for purchase of goods or services</a:t>
            </a:r>
            <a:r>
              <a:rPr lang="ro-RO" sz="1400" dirty="0">
                <a:latin typeface="Cambria" panose="02040503050406030204" pitchFamily="18" charset="0"/>
                <a:ea typeface="Cambria" panose="02040503050406030204" pitchFamily="18" charset="0"/>
              </a:rPr>
              <a:t>, p.127 CEFR, 2001.</a:t>
            </a:r>
          </a:p>
        </p:txBody>
      </p:sp>
    </p:spTree>
    <p:extLst>
      <p:ext uri="{BB962C8B-B14F-4D97-AF65-F5344CB8AC3E}">
        <p14:creationId xmlns:p14="http://schemas.microsoft.com/office/powerpoint/2010/main" val="124402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886423"/>
              </p:ext>
            </p:extLst>
          </p:nvPr>
        </p:nvGraphicFramePr>
        <p:xfrm>
          <a:off x="1167320" y="688156"/>
          <a:ext cx="9329232" cy="273597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75463">
                  <a:extLst>
                    <a:ext uri="{9D8B030D-6E8A-4147-A177-3AD203B41FA5}">
                      <a16:colId xmlns:a16="http://schemas.microsoft.com/office/drawing/2014/main" val="3477392224"/>
                    </a:ext>
                  </a:extLst>
                </a:gridCol>
                <a:gridCol w="7853769">
                  <a:extLst>
                    <a:ext uri="{9D8B030D-6E8A-4147-A177-3AD203B41FA5}">
                      <a16:colId xmlns:a16="http://schemas.microsoft.com/office/drawing/2014/main" val="959510750"/>
                    </a:ext>
                  </a:extLst>
                </a:gridCol>
              </a:tblGrid>
              <a:tr h="2735979">
                <a:tc>
                  <a:txBody>
                    <a:bodyPr/>
                    <a:lstStyle/>
                    <a:p>
                      <a:r>
                        <a:rPr lang="en-US" sz="2000" b="1" u="none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Sociolinguistic competence </a:t>
                      </a:r>
                      <a:endParaRPr lang="ro-RO" sz="2000" b="1" u="none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is concerned with the knowledge and skills required to deal with the social dimension of language use: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linguistic markers of social relations;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politeness conventions;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expressions of folk-wisdom;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register differences;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dialect and accent</a:t>
                      </a:r>
                      <a:r>
                        <a:rPr lang="ro-RO" sz="18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.</a:t>
                      </a:r>
                      <a:endParaRPr lang="ro-RO" sz="18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67509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221" y="3916096"/>
            <a:ext cx="10506219" cy="16773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2823" y="3485725"/>
            <a:ext cx="447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350" dirty="0"/>
              <a:t> </a:t>
            </a:r>
            <a:r>
              <a:rPr lang="ro-RO" b="1" dirty="0"/>
              <a:t>E.g. Sociolinguistic appropriateness</a:t>
            </a:r>
          </a:p>
        </p:txBody>
      </p:sp>
    </p:spTree>
    <p:extLst>
      <p:ext uri="{BB962C8B-B14F-4D97-AF65-F5344CB8AC3E}">
        <p14:creationId xmlns:p14="http://schemas.microsoft.com/office/powerpoint/2010/main" val="163380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91048"/>
              </p:ext>
            </p:extLst>
          </p:nvPr>
        </p:nvGraphicFramePr>
        <p:xfrm>
          <a:off x="651747" y="272380"/>
          <a:ext cx="11147898" cy="63618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33076">
                  <a:extLst>
                    <a:ext uri="{9D8B030D-6E8A-4147-A177-3AD203B41FA5}">
                      <a16:colId xmlns:a16="http://schemas.microsoft.com/office/drawing/2014/main" val="3144420215"/>
                    </a:ext>
                  </a:extLst>
                </a:gridCol>
                <a:gridCol w="9014822">
                  <a:extLst>
                    <a:ext uri="{9D8B030D-6E8A-4147-A177-3AD203B41FA5}">
                      <a16:colId xmlns:a16="http://schemas.microsoft.com/office/drawing/2014/main" val="3049884554"/>
                    </a:ext>
                  </a:extLst>
                </a:gridCol>
              </a:tblGrid>
              <a:tr h="6361889">
                <a:tc>
                  <a:txBody>
                    <a:bodyPr/>
                    <a:lstStyle/>
                    <a:p>
                      <a:r>
                        <a:rPr lang="ro-RO" sz="24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Plurilingual and pluricultural competence</a:t>
                      </a:r>
                      <a:endParaRPr lang="ro-RO" sz="24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ro-RO" sz="20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involves the ability to call flexibly upon an inter-related, </a:t>
                      </a:r>
                      <a:r>
                        <a:rPr lang="en-US" sz="2400" b="1" dirty="0" err="1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plurilinguistic</a:t>
                      </a:r>
                      <a:r>
                        <a:rPr lang="ro-RO" sz="24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and a pluricultural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repertoire to: </a:t>
                      </a:r>
                      <a:endParaRPr lang="ro-RO" sz="2400" b="1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switch from one language or dialect (or variety) to another; 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express oneself in one language (or dialect, or variety) and understand a person speaking another; 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call upon the knowledge of a number of languages (or dialects, or varieties) to make sense of a text; 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mediate between individuals with no common language (or dialect, or variety), even with only a slight knowledge oneself;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bring the whole of one’s linguistic equipment into play, experimenting with alternative forms of expression;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recognising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and acting on cultural, socio-pragmatic and socio-linguistic conventions/cues; 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</a:t>
                      </a:r>
                      <a:r>
                        <a:rPr lang="en-US" sz="2400" b="0" dirty="0" err="1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recognising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and interpreting similarities and differences in perspectives, practices, events; 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lvl="1"/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► evaluating neutrally and critically.</a:t>
                      </a:r>
                      <a:endParaRPr lang="ro-RO" sz="2400" b="0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8580" marR="68580" marT="34290" marB="34290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0873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3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607" r="5269"/>
          <a:stretch/>
        </p:blipFill>
        <p:spPr>
          <a:xfrm>
            <a:off x="1672235" y="306553"/>
            <a:ext cx="8750668" cy="40934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2467" y="4356988"/>
            <a:ext cx="2867285" cy="2185214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ro-RO" sz="1700" dirty="0">
                <a:latin typeface="Cambria" panose="02040503050406030204" pitchFamily="18" charset="0"/>
                <a:ea typeface="Cambria" panose="02040503050406030204" pitchFamily="18" charset="0"/>
              </a:rPr>
              <a:t>The 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capacity to use knowledge of and proficiency (even partial) in one or more languages as leverage for approaching texts in other languages, in order to achieve a communication goal.</a:t>
            </a:r>
            <a:endParaRPr lang="ro-RO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1512" y="4228482"/>
            <a:ext cx="3487046" cy="2446824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As the social agent is building on their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pluricultural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repertoire, they are also engaged in exploiting all available linguistic resources in order to communicate effectively in a multilingual context and/or in a classic mediation situation in which the other people do not share a common </a:t>
            </a:r>
            <a:r>
              <a:rPr lang="en-US" sz="1700" dirty="0" smtClean="0">
                <a:latin typeface="Cambria" panose="02040503050406030204" pitchFamily="18" charset="0"/>
                <a:ea typeface="Cambria" panose="02040503050406030204" pitchFamily="18" charset="0"/>
              </a:rPr>
              <a:t>language.</a:t>
            </a:r>
            <a:endParaRPr lang="ro-RO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0400" y="4229046"/>
            <a:ext cx="3668410" cy="2185214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ro-RO" sz="1700" dirty="0">
                <a:latin typeface="Cambria" panose="02040503050406030204" pitchFamily="18" charset="0"/>
                <a:ea typeface="Cambria" panose="02040503050406030204" pitchFamily="18" charset="0"/>
              </a:rPr>
              <a:t>Intercultural competence: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recogni</a:t>
            </a:r>
            <a:r>
              <a:rPr lang="ro-RO" sz="1700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ing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and acting on cultural, socio-pragmatic and sociolinguistic conventions/cues; </a:t>
            </a:r>
            <a:endParaRPr lang="ro-RO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700" dirty="0" err="1">
                <a:latin typeface="Cambria" panose="02040503050406030204" pitchFamily="18" charset="0"/>
                <a:ea typeface="Cambria" panose="02040503050406030204" pitchFamily="18" charset="0"/>
              </a:rPr>
              <a:t>recognising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 and interpreting similarities and differences in perspectives, practices and events; </a:t>
            </a:r>
            <a:endParaRPr lang="ro-RO" sz="17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</a:rPr>
              <a:t>evaluating neutrally and critically.</a:t>
            </a:r>
            <a:endParaRPr lang="ro-RO" sz="17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8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334" y="4326943"/>
            <a:ext cx="7509876" cy="15029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1224" y="4710457"/>
            <a:ext cx="1293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latin typeface="Cambria" panose="02040503050406030204" pitchFamily="18" charset="0"/>
                <a:ea typeface="Cambria" panose="02040503050406030204" pitchFamily="18" charset="0"/>
              </a:rPr>
              <a:t>Building on plurilingual repertoire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053" y="1203687"/>
            <a:ext cx="1527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latin typeface="Cambria" panose="02040503050406030204" pitchFamily="18" charset="0"/>
                <a:ea typeface="Cambria" panose="02040503050406030204" pitchFamily="18" charset="0"/>
              </a:rPr>
              <a:t>Building on pluricultural repertoire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334" y="980390"/>
            <a:ext cx="7361406" cy="18064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0464" y="2786870"/>
            <a:ext cx="7398022" cy="13956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4733" y="2957071"/>
            <a:ext cx="16131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Pluricultural</a:t>
            </a:r>
            <a:r>
              <a:rPr lang="ro-RO" sz="1400" b="1" dirty="0">
                <a:latin typeface="Cambria" panose="02040503050406030204" pitchFamily="18" charset="0"/>
                <a:ea typeface="Cambria" panose="02040503050406030204" pitchFamily="18" charset="0"/>
              </a:rPr>
              <a:t> comprehension</a:t>
            </a:r>
            <a:endParaRPr lang="ro-RO" sz="1400" dirty="0"/>
          </a:p>
        </p:txBody>
      </p:sp>
    </p:spTree>
    <p:extLst>
      <p:ext uri="{BB962C8B-B14F-4D97-AF65-F5344CB8AC3E}">
        <p14:creationId xmlns:p14="http://schemas.microsoft.com/office/powerpoint/2010/main" val="366279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514" y="1857081"/>
            <a:ext cx="6443699" cy="24521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93624" y="751196"/>
            <a:ext cx="6379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Example of activity aimed at developing the plurilingual competence: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How many rules of capitalization are illustrated in this text?</a:t>
            </a:r>
            <a:endParaRPr lang="ro-RO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93623" y="4498353"/>
            <a:ext cx="61368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latin typeface="Cambria" panose="02040503050406030204" pitchFamily="18" charset="0"/>
                <a:ea typeface="Cambria" panose="02040503050406030204" pitchFamily="18" charset="0"/>
              </a:rPr>
              <a:t>In your language, which of these rules are the same and which are different?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76108" y="4858930"/>
            <a:ext cx="57289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Encouraging students to see the differences, similarities, pattern, etc. between the language 1 and the language they are learning is an example of activity meant to develop the </a:t>
            </a:r>
            <a:r>
              <a:rPr lang="en-US" sz="1350" dirty="0" err="1"/>
              <a:t>plurilingual</a:t>
            </a:r>
            <a:r>
              <a:rPr lang="en-US" sz="1350" dirty="0"/>
              <a:t> competence. </a:t>
            </a:r>
            <a:endParaRPr lang="ro-RO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7151802" y="5403326"/>
            <a:ext cx="32593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Discovering the LOMLOE: Key Competences - </a:t>
            </a:r>
            <a:r>
              <a:rPr lang="en-US" sz="1050" b="1" dirty="0" err="1"/>
              <a:t>Plurilingual</a:t>
            </a:r>
            <a:r>
              <a:rPr lang="en-US" sz="1050" b="1" dirty="0"/>
              <a:t> Competence</a:t>
            </a:r>
          </a:p>
        </p:txBody>
      </p:sp>
    </p:spTree>
    <p:extLst>
      <p:ext uri="{BB962C8B-B14F-4D97-AF65-F5344CB8AC3E}">
        <p14:creationId xmlns:p14="http://schemas.microsoft.com/office/powerpoint/2010/main" val="247070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2004769" y="1069352"/>
            <a:ext cx="1837658" cy="1985133"/>
          </a:xfrm>
          <a:prstGeom prst="actionButtonHelp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350"/>
          </a:p>
        </p:txBody>
      </p:sp>
      <p:sp>
        <p:nvSpPr>
          <p:cNvPr id="3" name="Rectangle 2"/>
          <p:cNvSpPr/>
          <p:nvPr/>
        </p:nvSpPr>
        <p:spPr>
          <a:xfrm>
            <a:off x="4606566" y="3005847"/>
            <a:ext cx="4864231" cy="1569660"/>
          </a:xfrm>
          <a:prstGeom prst="rect">
            <a:avLst/>
          </a:prstGeom>
          <a:solidFill>
            <a:srgbClr val="FFF8E5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knowledge of, and ability to use, the vocabulary of a language, consists of lexical elements and grammatical elements.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21724" y="831425"/>
            <a:ext cx="585404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Choose from the list below: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 grammatical competence; semantic competence; phonological competence;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orthographic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competence; sociolinguistic competence, discourse competence, functional competence: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26319" y="4679670"/>
            <a:ext cx="4626201" cy="1200329"/>
          </a:xfrm>
          <a:prstGeom prst="rect">
            <a:avLst/>
          </a:prstGeom>
          <a:solidFill>
            <a:srgbClr val="FFF8E5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deals with the learner’s awareness and control of the organization of meaning.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63366" y="4809814"/>
            <a:ext cx="3556262" cy="1569660"/>
          </a:xfrm>
          <a:prstGeom prst="rect">
            <a:avLst/>
          </a:prstGeom>
          <a:solidFill>
            <a:srgbClr val="FFF8E5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knowledge</a:t>
            </a:r>
            <a:r>
              <a:rPr lang="en-US" sz="2200" dirty="0">
                <a:latin typeface="Sylfaen" panose="010A0502050306030303" pitchFamily="18" charset="0"/>
              </a:rPr>
              <a:t> of, and ability 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to use, the grammatical resources of a language.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972732" y="1239037"/>
            <a:ext cx="1507821" cy="1455525"/>
          </a:xfrm>
          <a:prstGeom prst="actionButtonHelp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350"/>
          </a:p>
        </p:txBody>
      </p:sp>
      <p:sp>
        <p:nvSpPr>
          <p:cNvPr id="3" name="Rectangle 2"/>
          <p:cNvSpPr/>
          <p:nvPr/>
        </p:nvSpPr>
        <p:spPr>
          <a:xfrm>
            <a:off x="3970256" y="2616116"/>
            <a:ext cx="5733854" cy="3046988"/>
          </a:xfrm>
          <a:prstGeom prst="rect">
            <a:avLst/>
          </a:prstGeom>
          <a:solidFill>
            <a:srgbClr val="FFF8E5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knowledge of, and skill in the perception and production of the sound-units of the language and their realization in particular contexts; the phonetic composition of words (syllable structure, the sequence of phonemes, word stress, word tones); sentence stress and rhythm, intonation</a:t>
            </a:r>
            <a:r>
              <a:rPr lang="en-US" sz="21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sz="2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97677" y="659876"/>
            <a:ext cx="7078093" cy="1674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Choose from the list below: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 grammatical competence; semantic competence; phonological competence; orthographic competence; sociolinguistic competence, discourse competence, functional competence: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74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731489" y="1394680"/>
            <a:ext cx="1937208" cy="2227083"/>
          </a:xfrm>
          <a:prstGeom prst="actionButtonHelp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350"/>
          </a:p>
        </p:txBody>
      </p:sp>
      <p:sp>
        <p:nvSpPr>
          <p:cNvPr id="3" name="Rectangle 2"/>
          <p:cNvSpPr/>
          <p:nvPr/>
        </p:nvSpPr>
        <p:spPr>
          <a:xfrm>
            <a:off x="4111657" y="4083191"/>
            <a:ext cx="6481763" cy="1569660"/>
          </a:xfrm>
          <a:prstGeom prst="rect">
            <a:avLst/>
          </a:prstGeom>
          <a:solidFill>
            <a:srgbClr val="FFF8E5"/>
          </a:solidFill>
          <a:ln>
            <a:solidFill>
              <a:srgbClr val="621FC5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is concerned with the use of spoken discourse and written texts in communication for particular functional purposes.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1658" y="1132984"/>
            <a:ext cx="62641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Choose from the list below:</a:t>
            </a:r>
          </a:p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 grammatical competence; semantic competence; phonological competence; orthographic competence; sociolinguistic competence, discourse competence, functional competence</a:t>
            </a:r>
            <a:r>
              <a:rPr lang="ro-RO" sz="2400" dirty="0">
                <a:latin typeface="Cambria" panose="02040503050406030204" pitchFamily="18" charset="0"/>
                <a:ea typeface="Cambria" panose="02040503050406030204" pitchFamily="18" charset="0"/>
              </a:rPr>
              <a:t>, o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rthoepic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competence: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9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2033048" y="1239037"/>
            <a:ext cx="1937208" cy="2227083"/>
          </a:xfrm>
          <a:prstGeom prst="actionButtonHelp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350"/>
          </a:p>
        </p:txBody>
      </p:sp>
      <p:sp>
        <p:nvSpPr>
          <p:cNvPr id="3" name="Rectangle 2"/>
          <p:cNvSpPr/>
          <p:nvPr/>
        </p:nvSpPr>
        <p:spPr>
          <a:xfrm>
            <a:off x="4111659" y="3577353"/>
            <a:ext cx="6793047" cy="2604496"/>
          </a:xfrm>
          <a:prstGeom prst="rect">
            <a:avLst/>
          </a:prstGeom>
          <a:solidFill>
            <a:srgbClr val="FFF8E5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is concerned with the knowledge and skills required to deal with the social dimension of language use: linguistic markers of social relations; politeness conventions; expressions of folk-wisdom; register differences; and dialect and accent.</a:t>
            </a:r>
            <a:endParaRPr lang="ro-R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1658" y="1157590"/>
            <a:ext cx="6793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Choose from the list below: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 grammatical competence; semantic competence; phonological competence; orthographic competence; sociolinguistic competence, discourse competence, functional competence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, o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rthoepic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competence: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3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714895" y="1097633"/>
            <a:ext cx="1774595" cy="2113962"/>
          </a:xfrm>
          <a:prstGeom prst="actionButtonHelp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350"/>
          </a:p>
        </p:txBody>
      </p:sp>
      <p:sp>
        <p:nvSpPr>
          <p:cNvPr id="3" name="Rectangle 2"/>
          <p:cNvSpPr/>
          <p:nvPr/>
        </p:nvSpPr>
        <p:spPr>
          <a:xfrm>
            <a:off x="3112851" y="2672679"/>
            <a:ext cx="8842443" cy="3702552"/>
          </a:xfrm>
          <a:prstGeom prst="rect">
            <a:avLst/>
          </a:prstGeom>
          <a:solidFill>
            <a:srgbClr val="FFF8E5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Sylfaen" panose="010A0502050306030303" pitchFamily="18" charset="0"/>
              </a:rPr>
              <a:t>is the ability of a user/learner to arrange sentences in sequence so as to produce coherent stretches of language. It includes knowledge of and ability to control the ordering of sentences in terms of: </a:t>
            </a:r>
            <a:endParaRPr lang="ro-RO" sz="2000" dirty="0">
              <a:latin typeface="Sylfaen" panose="010A0502050306030303" pitchFamily="18" charset="0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Sylfaen" panose="010A0502050306030303" pitchFamily="18" charset="0"/>
              </a:rPr>
              <a:t>• topic/focus; </a:t>
            </a:r>
            <a:endParaRPr lang="ro-RO" sz="2000" dirty="0">
              <a:latin typeface="Sylfaen" panose="010A0502050306030303" pitchFamily="18" charset="0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Sylfaen" panose="010A0502050306030303" pitchFamily="18" charset="0"/>
              </a:rPr>
              <a:t>• given/new;</a:t>
            </a:r>
            <a:endParaRPr lang="ro-RO" sz="2000" dirty="0">
              <a:latin typeface="Sylfaen" panose="010A0502050306030303" pitchFamily="18" charset="0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Sylfaen" panose="010A0502050306030303" pitchFamily="18" charset="0"/>
              </a:rPr>
              <a:t>• ‘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natural</a:t>
            </a:r>
            <a:r>
              <a:rPr lang="en-US" sz="2000" dirty="0">
                <a:latin typeface="Sylfaen" panose="010A0502050306030303" pitchFamily="18" charset="0"/>
              </a:rPr>
              <a:t>’ sequencing: e.g. temporal;</a:t>
            </a:r>
            <a:endParaRPr lang="ro-RO" sz="2000" dirty="0">
              <a:latin typeface="Sylfaen" panose="010A0502050306030303" pitchFamily="18" charset="0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Sylfaen" panose="010A0502050306030303" pitchFamily="18" charset="0"/>
              </a:rPr>
              <a:t>• cause/effect;</a:t>
            </a:r>
            <a:endParaRPr lang="ro-RO" sz="2000" dirty="0">
              <a:latin typeface="Sylfaen" panose="010A0502050306030303" pitchFamily="18" charset="0"/>
            </a:endParaRPr>
          </a:p>
          <a:p>
            <a:pPr lvl="1">
              <a:lnSpc>
                <a:spcPct val="115000"/>
              </a:lnSpc>
            </a:pPr>
            <a:r>
              <a:rPr lang="en-US" sz="2000" dirty="0">
                <a:latin typeface="Sylfaen" panose="010A0502050306030303" pitchFamily="18" charset="0"/>
              </a:rPr>
              <a:t>• ability to structure and manage discourse in terms of: thematic organization; coherence and cohesion; logical ordering; style and register; rhetorical effectiveness; etc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1658" y="737706"/>
            <a:ext cx="6264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Choose from the list below</a:t>
            </a:r>
            <a:r>
              <a:rPr lang="ro-RO" sz="20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 grammatical competence; semantic competence; phonological competence; orthographic competence; sociolinguistic competence, discourse competence, functional competence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, o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rthoepic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competence: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elp 1">
            <a:hlinkClick r:id="" action="ppaction://noaction" highlightClick="1"/>
          </p:cNvPr>
          <p:cNvSpPr/>
          <p:nvPr/>
        </p:nvSpPr>
        <p:spPr>
          <a:xfrm>
            <a:off x="1714895" y="1097633"/>
            <a:ext cx="1774595" cy="2113962"/>
          </a:xfrm>
          <a:prstGeom prst="actionButtonHelp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1350"/>
          </a:p>
        </p:txBody>
      </p:sp>
      <p:sp>
        <p:nvSpPr>
          <p:cNvPr id="4" name="TextBox 3"/>
          <p:cNvSpPr txBox="1"/>
          <p:nvPr/>
        </p:nvSpPr>
        <p:spPr>
          <a:xfrm>
            <a:off x="3680382" y="844713"/>
            <a:ext cx="6695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Choose from the list below</a:t>
            </a:r>
            <a:r>
              <a:rPr lang="ro-RO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lexical competence; grammatical competence; semantic competence; phonological competence; orthographic competence; sociolinguistic competence, discourse competence, 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rthoepic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competence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functional competence</a:t>
            </a:r>
            <a:r>
              <a:rPr lang="ro-RO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12677" y="2316996"/>
            <a:ext cx="5882326" cy="1138132"/>
          </a:xfrm>
          <a:prstGeom prst="rect">
            <a:avLst/>
          </a:prstGeom>
          <a:solidFill>
            <a:srgbClr val="FFF8E5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14313" indent="-214313">
              <a:lnSpc>
                <a:spcPct val="115000"/>
              </a:lnSpc>
              <a:buFont typeface="Wingdings" panose="05000000000000000000" pitchFamily="2" charset="2"/>
              <a:buChar char="Ø"/>
            </a:pPr>
            <a:r>
              <a:rPr lang="en-US" sz="2000" dirty="0">
                <a:latin typeface="Sylfaen" panose="010A0502050306030303" pitchFamily="18" charset="0"/>
              </a:rPr>
              <a:t>knowledge of and skill in the perception and production of the symbols of which written texts are composed.</a:t>
            </a:r>
            <a:endParaRPr lang="ro-RO" sz="2000" dirty="0">
              <a:latin typeface="Sylfaen" panose="010A05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4259" y="3742961"/>
            <a:ext cx="8587801" cy="2862322"/>
          </a:xfrm>
          <a:prstGeom prst="rect">
            <a:avLst/>
          </a:prstGeom>
          <a:solidFill>
            <a:srgbClr val="FFF8E5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The ability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to produce a correct pronunciation from the written form.</a:t>
            </a:r>
            <a:r>
              <a:rPr lang="ro-RO" sz="2000" dirty="0">
                <a:latin typeface="Cambria" panose="02040503050406030204" pitchFamily="18" charset="0"/>
                <a:ea typeface="Cambria" panose="02040503050406030204" pitchFamily="18" charset="0"/>
              </a:rPr>
              <a:t> It involves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knowledge of spelling conventions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ability to consult a dictionary and a knowledge of the conventions used there for the representation of pronunciation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knowledge of the implications of written forms, particularly punctuation marks, for phrasing and intonation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ability to resolve ambiguity (homonyms, syntactic ambiguities, etc.) in the light of the context</a:t>
            </a:r>
            <a:endParaRPr lang="ro-RO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96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567" y="637147"/>
            <a:ext cx="10994066" cy="56630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o-RO" sz="2400" b="1" dirty="0">
                <a:latin typeface="Cambria" panose="02040503050406030204" pitchFamily="18" charset="0"/>
                <a:ea typeface="Cambria" panose="02040503050406030204" pitchFamily="18" charset="0"/>
              </a:rPr>
              <a:t>References: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Proiect CURRICULUM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la disciplina LIMBA STRĂINĂ I Niveluri de studii: primar, gimnazial, liceal cu profilurile umanist (U), real (R*), general (G**) LIMBA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STRĂINĂ https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://mec.gov.md/sites/default/files/proiet_curriculum_limba_straina_i_si_iicomponenta_invariabila.pdf 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CURRICULUM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NAȚIONAL, Învățământul primar, LIMBA STRĂINĂ I. Curriculumul disciplinar, Ghidul de implementare a curriculumului disciplinar,  Chișinău, 2018, online  https://mecc.gov.md/sites/default/files/curriculum_limba_straina_primar_tipar.pdf?fbclid=IwAR2znxT0x-deshMWRk4pXS2pQ48X8B9tXpol48ahO9ZNV4okMCKqBiKH6tk</a:t>
            </a: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CURRICULUM NAȚIONAL, LIMBA STRĂINĂ, Clasele V-IX. Curriculum disciplinar. Ghid de implementare, Chişinău, 2020, online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https://mecc.gov.md/sites/default/files/limba_straine_gimnaziu.pdf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</a:rPr>
              <a:t>CURRICULUM NAȚIONAL LIMBA STRĂINĂ Clasele X-XII. Curriculum disciplinar. Ghid de implementare, Chişinău, 2020, online 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https://</a:t>
            </a:r>
            <a:r>
              <a:rPr lang="ro-RO" sz="2200" dirty="0"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mecc.gov.md/sites/default/files/limba_straine_liceu.pdf</a:t>
            </a:r>
            <a:endParaRPr lang="ro-RO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7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4106</Words>
  <Application>Microsoft Office PowerPoint</Application>
  <PresentationFormat>Widescreen</PresentationFormat>
  <Paragraphs>334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Calibri Light</vt:lpstr>
      <vt:lpstr>Cambria</vt:lpstr>
      <vt:lpstr>Sylfaen</vt:lpstr>
      <vt:lpstr>Wingdings</vt:lpstr>
      <vt:lpstr>Office Theme</vt:lpstr>
      <vt:lpstr>The National Curriculum for Foreign Languages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77</cp:revision>
  <dcterms:created xsi:type="dcterms:W3CDTF">2026-09-06T14:28:10Z</dcterms:created>
  <dcterms:modified xsi:type="dcterms:W3CDTF">2026-09-28T08:17:31Z</dcterms:modified>
</cp:coreProperties>
</file>