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13717-5994-4F44-8F8F-0061095271DD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1A487-625E-4EE2-9B34-ED9D0B485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057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13717-5994-4F44-8F8F-0061095271DD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1A487-625E-4EE2-9B34-ED9D0B485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254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13717-5994-4F44-8F8F-0061095271DD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1A487-625E-4EE2-9B34-ED9D0B485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377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13717-5994-4F44-8F8F-0061095271DD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1A487-625E-4EE2-9B34-ED9D0B485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113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13717-5994-4F44-8F8F-0061095271DD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1A487-625E-4EE2-9B34-ED9D0B485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75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13717-5994-4F44-8F8F-0061095271DD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1A487-625E-4EE2-9B34-ED9D0B485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19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13717-5994-4F44-8F8F-0061095271DD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1A487-625E-4EE2-9B34-ED9D0B485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563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13717-5994-4F44-8F8F-0061095271DD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1A487-625E-4EE2-9B34-ED9D0B485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933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13717-5994-4F44-8F8F-0061095271DD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1A487-625E-4EE2-9B34-ED9D0B485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688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13717-5994-4F44-8F8F-0061095271DD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1A487-625E-4EE2-9B34-ED9D0B485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933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13717-5994-4F44-8F8F-0061095271DD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1A487-625E-4EE2-9B34-ED9D0B485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721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013717-5994-4F44-8F8F-0061095271DD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91A487-625E-4EE2-9B34-ED9D0B485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880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b17.ru/foto/comments/comment_25422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993" y="557356"/>
            <a:ext cx="5238750" cy="592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50981" y="323199"/>
            <a:ext cx="6096000" cy="18705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MD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«Этика нарушает покой», – считает профессор философии </a:t>
            </a:r>
            <a:r>
              <a:rPr lang="ru-MD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Кэмбриджского</a:t>
            </a:r>
            <a:r>
              <a:rPr lang="ru-MD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университета </a:t>
            </a:r>
            <a:r>
              <a:rPr lang="ru-MD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Саймон</a:t>
            </a:r>
            <a:r>
              <a:rPr lang="ru-MD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MD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Блэкберн</a:t>
            </a:r>
            <a:r>
              <a:rPr lang="ru-MD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MD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Этические вопросы не оставляют профессионалу возможности оставаться только в рамках предписаний или руководствоваться общеизвестной логикой, а апеллируют, в том числе, к личным ценностям и убеждениям.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7091" y="2520654"/>
            <a:ext cx="6096000" cy="27449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MD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Этический кодекс – это свод правил, регламентирующих деятельность профессионалов в определенной области. В профессиональной деятельности психолога этика регулирует отношения не только с клиентом или испытуемым, но и внутри профессионального сообщества.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MD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MD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Этический </a:t>
            </a:r>
            <a:r>
              <a:rPr lang="ru-MD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кодекс может выполнять три основные функции: </a:t>
            </a:r>
            <a:r>
              <a:rPr lang="ru-MD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репутационную</a:t>
            </a:r>
            <a:r>
              <a:rPr lang="ru-MD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управленческую и функцию развития организационной культуры.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308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www.b17.ru/foto/comments/comment_25422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3466" y="214312"/>
            <a:ext cx="5238750" cy="655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60219" y="442472"/>
            <a:ext cx="6096000" cy="39450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MD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Миссия (предназначение) </a:t>
            </a:r>
            <a:r>
              <a:rPr lang="ru-MD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ответ на вопрос, в чем заключается сущность деятельности сообщества. </a:t>
            </a:r>
            <a:endParaRPr lang="ru-MD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MD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MD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Понимание </a:t>
            </a:r>
            <a:r>
              <a:rPr lang="ru-MD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миссии предполагает поиск ответов на следующие вопросы: </a:t>
            </a:r>
            <a:endParaRPr lang="ru-MD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MD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MD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MD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Зачем и для кого существует профессиональное сообщество, что ценится сообществом?» (целевая установка); </a:t>
            </a:r>
            <a:endParaRPr lang="ru-MD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MD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MD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 имя чего существует сообщество?» (ценностная установка); </a:t>
            </a:r>
            <a:endParaRPr lang="ru-MD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MD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MD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 имя кого существует сообщество?» (смысловая установка).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167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www.b17.ru/foto/article/2668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7429" y="1874657"/>
            <a:ext cx="508635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1817" y="444871"/>
            <a:ext cx="10076873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MD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ПРОФЕССИОНАЛЬНОЕ ОБЩЕНИЕ</a:t>
            </a:r>
            <a:r>
              <a:rPr lang="ru-MD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MD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«ПСИХОЛОГ КОНСУЛЬТАНТ– КЛИЕНТ»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6327" y="1247234"/>
            <a:ext cx="7167418" cy="2595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MD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профессии психолога важнейшее значение имеет качество отношений, которые формируются в процессе общения консультанта и клиента. </a:t>
            </a:r>
            <a:endParaRPr lang="ru-MD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MD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MD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Профессия </a:t>
            </a:r>
            <a:r>
              <a:rPr lang="ru-MD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психолога-консультанта в основе своей имеет </a:t>
            </a:r>
            <a:r>
              <a:rPr lang="ru-MD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субъект-субъектные отношения </a:t>
            </a:r>
            <a:r>
              <a:rPr lang="ru-MD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клиентом</a:t>
            </a:r>
            <a:r>
              <a:rPr lang="ru-MD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MD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MD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это значит?? Вопрос к аудитории!))</a:t>
            </a:r>
            <a:endParaRPr lang="en-US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6" name="Picture 4" descr="Нет описания фото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54" y="3995218"/>
            <a:ext cx="4978401" cy="2776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73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9382" y="435676"/>
            <a:ext cx="11545454" cy="3912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MD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осуществления профессионального общения необходима </a:t>
            </a:r>
            <a:r>
              <a:rPr lang="ru-MD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сформированность</a:t>
            </a:r>
            <a:r>
              <a:rPr lang="ru-MD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MD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личностных качеств </a:t>
            </a:r>
            <a:r>
              <a:rPr lang="ru-MD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консультанта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MD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MD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Анализ литературных данных позволил выделить наиболее часто упоминаемые качества</a:t>
            </a:r>
            <a:r>
              <a:rPr lang="ru-MD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MD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энтузиазм, уверенность в себе, личная сила, </a:t>
            </a:r>
            <a:r>
              <a:rPr lang="ru-MD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эмпатия</a:t>
            </a:r>
            <a:r>
              <a:rPr lang="ru-MD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открытость, честность, стремление к новому, самопознание, уважение личности клиента, стремление к развитию личности клиента, ориентация на клиента</a:t>
            </a:r>
            <a:r>
              <a:rPr lang="ru-MD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MD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Обобщая требования, предъявляемые к личности консультанта, можно утверждать, что эффективный консультант – прежде всего зрелая личность. Л. Б. Шнейдер выделяет 3 важных постулата квалифицированного психологического </a:t>
            </a:r>
            <a:r>
              <a:rPr lang="ru-MD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консультанта: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0"/>
              </a:spcAft>
              <a:buAutoNum type="arabicPeriod"/>
            </a:pPr>
            <a:r>
              <a:rPr lang="ru-MD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Личная </a:t>
            </a:r>
            <a:r>
              <a:rPr lang="ru-MD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зрелость консультанта. </a:t>
            </a:r>
            <a:endParaRPr lang="ru-MD" i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MD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MD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Социальная зрелость консультанта. 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MD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Зрелость консультанта – это процесс, а не состояние.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100" name="Picture 4" descr="Нет описания фото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782" y="3182791"/>
            <a:ext cx="3675209" cy="3675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4126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1745" y="226037"/>
            <a:ext cx="6179128" cy="56903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MD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С. </a:t>
            </a:r>
            <a:r>
              <a:rPr lang="ru-MD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Патерсон</a:t>
            </a:r>
            <a:r>
              <a:rPr lang="ru-MD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указывает также на целый ряд причин, по которым консультанту следует избегать оказывать воздействие на ценности </a:t>
            </a:r>
            <a:r>
              <a:rPr lang="ru-MD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клиента: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SymbolMT"/>
                <a:cs typeface="Times New Roman" panose="02020603050405020304" pitchFamily="18" charset="0"/>
              </a:rPr>
              <a:t> </a:t>
            </a:r>
            <a:r>
              <a:rPr lang="ru-MD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жизненная философия каждого индивида уникальна, и нежелательно навязывать ее другим;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SymbolMT"/>
                <a:cs typeface="Times New Roman" panose="02020603050405020304" pitchFamily="18" charset="0"/>
              </a:rPr>
              <a:t> </a:t>
            </a:r>
            <a:r>
              <a:rPr lang="ru-MD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 один консультант не может утверждать, что имеет полностью развитую, адекватную философию жизни;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SymbolMT"/>
                <a:cs typeface="Times New Roman" panose="02020603050405020304" pitchFamily="18" charset="0"/>
              </a:rPr>
              <a:t> </a:t>
            </a:r>
            <a:r>
              <a:rPr lang="ru-MD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наиболее подходящие места для усвоения ценностей – это семья, церковь и школа, а не кабинет консультанта;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SymbolMT"/>
                <a:cs typeface="Times New Roman" panose="02020603050405020304" pitchFamily="18" charset="0"/>
              </a:rPr>
              <a:t> </a:t>
            </a:r>
            <a:r>
              <a:rPr lang="ru-MD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индивид развивает собственную этическую систему, пользуясь не одним источником и не за один день, а под влиянием многих жизненных факторов и в течение длительного отрезка времени;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SymbolMT"/>
                <a:cs typeface="Times New Roman" panose="02020603050405020304" pitchFamily="18" charset="0"/>
              </a:rPr>
              <a:t> </a:t>
            </a:r>
            <a:r>
              <a:rPr lang="ru-MD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никто не может воспрепятствовать другому человеку в формировании уникальной философии жизни, которая была бы для него самой осмысленной;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SymbolMT"/>
                <a:cs typeface="Times New Roman" panose="02020603050405020304" pitchFamily="18" charset="0"/>
              </a:rPr>
              <a:t> </a:t>
            </a:r>
            <a:r>
              <a:rPr lang="ru-MD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клиент имеет право на неприятие этических принципов и философии жизни другого лица.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Василий Шуйский on Twitter: &amp;quot;Аладдин у психолога #картинка #прикол… &amp;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922" y="753280"/>
            <a:ext cx="5187085" cy="4486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9252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7926" y="341714"/>
            <a:ext cx="11296073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MD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РАССУЖДЕНИЕ О ЦЕННОСТЯХ ПОРОЖДАЕТ ВОПРОС О ВОЗМОЖНЫХ ПОЗИЦИЯХ ПСИХОЛОГА-КОНСУЛЬТАНТА</a:t>
            </a:r>
            <a:endParaRPr lang="en-US" sz="20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MD" sz="20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MD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ru-M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В. </a:t>
            </a:r>
            <a:r>
              <a:rPr lang="ru-MD" sz="20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Самоукина</a:t>
            </a:r>
            <a:r>
              <a:rPr lang="ru-MD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выделила </a:t>
            </a:r>
            <a:r>
              <a:rPr lang="ru-M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описала пять приемлемых позиций психолога-консультанта в консультативном диалоге: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M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ru-MD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Психолог – нейтральный советчик</a:t>
            </a:r>
            <a:r>
              <a:rPr lang="ru-M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M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ru-MD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Психолог-программист. </a:t>
            </a:r>
            <a:endParaRPr lang="ru-MD" sz="2000" i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MD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M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MD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Психолог-слушатель</a:t>
            </a:r>
            <a:r>
              <a:rPr lang="ru-M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MD" sz="20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MD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M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MD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Психолог-зеркало</a:t>
            </a:r>
            <a:r>
              <a:rPr lang="ru-M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M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ru-MD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Психолог-катализатор</a:t>
            </a:r>
            <a:r>
              <a:rPr lang="ru-M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Психологические приколы)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446" y="3727256"/>
            <a:ext cx="5201516" cy="3051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Психологические приколы)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4189" y="1716551"/>
            <a:ext cx="4049810" cy="5062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7065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0145" y="316004"/>
            <a:ext cx="11277600" cy="1277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MD" b="1" i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Задание для самоанализа «Этическая дилемма»</a:t>
            </a:r>
            <a:endParaRPr lang="en-US" sz="1600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MD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Вспомните ситуацию из вашей учебной, профессиональной или личной жизни, в которой вы столкнулись с этической дилеммой.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MD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Подробно ответьте на следующие вопросы</a:t>
            </a:r>
            <a:r>
              <a:rPr lang="ru-MD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Уместен ли юмор на консультациях психолога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8920" y="1953490"/>
            <a:ext cx="37719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40145" y="1777923"/>
            <a:ext cx="7684654" cy="4537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MD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Детально опишите ситуацию. Кто был включен в ситуацию, кроме вас? Каковы были ваши действия? Каковы были действия других людей? Каковы были обстоятельства, в которых происходила данная ситуация?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MD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Сформулируйте, в чем состояло этическое противоречие именно для вас?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MD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Почему данная ситуация вызвала этическое противоречие?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MD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Какую стратегию поведения вы выбрали?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MD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Почему вы выбрали именно данную стратегию? Это было вашим собственным решением или на это повлияли непреодолимые обстоятельства?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MD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Каковы были результаты ваших действий?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MD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В то время, вы полагали, что поступили правильно?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MD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Какие чувства преобладали у вас в ходе ситуации? Какие чувства остались сейчас?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MD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Обращаясь к ситуации сейчас, сделали бы вы что-то иначе?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MD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10.Какой вывод можно сделать из всей ситуации?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3478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0073" y="261633"/>
            <a:ext cx="11822545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Уважаемые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коллеги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algn="just"/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Ответьте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мне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один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уже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ничего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понимаю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Несколько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назад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работала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психологом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одной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фирме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этой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фирмы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сути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понимал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чем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состоять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вообще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узнал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меня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стали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смотреть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прокаженную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разговоры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мне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прекращались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Конечно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кого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секрет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стране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сих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психологам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относятся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настороженно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путают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психиатрами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т.п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такой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степени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!!! А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поговорила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директором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его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пожеланиях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моей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работе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мне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стало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ясно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хотел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составляла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всех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сотрудников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результатам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различных</a:t>
            </a:r>
            <a:r>
              <a:rPr lang="ru-MD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тестов. И от итогов этих характеристик зависела ротация персонала, увольнения и т.д.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То, что психологи на фирмах составляют личностные характеристики, для меня, конечно же, не новость, но существует элементарная этика психолога, так же, как и у врачей!? Имеем же мы право сообщать директору только то, что ему позволено знать о своем сотруднике, а не все со личные проблемы? И вообще: что мы можем говорить о персонале, а что - нет? Как выяснилось потом, на этой фирме до меня уже работали психологи, которые про этику особо, наверное, не вспоминали. Некоторую диагностику я проводила, конечно, но четко определяла, что сообщать директору, а что-нет,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Буквально на днях вопрос об этике у меня возник снова, но уже при некоторых других обстоятельствах. От фирмы, в которой я сейчас работаю, посылали сотрудников на тренинг-семинар. Тема "Психология продаж". Все ничего-изучали типы клиентов, типы восприятия, начальный уровень НЛП, друг на друге тренировались и т.д. Вчера состоялось общее подведение итогов обучения, и руководитель этого центра в присутствии всех участников, наших директоров, давал характеристику каждому из участников тренинга. Характеристики были такие: этот товарищ у вас консерватор: этот - единственный сотрудник, кто может повести за собой. революционер, так сказать и т.д. У нас народ потом долго обсуждал, кого, мягко сказать, поругали, а кого похвалили.</a:t>
            </a:r>
            <a:endParaRPr lang="ru-RU" dirty="0" smtClean="0"/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Очень хотелось бы узнать ваши мнения относительно этих двух случаев и этики психолога в целом. Поскольку я имею не очень большой стаж психолога и, наверное, могу чего-то не понимать в этом.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159435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1097</Words>
  <Application>Microsoft Office PowerPoint</Application>
  <PresentationFormat>Широкоэкранный</PresentationFormat>
  <Paragraphs>59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SymbolMT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Olga</dc:creator>
  <cp:lastModifiedBy>Olga</cp:lastModifiedBy>
  <cp:revision>4</cp:revision>
  <dcterms:created xsi:type="dcterms:W3CDTF">2021-09-12T16:43:37Z</dcterms:created>
  <dcterms:modified xsi:type="dcterms:W3CDTF">2022-09-11T13:24:06Z</dcterms:modified>
</cp:coreProperties>
</file>