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30"/>
  </p:notesMasterIdLst>
  <p:sldIdLst>
    <p:sldId id="256" r:id="rId2"/>
    <p:sldId id="257" r:id="rId3"/>
    <p:sldId id="271" r:id="rId4"/>
    <p:sldId id="296" r:id="rId5"/>
    <p:sldId id="301" r:id="rId6"/>
    <p:sldId id="295" r:id="rId7"/>
    <p:sldId id="297" r:id="rId8"/>
    <p:sldId id="298" r:id="rId9"/>
    <p:sldId id="299" r:id="rId10"/>
    <p:sldId id="300" r:id="rId11"/>
    <p:sldId id="262" r:id="rId12"/>
    <p:sldId id="283" r:id="rId13"/>
    <p:sldId id="265" r:id="rId14"/>
    <p:sldId id="268" r:id="rId15"/>
    <p:sldId id="270" r:id="rId16"/>
    <p:sldId id="285" r:id="rId17"/>
    <p:sldId id="277" r:id="rId18"/>
    <p:sldId id="278" r:id="rId19"/>
    <p:sldId id="286" r:id="rId20"/>
    <p:sldId id="287" r:id="rId21"/>
    <p:sldId id="288" r:id="rId22"/>
    <p:sldId id="289" r:id="rId23"/>
    <p:sldId id="291" r:id="rId24"/>
    <p:sldId id="292" r:id="rId25"/>
    <p:sldId id="293" r:id="rId26"/>
    <p:sldId id="294" r:id="rId27"/>
    <p:sldId id="272" r:id="rId28"/>
    <p:sldId id="27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DC0FB-97E8-492F-8487-EBE5D813B87F}" type="datetimeFigureOut">
              <a:rPr lang="ro-RO" smtClean="0"/>
              <a:t>15.10.2025</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6DD7E4-B01B-4929-84B4-AFABAFEB4139}" type="slidenum">
              <a:rPr lang="ro-RO" smtClean="0"/>
              <a:t>‹#›</a:t>
            </a:fld>
            <a:endParaRPr lang="ro-RO"/>
          </a:p>
        </p:txBody>
      </p:sp>
    </p:spTree>
    <p:extLst>
      <p:ext uri="{BB962C8B-B14F-4D97-AF65-F5344CB8AC3E}">
        <p14:creationId xmlns:p14="http://schemas.microsoft.com/office/powerpoint/2010/main" val="153961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0C45977-490B-4723-9F63-02B3E636EA47}" type="datetimeFigureOut">
              <a:rPr lang="ro-RO" smtClean="0"/>
              <a:t>15.10.2025</a:t>
            </a:fld>
            <a:endParaRPr lang="ro-RO"/>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o-RO"/>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B8C6AED-6E9A-46C4-AE28-791F4DD469E7}" type="slidenum">
              <a:rPr lang="ro-RO" smtClean="0"/>
              <a:t>‹#›</a:t>
            </a:fld>
            <a:endParaRPr lang="ro-RO"/>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94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45977-490B-4723-9F63-02B3E636EA47}" type="datetimeFigureOut">
              <a:rPr lang="ro-RO" smtClean="0"/>
              <a:t>15.10.2025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29275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45977-490B-4723-9F63-02B3E636EA47}" type="datetimeFigureOut">
              <a:rPr lang="ro-RO" smtClean="0"/>
              <a:t>15.10.2025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205412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45977-490B-4723-9F63-02B3E636EA47}" type="datetimeFigureOut">
              <a:rPr lang="ro-RO" smtClean="0"/>
              <a:t>15.10.2025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39238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45977-490B-4723-9F63-02B3E636EA47}" type="datetimeFigureOut">
              <a:rPr lang="ro-RO" smtClean="0"/>
              <a:t>15.10.2025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B8C6AED-6E9A-46C4-AE28-791F4DD469E7}" type="slidenum">
              <a:rPr lang="ro-RO" smtClean="0"/>
              <a:t>‹#›</a:t>
            </a:fld>
            <a:endParaRPr lang="ro-RO"/>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45977-490B-4723-9F63-02B3E636EA47}" type="datetimeFigureOut">
              <a:rPr lang="ro-RO" smtClean="0"/>
              <a:t>15.10.2025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335288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C45977-490B-4723-9F63-02B3E636EA47}" type="datetimeFigureOut">
              <a:rPr lang="ro-RO" smtClean="0"/>
              <a:t>15.10.2025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285740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45977-490B-4723-9F63-02B3E636EA47}" type="datetimeFigureOut">
              <a:rPr lang="ro-RO" smtClean="0"/>
              <a:t>15.10.2025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169353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45977-490B-4723-9F63-02B3E636EA47}" type="datetimeFigureOut">
              <a:rPr lang="ro-RO" smtClean="0"/>
              <a:t>15.10.2025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149144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0C45977-490B-4723-9F63-02B3E636EA47}" type="datetimeFigureOut">
              <a:rPr lang="ro-RO" smtClean="0"/>
              <a:t>15.10.2025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359427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0C45977-490B-4723-9F63-02B3E636EA47}" type="datetimeFigureOut">
              <a:rPr lang="ro-RO" smtClean="0"/>
              <a:t>15.10.2025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B8C6AED-6E9A-46C4-AE28-791F4DD469E7}" type="slidenum">
              <a:rPr lang="ro-RO" smtClean="0"/>
              <a:t>‹#›</a:t>
            </a:fld>
            <a:endParaRPr lang="ro-RO"/>
          </a:p>
        </p:txBody>
      </p:sp>
    </p:spTree>
    <p:extLst>
      <p:ext uri="{BB962C8B-B14F-4D97-AF65-F5344CB8AC3E}">
        <p14:creationId xmlns:p14="http://schemas.microsoft.com/office/powerpoint/2010/main" val="347685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0C45977-490B-4723-9F63-02B3E636EA47}" type="datetimeFigureOut">
              <a:rPr lang="ro-RO" smtClean="0"/>
              <a:t>15.10.2025</a:t>
            </a:fld>
            <a:endParaRPr lang="ro-RO"/>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o-RO"/>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B8C6AED-6E9A-46C4-AE28-791F4DD469E7}" type="slidenum">
              <a:rPr lang="ro-RO" smtClean="0"/>
              <a:t>‹#›</a:t>
            </a:fld>
            <a:endParaRPr lang="ro-RO"/>
          </a:p>
        </p:txBody>
      </p:sp>
    </p:spTree>
    <p:extLst>
      <p:ext uri="{BB962C8B-B14F-4D97-AF65-F5344CB8AC3E}">
        <p14:creationId xmlns:p14="http://schemas.microsoft.com/office/powerpoint/2010/main" val="102359845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9EB8-D26E-40BF-BDAD-67CB581D93E4}"/>
              </a:ext>
            </a:extLst>
          </p:cNvPr>
          <p:cNvSpPr>
            <a:spLocks noGrp="1"/>
          </p:cNvSpPr>
          <p:nvPr>
            <p:ph type="ctrTitle"/>
          </p:nvPr>
        </p:nvSpPr>
        <p:spPr/>
        <p:txBody>
          <a:bodyPr/>
          <a:lstStyle/>
          <a:p>
            <a:r>
              <a:rPr lang="en-US" b="1" dirty="0"/>
              <a:t>PHRASES AND CLAUSES</a:t>
            </a:r>
            <a:endParaRPr lang="ro-RO" b="1" dirty="0"/>
          </a:p>
        </p:txBody>
      </p:sp>
      <p:sp>
        <p:nvSpPr>
          <p:cNvPr id="3" name="Subtitle 2">
            <a:extLst>
              <a:ext uri="{FF2B5EF4-FFF2-40B4-BE49-F238E27FC236}">
                <a16:creationId xmlns:a16="http://schemas.microsoft.com/office/drawing/2014/main" id="{E12757B0-7068-458C-8D83-BF8ECCBF1F4E}"/>
              </a:ext>
            </a:extLst>
          </p:cNvPr>
          <p:cNvSpPr>
            <a:spLocks noGrp="1"/>
          </p:cNvSpPr>
          <p:nvPr>
            <p:ph type="subTitle" idx="1"/>
          </p:nvPr>
        </p:nvSpPr>
        <p:spPr/>
        <p:txBody>
          <a:bodyPr/>
          <a:lstStyle/>
          <a:p>
            <a:endParaRPr lang="en-US" dirty="0"/>
          </a:p>
          <a:p>
            <a:pPr algn="r"/>
            <a:r>
              <a:rPr lang="en-US" dirty="0"/>
              <a:t>PhD DORINA MACOVEI</a:t>
            </a:r>
            <a:endParaRPr lang="ro-RO" dirty="0"/>
          </a:p>
        </p:txBody>
      </p:sp>
    </p:spTree>
    <p:extLst>
      <p:ext uri="{BB962C8B-B14F-4D97-AF65-F5344CB8AC3E}">
        <p14:creationId xmlns:p14="http://schemas.microsoft.com/office/powerpoint/2010/main" val="164683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3DEA39-FD16-4A75-95C0-FB450947ACD1}"/>
              </a:ext>
            </a:extLst>
          </p:cNvPr>
          <p:cNvSpPr/>
          <p:nvPr/>
        </p:nvSpPr>
        <p:spPr>
          <a:xfrm>
            <a:off x="590550" y="1906948"/>
            <a:ext cx="11010900" cy="3044103"/>
          </a:xfrm>
          <a:prstGeom prst="rect">
            <a:avLst/>
          </a:prstGeom>
        </p:spPr>
        <p:txBody>
          <a:bodyPr wrap="square">
            <a:spAutoFit/>
          </a:bodyPr>
          <a:lstStyle/>
          <a:p>
            <a:pPr>
              <a:lnSpc>
                <a:spcPct val="107000"/>
              </a:lnSpc>
              <a:spcAft>
                <a:spcPts val="800"/>
              </a:spcAft>
            </a:pPr>
            <a:r>
              <a:rPr lang="ro-RO" sz="2400" b="1" dirty="0" err="1">
                <a:latin typeface="Georgia" panose="02040502050405020303" pitchFamily="18" charset="0"/>
                <a:ea typeface="Calibri" panose="020F0502020204030204" pitchFamily="34" charset="0"/>
                <a:cs typeface="Times New Roman" panose="02020603050405020304" pitchFamily="18" charset="0"/>
              </a:rPr>
              <a:t>Participle</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phrases</a:t>
            </a:r>
            <a:r>
              <a:rPr lang="ro-RO" sz="2400" dirty="0">
                <a:latin typeface="Georgia" panose="02040502050405020303" pitchFamily="18" charset="0"/>
                <a:ea typeface="Calibri" panose="020F0502020204030204" pitchFamily="34" charset="0"/>
                <a:cs typeface="Times New Roman" panose="02020603050405020304" pitchFamily="18" charset="0"/>
              </a:rPr>
              <a:t> are </a:t>
            </a:r>
            <a:r>
              <a:rPr lang="ro-RO" sz="2400" dirty="0" err="1">
                <a:latin typeface="Georgia" panose="02040502050405020303" pitchFamily="18" charset="0"/>
                <a:ea typeface="Calibri" panose="020F0502020204030204" pitchFamily="34" charset="0"/>
                <a:cs typeface="Times New Roman" panose="02020603050405020304" pitchFamily="18" charset="0"/>
              </a:rPr>
              <a:t>created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when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participles</a:t>
            </a:r>
            <a:r>
              <a:rPr lang="ro-RO" sz="2400" dirty="0">
                <a:latin typeface="Georgia" panose="02040502050405020303" pitchFamily="18" charset="0"/>
                <a:ea typeface="Calibri" panose="020F0502020204030204" pitchFamily="34" charset="0"/>
                <a:cs typeface="Times New Roman" panose="02020603050405020304" pitchFamily="18" charset="0"/>
              </a:rPr>
              <a:t> are </a:t>
            </a:r>
            <a:r>
              <a:rPr lang="ro-RO" sz="2400" dirty="0" err="1">
                <a:latin typeface="Georgia" panose="02040502050405020303" pitchFamily="18" charset="0"/>
                <a:ea typeface="Calibri" panose="020F0502020204030204" pitchFamily="34" charset="0"/>
                <a:cs typeface="Times New Roman" panose="02020603050405020304" pitchFamily="18" charset="0"/>
              </a:rPr>
              <a:t>accompanied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by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any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modifiers</a:t>
            </a:r>
            <a:r>
              <a:rPr lang="ro-RO" sz="2400" dirty="0">
                <a:latin typeface="Georgia" panose="02040502050405020303" pitchFamily="18" charset="0"/>
                <a:ea typeface="Calibri" panose="020F0502020204030204" pitchFamily="34" charset="0"/>
                <a:cs typeface="Times New Roman" panose="02020603050405020304" pitchFamily="18" charset="0"/>
              </a:rPr>
              <a:t> or </a:t>
            </a:r>
            <a:r>
              <a:rPr lang="ro-RO" sz="2400" dirty="0" err="1">
                <a:latin typeface="Georgia" panose="02040502050405020303" pitchFamily="18" charset="0"/>
                <a:ea typeface="Calibri" panose="020F0502020204030204" pitchFamily="34" charset="0"/>
                <a:cs typeface="Times New Roman" panose="02020603050405020304" pitchFamily="18" charset="0"/>
              </a:rPr>
              <a:t>objects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Past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and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present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participles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without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modifiers</a:t>
            </a:r>
            <a:r>
              <a:rPr lang="ro-RO" sz="2400" dirty="0">
                <a:latin typeface="Georgia" panose="02040502050405020303" pitchFamily="18" charset="0"/>
                <a:ea typeface="Calibri" panose="020F0502020204030204" pitchFamily="34" charset="0"/>
                <a:cs typeface="Times New Roman" panose="02020603050405020304" pitchFamily="18" charset="0"/>
              </a:rPr>
              <a:t> or </a:t>
            </a:r>
            <a:r>
              <a:rPr lang="ro-RO" sz="2400" dirty="0" err="1">
                <a:latin typeface="Georgia" panose="02040502050405020303" pitchFamily="18" charset="0"/>
                <a:ea typeface="Calibri" panose="020F0502020204030204" pitchFamily="34" charset="0"/>
                <a:cs typeface="Times New Roman" panose="02020603050405020304" pitchFamily="18" charset="0"/>
              </a:rPr>
              <a:t>objects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can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be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used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to</a:t>
            </a:r>
            <a:r>
              <a:rPr lang="ro-RO" sz="2400" dirty="0">
                <a:latin typeface="Georgia" panose="02040502050405020303" pitchFamily="18" charset="0"/>
                <a:ea typeface="Calibri" panose="020F0502020204030204" pitchFamily="34" charset="0"/>
                <a:cs typeface="Times New Roman" panose="02020603050405020304" pitchFamily="18" charset="0"/>
              </a:rPr>
              <a:t> create </a:t>
            </a:r>
            <a:r>
              <a:rPr lang="ro-RO" sz="2400" dirty="0" err="1">
                <a:latin typeface="Georgia" panose="02040502050405020303" pitchFamily="18" charset="0"/>
                <a:ea typeface="Calibri" panose="020F0502020204030204" pitchFamily="34" charset="0"/>
                <a:cs typeface="Times New Roman" panose="02020603050405020304" pitchFamily="18" charset="0"/>
              </a:rPr>
              <a:t>different</a:t>
            </a:r>
            <a:r>
              <a:rPr lang="ro-RO" sz="2400" dirty="0">
                <a:latin typeface="Georgia" panose="02040502050405020303" pitchFamily="18" charset="0"/>
                <a:ea typeface="Calibri" panose="020F0502020204030204" pitchFamily="34" charset="0"/>
                <a:cs typeface="Times New Roman" panose="02020603050405020304" pitchFamily="18" charset="0"/>
              </a:rPr>
              <a:t> verb </a:t>
            </a:r>
            <a:r>
              <a:rPr lang="ro-RO" sz="2400" dirty="0" err="1">
                <a:latin typeface="Georgia" panose="02040502050405020303" pitchFamily="18" charset="0"/>
                <a:ea typeface="Calibri" panose="020F0502020204030204" pitchFamily="34" charset="0"/>
                <a:cs typeface="Times New Roman" panose="02020603050405020304" pitchFamily="18" charset="0"/>
              </a:rPr>
              <a:t>tenses</a:t>
            </a:r>
            <a:r>
              <a:rPr lang="ro-RO" sz="2400" dirty="0">
                <a:latin typeface="Georgia" panose="02040502050405020303" pitchFamily="18" charset="0"/>
                <a:ea typeface="Calibri" panose="020F0502020204030204" pitchFamily="34" charset="0"/>
                <a:cs typeface="Times New Roman" panose="02020603050405020304" pitchFamily="18" charset="0"/>
              </a:rPr>
              <a:t>, but </a:t>
            </a:r>
            <a:r>
              <a:rPr lang="ro-RO" sz="2400" dirty="0" err="1">
                <a:latin typeface="Georgia" panose="02040502050405020303" pitchFamily="18" charset="0"/>
                <a:ea typeface="Calibri" panose="020F0502020204030204" pitchFamily="34" charset="0"/>
                <a:cs typeface="Times New Roman" panose="02020603050405020304" pitchFamily="18" charset="0"/>
              </a:rPr>
              <a:t>they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can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also</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function</a:t>
            </a:r>
            <a:r>
              <a:rPr lang="ro-RO" sz="2400" dirty="0">
                <a:latin typeface="Georgia" panose="02040502050405020303" pitchFamily="18" charset="0"/>
                <a:ea typeface="Calibri" panose="020F0502020204030204" pitchFamily="34" charset="0"/>
                <a:cs typeface="Times New Roman" panose="02020603050405020304" pitchFamily="18" charset="0"/>
              </a:rPr>
              <a:t> as </a:t>
            </a:r>
            <a:r>
              <a:rPr lang="ro-RO" sz="2400" dirty="0" err="1">
                <a:latin typeface="Georgia" panose="02040502050405020303" pitchFamily="18" charset="0"/>
                <a:ea typeface="Calibri" panose="020F0502020204030204" pitchFamily="34" charset="0"/>
                <a:cs typeface="Times New Roman" panose="02020603050405020304" pitchFamily="18" charset="0"/>
              </a:rPr>
              <a:t>adjectives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Participle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phrases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however</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can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only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function</a:t>
            </a:r>
            <a:r>
              <a:rPr lang="ro-RO" sz="2400" dirty="0">
                <a:latin typeface="Georgia" panose="02040502050405020303" pitchFamily="18" charset="0"/>
                <a:ea typeface="Calibri" panose="020F0502020204030204" pitchFamily="34" charset="0"/>
                <a:cs typeface="Times New Roman" panose="02020603050405020304" pitchFamily="18" charset="0"/>
              </a:rPr>
              <a:t> as </a:t>
            </a:r>
            <a:r>
              <a:rPr lang="ro-RO" sz="2400" dirty="0" err="1">
                <a:latin typeface="Georgia" panose="02040502050405020303" pitchFamily="18" charset="0"/>
                <a:ea typeface="Calibri" panose="020F0502020204030204" pitchFamily="34" charset="0"/>
                <a:cs typeface="Times New Roman" panose="02020603050405020304" pitchFamily="18" charset="0"/>
              </a:rPr>
              <a:t>adjectives</a:t>
            </a:r>
            <a:r>
              <a:rPr lang="ro-RO" sz="2400" dirty="0">
                <a:latin typeface="Georgia" panose="02040502050405020303" pitchFamily="18" charset="0"/>
                <a:ea typeface="Calibri" panose="020F0502020204030204" pitchFamily="34" charset="0"/>
                <a:cs typeface="Times New Roman" panose="02020603050405020304" pitchFamily="18" charset="0"/>
              </a:rPr>
              <a:t> in a </a:t>
            </a:r>
            <a:r>
              <a:rPr lang="ro-RO" sz="2400" dirty="0" err="1">
                <a:latin typeface="Georgia" panose="02040502050405020303" pitchFamily="18" charset="0"/>
                <a:ea typeface="Calibri" panose="020F0502020204030204" pitchFamily="34" charset="0"/>
                <a:cs typeface="Times New Roman" panose="02020603050405020304" pitchFamily="18" charset="0"/>
              </a:rPr>
              <a:t>sentence</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My</a:t>
            </a:r>
            <a:r>
              <a:rPr lang="ro-RO" sz="2400" dirty="0">
                <a:latin typeface="Georgia" panose="02040502050405020303" pitchFamily="18" charset="0"/>
                <a:ea typeface="Calibri" panose="020F0502020204030204" pitchFamily="34" charset="0"/>
                <a:cs typeface="Times New Roman" panose="02020603050405020304" pitchFamily="18" charset="0"/>
              </a:rPr>
              <a:t> car, </a:t>
            </a:r>
            <a:r>
              <a:rPr lang="ro-RO" sz="2400" b="1" dirty="0" err="1">
                <a:latin typeface="Georgia" panose="02040502050405020303" pitchFamily="18" charset="0"/>
                <a:ea typeface="Calibri" panose="020F0502020204030204" pitchFamily="34" charset="0"/>
                <a:cs typeface="Times New Roman" panose="02020603050405020304" pitchFamily="18" charset="0"/>
              </a:rPr>
              <a:t>destroyed</a:t>
            </a:r>
            <a:r>
              <a:rPr lang="ro-RO" sz="2400" b="1" dirty="0">
                <a:latin typeface="Georgia" panose="02040502050405020303" pitchFamily="18" charset="0"/>
                <a:ea typeface="Calibri" panose="020F0502020204030204" pitchFamily="34" charset="0"/>
                <a:cs typeface="Times New Roman" panose="02020603050405020304" pitchFamily="18" charset="0"/>
              </a:rPr>
              <a:t> in </a:t>
            </a:r>
            <a:r>
              <a:rPr lang="ro-RO" sz="2400" b="1" dirty="0" err="1">
                <a:latin typeface="Georgia" panose="02040502050405020303" pitchFamily="18" charset="0"/>
                <a:ea typeface="Calibri" panose="020F0502020204030204" pitchFamily="34" charset="0"/>
                <a:cs typeface="Times New Roman" panose="02020603050405020304" pitchFamily="18" charset="0"/>
              </a:rPr>
              <a:t>the</a:t>
            </a:r>
            <a:r>
              <a:rPr lang="ro-RO" sz="2400" b="1" dirty="0">
                <a:latin typeface="Georgia" panose="02040502050405020303" pitchFamily="18" charset="0"/>
                <a:ea typeface="Calibri" panose="020F0502020204030204" pitchFamily="34" charset="0"/>
                <a:cs typeface="Times New Roman" panose="02020603050405020304" pitchFamily="18" charset="0"/>
              </a:rPr>
              <a:t> accident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was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taken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away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by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tow</a:t>
            </a:r>
            <a:r>
              <a:rPr lang="ro-RO" sz="2400" dirty="0">
                <a:latin typeface="Georgia" panose="02040502050405020303" pitchFamily="18" charset="0"/>
                <a:ea typeface="Calibri" panose="020F0502020204030204" pitchFamily="34" charset="0"/>
                <a:cs typeface="Times New Roman" panose="02020603050405020304" pitchFamily="18" charset="0"/>
              </a:rPr>
              <a:t> truck.”</a:t>
            </a:r>
            <a:endParaRPr lang="ro-R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Participants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breaking</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the</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rules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will</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be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removed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from</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competition</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005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B5B5DE-7374-4E85-AFA4-444F26064235}"/>
              </a:ext>
            </a:extLst>
          </p:cNvPr>
          <p:cNvPicPr>
            <a:picLocks noChangeAspect="1"/>
          </p:cNvPicPr>
          <p:nvPr/>
        </p:nvPicPr>
        <p:blipFill rotWithShape="1">
          <a:blip r:embed="rId2"/>
          <a:srcRect b="61946"/>
          <a:stretch/>
        </p:blipFill>
        <p:spPr>
          <a:xfrm>
            <a:off x="244874" y="1788167"/>
            <a:ext cx="11702252" cy="1338491"/>
          </a:xfrm>
          <a:prstGeom prst="rect">
            <a:avLst/>
          </a:prstGeom>
        </p:spPr>
      </p:pic>
      <p:sp>
        <p:nvSpPr>
          <p:cNvPr id="3" name="TextBox 2">
            <a:extLst>
              <a:ext uri="{FF2B5EF4-FFF2-40B4-BE49-F238E27FC236}">
                <a16:creationId xmlns:a16="http://schemas.microsoft.com/office/drawing/2014/main" id="{3FA604AA-76C1-41CA-B77D-164D0F09C01D}"/>
              </a:ext>
            </a:extLst>
          </p:cNvPr>
          <p:cNvSpPr txBox="1"/>
          <p:nvPr/>
        </p:nvSpPr>
        <p:spPr>
          <a:xfrm>
            <a:off x="816077" y="747252"/>
            <a:ext cx="7816645" cy="769441"/>
          </a:xfrm>
          <a:prstGeom prst="rect">
            <a:avLst/>
          </a:prstGeom>
          <a:noFill/>
        </p:spPr>
        <p:txBody>
          <a:bodyPr wrap="square" rtlCol="0">
            <a:spAutoFit/>
          </a:bodyPr>
          <a:lstStyle/>
          <a:p>
            <a:r>
              <a:rPr lang="en-US" sz="4400" dirty="0"/>
              <a:t>CLAUSES</a:t>
            </a:r>
            <a:endParaRPr lang="ro-RO" dirty="0"/>
          </a:p>
        </p:txBody>
      </p:sp>
      <p:pic>
        <p:nvPicPr>
          <p:cNvPr id="4" name="Picture 3">
            <a:extLst>
              <a:ext uri="{FF2B5EF4-FFF2-40B4-BE49-F238E27FC236}">
                <a16:creationId xmlns:a16="http://schemas.microsoft.com/office/drawing/2014/main" id="{E7079E7B-705D-47D9-823C-60617BE09EC5}"/>
              </a:ext>
            </a:extLst>
          </p:cNvPr>
          <p:cNvPicPr>
            <a:picLocks noChangeAspect="1"/>
          </p:cNvPicPr>
          <p:nvPr/>
        </p:nvPicPr>
        <p:blipFill rotWithShape="1">
          <a:blip r:embed="rId3"/>
          <a:srcRect t="65722"/>
          <a:stretch/>
        </p:blipFill>
        <p:spPr>
          <a:xfrm>
            <a:off x="244874" y="3879913"/>
            <a:ext cx="11705335" cy="1205783"/>
          </a:xfrm>
          <a:prstGeom prst="rect">
            <a:avLst/>
          </a:prstGeom>
        </p:spPr>
      </p:pic>
    </p:spTree>
    <p:extLst>
      <p:ext uri="{BB962C8B-B14F-4D97-AF65-F5344CB8AC3E}">
        <p14:creationId xmlns:p14="http://schemas.microsoft.com/office/powerpoint/2010/main" val="3083738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437A69-C949-466B-ADEE-608A45A2E386}"/>
              </a:ext>
            </a:extLst>
          </p:cNvPr>
          <p:cNvSpPr/>
          <p:nvPr/>
        </p:nvSpPr>
        <p:spPr>
          <a:xfrm>
            <a:off x="1825126" y="1536174"/>
            <a:ext cx="10589342" cy="3785652"/>
          </a:xfrm>
          <a:prstGeom prst="rect">
            <a:avLst/>
          </a:prstGeom>
        </p:spPr>
        <p:txBody>
          <a:bodyPr wrap="square">
            <a:spAutoFit/>
          </a:bodyPr>
          <a:lstStyle/>
          <a:p>
            <a:r>
              <a:rPr lang="en-US" sz="2400" dirty="0">
                <a:latin typeface="Georgia" panose="02040502050405020303" pitchFamily="18" charset="0"/>
              </a:rPr>
              <a:t>Four different kinds of main clauses:</a:t>
            </a:r>
          </a:p>
          <a:p>
            <a:pPr marL="571500" indent="-571500">
              <a:buFont typeface="Arial" panose="020B0604020202020204" pitchFamily="34" charset="0"/>
              <a:buChar char="•"/>
            </a:pPr>
            <a:r>
              <a:rPr lang="ro-RO" sz="2400" dirty="0" err="1">
                <a:latin typeface="Georgia" panose="02040502050405020303" pitchFamily="18" charset="0"/>
              </a:rPr>
              <a:t>declaratives</a:t>
            </a:r>
            <a:r>
              <a:rPr lang="ro-RO" sz="2400" dirty="0">
                <a:latin typeface="Georgia" panose="02040502050405020303" pitchFamily="18" charset="0"/>
              </a:rPr>
              <a:t> (</a:t>
            </a:r>
            <a:r>
              <a:rPr lang="ro-RO" sz="2400" dirty="0" err="1">
                <a:latin typeface="Georgia" panose="02040502050405020303" pitchFamily="18" charset="0"/>
              </a:rPr>
              <a:t>statements</a:t>
            </a:r>
            <a:r>
              <a:rPr lang="ro-RO" sz="2400" dirty="0">
                <a:latin typeface="Georgia" panose="02040502050405020303" pitchFamily="18" charset="0"/>
              </a:rPr>
              <a:t>)</a:t>
            </a:r>
            <a:endParaRPr lang="en-US" sz="2400" dirty="0">
              <a:latin typeface="Georgia" panose="02040502050405020303" pitchFamily="18" charset="0"/>
            </a:endParaRPr>
          </a:p>
          <a:p>
            <a:pPr marL="571500" indent="-571500">
              <a:buFont typeface="Arial" panose="020B0604020202020204" pitchFamily="34" charset="0"/>
              <a:buChar char="•"/>
            </a:pPr>
            <a:r>
              <a:rPr lang="ro-RO" sz="2400" dirty="0" err="1">
                <a:latin typeface="Georgia" panose="02040502050405020303" pitchFamily="18" charset="0"/>
              </a:rPr>
              <a:t>interrogatives</a:t>
            </a:r>
            <a:r>
              <a:rPr lang="ro-RO" sz="2400" dirty="0">
                <a:latin typeface="Georgia" panose="02040502050405020303" pitchFamily="18" charset="0"/>
              </a:rPr>
              <a:t> (</a:t>
            </a:r>
            <a:r>
              <a:rPr lang="ro-RO" sz="2400" dirty="0" err="1">
                <a:latin typeface="Georgia" panose="02040502050405020303" pitchFamily="18" charset="0"/>
              </a:rPr>
              <a:t>questions</a:t>
            </a:r>
            <a:r>
              <a:rPr lang="ro-RO" sz="2400" dirty="0">
                <a:latin typeface="Georgia" panose="02040502050405020303" pitchFamily="18" charset="0"/>
              </a:rPr>
              <a:t>)</a:t>
            </a:r>
            <a:endParaRPr lang="en-US" sz="2400" dirty="0">
              <a:latin typeface="Georgia" panose="02040502050405020303" pitchFamily="18" charset="0"/>
            </a:endParaRPr>
          </a:p>
          <a:p>
            <a:pPr marL="571500" indent="-571500">
              <a:buFont typeface="Arial" panose="020B0604020202020204" pitchFamily="34" charset="0"/>
              <a:buChar char="•"/>
            </a:pPr>
            <a:r>
              <a:rPr lang="ro-RO" sz="2400" dirty="0" err="1">
                <a:latin typeface="Georgia" panose="02040502050405020303" pitchFamily="18" charset="0"/>
              </a:rPr>
              <a:t>imperatives</a:t>
            </a:r>
            <a:r>
              <a:rPr lang="ro-RO" sz="2400" dirty="0">
                <a:latin typeface="Georgia" panose="02040502050405020303" pitchFamily="18" charset="0"/>
              </a:rPr>
              <a:t> (</a:t>
            </a:r>
            <a:r>
              <a:rPr lang="ro-RO" sz="2400" dirty="0" err="1">
                <a:latin typeface="Georgia" panose="02040502050405020303" pitchFamily="18" charset="0"/>
              </a:rPr>
              <a:t>orders</a:t>
            </a:r>
            <a:r>
              <a:rPr lang="ro-RO" sz="2400" dirty="0">
                <a:latin typeface="Georgia" panose="02040502050405020303" pitchFamily="18" charset="0"/>
              </a:rPr>
              <a:t>/</a:t>
            </a:r>
            <a:r>
              <a:rPr lang="ro-RO" sz="2400" dirty="0" err="1">
                <a:latin typeface="Georgia" panose="02040502050405020303" pitchFamily="18" charset="0"/>
              </a:rPr>
              <a:t>instructions</a:t>
            </a:r>
            <a:r>
              <a:rPr lang="ro-RO" sz="2400" dirty="0">
                <a:latin typeface="Georgia" panose="02040502050405020303" pitchFamily="18" charset="0"/>
              </a:rPr>
              <a:t>)</a:t>
            </a:r>
            <a:endParaRPr lang="en-US" sz="2400" dirty="0">
              <a:latin typeface="Georgia" panose="02040502050405020303" pitchFamily="18" charset="0"/>
            </a:endParaRPr>
          </a:p>
          <a:p>
            <a:pPr marL="571500" indent="-571500">
              <a:buFont typeface="Arial" panose="020B0604020202020204" pitchFamily="34" charset="0"/>
              <a:buChar char="•"/>
            </a:pPr>
            <a:r>
              <a:rPr lang="ro-RO" sz="2400" dirty="0" err="1">
                <a:latin typeface="Georgia" panose="02040502050405020303" pitchFamily="18" charset="0"/>
              </a:rPr>
              <a:t>exclamatives</a:t>
            </a:r>
            <a:r>
              <a:rPr lang="ro-RO" sz="2400" dirty="0">
                <a:latin typeface="Georgia" panose="02040502050405020303" pitchFamily="18" charset="0"/>
              </a:rPr>
              <a:t> (</a:t>
            </a:r>
            <a:r>
              <a:rPr lang="ro-RO" sz="2400" dirty="0" err="1">
                <a:latin typeface="Georgia" panose="02040502050405020303" pitchFamily="18" charset="0"/>
              </a:rPr>
              <a:t>used</a:t>
            </a:r>
            <a:r>
              <a:rPr lang="ro-RO" sz="2400" dirty="0">
                <a:latin typeface="Georgia" panose="02040502050405020303" pitchFamily="18" charset="0"/>
              </a:rPr>
              <a:t> for </a:t>
            </a:r>
            <a:r>
              <a:rPr lang="ro-RO" sz="2400" dirty="0" err="1">
                <a:latin typeface="Georgia" panose="02040502050405020303" pitchFamily="18" charset="0"/>
              </a:rPr>
              <a:t>exclamations</a:t>
            </a:r>
            <a:r>
              <a:rPr lang="ro-RO" sz="2400" dirty="0">
                <a:latin typeface="Georgia" panose="02040502050405020303" pitchFamily="18" charset="0"/>
              </a:rPr>
              <a:t>)</a:t>
            </a:r>
            <a:endParaRPr lang="en-US" sz="2400" dirty="0">
              <a:latin typeface="Georgia" panose="02040502050405020303" pitchFamily="18" charset="0"/>
            </a:endParaRPr>
          </a:p>
          <a:p>
            <a:endParaRPr lang="en-US" sz="2400" dirty="0">
              <a:latin typeface="Georgia" panose="02040502050405020303" pitchFamily="18" charset="0"/>
            </a:endParaRPr>
          </a:p>
          <a:p>
            <a:r>
              <a:rPr lang="en-US" sz="2400" dirty="0">
                <a:latin typeface="Georgia" panose="02040502050405020303" pitchFamily="18" charset="0"/>
              </a:rPr>
              <a:t>Three different kinds of subordinate clauses: </a:t>
            </a:r>
          </a:p>
          <a:p>
            <a:pPr marL="571500" indent="-571500">
              <a:buFont typeface="Arial" panose="020B0604020202020204" pitchFamily="34" charset="0"/>
              <a:buChar char="•"/>
            </a:pPr>
            <a:r>
              <a:rPr lang="en-US" sz="2400" dirty="0">
                <a:latin typeface="Georgia" panose="02040502050405020303" pitchFamily="18" charset="0"/>
              </a:rPr>
              <a:t>adverb clauses</a:t>
            </a:r>
          </a:p>
          <a:p>
            <a:pPr marL="571500" indent="-571500">
              <a:buFont typeface="Arial" panose="020B0604020202020204" pitchFamily="34" charset="0"/>
              <a:buChar char="•"/>
            </a:pPr>
            <a:r>
              <a:rPr lang="en-US" sz="2400" dirty="0">
                <a:latin typeface="Georgia" panose="02040502050405020303" pitchFamily="18" charset="0"/>
              </a:rPr>
              <a:t>adjective clauses</a:t>
            </a:r>
          </a:p>
          <a:p>
            <a:pPr marL="571500" indent="-571500">
              <a:buFont typeface="Arial" panose="020B0604020202020204" pitchFamily="34" charset="0"/>
              <a:buChar char="•"/>
            </a:pPr>
            <a:r>
              <a:rPr lang="en-US" sz="2400" dirty="0">
                <a:latin typeface="Georgia" panose="02040502050405020303" pitchFamily="18" charset="0"/>
              </a:rPr>
              <a:t>noun clauses</a:t>
            </a:r>
          </a:p>
        </p:txBody>
      </p:sp>
    </p:spTree>
    <p:extLst>
      <p:ext uri="{BB962C8B-B14F-4D97-AF65-F5344CB8AC3E}">
        <p14:creationId xmlns:p14="http://schemas.microsoft.com/office/powerpoint/2010/main" val="380618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49EC84-0D9A-4C56-8B5F-8813783F8267}"/>
              </a:ext>
            </a:extLst>
          </p:cNvPr>
          <p:cNvPicPr>
            <a:picLocks noChangeAspect="1"/>
          </p:cNvPicPr>
          <p:nvPr/>
        </p:nvPicPr>
        <p:blipFill rotWithShape="1">
          <a:blip r:embed="rId2"/>
          <a:srcRect t="3859"/>
          <a:stretch/>
        </p:blipFill>
        <p:spPr>
          <a:xfrm>
            <a:off x="252328" y="1868557"/>
            <a:ext cx="11687343" cy="3468756"/>
          </a:xfrm>
          <a:prstGeom prst="rect">
            <a:avLst/>
          </a:prstGeom>
        </p:spPr>
      </p:pic>
    </p:spTree>
    <p:extLst>
      <p:ext uri="{BB962C8B-B14F-4D97-AF65-F5344CB8AC3E}">
        <p14:creationId xmlns:p14="http://schemas.microsoft.com/office/powerpoint/2010/main" val="2377731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488E43-29AF-42DA-89E6-013204C32970}"/>
              </a:ext>
            </a:extLst>
          </p:cNvPr>
          <p:cNvPicPr>
            <a:picLocks noChangeAspect="1"/>
          </p:cNvPicPr>
          <p:nvPr/>
        </p:nvPicPr>
        <p:blipFill rotWithShape="1">
          <a:blip r:embed="rId2"/>
          <a:srcRect b="12256"/>
          <a:stretch/>
        </p:blipFill>
        <p:spPr>
          <a:xfrm>
            <a:off x="361789" y="535397"/>
            <a:ext cx="11427088" cy="2714783"/>
          </a:xfrm>
          <a:prstGeom prst="rect">
            <a:avLst/>
          </a:prstGeom>
        </p:spPr>
      </p:pic>
      <p:pic>
        <p:nvPicPr>
          <p:cNvPr id="5" name="Picture 4">
            <a:extLst>
              <a:ext uri="{FF2B5EF4-FFF2-40B4-BE49-F238E27FC236}">
                <a16:creationId xmlns:a16="http://schemas.microsoft.com/office/drawing/2014/main" id="{D6D70863-F565-4C66-AB10-224164C3F13F}"/>
              </a:ext>
            </a:extLst>
          </p:cNvPr>
          <p:cNvPicPr>
            <a:picLocks noChangeAspect="1"/>
          </p:cNvPicPr>
          <p:nvPr/>
        </p:nvPicPr>
        <p:blipFill>
          <a:blip r:embed="rId3"/>
          <a:stretch>
            <a:fillRect/>
          </a:stretch>
        </p:blipFill>
        <p:spPr>
          <a:xfrm>
            <a:off x="1649814" y="3607821"/>
            <a:ext cx="7462151" cy="2926334"/>
          </a:xfrm>
          <a:prstGeom prst="rect">
            <a:avLst/>
          </a:prstGeom>
        </p:spPr>
      </p:pic>
    </p:spTree>
    <p:extLst>
      <p:ext uri="{BB962C8B-B14F-4D97-AF65-F5344CB8AC3E}">
        <p14:creationId xmlns:p14="http://schemas.microsoft.com/office/powerpoint/2010/main" val="316693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E62EA3-37DB-4422-BA1F-E35EA71FA3AB}"/>
              </a:ext>
            </a:extLst>
          </p:cNvPr>
          <p:cNvPicPr>
            <a:picLocks noChangeAspect="1"/>
          </p:cNvPicPr>
          <p:nvPr/>
        </p:nvPicPr>
        <p:blipFill rotWithShape="1">
          <a:blip r:embed="rId2"/>
          <a:srcRect b="29471"/>
          <a:stretch/>
        </p:blipFill>
        <p:spPr>
          <a:xfrm>
            <a:off x="261622" y="736949"/>
            <a:ext cx="10003222" cy="1964677"/>
          </a:xfrm>
          <a:prstGeom prst="rect">
            <a:avLst/>
          </a:prstGeom>
        </p:spPr>
      </p:pic>
      <p:pic>
        <p:nvPicPr>
          <p:cNvPr id="3" name="Picture 2">
            <a:extLst>
              <a:ext uri="{FF2B5EF4-FFF2-40B4-BE49-F238E27FC236}">
                <a16:creationId xmlns:a16="http://schemas.microsoft.com/office/drawing/2014/main" id="{26CF8AD7-B7C4-4B25-9467-3160B89122A1}"/>
              </a:ext>
            </a:extLst>
          </p:cNvPr>
          <p:cNvPicPr>
            <a:picLocks noChangeAspect="1"/>
          </p:cNvPicPr>
          <p:nvPr/>
        </p:nvPicPr>
        <p:blipFill>
          <a:blip r:embed="rId3"/>
          <a:stretch>
            <a:fillRect/>
          </a:stretch>
        </p:blipFill>
        <p:spPr>
          <a:xfrm>
            <a:off x="261622" y="3429000"/>
            <a:ext cx="11668755" cy="1889924"/>
          </a:xfrm>
          <a:prstGeom prst="rect">
            <a:avLst/>
          </a:prstGeom>
        </p:spPr>
      </p:pic>
      <p:sp>
        <p:nvSpPr>
          <p:cNvPr id="4" name="TextBox 3">
            <a:extLst>
              <a:ext uri="{FF2B5EF4-FFF2-40B4-BE49-F238E27FC236}">
                <a16:creationId xmlns:a16="http://schemas.microsoft.com/office/drawing/2014/main" id="{AFD51080-3CB8-45F9-9F3B-A7CDF995D964}"/>
              </a:ext>
            </a:extLst>
          </p:cNvPr>
          <p:cNvSpPr txBox="1"/>
          <p:nvPr/>
        </p:nvSpPr>
        <p:spPr>
          <a:xfrm>
            <a:off x="619432" y="5318924"/>
            <a:ext cx="7649497" cy="461665"/>
          </a:xfrm>
          <a:prstGeom prst="rect">
            <a:avLst/>
          </a:prstGeom>
          <a:noFill/>
        </p:spPr>
        <p:txBody>
          <a:bodyPr wrap="square" rtlCol="0">
            <a:spAutoFit/>
          </a:bodyPr>
          <a:lstStyle/>
          <a:p>
            <a:r>
              <a:rPr lang="en-US" sz="2400" b="1" dirty="0">
                <a:latin typeface="Georgia" panose="02040502050405020303" pitchFamily="18" charset="0"/>
              </a:rPr>
              <a:t>When the sun rises</a:t>
            </a:r>
            <a:r>
              <a:rPr lang="en-US" sz="2400" dirty="0">
                <a:latin typeface="Georgia" panose="02040502050405020303" pitchFamily="18" charset="0"/>
              </a:rPr>
              <a:t>, we’ll start our journey.</a:t>
            </a:r>
            <a:endParaRPr lang="ro-RO" sz="2400" dirty="0">
              <a:latin typeface="Georgia" panose="02040502050405020303" pitchFamily="18" charset="0"/>
            </a:endParaRPr>
          </a:p>
        </p:txBody>
      </p:sp>
    </p:spTree>
    <p:extLst>
      <p:ext uri="{BB962C8B-B14F-4D97-AF65-F5344CB8AC3E}">
        <p14:creationId xmlns:p14="http://schemas.microsoft.com/office/powerpoint/2010/main" val="391113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71E7E-D4F7-4C55-A0E5-5F31595A4A92}"/>
              </a:ext>
            </a:extLst>
          </p:cNvPr>
          <p:cNvSpPr/>
          <p:nvPr/>
        </p:nvSpPr>
        <p:spPr>
          <a:xfrm>
            <a:off x="580103" y="919681"/>
            <a:ext cx="11501829" cy="1569660"/>
          </a:xfrm>
          <a:prstGeom prst="rect">
            <a:avLst/>
          </a:prstGeom>
        </p:spPr>
        <p:txBody>
          <a:bodyPr wrap="square">
            <a:spAutoFit/>
          </a:bodyPr>
          <a:lstStyle/>
          <a:p>
            <a:pPr fontAlgn="base">
              <a:buFont typeface="Arial" panose="020B0604020202020204" pitchFamily="34" charset="0"/>
              <a:buChar char="•"/>
            </a:pPr>
            <a:r>
              <a:rPr lang="en-US" sz="2400" dirty="0">
                <a:solidFill>
                  <a:srgbClr val="444444"/>
                </a:solidFill>
                <a:latin typeface="Georgia" panose="02040502050405020303" pitchFamily="18" charset="0"/>
              </a:rPr>
              <a:t>I’m looking for the red book </a:t>
            </a:r>
            <a:r>
              <a:rPr lang="en-US" sz="2400" b="1" dirty="0">
                <a:solidFill>
                  <a:srgbClr val="444444"/>
                </a:solidFill>
                <a:latin typeface="Georgia" panose="02040502050405020303" pitchFamily="18" charset="0"/>
              </a:rPr>
              <a:t>that went missing last week</a:t>
            </a:r>
            <a:r>
              <a:rPr lang="en-US" sz="2400" dirty="0">
                <a:solidFill>
                  <a:srgbClr val="444444"/>
                </a:solidFill>
                <a:latin typeface="Georgia" panose="02040502050405020303" pitchFamily="18" charset="0"/>
              </a:rPr>
              <a:t>.</a:t>
            </a:r>
          </a:p>
          <a:p>
            <a:pPr fontAlgn="base">
              <a:buFont typeface="Arial" panose="020B0604020202020204" pitchFamily="34" charset="0"/>
              <a:buChar char="•"/>
            </a:pPr>
            <a:r>
              <a:rPr lang="en-US" sz="2400" dirty="0">
                <a:solidFill>
                  <a:srgbClr val="444444"/>
                </a:solidFill>
                <a:latin typeface="Georgia" panose="02040502050405020303" pitchFamily="18" charset="0"/>
              </a:rPr>
              <a:t>Finn is asking for the shoes </a:t>
            </a:r>
            <a:r>
              <a:rPr lang="en-US" sz="2400" b="1" dirty="0">
                <a:solidFill>
                  <a:srgbClr val="444444"/>
                </a:solidFill>
                <a:latin typeface="Georgia" panose="02040502050405020303" pitchFamily="18" charset="0"/>
              </a:rPr>
              <a:t>which used to belong to his dad.</a:t>
            </a:r>
            <a:endParaRPr lang="en-US" sz="2400" dirty="0">
              <a:solidFill>
                <a:srgbClr val="444444"/>
              </a:solidFill>
              <a:latin typeface="Georgia" panose="02040502050405020303" pitchFamily="18" charset="0"/>
            </a:endParaRPr>
          </a:p>
          <a:p>
            <a:pPr fontAlgn="base">
              <a:buFont typeface="Arial" panose="020B0604020202020204" pitchFamily="34" charset="0"/>
              <a:buChar char="•"/>
            </a:pPr>
            <a:r>
              <a:rPr lang="en-US" sz="2400" dirty="0">
                <a:solidFill>
                  <a:srgbClr val="444444"/>
                </a:solidFill>
                <a:latin typeface="Georgia" panose="02040502050405020303" pitchFamily="18" charset="0"/>
              </a:rPr>
              <a:t>You there,</a:t>
            </a:r>
            <a:r>
              <a:rPr lang="en-US" sz="2400" b="1" dirty="0">
                <a:solidFill>
                  <a:srgbClr val="444444"/>
                </a:solidFill>
                <a:latin typeface="Georgia" panose="02040502050405020303" pitchFamily="18" charset="0"/>
              </a:rPr>
              <a:t> who is sitting quietly at the corner, </a:t>
            </a:r>
            <a:r>
              <a:rPr lang="en-US" sz="2400" dirty="0">
                <a:solidFill>
                  <a:srgbClr val="444444"/>
                </a:solidFill>
                <a:latin typeface="Georgia" panose="02040502050405020303" pitchFamily="18" charset="0"/>
              </a:rPr>
              <a:t>come here and lead the class out.</a:t>
            </a:r>
            <a:r>
              <a:rPr lang="en-US" sz="2400" b="1" dirty="0">
                <a:solidFill>
                  <a:srgbClr val="444444"/>
                </a:solidFill>
                <a:latin typeface="Georgia" panose="02040502050405020303" pitchFamily="18" charset="0"/>
              </a:rPr>
              <a:t> </a:t>
            </a:r>
            <a:endParaRPr lang="en-US" sz="2400" dirty="0">
              <a:solidFill>
                <a:srgbClr val="444444"/>
              </a:solidFill>
              <a:latin typeface="Georgia" panose="02040502050405020303" pitchFamily="18" charset="0"/>
            </a:endParaRPr>
          </a:p>
        </p:txBody>
      </p:sp>
      <p:sp>
        <p:nvSpPr>
          <p:cNvPr id="3" name="Rectangle 2">
            <a:extLst>
              <a:ext uri="{FF2B5EF4-FFF2-40B4-BE49-F238E27FC236}">
                <a16:creationId xmlns:a16="http://schemas.microsoft.com/office/drawing/2014/main" id="{FF638C98-38D9-4702-A7AF-3EFE345B1F7D}"/>
              </a:ext>
            </a:extLst>
          </p:cNvPr>
          <p:cNvSpPr/>
          <p:nvPr/>
        </p:nvSpPr>
        <p:spPr>
          <a:xfrm>
            <a:off x="613970" y="3056739"/>
            <a:ext cx="11031792" cy="1200329"/>
          </a:xfrm>
          <a:prstGeom prst="rect">
            <a:avLst/>
          </a:prstGeom>
        </p:spPr>
        <p:txBody>
          <a:bodyPr wrap="square">
            <a:spAutoFit/>
          </a:bodyPr>
          <a:lstStyle/>
          <a:p>
            <a:pPr fontAlgn="base">
              <a:buFont typeface="Arial" panose="020B0604020202020204" pitchFamily="34" charset="0"/>
              <a:buChar char="•"/>
            </a:pPr>
            <a:r>
              <a:rPr lang="en-US" sz="2400" dirty="0">
                <a:solidFill>
                  <a:srgbClr val="444444"/>
                </a:solidFill>
                <a:latin typeface="Georgia" panose="02040502050405020303" pitchFamily="18" charset="0"/>
              </a:rPr>
              <a:t>I like </a:t>
            </a:r>
            <a:r>
              <a:rPr lang="en-US" sz="2400" b="1" dirty="0">
                <a:solidFill>
                  <a:srgbClr val="444444"/>
                </a:solidFill>
                <a:latin typeface="Georgia" panose="02040502050405020303" pitchFamily="18" charset="0"/>
              </a:rPr>
              <a:t>what I hear</a:t>
            </a:r>
            <a:r>
              <a:rPr lang="en-US" sz="2400" dirty="0">
                <a:solidFill>
                  <a:srgbClr val="444444"/>
                </a:solidFill>
                <a:latin typeface="Georgia" panose="02040502050405020303" pitchFamily="18" charset="0"/>
              </a:rPr>
              <a:t>.</a:t>
            </a:r>
          </a:p>
          <a:p>
            <a:pPr fontAlgn="base">
              <a:buFont typeface="Arial" panose="020B0604020202020204" pitchFamily="34" charset="0"/>
              <a:buChar char="•"/>
            </a:pPr>
            <a:r>
              <a:rPr lang="en-US" sz="2400" dirty="0">
                <a:solidFill>
                  <a:srgbClr val="444444"/>
                </a:solidFill>
                <a:latin typeface="Georgia" panose="02040502050405020303" pitchFamily="18" charset="0"/>
              </a:rPr>
              <a:t>You need to express </a:t>
            </a:r>
            <a:r>
              <a:rPr lang="en-US" sz="2400" b="1" dirty="0">
                <a:solidFill>
                  <a:srgbClr val="444444"/>
                </a:solidFill>
                <a:latin typeface="Georgia" panose="02040502050405020303" pitchFamily="18" charset="0"/>
              </a:rPr>
              <a:t>that it’s crossing a line for you</a:t>
            </a:r>
            <a:r>
              <a:rPr lang="en-US" sz="2400" dirty="0">
                <a:solidFill>
                  <a:srgbClr val="444444"/>
                </a:solidFill>
                <a:latin typeface="Georgia" panose="02040502050405020303" pitchFamily="18" charset="0"/>
              </a:rPr>
              <a:t>.</a:t>
            </a:r>
          </a:p>
          <a:p>
            <a:pPr fontAlgn="base">
              <a:buFont typeface="Arial" panose="020B0604020202020204" pitchFamily="34" charset="0"/>
              <a:buChar char="•"/>
            </a:pPr>
            <a:r>
              <a:rPr lang="en-US" sz="2400" dirty="0">
                <a:solidFill>
                  <a:srgbClr val="444444"/>
                </a:solidFill>
                <a:latin typeface="Georgia" panose="02040502050405020303" pitchFamily="18" charset="0"/>
              </a:rPr>
              <a:t>He knows </a:t>
            </a:r>
            <a:r>
              <a:rPr lang="en-US" sz="2400" b="1" dirty="0">
                <a:solidFill>
                  <a:srgbClr val="444444"/>
                </a:solidFill>
                <a:latin typeface="Georgia" panose="02040502050405020303" pitchFamily="18" charset="0"/>
              </a:rPr>
              <a:t>how things work around here</a:t>
            </a:r>
            <a:r>
              <a:rPr lang="en-US" sz="2400" dirty="0">
                <a:solidFill>
                  <a:srgbClr val="444444"/>
                </a:solidFill>
                <a:latin typeface="Georgia" panose="02040502050405020303" pitchFamily="18" charset="0"/>
              </a:rPr>
              <a:t>.</a:t>
            </a:r>
          </a:p>
        </p:txBody>
      </p:sp>
      <p:sp>
        <p:nvSpPr>
          <p:cNvPr id="4" name="Rectangle 3">
            <a:extLst>
              <a:ext uri="{FF2B5EF4-FFF2-40B4-BE49-F238E27FC236}">
                <a16:creationId xmlns:a16="http://schemas.microsoft.com/office/drawing/2014/main" id="{B6052D97-BDD2-4CB5-9FA8-B8AB4346F813}"/>
              </a:ext>
            </a:extLst>
          </p:cNvPr>
          <p:cNvSpPr/>
          <p:nvPr/>
        </p:nvSpPr>
        <p:spPr>
          <a:xfrm>
            <a:off x="580103" y="4684193"/>
            <a:ext cx="11346425" cy="1200329"/>
          </a:xfrm>
          <a:prstGeom prst="rect">
            <a:avLst/>
          </a:prstGeom>
        </p:spPr>
        <p:txBody>
          <a:bodyPr wrap="square">
            <a:spAutoFit/>
          </a:bodyPr>
          <a:lstStyle/>
          <a:p>
            <a:pPr fontAlgn="base">
              <a:buFont typeface="Arial" panose="020B0604020202020204" pitchFamily="34" charset="0"/>
              <a:buChar char="•"/>
            </a:pPr>
            <a:r>
              <a:rPr lang="en-US" sz="2400" dirty="0">
                <a:solidFill>
                  <a:srgbClr val="444444"/>
                </a:solidFill>
                <a:latin typeface="Georgia" panose="02040502050405020303" pitchFamily="18" charset="0"/>
              </a:rPr>
              <a:t>Alice did the dishes </a:t>
            </a:r>
            <a:r>
              <a:rPr lang="en-US" sz="2400" b="1" dirty="0">
                <a:solidFill>
                  <a:srgbClr val="444444"/>
                </a:solidFill>
                <a:latin typeface="Georgia" panose="02040502050405020303" pitchFamily="18" charset="0"/>
              </a:rPr>
              <a:t>till her legs gave up</a:t>
            </a:r>
            <a:r>
              <a:rPr lang="en-US" sz="2400" dirty="0">
                <a:solidFill>
                  <a:srgbClr val="444444"/>
                </a:solidFill>
                <a:latin typeface="Georgia" panose="02040502050405020303" pitchFamily="18" charset="0"/>
              </a:rPr>
              <a:t>.</a:t>
            </a:r>
          </a:p>
          <a:p>
            <a:pPr fontAlgn="base">
              <a:buFont typeface="Arial" panose="020B0604020202020204" pitchFamily="34" charset="0"/>
              <a:buChar char="•"/>
            </a:pPr>
            <a:r>
              <a:rPr lang="en-US" sz="2400" b="1" dirty="0">
                <a:solidFill>
                  <a:srgbClr val="444444"/>
                </a:solidFill>
                <a:latin typeface="Georgia" panose="02040502050405020303" pitchFamily="18" charset="0"/>
              </a:rPr>
              <a:t>Since you’re here early</a:t>
            </a:r>
            <a:r>
              <a:rPr lang="en-US" sz="2400" dirty="0">
                <a:solidFill>
                  <a:srgbClr val="444444"/>
                </a:solidFill>
                <a:latin typeface="Georgia" panose="02040502050405020303" pitchFamily="18" charset="0"/>
              </a:rPr>
              <a:t>, we can start now.</a:t>
            </a:r>
          </a:p>
          <a:p>
            <a:pPr fontAlgn="base">
              <a:buFont typeface="Arial" panose="020B0604020202020204" pitchFamily="34" charset="0"/>
              <a:buChar char="•"/>
            </a:pPr>
            <a:r>
              <a:rPr lang="en-US" sz="2400" dirty="0">
                <a:solidFill>
                  <a:srgbClr val="444444"/>
                </a:solidFill>
                <a:latin typeface="Georgia" panose="02040502050405020303" pitchFamily="18" charset="0"/>
              </a:rPr>
              <a:t>He whispered </a:t>
            </a:r>
            <a:r>
              <a:rPr lang="en-US" sz="2400" b="1" dirty="0">
                <a:solidFill>
                  <a:srgbClr val="444444"/>
                </a:solidFill>
                <a:latin typeface="Georgia" panose="02040502050405020303" pitchFamily="18" charset="0"/>
              </a:rPr>
              <a:t>so that he wouldn’t wake the baby</a:t>
            </a:r>
            <a:r>
              <a:rPr lang="en-US" sz="2400" dirty="0">
                <a:solidFill>
                  <a:srgbClr val="444444"/>
                </a:solidFill>
                <a:latin typeface="Georgia" panose="02040502050405020303" pitchFamily="18" charset="0"/>
              </a:rPr>
              <a:t>.</a:t>
            </a:r>
            <a:endParaRPr lang="en-US" sz="2400" b="0" i="0" dirty="0">
              <a:solidFill>
                <a:srgbClr val="444444"/>
              </a:solidFill>
              <a:effectLst/>
              <a:latin typeface="Georgia" panose="02040502050405020303" pitchFamily="18" charset="0"/>
            </a:endParaRPr>
          </a:p>
        </p:txBody>
      </p:sp>
      <p:sp>
        <p:nvSpPr>
          <p:cNvPr id="5" name="TextBox 4">
            <a:extLst>
              <a:ext uri="{FF2B5EF4-FFF2-40B4-BE49-F238E27FC236}">
                <a16:creationId xmlns:a16="http://schemas.microsoft.com/office/drawing/2014/main" id="{76AFCCEA-02F3-4ACC-8F56-1B84C3885783}"/>
              </a:ext>
            </a:extLst>
          </p:cNvPr>
          <p:cNvSpPr txBox="1"/>
          <p:nvPr/>
        </p:nvSpPr>
        <p:spPr>
          <a:xfrm>
            <a:off x="761999" y="228600"/>
            <a:ext cx="8600661" cy="523220"/>
          </a:xfrm>
          <a:prstGeom prst="rect">
            <a:avLst/>
          </a:prstGeom>
          <a:noFill/>
        </p:spPr>
        <p:txBody>
          <a:bodyPr wrap="square" rtlCol="0">
            <a:spAutoFit/>
          </a:bodyPr>
          <a:lstStyle/>
          <a:p>
            <a:r>
              <a:rPr lang="en-US" sz="2800" b="1" dirty="0">
                <a:latin typeface="Georgia" panose="02040502050405020303" pitchFamily="18" charset="0"/>
              </a:rPr>
              <a:t>PRACTICUM (identify the clause type)</a:t>
            </a:r>
            <a:endParaRPr lang="ro-RO" sz="2800" b="1" dirty="0">
              <a:latin typeface="Georgia" panose="02040502050405020303" pitchFamily="18" charset="0"/>
            </a:endParaRPr>
          </a:p>
        </p:txBody>
      </p:sp>
    </p:spTree>
    <p:extLst>
      <p:ext uri="{BB962C8B-B14F-4D97-AF65-F5344CB8AC3E}">
        <p14:creationId xmlns:p14="http://schemas.microsoft.com/office/powerpoint/2010/main" val="130304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22808B-9F26-4258-B02A-F131190141A9}"/>
              </a:ext>
            </a:extLst>
          </p:cNvPr>
          <p:cNvPicPr>
            <a:picLocks noChangeAspect="1"/>
          </p:cNvPicPr>
          <p:nvPr/>
        </p:nvPicPr>
        <p:blipFill rotWithShape="1">
          <a:blip r:embed="rId2"/>
          <a:srcRect t="15673"/>
          <a:stretch/>
        </p:blipFill>
        <p:spPr>
          <a:xfrm>
            <a:off x="333817" y="1356852"/>
            <a:ext cx="11524366" cy="5074038"/>
          </a:xfrm>
          <a:prstGeom prst="rect">
            <a:avLst/>
          </a:prstGeom>
        </p:spPr>
      </p:pic>
      <p:sp>
        <p:nvSpPr>
          <p:cNvPr id="3" name="TextBox 2">
            <a:extLst>
              <a:ext uri="{FF2B5EF4-FFF2-40B4-BE49-F238E27FC236}">
                <a16:creationId xmlns:a16="http://schemas.microsoft.com/office/drawing/2014/main" id="{9830814E-49A6-4104-8EF9-15340EB4DB3F}"/>
              </a:ext>
            </a:extLst>
          </p:cNvPr>
          <p:cNvSpPr txBox="1"/>
          <p:nvPr/>
        </p:nvSpPr>
        <p:spPr>
          <a:xfrm>
            <a:off x="599767" y="427110"/>
            <a:ext cx="10915957" cy="646331"/>
          </a:xfrm>
          <a:prstGeom prst="rect">
            <a:avLst/>
          </a:prstGeom>
          <a:noFill/>
        </p:spPr>
        <p:txBody>
          <a:bodyPr wrap="square" rtlCol="0">
            <a:spAutoFit/>
          </a:bodyPr>
          <a:lstStyle/>
          <a:p>
            <a:r>
              <a:rPr lang="en-US" sz="3600" dirty="0">
                <a:latin typeface="Georgia" panose="02040502050405020303" pitchFamily="18" charset="0"/>
              </a:rPr>
              <a:t>Question-word clauses</a:t>
            </a:r>
            <a:endParaRPr lang="ro-RO" sz="3600" dirty="0">
              <a:latin typeface="Georgia" panose="02040502050405020303" pitchFamily="18" charset="0"/>
            </a:endParaRPr>
          </a:p>
        </p:txBody>
      </p:sp>
    </p:spTree>
    <p:extLst>
      <p:ext uri="{BB962C8B-B14F-4D97-AF65-F5344CB8AC3E}">
        <p14:creationId xmlns:p14="http://schemas.microsoft.com/office/powerpoint/2010/main" val="3983137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1DEAAE-2F65-4BFD-958F-189DB70ACEA1}"/>
              </a:ext>
            </a:extLst>
          </p:cNvPr>
          <p:cNvPicPr>
            <a:picLocks noChangeAspect="1"/>
          </p:cNvPicPr>
          <p:nvPr/>
        </p:nvPicPr>
        <p:blipFill>
          <a:blip r:embed="rId2"/>
          <a:stretch>
            <a:fillRect/>
          </a:stretch>
        </p:blipFill>
        <p:spPr>
          <a:xfrm>
            <a:off x="319549" y="823451"/>
            <a:ext cx="11552902" cy="5211097"/>
          </a:xfrm>
          <a:prstGeom prst="rect">
            <a:avLst/>
          </a:prstGeom>
        </p:spPr>
      </p:pic>
    </p:spTree>
    <p:extLst>
      <p:ext uri="{BB962C8B-B14F-4D97-AF65-F5344CB8AC3E}">
        <p14:creationId xmlns:p14="http://schemas.microsoft.com/office/powerpoint/2010/main" val="1943649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313DE5-FC11-4E04-8FD2-5CAFEE0B341D}"/>
              </a:ext>
            </a:extLst>
          </p:cNvPr>
          <p:cNvSpPr/>
          <p:nvPr/>
        </p:nvSpPr>
        <p:spPr>
          <a:xfrm>
            <a:off x="363794" y="403122"/>
            <a:ext cx="11434916" cy="646331"/>
          </a:xfrm>
          <a:prstGeom prst="rect">
            <a:avLst/>
          </a:prstGeom>
        </p:spPr>
        <p:txBody>
          <a:bodyPr wrap="square">
            <a:spAutoFit/>
          </a:bodyPr>
          <a:lstStyle/>
          <a:p>
            <a:br>
              <a:rPr lang="en-US" dirty="0"/>
            </a:br>
            <a:endParaRPr lang="ro-RO" dirty="0"/>
          </a:p>
        </p:txBody>
      </p:sp>
      <p:sp>
        <p:nvSpPr>
          <p:cNvPr id="3" name="Rectangle 2">
            <a:extLst>
              <a:ext uri="{FF2B5EF4-FFF2-40B4-BE49-F238E27FC236}">
                <a16:creationId xmlns:a16="http://schemas.microsoft.com/office/drawing/2014/main" id="{17408956-ACF3-4C8A-B34D-429828FB9402}"/>
              </a:ext>
            </a:extLst>
          </p:cNvPr>
          <p:cNvSpPr/>
          <p:nvPr/>
        </p:nvSpPr>
        <p:spPr>
          <a:xfrm>
            <a:off x="294968" y="693863"/>
            <a:ext cx="11503742" cy="5960606"/>
          </a:xfrm>
          <a:prstGeom prst="rect">
            <a:avLst/>
          </a:prstGeom>
        </p:spPr>
        <p:txBody>
          <a:bodyPr wrap="square">
            <a:spAutoFit/>
          </a:bodyPr>
          <a:lstStyle/>
          <a:p>
            <a:pPr algn="just">
              <a:spcBef>
                <a:spcPts val="490"/>
              </a:spcBef>
            </a:pPr>
            <a:r>
              <a:rPr lang="en-US" sz="2400" b="1" dirty="0">
                <a:solidFill>
                  <a:srgbClr val="000000"/>
                </a:solidFill>
                <a:latin typeface="Georgia" panose="02040502050405020303" pitchFamily="18" charset="0"/>
              </a:rPr>
              <a:t>Phrases and clauses (specific problematic points)</a:t>
            </a:r>
            <a:endParaRPr lang="en-US" sz="2400" dirty="0"/>
          </a:p>
          <a:p>
            <a:pPr algn="just">
              <a:spcBef>
                <a:spcPts val="490"/>
              </a:spcBef>
            </a:pPr>
            <a:r>
              <a:rPr lang="en-US" sz="2000" dirty="0">
                <a:solidFill>
                  <a:srgbClr val="000000"/>
                </a:solidFill>
                <a:latin typeface="Georgia" panose="02040502050405020303" pitchFamily="18" charset="0"/>
              </a:rPr>
              <a:t>     </a:t>
            </a:r>
            <a:br>
              <a:rPr lang="en-US" sz="2000" dirty="0"/>
            </a:br>
            <a:r>
              <a:rPr lang="en-US" sz="2400" b="1" dirty="0">
                <a:solidFill>
                  <a:srgbClr val="000000"/>
                </a:solidFill>
                <a:latin typeface="Georgia" panose="02040502050405020303" pitchFamily="18" charset="0"/>
              </a:rPr>
              <a:t>Adjective clauses</a:t>
            </a:r>
            <a:endParaRPr lang="en-US" sz="2000" dirty="0"/>
          </a:p>
          <a:p>
            <a:pPr algn="just" fontAlgn="base">
              <a:spcBef>
                <a:spcPts val="490"/>
              </a:spcBef>
              <a:buFont typeface="Arial" panose="020B0604020202020204" pitchFamily="34" charset="0"/>
              <a:buChar char="•"/>
            </a:pPr>
            <a:r>
              <a:rPr lang="en-US" sz="2000" b="1" dirty="0">
                <a:solidFill>
                  <a:srgbClr val="000000"/>
                </a:solidFill>
                <a:latin typeface="Georgia" panose="02040502050405020303" pitchFamily="18" charset="0"/>
              </a:rPr>
              <a:t>dropping relative pronouns. </a:t>
            </a:r>
            <a:r>
              <a:rPr lang="en-US" sz="2000" dirty="0">
                <a:solidFill>
                  <a:srgbClr val="000000"/>
                </a:solidFill>
                <a:latin typeface="Georgia" panose="02040502050405020303" pitchFamily="18" charset="0"/>
              </a:rPr>
              <a:t>We can drop </a:t>
            </a:r>
            <a:r>
              <a:rPr lang="en-US" sz="2000" b="1" i="1" dirty="0">
                <a:solidFill>
                  <a:srgbClr val="000000"/>
                </a:solidFill>
                <a:latin typeface="Georgia" panose="02040502050405020303" pitchFamily="18" charset="0"/>
              </a:rPr>
              <a:t>who</a:t>
            </a:r>
            <a:r>
              <a:rPr lang="en-US" sz="2000"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which</a:t>
            </a:r>
            <a:r>
              <a:rPr lang="en-US" sz="2000" dirty="0">
                <a:solidFill>
                  <a:srgbClr val="000000"/>
                </a:solidFill>
                <a:latin typeface="Georgia" panose="02040502050405020303" pitchFamily="18" charset="0"/>
              </a:rPr>
              <a:t> or </a:t>
            </a:r>
            <a:r>
              <a:rPr lang="en-US" sz="2000" b="1" i="1" dirty="0">
                <a:solidFill>
                  <a:srgbClr val="000000"/>
                </a:solidFill>
                <a:latin typeface="Georgia" panose="02040502050405020303" pitchFamily="18" charset="0"/>
              </a:rPr>
              <a:t>that</a:t>
            </a:r>
            <a:r>
              <a:rPr lang="en-US" sz="2000" dirty="0">
                <a:solidFill>
                  <a:srgbClr val="000000"/>
                </a:solidFill>
                <a:latin typeface="Georgia" panose="02040502050405020303" pitchFamily="18" charset="0"/>
              </a:rPr>
              <a:t> when it is the object of the following verb; not when it is the subject:</a:t>
            </a:r>
            <a:endParaRPr lang="en-US" sz="2000" dirty="0">
              <a:solidFill>
                <a:srgbClr val="000000"/>
              </a:solidFill>
              <a:latin typeface="Times New Roman" panose="02020603050405020304" pitchFamily="18" charset="0"/>
            </a:endParaRPr>
          </a:p>
          <a:p>
            <a:pPr indent="360045" algn="just"/>
            <a:r>
              <a:rPr lang="en-US" sz="2000" i="1" dirty="0">
                <a:solidFill>
                  <a:srgbClr val="000000"/>
                </a:solidFill>
                <a:latin typeface="Georgia" panose="02040502050405020303" pitchFamily="18" charset="0"/>
              </a:rPr>
              <a:t>I found the key (</a:t>
            </a:r>
            <a:r>
              <a:rPr lang="en-US" sz="2000" b="1" i="1" dirty="0">
                <a:solidFill>
                  <a:srgbClr val="000000"/>
                </a:solidFill>
                <a:latin typeface="Georgia" panose="02040502050405020303" pitchFamily="18" charset="0"/>
              </a:rPr>
              <a:t>that</a:t>
            </a:r>
            <a:r>
              <a:rPr lang="en-US" sz="2000" i="1" dirty="0">
                <a:solidFill>
                  <a:srgbClr val="000000"/>
                </a:solidFill>
                <a:latin typeface="Georgia" panose="02040502050405020303" pitchFamily="18" charset="0"/>
              </a:rPr>
              <a:t>) I had lost</a:t>
            </a:r>
            <a:r>
              <a:rPr lang="en-US" sz="2000" dirty="0">
                <a:solidFill>
                  <a:srgbClr val="000000"/>
                </a:solidFill>
                <a:latin typeface="Georgia" panose="02040502050405020303" pitchFamily="18" charset="0"/>
              </a:rPr>
              <a:t>. (</a:t>
            </a:r>
            <a:r>
              <a:rPr lang="en-US" sz="2000" b="1" dirty="0">
                <a:solidFill>
                  <a:srgbClr val="000000"/>
                </a:solidFill>
                <a:latin typeface="Georgia" panose="02040502050405020303" pitchFamily="18" charset="0"/>
              </a:rPr>
              <a:t>that</a:t>
            </a:r>
            <a:r>
              <a:rPr lang="en-US" sz="2000" dirty="0">
                <a:solidFill>
                  <a:srgbClr val="000000"/>
                </a:solidFill>
                <a:latin typeface="Georgia" panose="02040502050405020303" pitchFamily="18" charset="0"/>
              </a:rPr>
              <a:t> = </a:t>
            </a:r>
            <a:r>
              <a:rPr lang="en-US" sz="2000" i="1" dirty="0">
                <a:solidFill>
                  <a:srgbClr val="000000"/>
                </a:solidFill>
                <a:latin typeface="Georgia" panose="02040502050405020303" pitchFamily="18" charset="0"/>
              </a:rPr>
              <a:t>the key</a:t>
            </a:r>
            <a:r>
              <a:rPr lang="en-US" sz="2000" dirty="0">
                <a:solidFill>
                  <a:srgbClr val="000000"/>
                </a:solidFill>
                <a:latin typeface="Georgia" panose="02040502050405020303" pitchFamily="18" charset="0"/>
              </a:rPr>
              <a:t> = the object of </a:t>
            </a:r>
            <a:r>
              <a:rPr lang="en-US" sz="2000" i="1" dirty="0">
                <a:solidFill>
                  <a:srgbClr val="000000"/>
                </a:solidFill>
                <a:latin typeface="Georgia" panose="02040502050405020303" pitchFamily="18" charset="0"/>
              </a:rPr>
              <a:t>lost</a:t>
            </a:r>
            <a:r>
              <a:rPr lang="en-US" sz="2000" dirty="0">
                <a:solidFill>
                  <a:srgbClr val="000000"/>
                </a:solidFill>
                <a:latin typeface="Georgia" panose="02040502050405020303" pitchFamily="18" charset="0"/>
              </a:rPr>
              <a:t>)</a:t>
            </a:r>
            <a:endParaRPr lang="en-US" sz="2000" dirty="0"/>
          </a:p>
          <a:p>
            <a:pPr indent="360045" algn="just"/>
            <a:r>
              <a:rPr lang="en-US" sz="2000" i="1" dirty="0">
                <a:solidFill>
                  <a:srgbClr val="000000"/>
                </a:solidFill>
                <a:latin typeface="Georgia" panose="02040502050405020303" pitchFamily="18" charset="0"/>
              </a:rPr>
              <a:t>This is the key </a:t>
            </a:r>
            <a:r>
              <a:rPr lang="en-US" sz="2000" b="1" i="1" dirty="0">
                <a:solidFill>
                  <a:srgbClr val="000000"/>
                </a:solidFill>
                <a:latin typeface="Georgia" panose="02040502050405020303" pitchFamily="18" charset="0"/>
              </a:rPr>
              <a:t>that</a:t>
            </a:r>
            <a:r>
              <a:rPr lang="en-US" sz="2000" i="1" dirty="0">
                <a:solidFill>
                  <a:srgbClr val="000000"/>
                </a:solidFill>
                <a:latin typeface="Georgia" panose="02040502050405020303" pitchFamily="18" charset="0"/>
              </a:rPr>
              <a:t> opens the front door.</a:t>
            </a:r>
            <a:r>
              <a:rPr lang="en-US" sz="2000" dirty="0">
                <a:solidFill>
                  <a:srgbClr val="000000"/>
                </a:solidFill>
                <a:latin typeface="Georgia" panose="02040502050405020303" pitchFamily="18" charset="0"/>
              </a:rPr>
              <a:t> (</a:t>
            </a:r>
            <a:r>
              <a:rPr lang="en-US" sz="2000" b="1" dirty="0">
                <a:solidFill>
                  <a:srgbClr val="000000"/>
                </a:solidFill>
                <a:latin typeface="Georgia" panose="02040502050405020303" pitchFamily="18" charset="0"/>
              </a:rPr>
              <a:t>that</a:t>
            </a:r>
            <a:r>
              <a:rPr lang="en-US" sz="2000" dirty="0">
                <a:solidFill>
                  <a:srgbClr val="000000"/>
                </a:solidFill>
                <a:latin typeface="Georgia" panose="02040502050405020303" pitchFamily="18" charset="0"/>
              </a:rPr>
              <a:t> = </a:t>
            </a:r>
            <a:r>
              <a:rPr lang="en-US" sz="2000" i="1" dirty="0">
                <a:solidFill>
                  <a:srgbClr val="000000"/>
                </a:solidFill>
                <a:latin typeface="Georgia" panose="02040502050405020303" pitchFamily="18" charset="0"/>
              </a:rPr>
              <a:t>the key</a:t>
            </a:r>
            <a:r>
              <a:rPr lang="en-US" sz="2000" dirty="0">
                <a:solidFill>
                  <a:srgbClr val="000000"/>
                </a:solidFill>
                <a:latin typeface="Georgia" panose="02040502050405020303" pitchFamily="18" charset="0"/>
              </a:rPr>
              <a:t> = the subject of </a:t>
            </a:r>
            <a:r>
              <a:rPr lang="en-US" sz="2000" i="1" dirty="0">
                <a:solidFill>
                  <a:srgbClr val="000000"/>
                </a:solidFill>
                <a:latin typeface="Georgia" panose="02040502050405020303" pitchFamily="18" charset="0"/>
              </a:rPr>
              <a:t>opens</a:t>
            </a:r>
            <a:r>
              <a:rPr lang="en-US" sz="2000" dirty="0">
                <a:solidFill>
                  <a:srgbClr val="000000"/>
                </a:solidFill>
                <a:latin typeface="Georgia" panose="02040502050405020303" pitchFamily="18" charset="0"/>
              </a:rPr>
              <a:t>)</a:t>
            </a:r>
          </a:p>
          <a:p>
            <a:pPr indent="360045" algn="just"/>
            <a:endParaRPr lang="en-US" sz="2000" dirty="0"/>
          </a:p>
          <a:p>
            <a:pPr algn="just" fontAlgn="base">
              <a:spcBef>
                <a:spcPts val="490"/>
              </a:spcBef>
              <a:buFont typeface="Arial" panose="020B0604020202020204" pitchFamily="34" charset="0"/>
              <a:buChar char="•"/>
            </a:pPr>
            <a:r>
              <a:rPr lang="en-US" sz="2000" b="1" dirty="0">
                <a:solidFill>
                  <a:srgbClr val="000000"/>
                </a:solidFill>
                <a:latin typeface="Georgia" panose="02040502050405020303" pitchFamily="18" charset="0"/>
              </a:rPr>
              <a:t>which, that </a:t>
            </a:r>
            <a:r>
              <a:rPr lang="en-US" sz="2000" dirty="0">
                <a:solidFill>
                  <a:srgbClr val="000000"/>
                </a:solidFill>
                <a:latin typeface="Georgia" panose="02040502050405020303" pitchFamily="18" charset="0"/>
              </a:rPr>
              <a:t>and</a:t>
            </a:r>
            <a:r>
              <a:rPr lang="en-US" sz="2000" b="1" dirty="0">
                <a:solidFill>
                  <a:srgbClr val="000000"/>
                </a:solidFill>
                <a:latin typeface="Georgia" panose="02040502050405020303" pitchFamily="18" charset="0"/>
              </a:rPr>
              <a:t> what. </a:t>
            </a:r>
            <a:r>
              <a:rPr lang="en-US" sz="2000" dirty="0">
                <a:solidFill>
                  <a:srgbClr val="000000"/>
                </a:solidFill>
                <a:latin typeface="Georgia" panose="02040502050405020303" pitchFamily="18" charset="0"/>
              </a:rPr>
              <a:t>We don’t use </a:t>
            </a:r>
            <a:r>
              <a:rPr lang="en-US" sz="2000" b="1" i="1" dirty="0">
                <a:solidFill>
                  <a:srgbClr val="FF0000"/>
                </a:solidFill>
                <a:latin typeface="Georgia" panose="02040502050405020303" pitchFamily="18" charset="0"/>
              </a:rPr>
              <a:t>what</a:t>
            </a:r>
            <a:r>
              <a:rPr lang="en-US" sz="2000" dirty="0">
                <a:solidFill>
                  <a:srgbClr val="000000"/>
                </a:solidFill>
                <a:latin typeface="Georgia" panose="02040502050405020303" pitchFamily="18" charset="0"/>
              </a:rPr>
              <a:t> in the same way as </a:t>
            </a:r>
            <a:r>
              <a:rPr lang="en-US" sz="2000" b="1" i="1" dirty="0">
                <a:solidFill>
                  <a:srgbClr val="000000"/>
                </a:solidFill>
                <a:latin typeface="Georgia" panose="02040502050405020303" pitchFamily="18" charset="0"/>
              </a:rPr>
              <a:t>which</a:t>
            </a:r>
            <a:r>
              <a:rPr lang="en-US" sz="2000" dirty="0">
                <a:solidFill>
                  <a:srgbClr val="000000"/>
                </a:solidFill>
                <a:latin typeface="Georgia" panose="02040502050405020303" pitchFamily="18" charset="0"/>
              </a:rPr>
              <a:t> or </a:t>
            </a:r>
            <a:r>
              <a:rPr lang="en-US" sz="2000" b="1" i="1" dirty="0">
                <a:solidFill>
                  <a:srgbClr val="000000"/>
                </a:solidFill>
                <a:latin typeface="Georgia" panose="02040502050405020303" pitchFamily="18" charset="0"/>
              </a:rPr>
              <a:t>that</a:t>
            </a:r>
            <a:r>
              <a:rPr lang="en-US" sz="2000" dirty="0">
                <a:solidFill>
                  <a:srgbClr val="000000"/>
                </a:solidFill>
                <a:latin typeface="Georgia" panose="02040502050405020303" pitchFamily="18" charset="0"/>
              </a:rPr>
              <a:t>.</a:t>
            </a:r>
            <a:endParaRPr lang="ro-RO" sz="2000" dirty="0">
              <a:solidFill>
                <a:srgbClr val="000000"/>
              </a:solidFill>
              <a:latin typeface="Georgia" panose="02040502050405020303" pitchFamily="18" charset="0"/>
            </a:endParaRPr>
          </a:p>
          <a:p>
            <a:pPr algn="just" fontAlgn="base">
              <a:spcBef>
                <a:spcPts val="490"/>
              </a:spcBef>
            </a:pPr>
            <a:r>
              <a:rPr lang="en-US" sz="2000" b="1" i="1" dirty="0">
                <a:solidFill>
                  <a:srgbClr val="000000"/>
                </a:solidFill>
                <a:latin typeface="Georgia" panose="02040502050405020303" pitchFamily="18" charset="0"/>
              </a:rPr>
              <a:t>What</a:t>
            </a:r>
            <a:r>
              <a:rPr lang="en-US" sz="2000" dirty="0">
                <a:solidFill>
                  <a:srgbClr val="000000"/>
                </a:solidFill>
                <a:latin typeface="Georgia" panose="02040502050405020303" pitchFamily="18" charset="0"/>
              </a:rPr>
              <a:t> replaces </a:t>
            </a:r>
            <a:r>
              <a:rPr lang="en-US" sz="2000" b="1" dirty="0">
                <a:solidFill>
                  <a:srgbClr val="000000"/>
                </a:solidFill>
                <a:latin typeface="Georgia" panose="02040502050405020303" pitchFamily="18" charset="0"/>
              </a:rPr>
              <a:t>noun + which/that: </a:t>
            </a:r>
            <a:r>
              <a:rPr lang="en-US" sz="2000" dirty="0">
                <a:solidFill>
                  <a:srgbClr val="000000"/>
                </a:solidFill>
                <a:latin typeface="Georgia" panose="02040502050405020303" pitchFamily="18" charset="0"/>
              </a:rPr>
              <a:t>it means something like</a:t>
            </a:r>
            <a:r>
              <a:rPr lang="en-US" sz="2000" b="1" dirty="0">
                <a:solidFill>
                  <a:srgbClr val="000000"/>
                </a:solidFill>
                <a:latin typeface="Georgia" panose="02040502050405020303" pitchFamily="18" charset="0"/>
              </a:rPr>
              <a:t> ‘the thing(s) that’. </a:t>
            </a:r>
            <a:r>
              <a:rPr lang="en-US" sz="2000" dirty="0">
                <a:solidFill>
                  <a:srgbClr val="000000"/>
                </a:solidFill>
                <a:latin typeface="Georgia" panose="02040502050405020303" pitchFamily="18" charset="0"/>
              </a:rPr>
              <a:t>Compare:</a:t>
            </a:r>
            <a:endParaRPr lang="en-US" sz="2000" dirty="0">
              <a:solidFill>
                <a:srgbClr val="000000"/>
              </a:solidFill>
              <a:latin typeface="Times New Roman" panose="02020603050405020304" pitchFamily="18" charset="0"/>
            </a:endParaRPr>
          </a:p>
          <a:p>
            <a:pPr marL="360045" algn="just">
              <a:spcBef>
                <a:spcPts val="490"/>
              </a:spcBef>
            </a:pPr>
            <a:r>
              <a:rPr lang="en-US" sz="2000" i="1" dirty="0">
                <a:solidFill>
                  <a:srgbClr val="000000"/>
                </a:solidFill>
                <a:latin typeface="Georgia" panose="02040502050405020303" pitchFamily="18" charset="0"/>
              </a:rPr>
              <a:t>I gave them </a:t>
            </a:r>
            <a:r>
              <a:rPr lang="en-US" sz="2000" b="1" i="1" dirty="0">
                <a:solidFill>
                  <a:srgbClr val="000000"/>
                </a:solidFill>
                <a:latin typeface="Georgia" panose="02040502050405020303" pitchFamily="18" charset="0"/>
              </a:rPr>
              <a:t>the money that</a:t>
            </a:r>
            <a:r>
              <a:rPr lang="en-US" sz="2000" i="1" dirty="0">
                <a:solidFill>
                  <a:srgbClr val="000000"/>
                </a:solidFill>
                <a:latin typeface="Georgia" panose="02040502050405020303" pitchFamily="18" charset="0"/>
              </a:rPr>
              <a:t> they wanted. I gave them </a:t>
            </a:r>
            <a:r>
              <a:rPr lang="en-US" sz="2000" b="1" i="1" dirty="0">
                <a:solidFill>
                  <a:srgbClr val="000000"/>
                </a:solidFill>
                <a:latin typeface="Georgia" panose="02040502050405020303" pitchFamily="18" charset="0"/>
              </a:rPr>
              <a:t>what</a:t>
            </a:r>
            <a:r>
              <a:rPr lang="en-US" sz="2000" i="1" dirty="0">
                <a:solidFill>
                  <a:srgbClr val="000000"/>
                </a:solidFill>
                <a:latin typeface="Georgia" panose="02040502050405020303" pitchFamily="18" charset="0"/>
              </a:rPr>
              <a:t> they wanted.</a:t>
            </a:r>
            <a:endParaRPr lang="ro-RO" sz="2000" i="1" dirty="0">
              <a:solidFill>
                <a:srgbClr val="000000"/>
              </a:solidFill>
              <a:latin typeface="Georgia" panose="02040502050405020303" pitchFamily="18" charset="0"/>
            </a:endParaRPr>
          </a:p>
          <a:p>
            <a:pPr marL="360045" algn="just">
              <a:spcBef>
                <a:spcPts val="490"/>
              </a:spcBef>
            </a:pPr>
            <a:r>
              <a:rPr lang="en-US" sz="2000" b="1" dirty="0">
                <a:solidFill>
                  <a:srgbClr val="000000"/>
                </a:solidFill>
                <a:latin typeface="Georgia" panose="02040502050405020303" pitchFamily="18" charset="0"/>
              </a:rPr>
              <a:t>(NOT </a:t>
            </a:r>
            <a:r>
              <a:rPr lang="en-US" sz="2000" i="1" strike="sngStrike" dirty="0">
                <a:solidFill>
                  <a:srgbClr val="000000"/>
                </a:solidFill>
                <a:latin typeface="Georgia" panose="02040502050405020303" pitchFamily="18" charset="0"/>
              </a:rPr>
              <a:t>I gave them </a:t>
            </a:r>
            <a:r>
              <a:rPr lang="en-US" sz="2000" b="1" i="1" strike="sngStrike" dirty="0">
                <a:solidFill>
                  <a:srgbClr val="000000"/>
                </a:solidFill>
                <a:latin typeface="Georgia" panose="02040502050405020303" pitchFamily="18" charset="0"/>
              </a:rPr>
              <a:t>the money what</a:t>
            </a:r>
            <a:r>
              <a:rPr lang="en-US" sz="2000" b="1" i="1" dirty="0">
                <a:solidFill>
                  <a:srgbClr val="000000"/>
                </a:solidFill>
                <a:latin typeface="Georgia" panose="02040502050405020303" pitchFamily="18" charset="0"/>
              </a:rPr>
              <a:t>...</a:t>
            </a:r>
            <a:r>
              <a:rPr lang="en-US" sz="2000" b="1" dirty="0">
                <a:solidFill>
                  <a:srgbClr val="000000"/>
                </a:solidFill>
                <a:latin typeface="Georgia" panose="02040502050405020303" pitchFamily="18" charset="0"/>
              </a:rPr>
              <a:t>)</a:t>
            </a:r>
          </a:p>
          <a:p>
            <a:pPr marL="360045" algn="just">
              <a:spcBef>
                <a:spcPts val="490"/>
              </a:spcBef>
            </a:pPr>
            <a:endParaRPr lang="en-US" sz="2000" dirty="0"/>
          </a:p>
          <a:p>
            <a:pPr algn="just" fontAlgn="base">
              <a:spcBef>
                <a:spcPts val="490"/>
              </a:spcBef>
              <a:buFont typeface="Arial" panose="020B0604020202020204" pitchFamily="34" charset="0"/>
              <a:buChar char="•"/>
            </a:pPr>
            <a:r>
              <a:rPr lang="en-US" sz="2000" dirty="0">
                <a:solidFill>
                  <a:srgbClr val="000000"/>
                </a:solidFill>
                <a:latin typeface="Georgia" panose="02040502050405020303" pitchFamily="18" charset="0"/>
              </a:rPr>
              <a:t>We normally prefer</a:t>
            </a:r>
            <a:r>
              <a:rPr lang="en-US" sz="2000" b="1" dirty="0">
                <a:solidFill>
                  <a:srgbClr val="000000"/>
                </a:solidFill>
                <a:latin typeface="Georgia" panose="02040502050405020303" pitchFamily="18" charset="0"/>
              </a:rPr>
              <a:t> that, </a:t>
            </a:r>
            <a:r>
              <a:rPr lang="en-US" sz="2000" dirty="0">
                <a:solidFill>
                  <a:srgbClr val="000000"/>
                </a:solidFill>
                <a:latin typeface="Georgia" panose="02040502050405020303" pitchFamily="18" charset="0"/>
              </a:rPr>
              <a:t>not</a:t>
            </a:r>
            <a:r>
              <a:rPr lang="en-US" sz="2000" b="1" dirty="0">
                <a:solidFill>
                  <a:srgbClr val="000000"/>
                </a:solidFill>
                <a:latin typeface="Georgia" panose="02040502050405020303" pitchFamily="18" charset="0"/>
              </a:rPr>
              <a:t> </a:t>
            </a:r>
            <a:r>
              <a:rPr lang="en-US" sz="2000" b="1" i="1" dirty="0">
                <a:solidFill>
                  <a:srgbClr val="FF0000"/>
                </a:solidFill>
                <a:latin typeface="Georgia" panose="02040502050405020303" pitchFamily="18" charset="0"/>
              </a:rPr>
              <a:t>which</a:t>
            </a:r>
            <a:r>
              <a:rPr lang="en-US" sz="2000" dirty="0">
                <a:solidFill>
                  <a:srgbClr val="000000"/>
                </a:solidFill>
                <a:latin typeface="Georgia" panose="02040502050405020303" pitchFamily="18" charset="0"/>
              </a:rPr>
              <a:t>, after</a:t>
            </a:r>
            <a:r>
              <a:rPr lang="en-US" sz="2000" b="1"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all</a:t>
            </a:r>
            <a:r>
              <a:rPr lang="en-US" sz="2000" b="1"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everything,</a:t>
            </a:r>
            <a:r>
              <a:rPr lang="en-US" sz="2000" b="1"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nothing</a:t>
            </a:r>
            <a:r>
              <a:rPr lang="en-US" sz="2000" b="1"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the only</a:t>
            </a:r>
            <a:r>
              <a:rPr lang="en-US" sz="2000" b="1" dirty="0">
                <a:solidFill>
                  <a:srgbClr val="000000"/>
                </a:solidFill>
                <a:latin typeface="Georgia" panose="02040502050405020303" pitchFamily="18" charset="0"/>
              </a:rPr>
              <a:t> . . . </a:t>
            </a:r>
            <a:r>
              <a:rPr lang="en-US" sz="2000" dirty="0">
                <a:solidFill>
                  <a:srgbClr val="000000"/>
                </a:solidFill>
                <a:latin typeface="Georgia" panose="02040502050405020303" pitchFamily="18" charset="0"/>
              </a:rPr>
              <a:t>and</a:t>
            </a:r>
            <a:r>
              <a:rPr lang="en-US" sz="2000" b="1" dirty="0">
                <a:solidFill>
                  <a:srgbClr val="000000"/>
                </a:solidFill>
                <a:latin typeface="Georgia" panose="02040502050405020303" pitchFamily="18" charset="0"/>
              </a:rPr>
              <a:t> superlatives. </a:t>
            </a:r>
            <a:r>
              <a:rPr lang="en-US" sz="2000" b="1" i="1" dirty="0">
                <a:solidFill>
                  <a:srgbClr val="000000"/>
                </a:solidFill>
                <a:latin typeface="Georgia" panose="02040502050405020303" pitchFamily="18" charset="0"/>
              </a:rPr>
              <a:t>What</a:t>
            </a:r>
            <a:r>
              <a:rPr lang="en-US" sz="2000" b="1" dirty="0">
                <a:solidFill>
                  <a:srgbClr val="000000"/>
                </a:solidFill>
                <a:latin typeface="Georgia" panose="02040502050405020303" pitchFamily="18" charset="0"/>
              </a:rPr>
              <a:t> </a:t>
            </a:r>
            <a:r>
              <a:rPr lang="en-US" sz="2000" dirty="0">
                <a:solidFill>
                  <a:srgbClr val="000000"/>
                </a:solidFill>
                <a:latin typeface="Georgia" panose="02040502050405020303" pitchFamily="18" charset="0"/>
              </a:rPr>
              <a:t>is not correct in these cases.</a:t>
            </a:r>
            <a:endParaRPr lang="en-US" sz="2000" dirty="0">
              <a:solidFill>
                <a:srgbClr val="000000"/>
              </a:solidFill>
              <a:latin typeface="Times New Roman" panose="02020603050405020304" pitchFamily="18" charset="0"/>
            </a:endParaRPr>
          </a:p>
          <a:p>
            <a:pPr indent="360045" algn="just"/>
            <a:r>
              <a:rPr lang="ro-RO" sz="2000" i="1" dirty="0">
                <a:solidFill>
                  <a:srgbClr val="000000"/>
                </a:solidFill>
                <a:latin typeface="Georgia" panose="02040502050405020303" pitchFamily="18" charset="0"/>
              </a:rPr>
              <a:t>	</a:t>
            </a:r>
            <a:r>
              <a:rPr lang="en-US" sz="2000" i="1" dirty="0">
                <a:solidFill>
                  <a:srgbClr val="000000"/>
                </a:solidFill>
                <a:latin typeface="Georgia" panose="02040502050405020303" pitchFamily="18" charset="0"/>
              </a:rPr>
              <a:t>I've told you</a:t>
            </a:r>
            <a:r>
              <a:rPr lang="en-US" sz="2000" b="1" i="1" dirty="0">
                <a:solidFill>
                  <a:srgbClr val="000000"/>
                </a:solidFill>
                <a:latin typeface="Georgia" panose="02040502050405020303" pitchFamily="18" charset="0"/>
              </a:rPr>
              <a:t> everything that </a:t>
            </a:r>
            <a:r>
              <a:rPr lang="en-US" sz="2000" i="1" dirty="0">
                <a:solidFill>
                  <a:srgbClr val="000000"/>
                </a:solidFill>
                <a:latin typeface="Georgia" panose="02040502050405020303" pitchFamily="18" charset="0"/>
              </a:rPr>
              <a:t>matters.</a:t>
            </a:r>
            <a:r>
              <a:rPr lang="en-US" sz="2000" dirty="0">
                <a:solidFill>
                  <a:srgbClr val="000000"/>
                </a:solidFill>
                <a:latin typeface="Georgia" panose="02040502050405020303" pitchFamily="18" charset="0"/>
              </a:rPr>
              <a:t> (Not ... </a:t>
            </a:r>
            <a:r>
              <a:rPr lang="en-US" sz="2000" i="1" strike="sngStrike" dirty="0">
                <a:solidFill>
                  <a:srgbClr val="000000"/>
                </a:solidFill>
                <a:latin typeface="Georgia" panose="02040502050405020303" pitchFamily="18" charset="0"/>
              </a:rPr>
              <a:t>everything what matters.</a:t>
            </a:r>
            <a:r>
              <a:rPr lang="en-US" sz="2000" dirty="0">
                <a:solidFill>
                  <a:srgbClr val="000000"/>
                </a:solidFill>
                <a:latin typeface="Georgia" panose="02040502050405020303" pitchFamily="18" charset="0"/>
              </a:rPr>
              <a:t>)</a:t>
            </a:r>
            <a:endParaRPr lang="en-US" sz="2000" dirty="0"/>
          </a:p>
          <a:p>
            <a:r>
              <a:rPr lang="ro-RO" sz="2000" i="1" dirty="0">
                <a:solidFill>
                  <a:srgbClr val="000000"/>
                </a:solidFill>
                <a:latin typeface="Georgia" panose="02040502050405020303" pitchFamily="18" charset="0"/>
              </a:rPr>
              <a:t>	</a:t>
            </a:r>
            <a:r>
              <a:rPr lang="en-US" sz="2000" i="1" dirty="0">
                <a:solidFill>
                  <a:srgbClr val="000000"/>
                </a:solidFill>
                <a:latin typeface="Georgia" panose="02040502050405020303" pitchFamily="18" charset="0"/>
              </a:rPr>
              <a:t>Is this the </a:t>
            </a:r>
            <a:r>
              <a:rPr lang="en-US" sz="2000" b="1" i="1" dirty="0">
                <a:solidFill>
                  <a:srgbClr val="000000"/>
                </a:solidFill>
                <a:latin typeface="Georgia" panose="02040502050405020303" pitchFamily="18" charset="0"/>
              </a:rPr>
              <a:t>only song (that)</a:t>
            </a:r>
            <a:r>
              <a:rPr lang="en-US" sz="2000" i="1" dirty="0">
                <a:solidFill>
                  <a:srgbClr val="000000"/>
                </a:solidFill>
                <a:latin typeface="Georgia" panose="02040502050405020303" pitchFamily="18" charset="0"/>
              </a:rPr>
              <a:t> you can sing?</a:t>
            </a:r>
            <a:r>
              <a:rPr lang="en-US" sz="2000" b="1" dirty="0">
                <a:solidFill>
                  <a:srgbClr val="000000"/>
                </a:solidFill>
                <a:latin typeface="Georgia" panose="02040502050405020303" pitchFamily="18" charset="0"/>
              </a:rPr>
              <a:t> </a:t>
            </a:r>
            <a:r>
              <a:rPr lang="en-US" sz="2000" dirty="0">
                <a:solidFill>
                  <a:srgbClr val="000000"/>
                </a:solidFill>
                <a:latin typeface="Georgia" panose="02040502050405020303" pitchFamily="18" charset="0"/>
              </a:rPr>
              <a:t>(Not ... </a:t>
            </a:r>
            <a:r>
              <a:rPr lang="en-US" sz="2000" i="1" strike="sngStrike" dirty="0">
                <a:solidFill>
                  <a:srgbClr val="000000"/>
                </a:solidFill>
                <a:latin typeface="Georgia" panose="02040502050405020303" pitchFamily="18" charset="0"/>
              </a:rPr>
              <a:t>what you can sing</a:t>
            </a:r>
            <a:r>
              <a:rPr lang="en-US" sz="2000" dirty="0">
                <a:solidFill>
                  <a:srgbClr val="000000"/>
                </a:solidFill>
                <a:latin typeface="Georgia" panose="02040502050405020303" pitchFamily="18" charset="0"/>
              </a:rPr>
              <a:t>.)</a:t>
            </a:r>
            <a:endParaRPr lang="ro-RO" sz="2000" dirty="0"/>
          </a:p>
        </p:txBody>
      </p:sp>
    </p:spTree>
    <p:extLst>
      <p:ext uri="{BB962C8B-B14F-4D97-AF65-F5344CB8AC3E}">
        <p14:creationId xmlns:p14="http://schemas.microsoft.com/office/powerpoint/2010/main" val="165767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4DF155-CBE4-46E4-8AE0-AC7473568EEA}"/>
              </a:ext>
            </a:extLst>
          </p:cNvPr>
          <p:cNvSpPr/>
          <p:nvPr/>
        </p:nvSpPr>
        <p:spPr>
          <a:xfrm>
            <a:off x="526774" y="924233"/>
            <a:ext cx="11231217" cy="4278094"/>
          </a:xfrm>
          <a:prstGeom prst="rect">
            <a:avLst/>
          </a:prstGeom>
        </p:spPr>
        <p:txBody>
          <a:bodyPr wrap="square">
            <a:spAutoFit/>
          </a:bodyPr>
          <a:lstStyle/>
          <a:p>
            <a:endParaRPr lang="en-US" sz="2800" dirty="0"/>
          </a:p>
          <a:p>
            <a:endParaRPr lang="en-US" sz="2800" dirty="0"/>
          </a:p>
          <a:p>
            <a:r>
              <a:rPr lang="en-US" sz="2400" dirty="0">
                <a:latin typeface="Georgia" panose="02040502050405020303" pitchFamily="18" charset="0"/>
              </a:rPr>
              <a:t>A </a:t>
            </a:r>
            <a:r>
              <a:rPr lang="en-US" sz="2400" b="1" dirty="0">
                <a:latin typeface="Georgia" panose="02040502050405020303" pitchFamily="18" charset="0"/>
              </a:rPr>
              <a:t>phrase</a:t>
            </a:r>
            <a:r>
              <a:rPr lang="en-US" sz="2400" dirty="0">
                <a:latin typeface="Georgia" panose="02040502050405020303" pitchFamily="18" charset="0"/>
              </a:rPr>
              <a:t> - a group of words functioning in a sentence as a single part of speech. It </a:t>
            </a:r>
            <a:r>
              <a:rPr lang="en-US" sz="2400" dirty="0">
                <a:solidFill>
                  <a:srgbClr val="FF0000"/>
                </a:solidFill>
                <a:latin typeface="Georgia" panose="02040502050405020303" pitchFamily="18" charset="0"/>
              </a:rPr>
              <a:t>does not have a subject or a verb</a:t>
            </a:r>
            <a:r>
              <a:rPr lang="en-US" sz="2400" dirty="0">
                <a:latin typeface="Georgia" panose="02040502050405020303" pitchFamily="18" charset="0"/>
              </a:rPr>
              <a:t>, so it cannot stand alone as an independent unit—it can function only as a part of speech.</a:t>
            </a:r>
          </a:p>
          <a:p>
            <a:endParaRPr lang="en-US" sz="2400" dirty="0">
              <a:latin typeface="Georgia" panose="02040502050405020303" pitchFamily="18" charset="0"/>
            </a:endParaRPr>
          </a:p>
          <a:p>
            <a:r>
              <a:rPr lang="en-US" sz="2400" dirty="0">
                <a:latin typeface="Georgia" panose="02040502050405020303" pitchFamily="18" charset="0"/>
              </a:rPr>
              <a:t>A </a:t>
            </a:r>
            <a:r>
              <a:rPr lang="en-US" sz="2400" b="1" dirty="0">
                <a:latin typeface="Georgia" panose="02040502050405020303" pitchFamily="18" charset="0"/>
              </a:rPr>
              <a:t>clause</a:t>
            </a:r>
            <a:r>
              <a:rPr lang="en-US" sz="2400" dirty="0">
                <a:latin typeface="Georgia" panose="02040502050405020303" pitchFamily="18" charset="0"/>
              </a:rPr>
              <a:t>  - a group of words </a:t>
            </a:r>
            <a:r>
              <a:rPr lang="en-US" sz="2400" dirty="0">
                <a:solidFill>
                  <a:srgbClr val="FF0000"/>
                </a:solidFill>
                <a:latin typeface="Georgia" panose="02040502050405020303" pitchFamily="18" charset="0"/>
              </a:rPr>
              <a:t>with its own subject and verb</a:t>
            </a:r>
            <a:r>
              <a:rPr lang="en-US" sz="2400" dirty="0">
                <a:latin typeface="Georgia" panose="02040502050405020303" pitchFamily="18" charset="0"/>
              </a:rPr>
              <a:t>. Like phrases, clauses enrich your written and oral expression by adding details and making your meaning more exact. Clauses also allow you to combine ideas to show their relationship. This adds logic and cohesion to your speech and writing.</a:t>
            </a:r>
            <a:endParaRPr lang="ro-RO" sz="2400" dirty="0">
              <a:latin typeface="Georgia" panose="02040502050405020303" pitchFamily="18" charset="0"/>
            </a:endParaRPr>
          </a:p>
          <a:p>
            <a:endParaRPr lang="ro-RO" sz="2400" dirty="0">
              <a:latin typeface="Georgia" panose="02040502050405020303" pitchFamily="18" charset="0"/>
            </a:endParaRPr>
          </a:p>
        </p:txBody>
      </p:sp>
    </p:spTree>
    <p:extLst>
      <p:ext uri="{BB962C8B-B14F-4D97-AF65-F5344CB8AC3E}">
        <p14:creationId xmlns:p14="http://schemas.microsoft.com/office/powerpoint/2010/main" val="1502500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79BB92-837D-452A-A2C4-728FB2C9E70F}"/>
              </a:ext>
            </a:extLst>
          </p:cNvPr>
          <p:cNvSpPr/>
          <p:nvPr/>
        </p:nvSpPr>
        <p:spPr>
          <a:xfrm>
            <a:off x="481781" y="882149"/>
            <a:ext cx="11415252" cy="5155257"/>
          </a:xfrm>
          <a:prstGeom prst="rect">
            <a:avLst/>
          </a:prstGeom>
        </p:spPr>
        <p:txBody>
          <a:bodyPr wrap="square">
            <a:spAutoFit/>
          </a:bodyPr>
          <a:lstStyle/>
          <a:p>
            <a:pPr algn="just">
              <a:spcBef>
                <a:spcPts val="490"/>
              </a:spcBef>
            </a:pPr>
            <a:r>
              <a:rPr lang="en-US" sz="2400" b="1" dirty="0">
                <a:solidFill>
                  <a:srgbClr val="000000"/>
                </a:solidFill>
                <a:latin typeface="Georgia" panose="02040502050405020303" pitchFamily="18" charset="0"/>
              </a:rPr>
              <a:t>Reduced relative clauses</a:t>
            </a:r>
            <a:r>
              <a:rPr lang="en-US" sz="2400" dirty="0">
                <a:solidFill>
                  <a:srgbClr val="000000"/>
                </a:solidFill>
                <a:latin typeface="Georgia" panose="02040502050405020303" pitchFamily="18" charset="0"/>
              </a:rPr>
              <a:t>. </a:t>
            </a:r>
          </a:p>
          <a:p>
            <a:pPr algn="just">
              <a:spcBef>
                <a:spcPts val="490"/>
              </a:spcBef>
            </a:pPr>
            <a:endParaRPr lang="en-US" sz="2000" dirty="0"/>
          </a:p>
          <a:p>
            <a:pPr algn="just" fontAlgn="base">
              <a:spcBef>
                <a:spcPts val="490"/>
              </a:spcBef>
              <a:buFont typeface="Arial" panose="020B0604020202020204" pitchFamily="34" charset="0"/>
              <a:buChar char="•"/>
            </a:pPr>
            <a:r>
              <a:rPr lang="en-US" sz="2000" dirty="0">
                <a:solidFill>
                  <a:srgbClr val="000000"/>
                </a:solidFill>
                <a:latin typeface="Georgia" panose="02040502050405020303" pitchFamily="18" charset="0"/>
              </a:rPr>
              <a:t>We sometimes leave out </a:t>
            </a:r>
            <a:r>
              <a:rPr lang="en-US" sz="2000" b="1" dirty="0">
                <a:solidFill>
                  <a:srgbClr val="000000"/>
                </a:solidFill>
                <a:latin typeface="Georgia" panose="02040502050405020303" pitchFamily="18" charset="0"/>
              </a:rPr>
              <a:t>who/which/that</a:t>
            </a:r>
            <a:r>
              <a:rPr lang="en-US" sz="2000" dirty="0">
                <a:solidFill>
                  <a:srgbClr val="000000"/>
                </a:solidFill>
                <a:latin typeface="Georgia" panose="02040502050405020303" pitchFamily="18" charset="0"/>
              </a:rPr>
              <a:t> + </a:t>
            </a:r>
            <a:r>
              <a:rPr lang="en-US" sz="2000" b="1" dirty="0">
                <a:solidFill>
                  <a:srgbClr val="000000"/>
                </a:solidFill>
                <a:latin typeface="Georgia" panose="02040502050405020303" pitchFamily="18" charset="0"/>
              </a:rPr>
              <a:t>is/are/was/were</a:t>
            </a:r>
            <a:r>
              <a:rPr lang="en-US" sz="2000" dirty="0">
                <a:solidFill>
                  <a:srgbClr val="000000"/>
                </a:solidFill>
                <a:latin typeface="Georgia" panose="02040502050405020303" pitchFamily="18" charset="0"/>
              </a:rPr>
              <a:t> before </a:t>
            </a:r>
            <a:r>
              <a:rPr lang="en-US" sz="2000" b="1" dirty="0">
                <a:solidFill>
                  <a:srgbClr val="000000"/>
                </a:solidFill>
                <a:latin typeface="Georgia" panose="02040502050405020303" pitchFamily="18" charset="0"/>
              </a:rPr>
              <a:t>participles</a:t>
            </a:r>
            <a:r>
              <a:rPr lang="en-US" sz="2000" dirty="0">
                <a:solidFill>
                  <a:srgbClr val="000000"/>
                </a:solidFill>
                <a:latin typeface="Georgia" panose="02040502050405020303" pitchFamily="18" charset="0"/>
              </a:rPr>
              <a:t> (-</a:t>
            </a:r>
            <a:r>
              <a:rPr lang="en-US" sz="2000" i="1" dirty="0" err="1">
                <a:solidFill>
                  <a:srgbClr val="000000"/>
                </a:solidFill>
                <a:latin typeface="Georgia" panose="02040502050405020303" pitchFamily="18" charset="0"/>
              </a:rPr>
              <a:t>ing</a:t>
            </a:r>
            <a:r>
              <a:rPr lang="en-US" sz="2000" dirty="0">
                <a:solidFill>
                  <a:srgbClr val="000000"/>
                </a:solidFill>
                <a:latin typeface="Georgia" panose="02040502050405020303" pitchFamily="18" charset="0"/>
              </a:rPr>
              <a:t> and -</a:t>
            </a:r>
            <a:r>
              <a:rPr lang="en-US" sz="2000" i="1" dirty="0">
                <a:solidFill>
                  <a:srgbClr val="000000"/>
                </a:solidFill>
                <a:latin typeface="Georgia" panose="02040502050405020303" pitchFamily="18" charset="0"/>
              </a:rPr>
              <a:t>ed</a:t>
            </a:r>
            <a:r>
              <a:rPr lang="en-US" sz="2000" dirty="0">
                <a:solidFill>
                  <a:srgbClr val="000000"/>
                </a:solidFill>
                <a:latin typeface="Georgia" panose="02040502050405020303" pitchFamily="18" charset="0"/>
              </a:rPr>
              <a:t> forms).</a:t>
            </a:r>
            <a:endParaRPr lang="en-US" sz="2000" dirty="0">
              <a:solidFill>
                <a:srgbClr val="000000"/>
              </a:solidFill>
              <a:latin typeface="Times New Roman" panose="02020603050405020304" pitchFamily="18" charset="0"/>
            </a:endParaRPr>
          </a:p>
          <a:p>
            <a:pPr marL="400050" algn="just"/>
            <a:r>
              <a:rPr lang="en-US" sz="2000" i="1" dirty="0">
                <a:solidFill>
                  <a:srgbClr val="000000"/>
                </a:solidFill>
                <a:latin typeface="Georgia" panose="02040502050405020303" pitchFamily="18" charset="0"/>
              </a:rPr>
              <a:t>Who is that child </a:t>
            </a:r>
            <a:r>
              <a:rPr lang="en-US" sz="2000" b="1" i="1" dirty="0">
                <a:solidFill>
                  <a:srgbClr val="000000"/>
                </a:solidFill>
                <a:latin typeface="Georgia" panose="02040502050405020303" pitchFamily="18" charset="0"/>
              </a:rPr>
              <a:t>throwing</a:t>
            </a:r>
            <a:r>
              <a:rPr lang="en-US" sz="2000" i="1" dirty="0">
                <a:solidFill>
                  <a:srgbClr val="000000"/>
                </a:solidFill>
                <a:latin typeface="Georgia" panose="02040502050405020303" pitchFamily="18" charset="0"/>
              </a:rPr>
              <a:t> stones at our house?</a:t>
            </a:r>
            <a:r>
              <a:rPr lang="en-US" sz="2000" dirty="0">
                <a:solidFill>
                  <a:srgbClr val="000000"/>
                </a:solidFill>
                <a:latin typeface="Georgia" panose="02040502050405020303" pitchFamily="18" charset="0"/>
              </a:rPr>
              <a:t> (= '... </a:t>
            </a:r>
            <a:r>
              <a:rPr lang="en-US" sz="2000" b="1" dirty="0">
                <a:solidFill>
                  <a:srgbClr val="000000"/>
                </a:solidFill>
                <a:latin typeface="Georgia" panose="02040502050405020303" pitchFamily="18" charset="0"/>
              </a:rPr>
              <a:t>who is</a:t>
            </a:r>
            <a:r>
              <a:rPr lang="en-US" sz="2000" dirty="0">
                <a:solidFill>
                  <a:srgbClr val="000000"/>
                </a:solidFill>
                <a:latin typeface="Georgia" panose="02040502050405020303" pitchFamily="18" charset="0"/>
              </a:rPr>
              <a:t> throwing ...')</a:t>
            </a:r>
            <a:endParaRPr lang="en-US" sz="2000" dirty="0"/>
          </a:p>
          <a:p>
            <a:pPr marL="400050" algn="just"/>
            <a:r>
              <a:rPr lang="en-US" sz="2000" i="1" dirty="0">
                <a:solidFill>
                  <a:srgbClr val="000000"/>
                </a:solidFill>
                <a:latin typeface="Georgia" panose="02040502050405020303" pitchFamily="18" charset="0"/>
              </a:rPr>
              <a:t>Most of the people </a:t>
            </a:r>
            <a:r>
              <a:rPr lang="en-US" sz="2000" b="1" i="1" dirty="0">
                <a:solidFill>
                  <a:srgbClr val="000000"/>
                </a:solidFill>
                <a:latin typeface="Georgia" panose="02040502050405020303" pitchFamily="18" charset="0"/>
              </a:rPr>
              <a:t>invited</a:t>
            </a:r>
            <a:r>
              <a:rPr lang="en-US" sz="2000" i="1" dirty="0">
                <a:solidFill>
                  <a:srgbClr val="000000"/>
                </a:solidFill>
                <a:latin typeface="Georgia" panose="02040502050405020303" pitchFamily="18" charset="0"/>
              </a:rPr>
              <a:t> did not even reply</a:t>
            </a:r>
            <a:r>
              <a:rPr lang="en-US" sz="2000" dirty="0">
                <a:solidFill>
                  <a:srgbClr val="000000"/>
                </a:solidFill>
                <a:latin typeface="Georgia" panose="02040502050405020303" pitchFamily="18" charset="0"/>
              </a:rPr>
              <a:t>. (= '... </a:t>
            </a:r>
            <a:r>
              <a:rPr lang="en-US" sz="2000" b="1" dirty="0">
                <a:solidFill>
                  <a:srgbClr val="000000"/>
                </a:solidFill>
                <a:latin typeface="Georgia" panose="02040502050405020303" pitchFamily="18" charset="0"/>
              </a:rPr>
              <a:t>who were</a:t>
            </a:r>
            <a:r>
              <a:rPr lang="en-US" sz="2000" dirty="0">
                <a:solidFill>
                  <a:srgbClr val="000000"/>
                </a:solidFill>
                <a:latin typeface="Georgia" panose="02040502050405020303" pitchFamily="18" charset="0"/>
              </a:rPr>
              <a:t> invited ...')</a:t>
            </a:r>
            <a:endParaRPr lang="en-US" sz="2000" dirty="0"/>
          </a:p>
          <a:p>
            <a:pPr marL="400050" algn="just"/>
            <a:r>
              <a:rPr lang="en-US" sz="2000" i="1" dirty="0">
                <a:solidFill>
                  <a:srgbClr val="000000"/>
                </a:solidFill>
                <a:latin typeface="Georgia" panose="02040502050405020303" pitchFamily="18" charset="0"/>
              </a:rPr>
              <a:t>Books </a:t>
            </a:r>
            <a:r>
              <a:rPr lang="en-US" sz="2000" b="1" i="1" dirty="0">
                <a:solidFill>
                  <a:srgbClr val="000000"/>
                </a:solidFill>
                <a:latin typeface="Georgia" panose="02040502050405020303" pitchFamily="18" charset="0"/>
              </a:rPr>
              <a:t>printed</a:t>
            </a:r>
            <a:r>
              <a:rPr lang="en-US" sz="2000" i="1" dirty="0">
                <a:solidFill>
                  <a:srgbClr val="000000"/>
                </a:solidFill>
                <a:latin typeface="Georgia" panose="02040502050405020303" pitchFamily="18" charset="0"/>
              </a:rPr>
              <a:t> before 1600 were rare and valuable</a:t>
            </a:r>
            <a:r>
              <a:rPr lang="en-US" sz="2000" dirty="0">
                <a:solidFill>
                  <a:srgbClr val="000000"/>
                </a:solidFill>
                <a:latin typeface="Georgia" panose="02040502050405020303" pitchFamily="18" charset="0"/>
              </a:rPr>
              <a:t>. (= '... </a:t>
            </a:r>
            <a:r>
              <a:rPr lang="en-US" sz="2000" b="1" dirty="0">
                <a:solidFill>
                  <a:srgbClr val="000000"/>
                </a:solidFill>
                <a:latin typeface="Georgia" panose="02040502050405020303" pitchFamily="18" charset="0"/>
              </a:rPr>
              <a:t>that were</a:t>
            </a:r>
            <a:r>
              <a:rPr lang="en-US" sz="2000" dirty="0">
                <a:solidFill>
                  <a:srgbClr val="000000"/>
                </a:solidFill>
                <a:latin typeface="Georgia" panose="02040502050405020303" pitchFamily="18" charset="0"/>
              </a:rPr>
              <a:t> printed ...’)</a:t>
            </a:r>
          </a:p>
          <a:p>
            <a:pPr marL="400050" algn="just"/>
            <a:endParaRPr lang="en-US" sz="2000" dirty="0"/>
          </a:p>
          <a:p>
            <a:pPr algn="just" fontAlgn="base">
              <a:spcBef>
                <a:spcPts val="490"/>
              </a:spcBef>
              <a:buFont typeface="Arial" panose="020B0604020202020204" pitchFamily="34" charset="0"/>
              <a:buChar char="•"/>
            </a:pPr>
            <a:r>
              <a:rPr lang="en-US" sz="2000" dirty="0">
                <a:solidFill>
                  <a:srgbClr val="000000"/>
                </a:solidFill>
                <a:latin typeface="Georgia" panose="02040502050405020303" pitchFamily="18" charset="0"/>
              </a:rPr>
              <a:t>This also happens with prepositional phrases and some adjectives (e.g. </a:t>
            </a:r>
            <a:r>
              <a:rPr lang="en-US" sz="2000" i="1" dirty="0">
                <a:solidFill>
                  <a:srgbClr val="000000"/>
                </a:solidFill>
                <a:latin typeface="Georgia" panose="02040502050405020303" pitchFamily="18" charset="0"/>
              </a:rPr>
              <a:t>possible</a:t>
            </a:r>
            <a:r>
              <a:rPr lang="en-US" sz="2000" dirty="0">
                <a:solidFill>
                  <a:srgbClr val="000000"/>
                </a:solidFill>
                <a:latin typeface="Georgia" panose="02040502050405020303" pitchFamily="18" charset="0"/>
              </a:rPr>
              <a:t>, </a:t>
            </a:r>
            <a:r>
              <a:rPr lang="en-US" sz="2000" i="1" dirty="0">
                <a:solidFill>
                  <a:srgbClr val="000000"/>
                </a:solidFill>
                <a:latin typeface="Georgia" panose="02040502050405020303" pitchFamily="18" charset="0"/>
              </a:rPr>
              <a:t>available</a:t>
            </a:r>
            <a:r>
              <a:rPr lang="en-US" sz="2000" dirty="0">
                <a:solidFill>
                  <a:srgbClr val="000000"/>
                </a:solidFill>
                <a:latin typeface="Georgia" panose="02040502050405020303" pitchFamily="18" charset="0"/>
              </a:rPr>
              <a:t>).</a:t>
            </a:r>
          </a:p>
          <a:p>
            <a:pPr indent="360045" algn="just"/>
            <a:r>
              <a:rPr lang="en-US" sz="2000" i="1" dirty="0">
                <a:solidFill>
                  <a:srgbClr val="000000"/>
                </a:solidFill>
                <a:latin typeface="Georgia" panose="02040502050405020303" pitchFamily="18" charset="0"/>
              </a:rPr>
              <a:t>Can you pass me the papers </a:t>
            </a:r>
            <a:r>
              <a:rPr lang="en-US" sz="2000" b="1" i="1" dirty="0">
                <a:solidFill>
                  <a:srgbClr val="000000"/>
                </a:solidFill>
                <a:latin typeface="Georgia" panose="02040502050405020303" pitchFamily="18" charset="0"/>
              </a:rPr>
              <a:t>on that table</a:t>
            </a:r>
            <a:r>
              <a:rPr lang="en-US" sz="2000" i="1" dirty="0">
                <a:solidFill>
                  <a:srgbClr val="000000"/>
                </a:solidFill>
                <a:latin typeface="Georgia" panose="02040502050405020303" pitchFamily="18" charset="0"/>
              </a:rPr>
              <a:t>?</a:t>
            </a:r>
            <a:r>
              <a:rPr lang="en-US" sz="2000" dirty="0">
                <a:solidFill>
                  <a:srgbClr val="000000"/>
                </a:solidFill>
                <a:latin typeface="Georgia" panose="02040502050405020303" pitchFamily="18" charset="0"/>
              </a:rPr>
              <a:t> (=' ... </a:t>
            </a:r>
            <a:r>
              <a:rPr lang="en-US" sz="2000" b="1" dirty="0">
                <a:solidFill>
                  <a:srgbClr val="000000"/>
                </a:solidFill>
                <a:latin typeface="Georgia" panose="02040502050405020303" pitchFamily="18" charset="0"/>
              </a:rPr>
              <a:t>that </a:t>
            </a:r>
            <a:r>
              <a:rPr lang="en-US" sz="2000" dirty="0">
                <a:solidFill>
                  <a:srgbClr val="000000"/>
                </a:solidFill>
                <a:latin typeface="Georgia" panose="02040502050405020303" pitchFamily="18" charset="0"/>
              </a:rPr>
              <a:t>are on that table?')</a:t>
            </a:r>
            <a:endParaRPr lang="en-US" sz="2000" dirty="0"/>
          </a:p>
          <a:p>
            <a:pPr indent="360045" algn="just"/>
            <a:r>
              <a:rPr lang="en-US" sz="2000" i="1" dirty="0">
                <a:solidFill>
                  <a:srgbClr val="000000"/>
                </a:solidFill>
                <a:latin typeface="Georgia" panose="02040502050405020303" pitchFamily="18" charset="0"/>
              </a:rPr>
              <a:t>Tuesday is the only date </a:t>
            </a:r>
            <a:r>
              <a:rPr lang="en-US" sz="2000" b="1" i="1" dirty="0">
                <a:solidFill>
                  <a:srgbClr val="000000"/>
                </a:solidFill>
                <a:latin typeface="Georgia" panose="02040502050405020303" pitchFamily="18" charset="0"/>
              </a:rPr>
              <a:t>possible</a:t>
            </a:r>
            <a:r>
              <a:rPr lang="en-US" sz="2000" i="1" dirty="0">
                <a:solidFill>
                  <a:srgbClr val="000000"/>
                </a:solidFill>
                <a:latin typeface="Georgia" panose="02040502050405020303" pitchFamily="18" charset="0"/>
              </a:rPr>
              <a:t> for the meeting.</a:t>
            </a:r>
            <a:r>
              <a:rPr lang="en-US" sz="2000" dirty="0">
                <a:solidFill>
                  <a:srgbClr val="000000"/>
                </a:solidFill>
                <a:latin typeface="Georgia" panose="02040502050405020303" pitchFamily="18" charset="0"/>
              </a:rPr>
              <a:t> (= '... </a:t>
            </a:r>
            <a:r>
              <a:rPr lang="en-US" sz="2000" b="1" dirty="0">
                <a:solidFill>
                  <a:srgbClr val="000000"/>
                </a:solidFill>
                <a:latin typeface="Georgia" panose="02040502050405020303" pitchFamily="18" charset="0"/>
              </a:rPr>
              <a:t>that </a:t>
            </a:r>
            <a:r>
              <a:rPr lang="en-US" sz="2000" dirty="0">
                <a:solidFill>
                  <a:srgbClr val="000000"/>
                </a:solidFill>
                <a:latin typeface="Georgia" panose="02040502050405020303" pitchFamily="18" charset="0"/>
              </a:rPr>
              <a:t>is possible.’)</a:t>
            </a:r>
          </a:p>
          <a:p>
            <a:pPr indent="360045" algn="just"/>
            <a:endParaRPr lang="en-US" sz="2000" dirty="0"/>
          </a:p>
          <a:p>
            <a:pPr algn="just" fontAlgn="base">
              <a:spcBef>
                <a:spcPts val="490"/>
              </a:spcBef>
              <a:buFont typeface="Arial" panose="020B0604020202020204" pitchFamily="34" charset="0"/>
              <a:buChar char="•"/>
            </a:pPr>
            <a:r>
              <a:rPr lang="en-US" sz="2000" dirty="0">
                <a:solidFill>
                  <a:srgbClr val="000000"/>
                </a:solidFill>
                <a:latin typeface="Georgia" panose="02040502050405020303" pitchFamily="18" charset="0"/>
              </a:rPr>
              <a:t>Note that </a:t>
            </a:r>
            <a:r>
              <a:rPr lang="en-US" sz="2000" b="1" i="1" dirty="0">
                <a:solidFill>
                  <a:srgbClr val="000000"/>
                </a:solidFill>
                <a:latin typeface="Georgia" panose="02040502050405020303" pitchFamily="18" charset="0"/>
              </a:rPr>
              <a:t>who/which/that + have</a:t>
            </a:r>
            <a:r>
              <a:rPr lang="en-US" sz="2000" dirty="0">
                <a:solidFill>
                  <a:srgbClr val="000000"/>
                </a:solidFill>
                <a:latin typeface="Georgia" panose="02040502050405020303" pitchFamily="18" charset="0"/>
              </a:rPr>
              <a:t> </a:t>
            </a:r>
            <a:r>
              <a:rPr lang="en-US" sz="2000" b="1" dirty="0">
                <a:solidFill>
                  <a:srgbClr val="FF0000"/>
                </a:solidFill>
                <a:latin typeface="Georgia" panose="02040502050405020303" pitchFamily="18" charset="0"/>
              </a:rPr>
              <a:t>cannot</a:t>
            </a:r>
            <a:r>
              <a:rPr lang="en-US" sz="2000" dirty="0">
                <a:solidFill>
                  <a:srgbClr val="000000"/>
                </a:solidFill>
                <a:latin typeface="Georgia" panose="02040502050405020303" pitchFamily="18" charset="0"/>
              </a:rPr>
              <a:t> be left out in the same way.</a:t>
            </a:r>
            <a:endParaRPr lang="en-US" sz="2000" dirty="0">
              <a:solidFill>
                <a:srgbClr val="000000"/>
              </a:solidFill>
              <a:latin typeface="Times New Roman" panose="02020603050405020304" pitchFamily="18" charset="0"/>
            </a:endParaRPr>
          </a:p>
          <a:p>
            <a:pPr indent="360045" algn="just">
              <a:spcBef>
                <a:spcPts val="490"/>
              </a:spcBef>
            </a:pPr>
            <a:r>
              <a:rPr lang="en-US" sz="2000" i="1" dirty="0">
                <a:solidFill>
                  <a:srgbClr val="000000"/>
                </a:solidFill>
                <a:latin typeface="Georgia" panose="02040502050405020303" pitchFamily="18" charset="0"/>
              </a:rPr>
              <a:t>We need to talk about some problems </a:t>
            </a:r>
            <a:r>
              <a:rPr lang="en-US" sz="2000" b="1" i="1" dirty="0">
                <a:solidFill>
                  <a:srgbClr val="000000"/>
                </a:solidFill>
                <a:latin typeface="Georgia" panose="02040502050405020303" pitchFamily="18" charset="0"/>
              </a:rPr>
              <a:t>that have arisen</a:t>
            </a:r>
            <a:r>
              <a:rPr lang="en-US" sz="2000" i="1" dirty="0">
                <a:solidFill>
                  <a:srgbClr val="000000"/>
                </a:solidFill>
                <a:latin typeface="Georgia" panose="02040502050405020303" pitchFamily="18" charset="0"/>
              </a:rPr>
              <a:t> during the operation</a:t>
            </a:r>
            <a:r>
              <a:rPr lang="en-US" sz="2000" dirty="0">
                <a:solidFill>
                  <a:srgbClr val="000000"/>
                </a:solidFill>
                <a:latin typeface="Georgia" panose="02040502050405020303" pitchFamily="18" charset="0"/>
              </a:rPr>
              <a:t>.</a:t>
            </a:r>
            <a:endParaRPr lang="en-US" sz="2000" dirty="0"/>
          </a:p>
          <a:p>
            <a:pPr indent="360045" algn="just">
              <a:spcBef>
                <a:spcPts val="490"/>
              </a:spcBef>
            </a:pPr>
            <a:r>
              <a:rPr lang="en-US" sz="2000" dirty="0">
                <a:solidFill>
                  <a:srgbClr val="000000"/>
                </a:solidFill>
                <a:latin typeface="Georgia" panose="02040502050405020303" pitchFamily="18" charset="0"/>
              </a:rPr>
              <a:t>(Not... </a:t>
            </a:r>
            <a:r>
              <a:rPr lang="en-US" sz="2000" i="1" strike="sngStrike" dirty="0">
                <a:solidFill>
                  <a:srgbClr val="000000"/>
                </a:solidFill>
                <a:latin typeface="Georgia" panose="02040502050405020303" pitchFamily="18" charset="0"/>
              </a:rPr>
              <a:t>some problems arisen during the operation</a:t>
            </a:r>
            <a:r>
              <a:rPr lang="en-US" sz="2000" i="1" dirty="0">
                <a:solidFill>
                  <a:srgbClr val="000000"/>
                </a:solidFill>
                <a:latin typeface="Georgia" panose="02040502050405020303" pitchFamily="18" charset="0"/>
              </a:rPr>
              <a:t>.)</a:t>
            </a:r>
            <a:endParaRPr lang="en-US" sz="2000" dirty="0"/>
          </a:p>
        </p:txBody>
      </p:sp>
    </p:spTree>
    <p:extLst>
      <p:ext uri="{BB962C8B-B14F-4D97-AF65-F5344CB8AC3E}">
        <p14:creationId xmlns:p14="http://schemas.microsoft.com/office/powerpoint/2010/main" val="2602154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89D4F7-9559-4024-B61E-E74C976EDD83}"/>
              </a:ext>
            </a:extLst>
          </p:cNvPr>
          <p:cNvSpPr/>
          <p:nvPr/>
        </p:nvSpPr>
        <p:spPr>
          <a:xfrm>
            <a:off x="438778" y="570134"/>
            <a:ext cx="11314444" cy="1015663"/>
          </a:xfrm>
          <a:prstGeom prst="rect">
            <a:avLst/>
          </a:prstGeom>
        </p:spPr>
        <p:txBody>
          <a:bodyPr wrap="square">
            <a:spAutoFit/>
          </a:bodyPr>
          <a:lstStyle/>
          <a:p>
            <a:r>
              <a:rPr lang="en-US" sz="2000" b="1" dirty="0">
                <a:solidFill>
                  <a:srgbClr val="000000"/>
                </a:solidFill>
                <a:latin typeface="Georgia" panose="02040502050405020303" pitchFamily="18" charset="0"/>
              </a:rPr>
              <a:t>prepositions in relative clauses</a:t>
            </a:r>
            <a:r>
              <a:rPr lang="en-US" sz="2000" dirty="0">
                <a:solidFill>
                  <a:srgbClr val="000000"/>
                </a:solidFill>
                <a:latin typeface="Georgia" panose="02040502050405020303" pitchFamily="18" charset="0"/>
              </a:rPr>
              <a:t>. In identifying clauses, </a:t>
            </a:r>
            <a:r>
              <a:rPr lang="en-US" sz="2000" b="1" dirty="0">
                <a:solidFill>
                  <a:srgbClr val="000000"/>
                </a:solidFill>
                <a:latin typeface="Georgia" panose="02040502050405020303" pitchFamily="18" charset="0"/>
              </a:rPr>
              <a:t>verb</a:t>
            </a:r>
            <a:r>
              <a:rPr lang="en-US" sz="2000" dirty="0">
                <a:solidFill>
                  <a:srgbClr val="000000"/>
                </a:solidFill>
                <a:latin typeface="Georgia" panose="02040502050405020303" pitchFamily="18" charset="0"/>
              </a:rPr>
              <a:t>, </a:t>
            </a:r>
            <a:r>
              <a:rPr lang="en-US" sz="2000" b="1" dirty="0">
                <a:solidFill>
                  <a:srgbClr val="000000"/>
                </a:solidFill>
                <a:latin typeface="Georgia" panose="02040502050405020303" pitchFamily="18" charset="0"/>
              </a:rPr>
              <a:t>adjective</a:t>
            </a:r>
            <a:r>
              <a:rPr lang="en-US" sz="2000" dirty="0">
                <a:solidFill>
                  <a:srgbClr val="000000"/>
                </a:solidFill>
                <a:latin typeface="Georgia" panose="02040502050405020303" pitchFamily="18" charset="0"/>
              </a:rPr>
              <a:t> or </a:t>
            </a:r>
            <a:r>
              <a:rPr lang="en-US" sz="2000" b="1" dirty="0">
                <a:solidFill>
                  <a:srgbClr val="000000"/>
                </a:solidFill>
                <a:latin typeface="Georgia" panose="02040502050405020303" pitchFamily="18" charset="0"/>
              </a:rPr>
              <a:t>noun</a:t>
            </a:r>
            <a:r>
              <a:rPr lang="en-US" sz="2000" dirty="0">
                <a:solidFill>
                  <a:srgbClr val="000000"/>
                </a:solidFill>
                <a:latin typeface="Georgia" panose="02040502050405020303" pitchFamily="18" charset="0"/>
              </a:rPr>
              <a:t> + </a:t>
            </a:r>
            <a:r>
              <a:rPr lang="en-US" sz="2000" b="1" dirty="0">
                <a:solidFill>
                  <a:srgbClr val="000000"/>
                </a:solidFill>
                <a:latin typeface="Georgia" panose="02040502050405020303" pitchFamily="18" charset="0"/>
              </a:rPr>
              <a:t>preposition </a:t>
            </a:r>
            <a:r>
              <a:rPr lang="en-US" sz="2000" dirty="0">
                <a:solidFill>
                  <a:srgbClr val="000000"/>
                </a:solidFill>
                <a:latin typeface="Georgia" panose="02040502050405020303" pitchFamily="18" charset="0"/>
              </a:rPr>
              <a:t>combinations usually </a:t>
            </a:r>
            <a:r>
              <a:rPr lang="en-US" sz="2000" b="1" dirty="0">
                <a:solidFill>
                  <a:srgbClr val="000000"/>
                </a:solidFill>
                <a:latin typeface="Georgia" panose="02040502050405020303" pitchFamily="18" charset="0"/>
              </a:rPr>
              <a:t>stay close together</a:t>
            </a:r>
            <a:r>
              <a:rPr lang="en-US" sz="2000" dirty="0">
                <a:solidFill>
                  <a:srgbClr val="000000"/>
                </a:solidFill>
                <a:latin typeface="Georgia" panose="02040502050405020303" pitchFamily="18" charset="0"/>
              </a:rPr>
              <a:t>. This means that prepositions can be separated from their relative pronoun </a:t>
            </a:r>
            <a:r>
              <a:rPr lang="en-US" sz="2000" b="1" dirty="0">
                <a:solidFill>
                  <a:srgbClr val="000000"/>
                </a:solidFill>
                <a:latin typeface="Georgia" panose="02040502050405020303" pitchFamily="18" charset="0"/>
              </a:rPr>
              <a:t>objects</a:t>
            </a:r>
            <a:r>
              <a:rPr lang="en-US" sz="2000" dirty="0">
                <a:solidFill>
                  <a:srgbClr val="000000"/>
                </a:solidFill>
                <a:latin typeface="Georgia" panose="02040502050405020303" pitchFamily="18" charset="0"/>
              </a:rPr>
              <a:t>.</a:t>
            </a:r>
            <a:endParaRPr lang="ro-RO" dirty="0"/>
          </a:p>
        </p:txBody>
      </p:sp>
      <p:pic>
        <p:nvPicPr>
          <p:cNvPr id="16" name="Picture 15">
            <a:extLst>
              <a:ext uri="{FF2B5EF4-FFF2-40B4-BE49-F238E27FC236}">
                <a16:creationId xmlns:a16="http://schemas.microsoft.com/office/drawing/2014/main" id="{3D80D2A2-A227-420A-BA28-24DD1254BD8C}"/>
              </a:ext>
            </a:extLst>
          </p:cNvPr>
          <p:cNvPicPr>
            <a:picLocks noChangeAspect="1"/>
          </p:cNvPicPr>
          <p:nvPr/>
        </p:nvPicPr>
        <p:blipFill rotWithShape="1">
          <a:blip r:embed="rId2"/>
          <a:srcRect t="2374"/>
          <a:stretch/>
        </p:blipFill>
        <p:spPr>
          <a:xfrm>
            <a:off x="1762611" y="1858297"/>
            <a:ext cx="8430802" cy="1869338"/>
          </a:xfrm>
          <a:prstGeom prst="rect">
            <a:avLst/>
          </a:prstGeom>
        </p:spPr>
      </p:pic>
      <p:sp>
        <p:nvSpPr>
          <p:cNvPr id="17" name="Rectangle 16">
            <a:extLst>
              <a:ext uri="{FF2B5EF4-FFF2-40B4-BE49-F238E27FC236}">
                <a16:creationId xmlns:a16="http://schemas.microsoft.com/office/drawing/2014/main" id="{65090FA8-8C49-4A3F-A156-A2711FB67048}"/>
              </a:ext>
            </a:extLst>
          </p:cNvPr>
          <p:cNvSpPr/>
          <p:nvPr/>
        </p:nvSpPr>
        <p:spPr>
          <a:xfrm>
            <a:off x="494249" y="3815557"/>
            <a:ext cx="11314444" cy="2746906"/>
          </a:xfrm>
          <a:prstGeom prst="rect">
            <a:avLst/>
          </a:prstGeom>
        </p:spPr>
        <p:txBody>
          <a:bodyPr wrap="square">
            <a:spAutoFit/>
          </a:bodyPr>
          <a:lstStyle/>
          <a:p>
            <a:pPr algn="just" fontAlgn="base">
              <a:spcBef>
                <a:spcPts val="490"/>
              </a:spcBef>
            </a:pPr>
            <a:r>
              <a:rPr lang="ro-RO" sz="2000" i="1" dirty="0">
                <a:solidFill>
                  <a:srgbClr val="000000"/>
                </a:solidFill>
                <a:latin typeface="Georgia" panose="02040502050405020303" pitchFamily="18" charset="0"/>
              </a:rPr>
              <a:t>	</a:t>
            </a:r>
            <a:r>
              <a:rPr lang="en-US" sz="2000" i="1" dirty="0">
                <a:solidFill>
                  <a:srgbClr val="000000"/>
                </a:solidFill>
                <a:latin typeface="Georgia" panose="02040502050405020303" pitchFamily="18" charset="0"/>
              </a:rPr>
              <a:t>A basket is something you can </a:t>
            </a:r>
            <a:r>
              <a:rPr lang="en-US" sz="2000" b="1" i="1" dirty="0">
                <a:solidFill>
                  <a:srgbClr val="000000"/>
                </a:solidFill>
                <a:latin typeface="Georgia" panose="02040502050405020303" pitchFamily="18" charset="0"/>
              </a:rPr>
              <a:t>carry shopping in</a:t>
            </a:r>
            <a:r>
              <a:rPr lang="en-US" sz="2000" i="1" dirty="0">
                <a:solidFill>
                  <a:srgbClr val="000000"/>
                </a:solidFill>
                <a:latin typeface="Georgia" panose="02040502050405020303" pitchFamily="18" charset="0"/>
              </a:rPr>
              <a:t>.</a:t>
            </a:r>
            <a:endParaRPr lang="en-US" sz="2000" dirty="0">
              <a:solidFill>
                <a:srgbClr val="000000"/>
              </a:solidFill>
              <a:latin typeface="Georgia" panose="02040502050405020303" pitchFamily="18" charset="0"/>
            </a:endParaRPr>
          </a:p>
          <a:p>
            <a:pPr algn="just">
              <a:spcBef>
                <a:spcPts val="490"/>
              </a:spcBef>
            </a:pPr>
            <a:r>
              <a:rPr lang="en-US" sz="2000" dirty="0">
                <a:solidFill>
                  <a:srgbClr val="000000"/>
                </a:solidFill>
                <a:latin typeface="Georgia" panose="02040502050405020303" pitchFamily="18" charset="0"/>
              </a:rPr>
              <a:t>Prepositions can also go before their objects, but this is rather formal. After prepositions, we normally use </a:t>
            </a:r>
            <a:r>
              <a:rPr lang="en-US" sz="2000" b="1" dirty="0">
                <a:solidFill>
                  <a:srgbClr val="000000"/>
                </a:solidFill>
                <a:latin typeface="Georgia" panose="02040502050405020303" pitchFamily="18" charset="0"/>
              </a:rPr>
              <a:t>whom</a:t>
            </a:r>
            <a:r>
              <a:rPr lang="en-US" sz="2000" dirty="0">
                <a:solidFill>
                  <a:srgbClr val="000000"/>
                </a:solidFill>
                <a:latin typeface="Georgia" panose="02040502050405020303" pitchFamily="18" charset="0"/>
              </a:rPr>
              <a:t>, not </a:t>
            </a:r>
            <a:r>
              <a:rPr lang="en-US" sz="2000" b="1" dirty="0">
                <a:solidFill>
                  <a:srgbClr val="000000"/>
                </a:solidFill>
                <a:latin typeface="Georgia" panose="02040502050405020303" pitchFamily="18" charset="0"/>
              </a:rPr>
              <a:t>who</a:t>
            </a:r>
            <a:r>
              <a:rPr lang="en-US" sz="2000" dirty="0">
                <a:solidFill>
                  <a:srgbClr val="000000"/>
                </a:solidFill>
                <a:latin typeface="Georgia" panose="02040502050405020303" pitchFamily="18" charset="0"/>
              </a:rPr>
              <a:t>.</a:t>
            </a:r>
            <a:endParaRPr lang="en-US" sz="2000" dirty="0"/>
          </a:p>
          <a:p>
            <a:pPr indent="360045" algn="just">
              <a:spcBef>
                <a:spcPts val="490"/>
              </a:spcBef>
            </a:pPr>
            <a:r>
              <a:rPr lang="en-US" sz="2000" i="1" dirty="0">
                <a:solidFill>
                  <a:srgbClr val="000000"/>
                </a:solidFill>
                <a:latin typeface="Georgia" panose="02040502050405020303" pitchFamily="18" charset="0"/>
              </a:rPr>
              <a:t>something </a:t>
            </a:r>
            <a:r>
              <a:rPr lang="en-US" sz="2000" b="1" i="1" dirty="0">
                <a:solidFill>
                  <a:srgbClr val="000000"/>
                </a:solidFill>
                <a:latin typeface="Georgia" panose="02040502050405020303" pitchFamily="18" charset="0"/>
              </a:rPr>
              <a:t>about</a:t>
            </a:r>
            <a:r>
              <a:rPr lang="en-US" sz="2000" i="1"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which</a:t>
            </a:r>
            <a:r>
              <a:rPr lang="en-US" sz="2000" i="1" dirty="0">
                <a:solidFill>
                  <a:srgbClr val="000000"/>
                </a:solidFill>
                <a:latin typeface="Georgia" panose="02040502050405020303" pitchFamily="18" charset="0"/>
              </a:rPr>
              <a:t> we talked			 the people </a:t>
            </a:r>
            <a:r>
              <a:rPr lang="en-US" sz="2000" b="1" i="1" dirty="0">
                <a:solidFill>
                  <a:srgbClr val="000000"/>
                </a:solidFill>
                <a:latin typeface="Georgia" panose="02040502050405020303" pitchFamily="18" charset="0"/>
              </a:rPr>
              <a:t>to whom</a:t>
            </a:r>
            <a:r>
              <a:rPr lang="en-US" sz="2000" i="1" dirty="0">
                <a:solidFill>
                  <a:srgbClr val="000000"/>
                </a:solidFill>
                <a:latin typeface="Georgia" panose="02040502050405020303" pitchFamily="18" charset="0"/>
              </a:rPr>
              <a:t> I applied</a:t>
            </a:r>
            <a:endParaRPr lang="en-US" sz="2000" dirty="0"/>
          </a:p>
          <a:p>
            <a:pPr algn="just">
              <a:spcBef>
                <a:spcPts val="490"/>
              </a:spcBef>
            </a:pPr>
            <a:r>
              <a:rPr lang="en-US" sz="2000" dirty="0">
                <a:solidFill>
                  <a:srgbClr val="000000"/>
                </a:solidFill>
                <a:latin typeface="Georgia" panose="02040502050405020303" pitchFamily="18" charset="0"/>
              </a:rPr>
              <a:t>In non-identifying clauses, prepositions often come before </a:t>
            </a:r>
            <a:r>
              <a:rPr lang="en-US" sz="2000" b="1" dirty="0">
                <a:solidFill>
                  <a:srgbClr val="000000"/>
                </a:solidFill>
                <a:latin typeface="Georgia" panose="02040502050405020303" pitchFamily="18" charset="0"/>
              </a:rPr>
              <a:t>which </a:t>
            </a:r>
            <a:r>
              <a:rPr lang="en-US" sz="2000" dirty="0">
                <a:solidFill>
                  <a:srgbClr val="000000"/>
                </a:solidFill>
                <a:latin typeface="Georgia" panose="02040502050405020303" pitchFamily="18" charset="0"/>
              </a:rPr>
              <a:t>or </a:t>
            </a:r>
            <a:r>
              <a:rPr lang="en-US" sz="2000" b="1" dirty="0">
                <a:solidFill>
                  <a:srgbClr val="000000"/>
                </a:solidFill>
                <a:latin typeface="Georgia" panose="02040502050405020303" pitchFamily="18" charset="0"/>
              </a:rPr>
              <a:t>whom</a:t>
            </a:r>
            <a:r>
              <a:rPr lang="en-US" sz="2000" dirty="0">
                <a:solidFill>
                  <a:srgbClr val="000000"/>
                </a:solidFill>
                <a:latin typeface="Georgia" panose="02040502050405020303" pitchFamily="18" charset="0"/>
              </a:rPr>
              <a:t>, especially in a formal style.</a:t>
            </a:r>
            <a:endParaRPr lang="en-US" sz="2000" dirty="0"/>
          </a:p>
          <a:p>
            <a:pPr indent="360045" algn="just"/>
            <a:r>
              <a:rPr lang="en-US" sz="2000" i="1" dirty="0">
                <a:solidFill>
                  <a:srgbClr val="000000"/>
                </a:solidFill>
                <a:latin typeface="Georgia" panose="02040502050405020303" pitchFamily="18" charset="0"/>
              </a:rPr>
              <a:t>There will be a short speech from the President, </a:t>
            </a:r>
            <a:r>
              <a:rPr lang="en-US" sz="2000" b="1" i="1" dirty="0">
                <a:solidFill>
                  <a:srgbClr val="000000"/>
                </a:solidFill>
                <a:latin typeface="Georgia" panose="02040502050405020303" pitchFamily="18" charset="0"/>
              </a:rPr>
              <a:t>after which</a:t>
            </a:r>
            <a:r>
              <a:rPr lang="en-US" sz="2000" i="1" dirty="0">
                <a:solidFill>
                  <a:srgbClr val="000000"/>
                </a:solidFill>
                <a:latin typeface="Georgia" panose="02040502050405020303" pitchFamily="18" charset="0"/>
              </a:rPr>
              <a:t> drinks will be served.</a:t>
            </a:r>
            <a:endParaRPr lang="en-US" sz="2000" dirty="0"/>
          </a:p>
          <a:p>
            <a:pPr indent="360045" algn="just"/>
            <a:r>
              <a:rPr lang="en-US" sz="2000" i="1" dirty="0">
                <a:solidFill>
                  <a:srgbClr val="000000"/>
                </a:solidFill>
                <a:latin typeface="Georgia" panose="02040502050405020303" pitchFamily="18" charset="0"/>
              </a:rPr>
              <a:t>In 1956 she met Andrew Carstairs, </a:t>
            </a:r>
            <a:r>
              <a:rPr lang="en-US" sz="2000" b="1" i="1" dirty="0">
                <a:solidFill>
                  <a:srgbClr val="000000"/>
                </a:solidFill>
                <a:latin typeface="Georgia" panose="02040502050405020303" pitchFamily="18" charset="0"/>
              </a:rPr>
              <a:t>with whom</a:t>
            </a:r>
            <a:r>
              <a:rPr lang="en-US" sz="2000" i="1" dirty="0">
                <a:solidFill>
                  <a:srgbClr val="000000"/>
                </a:solidFill>
                <a:latin typeface="Georgia" panose="02040502050405020303" pitchFamily="18" charset="0"/>
              </a:rPr>
              <a:t> she later made several films.</a:t>
            </a:r>
            <a:endParaRPr lang="en-US" sz="2000" dirty="0"/>
          </a:p>
        </p:txBody>
      </p:sp>
    </p:spTree>
    <p:extLst>
      <p:ext uri="{BB962C8B-B14F-4D97-AF65-F5344CB8AC3E}">
        <p14:creationId xmlns:p14="http://schemas.microsoft.com/office/powerpoint/2010/main" val="1898608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5B38E3-27BA-4E8D-A0CB-57FDA725EDC5}"/>
              </a:ext>
            </a:extLst>
          </p:cNvPr>
          <p:cNvSpPr/>
          <p:nvPr/>
        </p:nvSpPr>
        <p:spPr>
          <a:xfrm>
            <a:off x="304800" y="262719"/>
            <a:ext cx="11582400" cy="6453049"/>
          </a:xfrm>
          <a:prstGeom prst="rect">
            <a:avLst/>
          </a:prstGeom>
        </p:spPr>
        <p:txBody>
          <a:bodyPr wrap="square">
            <a:spAutoFit/>
          </a:bodyPr>
          <a:lstStyle/>
          <a:p>
            <a:pPr algn="just" fontAlgn="base">
              <a:spcBef>
                <a:spcPts val="490"/>
              </a:spcBef>
              <a:buFont typeface="Arial" panose="020B0604020202020204" pitchFamily="34" charset="0"/>
              <a:buChar char="•"/>
            </a:pPr>
            <a:r>
              <a:rPr lang="en-US" sz="2000" b="1" dirty="0">
                <a:solidFill>
                  <a:srgbClr val="000000"/>
                </a:solidFill>
                <a:latin typeface="Georgia" panose="02040502050405020303" pitchFamily="18" charset="0"/>
              </a:rPr>
              <a:t>which = whole clause</a:t>
            </a:r>
            <a:r>
              <a:rPr lang="en-US" sz="2000" dirty="0">
                <a:solidFill>
                  <a:srgbClr val="000000"/>
                </a:solidFill>
                <a:latin typeface="Georgia" panose="02040502050405020303" pitchFamily="18" charset="0"/>
              </a:rPr>
              <a:t>. </a:t>
            </a:r>
            <a:r>
              <a:rPr lang="en-US" sz="2000" b="1" dirty="0">
                <a:solidFill>
                  <a:srgbClr val="000000"/>
                </a:solidFill>
                <a:latin typeface="Georgia" panose="02040502050405020303" pitchFamily="18" charset="0"/>
              </a:rPr>
              <a:t>Which</a:t>
            </a:r>
            <a:r>
              <a:rPr lang="en-US" sz="2000" dirty="0">
                <a:solidFill>
                  <a:srgbClr val="000000"/>
                </a:solidFill>
                <a:latin typeface="Georgia" panose="02040502050405020303" pitchFamily="18" charset="0"/>
              </a:rPr>
              <a:t> can refer back not just to a noun, but also to a whole clause.</a:t>
            </a:r>
            <a:endParaRPr lang="en-US" sz="2000" dirty="0">
              <a:solidFill>
                <a:srgbClr val="000000"/>
              </a:solidFill>
              <a:latin typeface="Times New Roman" panose="02020603050405020304" pitchFamily="18" charset="0"/>
            </a:endParaRPr>
          </a:p>
          <a:p>
            <a:pPr indent="360045" algn="just"/>
            <a:r>
              <a:rPr lang="en-US" sz="2000" i="1" dirty="0">
                <a:solidFill>
                  <a:srgbClr val="000000"/>
                </a:solidFill>
                <a:latin typeface="Georgia" panose="02040502050405020303" pitchFamily="18" charset="0"/>
              </a:rPr>
              <a:t>We replaced </a:t>
            </a:r>
            <a:r>
              <a:rPr lang="en-US" sz="2000" b="1" i="1" dirty="0">
                <a:solidFill>
                  <a:srgbClr val="000000"/>
                </a:solidFill>
                <a:latin typeface="Georgia" panose="02040502050405020303" pitchFamily="18" charset="0"/>
              </a:rPr>
              <a:t>the pump</a:t>
            </a:r>
            <a:r>
              <a:rPr lang="en-US" sz="2000" i="1"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which</a:t>
            </a:r>
            <a:r>
              <a:rPr lang="en-US" sz="2000" i="1" dirty="0">
                <a:solidFill>
                  <a:srgbClr val="000000"/>
                </a:solidFill>
                <a:latin typeface="Georgia" panose="02040502050405020303" pitchFamily="18" charset="0"/>
              </a:rPr>
              <a:t> wasn't working properly</a:t>
            </a:r>
            <a:r>
              <a:rPr lang="en-US" sz="2000" dirty="0">
                <a:solidFill>
                  <a:srgbClr val="000000"/>
                </a:solidFill>
                <a:latin typeface="Georgia" panose="02040502050405020303" pitchFamily="18" charset="0"/>
              </a:rPr>
              <a:t>. (</a:t>
            </a:r>
            <a:r>
              <a:rPr lang="en-US" sz="2000" b="1" dirty="0">
                <a:solidFill>
                  <a:srgbClr val="000000"/>
                </a:solidFill>
                <a:latin typeface="Georgia" panose="02040502050405020303" pitchFamily="18" charset="0"/>
              </a:rPr>
              <a:t>which</a:t>
            </a:r>
            <a:r>
              <a:rPr lang="en-US" sz="2000" dirty="0">
                <a:solidFill>
                  <a:srgbClr val="000000"/>
                </a:solidFill>
                <a:latin typeface="Georgia" panose="02040502050405020303" pitchFamily="18" charset="0"/>
              </a:rPr>
              <a:t> = 'the pump’)</a:t>
            </a:r>
            <a:endParaRPr lang="en-US" sz="2000" dirty="0"/>
          </a:p>
          <a:p>
            <a:pPr indent="360045" algn="just"/>
            <a:r>
              <a:rPr lang="en-US" sz="2000" b="1" i="1" dirty="0">
                <a:solidFill>
                  <a:srgbClr val="000000"/>
                </a:solidFill>
                <a:latin typeface="Georgia" panose="02040502050405020303" pitchFamily="18" charset="0"/>
              </a:rPr>
              <a:t>We replaced the pump</a:t>
            </a:r>
            <a:r>
              <a:rPr lang="en-US" sz="2000" i="1"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which</a:t>
            </a:r>
            <a:r>
              <a:rPr lang="en-US" sz="2000" i="1" dirty="0">
                <a:solidFill>
                  <a:srgbClr val="000000"/>
                </a:solidFill>
                <a:latin typeface="Georgia" panose="02040502050405020303" pitchFamily="18" charset="0"/>
              </a:rPr>
              <a:t> took two days</a:t>
            </a:r>
            <a:r>
              <a:rPr lang="en-US" sz="2000" dirty="0">
                <a:solidFill>
                  <a:srgbClr val="000000"/>
                </a:solidFill>
                <a:latin typeface="Georgia" panose="02040502050405020303" pitchFamily="18" charset="0"/>
              </a:rPr>
              <a:t>. (</a:t>
            </a:r>
            <a:r>
              <a:rPr lang="en-US" sz="2000" b="1" dirty="0">
                <a:solidFill>
                  <a:srgbClr val="000000"/>
                </a:solidFill>
                <a:latin typeface="Georgia" panose="02040502050405020303" pitchFamily="18" charset="0"/>
              </a:rPr>
              <a:t>which</a:t>
            </a:r>
            <a:r>
              <a:rPr lang="en-US" sz="2000" dirty="0">
                <a:solidFill>
                  <a:srgbClr val="000000"/>
                </a:solidFill>
                <a:latin typeface="Georgia" panose="02040502050405020303" pitchFamily="18" charset="0"/>
              </a:rPr>
              <a:t> = 'We replaced the pump’)</a:t>
            </a:r>
            <a:endParaRPr lang="en-US" sz="2000" dirty="0"/>
          </a:p>
          <a:p>
            <a:pPr algn="just">
              <a:spcBef>
                <a:spcPts val="490"/>
              </a:spcBef>
            </a:pPr>
            <a:r>
              <a:rPr lang="en-US" sz="2000" dirty="0">
                <a:solidFill>
                  <a:srgbClr val="000000"/>
                </a:solidFill>
                <a:latin typeface="Georgia" panose="02040502050405020303" pitchFamily="18" charset="0"/>
              </a:rPr>
              <a:t>Note that </a:t>
            </a:r>
            <a:r>
              <a:rPr lang="en-US" sz="2000" b="1" dirty="0">
                <a:solidFill>
                  <a:srgbClr val="000000"/>
                </a:solidFill>
                <a:latin typeface="Georgia" panose="02040502050405020303" pitchFamily="18" charset="0"/>
              </a:rPr>
              <a:t>what</a:t>
            </a:r>
            <a:r>
              <a:rPr lang="en-US" sz="2000" dirty="0">
                <a:solidFill>
                  <a:srgbClr val="000000"/>
                </a:solidFill>
                <a:latin typeface="Georgia" panose="02040502050405020303" pitchFamily="18" charset="0"/>
              </a:rPr>
              <a:t> cannot be used in this way.</a:t>
            </a:r>
          </a:p>
          <a:p>
            <a:pPr algn="just">
              <a:spcBef>
                <a:spcPts val="490"/>
              </a:spcBef>
            </a:pPr>
            <a:endParaRPr lang="en-US" sz="2000" dirty="0"/>
          </a:p>
          <a:p>
            <a:pPr algn="just" fontAlgn="base">
              <a:spcBef>
                <a:spcPts val="490"/>
              </a:spcBef>
              <a:buFont typeface="Arial" panose="020B0604020202020204" pitchFamily="34" charset="0"/>
              <a:buChar char="•"/>
            </a:pPr>
            <a:r>
              <a:rPr lang="en-US" sz="2000" b="1" dirty="0">
                <a:solidFill>
                  <a:srgbClr val="000000"/>
                </a:solidFill>
                <a:latin typeface="Georgia" panose="02040502050405020303" pitchFamily="18" charset="0"/>
              </a:rPr>
              <a:t>when, where etc</a:t>
            </a:r>
            <a:r>
              <a:rPr lang="en-US" sz="2000" dirty="0">
                <a:solidFill>
                  <a:srgbClr val="000000"/>
                </a:solidFill>
                <a:latin typeface="Georgia" panose="02040502050405020303" pitchFamily="18" charset="0"/>
              </a:rPr>
              <a:t>. After words for time and place, we can use </a:t>
            </a:r>
            <a:r>
              <a:rPr lang="en-US" sz="2000" b="1" i="1" dirty="0">
                <a:solidFill>
                  <a:srgbClr val="000000"/>
                </a:solidFill>
                <a:latin typeface="Georgia" panose="02040502050405020303" pitchFamily="18" charset="0"/>
              </a:rPr>
              <a:t>when</a:t>
            </a:r>
            <a:r>
              <a:rPr lang="en-US" sz="2000" dirty="0">
                <a:solidFill>
                  <a:srgbClr val="000000"/>
                </a:solidFill>
                <a:latin typeface="Georgia" panose="02040502050405020303" pitchFamily="18" charset="0"/>
              </a:rPr>
              <a:t> and </a:t>
            </a:r>
            <a:r>
              <a:rPr lang="en-US" sz="2000" b="1" i="1" dirty="0">
                <a:solidFill>
                  <a:srgbClr val="000000"/>
                </a:solidFill>
                <a:latin typeface="Georgia" panose="02040502050405020303" pitchFamily="18" charset="0"/>
              </a:rPr>
              <a:t>where</a:t>
            </a:r>
            <a:r>
              <a:rPr lang="en-US" sz="2000" dirty="0">
                <a:solidFill>
                  <a:srgbClr val="000000"/>
                </a:solidFill>
                <a:latin typeface="Georgia" panose="02040502050405020303" pitchFamily="18" charset="0"/>
              </a:rPr>
              <a:t> as relatives.</a:t>
            </a:r>
            <a:endParaRPr lang="en-US" sz="2000" dirty="0">
              <a:solidFill>
                <a:srgbClr val="000000"/>
              </a:solidFill>
              <a:latin typeface="Times New Roman" panose="02020603050405020304" pitchFamily="18" charset="0"/>
            </a:endParaRPr>
          </a:p>
          <a:p>
            <a:pPr indent="360045" algn="just"/>
            <a:r>
              <a:rPr lang="en-US" sz="2000" i="1" dirty="0">
                <a:solidFill>
                  <a:srgbClr val="000000"/>
                </a:solidFill>
                <a:latin typeface="Georgia" panose="02040502050405020303" pitchFamily="18" charset="0"/>
              </a:rPr>
              <a:t>I'll never forget </a:t>
            </a:r>
            <a:r>
              <a:rPr lang="en-US" sz="2000" b="1" i="1" dirty="0">
                <a:solidFill>
                  <a:srgbClr val="000000"/>
                </a:solidFill>
                <a:latin typeface="Georgia" panose="02040502050405020303" pitchFamily="18" charset="0"/>
              </a:rPr>
              <a:t>the day (when)</a:t>
            </a:r>
            <a:r>
              <a:rPr lang="en-US" sz="2000" i="1" dirty="0">
                <a:solidFill>
                  <a:srgbClr val="000000"/>
                </a:solidFill>
                <a:latin typeface="Georgia" panose="02040502050405020303" pitchFamily="18" charset="0"/>
              </a:rPr>
              <a:t> I arrived in Athens. (= '... the day </a:t>
            </a:r>
            <a:r>
              <a:rPr lang="en-US" sz="2000" b="1" i="1" dirty="0">
                <a:solidFill>
                  <a:srgbClr val="000000"/>
                </a:solidFill>
                <a:latin typeface="Georgia" panose="02040502050405020303" pitchFamily="18" charset="0"/>
              </a:rPr>
              <a:t>on which</a:t>
            </a:r>
            <a:r>
              <a:rPr lang="en-US" sz="2000" i="1" dirty="0">
                <a:solidFill>
                  <a:srgbClr val="000000"/>
                </a:solidFill>
                <a:latin typeface="Georgia" panose="02040502050405020303" pitchFamily="18" charset="0"/>
              </a:rPr>
              <a:t> ... ')</a:t>
            </a:r>
            <a:endParaRPr lang="en-US" sz="2000" dirty="0"/>
          </a:p>
          <a:p>
            <a:pPr indent="360045" algn="just"/>
            <a:r>
              <a:rPr lang="en-US" sz="2000" i="1" dirty="0">
                <a:solidFill>
                  <a:srgbClr val="000000"/>
                </a:solidFill>
                <a:latin typeface="Georgia" panose="02040502050405020303" pitchFamily="18" charset="0"/>
              </a:rPr>
              <a:t>Do you know </a:t>
            </a:r>
            <a:r>
              <a:rPr lang="en-US" sz="2000" b="1" i="1" dirty="0">
                <a:solidFill>
                  <a:srgbClr val="000000"/>
                </a:solidFill>
                <a:latin typeface="Georgia" panose="02040502050405020303" pitchFamily="18" charset="0"/>
              </a:rPr>
              <a:t>a garage where</a:t>
            </a:r>
            <a:r>
              <a:rPr lang="en-US" sz="2000" i="1" dirty="0">
                <a:solidFill>
                  <a:srgbClr val="000000"/>
                </a:solidFill>
                <a:latin typeface="Georgia" panose="02040502050405020303" pitchFamily="18" charset="0"/>
              </a:rPr>
              <a:t> I can get cheap tires? (= '... a garage </a:t>
            </a:r>
            <a:r>
              <a:rPr lang="en-US" sz="2000" b="1" i="1" dirty="0">
                <a:solidFill>
                  <a:srgbClr val="000000"/>
                </a:solidFill>
                <a:latin typeface="Georgia" panose="02040502050405020303" pitchFamily="18" charset="0"/>
              </a:rPr>
              <a:t>at which</a:t>
            </a:r>
            <a:r>
              <a:rPr lang="en-US" sz="2000" i="1" dirty="0">
                <a:solidFill>
                  <a:srgbClr val="000000"/>
                </a:solidFill>
                <a:latin typeface="Georgia" panose="02040502050405020303" pitchFamily="18" charset="0"/>
              </a:rPr>
              <a:t> ...’)</a:t>
            </a:r>
          </a:p>
          <a:p>
            <a:pPr indent="360045" algn="just"/>
            <a:endParaRPr lang="en-US" sz="2000" dirty="0"/>
          </a:p>
          <a:p>
            <a:pPr algn="just" fontAlgn="base">
              <a:spcBef>
                <a:spcPts val="490"/>
              </a:spcBef>
              <a:buFont typeface="Arial" panose="020B0604020202020204" pitchFamily="34" charset="0"/>
              <a:buChar char="•"/>
            </a:pPr>
            <a:r>
              <a:rPr lang="en-US" sz="2000" dirty="0">
                <a:solidFill>
                  <a:srgbClr val="000000"/>
                </a:solidFill>
                <a:latin typeface="Georgia" panose="02040502050405020303" pitchFamily="18" charset="0"/>
              </a:rPr>
              <a:t>We can drop </a:t>
            </a:r>
            <a:r>
              <a:rPr lang="en-US" sz="2000" b="1" i="1" dirty="0">
                <a:solidFill>
                  <a:srgbClr val="000000"/>
                </a:solidFill>
                <a:latin typeface="Georgia" panose="02040502050405020303" pitchFamily="18" charset="0"/>
              </a:rPr>
              <a:t>when</a:t>
            </a:r>
            <a:r>
              <a:rPr lang="en-US" sz="2000" dirty="0">
                <a:solidFill>
                  <a:srgbClr val="000000"/>
                </a:solidFill>
                <a:latin typeface="Georgia" panose="02040502050405020303" pitchFamily="18" charset="0"/>
              </a:rPr>
              <a:t> after common words for time, and we can drop </a:t>
            </a:r>
            <a:r>
              <a:rPr lang="en-US" sz="2000" b="1" i="1" dirty="0">
                <a:solidFill>
                  <a:srgbClr val="000000"/>
                </a:solidFill>
                <a:latin typeface="Georgia" panose="02040502050405020303" pitchFamily="18" charset="0"/>
              </a:rPr>
              <a:t>where</a:t>
            </a:r>
            <a:r>
              <a:rPr lang="en-US" sz="2000" dirty="0">
                <a:solidFill>
                  <a:srgbClr val="000000"/>
                </a:solidFill>
                <a:latin typeface="Georgia" panose="02040502050405020303" pitchFamily="18" charset="0"/>
              </a:rPr>
              <a:t> after </a:t>
            </a:r>
            <a:r>
              <a:rPr lang="en-US" sz="2000" b="1" i="1" dirty="0">
                <a:solidFill>
                  <a:srgbClr val="000000"/>
                </a:solidFill>
                <a:latin typeface="Georgia" panose="02040502050405020303" pitchFamily="18" charset="0"/>
              </a:rPr>
              <a:t>somewhere</a:t>
            </a:r>
            <a:r>
              <a:rPr lang="en-US" sz="2000"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anywhere</a:t>
            </a:r>
            <a:r>
              <a:rPr lang="en-US" sz="2000"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everywhere</a:t>
            </a:r>
            <a:r>
              <a:rPr lang="en-US" sz="2000"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nowhere,</a:t>
            </a:r>
            <a:r>
              <a:rPr lang="en-US" sz="2000" dirty="0">
                <a:solidFill>
                  <a:srgbClr val="000000"/>
                </a:solidFill>
                <a:latin typeface="Georgia" panose="02040502050405020303" pitchFamily="18" charset="0"/>
              </a:rPr>
              <a:t> and </a:t>
            </a:r>
            <a:r>
              <a:rPr lang="en-US" sz="2000" b="1" i="1" dirty="0">
                <a:solidFill>
                  <a:srgbClr val="000000"/>
                </a:solidFill>
                <a:latin typeface="Georgia" panose="02040502050405020303" pitchFamily="18" charset="0"/>
              </a:rPr>
              <a:t>place</a:t>
            </a:r>
            <a:r>
              <a:rPr lang="en-US" sz="2000" dirty="0">
                <a:solidFill>
                  <a:srgbClr val="000000"/>
                </a:solidFill>
                <a:latin typeface="Georgia" panose="02040502050405020303" pitchFamily="18" charset="0"/>
              </a:rPr>
              <a:t>.</a:t>
            </a:r>
            <a:endParaRPr lang="en-US" sz="2000" dirty="0">
              <a:solidFill>
                <a:srgbClr val="000000"/>
              </a:solidFill>
              <a:latin typeface="Times New Roman" panose="02020603050405020304" pitchFamily="18" charset="0"/>
            </a:endParaRPr>
          </a:p>
          <a:p>
            <a:pPr indent="360045" algn="just"/>
            <a:r>
              <a:rPr lang="en-US" sz="2000" i="1" dirty="0">
                <a:solidFill>
                  <a:srgbClr val="000000"/>
                </a:solidFill>
                <a:latin typeface="Georgia" panose="02040502050405020303" pitchFamily="18" charset="0"/>
              </a:rPr>
              <a:t>the day (when) I arrived						that time (when) we went down to Exeter</a:t>
            </a:r>
            <a:endParaRPr lang="en-US" sz="2000" dirty="0"/>
          </a:p>
          <a:p>
            <a:pPr indent="360045" algn="just"/>
            <a:r>
              <a:rPr lang="en-US" sz="2000" i="1" dirty="0">
                <a:solidFill>
                  <a:srgbClr val="000000"/>
                </a:solidFill>
                <a:latin typeface="Georgia" panose="02040502050405020303" pitchFamily="18" charset="0"/>
              </a:rPr>
              <a:t>the year (when) I worked in Egypt			somewhere we can get a drink</a:t>
            </a:r>
            <a:endParaRPr lang="en-US" sz="2000" dirty="0"/>
          </a:p>
          <a:p>
            <a:pPr indent="360045" algn="just"/>
            <a:r>
              <a:rPr lang="en-US" sz="2000" i="1" dirty="0">
                <a:solidFill>
                  <a:srgbClr val="000000"/>
                </a:solidFill>
                <a:latin typeface="Georgia" panose="02040502050405020303" pitchFamily="18" charset="0"/>
              </a:rPr>
              <a:t>everywhere she goes							a place (where) I can sleep</a:t>
            </a:r>
          </a:p>
          <a:p>
            <a:pPr indent="360045" algn="just"/>
            <a:endParaRPr lang="en-US" sz="2000" i="1" dirty="0">
              <a:solidFill>
                <a:srgbClr val="000000"/>
              </a:solidFill>
              <a:latin typeface="Georgia" panose="02040502050405020303" pitchFamily="18" charset="0"/>
            </a:endParaRPr>
          </a:p>
          <a:p>
            <a:pPr algn="just" fontAlgn="base">
              <a:spcBef>
                <a:spcPts val="490"/>
              </a:spcBef>
              <a:buFont typeface="Arial" panose="020B0604020202020204" pitchFamily="34" charset="0"/>
              <a:buChar char="•"/>
            </a:pPr>
            <a:r>
              <a:rPr lang="en-US" sz="2000" dirty="0">
                <a:solidFill>
                  <a:srgbClr val="000000"/>
                </a:solidFill>
                <a:latin typeface="Georgia" panose="02040502050405020303" pitchFamily="18" charset="0"/>
              </a:rPr>
              <a:t>We use </a:t>
            </a:r>
            <a:r>
              <a:rPr lang="en-US" sz="2000" b="1" i="1" dirty="0">
                <a:solidFill>
                  <a:srgbClr val="000000"/>
                </a:solidFill>
                <a:latin typeface="Georgia" panose="02040502050405020303" pitchFamily="18" charset="0"/>
              </a:rPr>
              <a:t>why</a:t>
            </a:r>
            <a:r>
              <a:rPr lang="en-US" sz="2000" dirty="0">
                <a:solidFill>
                  <a:srgbClr val="000000"/>
                </a:solidFill>
                <a:latin typeface="Georgia" panose="02040502050405020303" pitchFamily="18" charset="0"/>
              </a:rPr>
              <a:t> as a relative after reason. It can be dropped.</a:t>
            </a:r>
            <a:endParaRPr lang="en-US" sz="2000" dirty="0">
              <a:solidFill>
                <a:srgbClr val="000000"/>
              </a:solidFill>
              <a:latin typeface="Times New Roman" panose="02020603050405020304" pitchFamily="18" charset="0"/>
            </a:endParaRPr>
          </a:p>
          <a:p>
            <a:pPr indent="360045" algn="just">
              <a:spcBef>
                <a:spcPts val="490"/>
              </a:spcBef>
            </a:pPr>
            <a:r>
              <a:rPr lang="en-US" sz="2000" i="1" dirty="0">
                <a:solidFill>
                  <a:srgbClr val="000000"/>
                </a:solidFill>
                <a:latin typeface="Georgia" panose="02040502050405020303" pitchFamily="18" charset="0"/>
              </a:rPr>
              <a:t>I never found out </a:t>
            </a:r>
            <a:r>
              <a:rPr lang="en-US" sz="2000" b="1" i="1" dirty="0">
                <a:solidFill>
                  <a:srgbClr val="000000"/>
                </a:solidFill>
                <a:latin typeface="Georgia" panose="02040502050405020303" pitchFamily="18" charset="0"/>
              </a:rPr>
              <a:t>the reason (why)</a:t>
            </a:r>
            <a:r>
              <a:rPr lang="en-US" sz="2000" i="1" dirty="0">
                <a:solidFill>
                  <a:srgbClr val="000000"/>
                </a:solidFill>
                <a:latin typeface="Georgia" panose="02040502050405020303" pitchFamily="18" charset="0"/>
              </a:rPr>
              <a:t> she left. (= '... the reason</a:t>
            </a:r>
            <a:r>
              <a:rPr lang="en-US" sz="2000" b="1" i="1" dirty="0">
                <a:solidFill>
                  <a:srgbClr val="000000"/>
                </a:solidFill>
                <a:latin typeface="Georgia" panose="02040502050405020303" pitchFamily="18" charset="0"/>
              </a:rPr>
              <a:t> for which</a:t>
            </a:r>
            <a:r>
              <a:rPr lang="en-US" sz="2000" i="1" dirty="0">
                <a:solidFill>
                  <a:srgbClr val="000000"/>
                </a:solidFill>
                <a:latin typeface="Georgia" panose="02040502050405020303" pitchFamily="18" charset="0"/>
              </a:rPr>
              <a:t> ...')</a:t>
            </a:r>
            <a:endParaRPr lang="en-US" sz="2000" dirty="0"/>
          </a:p>
          <a:p>
            <a:pPr algn="just" fontAlgn="base">
              <a:spcBef>
                <a:spcPts val="490"/>
              </a:spcBef>
              <a:buFont typeface="Arial" panose="020B0604020202020204" pitchFamily="34" charset="0"/>
              <a:buChar char="•"/>
            </a:pPr>
            <a:r>
              <a:rPr lang="en-US" sz="2000" dirty="0">
                <a:solidFill>
                  <a:srgbClr val="000000"/>
                </a:solidFill>
                <a:latin typeface="Georgia" panose="02040502050405020303" pitchFamily="18" charset="0"/>
              </a:rPr>
              <a:t>Note also that </a:t>
            </a:r>
            <a:r>
              <a:rPr lang="en-US" sz="2000" b="1" i="1" dirty="0">
                <a:solidFill>
                  <a:srgbClr val="000000"/>
                </a:solidFill>
                <a:latin typeface="Georgia" panose="02040502050405020303" pitchFamily="18" charset="0"/>
              </a:rPr>
              <a:t>in which</a:t>
            </a:r>
            <a:r>
              <a:rPr lang="en-US" sz="2000" dirty="0">
                <a:solidFill>
                  <a:srgbClr val="000000"/>
                </a:solidFill>
                <a:latin typeface="Georgia" panose="02040502050405020303" pitchFamily="18" charset="0"/>
              </a:rPr>
              <a:t> is often dropped after </a:t>
            </a:r>
            <a:r>
              <a:rPr lang="en-US" sz="2000" b="1" i="1" dirty="0">
                <a:solidFill>
                  <a:srgbClr val="000000"/>
                </a:solidFill>
                <a:latin typeface="Georgia" panose="02040502050405020303" pitchFamily="18" charset="0"/>
              </a:rPr>
              <a:t>way</a:t>
            </a:r>
            <a:r>
              <a:rPr lang="en-US" sz="2000" dirty="0">
                <a:solidFill>
                  <a:srgbClr val="000000"/>
                </a:solidFill>
                <a:latin typeface="Georgia" panose="02040502050405020303" pitchFamily="18" charset="0"/>
              </a:rPr>
              <a:t>.</a:t>
            </a:r>
            <a:endParaRPr lang="en-US" sz="2000" dirty="0">
              <a:solidFill>
                <a:srgbClr val="000000"/>
              </a:solidFill>
              <a:latin typeface="Times New Roman" panose="02020603050405020304" pitchFamily="18" charset="0"/>
            </a:endParaRPr>
          </a:p>
          <a:p>
            <a:pPr indent="371475" algn="just">
              <a:spcBef>
                <a:spcPts val="490"/>
              </a:spcBef>
            </a:pPr>
            <a:r>
              <a:rPr lang="en-US" sz="2000" i="1" dirty="0">
                <a:solidFill>
                  <a:srgbClr val="000000"/>
                </a:solidFill>
                <a:latin typeface="Georgia" panose="02040502050405020303" pitchFamily="18" charset="0"/>
              </a:rPr>
              <a:t>I didn't like </a:t>
            </a:r>
            <a:r>
              <a:rPr lang="en-US" sz="2000" b="1" i="1" dirty="0">
                <a:solidFill>
                  <a:srgbClr val="000000"/>
                </a:solidFill>
                <a:latin typeface="Georgia" panose="02040502050405020303" pitchFamily="18" charset="0"/>
              </a:rPr>
              <a:t>the way (in which) </a:t>
            </a:r>
            <a:r>
              <a:rPr lang="en-US" sz="2000" i="1" dirty="0">
                <a:solidFill>
                  <a:srgbClr val="000000"/>
                </a:solidFill>
                <a:latin typeface="Georgia" panose="02040502050405020303" pitchFamily="18" charset="0"/>
              </a:rPr>
              <a:t>he spoke to me.</a:t>
            </a:r>
            <a:endParaRPr lang="ro-RO" dirty="0"/>
          </a:p>
        </p:txBody>
      </p:sp>
    </p:spTree>
    <p:extLst>
      <p:ext uri="{BB962C8B-B14F-4D97-AF65-F5344CB8AC3E}">
        <p14:creationId xmlns:p14="http://schemas.microsoft.com/office/powerpoint/2010/main" val="3337847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EAB53-D532-4426-9D70-AD1E599AD931}"/>
              </a:ext>
            </a:extLst>
          </p:cNvPr>
          <p:cNvSpPr/>
          <p:nvPr/>
        </p:nvSpPr>
        <p:spPr>
          <a:xfrm>
            <a:off x="442451" y="733390"/>
            <a:ext cx="11012129" cy="5698996"/>
          </a:xfrm>
          <a:prstGeom prst="rect">
            <a:avLst/>
          </a:prstGeom>
        </p:spPr>
        <p:txBody>
          <a:bodyPr wrap="square">
            <a:spAutoFit/>
          </a:bodyPr>
          <a:lstStyle/>
          <a:p>
            <a:pPr algn="just">
              <a:spcBef>
                <a:spcPts val="490"/>
              </a:spcBef>
            </a:pPr>
            <a:r>
              <a:rPr lang="en-US" sz="2000" b="1" dirty="0">
                <a:solidFill>
                  <a:srgbClr val="000000"/>
                </a:solidFill>
                <a:latin typeface="Georgia" panose="02040502050405020303" pitchFamily="18" charset="0"/>
              </a:rPr>
              <a:t>Adverb clauses</a:t>
            </a:r>
            <a:endParaRPr lang="en-US" sz="2000" dirty="0"/>
          </a:p>
          <a:p>
            <a:pPr algn="just" fontAlgn="base">
              <a:spcBef>
                <a:spcPts val="490"/>
              </a:spcBef>
              <a:buFont typeface="Arial" panose="020B0604020202020204" pitchFamily="34" charset="0"/>
              <a:buChar char="•"/>
            </a:pPr>
            <a:r>
              <a:rPr lang="en-US" sz="2000" dirty="0">
                <a:solidFill>
                  <a:srgbClr val="000000"/>
                </a:solidFill>
                <a:latin typeface="Georgia" panose="02040502050405020303" pitchFamily="18" charset="0"/>
              </a:rPr>
              <a:t>Participles (-</a:t>
            </a:r>
            <a:r>
              <a:rPr lang="en-US" sz="2000" b="1" i="1" dirty="0" err="1">
                <a:solidFill>
                  <a:srgbClr val="000000"/>
                </a:solidFill>
                <a:latin typeface="Georgia" panose="02040502050405020303" pitchFamily="18" charset="0"/>
              </a:rPr>
              <a:t>ing</a:t>
            </a:r>
            <a:r>
              <a:rPr lang="en-US" sz="2000" dirty="0">
                <a:solidFill>
                  <a:srgbClr val="000000"/>
                </a:solidFill>
                <a:latin typeface="Georgia" panose="02040502050405020303" pitchFamily="18" charset="0"/>
              </a:rPr>
              <a:t> and -</a:t>
            </a:r>
            <a:r>
              <a:rPr lang="en-US" sz="2000" b="1" i="1" dirty="0">
                <a:solidFill>
                  <a:srgbClr val="000000"/>
                </a:solidFill>
                <a:latin typeface="Georgia" panose="02040502050405020303" pitchFamily="18" charset="0"/>
              </a:rPr>
              <a:t>ed</a:t>
            </a:r>
            <a:r>
              <a:rPr lang="en-US" sz="2000" dirty="0">
                <a:solidFill>
                  <a:srgbClr val="000000"/>
                </a:solidFill>
                <a:latin typeface="Georgia" panose="02040502050405020303" pitchFamily="18" charset="0"/>
              </a:rPr>
              <a:t> forms) can introduce clauses (without conjunctions). This is rather formal and is more common in writing than in speech.</a:t>
            </a:r>
            <a:endParaRPr lang="en-US" sz="2000" dirty="0">
              <a:solidFill>
                <a:srgbClr val="000000"/>
              </a:solidFill>
              <a:latin typeface="Times New Roman" panose="02020603050405020304" pitchFamily="18" charset="0"/>
            </a:endParaRPr>
          </a:p>
          <a:p>
            <a:pPr indent="360045" algn="just"/>
            <a:r>
              <a:rPr lang="en-US" sz="2000" b="1" i="1" dirty="0">
                <a:solidFill>
                  <a:srgbClr val="000000"/>
                </a:solidFill>
                <a:latin typeface="Georgia" panose="02040502050405020303" pitchFamily="18" charset="0"/>
              </a:rPr>
              <a:t>Looking out of the window</a:t>
            </a:r>
            <a:r>
              <a:rPr lang="en-US" sz="2000" i="1" dirty="0">
                <a:solidFill>
                  <a:srgbClr val="000000"/>
                </a:solidFill>
                <a:latin typeface="Georgia" panose="02040502050405020303" pitchFamily="18" charset="0"/>
              </a:rPr>
              <a:t>, Harry saw that it was snowing again.</a:t>
            </a:r>
            <a:endParaRPr lang="en-US" sz="2000" dirty="0"/>
          </a:p>
          <a:p>
            <a:pPr indent="360045" algn="just"/>
            <a:r>
              <a:rPr lang="en-US" sz="2000" b="1" i="1" dirty="0">
                <a:solidFill>
                  <a:srgbClr val="000000"/>
                </a:solidFill>
                <a:latin typeface="Georgia" panose="02040502050405020303" pitchFamily="18" charset="0"/>
              </a:rPr>
              <a:t>Not being a very sociable person</a:t>
            </a:r>
            <a:r>
              <a:rPr lang="en-US" sz="2000" i="1" dirty="0">
                <a:solidFill>
                  <a:srgbClr val="000000"/>
                </a:solidFill>
                <a:latin typeface="Georgia" panose="02040502050405020303" pitchFamily="18" charset="0"/>
              </a:rPr>
              <a:t>, he found a seat where he could be by himself.</a:t>
            </a:r>
            <a:endParaRPr lang="en-US" sz="2000" dirty="0"/>
          </a:p>
          <a:p>
            <a:pPr indent="360045" algn="just"/>
            <a:r>
              <a:rPr lang="en-US" sz="2000" i="1" dirty="0">
                <a:solidFill>
                  <a:srgbClr val="000000"/>
                </a:solidFill>
                <a:latin typeface="Georgia" panose="02040502050405020303" pitchFamily="18" charset="0"/>
              </a:rPr>
              <a:t>Alice had a violent row with Peter, </a:t>
            </a:r>
            <a:r>
              <a:rPr lang="en-US" sz="2000" b="1" i="1" dirty="0">
                <a:solidFill>
                  <a:srgbClr val="000000"/>
                </a:solidFill>
                <a:latin typeface="Georgia" panose="02040502050405020303" pitchFamily="18" charset="0"/>
              </a:rPr>
              <a:t>completely ruining the evening.</a:t>
            </a:r>
            <a:endParaRPr lang="en-US" sz="2000" dirty="0"/>
          </a:p>
          <a:p>
            <a:pPr indent="360045" algn="just"/>
            <a:r>
              <a:rPr lang="en-US" sz="2000" b="1" i="1" dirty="0">
                <a:solidFill>
                  <a:srgbClr val="000000"/>
                </a:solidFill>
                <a:latin typeface="Georgia" panose="02040502050405020303" pitchFamily="18" charset="0"/>
              </a:rPr>
              <a:t>Having found what I was looking for</a:t>
            </a:r>
            <a:r>
              <a:rPr lang="en-US" sz="2000" i="1" dirty="0">
                <a:solidFill>
                  <a:srgbClr val="000000"/>
                </a:solidFill>
                <a:latin typeface="Georgia" panose="02040502050405020303" pitchFamily="18" charset="0"/>
              </a:rPr>
              <a:t>, I went back home.</a:t>
            </a:r>
            <a:endParaRPr lang="en-US" sz="2000" dirty="0"/>
          </a:p>
          <a:p>
            <a:pPr indent="360045" algn="just"/>
            <a:r>
              <a:rPr lang="en-US" sz="2000" b="1" i="1" dirty="0">
                <a:solidFill>
                  <a:srgbClr val="000000"/>
                </a:solidFill>
                <a:latin typeface="Georgia" panose="02040502050405020303" pitchFamily="18" charset="0"/>
              </a:rPr>
              <a:t>Stored in a cool place</a:t>
            </a:r>
            <a:r>
              <a:rPr lang="en-US" sz="2000" i="1" dirty="0">
                <a:solidFill>
                  <a:srgbClr val="000000"/>
                </a:solidFill>
                <a:latin typeface="Georgia" panose="02040502050405020303" pitchFamily="18" charset="0"/>
              </a:rPr>
              <a:t>, this bread will last for weeks.</a:t>
            </a:r>
          </a:p>
          <a:p>
            <a:pPr indent="360045" algn="just"/>
            <a:endParaRPr lang="en-US" sz="2000" dirty="0"/>
          </a:p>
          <a:p>
            <a:pPr algn="just" fontAlgn="base">
              <a:spcBef>
                <a:spcPts val="490"/>
              </a:spcBef>
              <a:buFont typeface="Arial" panose="020B0604020202020204" pitchFamily="34" charset="0"/>
              <a:buChar char="•"/>
            </a:pPr>
            <a:r>
              <a:rPr lang="en-US" sz="2000" b="1" dirty="0">
                <a:solidFill>
                  <a:srgbClr val="000000"/>
                </a:solidFill>
                <a:latin typeface="Georgia" panose="02040502050405020303" pitchFamily="18" charset="0"/>
              </a:rPr>
              <a:t>'misrelated' participles</a:t>
            </a:r>
            <a:r>
              <a:rPr lang="en-US" sz="2000" dirty="0">
                <a:solidFill>
                  <a:srgbClr val="000000"/>
                </a:solidFill>
                <a:latin typeface="Georgia" panose="02040502050405020303" pitchFamily="18" charset="0"/>
              </a:rPr>
              <a:t>. The subject of a participle clause is normally the same as the subject of the main clause, and it is generally considered incorrect to mix subjects, at least in formal writing. Compare:</a:t>
            </a:r>
            <a:endParaRPr lang="en-US" sz="2000" dirty="0">
              <a:solidFill>
                <a:srgbClr val="000000"/>
              </a:solidFill>
              <a:latin typeface="Times New Roman" panose="02020603050405020304" pitchFamily="18" charset="0"/>
            </a:endParaRPr>
          </a:p>
          <a:p>
            <a:pPr indent="360045" algn="just"/>
            <a:endParaRPr lang="en-US" sz="2000" b="1" i="1" dirty="0">
              <a:solidFill>
                <a:srgbClr val="000000"/>
              </a:solidFill>
              <a:latin typeface="Georgia" panose="02040502050405020303" pitchFamily="18" charset="0"/>
            </a:endParaRPr>
          </a:p>
          <a:p>
            <a:pPr indent="360045" algn="just"/>
            <a:r>
              <a:rPr lang="en-US" sz="2000" b="1" i="1" dirty="0">
                <a:solidFill>
                  <a:srgbClr val="000000"/>
                </a:solidFill>
                <a:latin typeface="Georgia" panose="02040502050405020303" pitchFamily="18" charset="0"/>
              </a:rPr>
              <a:t>Standing by the window</a:t>
            </a:r>
            <a:r>
              <a:rPr lang="en-US" sz="2000" i="1" dirty="0">
                <a:solidFill>
                  <a:srgbClr val="000000"/>
                </a:solidFill>
                <a:latin typeface="Georgia" panose="02040502050405020303" pitchFamily="18" charset="0"/>
              </a:rPr>
              <a:t>, Sue gazed at the mountains</a:t>
            </a:r>
            <a:r>
              <a:rPr lang="en-US" sz="2000" dirty="0">
                <a:solidFill>
                  <a:srgbClr val="000000"/>
                </a:solidFill>
                <a:latin typeface="Georgia" panose="02040502050405020303" pitchFamily="18" charset="0"/>
              </a:rPr>
              <a:t>. (Sue stood; Sue gazed)</a:t>
            </a:r>
            <a:endParaRPr lang="en-US" sz="2000" dirty="0"/>
          </a:p>
          <a:p>
            <a:pPr marL="360045" algn="just"/>
            <a:r>
              <a:rPr lang="en-US" sz="2000" b="1" i="1" dirty="0">
                <a:solidFill>
                  <a:srgbClr val="000000"/>
                </a:solidFill>
                <a:latin typeface="Georgia" panose="02040502050405020303" pitchFamily="18" charset="0"/>
              </a:rPr>
              <a:t>Standing by the window</a:t>
            </a:r>
            <a:r>
              <a:rPr lang="en-US" sz="2000" i="1" dirty="0">
                <a:solidFill>
                  <a:srgbClr val="000000"/>
                </a:solidFill>
                <a:latin typeface="Georgia" panose="02040502050405020303" pitchFamily="18" charset="0"/>
              </a:rPr>
              <a:t>, the mountains seemed very close</a:t>
            </a:r>
            <a:r>
              <a:rPr lang="en-US" sz="2000" dirty="0">
                <a:solidFill>
                  <a:srgbClr val="000000"/>
                </a:solidFill>
                <a:latin typeface="Georgia" panose="02040502050405020303" pitchFamily="18" charset="0"/>
              </a:rPr>
              <a:t>. (This sounds as if the mountains were standing by the window.)</a:t>
            </a:r>
            <a:endParaRPr lang="en-US" sz="2000" dirty="0"/>
          </a:p>
          <a:p>
            <a:br>
              <a:rPr lang="en-US" dirty="0"/>
            </a:br>
            <a:endParaRPr lang="ro-RO" dirty="0"/>
          </a:p>
        </p:txBody>
      </p:sp>
    </p:spTree>
    <p:extLst>
      <p:ext uri="{BB962C8B-B14F-4D97-AF65-F5344CB8AC3E}">
        <p14:creationId xmlns:p14="http://schemas.microsoft.com/office/powerpoint/2010/main" val="1180105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1F484D-2038-4443-B1E1-F9F7EC96F3BE}"/>
              </a:ext>
            </a:extLst>
          </p:cNvPr>
          <p:cNvSpPr/>
          <p:nvPr/>
        </p:nvSpPr>
        <p:spPr>
          <a:xfrm>
            <a:off x="432618" y="920621"/>
            <a:ext cx="11543071" cy="5016758"/>
          </a:xfrm>
          <a:prstGeom prst="rect">
            <a:avLst/>
          </a:prstGeom>
        </p:spPr>
        <p:txBody>
          <a:bodyPr wrap="square">
            <a:spAutoFit/>
          </a:bodyPr>
          <a:lstStyle/>
          <a:p>
            <a:pPr marL="360045" algn="just"/>
            <a:r>
              <a:rPr lang="en-US" sz="2000" dirty="0">
                <a:solidFill>
                  <a:srgbClr val="000000"/>
                </a:solidFill>
                <a:latin typeface="Georgia" panose="02040502050405020303" pitchFamily="18" charset="0"/>
              </a:rPr>
              <a:t>However, mixed subjects are common when one of them is </a:t>
            </a:r>
            <a:r>
              <a:rPr lang="en-US" sz="2000" b="1" i="1" dirty="0">
                <a:solidFill>
                  <a:srgbClr val="000000"/>
                </a:solidFill>
                <a:latin typeface="Georgia" panose="02040502050405020303" pitchFamily="18" charset="0"/>
              </a:rPr>
              <a:t>it</a:t>
            </a:r>
            <a:r>
              <a:rPr lang="en-US" sz="2000" dirty="0">
                <a:solidFill>
                  <a:srgbClr val="000000"/>
                </a:solidFill>
                <a:latin typeface="Georgia" panose="02040502050405020303" pitchFamily="18" charset="0"/>
              </a:rPr>
              <a:t> or </a:t>
            </a:r>
            <a:r>
              <a:rPr lang="en-US" sz="2000" b="1" i="1" dirty="0">
                <a:solidFill>
                  <a:srgbClr val="000000"/>
                </a:solidFill>
                <a:latin typeface="Georgia" panose="02040502050405020303" pitchFamily="18" charset="0"/>
              </a:rPr>
              <a:t>there</a:t>
            </a:r>
            <a:r>
              <a:rPr lang="en-US" sz="2000" dirty="0">
                <a:solidFill>
                  <a:srgbClr val="000000"/>
                </a:solidFill>
                <a:latin typeface="Georgia" panose="02040502050405020303" pitchFamily="18" charset="0"/>
              </a:rPr>
              <a:t>.</a:t>
            </a:r>
            <a:endParaRPr lang="en-US" sz="2000" dirty="0"/>
          </a:p>
          <a:p>
            <a:pPr indent="360045" algn="just"/>
            <a:r>
              <a:rPr lang="en-US" sz="2000" i="1" dirty="0">
                <a:solidFill>
                  <a:srgbClr val="000000"/>
                </a:solidFill>
                <a:latin typeface="Georgia" panose="02040502050405020303" pitchFamily="18" charset="0"/>
              </a:rPr>
              <a:t>Being French, </a:t>
            </a:r>
            <a:r>
              <a:rPr lang="en-US" sz="2000" b="1" i="1" dirty="0">
                <a:solidFill>
                  <a:srgbClr val="000000"/>
                </a:solidFill>
                <a:latin typeface="Georgia" panose="02040502050405020303" pitchFamily="18" charset="0"/>
              </a:rPr>
              <a:t>it</a:t>
            </a:r>
            <a:r>
              <a:rPr lang="en-US" sz="2000" i="1" dirty="0">
                <a:solidFill>
                  <a:srgbClr val="000000"/>
                </a:solidFill>
                <a:latin typeface="Georgia" panose="02040502050405020303" pitchFamily="18" charset="0"/>
              </a:rPr>
              <a:t> is surprising that she is such a terrible cook.</a:t>
            </a:r>
            <a:endParaRPr lang="en-US" sz="2000" dirty="0"/>
          </a:p>
          <a:p>
            <a:pPr indent="360045" algn="just"/>
            <a:r>
              <a:rPr lang="en-US" sz="2000" i="1" dirty="0">
                <a:solidFill>
                  <a:srgbClr val="000000"/>
                </a:solidFill>
                <a:latin typeface="Georgia" panose="02040502050405020303" pitchFamily="18" charset="0"/>
              </a:rPr>
              <a:t>Having so little time, </a:t>
            </a:r>
            <a:r>
              <a:rPr lang="en-US" sz="2000" b="1" i="1" dirty="0">
                <a:solidFill>
                  <a:srgbClr val="000000"/>
                </a:solidFill>
                <a:latin typeface="Georgia" panose="02040502050405020303" pitchFamily="18" charset="0"/>
              </a:rPr>
              <a:t>there</a:t>
            </a:r>
            <a:r>
              <a:rPr lang="en-US" sz="2000" i="1" dirty="0">
                <a:solidFill>
                  <a:srgbClr val="000000"/>
                </a:solidFill>
                <a:latin typeface="Georgia" panose="02040502050405020303" pitchFamily="18" charset="0"/>
              </a:rPr>
              <a:t> was not much that I could do.</a:t>
            </a:r>
            <a:endParaRPr lang="en-US" sz="2000" dirty="0"/>
          </a:p>
          <a:p>
            <a:pPr indent="360045" algn="just"/>
            <a:br>
              <a:rPr lang="en-US" sz="2000" dirty="0"/>
            </a:br>
            <a:r>
              <a:rPr lang="en-US" sz="2000" dirty="0">
                <a:solidFill>
                  <a:srgbClr val="000000"/>
                </a:solidFill>
                <a:latin typeface="Georgia" panose="02040502050405020303" pitchFamily="18" charset="0"/>
              </a:rPr>
              <a:t>This also happens with some fixed expressions describing the speaker's attitude</a:t>
            </a:r>
          </a:p>
          <a:p>
            <a:pPr indent="360045" algn="just"/>
            <a:r>
              <a:rPr lang="en-US" sz="2000" dirty="0">
                <a:solidFill>
                  <a:srgbClr val="000000"/>
                </a:solidFill>
                <a:latin typeface="Georgia" panose="02040502050405020303" pitchFamily="18" charset="0"/>
              </a:rPr>
              <a:t>(e.g. </a:t>
            </a:r>
            <a:r>
              <a:rPr lang="en-US" sz="2000" b="1" i="1" dirty="0">
                <a:solidFill>
                  <a:srgbClr val="000000"/>
                </a:solidFill>
                <a:latin typeface="Georgia" panose="02040502050405020303" pitchFamily="18" charset="0"/>
              </a:rPr>
              <a:t>generally speaking</a:t>
            </a:r>
            <a:r>
              <a:rPr lang="en-US" sz="2000"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judging from</a:t>
            </a:r>
            <a:r>
              <a:rPr lang="en-US" sz="2000"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considering</a:t>
            </a:r>
            <a:r>
              <a:rPr lang="en-US" sz="2000"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taking everything into consideration</a:t>
            </a:r>
            <a:r>
              <a:rPr lang="en-US" sz="2000" dirty="0">
                <a:solidFill>
                  <a:srgbClr val="000000"/>
                </a:solidFill>
                <a:latin typeface="Georgia" panose="02040502050405020303" pitchFamily="18" charset="0"/>
              </a:rPr>
              <a:t>…)</a:t>
            </a:r>
            <a:endParaRPr lang="en-US" sz="2000" dirty="0"/>
          </a:p>
          <a:p>
            <a:pPr indent="360045" algn="just"/>
            <a:r>
              <a:rPr lang="en-US" sz="2000" b="1" i="1" dirty="0">
                <a:solidFill>
                  <a:srgbClr val="000000"/>
                </a:solidFill>
                <a:latin typeface="Georgia" panose="02040502050405020303" pitchFamily="18" charset="0"/>
              </a:rPr>
              <a:t>Generally speaking</a:t>
            </a:r>
            <a:r>
              <a:rPr lang="en-US" sz="2000" i="1" dirty="0">
                <a:solidFill>
                  <a:srgbClr val="000000"/>
                </a:solidFill>
                <a:latin typeface="Georgia" panose="02040502050405020303" pitchFamily="18" charset="0"/>
              </a:rPr>
              <a:t>, men can run faster than women.</a:t>
            </a:r>
            <a:endParaRPr lang="en-US" sz="2000" dirty="0"/>
          </a:p>
          <a:p>
            <a:pPr indent="360045" algn="just"/>
            <a:r>
              <a:rPr lang="en-US" sz="2000" b="1" i="1" dirty="0">
                <a:solidFill>
                  <a:srgbClr val="000000"/>
                </a:solidFill>
                <a:latin typeface="Georgia" panose="02040502050405020303" pitchFamily="18" charset="0"/>
              </a:rPr>
              <a:t>Judging from his expression</a:t>
            </a:r>
            <a:r>
              <a:rPr lang="en-US" sz="2000" i="1" dirty="0">
                <a:solidFill>
                  <a:srgbClr val="000000"/>
                </a:solidFill>
                <a:latin typeface="Georgia" panose="02040502050405020303" pitchFamily="18" charset="0"/>
              </a:rPr>
              <a:t>, he was in a bad mood.</a:t>
            </a:r>
            <a:endParaRPr lang="en-US" sz="2000" dirty="0"/>
          </a:p>
          <a:p>
            <a:pPr indent="360045" algn="just"/>
            <a:br>
              <a:rPr lang="en-US" sz="2000" dirty="0"/>
            </a:br>
            <a:r>
              <a:rPr lang="en-US" sz="2000" dirty="0">
                <a:solidFill>
                  <a:srgbClr val="000000"/>
                </a:solidFill>
                <a:latin typeface="Georgia" panose="02040502050405020303" pitchFamily="18" charset="0"/>
              </a:rPr>
              <a:t>If necessary, a participle clause can have its own subject.</a:t>
            </a:r>
            <a:endParaRPr lang="en-US" sz="2000" dirty="0"/>
          </a:p>
          <a:p>
            <a:pPr indent="360045" algn="just"/>
            <a:r>
              <a:rPr lang="en-US" sz="2000" b="1" i="1" dirty="0">
                <a:solidFill>
                  <a:srgbClr val="000000"/>
                </a:solidFill>
                <a:latin typeface="Georgia" panose="02040502050405020303" pitchFamily="18" charset="0"/>
              </a:rPr>
              <a:t>Nobody</a:t>
            </a:r>
            <a:r>
              <a:rPr lang="en-US" sz="2000" i="1" dirty="0">
                <a:solidFill>
                  <a:srgbClr val="000000"/>
                </a:solidFill>
                <a:latin typeface="Georgia" panose="02040502050405020303" pitchFamily="18" charset="0"/>
              </a:rPr>
              <a:t> having anything more to say, </a:t>
            </a:r>
            <a:r>
              <a:rPr lang="en-US" sz="2000" b="1" i="1" dirty="0">
                <a:solidFill>
                  <a:srgbClr val="000000"/>
                </a:solidFill>
                <a:latin typeface="Georgia" panose="02040502050405020303" pitchFamily="18" charset="0"/>
              </a:rPr>
              <a:t>the meeting</a:t>
            </a:r>
            <a:r>
              <a:rPr lang="en-US" sz="2000" i="1" dirty="0">
                <a:solidFill>
                  <a:srgbClr val="000000"/>
                </a:solidFill>
                <a:latin typeface="Georgia" panose="02040502050405020303" pitchFamily="18" charset="0"/>
              </a:rPr>
              <a:t> broke up.</a:t>
            </a:r>
            <a:endParaRPr lang="en-US" sz="2000" dirty="0"/>
          </a:p>
          <a:p>
            <a:pPr indent="360045" algn="just"/>
            <a:br>
              <a:rPr lang="en-US" sz="2000" dirty="0"/>
            </a:br>
            <a:r>
              <a:rPr lang="en-US" sz="2000" dirty="0">
                <a:solidFill>
                  <a:srgbClr val="000000"/>
                </a:solidFill>
                <a:latin typeface="Georgia" panose="02040502050405020303" pitchFamily="18" charset="0"/>
              </a:rPr>
              <a:t>Some conjunctions and prepositions can introduce participle clauses.</a:t>
            </a:r>
            <a:endParaRPr lang="en-US" sz="2000" dirty="0"/>
          </a:p>
          <a:p>
            <a:pPr indent="360045" algn="just"/>
            <a:r>
              <a:rPr lang="en-US" sz="2000" i="1" dirty="0">
                <a:solidFill>
                  <a:srgbClr val="000000"/>
                </a:solidFill>
                <a:latin typeface="Georgia" panose="02040502050405020303" pitchFamily="18" charset="0"/>
              </a:rPr>
              <a:t>	Check the mirror </a:t>
            </a:r>
            <a:r>
              <a:rPr lang="en-US" sz="2000" b="1" i="1" dirty="0">
                <a:solidFill>
                  <a:srgbClr val="000000"/>
                </a:solidFill>
                <a:latin typeface="Georgia" panose="02040502050405020303" pitchFamily="18" charset="0"/>
              </a:rPr>
              <a:t>before driving off</a:t>
            </a:r>
            <a:r>
              <a:rPr lang="en-US" sz="2000" i="1" dirty="0">
                <a:solidFill>
                  <a:srgbClr val="000000"/>
                </a:solidFill>
                <a:latin typeface="Georgia" panose="02040502050405020303" pitchFamily="18" charset="0"/>
              </a:rPr>
              <a:t>.</a:t>
            </a:r>
            <a:endParaRPr lang="en-US" sz="2000" dirty="0"/>
          </a:p>
          <a:p>
            <a:r>
              <a:rPr lang="en-US" sz="2000" b="1" i="1" dirty="0">
                <a:solidFill>
                  <a:srgbClr val="000000"/>
                </a:solidFill>
                <a:latin typeface="Georgia" panose="02040502050405020303" pitchFamily="18" charset="0"/>
              </a:rPr>
              <a:t>	In deciding</a:t>
            </a:r>
            <a:r>
              <a:rPr lang="en-US" sz="2000" i="1"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to spend a year studying Arabic</a:t>
            </a:r>
            <a:r>
              <a:rPr lang="en-US" sz="2000" i="1" dirty="0">
                <a:solidFill>
                  <a:srgbClr val="000000"/>
                </a:solidFill>
                <a:latin typeface="Georgia" panose="02040502050405020303" pitchFamily="18" charset="0"/>
              </a:rPr>
              <a:t>, I made a very wise decision.</a:t>
            </a:r>
            <a:endParaRPr lang="ro-RO" sz="2000" dirty="0"/>
          </a:p>
        </p:txBody>
      </p:sp>
    </p:spTree>
    <p:extLst>
      <p:ext uri="{BB962C8B-B14F-4D97-AF65-F5344CB8AC3E}">
        <p14:creationId xmlns:p14="http://schemas.microsoft.com/office/powerpoint/2010/main" val="1606521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4E5002-A741-47AE-9972-683B19C8F42D}"/>
              </a:ext>
            </a:extLst>
          </p:cNvPr>
          <p:cNvSpPr/>
          <p:nvPr/>
        </p:nvSpPr>
        <p:spPr>
          <a:xfrm>
            <a:off x="294968" y="694918"/>
            <a:ext cx="11434916" cy="6147837"/>
          </a:xfrm>
          <a:prstGeom prst="rect">
            <a:avLst/>
          </a:prstGeom>
        </p:spPr>
        <p:txBody>
          <a:bodyPr wrap="square">
            <a:spAutoFit/>
          </a:bodyPr>
          <a:lstStyle/>
          <a:p>
            <a:pPr algn="just" fontAlgn="base">
              <a:spcBef>
                <a:spcPts val="490"/>
              </a:spcBef>
              <a:buFont typeface="Arial" panose="020B0604020202020204" pitchFamily="34" charset="0"/>
              <a:buChar char="•"/>
            </a:pPr>
            <a:r>
              <a:rPr lang="en-US" sz="2000" b="1" dirty="0">
                <a:solidFill>
                  <a:srgbClr val="000000"/>
                </a:solidFill>
                <a:latin typeface="Georgia" panose="02040502050405020303" pitchFamily="18" charset="0"/>
              </a:rPr>
              <a:t>On doing something</a:t>
            </a:r>
            <a:r>
              <a:rPr lang="en-US" sz="2000" dirty="0">
                <a:solidFill>
                  <a:srgbClr val="000000"/>
                </a:solidFill>
                <a:latin typeface="Georgia" panose="02040502050405020303" pitchFamily="18" charset="0"/>
              </a:rPr>
              <a:t> (formal) means </a:t>
            </a:r>
            <a:r>
              <a:rPr lang="en-US" sz="2000" b="1" dirty="0">
                <a:solidFill>
                  <a:srgbClr val="000000"/>
                </a:solidFill>
                <a:latin typeface="Georgia" panose="02040502050405020303" pitchFamily="18" charset="0"/>
              </a:rPr>
              <a:t>'when/as soon as</a:t>
            </a:r>
            <a:r>
              <a:rPr lang="en-US" sz="2000" dirty="0">
                <a:solidFill>
                  <a:srgbClr val="000000"/>
                </a:solidFill>
                <a:latin typeface="Georgia" panose="02040502050405020303" pitchFamily="18" charset="0"/>
              </a:rPr>
              <a:t> you do something`</a:t>
            </a:r>
            <a:endParaRPr lang="en-US" sz="2000" dirty="0">
              <a:solidFill>
                <a:srgbClr val="000000"/>
              </a:solidFill>
              <a:latin typeface="Times New Roman" panose="02020603050405020304" pitchFamily="18" charset="0"/>
            </a:endParaRPr>
          </a:p>
          <a:p>
            <a:pPr indent="449580" algn="just">
              <a:spcBef>
                <a:spcPts val="490"/>
              </a:spcBef>
            </a:pPr>
            <a:r>
              <a:rPr lang="en-US" sz="2000" b="1" i="1" dirty="0">
                <a:solidFill>
                  <a:srgbClr val="000000"/>
                </a:solidFill>
                <a:latin typeface="Georgia" panose="02040502050405020303" pitchFamily="18" charset="0"/>
              </a:rPr>
              <a:t>On hearing</a:t>
            </a:r>
            <a:r>
              <a:rPr lang="en-US" sz="2000" i="1" dirty="0">
                <a:solidFill>
                  <a:srgbClr val="000000"/>
                </a:solidFill>
                <a:latin typeface="Georgia" panose="02040502050405020303" pitchFamily="18" charset="0"/>
              </a:rPr>
              <a:t> the fire alarm, go straight to the nearest exit</a:t>
            </a:r>
            <a:r>
              <a:rPr lang="en-US" sz="2000" dirty="0">
                <a:solidFill>
                  <a:srgbClr val="000000"/>
                </a:solidFill>
                <a:latin typeface="Georgia" panose="02040502050405020303" pitchFamily="18" charset="0"/>
              </a:rPr>
              <a:t>.</a:t>
            </a:r>
          </a:p>
          <a:p>
            <a:pPr indent="449580" algn="just">
              <a:spcBef>
                <a:spcPts val="490"/>
              </a:spcBef>
            </a:pPr>
            <a:endParaRPr lang="en-US" sz="2000" dirty="0"/>
          </a:p>
          <a:p>
            <a:pPr algn="just" fontAlgn="base">
              <a:spcBef>
                <a:spcPts val="490"/>
              </a:spcBef>
            </a:pPr>
            <a:r>
              <a:rPr lang="ro-RO" sz="2000" b="1" dirty="0">
                <a:solidFill>
                  <a:srgbClr val="000000"/>
                </a:solidFill>
                <a:latin typeface="Georgia" panose="02040502050405020303" pitchFamily="18" charset="0"/>
              </a:rPr>
              <a:t>Infinitive </a:t>
            </a:r>
            <a:r>
              <a:rPr lang="ro-RO" sz="2000" b="1" dirty="0" err="1">
                <a:solidFill>
                  <a:srgbClr val="000000"/>
                </a:solidFill>
                <a:latin typeface="Georgia" panose="02040502050405020303" pitchFamily="18" charset="0"/>
              </a:rPr>
              <a:t>clauses</a:t>
            </a:r>
            <a:endParaRPr lang="ro-RO" sz="2000" b="1" dirty="0">
              <a:solidFill>
                <a:srgbClr val="000000"/>
              </a:solidFill>
              <a:latin typeface="Georgia" panose="02040502050405020303" pitchFamily="18" charset="0"/>
            </a:endParaRPr>
          </a:p>
          <a:p>
            <a:pPr algn="just" fontAlgn="base">
              <a:spcBef>
                <a:spcPts val="490"/>
              </a:spcBef>
              <a:buFont typeface="Arial" panose="020B0604020202020204" pitchFamily="34" charset="0"/>
              <a:buChar char="•"/>
            </a:pPr>
            <a:r>
              <a:rPr lang="en-US" sz="2000" b="1" dirty="0">
                <a:solidFill>
                  <a:srgbClr val="000000"/>
                </a:solidFill>
                <a:latin typeface="Georgia" panose="02040502050405020303" pitchFamily="18" charset="0"/>
              </a:rPr>
              <a:t>Infinitive clauses </a:t>
            </a:r>
            <a:r>
              <a:rPr lang="en-US" sz="2000" dirty="0">
                <a:solidFill>
                  <a:srgbClr val="000000"/>
                </a:solidFill>
                <a:latin typeface="Georgia" panose="02040502050405020303" pitchFamily="18" charset="0"/>
              </a:rPr>
              <a:t>of purpose are often constructed with </a:t>
            </a:r>
            <a:r>
              <a:rPr lang="en-US" sz="2000" b="1" i="1" dirty="0">
                <a:solidFill>
                  <a:srgbClr val="000000"/>
                </a:solidFill>
                <a:latin typeface="Georgia" panose="02040502050405020303" pitchFamily="18" charset="0"/>
              </a:rPr>
              <a:t>in order</a:t>
            </a:r>
            <a:r>
              <a:rPr lang="en-US" sz="2000" dirty="0">
                <a:solidFill>
                  <a:srgbClr val="000000"/>
                </a:solidFill>
                <a:latin typeface="Georgia" panose="02040502050405020303" pitchFamily="18" charset="0"/>
              </a:rPr>
              <a:t> and </a:t>
            </a:r>
            <a:r>
              <a:rPr lang="en-US" sz="2000" b="1" i="1" dirty="0">
                <a:solidFill>
                  <a:srgbClr val="000000"/>
                </a:solidFill>
                <a:latin typeface="Georgia" panose="02040502050405020303" pitchFamily="18" charset="0"/>
              </a:rPr>
              <a:t>so as</a:t>
            </a:r>
            <a:r>
              <a:rPr lang="en-US" sz="2000" dirty="0">
                <a:solidFill>
                  <a:srgbClr val="000000"/>
                </a:solidFill>
                <a:latin typeface="Georgia" panose="02040502050405020303" pitchFamily="18" charset="0"/>
              </a:rPr>
              <a:t> in a formal style. Compare:</a:t>
            </a:r>
            <a:endParaRPr lang="en-US" sz="2000" dirty="0">
              <a:solidFill>
                <a:srgbClr val="000000"/>
              </a:solidFill>
              <a:latin typeface="Times New Roman" panose="02020603050405020304" pitchFamily="18" charset="0"/>
            </a:endParaRPr>
          </a:p>
          <a:p>
            <a:pPr indent="449580" algn="just"/>
            <a:r>
              <a:rPr lang="en-US" sz="2000" i="1" dirty="0">
                <a:solidFill>
                  <a:srgbClr val="000000"/>
                </a:solidFill>
                <a:latin typeface="Georgia" panose="02040502050405020303" pitchFamily="18" charset="0"/>
              </a:rPr>
              <a:t>I moved house to be nearer to my work</a:t>
            </a:r>
            <a:r>
              <a:rPr lang="en-US" sz="2000" dirty="0">
                <a:solidFill>
                  <a:srgbClr val="000000"/>
                </a:solidFill>
                <a:latin typeface="Georgia" panose="02040502050405020303" pitchFamily="18" charset="0"/>
              </a:rPr>
              <a:t>. (normal)</a:t>
            </a:r>
            <a:endParaRPr lang="en-US" sz="2000" dirty="0"/>
          </a:p>
          <a:p>
            <a:pPr indent="449580" algn="just"/>
            <a:r>
              <a:rPr lang="en-US" sz="2000" i="1" dirty="0">
                <a:solidFill>
                  <a:srgbClr val="000000"/>
                </a:solidFill>
                <a:latin typeface="Georgia" panose="02040502050405020303" pitchFamily="18" charset="0"/>
              </a:rPr>
              <a:t>I moved house </a:t>
            </a:r>
            <a:r>
              <a:rPr lang="en-US" sz="2000" b="1" i="1" dirty="0">
                <a:solidFill>
                  <a:srgbClr val="000000"/>
                </a:solidFill>
                <a:latin typeface="Georgia" panose="02040502050405020303" pitchFamily="18" charset="0"/>
              </a:rPr>
              <a:t>in order to be</a:t>
            </a:r>
            <a:r>
              <a:rPr lang="en-US" sz="2000" i="1" dirty="0">
                <a:solidFill>
                  <a:srgbClr val="000000"/>
                </a:solidFill>
                <a:latin typeface="Georgia" panose="02040502050405020303" pitchFamily="18" charset="0"/>
              </a:rPr>
              <a:t> / </a:t>
            </a:r>
            <a:r>
              <a:rPr lang="en-US" sz="2000" b="1" i="1" dirty="0">
                <a:solidFill>
                  <a:srgbClr val="000000"/>
                </a:solidFill>
                <a:latin typeface="Georgia" panose="02040502050405020303" pitchFamily="18" charset="0"/>
              </a:rPr>
              <a:t>so as to be</a:t>
            </a:r>
            <a:r>
              <a:rPr lang="en-US" sz="2000" i="1" dirty="0">
                <a:solidFill>
                  <a:srgbClr val="000000"/>
                </a:solidFill>
                <a:latin typeface="Georgia" panose="02040502050405020303" pitchFamily="18" charset="0"/>
              </a:rPr>
              <a:t> nearer my work</a:t>
            </a:r>
            <a:r>
              <a:rPr lang="en-US" sz="2000" dirty="0">
                <a:solidFill>
                  <a:srgbClr val="000000"/>
                </a:solidFill>
                <a:latin typeface="Georgia" panose="02040502050405020303" pitchFamily="18" charset="0"/>
              </a:rPr>
              <a:t>. (more formal)</a:t>
            </a:r>
            <a:endParaRPr lang="ro-RO" sz="2000" dirty="0"/>
          </a:p>
          <a:p>
            <a:pPr indent="449580" algn="just"/>
            <a:endParaRPr lang="ro-RO" sz="2000" dirty="0">
              <a:solidFill>
                <a:srgbClr val="000000"/>
              </a:solidFill>
              <a:latin typeface="Georgia" panose="02040502050405020303" pitchFamily="18" charset="0"/>
            </a:endParaRPr>
          </a:p>
          <a:p>
            <a:pPr indent="449580" algn="just"/>
            <a:r>
              <a:rPr lang="en-US" sz="2000" dirty="0">
                <a:solidFill>
                  <a:srgbClr val="000000"/>
                </a:solidFill>
                <a:latin typeface="Georgia" panose="02040502050405020303" pitchFamily="18" charset="0"/>
              </a:rPr>
              <a:t>These structures are very common with negative infinitives of purpose.</a:t>
            </a:r>
            <a:endParaRPr lang="en-US" sz="2000" dirty="0"/>
          </a:p>
          <a:p>
            <a:pPr marL="449580" algn="just">
              <a:spcBef>
                <a:spcPts val="490"/>
              </a:spcBef>
            </a:pPr>
            <a:r>
              <a:rPr lang="en-US" sz="2000" i="1" dirty="0">
                <a:solidFill>
                  <a:srgbClr val="000000"/>
                </a:solidFill>
                <a:latin typeface="Georgia" panose="02040502050405020303" pitchFamily="18" charset="0"/>
              </a:rPr>
              <a:t>I moved house </a:t>
            </a:r>
            <a:r>
              <a:rPr lang="en-US" sz="2000" b="1" i="1" dirty="0">
                <a:solidFill>
                  <a:srgbClr val="000000"/>
                </a:solidFill>
                <a:latin typeface="Georgia" panose="02040502050405020303" pitchFamily="18" charset="0"/>
              </a:rPr>
              <a:t>so as not to be</a:t>
            </a:r>
            <a:r>
              <a:rPr lang="en-US" sz="2000" i="1" dirty="0">
                <a:solidFill>
                  <a:srgbClr val="000000"/>
                </a:solidFill>
                <a:latin typeface="Georgia" panose="02040502050405020303" pitchFamily="18" charset="0"/>
              </a:rPr>
              <a:t> too far from my work.</a:t>
            </a:r>
            <a:endParaRPr lang="ro-RO" sz="2000" i="1" dirty="0">
              <a:solidFill>
                <a:srgbClr val="000000"/>
              </a:solidFill>
              <a:latin typeface="Georgia" panose="02040502050405020303" pitchFamily="18" charset="0"/>
            </a:endParaRPr>
          </a:p>
          <a:p>
            <a:pPr marL="449580" algn="just">
              <a:spcBef>
                <a:spcPts val="490"/>
              </a:spcBef>
            </a:pPr>
            <a:r>
              <a:rPr lang="en-US" sz="2000" i="1" dirty="0">
                <a:solidFill>
                  <a:srgbClr val="000000"/>
                </a:solidFill>
                <a:latin typeface="Georgia" panose="02040502050405020303" pitchFamily="18" charset="0"/>
              </a:rPr>
              <a:t>(</a:t>
            </a:r>
            <a:r>
              <a:rPr lang="en-US" sz="2000" dirty="0">
                <a:solidFill>
                  <a:srgbClr val="000000"/>
                </a:solidFill>
                <a:latin typeface="Georgia" panose="02040502050405020303" pitchFamily="18" charset="0"/>
              </a:rPr>
              <a:t>more normal than </a:t>
            </a:r>
            <a:r>
              <a:rPr lang="en-US" sz="2000" i="1" dirty="0">
                <a:solidFill>
                  <a:srgbClr val="000000"/>
                </a:solidFill>
                <a:latin typeface="Georgia" panose="02040502050405020303" pitchFamily="18" charset="0"/>
              </a:rPr>
              <a:t>I moved house not to be too far from my work</a:t>
            </a:r>
            <a:r>
              <a:rPr lang="en-US" sz="2000" dirty="0">
                <a:solidFill>
                  <a:srgbClr val="000000"/>
                </a:solidFill>
                <a:latin typeface="Georgia" panose="02040502050405020303" pitchFamily="18" charset="0"/>
              </a:rPr>
              <a:t>.)</a:t>
            </a:r>
          </a:p>
          <a:p>
            <a:pPr marL="449580" algn="just">
              <a:spcBef>
                <a:spcPts val="490"/>
              </a:spcBef>
            </a:pPr>
            <a:endParaRPr lang="en-US" sz="2000" dirty="0"/>
          </a:p>
          <a:p>
            <a:pPr algn="just" fontAlgn="base">
              <a:spcBef>
                <a:spcPts val="490"/>
              </a:spcBef>
              <a:buFont typeface="Arial" panose="020B0604020202020204" pitchFamily="34" charset="0"/>
              <a:buChar char="•"/>
            </a:pPr>
            <a:r>
              <a:rPr lang="en-US" sz="2000" b="1" i="1" dirty="0">
                <a:solidFill>
                  <a:srgbClr val="000000"/>
                </a:solidFill>
                <a:latin typeface="Georgia" panose="02040502050405020303" pitchFamily="18" charset="0"/>
              </a:rPr>
              <a:t>(only) to find</a:t>
            </a:r>
            <a:r>
              <a:rPr lang="en-US" sz="2000" dirty="0">
                <a:solidFill>
                  <a:srgbClr val="000000"/>
                </a:solidFill>
                <a:latin typeface="Georgia" panose="02040502050405020303" pitchFamily="18" charset="0"/>
              </a:rPr>
              <a:t>. . . Infinitive clauses can be used to say what somebody learnt or found out at the end of a journey or task.</a:t>
            </a:r>
            <a:endParaRPr lang="en-US" sz="2000" dirty="0">
              <a:solidFill>
                <a:srgbClr val="000000"/>
              </a:solidFill>
              <a:latin typeface="Times New Roman" panose="02020603050405020304" pitchFamily="18" charset="0"/>
            </a:endParaRPr>
          </a:p>
          <a:p>
            <a:pPr indent="449580" algn="just">
              <a:spcBef>
                <a:spcPts val="490"/>
              </a:spcBef>
            </a:pPr>
            <a:r>
              <a:rPr lang="en-US" sz="2000" i="1" dirty="0">
                <a:solidFill>
                  <a:srgbClr val="000000"/>
                </a:solidFill>
                <a:latin typeface="Georgia" panose="02040502050405020303" pitchFamily="18" charset="0"/>
              </a:rPr>
              <a:t>I arrived home </a:t>
            </a:r>
            <a:r>
              <a:rPr lang="en-US" sz="2000" b="1" i="1" dirty="0">
                <a:solidFill>
                  <a:srgbClr val="000000"/>
                </a:solidFill>
                <a:latin typeface="Georgia" panose="02040502050405020303" pitchFamily="18" charset="0"/>
              </a:rPr>
              <a:t>to find</a:t>
            </a:r>
            <a:r>
              <a:rPr lang="en-US" sz="2000" i="1" dirty="0">
                <a:solidFill>
                  <a:srgbClr val="000000"/>
                </a:solidFill>
                <a:latin typeface="Georgia" panose="02040502050405020303" pitchFamily="18" charset="0"/>
              </a:rPr>
              <a:t> that the house had been burgled.</a:t>
            </a:r>
            <a:endParaRPr lang="en-US" sz="2000" dirty="0"/>
          </a:p>
          <a:p>
            <a:br>
              <a:rPr lang="en-US" dirty="0"/>
            </a:br>
            <a:endParaRPr lang="ro-RO" dirty="0"/>
          </a:p>
        </p:txBody>
      </p:sp>
    </p:spTree>
    <p:extLst>
      <p:ext uri="{BB962C8B-B14F-4D97-AF65-F5344CB8AC3E}">
        <p14:creationId xmlns:p14="http://schemas.microsoft.com/office/powerpoint/2010/main" val="164091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5D91CC-1E51-4E25-B557-1CBB88AA76A5}"/>
              </a:ext>
            </a:extLst>
          </p:cNvPr>
          <p:cNvSpPr/>
          <p:nvPr/>
        </p:nvSpPr>
        <p:spPr>
          <a:xfrm>
            <a:off x="363793" y="599769"/>
            <a:ext cx="11110452" cy="2131353"/>
          </a:xfrm>
          <a:prstGeom prst="rect">
            <a:avLst/>
          </a:prstGeom>
        </p:spPr>
        <p:txBody>
          <a:bodyPr wrap="square">
            <a:spAutoFit/>
          </a:bodyPr>
          <a:lstStyle/>
          <a:p>
            <a:pPr indent="457200" algn="just">
              <a:spcBef>
                <a:spcPts val="490"/>
              </a:spcBef>
            </a:pPr>
            <a:r>
              <a:rPr lang="en-US" sz="2000" dirty="0">
                <a:solidFill>
                  <a:srgbClr val="000000"/>
                </a:solidFill>
                <a:latin typeface="Georgia" panose="02040502050405020303" pitchFamily="18" charset="0"/>
              </a:rPr>
              <a:t>The idea of surprise can be emphasized with </a:t>
            </a:r>
            <a:r>
              <a:rPr lang="en-US" sz="2000" b="1" i="1" dirty="0">
                <a:solidFill>
                  <a:srgbClr val="000000"/>
                </a:solidFill>
                <a:latin typeface="Georgia" panose="02040502050405020303" pitchFamily="18" charset="0"/>
              </a:rPr>
              <a:t>only</a:t>
            </a:r>
            <a:r>
              <a:rPr lang="en-US" sz="2000" dirty="0">
                <a:solidFill>
                  <a:srgbClr val="000000"/>
                </a:solidFill>
                <a:latin typeface="Georgia" panose="02040502050405020303" pitchFamily="18" charset="0"/>
              </a:rPr>
              <a:t>.</a:t>
            </a:r>
            <a:endParaRPr lang="en-US" sz="2000" dirty="0"/>
          </a:p>
          <a:p>
            <a:pPr indent="449580" algn="just">
              <a:spcBef>
                <a:spcPts val="490"/>
              </a:spcBef>
            </a:pPr>
            <a:r>
              <a:rPr lang="en-US" sz="2000" i="1" dirty="0">
                <a:solidFill>
                  <a:srgbClr val="000000"/>
                </a:solidFill>
                <a:latin typeface="Georgia" panose="02040502050405020303" pitchFamily="18" charset="0"/>
              </a:rPr>
              <a:t>He spent four years studying geology, </a:t>
            </a:r>
            <a:r>
              <a:rPr lang="en-US" sz="2000" b="1" i="1" dirty="0">
                <a:solidFill>
                  <a:srgbClr val="000000"/>
                </a:solidFill>
                <a:latin typeface="Georgia" panose="02040502050405020303" pitchFamily="18" charset="0"/>
              </a:rPr>
              <a:t>only</a:t>
            </a:r>
            <a:r>
              <a:rPr lang="en-US" sz="2000" i="1" dirty="0">
                <a:solidFill>
                  <a:srgbClr val="000000"/>
                </a:solidFill>
                <a:latin typeface="Georgia" panose="02040502050405020303" pitchFamily="18" charset="0"/>
              </a:rPr>
              <a:t> </a:t>
            </a:r>
            <a:r>
              <a:rPr lang="en-US" sz="2000" b="1" i="1" dirty="0">
                <a:solidFill>
                  <a:srgbClr val="000000"/>
                </a:solidFill>
                <a:latin typeface="Georgia" panose="02040502050405020303" pitchFamily="18" charset="0"/>
              </a:rPr>
              <a:t>to discover</a:t>
            </a:r>
            <a:r>
              <a:rPr lang="en-US" sz="2000" i="1" dirty="0">
                <a:solidFill>
                  <a:srgbClr val="000000"/>
                </a:solidFill>
                <a:latin typeface="Georgia" panose="02040502050405020303" pitchFamily="18" charset="0"/>
              </a:rPr>
              <a:t> that there were no jobs.</a:t>
            </a:r>
          </a:p>
          <a:p>
            <a:pPr indent="449580" algn="just">
              <a:spcBef>
                <a:spcPts val="490"/>
              </a:spcBef>
            </a:pPr>
            <a:endParaRPr lang="en-US" sz="2000" dirty="0"/>
          </a:p>
          <a:p>
            <a:pPr algn="just" fontAlgn="base">
              <a:spcBef>
                <a:spcPts val="490"/>
              </a:spcBef>
              <a:buFont typeface="Arial" panose="020B0604020202020204" pitchFamily="34" charset="0"/>
              <a:buChar char="•"/>
            </a:pPr>
            <a:r>
              <a:rPr lang="en-US" sz="2000" b="1" dirty="0">
                <a:solidFill>
                  <a:srgbClr val="000000"/>
                </a:solidFill>
                <a:latin typeface="Georgia" panose="02040502050405020303" pitchFamily="18" charset="0"/>
              </a:rPr>
              <a:t>To see/hear...</a:t>
            </a:r>
            <a:r>
              <a:rPr lang="en-US" sz="2000" dirty="0">
                <a:solidFill>
                  <a:srgbClr val="000000"/>
                </a:solidFill>
                <a:latin typeface="Georgia" panose="02040502050405020303" pitchFamily="18" charset="0"/>
              </a:rPr>
              <a:t> can be used to give the reason for a false impression.</a:t>
            </a:r>
            <a:endParaRPr lang="en-US" sz="2000" dirty="0">
              <a:solidFill>
                <a:srgbClr val="000000"/>
              </a:solidFill>
              <a:latin typeface="Times New Roman" panose="02020603050405020304" pitchFamily="18" charset="0"/>
            </a:endParaRPr>
          </a:p>
          <a:p>
            <a:pPr indent="449580" algn="just"/>
            <a:r>
              <a:rPr lang="en-US" sz="2000" b="1" i="1" dirty="0">
                <a:solidFill>
                  <a:srgbClr val="000000"/>
                </a:solidFill>
                <a:latin typeface="Georgia" panose="02040502050405020303" pitchFamily="18" charset="0"/>
              </a:rPr>
              <a:t>To hear</a:t>
            </a:r>
            <a:r>
              <a:rPr lang="en-US" sz="2000" i="1" dirty="0">
                <a:solidFill>
                  <a:srgbClr val="000000"/>
                </a:solidFill>
                <a:latin typeface="Georgia" panose="02040502050405020303" pitchFamily="18" charset="0"/>
              </a:rPr>
              <a:t> her talk, you’d think she was made of money.</a:t>
            </a:r>
            <a:endParaRPr lang="en-US" sz="2000" dirty="0"/>
          </a:p>
          <a:p>
            <a:r>
              <a:rPr lang="en-US" sz="2000" b="1" i="1" dirty="0">
                <a:solidFill>
                  <a:srgbClr val="000000"/>
                </a:solidFill>
                <a:latin typeface="Georgia" panose="02040502050405020303" pitchFamily="18" charset="0"/>
              </a:rPr>
              <a:t>	To see</a:t>
            </a:r>
            <a:r>
              <a:rPr lang="en-US" sz="2000" i="1" dirty="0">
                <a:solidFill>
                  <a:srgbClr val="000000"/>
                </a:solidFill>
                <a:latin typeface="Georgia" panose="02040502050405020303" pitchFamily="18" charset="0"/>
              </a:rPr>
              <a:t> her look at him, you’d never realize that she hates him.</a:t>
            </a:r>
            <a:endParaRPr lang="ro-RO" sz="2000" dirty="0"/>
          </a:p>
        </p:txBody>
      </p:sp>
    </p:spTree>
    <p:extLst>
      <p:ext uri="{BB962C8B-B14F-4D97-AF65-F5344CB8AC3E}">
        <p14:creationId xmlns:p14="http://schemas.microsoft.com/office/powerpoint/2010/main" val="2407226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A9E8-3984-4E43-9F02-28BAD350823E}"/>
              </a:ext>
            </a:extLst>
          </p:cNvPr>
          <p:cNvSpPr>
            <a:spLocks noGrp="1"/>
          </p:cNvSpPr>
          <p:nvPr>
            <p:ph type="title"/>
          </p:nvPr>
        </p:nvSpPr>
        <p:spPr/>
        <p:txBody>
          <a:bodyPr>
            <a:normAutofit/>
          </a:bodyPr>
          <a:lstStyle/>
          <a:p>
            <a:r>
              <a:rPr lang="en-US" dirty="0"/>
              <a:t>Find one or more sentences on the internet containing these phrases:</a:t>
            </a:r>
            <a:endParaRPr lang="ro-RO" dirty="0"/>
          </a:p>
        </p:txBody>
      </p:sp>
      <p:pic>
        <p:nvPicPr>
          <p:cNvPr id="4" name="Content Placeholder 3">
            <a:extLst>
              <a:ext uri="{FF2B5EF4-FFF2-40B4-BE49-F238E27FC236}">
                <a16:creationId xmlns:a16="http://schemas.microsoft.com/office/drawing/2014/main" id="{41EDF0C9-36D4-4252-B11C-FAF3050AD1D9}"/>
              </a:ext>
            </a:extLst>
          </p:cNvPr>
          <p:cNvPicPr>
            <a:picLocks noGrp="1" noChangeAspect="1"/>
          </p:cNvPicPr>
          <p:nvPr>
            <p:ph idx="1"/>
          </p:nvPr>
        </p:nvPicPr>
        <p:blipFill>
          <a:blip r:embed="rId2"/>
          <a:stretch>
            <a:fillRect/>
          </a:stretch>
        </p:blipFill>
        <p:spPr>
          <a:xfrm>
            <a:off x="1143000" y="2962298"/>
            <a:ext cx="10051443" cy="1807149"/>
          </a:xfrm>
          <a:prstGeom prst="rect">
            <a:avLst/>
          </a:prstGeom>
        </p:spPr>
      </p:pic>
    </p:spTree>
    <p:extLst>
      <p:ext uri="{BB962C8B-B14F-4D97-AF65-F5344CB8AC3E}">
        <p14:creationId xmlns:p14="http://schemas.microsoft.com/office/powerpoint/2010/main" val="426920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255F0-9FF6-4472-A278-0D833924C4D1}"/>
              </a:ext>
            </a:extLst>
          </p:cNvPr>
          <p:cNvSpPr txBox="1"/>
          <p:nvPr/>
        </p:nvSpPr>
        <p:spPr>
          <a:xfrm>
            <a:off x="1221798" y="1130710"/>
            <a:ext cx="9748401" cy="2739211"/>
          </a:xfrm>
          <a:prstGeom prst="rect">
            <a:avLst/>
          </a:prstGeom>
          <a:noFill/>
        </p:spPr>
        <p:txBody>
          <a:bodyPr wrap="square" rtlCol="0">
            <a:spAutoFit/>
          </a:bodyPr>
          <a:lstStyle/>
          <a:p>
            <a:r>
              <a:rPr lang="en-US" sz="2800" b="1" dirty="0">
                <a:solidFill>
                  <a:srgbClr val="00B0F0"/>
                </a:solidFill>
                <a:latin typeface="Georgia" panose="02040502050405020303" pitchFamily="18" charset="0"/>
              </a:rPr>
              <a:t>Version of a story</a:t>
            </a:r>
          </a:p>
          <a:p>
            <a:r>
              <a:rPr lang="en-US" sz="2400" dirty="0">
                <a:latin typeface="Georgia" panose="02040502050405020303" pitchFamily="18" charset="0"/>
              </a:rPr>
              <a:t>Write a short adaptation of a traditional children’s story (e.g. Red Riding Hood), using at least </a:t>
            </a:r>
            <a:r>
              <a:rPr lang="en-US" sz="2400" dirty="0">
                <a:highlight>
                  <a:srgbClr val="FFFF00"/>
                </a:highlight>
                <a:latin typeface="Georgia" panose="02040502050405020303" pitchFamily="18" charset="0"/>
              </a:rPr>
              <a:t>five participle clauses:</a:t>
            </a:r>
          </a:p>
          <a:p>
            <a:endParaRPr lang="en-US" sz="2400" dirty="0">
              <a:highlight>
                <a:srgbClr val="FFFF00"/>
              </a:highlight>
              <a:latin typeface="Georgia" panose="02040502050405020303" pitchFamily="18" charset="0"/>
            </a:endParaRPr>
          </a:p>
          <a:p>
            <a:r>
              <a:rPr lang="en-US" sz="2400" dirty="0">
                <a:latin typeface="Georgia" panose="02040502050405020303" pitchFamily="18" charset="0"/>
              </a:rPr>
              <a:t>‘… </a:t>
            </a:r>
            <a:r>
              <a:rPr lang="en-US" sz="2400" b="1" dirty="0">
                <a:latin typeface="Georgia" panose="02040502050405020303" pitchFamily="18" charset="0"/>
              </a:rPr>
              <a:t>Opening the door of her grandmother’s house</a:t>
            </a:r>
            <a:r>
              <a:rPr lang="en-US" sz="2400" dirty="0">
                <a:latin typeface="Georgia" panose="02040502050405020303" pitchFamily="18" charset="0"/>
              </a:rPr>
              <a:t>, the little girl saw at once  that it was not her grandmother in the bed, nut the wolf. </a:t>
            </a:r>
            <a:r>
              <a:rPr lang="en-US" sz="2400" b="1" dirty="0">
                <a:latin typeface="Georgia" panose="02040502050405020303" pitchFamily="18" charset="0"/>
              </a:rPr>
              <a:t>Taking her mobile phone out of her basket</a:t>
            </a:r>
            <a:r>
              <a:rPr lang="en-US" sz="2400" dirty="0">
                <a:latin typeface="Georgia" panose="02040502050405020303" pitchFamily="18" charset="0"/>
              </a:rPr>
              <a:t>,…’</a:t>
            </a:r>
            <a:endParaRPr lang="ro-RO" sz="2400" dirty="0">
              <a:latin typeface="Georgia" panose="02040502050405020303" pitchFamily="18" charset="0"/>
            </a:endParaRPr>
          </a:p>
        </p:txBody>
      </p:sp>
      <p:sp>
        <p:nvSpPr>
          <p:cNvPr id="3" name="TextBox 2">
            <a:extLst>
              <a:ext uri="{FF2B5EF4-FFF2-40B4-BE49-F238E27FC236}">
                <a16:creationId xmlns:a16="http://schemas.microsoft.com/office/drawing/2014/main" id="{C93AB7A1-38B9-4160-B621-B86DB0DFBC9A}"/>
              </a:ext>
            </a:extLst>
          </p:cNvPr>
          <p:cNvSpPr txBox="1"/>
          <p:nvPr/>
        </p:nvSpPr>
        <p:spPr>
          <a:xfrm>
            <a:off x="540774" y="5106069"/>
            <a:ext cx="11248103" cy="892552"/>
          </a:xfrm>
          <a:prstGeom prst="rect">
            <a:avLst/>
          </a:prstGeom>
          <a:noFill/>
        </p:spPr>
        <p:txBody>
          <a:bodyPr wrap="square" rtlCol="0">
            <a:spAutoFit/>
          </a:bodyPr>
          <a:lstStyle/>
          <a:p>
            <a:r>
              <a:rPr lang="en-US" sz="2800" dirty="0">
                <a:solidFill>
                  <a:schemeClr val="accent5">
                    <a:lumMod val="75000"/>
                  </a:schemeClr>
                </a:solidFill>
                <a:latin typeface="Georgia" panose="02040502050405020303" pitchFamily="18" charset="0"/>
              </a:rPr>
              <a:t>Participle clause = non-finite clause </a:t>
            </a:r>
            <a:r>
              <a:rPr lang="en-US" sz="2800" dirty="0">
                <a:latin typeface="Georgia" panose="02040502050405020303" pitchFamily="18" charset="0"/>
              </a:rPr>
              <a:t>- </a:t>
            </a:r>
            <a:r>
              <a:rPr lang="en-US" sz="2400" dirty="0">
                <a:latin typeface="Georgia" panose="02040502050405020303" pitchFamily="18" charset="0"/>
              </a:rPr>
              <a:t>They contain a Participle or an Infinitive Verb that makes the Subject and Verb evident even though hidden. </a:t>
            </a:r>
            <a:endParaRPr lang="ro-RO" sz="2800" dirty="0">
              <a:latin typeface="Georgia" panose="02040502050405020303" pitchFamily="18" charset="0"/>
            </a:endParaRPr>
          </a:p>
        </p:txBody>
      </p:sp>
    </p:spTree>
    <p:extLst>
      <p:ext uri="{BB962C8B-B14F-4D97-AF65-F5344CB8AC3E}">
        <p14:creationId xmlns:p14="http://schemas.microsoft.com/office/powerpoint/2010/main" val="262599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7D6CF4D-ABA1-40F9-83F3-6D11AAB7FB91}"/>
              </a:ext>
            </a:extLst>
          </p:cNvPr>
          <p:cNvPicPr>
            <a:picLocks noGrp="1" noChangeAspect="1"/>
          </p:cNvPicPr>
          <p:nvPr>
            <p:ph sz="half" idx="1"/>
          </p:nvPr>
        </p:nvPicPr>
        <p:blipFill>
          <a:blip r:embed="rId2"/>
          <a:stretch>
            <a:fillRect/>
          </a:stretch>
        </p:blipFill>
        <p:spPr>
          <a:xfrm>
            <a:off x="721951" y="2823265"/>
            <a:ext cx="4527724" cy="2423429"/>
          </a:xfrm>
          <a:prstGeom prst="rect">
            <a:avLst/>
          </a:prstGeom>
        </p:spPr>
      </p:pic>
      <p:pic>
        <p:nvPicPr>
          <p:cNvPr id="8" name="Content Placeholder 7">
            <a:extLst>
              <a:ext uri="{FF2B5EF4-FFF2-40B4-BE49-F238E27FC236}">
                <a16:creationId xmlns:a16="http://schemas.microsoft.com/office/drawing/2014/main" id="{9F6B5E7C-F146-4500-B12E-A754E4332D10}"/>
              </a:ext>
            </a:extLst>
          </p:cNvPr>
          <p:cNvPicPr>
            <a:picLocks noGrp="1" noChangeAspect="1"/>
          </p:cNvPicPr>
          <p:nvPr>
            <p:ph sz="half" idx="2"/>
          </p:nvPr>
        </p:nvPicPr>
        <p:blipFill>
          <a:blip r:embed="rId3"/>
          <a:stretch>
            <a:fillRect/>
          </a:stretch>
        </p:blipFill>
        <p:spPr>
          <a:xfrm>
            <a:off x="6296490" y="2823265"/>
            <a:ext cx="5531250" cy="2423428"/>
          </a:xfrm>
          <a:prstGeom prst="rect">
            <a:avLst/>
          </a:prstGeom>
        </p:spPr>
      </p:pic>
    </p:spTree>
    <p:extLst>
      <p:ext uri="{BB962C8B-B14F-4D97-AF65-F5344CB8AC3E}">
        <p14:creationId xmlns:p14="http://schemas.microsoft.com/office/powerpoint/2010/main" val="271916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4BCB4A-F2A4-401B-AD70-72DA2FE8FA62}"/>
              </a:ext>
            </a:extLst>
          </p:cNvPr>
          <p:cNvSpPr/>
          <p:nvPr/>
        </p:nvSpPr>
        <p:spPr>
          <a:xfrm>
            <a:off x="506361" y="3628535"/>
            <a:ext cx="11179277" cy="2751522"/>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An </a:t>
            </a:r>
            <a:r>
              <a:rPr kumimoji="0" lang="ro-RO" sz="24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adjective </a:t>
            </a:r>
            <a:r>
              <a:rPr kumimoji="0" lang="ro-RO" sz="2400" b="1"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phrase</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is</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made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up</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of an adjective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along</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with</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any</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determiners</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modifiers</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or adjective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complements</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that</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modify</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or complete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the</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adjective’s</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meaning</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The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entire</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phrase</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functions</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as an adjective in a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sentence</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modifying</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noun</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a:t>
            </a:r>
            <a:endParaRPr kumimoji="0" lang="ro-RO"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“The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singer</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was</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1"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wonderfully</a:t>
            </a:r>
            <a:r>
              <a:rPr kumimoji="0" lang="ro-RO" sz="24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1"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talented</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a:t>
            </a:r>
            <a:endParaRPr kumimoji="0" lang="ro-RO"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She</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0"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felt</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1"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alone</a:t>
            </a:r>
            <a:r>
              <a:rPr kumimoji="0" lang="ro-RO" sz="24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in </a:t>
            </a:r>
            <a:r>
              <a:rPr kumimoji="0" lang="ro-RO" sz="2400" b="1"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the</a:t>
            </a:r>
            <a:r>
              <a:rPr kumimoji="0" lang="ro-RO" sz="24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ro-RO" sz="2400" b="1" i="0" u="none" strike="noStrike" kern="120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world</a:t>
            </a:r>
            <a:r>
              <a:rPr kumimoji="0" lang="ro-RO" sz="2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a:t>
            </a:r>
            <a:endParaRPr kumimoji="0" lang="ro-RO"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D1947D9-1EBB-49EE-A2FB-159D432493CB}"/>
              </a:ext>
            </a:extLst>
          </p:cNvPr>
          <p:cNvSpPr/>
          <p:nvPr/>
        </p:nvSpPr>
        <p:spPr>
          <a:xfrm>
            <a:off x="604836" y="975706"/>
            <a:ext cx="10982325" cy="2253759"/>
          </a:xfrm>
          <a:prstGeom prst="rect">
            <a:avLst/>
          </a:prstGeom>
        </p:spPr>
        <p:txBody>
          <a:bodyPr wrap="square">
            <a:spAutoFit/>
          </a:bodyPr>
          <a:lstStyle/>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A </a:t>
            </a:r>
            <a:r>
              <a:rPr lang="ro-RO" sz="2400" b="1" dirty="0" err="1">
                <a:latin typeface="Georgia" panose="02040502050405020303" pitchFamily="18" charset="0"/>
                <a:ea typeface="Calibri" panose="020F0502020204030204" pitchFamily="34" charset="0"/>
                <a:cs typeface="Times New Roman" panose="02020603050405020304" pitchFamily="18" charset="0"/>
              </a:rPr>
              <a:t>noun</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phrase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consists</a:t>
            </a:r>
            <a:r>
              <a:rPr lang="ro-RO" sz="2400" dirty="0">
                <a:latin typeface="Georgia" panose="02040502050405020303" pitchFamily="18" charset="0"/>
                <a:ea typeface="Calibri" panose="020F0502020204030204" pitchFamily="34" charset="0"/>
                <a:cs typeface="Times New Roman" panose="02020603050405020304" pitchFamily="18" charset="0"/>
              </a:rPr>
              <a:t> of a </a:t>
            </a:r>
            <a:r>
              <a:rPr lang="ro-RO" sz="2400" dirty="0" err="1">
                <a:latin typeface="Georgia" panose="02040502050405020303" pitchFamily="18" charset="0"/>
                <a:ea typeface="Calibri" panose="020F0502020204030204" pitchFamily="34" charset="0"/>
                <a:cs typeface="Times New Roman" panose="02020603050405020304" pitchFamily="18" charset="0"/>
              </a:rPr>
              <a:t>noun</a:t>
            </a:r>
            <a:r>
              <a:rPr lang="ro-RO" sz="2400" dirty="0">
                <a:latin typeface="Georgia" panose="02040502050405020303" pitchFamily="18" charset="0"/>
                <a:ea typeface="Calibri" panose="020F0502020204030204" pitchFamily="34" charset="0"/>
                <a:cs typeface="Times New Roman" panose="02020603050405020304" pitchFamily="18" charset="0"/>
              </a:rPr>
              <a:t> plus </a:t>
            </a:r>
            <a:r>
              <a:rPr lang="ro-RO" sz="2400" dirty="0" err="1">
                <a:latin typeface="Georgia" panose="02040502050405020303" pitchFamily="18" charset="0"/>
                <a:ea typeface="Calibri" panose="020F0502020204030204" pitchFamily="34" charset="0"/>
                <a:cs typeface="Times New Roman" panose="02020603050405020304" pitchFamily="18" charset="0"/>
              </a:rPr>
              <a:t>any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determiners</a:t>
            </a:r>
            <a:r>
              <a:rPr lang="ro-RO" sz="2400" dirty="0">
                <a:latin typeface="Georgia" panose="02040502050405020303" pitchFamily="18" charset="0"/>
                <a:ea typeface="Calibri" panose="020F0502020204030204" pitchFamily="34" charset="0"/>
                <a:cs typeface="Times New Roman" panose="02020603050405020304" pitchFamily="18" charset="0"/>
              </a:rPr>
              <a:t> or </a:t>
            </a:r>
            <a:r>
              <a:rPr lang="ro-RO" sz="2400" dirty="0" err="1">
                <a:latin typeface="Georgia" panose="02040502050405020303" pitchFamily="18" charset="0"/>
                <a:ea typeface="Calibri" panose="020F0502020204030204" pitchFamily="34" charset="0"/>
                <a:cs typeface="Times New Roman" panose="02020603050405020304" pitchFamily="18" charset="0"/>
              </a:rPr>
              <a:t>modifiers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directly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related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to</a:t>
            </a:r>
            <a:r>
              <a:rPr lang="ro-RO" sz="2400" dirty="0">
                <a:latin typeface="Georgia" panose="02040502050405020303" pitchFamily="18" charset="0"/>
                <a:ea typeface="Calibri" panose="020F0502020204030204" pitchFamily="34" charset="0"/>
                <a:cs typeface="Times New Roman" panose="02020603050405020304" pitchFamily="18" charset="0"/>
              </a:rPr>
              <a:t> it. </a:t>
            </a:r>
            <a:r>
              <a:rPr lang="ro-RO" sz="2400" dirty="0" err="1">
                <a:latin typeface="Georgia" panose="02040502050405020303" pitchFamily="18" charset="0"/>
                <a:ea typeface="Calibri" panose="020F0502020204030204" pitchFamily="34" charset="0"/>
                <a:cs typeface="Times New Roman" panose="02020603050405020304" pitchFamily="18" charset="0"/>
              </a:rPr>
              <a:t>Noun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phrases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always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have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grammatical</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function</a:t>
            </a:r>
            <a:r>
              <a:rPr lang="ro-RO" sz="2400" dirty="0">
                <a:latin typeface="Georgia" panose="02040502050405020303" pitchFamily="18" charset="0"/>
                <a:ea typeface="Calibri" panose="020F0502020204030204" pitchFamily="34" charset="0"/>
                <a:cs typeface="Times New Roman" panose="02020603050405020304" pitchFamily="18" charset="0"/>
              </a:rPr>
              <a:t> of </a:t>
            </a:r>
            <a:r>
              <a:rPr lang="ro-RO" sz="2400" dirty="0" err="1">
                <a:latin typeface="Georgia" panose="02040502050405020303" pitchFamily="18" charset="0"/>
                <a:ea typeface="Calibri" panose="020F0502020204030204" pitchFamily="34" charset="0"/>
                <a:cs typeface="Times New Roman" panose="02020603050405020304" pitchFamily="18" charset="0"/>
              </a:rPr>
              <a:t>nouns</a:t>
            </a:r>
            <a:r>
              <a:rPr lang="ro-RO" sz="2400" dirty="0">
                <a:latin typeface="Georgia" panose="02040502050405020303" pitchFamily="18" charset="0"/>
                <a:ea typeface="Calibri" panose="020F0502020204030204" pitchFamily="34" charset="0"/>
                <a:cs typeface="Times New Roman" panose="02020603050405020304" pitchFamily="18" charset="0"/>
              </a:rPr>
              <a:t> in a </a:t>
            </a:r>
            <a:r>
              <a:rPr lang="ro-RO" sz="2400" dirty="0" err="1">
                <a:latin typeface="Georgia" panose="02040502050405020303" pitchFamily="18" charset="0"/>
                <a:ea typeface="Calibri" panose="020F0502020204030204" pitchFamily="34" charset="0"/>
                <a:cs typeface="Times New Roman" panose="02020603050405020304" pitchFamily="18" charset="0"/>
              </a:rPr>
              <a:t>sentence</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She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gazed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lovingly</a:t>
            </a:r>
            <a:r>
              <a:rPr lang="ro-RO" sz="2400" dirty="0">
                <a:latin typeface="Georgia" panose="02040502050405020303" pitchFamily="18" charset="0"/>
                <a:ea typeface="Calibri" panose="020F0502020204030204" pitchFamily="34" charset="0"/>
                <a:cs typeface="Times New Roman" panose="02020603050405020304" pitchFamily="18" charset="0"/>
              </a:rPr>
              <a:t> at </a:t>
            </a:r>
            <a:r>
              <a:rPr lang="ro-RO" sz="2400" b="1" dirty="0" err="1">
                <a:latin typeface="Georgia" panose="02040502050405020303" pitchFamily="18" charset="0"/>
                <a:ea typeface="Calibri" panose="020F0502020204030204" pitchFamily="34" charset="0"/>
                <a:cs typeface="Times New Roman" panose="02020603050405020304" pitchFamily="18" charset="0"/>
              </a:rPr>
              <a:t>her</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sweetly</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smiling</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child</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b="1" dirty="0">
                <a:latin typeface="Georgia" panose="02040502050405020303" pitchFamily="18" charset="0"/>
                <a:ea typeface="Calibri" panose="020F0502020204030204" pitchFamily="34" charset="0"/>
                <a:cs typeface="Times New Roman" panose="02020603050405020304" pitchFamily="18" charset="0"/>
              </a:rPr>
              <a:t>The </a:t>
            </a:r>
            <a:r>
              <a:rPr lang="ro-RO" sz="2400" b="1" dirty="0" err="1">
                <a:latin typeface="Georgia" panose="02040502050405020303" pitchFamily="18" charset="0"/>
                <a:ea typeface="Calibri" panose="020F0502020204030204" pitchFamily="34" charset="0"/>
                <a:cs typeface="Times New Roman" panose="02020603050405020304" pitchFamily="18" charset="0"/>
              </a:rPr>
              <a:t>red</a:t>
            </a:r>
            <a:r>
              <a:rPr lang="ro-RO" sz="2400" b="1" dirty="0">
                <a:latin typeface="Georgia" panose="02040502050405020303" pitchFamily="18" charset="0"/>
                <a:ea typeface="Calibri" panose="020F0502020204030204" pitchFamily="34" charset="0"/>
                <a:cs typeface="Times New Roman" panose="02020603050405020304" pitchFamily="18" charset="0"/>
              </a:rPr>
              <a:t> car</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belongs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to</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me</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571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24F715-14C0-4A61-ABB5-27F91DE20B1C}"/>
              </a:ext>
            </a:extLst>
          </p:cNvPr>
          <p:cNvSpPr/>
          <p:nvPr/>
        </p:nvSpPr>
        <p:spPr>
          <a:xfrm>
            <a:off x="600075" y="1309959"/>
            <a:ext cx="10848975" cy="4565352"/>
          </a:xfrm>
          <a:prstGeom prst="rect">
            <a:avLst/>
          </a:prstGeom>
        </p:spPr>
        <p:txBody>
          <a:bodyPr wrap="square">
            <a:spAutoFit/>
          </a:bodyPr>
          <a:lstStyle/>
          <a:p>
            <a:pPr>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An </a:t>
            </a:r>
            <a:r>
              <a:rPr lang="ro-RO" sz="2400" b="1" dirty="0" err="1">
                <a:latin typeface="Georgia" panose="02040502050405020303" pitchFamily="18" charset="0"/>
                <a:ea typeface="Calibri" panose="020F0502020204030204" pitchFamily="34" charset="0"/>
                <a:cs typeface="Times New Roman" panose="02020603050405020304" pitchFamily="18" charset="0"/>
              </a:rPr>
              <a:t>appositive</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phrase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is</a:t>
            </a:r>
            <a:r>
              <a:rPr lang="ro-RO" sz="2400" dirty="0">
                <a:latin typeface="Georgia" panose="02040502050405020303" pitchFamily="18" charset="0"/>
                <a:ea typeface="Calibri" panose="020F0502020204030204" pitchFamily="34" charset="0"/>
                <a:cs typeface="Times New Roman" panose="02020603050405020304" pitchFamily="18" charset="0"/>
              </a:rPr>
              <a:t> a </a:t>
            </a:r>
            <a:r>
              <a:rPr lang="ro-RO" sz="2400" dirty="0" err="1">
                <a:latin typeface="Georgia" panose="02040502050405020303" pitchFamily="18" charset="0"/>
                <a:ea typeface="Calibri" panose="020F0502020204030204" pitchFamily="34" charset="0"/>
                <a:cs typeface="Times New Roman" panose="02020603050405020304" pitchFamily="18" charset="0"/>
              </a:rPr>
              <a:t>noun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phrase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that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serves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to</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describe</a:t>
            </a:r>
            <a:r>
              <a:rPr lang="ro-RO" sz="2400" dirty="0">
                <a:latin typeface="Georgia" panose="02040502050405020303" pitchFamily="18" charset="0"/>
                <a:ea typeface="Calibri" panose="020F0502020204030204" pitchFamily="34" charset="0"/>
                <a:cs typeface="Times New Roman" panose="02020603050405020304" pitchFamily="18" charset="0"/>
              </a:rPr>
              <a:t> or </a:t>
            </a:r>
            <a:r>
              <a:rPr lang="ro-RO" sz="2400" dirty="0" err="1">
                <a:latin typeface="Georgia" panose="02040502050405020303" pitchFamily="18" charset="0"/>
                <a:ea typeface="Calibri" panose="020F0502020204030204" pitchFamily="34" charset="0"/>
                <a:cs typeface="Times New Roman" panose="02020603050405020304" pitchFamily="18" charset="0"/>
              </a:rPr>
              <a:t>rename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another</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noun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that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appears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directly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before</a:t>
            </a:r>
            <a:r>
              <a:rPr lang="ro-RO" sz="2400" dirty="0">
                <a:latin typeface="Georgia" panose="02040502050405020303" pitchFamily="18" charset="0"/>
                <a:ea typeface="Calibri" panose="020F0502020204030204" pitchFamily="34" charset="0"/>
                <a:cs typeface="Times New Roman" panose="02020603050405020304" pitchFamily="18" charset="0"/>
              </a:rPr>
              <a:t> it in a </a:t>
            </a:r>
            <a:r>
              <a:rPr lang="ro-RO" sz="2400" dirty="0" err="1">
                <a:latin typeface="Georgia" panose="02040502050405020303" pitchFamily="18" charset="0"/>
                <a:ea typeface="Calibri" panose="020F0502020204030204" pitchFamily="34" charset="0"/>
                <a:cs typeface="Times New Roman" panose="02020603050405020304" pitchFamily="18" charset="0"/>
              </a:rPr>
              <a:t>sentence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Appositive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phrases</a:t>
            </a:r>
            <a:r>
              <a:rPr lang="ro-RO" sz="2400" dirty="0">
                <a:latin typeface="Georgia" panose="02040502050405020303" pitchFamily="18" charset="0"/>
                <a:ea typeface="Calibri" panose="020F0502020204030204" pitchFamily="34" charset="0"/>
                <a:cs typeface="Times New Roman" panose="02020603050405020304" pitchFamily="18" charset="0"/>
              </a:rPr>
              <a:t> are </a:t>
            </a:r>
            <a:r>
              <a:rPr lang="ro-RO" sz="2400" dirty="0" err="1">
                <a:latin typeface="Georgia" panose="02040502050405020303" pitchFamily="18" charset="0"/>
                <a:ea typeface="Calibri" panose="020F0502020204030204" pitchFamily="34" charset="0"/>
                <a:cs typeface="Times New Roman" panose="02020603050405020304" pitchFamily="18" charset="0"/>
              </a:rPr>
              <a:t>usually</a:t>
            </a:r>
            <a:r>
              <a:rPr lang="ro-RO" sz="2400" dirty="0">
                <a:latin typeface="Georgia" panose="02040502050405020303" pitchFamily="18" charset="0"/>
                <a:ea typeface="Calibri" panose="020F0502020204030204" pitchFamily="34" charset="0"/>
                <a:cs typeface="Times New Roman" panose="02020603050405020304" pitchFamily="18" charset="0"/>
              </a:rPr>
              <a:t> (but </a:t>
            </a:r>
            <a:r>
              <a:rPr lang="ro-RO" sz="2400" dirty="0" err="1">
                <a:latin typeface="Georgia" panose="02040502050405020303" pitchFamily="18" charset="0"/>
                <a:ea typeface="Calibri" panose="020F0502020204030204" pitchFamily="34" charset="0"/>
                <a:cs typeface="Times New Roman" panose="02020603050405020304" pitchFamily="18" charset="0"/>
              </a:rPr>
              <a:t>not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always</a:t>
            </a:r>
            <a:r>
              <a:rPr lang="ro-RO" sz="2400" dirty="0">
                <a:latin typeface="Georgia" panose="02040502050405020303" pitchFamily="18" charset="0"/>
                <a:ea typeface="Calibri" panose="020F0502020204030204" pitchFamily="34" charset="0"/>
                <a:cs typeface="Times New Roman" panose="02020603050405020304" pitchFamily="18" charset="0"/>
              </a:rPr>
              <a:t>) non-restrictive, </a:t>
            </a:r>
            <a:r>
              <a:rPr lang="ro-RO" sz="2400" dirty="0" err="1">
                <a:latin typeface="Georgia" panose="02040502050405020303" pitchFamily="18" charset="0"/>
                <a:ea typeface="Calibri" panose="020F0502020204030204" pitchFamily="34" charset="0"/>
                <a:cs typeface="Times New Roman" panose="02020603050405020304" pitchFamily="18" charset="0"/>
              </a:rPr>
              <a:t>meaning</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provide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information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that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is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not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essential</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to</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meaning</a:t>
            </a:r>
            <a:r>
              <a:rPr lang="ro-RO" sz="2400" dirty="0">
                <a:latin typeface="Georgia" panose="02040502050405020303" pitchFamily="18" charset="0"/>
                <a:ea typeface="Calibri" panose="020F0502020204030204" pitchFamily="34" charset="0"/>
                <a:cs typeface="Times New Roman" panose="02020603050405020304" pitchFamily="18" charset="0"/>
              </a:rPr>
              <a:t> of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sentence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and</a:t>
            </a:r>
            <a:r>
              <a:rPr lang="ro-RO" sz="2400" dirty="0">
                <a:latin typeface="Georgia" panose="02040502050405020303" pitchFamily="18" charset="0"/>
                <a:ea typeface="Calibri" panose="020F0502020204030204" pitchFamily="34" charset="0"/>
                <a:cs typeface="Times New Roman" panose="02020603050405020304" pitchFamily="18" charset="0"/>
              </a:rPr>
              <a:t> are </a:t>
            </a:r>
            <a:r>
              <a:rPr lang="ro-RO" sz="2400" dirty="0" err="1">
                <a:latin typeface="Georgia" panose="02040502050405020303" pitchFamily="18" charset="0"/>
                <a:ea typeface="Calibri" panose="020F0502020204030204" pitchFamily="34" charset="0"/>
                <a:cs typeface="Times New Roman" panose="02020603050405020304" pitchFamily="18" charset="0"/>
              </a:rPr>
              <a:t>separated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from</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rest of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sentence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by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one</a:t>
            </a:r>
            <a:r>
              <a:rPr lang="ro-RO" sz="2400" dirty="0">
                <a:latin typeface="Georgia" panose="02040502050405020303" pitchFamily="18" charset="0"/>
                <a:ea typeface="Calibri" panose="020F0502020204030204" pitchFamily="34" charset="0"/>
                <a:cs typeface="Times New Roman" panose="02020603050405020304" pitchFamily="18" charset="0"/>
              </a:rPr>
              <a:t> or </a:t>
            </a:r>
            <a:r>
              <a:rPr lang="ro-RO" sz="2400" dirty="0" err="1">
                <a:latin typeface="Georgia" panose="02040502050405020303" pitchFamily="18" charset="0"/>
                <a:ea typeface="Calibri" panose="020F0502020204030204" pitchFamily="34" charset="0"/>
                <a:cs typeface="Times New Roman" panose="02020603050405020304" pitchFamily="18" charset="0"/>
              </a:rPr>
              <a:t>two</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commas</a:t>
            </a:r>
            <a:r>
              <a:rPr lang="ro-RO" sz="2400" dirty="0">
                <a:latin typeface="Georgia" panose="02040502050405020303" pitchFamily="18" charset="0"/>
                <a:ea typeface="Calibri" panose="020F0502020204030204" pitchFamily="34" charset="0"/>
                <a:cs typeface="Times New Roman" panose="02020603050405020304" pitchFamily="18" charset="0"/>
              </a:rPr>
              <a:t>.</a:t>
            </a:r>
          </a:p>
          <a:p>
            <a:pPr>
              <a:spcAft>
                <a:spcPts val="800"/>
              </a:spcAft>
            </a:pPr>
            <a:endParaRPr lang="ro-RO" sz="2400" dirty="0">
              <a:latin typeface="Georgia" panose="02040502050405020303" pitchFamily="18" charset="0"/>
              <a:ea typeface="Calibri" panose="020F0502020204030204" pitchFamily="34" charset="0"/>
              <a:cs typeface="Times New Roman" panose="02020603050405020304" pitchFamily="18" charset="0"/>
            </a:endParaRPr>
          </a:p>
          <a:p>
            <a:pPr indent="449580">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“The </a:t>
            </a:r>
            <a:r>
              <a:rPr lang="ro-RO" sz="2400" dirty="0" err="1">
                <a:latin typeface="Georgia" panose="02040502050405020303" pitchFamily="18" charset="0"/>
                <a:ea typeface="Calibri" panose="020F0502020204030204" pitchFamily="34" charset="0"/>
                <a:cs typeface="Times New Roman" panose="02020603050405020304" pitchFamily="18" charset="0"/>
              </a:rPr>
              <a:t>office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b="1" dirty="0">
                <a:latin typeface="Georgia" panose="02040502050405020303" pitchFamily="18" charset="0"/>
                <a:ea typeface="Calibri" panose="020F0502020204030204" pitchFamily="34" charset="0"/>
                <a:cs typeface="Times New Roman" panose="02020603050405020304" pitchFamily="18" charset="0"/>
              </a:rPr>
              <a:t>an old Georgian building</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badly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needed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repairs</a:t>
            </a:r>
            <a:r>
              <a:rPr lang="ro-RO" sz="2400" dirty="0">
                <a:latin typeface="Georgia" panose="02040502050405020303" pitchFamily="18" charset="0"/>
                <a:ea typeface="Calibri" panose="020F0502020204030204" pitchFamily="34" charset="0"/>
                <a:cs typeface="Times New Roman" panose="02020603050405020304" pitchFamily="18" charset="0"/>
              </a:rPr>
              <a:t>.”</a:t>
            </a:r>
          </a:p>
          <a:p>
            <a:pPr>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Janet</a:t>
            </a:r>
            <a:r>
              <a:rPr lang="ro-RO" sz="2400" dirty="0">
                <a:latin typeface="Georgia" panose="02040502050405020303" pitchFamily="18" charset="0"/>
                <a:ea typeface="Calibri" panose="020F0502020204030204" pitchFamily="34" charset="0"/>
                <a:cs typeface="Times New Roman" panose="02020603050405020304" pitchFamily="18" charset="0"/>
              </a:rPr>
              <a:t>	Smith, </a:t>
            </a:r>
            <a:r>
              <a:rPr lang="ro-RO" sz="2400" b="1" dirty="0">
                <a:latin typeface="Georgia" panose="02040502050405020303" pitchFamily="18" charset="0"/>
                <a:ea typeface="Calibri" panose="020F0502020204030204" pitchFamily="34" charset="0"/>
                <a:cs typeface="Times New Roman" panose="02020603050405020304" pitchFamily="18" charset="0"/>
              </a:rPr>
              <a:t>a </a:t>
            </a:r>
            <a:r>
              <a:rPr lang="ro-RO" sz="2400" b="1" dirty="0" err="1">
                <a:latin typeface="Georgia" panose="02040502050405020303" pitchFamily="18" charset="0"/>
                <a:ea typeface="Calibri" panose="020F0502020204030204" pitchFamily="34" charset="0"/>
                <a:cs typeface="Times New Roman" panose="02020603050405020304" pitchFamily="18" charset="0"/>
              </a:rPr>
              <a:t>former</a:t>
            </a:r>
            <a:r>
              <a:rPr lang="ro-RO" sz="2400" b="1" dirty="0">
                <a:latin typeface="Georgia" panose="02040502050405020303" pitchFamily="18" charset="0"/>
                <a:ea typeface="Calibri" panose="020F0502020204030204" pitchFamily="34" charset="0"/>
                <a:cs typeface="Times New Roman" panose="02020603050405020304" pitchFamily="18" charset="0"/>
              </a:rPr>
              <a:t> student of mine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is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joining</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faculty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next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spring</a:t>
            </a:r>
            <a:r>
              <a:rPr lang="ro-RO" sz="2400" dirty="0">
                <a:latin typeface="Georgia" panose="02040502050405020303" pitchFamily="18" charset="0"/>
                <a:ea typeface="Calibri" panose="020F0502020204030204" pitchFamily="34" charset="0"/>
                <a:cs typeface="Times New Roman" panose="02020603050405020304" pitchFamily="18" charset="0"/>
              </a:rPr>
              <a:t>.”</a:t>
            </a:r>
          </a:p>
          <a:p>
            <a:pPr>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 	“Just </a:t>
            </a:r>
            <a:r>
              <a:rPr lang="ro-RO" sz="2400" dirty="0" err="1">
                <a:latin typeface="Georgia" panose="02040502050405020303" pitchFamily="18" charset="0"/>
                <a:ea typeface="Calibri" panose="020F0502020204030204" pitchFamily="34" charset="0"/>
                <a:cs typeface="Times New Roman" panose="02020603050405020304" pitchFamily="18" charset="0"/>
              </a:rPr>
              <a:t>meet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me</a:t>
            </a:r>
            <a:r>
              <a:rPr lang="ro-RO" sz="2400" dirty="0">
                <a:latin typeface="Georgia" panose="02040502050405020303" pitchFamily="18" charset="0"/>
                <a:ea typeface="Calibri" panose="020F0502020204030204" pitchFamily="34" charset="0"/>
                <a:cs typeface="Times New Roman" panose="02020603050405020304" pitchFamily="18" charset="0"/>
              </a:rPr>
              <a:t> at </a:t>
            </a:r>
            <a:r>
              <a:rPr lang="ro-RO" sz="2400" dirty="0" err="1">
                <a:latin typeface="Georgia" panose="02040502050405020303" pitchFamily="18" charset="0"/>
                <a:ea typeface="Calibri" panose="020F0502020204030204" pitchFamily="34" charset="0"/>
                <a:cs typeface="Times New Roman" panose="02020603050405020304" pitchFamily="18" charset="0"/>
              </a:rPr>
              <a:t>my</a:t>
            </a:r>
            <a:r>
              <a:rPr lang="ro-RO" sz="2400" dirty="0">
                <a:latin typeface="Georgia" panose="02040502050405020303" pitchFamily="18" charset="0"/>
                <a:ea typeface="Calibri" panose="020F0502020204030204" pitchFamily="34" charset="0"/>
                <a:cs typeface="Times New Roman" panose="02020603050405020304" pitchFamily="18" charset="0"/>
              </a:rPr>
              <a:t> car, </a:t>
            </a:r>
            <a:r>
              <a:rPr lang="ro-RO" sz="2400" b="1" dirty="0" err="1">
                <a:latin typeface="Georgia" panose="02040502050405020303" pitchFamily="18" charset="0"/>
                <a:ea typeface="Calibri" panose="020F0502020204030204" pitchFamily="34" charset="0"/>
                <a:cs typeface="Times New Roman" panose="02020603050405020304" pitchFamily="18" charset="0"/>
              </a:rPr>
              <a:t>the</a:t>
            </a:r>
            <a:r>
              <a:rPr lang="ro-RO" sz="2400" b="1" dirty="0">
                <a:latin typeface="Georgia" panose="02040502050405020303" pitchFamily="18" charset="0"/>
                <a:ea typeface="Calibri" panose="020F0502020204030204" pitchFamily="34" charset="0"/>
                <a:cs typeface="Times New Roman" panose="02020603050405020304" pitchFamily="18" charset="0"/>
              </a:rPr>
              <a:t> old </a:t>
            </a:r>
            <a:r>
              <a:rPr lang="ro-RO" sz="2400" b="1" dirty="0" err="1">
                <a:latin typeface="Georgia" panose="02040502050405020303" pitchFamily="18" charset="0"/>
                <a:ea typeface="Calibri" panose="020F0502020204030204" pitchFamily="34" charset="0"/>
                <a:cs typeface="Times New Roman" panose="02020603050405020304" pitchFamily="18" charset="0"/>
              </a:rPr>
              <a:t>station</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wagon</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parked</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across</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the</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street</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sz="24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323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9A5056-7C2E-4399-B654-F771707F5469}"/>
              </a:ext>
            </a:extLst>
          </p:cNvPr>
          <p:cNvSpPr/>
          <p:nvPr/>
        </p:nvSpPr>
        <p:spPr>
          <a:xfrm>
            <a:off x="495300" y="1855652"/>
            <a:ext cx="11201399" cy="3146695"/>
          </a:xfrm>
          <a:prstGeom prst="rect">
            <a:avLst/>
          </a:prstGeom>
        </p:spPr>
        <p:txBody>
          <a:bodyPr wrap="square">
            <a:spAutoFit/>
          </a:bodyPr>
          <a:lstStyle/>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An </a:t>
            </a:r>
            <a:r>
              <a:rPr lang="ro-RO" sz="2400" b="1" dirty="0">
                <a:latin typeface="Georgia" panose="02040502050405020303" pitchFamily="18" charset="0"/>
                <a:ea typeface="Calibri" panose="020F0502020204030204" pitchFamily="34" charset="0"/>
                <a:cs typeface="Times New Roman" panose="02020603050405020304" pitchFamily="18" charset="0"/>
              </a:rPr>
              <a:t>adverbial </a:t>
            </a:r>
            <a:r>
              <a:rPr lang="ro-RO" sz="2400" b="1" dirty="0" err="1">
                <a:latin typeface="Georgia" panose="02040502050405020303" pitchFamily="18" charset="0"/>
                <a:ea typeface="Calibri" panose="020F0502020204030204" pitchFamily="34" charset="0"/>
                <a:cs typeface="Times New Roman" panose="02020603050405020304" pitchFamily="18" charset="0"/>
              </a:rPr>
              <a:t>phrase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may</a:t>
            </a:r>
            <a:r>
              <a:rPr lang="ro-RO" sz="2400" dirty="0">
                <a:latin typeface="Georgia" panose="02040502050405020303" pitchFamily="18" charset="0"/>
                <a:ea typeface="Calibri" panose="020F0502020204030204" pitchFamily="34" charset="0"/>
                <a:cs typeface="Times New Roman" panose="02020603050405020304" pitchFamily="18" charset="0"/>
              </a:rPr>
              <a:t> consist of an adverb plus </a:t>
            </a:r>
            <a:r>
              <a:rPr lang="ro-RO" sz="2400" dirty="0" err="1">
                <a:latin typeface="Georgia" panose="02040502050405020303" pitchFamily="18" charset="0"/>
                <a:ea typeface="Calibri" panose="020F0502020204030204" pitchFamily="34" charset="0"/>
                <a:cs typeface="Times New Roman" panose="02020603050405020304" pitchFamily="18" charset="0"/>
              </a:rPr>
              <a:t>any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determiners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and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supplemental</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information</a:t>
            </a:r>
            <a:r>
              <a:rPr lang="ro-RO" sz="2400" dirty="0">
                <a:latin typeface="Georgia" panose="02040502050405020303" pitchFamily="18" charset="0"/>
                <a:ea typeface="Calibri" panose="020F0502020204030204" pitchFamily="34" charset="0"/>
                <a:cs typeface="Times New Roman" panose="02020603050405020304" pitchFamily="18" charset="0"/>
              </a:rPr>
              <a:t>, or an adverb plus an adverb of </a:t>
            </a:r>
            <a:r>
              <a:rPr lang="ro-RO" sz="2400" dirty="0" err="1">
                <a:latin typeface="Georgia" panose="02040502050405020303" pitchFamily="18" charset="0"/>
                <a:ea typeface="Calibri" panose="020F0502020204030204" pitchFamily="34" charset="0"/>
                <a:cs typeface="Times New Roman" panose="02020603050405020304" pitchFamily="18" charset="0"/>
              </a:rPr>
              <a:t>degree</a:t>
            </a:r>
            <a:r>
              <a:rPr lang="ro-RO" sz="2400" dirty="0">
                <a:latin typeface="Georgia" panose="02040502050405020303" pitchFamily="18" charset="0"/>
                <a:ea typeface="Calibri" panose="020F0502020204030204" pitchFamily="34" charset="0"/>
                <a:cs typeface="Times New Roman" panose="02020603050405020304" pitchFamily="18" charset="0"/>
              </a:rPr>
              <a:t>, or an adverbial </a:t>
            </a:r>
            <a:r>
              <a:rPr lang="ro-RO" sz="2400" dirty="0" err="1">
                <a:latin typeface="Georgia" panose="02040502050405020303" pitchFamily="18" charset="0"/>
                <a:ea typeface="Calibri" panose="020F0502020204030204" pitchFamily="34" charset="0"/>
                <a:cs typeface="Times New Roman" panose="02020603050405020304" pitchFamily="18" charset="0"/>
              </a:rPr>
              <a:t>prepositional</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phrase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Prepositional</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phrases</a:t>
            </a:r>
            <a:r>
              <a:rPr lang="ro-RO" sz="2400" dirty="0">
                <a:latin typeface="Georgia" panose="02040502050405020303" pitchFamily="18" charset="0"/>
                <a:ea typeface="Calibri" panose="020F0502020204030204" pitchFamily="34" charset="0"/>
                <a:cs typeface="Times New Roman" panose="02020603050405020304" pitchFamily="18" charset="0"/>
              </a:rPr>
              <a:t> are </a:t>
            </a:r>
            <a:r>
              <a:rPr lang="ro-RO" sz="2400" dirty="0" err="1">
                <a:latin typeface="Georgia" panose="02040502050405020303" pitchFamily="18" charset="0"/>
                <a:ea typeface="Calibri" panose="020F0502020204030204" pitchFamily="34" charset="0"/>
                <a:cs typeface="Times New Roman" panose="02020603050405020304" pitchFamily="18" charset="0"/>
              </a:rPr>
              <a:t>so</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often</a:t>
            </a:r>
            <a:r>
              <a:rPr lang="ro-RO" sz="2400" dirty="0">
                <a:latin typeface="Georgia" panose="02040502050405020303" pitchFamily="18" charset="0"/>
                <a:ea typeface="Calibri" panose="020F0502020204030204" pitchFamily="34" charset="0"/>
                <a:cs typeface="Times New Roman" panose="02020603050405020304" pitchFamily="18" charset="0"/>
              </a:rPr>
              <a:t> adverbial </a:t>
            </a:r>
            <a:r>
              <a:rPr lang="ro-RO" sz="2400" dirty="0" err="1">
                <a:latin typeface="Georgia" panose="02040502050405020303" pitchFamily="18" charset="0"/>
                <a:ea typeface="Calibri" panose="020F0502020204030204" pitchFamily="34" charset="0"/>
                <a:cs typeface="Times New Roman" panose="02020603050405020304" pitchFamily="18" charset="0"/>
              </a:rPr>
              <a:t>that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they</a:t>
            </a:r>
            <a:r>
              <a:rPr lang="ro-RO" sz="2400" dirty="0">
                <a:latin typeface="Georgia" panose="02040502050405020303" pitchFamily="18" charset="0"/>
                <a:ea typeface="Calibri" panose="020F0502020204030204" pitchFamily="34" charset="0"/>
                <a:cs typeface="Times New Roman" panose="02020603050405020304" pitchFamily="18" charset="0"/>
              </a:rPr>
              <a:t> are </a:t>
            </a:r>
            <a:r>
              <a:rPr lang="ro-RO" sz="2400" dirty="0" err="1">
                <a:latin typeface="Georgia" panose="02040502050405020303" pitchFamily="18" charset="0"/>
                <a:ea typeface="Calibri" panose="020F0502020204030204" pitchFamily="34" charset="0"/>
                <a:cs typeface="Times New Roman" panose="02020603050405020304" pitchFamily="18" charset="0"/>
              </a:rPr>
              <a:t>commonly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included</a:t>
            </a:r>
            <a:r>
              <a:rPr lang="ro-RO" sz="2400" dirty="0">
                <a:latin typeface="Georgia" panose="02040502050405020303" pitchFamily="18" charset="0"/>
                <a:ea typeface="Calibri" panose="020F0502020204030204" pitchFamily="34" charset="0"/>
                <a:cs typeface="Times New Roman" panose="02020603050405020304" pitchFamily="18" charset="0"/>
              </a:rPr>
              <a:t> in </a:t>
            </a:r>
            <a:r>
              <a:rPr lang="ro-RO" sz="2400" dirty="0" err="1">
                <a:latin typeface="Georgia" panose="02040502050405020303" pitchFamily="18" charset="0"/>
                <a:ea typeface="Calibri" panose="020F0502020204030204" pitchFamily="34" charset="0"/>
                <a:cs typeface="Times New Roman" panose="02020603050405020304" pitchFamily="18" charset="0"/>
              </a:rPr>
              <a:t>definitions</a:t>
            </a:r>
            <a:r>
              <a:rPr lang="ro-RO" sz="2400" dirty="0">
                <a:latin typeface="Georgia" panose="02040502050405020303" pitchFamily="18" charset="0"/>
                <a:ea typeface="Calibri" panose="020F0502020204030204" pitchFamily="34" charset="0"/>
                <a:cs typeface="Times New Roman" panose="02020603050405020304" pitchFamily="18" charset="0"/>
              </a:rPr>
              <a:t> of adverbial </a:t>
            </a:r>
            <a:r>
              <a:rPr lang="ro-RO" sz="2400" dirty="0" err="1">
                <a:latin typeface="Georgia" panose="02040502050405020303" pitchFamily="18" charset="0"/>
                <a:ea typeface="Calibri" panose="020F0502020204030204" pitchFamily="34" charset="0"/>
                <a:cs typeface="Times New Roman" panose="02020603050405020304" pitchFamily="18" charset="0"/>
              </a:rPr>
              <a:t>phrases</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My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dad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swims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once</a:t>
            </a:r>
            <a:r>
              <a:rPr lang="ro-RO" sz="2400" b="1" dirty="0">
                <a:latin typeface="Georgia" panose="02040502050405020303" pitchFamily="18" charset="0"/>
                <a:ea typeface="Calibri" panose="020F0502020204030204" pitchFamily="34" charset="0"/>
                <a:cs typeface="Times New Roman" panose="02020603050405020304" pitchFamily="18" charset="0"/>
              </a:rPr>
              <a:t> a </a:t>
            </a:r>
            <a:r>
              <a:rPr lang="ro-RO" sz="2400" b="1" dirty="0" err="1">
                <a:latin typeface="Georgia" panose="02040502050405020303" pitchFamily="18" charset="0"/>
                <a:ea typeface="Calibri" panose="020F0502020204030204" pitchFamily="34" charset="0"/>
                <a:cs typeface="Times New Roman" panose="02020603050405020304" pitchFamily="18" charset="0"/>
              </a:rPr>
              <a:t>week</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Don't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run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too</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quickly</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We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walked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down</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the</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street</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4419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FBDF5B-04A6-4107-98A5-52A2B75BDFC8}"/>
              </a:ext>
            </a:extLst>
          </p:cNvPr>
          <p:cNvSpPr/>
          <p:nvPr/>
        </p:nvSpPr>
        <p:spPr>
          <a:xfrm>
            <a:off x="985837" y="2499707"/>
            <a:ext cx="10220325" cy="2356351"/>
          </a:xfrm>
          <a:prstGeom prst="rect">
            <a:avLst/>
          </a:prstGeom>
        </p:spPr>
        <p:txBody>
          <a:bodyPr wrap="square">
            <a:spAutoFit/>
          </a:bodyPr>
          <a:lstStyle/>
          <a:p>
            <a:pPr>
              <a:lnSpc>
                <a:spcPct val="107000"/>
              </a:lnSpc>
              <a:spcAft>
                <a:spcPts val="800"/>
              </a:spcAft>
            </a:pPr>
            <a:r>
              <a:rPr lang="ro-RO" sz="2400" b="1" dirty="0" err="1">
                <a:latin typeface="Georgia" panose="02040502050405020303" pitchFamily="18" charset="0"/>
                <a:ea typeface="Calibri" panose="020F0502020204030204" pitchFamily="34" charset="0"/>
                <a:cs typeface="Times New Roman" panose="02020603050405020304" pitchFamily="18" charset="0"/>
              </a:rPr>
              <a:t>Prepositional</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phrases</a:t>
            </a:r>
            <a:r>
              <a:rPr lang="ro-RO" sz="2400" dirty="0">
                <a:latin typeface="Georgia" panose="02040502050405020303" pitchFamily="18" charset="0"/>
                <a:ea typeface="Calibri" panose="020F0502020204030204" pitchFamily="34" charset="0"/>
                <a:cs typeface="Times New Roman" panose="02020603050405020304" pitchFamily="18" charset="0"/>
              </a:rPr>
              <a:t> consist of a </a:t>
            </a:r>
            <a:r>
              <a:rPr lang="ro-RO" sz="2400" dirty="0" err="1">
                <a:latin typeface="Georgia" panose="02040502050405020303" pitchFamily="18" charset="0"/>
                <a:ea typeface="Calibri" panose="020F0502020204030204" pitchFamily="34" charset="0"/>
                <a:cs typeface="Times New Roman" panose="02020603050405020304" pitchFamily="18" charset="0"/>
              </a:rPr>
              <a:t>preposition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and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its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object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most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commonly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function</a:t>
            </a:r>
            <a:r>
              <a:rPr lang="ro-RO" sz="2400" dirty="0">
                <a:latin typeface="Georgia" panose="02040502050405020303" pitchFamily="18" charset="0"/>
                <a:ea typeface="Calibri" panose="020F0502020204030204" pitchFamily="34" charset="0"/>
                <a:cs typeface="Times New Roman" panose="02020603050405020304" pitchFamily="18" charset="0"/>
              </a:rPr>
              <a:t> as </a:t>
            </a:r>
            <a:r>
              <a:rPr lang="ro-RO" sz="2400" dirty="0" err="1">
                <a:latin typeface="Georgia" panose="02040502050405020303" pitchFamily="18" charset="0"/>
                <a:ea typeface="Calibri" panose="020F0502020204030204" pitchFamily="34" charset="0"/>
                <a:cs typeface="Times New Roman" panose="02020603050405020304" pitchFamily="18" charset="0"/>
              </a:rPr>
              <a:t>adverbs</a:t>
            </a:r>
            <a:r>
              <a:rPr lang="ro-RO" sz="2400" dirty="0">
                <a:latin typeface="Georgia" panose="02040502050405020303" pitchFamily="18" charset="0"/>
                <a:ea typeface="Calibri" panose="020F0502020204030204" pitchFamily="34" charset="0"/>
                <a:cs typeface="Times New Roman" panose="02020603050405020304" pitchFamily="18" charset="0"/>
              </a:rPr>
              <a:t>, but </a:t>
            </a:r>
            <a:r>
              <a:rPr lang="ro-RO" sz="2400" dirty="0" err="1">
                <a:latin typeface="Georgia" panose="02040502050405020303" pitchFamily="18" charset="0"/>
                <a:ea typeface="Calibri" panose="020F0502020204030204" pitchFamily="34" charset="0"/>
                <a:cs typeface="Times New Roman" panose="02020603050405020304" pitchFamily="18" charset="0"/>
              </a:rPr>
              <a:t>they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can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also</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be</a:t>
            </a:r>
            <a:r>
              <a:rPr lang="ro-RO" sz="2400" dirty="0">
                <a:latin typeface="Georgia" panose="02040502050405020303" pitchFamily="18" charset="0"/>
                <a:ea typeface="Calibri" panose="020F0502020204030204" pitchFamily="34" charset="0"/>
                <a:cs typeface="Times New Roman" panose="02020603050405020304" pitchFamily="18" charset="0"/>
              </a:rPr>
              <a:t> adjectival.</a:t>
            </a:r>
            <a:endParaRPr lang="ro-R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o-RO" sz="2400" dirty="0">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a:t>
            </a:r>
            <a:r>
              <a:rPr lang="ro-RO" sz="2400" dirty="0" err="1">
                <a:latin typeface="Georgia" panose="02040502050405020303" pitchFamily="18" charset="0"/>
                <a:ea typeface="Calibri" panose="020F0502020204030204" pitchFamily="34" charset="0"/>
                <a:cs typeface="Times New Roman" panose="02020603050405020304" pitchFamily="18" charset="0"/>
              </a:rPr>
              <a:t>We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hung</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painting</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b="1" dirty="0">
                <a:latin typeface="Georgia" panose="02040502050405020303" pitchFamily="18" charset="0"/>
                <a:ea typeface="Calibri" panose="020F0502020204030204" pitchFamily="34" charset="0"/>
                <a:cs typeface="Times New Roman" panose="02020603050405020304" pitchFamily="18" charset="0"/>
              </a:rPr>
              <a:t>on </a:t>
            </a:r>
            <a:r>
              <a:rPr lang="ro-RO" sz="2400" b="1" dirty="0" err="1">
                <a:latin typeface="Georgia" panose="02040502050405020303" pitchFamily="18" charset="0"/>
                <a:ea typeface="Calibri" panose="020F0502020204030204" pitchFamily="34" charset="0"/>
                <a:cs typeface="Times New Roman" panose="02020603050405020304" pitchFamily="18" charset="0"/>
              </a:rPr>
              <a:t>the</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wall</a:t>
            </a:r>
            <a:r>
              <a:rPr lang="ro-RO" sz="2400" dirty="0">
                <a:latin typeface="Georgia" panose="02040502050405020303" pitchFamily="18" charset="0"/>
                <a:ea typeface="Calibri" panose="020F0502020204030204" pitchFamily="34" charset="0"/>
                <a:cs typeface="Times New Roman" panose="02020603050405020304" pitchFamily="18" charset="0"/>
              </a:rPr>
              <a:t>.” (adverbial </a:t>
            </a:r>
            <a:r>
              <a:rPr lang="ro-RO" sz="2400" dirty="0" err="1">
                <a:latin typeface="Georgia" panose="02040502050405020303" pitchFamily="18" charset="0"/>
                <a:ea typeface="Calibri" panose="020F0502020204030204" pitchFamily="34" charset="0"/>
                <a:cs typeface="Times New Roman" panose="02020603050405020304" pitchFamily="18" charset="0"/>
              </a:rPr>
              <a:t>prepositional</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phrase</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“The car </a:t>
            </a:r>
            <a:r>
              <a:rPr lang="ro-RO" sz="2400" b="1" dirty="0">
                <a:latin typeface="Georgia" panose="02040502050405020303" pitchFamily="18" charset="0"/>
                <a:ea typeface="Calibri" panose="020F0502020204030204" pitchFamily="34" charset="0"/>
                <a:cs typeface="Times New Roman" panose="02020603050405020304" pitchFamily="18" charset="0"/>
              </a:rPr>
              <a:t>in </a:t>
            </a:r>
            <a:r>
              <a:rPr lang="ro-RO" sz="2400" b="1" dirty="0" err="1">
                <a:latin typeface="Georgia" panose="02040502050405020303" pitchFamily="18" charset="0"/>
                <a:ea typeface="Calibri" panose="020F0502020204030204" pitchFamily="34" charset="0"/>
                <a:cs typeface="Times New Roman" panose="02020603050405020304" pitchFamily="18" charset="0"/>
              </a:rPr>
              <a:t>the</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driveway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is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my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dad’s</a:t>
            </a:r>
            <a:r>
              <a:rPr lang="ro-RO" sz="2400" dirty="0">
                <a:latin typeface="Georgia" panose="02040502050405020303" pitchFamily="18" charset="0"/>
                <a:ea typeface="Calibri" panose="020F0502020204030204" pitchFamily="34" charset="0"/>
                <a:cs typeface="Times New Roman" panose="02020603050405020304" pitchFamily="18" charset="0"/>
              </a:rPr>
              <a:t>.” (adjectival </a:t>
            </a:r>
            <a:r>
              <a:rPr lang="ro-RO" sz="2400" dirty="0" err="1">
                <a:latin typeface="Georgia" panose="02040502050405020303" pitchFamily="18" charset="0"/>
                <a:ea typeface="Calibri" panose="020F0502020204030204" pitchFamily="34" charset="0"/>
                <a:cs typeface="Times New Roman" panose="02020603050405020304" pitchFamily="18" charset="0"/>
              </a:rPr>
              <a:t>prepositional</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phrase</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344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04823-2381-418F-BE00-201D2C71439D}"/>
              </a:ext>
            </a:extLst>
          </p:cNvPr>
          <p:cNvSpPr/>
          <p:nvPr/>
        </p:nvSpPr>
        <p:spPr>
          <a:xfrm>
            <a:off x="552450" y="1262894"/>
            <a:ext cx="10887075" cy="4332212"/>
          </a:xfrm>
          <a:prstGeom prst="rect">
            <a:avLst/>
          </a:prstGeom>
        </p:spPr>
        <p:txBody>
          <a:bodyPr wrap="square">
            <a:spAutoFit/>
          </a:bodyPr>
          <a:lstStyle/>
          <a:p>
            <a:pPr>
              <a:lnSpc>
                <a:spcPct val="107000"/>
              </a:lnSpc>
              <a:spcAft>
                <a:spcPts val="800"/>
              </a:spcAft>
            </a:pPr>
            <a:r>
              <a:rPr lang="ro-RO" sz="2400" b="1" dirty="0">
                <a:latin typeface="Georgia" panose="02040502050405020303" pitchFamily="18" charset="0"/>
                <a:ea typeface="Calibri" panose="020F0502020204030204" pitchFamily="34" charset="0"/>
                <a:cs typeface="Times New Roman" panose="02020603050405020304" pitchFamily="18" charset="0"/>
              </a:rPr>
              <a:t>Infinitive </a:t>
            </a:r>
            <a:r>
              <a:rPr lang="ro-RO" sz="2400" b="1" dirty="0" err="1">
                <a:latin typeface="Georgia" panose="02040502050405020303" pitchFamily="18" charset="0"/>
                <a:ea typeface="Calibri" panose="020F0502020204030204" pitchFamily="34" charset="0"/>
                <a:cs typeface="Times New Roman" panose="02020603050405020304" pitchFamily="18" charset="0"/>
              </a:rPr>
              <a:t>phrases</a:t>
            </a:r>
            <a:r>
              <a:rPr lang="ro-RO" sz="2400" dirty="0">
                <a:latin typeface="Georgia" panose="02040502050405020303" pitchFamily="18" charset="0"/>
                <a:ea typeface="Calibri" panose="020F0502020204030204" pitchFamily="34" charset="0"/>
                <a:cs typeface="Times New Roman" panose="02020603050405020304" pitchFamily="18" charset="0"/>
              </a:rPr>
              <a:t> are </a:t>
            </a:r>
            <a:r>
              <a:rPr lang="ro-RO" sz="2400" dirty="0" err="1">
                <a:latin typeface="Georgia" panose="02040502050405020303" pitchFamily="18" charset="0"/>
                <a:ea typeface="Calibri" panose="020F0502020204030204" pitchFamily="34" charset="0"/>
                <a:cs typeface="Times New Roman" panose="02020603050405020304" pitchFamily="18" charset="0"/>
              </a:rPr>
              <a:t>composed</a:t>
            </a:r>
            <a:r>
              <a:rPr lang="ro-RO" sz="2400" dirty="0">
                <a:latin typeface="Georgia" panose="02040502050405020303" pitchFamily="18" charset="0"/>
                <a:ea typeface="Calibri" panose="020F0502020204030204" pitchFamily="34" charset="0"/>
                <a:cs typeface="Times New Roman" panose="02020603050405020304" pitchFamily="18" charset="0"/>
              </a:rPr>
              <a:t> of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infinitive of a verb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base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form</a:t>
            </a:r>
            <a:r>
              <a:rPr lang="ro-RO" sz="2400" dirty="0">
                <a:latin typeface="Georgia" panose="02040502050405020303" pitchFamily="18" charset="0"/>
                <a:ea typeface="Calibri" panose="020F0502020204030204" pitchFamily="34" charset="0"/>
                <a:cs typeface="Times New Roman" panose="02020603050405020304" pitchFamily="18" charset="0"/>
              </a:rPr>
              <a:t> +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particle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i="1" dirty="0" err="1">
                <a:latin typeface="Georgia" panose="02040502050405020303" pitchFamily="18" charset="0"/>
                <a:ea typeface="Calibri" panose="020F0502020204030204" pitchFamily="34" charset="0"/>
                <a:cs typeface="Times New Roman" panose="02020603050405020304" pitchFamily="18" charset="0"/>
              </a:rPr>
              <a:t>to</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along</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with</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any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objects</a:t>
            </a:r>
            <a:r>
              <a:rPr lang="ro-RO" sz="2400" dirty="0">
                <a:latin typeface="Georgia" panose="02040502050405020303" pitchFamily="18" charset="0"/>
                <a:ea typeface="Calibri" panose="020F0502020204030204" pitchFamily="34" charset="0"/>
                <a:cs typeface="Times New Roman" panose="02020603050405020304" pitchFamily="18" charset="0"/>
              </a:rPr>
              <a:t> or </a:t>
            </a:r>
            <a:r>
              <a:rPr lang="ro-RO" sz="2400" dirty="0" err="1">
                <a:latin typeface="Georgia" panose="02040502050405020303" pitchFamily="18" charset="0"/>
                <a:ea typeface="Calibri" panose="020F0502020204030204" pitchFamily="34" charset="0"/>
                <a:cs typeface="Times New Roman" panose="02020603050405020304" pitchFamily="18" charset="0"/>
              </a:rPr>
              <a:t>modifiers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associated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with</a:t>
            </a:r>
            <a:r>
              <a:rPr lang="ro-RO" sz="2400" dirty="0">
                <a:latin typeface="Georgia" panose="02040502050405020303" pitchFamily="18" charset="0"/>
                <a:ea typeface="Calibri" panose="020F0502020204030204" pitchFamily="34" charset="0"/>
                <a:cs typeface="Times New Roman" panose="02020603050405020304" pitchFamily="18" charset="0"/>
              </a:rPr>
              <a:t> it. </a:t>
            </a:r>
            <a:r>
              <a:rPr lang="ro-RO" sz="2400" dirty="0" err="1">
                <a:latin typeface="Georgia" panose="02040502050405020303" pitchFamily="18" charset="0"/>
                <a:ea typeface="Calibri" panose="020F0502020204030204" pitchFamily="34" charset="0"/>
                <a:cs typeface="Times New Roman" panose="02020603050405020304" pitchFamily="18" charset="0"/>
              </a:rPr>
              <a:t>Infinitives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and</a:t>
            </a:r>
            <a:r>
              <a:rPr lang="ro-RO" sz="2400" dirty="0">
                <a:latin typeface="Georgia" panose="02040502050405020303" pitchFamily="18" charset="0"/>
                <a:ea typeface="Calibri" panose="020F0502020204030204" pitchFamily="34" charset="0"/>
                <a:cs typeface="Times New Roman" panose="02020603050405020304" pitchFamily="18" charset="0"/>
              </a:rPr>
              <a:t> infinitive </a:t>
            </a:r>
            <a:r>
              <a:rPr lang="ro-RO" sz="2400" dirty="0" err="1">
                <a:latin typeface="Georgia" panose="02040502050405020303" pitchFamily="18" charset="0"/>
                <a:ea typeface="Calibri" panose="020F0502020204030204" pitchFamily="34" charset="0"/>
                <a:cs typeface="Times New Roman" panose="02020603050405020304" pitchFamily="18" charset="0"/>
              </a:rPr>
              <a:t>phrases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can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function</a:t>
            </a:r>
            <a:r>
              <a:rPr lang="ro-RO" sz="2400" dirty="0">
                <a:latin typeface="Georgia" panose="02040502050405020303" pitchFamily="18" charset="0"/>
                <a:ea typeface="Calibri" panose="020F0502020204030204" pitchFamily="34" charset="0"/>
                <a:cs typeface="Times New Roman" panose="02020603050405020304" pitchFamily="18" charset="0"/>
              </a:rPr>
              <a:t> as </a:t>
            </a:r>
            <a:r>
              <a:rPr lang="ro-RO" sz="2400" dirty="0" err="1">
                <a:latin typeface="Georgia" panose="02040502050405020303" pitchFamily="18" charset="0"/>
                <a:ea typeface="Calibri" panose="020F0502020204030204" pitchFamily="34" charset="0"/>
                <a:cs typeface="Times New Roman" panose="02020603050405020304" pitchFamily="18" charset="0"/>
              </a:rPr>
              <a:t>nouns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adjectives</a:t>
            </a:r>
            <a:r>
              <a:rPr lang="ro-RO" sz="2400" dirty="0">
                <a:latin typeface="Georgia" panose="02040502050405020303" pitchFamily="18" charset="0"/>
                <a:ea typeface="Calibri" panose="020F0502020204030204" pitchFamily="34" charset="0"/>
                <a:cs typeface="Times New Roman" panose="02020603050405020304" pitchFamily="18" charset="0"/>
              </a:rPr>
              <a:t>, or </a:t>
            </a:r>
            <a:r>
              <a:rPr lang="ro-RO" sz="2400" dirty="0" err="1">
                <a:latin typeface="Georgia" panose="02040502050405020303" pitchFamily="18" charset="0"/>
                <a:ea typeface="Calibri" panose="020F0502020204030204" pitchFamily="34" charset="0"/>
                <a:cs typeface="Times New Roman" panose="02020603050405020304" pitchFamily="18" charset="0"/>
              </a:rPr>
              <a:t>adverbs</a:t>
            </a:r>
            <a:r>
              <a:rPr lang="ro-RO" sz="2400" dirty="0">
                <a:latin typeface="Georgia" panose="02040502050405020303" pitchFamily="18" charset="0"/>
                <a:ea typeface="Calibri" panose="020F0502020204030204" pitchFamily="34" charset="0"/>
                <a:cs typeface="Times New Roman" panose="02020603050405020304" pitchFamily="18" charset="0"/>
              </a:rPr>
              <a:t> in a </a:t>
            </a:r>
            <a:r>
              <a:rPr lang="ro-RO" sz="2400" dirty="0" err="1">
                <a:latin typeface="Georgia" panose="02040502050405020303" pitchFamily="18" charset="0"/>
                <a:ea typeface="Calibri" panose="020F0502020204030204" pitchFamily="34" charset="0"/>
                <a:cs typeface="Times New Roman" panose="02020603050405020304" pitchFamily="18" charset="0"/>
              </a:rPr>
              <a:t>sentence</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We</a:t>
            </a:r>
            <a:r>
              <a:rPr lang="ro-RO" sz="2400" dirty="0">
                <a:latin typeface="Georgia" panose="02040502050405020303" pitchFamily="18" charset="0"/>
                <a:ea typeface="Calibri" panose="020F0502020204030204" pitchFamily="34" charset="0"/>
                <a:cs typeface="Times New Roman" panose="02020603050405020304" pitchFamily="18" charset="0"/>
              </a:rPr>
              <a:t> must </a:t>
            </a:r>
            <a:r>
              <a:rPr lang="ro-RO" sz="2400" dirty="0" err="1">
                <a:latin typeface="Georgia" panose="02040502050405020303" pitchFamily="18" charset="0"/>
                <a:ea typeface="Calibri" panose="020F0502020204030204" pitchFamily="34" charset="0"/>
                <a:cs typeface="Times New Roman" panose="02020603050405020304" pitchFamily="18" charset="0"/>
              </a:rPr>
              <a:t>all</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try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to</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help</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one</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another</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functions</a:t>
            </a:r>
            <a:r>
              <a:rPr lang="ro-RO" sz="2400" dirty="0">
                <a:latin typeface="Georgia" panose="02040502050405020303" pitchFamily="18" charset="0"/>
                <a:ea typeface="Calibri" panose="020F0502020204030204" pitchFamily="34" charset="0"/>
                <a:cs typeface="Times New Roman" panose="02020603050405020304" pitchFamily="18" charset="0"/>
              </a:rPr>
              <a:t> as a </a:t>
            </a:r>
            <a:r>
              <a:rPr lang="ro-RO" sz="2400" dirty="0" err="1">
                <a:latin typeface="Georgia" panose="02040502050405020303" pitchFamily="18" charset="0"/>
                <a:ea typeface="Calibri" panose="020F0502020204030204" pitchFamily="34" charset="0"/>
                <a:cs typeface="Times New Roman" panose="02020603050405020304" pitchFamily="18" charset="0"/>
              </a:rPr>
              <a:t>noun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direct 	</a:t>
            </a:r>
            <a:r>
              <a:rPr lang="ro-RO" sz="2400" dirty="0" err="1">
                <a:latin typeface="Georgia" panose="02040502050405020303" pitchFamily="18" charset="0"/>
                <a:ea typeface="Calibri" panose="020F0502020204030204" pitchFamily="34" charset="0"/>
                <a:cs typeface="Times New Roman" panose="02020603050405020304" pitchFamily="18" charset="0"/>
              </a:rPr>
              <a:t>object</a:t>
            </a:r>
            <a:r>
              <a:rPr lang="ro-RO" sz="2400" dirty="0">
                <a:latin typeface="Georgia" panose="02040502050405020303" pitchFamily="18" charset="0"/>
                <a:ea typeface="Calibri" panose="020F0502020204030204" pitchFamily="34" charset="0"/>
                <a:cs typeface="Times New Roman" panose="02020603050405020304" pitchFamily="18" charset="0"/>
              </a:rPr>
              <a:t> of </a:t>
            </a:r>
            <a:r>
              <a:rPr lang="ro-RO" sz="2400" i="1" dirty="0" err="1">
                <a:latin typeface="Georgia" panose="02040502050405020303" pitchFamily="18" charset="0"/>
                <a:ea typeface="Calibri" panose="020F0502020204030204" pitchFamily="34" charset="0"/>
                <a:cs typeface="Times New Roman" panose="02020603050405020304" pitchFamily="18" charset="0"/>
              </a:rPr>
              <a:t>try</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This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is</a:t>
            </a:r>
            <a:r>
              <a:rPr lang="ro-RO" sz="2400" dirty="0">
                <a:latin typeface="Georgia" panose="02040502050405020303" pitchFamily="18" charset="0"/>
                <a:ea typeface="Calibri" panose="020F0502020204030204" pitchFamily="34" charset="0"/>
                <a:cs typeface="Times New Roman" panose="02020603050405020304" pitchFamily="18" charset="0"/>
              </a:rPr>
              <a:t> a </a:t>
            </a:r>
            <a:r>
              <a:rPr lang="ro-RO" sz="2400" dirty="0" err="1">
                <a:latin typeface="Georgia" panose="02040502050405020303" pitchFamily="18" charset="0"/>
                <a:ea typeface="Calibri" panose="020F0502020204030204" pitchFamily="34" charset="0"/>
                <a:cs typeface="Times New Roman" panose="02020603050405020304" pitchFamily="18" charset="0"/>
              </a:rPr>
              <a:t>good</a:t>
            </a:r>
            <a:r>
              <a:rPr lang="ro-RO" sz="2400" dirty="0">
                <a:latin typeface="Georgia" panose="02040502050405020303" pitchFamily="18" charset="0"/>
                <a:ea typeface="Calibri" panose="020F0502020204030204" pitchFamily="34" charset="0"/>
                <a:cs typeface="Times New Roman" panose="02020603050405020304" pitchFamily="18" charset="0"/>
              </a:rPr>
              <a:t> place </a:t>
            </a:r>
            <a:r>
              <a:rPr lang="ro-RO" sz="2400" b="1" dirty="0" err="1">
                <a:latin typeface="Georgia" panose="02040502050405020303" pitchFamily="18" charset="0"/>
                <a:ea typeface="Calibri" panose="020F0502020204030204" pitchFamily="34" charset="0"/>
                <a:cs typeface="Times New Roman" panose="02020603050405020304" pitchFamily="18" charset="0"/>
              </a:rPr>
              <a:t>to</a:t>
            </a:r>
            <a:r>
              <a:rPr lang="ro-RO" sz="2400" b="1" dirty="0">
                <a:latin typeface="Georgia" panose="02040502050405020303" pitchFamily="18" charset="0"/>
                <a:ea typeface="Calibri" panose="020F0502020204030204" pitchFamily="34" charset="0"/>
                <a:cs typeface="Times New Roman" panose="02020603050405020304" pitchFamily="18" charset="0"/>
              </a:rPr>
              <a:t> stop for </a:t>
            </a:r>
            <a:r>
              <a:rPr lang="ro-RO" sz="2400" b="1" dirty="0" err="1">
                <a:latin typeface="Georgia" panose="02040502050405020303" pitchFamily="18" charset="0"/>
                <a:ea typeface="Calibri" panose="020F0502020204030204" pitchFamily="34" charset="0"/>
                <a:cs typeface="Times New Roman" panose="02020603050405020304" pitchFamily="18" charset="0"/>
              </a:rPr>
              <a:t>today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functions</a:t>
            </a:r>
            <a:r>
              <a:rPr lang="ro-RO" sz="2400" dirty="0">
                <a:latin typeface="Georgia" panose="02040502050405020303" pitchFamily="18" charset="0"/>
                <a:ea typeface="Calibri" panose="020F0502020204030204" pitchFamily="34" charset="0"/>
                <a:cs typeface="Times New Roman" panose="02020603050405020304" pitchFamily="18" charset="0"/>
              </a:rPr>
              <a:t> as an adjective, 	</a:t>
            </a:r>
            <a:r>
              <a:rPr lang="ro-RO" sz="2400" dirty="0" err="1">
                <a:latin typeface="Georgia" panose="02040502050405020303" pitchFamily="18" charset="0"/>
                <a:ea typeface="Calibri" panose="020F0502020204030204" pitchFamily="34" charset="0"/>
                <a:cs typeface="Times New Roman" panose="02020603050405020304" pitchFamily="18" charset="0"/>
              </a:rPr>
              <a:t>modifying</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noun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i="1" dirty="0">
                <a:latin typeface="Georgia" panose="02040502050405020303" pitchFamily="18" charset="0"/>
                <a:ea typeface="Calibri" panose="020F0502020204030204" pitchFamily="34" charset="0"/>
                <a:cs typeface="Times New Roman" panose="02020603050405020304" pitchFamily="18" charset="0"/>
              </a:rPr>
              <a:t>place</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I'm</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going</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to</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post </a:t>
            </a:r>
            <a:r>
              <a:rPr lang="ro-RO" sz="2400" dirty="0" err="1">
                <a:latin typeface="Georgia" panose="02040502050405020303" pitchFamily="18" charset="0"/>
                <a:ea typeface="Calibri" panose="020F0502020204030204" pitchFamily="34" charset="0"/>
                <a:cs typeface="Times New Roman" panose="02020603050405020304" pitchFamily="18" charset="0"/>
              </a:rPr>
              <a:t>office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to</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send</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my</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brother</a:t>
            </a:r>
            <a:r>
              <a:rPr lang="ro-RO" sz="2400" b="1" dirty="0">
                <a:latin typeface="Georgia" panose="02040502050405020303" pitchFamily="18" charset="0"/>
                <a:ea typeface="Calibri" panose="020F0502020204030204" pitchFamily="34" charset="0"/>
                <a:cs typeface="Times New Roman" panose="02020603050405020304" pitchFamily="18" charset="0"/>
              </a:rPr>
              <a:t> a </a:t>
            </a:r>
            <a:r>
              <a:rPr lang="ro-RO" sz="2400" b="1" dirty="0" err="1">
                <a:latin typeface="Georgia" panose="02040502050405020303" pitchFamily="18" charset="0"/>
                <a:ea typeface="Calibri" panose="020F0502020204030204" pitchFamily="34" charset="0"/>
                <a:cs typeface="Times New Roman" panose="02020603050405020304" pitchFamily="18" charset="0"/>
              </a:rPr>
              <a:t>letter</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functions</a:t>
            </a:r>
            <a:r>
              <a:rPr lang="ro-RO" sz="2400" dirty="0">
                <a:latin typeface="Georgia" panose="02040502050405020303" pitchFamily="18" charset="0"/>
                <a:ea typeface="Calibri" panose="020F0502020204030204" pitchFamily="34" charset="0"/>
                <a:cs typeface="Times New Roman" panose="02020603050405020304" pitchFamily="18" charset="0"/>
              </a:rPr>
              <a:t> as 	an adverb, </a:t>
            </a:r>
            <a:r>
              <a:rPr lang="ro-RO" sz="2400" dirty="0" err="1">
                <a:latin typeface="Georgia" panose="02040502050405020303" pitchFamily="18" charset="0"/>
                <a:ea typeface="Calibri" panose="020F0502020204030204" pitchFamily="34" charset="0"/>
                <a:cs typeface="Times New Roman" panose="02020603050405020304" pitchFamily="18" charset="0"/>
              </a:rPr>
              <a:t>modifying</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verb </a:t>
            </a:r>
            <a:r>
              <a:rPr lang="ro-RO" sz="2400" i="1" dirty="0" err="1">
                <a:latin typeface="Georgia" panose="02040502050405020303" pitchFamily="18" charset="0"/>
                <a:ea typeface="Calibri" panose="020F0502020204030204" pitchFamily="34" charset="0"/>
                <a:cs typeface="Times New Roman" panose="02020603050405020304" pitchFamily="18" charset="0"/>
              </a:rPr>
              <a:t>going</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95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8E5F-619E-4F8C-94CF-23CD248475AF}"/>
              </a:ext>
            </a:extLst>
          </p:cNvPr>
          <p:cNvSpPr/>
          <p:nvPr/>
        </p:nvSpPr>
        <p:spPr>
          <a:xfrm>
            <a:off x="642937" y="2104535"/>
            <a:ext cx="10906125" cy="2648930"/>
          </a:xfrm>
          <a:prstGeom prst="rect">
            <a:avLst/>
          </a:prstGeom>
        </p:spPr>
        <p:txBody>
          <a:bodyPr wrap="square">
            <a:spAutoFit/>
          </a:bodyPr>
          <a:lstStyle/>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A </a:t>
            </a:r>
            <a:r>
              <a:rPr lang="ro-RO" sz="2400" b="1" dirty="0" err="1">
                <a:latin typeface="Georgia" panose="02040502050405020303" pitchFamily="18" charset="0"/>
                <a:ea typeface="Calibri" panose="020F0502020204030204" pitchFamily="34" charset="0"/>
                <a:cs typeface="Times New Roman" panose="02020603050405020304" pitchFamily="18" charset="0"/>
              </a:rPr>
              <a:t>gerund</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phrase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is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formed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when</a:t>
            </a:r>
            <a:r>
              <a:rPr lang="ro-RO" sz="2400" dirty="0">
                <a:latin typeface="Georgia" panose="02040502050405020303" pitchFamily="18" charset="0"/>
                <a:ea typeface="Calibri" panose="020F0502020204030204" pitchFamily="34" charset="0"/>
                <a:cs typeface="Times New Roman" panose="02020603050405020304" pitchFamily="18" charset="0"/>
              </a:rPr>
              <a:t> a </a:t>
            </a:r>
            <a:r>
              <a:rPr lang="ro-RO" sz="2400" dirty="0" err="1">
                <a:latin typeface="Georgia" panose="02040502050405020303" pitchFamily="18" charset="0"/>
                <a:ea typeface="Calibri" panose="020F0502020204030204" pitchFamily="34" charset="0"/>
                <a:cs typeface="Times New Roman" panose="02020603050405020304" pitchFamily="18" charset="0"/>
              </a:rPr>
              <a:t>gerund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ing</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form</a:t>
            </a:r>
            <a:r>
              <a:rPr lang="ro-RO" sz="2400" dirty="0">
                <a:latin typeface="Georgia" panose="02040502050405020303" pitchFamily="18" charset="0"/>
                <a:ea typeface="Calibri" panose="020F0502020204030204" pitchFamily="34" charset="0"/>
                <a:cs typeface="Times New Roman" panose="02020603050405020304" pitchFamily="18" charset="0"/>
              </a:rPr>
              <a:t> of a verb </a:t>
            </a:r>
            <a:r>
              <a:rPr lang="ro-RO" sz="2400" dirty="0" err="1">
                <a:latin typeface="Georgia" panose="02040502050405020303" pitchFamily="18" charset="0"/>
                <a:ea typeface="Calibri" panose="020F0502020204030204" pitchFamily="34" charset="0"/>
                <a:cs typeface="Times New Roman" panose="02020603050405020304" pitchFamily="18" charset="0"/>
              </a:rPr>
              <a:t>used</a:t>
            </a:r>
            <a:r>
              <a:rPr lang="ro-RO" sz="2400" dirty="0">
                <a:latin typeface="Georgia" panose="02040502050405020303" pitchFamily="18" charset="0"/>
                <a:ea typeface="Calibri" panose="020F0502020204030204" pitchFamily="34" charset="0"/>
                <a:cs typeface="Times New Roman" panose="02020603050405020304" pitchFamily="18" charset="0"/>
              </a:rPr>
              <a:t> as a </a:t>
            </a:r>
            <a:r>
              <a:rPr lang="ro-RO" sz="2400" dirty="0" err="1">
                <a:latin typeface="Georgia" panose="02040502050405020303" pitchFamily="18" charset="0"/>
                <a:ea typeface="Calibri" panose="020F0502020204030204" pitchFamily="34" charset="0"/>
                <a:cs typeface="Times New Roman" panose="02020603050405020304" pitchFamily="18" charset="0"/>
              </a:rPr>
              <a:t>noun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is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accompanied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by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any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modifiers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and</a:t>
            </a:r>
            <a:r>
              <a:rPr lang="ro-RO" sz="2400" dirty="0">
                <a:latin typeface="Georgia" panose="02040502050405020303" pitchFamily="18" charset="0"/>
                <a:ea typeface="Calibri" panose="020F0502020204030204" pitchFamily="34" charset="0"/>
                <a:cs typeface="Times New Roman" panose="02020603050405020304" pitchFamily="18" charset="0"/>
              </a:rPr>
              <a:t>/or </a:t>
            </a:r>
            <a:r>
              <a:rPr lang="ro-RO" sz="2400" dirty="0" err="1">
                <a:latin typeface="Georgia" panose="02040502050405020303" pitchFamily="18" charset="0"/>
                <a:ea typeface="Calibri" panose="020F0502020204030204" pitchFamily="34" charset="0"/>
                <a:cs typeface="Times New Roman" panose="02020603050405020304" pitchFamily="18" charset="0"/>
              </a:rPr>
              <a:t>objects</a:t>
            </a:r>
            <a:r>
              <a:rPr lang="ro-RO" sz="2400" dirty="0">
                <a:latin typeface="Georgia" panose="02040502050405020303" pitchFamily="18" charset="0"/>
                <a:ea typeface="Calibri" panose="020F0502020204030204" pitchFamily="34" charset="0"/>
                <a:cs typeface="Times New Roman" panose="02020603050405020304" pitchFamily="18" charset="0"/>
              </a:rPr>
              <a:t>. The </a:t>
            </a:r>
            <a:r>
              <a:rPr lang="ro-RO" sz="2400" dirty="0" err="1">
                <a:latin typeface="Georgia" panose="02040502050405020303" pitchFamily="18" charset="0"/>
                <a:ea typeface="Calibri" panose="020F0502020204030204" pitchFamily="34" charset="0"/>
                <a:cs typeface="Times New Roman" panose="02020603050405020304" pitchFamily="18" charset="0"/>
              </a:rPr>
              <a:t>entire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phrase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functions</a:t>
            </a:r>
            <a:r>
              <a:rPr lang="ro-RO" sz="2400" dirty="0">
                <a:latin typeface="Georgia" panose="02040502050405020303" pitchFamily="18" charset="0"/>
                <a:ea typeface="Calibri" panose="020F0502020204030204" pitchFamily="34" charset="0"/>
                <a:cs typeface="Times New Roman" panose="02020603050405020304" pitchFamily="18" charset="0"/>
              </a:rPr>
              <a:t> as a </a:t>
            </a:r>
            <a:r>
              <a:rPr lang="ro-RO" sz="2400" dirty="0" err="1">
                <a:latin typeface="Georgia" panose="02040502050405020303" pitchFamily="18" charset="0"/>
                <a:ea typeface="Calibri" panose="020F0502020204030204" pitchFamily="34" charset="0"/>
                <a:cs typeface="Times New Roman" panose="02020603050405020304" pitchFamily="18" charset="0"/>
              </a:rPr>
              <a:t>noun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meaning</a:t>
            </a:r>
            <a:r>
              <a:rPr lang="ro-RO" sz="2400" dirty="0">
                <a:latin typeface="Georgia" panose="02040502050405020303" pitchFamily="18" charset="0"/>
                <a:ea typeface="Calibri" panose="020F0502020204030204" pitchFamily="34" charset="0"/>
                <a:cs typeface="Times New Roman" panose="02020603050405020304" pitchFamily="18" charset="0"/>
              </a:rPr>
              <a:t> it </a:t>
            </a:r>
            <a:r>
              <a:rPr lang="ro-RO" sz="2400" dirty="0" err="1">
                <a:latin typeface="Georgia" panose="02040502050405020303" pitchFamily="18" charset="0"/>
                <a:ea typeface="Calibri" panose="020F0502020204030204" pitchFamily="34" charset="0"/>
                <a:cs typeface="Times New Roman" panose="02020603050405020304" pitchFamily="18" charset="0"/>
              </a:rPr>
              <a:t>can</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be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the</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subject</a:t>
            </a:r>
            <a:r>
              <a:rPr lang="ro-RO" sz="2400" dirty="0">
                <a:latin typeface="Georgia" panose="02040502050405020303" pitchFamily="18" charset="0"/>
                <a:ea typeface="Calibri" panose="020F0502020204030204" pitchFamily="34" charset="0"/>
                <a:cs typeface="Times New Roman" panose="02020603050405020304" pitchFamily="18" charset="0"/>
              </a:rPr>
              <a:t> of a </a:t>
            </a:r>
            <a:r>
              <a:rPr lang="ro-RO" sz="2400" dirty="0" err="1">
                <a:latin typeface="Georgia" panose="02040502050405020303" pitchFamily="18" charset="0"/>
                <a:ea typeface="Calibri" panose="020F0502020204030204" pitchFamily="34" charset="0"/>
                <a:cs typeface="Times New Roman" panose="02020603050405020304" pitchFamily="18" charset="0"/>
              </a:rPr>
              <a:t>clause</a:t>
            </a:r>
            <a:r>
              <a:rPr lang="ro-RO" sz="2400" dirty="0">
                <a:latin typeface="Georgia" panose="02040502050405020303" pitchFamily="18" charset="0"/>
                <a:ea typeface="Calibri" panose="020F0502020204030204" pitchFamily="34" charset="0"/>
                <a:cs typeface="Times New Roman" panose="02020603050405020304" pitchFamily="18" charset="0"/>
              </a:rPr>
              <a:t> or an </a:t>
            </a:r>
            <a:r>
              <a:rPr lang="ro-RO" sz="2400" dirty="0" err="1">
                <a:latin typeface="Georgia" panose="02040502050405020303" pitchFamily="18" charset="0"/>
                <a:ea typeface="Calibri" panose="020F0502020204030204" pitchFamily="34" charset="0"/>
                <a:cs typeface="Times New Roman" panose="02020603050405020304" pitchFamily="18" charset="0"/>
              </a:rPr>
              <a:t>object</a:t>
            </a:r>
            <a:r>
              <a:rPr lang="ro-RO" sz="2400" dirty="0">
                <a:latin typeface="Georgia" panose="02040502050405020303" pitchFamily="18" charset="0"/>
                <a:ea typeface="Calibri" panose="020F0502020204030204" pitchFamily="34" charset="0"/>
                <a:cs typeface="Times New Roman" panose="02020603050405020304" pitchFamily="18" charset="0"/>
              </a:rPr>
              <a:t> of a verb or </a:t>
            </a:r>
            <a:r>
              <a:rPr lang="ro-RO" sz="2400" dirty="0" err="1">
                <a:latin typeface="Georgia" panose="02040502050405020303" pitchFamily="18" charset="0"/>
                <a:ea typeface="Calibri" panose="020F0502020204030204" pitchFamily="34" charset="0"/>
                <a:cs typeface="Times New Roman" panose="02020603050405020304" pitchFamily="18" charset="0"/>
              </a:rPr>
              <a:t>preposition</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Swimming</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every</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day</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is</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good</a:t>
            </a:r>
            <a:r>
              <a:rPr lang="ro-RO" sz="2400" dirty="0">
                <a:latin typeface="Georgia" panose="02040502050405020303" pitchFamily="18" charset="0"/>
                <a:ea typeface="Calibri" panose="020F0502020204030204" pitchFamily="34" charset="0"/>
                <a:cs typeface="Times New Roman" panose="02020603050405020304" pitchFamily="18" charset="0"/>
              </a:rPr>
              <a:t> for </a:t>
            </a:r>
            <a:r>
              <a:rPr lang="ro-RO" sz="2400" dirty="0" err="1">
                <a:latin typeface="Georgia" panose="02040502050405020303" pitchFamily="18" charset="0"/>
                <a:ea typeface="Calibri" panose="020F0502020204030204" pitchFamily="34" charset="0"/>
                <a:cs typeface="Times New Roman" panose="02020603050405020304" pitchFamily="18" charset="0"/>
              </a:rPr>
              <a:t>your</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health</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2400" dirty="0">
                <a:latin typeface="Georgia" panose="02040502050405020303" pitchFamily="18" charset="0"/>
                <a:ea typeface="Calibri" panose="020F0502020204030204" pitchFamily="34" charset="0"/>
                <a:cs typeface="Times New Roman" panose="02020603050405020304" pitchFamily="18" charset="0"/>
              </a:rPr>
              <a:t>	“I </a:t>
            </a:r>
            <a:r>
              <a:rPr lang="ro-RO" sz="2400" dirty="0" err="1">
                <a:latin typeface="Georgia" panose="02040502050405020303" pitchFamily="18" charset="0"/>
                <a:ea typeface="Calibri" panose="020F0502020204030204" pitchFamily="34" charset="0"/>
                <a:cs typeface="Times New Roman" panose="02020603050405020304" pitchFamily="18" charset="0"/>
              </a:rPr>
              <a:t>wouldn't</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dirty="0" err="1">
                <a:latin typeface="Georgia" panose="02040502050405020303" pitchFamily="18" charset="0"/>
                <a:ea typeface="Calibri" panose="020F0502020204030204" pitchFamily="34" charset="0"/>
                <a:cs typeface="Times New Roman" panose="02020603050405020304" pitchFamily="18" charset="0"/>
              </a:rPr>
              <a:t>recommend</a:t>
            </a:r>
            <a:r>
              <a:rPr lang="ro-RO" sz="2400"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reading</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books</a:t>
            </a:r>
            <a:r>
              <a:rPr lang="ro-RO" sz="2400" b="1" dirty="0">
                <a:latin typeface="Georgia" panose="02040502050405020303" pitchFamily="18" charset="0"/>
                <a:ea typeface="Calibri" panose="020F0502020204030204" pitchFamily="34" charset="0"/>
                <a:cs typeface="Times New Roman" panose="02020603050405020304" pitchFamily="18" charset="0"/>
              </a:rPr>
              <a:t> in </a:t>
            </a:r>
            <a:r>
              <a:rPr lang="ro-RO" sz="2400" b="1" dirty="0" err="1">
                <a:latin typeface="Georgia" panose="02040502050405020303" pitchFamily="18" charset="0"/>
                <a:ea typeface="Calibri" panose="020F0502020204030204" pitchFamily="34" charset="0"/>
                <a:cs typeface="Times New Roman" panose="02020603050405020304" pitchFamily="18" charset="0"/>
              </a:rPr>
              <a:t>the</a:t>
            </a:r>
            <a:r>
              <a:rPr lang="ro-RO" sz="2400" b="1" dirty="0">
                <a:latin typeface="Georgia" panose="02040502050405020303" pitchFamily="18" charset="0"/>
                <a:ea typeface="Calibri" panose="020F0502020204030204" pitchFamily="34" charset="0"/>
                <a:cs typeface="Times New Roman" panose="02020603050405020304" pitchFamily="18" charset="0"/>
              </a:rPr>
              <a:t> </a:t>
            </a:r>
            <a:r>
              <a:rPr lang="ro-RO" sz="2400" b="1" dirty="0" err="1">
                <a:latin typeface="Georgia" panose="02040502050405020303" pitchFamily="18" charset="0"/>
                <a:ea typeface="Calibri" panose="020F0502020204030204" pitchFamily="34" charset="0"/>
                <a:cs typeface="Times New Roman" panose="02020603050405020304" pitchFamily="18" charset="0"/>
              </a:rPr>
              <a:t>dark</a:t>
            </a:r>
            <a:r>
              <a:rPr lang="ro-RO" sz="2400" dirty="0">
                <a:latin typeface="Georgia" panose="02040502050405020303" pitchFamily="18" charset="0"/>
                <a:ea typeface="Calibri" panose="020F0502020204030204" pitchFamily="34" charset="0"/>
                <a:cs typeface="Times New Roman" panose="02020603050405020304" pitchFamily="18" charset="0"/>
              </a:rPr>
              <a:t>.”</a:t>
            </a:r>
            <a:endParaRPr lang="ro-R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949248"/>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1427</TotalTime>
  <Words>2406</Words>
  <Application>Microsoft Office PowerPoint</Application>
  <PresentationFormat>Widescreen</PresentationFormat>
  <Paragraphs>166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Corbel</vt:lpstr>
      <vt:lpstr>Georgia</vt:lpstr>
      <vt:lpstr>Times New Roman</vt:lpstr>
      <vt:lpstr>Basis</vt:lpstr>
      <vt:lpstr>PHRASES AND CLAUSES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 one or more sentences on the internet containing these phrases: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PHRASES AND CLAUSES</dc:title>
  <dc:creator>User</dc:creator>
  <cp:lastModifiedBy>User</cp:lastModifiedBy>
  <cp:revision>105</cp:revision>
  <dcterms:created xsi:type="dcterms:W3CDTF">2022-10-09T10:55:51Z</dcterms:created>
  <dcterms:modified xsi:type="dcterms:W3CDTF">2025-10-15T17:21:33Z</dcterms:modified>
</cp:coreProperties>
</file>