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54A03-7AB4-4376-B771-1214CC83717C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4D6CA-4D14-4B9B-895A-CEE2F91AA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537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54A03-7AB4-4376-B771-1214CC83717C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4D6CA-4D14-4B9B-895A-CEE2F91AA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953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54A03-7AB4-4376-B771-1214CC83717C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4D6CA-4D14-4B9B-895A-CEE2F91AA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336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54A03-7AB4-4376-B771-1214CC83717C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4D6CA-4D14-4B9B-895A-CEE2F91AA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28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54A03-7AB4-4376-B771-1214CC83717C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4D6CA-4D14-4B9B-895A-CEE2F91AA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825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54A03-7AB4-4376-B771-1214CC83717C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4D6CA-4D14-4B9B-895A-CEE2F91AA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057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54A03-7AB4-4376-B771-1214CC83717C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4D6CA-4D14-4B9B-895A-CEE2F91AA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172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54A03-7AB4-4376-B771-1214CC83717C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4D6CA-4D14-4B9B-895A-CEE2F91AA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080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54A03-7AB4-4376-B771-1214CC83717C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4D6CA-4D14-4B9B-895A-CEE2F91AA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00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54A03-7AB4-4376-B771-1214CC83717C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4D6CA-4D14-4B9B-895A-CEE2F91AA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8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54A03-7AB4-4376-B771-1214CC83717C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4D6CA-4D14-4B9B-895A-CEE2F91AA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626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54A03-7AB4-4376-B771-1214CC83717C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4D6CA-4D14-4B9B-895A-CEE2F91AA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899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oappm.com/kodekspsihologa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get-zen_doc/28845/pub_5f7da5cb15099c198ac963cb_5f7db66015099c198ae97cd8/scale_120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16" b="10179"/>
          <a:stretch/>
        </p:blipFill>
        <p:spPr bwMode="auto">
          <a:xfrm>
            <a:off x="2139379" y="1376219"/>
            <a:ext cx="7780476" cy="5209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50758" y="489595"/>
            <a:ext cx="8140242" cy="5564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ПРОФЕССИОНАЛЬНАЯ ЭТИКА И КУЛЬТУРА</a:t>
            </a:r>
            <a:endParaRPr lang="en-US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319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8691" y="307584"/>
            <a:ext cx="1138843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Этический кодекс психолога обязателен для соблюдения всеми практикующими психологами, в том числе в онлайн-формате.</a:t>
            </a:r>
          </a:p>
          <a:p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психолог должен знать этический кодекс и руководствоваться им в своей работе. В ситуации взаимодействия психолога с клиентом этический кодекс позволяет регулировать это взаимодействие и делать работу между участниками комфортной, а обстановку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экологичной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безопасной для всех участников процесса.</a:t>
            </a: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s://avatars.mds.yandex.net/get-zen_doc/1781567/pub_5f7da5cb15099c198ac963cb_5f7db6a2b4802f1c4aa2e7ab/scale_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756" y="2615908"/>
            <a:ext cx="4471843" cy="3833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Академическая этика (для студентов) | LETItea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824" y="2946499"/>
            <a:ext cx="5638800" cy="317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6058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0218" y="197346"/>
            <a:ext cx="11296073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 1953 года не существовало никаких норм и правил работы психолога с клиентами. В связи с чем были нередки случаи, когда психолог вступал с клиентом в любовную связь, одним из ярких примеров такой связи являются отношения Карла Юнга с Сабиной </a:t>
            </a:r>
            <a:r>
              <a:rPr lang="ru-RU" sz="2000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Шпильрейн</a:t>
            </a:r>
            <a:r>
              <a:rPr lang="ru-RU" sz="20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b="0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Повсеместность таких случаев привела к тому, что в 1953 в Америке был создан первый этический кодекс психолога, основанный на анализе около 1000 эпизодов этичного и неэтичного поведения психологов. В последствии данный кодекс дополнялся и перерабатывался.</a:t>
            </a:r>
          </a:p>
          <a:p>
            <a:r>
              <a:rPr lang="ru-RU" sz="20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Вслед за американскими психологами последовали европейские. Однако, кодекс, разработанный в Европе разительно отличался от американского, в связи с чем назрела необходимость создания нового универсального кодекса, отражавшего особенности большинства стран и удовлетворяющего потребности разных менталитетов.</a:t>
            </a:r>
          </a:p>
          <a:p>
            <a:r>
              <a:rPr lang="ru-RU" sz="20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уже в 1995 Европейской федерацией психологических ассоциаций был разработан "Единый этический кодекс", а в 2005 году была принята новая его версия.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МОЛДОВА</a:t>
            </a:r>
            <a:r>
              <a:rPr lang="ru-RU" sz="20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АССОЦИАЦИЯ ПСИХОЛОГОВ И ПСИХОТЕРАПЕВТОВ РЕСПУБЛИКИ МОЛДОВА </a:t>
            </a:r>
            <a:r>
              <a:rPr lang="en-US" sz="20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https://www.aoappm.com/kodekspsihologa</a:t>
            </a:r>
            <a:endParaRPr lang="ru-MD" sz="2000" b="0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MD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РОССИЯ –РПО 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Американская психологическая ассоциация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American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Psychological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Association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APA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 — объединение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профессиональных психологов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 мире, включающее специалистов из 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 Канады, ассоциированных членов из других стран.</a:t>
            </a:r>
            <a:endParaRPr lang="ru-RU" sz="20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646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2654" y="413661"/>
            <a:ext cx="10954328" cy="1833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Предмет этики</a:t>
            </a:r>
            <a:endParaRPr lang="en-US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20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Термин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«этика» происходит от древнегреческого слова «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ethos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(«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этос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»). Первоначально под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этосом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понималось привычное место совместного проживания, дом, человеческое жилище, звериное логово, птичье гнездо. 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4037" y="2897910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Этос</a:t>
            </a:r>
            <a:r>
              <a:rPr lang="ru-RU" sz="2000" b="0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ru-RU" sz="2000" b="0" i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переводе с греческого – «характер», «нрав», «душевный склад»</a:t>
            </a:r>
            <a:r>
              <a:rPr lang="ru-RU" sz="2000" b="0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— в античной философии обозначал привычки, нравы, темпераменты, обычаи. </a:t>
            </a:r>
            <a:r>
              <a:rPr lang="ru-RU" sz="2000" b="0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Этос</a:t>
            </a:r>
            <a:r>
              <a:rPr lang="ru-RU" sz="2000" b="0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как более устойчивый нравственный элемент аргументации, часто противопоставляется пафосу, как временному душевному переживанию. (уместность)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Этика — что это такое | KtoNaNovenkogo.ru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193" b="6840"/>
          <a:stretch/>
        </p:blipFill>
        <p:spPr bwMode="auto">
          <a:xfrm>
            <a:off x="6773719" y="2897910"/>
            <a:ext cx="4753263" cy="310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9006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344208"/>
            <a:ext cx="11268364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Мораль: 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как характеристика личности, совокуп­ность моральных качеств,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добродетелей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как характеристика отношений между людьми, совокупность моральных норм (требований, заповедей, правил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Моральное измерение личности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Мораль, начиная с греческой античности, понималась, как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мера господства человека над самим собой, показатель того, насколько человек ответствен за себя, за то, что он делает.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Моральное измерение общества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Мораль как волевое отношение есть сфера поступков, прак­тически-деятельных позиций человека. А поступки объективируют внутренние мотивы и помыслы индивида, ставят его в определен­ное отношение к другим людям.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4098" name="Picture 2" descr="Психолог - инструкция по применению. Этика в психотерапии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903" y="3574940"/>
            <a:ext cx="5838826" cy="3283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536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1889" y="284775"/>
            <a:ext cx="11185237" cy="36033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Профессионализм как нравственная черта личности</a:t>
            </a:r>
            <a:endParaRPr lang="en-US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Профессиональная этика - это совокупность моральных норм, которые определяют отношение человека к своему профессиональному долгу.</a:t>
            </a:r>
            <a:endParaRPr lang="en-US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Нравственные отношения людей  в трудовой сфере регулирует профессиональная этика. Общество может нормально функционировать и развиваться только в результате непрерывного процесса производства материальных и ценностей.</a:t>
            </a:r>
            <a:endParaRPr lang="en-US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Содержанием профессиональной этики являются кодексы поведения, предписывающие определенный тип нравственных взаимоотношений между людьми и способы обоснования данных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кодексов.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Этика в продвижении психологов и психотерапевтов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828" b="31569"/>
          <a:stretch/>
        </p:blipFill>
        <p:spPr bwMode="auto">
          <a:xfrm>
            <a:off x="581889" y="4175512"/>
            <a:ext cx="4425663" cy="162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9 вещей, которые не должен делать хороший психолог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049" y="3571487"/>
            <a:ext cx="3760642" cy="3233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527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4109" y="298523"/>
            <a:ext cx="11176000" cy="2547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 ситуации, в которых оказываются люди в процессе выполнения своих профессиональных задач, оказывают сильное влияние на формирование профессиональной этики. В процессе труда меду людьми складываются определенные моральные отношения. В них есть ряд элементов, присущих всем видам профессиональной этики.</a:t>
            </a:r>
            <a:endParaRPr lang="en-US" sz="20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Во-первых, это отношение к общественному труду, к участникам трудового процесса,</a:t>
            </a:r>
            <a:endParaRPr lang="en-US" sz="20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Во-вторых, это те моральные отношения, которые возникают в области непосредственного соприкосновения интересов  профессиональных групп друг с другом  и обществом.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Психолог в Воронеже для детей и взрослых | клиника &amp;quot;Чудо Доктор&amp;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09" y="3089525"/>
            <a:ext cx="6131214" cy="2990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Мне мой психолог сказал: - Напиши письмо человеку, который тебя бесит, и  сожги его. - Ладно. А с письмом что делать? - психолог, совет, враг, он  меня бесит, письма | Demotos.r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0339" y="3089525"/>
            <a:ext cx="5090680" cy="3371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3461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0218" y="386163"/>
            <a:ext cx="11369964" cy="219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Особенности труда этих профессиональных групп усложняют моральные отношения и к ним прибавляется новый элемент:</a:t>
            </a:r>
            <a:endParaRPr lang="en-US" sz="20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взаимодействие с людьми - объектами деятельности. Здесь нравственная ответственность приобретает решающее значение. Общество рассматривает нравственные качества  работника как один из ведущих элементов его профессиональной пригодности.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Общеморальные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нормы должны быть конкретизированы  в трудовой деятельности человека с учетом специфики его профессии. 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Пес у психолога на приеме, животные картинки, смешные картинки животные,  прикольные картинки, приколы картинки, смешное животное, humor cartoons,  юмор, фотогалерея на Зооклуб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39" y="3060701"/>
            <a:ext cx="3495675" cy="294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С днем психолога - удивительные и красивые открытк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8993" y="3060701"/>
            <a:ext cx="4527261" cy="3281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6342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7162" y="367995"/>
            <a:ext cx="6622473" cy="460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Общее представление о профессии </a:t>
            </a:r>
            <a:endParaRPr lang="en-US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целом же понятие «профессия» включает следующие характеристики:</a:t>
            </a:r>
            <a:endParaRPr lang="en-US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это ограниченный вид труда, что для психолога неизбежно предполагает сотрудничество со смежными специалистами;</a:t>
            </a:r>
            <a:endParaRPr lang="en-US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это труд, требующий специальной подготовки и постоянной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переподготовки;</a:t>
            </a:r>
            <a:endParaRPr lang="en-US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это труд, выполняемый за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вознаграждение;</a:t>
            </a:r>
            <a:endParaRPr lang="en-US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это общественно полезный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труд;</a:t>
            </a:r>
            <a:endParaRPr lang="en-US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это труд, дающий человеку определенный статус в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обществе.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Приколы Про Психологов В Картинках — Прикол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9208" y="1262740"/>
            <a:ext cx="4253500" cy="5320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1935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5712" y="418006"/>
            <a:ext cx="63065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 психологии профессиональной и «любительской»</a:t>
            </a:r>
            <a:endParaRPr lang="en-US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69454" y="851452"/>
            <a:ext cx="6096000" cy="21285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>
              <a:lnSpc>
                <a:spcPct val="115000"/>
              </a:lnSpc>
              <a:spcAft>
                <a:spcPts val="0"/>
              </a:spcAft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Наличие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теоретической базы у специалиста, где главное — систематизированные, обобщенные представления о психике и психологии. У «любителя» могут быть достаточно обширные психологические знания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AutoNum type="arabicPeriod"/>
            </a:pPr>
            <a:endParaRPr lang="en-US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883564" y="2551744"/>
            <a:ext cx="6096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 Опора специалиста на метод научного познания, позволяющий ему не только ориентироваться в многообразных научных проблемах, но и уметь находить их для себя там, где обыватель их просто не способен увидеть.</a:t>
            </a:r>
            <a:endParaRPr lang="en-US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65712" y="4339972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 Использование специалистом специальных разработанных в психологии средств — методик, то есть научно обоснованных и подтвердивших себя на практике конкретных способов деятельности, направленных на достижение определенной цели — научной, диагностической, формирующей.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794989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7092" y="454952"/>
            <a:ext cx="1156392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Особая ответственность психолога–профессионала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Психолог–профессионал поддерживает связь со своими коллегами, а также — с бывшими сокурсниками, преподавателями, со смежными специалистами и т. 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Наличие у психолога–профессионала документа о психологическом образовании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Особый профессиональный такт и следование профессионально–этическим нормам у психолога–профессионала.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Способность к профессиональному развитию и саморазвитию психолога–профессионала.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Развитая профессиональная психогигиена труда у психолога–специалиста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Важная характеристика психолога–профессионала — осторожное и критичное отношение к существующим и нарождающимся в немалых количествах новым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методам.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Шутки и приколы от психологов (25 фото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424" y="3734752"/>
            <a:ext cx="5205413" cy="3123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6204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0" y="413449"/>
            <a:ext cx="6096000" cy="7294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ПОДГОТОВКА ПРОФЕССИОНАЛЬНЫХ</a:t>
            </a:r>
            <a:b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ПСИХОЛОГОВ</a:t>
            </a:r>
            <a:endParaRPr lang="en-US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7164" y="1210337"/>
            <a:ext cx="11296072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настоящее время выделяется три основных типа профессионального психологического образования в Европе:</a:t>
            </a:r>
            <a:endParaRPr lang="en-US" sz="20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непрерывное пятилетнее специализированное;</a:t>
            </a:r>
            <a:endParaRPr lang="en-US" sz="20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непрерывное пятилетнее общее;</a:t>
            </a:r>
            <a:endParaRPr lang="en-US" sz="20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прерывающееся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специализированное образование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«3+3» </a:t>
            </a:r>
          </a:p>
          <a:p>
            <a:endParaRPr lang="ru-RU" dirty="0">
              <a:latin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последипломном образовании психологов во многих европейских странах можно выделить два основных направления: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исследовательское и практическое профессиональное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ысшее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психологическое образование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США включает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три основных ступени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обучения: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Первую ступень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высшей школы составляет обучение в двухгодичных колледжах. Студенты имеют право на выбор дисциплин и своего учебного плана в соответствии с будущей специализацией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Вторую ступень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психологического образования составляет обучение в четырехгодичных колледжах. Обычно это колледжи поведенческих и социальных наук, школы социальных и поведенческих наук, колледжи гуманитарных и естественных наук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Третью ступень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высшего психологического образования составляет обучение в университетах для получения степени магистра и доктора наук.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6146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588</TotalTime>
  <Words>1069</Words>
  <Application>Microsoft Office PowerPoint</Application>
  <PresentationFormat>Широкоэкранный</PresentationFormat>
  <Paragraphs>63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Olga</dc:creator>
  <cp:lastModifiedBy>Olga</cp:lastModifiedBy>
  <cp:revision>22</cp:revision>
  <dcterms:created xsi:type="dcterms:W3CDTF">2021-09-01T12:24:17Z</dcterms:created>
  <dcterms:modified xsi:type="dcterms:W3CDTF">2022-09-11T12:38:20Z</dcterms:modified>
</cp:coreProperties>
</file>