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777" r:id="rId2"/>
    <p:sldMasterId id="2147483789" r:id="rId3"/>
    <p:sldMasterId id="2147483801" r:id="rId4"/>
    <p:sldMasterId id="2147483813" r:id="rId5"/>
    <p:sldMasterId id="2147483825" r:id="rId6"/>
    <p:sldMasterId id="2147483837" r:id="rId7"/>
  </p:sldMasterIdLst>
  <p:notesMasterIdLst>
    <p:notesMasterId r:id="rId40"/>
  </p:notesMasterIdLst>
  <p:sldIdLst>
    <p:sldId id="256" r:id="rId8"/>
    <p:sldId id="347" r:id="rId9"/>
    <p:sldId id="258" r:id="rId10"/>
    <p:sldId id="349" r:id="rId11"/>
    <p:sldId id="372" r:id="rId12"/>
    <p:sldId id="379" r:id="rId13"/>
    <p:sldId id="380" r:id="rId14"/>
    <p:sldId id="373" r:id="rId15"/>
    <p:sldId id="374" r:id="rId16"/>
    <p:sldId id="375" r:id="rId17"/>
    <p:sldId id="381" r:id="rId18"/>
    <p:sldId id="376" r:id="rId19"/>
    <p:sldId id="350" r:id="rId20"/>
    <p:sldId id="351" r:id="rId21"/>
    <p:sldId id="371" r:id="rId22"/>
    <p:sldId id="397" r:id="rId23"/>
    <p:sldId id="353" r:id="rId24"/>
    <p:sldId id="382" r:id="rId25"/>
    <p:sldId id="383" r:id="rId26"/>
    <p:sldId id="384" r:id="rId27"/>
    <p:sldId id="385" r:id="rId28"/>
    <p:sldId id="386" r:id="rId29"/>
    <p:sldId id="387" r:id="rId30"/>
    <p:sldId id="389" r:id="rId31"/>
    <p:sldId id="391" r:id="rId32"/>
    <p:sldId id="390" r:id="rId33"/>
    <p:sldId id="392" r:id="rId34"/>
    <p:sldId id="363" r:id="rId35"/>
    <p:sldId id="393" r:id="rId36"/>
    <p:sldId id="394" r:id="rId37"/>
    <p:sldId id="396" r:id="rId38"/>
    <p:sldId id="395" r:id="rId3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FF9966"/>
    <a:srgbClr val="996633"/>
    <a:srgbClr val="9900CC"/>
    <a:srgbClr val="CC0099"/>
    <a:srgbClr val="009999"/>
    <a:srgbClr val="339933"/>
    <a:srgbClr val="CCFF99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107" autoAdjust="0"/>
    <p:restoredTop sz="94660" autoAdjust="0"/>
  </p:normalViewPr>
  <p:slideViewPr>
    <p:cSldViewPr>
      <p:cViewPr varScale="1">
        <p:scale>
          <a:sx n="117" d="100"/>
          <a:sy n="117" d="100"/>
        </p:scale>
        <p:origin x="-23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155996-E487-42C4-9DD2-8C24DCB7C706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FB85CF8-99E1-43E0-9F4D-51290BF05CCB}">
      <dgm:prSet phldrT="[Текст]"/>
      <dgm:spPr/>
      <dgm:t>
        <a:bodyPr/>
        <a:lstStyle/>
        <a:p>
          <a:r>
            <a:rPr lang="en-US" dirty="0" smtClean="0"/>
            <a:t>1.</a:t>
          </a:r>
          <a:endParaRPr lang="en-US" dirty="0"/>
        </a:p>
      </dgm:t>
    </dgm:pt>
    <dgm:pt modelId="{A05FE87B-AA4C-4B8B-83E0-DBAA03055AF6}" type="parTrans" cxnId="{C0D86D4A-C481-464F-B70D-C12FC52015E3}">
      <dgm:prSet/>
      <dgm:spPr/>
      <dgm:t>
        <a:bodyPr/>
        <a:lstStyle/>
        <a:p>
          <a:endParaRPr lang="en-US"/>
        </a:p>
      </dgm:t>
    </dgm:pt>
    <dgm:pt modelId="{B3B25FE0-ABAD-4BB1-B94D-63EB24BD8202}" type="sibTrans" cxnId="{C0D86D4A-C481-464F-B70D-C12FC52015E3}">
      <dgm:prSet/>
      <dgm:spPr/>
      <dgm:t>
        <a:bodyPr/>
        <a:lstStyle/>
        <a:p>
          <a:endParaRPr lang="en-US"/>
        </a:p>
      </dgm:t>
    </dgm:pt>
    <dgm:pt modelId="{D1090C27-4A1A-45B0-AFB9-A74BE0B1062B}">
      <dgm:prSet phldrT="[Текст]"/>
      <dgm:spPr/>
      <dgm:t>
        <a:bodyPr/>
        <a:lstStyle/>
        <a:p>
          <a:r>
            <a:rPr lang="vi-VN" dirty="0" smtClean="0"/>
            <a:t>Obiectul de studiu, obiectivele și sarcinile microbiologiei.</a:t>
          </a:r>
          <a:endParaRPr lang="en-US" dirty="0"/>
        </a:p>
      </dgm:t>
    </dgm:pt>
    <dgm:pt modelId="{2E0502E5-55A1-46F0-9083-E7E29B489A5A}" type="parTrans" cxnId="{53896473-583B-4556-90DD-CB8687DFD990}">
      <dgm:prSet/>
      <dgm:spPr/>
      <dgm:t>
        <a:bodyPr/>
        <a:lstStyle/>
        <a:p>
          <a:endParaRPr lang="en-US"/>
        </a:p>
      </dgm:t>
    </dgm:pt>
    <dgm:pt modelId="{AC8E8608-7CE3-4D00-95CC-0C2EE5C8714D}" type="sibTrans" cxnId="{53896473-583B-4556-90DD-CB8687DFD990}">
      <dgm:prSet/>
      <dgm:spPr/>
      <dgm:t>
        <a:bodyPr/>
        <a:lstStyle/>
        <a:p>
          <a:endParaRPr lang="en-US"/>
        </a:p>
      </dgm:t>
    </dgm:pt>
    <dgm:pt modelId="{CFB6C76E-2B58-4389-BADB-9732FBFF6EB9}">
      <dgm:prSet phldrT="[Текст]"/>
      <dgm:spPr/>
      <dgm:t>
        <a:bodyPr/>
        <a:lstStyle/>
        <a:p>
          <a:r>
            <a:rPr lang="en-US" dirty="0" smtClean="0"/>
            <a:t>2.</a:t>
          </a:r>
          <a:endParaRPr lang="en-US" dirty="0"/>
        </a:p>
      </dgm:t>
    </dgm:pt>
    <dgm:pt modelId="{F06CF9DF-1BEE-491F-9367-A7B26B55F3EB}" type="parTrans" cxnId="{E1C34DE5-85A9-45BF-951F-87004DEAD0CA}">
      <dgm:prSet/>
      <dgm:spPr/>
      <dgm:t>
        <a:bodyPr/>
        <a:lstStyle/>
        <a:p>
          <a:endParaRPr lang="en-US"/>
        </a:p>
      </dgm:t>
    </dgm:pt>
    <dgm:pt modelId="{9C937036-558D-4533-9A26-4A05305BF22B}" type="sibTrans" cxnId="{E1C34DE5-85A9-45BF-951F-87004DEAD0CA}">
      <dgm:prSet/>
      <dgm:spPr/>
      <dgm:t>
        <a:bodyPr/>
        <a:lstStyle/>
        <a:p>
          <a:endParaRPr lang="en-US"/>
        </a:p>
      </dgm:t>
    </dgm:pt>
    <dgm:pt modelId="{8BADB487-057F-44DF-A97D-AB8D9BA228FC}">
      <dgm:prSet phldrT="[Текст]"/>
      <dgm:spPr/>
      <dgm:t>
        <a:bodyPr/>
        <a:lstStyle/>
        <a:p>
          <a:r>
            <a:rPr lang="vi-VN" dirty="0" smtClean="0"/>
            <a:t>Metodele de cercetare în microbiologie.</a:t>
          </a:r>
          <a:endParaRPr lang="en-US" dirty="0"/>
        </a:p>
      </dgm:t>
    </dgm:pt>
    <dgm:pt modelId="{CD29C28A-F741-41C2-96D4-5003C992D309}" type="parTrans" cxnId="{6D7F47AA-51AD-41B8-A135-3066A771DF16}">
      <dgm:prSet/>
      <dgm:spPr/>
      <dgm:t>
        <a:bodyPr/>
        <a:lstStyle/>
        <a:p>
          <a:endParaRPr lang="en-US"/>
        </a:p>
      </dgm:t>
    </dgm:pt>
    <dgm:pt modelId="{5B87D5F1-2CB3-48D0-8C2A-58F2B51F80A8}" type="sibTrans" cxnId="{6D7F47AA-51AD-41B8-A135-3066A771DF16}">
      <dgm:prSet/>
      <dgm:spPr/>
      <dgm:t>
        <a:bodyPr/>
        <a:lstStyle/>
        <a:p>
          <a:endParaRPr lang="en-US"/>
        </a:p>
      </dgm:t>
    </dgm:pt>
    <dgm:pt modelId="{00A00C1A-10A3-41CE-8321-1E9E0970850C}">
      <dgm:prSet phldrT="[Текст]"/>
      <dgm:spPr/>
      <dgm:t>
        <a:bodyPr/>
        <a:lstStyle/>
        <a:p>
          <a:r>
            <a:rPr lang="en-US" dirty="0" smtClean="0"/>
            <a:t>3.</a:t>
          </a:r>
          <a:endParaRPr lang="en-US" dirty="0"/>
        </a:p>
      </dgm:t>
    </dgm:pt>
    <dgm:pt modelId="{799791B7-3146-4282-B5D2-78E346F7EC5B}" type="parTrans" cxnId="{070B4892-F0ED-46EE-B350-07008272D099}">
      <dgm:prSet/>
      <dgm:spPr/>
      <dgm:t>
        <a:bodyPr/>
        <a:lstStyle/>
        <a:p>
          <a:endParaRPr lang="en-US"/>
        </a:p>
      </dgm:t>
    </dgm:pt>
    <dgm:pt modelId="{A5503664-5C52-451F-9AFC-93D4EA9CDB87}" type="sibTrans" cxnId="{070B4892-F0ED-46EE-B350-07008272D099}">
      <dgm:prSet/>
      <dgm:spPr/>
      <dgm:t>
        <a:bodyPr/>
        <a:lstStyle/>
        <a:p>
          <a:endParaRPr lang="en-US"/>
        </a:p>
      </dgm:t>
    </dgm:pt>
    <dgm:pt modelId="{E51E08C7-CB20-4495-A29E-857F08B663F2}">
      <dgm:prSet phldrT="[Текст]"/>
      <dgm:spPr/>
      <dgm:t>
        <a:bodyPr/>
        <a:lstStyle/>
        <a:p>
          <a:r>
            <a:rPr lang="vi-VN" dirty="0" smtClean="0"/>
            <a:t>Interacţiunea microbiologiei cu alte discipline.</a:t>
          </a:r>
          <a:endParaRPr lang="en-US" dirty="0"/>
        </a:p>
      </dgm:t>
    </dgm:pt>
    <dgm:pt modelId="{89CB7EF9-C112-4A75-B393-347C3A65072D}" type="parTrans" cxnId="{59849973-1FB4-4C7B-8535-C575C2417517}">
      <dgm:prSet/>
      <dgm:spPr/>
      <dgm:t>
        <a:bodyPr/>
        <a:lstStyle/>
        <a:p>
          <a:endParaRPr lang="en-US"/>
        </a:p>
      </dgm:t>
    </dgm:pt>
    <dgm:pt modelId="{7984D967-9491-482B-97C8-DAE0BD908E57}" type="sibTrans" cxnId="{59849973-1FB4-4C7B-8535-C575C2417517}">
      <dgm:prSet/>
      <dgm:spPr/>
      <dgm:t>
        <a:bodyPr/>
        <a:lstStyle/>
        <a:p>
          <a:endParaRPr lang="en-US"/>
        </a:p>
      </dgm:t>
    </dgm:pt>
    <dgm:pt modelId="{6401EEC3-A18B-4C51-AC33-85ACA8BF80AD}">
      <dgm:prSet/>
      <dgm:spPr/>
      <dgm:t>
        <a:bodyPr/>
        <a:lstStyle/>
        <a:p>
          <a:r>
            <a:rPr lang="it-IT" dirty="0" smtClean="0"/>
            <a:t>4.</a:t>
          </a:r>
          <a:endParaRPr lang="en-US" dirty="0"/>
        </a:p>
      </dgm:t>
    </dgm:pt>
    <dgm:pt modelId="{D5A2158A-1A3B-4732-A5CC-648F10CC4421}" type="parTrans" cxnId="{19C243D1-0B97-4C13-8967-662F555145C2}">
      <dgm:prSet/>
      <dgm:spPr/>
      <dgm:t>
        <a:bodyPr/>
        <a:lstStyle/>
        <a:p>
          <a:endParaRPr lang="en-US"/>
        </a:p>
      </dgm:t>
    </dgm:pt>
    <dgm:pt modelId="{311580AC-52FD-47A7-84ED-E817CBA24656}" type="sibTrans" cxnId="{19C243D1-0B97-4C13-8967-662F555145C2}">
      <dgm:prSet/>
      <dgm:spPr/>
      <dgm:t>
        <a:bodyPr/>
        <a:lstStyle/>
        <a:p>
          <a:endParaRPr lang="en-US"/>
        </a:p>
      </dgm:t>
    </dgm:pt>
    <dgm:pt modelId="{EF688904-BAD0-4725-B10F-30E7B601C640}">
      <dgm:prSet/>
      <dgm:spPr/>
      <dgm:t>
        <a:bodyPr/>
        <a:lstStyle/>
        <a:p>
          <a:r>
            <a:rPr lang="en-US" dirty="0" smtClean="0"/>
            <a:t>5.</a:t>
          </a:r>
          <a:endParaRPr lang="en-US" dirty="0"/>
        </a:p>
      </dgm:t>
    </dgm:pt>
    <dgm:pt modelId="{7537D906-DD78-45EE-9DF8-5A0A63E28CE4}" type="parTrans" cxnId="{F95412EF-BD1E-49B4-AB60-D1FA307BADBF}">
      <dgm:prSet/>
      <dgm:spPr/>
      <dgm:t>
        <a:bodyPr/>
        <a:lstStyle/>
        <a:p>
          <a:endParaRPr lang="en-US"/>
        </a:p>
      </dgm:t>
    </dgm:pt>
    <dgm:pt modelId="{8F2D2F9C-C5DD-4EF9-85E0-96531C4C3ACE}" type="sibTrans" cxnId="{F95412EF-BD1E-49B4-AB60-D1FA307BADBF}">
      <dgm:prSet/>
      <dgm:spPr/>
      <dgm:t>
        <a:bodyPr/>
        <a:lstStyle/>
        <a:p>
          <a:endParaRPr lang="en-US"/>
        </a:p>
      </dgm:t>
    </dgm:pt>
    <dgm:pt modelId="{B943BECD-5DDF-43EF-A150-925015BE1AE4}">
      <dgm:prSet/>
      <dgm:spPr/>
      <dgm:t>
        <a:bodyPr/>
        <a:lstStyle/>
        <a:p>
          <a:r>
            <a:rPr lang="vi-VN" dirty="0" smtClean="0"/>
            <a:t>File din istorie. Personalității notorii.</a:t>
          </a:r>
          <a:endParaRPr lang="en-US" dirty="0"/>
        </a:p>
      </dgm:t>
    </dgm:pt>
    <dgm:pt modelId="{3273F4D3-37DC-4F3E-9BB2-AF72E483083A}" type="parTrans" cxnId="{8A943684-1E45-45D0-A56A-4462179EA424}">
      <dgm:prSet/>
      <dgm:spPr/>
      <dgm:t>
        <a:bodyPr/>
        <a:lstStyle/>
        <a:p>
          <a:endParaRPr lang="en-US"/>
        </a:p>
      </dgm:t>
    </dgm:pt>
    <dgm:pt modelId="{280A99F2-6C05-4720-A248-15368E4064D4}" type="sibTrans" cxnId="{8A943684-1E45-45D0-A56A-4462179EA424}">
      <dgm:prSet/>
      <dgm:spPr/>
      <dgm:t>
        <a:bodyPr/>
        <a:lstStyle/>
        <a:p>
          <a:endParaRPr lang="en-US"/>
        </a:p>
      </dgm:t>
    </dgm:pt>
    <dgm:pt modelId="{39F9AF84-5881-493A-8F78-BE83173F69B3}">
      <dgm:prSet/>
      <dgm:spPr/>
      <dgm:t>
        <a:bodyPr/>
        <a:lstStyle/>
        <a:p>
          <a:r>
            <a:rPr lang="vi-VN" dirty="0" smtClean="0"/>
            <a:t>Dezvoltarea microbiologiei în Republica Moldova.</a:t>
          </a:r>
          <a:endParaRPr lang="en-US" dirty="0"/>
        </a:p>
      </dgm:t>
    </dgm:pt>
    <dgm:pt modelId="{9F2F9306-E747-46B6-9354-C85FBF1FA258}" type="parTrans" cxnId="{0BACB16D-D801-40B8-B766-416CDBB72BC6}">
      <dgm:prSet/>
      <dgm:spPr/>
      <dgm:t>
        <a:bodyPr/>
        <a:lstStyle/>
        <a:p>
          <a:endParaRPr lang="en-US"/>
        </a:p>
      </dgm:t>
    </dgm:pt>
    <dgm:pt modelId="{F8AFE4E2-382B-4B25-9B50-8FD3ECCD6567}" type="sibTrans" cxnId="{0BACB16D-D801-40B8-B766-416CDBB72BC6}">
      <dgm:prSet/>
      <dgm:spPr/>
      <dgm:t>
        <a:bodyPr/>
        <a:lstStyle/>
        <a:p>
          <a:endParaRPr lang="en-US"/>
        </a:p>
      </dgm:t>
    </dgm:pt>
    <dgm:pt modelId="{5F64E5F3-7DD3-4781-BC5A-958848657C9E}" type="pres">
      <dgm:prSet presAssocID="{7A155996-E487-42C4-9DD2-8C24DCB7C70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18A193-8BCE-40FF-BC90-9EB631EA3E32}" type="pres">
      <dgm:prSet presAssocID="{0FB85CF8-99E1-43E0-9F4D-51290BF05CCB}" presName="composite" presStyleCnt="0"/>
      <dgm:spPr/>
    </dgm:pt>
    <dgm:pt modelId="{03EF64AE-3493-4232-9055-A4D9AE90C0DC}" type="pres">
      <dgm:prSet presAssocID="{0FB85CF8-99E1-43E0-9F4D-51290BF05CCB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9C513-7015-481A-BDB2-33EA80B341B4}" type="pres">
      <dgm:prSet presAssocID="{0FB85CF8-99E1-43E0-9F4D-51290BF05CCB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91ADE4-11B0-4AFB-A152-17F225F997B0}" type="pres">
      <dgm:prSet presAssocID="{B3B25FE0-ABAD-4BB1-B94D-63EB24BD8202}" presName="sp" presStyleCnt="0"/>
      <dgm:spPr/>
    </dgm:pt>
    <dgm:pt modelId="{5F13C6C6-07FF-41C1-AF5E-DE54A1D2DF50}" type="pres">
      <dgm:prSet presAssocID="{CFB6C76E-2B58-4389-BADB-9732FBFF6EB9}" presName="composite" presStyleCnt="0"/>
      <dgm:spPr/>
    </dgm:pt>
    <dgm:pt modelId="{C60EF38A-90E1-4E92-A255-6881B054C750}" type="pres">
      <dgm:prSet presAssocID="{CFB6C76E-2B58-4389-BADB-9732FBFF6EB9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7535A9-70A6-4247-9606-99AAE6A368C0}" type="pres">
      <dgm:prSet presAssocID="{CFB6C76E-2B58-4389-BADB-9732FBFF6EB9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54EC02-E829-4BAA-8D50-D370CF7C31A4}" type="pres">
      <dgm:prSet presAssocID="{9C937036-558D-4533-9A26-4A05305BF22B}" presName="sp" presStyleCnt="0"/>
      <dgm:spPr/>
    </dgm:pt>
    <dgm:pt modelId="{0F19208E-8FF9-4923-BEA8-7D0860015FA7}" type="pres">
      <dgm:prSet presAssocID="{00A00C1A-10A3-41CE-8321-1E9E0970850C}" presName="composite" presStyleCnt="0"/>
      <dgm:spPr/>
    </dgm:pt>
    <dgm:pt modelId="{06ADF029-063F-44E9-B677-10B754DE90D5}" type="pres">
      <dgm:prSet presAssocID="{00A00C1A-10A3-41CE-8321-1E9E0970850C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055E1-C5EE-4508-B9BC-C14D0BEFB984}" type="pres">
      <dgm:prSet presAssocID="{00A00C1A-10A3-41CE-8321-1E9E0970850C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2532A-4B7F-4509-AC38-0C9A2F1B879E}" type="pres">
      <dgm:prSet presAssocID="{A5503664-5C52-451F-9AFC-93D4EA9CDB87}" presName="sp" presStyleCnt="0"/>
      <dgm:spPr/>
    </dgm:pt>
    <dgm:pt modelId="{E4B453F3-DA07-498E-826C-716890C60DE1}" type="pres">
      <dgm:prSet presAssocID="{6401EEC3-A18B-4C51-AC33-85ACA8BF80AD}" presName="composite" presStyleCnt="0"/>
      <dgm:spPr/>
    </dgm:pt>
    <dgm:pt modelId="{AF2CB1CF-FA74-4F44-8595-5E280ED15229}" type="pres">
      <dgm:prSet presAssocID="{6401EEC3-A18B-4C51-AC33-85ACA8BF80AD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6F06A-FB05-4280-8D2A-2EFAFC04E860}" type="pres">
      <dgm:prSet presAssocID="{6401EEC3-A18B-4C51-AC33-85ACA8BF80AD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DCC8DB-D418-4E63-AD7B-BA9AE45B5909}" type="pres">
      <dgm:prSet presAssocID="{311580AC-52FD-47A7-84ED-E817CBA24656}" presName="sp" presStyleCnt="0"/>
      <dgm:spPr/>
    </dgm:pt>
    <dgm:pt modelId="{9A956536-B500-4557-A77A-DC637802DA7B}" type="pres">
      <dgm:prSet presAssocID="{EF688904-BAD0-4725-B10F-30E7B601C640}" presName="composite" presStyleCnt="0"/>
      <dgm:spPr/>
    </dgm:pt>
    <dgm:pt modelId="{FE105DBF-A4A1-4DC8-8C3A-82A5FFB0E8C1}" type="pres">
      <dgm:prSet presAssocID="{EF688904-BAD0-4725-B10F-30E7B601C640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12B66-2972-4139-B3CF-96F50A612004}" type="pres">
      <dgm:prSet presAssocID="{EF688904-BAD0-4725-B10F-30E7B601C640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D86D4A-C481-464F-B70D-C12FC52015E3}" srcId="{7A155996-E487-42C4-9DD2-8C24DCB7C706}" destId="{0FB85CF8-99E1-43E0-9F4D-51290BF05CCB}" srcOrd="0" destOrd="0" parTransId="{A05FE87B-AA4C-4B8B-83E0-DBAA03055AF6}" sibTransId="{B3B25FE0-ABAD-4BB1-B94D-63EB24BD8202}"/>
    <dgm:cxn modelId="{48A9A058-5AAB-486F-95F9-BED81618436D}" type="presOf" srcId="{B943BECD-5DDF-43EF-A150-925015BE1AE4}" destId="{EF56F06A-FB05-4280-8D2A-2EFAFC04E860}" srcOrd="0" destOrd="0" presId="urn:microsoft.com/office/officeart/2005/8/layout/chevron2"/>
    <dgm:cxn modelId="{19C243D1-0B97-4C13-8967-662F555145C2}" srcId="{7A155996-E487-42C4-9DD2-8C24DCB7C706}" destId="{6401EEC3-A18B-4C51-AC33-85ACA8BF80AD}" srcOrd="3" destOrd="0" parTransId="{D5A2158A-1A3B-4732-A5CC-648F10CC4421}" sibTransId="{311580AC-52FD-47A7-84ED-E817CBA24656}"/>
    <dgm:cxn modelId="{F95412EF-BD1E-49B4-AB60-D1FA307BADBF}" srcId="{7A155996-E487-42C4-9DD2-8C24DCB7C706}" destId="{EF688904-BAD0-4725-B10F-30E7B601C640}" srcOrd="4" destOrd="0" parTransId="{7537D906-DD78-45EE-9DF8-5A0A63E28CE4}" sibTransId="{8F2D2F9C-C5DD-4EF9-85E0-96531C4C3ACE}"/>
    <dgm:cxn modelId="{5422A0A2-A95F-4EDD-A6DC-80704EBD3D50}" type="presOf" srcId="{00A00C1A-10A3-41CE-8321-1E9E0970850C}" destId="{06ADF029-063F-44E9-B677-10B754DE90D5}" srcOrd="0" destOrd="0" presId="urn:microsoft.com/office/officeart/2005/8/layout/chevron2"/>
    <dgm:cxn modelId="{D16624F3-D2A3-4E95-9483-A287DFAEC2FD}" type="presOf" srcId="{7A155996-E487-42C4-9DD2-8C24DCB7C706}" destId="{5F64E5F3-7DD3-4781-BC5A-958848657C9E}" srcOrd="0" destOrd="0" presId="urn:microsoft.com/office/officeart/2005/8/layout/chevron2"/>
    <dgm:cxn modelId="{ECCB7976-6872-43B4-BC4A-3F9F54223148}" type="presOf" srcId="{CFB6C76E-2B58-4389-BADB-9732FBFF6EB9}" destId="{C60EF38A-90E1-4E92-A255-6881B054C750}" srcOrd="0" destOrd="0" presId="urn:microsoft.com/office/officeart/2005/8/layout/chevron2"/>
    <dgm:cxn modelId="{FD7EE7B3-B7D2-472E-97E9-EDCD62C1A0E2}" type="presOf" srcId="{EF688904-BAD0-4725-B10F-30E7B601C640}" destId="{FE105DBF-A4A1-4DC8-8C3A-82A5FFB0E8C1}" srcOrd="0" destOrd="0" presId="urn:microsoft.com/office/officeart/2005/8/layout/chevron2"/>
    <dgm:cxn modelId="{82D32F86-56CC-492F-B307-20A5D98E03D5}" type="presOf" srcId="{8BADB487-057F-44DF-A97D-AB8D9BA228FC}" destId="{DC7535A9-70A6-4247-9606-99AAE6A368C0}" srcOrd="0" destOrd="0" presId="urn:microsoft.com/office/officeart/2005/8/layout/chevron2"/>
    <dgm:cxn modelId="{DC6472B6-2565-40B9-B6FA-C397BF7AAF70}" type="presOf" srcId="{6401EEC3-A18B-4C51-AC33-85ACA8BF80AD}" destId="{AF2CB1CF-FA74-4F44-8595-5E280ED15229}" srcOrd="0" destOrd="0" presId="urn:microsoft.com/office/officeart/2005/8/layout/chevron2"/>
    <dgm:cxn modelId="{8A943684-1E45-45D0-A56A-4462179EA424}" srcId="{6401EEC3-A18B-4C51-AC33-85ACA8BF80AD}" destId="{B943BECD-5DDF-43EF-A150-925015BE1AE4}" srcOrd="0" destOrd="0" parTransId="{3273F4D3-37DC-4F3E-9BB2-AF72E483083A}" sibTransId="{280A99F2-6C05-4720-A248-15368E4064D4}"/>
    <dgm:cxn modelId="{59849973-1FB4-4C7B-8535-C575C2417517}" srcId="{00A00C1A-10A3-41CE-8321-1E9E0970850C}" destId="{E51E08C7-CB20-4495-A29E-857F08B663F2}" srcOrd="0" destOrd="0" parTransId="{89CB7EF9-C112-4A75-B393-347C3A65072D}" sibTransId="{7984D967-9491-482B-97C8-DAE0BD908E57}"/>
    <dgm:cxn modelId="{34A174DD-D36D-4E89-B406-E15F66CB5C85}" type="presOf" srcId="{39F9AF84-5881-493A-8F78-BE83173F69B3}" destId="{07F12B66-2972-4139-B3CF-96F50A612004}" srcOrd="0" destOrd="0" presId="urn:microsoft.com/office/officeart/2005/8/layout/chevron2"/>
    <dgm:cxn modelId="{53896473-583B-4556-90DD-CB8687DFD990}" srcId="{0FB85CF8-99E1-43E0-9F4D-51290BF05CCB}" destId="{D1090C27-4A1A-45B0-AFB9-A74BE0B1062B}" srcOrd="0" destOrd="0" parTransId="{2E0502E5-55A1-46F0-9083-E7E29B489A5A}" sibTransId="{AC8E8608-7CE3-4D00-95CC-0C2EE5C8714D}"/>
    <dgm:cxn modelId="{6D7F47AA-51AD-41B8-A135-3066A771DF16}" srcId="{CFB6C76E-2B58-4389-BADB-9732FBFF6EB9}" destId="{8BADB487-057F-44DF-A97D-AB8D9BA228FC}" srcOrd="0" destOrd="0" parTransId="{CD29C28A-F741-41C2-96D4-5003C992D309}" sibTransId="{5B87D5F1-2CB3-48D0-8C2A-58F2B51F80A8}"/>
    <dgm:cxn modelId="{E5FACB10-1F20-429D-8B48-BB017503F182}" type="presOf" srcId="{E51E08C7-CB20-4495-A29E-857F08B663F2}" destId="{5EE055E1-C5EE-4508-B9BC-C14D0BEFB984}" srcOrd="0" destOrd="0" presId="urn:microsoft.com/office/officeart/2005/8/layout/chevron2"/>
    <dgm:cxn modelId="{070B4892-F0ED-46EE-B350-07008272D099}" srcId="{7A155996-E487-42C4-9DD2-8C24DCB7C706}" destId="{00A00C1A-10A3-41CE-8321-1E9E0970850C}" srcOrd="2" destOrd="0" parTransId="{799791B7-3146-4282-B5D2-78E346F7EC5B}" sibTransId="{A5503664-5C52-451F-9AFC-93D4EA9CDB87}"/>
    <dgm:cxn modelId="{A5E32D9F-8DE7-42A9-AB11-5C4923248479}" type="presOf" srcId="{0FB85CF8-99E1-43E0-9F4D-51290BF05CCB}" destId="{03EF64AE-3493-4232-9055-A4D9AE90C0DC}" srcOrd="0" destOrd="0" presId="urn:microsoft.com/office/officeart/2005/8/layout/chevron2"/>
    <dgm:cxn modelId="{E1C34DE5-85A9-45BF-951F-87004DEAD0CA}" srcId="{7A155996-E487-42C4-9DD2-8C24DCB7C706}" destId="{CFB6C76E-2B58-4389-BADB-9732FBFF6EB9}" srcOrd="1" destOrd="0" parTransId="{F06CF9DF-1BEE-491F-9367-A7B26B55F3EB}" sibTransId="{9C937036-558D-4533-9A26-4A05305BF22B}"/>
    <dgm:cxn modelId="{C079A120-4F06-437C-8099-3E269C887E63}" type="presOf" srcId="{D1090C27-4A1A-45B0-AFB9-A74BE0B1062B}" destId="{8AE9C513-7015-481A-BDB2-33EA80B341B4}" srcOrd="0" destOrd="0" presId="urn:microsoft.com/office/officeart/2005/8/layout/chevron2"/>
    <dgm:cxn modelId="{0BACB16D-D801-40B8-B766-416CDBB72BC6}" srcId="{EF688904-BAD0-4725-B10F-30E7B601C640}" destId="{39F9AF84-5881-493A-8F78-BE83173F69B3}" srcOrd="0" destOrd="0" parTransId="{9F2F9306-E747-46B6-9354-C85FBF1FA258}" sibTransId="{F8AFE4E2-382B-4B25-9B50-8FD3ECCD6567}"/>
    <dgm:cxn modelId="{2F735C9A-407A-4694-A8C9-20D742C9C59C}" type="presParOf" srcId="{5F64E5F3-7DD3-4781-BC5A-958848657C9E}" destId="{5018A193-8BCE-40FF-BC90-9EB631EA3E32}" srcOrd="0" destOrd="0" presId="urn:microsoft.com/office/officeart/2005/8/layout/chevron2"/>
    <dgm:cxn modelId="{9173BEE2-EEFC-446F-9B8E-181368905DB6}" type="presParOf" srcId="{5018A193-8BCE-40FF-BC90-9EB631EA3E32}" destId="{03EF64AE-3493-4232-9055-A4D9AE90C0DC}" srcOrd="0" destOrd="0" presId="urn:microsoft.com/office/officeart/2005/8/layout/chevron2"/>
    <dgm:cxn modelId="{D03DD578-E2B6-4F87-ABDA-DE692E31F9BC}" type="presParOf" srcId="{5018A193-8BCE-40FF-BC90-9EB631EA3E32}" destId="{8AE9C513-7015-481A-BDB2-33EA80B341B4}" srcOrd="1" destOrd="0" presId="urn:microsoft.com/office/officeart/2005/8/layout/chevron2"/>
    <dgm:cxn modelId="{D75A59CD-D8B9-4AAF-A2E3-74E16C736C80}" type="presParOf" srcId="{5F64E5F3-7DD3-4781-BC5A-958848657C9E}" destId="{C391ADE4-11B0-4AFB-A152-17F225F997B0}" srcOrd="1" destOrd="0" presId="urn:microsoft.com/office/officeart/2005/8/layout/chevron2"/>
    <dgm:cxn modelId="{AA305AAC-739A-400C-B39E-E408BEC5ED28}" type="presParOf" srcId="{5F64E5F3-7DD3-4781-BC5A-958848657C9E}" destId="{5F13C6C6-07FF-41C1-AF5E-DE54A1D2DF50}" srcOrd="2" destOrd="0" presId="urn:microsoft.com/office/officeart/2005/8/layout/chevron2"/>
    <dgm:cxn modelId="{FB611380-A8DB-4C41-9269-7D049E5385DE}" type="presParOf" srcId="{5F13C6C6-07FF-41C1-AF5E-DE54A1D2DF50}" destId="{C60EF38A-90E1-4E92-A255-6881B054C750}" srcOrd="0" destOrd="0" presId="urn:microsoft.com/office/officeart/2005/8/layout/chevron2"/>
    <dgm:cxn modelId="{35452A12-A0F2-4B1D-88BC-78A66472AC3F}" type="presParOf" srcId="{5F13C6C6-07FF-41C1-AF5E-DE54A1D2DF50}" destId="{DC7535A9-70A6-4247-9606-99AAE6A368C0}" srcOrd="1" destOrd="0" presId="urn:microsoft.com/office/officeart/2005/8/layout/chevron2"/>
    <dgm:cxn modelId="{A687B3C8-06FA-494D-813A-ECFA786912A1}" type="presParOf" srcId="{5F64E5F3-7DD3-4781-BC5A-958848657C9E}" destId="{EB54EC02-E829-4BAA-8D50-D370CF7C31A4}" srcOrd="3" destOrd="0" presId="urn:microsoft.com/office/officeart/2005/8/layout/chevron2"/>
    <dgm:cxn modelId="{A6C0099D-D8E0-42DF-9C48-08D08F0248A2}" type="presParOf" srcId="{5F64E5F3-7DD3-4781-BC5A-958848657C9E}" destId="{0F19208E-8FF9-4923-BEA8-7D0860015FA7}" srcOrd="4" destOrd="0" presId="urn:microsoft.com/office/officeart/2005/8/layout/chevron2"/>
    <dgm:cxn modelId="{7CC2A6D3-A513-4BDA-AB1A-1C883A6FC36E}" type="presParOf" srcId="{0F19208E-8FF9-4923-BEA8-7D0860015FA7}" destId="{06ADF029-063F-44E9-B677-10B754DE90D5}" srcOrd="0" destOrd="0" presId="urn:microsoft.com/office/officeart/2005/8/layout/chevron2"/>
    <dgm:cxn modelId="{56B11AC8-1FA6-449C-AB7D-23B00E99B242}" type="presParOf" srcId="{0F19208E-8FF9-4923-BEA8-7D0860015FA7}" destId="{5EE055E1-C5EE-4508-B9BC-C14D0BEFB984}" srcOrd="1" destOrd="0" presId="urn:microsoft.com/office/officeart/2005/8/layout/chevron2"/>
    <dgm:cxn modelId="{F02ACD6F-3A7E-4547-9ACD-3ECAA7030B79}" type="presParOf" srcId="{5F64E5F3-7DD3-4781-BC5A-958848657C9E}" destId="{AE12532A-4B7F-4509-AC38-0C9A2F1B879E}" srcOrd="5" destOrd="0" presId="urn:microsoft.com/office/officeart/2005/8/layout/chevron2"/>
    <dgm:cxn modelId="{E531BD45-AC81-436E-BDB4-DF1545CC1177}" type="presParOf" srcId="{5F64E5F3-7DD3-4781-BC5A-958848657C9E}" destId="{E4B453F3-DA07-498E-826C-716890C60DE1}" srcOrd="6" destOrd="0" presId="urn:microsoft.com/office/officeart/2005/8/layout/chevron2"/>
    <dgm:cxn modelId="{DA8E7949-4DAA-4BFD-B438-BE4987811A80}" type="presParOf" srcId="{E4B453F3-DA07-498E-826C-716890C60DE1}" destId="{AF2CB1CF-FA74-4F44-8595-5E280ED15229}" srcOrd="0" destOrd="0" presId="urn:microsoft.com/office/officeart/2005/8/layout/chevron2"/>
    <dgm:cxn modelId="{20EB343B-C144-4D4F-8181-F2CB7A4293BF}" type="presParOf" srcId="{E4B453F3-DA07-498E-826C-716890C60DE1}" destId="{EF56F06A-FB05-4280-8D2A-2EFAFC04E860}" srcOrd="1" destOrd="0" presId="urn:microsoft.com/office/officeart/2005/8/layout/chevron2"/>
    <dgm:cxn modelId="{6385025D-022D-4D5F-887D-3E6876D369BE}" type="presParOf" srcId="{5F64E5F3-7DD3-4781-BC5A-958848657C9E}" destId="{A5DCC8DB-D418-4E63-AD7B-BA9AE45B5909}" srcOrd="7" destOrd="0" presId="urn:microsoft.com/office/officeart/2005/8/layout/chevron2"/>
    <dgm:cxn modelId="{CF3548E1-654C-4229-B026-B3504CBF1546}" type="presParOf" srcId="{5F64E5F3-7DD3-4781-BC5A-958848657C9E}" destId="{9A956536-B500-4557-A77A-DC637802DA7B}" srcOrd="8" destOrd="0" presId="urn:microsoft.com/office/officeart/2005/8/layout/chevron2"/>
    <dgm:cxn modelId="{9620685E-3A1D-49EA-8F3A-B8A18732815A}" type="presParOf" srcId="{9A956536-B500-4557-A77A-DC637802DA7B}" destId="{FE105DBF-A4A1-4DC8-8C3A-82A5FFB0E8C1}" srcOrd="0" destOrd="0" presId="urn:microsoft.com/office/officeart/2005/8/layout/chevron2"/>
    <dgm:cxn modelId="{06566121-1388-4221-B014-CA02B0E75BA5}" type="presParOf" srcId="{9A956536-B500-4557-A77A-DC637802DA7B}" destId="{07F12B66-2972-4139-B3CF-96F50A61200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45A364-E0C3-469B-A4F9-29CF9FCA9F8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14DB9A6-259F-4820-A4E1-4359051AC364}">
      <dgm:prSet phldrT="[Текст]"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r>
            <a:rPr lang="ro-MO" dirty="0" smtClean="0"/>
            <a:t>Dezvoltare</a:t>
          </a:r>
          <a:endParaRPr lang="en-US" dirty="0"/>
        </a:p>
      </dgm:t>
    </dgm:pt>
    <dgm:pt modelId="{9FD0136D-9C4D-4DD4-BAD4-E47B3C4FB044}" type="parTrans" cxnId="{03C2497B-9563-4786-AAF6-BC20A6A416AD}">
      <dgm:prSet/>
      <dgm:spPr/>
      <dgm:t>
        <a:bodyPr/>
        <a:lstStyle/>
        <a:p>
          <a:endParaRPr lang="en-US"/>
        </a:p>
      </dgm:t>
    </dgm:pt>
    <dgm:pt modelId="{373919F3-8F55-4563-A3C1-046CA4513D85}" type="sibTrans" cxnId="{03C2497B-9563-4786-AAF6-BC20A6A416AD}">
      <dgm:prSet/>
      <dgm:spPr/>
      <dgm:t>
        <a:bodyPr/>
        <a:lstStyle/>
        <a:p>
          <a:endParaRPr lang="en-US"/>
        </a:p>
      </dgm:t>
    </dgm:pt>
    <dgm:pt modelId="{B9245AE2-13BD-4636-BAEF-B6F93A37D279}">
      <dgm:prSet phldrT="[Текст]"/>
      <dgm:spPr/>
      <dgm:t>
        <a:bodyPr/>
        <a:lstStyle/>
        <a:p>
          <a:r>
            <a:rPr lang="ro-MO" smtClean="0"/>
            <a:t>Sustenabilitate</a:t>
          </a:r>
          <a:endParaRPr lang="en-US" dirty="0"/>
        </a:p>
      </dgm:t>
    </dgm:pt>
    <dgm:pt modelId="{F4556A1A-B456-4061-8C2F-100D1463CAAE}" type="parTrans" cxnId="{84E04204-9F16-4E15-A301-75F1E181C24F}">
      <dgm:prSet/>
      <dgm:spPr/>
      <dgm:t>
        <a:bodyPr/>
        <a:lstStyle/>
        <a:p>
          <a:endParaRPr lang="en-US"/>
        </a:p>
      </dgm:t>
    </dgm:pt>
    <dgm:pt modelId="{7915A802-0053-4813-980F-56E0BB240459}" type="sibTrans" cxnId="{84E04204-9F16-4E15-A301-75F1E181C24F}">
      <dgm:prSet/>
      <dgm:spPr/>
      <dgm:t>
        <a:bodyPr/>
        <a:lstStyle/>
        <a:p>
          <a:endParaRPr lang="en-US"/>
        </a:p>
      </dgm:t>
    </dgm:pt>
    <dgm:pt modelId="{5CF0C8D3-4502-4606-917D-93A3F26477DD}">
      <dgm:prSet phldrT="[Текст]"/>
      <dgm:spPr/>
      <dgm:t>
        <a:bodyPr/>
        <a:lstStyle/>
        <a:p>
          <a:r>
            <a:rPr lang="ro-MO" smtClean="0"/>
            <a:t>Siguranța alimentară</a:t>
          </a:r>
          <a:endParaRPr lang="en-US" dirty="0"/>
        </a:p>
      </dgm:t>
    </dgm:pt>
    <dgm:pt modelId="{1E73F31F-8B2B-4E46-B9C1-D9CF8B6EF171}" type="parTrans" cxnId="{EC44907A-FD76-41B5-B4AC-0B6D2C0072F2}">
      <dgm:prSet/>
      <dgm:spPr/>
      <dgm:t>
        <a:bodyPr/>
        <a:lstStyle/>
        <a:p>
          <a:endParaRPr lang="en-US"/>
        </a:p>
      </dgm:t>
    </dgm:pt>
    <dgm:pt modelId="{84512FB0-B817-475B-B4D5-7B6035055BFE}" type="sibTrans" cxnId="{EC44907A-FD76-41B5-B4AC-0B6D2C0072F2}">
      <dgm:prSet/>
      <dgm:spPr/>
      <dgm:t>
        <a:bodyPr/>
        <a:lstStyle/>
        <a:p>
          <a:endParaRPr lang="en-US"/>
        </a:p>
      </dgm:t>
    </dgm:pt>
    <dgm:pt modelId="{E25EBEE3-F20A-4EDB-A0FB-890BAD8C5305}">
      <dgm:prSet/>
      <dgm:spPr>
        <a:solidFill>
          <a:srgbClr val="FF9966"/>
        </a:solidFill>
        <a:ln>
          <a:solidFill>
            <a:srgbClr val="FF9966"/>
          </a:solidFill>
        </a:ln>
      </dgm:spPr>
      <dgm:t>
        <a:bodyPr/>
        <a:lstStyle/>
        <a:p>
          <a:r>
            <a:rPr lang="ro-MO" dirty="0" smtClean="0"/>
            <a:t>Sănătate publică</a:t>
          </a:r>
          <a:endParaRPr lang="en-US" dirty="0"/>
        </a:p>
      </dgm:t>
    </dgm:pt>
    <dgm:pt modelId="{667421FB-7692-48A3-9E86-532A18D8EBD1}" type="parTrans" cxnId="{228E65D9-7B58-434F-877F-0CE0F544204F}">
      <dgm:prSet/>
      <dgm:spPr/>
      <dgm:t>
        <a:bodyPr/>
        <a:lstStyle/>
        <a:p>
          <a:endParaRPr lang="en-US"/>
        </a:p>
      </dgm:t>
    </dgm:pt>
    <dgm:pt modelId="{A129C1DA-0DEE-4772-A056-E0292F054FE8}" type="sibTrans" cxnId="{228E65D9-7B58-434F-877F-0CE0F544204F}">
      <dgm:prSet/>
      <dgm:spPr/>
      <dgm:t>
        <a:bodyPr/>
        <a:lstStyle/>
        <a:p>
          <a:endParaRPr lang="en-US"/>
        </a:p>
      </dgm:t>
    </dgm:pt>
    <dgm:pt modelId="{3BAE34BE-16F6-4DD1-B8A9-2000745FCE8E}" type="pres">
      <dgm:prSet presAssocID="{5445A364-E0C3-469B-A4F9-29CF9FCA9F8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7AD6301-AE65-4F72-BCAA-CC20398ADBC0}" type="pres">
      <dgm:prSet presAssocID="{5445A364-E0C3-469B-A4F9-29CF9FCA9F8F}" presName="Name1" presStyleCnt="0"/>
      <dgm:spPr/>
    </dgm:pt>
    <dgm:pt modelId="{04E8887C-AD96-4760-822B-025DA1224B05}" type="pres">
      <dgm:prSet presAssocID="{5445A364-E0C3-469B-A4F9-29CF9FCA9F8F}" presName="cycle" presStyleCnt="0"/>
      <dgm:spPr/>
    </dgm:pt>
    <dgm:pt modelId="{5884A95A-E7DA-4CEB-98E7-AEDF8642E3FD}" type="pres">
      <dgm:prSet presAssocID="{5445A364-E0C3-469B-A4F9-29CF9FCA9F8F}" presName="srcNode" presStyleLbl="node1" presStyleIdx="0" presStyleCnt="4"/>
      <dgm:spPr/>
    </dgm:pt>
    <dgm:pt modelId="{7462FE18-E861-4C20-9CDB-DCBAA7263836}" type="pres">
      <dgm:prSet presAssocID="{5445A364-E0C3-469B-A4F9-29CF9FCA9F8F}" presName="conn" presStyleLbl="parChTrans1D2" presStyleIdx="0" presStyleCnt="1"/>
      <dgm:spPr/>
      <dgm:t>
        <a:bodyPr/>
        <a:lstStyle/>
        <a:p>
          <a:endParaRPr lang="en-US"/>
        </a:p>
      </dgm:t>
    </dgm:pt>
    <dgm:pt modelId="{83A98ED3-9EEC-4C79-AF56-A873220B9369}" type="pres">
      <dgm:prSet presAssocID="{5445A364-E0C3-469B-A4F9-29CF9FCA9F8F}" presName="extraNode" presStyleLbl="node1" presStyleIdx="0" presStyleCnt="4"/>
      <dgm:spPr/>
    </dgm:pt>
    <dgm:pt modelId="{ACD41997-F310-4BA0-B8D8-846AB30DA399}" type="pres">
      <dgm:prSet presAssocID="{5445A364-E0C3-469B-A4F9-29CF9FCA9F8F}" presName="dstNode" presStyleLbl="node1" presStyleIdx="0" presStyleCnt="4"/>
      <dgm:spPr/>
    </dgm:pt>
    <dgm:pt modelId="{D065D844-9427-4B49-AD67-23B4CA65253B}" type="pres">
      <dgm:prSet presAssocID="{214DB9A6-259F-4820-A4E1-4359051AC36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88A7A-1FC6-45DB-A701-238BFD88CE81}" type="pres">
      <dgm:prSet presAssocID="{214DB9A6-259F-4820-A4E1-4359051AC364}" presName="accent_1" presStyleCnt="0"/>
      <dgm:spPr/>
    </dgm:pt>
    <dgm:pt modelId="{E18E33C4-9F78-4FD6-8FBA-6BCCA85C6E74}" type="pres">
      <dgm:prSet presAssocID="{214DB9A6-259F-4820-A4E1-4359051AC364}" presName="accentRepeatNode" presStyleLbl="solidFgAcc1" presStyleIdx="0" presStyleCnt="4"/>
      <dgm:spPr>
        <a:ln>
          <a:solidFill>
            <a:srgbClr val="FFC000"/>
          </a:solidFill>
        </a:ln>
      </dgm:spPr>
    </dgm:pt>
    <dgm:pt modelId="{18AAD53F-E054-429E-946A-4D1064467B5F}" type="pres">
      <dgm:prSet presAssocID="{B9245AE2-13BD-4636-BAEF-B6F93A37D279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CA4C6B-8697-4DAB-8303-97ACB58770D5}" type="pres">
      <dgm:prSet presAssocID="{B9245AE2-13BD-4636-BAEF-B6F93A37D279}" presName="accent_2" presStyleCnt="0"/>
      <dgm:spPr/>
    </dgm:pt>
    <dgm:pt modelId="{B855D5F0-F125-4DCC-96A8-71E504BFAA8B}" type="pres">
      <dgm:prSet presAssocID="{B9245AE2-13BD-4636-BAEF-B6F93A37D279}" presName="accentRepeatNode" presStyleLbl="solidFgAcc1" presStyleIdx="1" presStyleCnt="4"/>
      <dgm:spPr/>
    </dgm:pt>
    <dgm:pt modelId="{15D87F85-0916-458B-B3DC-5A7C5720D03D}" type="pres">
      <dgm:prSet presAssocID="{5CF0C8D3-4502-4606-917D-93A3F26477D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11E767-78C8-4DBE-87F0-F749714574AB}" type="pres">
      <dgm:prSet presAssocID="{5CF0C8D3-4502-4606-917D-93A3F26477DD}" presName="accent_3" presStyleCnt="0"/>
      <dgm:spPr/>
    </dgm:pt>
    <dgm:pt modelId="{BC604C2A-C4F1-4943-97A5-1CC3675C69A0}" type="pres">
      <dgm:prSet presAssocID="{5CF0C8D3-4502-4606-917D-93A3F26477DD}" presName="accentRepeatNode" presStyleLbl="solidFgAcc1" presStyleIdx="2" presStyleCnt="4"/>
      <dgm:spPr/>
    </dgm:pt>
    <dgm:pt modelId="{A6020617-EB7D-4A8C-A7AE-1680E2A9D5D2}" type="pres">
      <dgm:prSet presAssocID="{E25EBEE3-F20A-4EDB-A0FB-890BAD8C5305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853894-96A7-44CA-B8BE-5E914E862E57}" type="pres">
      <dgm:prSet presAssocID="{E25EBEE3-F20A-4EDB-A0FB-890BAD8C5305}" presName="accent_4" presStyleCnt="0"/>
      <dgm:spPr/>
    </dgm:pt>
    <dgm:pt modelId="{F7B802E7-1F8B-4EF0-9F0E-AE72524D536A}" type="pres">
      <dgm:prSet presAssocID="{E25EBEE3-F20A-4EDB-A0FB-890BAD8C5305}" presName="accentRepeatNode" presStyleLbl="solidFgAcc1" presStyleIdx="3" presStyleCnt="4"/>
      <dgm:spPr>
        <a:ln>
          <a:solidFill>
            <a:srgbClr val="FF9966"/>
          </a:solidFill>
        </a:ln>
      </dgm:spPr>
    </dgm:pt>
  </dgm:ptLst>
  <dgm:cxnLst>
    <dgm:cxn modelId="{7C8C405C-A03C-4A7F-BFED-8C7A92B9C268}" type="presOf" srcId="{373919F3-8F55-4563-A3C1-046CA4513D85}" destId="{7462FE18-E861-4C20-9CDB-DCBAA7263836}" srcOrd="0" destOrd="0" presId="urn:microsoft.com/office/officeart/2008/layout/VerticalCurvedList"/>
    <dgm:cxn modelId="{228E65D9-7B58-434F-877F-0CE0F544204F}" srcId="{5445A364-E0C3-469B-A4F9-29CF9FCA9F8F}" destId="{E25EBEE3-F20A-4EDB-A0FB-890BAD8C5305}" srcOrd="3" destOrd="0" parTransId="{667421FB-7692-48A3-9E86-532A18D8EBD1}" sibTransId="{A129C1DA-0DEE-4772-A056-E0292F054FE8}"/>
    <dgm:cxn modelId="{8405810F-81A1-4593-A09E-60CDFB3372E3}" type="presOf" srcId="{214DB9A6-259F-4820-A4E1-4359051AC364}" destId="{D065D844-9427-4B49-AD67-23B4CA65253B}" srcOrd="0" destOrd="0" presId="urn:microsoft.com/office/officeart/2008/layout/VerticalCurvedList"/>
    <dgm:cxn modelId="{45501C81-5943-440B-94D0-269C7A20D878}" type="presOf" srcId="{5445A364-E0C3-469B-A4F9-29CF9FCA9F8F}" destId="{3BAE34BE-16F6-4DD1-B8A9-2000745FCE8E}" srcOrd="0" destOrd="0" presId="urn:microsoft.com/office/officeart/2008/layout/VerticalCurvedList"/>
    <dgm:cxn modelId="{84E04204-9F16-4E15-A301-75F1E181C24F}" srcId="{5445A364-E0C3-469B-A4F9-29CF9FCA9F8F}" destId="{B9245AE2-13BD-4636-BAEF-B6F93A37D279}" srcOrd="1" destOrd="0" parTransId="{F4556A1A-B456-4061-8C2F-100D1463CAAE}" sibTransId="{7915A802-0053-4813-980F-56E0BB240459}"/>
    <dgm:cxn modelId="{F34231A7-7D79-49B1-B52F-B91ADFD76C70}" type="presOf" srcId="{E25EBEE3-F20A-4EDB-A0FB-890BAD8C5305}" destId="{A6020617-EB7D-4A8C-A7AE-1680E2A9D5D2}" srcOrd="0" destOrd="0" presId="urn:microsoft.com/office/officeart/2008/layout/VerticalCurvedList"/>
    <dgm:cxn modelId="{EC44907A-FD76-41B5-B4AC-0B6D2C0072F2}" srcId="{5445A364-E0C3-469B-A4F9-29CF9FCA9F8F}" destId="{5CF0C8D3-4502-4606-917D-93A3F26477DD}" srcOrd="2" destOrd="0" parTransId="{1E73F31F-8B2B-4E46-B9C1-D9CF8B6EF171}" sibTransId="{84512FB0-B817-475B-B4D5-7B6035055BFE}"/>
    <dgm:cxn modelId="{611ADDC7-95F5-45E5-B11C-828575BEB770}" type="presOf" srcId="{5CF0C8D3-4502-4606-917D-93A3F26477DD}" destId="{15D87F85-0916-458B-B3DC-5A7C5720D03D}" srcOrd="0" destOrd="0" presId="urn:microsoft.com/office/officeart/2008/layout/VerticalCurvedList"/>
    <dgm:cxn modelId="{754AC11F-EFDB-4A9E-B51B-FB9D63EDCCCA}" type="presOf" srcId="{B9245AE2-13BD-4636-BAEF-B6F93A37D279}" destId="{18AAD53F-E054-429E-946A-4D1064467B5F}" srcOrd="0" destOrd="0" presId="urn:microsoft.com/office/officeart/2008/layout/VerticalCurvedList"/>
    <dgm:cxn modelId="{03C2497B-9563-4786-AAF6-BC20A6A416AD}" srcId="{5445A364-E0C3-469B-A4F9-29CF9FCA9F8F}" destId="{214DB9A6-259F-4820-A4E1-4359051AC364}" srcOrd="0" destOrd="0" parTransId="{9FD0136D-9C4D-4DD4-BAD4-E47B3C4FB044}" sibTransId="{373919F3-8F55-4563-A3C1-046CA4513D85}"/>
    <dgm:cxn modelId="{3C51F8DC-314E-48CD-82E0-DCF72E10C31B}" type="presParOf" srcId="{3BAE34BE-16F6-4DD1-B8A9-2000745FCE8E}" destId="{57AD6301-AE65-4F72-BCAA-CC20398ADBC0}" srcOrd="0" destOrd="0" presId="urn:microsoft.com/office/officeart/2008/layout/VerticalCurvedList"/>
    <dgm:cxn modelId="{100C3FAD-3FD3-4A13-A57C-E6EC028CAE74}" type="presParOf" srcId="{57AD6301-AE65-4F72-BCAA-CC20398ADBC0}" destId="{04E8887C-AD96-4760-822B-025DA1224B05}" srcOrd="0" destOrd="0" presId="urn:microsoft.com/office/officeart/2008/layout/VerticalCurvedList"/>
    <dgm:cxn modelId="{147726C4-1525-426E-B5FB-52533D6896D4}" type="presParOf" srcId="{04E8887C-AD96-4760-822B-025DA1224B05}" destId="{5884A95A-E7DA-4CEB-98E7-AEDF8642E3FD}" srcOrd="0" destOrd="0" presId="urn:microsoft.com/office/officeart/2008/layout/VerticalCurvedList"/>
    <dgm:cxn modelId="{0D688D0A-1954-43BF-805B-8C41E8E008B2}" type="presParOf" srcId="{04E8887C-AD96-4760-822B-025DA1224B05}" destId="{7462FE18-E861-4C20-9CDB-DCBAA7263836}" srcOrd="1" destOrd="0" presId="urn:microsoft.com/office/officeart/2008/layout/VerticalCurvedList"/>
    <dgm:cxn modelId="{CFD7671B-ED98-474F-9D4D-604FE2E4F85C}" type="presParOf" srcId="{04E8887C-AD96-4760-822B-025DA1224B05}" destId="{83A98ED3-9EEC-4C79-AF56-A873220B9369}" srcOrd="2" destOrd="0" presId="urn:microsoft.com/office/officeart/2008/layout/VerticalCurvedList"/>
    <dgm:cxn modelId="{48C7A473-FB2A-4DD4-BE81-119567415417}" type="presParOf" srcId="{04E8887C-AD96-4760-822B-025DA1224B05}" destId="{ACD41997-F310-4BA0-B8D8-846AB30DA399}" srcOrd="3" destOrd="0" presId="urn:microsoft.com/office/officeart/2008/layout/VerticalCurvedList"/>
    <dgm:cxn modelId="{9160E2E6-FB45-416C-8404-8429EF7FF21C}" type="presParOf" srcId="{57AD6301-AE65-4F72-BCAA-CC20398ADBC0}" destId="{D065D844-9427-4B49-AD67-23B4CA65253B}" srcOrd="1" destOrd="0" presId="urn:microsoft.com/office/officeart/2008/layout/VerticalCurvedList"/>
    <dgm:cxn modelId="{1811EA01-6366-4E56-A7E0-25B9562451AA}" type="presParOf" srcId="{57AD6301-AE65-4F72-BCAA-CC20398ADBC0}" destId="{F1788A7A-1FC6-45DB-A701-238BFD88CE81}" srcOrd="2" destOrd="0" presId="urn:microsoft.com/office/officeart/2008/layout/VerticalCurvedList"/>
    <dgm:cxn modelId="{99FBCD9A-3A56-437F-A4B5-3AC00EBEC394}" type="presParOf" srcId="{F1788A7A-1FC6-45DB-A701-238BFD88CE81}" destId="{E18E33C4-9F78-4FD6-8FBA-6BCCA85C6E74}" srcOrd="0" destOrd="0" presId="urn:microsoft.com/office/officeart/2008/layout/VerticalCurvedList"/>
    <dgm:cxn modelId="{477297FD-A87F-4FD4-B1A8-39F70144B23B}" type="presParOf" srcId="{57AD6301-AE65-4F72-BCAA-CC20398ADBC0}" destId="{18AAD53F-E054-429E-946A-4D1064467B5F}" srcOrd="3" destOrd="0" presId="urn:microsoft.com/office/officeart/2008/layout/VerticalCurvedList"/>
    <dgm:cxn modelId="{0CDF7FAB-217D-4299-BB72-13177925E13C}" type="presParOf" srcId="{57AD6301-AE65-4F72-BCAA-CC20398ADBC0}" destId="{D5CA4C6B-8697-4DAB-8303-97ACB58770D5}" srcOrd="4" destOrd="0" presId="urn:microsoft.com/office/officeart/2008/layout/VerticalCurvedList"/>
    <dgm:cxn modelId="{E28171F9-7545-4329-830C-7B3429C4D478}" type="presParOf" srcId="{D5CA4C6B-8697-4DAB-8303-97ACB58770D5}" destId="{B855D5F0-F125-4DCC-96A8-71E504BFAA8B}" srcOrd="0" destOrd="0" presId="urn:microsoft.com/office/officeart/2008/layout/VerticalCurvedList"/>
    <dgm:cxn modelId="{9149EC7C-34F2-4306-A9DB-F623B20E4387}" type="presParOf" srcId="{57AD6301-AE65-4F72-BCAA-CC20398ADBC0}" destId="{15D87F85-0916-458B-B3DC-5A7C5720D03D}" srcOrd="5" destOrd="0" presId="urn:microsoft.com/office/officeart/2008/layout/VerticalCurvedList"/>
    <dgm:cxn modelId="{9DDBEDA7-CBB7-402F-B69D-D5422D8DFDFB}" type="presParOf" srcId="{57AD6301-AE65-4F72-BCAA-CC20398ADBC0}" destId="{8711E767-78C8-4DBE-87F0-F749714574AB}" srcOrd="6" destOrd="0" presId="urn:microsoft.com/office/officeart/2008/layout/VerticalCurvedList"/>
    <dgm:cxn modelId="{80680F1D-8526-489E-877C-460E16B3838E}" type="presParOf" srcId="{8711E767-78C8-4DBE-87F0-F749714574AB}" destId="{BC604C2A-C4F1-4943-97A5-1CC3675C69A0}" srcOrd="0" destOrd="0" presId="urn:microsoft.com/office/officeart/2008/layout/VerticalCurvedList"/>
    <dgm:cxn modelId="{7BEA425C-E6CB-44FF-B319-1732FB0F3FDD}" type="presParOf" srcId="{57AD6301-AE65-4F72-BCAA-CC20398ADBC0}" destId="{A6020617-EB7D-4A8C-A7AE-1680E2A9D5D2}" srcOrd="7" destOrd="0" presId="urn:microsoft.com/office/officeart/2008/layout/VerticalCurvedList"/>
    <dgm:cxn modelId="{58ABF7EE-68DF-4607-B4EE-96780716B059}" type="presParOf" srcId="{57AD6301-AE65-4F72-BCAA-CC20398ADBC0}" destId="{66853894-96A7-44CA-B8BE-5E914E862E57}" srcOrd="8" destOrd="0" presId="urn:microsoft.com/office/officeart/2008/layout/VerticalCurvedList"/>
    <dgm:cxn modelId="{E36F866C-C4F9-4A80-87BD-A5E1A53D68B5}" type="presParOf" srcId="{66853894-96A7-44CA-B8BE-5E914E862E57}" destId="{F7B802E7-1F8B-4EF0-9F0E-AE72524D536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F64AE-3493-4232-9055-A4D9AE90C0DC}">
      <dsp:nvSpPr>
        <dsp:cNvPr id="0" name=""/>
        <dsp:cNvSpPr/>
      </dsp:nvSpPr>
      <dsp:spPr>
        <a:xfrm rot="5400000">
          <a:off x="-165208" y="166107"/>
          <a:ext cx="1101391" cy="77097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1.</a:t>
          </a:r>
          <a:endParaRPr lang="en-US" sz="2200" kern="1200" dirty="0"/>
        </a:p>
      </dsp:txBody>
      <dsp:txXfrm rot="-5400000">
        <a:off x="1" y="386385"/>
        <a:ext cx="770974" cy="330417"/>
      </dsp:txXfrm>
    </dsp:sp>
    <dsp:sp modelId="{8AE9C513-7015-481A-BDB2-33EA80B341B4}">
      <dsp:nvSpPr>
        <dsp:cNvPr id="0" name=""/>
        <dsp:cNvSpPr/>
      </dsp:nvSpPr>
      <dsp:spPr>
        <a:xfrm rot="5400000">
          <a:off x="3951970" y="-3180097"/>
          <a:ext cx="715904" cy="70778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300" kern="1200" dirty="0" smtClean="0"/>
            <a:t>Obiectul de studiu, obiectivele și sarcinile microbiologiei.</a:t>
          </a:r>
          <a:endParaRPr lang="en-US" sz="2300" kern="1200" dirty="0"/>
        </a:p>
      </dsp:txBody>
      <dsp:txXfrm rot="-5400000">
        <a:off x="770974" y="35847"/>
        <a:ext cx="7042949" cy="646008"/>
      </dsp:txXfrm>
    </dsp:sp>
    <dsp:sp modelId="{C60EF38A-90E1-4E92-A255-6881B054C750}">
      <dsp:nvSpPr>
        <dsp:cNvPr id="0" name=""/>
        <dsp:cNvSpPr/>
      </dsp:nvSpPr>
      <dsp:spPr>
        <a:xfrm rot="5400000">
          <a:off x="-165208" y="1150450"/>
          <a:ext cx="1101391" cy="770974"/>
        </a:xfrm>
        <a:prstGeom prst="chevron">
          <a:avLst/>
        </a:prstGeom>
        <a:solidFill>
          <a:schemeClr val="accent2">
            <a:hueOff val="1620697"/>
            <a:satOff val="6188"/>
            <a:lumOff val="0"/>
            <a:alphaOff val="0"/>
          </a:schemeClr>
        </a:solidFill>
        <a:ln w="25400" cap="flat" cmpd="sng" algn="ctr">
          <a:solidFill>
            <a:schemeClr val="accent2">
              <a:hueOff val="1620697"/>
              <a:satOff val="6188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2.</a:t>
          </a:r>
          <a:endParaRPr lang="en-US" sz="2200" kern="1200" dirty="0"/>
        </a:p>
      </dsp:txBody>
      <dsp:txXfrm rot="-5400000">
        <a:off x="1" y="1370728"/>
        <a:ext cx="770974" cy="330417"/>
      </dsp:txXfrm>
    </dsp:sp>
    <dsp:sp modelId="{DC7535A9-70A6-4247-9606-99AAE6A368C0}">
      <dsp:nvSpPr>
        <dsp:cNvPr id="0" name=""/>
        <dsp:cNvSpPr/>
      </dsp:nvSpPr>
      <dsp:spPr>
        <a:xfrm rot="5400000">
          <a:off x="3951970" y="-2195755"/>
          <a:ext cx="715904" cy="70778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620697"/>
              <a:satOff val="6188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300" kern="1200" dirty="0" smtClean="0"/>
            <a:t>Metodele de cercetare în microbiologie.</a:t>
          </a:r>
          <a:endParaRPr lang="en-US" sz="2300" kern="1200" dirty="0"/>
        </a:p>
      </dsp:txBody>
      <dsp:txXfrm rot="-5400000">
        <a:off x="770974" y="1020189"/>
        <a:ext cx="7042949" cy="646008"/>
      </dsp:txXfrm>
    </dsp:sp>
    <dsp:sp modelId="{06ADF029-063F-44E9-B677-10B754DE90D5}">
      <dsp:nvSpPr>
        <dsp:cNvPr id="0" name=""/>
        <dsp:cNvSpPr/>
      </dsp:nvSpPr>
      <dsp:spPr>
        <a:xfrm rot="5400000">
          <a:off x="-165208" y="2134792"/>
          <a:ext cx="1101391" cy="770974"/>
        </a:xfrm>
        <a:prstGeom prst="chevron">
          <a:avLst/>
        </a:prstGeom>
        <a:solidFill>
          <a:schemeClr val="accent2">
            <a:hueOff val="3241393"/>
            <a:satOff val="12376"/>
            <a:lumOff val="0"/>
            <a:alphaOff val="0"/>
          </a:schemeClr>
        </a:solidFill>
        <a:ln w="25400" cap="flat" cmpd="sng" algn="ctr">
          <a:solidFill>
            <a:schemeClr val="accent2">
              <a:hueOff val="3241393"/>
              <a:satOff val="1237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3.</a:t>
          </a:r>
          <a:endParaRPr lang="en-US" sz="2200" kern="1200" dirty="0"/>
        </a:p>
      </dsp:txBody>
      <dsp:txXfrm rot="-5400000">
        <a:off x="1" y="2355070"/>
        <a:ext cx="770974" cy="330417"/>
      </dsp:txXfrm>
    </dsp:sp>
    <dsp:sp modelId="{5EE055E1-C5EE-4508-B9BC-C14D0BEFB984}">
      <dsp:nvSpPr>
        <dsp:cNvPr id="0" name=""/>
        <dsp:cNvSpPr/>
      </dsp:nvSpPr>
      <dsp:spPr>
        <a:xfrm rot="5400000">
          <a:off x="3951970" y="-1211412"/>
          <a:ext cx="715904" cy="70778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241393"/>
              <a:satOff val="12376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300" kern="1200" dirty="0" smtClean="0"/>
            <a:t>Interacţiunea microbiologiei cu alte discipline.</a:t>
          </a:r>
          <a:endParaRPr lang="en-US" sz="2300" kern="1200" dirty="0"/>
        </a:p>
      </dsp:txBody>
      <dsp:txXfrm rot="-5400000">
        <a:off x="770974" y="2004532"/>
        <a:ext cx="7042949" cy="646008"/>
      </dsp:txXfrm>
    </dsp:sp>
    <dsp:sp modelId="{AF2CB1CF-FA74-4F44-8595-5E280ED15229}">
      <dsp:nvSpPr>
        <dsp:cNvPr id="0" name=""/>
        <dsp:cNvSpPr/>
      </dsp:nvSpPr>
      <dsp:spPr>
        <a:xfrm rot="5400000">
          <a:off x="-165208" y="3119135"/>
          <a:ext cx="1101391" cy="770974"/>
        </a:xfrm>
        <a:prstGeom prst="chevron">
          <a:avLst/>
        </a:prstGeom>
        <a:solidFill>
          <a:schemeClr val="accent2">
            <a:hueOff val="4862090"/>
            <a:satOff val="18565"/>
            <a:lumOff val="0"/>
            <a:alphaOff val="0"/>
          </a:schemeClr>
        </a:solidFill>
        <a:ln w="25400" cap="flat" cmpd="sng" algn="ctr">
          <a:solidFill>
            <a:schemeClr val="accent2">
              <a:hueOff val="4862090"/>
              <a:satOff val="1856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smtClean="0"/>
            <a:t>4.</a:t>
          </a:r>
          <a:endParaRPr lang="en-US" sz="2200" kern="1200" dirty="0"/>
        </a:p>
      </dsp:txBody>
      <dsp:txXfrm rot="-5400000">
        <a:off x="1" y="3339413"/>
        <a:ext cx="770974" cy="330417"/>
      </dsp:txXfrm>
    </dsp:sp>
    <dsp:sp modelId="{EF56F06A-FB05-4280-8D2A-2EFAFC04E860}">
      <dsp:nvSpPr>
        <dsp:cNvPr id="0" name=""/>
        <dsp:cNvSpPr/>
      </dsp:nvSpPr>
      <dsp:spPr>
        <a:xfrm rot="5400000">
          <a:off x="3951970" y="-227069"/>
          <a:ext cx="715904" cy="70778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862090"/>
              <a:satOff val="18565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300" kern="1200" dirty="0" smtClean="0"/>
            <a:t>File din istorie. Personalității notorii.</a:t>
          </a:r>
          <a:endParaRPr lang="en-US" sz="2300" kern="1200" dirty="0"/>
        </a:p>
      </dsp:txBody>
      <dsp:txXfrm rot="-5400000">
        <a:off x="770974" y="2988875"/>
        <a:ext cx="7042949" cy="646008"/>
      </dsp:txXfrm>
    </dsp:sp>
    <dsp:sp modelId="{FE105DBF-A4A1-4DC8-8C3A-82A5FFB0E8C1}">
      <dsp:nvSpPr>
        <dsp:cNvPr id="0" name=""/>
        <dsp:cNvSpPr/>
      </dsp:nvSpPr>
      <dsp:spPr>
        <a:xfrm rot="5400000">
          <a:off x="-165208" y="4103478"/>
          <a:ext cx="1101391" cy="770974"/>
        </a:xfrm>
        <a:prstGeom prst="chevron">
          <a:avLst/>
        </a:prstGeom>
        <a:solidFill>
          <a:schemeClr val="accent2">
            <a:hueOff val="6482786"/>
            <a:satOff val="24753"/>
            <a:lumOff val="0"/>
            <a:alphaOff val="0"/>
          </a:schemeClr>
        </a:solidFill>
        <a:ln w="25400" cap="flat" cmpd="sng" algn="ctr">
          <a:solidFill>
            <a:schemeClr val="accent2">
              <a:hueOff val="6482786"/>
              <a:satOff val="24753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5.</a:t>
          </a:r>
          <a:endParaRPr lang="en-US" sz="2200" kern="1200" dirty="0"/>
        </a:p>
      </dsp:txBody>
      <dsp:txXfrm rot="-5400000">
        <a:off x="1" y="4323756"/>
        <a:ext cx="770974" cy="330417"/>
      </dsp:txXfrm>
    </dsp:sp>
    <dsp:sp modelId="{07F12B66-2972-4139-B3CF-96F50A612004}">
      <dsp:nvSpPr>
        <dsp:cNvPr id="0" name=""/>
        <dsp:cNvSpPr/>
      </dsp:nvSpPr>
      <dsp:spPr>
        <a:xfrm rot="5400000">
          <a:off x="3951970" y="757272"/>
          <a:ext cx="715904" cy="70778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6482786"/>
              <a:satOff val="24753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vi-VN" sz="2300" kern="1200" dirty="0" smtClean="0"/>
            <a:t>Dezvoltarea microbiologiei în Republica Moldova.</a:t>
          </a:r>
          <a:endParaRPr lang="en-US" sz="2300" kern="1200" dirty="0"/>
        </a:p>
      </dsp:txBody>
      <dsp:txXfrm rot="-5400000">
        <a:off x="770974" y="3973216"/>
        <a:ext cx="7042949" cy="6460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2FE18-E861-4C20-9CDB-DCBAA7263836}">
      <dsp:nvSpPr>
        <dsp:cNvPr id="0" name=""/>
        <dsp:cNvSpPr/>
      </dsp:nvSpPr>
      <dsp:spPr>
        <a:xfrm>
          <a:off x="-5108011" y="-782500"/>
          <a:ext cx="6083025" cy="6083025"/>
        </a:xfrm>
        <a:prstGeom prst="blockArc">
          <a:avLst>
            <a:gd name="adj1" fmla="val 18900000"/>
            <a:gd name="adj2" fmla="val 2700000"/>
            <a:gd name="adj3" fmla="val 355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5D844-9427-4B49-AD67-23B4CA65253B}">
      <dsp:nvSpPr>
        <dsp:cNvPr id="0" name=""/>
        <dsp:cNvSpPr/>
      </dsp:nvSpPr>
      <dsp:spPr>
        <a:xfrm>
          <a:off x="510528" y="347345"/>
          <a:ext cx="3261619" cy="695052"/>
        </a:xfrm>
        <a:prstGeom prst="rect">
          <a:avLst/>
        </a:prstGeom>
        <a:solidFill>
          <a:srgbClr val="FFC000"/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69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MO" sz="2200" kern="1200" dirty="0" smtClean="0"/>
            <a:t>Dezvoltare</a:t>
          </a:r>
          <a:endParaRPr lang="en-US" sz="2200" kern="1200" dirty="0"/>
        </a:p>
      </dsp:txBody>
      <dsp:txXfrm>
        <a:off x="510528" y="347345"/>
        <a:ext cx="3261619" cy="695052"/>
      </dsp:txXfrm>
    </dsp:sp>
    <dsp:sp modelId="{E18E33C4-9F78-4FD6-8FBA-6BCCA85C6E74}">
      <dsp:nvSpPr>
        <dsp:cNvPr id="0" name=""/>
        <dsp:cNvSpPr/>
      </dsp:nvSpPr>
      <dsp:spPr>
        <a:xfrm>
          <a:off x="76120" y="260464"/>
          <a:ext cx="868816" cy="868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AAD53F-E054-429E-946A-4D1064467B5F}">
      <dsp:nvSpPr>
        <dsp:cNvPr id="0" name=""/>
        <dsp:cNvSpPr/>
      </dsp:nvSpPr>
      <dsp:spPr>
        <a:xfrm>
          <a:off x="909017" y="1390105"/>
          <a:ext cx="2863129" cy="695052"/>
        </a:xfrm>
        <a:prstGeom prst="rect">
          <a:avLst/>
        </a:prstGeom>
        <a:solidFill>
          <a:schemeClr val="accent2">
            <a:hueOff val="-6082767"/>
            <a:satOff val="-30684"/>
            <a:lumOff val="25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69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MO" sz="2200" kern="1200" smtClean="0"/>
            <a:t>Sustenabilitate</a:t>
          </a:r>
          <a:endParaRPr lang="en-US" sz="2200" kern="1200" dirty="0"/>
        </a:p>
      </dsp:txBody>
      <dsp:txXfrm>
        <a:off x="909017" y="1390105"/>
        <a:ext cx="2863129" cy="695052"/>
      </dsp:txXfrm>
    </dsp:sp>
    <dsp:sp modelId="{B855D5F0-F125-4DCC-96A8-71E504BFAA8B}">
      <dsp:nvSpPr>
        <dsp:cNvPr id="0" name=""/>
        <dsp:cNvSpPr/>
      </dsp:nvSpPr>
      <dsp:spPr>
        <a:xfrm>
          <a:off x="474609" y="1303224"/>
          <a:ext cx="868816" cy="868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6082767"/>
              <a:satOff val="-30684"/>
              <a:lumOff val="2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D87F85-0916-458B-B3DC-5A7C5720D03D}">
      <dsp:nvSpPr>
        <dsp:cNvPr id="0" name=""/>
        <dsp:cNvSpPr/>
      </dsp:nvSpPr>
      <dsp:spPr>
        <a:xfrm>
          <a:off x="909017" y="2432866"/>
          <a:ext cx="2863129" cy="695052"/>
        </a:xfrm>
        <a:prstGeom prst="rect">
          <a:avLst/>
        </a:prstGeom>
        <a:solidFill>
          <a:schemeClr val="accent2">
            <a:hueOff val="-12165534"/>
            <a:satOff val="-61368"/>
            <a:lumOff val="501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69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MO" sz="2200" kern="1200" smtClean="0"/>
            <a:t>Siguranța alimentară</a:t>
          </a:r>
          <a:endParaRPr lang="en-US" sz="2200" kern="1200" dirty="0"/>
        </a:p>
      </dsp:txBody>
      <dsp:txXfrm>
        <a:off x="909017" y="2432866"/>
        <a:ext cx="2863129" cy="695052"/>
      </dsp:txXfrm>
    </dsp:sp>
    <dsp:sp modelId="{BC604C2A-C4F1-4943-97A5-1CC3675C69A0}">
      <dsp:nvSpPr>
        <dsp:cNvPr id="0" name=""/>
        <dsp:cNvSpPr/>
      </dsp:nvSpPr>
      <dsp:spPr>
        <a:xfrm>
          <a:off x="474609" y="2345984"/>
          <a:ext cx="868816" cy="868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2165534"/>
              <a:satOff val="-61368"/>
              <a:lumOff val="501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020617-EB7D-4A8C-A7AE-1680E2A9D5D2}">
      <dsp:nvSpPr>
        <dsp:cNvPr id="0" name=""/>
        <dsp:cNvSpPr/>
      </dsp:nvSpPr>
      <dsp:spPr>
        <a:xfrm>
          <a:off x="510528" y="3475626"/>
          <a:ext cx="3261619" cy="695052"/>
        </a:xfrm>
        <a:prstGeom prst="rect">
          <a:avLst/>
        </a:prstGeom>
        <a:solidFill>
          <a:srgbClr val="FF9966"/>
        </a:solidFill>
        <a:ln w="25400" cap="flat" cmpd="sng" algn="ctr">
          <a:solidFill>
            <a:srgbClr val="FF99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169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MO" sz="2200" kern="1200" dirty="0" smtClean="0"/>
            <a:t>Sănătate publică</a:t>
          </a:r>
          <a:endParaRPr lang="en-US" sz="2200" kern="1200" dirty="0"/>
        </a:p>
      </dsp:txBody>
      <dsp:txXfrm>
        <a:off x="510528" y="3475626"/>
        <a:ext cx="3261619" cy="695052"/>
      </dsp:txXfrm>
    </dsp:sp>
    <dsp:sp modelId="{F7B802E7-1F8B-4EF0-9F0E-AE72524D536A}">
      <dsp:nvSpPr>
        <dsp:cNvPr id="0" name=""/>
        <dsp:cNvSpPr/>
      </dsp:nvSpPr>
      <dsp:spPr>
        <a:xfrm>
          <a:off x="76120" y="3388744"/>
          <a:ext cx="868816" cy="868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996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002947-BC6D-4172-865C-D15D65D8FDDD}" type="datetimeFigureOut">
              <a:rPr lang="ro-RO"/>
              <a:pPr>
                <a:defRPr/>
              </a:pPr>
              <a:t>01.02.2022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o-R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ro-R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23E2768-40DA-49C6-AA75-0BAA764C4B45}" type="slidenum">
              <a:rPr lang="ro-RO" altLang="ro-RO"/>
              <a:pPr/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40204005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2BBFAE3-A9C5-4F4E-AB66-2AE9EDF91DD7}" type="slidenum">
              <a:rPr lang="ro-RO" altLang="ro-RO"/>
              <a:pPr/>
              <a:t>1</a:t>
            </a:fld>
            <a:endParaRPr lang="ro-RO" altLang="ro-RO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62CE090-4DAD-4353-86EC-253C538A6691}" type="slidenum">
              <a:rPr lang="ro-RO" altLang="ro-RO"/>
              <a:pPr/>
              <a:t>3</a:t>
            </a:fld>
            <a:endParaRPr lang="ro-RO" altLang="ro-RO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B23EB4A-A6B0-4780-828D-0EA6A72E41A5}" type="slidenum">
              <a:rPr lang="ro-RO" altLang="ro-RO"/>
              <a:pPr/>
              <a:t>5</a:t>
            </a:fld>
            <a:endParaRPr lang="ro-RO" altLang="ro-RO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B23EB4A-A6B0-4780-828D-0EA6A72E41A5}" type="slidenum">
              <a:rPr lang="ro-RO" altLang="ro-RO"/>
              <a:pPr/>
              <a:t>6</a:t>
            </a:fld>
            <a:endParaRPr lang="ro-RO" altLang="ro-RO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B23EB4A-A6B0-4780-828D-0EA6A72E41A5}" type="slidenum">
              <a:rPr lang="ro-RO" altLang="ro-RO"/>
              <a:pPr/>
              <a:t>7</a:t>
            </a:fld>
            <a:endParaRPr lang="ro-RO" altLang="ro-RO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DBD0AF8-10D1-4DDD-81D8-4CD76ADBBBD2}" type="slidenum">
              <a:rPr lang="ro-RO" altLang="ro-RO"/>
              <a:pPr/>
              <a:t>8</a:t>
            </a:fld>
            <a:endParaRPr lang="ro-RO" altLang="ro-RO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F2B427B-4DF9-4F55-BCA7-5811413F523F}" type="slidenum">
              <a:rPr lang="ro-RO" altLang="ro-RO"/>
              <a:pPr/>
              <a:t>9</a:t>
            </a:fld>
            <a:endParaRPr lang="ro-RO" altLang="ro-RO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F3D0F86-42DD-43A1-91FB-B9FAC0D66605}" type="slidenum">
              <a:rPr lang="ro-RO" altLang="ro-RO"/>
              <a:pPr/>
              <a:t>10</a:t>
            </a:fld>
            <a:endParaRPr lang="ro-RO" altLang="ro-RO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F3D0F86-42DD-43A1-91FB-B9FAC0D66605}" type="slidenum">
              <a:rPr lang="ro-RO" altLang="ro-RO"/>
              <a:pPr/>
              <a:t>11</a:t>
            </a:fld>
            <a:endParaRPr lang="ro-RO" altLang="ro-RO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F3D0F86-42DD-43A1-91FB-B9FAC0D66605}" type="slidenum">
              <a:rPr lang="ro-RO" altLang="ro-RO"/>
              <a:pPr/>
              <a:t>12</a:t>
            </a:fld>
            <a:endParaRPr lang="ro-RO" altLang="ro-RO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o-R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15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altLang="ro-RO" noProof="0"/>
              <a:t>Click to edit Master title style</a:t>
            </a:r>
          </a:p>
        </p:txBody>
      </p:sp>
      <p:sp>
        <p:nvSpPr>
          <p:cNvPr id="215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en-GB" altLang="ro-RO" noProof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7A8F3-827E-4266-AA3C-64E19CCD2DC3}" type="slidenum">
              <a:rPr lang="en-GB" altLang="ro-RO"/>
              <a:pPr/>
              <a:t>‹#›</a:t>
            </a:fld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344078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57636-28BF-4152-B70E-1335AE1B27E4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2935738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05AB5-C224-40D6-8031-1830893D6A03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383740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4ED3-F294-4B75-AEF6-97AAC219167B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421327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2D9147-8E18-47E5-8279-32F3CD1E24B7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2292638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A2973-E061-45F5-95A9-602236086E82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1822229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24D05-F2BA-4DC2-AB76-3E83E5C95D86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220352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BD584-8A4D-464C-B38A-6DDF61DC7CD8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80646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6F4E3-9456-4C65-8704-72EDC4E038D5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4066340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67951-642C-418A-ABDF-E3440B69ABF6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356446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7B962-56CE-45D2-A99D-62663D575A58}" type="slidenum">
              <a:rPr lang="en-GB" altLang="ro-RO"/>
              <a:pPr/>
              <a:t>‹#›</a:t>
            </a:fld>
            <a:endParaRPr lang="en-GB" altLang="ro-RO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/>
          </a:p>
        </p:txBody>
      </p:sp>
    </p:spTree>
    <p:extLst>
      <p:ext uri="{BB962C8B-B14F-4D97-AF65-F5344CB8AC3E}">
        <p14:creationId xmlns:p14="http://schemas.microsoft.com/office/powerpoint/2010/main" val="3113364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15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altLang="ro-RO" noProof="0"/>
              <a:t>Click to edit Master title style</a:t>
            </a:r>
          </a:p>
        </p:txBody>
      </p:sp>
      <p:sp>
        <p:nvSpPr>
          <p:cNvPr id="215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en-GB" altLang="ro-RO" noProof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7A8F3-827E-4266-AA3C-64E19CCD2DC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849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57636-28BF-4152-B70E-1335AE1B27E4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289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05AB5-C224-40D6-8031-1830893D6A0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823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4ED3-F294-4B75-AEF6-97AAC219167B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948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2D9147-8E18-47E5-8279-32F3CD1E24B7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930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A2973-E061-45F5-95A9-602236086E82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36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24D05-F2BA-4DC2-AB76-3E83E5C95D8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216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BD584-8A4D-464C-B38A-6DDF61DC7CD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674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6F4E3-9456-4C65-8704-72EDC4E038D5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14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67951-642C-418A-ABDF-E3440B69ABF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909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7B962-56CE-45D2-A99D-62663D575A5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25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15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altLang="ro-RO" noProof="0"/>
              <a:t>Click to edit Master title style</a:t>
            </a:r>
          </a:p>
        </p:txBody>
      </p:sp>
      <p:sp>
        <p:nvSpPr>
          <p:cNvPr id="215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en-GB" altLang="ro-RO" noProof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7A8F3-827E-4266-AA3C-64E19CCD2DC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527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57636-28BF-4152-B70E-1335AE1B27E4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0914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05AB5-C224-40D6-8031-1830893D6A0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2368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4ED3-F294-4B75-AEF6-97AAC219167B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181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2D9147-8E18-47E5-8279-32F3CD1E24B7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9258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A2973-E061-45F5-95A9-602236086E82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475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24D05-F2BA-4DC2-AB76-3E83E5C95D8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641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BD584-8A4D-464C-B38A-6DDF61DC7CD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438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6F4E3-9456-4C65-8704-72EDC4E038D5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5488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67951-642C-418A-ABDF-E3440B69ABF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127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7B962-56CE-45D2-A99D-62663D575A5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7964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15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altLang="ro-RO" noProof="0"/>
              <a:t>Click to edit Master title style</a:t>
            </a:r>
          </a:p>
        </p:txBody>
      </p:sp>
      <p:sp>
        <p:nvSpPr>
          <p:cNvPr id="215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en-GB" altLang="ro-RO" noProof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7A8F3-827E-4266-AA3C-64E19CCD2DC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832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57636-28BF-4152-B70E-1335AE1B27E4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793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05AB5-C224-40D6-8031-1830893D6A0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428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4ED3-F294-4B75-AEF6-97AAC219167B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5569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2D9147-8E18-47E5-8279-32F3CD1E24B7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5071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A2973-E061-45F5-95A9-602236086E82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5200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24D05-F2BA-4DC2-AB76-3E83E5C95D8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096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BD584-8A4D-464C-B38A-6DDF61DC7CD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8776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6F4E3-9456-4C65-8704-72EDC4E038D5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6742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67951-642C-418A-ABDF-E3440B69ABF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987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7B962-56CE-45D2-A99D-62663D575A5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6069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15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altLang="ro-RO" noProof="0"/>
              <a:t>Click to edit Master title style</a:t>
            </a:r>
          </a:p>
        </p:txBody>
      </p:sp>
      <p:sp>
        <p:nvSpPr>
          <p:cNvPr id="215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en-GB" altLang="ro-RO" noProof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7A8F3-827E-4266-AA3C-64E19CCD2DC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54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57636-28BF-4152-B70E-1335AE1B27E4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0007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05AB5-C224-40D6-8031-1830893D6A0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6902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4ED3-F294-4B75-AEF6-97AAC219167B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6508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2D9147-8E18-47E5-8279-32F3CD1E24B7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977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A2973-E061-45F5-95A9-602236086E82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2807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24D05-F2BA-4DC2-AB76-3E83E5C95D8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9683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BD584-8A4D-464C-B38A-6DDF61DC7CD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469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6F4E3-9456-4C65-8704-72EDC4E038D5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2682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67951-642C-418A-ABDF-E3440B69ABF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6611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7B962-56CE-45D2-A99D-62663D575A5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7799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15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altLang="ro-RO" noProof="0"/>
              <a:t>Click to edit Master title style</a:t>
            </a:r>
          </a:p>
        </p:txBody>
      </p:sp>
      <p:sp>
        <p:nvSpPr>
          <p:cNvPr id="215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en-GB" altLang="ro-RO" noProof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7A8F3-827E-4266-AA3C-64E19CCD2DC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6179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57636-28BF-4152-B70E-1335AE1B27E4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568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05AB5-C224-40D6-8031-1830893D6A0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7755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4ED3-F294-4B75-AEF6-97AAC219167B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627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2D9147-8E18-47E5-8279-32F3CD1E24B7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7479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A2973-E061-45F5-95A9-602236086E82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787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24D05-F2BA-4DC2-AB76-3E83E5C95D8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050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BD584-8A4D-464C-B38A-6DDF61DC7CD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470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6F4E3-9456-4C65-8704-72EDC4E038D5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2709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67951-642C-418A-ABDF-E3440B69ABF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9940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7B962-56CE-45D2-A99D-62663D575A5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980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ro-RO" altLang="ro-RO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152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altLang="ro-RO" noProof="0"/>
              <a:t>Click to edit Master title style</a:t>
            </a:r>
          </a:p>
        </p:txBody>
      </p:sp>
      <p:sp>
        <p:nvSpPr>
          <p:cNvPr id="2152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en-GB" altLang="ro-RO" noProof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57A8F3-827E-4266-AA3C-64E19CCD2DC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2139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57636-28BF-4152-B70E-1335AE1B27E4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3878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05AB5-C224-40D6-8031-1830893D6A03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744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4ED3-F294-4B75-AEF6-97AAC219167B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6447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2D9147-8E18-47E5-8279-32F3CD1E24B7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543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A2973-E061-45F5-95A9-602236086E82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1219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24D05-F2BA-4DC2-AB76-3E83E5C95D8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775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BD584-8A4D-464C-B38A-6DDF61DC7CD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7074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06F4E3-9456-4C65-8704-72EDC4E038D5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1052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967951-642C-418A-ABDF-E3440B69ABF6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95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F7B962-56CE-45D2-A99D-62663D575A5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5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A557ECF-61B5-4228-876E-7079175FB788}" type="slidenum">
              <a:rPr lang="en-GB" altLang="ro-RO"/>
              <a:pPr/>
              <a:t>‹#›</a:t>
            </a:fld>
            <a:endParaRPr lang="en-GB" altLang="ro-RO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text styles</a:t>
            </a:r>
          </a:p>
          <a:p>
            <a:pPr lvl="1"/>
            <a:r>
              <a:rPr lang="en-GB" altLang="ro-RO" smtClean="0"/>
              <a:t>Second level</a:t>
            </a:r>
          </a:p>
          <a:p>
            <a:pPr lvl="2"/>
            <a:r>
              <a:rPr lang="en-GB" altLang="ro-RO" smtClean="0"/>
              <a:t>Third level</a:t>
            </a:r>
          </a:p>
          <a:p>
            <a:pPr lvl="3"/>
            <a:r>
              <a:rPr lang="en-GB" altLang="ro-RO" smtClean="0"/>
              <a:t>Fourth level</a:t>
            </a:r>
          </a:p>
          <a:p>
            <a:pPr lvl="4"/>
            <a:r>
              <a:rPr lang="en-GB" altLang="ro-RO" smtClean="0"/>
              <a:t>Fifth level</a:t>
            </a:r>
          </a:p>
        </p:txBody>
      </p:sp>
      <p:sp>
        <p:nvSpPr>
          <p:cNvPr id="204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A557ECF-61B5-4228-876E-7079175FB78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text styles</a:t>
            </a:r>
          </a:p>
          <a:p>
            <a:pPr lvl="1"/>
            <a:r>
              <a:rPr lang="en-GB" altLang="ro-RO" smtClean="0"/>
              <a:t>Second level</a:t>
            </a:r>
          </a:p>
          <a:p>
            <a:pPr lvl="2"/>
            <a:r>
              <a:rPr lang="en-GB" altLang="ro-RO" smtClean="0"/>
              <a:t>Third level</a:t>
            </a:r>
          </a:p>
          <a:p>
            <a:pPr lvl="3"/>
            <a:r>
              <a:rPr lang="en-GB" altLang="ro-RO" smtClean="0"/>
              <a:t>Fourth level</a:t>
            </a:r>
          </a:p>
          <a:p>
            <a:pPr lvl="4"/>
            <a:r>
              <a:rPr lang="en-GB" altLang="ro-RO" smtClean="0"/>
              <a:t>Fifth level</a:t>
            </a:r>
          </a:p>
        </p:txBody>
      </p:sp>
      <p:sp>
        <p:nvSpPr>
          <p:cNvPr id="204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85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A557ECF-61B5-4228-876E-7079175FB78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text styles</a:t>
            </a:r>
          </a:p>
          <a:p>
            <a:pPr lvl="1"/>
            <a:r>
              <a:rPr lang="en-GB" altLang="ro-RO" smtClean="0"/>
              <a:t>Second level</a:t>
            </a:r>
          </a:p>
          <a:p>
            <a:pPr lvl="2"/>
            <a:r>
              <a:rPr lang="en-GB" altLang="ro-RO" smtClean="0"/>
              <a:t>Third level</a:t>
            </a:r>
          </a:p>
          <a:p>
            <a:pPr lvl="3"/>
            <a:r>
              <a:rPr lang="en-GB" altLang="ro-RO" smtClean="0"/>
              <a:t>Fourth level</a:t>
            </a:r>
          </a:p>
          <a:p>
            <a:pPr lvl="4"/>
            <a:r>
              <a:rPr lang="en-GB" altLang="ro-RO" smtClean="0"/>
              <a:t>Fifth level</a:t>
            </a:r>
          </a:p>
        </p:txBody>
      </p:sp>
      <p:sp>
        <p:nvSpPr>
          <p:cNvPr id="204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61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A557ECF-61B5-4228-876E-7079175FB78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text styles</a:t>
            </a:r>
          </a:p>
          <a:p>
            <a:pPr lvl="1"/>
            <a:r>
              <a:rPr lang="en-GB" altLang="ro-RO" smtClean="0"/>
              <a:t>Second level</a:t>
            </a:r>
          </a:p>
          <a:p>
            <a:pPr lvl="2"/>
            <a:r>
              <a:rPr lang="en-GB" altLang="ro-RO" smtClean="0"/>
              <a:t>Third level</a:t>
            </a:r>
          </a:p>
          <a:p>
            <a:pPr lvl="3"/>
            <a:r>
              <a:rPr lang="en-GB" altLang="ro-RO" smtClean="0"/>
              <a:t>Fourth level</a:t>
            </a:r>
          </a:p>
          <a:p>
            <a:pPr lvl="4"/>
            <a:r>
              <a:rPr lang="en-GB" altLang="ro-RO" smtClean="0"/>
              <a:t>Fifth level</a:t>
            </a:r>
          </a:p>
        </p:txBody>
      </p:sp>
      <p:sp>
        <p:nvSpPr>
          <p:cNvPr id="204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14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A557ECF-61B5-4228-876E-7079175FB78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text styles</a:t>
            </a:r>
          </a:p>
          <a:p>
            <a:pPr lvl="1"/>
            <a:r>
              <a:rPr lang="en-GB" altLang="ro-RO" smtClean="0"/>
              <a:t>Second level</a:t>
            </a:r>
          </a:p>
          <a:p>
            <a:pPr lvl="2"/>
            <a:r>
              <a:rPr lang="en-GB" altLang="ro-RO" smtClean="0"/>
              <a:t>Third level</a:t>
            </a:r>
          </a:p>
          <a:p>
            <a:pPr lvl="3"/>
            <a:r>
              <a:rPr lang="en-GB" altLang="ro-RO" smtClean="0"/>
              <a:t>Fourth level</a:t>
            </a:r>
          </a:p>
          <a:p>
            <a:pPr lvl="4"/>
            <a:r>
              <a:rPr lang="en-GB" altLang="ro-RO" smtClean="0"/>
              <a:t>Fifth level</a:t>
            </a:r>
          </a:p>
        </p:txBody>
      </p:sp>
      <p:sp>
        <p:nvSpPr>
          <p:cNvPr id="204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89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A557ECF-61B5-4228-876E-7079175FB78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text styles</a:t>
            </a:r>
          </a:p>
          <a:p>
            <a:pPr lvl="1"/>
            <a:r>
              <a:rPr lang="en-GB" altLang="ro-RO" smtClean="0"/>
              <a:t>Second level</a:t>
            </a:r>
          </a:p>
          <a:p>
            <a:pPr lvl="2"/>
            <a:r>
              <a:rPr lang="en-GB" altLang="ro-RO" smtClean="0"/>
              <a:t>Third level</a:t>
            </a:r>
          </a:p>
          <a:p>
            <a:pPr lvl="3"/>
            <a:r>
              <a:rPr lang="en-GB" altLang="ro-RO" smtClean="0"/>
              <a:t>Fourth level</a:t>
            </a:r>
          </a:p>
          <a:p>
            <a:pPr lvl="4"/>
            <a:r>
              <a:rPr lang="en-GB" altLang="ro-RO" smtClean="0"/>
              <a:t>Fifth level</a:t>
            </a:r>
          </a:p>
        </p:txBody>
      </p:sp>
      <p:sp>
        <p:nvSpPr>
          <p:cNvPr id="204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A557ECF-61B5-4228-876E-7079175FB788}" type="slidenum">
              <a:rPr lang="en-GB" altLang="ro-RO">
                <a:solidFill>
                  <a:srgbClr val="000000"/>
                </a:solidFill>
              </a:rPr>
              <a:pPr/>
              <a:t>‹#›</a:t>
            </a:fld>
            <a:endParaRPr lang="en-GB" altLang="ro-RO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006666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o-RO" altLang="ro-RO">
                <a:solidFill>
                  <a:srgbClr val="9DC2D7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o-RO" smtClean="0"/>
              <a:t>Click to edit Master text styles</a:t>
            </a:r>
          </a:p>
          <a:p>
            <a:pPr lvl="1"/>
            <a:r>
              <a:rPr lang="en-GB" altLang="ro-RO" smtClean="0"/>
              <a:t>Second level</a:t>
            </a:r>
          </a:p>
          <a:p>
            <a:pPr lvl="2"/>
            <a:r>
              <a:rPr lang="en-GB" altLang="ro-RO" smtClean="0"/>
              <a:t>Third level</a:t>
            </a:r>
          </a:p>
          <a:p>
            <a:pPr lvl="3"/>
            <a:r>
              <a:rPr lang="en-GB" altLang="ro-RO" smtClean="0"/>
              <a:t>Fourth level</a:t>
            </a:r>
          </a:p>
          <a:p>
            <a:pPr lvl="4"/>
            <a:r>
              <a:rPr lang="en-GB" altLang="ro-RO" smtClean="0"/>
              <a:t>Fifth level</a:t>
            </a:r>
          </a:p>
        </p:txBody>
      </p:sp>
      <p:sp>
        <p:nvSpPr>
          <p:cNvPr id="2049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ro-R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78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namoldovan.msu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57.xml"/><Relationship Id="rId1" Type="http://schemas.openxmlformats.org/officeDocument/2006/relationships/themeOverride" Target="../theme/themeOverride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ro-MO" altLang="ro-RO" dirty="0" smtClean="0"/>
              <a:t>Modulul 1. </a:t>
            </a:r>
            <a:r>
              <a:rPr lang="en-US" altLang="ro-RO" dirty="0" smtClean="0"/>
              <a:t>MICROBIOLOGIA CA </a:t>
            </a:r>
            <a:r>
              <a:rPr lang="ro-MO" altLang="ro-RO" dirty="0" smtClean="0"/>
              <a:t>Ș</a:t>
            </a:r>
            <a:r>
              <a:rPr lang="en-US" altLang="ro-RO" dirty="0" smtClean="0"/>
              <a:t>TIIN</a:t>
            </a:r>
            <a:r>
              <a:rPr lang="ro-MO" altLang="ro-RO" dirty="0" smtClean="0"/>
              <a:t>ȚĂ</a:t>
            </a:r>
            <a:endParaRPr lang="ro-RO" altLang="ro-RO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27784" y="4581128"/>
            <a:ext cx="6408712" cy="2276872"/>
          </a:xfrm>
        </p:spPr>
        <p:txBody>
          <a:bodyPr/>
          <a:lstStyle/>
          <a:p>
            <a:pPr algn="ctr" eaLnBrk="1" hangingPunct="1"/>
            <a:r>
              <a:rPr lang="en-US" altLang="ro-RO" sz="2800" dirty="0" smtClean="0"/>
              <a:t>Anna Moldovan, </a:t>
            </a:r>
          </a:p>
          <a:p>
            <a:pPr algn="ctr" eaLnBrk="1" hangingPunct="1"/>
            <a:r>
              <a:rPr lang="en-US" altLang="ro-RO" sz="2800" dirty="0" smtClean="0"/>
              <a:t>dr. </a:t>
            </a:r>
            <a:r>
              <a:rPr lang="ro-RO" altLang="ro-RO" sz="2800" dirty="0" smtClean="0"/>
              <a:t>șt. biol</a:t>
            </a:r>
            <a:r>
              <a:rPr lang="en-US" altLang="ro-RO" sz="2800" dirty="0" smtClean="0"/>
              <a:t>, lector </a:t>
            </a:r>
            <a:r>
              <a:rPr lang="en-US" altLang="ro-RO" sz="2800" dirty="0" err="1" smtClean="0"/>
              <a:t>univ.</a:t>
            </a:r>
            <a:endParaRPr lang="ro-MO" altLang="ro-RO" sz="2800" dirty="0" smtClean="0"/>
          </a:p>
          <a:p>
            <a:pPr algn="ctr" eaLnBrk="1" hangingPunct="1"/>
            <a:endParaRPr lang="ro-MO" altLang="ro-RO" sz="2800" dirty="0"/>
          </a:p>
          <a:p>
            <a:pPr algn="ctr" eaLnBrk="1" hangingPunct="1"/>
            <a:r>
              <a:rPr lang="ro-MO" altLang="ro-RO" sz="2000" dirty="0" smtClean="0">
                <a:hlinkClick r:id="rId3"/>
              </a:rPr>
              <a:t>annamoldovan.msu@gmail.com</a:t>
            </a:r>
            <a:endParaRPr lang="ro-MO" altLang="ro-RO" sz="2000" dirty="0" smtClean="0"/>
          </a:p>
          <a:p>
            <a:pPr algn="ctr" eaLnBrk="1" hangingPunct="1"/>
            <a:r>
              <a:rPr lang="ro-MO" altLang="ro-RO" sz="2000" dirty="0" smtClean="0"/>
              <a:t>+373 67 181990</a:t>
            </a:r>
            <a:endParaRPr lang="en-US" altLang="ro-R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51565931"/>
              </p:ext>
            </p:extLst>
          </p:nvPr>
        </p:nvGraphicFramePr>
        <p:xfrm>
          <a:off x="755576" y="1124744"/>
          <a:ext cx="784887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06133" y="116632"/>
            <a:ext cx="395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O" altLang="ro-RO" b="1" dirty="0" smtClean="0"/>
              <a:t>Modulul 1. </a:t>
            </a:r>
            <a:r>
              <a:rPr lang="en-US" altLang="ro-RO" b="1" dirty="0" err="1" smtClean="0"/>
              <a:t>Microbiologia</a:t>
            </a:r>
            <a:r>
              <a:rPr lang="en-US" altLang="ro-RO" b="1" dirty="0" smtClean="0"/>
              <a:t> </a:t>
            </a:r>
            <a:r>
              <a:rPr lang="en-US" altLang="ro-RO" b="1" dirty="0" err="1" smtClean="0"/>
              <a:t>ca</a:t>
            </a:r>
            <a:r>
              <a:rPr lang="en-US" altLang="ro-RO" b="1" dirty="0" smtClean="0"/>
              <a:t> </a:t>
            </a:r>
            <a:r>
              <a:rPr lang="ro-MO" altLang="ro-RO" b="1" dirty="0" smtClean="0"/>
              <a:t>ș</a:t>
            </a:r>
            <a:r>
              <a:rPr lang="en-US" altLang="ro-RO" b="1" dirty="0" err="1" smtClean="0"/>
              <a:t>tiin</a:t>
            </a:r>
            <a:r>
              <a:rPr lang="ro-MO" altLang="ro-RO" b="1" dirty="0" smtClean="0"/>
              <a:t>ță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5798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7975" y="1988840"/>
            <a:ext cx="822960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en-US" altLang="ro-RO" sz="2400" b="1" dirty="0" err="1" smtClean="0"/>
              <a:t>Microbiologie</a:t>
            </a:r>
            <a:r>
              <a:rPr lang="en-US" altLang="ro-RO" sz="2400" dirty="0" smtClean="0"/>
              <a:t> (</a:t>
            </a:r>
            <a:r>
              <a:rPr lang="en-US" altLang="ro-RO" sz="2400" i="1" dirty="0" smtClean="0"/>
              <a:t>micro</a:t>
            </a:r>
            <a:r>
              <a:rPr lang="en-US" altLang="ro-RO" sz="2400" dirty="0" smtClean="0"/>
              <a:t> = </a:t>
            </a:r>
            <a:r>
              <a:rPr lang="en-US" altLang="ro-RO" sz="2400" dirty="0" err="1" smtClean="0"/>
              <a:t>mic</a:t>
            </a:r>
            <a:r>
              <a:rPr lang="en-US" altLang="ro-RO" sz="2400" dirty="0" smtClean="0"/>
              <a:t>; </a:t>
            </a:r>
            <a:r>
              <a:rPr lang="en-US" altLang="ro-RO" sz="2400" i="1" dirty="0" smtClean="0"/>
              <a:t>bios</a:t>
            </a:r>
            <a:r>
              <a:rPr lang="en-US" altLang="ro-RO" sz="2400" dirty="0" smtClean="0"/>
              <a:t> = </a:t>
            </a:r>
            <a:r>
              <a:rPr lang="en-US" altLang="ro-RO" sz="2400" dirty="0" err="1" smtClean="0"/>
              <a:t>viaţă</a:t>
            </a:r>
            <a:r>
              <a:rPr lang="en-US" altLang="ro-RO" sz="2400" dirty="0" smtClean="0"/>
              <a:t> ; </a:t>
            </a:r>
            <a:r>
              <a:rPr lang="ro-RO" altLang="ro-RO" sz="2400" i="1" dirty="0" smtClean="0"/>
              <a:t>logos</a:t>
            </a:r>
            <a:r>
              <a:rPr lang="en-US" altLang="ro-RO" sz="2400" dirty="0" smtClean="0"/>
              <a:t> = </a:t>
            </a:r>
            <a:r>
              <a:rPr lang="ro-RO" altLang="ro-RO" sz="2400" dirty="0" smtClean="0"/>
              <a:t>ştiinţă</a:t>
            </a:r>
            <a:r>
              <a:rPr lang="en-US" altLang="ro-RO" sz="2400" dirty="0" smtClean="0"/>
              <a:t>)</a:t>
            </a:r>
            <a:r>
              <a:rPr lang="ro-MO" altLang="ro-RO" sz="2400" dirty="0" smtClean="0"/>
              <a:t>,</a:t>
            </a:r>
            <a:endParaRPr lang="en-US" altLang="ro-RO" sz="2400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ro-RO" altLang="ro-RO" sz="2400" dirty="0" smtClean="0"/>
              <a:t>preocupată de studiul microorganismelor </a:t>
            </a:r>
            <a:endParaRPr lang="en-US" altLang="ro-RO" sz="2400" dirty="0" smtClean="0"/>
          </a:p>
          <a:p>
            <a:pPr lvl="2" eaLnBrk="1" hangingPunct="1">
              <a:buFont typeface="Wingdings" pitchFamily="2" charset="2"/>
              <a:buChar char="ü"/>
            </a:pPr>
            <a:r>
              <a:rPr lang="ro-RO" altLang="ro-RO" dirty="0" smtClean="0"/>
              <a:t>invizibil</a:t>
            </a:r>
            <a:r>
              <a:rPr lang="en-US" altLang="ro-RO" dirty="0" smtClean="0"/>
              <a:t>e</a:t>
            </a:r>
            <a:r>
              <a:rPr lang="ro-RO" altLang="ro-RO" dirty="0" smtClean="0"/>
              <a:t> cu ochiul liber!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altLang="ro-RO" sz="2400" dirty="0" smtClean="0"/>
              <a:t>l</a:t>
            </a:r>
            <a:r>
              <a:rPr lang="ro-RO" altLang="ro-RO" sz="2400" dirty="0" smtClean="0"/>
              <a:t>umea microorganismelor: diversă! 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ro-RO" altLang="ro-RO" dirty="0" smtClean="0"/>
              <a:t>organisme celulare: </a:t>
            </a:r>
          </a:p>
          <a:p>
            <a:pPr lvl="3" eaLnBrk="1" hangingPunct="1">
              <a:buFont typeface="Wingdings" pitchFamily="2" charset="2"/>
              <a:buChar char="ü"/>
            </a:pPr>
            <a:r>
              <a:rPr lang="ro-RO" altLang="ro-RO" sz="2400" dirty="0" smtClean="0"/>
              <a:t>monocelulare: protozoare, fungi şi bacterii, </a:t>
            </a:r>
          </a:p>
          <a:p>
            <a:pPr lvl="3" eaLnBrk="1" hangingPunct="1">
              <a:buFont typeface="Wingdings" pitchFamily="2" charset="2"/>
              <a:buChar char="ü"/>
            </a:pPr>
            <a:r>
              <a:rPr lang="ro-RO" altLang="ro-RO" sz="2400" dirty="0" smtClean="0"/>
              <a:t>pluricelulare:  helminţi, 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altLang="ro-RO" dirty="0" smtClean="0"/>
              <a:t>STRUCTURI</a:t>
            </a:r>
            <a:r>
              <a:rPr lang="ro-RO" altLang="ro-RO" dirty="0" smtClean="0"/>
              <a:t> acelulare: virusurile, viroizi, prioni. </a:t>
            </a:r>
            <a:endParaRPr lang="en-US" altLang="ro-RO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06133" y="116632"/>
            <a:ext cx="35429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O" altLang="ro-RO" sz="1600" b="1" dirty="0" smtClean="0"/>
              <a:t>Modulul 1. </a:t>
            </a:r>
            <a:r>
              <a:rPr lang="en-US" altLang="ro-RO" sz="1600" b="1" dirty="0" err="1" smtClean="0"/>
              <a:t>Microbiologia</a:t>
            </a:r>
            <a:r>
              <a:rPr lang="en-US" altLang="ro-RO" sz="1600" b="1" dirty="0" smtClean="0"/>
              <a:t> </a:t>
            </a:r>
            <a:r>
              <a:rPr lang="en-US" altLang="ro-RO" sz="1600" b="1" dirty="0" err="1" smtClean="0"/>
              <a:t>ca</a:t>
            </a:r>
            <a:r>
              <a:rPr lang="en-US" altLang="ro-RO" sz="1600" b="1" dirty="0" smtClean="0"/>
              <a:t> </a:t>
            </a:r>
            <a:r>
              <a:rPr lang="ro-MO" altLang="ro-RO" sz="1600" b="1" dirty="0" smtClean="0"/>
              <a:t>ș</a:t>
            </a:r>
            <a:r>
              <a:rPr lang="en-US" altLang="ro-RO" sz="1600" b="1" dirty="0" err="1" smtClean="0"/>
              <a:t>tiin</a:t>
            </a:r>
            <a:r>
              <a:rPr lang="ro-MO" altLang="ro-RO" sz="1600" b="1" dirty="0" smtClean="0"/>
              <a:t>ță</a:t>
            </a:r>
            <a:endParaRPr lang="en-US" sz="1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22028"/>
            <a:ext cx="85527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o-MO" sz="2800" dirty="0" smtClean="0">
                <a:solidFill>
                  <a:srgbClr val="C00000"/>
                </a:solidFill>
              </a:rPr>
              <a:t>1.1 </a:t>
            </a:r>
            <a:r>
              <a:rPr lang="vi-VN" sz="2800" dirty="0" smtClean="0">
                <a:solidFill>
                  <a:srgbClr val="C00000"/>
                </a:solidFill>
              </a:rPr>
              <a:t>Obiectul de studiu, obiectivele și sarcinile microbiologiei.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" name="AutoShape 5" descr="Microorganism - Free of Charge Creative Commons Post it Note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7" descr="Microorganism - Free of Charge Creative Commons Post it Note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9" descr="Microorganism - Free of Charge Creative Commons Post it Note imag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790">
            <a:off x="6453727" y="2895008"/>
            <a:ext cx="2343853" cy="153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Types of Microorganisms | Microb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81681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688" y="6258798"/>
            <a:ext cx="24052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o-MO" sz="1600" dirty="0" smtClean="0"/>
              <a:t>Microscopie electronică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5651376"/>
            <a:ext cx="24052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o-MO" sz="1600" dirty="0" smtClean="0"/>
              <a:t>Microscopie optică</a:t>
            </a:r>
            <a:endParaRPr lang="en-US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42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7975" y="1988840"/>
            <a:ext cx="8229600" cy="79208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o-RO" altLang="ro-RO" sz="2800" dirty="0" smtClean="0"/>
              <a:t>1.</a:t>
            </a:r>
            <a:r>
              <a:rPr lang="ro-RO" altLang="ro-RO" sz="2800" b="1" dirty="0" smtClean="0"/>
              <a:t>ubiquitare</a:t>
            </a:r>
            <a:r>
              <a:rPr lang="ro-RO" altLang="ro-RO" sz="2800" dirty="0" smtClean="0"/>
              <a:t>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o-RO" altLang="ro-RO" sz="2800" b="1" dirty="0" smtClean="0"/>
          </a:p>
          <a:p>
            <a:pPr marL="0" indent="0" eaLnBrk="1" hangingPunct="1"/>
            <a:endParaRPr lang="en-US" altLang="ro-RO" sz="2800" dirty="0" smtClean="0"/>
          </a:p>
        </p:txBody>
      </p:sp>
      <p:sp>
        <p:nvSpPr>
          <p:cNvPr id="10244" name="AutoShape 6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10245" name="AutoShape 8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10246" name="AutoShape 10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2" name="AutoShape 2" descr="Kilauea Lava Lake | A view of the summit lava lake at dusk o… | Flick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18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56490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5" descr="Imagine gratuită: fierbinte, primăvară, yellowsto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18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508" y="255557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8" descr="Microbiome | Researchers at NIH's National Human Genome Rese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1" descr="File:Nitrogen fixation Fabaceae en.svg - Wikimedia Common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4" descr="Party in the intestines vector illustration | Public domain vector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1875" name="Picture 19" descr="Soil Microbes | Microbes in the soil are central players con… | Flick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191" y="2555574"/>
            <a:ext cx="2353053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1" descr="File:Microorganisms in a drop of seawater.jpg - Wikimedia Common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1878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99" y="4496247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1880" name="Picture 24" descr="Plant microbiome - Wikiped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547" y="4741858"/>
            <a:ext cx="1694898" cy="189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6" descr="Spider &amp; Entomopathogenic fungus, Ophiocordyceps englerian… | Flickr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1883" name="Picture 2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191" y="4805088"/>
            <a:ext cx="2353053" cy="183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421196" y="671239"/>
            <a:ext cx="8229600" cy="86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ro-RO" sz="2800" b="1" dirty="0" smtClean="0">
                <a:solidFill>
                  <a:srgbClr val="002060"/>
                </a:solidFill>
              </a:rPr>
              <a:t>PARTICULARITĂŢILE MICROORGANISMELOR</a:t>
            </a:r>
            <a:endParaRPr lang="en-US" altLang="ro-RO" sz="2800" b="1" dirty="0" smtClean="0">
              <a:solidFill>
                <a:srgbClr val="00206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5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7975" y="1988840"/>
            <a:ext cx="8229600" cy="79208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o-RO" altLang="ro-RO" sz="2800" dirty="0" smtClean="0"/>
              <a:t>2.</a:t>
            </a:r>
            <a:r>
              <a:rPr lang="ro-RO" altLang="ro-RO" sz="2800" b="1" dirty="0" smtClean="0"/>
              <a:t>agenţi etiologici </a:t>
            </a:r>
            <a:endParaRPr lang="ro-RO" altLang="ro-RO" sz="2800" dirty="0" smtClean="0"/>
          </a:p>
          <a:p>
            <a:pPr marL="0" indent="0" eaLnBrk="1" hangingPunct="1">
              <a:buFont typeface="Wingdings" pitchFamily="2" charset="2"/>
              <a:buNone/>
            </a:pPr>
            <a:r>
              <a:rPr lang="ro-RO" altLang="ro-RO" sz="2800" dirty="0" smtClean="0"/>
              <a:t>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o-RO" altLang="ro-RO" sz="2800" b="1" dirty="0" smtClean="0"/>
          </a:p>
          <a:p>
            <a:pPr marL="0" indent="0" eaLnBrk="1" hangingPunct="1"/>
            <a:endParaRPr lang="en-US" altLang="ro-RO" sz="2800" dirty="0" smtClean="0"/>
          </a:p>
        </p:txBody>
      </p:sp>
      <p:sp>
        <p:nvSpPr>
          <p:cNvPr id="10244" name="AutoShape 6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10245" name="AutoShape 8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10246" name="AutoShape 10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2" name="AutoShape 2" descr="Kilauea Lava Lake | A view of the summit lava lake at dusk o… | Flick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5" descr="Imagine gratuită: fierbinte, primăvară, yellowsto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Microbiome | Researchers at NIH's National Human Genome Rese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1" descr="File:Nitrogen fixation Fabaceae en.svg - Wikimedia Common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4" descr="Party in the intestines vector illustration | Public domain vector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1" descr="File:Microorganisms in a drop of seawater.jpg - Wikimedia Common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26" descr="Spider &amp; Entomopathogenic fungus, Ophiocordyceps englerian… | Flickr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547" y="2924944"/>
            <a:ext cx="4966770" cy="265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421196" y="671239"/>
            <a:ext cx="8229600" cy="86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ro-RO" sz="2800" b="1" dirty="0" smtClean="0">
                <a:solidFill>
                  <a:srgbClr val="002060"/>
                </a:solidFill>
              </a:rPr>
              <a:t>PARTICULARITĂŢILE MICROORGANISMELOR</a:t>
            </a:r>
            <a:endParaRPr lang="en-US" altLang="ro-RO" sz="2800" b="1" dirty="0" smtClean="0">
              <a:solidFill>
                <a:srgbClr val="00206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9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7975" y="1988840"/>
            <a:ext cx="8229600" cy="79208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o-RO" altLang="ro-RO" sz="2800" dirty="0" smtClean="0"/>
              <a:t>3.</a:t>
            </a:r>
            <a:r>
              <a:rPr lang="ro-RO" altLang="ro-RO" sz="2800" b="1" dirty="0" smtClean="0"/>
              <a:t>model</a:t>
            </a:r>
            <a:r>
              <a:rPr lang="ro-RO" altLang="ro-RO" sz="2800" dirty="0" smtClean="0"/>
              <a:t> în cercetări fundamentale</a:t>
            </a:r>
            <a:endParaRPr lang="en-US" altLang="ro-RO" sz="2800" dirty="0" smtClean="0"/>
          </a:p>
          <a:p>
            <a:pPr marL="0" indent="0" eaLnBrk="1" hangingPunct="1">
              <a:buFont typeface="Wingdings" pitchFamily="2" charset="2"/>
              <a:buNone/>
            </a:pPr>
            <a:r>
              <a:rPr lang="ro-RO" altLang="ro-RO" sz="2800" dirty="0" smtClean="0"/>
              <a:t>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ro-RO" altLang="ro-RO" sz="2800" b="1" dirty="0" smtClean="0"/>
          </a:p>
          <a:p>
            <a:pPr marL="0" indent="0" eaLnBrk="1" hangingPunct="1"/>
            <a:endParaRPr lang="en-US" altLang="ro-RO" sz="2800" dirty="0" smtClean="0"/>
          </a:p>
        </p:txBody>
      </p:sp>
      <p:sp>
        <p:nvSpPr>
          <p:cNvPr id="10244" name="AutoShape 6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10245" name="AutoShape 8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10246" name="AutoShape 10" descr="9k="/>
          <p:cNvSpPr>
            <a:spLocks noChangeAspect="1" noChangeArrowheads="1"/>
          </p:cNvSpPr>
          <p:nvPr/>
        </p:nvSpPr>
        <p:spPr bwMode="auto">
          <a:xfrm>
            <a:off x="0" y="-254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o-RO" altLang="ro-RO"/>
          </a:p>
        </p:txBody>
      </p:sp>
      <p:sp>
        <p:nvSpPr>
          <p:cNvPr id="2" name="AutoShape 2" descr="Kilauea Lava Lake | A view of the summit lava lake at dusk o… | Flick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5" descr="Imagine gratuită: fierbinte, primăvară, yellowsto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Microbiome | Researchers at NIH's National Human Genome Rese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1" descr="File:Nitrogen fixation Fabaceae en.svg - Wikimedia Common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4" descr="Party in the intestines vector illustration | Public domain vector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1" descr="File:Microorganisms in a drop of seawater.jpg - Wikimedia Common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26" descr="Spider &amp; Entomopathogenic fungus, Ophiocordyceps englerian… | Flickr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File:Plasmid replication (english).svg - Wikimedia Commons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80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492896"/>
            <a:ext cx="4674096" cy="4089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421196" y="671239"/>
            <a:ext cx="8229600" cy="86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ro-RO" sz="2800" b="1" dirty="0" smtClean="0">
                <a:solidFill>
                  <a:srgbClr val="002060"/>
                </a:solidFill>
              </a:rPr>
              <a:t>PARTICULARITĂŢILE MICROORGANISMELOR</a:t>
            </a:r>
            <a:endParaRPr lang="en-US" altLang="ro-RO" sz="2800" b="1" dirty="0" smtClean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88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6544" y="1628800"/>
            <a:ext cx="8229600" cy="38862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o-RO" altLang="ro-RO" sz="2800" b="1" dirty="0" smtClean="0"/>
              <a:t>4.model simplu de diferenţiere celulară</a:t>
            </a:r>
            <a:r>
              <a:rPr lang="ro-RO" altLang="ro-RO" sz="2800" dirty="0" smtClean="0"/>
              <a:t> </a:t>
            </a:r>
            <a:endParaRPr lang="en-US" altLang="ro-RO" sz="2800" dirty="0" smtClean="0"/>
          </a:p>
          <a:p>
            <a:pPr lvl="4" eaLnBrk="1" hangingPunct="1"/>
            <a:r>
              <a:rPr lang="en-US" altLang="ro-RO" dirty="0" err="1" smtClean="0"/>
              <a:t>sporulare</a:t>
            </a:r>
            <a:r>
              <a:rPr lang="en-US" altLang="ro-RO" dirty="0" smtClean="0"/>
              <a:t> </a:t>
            </a:r>
            <a:r>
              <a:rPr lang="en-US" altLang="ro-RO" dirty="0" smtClean="0">
                <a:sym typeface="Wingdings" pitchFamily="2" charset="2"/>
              </a:rPr>
              <a:t> </a:t>
            </a:r>
            <a:r>
              <a:rPr lang="en-US" altLang="ro-RO" dirty="0" err="1" smtClean="0">
                <a:sym typeface="Wingdings" pitchFamily="2" charset="2"/>
              </a:rPr>
              <a:t>germinare</a:t>
            </a:r>
            <a:r>
              <a:rPr lang="en-US" altLang="ro-RO" dirty="0" smtClean="0">
                <a:sym typeface="Wingdings" pitchFamily="2" charset="2"/>
              </a:rPr>
              <a:t> </a:t>
            </a:r>
            <a:endParaRPr lang="ro-RO" altLang="ro-RO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21196" y="671239"/>
            <a:ext cx="8229600" cy="86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ro-RO" sz="2800" b="1" dirty="0" smtClean="0">
                <a:solidFill>
                  <a:srgbClr val="002060"/>
                </a:solidFill>
              </a:rPr>
              <a:t>PARTICULARITĂŢILE MICROORGANISMELOR</a:t>
            </a:r>
            <a:endParaRPr lang="en-US" altLang="ro-RO" sz="2800" b="1" dirty="0" smtClean="0">
              <a:solidFill>
                <a:srgbClr val="002060"/>
              </a:solidFill>
            </a:endParaRPr>
          </a:p>
        </p:txBody>
      </p:sp>
      <p:pic>
        <p:nvPicPr>
          <p:cNvPr id="119810" name="Picture 2" descr="File:Sporulation in Bacillus subtilis.jp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92508"/>
            <a:ext cx="6616972" cy="390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85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o-RO" altLang="ro-RO" sz="2800" dirty="0"/>
              <a:t>5.</a:t>
            </a:r>
            <a:r>
              <a:rPr lang="ro-RO" altLang="ro-RO" sz="2800" b="1" dirty="0"/>
              <a:t>celule ancestrale</a:t>
            </a:r>
            <a:r>
              <a:rPr lang="ro-RO" altLang="ro-RO" sz="2800" dirty="0"/>
              <a:t> </a:t>
            </a:r>
          </a:p>
          <a:p>
            <a:pPr eaLnBrk="1" hangingPunct="1">
              <a:defRPr/>
            </a:pPr>
            <a:endParaRPr lang="ro-RO" altLang="ro-RO" dirty="0"/>
          </a:p>
        </p:txBody>
      </p:sp>
      <p:pic>
        <p:nvPicPr>
          <p:cNvPr id="14340" name="Picture 6" descr="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641600"/>
            <a:ext cx="799306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1196" y="671239"/>
            <a:ext cx="8229600" cy="86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ro-RO" sz="2800" b="1" dirty="0" smtClean="0">
                <a:solidFill>
                  <a:srgbClr val="002060"/>
                </a:solidFill>
              </a:rPr>
              <a:t>PARTICULARITĂŢILE MICROORGANISMELOR</a:t>
            </a:r>
            <a:endParaRPr lang="en-US" altLang="ro-RO" sz="2800" b="1" dirty="0" smtClean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95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98748" y="1476647"/>
            <a:ext cx="8229600" cy="439688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ro-RO" sz="2800" dirty="0" smtClean="0"/>
              <a:t>6</a:t>
            </a:r>
            <a:r>
              <a:rPr lang="ro-RO" altLang="ro-RO" sz="2800" dirty="0" smtClean="0"/>
              <a:t>.</a:t>
            </a:r>
            <a:r>
              <a:rPr lang="ro-RO" altLang="ro-RO" sz="2800" b="1" dirty="0" smtClean="0"/>
              <a:t>roluri majore în natură și în viața omului</a:t>
            </a:r>
            <a:endParaRPr lang="ro-RO" altLang="ro-RO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ro-RO" altLang="ro-RO" sz="2800" dirty="0" smtClean="0"/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575" y="3263378"/>
            <a:ext cx="187642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14" name="Picture 2" descr="File:Microorganisms and climate change.png - Wikimedia Comm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6482210" cy="412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21196" y="671239"/>
            <a:ext cx="8229600" cy="86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ro-RO" sz="2800" b="1" dirty="0" smtClean="0">
                <a:solidFill>
                  <a:srgbClr val="002060"/>
                </a:solidFill>
              </a:rPr>
              <a:t>PARTICULARITĂŢILE MICROORGANISMELOR</a:t>
            </a:r>
            <a:endParaRPr lang="en-US" altLang="ro-RO" sz="2800" b="1" dirty="0" smtClean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77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60375" y="1412776"/>
            <a:ext cx="8229600" cy="38862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ro-RO" sz="2800" dirty="0" smtClean="0"/>
              <a:t>7</a:t>
            </a:r>
            <a:r>
              <a:rPr lang="ro-RO" altLang="ro-RO" sz="2800" dirty="0" smtClean="0"/>
              <a:t>.</a:t>
            </a:r>
            <a:r>
              <a:rPr lang="en-US" altLang="ro-RO" sz="2800" b="1" dirty="0" err="1" smtClean="0"/>
              <a:t>aplica</a:t>
            </a:r>
            <a:r>
              <a:rPr lang="ro-MO" altLang="ro-RO" sz="2800" b="1" dirty="0" smtClean="0"/>
              <a:t>ț</a:t>
            </a:r>
            <a:r>
              <a:rPr lang="en-US" altLang="ro-RO" sz="2800" b="1" dirty="0" smtClean="0"/>
              <a:t>ii </a:t>
            </a:r>
            <a:r>
              <a:rPr lang="en-US" altLang="ro-RO" sz="2800" b="1" dirty="0" err="1" smtClean="0"/>
              <a:t>industriale</a:t>
            </a:r>
            <a:endParaRPr lang="ro-RO" altLang="ro-RO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ro-RO" altLang="ro-RO" dirty="0" smtClean="0"/>
          </a:p>
        </p:txBody>
      </p:sp>
      <p:pic>
        <p:nvPicPr>
          <p:cNvPr id="132098" name="Picture 2" descr="Cum identificăm produse lactate cu adevărat tradițion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2141116"/>
            <a:ext cx="3006819" cy="204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Poze : mână, deget, ecartament, medicament, kilometraj, sănătate, măsurare,  insulină, Diabet, Test, glucoză, seringă, medical, boală, înțepătură, zahăr  din sânge, diabetic, hipoglicemie, cronic, lanțetă, diabetul zaharat,  pedometru, instrument d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92" y="4590843"/>
            <a:ext cx="2907407" cy="1934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10" descr="File:CSIRO ScienceImage 1253 Greyback cane beetle larva infected with  metarhizium.jpg - Wikimedia Common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3" descr="Bioremediation: Nature's Hazmat Crews | The Science Explor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5" descr="Bioremediation: Nature's Hazmat Crews | The Science Explor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7" descr="Bioremediation: Nature's Hazmat Crews | The Science Explor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9" descr="Bioremediation: Nature's Hazmat Crews | The Science Explorer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2116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45680"/>
            <a:ext cx="3073208" cy="204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421196" y="671239"/>
            <a:ext cx="8229600" cy="86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ro-RO" sz="2800" b="1" dirty="0" smtClean="0">
                <a:solidFill>
                  <a:srgbClr val="002060"/>
                </a:solidFill>
              </a:rPr>
              <a:t>PARTICULARITĂŢILE MICROORGANISMELOR</a:t>
            </a:r>
            <a:endParaRPr lang="en-US" altLang="ro-RO" sz="2800" b="1" dirty="0" smtClean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6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o-MO" altLang="ro-RO" sz="2800" dirty="0" smtClean="0"/>
              <a:t>8</a:t>
            </a:r>
            <a:r>
              <a:rPr lang="ro-RO" altLang="ro-RO" sz="2800" dirty="0" smtClean="0"/>
              <a:t>.</a:t>
            </a:r>
            <a:r>
              <a:rPr lang="ro-RO" altLang="ro-RO" sz="2800" b="1" dirty="0" smtClean="0"/>
              <a:t>armă biologică </a:t>
            </a:r>
            <a:endParaRPr lang="ro-RO" altLang="ro-RO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ro-RO" altLang="ro-RO" dirty="0" smtClean="0"/>
          </a:p>
        </p:txBody>
      </p:sp>
      <p:pic>
        <p:nvPicPr>
          <p:cNvPr id="16388" name="Picture 5" descr="biological-weapons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429000"/>
            <a:ext cx="21907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7" descr="lbsymptomspotatotub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716338"/>
            <a:ext cx="3168650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9" descr="si-mosquito-spray-220-reu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02000"/>
            <a:ext cx="22701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21196" y="671239"/>
            <a:ext cx="8229600" cy="86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ro-RO" sz="2800" b="1" dirty="0" smtClean="0">
                <a:solidFill>
                  <a:srgbClr val="002060"/>
                </a:solidFill>
              </a:rPr>
              <a:t>PARTICULARITĂŢILE MICROORGANISMELOR</a:t>
            </a:r>
            <a:endParaRPr lang="en-US" altLang="ro-RO" sz="2800" b="1" dirty="0" smtClean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63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9131" y="1988840"/>
            <a:ext cx="8496944" cy="453602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o-RO" altLang="ro-RO" sz="2400" dirty="0" smtClean="0">
                <a:solidFill>
                  <a:srgbClr val="161616"/>
                </a:solidFill>
                <a:latin typeface="+mj-lt"/>
              </a:rPr>
              <a:t>Prin amploarea pe care a luat-o studiul acestora, s-au conturat astăzi  adevărate ramuri sau ştiinţe distinctive:</a:t>
            </a:r>
            <a:endParaRPr lang="en-US" altLang="ro-RO" sz="2400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o-RO" sz="2400" dirty="0" smtClean="0">
                <a:solidFill>
                  <a:srgbClr val="161616"/>
                </a:solidFill>
                <a:latin typeface="+mj-lt"/>
              </a:rPr>
              <a:t>			- </a:t>
            </a:r>
            <a:r>
              <a:rPr lang="ro-RO" altLang="ro-RO" sz="2400" dirty="0" smtClean="0">
                <a:solidFill>
                  <a:srgbClr val="161616"/>
                </a:solidFill>
                <a:latin typeface="+mj-lt"/>
              </a:rPr>
              <a:t>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bacteriologia, </a:t>
            </a:r>
            <a:endParaRPr lang="en-US" altLang="ro-RO" sz="2400" b="1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o-RO" sz="2400" b="1" dirty="0" smtClean="0">
                <a:solidFill>
                  <a:srgbClr val="161616"/>
                </a:solidFill>
                <a:latin typeface="+mj-lt"/>
              </a:rPr>
              <a:t>			-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 virusologia, </a:t>
            </a:r>
            <a:endParaRPr lang="en-US" altLang="ro-RO" sz="2400" b="1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o-RO" sz="2400" b="1" dirty="0" smtClean="0">
                <a:solidFill>
                  <a:srgbClr val="161616"/>
                </a:solidFill>
                <a:latin typeface="+mj-lt"/>
              </a:rPr>
              <a:t>			-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 micologia etc</a:t>
            </a:r>
            <a:r>
              <a:rPr lang="ro-RO" altLang="ro-RO" sz="2400" dirty="0" smtClean="0">
                <a:solidFill>
                  <a:srgbClr val="161616"/>
                </a:solidFill>
                <a:latin typeface="+mj-lt"/>
              </a:rPr>
              <a:t>. </a:t>
            </a:r>
            <a:endParaRPr lang="en-US" altLang="ro-RO" sz="2400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o-RO" altLang="ro-RO" sz="2400" dirty="0" smtClean="0">
                <a:solidFill>
                  <a:srgbClr val="161616"/>
                </a:solidFill>
                <a:latin typeface="+mj-lt"/>
              </a:rPr>
              <a:t>În cadrul  microbiologiei s-au dezvoltat diverse subramuri: </a:t>
            </a:r>
            <a:endParaRPr lang="en-US" altLang="ro-RO" sz="2400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o-RO" sz="2400" b="1" dirty="0" smtClean="0">
                <a:solidFill>
                  <a:srgbClr val="161616"/>
                </a:solidFill>
                <a:latin typeface="+mj-lt"/>
              </a:rPr>
              <a:t>		-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microbiologia medicală, </a:t>
            </a:r>
            <a:endParaRPr lang="en-US" altLang="ro-RO" sz="2400" b="1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o-RO" sz="2400" b="1" dirty="0" smtClean="0">
                <a:solidFill>
                  <a:srgbClr val="161616"/>
                </a:solidFill>
                <a:latin typeface="+mj-lt"/>
              </a:rPr>
              <a:t>		-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microbiologia industrială, </a:t>
            </a:r>
            <a:endParaRPr lang="en-US" altLang="ro-RO" sz="2400" b="1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o-RO" sz="2400" b="1" dirty="0" smtClean="0">
                <a:solidFill>
                  <a:srgbClr val="161616"/>
                </a:solidFill>
                <a:latin typeface="+mj-lt"/>
              </a:rPr>
              <a:t>		-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microbiologia alimentară, </a:t>
            </a:r>
            <a:endParaRPr lang="en-US" altLang="ro-RO" sz="2400" b="1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o-RO" sz="2400" b="1" dirty="0" smtClean="0">
                <a:solidFill>
                  <a:srgbClr val="161616"/>
                </a:solidFill>
                <a:latin typeface="+mj-lt"/>
              </a:rPr>
              <a:t>		-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microbiologia agricolă, </a:t>
            </a:r>
            <a:endParaRPr lang="en-US" altLang="ro-RO" sz="2400" b="1" dirty="0" smtClean="0">
              <a:solidFill>
                <a:srgbClr val="161616"/>
              </a:solidFill>
              <a:latin typeface="+mj-lt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ro-RO" sz="2400" b="1" dirty="0" smtClean="0">
                <a:solidFill>
                  <a:srgbClr val="161616"/>
                </a:solidFill>
                <a:latin typeface="+mj-lt"/>
              </a:rPr>
              <a:t>		-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microbiologia marină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o-RO" altLang="ro-RO" sz="2400" b="1" dirty="0">
                <a:solidFill>
                  <a:srgbClr val="161616"/>
                </a:solidFill>
                <a:latin typeface="+mj-lt"/>
              </a:rPr>
              <a:t> </a:t>
            </a:r>
            <a:r>
              <a:rPr lang="ro-RO" altLang="ro-RO" sz="2400" b="1" dirty="0" smtClean="0">
                <a:solidFill>
                  <a:srgbClr val="161616"/>
                </a:solidFill>
                <a:latin typeface="+mj-lt"/>
              </a:rPr>
              <a:t>          - micorbiologia veterinară </a:t>
            </a:r>
            <a:r>
              <a:rPr lang="ro-RO" altLang="ro-RO" sz="2400" dirty="0" smtClean="0">
                <a:solidFill>
                  <a:srgbClr val="161616"/>
                </a:solidFill>
                <a:latin typeface="+mj-lt"/>
              </a:rPr>
              <a:t>etc.</a:t>
            </a:r>
            <a:endParaRPr lang="en-US" altLang="ro-RO" sz="2400" dirty="0" smtClean="0">
              <a:solidFill>
                <a:srgbClr val="161616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62068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MO" sz="2400" b="1" dirty="0" smtClean="0">
                <a:solidFill>
                  <a:srgbClr val="002060"/>
                </a:solidFill>
                <a:latin typeface="+mj-lt"/>
              </a:rPr>
              <a:t>Obiectivul major al microbiologiei </a:t>
            </a:r>
            <a:r>
              <a:rPr lang="ro-MO" sz="2400" dirty="0" smtClean="0">
                <a:latin typeface="+mj-lt"/>
              </a:rPr>
              <a:t>– studiul </a:t>
            </a:r>
            <a:r>
              <a:rPr lang="vi-VN" sz="2400" dirty="0" smtClean="0">
                <a:latin typeface="+mj-lt"/>
              </a:rPr>
              <a:t>morfologie</a:t>
            </a:r>
            <a:r>
              <a:rPr lang="ro-MO" sz="2400" dirty="0" smtClean="0">
                <a:latin typeface="+mj-lt"/>
              </a:rPr>
              <a:t>i</a:t>
            </a:r>
            <a:r>
              <a:rPr lang="vi-VN" sz="2400" dirty="0" smtClean="0">
                <a:latin typeface="+mj-lt"/>
              </a:rPr>
              <a:t>, sistematic</a:t>
            </a:r>
            <a:r>
              <a:rPr lang="ro-MO" sz="2400" dirty="0" smtClean="0">
                <a:latin typeface="+mj-lt"/>
              </a:rPr>
              <a:t>ii</a:t>
            </a:r>
            <a:r>
              <a:rPr lang="vi-VN" sz="2400" dirty="0" smtClean="0">
                <a:latin typeface="+mj-lt"/>
              </a:rPr>
              <a:t>, clasific</a:t>
            </a:r>
            <a:r>
              <a:rPr lang="ro-MO" sz="2400" dirty="0" smtClean="0">
                <a:latin typeface="+mj-lt"/>
              </a:rPr>
              <a:t>ării</a:t>
            </a:r>
            <a:r>
              <a:rPr lang="vi-VN" sz="2400" dirty="0" smtClean="0">
                <a:latin typeface="+mj-lt"/>
              </a:rPr>
              <a:t>, fiziologie</a:t>
            </a:r>
            <a:r>
              <a:rPr lang="ro-MO" sz="2400" dirty="0" smtClean="0">
                <a:latin typeface="+mj-lt"/>
              </a:rPr>
              <a:t>i</a:t>
            </a:r>
            <a:r>
              <a:rPr lang="vi-VN" sz="2400" dirty="0" smtClean="0">
                <a:latin typeface="+mj-lt"/>
              </a:rPr>
              <a:t>, biochimie</a:t>
            </a:r>
            <a:r>
              <a:rPr lang="ro-MO" sz="2400" dirty="0" smtClean="0">
                <a:latin typeface="+mj-lt"/>
              </a:rPr>
              <a:t>i</a:t>
            </a:r>
            <a:r>
              <a:rPr lang="vi-VN" sz="2400" dirty="0" smtClean="0">
                <a:latin typeface="+mj-lt"/>
              </a:rPr>
              <a:t>, genetic</a:t>
            </a:r>
            <a:r>
              <a:rPr lang="ro-MO" sz="2400" dirty="0" smtClean="0">
                <a:latin typeface="+mj-lt"/>
              </a:rPr>
              <a:t>ii</a:t>
            </a:r>
            <a:r>
              <a:rPr lang="vi-VN" sz="2400" dirty="0" smtClean="0">
                <a:latin typeface="+mj-lt"/>
              </a:rPr>
              <a:t>, ecologi</a:t>
            </a:r>
            <a:r>
              <a:rPr lang="ro-MO" sz="2400" dirty="0" smtClean="0">
                <a:latin typeface="+mj-lt"/>
              </a:rPr>
              <a:t>ei</a:t>
            </a:r>
            <a:r>
              <a:rPr lang="vi-VN" sz="2400" dirty="0" smtClean="0">
                <a:latin typeface="+mj-lt"/>
              </a:rPr>
              <a:t> microorganismelor</a:t>
            </a:r>
            <a:r>
              <a:rPr lang="ro-MO" sz="2400" dirty="0" smtClean="0">
                <a:latin typeface="+mj-lt"/>
              </a:rPr>
              <a:t> </a:t>
            </a:r>
            <a:r>
              <a:rPr lang="vi-VN" sz="2400" dirty="0" smtClean="0">
                <a:latin typeface="+mj-lt"/>
              </a:rPr>
              <a:t>și rolul</a:t>
            </a:r>
            <a:r>
              <a:rPr lang="ro-MO" sz="2400" dirty="0" smtClean="0">
                <a:latin typeface="+mj-lt"/>
              </a:rPr>
              <a:t>ui</a:t>
            </a:r>
            <a:r>
              <a:rPr lang="vi-VN" sz="2400" dirty="0" smtClean="0">
                <a:latin typeface="+mj-lt"/>
              </a:rPr>
              <a:t> lor în viața umană.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193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340768"/>
            <a:ext cx="8424936" cy="3096344"/>
          </a:xfrm>
        </p:spPr>
        <p:txBody>
          <a:bodyPr/>
          <a:lstStyle/>
          <a:p>
            <a:pPr algn="just" eaLnBrk="1" hangingPunct="1"/>
            <a:r>
              <a:rPr lang="en-US" altLang="ro-RO" sz="2400" b="1" dirty="0" err="1" smtClean="0">
                <a:solidFill>
                  <a:srgbClr val="161616"/>
                </a:solidFill>
              </a:rPr>
              <a:t>Cuno</a:t>
            </a:r>
            <a:r>
              <a:rPr lang="ro-MO" altLang="ro-RO" sz="2400" b="1" dirty="0" smtClean="0">
                <a:solidFill>
                  <a:srgbClr val="161616"/>
                </a:solidFill>
              </a:rPr>
              <a:t>ș</a:t>
            </a:r>
            <a:r>
              <a:rPr lang="en-US" altLang="ro-RO" sz="2400" b="1" dirty="0" err="1" smtClean="0">
                <a:solidFill>
                  <a:srgbClr val="161616"/>
                </a:solidFill>
              </a:rPr>
              <a:t>tinţele</a:t>
            </a:r>
            <a:r>
              <a:rPr lang="en-US" altLang="ro-RO" sz="2400" b="1" dirty="0" smtClean="0">
                <a:solidFill>
                  <a:srgbClr val="161616"/>
                </a:solidFill>
              </a:rPr>
              <a:t> de </a:t>
            </a:r>
            <a:r>
              <a:rPr lang="en-US" altLang="ro-RO" sz="2400" b="1" dirty="0" err="1" smtClean="0">
                <a:solidFill>
                  <a:srgbClr val="161616"/>
                </a:solidFill>
              </a:rPr>
              <a:t>microbiologie</a:t>
            </a:r>
            <a:r>
              <a:rPr lang="en-US" altLang="ro-RO" sz="2400" b="1" dirty="0" smtClean="0">
                <a:solidFill>
                  <a:srgbClr val="161616"/>
                </a:solidFill>
              </a:rPr>
              <a:t>  </a:t>
            </a:r>
            <a:r>
              <a:rPr lang="en-US" altLang="ro-RO" sz="2400" b="1" dirty="0" err="1" smtClean="0">
                <a:solidFill>
                  <a:srgbClr val="161616"/>
                </a:solidFill>
              </a:rPr>
              <a:t>ajută</a:t>
            </a:r>
            <a:r>
              <a:rPr lang="en-US" altLang="ro-RO" sz="2400" b="1" dirty="0" smtClean="0">
                <a:solidFill>
                  <a:srgbClr val="161616"/>
                </a:solidFill>
              </a:rPr>
              <a:t> la:</a:t>
            </a:r>
            <a:endParaRPr lang="en-US" altLang="ro-RO" sz="2400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339933"/>
              </a:buClr>
              <a:buFont typeface="Wingdings" pitchFamily="2" charset="2"/>
              <a:buChar char="ü"/>
            </a:pPr>
            <a:r>
              <a:rPr lang="en-US" altLang="ro-RO" sz="2400" dirty="0" err="1" smtClean="0">
                <a:solidFill>
                  <a:srgbClr val="161616"/>
                </a:solidFill>
              </a:rPr>
              <a:t>stabilirea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diagnosticului</a:t>
            </a:r>
            <a:r>
              <a:rPr lang="en-US" altLang="ro-RO" sz="2400" dirty="0" smtClean="0">
                <a:solidFill>
                  <a:srgbClr val="161616"/>
                </a:solidFill>
              </a:rPr>
              <a:t> etiologic al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bolilor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infecţioase</a:t>
            </a:r>
            <a:r>
              <a:rPr lang="ro-MO" altLang="ro-RO" sz="2400" dirty="0" smtClean="0">
                <a:solidFill>
                  <a:srgbClr val="161616"/>
                </a:solidFill>
              </a:rPr>
              <a:t>,</a:t>
            </a:r>
            <a:endParaRPr lang="en-US" altLang="ro-RO" sz="2400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339933"/>
              </a:buClr>
              <a:buFont typeface="Wingdings" pitchFamily="2" charset="2"/>
              <a:buChar char="ü"/>
            </a:pPr>
            <a:r>
              <a:rPr lang="en-US" altLang="ro-RO" sz="2400" dirty="0" err="1" smtClean="0">
                <a:solidFill>
                  <a:srgbClr val="161616"/>
                </a:solidFill>
              </a:rPr>
              <a:t>alegerea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tratamentului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antiinfecţios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profilactic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sau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curativ</a:t>
            </a:r>
            <a:r>
              <a:rPr lang="en-US" altLang="ro-RO" sz="2400" dirty="0" smtClean="0">
                <a:solidFill>
                  <a:srgbClr val="161616"/>
                </a:solidFill>
              </a:rPr>
              <a:t>,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cel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mai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adecvat</a:t>
            </a:r>
            <a:r>
              <a:rPr lang="ro-MO" altLang="ro-RO" sz="2400" dirty="0" smtClean="0">
                <a:solidFill>
                  <a:srgbClr val="161616"/>
                </a:solidFill>
              </a:rPr>
              <a:t>,</a:t>
            </a:r>
            <a:endParaRPr lang="en-US" altLang="ro-RO" sz="2400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339933"/>
              </a:buClr>
              <a:buFont typeface="Wingdings" pitchFamily="2" charset="2"/>
              <a:buChar char="ü"/>
            </a:pPr>
            <a:r>
              <a:rPr lang="ro-MO" altLang="ro-RO" sz="2400" dirty="0" smtClean="0">
                <a:solidFill>
                  <a:srgbClr val="161616"/>
                </a:solidFill>
              </a:rPr>
              <a:t>c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unoa</a:t>
            </a:r>
            <a:r>
              <a:rPr lang="ro-MO" altLang="ro-RO" sz="2400" dirty="0" smtClean="0">
                <a:solidFill>
                  <a:srgbClr val="161616"/>
                </a:solidFill>
              </a:rPr>
              <a:t>ș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terea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metodelor</a:t>
            </a:r>
            <a:r>
              <a:rPr lang="en-US" altLang="ro-RO" sz="2400" dirty="0" smtClean="0">
                <a:solidFill>
                  <a:srgbClr val="161616"/>
                </a:solidFill>
              </a:rPr>
              <a:t> de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profilaxie</a:t>
            </a:r>
            <a:r>
              <a:rPr lang="en-US" altLang="ro-RO" sz="2400" dirty="0" smtClean="0">
                <a:solidFill>
                  <a:srgbClr val="161616"/>
                </a:solidFill>
              </a:rPr>
              <a:t> a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bolilor</a:t>
            </a:r>
            <a:r>
              <a:rPr lang="en-US" altLang="ro-RO" sz="2400" dirty="0" smtClean="0">
                <a:solidFill>
                  <a:srgbClr val="161616"/>
                </a:solidFill>
              </a:rPr>
              <a:t> </a:t>
            </a:r>
            <a:r>
              <a:rPr lang="en-US" altLang="ro-RO" sz="2400" dirty="0" err="1" smtClean="0">
                <a:solidFill>
                  <a:srgbClr val="161616"/>
                </a:solidFill>
              </a:rPr>
              <a:t>infecţioase</a:t>
            </a:r>
            <a:r>
              <a:rPr lang="ro-RO" altLang="ro-RO" sz="2400" dirty="0" smtClean="0">
                <a:solidFill>
                  <a:srgbClr val="161616"/>
                </a:solidFill>
              </a:rPr>
              <a:t>,</a:t>
            </a:r>
          </a:p>
          <a:p>
            <a:pPr algn="just" eaLnBrk="1" hangingPunct="1">
              <a:buClr>
                <a:srgbClr val="339933"/>
              </a:buClr>
              <a:buFont typeface="Wingdings" pitchFamily="2" charset="2"/>
              <a:buChar char="ü"/>
            </a:pPr>
            <a:r>
              <a:rPr lang="ro-RO" altLang="ro-RO" sz="2400" dirty="0" smtClean="0">
                <a:solidFill>
                  <a:srgbClr val="161616"/>
                </a:solidFill>
              </a:rPr>
              <a:t>stabilirea unor reguli de igienă personală,</a:t>
            </a:r>
          </a:p>
          <a:p>
            <a:pPr algn="just" eaLnBrk="1" hangingPunct="1">
              <a:buClr>
                <a:srgbClr val="FF0000"/>
              </a:buClr>
              <a:buFont typeface="Wingdings" pitchFamily="2" charset="2"/>
              <a:buChar char="ü"/>
            </a:pPr>
            <a:r>
              <a:rPr lang="ro-RO" altLang="ro-RO" sz="2400" dirty="0" smtClean="0">
                <a:solidFill>
                  <a:srgbClr val="161616"/>
                </a:solidFill>
              </a:rPr>
              <a:t>...</a:t>
            </a:r>
          </a:p>
          <a:p>
            <a:pPr marL="0" indent="0" algn="just" eaLnBrk="1" hangingPunct="1">
              <a:buNone/>
            </a:pPr>
            <a:endParaRPr lang="ro-RO" altLang="ro-RO" sz="2400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buNone/>
            </a:pPr>
            <a:endParaRPr lang="ro-RO" altLang="ro-RO" sz="2400" dirty="0">
              <a:solidFill>
                <a:srgbClr val="161616"/>
              </a:solidFill>
            </a:endParaRPr>
          </a:p>
          <a:p>
            <a:pPr algn="just" eaLnBrk="1" hangingPunct="1">
              <a:buFontTx/>
              <a:buNone/>
            </a:pPr>
            <a:endParaRPr lang="en-US" altLang="ro-RO" sz="2400" dirty="0" smtClean="0">
              <a:solidFill>
                <a:srgbClr val="16161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9792" y="5213911"/>
            <a:ext cx="61091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altLang="ro-RO" sz="2000" b="1" dirty="0" smtClean="0">
                <a:solidFill>
                  <a:srgbClr val="C00000"/>
                </a:solidFill>
              </a:rPr>
              <a:t>Sarcină de lectură suplimentară</a:t>
            </a:r>
            <a:r>
              <a:rPr lang="ro-RO" altLang="ro-RO" sz="2000" dirty="0" smtClean="0">
                <a:solidFill>
                  <a:srgbClr val="161616"/>
                </a:solidFill>
              </a:rPr>
              <a:t>: Analizați </a:t>
            </a:r>
            <a:r>
              <a:rPr lang="ro-MO" altLang="ro-RO" sz="2000" dirty="0" smtClean="0">
                <a:solidFill>
                  <a:srgbClr val="161616"/>
                </a:solidFill>
              </a:rPr>
              <a:t>raportul Societății Americane de Microbiologie întitulat </a:t>
            </a:r>
            <a:r>
              <a:rPr lang="en-US" sz="2000" b="1" dirty="0" smtClean="0"/>
              <a:t>Microbiology in the 21st Century:</a:t>
            </a:r>
            <a:r>
              <a:rPr lang="ro-MO" sz="2000" b="1" dirty="0" smtClean="0"/>
              <a:t> </a:t>
            </a:r>
            <a:r>
              <a:rPr lang="en-US" sz="2000" dirty="0" smtClean="0"/>
              <a:t>Where Are We and Where Are We Going?</a:t>
            </a:r>
            <a:r>
              <a:rPr lang="ro-MO" sz="2000" dirty="0" smtClean="0"/>
              <a:t> </a:t>
            </a:r>
            <a:r>
              <a:rPr lang="ro-MO" sz="2000" i="1" u="sng" dirty="0" smtClean="0">
                <a:solidFill>
                  <a:srgbClr val="339933"/>
                </a:solidFill>
              </a:rPr>
              <a:t>Disponibil pe Moodle.</a:t>
            </a:r>
            <a:endParaRPr lang="en-US" altLang="ro-RO" sz="2000" i="1" u="sng" dirty="0" smtClean="0">
              <a:solidFill>
                <a:srgbClr val="339933"/>
              </a:solidFill>
            </a:endParaRPr>
          </a:p>
          <a:p>
            <a:pPr algn="just"/>
            <a:endParaRPr lang="en-US" sz="2000" dirty="0"/>
          </a:p>
        </p:txBody>
      </p:sp>
      <p:sp>
        <p:nvSpPr>
          <p:cNvPr id="4" name="AutoShape 2" descr="Free Images : apple, read, fruit, flower, summer, food, relax, produce,  autumn, yellow, garden, flora, still life, literature, books, learn, break,  out, floristry, browse, flowering plant, sun brews, further education, land  pl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765175" y="95805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b="1" dirty="0" smtClean="0">
                <a:solidFill>
                  <a:srgbClr val="993300"/>
                </a:solidFill>
              </a:rPr>
              <a:t>1.1 </a:t>
            </a:r>
            <a:r>
              <a:rPr lang="vi-VN" b="1" dirty="0" smtClean="0">
                <a:solidFill>
                  <a:srgbClr val="993300"/>
                </a:solidFill>
              </a:rPr>
              <a:t>Obiectul de studiu, obiectivele și sarcinile microbiologiei.</a:t>
            </a:r>
            <a:endParaRPr lang="en-US" b="1" dirty="0">
              <a:solidFill>
                <a:srgbClr val="993300"/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941168"/>
            <a:ext cx="2136130" cy="165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863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ile:Microorganism identification.png - Wikimedia Commo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5"/>
          <a:stretch/>
        </p:blipFill>
        <p:spPr bwMode="auto">
          <a:xfrm>
            <a:off x="140373" y="1196752"/>
            <a:ext cx="890943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61863"/>
            <a:ext cx="7436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o-MO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1.2 </a:t>
            </a:r>
            <a:r>
              <a:rPr lang="vi-VN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Metodele de cercetare în microbiologie</a:t>
            </a:r>
            <a:endParaRPr lang="en-US" sz="28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0160" y="92531"/>
            <a:ext cx="395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O" altLang="ro-RO" b="1" dirty="0" smtClean="0">
                <a:solidFill>
                  <a:schemeClr val="bg1">
                    <a:lumMod val="95000"/>
                  </a:schemeClr>
                </a:solidFill>
              </a:rPr>
              <a:t>Modulul 1. </a:t>
            </a:r>
            <a:r>
              <a:rPr lang="en-US" altLang="ro-RO" b="1" dirty="0" err="1" smtClean="0">
                <a:solidFill>
                  <a:schemeClr val="bg1">
                    <a:lumMod val="95000"/>
                  </a:schemeClr>
                </a:solidFill>
              </a:rPr>
              <a:t>Microbiologia</a:t>
            </a:r>
            <a:r>
              <a:rPr lang="en-US" altLang="ro-RO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ro-RO" b="1" dirty="0" err="1" smtClean="0">
                <a:solidFill>
                  <a:schemeClr val="bg1">
                    <a:lumMod val="95000"/>
                  </a:schemeClr>
                </a:solidFill>
              </a:rPr>
              <a:t>ca</a:t>
            </a:r>
            <a:r>
              <a:rPr lang="en-US" altLang="ro-RO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o-MO" altLang="ro-RO" b="1" dirty="0" smtClean="0">
                <a:solidFill>
                  <a:schemeClr val="bg1">
                    <a:lumMod val="95000"/>
                  </a:schemeClr>
                </a:solidFill>
              </a:rPr>
              <a:t>ș</a:t>
            </a:r>
            <a:r>
              <a:rPr lang="en-US" altLang="ro-RO" b="1" dirty="0" err="1" smtClean="0">
                <a:solidFill>
                  <a:schemeClr val="bg1">
                    <a:lumMod val="95000"/>
                  </a:schemeClr>
                </a:solidFill>
              </a:rPr>
              <a:t>tiin</a:t>
            </a:r>
            <a:r>
              <a:rPr lang="ro-MO" altLang="ro-RO" b="1" dirty="0" smtClean="0">
                <a:solidFill>
                  <a:schemeClr val="bg1">
                    <a:lumMod val="95000"/>
                  </a:schemeClr>
                </a:solidFill>
              </a:rPr>
              <a:t>ță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5590980"/>
            <a:ext cx="202196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o-MO" sz="1400" b="1" dirty="0" smtClean="0"/>
              <a:t>Metode clasice</a:t>
            </a:r>
          </a:p>
          <a:p>
            <a:pPr algn="ctr"/>
            <a:r>
              <a:rPr lang="ro-MO" sz="1400" b="1" dirty="0" smtClean="0"/>
              <a:t>culturale 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98212" y="5589240"/>
            <a:ext cx="202196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o-MO" sz="1400" b="1" dirty="0" smtClean="0"/>
              <a:t>Metode de microscopie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44008" y="5642084"/>
            <a:ext cx="208823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o-MO" sz="700" b="1" dirty="0" smtClean="0"/>
          </a:p>
          <a:p>
            <a:pPr algn="ctr"/>
            <a:r>
              <a:rPr lang="ro-MO" sz="1400" b="1" dirty="0" smtClean="0"/>
              <a:t>Metode biochimice      </a:t>
            </a:r>
          </a:p>
          <a:p>
            <a:pPr algn="ctr"/>
            <a:endParaRPr lang="en-US" sz="7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971353" y="5661248"/>
            <a:ext cx="1921127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o-MO" sz="1400" b="1" dirty="0" smtClean="0"/>
              <a:t>Metode molecular-genetice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967086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0160" y="92531"/>
            <a:ext cx="395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O" altLang="ro-RO" b="1" dirty="0" smtClean="0">
                <a:solidFill>
                  <a:schemeClr val="bg1">
                    <a:lumMod val="95000"/>
                  </a:schemeClr>
                </a:solidFill>
              </a:rPr>
              <a:t>Modulul 1. </a:t>
            </a:r>
            <a:r>
              <a:rPr lang="en-US" altLang="ro-RO" b="1" dirty="0" err="1" smtClean="0">
                <a:solidFill>
                  <a:schemeClr val="bg1">
                    <a:lumMod val="95000"/>
                  </a:schemeClr>
                </a:solidFill>
              </a:rPr>
              <a:t>Microbiologia</a:t>
            </a:r>
            <a:r>
              <a:rPr lang="en-US" altLang="ro-RO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ro-RO" b="1" dirty="0" err="1" smtClean="0">
                <a:solidFill>
                  <a:schemeClr val="bg1">
                    <a:lumMod val="95000"/>
                  </a:schemeClr>
                </a:solidFill>
              </a:rPr>
              <a:t>ca</a:t>
            </a:r>
            <a:r>
              <a:rPr lang="en-US" altLang="ro-RO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o-MO" altLang="ro-RO" b="1" dirty="0" smtClean="0">
                <a:solidFill>
                  <a:schemeClr val="bg1">
                    <a:lumMod val="95000"/>
                  </a:schemeClr>
                </a:solidFill>
              </a:rPr>
              <a:t>ș</a:t>
            </a:r>
            <a:r>
              <a:rPr lang="en-US" altLang="ro-RO" b="1" dirty="0" err="1" smtClean="0">
                <a:solidFill>
                  <a:schemeClr val="bg1">
                    <a:lumMod val="95000"/>
                  </a:schemeClr>
                </a:solidFill>
              </a:rPr>
              <a:t>tiin</a:t>
            </a:r>
            <a:r>
              <a:rPr lang="ro-MO" altLang="ro-RO" b="1" dirty="0" smtClean="0">
                <a:solidFill>
                  <a:schemeClr val="bg1">
                    <a:lumMod val="95000"/>
                  </a:schemeClr>
                </a:solidFill>
              </a:rPr>
              <a:t>ță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61863"/>
            <a:ext cx="7444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o-MO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1.</a:t>
            </a:r>
            <a:r>
              <a:rPr lang="en-US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3</a:t>
            </a:r>
            <a:r>
              <a:rPr lang="ro-MO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4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Interacţiunea microbiologiei cu alte discipline.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5175" y="2576427"/>
            <a:ext cx="1728365" cy="635154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accent1">
                    <a:lumMod val="10000"/>
                  </a:schemeClr>
                </a:solidFill>
              </a:rPr>
              <a:t>Microbiologia</a:t>
            </a:r>
            <a:endParaRPr lang="en-US" sz="16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cxnSp>
        <p:nvCxnSpPr>
          <p:cNvPr id="6" name="Прямая со стрелкой 5"/>
          <p:cNvCxnSpPr>
            <a:endCxn id="7" idx="2"/>
          </p:cNvCxnSpPr>
          <p:nvPr/>
        </p:nvCxnSpPr>
        <p:spPr>
          <a:xfrm flipV="1">
            <a:off x="1115022" y="1573610"/>
            <a:ext cx="1307771" cy="1023689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1810725" y="1213570"/>
            <a:ext cx="1224136" cy="360040"/>
          </a:xfrm>
          <a:prstGeom prst="roundRect">
            <a:avLst/>
          </a:prstGeom>
          <a:ln>
            <a:solidFill>
              <a:srgbClr val="33993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Biochimia</a:t>
            </a:r>
            <a:r>
              <a:rPr lang="en-US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4" name="Прямая со стрелкой 13"/>
          <p:cNvCxnSpPr>
            <a:endCxn id="15" idx="2"/>
          </p:cNvCxnSpPr>
          <p:nvPr/>
        </p:nvCxnSpPr>
        <p:spPr>
          <a:xfrm flipV="1">
            <a:off x="1463706" y="2107892"/>
            <a:ext cx="1827895" cy="489407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2679533" y="1747852"/>
            <a:ext cx="1224136" cy="360040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Biofizica</a:t>
            </a:r>
            <a:r>
              <a:rPr lang="en-US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8" name="Прямая со стрелкой 17"/>
          <p:cNvCxnSpPr>
            <a:stCxn id="2" idx="3"/>
            <a:endCxn id="19" idx="1"/>
          </p:cNvCxnSpPr>
          <p:nvPr/>
        </p:nvCxnSpPr>
        <p:spPr>
          <a:xfrm>
            <a:off x="1943540" y="2894004"/>
            <a:ext cx="1594767" cy="0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3538307" y="2713984"/>
            <a:ext cx="1552686" cy="360040"/>
          </a:xfrm>
          <a:prstGeom prst="roundRect">
            <a:avLst/>
          </a:prstGeom>
          <a:ln>
            <a:solidFill>
              <a:srgbClr val="009999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Biologie</a:t>
            </a:r>
            <a:r>
              <a:rPr lang="en-US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celular</a:t>
            </a:r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ă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0" name="Прямая со стрелкой 19"/>
          <p:cNvCxnSpPr>
            <a:endCxn id="23" idx="1"/>
          </p:cNvCxnSpPr>
          <p:nvPr/>
        </p:nvCxnSpPr>
        <p:spPr>
          <a:xfrm>
            <a:off x="1943540" y="3210214"/>
            <a:ext cx="1557105" cy="740575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3291601" y="4306492"/>
            <a:ext cx="1476163" cy="360040"/>
          </a:xfrm>
          <a:prstGeom prst="roundRect">
            <a:avLst/>
          </a:prstGeom>
          <a:ln>
            <a:solidFill>
              <a:srgbClr val="99663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Genetica 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00645" y="3770769"/>
            <a:ext cx="1431394" cy="360040"/>
          </a:xfrm>
          <a:prstGeom prst="roundRect">
            <a:avLst/>
          </a:prstGeom>
          <a:ln>
            <a:solidFill>
              <a:srgbClr val="FF9966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Genomica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4" name="Прямая со стрелкой 23"/>
          <p:cNvCxnSpPr>
            <a:endCxn id="25" idx="1"/>
          </p:cNvCxnSpPr>
          <p:nvPr/>
        </p:nvCxnSpPr>
        <p:spPr>
          <a:xfrm>
            <a:off x="1893218" y="3052433"/>
            <a:ext cx="1742421" cy="400178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3635639" y="3272591"/>
            <a:ext cx="1455354" cy="360040"/>
          </a:xfrm>
          <a:prstGeom prst="round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Enzimologie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6" name="Прямая со стрелкой 25"/>
          <p:cNvCxnSpPr>
            <a:endCxn id="27" idx="1"/>
          </p:cNvCxnSpPr>
          <p:nvPr/>
        </p:nvCxnSpPr>
        <p:spPr>
          <a:xfrm flipV="1">
            <a:off x="1907876" y="2396407"/>
            <a:ext cx="1667612" cy="263900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3575488" y="2216387"/>
            <a:ext cx="1356551" cy="360040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Nutriționism</a:t>
            </a:r>
            <a:r>
              <a:rPr lang="en-US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8" name="Прямая со стрелкой 27"/>
          <p:cNvCxnSpPr>
            <a:endCxn id="34" idx="1"/>
          </p:cNvCxnSpPr>
          <p:nvPr/>
        </p:nvCxnSpPr>
        <p:spPr>
          <a:xfrm>
            <a:off x="1619672" y="3232453"/>
            <a:ext cx="1483023" cy="1821458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1115022" y="5877272"/>
            <a:ext cx="1404923" cy="360040"/>
          </a:xfrm>
          <a:prstGeom prst="roundRect">
            <a:avLst/>
          </a:prstGeom>
          <a:ln>
            <a:solidFill>
              <a:srgbClr val="9900CC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Geologie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0" name="Прямая со стрелкой 29"/>
          <p:cNvCxnSpPr>
            <a:endCxn id="31" idx="0"/>
          </p:cNvCxnSpPr>
          <p:nvPr/>
        </p:nvCxnSpPr>
        <p:spPr>
          <a:xfrm>
            <a:off x="752128" y="3232453"/>
            <a:ext cx="0" cy="1796712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40550" y="5029165"/>
            <a:ext cx="1423156" cy="36004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Științele solului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3" name="Прямая со стрелкой 32"/>
          <p:cNvCxnSpPr>
            <a:endCxn id="37" idx="1"/>
          </p:cNvCxnSpPr>
          <p:nvPr/>
        </p:nvCxnSpPr>
        <p:spPr>
          <a:xfrm>
            <a:off x="1295809" y="3210214"/>
            <a:ext cx="1065374" cy="2341361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3102695" y="4873891"/>
            <a:ext cx="1394023" cy="360040"/>
          </a:xfrm>
          <a:prstGeom prst="round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Evoluționism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6" name="Прямая со стрелкой 35"/>
          <p:cNvCxnSpPr>
            <a:stCxn id="2" idx="2"/>
            <a:endCxn id="29" idx="0"/>
          </p:cNvCxnSpPr>
          <p:nvPr/>
        </p:nvCxnSpPr>
        <p:spPr>
          <a:xfrm>
            <a:off x="1079358" y="3211581"/>
            <a:ext cx="738126" cy="2665691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2361183" y="5371555"/>
            <a:ext cx="1353580" cy="360040"/>
          </a:xfrm>
          <a:prstGeom prst="roundRect">
            <a:avLst/>
          </a:prstGeom>
          <a:ln>
            <a:solidFill>
              <a:srgbClr val="CC0099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Ecologie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8" name="Прямая со стрелкой 37"/>
          <p:cNvCxnSpPr>
            <a:endCxn id="39" idx="2"/>
          </p:cNvCxnSpPr>
          <p:nvPr/>
        </p:nvCxnSpPr>
        <p:spPr>
          <a:xfrm flipV="1">
            <a:off x="827584" y="1579130"/>
            <a:ext cx="287438" cy="997297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502954" y="1219090"/>
            <a:ext cx="1224136" cy="360040"/>
          </a:xfrm>
          <a:prstGeom prst="roundRect">
            <a:avLst/>
          </a:prstGeom>
          <a:ln>
            <a:solidFill>
              <a:srgbClr val="CCFF99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MO" sz="1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Chimie</a:t>
            </a:r>
            <a:endParaRPr lang="en-US" sz="1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0" name="Прямая со стрелкой 39"/>
          <p:cNvCxnSpPr>
            <a:endCxn id="21" idx="1"/>
          </p:cNvCxnSpPr>
          <p:nvPr/>
        </p:nvCxnSpPr>
        <p:spPr>
          <a:xfrm>
            <a:off x="1743602" y="3253118"/>
            <a:ext cx="1547999" cy="1233394"/>
          </a:xfrm>
          <a:prstGeom prst="straightConnector1">
            <a:avLst/>
          </a:prstGeom>
          <a:ln w="28575">
            <a:solidFill>
              <a:srgbClr val="996633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21" name="Схема 1120"/>
          <p:cNvGraphicFramePr/>
          <p:nvPr>
            <p:extLst>
              <p:ext uri="{D42A27DB-BD31-4B8C-83A1-F6EECF244321}">
                <p14:modId xmlns:p14="http://schemas.microsoft.com/office/powerpoint/2010/main" val="3480746455"/>
              </p:ext>
            </p:extLst>
          </p:nvPr>
        </p:nvGraphicFramePr>
        <p:xfrm>
          <a:off x="5297787" y="1213570"/>
          <a:ext cx="3834505" cy="4518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7521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9144000" cy="692150"/>
          </a:xfrm>
        </p:spPr>
        <p:txBody>
          <a:bodyPr/>
          <a:lstStyle/>
          <a:p>
            <a:pPr lvl="0"/>
            <a:r>
              <a:rPr lang="ro-RO" altLang="ro-RO" sz="2800" b="1" dirty="0" smtClean="0">
                <a:solidFill>
                  <a:srgbClr val="996633"/>
                </a:solidFill>
              </a:rPr>
              <a:t>1.4 </a:t>
            </a:r>
            <a:r>
              <a:rPr lang="vi-VN" sz="2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2800" b="1" dirty="0">
              <a:solidFill>
                <a:srgbClr val="996633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24744"/>
            <a:ext cx="8208912" cy="5804793"/>
          </a:xfrm>
        </p:spPr>
        <p:txBody>
          <a:bodyPr/>
          <a:lstStyle/>
          <a:p>
            <a:pPr algn="just" eaLnBrk="1" hangingPunct="1">
              <a:spcBef>
                <a:spcPts val="12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altLang="ro-RO" sz="2000" dirty="0" err="1" smtClean="0">
                <a:solidFill>
                  <a:srgbClr val="161616"/>
                </a:solidFill>
              </a:rPr>
              <a:t>Microbiologia</a:t>
            </a:r>
            <a:r>
              <a:rPr lang="en-US" altLang="ro-RO" sz="2000" dirty="0" smtClean="0">
                <a:solidFill>
                  <a:srgbClr val="161616"/>
                </a:solidFill>
              </a:rPr>
              <a:t> a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avansat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continuu</a:t>
            </a:r>
            <a:r>
              <a:rPr lang="en-US" altLang="ro-RO" sz="2000" dirty="0" smtClean="0">
                <a:solidFill>
                  <a:srgbClr val="161616"/>
                </a:solidFill>
              </a:rPr>
              <a:t>, de la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nivelul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unei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ro-MO" altLang="ro-RO" sz="2000" dirty="0">
                <a:solidFill>
                  <a:srgbClr val="161616"/>
                </a:solidFill>
              </a:rPr>
              <a:t>ș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tiinţe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relativ</a:t>
            </a:r>
            <a:r>
              <a:rPr lang="en-US" altLang="ro-RO" sz="2000" dirty="0" smtClean="0">
                <a:solidFill>
                  <a:srgbClr val="161616"/>
                </a:solidFill>
              </a:rPr>
              <a:t> simple la un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nivel</a:t>
            </a:r>
            <a:r>
              <a:rPr lang="en-US" altLang="ro-RO" sz="2000" dirty="0" smtClean="0">
                <a:solidFill>
                  <a:srgbClr val="161616"/>
                </a:solidFill>
              </a:rPr>
              <a:t> care a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determinat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însemnate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progrese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în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prevenirea</a:t>
            </a:r>
            <a:r>
              <a:rPr lang="en-US" altLang="ro-RO" sz="2000" dirty="0" smtClean="0">
                <a:solidFill>
                  <a:srgbClr val="161616"/>
                </a:solidFill>
              </a:rPr>
              <a:t>,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diagnosticul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ro-MO" altLang="ro-RO" sz="2000" dirty="0" smtClean="0">
                <a:solidFill>
                  <a:srgbClr val="161616"/>
                </a:solidFill>
              </a:rPr>
              <a:t>ș</a:t>
            </a:r>
            <a:r>
              <a:rPr lang="en-US" altLang="ro-RO" sz="2000" dirty="0" smtClean="0">
                <a:solidFill>
                  <a:srgbClr val="161616"/>
                </a:solidFill>
              </a:rPr>
              <a:t>i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tratamentul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bolilor</a:t>
            </a:r>
            <a:r>
              <a:rPr lang="en-US" altLang="ro-RO" sz="2000" dirty="0" smtClean="0">
                <a:solidFill>
                  <a:srgbClr val="161616"/>
                </a:solidFill>
              </a:rPr>
              <a:t>.</a:t>
            </a:r>
          </a:p>
          <a:p>
            <a:pPr algn="just" eaLnBrk="1" hangingPunct="1">
              <a:spcBef>
                <a:spcPts val="12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altLang="ro-RO" sz="2000" dirty="0" err="1" smtClean="0">
                <a:solidFill>
                  <a:srgbClr val="161616"/>
                </a:solidFill>
              </a:rPr>
              <a:t>Existenţa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ro-MO" altLang="ro-RO" sz="2000" dirty="0" smtClean="0">
                <a:solidFill>
                  <a:srgbClr val="161616"/>
                </a:solidFill>
              </a:rPr>
              <a:t>microorganismelor</a:t>
            </a:r>
            <a:r>
              <a:rPr lang="en-US" altLang="ro-RO" sz="2000" dirty="0" smtClean="0">
                <a:solidFill>
                  <a:srgbClr val="161616"/>
                </a:solidFill>
              </a:rPr>
              <a:t> a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fost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banuită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încă</a:t>
            </a:r>
            <a:r>
              <a:rPr lang="en-US" altLang="ro-RO" sz="2000" dirty="0" smtClean="0">
                <a:solidFill>
                  <a:srgbClr val="161616"/>
                </a:solidFill>
              </a:rPr>
              <a:t> din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antichitate</a:t>
            </a:r>
            <a:r>
              <a:rPr lang="en-US" altLang="ro-RO" sz="2000" dirty="0" smtClean="0">
                <a:solidFill>
                  <a:srgbClr val="161616"/>
                </a:solidFill>
              </a:rPr>
              <a:t>, c</a:t>
            </a:r>
            <a:r>
              <a:rPr lang="ro-MO" altLang="ro-RO" sz="2000" dirty="0" smtClean="0">
                <a:solidFill>
                  <a:srgbClr val="161616"/>
                </a:solidFill>
              </a:rPr>
              <a:t>â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nd</a:t>
            </a:r>
            <a:r>
              <a:rPr lang="en-US" altLang="ro-RO" sz="2000" dirty="0" smtClean="0">
                <a:solidFill>
                  <a:srgbClr val="161616"/>
                </a:solidFill>
              </a:rPr>
              <a:t> se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conturează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conceptul</a:t>
            </a:r>
            <a:r>
              <a:rPr lang="en-US" altLang="ro-RO" sz="2000" dirty="0" smtClean="0">
                <a:solidFill>
                  <a:srgbClr val="161616"/>
                </a:solidFill>
              </a:rPr>
              <a:t> de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contagiozitate</a:t>
            </a:r>
            <a:r>
              <a:rPr lang="ro-MO" altLang="ro-RO" sz="2000" dirty="0" smtClean="0">
                <a:solidFill>
                  <a:srgbClr val="161616"/>
                </a:solidFill>
              </a:rPr>
              <a:t>.</a:t>
            </a:r>
            <a:endParaRPr lang="en-US" altLang="ro-RO" sz="2000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altLang="ro-RO" sz="2000" b="1" dirty="0" smtClean="0">
                <a:solidFill>
                  <a:srgbClr val="161616"/>
                </a:solidFill>
              </a:rPr>
              <a:t>TITUS LUCRETIUS CARUS </a:t>
            </a:r>
            <a:r>
              <a:rPr lang="en-US" altLang="ro-RO" sz="2000" dirty="0" smtClean="0">
                <a:solidFill>
                  <a:srgbClr val="161616"/>
                </a:solidFill>
              </a:rPr>
              <a:t>(98 – 55 î.</a:t>
            </a:r>
            <a:r>
              <a:rPr lang="ro-RO" altLang="ro-RO" sz="2000" dirty="0" smtClean="0">
                <a:solidFill>
                  <a:srgbClr val="161616"/>
                </a:solidFill>
              </a:rPr>
              <a:t>Ch</a:t>
            </a:r>
            <a:r>
              <a:rPr lang="en-US" altLang="ro-RO" sz="2000" dirty="0" smtClean="0">
                <a:solidFill>
                  <a:srgbClr val="161616"/>
                </a:solidFill>
              </a:rPr>
              <a:t>.) -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poetul</a:t>
            </a:r>
            <a:r>
              <a:rPr lang="en-US" altLang="ro-RO" sz="2000" dirty="0" smtClean="0">
                <a:solidFill>
                  <a:srgbClr val="161616"/>
                </a:solidFill>
              </a:rPr>
              <a:t> materialist al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Romei</a:t>
            </a:r>
            <a:r>
              <a:rPr lang="en-US" altLang="ro-RO" sz="1800" dirty="0" smtClean="0">
                <a:solidFill>
                  <a:srgbClr val="161616"/>
                </a:solidFill>
              </a:rPr>
              <a:t> –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explică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pesta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prin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b="1" dirty="0" smtClean="0">
                <a:solidFill>
                  <a:srgbClr val="161616"/>
                </a:solidFill>
              </a:rPr>
              <a:t>“</a:t>
            </a:r>
            <a:r>
              <a:rPr lang="en-US" altLang="ro-RO" sz="1800" b="1" dirty="0" err="1" smtClean="0">
                <a:solidFill>
                  <a:srgbClr val="161616"/>
                </a:solidFill>
              </a:rPr>
              <a:t>germenii</a:t>
            </a:r>
            <a:r>
              <a:rPr lang="en-US" altLang="ro-RO" sz="1800" b="1" dirty="0" smtClean="0">
                <a:solidFill>
                  <a:srgbClr val="161616"/>
                </a:solidFill>
              </a:rPr>
              <a:t> </a:t>
            </a:r>
            <a:r>
              <a:rPr lang="en-US" altLang="ro-RO" sz="1800" b="1" dirty="0" err="1" smtClean="0">
                <a:solidFill>
                  <a:srgbClr val="161616"/>
                </a:solidFill>
              </a:rPr>
              <a:t>bolii</a:t>
            </a:r>
            <a:r>
              <a:rPr lang="en-US" altLang="ro-RO" sz="1800" b="1" dirty="0" smtClean="0">
                <a:solidFill>
                  <a:srgbClr val="161616"/>
                </a:solidFill>
              </a:rPr>
              <a:t> </a:t>
            </a:r>
            <a:r>
              <a:rPr lang="ro-MO" altLang="ro-RO" sz="1800" b="1" dirty="0" smtClean="0">
                <a:solidFill>
                  <a:srgbClr val="161616"/>
                </a:solidFill>
              </a:rPr>
              <a:t>ș</a:t>
            </a:r>
            <a:r>
              <a:rPr lang="en-US" altLang="ro-RO" sz="1800" b="1" dirty="0" smtClean="0">
                <a:solidFill>
                  <a:srgbClr val="161616"/>
                </a:solidFill>
              </a:rPr>
              <a:t>i </a:t>
            </a:r>
            <a:r>
              <a:rPr lang="en-US" altLang="ro-RO" sz="1800" b="1" dirty="0" err="1" smtClean="0">
                <a:solidFill>
                  <a:srgbClr val="161616"/>
                </a:solidFill>
              </a:rPr>
              <a:t>ai</a:t>
            </a:r>
            <a:r>
              <a:rPr lang="en-US" altLang="ro-RO" sz="1800" b="1" dirty="0" smtClean="0">
                <a:solidFill>
                  <a:srgbClr val="161616"/>
                </a:solidFill>
              </a:rPr>
              <a:t> </a:t>
            </a:r>
            <a:r>
              <a:rPr lang="en-US" altLang="ro-RO" sz="1800" b="1" dirty="0" err="1" smtClean="0">
                <a:solidFill>
                  <a:srgbClr val="161616"/>
                </a:solidFill>
              </a:rPr>
              <a:t>morţii</a:t>
            </a:r>
            <a:r>
              <a:rPr lang="en-US" altLang="ro-RO" sz="1800" b="1" dirty="0" smtClean="0">
                <a:solidFill>
                  <a:srgbClr val="161616"/>
                </a:solidFill>
              </a:rPr>
              <a:t>” </a:t>
            </a:r>
            <a:r>
              <a:rPr lang="ro-MO" altLang="ro-RO" sz="1800" dirty="0" smtClean="0">
                <a:solidFill>
                  <a:srgbClr val="161616"/>
                </a:solidFill>
              </a:rPr>
              <a:t>ș</a:t>
            </a:r>
            <a:r>
              <a:rPr lang="en-US" altLang="ro-RO" sz="1800" dirty="0" smtClean="0">
                <a:solidFill>
                  <a:srgbClr val="161616"/>
                </a:solidFill>
              </a:rPr>
              <a:t>i nu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prin</a:t>
            </a:r>
            <a:r>
              <a:rPr lang="en-US" altLang="ro-RO" sz="1800" dirty="0" smtClean="0">
                <a:solidFill>
                  <a:srgbClr val="161616"/>
                </a:solidFill>
              </a:rPr>
              <a:t> “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mânia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zeilor</a:t>
            </a:r>
            <a:r>
              <a:rPr lang="en-US" altLang="ro-RO" sz="1800" dirty="0" smtClean="0">
                <a:solidFill>
                  <a:srgbClr val="161616"/>
                </a:solidFill>
              </a:rPr>
              <a:t>”</a:t>
            </a:r>
            <a:r>
              <a:rPr lang="ro-MO" altLang="ro-RO" sz="1800" dirty="0" smtClean="0">
                <a:solidFill>
                  <a:srgbClr val="161616"/>
                </a:solidFill>
              </a:rPr>
              <a:t>!</a:t>
            </a:r>
            <a:endParaRPr lang="en-US" altLang="ro-RO" sz="1800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ro-RO" altLang="ro-RO" sz="2000" b="1" dirty="0" smtClean="0">
                <a:solidFill>
                  <a:srgbClr val="161616"/>
                </a:solidFill>
                <a:cs typeface="Times New Roman" pitchFamily="18" charset="0"/>
              </a:rPr>
              <a:t>HIPPOCRATE</a:t>
            </a:r>
            <a:r>
              <a:rPr lang="ro-RO" altLang="ro-RO" sz="2000" dirty="0" smtClean="0">
                <a:solidFill>
                  <a:srgbClr val="161616"/>
                </a:solidFill>
                <a:cs typeface="Times New Roman" pitchFamily="18" charset="0"/>
              </a:rPr>
              <a:t> (460-377 î.</a:t>
            </a:r>
            <a:r>
              <a:rPr lang="ro-RO" altLang="ro-RO" sz="2000" dirty="0" smtClean="0">
                <a:solidFill>
                  <a:srgbClr val="161616"/>
                </a:solidFill>
              </a:rPr>
              <a:t>Ch</a:t>
            </a:r>
            <a:r>
              <a:rPr lang="ro-RO" altLang="ro-RO" sz="2000" dirty="0" smtClean="0">
                <a:solidFill>
                  <a:srgbClr val="161616"/>
                </a:solidFill>
                <a:cs typeface="Times New Roman" pitchFamily="18" charset="0"/>
              </a:rPr>
              <a:t>.) </a:t>
            </a:r>
            <a:r>
              <a:rPr lang="ro-RO" altLang="ro-RO" sz="2000" dirty="0" smtClean="0">
                <a:solidFill>
                  <a:srgbClr val="161616"/>
                </a:solidFill>
              </a:rPr>
              <a:t>- teoria miasmelor</a:t>
            </a:r>
            <a:r>
              <a:rPr lang="en-US" altLang="ro-RO" sz="2000" dirty="0" smtClean="0">
                <a:solidFill>
                  <a:srgbClr val="161616"/>
                </a:solidFill>
              </a:rPr>
              <a:t> (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aer</a:t>
            </a:r>
            <a:r>
              <a:rPr lang="en-US" altLang="ro-RO" sz="2000" dirty="0" smtClean="0">
                <a:solidFill>
                  <a:srgbClr val="161616"/>
                </a:solidFill>
              </a:rPr>
              <a:t>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otr</a:t>
            </a:r>
            <a:r>
              <a:rPr lang="ro-RO" altLang="ro-RO" sz="2000" dirty="0" smtClean="0">
                <a:solidFill>
                  <a:srgbClr val="161616"/>
                </a:solidFill>
              </a:rPr>
              <a:t>ă</a:t>
            </a:r>
            <a:r>
              <a:rPr lang="en-US" altLang="ro-RO" sz="2000" dirty="0" smtClean="0">
                <a:solidFill>
                  <a:srgbClr val="161616"/>
                </a:solidFill>
              </a:rPr>
              <a:t>v</a:t>
            </a:r>
            <a:r>
              <a:rPr lang="ro-RO" altLang="ro-RO" sz="2000" dirty="0" smtClean="0">
                <a:solidFill>
                  <a:srgbClr val="161616"/>
                </a:solidFill>
              </a:rPr>
              <a:t>it).</a:t>
            </a:r>
            <a:endParaRPr lang="en-US" altLang="ro-RO" sz="2000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altLang="ro-RO" sz="2000" b="1" dirty="0" smtClean="0">
                <a:solidFill>
                  <a:srgbClr val="161616"/>
                </a:solidFill>
              </a:rPr>
              <a:t>HIERONIMUS FRACASTOR </a:t>
            </a:r>
            <a:r>
              <a:rPr lang="en-US" altLang="ro-RO" sz="2000" dirty="0" smtClean="0">
                <a:solidFill>
                  <a:srgbClr val="161616"/>
                </a:solidFill>
              </a:rPr>
              <a:t>(1478 – 1553) - medic,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astronom</a:t>
            </a:r>
            <a:r>
              <a:rPr lang="en-US" altLang="ro-RO" sz="2000" dirty="0" smtClean="0">
                <a:solidFill>
                  <a:srgbClr val="161616"/>
                </a:solidFill>
              </a:rPr>
              <a:t>, poet </a:t>
            </a:r>
            <a:r>
              <a:rPr lang="en-US" altLang="ro-RO" sz="2000" dirty="0" err="1" smtClean="0">
                <a:solidFill>
                  <a:srgbClr val="161616"/>
                </a:solidFill>
              </a:rPr>
              <a:t>italian</a:t>
            </a:r>
            <a:endParaRPr lang="en-US" altLang="ro-RO" sz="2000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spcBef>
                <a:spcPts val="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ro-MO" altLang="ro-RO" sz="1800" dirty="0" smtClean="0">
                <a:solidFill>
                  <a:srgbClr val="161616"/>
                </a:solidFill>
              </a:rPr>
              <a:t>      </a:t>
            </a:r>
            <a:r>
              <a:rPr lang="en-US" altLang="ro-RO" sz="1800" dirty="0" smtClean="0">
                <a:solidFill>
                  <a:srgbClr val="161616"/>
                </a:solidFill>
              </a:rPr>
              <a:t>–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susţine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teoria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contagiunii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în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epidemii</a:t>
            </a:r>
            <a:r>
              <a:rPr lang="en-US" altLang="ro-RO" sz="1800" dirty="0" smtClean="0">
                <a:solidFill>
                  <a:srgbClr val="161616"/>
                </a:solidFill>
              </a:rPr>
              <a:t> de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ciumă</a:t>
            </a:r>
            <a:r>
              <a:rPr lang="en-US" altLang="ro-RO" sz="1800" dirty="0" smtClean="0">
                <a:solidFill>
                  <a:srgbClr val="161616"/>
                </a:solidFill>
              </a:rPr>
              <a:t>,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variolă</a:t>
            </a:r>
            <a:r>
              <a:rPr lang="en-US" altLang="ro-RO" sz="1800" dirty="0" smtClean="0">
                <a:solidFill>
                  <a:srgbClr val="161616"/>
                </a:solidFill>
              </a:rPr>
              <a:t>,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sifilis</a:t>
            </a:r>
            <a:r>
              <a:rPr lang="ro-MO" altLang="ro-RO" sz="1800" dirty="0" smtClean="0">
                <a:solidFill>
                  <a:srgbClr val="161616"/>
                </a:solidFill>
              </a:rPr>
              <a:t>,</a:t>
            </a:r>
            <a:endParaRPr lang="ro-MO" altLang="ro-RO" sz="1800" dirty="0">
              <a:solidFill>
                <a:srgbClr val="161616"/>
              </a:solidFill>
            </a:endParaRPr>
          </a:p>
          <a:p>
            <a:pPr marL="0" indent="0" algn="just" eaLnBrk="1" hangingPunct="1">
              <a:spcBef>
                <a:spcPts val="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ro-MO" altLang="ro-RO" sz="1800" dirty="0" smtClean="0">
                <a:solidFill>
                  <a:srgbClr val="161616"/>
                </a:solidFill>
              </a:rPr>
              <a:t>      </a:t>
            </a:r>
            <a:r>
              <a:rPr lang="en-US" altLang="ro-RO" sz="1800" dirty="0" smtClean="0">
                <a:solidFill>
                  <a:srgbClr val="161616"/>
                </a:solidFill>
              </a:rPr>
              <a:t>–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crede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în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existenţa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unor</a:t>
            </a:r>
            <a:r>
              <a:rPr lang="en-US" altLang="ro-RO" sz="1800" dirty="0" smtClean="0">
                <a:solidFill>
                  <a:srgbClr val="161616"/>
                </a:solidFill>
              </a:rPr>
              <a:t>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germeni</a:t>
            </a:r>
            <a:r>
              <a:rPr lang="en-US" altLang="ro-RO" sz="1800" dirty="0" smtClean="0">
                <a:solidFill>
                  <a:srgbClr val="161616"/>
                </a:solidFill>
              </a:rPr>
              <a:t> vii care se </a:t>
            </a:r>
            <a:r>
              <a:rPr lang="en-US" altLang="ro-RO" sz="1800" dirty="0" err="1" smtClean="0">
                <a:solidFill>
                  <a:srgbClr val="161616"/>
                </a:solidFill>
              </a:rPr>
              <a:t>înmulţesc</a:t>
            </a:r>
            <a:r>
              <a:rPr lang="en-US" altLang="ro-RO" sz="1800" dirty="0" smtClean="0">
                <a:solidFill>
                  <a:srgbClr val="161616"/>
                </a:solidFill>
              </a:rPr>
              <a:t> (1546)</a:t>
            </a:r>
            <a:r>
              <a:rPr lang="ro-MO" altLang="ro-RO" sz="1800" dirty="0" smtClean="0">
                <a:solidFill>
                  <a:srgbClr val="161616"/>
                </a:solidFill>
              </a:rPr>
              <a:t>.</a:t>
            </a:r>
            <a:endParaRPr lang="en-US" altLang="ro-RO" sz="1800" dirty="0" smtClean="0">
              <a:solidFill>
                <a:srgbClr val="16161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0160" y="92531"/>
            <a:ext cx="395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O" altLang="ro-RO" b="1" dirty="0" smtClean="0">
                <a:solidFill>
                  <a:schemeClr val="bg2">
                    <a:lumMod val="10000"/>
                  </a:schemeClr>
                </a:solidFill>
              </a:rPr>
              <a:t>Modulul 1. </a:t>
            </a:r>
            <a:r>
              <a:rPr lang="en-US" altLang="ro-RO" b="1" dirty="0" err="1" smtClean="0">
                <a:solidFill>
                  <a:schemeClr val="bg2">
                    <a:lumMod val="10000"/>
                  </a:schemeClr>
                </a:solidFill>
              </a:rPr>
              <a:t>Microbiologia</a:t>
            </a:r>
            <a:r>
              <a:rPr lang="en-US" altLang="ro-RO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altLang="ro-RO" b="1" dirty="0" err="1" smtClean="0">
                <a:solidFill>
                  <a:schemeClr val="bg2">
                    <a:lumMod val="10000"/>
                  </a:schemeClr>
                </a:solidFill>
              </a:rPr>
              <a:t>ca</a:t>
            </a:r>
            <a:r>
              <a:rPr lang="en-US" altLang="ro-RO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o-MO" altLang="ro-RO" b="1" dirty="0" smtClean="0">
                <a:solidFill>
                  <a:schemeClr val="bg2">
                    <a:lumMod val="10000"/>
                  </a:schemeClr>
                </a:solidFill>
              </a:rPr>
              <a:t>ș</a:t>
            </a:r>
            <a:r>
              <a:rPr lang="en-US" altLang="ro-RO" b="1" dirty="0" err="1" smtClean="0">
                <a:solidFill>
                  <a:schemeClr val="bg2">
                    <a:lumMod val="10000"/>
                  </a:schemeClr>
                </a:solidFill>
              </a:rPr>
              <a:t>tiin</a:t>
            </a:r>
            <a:r>
              <a:rPr lang="ro-MO" altLang="ro-RO" b="1" dirty="0" smtClean="0">
                <a:solidFill>
                  <a:schemeClr val="bg2">
                    <a:lumMod val="10000"/>
                  </a:schemeClr>
                </a:solidFill>
              </a:rPr>
              <a:t>ță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2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07301" y="856995"/>
            <a:ext cx="5156787" cy="666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ro-RO" altLang="ro-RO" sz="2000" dirty="0" smtClean="0">
                <a:solidFill>
                  <a:srgbClr val="161616"/>
                </a:solidFill>
              </a:rPr>
              <a:t>Microorganismele au fost descoperite relativ tardiv, după anul 1680. </a:t>
            </a: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ro-RO" altLang="ro-RO" sz="2000" dirty="0" smtClean="0">
              <a:solidFill>
                <a:srgbClr val="161616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ro-RO" altLang="ro-RO" sz="2000" dirty="0" smtClean="0">
                <a:solidFill>
                  <a:srgbClr val="161616"/>
                </a:solidFill>
              </a:rPr>
              <a:t>Datorită dimensiunilor mici, cunoașterea existenţei lor a trebuit să aștepte descoperirea microscopului.</a:t>
            </a: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ro-RO" altLang="ro-RO" sz="2000" b="1" dirty="0" smtClean="0">
              <a:solidFill>
                <a:srgbClr val="161616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ro-RO" altLang="ro-RO" sz="2000" b="1" dirty="0" smtClean="0">
                <a:solidFill>
                  <a:srgbClr val="161616"/>
                </a:solidFill>
              </a:rPr>
              <a:t>Zaccharias </a:t>
            </a:r>
            <a:r>
              <a:rPr lang="ro-RO" altLang="ro-RO" sz="2000" dirty="0" smtClean="0">
                <a:solidFill>
                  <a:srgbClr val="161616"/>
                </a:solidFill>
              </a:rPr>
              <a:t>si </a:t>
            </a:r>
            <a:r>
              <a:rPr lang="ro-RO" altLang="ro-RO" sz="2000" b="1" dirty="0" smtClean="0">
                <a:solidFill>
                  <a:srgbClr val="161616"/>
                </a:solidFill>
              </a:rPr>
              <a:t>Hans Jansen </a:t>
            </a:r>
            <a:r>
              <a:rPr lang="ro-RO" altLang="ro-RO" sz="2000" dirty="0" smtClean="0">
                <a:solidFill>
                  <a:srgbClr val="161616"/>
                </a:solidFill>
              </a:rPr>
              <a:t>(Middeburg) au fost creditaţi a fi realizat primul microscop (?!) în 1590 - nu pentru studiul microorganismelor.</a:t>
            </a: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ro-RO" altLang="ro-RO" sz="2000" dirty="0" smtClean="0">
              <a:solidFill>
                <a:srgbClr val="161616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ro-RO" altLang="ro-RO" sz="2000" dirty="0" smtClean="0">
                <a:solidFill>
                  <a:srgbClr val="161616"/>
                </a:solidFill>
              </a:rPr>
              <a:t>Prima persoană care a văzut și a descris microorganisme a fost </a:t>
            </a:r>
            <a:r>
              <a:rPr lang="ro-RO" altLang="ro-RO" sz="2000" b="1" dirty="0" smtClean="0">
                <a:solidFill>
                  <a:srgbClr val="161616"/>
                </a:solidFill>
              </a:rPr>
              <a:t>Antony van Leeuwenhoek</a:t>
            </a:r>
            <a:r>
              <a:rPr lang="ro-RO" altLang="ro-RO" sz="2000" dirty="0" smtClean="0">
                <a:solidFill>
                  <a:srgbClr val="161616"/>
                </a:solidFill>
              </a:rPr>
              <a:t>  (1632-1723), un vânzător olandez de mărunţișuri care a vrut să  observe ţesătura hainelor.</a:t>
            </a: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850" y="4293096"/>
            <a:ext cx="19812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409" y="2636912"/>
            <a:ext cx="1909192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7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856995"/>
            <a:ext cx="1920500" cy="1319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646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07301" y="856995"/>
            <a:ext cx="5156787" cy="666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000" dirty="0" smtClean="0">
                <a:solidFill>
                  <a:srgbClr val="161616"/>
                </a:solidFill>
              </a:rPr>
              <a:t>Pe parcursul a 40 de ani, van Leeuwenhoek a scris 125 de scrisori traduse în engleză </a:t>
            </a:r>
            <a:r>
              <a:rPr lang="ro-MO" altLang="ro-RO" sz="2000" dirty="0" smtClean="0">
                <a:solidFill>
                  <a:srgbClr val="161616"/>
                </a:solidFill>
              </a:rPr>
              <a:t>ș</a:t>
            </a:r>
            <a:r>
              <a:rPr lang="vi-VN" altLang="ro-RO" sz="2000" dirty="0" smtClean="0">
                <a:solidFill>
                  <a:srgbClr val="161616"/>
                </a:solidFill>
              </a:rPr>
              <a:t>i </a:t>
            </a:r>
            <a:r>
              <a:rPr lang="ro-MO" altLang="ro-RO" sz="2000" dirty="0" smtClean="0">
                <a:solidFill>
                  <a:srgbClr val="161616"/>
                </a:solidFill>
              </a:rPr>
              <a:t>transmise</a:t>
            </a:r>
            <a:r>
              <a:rPr lang="vi-VN" altLang="ro-RO" sz="2000" dirty="0" smtClean="0">
                <a:solidFill>
                  <a:srgbClr val="161616"/>
                </a:solidFill>
              </a:rPr>
              <a:t> Societăţii Regale din Londra, în plus, 27 lucrări au fost  publicate în Memoriile Academiei Franceze de Stiinţe. </a:t>
            </a: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000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000" dirty="0" smtClean="0">
                <a:solidFill>
                  <a:srgbClr val="161616"/>
                </a:solidFill>
              </a:rPr>
              <a:t>Universitatea din Utrecht pretinde că deţine în muzeu unele dintre microscoapele originale ale lui Leeuwenhoek</a:t>
            </a:r>
            <a:r>
              <a:rPr lang="ro-MO" altLang="ro-RO" sz="2000" dirty="0" smtClean="0">
                <a:solidFill>
                  <a:srgbClr val="161616"/>
                </a:solidFill>
              </a:rPr>
              <a:t>.</a:t>
            </a:r>
            <a:endParaRPr lang="vi-VN" altLang="ro-RO" sz="2000" dirty="0" smtClean="0">
              <a:solidFill>
                <a:srgbClr val="161616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9509" name="Picture 5" descr="File:Van Leeuwenhoek&amp;#39;s microscopes by Henry Baker.jpg - Wiki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65" y="3811555"/>
            <a:ext cx="4500727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511" name="Picture 7" descr="File:Illustration from &amp;quot;The select works of Leeuwenhoek...&amp;quot; Wellcome  M0005637.jpg - Wikimedia Comm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982" y="856995"/>
            <a:ext cx="3508550" cy="488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71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5575" y="856995"/>
            <a:ext cx="8232849" cy="666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Filosoful grec Aristotel (384–322 î.Hr.) a fost unul dintre cei mai timpurii savanți cunoscuți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 adept al 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teori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ei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 “generaţiei spontane” </a:t>
            </a:r>
            <a:r>
              <a:rPr lang="vi-VN" altLang="ro-RO" sz="2400" dirty="0" smtClean="0">
                <a:solidFill>
                  <a:srgbClr val="161616"/>
                </a:solidFill>
              </a:rPr>
              <a:t>- “în diferite substanţe minerale sau organice lipsite de orice urme de viaţă pot lua nastere microorganisme sau chiar vieţuitoare mai dezvoltate”</a:t>
            </a:r>
            <a:r>
              <a:rPr lang="ro-MO" altLang="ro-RO" sz="2400" dirty="0" smtClean="0">
                <a:solidFill>
                  <a:srgbClr val="161616"/>
                </a:solidFill>
              </a:rPr>
              <a:t>.</a:t>
            </a:r>
            <a:endParaRPr lang="vi-VN" altLang="ro-RO" sz="2400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Teoria “generaţiei spontane”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combătută </a:t>
            </a:r>
            <a:r>
              <a:rPr lang="vi-VN" altLang="ro-RO" sz="2400" dirty="0" smtClean="0">
                <a:solidFill>
                  <a:srgbClr val="161616"/>
                </a:solidFill>
              </a:rPr>
              <a:t>de:</a:t>
            </a: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None/>
            </a:pPr>
            <a:r>
              <a:rPr lang="ro-MO" altLang="ro-RO" sz="2400" dirty="0" smtClean="0">
                <a:solidFill>
                  <a:srgbClr val="161616"/>
                </a:solidFill>
              </a:rPr>
              <a:t>    </a:t>
            </a:r>
            <a:r>
              <a:rPr lang="vi-VN" altLang="ro-RO" sz="2400" dirty="0" smtClean="0">
                <a:solidFill>
                  <a:srgbClr val="161616"/>
                </a:solidFill>
              </a:rPr>
              <a:t>– Redi</a:t>
            </a:r>
            <a:r>
              <a:rPr lang="ro-MO" altLang="ro-RO" sz="2400" dirty="0" smtClean="0">
                <a:solidFill>
                  <a:srgbClr val="161616"/>
                </a:solidFill>
              </a:rPr>
              <a:t>,</a:t>
            </a:r>
            <a:endParaRPr lang="vi-VN" altLang="ro-RO" sz="2400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None/>
            </a:pPr>
            <a:r>
              <a:rPr lang="ro-MO" altLang="ro-RO" sz="2400" dirty="0" smtClean="0">
                <a:solidFill>
                  <a:srgbClr val="161616"/>
                </a:solidFill>
              </a:rPr>
              <a:t>    </a:t>
            </a:r>
            <a:r>
              <a:rPr lang="vi-VN" altLang="ro-RO" sz="2400" dirty="0" smtClean="0">
                <a:solidFill>
                  <a:srgbClr val="161616"/>
                </a:solidFill>
              </a:rPr>
              <a:t>– Spallanzani</a:t>
            </a:r>
            <a:r>
              <a:rPr lang="ro-MO" altLang="ro-RO" sz="2400" dirty="0" smtClean="0">
                <a:solidFill>
                  <a:srgbClr val="161616"/>
                </a:solidFill>
              </a:rPr>
              <a:t>,</a:t>
            </a:r>
            <a:endParaRPr lang="vi-VN" altLang="ro-RO" sz="2400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None/>
            </a:pPr>
            <a:r>
              <a:rPr lang="ro-MO" altLang="ro-RO" sz="2400" dirty="0" smtClean="0">
                <a:solidFill>
                  <a:srgbClr val="161616"/>
                </a:solidFill>
              </a:rPr>
              <a:t>    </a:t>
            </a:r>
            <a:r>
              <a:rPr lang="vi-VN" altLang="ro-RO" sz="2400" dirty="0" smtClean="0">
                <a:solidFill>
                  <a:srgbClr val="161616"/>
                </a:solidFill>
              </a:rPr>
              <a:t>– Pasteur</a:t>
            </a:r>
            <a:r>
              <a:rPr lang="ro-MO" altLang="ro-RO" sz="2400" dirty="0" smtClean="0">
                <a:solidFill>
                  <a:srgbClr val="161616"/>
                </a:solidFill>
              </a:rPr>
              <a:t>.</a:t>
            </a:r>
            <a:endParaRPr lang="vi-VN" altLang="ro-RO" sz="2400" dirty="0" smtClean="0">
              <a:solidFill>
                <a:srgbClr val="161616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3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5575" y="837094"/>
            <a:ext cx="7008714" cy="666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spcBef>
                <a:spcPts val="1200"/>
              </a:spcBef>
              <a:buClr>
                <a:srgbClr val="993300"/>
              </a:buClr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Francesco Redi (1626 –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1697)</a:t>
            </a:r>
            <a:endParaRPr lang="ro-MO" altLang="ro-RO" sz="2400" b="1" i="1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1200"/>
              </a:spcBef>
              <a:buClr>
                <a:srgbClr val="993300"/>
              </a:buClr>
              <a:buNone/>
            </a:pP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a fost un medic, naturalist, biolog și poet italian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</a:p>
          <a:p>
            <a:pPr algn="just" eaLnBrk="1" hangingPunct="1">
              <a:lnSpc>
                <a:spcPct val="80000"/>
              </a:lnSpc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„fondatorul biologiei experimentale”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</a:p>
          <a:p>
            <a:pPr algn="just" eaLnBrk="1" hangingPunct="1">
              <a:lnSpc>
                <a:spcPct val="80000"/>
              </a:lnSpc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„părintele parazitologiei moderne”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</a:p>
          <a:p>
            <a:pPr algn="just" eaLnBrk="1" hangingPunct="1">
              <a:lnSpc>
                <a:spcPct val="80000"/>
              </a:lnSpc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a fost prima persoană care a contestat teoria generației spontane, demonstrând că larvele provin din ouă de muște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.</a:t>
            </a:r>
            <a:endParaRPr lang="vi-VN" altLang="ro-RO" sz="2400" i="1" dirty="0" smtClean="0">
              <a:solidFill>
                <a:srgbClr val="161616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2" descr="File:Francesco Redi-Uffizi.jpg - Wikimedia Common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585" y="922214"/>
            <a:ext cx="1815234" cy="305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5" descr="File:OSC Microbio 03 01 Rediexpt.jpg - Wikimedia Common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1558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16"/>
          <a:stretch/>
        </p:blipFill>
        <p:spPr bwMode="auto">
          <a:xfrm>
            <a:off x="1775683" y="4509120"/>
            <a:ext cx="5365212" cy="1934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36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5575" y="856995"/>
            <a:ext cx="4632449" cy="666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LAZZARO SPALLANZANI (1729 – 1799)</a:t>
            </a:r>
            <a:endParaRPr lang="ro-MO" altLang="ro-RO" sz="2400" b="1" i="1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None/>
            </a:pP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călugăr, matematician, naturalist italian, profesor la universitatea din Pavia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combate teoria “generaţiei spontane” – în lichidul fiert şi menţinut în vas ermetic închis nu reapar microbii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descoperă existenţa bacteriilor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sporogene 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i anaerobe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.</a:t>
            </a:r>
            <a:endParaRPr lang="vi-VN" altLang="ro-RO" sz="2400" i="1" dirty="0" smtClean="0">
              <a:solidFill>
                <a:srgbClr val="161616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65890" name="Picture 2" descr="Spallanzani, Lazaro - PICRYL Public Domain Sea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96752"/>
            <a:ext cx="3626203" cy="482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62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283968" y="886676"/>
            <a:ext cx="4488433" cy="394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LOUIS PASTEUR </a:t>
            </a:r>
            <a:endParaRPr lang="ro-MO" altLang="ro-RO" sz="2400" b="1" i="1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(1822 – 1895)</a:t>
            </a:r>
            <a:endParaRPr lang="ro-MO" altLang="ro-RO" sz="2400" b="1" i="1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None/>
            </a:pP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părintele microbiologiei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 chimist 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i medic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demonstrează că bacteriile 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i ciupercile nu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se nasc spontan ci din părinţi, se înmulţesc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şi pot fi omorâte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pune bazele sterilizării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introduce conceptul 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i metodica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lucrului aseptic</a:t>
            </a:r>
            <a:r>
              <a:rPr lang="ro-MO" altLang="ro-RO" sz="2400" i="1" dirty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None/>
            </a:pPr>
            <a:endParaRPr lang="vi-VN" altLang="ro-RO" sz="2400" b="1" i="1" dirty="0" smtClean="0">
              <a:solidFill>
                <a:srgbClr val="161616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4" descr="File:Louis Pasteur (1822 - 1895), microbiologist and chemist Wellcome  M0000148.jpg - Wikimedia Common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92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871148"/>
            <a:ext cx="3668241" cy="565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3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4" descr="File:Louis Pasteur (1822 - 1895), microbiologist and chemist Wellcome  M0000148.jpg - Wikimedia Common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792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871148"/>
            <a:ext cx="3668241" cy="565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283968" y="886676"/>
            <a:ext cx="4488433" cy="394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80000"/>
              </a:lnSpc>
              <a:buClr>
                <a:srgbClr val="993300"/>
              </a:buClr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LOUIS PASTEUR </a:t>
            </a:r>
            <a:endParaRPr lang="ro-MO" altLang="ro-RO" sz="2400" b="1" i="1" dirty="0" smtClean="0">
              <a:solidFill>
                <a:srgbClr val="161616"/>
              </a:solidFill>
            </a:endParaRPr>
          </a:p>
          <a:p>
            <a:pPr marL="0" indent="0" eaLnBrk="1" hangingPunct="1">
              <a:lnSpc>
                <a:spcPct val="80000"/>
              </a:lnSpc>
              <a:buClr>
                <a:srgbClr val="993300"/>
              </a:buClr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(1822 – 1895)</a:t>
            </a:r>
            <a:endParaRPr lang="ro-MO" altLang="ro-RO" sz="2400" b="1" i="1" dirty="0" smtClean="0">
              <a:solidFill>
                <a:srgbClr val="161616"/>
              </a:solidFill>
            </a:endParaRPr>
          </a:p>
          <a:p>
            <a:pPr marL="0" indent="0" eaLnBrk="1" hangingPunct="1">
              <a:lnSpc>
                <a:spcPct val="80000"/>
              </a:lnSpc>
              <a:buClr>
                <a:srgbClr val="993300"/>
              </a:buClr>
              <a:buNone/>
            </a:pP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ro-MO" altLang="ro-RO" sz="2400" b="1" i="1" dirty="0" smtClean="0">
                <a:solidFill>
                  <a:srgbClr val="161616"/>
                </a:solidFill>
              </a:rPr>
              <a:t>f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undamentează teoria biologică a fermentaţiilor:</a:t>
            </a: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Tx/>
              <a:buChar char="-"/>
            </a:pPr>
            <a:r>
              <a:rPr lang="vi-VN" altLang="ro-RO" sz="2000" b="1" i="1" dirty="0" smtClean="0">
                <a:solidFill>
                  <a:srgbClr val="161616"/>
                </a:solidFill>
              </a:rPr>
              <a:t>fermentaţia se datorează unor microbi</a:t>
            </a:r>
            <a:r>
              <a:rPr lang="ro-MO" altLang="ro-RO" sz="2000" b="1" i="1" dirty="0" smtClean="0">
                <a:solidFill>
                  <a:srgbClr val="161616"/>
                </a:solidFill>
              </a:rPr>
              <a:t>,</a:t>
            </a: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Tx/>
              <a:buChar char="-"/>
            </a:pPr>
            <a:r>
              <a:rPr lang="vi-VN" altLang="ro-RO" sz="2000" b="1" i="1" dirty="0" smtClean="0">
                <a:solidFill>
                  <a:srgbClr val="161616"/>
                </a:solidFill>
              </a:rPr>
              <a:t>fiecare tip de fermentaţie</a:t>
            </a:r>
            <a:r>
              <a:rPr lang="ro-MO" altLang="ro-RO" sz="2000" b="1" i="1" dirty="0" smtClean="0">
                <a:solidFill>
                  <a:srgbClr val="161616"/>
                </a:solidFill>
              </a:rPr>
              <a:t> </a:t>
            </a:r>
            <a:r>
              <a:rPr lang="vi-VN" altLang="ro-RO" sz="2000" b="1" i="1" dirty="0" smtClean="0">
                <a:solidFill>
                  <a:srgbClr val="161616"/>
                </a:solidFill>
              </a:rPr>
              <a:t>cauzat de o specie         de microbi (specificitatea proceselor fermentative)</a:t>
            </a:r>
            <a:r>
              <a:rPr lang="ro-MO" altLang="ro-RO" sz="2000" b="1" i="1" dirty="0" smtClean="0">
                <a:solidFill>
                  <a:srgbClr val="161616"/>
                </a:solidFill>
              </a:rPr>
              <a:t>,</a:t>
            </a:r>
            <a:endParaRPr lang="vi-VN" altLang="ro-RO" sz="2000" b="1" i="1" dirty="0" smtClean="0">
              <a:solidFill>
                <a:srgbClr val="161616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    stabile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șt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e natura biologică a bolilor băuturilor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fermentate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,</a:t>
            </a: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r>
              <a:rPr lang="ro-MO" altLang="ro-RO" sz="2400" b="1" i="1" dirty="0" smtClean="0">
                <a:solidFill>
                  <a:srgbClr val="161616"/>
                </a:solidFill>
              </a:rPr>
              <a:t>u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tilizează pasteurizarea – metoda încălzirii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diferenţiate (bazele microbiologiei industriale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),</a:t>
            </a:r>
            <a:endParaRPr lang="vi-VN" altLang="ro-RO" sz="2400" b="1" i="1" dirty="0" smtClean="0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78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4" descr="File:Louis Pasteur (1822 - 1895), microbiologist and chemist Wellcome  M0000148.jpg - Wikimedia Common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792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871148"/>
            <a:ext cx="3668241" cy="565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283969" y="886676"/>
            <a:ext cx="4176464" cy="394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LOUIS PASTEUR </a:t>
            </a:r>
            <a:endParaRPr lang="ro-MO" altLang="ro-RO" sz="2400" b="1" i="1" dirty="0" smtClean="0">
              <a:solidFill>
                <a:srgbClr val="161616"/>
              </a:solidFill>
            </a:endParaRPr>
          </a:p>
          <a:p>
            <a:pPr marL="0" indent="0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(1822 – 1895)</a:t>
            </a:r>
            <a:endParaRPr lang="ro-MO" altLang="ro-RO" sz="2400" b="1" i="1" dirty="0" smtClean="0">
              <a:solidFill>
                <a:srgbClr val="161616"/>
              </a:solidFill>
            </a:endParaRPr>
          </a:p>
          <a:p>
            <a:pPr marL="0" indent="0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None/>
            </a:pP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propune termenii de “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aerobioză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” 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i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“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anaerobioză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”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demonstrează legătura cauzală dintre microb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 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i boală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indică măsuri de prevenire a acestor infecţii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</a:p>
          <a:p>
            <a:pPr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realizează 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vaccinul anticărbunos 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(antrax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)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.</a:t>
            </a: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b="1" i="1" dirty="0" smtClean="0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2" descr="File:Louis Pasteur Experiment.svg - Wikimedia Common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280720" y="2119496"/>
            <a:ext cx="46085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MO" sz="2400" b="1" dirty="0" smtClean="0">
                <a:solidFill>
                  <a:srgbClr val="339933"/>
                </a:solidFill>
              </a:rPr>
              <a:t>Sarcină de lucru: </a:t>
            </a:r>
            <a:r>
              <a:rPr lang="ro-MO" sz="2400" dirty="0" smtClean="0"/>
              <a:t>Studiază esența experimentelor savanților 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LAZZARO SPALLANZANI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 și </a:t>
            </a:r>
            <a:r>
              <a:rPr lang="ro-MO" sz="2400" dirty="0" smtClean="0"/>
              <a:t> </a:t>
            </a:r>
            <a:r>
              <a:rPr lang="vi-VN" altLang="ro-RO" sz="2400" b="1" i="1" dirty="0" smtClean="0">
                <a:solidFill>
                  <a:srgbClr val="161616"/>
                </a:solidFill>
              </a:rPr>
              <a:t>LOUIS PASTEUR </a:t>
            </a:r>
            <a:r>
              <a:rPr lang="ro-MO" altLang="ro-RO" sz="2400" b="1" i="1" dirty="0" smtClean="0">
                <a:solidFill>
                  <a:srgbClr val="161616"/>
                </a:solidFill>
              </a:rPr>
              <a:t> de combatere a teoriei generației spontane!</a:t>
            </a:r>
          </a:p>
          <a:p>
            <a:pPr algn="just"/>
            <a:endParaRPr lang="en-US" sz="2400" dirty="0"/>
          </a:p>
        </p:txBody>
      </p:sp>
      <p:sp>
        <p:nvSpPr>
          <p:cNvPr id="9" name="AutoShape 5" descr="Hands Holding Letters - Free image on Pixabay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02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700808"/>
            <a:ext cx="3807867" cy="294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4" descr="File:Louis Pasteur (1822 - 1895), microbiologist and chemist Wellcome  M0000148.jpg - Wikimedia Common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059832" y="769938"/>
            <a:ext cx="5568553" cy="394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o-RO" altLang="ro-RO" sz="2400" b="1" dirty="0" smtClean="0">
                <a:solidFill>
                  <a:srgbClr val="161616"/>
                </a:solidFill>
              </a:rPr>
              <a:t>ROBERT KOCH</a:t>
            </a: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None/>
            </a:pPr>
            <a:r>
              <a:rPr lang="vi-VN" altLang="ro-RO" sz="2400" b="1" i="1" dirty="0" smtClean="0">
                <a:solidFill>
                  <a:srgbClr val="161616"/>
                </a:solidFill>
              </a:rPr>
              <a:t>(1843 - 1910)</a:t>
            </a: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None/>
            </a:pP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ro-MO" altLang="ro-RO" sz="2400" i="1" dirty="0" smtClean="0">
                <a:solidFill>
                  <a:srgbClr val="161616"/>
                </a:solidFill>
              </a:rPr>
              <a:t>p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ărintele 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colii germane de microbiologie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 </a:t>
            </a: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ro-MO" altLang="ro-RO" sz="2400" i="1" dirty="0" smtClean="0">
                <a:solidFill>
                  <a:srgbClr val="161616"/>
                </a:solidFill>
              </a:rPr>
              <a:t>d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escoperă metodele de cultivare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 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pe medii solide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ro-MO" altLang="ro-RO" sz="2400" i="1" dirty="0" smtClean="0">
                <a:solidFill>
                  <a:srgbClr val="161616"/>
                </a:solidFill>
              </a:rPr>
              <a:t>m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etoda de colorare a preparatelor microscopice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ro-MO" altLang="ro-RO" sz="2400" i="1" dirty="0" smtClean="0">
                <a:solidFill>
                  <a:srgbClr val="161616"/>
                </a:solidFill>
              </a:rPr>
              <a:t>d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escoperă vibrionul holeric, bacilul tuberculozei 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i alergia în tuberculoză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1905 – premiul Nobel pentru fiziologie 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i medicină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.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b="1" i="1" dirty="0" smtClean="0">
              <a:solidFill>
                <a:srgbClr val="161616"/>
              </a:solidFill>
            </a:endParaRPr>
          </a:p>
        </p:txBody>
      </p:sp>
      <p:sp>
        <p:nvSpPr>
          <p:cNvPr id="6" name="AutoShape 2" descr="File:Portrait of Robert Herman Koch (1843 - 1910) Wellcome L0000894.jpg -  Wikimedia Common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5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49" y="2060848"/>
            <a:ext cx="2155435" cy="335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25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272" y="553616"/>
            <a:ext cx="8712968" cy="575570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o-RO" altLang="ro-RO" b="1" dirty="0" smtClean="0">
                <a:solidFill>
                  <a:srgbClr val="161616"/>
                </a:solidFill>
              </a:rPr>
              <a:t>Postulatele lui Koch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ro-RO" altLang="ro-RO" sz="1200" b="1" dirty="0" smtClean="0">
              <a:solidFill>
                <a:srgbClr val="161616"/>
              </a:solidFill>
            </a:endParaRPr>
          </a:p>
          <a:p>
            <a:pPr lvl="1" eaLnBrk="1" hangingPunct="1">
              <a:spcBef>
                <a:spcPts val="1200"/>
              </a:spcBef>
              <a:buClr>
                <a:srgbClr val="00FF00"/>
              </a:buClr>
              <a:buFont typeface="Wingdings" pitchFamily="2" charset="2"/>
              <a:buChar char="ü"/>
            </a:pPr>
            <a:r>
              <a:rPr lang="vi-VN" altLang="ro-RO" b="1" i="1" dirty="0" smtClean="0">
                <a:solidFill>
                  <a:srgbClr val="161616"/>
                </a:solidFill>
              </a:rPr>
              <a:t>microorganismul sau alt agent patogen trebuie să fie prezent în toate cazurile de boală</a:t>
            </a:r>
            <a:r>
              <a:rPr lang="ro-MO" altLang="ro-RO" b="1" i="1" dirty="0" smtClean="0">
                <a:solidFill>
                  <a:srgbClr val="161616"/>
                </a:solidFill>
              </a:rPr>
              <a:t>,</a:t>
            </a:r>
          </a:p>
          <a:p>
            <a:pPr lvl="1" eaLnBrk="1" hangingPunct="1">
              <a:spcBef>
                <a:spcPts val="1200"/>
              </a:spcBef>
              <a:buClr>
                <a:srgbClr val="00FF00"/>
              </a:buClr>
              <a:buFont typeface="Wingdings" pitchFamily="2" charset="2"/>
              <a:buChar char="ü"/>
            </a:pPr>
            <a:r>
              <a:rPr lang="vi-VN" altLang="ro-RO" b="1" i="1" dirty="0" smtClean="0">
                <a:solidFill>
                  <a:srgbClr val="161616"/>
                </a:solidFill>
              </a:rPr>
              <a:t>agentul patogen poate fi izolat de la gazda bolnavă și crescut în cultură pură</a:t>
            </a:r>
            <a:r>
              <a:rPr lang="ro-MO" altLang="ro-RO" b="1" i="1" dirty="0" smtClean="0">
                <a:solidFill>
                  <a:srgbClr val="161616"/>
                </a:solidFill>
              </a:rPr>
              <a:t>,</a:t>
            </a:r>
          </a:p>
          <a:p>
            <a:pPr lvl="1" eaLnBrk="1" hangingPunct="1">
              <a:spcBef>
                <a:spcPts val="1200"/>
              </a:spcBef>
              <a:buClr>
                <a:srgbClr val="00FF00"/>
              </a:buClr>
              <a:buFont typeface="Wingdings" pitchFamily="2" charset="2"/>
              <a:buChar char="ü"/>
            </a:pPr>
            <a:r>
              <a:rPr lang="vi-VN" altLang="ro-RO" b="1" i="1" dirty="0" smtClean="0">
                <a:solidFill>
                  <a:srgbClr val="161616"/>
                </a:solidFill>
              </a:rPr>
              <a:t>agentul patogen din cultura pură trebuie să provoace boala atunci când este inoculat la un animal de laborator sănătos, susceptibil</a:t>
            </a:r>
            <a:r>
              <a:rPr lang="ro-MO" altLang="ro-RO" b="1" i="1" dirty="0" smtClean="0">
                <a:solidFill>
                  <a:srgbClr val="161616"/>
                </a:solidFill>
              </a:rPr>
              <a:t>,</a:t>
            </a:r>
          </a:p>
          <a:p>
            <a:pPr lvl="1" eaLnBrk="1" hangingPunct="1">
              <a:spcBef>
                <a:spcPts val="1200"/>
              </a:spcBef>
              <a:buClr>
                <a:srgbClr val="00FF00"/>
              </a:buClr>
              <a:buFont typeface="Wingdings" pitchFamily="2" charset="2"/>
              <a:buChar char="ü"/>
            </a:pPr>
            <a:r>
              <a:rPr lang="vi-VN" altLang="ro-RO" b="1" i="1" dirty="0" smtClean="0">
                <a:solidFill>
                  <a:srgbClr val="161616"/>
                </a:solidFill>
              </a:rPr>
              <a:t>agentul patogen trebuie reizolat din noua gazdă și să se dovedească a fi același cu agentul patogen inoculat inițial</a:t>
            </a:r>
            <a:r>
              <a:rPr lang="ro-MO" altLang="ro-RO" b="1" i="1" dirty="0">
                <a:solidFill>
                  <a:srgbClr val="161616"/>
                </a:solidFill>
              </a:rPr>
              <a:t>.</a:t>
            </a:r>
            <a:endParaRPr lang="en-US" altLang="ro-RO" b="1" i="1" dirty="0" smtClean="0">
              <a:solidFill>
                <a:srgbClr val="161616"/>
              </a:solidFill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-99392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chemeClr val="bg1"/>
                </a:solidFill>
              </a:rPr>
              <a:t>1.4 </a:t>
            </a:r>
            <a:r>
              <a:rPr lang="vi-VN" sz="1800" b="1" dirty="0" smtClean="0">
                <a:solidFill>
                  <a:schemeClr val="bg1"/>
                </a:solidFill>
              </a:rPr>
              <a:t>File din istorie. Personalității notorii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412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4" descr="File:Louis Pasteur (1822 - 1895), microbiologist and chemist Wellcome  M0000148.jpg - Wikimedia Common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563888" y="1425814"/>
            <a:ext cx="5208513" cy="489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E3DED1"/>
              </a:buClr>
              <a:buNone/>
            </a:pPr>
            <a:r>
              <a:rPr lang="ro-RO" altLang="ro-RO" sz="2400" b="1" i="1" dirty="0" smtClean="0">
                <a:solidFill>
                  <a:srgbClr val="161616"/>
                </a:solidFill>
              </a:rPr>
              <a:t>VICTOR BABEŞ</a:t>
            </a:r>
          </a:p>
          <a:p>
            <a:pPr eaLnBrk="1" hangingPunct="1">
              <a:lnSpc>
                <a:spcPct val="80000"/>
              </a:lnSpc>
              <a:buClr>
                <a:srgbClr val="E3DED1"/>
              </a:buClr>
              <a:buNone/>
            </a:pPr>
            <a:r>
              <a:rPr lang="ro-RO" altLang="ro-RO" sz="2400" b="1" dirty="0" smtClean="0">
                <a:solidFill>
                  <a:srgbClr val="161616"/>
                </a:solidFill>
              </a:rPr>
              <a:t>(1854-1926) </a:t>
            </a: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None/>
            </a:pPr>
            <a:endParaRPr lang="vi-VN" altLang="ro-RO" sz="2400" b="1" i="1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întemeietorul microbiologiei româneşti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studii la Budapesta, Viena, Berlin, Paris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prof. de bacteriologie la Bucure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ș</a:t>
            </a:r>
            <a:r>
              <a:rPr lang="vi-VN" altLang="ro-RO" sz="2400" i="1" dirty="0" smtClean="0">
                <a:solidFill>
                  <a:srgbClr val="161616"/>
                </a:solidFill>
              </a:rPr>
              <a:t>ti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,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spcBef>
                <a:spcPts val="1200"/>
              </a:spcBef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400" i="1" dirty="0" smtClean="0">
                <a:solidFill>
                  <a:srgbClr val="161616"/>
                </a:solidFill>
              </a:rPr>
              <a:t>1885 - publicã la Paris, împreunã cu Victor Cornil, primul tratat de bacteriologie din lume</a:t>
            </a:r>
            <a:r>
              <a:rPr lang="ro-MO" altLang="ro-RO" sz="2400" i="1" dirty="0" smtClean="0">
                <a:solidFill>
                  <a:srgbClr val="161616"/>
                </a:solidFill>
              </a:rPr>
              <a:t>.</a:t>
            </a:r>
            <a:endParaRPr lang="vi-VN" altLang="ro-RO" sz="2400" i="1" dirty="0" smtClean="0">
              <a:solidFill>
                <a:srgbClr val="161616"/>
              </a:solidFill>
            </a:endParaRPr>
          </a:p>
          <a:p>
            <a:pPr algn="just" eaLnBrk="1" hangingPunct="1">
              <a:lnSpc>
                <a:spcPct val="80000"/>
              </a:lnSpc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400" b="1" i="1" dirty="0" smtClean="0">
              <a:solidFill>
                <a:srgbClr val="161616"/>
              </a:solidFill>
            </a:endParaRPr>
          </a:p>
        </p:txBody>
      </p:sp>
      <p:sp>
        <p:nvSpPr>
          <p:cNvPr id="6" name="AutoShape 2" descr="File:Portrait of Robert Herman Koch (1843 - 1910) Wellcome L0000894.jpg -  Wikimedia Common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224260" name="Picture 4" descr="Maestrul și discipolul: Louis Pasteur și Victor Babe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700808"/>
            <a:ext cx="3151981" cy="434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6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9144000" cy="692150"/>
          </a:xfrm>
        </p:spPr>
        <p:txBody>
          <a:bodyPr/>
          <a:lstStyle/>
          <a:p>
            <a:pPr lvl="0"/>
            <a:r>
              <a:rPr lang="ro-RO" altLang="ro-RO" sz="1800" b="1" dirty="0" smtClean="0">
                <a:solidFill>
                  <a:srgbClr val="996633"/>
                </a:solidFill>
              </a:rPr>
              <a:t>1.4 </a:t>
            </a:r>
            <a:r>
              <a:rPr lang="vi-VN" sz="1800" b="1" dirty="0" smtClean="0">
                <a:solidFill>
                  <a:srgbClr val="996633"/>
                </a:solidFill>
              </a:rPr>
              <a:t>File din istorie. Personalității notorii</a:t>
            </a:r>
            <a:endParaRPr lang="en-US" sz="1800" b="1" dirty="0">
              <a:solidFill>
                <a:srgbClr val="996633"/>
              </a:solidFill>
            </a:endParaRPr>
          </a:p>
        </p:txBody>
      </p:sp>
      <p:sp>
        <p:nvSpPr>
          <p:cNvPr id="3" name="AutoShape 2" descr="File:Oil painting; portrait of A.V. Leeuwenhoek Wellcome M0001259.jpg -  Wikimedia Comm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5" descr="Història del telescopi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8" descr="bacteria | opensailing.blogspot.com/2009/11/microorganism.ht… | Flick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AutoShape 2" descr="Optics: glass tubes (right) and Leeuwenhoek's first … free public domain  image | Look and Lear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AutoShape 4" descr="File:Louis Pasteur (1822 - 1895), microbiologist and chemist Wellcome  M0000148.jpg - Wikimedia Common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560291" y="790154"/>
            <a:ext cx="5559574" cy="571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E3DED1"/>
              </a:buClr>
              <a:buFont typeface="Wingdings" pitchFamily="2" charset="2"/>
              <a:buNone/>
            </a:pPr>
            <a:endParaRPr lang="vi-VN" altLang="ro-RO" sz="2200" b="1" i="1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993300"/>
              </a:buClr>
              <a:buFont typeface="Wingdings" pitchFamily="2" charset="2"/>
              <a:buChar char="v"/>
            </a:pPr>
            <a:r>
              <a:rPr lang="ro-MO" altLang="ro-RO" sz="2200" i="1" dirty="0" smtClean="0">
                <a:solidFill>
                  <a:srgbClr val="161616"/>
                </a:solidFill>
              </a:rPr>
              <a:t>e</a:t>
            </a:r>
            <a:r>
              <a:rPr lang="vi-VN" altLang="ro-RO" sz="2200" i="1" dirty="0" smtClean="0">
                <a:solidFill>
                  <a:srgbClr val="161616"/>
                </a:solidFill>
              </a:rPr>
              <a:t>videnţiază granulele metacromatice la bacilul difteric (</a:t>
            </a:r>
            <a:r>
              <a:rPr lang="vi-VN" altLang="ro-RO" sz="2200" b="1" i="1" dirty="0" smtClean="0">
                <a:solidFill>
                  <a:srgbClr val="161616"/>
                </a:solidFill>
              </a:rPr>
              <a:t>corpusculii Babeş-Ernst</a:t>
            </a:r>
            <a:r>
              <a:rPr lang="vi-VN" altLang="ro-RO" sz="2200" i="1" dirty="0" smtClean="0">
                <a:solidFill>
                  <a:srgbClr val="161616"/>
                </a:solidFill>
              </a:rPr>
              <a:t>)</a:t>
            </a:r>
            <a:r>
              <a:rPr lang="ro-MO" altLang="ro-RO" sz="2200" i="1" dirty="0" smtClean="0">
                <a:solidFill>
                  <a:srgbClr val="161616"/>
                </a:solidFill>
              </a:rPr>
              <a:t>,</a:t>
            </a:r>
            <a:endParaRPr lang="vi-VN" altLang="ro-RO" sz="2200" i="1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200" i="1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200" i="1" dirty="0" smtClean="0">
                <a:solidFill>
                  <a:srgbClr val="161616"/>
                </a:solidFill>
              </a:rPr>
              <a:t>studiul turbãrii, leprei, tuberculozei, pelagrei</a:t>
            </a:r>
            <a:r>
              <a:rPr lang="ro-MO" altLang="ro-RO" sz="2200" i="1" dirty="0" smtClean="0">
                <a:solidFill>
                  <a:srgbClr val="161616"/>
                </a:solidFill>
              </a:rPr>
              <a:t>,</a:t>
            </a:r>
            <a:endParaRPr lang="vi-VN" altLang="ro-RO" sz="2200" i="1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200" i="1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200" i="1" dirty="0" smtClean="0">
                <a:solidFill>
                  <a:srgbClr val="161616"/>
                </a:solidFill>
              </a:rPr>
              <a:t>vaccinarea antirabicã, seroterapia antirabicã şi antidiftericã</a:t>
            </a:r>
            <a:r>
              <a:rPr lang="ro-MO" altLang="ro-RO" sz="2200" i="1" dirty="0" smtClean="0">
                <a:solidFill>
                  <a:srgbClr val="161616"/>
                </a:solidFill>
              </a:rPr>
              <a:t>,</a:t>
            </a:r>
            <a:endParaRPr lang="vi-VN" altLang="ro-RO" sz="2200" i="1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993300"/>
              </a:buClr>
              <a:buFont typeface="Wingdings" pitchFamily="2" charset="2"/>
              <a:buChar char="v"/>
            </a:pPr>
            <a:endParaRPr lang="vi-VN" altLang="ro-RO" sz="2200" i="1" dirty="0" smtClean="0">
              <a:solidFill>
                <a:srgbClr val="161616"/>
              </a:solidFill>
            </a:endParaRPr>
          </a:p>
          <a:p>
            <a:pPr algn="just" eaLnBrk="1" hangingPunct="1">
              <a:buClr>
                <a:srgbClr val="993300"/>
              </a:buClr>
              <a:buFont typeface="Wingdings" pitchFamily="2" charset="2"/>
              <a:buChar char="v"/>
            </a:pPr>
            <a:r>
              <a:rPr lang="vi-VN" altLang="ro-RO" sz="2200" i="1" dirty="0" smtClean="0">
                <a:solidFill>
                  <a:srgbClr val="161616"/>
                </a:solidFill>
              </a:rPr>
              <a:t>organizeazã primul institut de cercetãri medicale din România, “Institutul Victor Babeş” şi primele laboratoare de igienã şi bacteriologie din România</a:t>
            </a:r>
            <a:r>
              <a:rPr lang="ro-MO" altLang="ro-RO" sz="2200" i="1" dirty="0" smtClean="0">
                <a:solidFill>
                  <a:srgbClr val="161616"/>
                </a:solidFill>
              </a:rPr>
              <a:t>.</a:t>
            </a:r>
            <a:endParaRPr lang="vi-VN" altLang="ro-RO" sz="2200" i="1" dirty="0" smtClean="0">
              <a:solidFill>
                <a:srgbClr val="161616"/>
              </a:solidFill>
            </a:endParaRPr>
          </a:p>
        </p:txBody>
      </p:sp>
      <p:sp>
        <p:nvSpPr>
          <p:cNvPr id="6" name="AutoShape 2" descr="File:Portrait of Robert Herman Koch (1843 - 1910) Wellcome L0000894.jpg -  Wikimedia Common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224260" name="Picture 4" descr="Maestrul și discipolul: Louis Pasteur și Victor Babe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10" y="1252364"/>
            <a:ext cx="3151981" cy="434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08310" y="5733256"/>
            <a:ext cx="3309560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buClr>
                <a:srgbClr val="E3DED1"/>
              </a:buClr>
              <a:buFont typeface="Wingdings" pitchFamily="2" charset="2"/>
              <a:buNone/>
            </a:pPr>
            <a:r>
              <a:rPr lang="ro-RO" altLang="ro-RO" b="1" i="1" dirty="0" smtClean="0">
                <a:solidFill>
                  <a:srgbClr val="161616"/>
                </a:solidFill>
              </a:rPr>
              <a:t>VICTOR BABEŞ </a:t>
            </a:r>
            <a:r>
              <a:rPr lang="ro-RO" altLang="ro-RO" b="1" dirty="0" smtClean="0">
                <a:solidFill>
                  <a:srgbClr val="161616"/>
                </a:solidFill>
              </a:rPr>
              <a:t>(1854-1926) </a:t>
            </a:r>
          </a:p>
        </p:txBody>
      </p:sp>
    </p:spTree>
    <p:extLst>
      <p:ext uri="{BB962C8B-B14F-4D97-AF65-F5344CB8AC3E}">
        <p14:creationId xmlns:p14="http://schemas.microsoft.com/office/powerpoint/2010/main" val="189622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720" y="2111881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MO" sz="2400" b="1" dirty="0" smtClean="0">
                <a:solidFill>
                  <a:srgbClr val="339933"/>
                </a:solidFill>
              </a:rPr>
              <a:t>Sarcină de lucru: </a:t>
            </a:r>
            <a:r>
              <a:rPr lang="ro-MO" sz="2400" dirty="0" smtClean="0"/>
              <a:t>Studiază informațiile din fișierul întitulat </a:t>
            </a:r>
            <a:r>
              <a:rPr lang="ro-MO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File din istoria IMB </a:t>
            </a:r>
            <a:r>
              <a:rPr lang="ro-MO" sz="2400" dirty="0" smtClean="0"/>
              <a:t>(Institutului de Microbiologie și Biotehologie) </a:t>
            </a:r>
            <a:r>
              <a:rPr lang="ro-MO" sz="24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disponibil pe Moodle.</a:t>
            </a:r>
            <a:endParaRPr lang="ro-MO" altLang="ro-RO" sz="2400" b="1" i="1" u="sn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en-US" sz="2400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485216"/>
            <a:ext cx="3807867" cy="2942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0650" y="116632"/>
            <a:ext cx="9144000" cy="6921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ro-RO" altLang="ro-RO" sz="1800" b="1" dirty="0" smtClean="0"/>
              <a:t>1.5 </a:t>
            </a:r>
            <a:r>
              <a:rPr lang="vi-VN" sz="1800" dirty="0" smtClean="0"/>
              <a:t>Dezvoltarea microbiologiei în Republica Moldova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9625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MO" dirty="0" smtClean="0"/>
              <a:t>Mulțumesc pentru atenție!</a:t>
            </a:r>
            <a:endParaRPr lang="en-US" dirty="0"/>
          </a:p>
        </p:txBody>
      </p:sp>
      <p:sp>
        <p:nvSpPr>
          <p:cNvPr id="4" name="AutoShape 2" descr="Bacteria - Open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6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76738"/>
            <a:ext cx="24193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7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Pixel">
  <a:themeElements>
    <a:clrScheme name="Pixel 11">
      <a:dk1>
        <a:srgbClr val="000000"/>
      </a:dk1>
      <a:lt1>
        <a:srgbClr val="FFFFFF"/>
      </a:lt1>
      <a:dk2>
        <a:srgbClr val="000000"/>
      </a:dk2>
      <a:lt2>
        <a:srgbClr val="779F92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6666"/>
      </a:hlink>
      <a:folHlink>
        <a:srgbClr val="CCCCF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Pixel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</a:themeOverride>
</file>

<file path=ppt/theme/themeOverride3.xml><?xml version="1.0" encoding="utf-8"?>
<a:themeOverride xmlns:a="http://schemas.openxmlformats.org/drawingml/2006/main">
  <a:clrScheme name="Pixel 9">
    <a:dk1>
      <a:srgbClr val="000000"/>
    </a:dk1>
    <a:lt1>
      <a:srgbClr val="FFFFFF"/>
    </a:lt1>
    <a:dk2>
      <a:srgbClr val="000000"/>
    </a:dk2>
    <a:lt2>
      <a:srgbClr val="440044"/>
    </a:lt2>
    <a:accent1>
      <a:srgbClr val="FFCCCC"/>
    </a:accent1>
    <a:accent2>
      <a:srgbClr val="790571"/>
    </a:accent2>
    <a:accent3>
      <a:srgbClr val="FFFFFF"/>
    </a:accent3>
    <a:accent4>
      <a:srgbClr val="000000"/>
    </a:accent4>
    <a:accent5>
      <a:srgbClr val="FFE2E2"/>
    </a:accent5>
    <a:accent6>
      <a:srgbClr val="6D0466"/>
    </a:accent6>
    <a:hlink>
      <a:srgbClr val="993366"/>
    </a:hlink>
    <a:folHlink>
      <a:srgbClr val="9F839F"/>
    </a:folHlink>
  </a:clrScheme>
</a:themeOverride>
</file>

<file path=ppt/theme/themeOverride4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5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6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7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8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9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10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11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12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13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14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15.xml><?xml version="1.0" encoding="utf-8"?>
<a:themeOverride xmlns:a="http://schemas.openxmlformats.org/drawingml/2006/main">
  <a:clrScheme name="Pixel 7">
    <a:dk1>
      <a:srgbClr val="000000"/>
    </a:dk1>
    <a:lt1>
      <a:srgbClr val="FFFFFF"/>
    </a:lt1>
    <a:dk2>
      <a:srgbClr val="000000"/>
    </a:dk2>
    <a:lt2>
      <a:srgbClr val="CC3300"/>
    </a:lt2>
    <a:accent1>
      <a:srgbClr val="FFCC00"/>
    </a:accent1>
    <a:accent2>
      <a:srgbClr val="CC6600"/>
    </a:accent2>
    <a:accent3>
      <a:srgbClr val="FFFFFF"/>
    </a:accent3>
    <a:accent4>
      <a:srgbClr val="000000"/>
    </a:accent4>
    <a:accent5>
      <a:srgbClr val="FFE2AA"/>
    </a:accent5>
    <a:accent6>
      <a:srgbClr val="B95C00"/>
    </a:accent6>
    <a:hlink>
      <a:srgbClr val="663300"/>
    </a:hlink>
    <a:folHlink>
      <a:srgbClr val="CC9900"/>
    </a:folHlink>
  </a:clrScheme>
</a:themeOverride>
</file>

<file path=ppt/theme/themeOverride16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17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18.xml><?xml version="1.0" encoding="utf-8"?>
<a:themeOverride xmlns:a="http://schemas.openxmlformats.org/drawingml/2006/main">
  <a:clrScheme name="Волна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3031</TotalTime>
  <Words>1507</Words>
  <Application>Microsoft Office PowerPoint</Application>
  <PresentationFormat>Экран (4:3)</PresentationFormat>
  <Paragraphs>227</Paragraphs>
  <Slides>32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Pixel</vt:lpstr>
      <vt:lpstr>1_Pixel</vt:lpstr>
      <vt:lpstr>2_Pixel</vt:lpstr>
      <vt:lpstr>3_Pixel</vt:lpstr>
      <vt:lpstr>4_Pixel</vt:lpstr>
      <vt:lpstr>5_Pixel</vt:lpstr>
      <vt:lpstr>6_Pixel</vt:lpstr>
      <vt:lpstr>Modulul 1. MICROBIOLOGIA CA ȘTIINȚĂ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1.4 File din istorie. Personalității notorii</vt:lpstr>
      <vt:lpstr>Презентация PowerPoint</vt:lpstr>
      <vt:lpstr>Mulțumesc pentru atenție!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Magda</dc:creator>
  <cp:lastModifiedBy>User</cp:lastModifiedBy>
  <cp:revision>76</cp:revision>
  <dcterms:created xsi:type="dcterms:W3CDTF">2011-10-04T12:11:17Z</dcterms:created>
  <dcterms:modified xsi:type="dcterms:W3CDTF">2022-02-02T07:52:55Z</dcterms:modified>
</cp:coreProperties>
</file>