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84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7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105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2889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306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16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22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58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4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65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89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317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25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383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251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1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60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440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ocalitati.casata.md/index.php?l=ro&amp;action=viewlocalitate&amp;id=2701" TargetMode="External"/><Relationship Id="rId2" Type="http://schemas.openxmlformats.org/officeDocument/2006/relationships/hyperlink" Target="https://localitati.casata.md/index.php?l=ro&amp;action=viewraion&amp;id=270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EC1792-A155-472E-88F1-C933B91BA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940" y="842683"/>
            <a:ext cx="9392117" cy="995080"/>
          </a:xfrm>
        </p:spPr>
        <p:txBody>
          <a:bodyPr>
            <a:normAutofit fontScale="90000"/>
          </a:bodyPr>
          <a:lstStyle/>
          <a:p>
            <a:r>
              <a:rPr lang="ro-MD" sz="6000" dirty="0"/>
              <a:t>Relieful Localității natale</a:t>
            </a:r>
            <a:endParaRPr lang="ru-RU" sz="6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D80B05-3C0F-4B9B-80A1-9141E6A32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893" y="1788457"/>
            <a:ext cx="8689976" cy="766482"/>
          </a:xfrm>
        </p:spPr>
        <p:txBody>
          <a:bodyPr>
            <a:normAutofit/>
          </a:bodyPr>
          <a:lstStyle/>
          <a:p>
            <a:pPr algn="l"/>
            <a:r>
              <a:rPr lang="ro-MD" sz="3200" dirty="0"/>
              <a:t>Satul CHIRCAESTI, raionul CAUSENI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3355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FEF884-7BF2-4B19-92DA-7CFD5F585F79}"/>
              </a:ext>
            </a:extLst>
          </p:cNvPr>
          <p:cNvSpPr txBox="1"/>
          <p:nvPr/>
        </p:nvSpPr>
        <p:spPr>
          <a:xfrm>
            <a:off x="0" y="50440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2400" b="1" dirty="0"/>
              <a:t>Cuprins</a:t>
            </a:r>
            <a:r>
              <a:rPr lang="ro-MD" sz="2400" dirty="0"/>
              <a:t>:</a:t>
            </a:r>
          </a:p>
          <a:p>
            <a:pPr algn="ctr"/>
            <a:r>
              <a:rPr lang="en-US" b="1" dirty="0"/>
              <a:t>I.</a:t>
            </a:r>
            <a:r>
              <a:rPr lang="ro-MD" b="1" dirty="0"/>
              <a:t> </a:t>
            </a:r>
            <a:r>
              <a:rPr lang="en-US" b="1" dirty="0" err="1"/>
              <a:t>Asezarea</a:t>
            </a:r>
            <a:r>
              <a:rPr lang="en-US" b="1" dirty="0"/>
              <a:t> </a:t>
            </a:r>
            <a:r>
              <a:rPr lang="en-US" b="1" dirty="0" err="1"/>
              <a:t>geografica</a:t>
            </a:r>
            <a:r>
              <a:rPr lang="en-US" b="1" dirty="0"/>
              <a:t> (</a:t>
            </a:r>
            <a:r>
              <a:rPr lang="en-US" b="1" dirty="0" err="1"/>
              <a:t>fizic</a:t>
            </a:r>
            <a:r>
              <a:rPr lang="ro-MD" b="1" dirty="0"/>
              <a:t>ă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</a:t>
            </a:r>
            <a:r>
              <a:rPr lang="en-US" b="1" dirty="0" err="1"/>
              <a:t>administrativ</a:t>
            </a:r>
            <a:r>
              <a:rPr lang="ro-MD" b="1" dirty="0"/>
              <a:t>ă</a:t>
            </a:r>
            <a:r>
              <a:rPr lang="en-US" dirty="0"/>
              <a:t>)</a:t>
            </a:r>
          </a:p>
          <a:p>
            <a:pPr algn="ctr"/>
            <a:r>
              <a:rPr lang="en-US" b="1" dirty="0"/>
              <a:t>II.</a:t>
            </a:r>
            <a:r>
              <a:rPr lang="ro-MD" b="1" dirty="0"/>
              <a:t> </a:t>
            </a:r>
            <a:r>
              <a:rPr lang="en-US" b="1" dirty="0" err="1"/>
              <a:t>Cadrul</a:t>
            </a:r>
            <a:r>
              <a:rPr lang="en-US" b="1" dirty="0"/>
              <a:t> natural</a:t>
            </a:r>
          </a:p>
          <a:p>
            <a:pPr algn="ctr"/>
            <a:r>
              <a:rPr lang="en-US" sz="1800" b="1" i="0" dirty="0">
                <a:effectLst/>
                <a:latin typeface="Söhne"/>
              </a:rPr>
              <a:t>III. </a:t>
            </a:r>
            <a:r>
              <a:rPr lang="en-US" sz="1800" b="1" i="0" dirty="0" err="1">
                <a:effectLst/>
                <a:latin typeface="Söhne"/>
              </a:rPr>
              <a:t>Relieful</a:t>
            </a:r>
            <a:r>
              <a:rPr lang="en-US" sz="1800" b="1" i="0" dirty="0">
                <a:effectLst/>
                <a:latin typeface="Söhne"/>
              </a:rPr>
              <a:t> </a:t>
            </a:r>
            <a:r>
              <a:rPr lang="en-US" sz="1800" b="1" i="0" dirty="0" err="1">
                <a:effectLst/>
                <a:latin typeface="Söhne"/>
              </a:rPr>
              <a:t>în</a:t>
            </a:r>
            <a:r>
              <a:rPr lang="en-US" sz="1800" b="1" i="0" dirty="0">
                <a:effectLst/>
                <a:latin typeface="Söhne"/>
              </a:rPr>
              <a:t> </a:t>
            </a:r>
            <a:r>
              <a:rPr lang="ro-MD" sz="1800" b="1" i="0" dirty="0">
                <a:effectLst/>
                <a:latin typeface="Söhne"/>
              </a:rPr>
              <a:t>Chircaesti</a:t>
            </a:r>
            <a:endParaRPr lang="en-US" b="1" dirty="0">
              <a:latin typeface="Söhne"/>
            </a:endParaRPr>
          </a:p>
          <a:p>
            <a:pPr algn="ctr"/>
            <a:r>
              <a:rPr lang="en-US" sz="1800" b="1" dirty="0"/>
              <a:t>IV.</a:t>
            </a:r>
            <a:r>
              <a:rPr lang="ro-MD" sz="1800" b="1" dirty="0"/>
              <a:t> </a:t>
            </a:r>
            <a:r>
              <a:rPr lang="en-US" sz="1800" b="1" dirty="0" err="1"/>
              <a:t>Procese</a:t>
            </a:r>
            <a:r>
              <a:rPr lang="en-US" sz="1800" b="1" dirty="0"/>
              <a:t> </a:t>
            </a:r>
            <a:r>
              <a:rPr lang="en-US" sz="1800" b="1" dirty="0" err="1"/>
              <a:t>geomorfologice</a:t>
            </a:r>
            <a:r>
              <a:rPr lang="en-US" sz="1800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endParaRPr lang="ro-MD" sz="1800" b="0" i="0" dirty="0">
              <a:solidFill>
                <a:srgbClr val="D1D5DB"/>
              </a:solidFill>
              <a:effectLst/>
              <a:latin typeface="Söhne"/>
            </a:endParaRPr>
          </a:p>
          <a:p>
            <a:pPr algn="ctr"/>
            <a:r>
              <a:rPr lang="en-US" b="1" dirty="0">
                <a:latin typeface="Söhne"/>
              </a:rPr>
              <a:t>V. </a:t>
            </a:r>
            <a:r>
              <a:rPr lang="en-US" b="1" dirty="0" err="1">
                <a:latin typeface="Söhne"/>
              </a:rPr>
              <a:t>Concluzii</a:t>
            </a:r>
            <a:endParaRPr lang="en-US" sz="1800" b="0" i="0" dirty="0">
              <a:effectLst/>
              <a:latin typeface="Söhne"/>
            </a:endParaRPr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1033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F1F6E86-B245-4AB9-9719-A5CE80F0E695}"/>
              </a:ext>
            </a:extLst>
          </p:cNvPr>
          <p:cNvSpPr txBox="1"/>
          <p:nvPr/>
        </p:nvSpPr>
        <p:spPr>
          <a:xfrm>
            <a:off x="126390" y="4191907"/>
            <a:ext cx="588084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MD" sz="2000" dirty="0"/>
              <a:t>	</a:t>
            </a:r>
            <a:r>
              <a:rPr lang="en-US" sz="2000" b="0" i="0" dirty="0" err="1">
                <a:effectLst/>
                <a:latin typeface="-apple-system"/>
              </a:rPr>
              <a:t>Satul</a:t>
            </a:r>
            <a:r>
              <a:rPr lang="en-US" sz="2000" b="0" i="0" dirty="0">
                <a:effectLst/>
                <a:latin typeface="-apple-system"/>
              </a:rPr>
              <a:t> </a:t>
            </a:r>
            <a:r>
              <a:rPr lang="en-US" sz="2000" b="0" i="0" dirty="0" err="1">
                <a:effectLst/>
                <a:latin typeface="-apple-system"/>
              </a:rPr>
              <a:t>Chircăieşti</a:t>
            </a:r>
            <a:r>
              <a:rPr lang="en-US" sz="2000" b="0" i="0" dirty="0">
                <a:effectLst/>
                <a:latin typeface="-apple-system"/>
              </a:rPr>
              <a:t> </a:t>
            </a:r>
            <a:r>
              <a:rPr lang="en-US" sz="2000" b="0" i="0" dirty="0" err="1">
                <a:effectLst/>
                <a:latin typeface="-apple-system"/>
              </a:rPr>
              <a:t>este</a:t>
            </a:r>
            <a:r>
              <a:rPr lang="en-US" sz="2000" b="0" i="0" dirty="0">
                <a:effectLst/>
                <a:latin typeface="-apple-system"/>
              </a:rPr>
              <a:t> o </a:t>
            </a:r>
            <a:r>
              <a:rPr lang="en-US" sz="2000" b="0" i="0" dirty="0" err="1">
                <a:effectLst/>
                <a:latin typeface="-apple-system"/>
              </a:rPr>
              <a:t>localitate</a:t>
            </a:r>
            <a:r>
              <a:rPr lang="en-US" sz="2000" b="0" i="0" dirty="0">
                <a:effectLst/>
                <a:latin typeface="-apple-system"/>
              </a:rPr>
              <a:t> in </a:t>
            </a:r>
            <a:r>
              <a:rPr lang="en-US" sz="2000" b="0" i="0" u="none" strike="noStrike" dirty="0" err="1">
                <a:solidFill>
                  <a:srgbClr val="1890FF"/>
                </a:solidFill>
                <a:effectLst/>
                <a:latin typeface="-apple-system"/>
                <a:hlinkClick r:id="rId2"/>
              </a:rPr>
              <a:t>Raionul</a:t>
            </a:r>
            <a:r>
              <a:rPr lang="en-US" sz="2000" b="0" i="0" u="none" strike="noStrike" dirty="0">
                <a:solidFill>
                  <a:srgbClr val="1890FF"/>
                </a:solidFill>
                <a:effectLst/>
                <a:latin typeface="-apple-system"/>
                <a:hlinkClick r:id="rId2"/>
              </a:rPr>
              <a:t> </a:t>
            </a:r>
            <a:r>
              <a:rPr lang="en-US" sz="2000" b="0" i="0" u="none" strike="noStrike" dirty="0" err="1">
                <a:solidFill>
                  <a:srgbClr val="1890FF"/>
                </a:solidFill>
                <a:effectLst/>
                <a:latin typeface="-apple-system"/>
                <a:hlinkClick r:id="rId2"/>
              </a:rPr>
              <a:t>Căuşeni</a:t>
            </a:r>
            <a:r>
              <a:rPr lang="en-US" sz="2000" b="0" i="0" dirty="0">
                <a:effectLst/>
                <a:latin typeface="-apple-system"/>
              </a:rPr>
              <a:t> </a:t>
            </a:r>
            <a:r>
              <a:rPr lang="en-US" sz="2000" b="0" i="0" dirty="0" err="1">
                <a:effectLst/>
                <a:latin typeface="-apple-system"/>
              </a:rPr>
              <a:t>situata</a:t>
            </a:r>
            <a:r>
              <a:rPr lang="en-US" sz="2000" b="0" i="0" dirty="0">
                <a:effectLst/>
                <a:latin typeface="-apple-system"/>
              </a:rPr>
              <a:t> la </a:t>
            </a:r>
            <a:r>
              <a:rPr lang="en-US" sz="2000" b="0" i="0" dirty="0" err="1">
                <a:effectLst/>
                <a:latin typeface="-apple-system"/>
              </a:rPr>
              <a:t>latitudinea</a:t>
            </a:r>
            <a:r>
              <a:rPr lang="en-US" sz="2000" b="0" i="0" dirty="0">
                <a:effectLst/>
                <a:latin typeface="-apple-system"/>
              </a:rPr>
              <a:t> 46.7180 </a:t>
            </a:r>
            <a:r>
              <a:rPr lang="en-US" sz="2000" b="0" i="0" dirty="0" err="1">
                <a:effectLst/>
                <a:latin typeface="-apple-system"/>
              </a:rPr>
              <a:t>longitudinea</a:t>
            </a:r>
            <a:r>
              <a:rPr lang="en-US" sz="2000" b="0" i="0" dirty="0">
                <a:effectLst/>
                <a:latin typeface="-apple-system"/>
              </a:rPr>
              <a:t> 29.5216 </a:t>
            </a:r>
            <a:r>
              <a:rPr lang="en-US" sz="2000" b="0" i="0" dirty="0" err="1">
                <a:effectLst/>
                <a:latin typeface="-apple-system"/>
              </a:rPr>
              <a:t>si</a:t>
            </a:r>
            <a:r>
              <a:rPr lang="en-US" sz="2000" b="0" i="0" dirty="0">
                <a:effectLst/>
                <a:latin typeface="-apple-system"/>
              </a:rPr>
              <a:t> </a:t>
            </a:r>
            <a:r>
              <a:rPr lang="en-US" sz="2000" b="0" i="0" dirty="0" err="1">
                <a:effectLst/>
                <a:latin typeface="-apple-system"/>
              </a:rPr>
              <a:t>altitudinea</a:t>
            </a:r>
            <a:r>
              <a:rPr lang="en-US" sz="2000" b="0" i="0" dirty="0">
                <a:effectLst/>
                <a:latin typeface="-apple-system"/>
              </a:rPr>
              <a:t> de 56 </a:t>
            </a:r>
            <a:r>
              <a:rPr lang="en-US" sz="2000" b="0" i="0" dirty="0" err="1">
                <a:effectLst/>
                <a:latin typeface="-apple-system"/>
              </a:rPr>
              <a:t>metri</a:t>
            </a:r>
            <a:r>
              <a:rPr lang="en-US" sz="2000" b="0" i="0" dirty="0">
                <a:effectLst/>
                <a:latin typeface="-apple-system"/>
              </a:rPr>
              <a:t> fata de </a:t>
            </a:r>
            <a:r>
              <a:rPr lang="en-US" sz="2000" b="0" i="0" dirty="0" err="1">
                <a:effectLst/>
                <a:latin typeface="-apple-system"/>
              </a:rPr>
              <a:t>nivelul</a:t>
            </a:r>
            <a:r>
              <a:rPr lang="en-US" sz="2000" b="0" i="0" dirty="0">
                <a:effectLst/>
                <a:latin typeface="-apple-system"/>
              </a:rPr>
              <a:t> </a:t>
            </a:r>
            <a:r>
              <a:rPr lang="en-US" sz="2000" b="0" i="0" dirty="0" err="1">
                <a:effectLst/>
                <a:latin typeface="-apple-system"/>
              </a:rPr>
              <a:t>marii</a:t>
            </a:r>
            <a:r>
              <a:rPr lang="en-US" sz="2000" b="0" i="0" dirty="0">
                <a:effectLst/>
                <a:latin typeface="-apple-system"/>
              </a:rPr>
              <a:t>. </a:t>
            </a:r>
            <a:r>
              <a:rPr lang="en-US" sz="2000" b="0" i="0" dirty="0" err="1">
                <a:effectLst/>
                <a:latin typeface="-apple-system"/>
              </a:rPr>
              <a:t>Aceasta</a:t>
            </a:r>
            <a:r>
              <a:rPr lang="en-US" sz="2000" b="0" i="0" dirty="0">
                <a:effectLst/>
                <a:latin typeface="-apple-system"/>
              </a:rPr>
              <a:t> </a:t>
            </a:r>
            <a:r>
              <a:rPr lang="en-US" sz="2000" b="0" i="0" dirty="0" err="1">
                <a:effectLst/>
                <a:latin typeface="-apple-system"/>
              </a:rPr>
              <a:t>localitate</a:t>
            </a:r>
            <a:r>
              <a:rPr lang="en-US" sz="2000" b="0" i="0" dirty="0">
                <a:effectLst/>
                <a:latin typeface="-apple-system"/>
              </a:rPr>
              <a:t> </a:t>
            </a:r>
            <a:r>
              <a:rPr lang="en-US" sz="2000" b="0" i="0" dirty="0" err="1">
                <a:effectLst/>
                <a:latin typeface="-apple-system"/>
              </a:rPr>
              <a:t>este</a:t>
            </a:r>
            <a:r>
              <a:rPr lang="en-US" sz="2000" b="0" i="0" dirty="0">
                <a:effectLst/>
                <a:latin typeface="-apple-system"/>
              </a:rPr>
              <a:t> in </a:t>
            </a:r>
            <a:r>
              <a:rPr lang="en-US" sz="2000" b="0" i="0" dirty="0" err="1">
                <a:effectLst/>
                <a:latin typeface="-apple-system"/>
              </a:rPr>
              <a:t>administrarea</a:t>
            </a:r>
            <a:r>
              <a:rPr lang="en-US" sz="2000" b="0" i="0" dirty="0">
                <a:effectLst/>
                <a:latin typeface="-apple-system"/>
              </a:rPr>
              <a:t> </a:t>
            </a:r>
            <a:r>
              <a:rPr lang="en-US" sz="2000" b="0" i="0" u="none" strike="noStrike" dirty="0">
                <a:solidFill>
                  <a:srgbClr val="1890FF"/>
                </a:solidFill>
                <a:effectLst/>
                <a:latin typeface="-apple-system"/>
                <a:hlinkClick r:id="rId3"/>
              </a:rPr>
              <a:t>or. </a:t>
            </a:r>
            <a:r>
              <a:rPr lang="en-US" sz="2000" b="0" i="0" u="none" strike="noStrike" dirty="0" err="1">
                <a:solidFill>
                  <a:srgbClr val="1890FF"/>
                </a:solidFill>
                <a:effectLst/>
                <a:latin typeface="-apple-system"/>
                <a:hlinkClick r:id="rId3"/>
              </a:rPr>
              <a:t>Căuşeni</a:t>
            </a:r>
            <a:r>
              <a:rPr lang="en-US" sz="2000" b="0" i="0" dirty="0">
                <a:effectLst/>
                <a:latin typeface="-apple-system"/>
              </a:rPr>
              <a:t>. Conform </a:t>
            </a:r>
            <a:r>
              <a:rPr lang="en-US" sz="2000" b="0" i="0" dirty="0" err="1">
                <a:effectLst/>
                <a:latin typeface="-apple-system"/>
              </a:rPr>
              <a:t>recensamintului</a:t>
            </a:r>
            <a:r>
              <a:rPr lang="en-US" sz="2000" b="0" i="0" dirty="0">
                <a:effectLst/>
                <a:latin typeface="-apple-system"/>
              </a:rPr>
              <a:t> din </a:t>
            </a:r>
            <a:r>
              <a:rPr lang="en-US" sz="2000" b="0" i="0" dirty="0" err="1">
                <a:effectLst/>
                <a:latin typeface="-apple-system"/>
              </a:rPr>
              <a:t>anul</a:t>
            </a:r>
            <a:r>
              <a:rPr lang="en-US" sz="2000" b="0" i="0" dirty="0">
                <a:effectLst/>
                <a:latin typeface="-apple-system"/>
              </a:rPr>
              <a:t> 2004 </a:t>
            </a:r>
            <a:r>
              <a:rPr lang="en-US" sz="2000" b="0" i="0" dirty="0" err="1">
                <a:effectLst/>
                <a:latin typeface="-apple-system"/>
              </a:rPr>
              <a:t>populatia</a:t>
            </a:r>
            <a:r>
              <a:rPr lang="en-US" sz="2000" b="0" i="0" dirty="0">
                <a:effectLst/>
                <a:latin typeface="-apple-system"/>
              </a:rPr>
              <a:t> </a:t>
            </a:r>
            <a:r>
              <a:rPr lang="en-US" sz="2000" b="0" i="0" dirty="0" err="1">
                <a:effectLst/>
                <a:latin typeface="-apple-system"/>
              </a:rPr>
              <a:t>este</a:t>
            </a:r>
            <a:r>
              <a:rPr lang="en-US" sz="2000" b="0" i="0" dirty="0">
                <a:effectLst/>
                <a:latin typeface="-apple-system"/>
              </a:rPr>
              <a:t> de 3 523 </a:t>
            </a:r>
            <a:r>
              <a:rPr lang="en-US" sz="2000" b="0" i="0" dirty="0" err="1">
                <a:effectLst/>
                <a:latin typeface="-apple-system"/>
              </a:rPr>
              <a:t>locuitori</a:t>
            </a:r>
            <a:r>
              <a:rPr lang="en-US" sz="2000" b="0" i="0" dirty="0">
                <a:effectLst/>
                <a:latin typeface="-apple-system"/>
              </a:rPr>
              <a:t>. </a:t>
            </a:r>
            <a:r>
              <a:rPr lang="en-US" sz="2000" b="0" i="0" dirty="0" err="1">
                <a:effectLst/>
                <a:latin typeface="-apple-system"/>
              </a:rPr>
              <a:t>Distanța</a:t>
            </a:r>
            <a:r>
              <a:rPr lang="en-US" sz="2000" b="0" i="0" dirty="0">
                <a:effectLst/>
                <a:latin typeface="-apple-system"/>
              </a:rPr>
              <a:t> </a:t>
            </a:r>
            <a:r>
              <a:rPr lang="en-US" sz="2000" b="0" i="0" dirty="0" err="1">
                <a:effectLst/>
                <a:latin typeface="-apple-system"/>
              </a:rPr>
              <a:t>directă</a:t>
            </a:r>
            <a:r>
              <a:rPr lang="en-US" sz="2000" b="0" i="0" dirty="0">
                <a:effectLst/>
                <a:latin typeface="-apple-system"/>
              </a:rPr>
              <a:t> </a:t>
            </a:r>
            <a:r>
              <a:rPr lang="en-US" sz="2000" b="0" i="0" dirty="0" err="1">
                <a:effectLst/>
                <a:latin typeface="-apple-system"/>
              </a:rPr>
              <a:t>pîna</a:t>
            </a:r>
            <a:r>
              <a:rPr lang="en-US" sz="2000" b="0" i="0" dirty="0">
                <a:effectLst/>
                <a:latin typeface="-apple-system"/>
              </a:rPr>
              <a:t> </a:t>
            </a:r>
            <a:r>
              <a:rPr lang="en-US" sz="2000" b="0" i="0" dirty="0" err="1">
                <a:effectLst/>
                <a:latin typeface="-apple-system"/>
              </a:rPr>
              <a:t>în</a:t>
            </a:r>
            <a:r>
              <a:rPr lang="en-US" sz="2000" b="0" i="0" dirty="0">
                <a:effectLst/>
                <a:latin typeface="-apple-system"/>
              </a:rPr>
              <a:t> or. </a:t>
            </a:r>
            <a:r>
              <a:rPr lang="en-US" sz="2000" b="0" i="0" dirty="0" err="1">
                <a:effectLst/>
                <a:latin typeface="-apple-system"/>
              </a:rPr>
              <a:t>Căuşeni</a:t>
            </a:r>
            <a:r>
              <a:rPr lang="en-US" sz="2000" b="0" i="0" dirty="0">
                <a:effectLst/>
                <a:latin typeface="-apple-system"/>
              </a:rPr>
              <a:t> </a:t>
            </a:r>
            <a:r>
              <a:rPr lang="en-US" sz="2000" b="0" i="0" dirty="0" err="1">
                <a:effectLst/>
                <a:latin typeface="-apple-system"/>
              </a:rPr>
              <a:t>este</a:t>
            </a:r>
            <a:r>
              <a:rPr lang="en-US" sz="2000" b="0" i="0" dirty="0">
                <a:effectLst/>
                <a:latin typeface="-apple-system"/>
              </a:rPr>
              <a:t> de 14 km. </a:t>
            </a:r>
            <a:r>
              <a:rPr lang="en-US" sz="2000" b="0" i="0" dirty="0" err="1">
                <a:effectLst/>
                <a:latin typeface="-apple-system"/>
              </a:rPr>
              <a:t>Distanța</a:t>
            </a:r>
            <a:r>
              <a:rPr lang="en-US" sz="2000" b="0" i="0" dirty="0">
                <a:effectLst/>
                <a:latin typeface="-apple-system"/>
              </a:rPr>
              <a:t> </a:t>
            </a:r>
            <a:r>
              <a:rPr lang="en-US" sz="2000" b="0" i="0" dirty="0" err="1">
                <a:effectLst/>
                <a:latin typeface="-apple-system"/>
              </a:rPr>
              <a:t>directă</a:t>
            </a:r>
            <a:r>
              <a:rPr lang="en-US" sz="2000" b="0" i="0" dirty="0">
                <a:effectLst/>
                <a:latin typeface="-apple-system"/>
              </a:rPr>
              <a:t> </a:t>
            </a:r>
            <a:r>
              <a:rPr lang="en-US" sz="2000" b="0" i="0" dirty="0" err="1">
                <a:effectLst/>
                <a:latin typeface="-apple-system"/>
              </a:rPr>
              <a:t>pîna</a:t>
            </a:r>
            <a:r>
              <a:rPr lang="en-US" sz="2000" b="0" i="0" dirty="0">
                <a:effectLst/>
                <a:latin typeface="-apple-system"/>
              </a:rPr>
              <a:t> </a:t>
            </a:r>
            <a:r>
              <a:rPr lang="en-US" sz="2000" b="0" i="0" dirty="0" err="1">
                <a:effectLst/>
                <a:latin typeface="-apple-system"/>
              </a:rPr>
              <a:t>în</a:t>
            </a:r>
            <a:r>
              <a:rPr lang="en-US" sz="2000" b="0" i="0" dirty="0">
                <a:effectLst/>
                <a:latin typeface="-apple-system"/>
              </a:rPr>
              <a:t> or. </a:t>
            </a:r>
            <a:r>
              <a:rPr lang="en-US" sz="2000" b="0" i="0" dirty="0" err="1">
                <a:effectLst/>
                <a:latin typeface="-apple-system"/>
              </a:rPr>
              <a:t>Chişinău</a:t>
            </a:r>
            <a:r>
              <a:rPr lang="en-US" sz="2000" b="0" i="0" dirty="0">
                <a:effectLst/>
                <a:latin typeface="-apple-system"/>
              </a:rPr>
              <a:t> </a:t>
            </a:r>
            <a:r>
              <a:rPr lang="en-US" sz="2000" b="0" i="0" dirty="0" err="1">
                <a:effectLst/>
                <a:latin typeface="-apple-system"/>
              </a:rPr>
              <a:t>este</a:t>
            </a:r>
            <a:r>
              <a:rPr lang="en-US" sz="2000" b="0" i="0" dirty="0">
                <a:effectLst/>
                <a:latin typeface="-apple-system"/>
              </a:rPr>
              <a:t> de 79 km.</a:t>
            </a:r>
            <a:endParaRPr lang="ru-RU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0C16CF-4F58-4442-9DF3-911ECFA182E7}"/>
              </a:ext>
            </a:extLst>
          </p:cNvPr>
          <p:cNvSpPr txBox="1"/>
          <p:nvPr/>
        </p:nvSpPr>
        <p:spPr>
          <a:xfrm>
            <a:off x="6929719" y="5391799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Coordonate: </a:t>
            </a:r>
            <a:endParaRPr lang="ro-MD" sz="2400" b="1" dirty="0"/>
          </a:p>
          <a:p>
            <a:r>
              <a:rPr lang="pt-BR" sz="2400" b="1" dirty="0"/>
              <a:t>46.721077227127225,</a:t>
            </a:r>
            <a:endParaRPr lang="ro-MD" sz="2400" b="1" dirty="0"/>
          </a:p>
          <a:p>
            <a:r>
              <a:rPr lang="pt-BR" sz="2400" b="1" dirty="0"/>
              <a:t>29.526615155504434</a:t>
            </a:r>
            <a:endParaRPr lang="ru-RU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D1CE04-4573-4090-A30F-EE5F403106E8}"/>
              </a:ext>
            </a:extLst>
          </p:cNvPr>
          <p:cNvSpPr txBox="1"/>
          <p:nvPr/>
        </p:nvSpPr>
        <p:spPr>
          <a:xfrm>
            <a:off x="2837330" y="0"/>
            <a:ext cx="6517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I.</a:t>
            </a:r>
            <a:r>
              <a:rPr lang="ro-MD" sz="2400" b="1" dirty="0"/>
              <a:t> </a:t>
            </a:r>
            <a:r>
              <a:rPr lang="en-US" sz="2400" b="1" dirty="0" err="1"/>
              <a:t>Asezarea</a:t>
            </a:r>
            <a:r>
              <a:rPr lang="en-US" sz="2400" b="1" dirty="0"/>
              <a:t> </a:t>
            </a:r>
            <a:r>
              <a:rPr lang="en-US" sz="2400" b="1" dirty="0" err="1"/>
              <a:t>geografica</a:t>
            </a:r>
            <a:r>
              <a:rPr lang="en-US" sz="2400" b="1" dirty="0"/>
              <a:t> (</a:t>
            </a:r>
            <a:r>
              <a:rPr lang="en-US" sz="2400" b="1" dirty="0" err="1"/>
              <a:t>fizic</a:t>
            </a:r>
            <a:r>
              <a:rPr lang="ro-MD" sz="2400" b="1" dirty="0"/>
              <a:t>ă</a:t>
            </a:r>
            <a:r>
              <a:rPr lang="en-US" sz="2400" b="1" dirty="0"/>
              <a:t> </a:t>
            </a:r>
            <a:r>
              <a:rPr lang="en-US" sz="2400" b="1" dirty="0" err="1"/>
              <a:t>si</a:t>
            </a:r>
            <a:r>
              <a:rPr lang="en-US" sz="2400" b="1" dirty="0"/>
              <a:t> </a:t>
            </a:r>
            <a:r>
              <a:rPr lang="en-US" sz="2400" b="1" dirty="0" err="1"/>
              <a:t>administrativ</a:t>
            </a:r>
            <a:r>
              <a:rPr lang="ro-MD" sz="2400" b="1" dirty="0"/>
              <a:t>ă</a:t>
            </a:r>
            <a:r>
              <a:rPr lang="en-US" sz="2400" dirty="0"/>
              <a:t>)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26373FE-6352-4977-BF79-99909E3C8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895" y="398766"/>
            <a:ext cx="8912684" cy="371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65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977F26-4ADD-45DE-A018-6E1450C5CAB9}"/>
              </a:ext>
            </a:extLst>
          </p:cNvPr>
          <p:cNvSpPr txBox="1"/>
          <p:nvPr/>
        </p:nvSpPr>
        <p:spPr>
          <a:xfrm>
            <a:off x="3048000" y="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II.</a:t>
            </a:r>
            <a:r>
              <a:rPr lang="ro-MD" sz="2400" b="1" dirty="0"/>
              <a:t> </a:t>
            </a:r>
            <a:r>
              <a:rPr lang="en-US" sz="2400" b="1" dirty="0" err="1"/>
              <a:t>Cadrul</a:t>
            </a:r>
            <a:r>
              <a:rPr lang="en-US" sz="2400" b="1" dirty="0"/>
              <a:t> natural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285E0-EF3A-41F6-90F3-810A5522628B}"/>
              </a:ext>
            </a:extLst>
          </p:cNvPr>
          <p:cNvSpPr txBox="1"/>
          <p:nvPr/>
        </p:nvSpPr>
        <p:spPr>
          <a:xfrm>
            <a:off x="286872" y="151179"/>
            <a:ext cx="10829364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000" b="1" i="0" dirty="0">
              <a:effectLst/>
              <a:latin typeface="Söhne"/>
            </a:endParaRPr>
          </a:p>
          <a:p>
            <a:pPr algn="l"/>
            <a:r>
              <a:rPr lang="en-US" sz="2000" b="1" i="0" dirty="0">
                <a:effectLst/>
                <a:latin typeface="Söhne"/>
              </a:rPr>
              <a:t>Relief: </a:t>
            </a:r>
            <a:r>
              <a:rPr lang="en-US" sz="2000" b="1" i="0" dirty="0" err="1">
                <a:effectLst/>
                <a:latin typeface="Söhne"/>
              </a:rPr>
              <a:t>Satul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Chircaesti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și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zonele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înconjurătoare</a:t>
            </a:r>
            <a:r>
              <a:rPr lang="en-US" sz="2000" b="1" i="0" dirty="0">
                <a:effectLst/>
                <a:latin typeface="Söhne"/>
              </a:rPr>
              <a:t> pot </a:t>
            </a:r>
            <a:r>
              <a:rPr lang="en-US" sz="2000" b="1" i="0" dirty="0" err="1">
                <a:effectLst/>
                <a:latin typeface="Söhne"/>
              </a:rPr>
              <a:t>avea</a:t>
            </a:r>
            <a:r>
              <a:rPr lang="en-US" sz="2000" b="1" i="0" dirty="0">
                <a:effectLst/>
                <a:latin typeface="Söhne"/>
              </a:rPr>
              <a:t> un relief predominant </a:t>
            </a:r>
            <a:r>
              <a:rPr lang="en-US" sz="2000" b="1" i="0" dirty="0" err="1">
                <a:effectLst/>
                <a:latin typeface="Söhne"/>
              </a:rPr>
              <a:t>colinar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sau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deluros</a:t>
            </a:r>
            <a:r>
              <a:rPr lang="en-US" sz="2000" b="1" i="0" dirty="0">
                <a:effectLst/>
                <a:latin typeface="Söhne"/>
              </a:rPr>
              <a:t>, </a:t>
            </a:r>
            <a:r>
              <a:rPr lang="en-US" sz="2000" b="1" i="0" dirty="0" err="1">
                <a:effectLst/>
                <a:latin typeface="Söhne"/>
              </a:rPr>
              <a:t>caracteristic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pentru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multe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regiuni</a:t>
            </a:r>
            <a:r>
              <a:rPr lang="en-US" sz="2000" b="1" i="0" dirty="0">
                <a:effectLst/>
                <a:latin typeface="Söhne"/>
              </a:rPr>
              <a:t> din </a:t>
            </a:r>
            <a:r>
              <a:rPr lang="en-US" sz="2000" b="1" i="0" dirty="0" err="1">
                <a:effectLst/>
                <a:latin typeface="Söhne"/>
              </a:rPr>
              <a:t>Republica</a:t>
            </a:r>
            <a:r>
              <a:rPr lang="en-US" sz="2000" b="1" i="0" dirty="0">
                <a:effectLst/>
                <a:latin typeface="Söhne"/>
              </a:rPr>
              <a:t> Moldova. </a:t>
            </a:r>
            <a:r>
              <a:rPr lang="en-US" sz="2000" b="1" i="0" dirty="0" err="1">
                <a:effectLst/>
                <a:latin typeface="Söhne"/>
              </a:rPr>
              <a:t>Dealurile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și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văile</a:t>
            </a:r>
            <a:r>
              <a:rPr lang="en-US" sz="2000" b="1" i="0" dirty="0">
                <a:effectLst/>
                <a:latin typeface="Söhne"/>
              </a:rPr>
              <a:t> pot </a:t>
            </a:r>
            <a:r>
              <a:rPr lang="en-US" sz="2000" b="1" i="0" dirty="0" err="1">
                <a:effectLst/>
                <a:latin typeface="Söhne"/>
              </a:rPr>
              <a:t>influența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peisajul</a:t>
            </a:r>
            <a:r>
              <a:rPr lang="en-US" sz="2000" b="1" i="0" dirty="0">
                <a:effectLst/>
                <a:latin typeface="Söhne"/>
              </a:rPr>
              <a:t> local.</a:t>
            </a:r>
          </a:p>
          <a:p>
            <a:pPr algn="l"/>
            <a:endParaRPr lang="en-US" sz="2000" b="1" i="0" dirty="0">
              <a:effectLst/>
              <a:latin typeface="Söhne"/>
            </a:endParaRPr>
          </a:p>
          <a:p>
            <a:pPr algn="l"/>
            <a:r>
              <a:rPr lang="en-US" sz="2000" b="1" i="0" dirty="0">
                <a:effectLst/>
                <a:latin typeface="Söhne"/>
              </a:rPr>
              <a:t>Ape: </a:t>
            </a:r>
            <a:r>
              <a:rPr lang="en-US" sz="2000" b="1" i="0" dirty="0" err="1">
                <a:effectLst/>
                <a:latin typeface="Söhne"/>
              </a:rPr>
              <a:t>Râurile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sau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pâraiele</a:t>
            </a:r>
            <a:r>
              <a:rPr lang="en-US" sz="2000" b="1" i="0" dirty="0">
                <a:effectLst/>
                <a:latin typeface="Söhne"/>
              </a:rPr>
              <a:t> din </a:t>
            </a:r>
            <a:r>
              <a:rPr lang="en-US" sz="2000" b="1" i="0" dirty="0" err="1">
                <a:effectLst/>
                <a:latin typeface="Söhne"/>
              </a:rPr>
              <a:t>apropiere</a:t>
            </a:r>
            <a:r>
              <a:rPr lang="en-US" sz="2000" b="1" i="0" dirty="0">
                <a:effectLst/>
                <a:latin typeface="Söhne"/>
              </a:rPr>
              <a:t> pot </a:t>
            </a:r>
            <a:r>
              <a:rPr lang="en-US" sz="2000" b="1" i="0" dirty="0" err="1">
                <a:effectLst/>
                <a:latin typeface="Söhne"/>
              </a:rPr>
              <a:t>juca</a:t>
            </a:r>
            <a:r>
              <a:rPr lang="en-US" sz="2000" b="1" i="0" dirty="0">
                <a:effectLst/>
                <a:latin typeface="Söhne"/>
              </a:rPr>
              <a:t> un </a:t>
            </a:r>
            <a:r>
              <a:rPr lang="en-US" sz="2000" b="1" i="0" dirty="0" err="1">
                <a:effectLst/>
                <a:latin typeface="Söhne"/>
              </a:rPr>
              <a:t>rol</a:t>
            </a:r>
            <a:r>
              <a:rPr lang="en-US" sz="2000" b="1" i="0" dirty="0">
                <a:effectLst/>
                <a:latin typeface="Söhne"/>
              </a:rPr>
              <a:t> important </a:t>
            </a:r>
            <a:r>
              <a:rPr lang="en-US" sz="2000" b="1" i="0" dirty="0" err="1">
                <a:effectLst/>
                <a:latin typeface="Söhne"/>
              </a:rPr>
              <a:t>în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cadrul</a:t>
            </a:r>
            <a:r>
              <a:rPr lang="en-US" sz="2000" b="1" i="0" dirty="0">
                <a:effectLst/>
                <a:latin typeface="Söhne"/>
              </a:rPr>
              <a:t> natural al </a:t>
            </a:r>
            <a:r>
              <a:rPr lang="en-US" sz="2000" b="1" i="0" dirty="0" err="1">
                <a:effectLst/>
                <a:latin typeface="Söhne"/>
              </a:rPr>
              <a:t>satului</a:t>
            </a:r>
            <a:r>
              <a:rPr lang="en-US" sz="2000" b="1" i="0" dirty="0">
                <a:effectLst/>
                <a:latin typeface="Söhne"/>
              </a:rPr>
              <a:t>. </a:t>
            </a:r>
            <a:r>
              <a:rPr lang="en-US" sz="2000" b="1" i="0" dirty="0" err="1">
                <a:effectLst/>
                <a:latin typeface="Söhne"/>
              </a:rPr>
              <a:t>Acestea</a:t>
            </a:r>
            <a:r>
              <a:rPr lang="en-US" sz="2000" b="1" i="0" dirty="0">
                <a:effectLst/>
                <a:latin typeface="Söhne"/>
              </a:rPr>
              <a:t> pot </a:t>
            </a:r>
            <a:r>
              <a:rPr lang="en-US" sz="2000" b="1" i="0" dirty="0" err="1">
                <a:effectLst/>
                <a:latin typeface="Söhne"/>
              </a:rPr>
              <a:t>oferi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resurse</a:t>
            </a:r>
            <a:r>
              <a:rPr lang="en-US" sz="2000" b="1" i="0" dirty="0">
                <a:effectLst/>
                <a:latin typeface="Söhne"/>
              </a:rPr>
              <a:t> de </a:t>
            </a:r>
            <a:r>
              <a:rPr lang="en-US" sz="2000" b="1" i="0" dirty="0" err="1">
                <a:effectLst/>
                <a:latin typeface="Söhne"/>
              </a:rPr>
              <a:t>apă</a:t>
            </a:r>
            <a:r>
              <a:rPr lang="en-US" sz="2000" b="1" i="0" dirty="0">
                <a:effectLst/>
                <a:latin typeface="Söhne"/>
              </a:rPr>
              <a:t>, </a:t>
            </a:r>
            <a:r>
              <a:rPr lang="en-US" sz="2000" b="1" i="0" dirty="0" err="1">
                <a:effectLst/>
                <a:latin typeface="Söhne"/>
              </a:rPr>
              <a:t>influența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vegetația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și</a:t>
            </a:r>
            <a:r>
              <a:rPr lang="en-US" sz="2000" b="1" i="0" dirty="0">
                <a:effectLst/>
                <a:latin typeface="Söhne"/>
              </a:rPr>
              <a:t> flora </a:t>
            </a:r>
            <a:r>
              <a:rPr lang="en-US" sz="2000" b="1" i="0" dirty="0" err="1">
                <a:effectLst/>
                <a:latin typeface="Söhne"/>
              </a:rPr>
              <a:t>locală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și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crea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văi</a:t>
            </a:r>
            <a:r>
              <a:rPr lang="en-US" sz="2000" b="1" i="0" dirty="0">
                <a:effectLst/>
                <a:latin typeface="Söhne"/>
              </a:rPr>
              <a:t> distinctive.</a:t>
            </a:r>
          </a:p>
          <a:p>
            <a:pPr algn="l"/>
            <a:endParaRPr lang="en-US" sz="2000" b="1" i="0" dirty="0">
              <a:effectLst/>
              <a:latin typeface="Söhne"/>
            </a:endParaRPr>
          </a:p>
          <a:p>
            <a:pPr algn="l"/>
            <a:r>
              <a:rPr lang="en-US" sz="2000" b="1" i="0" dirty="0" err="1">
                <a:effectLst/>
                <a:latin typeface="Söhne"/>
              </a:rPr>
              <a:t>Vegetație</a:t>
            </a:r>
            <a:r>
              <a:rPr lang="en-US" sz="2000" b="1" i="0" dirty="0">
                <a:effectLst/>
                <a:latin typeface="Söhne"/>
              </a:rPr>
              <a:t>: </a:t>
            </a:r>
            <a:r>
              <a:rPr lang="en-US" sz="2000" b="1" i="0" dirty="0" err="1">
                <a:effectLst/>
                <a:latin typeface="Söhne"/>
              </a:rPr>
              <a:t>Peisajul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poate</a:t>
            </a:r>
            <a:r>
              <a:rPr lang="en-US" sz="2000" b="1" i="0" dirty="0">
                <a:effectLst/>
                <a:latin typeface="Söhne"/>
              </a:rPr>
              <a:t> fi </a:t>
            </a:r>
            <a:r>
              <a:rPr lang="en-US" sz="2000" b="1" i="0" dirty="0" err="1">
                <a:effectLst/>
                <a:latin typeface="Söhne"/>
              </a:rPr>
              <a:t>acoperit</a:t>
            </a:r>
            <a:r>
              <a:rPr lang="en-US" sz="2000" b="1" i="0" dirty="0">
                <a:effectLst/>
                <a:latin typeface="Söhne"/>
              </a:rPr>
              <a:t> de </a:t>
            </a:r>
            <a:r>
              <a:rPr lang="en-US" sz="2000" b="1" i="0" dirty="0" err="1">
                <a:effectLst/>
                <a:latin typeface="Söhne"/>
              </a:rPr>
              <a:t>păduri</a:t>
            </a:r>
            <a:r>
              <a:rPr lang="en-US" sz="2000" b="1" i="0" dirty="0">
                <a:effectLst/>
                <a:latin typeface="Söhne"/>
              </a:rPr>
              <a:t>, </a:t>
            </a:r>
            <a:r>
              <a:rPr lang="en-US" sz="2000" b="1" i="0" dirty="0" err="1">
                <a:effectLst/>
                <a:latin typeface="Söhne"/>
              </a:rPr>
              <a:t>câmpii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agricole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sau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pajiști</a:t>
            </a:r>
            <a:r>
              <a:rPr lang="en-US" sz="2000" b="1" i="0" dirty="0">
                <a:effectLst/>
                <a:latin typeface="Söhne"/>
              </a:rPr>
              <a:t>, </a:t>
            </a:r>
            <a:r>
              <a:rPr lang="en-US" sz="2000" b="1" i="0" dirty="0" err="1">
                <a:effectLst/>
                <a:latin typeface="Söhne"/>
              </a:rPr>
              <a:t>în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funcție</a:t>
            </a:r>
            <a:r>
              <a:rPr lang="en-US" sz="2000" b="1" i="0" dirty="0">
                <a:effectLst/>
                <a:latin typeface="Söhne"/>
              </a:rPr>
              <a:t> de </a:t>
            </a:r>
            <a:r>
              <a:rPr lang="en-US" sz="2000" b="1" i="0" dirty="0" err="1">
                <a:effectLst/>
                <a:latin typeface="Söhne"/>
              </a:rPr>
              <a:t>utilizarea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terenului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și</a:t>
            </a:r>
            <a:r>
              <a:rPr lang="en-US" sz="2000" b="1" i="0" dirty="0">
                <a:effectLst/>
                <a:latin typeface="Söhne"/>
              </a:rPr>
              <a:t> de </a:t>
            </a:r>
            <a:r>
              <a:rPr lang="en-US" sz="2000" b="1" i="0" dirty="0" err="1">
                <a:effectLst/>
                <a:latin typeface="Söhne"/>
              </a:rPr>
              <a:t>caracteristicile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climatice</a:t>
            </a:r>
            <a:r>
              <a:rPr lang="en-US" sz="2000" b="1" i="0" dirty="0">
                <a:effectLst/>
                <a:latin typeface="Söhne"/>
              </a:rPr>
              <a:t> locale.</a:t>
            </a:r>
          </a:p>
          <a:p>
            <a:pPr algn="l"/>
            <a:endParaRPr lang="en-US" sz="2000" b="1" i="0" dirty="0">
              <a:effectLst/>
              <a:latin typeface="Söhne"/>
            </a:endParaRPr>
          </a:p>
          <a:p>
            <a:pPr algn="l"/>
            <a:r>
              <a:rPr lang="en-US" sz="2000" b="1" i="0" dirty="0" err="1">
                <a:effectLst/>
                <a:latin typeface="Söhne"/>
              </a:rPr>
              <a:t>Climă</a:t>
            </a:r>
            <a:r>
              <a:rPr lang="en-US" sz="2000" b="1" i="0" dirty="0">
                <a:effectLst/>
                <a:latin typeface="Söhne"/>
              </a:rPr>
              <a:t>: </a:t>
            </a:r>
            <a:r>
              <a:rPr lang="en-US" sz="2000" b="1" i="0" dirty="0" err="1">
                <a:effectLst/>
                <a:latin typeface="Söhne"/>
              </a:rPr>
              <a:t>Satul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Chircaesti</a:t>
            </a:r>
            <a:r>
              <a:rPr lang="en-US" sz="2000" b="1" i="0" dirty="0">
                <a:effectLst/>
                <a:latin typeface="Söhne"/>
              </a:rPr>
              <a:t>, </a:t>
            </a:r>
            <a:r>
              <a:rPr lang="en-US" sz="2000" b="1" i="0" dirty="0" err="1">
                <a:effectLst/>
                <a:latin typeface="Söhne"/>
              </a:rPr>
              <a:t>așa</a:t>
            </a:r>
            <a:r>
              <a:rPr lang="en-US" sz="2000" b="1" i="0" dirty="0">
                <a:effectLst/>
                <a:latin typeface="Söhne"/>
              </a:rPr>
              <a:t> cum </a:t>
            </a:r>
            <a:r>
              <a:rPr lang="en-US" sz="2000" b="1" i="0" dirty="0" err="1">
                <a:effectLst/>
                <a:latin typeface="Söhne"/>
              </a:rPr>
              <a:t>este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comun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în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Republica</a:t>
            </a:r>
            <a:r>
              <a:rPr lang="en-US" sz="2000" b="1" i="0" dirty="0">
                <a:effectLst/>
                <a:latin typeface="Söhne"/>
              </a:rPr>
              <a:t> Moldova, </a:t>
            </a:r>
            <a:r>
              <a:rPr lang="en-US" sz="2000" b="1" i="0" dirty="0" err="1">
                <a:effectLst/>
                <a:latin typeface="Söhne"/>
              </a:rPr>
              <a:t>poate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experimenta</a:t>
            </a:r>
            <a:r>
              <a:rPr lang="en-US" sz="2000" b="1" i="0" dirty="0">
                <a:effectLst/>
                <a:latin typeface="Söhne"/>
              </a:rPr>
              <a:t> o </a:t>
            </a:r>
            <a:r>
              <a:rPr lang="en-US" sz="2000" b="1" i="0" dirty="0" err="1">
                <a:effectLst/>
                <a:latin typeface="Söhne"/>
              </a:rPr>
              <a:t>climă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temperată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continentală</a:t>
            </a:r>
            <a:r>
              <a:rPr lang="en-US" sz="2000" b="1" i="0" dirty="0">
                <a:effectLst/>
                <a:latin typeface="Söhne"/>
              </a:rPr>
              <a:t>, cu </a:t>
            </a:r>
            <a:r>
              <a:rPr lang="en-US" sz="2000" b="1" i="0" dirty="0" err="1">
                <a:effectLst/>
                <a:latin typeface="Söhne"/>
              </a:rPr>
              <a:t>veri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calde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și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ierni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reci</a:t>
            </a:r>
            <a:r>
              <a:rPr lang="en-US" sz="2000" b="1" i="0" dirty="0">
                <a:effectLst/>
                <a:latin typeface="Söhne"/>
              </a:rPr>
              <a:t>. </a:t>
            </a:r>
            <a:r>
              <a:rPr lang="en-US" sz="2000" b="1" i="0" dirty="0" err="1">
                <a:effectLst/>
                <a:latin typeface="Söhne"/>
              </a:rPr>
              <a:t>Precipitațiile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și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temperaturile</a:t>
            </a:r>
            <a:r>
              <a:rPr lang="en-US" sz="2000" b="1" i="0" dirty="0">
                <a:effectLst/>
                <a:latin typeface="Söhne"/>
              </a:rPr>
              <a:t> pot varia </a:t>
            </a:r>
            <a:r>
              <a:rPr lang="en-US" sz="2000" b="1" i="0" dirty="0" err="1">
                <a:effectLst/>
                <a:latin typeface="Söhne"/>
              </a:rPr>
              <a:t>în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funcție</a:t>
            </a:r>
            <a:r>
              <a:rPr lang="en-US" sz="2000" b="1" i="0" dirty="0">
                <a:effectLst/>
                <a:latin typeface="Söhne"/>
              </a:rPr>
              <a:t> de </a:t>
            </a:r>
            <a:r>
              <a:rPr lang="en-US" sz="2000" b="1" i="0" dirty="0" err="1">
                <a:effectLst/>
                <a:latin typeface="Söhne"/>
              </a:rPr>
              <a:t>sezon</a:t>
            </a:r>
            <a:r>
              <a:rPr lang="en-US" sz="2000" b="1" i="0" dirty="0">
                <a:effectLst/>
                <a:latin typeface="Söhne"/>
              </a:rPr>
              <a:t>.</a:t>
            </a:r>
          </a:p>
          <a:p>
            <a:pPr algn="l"/>
            <a:endParaRPr lang="en-US" sz="2000" b="1" i="0" dirty="0">
              <a:effectLst/>
              <a:latin typeface="Söhne"/>
            </a:endParaRPr>
          </a:p>
          <a:p>
            <a:pPr algn="l"/>
            <a:r>
              <a:rPr lang="en-US" sz="2000" b="1" i="0" dirty="0" err="1">
                <a:effectLst/>
                <a:latin typeface="Söhne"/>
              </a:rPr>
              <a:t>Soluri</a:t>
            </a:r>
            <a:r>
              <a:rPr lang="en-US" sz="2000" b="1" i="0" dirty="0">
                <a:effectLst/>
                <a:latin typeface="Söhne"/>
              </a:rPr>
              <a:t>: </a:t>
            </a:r>
            <a:r>
              <a:rPr lang="en-US" sz="2000" b="1" i="0" dirty="0" err="1">
                <a:effectLst/>
                <a:latin typeface="Söhne"/>
              </a:rPr>
              <a:t>Tipurile</a:t>
            </a:r>
            <a:r>
              <a:rPr lang="en-US" sz="2000" b="1" i="0" dirty="0">
                <a:effectLst/>
                <a:latin typeface="Söhne"/>
              </a:rPr>
              <a:t> de sol pot </a:t>
            </a:r>
            <a:r>
              <a:rPr lang="en-US" sz="2000" b="1" i="0" dirty="0" err="1">
                <a:effectLst/>
                <a:latin typeface="Söhne"/>
              </a:rPr>
              <a:t>influența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activitățile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agricole</a:t>
            </a:r>
            <a:r>
              <a:rPr lang="en-US" sz="2000" b="1" i="0" dirty="0">
                <a:effectLst/>
                <a:latin typeface="Söhne"/>
              </a:rPr>
              <a:t> din </a:t>
            </a:r>
            <a:r>
              <a:rPr lang="en-US" sz="2000" b="1" i="0" dirty="0" err="1">
                <a:effectLst/>
                <a:latin typeface="Söhne"/>
              </a:rPr>
              <a:t>zonă</a:t>
            </a:r>
            <a:r>
              <a:rPr lang="en-US" sz="2000" b="1" i="0" dirty="0">
                <a:effectLst/>
                <a:latin typeface="Söhne"/>
              </a:rPr>
              <a:t>. </a:t>
            </a:r>
            <a:r>
              <a:rPr lang="en-US" sz="2000" b="1" i="0" dirty="0" err="1">
                <a:effectLst/>
                <a:latin typeface="Söhne"/>
              </a:rPr>
              <a:t>Solurile</a:t>
            </a:r>
            <a:r>
              <a:rPr lang="en-US" sz="2000" b="1" i="0" dirty="0">
                <a:effectLst/>
                <a:latin typeface="Söhne"/>
              </a:rPr>
              <a:t> fertile pot </a:t>
            </a:r>
            <a:r>
              <a:rPr lang="en-US" sz="2000" b="1" i="0" dirty="0" err="1">
                <a:effectLst/>
                <a:latin typeface="Söhne"/>
              </a:rPr>
              <a:t>favoriza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culturile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agricole</a:t>
            </a:r>
            <a:r>
              <a:rPr lang="en-US" sz="2000" b="1" i="0" dirty="0">
                <a:effectLst/>
                <a:latin typeface="Söhne"/>
              </a:rPr>
              <a:t>, cum </a:t>
            </a:r>
            <a:r>
              <a:rPr lang="en-US" sz="2000" b="1" i="0" dirty="0" err="1">
                <a:effectLst/>
                <a:latin typeface="Söhne"/>
              </a:rPr>
              <a:t>ar</a:t>
            </a:r>
            <a:r>
              <a:rPr lang="en-US" sz="2000" b="1" i="0" dirty="0">
                <a:effectLst/>
                <a:latin typeface="Söhne"/>
              </a:rPr>
              <a:t> fi </a:t>
            </a:r>
            <a:r>
              <a:rPr lang="en-US" sz="2000" b="1" i="0" dirty="0" err="1">
                <a:effectLst/>
                <a:latin typeface="Söhne"/>
              </a:rPr>
              <a:t>vița</a:t>
            </a:r>
            <a:r>
              <a:rPr lang="en-US" sz="2000" b="1" i="0" dirty="0">
                <a:effectLst/>
                <a:latin typeface="Söhne"/>
              </a:rPr>
              <a:t> de vie </a:t>
            </a:r>
            <a:r>
              <a:rPr lang="en-US" sz="2000" b="1" i="0" dirty="0" err="1">
                <a:effectLst/>
                <a:latin typeface="Söhne"/>
              </a:rPr>
              <a:t>sau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cerealele</a:t>
            </a:r>
            <a:r>
              <a:rPr lang="en-US" sz="2000" b="1" i="0" dirty="0">
                <a:effectLst/>
                <a:latin typeface="Söhne"/>
              </a:rPr>
              <a:t>.</a:t>
            </a:r>
          </a:p>
          <a:p>
            <a:pPr algn="l"/>
            <a:endParaRPr lang="en-US" sz="2000" b="1" i="0" dirty="0">
              <a:effectLst/>
              <a:latin typeface="Söhne"/>
            </a:endParaRPr>
          </a:p>
          <a:p>
            <a:pPr algn="l"/>
            <a:r>
              <a:rPr lang="en-US" sz="2000" b="1" i="0" dirty="0" err="1">
                <a:effectLst/>
                <a:latin typeface="Söhne"/>
              </a:rPr>
              <a:t>Biodiversitate</a:t>
            </a:r>
            <a:r>
              <a:rPr lang="en-US" sz="2000" b="1" i="0" dirty="0">
                <a:effectLst/>
                <a:latin typeface="Söhne"/>
              </a:rPr>
              <a:t>: </a:t>
            </a:r>
            <a:r>
              <a:rPr lang="en-US" sz="2000" b="1" i="0" dirty="0" err="1">
                <a:effectLst/>
                <a:latin typeface="Söhne"/>
              </a:rPr>
              <a:t>Satul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și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împrejurimile</a:t>
            </a:r>
            <a:r>
              <a:rPr lang="en-US" sz="2000" b="1" i="0" dirty="0">
                <a:effectLst/>
                <a:latin typeface="Söhne"/>
              </a:rPr>
              <a:t> pot </a:t>
            </a:r>
            <a:r>
              <a:rPr lang="en-US" sz="2000" b="1" i="0" dirty="0" err="1">
                <a:effectLst/>
                <a:latin typeface="Söhne"/>
              </a:rPr>
              <a:t>găzdui</a:t>
            </a:r>
            <a:r>
              <a:rPr lang="en-US" sz="2000" b="1" i="0" dirty="0">
                <a:effectLst/>
                <a:latin typeface="Söhne"/>
              </a:rPr>
              <a:t> o </a:t>
            </a:r>
            <a:r>
              <a:rPr lang="en-US" sz="2000" b="1" i="0" dirty="0" err="1">
                <a:effectLst/>
                <a:latin typeface="Söhne"/>
              </a:rPr>
              <a:t>varietate</a:t>
            </a:r>
            <a:r>
              <a:rPr lang="en-US" sz="2000" b="1" i="0" dirty="0">
                <a:effectLst/>
                <a:latin typeface="Söhne"/>
              </a:rPr>
              <a:t> de </a:t>
            </a:r>
            <a:r>
              <a:rPr lang="en-US" sz="2000" b="1" i="0" dirty="0" err="1">
                <a:effectLst/>
                <a:latin typeface="Söhne"/>
              </a:rPr>
              <a:t>specii</a:t>
            </a:r>
            <a:r>
              <a:rPr lang="en-US" sz="2000" b="1" i="0" dirty="0">
                <a:effectLst/>
                <a:latin typeface="Söhne"/>
              </a:rPr>
              <a:t> de </a:t>
            </a:r>
            <a:r>
              <a:rPr lang="en-US" sz="2000" b="1" i="0" dirty="0" err="1">
                <a:effectLst/>
                <a:latin typeface="Söhne"/>
              </a:rPr>
              <a:t>plante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și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animale</a:t>
            </a:r>
            <a:r>
              <a:rPr lang="en-US" sz="2000" b="1" i="0" dirty="0">
                <a:effectLst/>
                <a:latin typeface="Söhne"/>
              </a:rPr>
              <a:t>, </a:t>
            </a:r>
            <a:r>
              <a:rPr lang="en-US" sz="2000" b="1" i="0" dirty="0" err="1">
                <a:effectLst/>
                <a:latin typeface="Söhne"/>
              </a:rPr>
              <a:t>în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funcție</a:t>
            </a:r>
            <a:r>
              <a:rPr lang="en-US" sz="2000" b="1" i="0" dirty="0">
                <a:effectLst/>
                <a:latin typeface="Söhne"/>
              </a:rPr>
              <a:t> de </a:t>
            </a:r>
            <a:r>
              <a:rPr lang="en-US" sz="2000" b="1" i="0" dirty="0" err="1">
                <a:effectLst/>
                <a:latin typeface="Söhne"/>
              </a:rPr>
              <a:t>caracteristicile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naturale</a:t>
            </a:r>
            <a:r>
              <a:rPr lang="en-US" sz="2000" b="1" i="0" dirty="0">
                <a:effectLst/>
                <a:latin typeface="Söhne"/>
              </a:rPr>
              <a:t> ale </a:t>
            </a:r>
            <a:r>
              <a:rPr lang="en-US" sz="2000" b="1" i="0" dirty="0" err="1">
                <a:effectLst/>
                <a:latin typeface="Söhne"/>
              </a:rPr>
              <a:t>mediului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înconjurător</a:t>
            </a:r>
            <a:r>
              <a:rPr lang="en-US" sz="2000" b="1" i="0" dirty="0">
                <a:effectLst/>
                <a:latin typeface="Söhne"/>
              </a:rPr>
              <a:t>.</a:t>
            </a:r>
            <a:endParaRPr lang="en-US" sz="2000" b="0" i="0" dirty="0"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2179151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B71193-64D2-427C-9B59-18BCB7D8D386}"/>
              </a:ext>
            </a:extLst>
          </p:cNvPr>
          <p:cNvSpPr txBox="1"/>
          <p:nvPr/>
        </p:nvSpPr>
        <p:spPr>
          <a:xfrm>
            <a:off x="0" y="1105287"/>
            <a:ext cx="1219200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effectLst/>
                <a:latin typeface="Söhne"/>
              </a:rPr>
              <a:t>III. </a:t>
            </a:r>
            <a:r>
              <a:rPr lang="en-US" sz="3200" b="1" i="0" dirty="0" err="1">
                <a:effectLst/>
                <a:latin typeface="Söhne"/>
              </a:rPr>
              <a:t>Relieful</a:t>
            </a:r>
            <a:r>
              <a:rPr lang="en-US" sz="3200" b="1" i="0" dirty="0">
                <a:effectLst/>
                <a:latin typeface="Söhne"/>
              </a:rPr>
              <a:t> </a:t>
            </a:r>
            <a:r>
              <a:rPr lang="en-US" sz="3200" b="1" i="0" dirty="0" err="1">
                <a:effectLst/>
                <a:latin typeface="Söhne"/>
              </a:rPr>
              <a:t>în</a:t>
            </a:r>
            <a:r>
              <a:rPr lang="en-US" sz="3200" b="1" i="0" dirty="0">
                <a:effectLst/>
                <a:latin typeface="Söhne"/>
              </a:rPr>
              <a:t> </a:t>
            </a:r>
            <a:r>
              <a:rPr lang="ro-MD" sz="3200" b="1" i="0" dirty="0">
                <a:effectLst/>
                <a:latin typeface="Söhne"/>
              </a:rPr>
              <a:t>Chircaesti</a:t>
            </a:r>
            <a:r>
              <a:rPr lang="en-US" sz="3200" b="1" i="0" dirty="0">
                <a:effectLst/>
                <a:latin typeface="Söhne"/>
              </a:rPr>
              <a:t>:</a:t>
            </a:r>
            <a:endParaRPr lang="en-US" sz="3200" b="0" i="0" dirty="0">
              <a:effectLst/>
              <a:latin typeface="Söhne"/>
            </a:endParaRPr>
          </a:p>
          <a:p>
            <a:pPr algn="l"/>
            <a:r>
              <a:rPr lang="ro-MD" sz="2000" dirty="0">
                <a:latin typeface="Söhne"/>
              </a:rPr>
              <a:t>Î</a:t>
            </a:r>
            <a:r>
              <a:rPr lang="en-US" sz="2400" b="0" i="0" dirty="0">
                <a:effectLst/>
                <a:latin typeface="Söhne"/>
              </a:rPr>
              <a:t>n general, </a:t>
            </a:r>
            <a:r>
              <a:rPr lang="en-US" sz="2400" b="0" i="0" dirty="0" err="1">
                <a:effectLst/>
                <a:latin typeface="Söhne"/>
              </a:rPr>
              <a:t>în</a:t>
            </a:r>
            <a:r>
              <a:rPr lang="en-US" sz="2400" b="0" i="0" dirty="0">
                <a:effectLst/>
                <a:latin typeface="Söhne"/>
              </a:rPr>
              <a:t> </a:t>
            </a:r>
            <a:r>
              <a:rPr lang="en-US" sz="2400" b="0" i="0" dirty="0" err="1">
                <a:effectLst/>
                <a:latin typeface="Söhne"/>
              </a:rPr>
              <a:t>regiunea</a:t>
            </a:r>
            <a:r>
              <a:rPr lang="en-US" sz="2400" b="0" i="0" dirty="0">
                <a:effectLst/>
                <a:latin typeface="Söhne"/>
              </a:rPr>
              <a:t> </a:t>
            </a:r>
            <a:r>
              <a:rPr lang="en-US" sz="2400" b="0" i="0" dirty="0" err="1">
                <a:effectLst/>
                <a:latin typeface="Söhne"/>
              </a:rPr>
              <a:t>Căușeni</a:t>
            </a:r>
            <a:r>
              <a:rPr lang="en-US" sz="2400" b="0" i="0" dirty="0">
                <a:effectLst/>
                <a:latin typeface="Söhne"/>
              </a:rPr>
              <a:t> a </a:t>
            </a:r>
            <a:r>
              <a:rPr lang="en-US" sz="2400" b="0" i="0" dirty="0" err="1">
                <a:effectLst/>
                <a:latin typeface="Söhne"/>
              </a:rPr>
              <a:t>Republicii</a:t>
            </a:r>
            <a:r>
              <a:rPr lang="en-US" sz="2400" b="0" i="0" dirty="0">
                <a:effectLst/>
                <a:latin typeface="Söhne"/>
              </a:rPr>
              <a:t> Moldova, se </a:t>
            </a:r>
            <a:r>
              <a:rPr lang="en-US" sz="2400" b="0" i="0" dirty="0" err="1">
                <a:effectLst/>
                <a:latin typeface="Söhne"/>
              </a:rPr>
              <a:t>întâlnesc</a:t>
            </a:r>
            <a:r>
              <a:rPr lang="en-US" sz="2400" b="0" i="0" dirty="0">
                <a:effectLst/>
                <a:latin typeface="Söhne"/>
              </a:rPr>
              <a:t> </a:t>
            </a:r>
            <a:r>
              <a:rPr lang="en-US" sz="2400" b="0" i="0" dirty="0" err="1">
                <a:effectLst/>
                <a:latin typeface="Söhne"/>
              </a:rPr>
              <a:t>frecvent</a:t>
            </a:r>
            <a:r>
              <a:rPr lang="en-US" sz="2400" b="0" i="0" dirty="0">
                <a:effectLst/>
                <a:latin typeface="Söhne"/>
              </a:rPr>
              <a:t> </a:t>
            </a:r>
            <a:r>
              <a:rPr lang="en-US" sz="2400" b="0" i="0" dirty="0" err="1">
                <a:effectLst/>
                <a:latin typeface="Söhne"/>
              </a:rPr>
              <a:t>relieful</a:t>
            </a:r>
            <a:r>
              <a:rPr lang="en-US" sz="2400" b="0" i="0" dirty="0">
                <a:effectLst/>
                <a:latin typeface="Söhne"/>
              </a:rPr>
              <a:t> </a:t>
            </a:r>
            <a:r>
              <a:rPr lang="en-US" sz="2400" b="0" i="0" dirty="0" err="1">
                <a:effectLst/>
                <a:latin typeface="Söhne"/>
              </a:rPr>
              <a:t>colinar</a:t>
            </a:r>
            <a:r>
              <a:rPr lang="en-US" sz="2400" b="0" i="0" dirty="0">
                <a:effectLst/>
                <a:latin typeface="Söhne"/>
              </a:rPr>
              <a:t> </a:t>
            </a:r>
            <a:r>
              <a:rPr lang="en-US" sz="2400" b="0" i="0" dirty="0" err="1">
                <a:effectLst/>
                <a:latin typeface="Söhne"/>
              </a:rPr>
              <a:t>sau</a:t>
            </a:r>
            <a:r>
              <a:rPr lang="en-US" sz="2400" b="0" i="0" dirty="0">
                <a:effectLst/>
                <a:latin typeface="Söhne"/>
              </a:rPr>
              <a:t> </a:t>
            </a:r>
            <a:r>
              <a:rPr lang="en-US" sz="2400" b="0" i="0" dirty="0" err="1">
                <a:effectLst/>
                <a:latin typeface="Söhne"/>
              </a:rPr>
              <a:t>deluros</a:t>
            </a:r>
            <a:r>
              <a:rPr lang="en-US" sz="2400" b="0" i="0" dirty="0">
                <a:effectLst/>
                <a:latin typeface="Söhne"/>
              </a:rPr>
              <a:t>, cu </a:t>
            </a:r>
            <a:r>
              <a:rPr lang="en-US" sz="2400" b="0" i="0" dirty="0" err="1">
                <a:effectLst/>
                <a:latin typeface="Söhne"/>
              </a:rPr>
              <a:t>dealuri</a:t>
            </a:r>
            <a:r>
              <a:rPr lang="en-US" sz="2400" b="0" i="0" dirty="0">
                <a:effectLst/>
                <a:latin typeface="Söhne"/>
              </a:rPr>
              <a:t> </a:t>
            </a:r>
            <a:r>
              <a:rPr lang="en-US" sz="2400" b="0" i="0" dirty="0" err="1">
                <a:effectLst/>
                <a:latin typeface="Söhne"/>
              </a:rPr>
              <a:t>blânde</a:t>
            </a:r>
            <a:r>
              <a:rPr lang="en-US" sz="2400" b="0" i="0" dirty="0">
                <a:effectLst/>
                <a:latin typeface="Söhne"/>
              </a:rPr>
              <a:t> </a:t>
            </a:r>
            <a:r>
              <a:rPr lang="en-US" sz="2400" b="0" i="0" dirty="0" err="1">
                <a:effectLst/>
                <a:latin typeface="Söhne"/>
              </a:rPr>
              <a:t>și</a:t>
            </a:r>
            <a:r>
              <a:rPr lang="en-US" sz="2400" b="0" i="0" dirty="0">
                <a:effectLst/>
                <a:latin typeface="Söhne"/>
              </a:rPr>
              <a:t> </a:t>
            </a:r>
            <a:r>
              <a:rPr lang="en-US" sz="2400" b="0" i="0" dirty="0" err="1">
                <a:effectLst/>
                <a:latin typeface="Söhne"/>
              </a:rPr>
              <a:t>văi</a:t>
            </a:r>
            <a:r>
              <a:rPr lang="en-US" sz="2400" b="0" i="0" dirty="0">
                <a:effectLst/>
                <a:latin typeface="Söhne"/>
              </a:rPr>
              <a:t>. </a:t>
            </a:r>
            <a:r>
              <a:rPr lang="en-US" sz="2400" b="0" i="0" dirty="0" err="1">
                <a:effectLst/>
                <a:latin typeface="Söhne"/>
              </a:rPr>
              <a:t>Relieful</a:t>
            </a:r>
            <a:r>
              <a:rPr lang="en-US" sz="2400" b="0" i="0" dirty="0">
                <a:effectLst/>
                <a:latin typeface="Söhne"/>
              </a:rPr>
              <a:t> </a:t>
            </a:r>
            <a:r>
              <a:rPr lang="en-US" sz="2400" b="0" i="0" dirty="0" err="1">
                <a:effectLst/>
                <a:latin typeface="Söhne"/>
              </a:rPr>
              <a:t>poate</a:t>
            </a:r>
            <a:r>
              <a:rPr lang="en-US" sz="2400" b="0" i="0" dirty="0">
                <a:effectLst/>
                <a:latin typeface="Söhne"/>
              </a:rPr>
              <a:t> fi </a:t>
            </a:r>
            <a:r>
              <a:rPr lang="en-US" sz="2400" b="0" i="0" dirty="0" err="1">
                <a:effectLst/>
                <a:latin typeface="Söhne"/>
              </a:rPr>
              <a:t>modelat</a:t>
            </a:r>
            <a:r>
              <a:rPr lang="en-US" sz="2400" b="0" i="0" dirty="0">
                <a:effectLst/>
                <a:latin typeface="Söhne"/>
              </a:rPr>
              <a:t> de </a:t>
            </a:r>
            <a:r>
              <a:rPr lang="en-US" sz="2400" b="0" i="0" dirty="0" err="1">
                <a:effectLst/>
                <a:latin typeface="Söhne"/>
              </a:rPr>
              <a:t>acțiunea</a:t>
            </a:r>
            <a:r>
              <a:rPr lang="en-US" sz="2400" b="0" i="0" dirty="0">
                <a:effectLst/>
                <a:latin typeface="Söhne"/>
              </a:rPr>
              <a:t> </a:t>
            </a:r>
            <a:r>
              <a:rPr lang="en-US" sz="2400" b="0" i="0" dirty="0" err="1">
                <a:effectLst/>
                <a:latin typeface="Söhne"/>
              </a:rPr>
              <a:t>apelor</a:t>
            </a:r>
            <a:r>
              <a:rPr lang="en-US" sz="2400" b="0" i="0" dirty="0">
                <a:effectLst/>
                <a:latin typeface="Söhne"/>
              </a:rPr>
              <a:t> </a:t>
            </a:r>
            <a:r>
              <a:rPr lang="en-US" sz="2400" b="0" i="0" dirty="0" err="1">
                <a:effectLst/>
                <a:latin typeface="Söhne"/>
              </a:rPr>
              <a:t>curgătoare</a:t>
            </a:r>
            <a:r>
              <a:rPr lang="en-US" sz="2400" b="0" i="0" dirty="0">
                <a:effectLst/>
                <a:latin typeface="Söhne"/>
              </a:rPr>
              <a:t>, a </a:t>
            </a:r>
            <a:r>
              <a:rPr lang="en-US" sz="2400" b="0" i="0" dirty="0" err="1">
                <a:effectLst/>
                <a:latin typeface="Söhne"/>
              </a:rPr>
              <a:t>factorilor</a:t>
            </a:r>
            <a:r>
              <a:rPr lang="en-US" sz="2400" b="0" i="0" dirty="0">
                <a:effectLst/>
                <a:latin typeface="Söhne"/>
              </a:rPr>
              <a:t> </a:t>
            </a:r>
            <a:r>
              <a:rPr lang="en-US" sz="2400" b="0" i="0" dirty="0" err="1">
                <a:effectLst/>
                <a:latin typeface="Söhne"/>
              </a:rPr>
              <a:t>climatici</a:t>
            </a:r>
            <a:r>
              <a:rPr lang="en-US" sz="2400" b="0" i="0" dirty="0">
                <a:effectLst/>
                <a:latin typeface="Söhne"/>
              </a:rPr>
              <a:t> </a:t>
            </a:r>
            <a:r>
              <a:rPr lang="en-US" sz="2400" b="0" i="0" dirty="0" err="1">
                <a:effectLst/>
                <a:latin typeface="Söhne"/>
              </a:rPr>
              <a:t>și</a:t>
            </a:r>
            <a:r>
              <a:rPr lang="en-US" sz="2400" b="0" i="0" dirty="0">
                <a:effectLst/>
                <a:latin typeface="Söhne"/>
              </a:rPr>
              <a:t> a </a:t>
            </a:r>
            <a:r>
              <a:rPr lang="en-US" sz="2400" b="0" i="0" dirty="0" err="1">
                <a:effectLst/>
                <a:latin typeface="Söhne"/>
              </a:rPr>
              <a:t>altor</a:t>
            </a:r>
            <a:r>
              <a:rPr lang="en-US" sz="2400" b="0" i="0" dirty="0">
                <a:effectLst/>
                <a:latin typeface="Söhne"/>
              </a:rPr>
              <a:t> </a:t>
            </a:r>
            <a:r>
              <a:rPr lang="en-US" sz="2400" b="0" i="0" dirty="0" err="1">
                <a:effectLst/>
                <a:latin typeface="Söhne"/>
              </a:rPr>
              <a:t>procese</a:t>
            </a:r>
            <a:r>
              <a:rPr lang="en-US" sz="2400" b="0" i="0" dirty="0">
                <a:effectLst/>
                <a:latin typeface="Söhne"/>
              </a:rPr>
              <a:t> </a:t>
            </a:r>
            <a:r>
              <a:rPr lang="en-US" sz="2400" b="0" i="0" dirty="0" err="1">
                <a:effectLst/>
                <a:latin typeface="Söhne"/>
              </a:rPr>
              <a:t>geologice</a:t>
            </a:r>
            <a:r>
              <a:rPr lang="en-US" sz="2400" b="0" i="0" dirty="0">
                <a:effectLst/>
                <a:latin typeface="Söhne"/>
              </a:rPr>
              <a:t> </a:t>
            </a:r>
            <a:r>
              <a:rPr lang="en-US" sz="2400" b="0" i="0" dirty="0" err="1">
                <a:effectLst/>
                <a:latin typeface="Söhne"/>
              </a:rPr>
              <a:t>și</a:t>
            </a:r>
            <a:r>
              <a:rPr lang="en-US" sz="2400" b="0" i="0" dirty="0">
                <a:effectLst/>
                <a:latin typeface="Söhne"/>
              </a:rPr>
              <a:t> </a:t>
            </a:r>
            <a:r>
              <a:rPr lang="en-US" sz="2400" b="0" i="0" dirty="0" err="1">
                <a:effectLst/>
                <a:latin typeface="Söhne"/>
              </a:rPr>
              <a:t>geomorfologice</a:t>
            </a:r>
            <a:r>
              <a:rPr lang="en-US" sz="2400" b="0" i="0" dirty="0">
                <a:effectLst/>
                <a:latin typeface="Söhne"/>
              </a:rPr>
              <a:t> </a:t>
            </a:r>
            <a:r>
              <a:rPr lang="en-US" sz="2400" b="0" i="0" dirty="0" err="1">
                <a:effectLst/>
                <a:latin typeface="Söhne"/>
              </a:rPr>
              <a:t>specifice</a:t>
            </a:r>
            <a:r>
              <a:rPr lang="en-US" sz="2400" b="0" i="0" dirty="0">
                <a:effectLst/>
                <a:latin typeface="Söhne"/>
              </a:rPr>
              <a:t> </a:t>
            </a:r>
            <a:r>
              <a:rPr lang="en-US" sz="2400" b="0" i="0" dirty="0" err="1">
                <a:effectLst/>
                <a:latin typeface="Söhne"/>
              </a:rPr>
              <a:t>regiunii</a:t>
            </a:r>
            <a:r>
              <a:rPr lang="en-US" sz="2400" b="0" i="0" dirty="0">
                <a:effectLst/>
                <a:latin typeface="Söhne"/>
              </a:rPr>
              <a:t>. </a:t>
            </a:r>
            <a:r>
              <a:rPr lang="en-US" sz="2400" b="0" i="0" dirty="0" err="1">
                <a:effectLst/>
                <a:latin typeface="Söhne"/>
              </a:rPr>
              <a:t>Pentru</a:t>
            </a:r>
            <a:r>
              <a:rPr lang="en-US" sz="2400" b="0" i="0" dirty="0">
                <a:effectLst/>
                <a:latin typeface="Söhne"/>
              </a:rPr>
              <a:t> o </a:t>
            </a:r>
            <a:r>
              <a:rPr lang="en-US" sz="2400" b="0" i="0" dirty="0" err="1">
                <a:effectLst/>
                <a:latin typeface="Söhne"/>
              </a:rPr>
              <a:t>descriere</a:t>
            </a:r>
            <a:r>
              <a:rPr lang="en-US" sz="2400" b="0" i="0" dirty="0">
                <a:effectLst/>
                <a:latin typeface="Söhne"/>
              </a:rPr>
              <a:t> </a:t>
            </a:r>
            <a:r>
              <a:rPr lang="en-US" sz="2400" b="0" i="0" dirty="0" err="1">
                <a:effectLst/>
                <a:latin typeface="Söhne"/>
              </a:rPr>
              <a:t>precisă</a:t>
            </a:r>
            <a:r>
              <a:rPr lang="en-US" sz="2400" b="0" i="0" dirty="0">
                <a:effectLst/>
                <a:latin typeface="Söhne"/>
              </a:rPr>
              <a:t> </a:t>
            </a:r>
            <a:r>
              <a:rPr lang="en-US" sz="2400" b="0" i="0" dirty="0" err="1">
                <a:effectLst/>
                <a:latin typeface="Söhne"/>
              </a:rPr>
              <a:t>și</a:t>
            </a:r>
            <a:r>
              <a:rPr lang="en-US" sz="2400" b="0" i="0" dirty="0">
                <a:effectLst/>
                <a:latin typeface="Söhne"/>
              </a:rPr>
              <a:t> </a:t>
            </a:r>
            <a:r>
              <a:rPr lang="en-US" sz="2400" b="0" i="0" dirty="0" err="1">
                <a:effectLst/>
                <a:latin typeface="Söhne"/>
              </a:rPr>
              <a:t>detaliată</a:t>
            </a:r>
            <a:r>
              <a:rPr lang="en-US" sz="2400" b="0" i="0" dirty="0">
                <a:effectLst/>
                <a:latin typeface="Söhne"/>
              </a:rPr>
              <a:t>, </a:t>
            </a:r>
            <a:r>
              <a:rPr lang="en-US" sz="2400" b="0" i="0" dirty="0" err="1">
                <a:effectLst/>
                <a:latin typeface="Söhne"/>
              </a:rPr>
              <a:t>va</a:t>
            </a:r>
            <a:r>
              <a:rPr lang="en-US" sz="2400" b="0" i="0" dirty="0">
                <a:effectLst/>
                <a:latin typeface="Söhne"/>
              </a:rPr>
              <a:t> fi </a:t>
            </a:r>
            <a:r>
              <a:rPr lang="en-US" sz="2400" b="0" i="0" dirty="0" err="1">
                <a:effectLst/>
                <a:latin typeface="Söhne"/>
              </a:rPr>
              <a:t>necesar</a:t>
            </a:r>
            <a:r>
              <a:rPr lang="en-US" sz="2400" b="0" i="0" dirty="0">
                <a:effectLst/>
                <a:latin typeface="Söhne"/>
              </a:rPr>
              <a:t> </a:t>
            </a:r>
            <a:r>
              <a:rPr lang="en-US" sz="2400" b="0" i="0" dirty="0" err="1">
                <a:effectLst/>
                <a:latin typeface="Söhne"/>
              </a:rPr>
              <a:t>să</a:t>
            </a:r>
            <a:r>
              <a:rPr lang="en-US" sz="2400" b="0" i="0" dirty="0">
                <a:effectLst/>
                <a:latin typeface="Söhne"/>
              </a:rPr>
              <a:t> </a:t>
            </a:r>
            <a:r>
              <a:rPr lang="en-US" sz="2400" b="0" i="0" dirty="0" err="1">
                <a:effectLst/>
                <a:latin typeface="Söhne"/>
              </a:rPr>
              <a:t>consulți</a:t>
            </a:r>
            <a:r>
              <a:rPr lang="en-US" sz="2400" b="0" i="0" dirty="0">
                <a:effectLst/>
                <a:latin typeface="Söhne"/>
              </a:rPr>
              <a:t> </a:t>
            </a:r>
            <a:r>
              <a:rPr lang="en-US" sz="2400" b="0" i="0" dirty="0" err="1">
                <a:effectLst/>
                <a:latin typeface="Söhne"/>
              </a:rPr>
              <a:t>resurse</a:t>
            </a:r>
            <a:r>
              <a:rPr lang="en-US" sz="2400" b="0" i="0" dirty="0">
                <a:effectLst/>
                <a:latin typeface="Söhne"/>
              </a:rPr>
              <a:t> locale </a:t>
            </a:r>
            <a:r>
              <a:rPr lang="en-US" sz="2400" b="0" i="0" dirty="0" err="1">
                <a:effectLst/>
                <a:latin typeface="Söhne"/>
              </a:rPr>
              <a:t>sau</a:t>
            </a:r>
            <a:r>
              <a:rPr lang="en-US" sz="2400" b="0" i="0" dirty="0">
                <a:effectLst/>
                <a:latin typeface="Söhne"/>
              </a:rPr>
              <a:t> </a:t>
            </a:r>
            <a:r>
              <a:rPr lang="en-US" sz="2400" b="0" i="0" dirty="0" err="1">
                <a:effectLst/>
                <a:latin typeface="Söhne"/>
              </a:rPr>
              <a:t>să</a:t>
            </a:r>
            <a:r>
              <a:rPr lang="en-US" sz="2400" b="0" i="0" dirty="0">
                <a:effectLst/>
                <a:latin typeface="Söhne"/>
              </a:rPr>
              <a:t> </a:t>
            </a:r>
            <a:r>
              <a:rPr lang="en-US" sz="2400" b="0" i="0" dirty="0" err="1">
                <a:effectLst/>
                <a:latin typeface="Söhne"/>
              </a:rPr>
              <a:t>contactezi</a:t>
            </a:r>
            <a:r>
              <a:rPr lang="en-US" sz="2400" b="0" i="0" dirty="0">
                <a:effectLst/>
                <a:latin typeface="Söhne"/>
              </a:rPr>
              <a:t> </a:t>
            </a:r>
            <a:r>
              <a:rPr lang="en-US" sz="2400" b="0" i="0" dirty="0" err="1">
                <a:effectLst/>
                <a:latin typeface="Söhne"/>
              </a:rPr>
              <a:t>autoritățile</a:t>
            </a:r>
            <a:r>
              <a:rPr lang="en-US" sz="2400" b="0" i="0" dirty="0">
                <a:effectLst/>
                <a:latin typeface="Söhne"/>
              </a:rPr>
              <a:t> </a:t>
            </a:r>
            <a:r>
              <a:rPr lang="en-US" sz="2400" b="0" i="0" dirty="0" err="1">
                <a:effectLst/>
                <a:latin typeface="Söhne"/>
              </a:rPr>
              <a:t>responsabile</a:t>
            </a:r>
            <a:r>
              <a:rPr lang="en-US" sz="2400" b="0" i="0" dirty="0">
                <a:effectLst/>
                <a:latin typeface="Söhne"/>
              </a:rPr>
              <a:t> cu </a:t>
            </a:r>
            <a:r>
              <a:rPr lang="en-US" sz="2400" b="0" i="0" dirty="0" err="1">
                <a:effectLst/>
                <a:latin typeface="Söhne"/>
              </a:rPr>
              <a:t>informații</a:t>
            </a:r>
            <a:r>
              <a:rPr lang="en-US" sz="2400" b="0" i="0" dirty="0">
                <a:effectLst/>
                <a:latin typeface="Söhne"/>
              </a:rPr>
              <a:t> </a:t>
            </a:r>
            <a:r>
              <a:rPr lang="en-US" sz="2400" b="0" i="0" dirty="0" err="1">
                <a:effectLst/>
                <a:latin typeface="Söhne"/>
              </a:rPr>
              <a:t>geografice</a:t>
            </a:r>
            <a:r>
              <a:rPr lang="en-US" sz="2400" b="0" i="0" dirty="0">
                <a:effectLst/>
                <a:latin typeface="Söhne"/>
              </a:rPr>
              <a:t> la </a:t>
            </a:r>
            <a:r>
              <a:rPr lang="en-US" sz="2400" b="0" i="0" dirty="0" err="1">
                <a:effectLst/>
                <a:latin typeface="Söhne"/>
              </a:rPr>
              <a:t>nivel</a:t>
            </a:r>
            <a:r>
              <a:rPr lang="en-US" sz="2400" b="0" i="0" dirty="0">
                <a:effectLst/>
                <a:latin typeface="Söhne"/>
              </a:rPr>
              <a:t> local.</a:t>
            </a:r>
          </a:p>
        </p:txBody>
      </p:sp>
    </p:spTree>
    <p:extLst>
      <p:ext uri="{BB962C8B-B14F-4D97-AF65-F5344CB8AC3E}">
        <p14:creationId xmlns:p14="http://schemas.microsoft.com/office/powerpoint/2010/main" val="2668334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90FC9D-676E-4F3F-91D9-B9F0D48B3D40}"/>
              </a:ext>
            </a:extLst>
          </p:cNvPr>
          <p:cNvSpPr txBox="1"/>
          <p:nvPr/>
        </p:nvSpPr>
        <p:spPr>
          <a:xfrm>
            <a:off x="0" y="766732"/>
            <a:ext cx="1219200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IV.</a:t>
            </a:r>
            <a:r>
              <a:rPr lang="ro-MD" sz="2800" b="1" dirty="0"/>
              <a:t> </a:t>
            </a:r>
            <a:r>
              <a:rPr lang="en-US" sz="2800" b="1" dirty="0" err="1"/>
              <a:t>Procese</a:t>
            </a:r>
            <a:r>
              <a:rPr lang="en-US" sz="2800" b="1" dirty="0"/>
              <a:t> </a:t>
            </a:r>
            <a:r>
              <a:rPr lang="en-US" sz="2800" b="1" dirty="0" err="1"/>
              <a:t>geomorfologice</a:t>
            </a:r>
            <a:r>
              <a:rPr lang="en-US" sz="2800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endParaRPr lang="ro-MD" sz="2800" b="0" i="0" dirty="0">
              <a:solidFill>
                <a:srgbClr val="D1D5DB"/>
              </a:solidFill>
              <a:effectLst/>
              <a:latin typeface="Söhne"/>
            </a:endParaRPr>
          </a:p>
          <a:p>
            <a:pPr algn="l"/>
            <a:r>
              <a:rPr lang="en-US" b="0" i="0" dirty="0" err="1">
                <a:effectLst/>
                <a:latin typeface="Söhne"/>
              </a:rPr>
              <a:t>Procesele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geomorfologice</a:t>
            </a:r>
            <a:r>
              <a:rPr lang="en-US" b="0" i="0" dirty="0">
                <a:effectLst/>
                <a:latin typeface="Söhne"/>
              </a:rPr>
              <a:t> care au loc </a:t>
            </a:r>
            <a:r>
              <a:rPr lang="en-US" b="0" i="0" dirty="0" err="1">
                <a:effectLst/>
                <a:latin typeface="Söhne"/>
              </a:rPr>
              <a:t>în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această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zonă</a:t>
            </a:r>
            <a:r>
              <a:rPr lang="en-US" b="0" i="0" dirty="0">
                <a:effectLst/>
                <a:latin typeface="Söhne"/>
              </a:rPr>
              <a:t> sunt </a:t>
            </a:r>
            <a:r>
              <a:rPr lang="en-US" b="0" i="0" dirty="0" err="1">
                <a:effectLst/>
                <a:latin typeface="Söhne"/>
              </a:rPr>
              <a:t>influențate</a:t>
            </a:r>
            <a:r>
              <a:rPr lang="en-US" b="0" i="0" dirty="0">
                <a:effectLst/>
                <a:latin typeface="Söhne"/>
              </a:rPr>
              <a:t> de </a:t>
            </a:r>
            <a:r>
              <a:rPr lang="en-US" b="0" i="0" dirty="0" err="1">
                <a:effectLst/>
                <a:latin typeface="Söhne"/>
              </a:rPr>
              <a:t>caracteristicile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geologice</a:t>
            </a:r>
            <a:r>
              <a:rPr lang="en-US" b="0" i="0" dirty="0">
                <a:effectLst/>
                <a:latin typeface="Söhne"/>
              </a:rPr>
              <a:t>, relief </a:t>
            </a:r>
            <a:r>
              <a:rPr lang="en-US" b="0" i="0" dirty="0" err="1">
                <a:effectLst/>
                <a:latin typeface="Söhne"/>
              </a:rPr>
              <a:t>și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factorii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climatici</a:t>
            </a:r>
            <a:r>
              <a:rPr lang="en-US" b="0" i="0" dirty="0">
                <a:effectLst/>
                <a:latin typeface="Söhne"/>
              </a:rPr>
              <a:t>. </a:t>
            </a:r>
            <a:r>
              <a:rPr lang="en-US" b="0" i="0" dirty="0" err="1">
                <a:effectLst/>
                <a:latin typeface="Söhne"/>
              </a:rPr>
              <a:t>În</a:t>
            </a:r>
            <a:r>
              <a:rPr lang="en-US" b="0" i="0" dirty="0">
                <a:effectLst/>
                <a:latin typeface="Söhne"/>
              </a:rPr>
              <a:t> general, </a:t>
            </a:r>
            <a:r>
              <a:rPr lang="en-US" b="0" i="0" dirty="0" err="1">
                <a:effectLst/>
                <a:latin typeface="Söhne"/>
              </a:rPr>
              <a:t>Republica</a:t>
            </a:r>
            <a:r>
              <a:rPr lang="en-US" b="0" i="0" dirty="0">
                <a:effectLst/>
                <a:latin typeface="Söhne"/>
              </a:rPr>
              <a:t> Moldova are un relief predominant de </a:t>
            </a:r>
            <a:r>
              <a:rPr lang="en-US" b="0" i="0" dirty="0" err="1">
                <a:effectLst/>
                <a:latin typeface="Söhne"/>
              </a:rPr>
              <a:t>câmpie</a:t>
            </a:r>
            <a:r>
              <a:rPr lang="en-US" b="0" i="0" dirty="0">
                <a:effectLst/>
                <a:latin typeface="Söhne"/>
              </a:rPr>
              <a:t>, </a:t>
            </a:r>
            <a:r>
              <a:rPr lang="en-US" b="0" i="0" dirty="0" err="1">
                <a:effectLst/>
                <a:latin typeface="Söhne"/>
              </a:rPr>
              <a:t>iar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Căușeni</a:t>
            </a:r>
            <a:r>
              <a:rPr lang="en-US" b="0" i="0" dirty="0">
                <a:effectLst/>
                <a:latin typeface="Söhne"/>
              </a:rPr>
              <a:t> nu face </a:t>
            </a:r>
            <a:r>
              <a:rPr lang="en-US" b="0" i="0" dirty="0" err="1">
                <a:effectLst/>
                <a:latin typeface="Söhne"/>
              </a:rPr>
              <a:t>excepție</a:t>
            </a:r>
            <a:r>
              <a:rPr lang="en-US" b="0" i="0" dirty="0">
                <a:effectLst/>
                <a:latin typeface="Söhne"/>
              </a:rPr>
              <a:t>. </a:t>
            </a:r>
            <a:r>
              <a:rPr lang="en-US" b="0" i="0" dirty="0" err="1">
                <a:effectLst/>
                <a:latin typeface="Söhne"/>
              </a:rPr>
              <a:t>Iată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câteva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dintre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procesele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geomorfologice</a:t>
            </a:r>
            <a:r>
              <a:rPr lang="en-US" b="0" i="0" dirty="0">
                <a:effectLst/>
                <a:latin typeface="Söhne"/>
              </a:rPr>
              <a:t> care pot </a:t>
            </a:r>
            <a:r>
              <a:rPr lang="en-US" b="0" i="0" dirty="0" err="1">
                <a:effectLst/>
                <a:latin typeface="Söhne"/>
              </a:rPr>
              <a:t>influența</a:t>
            </a:r>
            <a:r>
              <a:rPr lang="en-US" b="0" i="0" dirty="0">
                <a:effectLst/>
                <a:latin typeface="Söhne"/>
              </a:rPr>
              <a:t> zona:</a:t>
            </a:r>
          </a:p>
          <a:p>
            <a:pPr algn="l">
              <a:buFont typeface="+mj-lt"/>
              <a:buAutoNum type="arabicPeriod"/>
            </a:pPr>
            <a:r>
              <a:rPr lang="en-US" b="1" i="0" dirty="0" err="1">
                <a:effectLst/>
                <a:latin typeface="Söhne"/>
              </a:rPr>
              <a:t>Eroziunea</a:t>
            </a:r>
            <a:r>
              <a:rPr lang="en-US" b="1" i="0" dirty="0">
                <a:effectLst/>
                <a:latin typeface="Söhne"/>
              </a:rPr>
              <a:t> </a:t>
            </a:r>
            <a:r>
              <a:rPr lang="en-US" b="1" i="0" dirty="0" err="1">
                <a:effectLst/>
                <a:latin typeface="Söhne"/>
              </a:rPr>
              <a:t>și</a:t>
            </a:r>
            <a:r>
              <a:rPr lang="en-US" b="1" i="0" dirty="0">
                <a:effectLst/>
                <a:latin typeface="Söhne"/>
              </a:rPr>
              <a:t> </a:t>
            </a:r>
            <a:r>
              <a:rPr lang="en-US" b="1" i="0" dirty="0" err="1">
                <a:effectLst/>
                <a:latin typeface="Söhne"/>
              </a:rPr>
              <a:t>sedimentarea</a:t>
            </a:r>
            <a:r>
              <a:rPr lang="en-US" b="1" i="0" dirty="0">
                <a:effectLst/>
                <a:latin typeface="Söhne"/>
              </a:rPr>
              <a:t>: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Cauza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principală</a:t>
            </a:r>
            <a:r>
              <a:rPr lang="en-US" b="0" i="0" dirty="0">
                <a:effectLst/>
                <a:latin typeface="Söhne"/>
              </a:rPr>
              <a:t> a </a:t>
            </a:r>
            <a:r>
              <a:rPr lang="en-US" b="0" i="0" dirty="0" err="1">
                <a:effectLst/>
                <a:latin typeface="Söhne"/>
              </a:rPr>
              <a:t>eroziunii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este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ploaia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și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activitatea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râurilor</a:t>
            </a:r>
            <a:r>
              <a:rPr lang="en-US" b="0" i="0" dirty="0">
                <a:effectLst/>
                <a:latin typeface="Söhne"/>
              </a:rPr>
              <a:t>. </a:t>
            </a:r>
            <a:r>
              <a:rPr lang="en-US" b="0" i="0" dirty="0" err="1">
                <a:effectLst/>
                <a:latin typeface="Söhne"/>
              </a:rPr>
              <a:t>Apele</a:t>
            </a:r>
            <a:r>
              <a:rPr lang="en-US" b="0" i="0" dirty="0">
                <a:effectLst/>
                <a:latin typeface="Söhne"/>
              </a:rPr>
              <a:t> de </a:t>
            </a:r>
            <a:r>
              <a:rPr lang="en-US" b="0" i="0" dirty="0" err="1">
                <a:effectLst/>
                <a:latin typeface="Söhne"/>
              </a:rPr>
              <a:t>suprafață</a:t>
            </a:r>
            <a:r>
              <a:rPr lang="en-US" b="0" i="0" dirty="0">
                <a:effectLst/>
                <a:latin typeface="Söhne"/>
              </a:rPr>
              <a:t> pot </a:t>
            </a:r>
            <a:r>
              <a:rPr lang="en-US" b="0" i="0" dirty="0" err="1">
                <a:effectLst/>
                <a:latin typeface="Söhne"/>
              </a:rPr>
              <a:t>eroda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solul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și</a:t>
            </a:r>
            <a:r>
              <a:rPr lang="en-US" b="0" i="0" dirty="0">
                <a:effectLst/>
                <a:latin typeface="Söhne"/>
              </a:rPr>
              <a:t> pot </a:t>
            </a:r>
            <a:r>
              <a:rPr lang="en-US" b="0" i="0" dirty="0" err="1">
                <a:effectLst/>
                <a:latin typeface="Söhne"/>
              </a:rPr>
              <a:t>transporta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sedimente</a:t>
            </a:r>
            <a:r>
              <a:rPr lang="en-US" b="0" i="0" dirty="0">
                <a:effectLst/>
                <a:latin typeface="Söhne"/>
              </a:rPr>
              <a:t>, </a:t>
            </a:r>
            <a:r>
              <a:rPr lang="en-US" b="0" i="0" dirty="0" err="1">
                <a:effectLst/>
                <a:latin typeface="Söhne"/>
              </a:rPr>
              <a:t>contribuind</a:t>
            </a:r>
            <a:r>
              <a:rPr lang="en-US" b="0" i="0" dirty="0">
                <a:effectLst/>
                <a:latin typeface="Söhne"/>
              </a:rPr>
              <a:t> la </a:t>
            </a:r>
            <a:r>
              <a:rPr lang="en-US" b="0" i="0" dirty="0" err="1">
                <a:effectLst/>
                <a:latin typeface="Söhne"/>
              </a:rPr>
              <a:t>modelarea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terenului</a:t>
            </a:r>
            <a:r>
              <a:rPr lang="en-US" b="0" i="0" dirty="0">
                <a:effectLst/>
                <a:latin typeface="Söhne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b="1" i="0" dirty="0" err="1">
                <a:effectLst/>
                <a:latin typeface="Söhne"/>
              </a:rPr>
              <a:t>Formarea</a:t>
            </a:r>
            <a:r>
              <a:rPr lang="en-US" b="1" i="0" dirty="0">
                <a:effectLst/>
                <a:latin typeface="Söhne"/>
              </a:rPr>
              <a:t> </a:t>
            </a:r>
            <a:r>
              <a:rPr lang="en-US" b="1" i="0" dirty="0" err="1">
                <a:effectLst/>
                <a:latin typeface="Söhne"/>
              </a:rPr>
              <a:t>teraselor</a:t>
            </a:r>
            <a:r>
              <a:rPr lang="en-US" b="1" i="0" dirty="0">
                <a:effectLst/>
                <a:latin typeface="Söhne"/>
              </a:rPr>
              <a:t> </a:t>
            </a:r>
            <a:r>
              <a:rPr lang="en-US" b="1" i="0" dirty="0" err="1">
                <a:effectLst/>
                <a:latin typeface="Söhne"/>
              </a:rPr>
              <a:t>fluviale</a:t>
            </a:r>
            <a:r>
              <a:rPr lang="en-US" b="1" i="0" dirty="0">
                <a:effectLst/>
                <a:latin typeface="Söhne"/>
              </a:rPr>
              <a:t>: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Activitatea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râurilor</a:t>
            </a:r>
            <a:r>
              <a:rPr lang="en-US" b="0" i="0" dirty="0">
                <a:effectLst/>
                <a:latin typeface="Söhne"/>
              </a:rPr>
              <a:t> din </a:t>
            </a:r>
            <a:r>
              <a:rPr lang="en-US" b="0" i="0" dirty="0" err="1">
                <a:effectLst/>
                <a:latin typeface="Söhne"/>
              </a:rPr>
              <a:t>zonă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poate</a:t>
            </a:r>
            <a:r>
              <a:rPr lang="en-US" b="0" i="0" dirty="0">
                <a:effectLst/>
                <a:latin typeface="Söhne"/>
              </a:rPr>
              <a:t> duce la </a:t>
            </a:r>
            <a:r>
              <a:rPr lang="en-US" b="0" i="0" dirty="0" err="1">
                <a:effectLst/>
                <a:latin typeface="Söhne"/>
              </a:rPr>
              <a:t>formarea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teraselor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fluviale</a:t>
            </a:r>
            <a:r>
              <a:rPr lang="en-US" b="0" i="0" dirty="0">
                <a:effectLst/>
                <a:latin typeface="Söhne"/>
              </a:rPr>
              <a:t>. </a:t>
            </a:r>
            <a:r>
              <a:rPr lang="en-US" b="0" i="0" dirty="0" err="1">
                <a:effectLst/>
                <a:latin typeface="Söhne"/>
              </a:rPr>
              <a:t>În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timp</a:t>
            </a:r>
            <a:r>
              <a:rPr lang="en-US" b="0" i="0" dirty="0">
                <a:effectLst/>
                <a:latin typeface="Söhne"/>
              </a:rPr>
              <a:t>, </a:t>
            </a:r>
            <a:r>
              <a:rPr lang="en-US" b="0" i="0" dirty="0" err="1">
                <a:effectLst/>
                <a:latin typeface="Söhne"/>
              </a:rPr>
              <a:t>râurile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depun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sedimente</a:t>
            </a:r>
            <a:r>
              <a:rPr lang="en-US" b="0" i="0" dirty="0">
                <a:effectLst/>
                <a:latin typeface="Söhne"/>
              </a:rPr>
              <a:t> pe </a:t>
            </a:r>
            <a:r>
              <a:rPr lang="en-US" b="0" i="0" dirty="0" err="1">
                <a:effectLst/>
                <a:latin typeface="Söhne"/>
              </a:rPr>
              <a:t>malurile</a:t>
            </a:r>
            <a:r>
              <a:rPr lang="en-US" b="0" i="0" dirty="0">
                <a:effectLst/>
                <a:latin typeface="Söhne"/>
              </a:rPr>
              <a:t> lor, </a:t>
            </a:r>
            <a:r>
              <a:rPr lang="en-US" b="0" i="0" dirty="0" err="1">
                <a:effectLst/>
                <a:latin typeface="Söhne"/>
              </a:rPr>
              <a:t>creând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astfel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terase</a:t>
            </a:r>
            <a:r>
              <a:rPr lang="en-US" b="0" i="0" dirty="0">
                <a:effectLst/>
                <a:latin typeface="Söhne"/>
              </a:rPr>
              <a:t> cu </a:t>
            </a:r>
            <a:r>
              <a:rPr lang="en-US" b="0" i="0" dirty="0" err="1">
                <a:effectLst/>
                <a:latin typeface="Söhne"/>
              </a:rPr>
              <a:t>diferite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niveluri</a:t>
            </a:r>
            <a:r>
              <a:rPr lang="en-US" b="0" i="0" dirty="0">
                <a:effectLst/>
                <a:latin typeface="Söhne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b="1" i="0" dirty="0" err="1">
                <a:effectLst/>
                <a:latin typeface="Söhne"/>
              </a:rPr>
              <a:t>Procese</a:t>
            </a:r>
            <a:r>
              <a:rPr lang="en-US" b="1" i="0" dirty="0">
                <a:effectLst/>
                <a:latin typeface="Söhne"/>
              </a:rPr>
              <a:t> de </a:t>
            </a:r>
            <a:r>
              <a:rPr lang="en-US" b="1" i="0" dirty="0" err="1">
                <a:effectLst/>
                <a:latin typeface="Söhne"/>
              </a:rPr>
              <a:t>tasare</a:t>
            </a:r>
            <a:r>
              <a:rPr lang="en-US" b="1" i="0" dirty="0">
                <a:effectLst/>
                <a:latin typeface="Söhne"/>
              </a:rPr>
              <a:t> a </a:t>
            </a:r>
            <a:r>
              <a:rPr lang="en-US" b="1" i="0" dirty="0" err="1">
                <a:effectLst/>
                <a:latin typeface="Söhne"/>
              </a:rPr>
              <a:t>solului</a:t>
            </a:r>
            <a:r>
              <a:rPr lang="en-US" b="1" i="0" dirty="0">
                <a:effectLst/>
                <a:latin typeface="Söhne"/>
              </a:rPr>
              <a:t>: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În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anumite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condiții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geologice</a:t>
            </a:r>
            <a:r>
              <a:rPr lang="en-US" b="0" i="0" dirty="0">
                <a:effectLst/>
                <a:latin typeface="Söhne"/>
              </a:rPr>
              <a:t>, </a:t>
            </a:r>
            <a:r>
              <a:rPr lang="en-US" b="0" i="0" dirty="0" err="1">
                <a:effectLst/>
                <a:latin typeface="Söhne"/>
              </a:rPr>
              <a:t>solul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poate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să</a:t>
            </a:r>
            <a:r>
              <a:rPr lang="en-US" b="0" i="0" dirty="0">
                <a:effectLst/>
                <a:latin typeface="Söhne"/>
              </a:rPr>
              <a:t> se </a:t>
            </a:r>
            <a:r>
              <a:rPr lang="en-US" b="0" i="0" dirty="0" err="1">
                <a:effectLst/>
                <a:latin typeface="Söhne"/>
              </a:rPr>
              <a:t>stabilizeze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sau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să</a:t>
            </a:r>
            <a:r>
              <a:rPr lang="en-US" b="0" i="0" dirty="0">
                <a:effectLst/>
                <a:latin typeface="Söhne"/>
              </a:rPr>
              <a:t> se </a:t>
            </a:r>
            <a:r>
              <a:rPr lang="en-US" b="0" i="0" dirty="0" err="1">
                <a:effectLst/>
                <a:latin typeface="Söhne"/>
              </a:rPr>
              <a:t>comprime</a:t>
            </a:r>
            <a:r>
              <a:rPr lang="en-US" b="0" i="0" dirty="0">
                <a:effectLst/>
                <a:latin typeface="Söhne"/>
              </a:rPr>
              <a:t>, </a:t>
            </a:r>
            <a:r>
              <a:rPr lang="en-US" b="0" i="0" dirty="0" err="1">
                <a:effectLst/>
                <a:latin typeface="Söhne"/>
              </a:rPr>
              <a:t>ducând</a:t>
            </a:r>
            <a:r>
              <a:rPr lang="en-US" b="0" i="0" dirty="0">
                <a:effectLst/>
                <a:latin typeface="Söhne"/>
              </a:rPr>
              <a:t> la </a:t>
            </a:r>
            <a:r>
              <a:rPr lang="en-US" b="0" i="0" dirty="0" err="1">
                <a:effectLst/>
                <a:latin typeface="Söhne"/>
              </a:rPr>
              <a:t>modificări</a:t>
            </a:r>
            <a:r>
              <a:rPr lang="en-US" b="0" i="0" dirty="0">
                <a:effectLst/>
                <a:latin typeface="Söhne"/>
              </a:rPr>
              <a:t> ale </a:t>
            </a:r>
            <a:r>
              <a:rPr lang="en-US" b="0" i="0" dirty="0" err="1">
                <a:effectLst/>
                <a:latin typeface="Söhne"/>
              </a:rPr>
              <a:t>reliefului</a:t>
            </a:r>
            <a:r>
              <a:rPr lang="en-US" b="0" i="0" dirty="0">
                <a:effectLst/>
                <a:latin typeface="Söhne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b="1" i="0" dirty="0" err="1">
                <a:effectLst/>
                <a:latin typeface="Söhne"/>
              </a:rPr>
              <a:t>Acțiunea</a:t>
            </a:r>
            <a:r>
              <a:rPr lang="en-US" b="1" i="0" dirty="0">
                <a:effectLst/>
                <a:latin typeface="Söhne"/>
              </a:rPr>
              <a:t> </a:t>
            </a:r>
            <a:r>
              <a:rPr lang="en-US" b="1" i="0" dirty="0" err="1">
                <a:effectLst/>
                <a:latin typeface="Söhne"/>
              </a:rPr>
              <a:t>vântului</a:t>
            </a:r>
            <a:r>
              <a:rPr lang="en-US" b="1" i="0" dirty="0">
                <a:effectLst/>
                <a:latin typeface="Söhne"/>
              </a:rPr>
              <a:t>: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Vântul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poate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contribui</a:t>
            </a:r>
            <a:r>
              <a:rPr lang="en-US" b="0" i="0" dirty="0">
                <a:effectLst/>
                <a:latin typeface="Söhne"/>
              </a:rPr>
              <a:t> la </a:t>
            </a:r>
            <a:r>
              <a:rPr lang="en-US" b="0" i="0" dirty="0" err="1">
                <a:effectLst/>
                <a:latin typeface="Söhne"/>
              </a:rPr>
              <a:t>eroziunea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și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modelarea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reliefului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prin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deplasarea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și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depunerea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particulelor</a:t>
            </a:r>
            <a:r>
              <a:rPr lang="en-US" b="0" i="0" dirty="0">
                <a:effectLst/>
                <a:latin typeface="Söhne"/>
              </a:rPr>
              <a:t> fine de sol.</a:t>
            </a:r>
          </a:p>
          <a:p>
            <a:pPr algn="l">
              <a:buFont typeface="+mj-lt"/>
              <a:buAutoNum type="arabicPeriod"/>
            </a:pPr>
            <a:r>
              <a:rPr lang="en-US" b="1" i="0" dirty="0" err="1">
                <a:effectLst/>
                <a:latin typeface="Söhne"/>
              </a:rPr>
              <a:t>Formarea</a:t>
            </a:r>
            <a:r>
              <a:rPr lang="en-US" b="1" i="0" dirty="0">
                <a:effectLst/>
                <a:latin typeface="Söhne"/>
              </a:rPr>
              <a:t> </a:t>
            </a:r>
            <a:r>
              <a:rPr lang="en-US" b="1" i="0" dirty="0" err="1">
                <a:effectLst/>
                <a:latin typeface="Söhne"/>
              </a:rPr>
              <a:t>și</a:t>
            </a:r>
            <a:r>
              <a:rPr lang="en-US" b="1" i="0" dirty="0">
                <a:effectLst/>
                <a:latin typeface="Söhne"/>
              </a:rPr>
              <a:t> </a:t>
            </a:r>
            <a:r>
              <a:rPr lang="en-US" b="1" i="0" dirty="0" err="1">
                <a:effectLst/>
                <a:latin typeface="Söhne"/>
              </a:rPr>
              <a:t>evoluția</a:t>
            </a:r>
            <a:r>
              <a:rPr lang="en-US" b="1" i="0" dirty="0">
                <a:effectLst/>
                <a:latin typeface="Söhne"/>
              </a:rPr>
              <a:t> </a:t>
            </a:r>
            <a:r>
              <a:rPr lang="en-US" b="1" i="0" dirty="0" err="1">
                <a:effectLst/>
                <a:latin typeface="Söhne"/>
              </a:rPr>
              <a:t>cursurilor</a:t>
            </a:r>
            <a:r>
              <a:rPr lang="en-US" b="1" i="0" dirty="0">
                <a:effectLst/>
                <a:latin typeface="Söhne"/>
              </a:rPr>
              <a:t> de </a:t>
            </a:r>
            <a:r>
              <a:rPr lang="en-US" b="1" i="0" dirty="0" err="1">
                <a:effectLst/>
                <a:latin typeface="Söhne"/>
              </a:rPr>
              <a:t>apă</a:t>
            </a:r>
            <a:r>
              <a:rPr lang="en-US" b="1" i="0" dirty="0">
                <a:effectLst/>
                <a:latin typeface="Söhne"/>
              </a:rPr>
              <a:t>: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Râurile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și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pâraiele</a:t>
            </a:r>
            <a:r>
              <a:rPr lang="en-US" b="0" i="0" dirty="0">
                <a:effectLst/>
                <a:latin typeface="Söhne"/>
              </a:rPr>
              <a:t> din </a:t>
            </a:r>
            <a:r>
              <a:rPr lang="en-US" b="0" i="0" dirty="0" err="1">
                <a:effectLst/>
                <a:latin typeface="Söhne"/>
              </a:rPr>
              <a:t>zonă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își</a:t>
            </a:r>
            <a:r>
              <a:rPr lang="en-US" b="0" i="0" dirty="0">
                <a:effectLst/>
                <a:latin typeface="Söhne"/>
              </a:rPr>
              <a:t> pot </a:t>
            </a:r>
            <a:r>
              <a:rPr lang="en-US" b="0" i="0" dirty="0" err="1">
                <a:effectLst/>
                <a:latin typeface="Söhne"/>
              </a:rPr>
              <a:t>schimba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traseul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în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timp</a:t>
            </a:r>
            <a:r>
              <a:rPr lang="en-US" b="0" i="0" dirty="0">
                <a:effectLst/>
                <a:latin typeface="Söhne"/>
              </a:rPr>
              <a:t>, </a:t>
            </a:r>
            <a:r>
              <a:rPr lang="en-US" b="0" i="0" dirty="0" err="1">
                <a:effectLst/>
                <a:latin typeface="Söhne"/>
              </a:rPr>
              <a:t>influențând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configurarea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geomorfologică</a:t>
            </a:r>
            <a:r>
              <a:rPr lang="en-US" b="0" i="0" dirty="0">
                <a:effectLst/>
                <a:latin typeface="Söhne"/>
              </a:rPr>
              <a:t> a </a:t>
            </a:r>
            <a:r>
              <a:rPr lang="en-US" b="0" i="0" dirty="0" err="1">
                <a:effectLst/>
                <a:latin typeface="Söhne"/>
              </a:rPr>
              <a:t>regiunii</a:t>
            </a:r>
            <a:r>
              <a:rPr lang="en-US" b="0" i="0" dirty="0">
                <a:effectLst/>
                <a:latin typeface="Söhne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b="1" i="0" dirty="0" err="1">
                <a:effectLst/>
                <a:latin typeface="Söhne"/>
              </a:rPr>
              <a:t>Soliflucțiunea</a:t>
            </a:r>
            <a:r>
              <a:rPr lang="en-US" b="1" i="0" dirty="0">
                <a:effectLst/>
                <a:latin typeface="Söhne"/>
              </a:rPr>
              <a:t>: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În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funcție</a:t>
            </a:r>
            <a:r>
              <a:rPr lang="en-US" b="0" i="0" dirty="0">
                <a:effectLst/>
                <a:latin typeface="Söhne"/>
              </a:rPr>
              <a:t> de </a:t>
            </a:r>
            <a:r>
              <a:rPr lang="en-US" b="0" i="0" dirty="0" err="1">
                <a:effectLst/>
                <a:latin typeface="Söhne"/>
              </a:rPr>
              <a:t>condițiile</a:t>
            </a:r>
            <a:r>
              <a:rPr lang="en-US" b="0" i="0" dirty="0">
                <a:effectLst/>
                <a:latin typeface="Söhne"/>
              </a:rPr>
              <a:t> locale, </a:t>
            </a:r>
            <a:r>
              <a:rPr lang="en-US" b="0" i="0" dirty="0" err="1">
                <a:effectLst/>
                <a:latin typeface="Söhne"/>
              </a:rPr>
              <a:t>procese</a:t>
            </a:r>
            <a:r>
              <a:rPr lang="en-US" b="0" i="0" dirty="0">
                <a:effectLst/>
                <a:latin typeface="Söhne"/>
              </a:rPr>
              <a:t> de </a:t>
            </a:r>
            <a:r>
              <a:rPr lang="en-US" b="0" i="0" dirty="0" err="1">
                <a:effectLst/>
                <a:latin typeface="Söhne"/>
              </a:rPr>
              <a:t>soliflucțiune</a:t>
            </a:r>
            <a:r>
              <a:rPr lang="en-US" b="0" i="0" dirty="0">
                <a:effectLst/>
                <a:latin typeface="Söhne"/>
              </a:rPr>
              <a:t> (</a:t>
            </a:r>
            <a:r>
              <a:rPr lang="en-US" b="0" i="0" dirty="0" err="1">
                <a:effectLst/>
                <a:latin typeface="Söhne"/>
              </a:rPr>
              <a:t>mișcări</a:t>
            </a:r>
            <a:r>
              <a:rPr lang="en-US" b="0" i="0" dirty="0">
                <a:effectLst/>
                <a:latin typeface="Söhne"/>
              </a:rPr>
              <a:t> de sol </a:t>
            </a:r>
            <a:r>
              <a:rPr lang="en-US" b="0" i="0" dirty="0" err="1">
                <a:effectLst/>
                <a:latin typeface="Söhne"/>
              </a:rPr>
              <a:t>cauzate</a:t>
            </a:r>
            <a:r>
              <a:rPr lang="en-US" b="0" i="0" dirty="0">
                <a:effectLst/>
                <a:latin typeface="Söhne"/>
              </a:rPr>
              <a:t> de </a:t>
            </a:r>
            <a:r>
              <a:rPr lang="en-US" b="0" i="0" dirty="0" err="1">
                <a:effectLst/>
                <a:latin typeface="Söhne"/>
              </a:rPr>
              <a:t>îngheț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și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dezgheț</a:t>
            </a:r>
            <a:r>
              <a:rPr lang="en-US" b="0" i="0" dirty="0">
                <a:effectLst/>
                <a:latin typeface="Söhne"/>
              </a:rPr>
              <a:t>) pot </a:t>
            </a:r>
            <a:r>
              <a:rPr lang="en-US" b="0" i="0" dirty="0" err="1">
                <a:effectLst/>
                <a:latin typeface="Söhne"/>
              </a:rPr>
              <a:t>avea</a:t>
            </a:r>
            <a:r>
              <a:rPr lang="en-US" b="0" i="0" dirty="0">
                <a:effectLst/>
                <a:latin typeface="Söhne"/>
              </a:rPr>
              <a:t> loc </a:t>
            </a:r>
            <a:r>
              <a:rPr lang="en-US" b="0" i="0" dirty="0" err="1">
                <a:effectLst/>
                <a:latin typeface="Söhne"/>
              </a:rPr>
              <a:t>și</a:t>
            </a:r>
            <a:r>
              <a:rPr lang="en-US" b="0" i="0" dirty="0">
                <a:effectLst/>
                <a:latin typeface="Söhne"/>
              </a:rPr>
              <a:t> pot </a:t>
            </a:r>
            <a:r>
              <a:rPr lang="en-US" b="0" i="0" dirty="0" err="1">
                <a:effectLst/>
                <a:latin typeface="Söhne"/>
              </a:rPr>
              <a:t>influența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reliefurile</a:t>
            </a:r>
            <a:r>
              <a:rPr lang="en-US" b="0" i="0" dirty="0">
                <a:effectLst/>
                <a:latin typeface="Söhne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b="1" i="0" dirty="0" err="1">
                <a:effectLst/>
                <a:latin typeface="Söhne"/>
              </a:rPr>
              <a:t>Sărăcia</a:t>
            </a:r>
            <a:r>
              <a:rPr lang="en-US" b="1" i="0" dirty="0">
                <a:effectLst/>
                <a:latin typeface="Söhne"/>
              </a:rPr>
              <a:t> </a:t>
            </a:r>
            <a:r>
              <a:rPr lang="en-US" b="1" i="0" dirty="0" err="1">
                <a:effectLst/>
                <a:latin typeface="Söhne"/>
              </a:rPr>
              <a:t>solurilor</a:t>
            </a:r>
            <a:r>
              <a:rPr lang="en-US" b="1" i="0" dirty="0">
                <a:effectLst/>
                <a:latin typeface="Söhne"/>
              </a:rPr>
              <a:t>: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Unele</a:t>
            </a:r>
            <a:r>
              <a:rPr lang="en-US" b="0" i="0" dirty="0">
                <a:effectLst/>
                <a:latin typeface="Söhne"/>
              </a:rPr>
              <a:t> zone pot </a:t>
            </a:r>
            <a:r>
              <a:rPr lang="en-US" b="0" i="0" dirty="0" err="1">
                <a:effectLst/>
                <a:latin typeface="Söhne"/>
              </a:rPr>
              <a:t>avea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soluri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mai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sărace</a:t>
            </a:r>
            <a:r>
              <a:rPr lang="en-US" b="0" i="0" dirty="0">
                <a:effectLst/>
                <a:latin typeface="Söhne"/>
              </a:rPr>
              <a:t> din </a:t>
            </a:r>
            <a:r>
              <a:rPr lang="en-US" b="0" i="0" dirty="0" err="1">
                <a:effectLst/>
                <a:latin typeface="Söhne"/>
              </a:rPr>
              <a:t>punct</a:t>
            </a:r>
            <a:r>
              <a:rPr lang="en-US" b="0" i="0" dirty="0">
                <a:effectLst/>
                <a:latin typeface="Söhne"/>
              </a:rPr>
              <a:t> de </a:t>
            </a:r>
            <a:r>
              <a:rPr lang="en-US" b="0" i="0" dirty="0" err="1">
                <a:effectLst/>
                <a:latin typeface="Söhne"/>
              </a:rPr>
              <a:t>vedere</a:t>
            </a:r>
            <a:r>
              <a:rPr lang="en-US" b="0" i="0" dirty="0">
                <a:effectLst/>
                <a:latin typeface="Söhne"/>
              </a:rPr>
              <a:t> al </a:t>
            </a:r>
            <a:r>
              <a:rPr lang="en-US" b="0" i="0" dirty="0" err="1">
                <a:effectLst/>
                <a:latin typeface="Söhne"/>
              </a:rPr>
              <a:t>nutrienților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sau</a:t>
            </a:r>
            <a:r>
              <a:rPr lang="en-US" b="0" i="0" dirty="0">
                <a:effectLst/>
                <a:latin typeface="Söhne"/>
              </a:rPr>
              <a:t> pot fi </a:t>
            </a:r>
            <a:r>
              <a:rPr lang="en-US" b="0" i="0" dirty="0" err="1">
                <a:effectLst/>
                <a:latin typeface="Söhne"/>
              </a:rPr>
              <a:t>afectate</a:t>
            </a:r>
            <a:r>
              <a:rPr lang="en-US" b="0" i="0" dirty="0">
                <a:effectLst/>
                <a:latin typeface="Söhne"/>
              </a:rPr>
              <a:t> de </a:t>
            </a:r>
            <a:r>
              <a:rPr lang="en-US" b="0" i="0" dirty="0" err="1">
                <a:effectLst/>
                <a:latin typeface="Söhne"/>
              </a:rPr>
              <a:t>salinizare</a:t>
            </a:r>
            <a:r>
              <a:rPr lang="en-US" b="0" i="0" dirty="0">
                <a:effectLst/>
                <a:latin typeface="Söhne"/>
              </a:rPr>
              <a:t>, </a:t>
            </a:r>
            <a:r>
              <a:rPr lang="en-US" b="0" i="0" dirty="0" err="1">
                <a:effectLst/>
                <a:latin typeface="Söhne"/>
              </a:rPr>
              <a:t>ceea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ce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poate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influența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modul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în</a:t>
            </a:r>
            <a:r>
              <a:rPr lang="en-US" b="0" i="0" dirty="0">
                <a:effectLst/>
                <a:latin typeface="Söhne"/>
              </a:rPr>
              <a:t> care </a:t>
            </a:r>
            <a:r>
              <a:rPr lang="en-US" b="0" i="0" dirty="0" err="1">
                <a:effectLst/>
                <a:latin typeface="Söhne"/>
              </a:rPr>
              <a:t>solul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este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modelat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și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utilizat</a:t>
            </a:r>
            <a:r>
              <a:rPr lang="en-US" b="0" i="0" dirty="0">
                <a:effectLst/>
                <a:latin typeface="Söhne"/>
              </a:rPr>
              <a:t>.</a:t>
            </a:r>
          </a:p>
          <a:p>
            <a:pPr algn="l"/>
            <a:r>
              <a:rPr lang="en-US" b="0" i="0" dirty="0">
                <a:effectLst/>
                <a:latin typeface="Söhne"/>
              </a:rPr>
              <a:t>Este important de </a:t>
            </a:r>
            <a:r>
              <a:rPr lang="en-US" b="0" i="0" dirty="0" err="1">
                <a:effectLst/>
                <a:latin typeface="Söhne"/>
              </a:rPr>
              <a:t>menționat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că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schimbările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antropice</a:t>
            </a:r>
            <a:r>
              <a:rPr lang="en-US" b="0" i="0" dirty="0">
                <a:effectLst/>
                <a:latin typeface="Söhne"/>
              </a:rPr>
              <a:t>, cum </a:t>
            </a:r>
            <a:r>
              <a:rPr lang="en-US" b="0" i="0" dirty="0" err="1">
                <a:effectLst/>
                <a:latin typeface="Söhne"/>
              </a:rPr>
              <a:t>ar</a:t>
            </a:r>
            <a:r>
              <a:rPr lang="en-US" b="0" i="0" dirty="0">
                <a:effectLst/>
                <a:latin typeface="Söhne"/>
              </a:rPr>
              <a:t> fi </a:t>
            </a:r>
            <a:r>
              <a:rPr lang="en-US" b="0" i="0" dirty="0" err="1">
                <a:effectLst/>
                <a:latin typeface="Söhne"/>
              </a:rPr>
              <a:t>agricultura</a:t>
            </a:r>
            <a:r>
              <a:rPr lang="en-US" b="0" i="0" dirty="0">
                <a:effectLst/>
                <a:latin typeface="Söhne"/>
              </a:rPr>
              <a:t>, </a:t>
            </a:r>
            <a:r>
              <a:rPr lang="en-US" b="0" i="0" dirty="0" err="1">
                <a:effectLst/>
                <a:latin typeface="Söhne"/>
              </a:rPr>
              <a:t>urbanizarea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și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alți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factori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legați</a:t>
            </a:r>
            <a:r>
              <a:rPr lang="en-US" b="0" i="0" dirty="0">
                <a:effectLst/>
                <a:latin typeface="Söhne"/>
              </a:rPr>
              <a:t> de </a:t>
            </a:r>
            <a:r>
              <a:rPr lang="en-US" b="0" i="0" dirty="0" err="1">
                <a:effectLst/>
                <a:latin typeface="Söhne"/>
              </a:rPr>
              <a:t>activitatea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umană</a:t>
            </a:r>
            <a:r>
              <a:rPr lang="en-US" b="0" i="0" dirty="0">
                <a:effectLst/>
                <a:latin typeface="Söhne"/>
              </a:rPr>
              <a:t>, pot, de </a:t>
            </a:r>
            <a:r>
              <a:rPr lang="en-US" b="0" i="0" dirty="0" err="1">
                <a:effectLst/>
                <a:latin typeface="Söhne"/>
              </a:rPr>
              <a:t>asemenea</a:t>
            </a:r>
            <a:r>
              <a:rPr lang="en-US" b="0" i="0" dirty="0">
                <a:effectLst/>
                <a:latin typeface="Söhne"/>
              </a:rPr>
              <a:t>, </a:t>
            </a:r>
            <a:r>
              <a:rPr lang="en-US" b="0" i="0" dirty="0" err="1">
                <a:effectLst/>
                <a:latin typeface="Söhne"/>
              </a:rPr>
              <a:t>să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influențeze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procesele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geomorfologice</a:t>
            </a:r>
            <a:r>
              <a:rPr lang="en-US" b="0" i="0" dirty="0">
                <a:effectLst/>
                <a:latin typeface="Söhne"/>
              </a:rPr>
              <a:t> din </a:t>
            </a:r>
            <a:r>
              <a:rPr lang="en-US" b="0" i="0" dirty="0" err="1">
                <a:effectLst/>
                <a:latin typeface="Söhne"/>
              </a:rPr>
              <a:t>zonă</a:t>
            </a:r>
            <a:r>
              <a:rPr lang="en-US" b="0" i="0" dirty="0">
                <a:effectLst/>
                <a:latin typeface="Söhne"/>
              </a:rPr>
              <a:t>. </a:t>
            </a:r>
            <a:r>
              <a:rPr lang="en-US" b="0" i="0" dirty="0" err="1">
                <a:effectLst/>
                <a:latin typeface="Söhne"/>
              </a:rPr>
              <a:t>Studiul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acestor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procese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este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esențial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pentru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gestionarea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durabilă</a:t>
            </a:r>
            <a:r>
              <a:rPr lang="en-US" b="0" i="0" dirty="0">
                <a:effectLst/>
                <a:latin typeface="Söhne"/>
              </a:rPr>
              <a:t> a </a:t>
            </a:r>
            <a:r>
              <a:rPr lang="en-US" b="0" i="0" dirty="0" err="1">
                <a:effectLst/>
                <a:latin typeface="Söhne"/>
              </a:rPr>
              <a:t>terenurilor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și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resurselor</a:t>
            </a:r>
            <a:r>
              <a:rPr lang="en-US" b="0" i="0" dirty="0">
                <a:effectLst/>
                <a:latin typeface="Söhne"/>
              </a:rPr>
              <a:t> </a:t>
            </a:r>
            <a:r>
              <a:rPr lang="en-US" b="0" i="0" dirty="0" err="1">
                <a:effectLst/>
                <a:latin typeface="Söhne"/>
              </a:rPr>
              <a:t>naturale</a:t>
            </a:r>
            <a:r>
              <a:rPr lang="en-US" b="0" i="0" dirty="0">
                <a:effectLst/>
                <a:latin typeface="Söhne"/>
              </a:rPr>
              <a:t>.</a:t>
            </a:r>
          </a:p>
          <a:p>
            <a:pPr algn="ctr"/>
            <a:endParaRPr lang="ro-MD" sz="2800" b="1" dirty="0"/>
          </a:p>
        </p:txBody>
      </p:sp>
    </p:spTree>
    <p:extLst>
      <p:ext uri="{BB962C8B-B14F-4D97-AF65-F5344CB8AC3E}">
        <p14:creationId xmlns:p14="http://schemas.microsoft.com/office/powerpoint/2010/main" val="2311690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5CEF22-DB95-47AD-ABF5-6BB13A327AC9}"/>
              </a:ext>
            </a:extLst>
          </p:cNvPr>
          <p:cNvSpPr txBox="1"/>
          <p:nvPr/>
        </p:nvSpPr>
        <p:spPr>
          <a:xfrm>
            <a:off x="0" y="0"/>
            <a:ext cx="121920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Söhne"/>
              </a:rPr>
              <a:t>V. CONCLUZII</a:t>
            </a:r>
          </a:p>
          <a:p>
            <a:pPr algn="l">
              <a:buFont typeface="+mj-lt"/>
              <a:buAutoNum type="arabicPeriod"/>
            </a:pPr>
            <a:r>
              <a:rPr lang="en-US" sz="2000" i="0" dirty="0" err="1">
                <a:effectLst/>
                <a:latin typeface="Söhne"/>
              </a:rPr>
              <a:t>Relieful</a:t>
            </a:r>
            <a:r>
              <a:rPr lang="en-US" sz="2000" i="0" dirty="0">
                <a:effectLst/>
                <a:latin typeface="Söhne"/>
              </a:rPr>
              <a:t>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sz="2000" i="0" dirty="0" err="1">
                <a:effectLst/>
                <a:latin typeface="Söhne"/>
              </a:rPr>
              <a:t>Satul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Chircaesti</a:t>
            </a:r>
            <a:r>
              <a:rPr lang="en-US" sz="2000" i="0" dirty="0">
                <a:effectLst/>
                <a:latin typeface="Söhne"/>
              </a:rPr>
              <a:t> se </a:t>
            </a:r>
            <a:r>
              <a:rPr lang="en-US" sz="2000" i="0" dirty="0" err="1">
                <a:effectLst/>
                <a:latin typeface="Söhne"/>
              </a:rPr>
              <a:t>află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într</a:t>
            </a:r>
            <a:r>
              <a:rPr lang="en-US" sz="2000" i="0" dirty="0">
                <a:effectLst/>
                <a:latin typeface="Söhne"/>
              </a:rPr>
              <a:t>-o </a:t>
            </a:r>
            <a:r>
              <a:rPr lang="en-US" sz="2000" i="0" dirty="0" err="1">
                <a:effectLst/>
                <a:latin typeface="Söhne"/>
              </a:rPr>
              <a:t>zonă</a:t>
            </a:r>
            <a:r>
              <a:rPr lang="en-US" sz="2000" i="0" dirty="0">
                <a:effectLst/>
                <a:latin typeface="Söhne"/>
              </a:rPr>
              <a:t> predominant </a:t>
            </a:r>
            <a:r>
              <a:rPr lang="en-US" sz="2000" i="0" dirty="0" err="1">
                <a:effectLst/>
                <a:latin typeface="Söhne"/>
              </a:rPr>
              <a:t>plană</a:t>
            </a:r>
            <a:r>
              <a:rPr lang="en-US" sz="2000" i="0" dirty="0">
                <a:effectLst/>
                <a:latin typeface="Söhne"/>
              </a:rPr>
              <a:t>, cu </a:t>
            </a:r>
            <a:r>
              <a:rPr lang="en-US" sz="2000" i="0" dirty="0" err="1">
                <a:effectLst/>
                <a:latin typeface="Söhne"/>
              </a:rPr>
              <a:t>câmpuri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extinse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și</a:t>
            </a:r>
            <a:r>
              <a:rPr lang="en-US" sz="2000" i="0" dirty="0">
                <a:effectLst/>
                <a:latin typeface="Söhne"/>
              </a:rPr>
              <a:t> zone </a:t>
            </a:r>
            <a:r>
              <a:rPr lang="en-US" sz="2000" i="0" dirty="0" err="1">
                <a:effectLst/>
                <a:latin typeface="Söhne"/>
              </a:rPr>
              <a:t>mai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înalte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învecinate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sz="2000" i="0" dirty="0" err="1">
                <a:effectLst/>
                <a:latin typeface="Söhne"/>
              </a:rPr>
              <a:t>Climatul</a:t>
            </a:r>
            <a:r>
              <a:rPr lang="en-US" sz="2000" i="0" dirty="0">
                <a:effectLst/>
                <a:latin typeface="Söhne"/>
              </a:rPr>
              <a:t>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sz="2000" i="0" dirty="0" err="1">
                <a:effectLst/>
                <a:latin typeface="Söhne"/>
              </a:rPr>
              <a:t>Climatul</a:t>
            </a:r>
            <a:r>
              <a:rPr lang="en-US" sz="2000" i="0" dirty="0">
                <a:effectLst/>
                <a:latin typeface="Söhne"/>
              </a:rPr>
              <a:t> din </a:t>
            </a:r>
            <a:r>
              <a:rPr lang="en-US" sz="2000" i="0" dirty="0" err="1">
                <a:effectLst/>
                <a:latin typeface="Söhne"/>
              </a:rPr>
              <a:t>satul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Chircaesti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este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caracterizat</a:t>
            </a:r>
            <a:r>
              <a:rPr lang="en-US" sz="2000" i="0" dirty="0">
                <a:effectLst/>
                <a:latin typeface="Söhne"/>
              </a:rPr>
              <a:t> de </a:t>
            </a:r>
            <a:r>
              <a:rPr lang="en-US" sz="2000" i="0" dirty="0" err="1">
                <a:effectLst/>
                <a:latin typeface="Söhne"/>
              </a:rPr>
              <a:t>veri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calzi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și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ierni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blânde</a:t>
            </a:r>
            <a:r>
              <a:rPr lang="en-US" sz="2000" i="0" dirty="0">
                <a:effectLst/>
                <a:latin typeface="Söhne"/>
              </a:rPr>
              <a:t>, cu </a:t>
            </a:r>
            <a:r>
              <a:rPr lang="en-US" sz="2000" i="0" dirty="0" err="1">
                <a:effectLst/>
                <a:latin typeface="Söhne"/>
              </a:rPr>
              <a:t>cantități</a:t>
            </a:r>
            <a:r>
              <a:rPr lang="en-US" sz="2000" i="0" dirty="0">
                <a:effectLst/>
                <a:latin typeface="Söhne"/>
              </a:rPr>
              <a:t> moderate de </a:t>
            </a:r>
            <a:r>
              <a:rPr lang="en-US" sz="2000" i="0" dirty="0" err="1">
                <a:effectLst/>
                <a:latin typeface="Söhne"/>
              </a:rPr>
              <a:t>precipitații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sz="2000" i="0" dirty="0" err="1">
                <a:effectLst/>
                <a:latin typeface="Söhne"/>
              </a:rPr>
              <a:t>Resurse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naturale</a:t>
            </a:r>
            <a:r>
              <a:rPr lang="en-US" sz="2000" i="0" dirty="0">
                <a:effectLst/>
                <a:latin typeface="Söhne"/>
              </a:rPr>
              <a:t>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sz="2000" i="0" dirty="0" err="1">
                <a:effectLst/>
                <a:latin typeface="Söhne"/>
              </a:rPr>
              <a:t>Satul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Chircaesti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dispune</a:t>
            </a:r>
            <a:r>
              <a:rPr lang="en-US" sz="2000" i="0" dirty="0">
                <a:effectLst/>
                <a:latin typeface="Söhne"/>
              </a:rPr>
              <a:t> de </a:t>
            </a:r>
            <a:r>
              <a:rPr lang="en-US" sz="2000" i="0" dirty="0" err="1">
                <a:effectLst/>
                <a:latin typeface="Söhne"/>
              </a:rPr>
              <a:t>resurse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bogate</a:t>
            </a:r>
            <a:r>
              <a:rPr lang="en-US" sz="2000" i="0" dirty="0">
                <a:effectLst/>
                <a:latin typeface="Söhne"/>
              </a:rPr>
              <a:t> de sol </a:t>
            </a:r>
            <a:r>
              <a:rPr lang="en-US" sz="2000" i="0" dirty="0" err="1">
                <a:effectLst/>
                <a:latin typeface="Söhne"/>
              </a:rPr>
              <a:t>fertil</a:t>
            </a:r>
            <a:r>
              <a:rPr lang="en-US" sz="2000" i="0" dirty="0">
                <a:effectLst/>
                <a:latin typeface="Söhne"/>
              </a:rPr>
              <a:t>, </a:t>
            </a:r>
            <a:r>
              <a:rPr lang="en-US" sz="2000" i="0" dirty="0" err="1">
                <a:effectLst/>
                <a:latin typeface="Söhne"/>
              </a:rPr>
              <a:t>fiind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potrivit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pentru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activități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agricole</a:t>
            </a:r>
            <a:r>
              <a:rPr lang="en-US" sz="2000" i="0" dirty="0">
                <a:effectLst/>
                <a:latin typeface="Söhne"/>
              </a:rPr>
              <a:t> precum </a:t>
            </a:r>
            <a:r>
              <a:rPr lang="en-US" sz="2000" i="0" dirty="0" err="1">
                <a:effectLst/>
                <a:latin typeface="Söhne"/>
              </a:rPr>
              <a:t>culturile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cerealiere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și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viticultura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sz="2000" i="0" dirty="0" err="1">
                <a:effectLst/>
                <a:latin typeface="Söhne"/>
              </a:rPr>
              <a:t>Tipurile</a:t>
            </a:r>
            <a:r>
              <a:rPr lang="en-US" sz="2000" i="0" dirty="0">
                <a:effectLst/>
                <a:latin typeface="Söhne"/>
              </a:rPr>
              <a:t> de sol: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sz="2000" i="0" dirty="0" err="1">
                <a:effectLst/>
                <a:latin typeface="Söhne"/>
              </a:rPr>
              <a:t>Solurile</a:t>
            </a:r>
            <a:r>
              <a:rPr lang="en-US" sz="2000" i="0" dirty="0">
                <a:effectLst/>
                <a:latin typeface="Söhne"/>
              </a:rPr>
              <a:t> din </a:t>
            </a:r>
            <a:r>
              <a:rPr lang="en-US" sz="2000" i="0" dirty="0" err="1">
                <a:effectLst/>
                <a:latin typeface="Söhne"/>
              </a:rPr>
              <a:t>satul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Chircaesti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variază</a:t>
            </a:r>
            <a:r>
              <a:rPr lang="en-US" sz="2000" i="0" dirty="0">
                <a:effectLst/>
                <a:latin typeface="Söhne"/>
              </a:rPr>
              <a:t> de la </a:t>
            </a:r>
            <a:r>
              <a:rPr lang="en-US" sz="2000" i="0" dirty="0" err="1">
                <a:effectLst/>
                <a:latin typeface="Söhne"/>
              </a:rPr>
              <a:t>argilă</a:t>
            </a:r>
            <a:r>
              <a:rPr lang="en-US" sz="2000" i="0" dirty="0">
                <a:effectLst/>
                <a:latin typeface="Söhne"/>
              </a:rPr>
              <a:t> la loess, </a:t>
            </a:r>
            <a:r>
              <a:rPr lang="en-US" sz="2000" i="0" dirty="0" err="1">
                <a:effectLst/>
                <a:latin typeface="Söhne"/>
              </a:rPr>
              <a:t>oferind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condiții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favorabile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pentru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dezvoltarea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diverselor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tipuri</a:t>
            </a:r>
            <a:r>
              <a:rPr lang="en-US" sz="2000" i="0" dirty="0">
                <a:effectLst/>
                <a:latin typeface="Söhne"/>
              </a:rPr>
              <a:t> de </a:t>
            </a:r>
            <a:r>
              <a:rPr lang="en-US" sz="2000" i="0" dirty="0" err="1">
                <a:effectLst/>
                <a:latin typeface="Söhne"/>
              </a:rPr>
              <a:t>plante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sz="2000" i="0" dirty="0" err="1">
                <a:effectLst/>
                <a:latin typeface="Söhne"/>
              </a:rPr>
              <a:t>Infrastructura</a:t>
            </a:r>
            <a:r>
              <a:rPr lang="en-US" sz="2000" i="0" dirty="0">
                <a:effectLst/>
                <a:latin typeface="Söhne"/>
              </a:rPr>
              <a:t>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sz="2000" i="0" dirty="0" err="1">
                <a:effectLst/>
                <a:latin typeface="Söhne"/>
              </a:rPr>
              <a:t>Infrastructura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în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satul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Chircaesti</a:t>
            </a:r>
            <a:r>
              <a:rPr lang="en-US" sz="2000" i="0" dirty="0">
                <a:effectLst/>
                <a:latin typeface="Söhne"/>
              </a:rPr>
              <a:t> include </a:t>
            </a:r>
            <a:r>
              <a:rPr lang="en-US" sz="2000" i="0" dirty="0" err="1">
                <a:effectLst/>
                <a:latin typeface="Söhne"/>
              </a:rPr>
              <a:t>drumuri</a:t>
            </a:r>
            <a:r>
              <a:rPr lang="en-US" sz="2000" i="0" dirty="0">
                <a:effectLst/>
                <a:latin typeface="Söhne"/>
              </a:rPr>
              <a:t> bine </a:t>
            </a:r>
            <a:r>
              <a:rPr lang="en-US" sz="2000" i="0" dirty="0" err="1">
                <a:effectLst/>
                <a:latin typeface="Söhne"/>
              </a:rPr>
              <a:t>întreținute</a:t>
            </a:r>
            <a:r>
              <a:rPr lang="en-US" sz="2000" i="0" dirty="0">
                <a:effectLst/>
                <a:latin typeface="Söhne"/>
              </a:rPr>
              <a:t>, </a:t>
            </a:r>
            <a:r>
              <a:rPr lang="en-US" sz="2000" i="0" dirty="0" err="1">
                <a:effectLst/>
                <a:latin typeface="Söhne"/>
              </a:rPr>
              <a:t>școli</a:t>
            </a:r>
            <a:r>
              <a:rPr lang="en-US" sz="2000" i="0" dirty="0">
                <a:effectLst/>
                <a:latin typeface="Söhne"/>
              </a:rPr>
              <a:t> locale </a:t>
            </a:r>
            <a:r>
              <a:rPr lang="en-US" sz="2000" i="0" dirty="0" err="1">
                <a:effectLst/>
                <a:latin typeface="Söhne"/>
              </a:rPr>
              <a:t>și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servicii</a:t>
            </a:r>
            <a:r>
              <a:rPr lang="en-US" sz="2000" i="0" dirty="0">
                <a:effectLst/>
                <a:latin typeface="Söhne"/>
              </a:rPr>
              <a:t> de </a:t>
            </a:r>
            <a:r>
              <a:rPr lang="en-US" sz="2000" i="0" dirty="0" err="1">
                <a:effectLst/>
                <a:latin typeface="Söhne"/>
              </a:rPr>
              <a:t>sănătate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accesibile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comunității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sz="2000" i="0" dirty="0" err="1">
                <a:effectLst/>
                <a:latin typeface="Söhne"/>
              </a:rPr>
              <a:t>Populația</a:t>
            </a:r>
            <a:r>
              <a:rPr lang="en-US" sz="2000" i="0" dirty="0">
                <a:effectLst/>
                <a:latin typeface="Söhne"/>
              </a:rPr>
              <a:t>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sz="2000" i="0" dirty="0" err="1">
                <a:effectLst/>
                <a:latin typeface="Söhne"/>
              </a:rPr>
              <a:t>Satul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Chircaesti</a:t>
            </a:r>
            <a:r>
              <a:rPr lang="en-US" sz="2000" i="0" dirty="0">
                <a:effectLst/>
                <a:latin typeface="Söhne"/>
              </a:rPr>
              <a:t> are o </a:t>
            </a:r>
            <a:r>
              <a:rPr lang="en-US" sz="2000" i="0" dirty="0" err="1">
                <a:effectLst/>
                <a:latin typeface="Söhne"/>
              </a:rPr>
              <a:t>populație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diversificată</a:t>
            </a:r>
            <a:r>
              <a:rPr lang="en-US" sz="2000" i="0" dirty="0">
                <a:effectLst/>
                <a:latin typeface="Söhne"/>
              </a:rPr>
              <a:t>, cu </a:t>
            </a:r>
            <a:r>
              <a:rPr lang="en-US" sz="2000" i="0" dirty="0" err="1">
                <a:effectLst/>
                <a:latin typeface="Söhne"/>
              </a:rPr>
              <a:t>comunități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prietenoase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și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tradiții</a:t>
            </a:r>
            <a:r>
              <a:rPr lang="en-US" sz="2000" i="0" dirty="0">
                <a:effectLst/>
                <a:latin typeface="Söhne"/>
              </a:rPr>
              <a:t> locale bine </a:t>
            </a:r>
            <a:r>
              <a:rPr lang="en-US" sz="2000" i="0" dirty="0" err="1">
                <a:effectLst/>
                <a:latin typeface="Söhne"/>
              </a:rPr>
              <a:t>înrădăcinate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sz="2000" i="0" dirty="0" err="1">
                <a:effectLst/>
                <a:latin typeface="Söhne"/>
              </a:rPr>
              <a:t>Factori</a:t>
            </a:r>
            <a:r>
              <a:rPr lang="en-US" sz="2000" i="0" dirty="0">
                <a:effectLst/>
                <a:latin typeface="Söhne"/>
              </a:rPr>
              <a:t> de </a:t>
            </a:r>
            <a:r>
              <a:rPr lang="en-US" sz="2000" i="0" dirty="0" err="1">
                <a:effectLst/>
                <a:latin typeface="Söhne"/>
              </a:rPr>
              <a:t>schimbare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și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dezvoltare</a:t>
            </a:r>
            <a:r>
              <a:rPr lang="en-US" sz="2000" i="0" dirty="0">
                <a:effectLst/>
                <a:latin typeface="Söhne"/>
              </a:rPr>
              <a:t>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sz="2000" i="0" dirty="0" err="1">
                <a:effectLst/>
                <a:latin typeface="Söhne"/>
              </a:rPr>
              <a:t>În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ultimii</a:t>
            </a:r>
            <a:r>
              <a:rPr lang="en-US" sz="2000" i="0" dirty="0">
                <a:effectLst/>
                <a:latin typeface="Söhne"/>
              </a:rPr>
              <a:t> ani, </a:t>
            </a:r>
            <a:r>
              <a:rPr lang="en-US" sz="2000" i="0" dirty="0" err="1">
                <a:effectLst/>
                <a:latin typeface="Söhne"/>
              </a:rPr>
              <a:t>satul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Chircaesti</a:t>
            </a:r>
            <a:r>
              <a:rPr lang="en-US" sz="2000" i="0" dirty="0">
                <a:effectLst/>
                <a:latin typeface="Söhne"/>
              </a:rPr>
              <a:t> a </a:t>
            </a:r>
            <a:r>
              <a:rPr lang="en-US" sz="2000" i="0" dirty="0" err="1">
                <a:effectLst/>
                <a:latin typeface="Söhne"/>
              </a:rPr>
              <a:t>cunoscut</a:t>
            </a:r>
            <a:r>
              <a:rPr lang="en-US" sz="2000" i="0" dirty="0">
                <a:effectLst/>
                <a:latin typeface="Söhne"/>
              </a:rPr>
              <a:t> o </a:t>
            </a:r>
            <a:r>
              <a:rPr lang="en-US" sz="2000" i="0" dirty="0" err="1">
                <a:effectLst/>
                <a:latin typeface="Söhne"/>
              </a:rPr>
              <a:t>dezvoltare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accelerată</a:t>
            </a:r>
            <a:r>
              <a:rPr lang="en-US" sz="2000" i="0" dirty="0">
                <a:effectLst/>
                <a:latin typeface="Söhne"/>
              </a:rPr>
              <a:t>, cu </a:t>
            </a:r>
            <a:r>
              <a:rPr lang="en-US" sz="2000" i="0" dirty="0" err="1">
                <a:effectLst/>
                <a:latin typeface="Söhne"/>
              </a:rPr>
              <a:t>extinderea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infrastructurii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și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creșterea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economică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datorită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diversificării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activităților</a:t>
            </a:r>
            <a:r>
              <a:rPr lang="en-US" sz="2000" i="0" dirty="0">
                <a:effectLst/>
                <a:latin typeface="Söhne"/>
              </a:rPr>
              <a:t> locale.</a:t>
            </a:r>
          </a:p>
          <a:p>
            <a:pPr algn="l">
              <a:buFont typeface="+mj-lt"/>
              <a:buAutoNum type="arabicPeriod"/>
            </a:pPr>
            <a:r>
              <a:rPr lang="en-US" sz="2000" i="0" dirty="0" err="1">
                <a:effectLst/>
                <a:latin typeface="Söhne"/>
              </a:rPr>
              <a:t>Probleme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specifice</a:t>
            </a:r>
            <a:r>
              <a:rPr lang="en-US" sz="2000" i="0" dirty="0">
                <a:effectLst/>
                <a:latin typeface="Söhne"/>
              </a:rPr>
              <a:t>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sz="2000" i="0" dirty="0">
                <a:effectLst/>
                <a:latin typeface="Söhne"/>
              </a:rPr>
              <a:t>Un aspect specific </a:t>
            </a:r>
            <a:r>
              <a:rPr lang="en-US" sz="2000" i="0" dirty="0" err="1">
                <a:effectLst/>
                <a:latin typeface="Söhne"/>
              </a:rPr>
              <a:t>pentru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satul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Chircaesti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este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gestionarea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durabilă</a:t>
            </a:r>
            <a:r>
              <a:rPr lang="en-US" sz="2000" i="0" dirty="0">
                <a:effectLst/>
                <a:latin typeface="Söhne"/>
              </a:rPr>
              <a:t> a </a:t>
            </a:r>
            <a:r>
              <a:rPr lang="en-US" sz="2000" i="0" dirty="0" err="1">
                <a:effectLst/>
                <a:latin typeface="Söhne"/>
              </a:rPr>
              <a:t>resurselor</a:t>
            </a:r>
            <a:r>
              <a:rPr lang="en-US" sz="2000" i="0" dirty="0">
                <a:effectLst/>
                <a:latin typeface="Söhne"/>
              </a:rPr>
              <a:t> de </a:t>
            </a:r>
            <a:r>
              <a:rPr lang="en-US" sz="2000" i="0" dirty="0" err="1">
                <a:effectLst/>
                <a:latin typeface="Söhne"/>
              </a:rPr>
              <a:t>apă</a:t>
            </a:r>
            <a:r>
              <a:rPr lang="en-US" sz="2000" i="0" dirty="0">
                <a:effectLst/>
                <a:latin typeface="Söhne"/>
              </a:rPr>
              <a:t>, </a:t>
            </a:r>
            <a:r>
              <a:rPr lang="en-US" sz="2000" i="0" dirty="0" err="1">
                <a:effectLst/>
                <a:latin typeface="Söhne"/>
              </a:rPr>
              <a:t>dat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fiind</a:t>
            </a:r>
            <a:r>
              <a:rPr lang="en-US" sz="2000" i="0" dirty="0">
                <a:effectLst/>
                <a:latin typeface="Söhne"/>
              </a:rPr>
              <a:t> </a:t>
            </a:r>
            <a:r>
              <a:rPr lang="en-US" sz="2000" i="0" dirty="0" err="1">
                <a:effectLst/>
                <a:latin typeface="Söhne"/>
              </a:rPr>
              <a:t>că</a:t>
            </a:r>
            <a:r>
              <a:rPr lang="en-US" sz="2000" i="0" dirty="0">
                <a:effectLst/>
                <a:latin typeface="Söhne"/>
              </a:rPr>
              <a:t> se </a:t>
            </a:r>
            <a:r>
              <a:rPr lang="en-US" sz="2000" i="0" dirty="0" err="1">
                <a:effectLst/>
                <a:latin typeface="Söhne"/>
              </a:rPr>
              <a:t>confruntă</a:t>
            </a:r>
            <a:r>
              <a:rPr lang="en-US" sz="2000" i="0" dirty="0">
                <a:effectLst/>
                <a:latin typeface="Söhne"/>
              </a:rPr>
              <a:t> periodic cu </a:t>
            </a:r>
            <a:r>
              <a:rPr lang="en-US" sz="2000" i="0" dirty="0" err="1">
                <a:effectLst/>
                <a:latin typeface="Söhne"/>
              </a:rPr>
              <a:t>perioade</a:t>
            </a:r>
            <a:r>
              <a:rPr lang="en-US" sz="2000" i="0" dirty="0">
                <a:effectLst/>
                <a:latin typeface="Söhne"/>
              </a:rPr>
              <a:t> de </a:t>
            </a:r>
            <a:r>
              <a:rPr lang="en-US" sz="2000" i="0" dirty="0" err="1">
                <a:effectLst/>
                <a:latin typeface="Söhne"/>
              </a:rPr>
              <a:t>secetă</a:t>
            </a:r>
            <a:r>
              <a:rPr lang="en-US" sz="2000" i="0" dirty="0">
                <a:effectLst/>
                <a:latin typeface="Söhn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39729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826F61"/>
      </a:accent1>
      <a:accent2>
        <a:srgbClr val="A19C7F"/>
      </a:accent2>
      <a:accent3>
        <a:srgbClr val="9AA489"/>
      </a:accent3>
      <a:accent4>
        <a:srgbClr val="7C938B"/>
      </a:accent4>
      <a:accent5>
        <a:srgbClr val="7C7D92"/>
      </a:accent5>
      <a:accent6>
        <a:srgbClr val="897376"/>
      </a:accent6>
      <a:hlink>
        <a:srgbClr val="D29B73"/>
      </a:hlink>
      <a:folHlink>
        <a:srgbClr val="F4C5A4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TM04033929[[fn=Сланец]]</Template>
  <TotalTime>78</TotalTime>
  <Words>874</Words>
  <Application>Microsoft Office PowerPoint</Application>
  <PresentationFormat>Widescreen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-apple-system</vt:lpstr>
      <vt:lpstr>Calisto MT</vt:lpstr>
      <vt:lpstr>Söhne</vt:lpstr>
      <vt:lpstr>Wingdings 2</vt:lpstr>
      <vt:lpstr>Сланец</vt:lpstr>
      <vt:lpstr>Relieful Localității natale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Relieful Localității natale</dc:title>
  <dc:creator>Daniela</dc:creator>
  <cp:lastModifiedBy>Tania</cp:lastModifiedBy>
  <cp:revision>9</cp:revision>
  <dcterms:created xsi:type="dcterms:W3CDTF">2023-12-09T19:14:24Z</dcterms:created>
  <dcterms:modified xsi:type="dcterms:W3CDTF">2024-04-04T13:08:23Z</dcterms:modified>
</cp:coreProperties>
</file>