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79" r:id="rId3"/>
    <p:sldId id="280" r:id="rId4"/>
    <p:sldId id="257" r:id="rId5"/>
    <p:sldId id="258" r:id="rId6"/>
    <p:sldId id="259" r:id="rId7"/>
    <p:sldId id="260" r:id="rId8"/>
    <p:sldId id="261" r:id="rId9"/>
    <p:sldId id="262" r:id="rId10"/>
    <p:sldId id="281" r:id="rId11"/>
    <p:sldId id="263" r:id="rId12"/>
    <p:sldId id="264" r:id="rId13"/>
    <p:sldId id="265" r:id="rId14"/>
    <p:sldId id="266" r:id="rId15"/>
    <p:sldId id="282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58851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1218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71299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31482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73710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53417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88874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70725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5536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4306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75995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9449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49293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627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1577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91076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2372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FAA15CC-532B-495A-AC3B-8F7885AF16F7}" type="datetimeFigureOut">
              <a:rPr lang="ro-RO" smtClean="0"/>
              <a:t>18.11.2025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0DBD9F7-230E-4FA3-8FC4-68694DEB0F5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1609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ictionary.cambridge.org/grammar/british-grammar/ellipsis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2072D-6CEC-4B6A-BE98-A207256FCE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3800" dirty="0"/>
              <a:t>Ellipsis</a:t>
            </a:r>
            <a:endParaRPr lang="ro-RO" sz="13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412FAB-C6C8-4AA3-82DB-50CF10EEC0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PhD </a:t>
            </a:r>
            <a:r>
              <a:rPr lang="en-US" dirty="0" err="1"/>
              <a:t>Dorina</a:t>
            </a:r>
            <a:r>
              <a:rPr lang="en-US" dirty="0"/>
              <a:t> </a:t>
            </a:r>
            <a:r>
              <a:rPr lang="en-US" dirty="0" err="1"/>
              <a:t>Macovei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25772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7277CDC-9131-4C9D-8517-862DA2168B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685"/>
          <a:stretch/>
        </p:blipFill>
        <p:spPr>
          <a:xfrm>
            <a:off x="1549714" y="2887132"/>
            <a:ext cx="10174120" cy="187555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D4B7140-3998-4805-A788-1922E791DE04}"/>
              </a:ext>
            </a:extLst>
          </p:cNvPr>
          <p:cNvSpPr txBox="1"/>
          <p:nvPr/>
        </p:nvSpPr>
        <p:spPr>
          <a:xfrm>
            <a:off x="1549714" y="1447800"/>
            <a:ext cx="990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err="1">
                <a:solidFill>
                  <a:srgbClr val="0070C0"/>
                </a:solidFill>
              </a:rPr>
              <a:t>Finding</a:t>
            </a:r>
            <a:r>
              <a:rPr lang="ro-RO" sz="2400" b="1" dirty="0">
                <a:solidFill>
                  <a:srgbClr val="0070C0"/>
                </a:solidFill>
              </a:rPr>
              <a:t> </a:t>
            </a:r>
            <a:r>
              <a:rPr lang="ro-RO" sz="2400" b="1" dirty="0" err="1">
                <a:solidFill>
                  <a:srgbClr val="0070C0"/>
                </a:solidFill>
              </a:rPr>
              <a:t>sentence</a:t>
            </a:r>
            <a:r>
              <a:rPr lang="ro-RO" sz="2400" b="1" dirty="0">
                <a:solidFill>
                  <a:srgbClr val="0070C0"/>
                </a:solidFill>
              </a:rPr>
              <a:t> </a:t>
            </a:r>
            <a:r>
              <a:rPr lang="ro-RO" sz="2400" b="1" dirty="0" err="1">
                <a:solidFill>
                  <a:srgbClr val="0070C0"/>
                </a:solidFill>
              </a:rPr>
              <a:t>beginnings</a:t>
            </a:r>
            <a:r>
              <a:rPr lang="ro-RO" sz="2400" b="1" dirty="0"/>
              <a:t>. </a:t>
            </a:r>
            <a:r>
              <a:rPr lang="ro-RO" sz="2400" b="1" dirty="0" err="1"/>
              <a:t>Try</a:t>
            </a:r>
            <a:r>
              <a:rPr lang="ro-RO" sz="2400" b="1" dirty="0"/>
              <a:t> </a:t>
            </a:r>
            <a:r>
              <a:rPr lang="ro-RO" sz="2400" b="1" dirty="0" err="1"/>
              <a:t>to</a:t>
            </a:r>
            <a:r>
              <a:rPr lang="ro-RO" sz="2400" b="1" dirty="0"/>
              <a:t> </a:t>
            </a:r>
            <a:r>
              <a:rPr lang="ro-RO" sz="2400" b="1" dirty="0" err="1"/>
              <a:t>write</a:t>
            </a:r>
            <a:r>
              <a:rPr lang="ro-RO" sz="2400" b="1" dirty="0"/>
              <a:t> </a:t>
            </a:r>
            <a:r>
              <a:rPr lang="ro-RO" sz="2400" b="1" dirty="0" err="1"/>
              <a:t>beginnings</a:t>
            </a:r>
            <a:r>
              <a:rPr lang="ro-RO" sz="2400" b="1" dirty="0"/>
              <a:t> </a:t>
            </a:r>
            <a:r>
              <a:rPr lang="ro-RO" sz="2400" b="1" dirty="0" err="1"/>
              <a:t>to</a:t>
            </a:r>
            <a:r>
              <a:rPr lang="ro-RO" sz="2400" b="1" dirty="0"/>
              <a:t> </a:t>
            </a:r>
            <a:r>
              <a:rPr lang="ro-RO" sz="2400" b="1" dirty="0" err="1"/>
              <a:t>go</a:t>
            </a:r>
            <a:r>
              <a:rPr lang="ro-RO" sz="2400" b="1" dirty="0"/>
              <a:t> </a:t>
            </a:r>
            <a:r>
              <a:rPr lang="ro-RO" sz="2400" b="1" dirty="0" err="1"/>
              <a:t>with</a:t>
            </a:r>
            <a:r>
              <a:rPr lang="ro-RO" sz="2400" b="1" dirty="0"/>
              <a:t> </a:t>
            </a:r>
            <a:r>
              <a:rPr lang="ro-RO" sz="2400" b="1" dirty="0" err="1"/>
              <a:t>the</a:t>
            </a:r>
            <a:r>
              <a:rPr lang="ro-RO" sz="2400" b="1" dirty="0"/>
              <a:t> </a:t>
            </a:r>
            <a:r>
              <a:rPr lang="ro-RO" sz="2400" b="1" dirty="0" err="1"/>
              <a:t>following</a:t>
            </a:r>
            <a:r>
              <a:rPr lang="ro-RO" sz="2400" b="1" dirty="0"/>
              <a:t> </a:t>
            </a:r>
            <a:r>
              <a:rPr lang="ro-RO" sz="2400" b="1" dirty="0" err="1"/>
              <a:t>endings</a:t>
            </a:r>
            <a:r>
              <a:rPr lang="ro-RO" sz="2400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67486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C6653-9CC6-4648-A677-CB99A687A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168" y="0"/>
            <a:ext cx="10018713" cy="1752599"/>
          </a:xfrm>
        </p:spPr>
        <p:txBody>
          <a:bodyPr>
            <a:normAutofit/>
          </a:bodyPr>
          <a:lstStyle/>
          <a:p>
            <a:r>
              <a:rPr lang="en-US" sz="4400" b="1" dirty="0"/>
              <a:t>Ellipsis with infinitives</a:t>
            </a:r>
            <a:endParaRPr lang="ro-RO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BF7E2-A9BE-4ED2-A254-B6083421D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219201"/>
            <a:ext cx="10707690" cy="6066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TO</a:t>
            </a:r>
            <a:r>
              <a:rPr lang="en-US" sz="2800" dirty="0">
                <a:solidFill>
                  <a:srgbClr val="0070C0"/>
                </a:solidFill>
              </a:rPr>
              <a:t> for whole infinitive </a:t>
            </a:r>
          </a:p>
          <a:p>
            <a:pPr marL="0" indent="0">
              <a:buNone/>
            </a:pPr>
            <a:r>
              <a:rPr lang="en-US" sz="2800" dirty="0"/>
              <a:t>We often use </a:t>
            </a:r>
            <a:r>
              <a:rPr lang="en-US" sz="2800" b="1" dirty="0">
                <a:solidFill>
                  <a:srgbClr val="FF0000"/>
                </a:solidFill>
              </a:rPr>
              <a:t>TO</a:t>
            </a:r>
            <a:r>
              <a:rPr lang="en-US" sz="2800" dirty="0"/>
              <a:t> instead of repeating a whole infinitive phrase.</a:t>
            </a:r>
          </a:p>
          <a:p>
            <a:pPr marL="0" indent="628650">
              <a:buNone/>
            </a:pPr>
            <a:r>
              <a:rPr lang="en-US" sz="2800" dirty="0">
                <a:solidFill>
                  <a:srgbClr val="00B050"/>
                </a:solidFill>
              </a:rPr>
              <a:t>'We can't guarantee that we'll make a profit, but we expect </a:t>
            </a:r>
            <a:r>
              <a:rPr lang="en-US" sz="2800" b="1" dirty="0">
                <a:solidFill>
                  <a:srgbClr val="FF0000"/>
                </a:solidFill>
              </a:rPr>
              <a:t>to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ro-RO" sz="2800" dirty="0">
                <a:solidFill>
                  <a:srgbClr val="00B050"/>
                </a:solidFill>
              </a:rPr>
              <a:t>		</a:t>
            </a:r>
            <a:r>
              <a:rPr lang="en-US" sz="2800" dirty="0">
                <a:solidFill>
                  <a:srgbClr val="00B050"/>
                </a:solidFill>
              </a:rPr>
              <a:t>[make a profit].'</a:t>
            </a:r>
          </a:p>
          <a:p>
            <a:pPr marL="0" indent="628650">
              <a:buNone/>
            </a:pPr>
            <a:r>
              <a:rPr lang="en-US" sz="2800" dirty="0">
                <a:solidFill>
                  <a:srgbClr val="00B050"/>
                </a:solidFill>
              </a:rPr>
              <a:t>Are you and </a:t>
            </a:r>
            <a:r>
              <a:rPr lang="en-US" sz="2800" dirty="0" err="1">
                <a:solidFill>
                  <a:srgbClr val="00B050"/>
                </a:solidFill>
              </a:rPr>
              <a:t>GiIIian</a:t>
            </a:r>
            <a:r>
              <a:rPr lang="en-US" sz="2800" dirty="0">
                <a:solidFill>
                  <a:srgbClr val="00B050"/>
                </a:solidFill>
              </a:rPr>
              <a:t> getting married?' 'We hope </a:t>
            </a:r>
            <a:r>
              <a:rPr lang="en-US" sz="2800" b="1" dirty="0">
                <a:solidFill>
                  <a:srgbClr val="FF0000"/>
                </a:solidFill>
              </a:rPr>
              <a:t>to</a:t>
            </a:r>
            <a:r>
              <a:rPr lang="en-US" sz="2800" dirty="0">
                <a:solidFill>
                  <a:srgbClr val="00B050"/>
                </a:solidFill>
              </a:rPr>
              <a:t> [get married].'</a:t>
            </a:r>
          </a:p>
          <a:p>
            <a:pPr marL="0" indent="628650">
              <a:buNone/>
            </a:pPr>
            <a:r>
              <a:rPr lang="en-US" sz="2800" dirty="0">
                <a:solidFill>
                  <a:srgbClr val="00B050"/>
                </a:solidFill>
              </a:rPr>
              <a:t>'Let’s go for a walk this afternoon.' 'I don't want </a:t>
            </a:r>
            <a:r>
              <a:rPr lang="en-US" sz="2800" dirty="0">
                <a:solidFill>
                  <a:srgbClr val="FF0000"/>
                </a:solidFill>
              </a:rPr>
              <a:t>to</a:t>
            </a:r>
            <a:r>
              <a:rPr lang="en-US" sz="2800" dirty="0">
                <a:solidFill>
                  <a:srgbClr val="00B050"/>
                </a:solidFill>
              </a:rPr>
              <a:t> [go for a walk </a:t>
            </a:r>
            <a:r>
              <a:rPr lang="ro-RO" sz="2800" dirty="0">
                <a:solidFill>
                  <a:srgbClr val="00B050"/>
                </a:solidFill>
              </a:rPr>
              <a:t>	</a:t>
            </a:r>
            <a:r>
              <a:rPr lang="en-US" sz="2800" dirty="0">
                <a:solidFill>
                  <a:srgbClr val="00B050"/>
                </a:solidFill>
              </a:rPr>
              <a:t>this afternoon]''</a:t>
            </a:r>
          </a:p>
          <a:p>
            <a:pPr marL="0" indent="628650">
              <a:buNone/>
            </a:pPr>
            <a:r>
              <a:rPr lang="en-US" sz="2800" dirty="0">
                <a:solidFill>
                  <a:srgbClr val="00B050"/>
                </a:solidFill>
              </a:rPr>
              <a:t>'Sorry I shouted at you. I didn't mean </a:t>
            </a:r>
            <a:r>
              <a:rPr lang="en-US" sz="2800" dirty="0">
                <a:solidFill>
                  <a:srgbClr val="FF0000"/>
                </a:solidFill>
              </a:rPr>
              <a:t>to</a:t>
            </a:r>
            <a:r>
              <a:rPr lang="en-US" sz="2800" dirty="0">
                <a:solidFill>
                  <a:srgbClr val="00B050"/>
                </a:solidFill>
              </a:rPr>
              <a:t> [shout at you].’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		</a:t>
            </a:r>
            <a:r>
              <a:rPr lang="en-US" sz="2800" dirty="0">
                <a:solidFill>
                  <a:srgbClr val="002060"/>
                </a:solidFill>
              </a:rPr>
              <a:t>Write 2 sentences of your own</a:t>
            </a:r>
            <a:endParaRPr lang="ro-RO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71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2D525-90D0-40EE-A95B-E4E1452AF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prstClr val="black"/>
                </a:solidFill>
              </a:rPr>
              <a:t>Ellipsis with infinitives</a:t>
            </a:r>
            <a:endParaRPr lang="ro-RO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BB8CD-4601-4843-AA06-E99F71DF8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32000"/>
            <a:ext cx="10707690" cy="44558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70C0"/>
                </a:solidFill>
              </a:rPr>
              <a:t>Be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b="1" dirty="0">
                <a:solidFill>
                  <a:srgbClr val="0070C0"/>
                </a:solidFill>
              </a:rPr>
              <a:t>have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are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not usually dropped after </a:t>
            </a:r>
            <a:r>
              <a:rPr lang="ro-RO" sz="3200" b="1" dirty="0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There aren't so many butterflies as there used </a:t>
            </a:r>
            <a:r>
              <a:rPr lang="en-US" sz="3200" b="1" dirty="0">
                <a:solidFill>
                  <a:srgbClr val="FF0000"/>
                </a:solidFill>
              </a:rPr>
              <a:t>to be</a:t>
            </a:r>
            <a:r>
              <a:rPr lang="en-US" sz="3200" dirty="0">
                <a:solidFill>
                  <a:srgbClr val="00B050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(Not… </a:t>
            </a:r>
            <a:r>
              <a:rPr lang="en-US" sz="3200" strike="sngStrike" dirty="0">
                <a:solidFill>
                  <a:srgbClr val="00B050"/>
                </a:solidFill>
              </a:rPr>
              <a:t>as there used to</a:t>
            </a:r>
            <a:r>
              <a:rPr lang="en-US" sz="3200" dirty="0">
                <a:solidFill>
                  <a:srgbClr val="00B050"/>
                </a:solidFill>
              </a:rPr>
              <a:t>) </a:t>
            </a:r>
          </a:p>
          <a:p>
            <a:pPr marL="0" indent="0">
              <a:buNone/>
            </a:pPr>
            <a:endParaRPr lang="en-US" sz="32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I haven’t got </a:t>
            </a:r>
            <a:r>
              <a:rPr lang="en-US" sz="3200" dirty="0" err="1">
                <a:solidFill>
                  <a:srgbClr val="00B050"/>
                </a:solidFill>
              </a:rPr>
              <a:t>aII</a:t>
            </a:r>
            <a:r>
              <a:rPr lang="en-US" sz="3200" dirty="0">
                <a:solidFill>
                  <a:srgbClr val="00B050"/>
                </a:solidFill>
              </a:rPr>
              <a:t> the papers that I expected </a:t>
            </a:r>
            <a:r>
              <a:rPr lang="en-US" sz="3200" b="1" dirty="0">
                <a:solidFill>
                  <a:srgbClr val="FF0000"/>
                </a:solidFill>
              </a:rPr>
              <a:t>to have</a:t>
            </a:r>
            <a:r>
              <a:rPr lang="en-US" sz="3200" dirty="0">
                <a:solidFill>
                  <a:srgbClr val="00B050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(Nor...</a:t>
            </a:r>
            <a:r>
              <a:rPr lang="en-US" sz="3200" strike="sngStrike" dirty="0">
                <a:solidFill>
                  <a:srgbClr val="00B050"/>
                </a:solidFill>
              </a:rPr>
              <a:t>I expected to</a:t>
            </a:r>
            <a:r>
              <a:rPr lang="en-US" sz="3200" dirty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</a:rPr>
              <a:t>		Write 2 sentences of your own</a:t>
            </a:r>
          </a:p>
        </p:txBody>
      </p:sp>
    </p:spTree>
    <p:extLst>
      <p:ext uri="{BB962C8B-B14F-4D97-AF65-F5344CB8AC3E}">
        <p14:creationId xmlns:p14="http://schemas.microsoft.com/office/powerpoint/2010/main" val="407351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6B657-A972-4C5A-8D0B-776874832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2997" y="0"/>
            <a:ext cx="10018713" cy="1752599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prstClr val="black"/>
                </a:solidFill>
              </a:rPr>
              <a:t>Ellipsis with infinitives</a:t>
            </a:r>
            <a:endParaRPr lang="ro-RO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05888-F112-47A6-B1F9-371F49AE3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858" y="1364343"/>
            <a:ext cx="10813142" cy="523965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dropping </a:t>
            </a:r>
            <a:r>
              <a:rPr lang="en-US" sz="2800" b="1" dirty="0">
                <a:solidFill>
                  <a:srgbClr val="0070C0"/>
                </a:solidFill>
              </a:rPr>
              <a:t>TO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TO</a:t>
            </a:r>
            <a:r>
              <a:rPr lang="en-US" sz="2800" dirty="0"/>
              <a:t> is used like this particularly after </a:t>
            </a:r>
            <a:r>
              <a:rPr lang="en-US" sz="2800" b="1" dirty="0">
                <a:solidFill>
                  <a:srgbClr val="FF0000"/>
                </a:solidFill>
              </a:rPr>
              <a:t>verbs that don’t usually stand alone</a:t>
            </a:r>
            <a:r>
              <a:rPr lang="en-US" sz="2800" dirty="0"/>
              <a:t>, but </a:t>
            </a:r>
            <a:r>
              <a:rPr lang="en-US" sz="2800" b="1" dirty="0"/>
              <a:t>need to be followed by an infinitive </a:t>
            </a:r>
            <a:r>
              <a:rPr lang="en-US" sz="2800" dirty="0"/>
              <a:t>(as in the above examples). In other cases, we may drop </a:t>
            </a:r>
            <a:r>
              <a:rPr lang="en-US" sz="2800" b="1" dirty="0">
                <a:solidFill>
                  <a:srgbClr val="FF0000"/>
                </a:solidFill>
              </a:rPr>
              <a:t>TO</a:t>
            </a:r>
            <a:r>
              <a:rPr lang="en-US" sz="2800" dirty="0"/>
              <a:t> as well as the infinitive.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'Did you get the eggs?' 'Sorry, I forgot / I forgot to.' </a:t>
            </a:r>
            <a:r>
              <a:rPr lang="en-US" sz="2800" dirty="0"/>
              <a:t>(Forget often stands alone)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'See if you can cheer Maggie up.' 'I'll try / I'll try to.' </a:t>
            </a:r>
            <a:r>
              <a:rPr lang="en-US" sz="2800" dirty="0"/>
              <a:t>(Try often stands alone.)</a:t>
            </a:r>
          </a:p>
          <a:p>
            <a:pPr marL="0" indent="0">
              <a:buNone/>
            </a:pPr>
            <a:r>
              <a:rPr lang="en-US" sz="2800" dirty="0" err="1">
                <a:solidFill>
                  <a:srgbClr val="00B050"/>
                </a:solidFill>
              </a:rPr>
              <a:t>He'lI</a:t>
            </a:r>
            <a:r>
              <a:rPr lang="en-US" sz="2800" dirty="0">
                <a:solidFill>
                  <a:srgbClr val="00B050"/>
                </a:solidFill>
              </a:rPr>
              <a:t> never leave home. He hasn't got the courage / the courage to. </a:t>
            </a:r>
            <a:r>
              <a:rPr lang="en-US" sz="2800" dirty="0"/>
              <a:t>(after a noun)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I'm not going to do the exam. I'm not ready / not ready to. </a:t>
            </a:r>
            <a:r>
              <a:rPr lang="en-US" sz="2800" dirty="0"/>
              <a:t>(after an adjective)</a:t>
            </a:r>
          </a:p>
        </p:txBody>
      </p:sp>
    </p:spTree>
    <p:extLst>
      <p:ext uri="{BB962C8B-B14F-4D97-AF65-F5344CB8AC3E}">
        <p14:creationId xmlns:p14="http://schemas.microsoft.com/office/powerpoint/2010/main" val="119617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22AD8-0019-4977-A1E4-FED146F19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prstClr val="black"/>
                </a:solidFill>
              </a:rPr>
              <a:t>Ellipsis with infinitives</a:t>
            </a:r>
            <a:endParaRPr lang="ro-RO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D5D1F-71D5-4F6C-B55A-33EB39B1E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78743"/>
            <a:ext cx="10330319" cy="3512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And note the common use of </a:t>
            </a:r>
            <a:r>
              <a:rPr lang="en-US" sz="3200" b="1" dirty="0">
                <a:solidFill>
                  <a:srgbClr val="FF0000"/>
                </a:solidFill>
              </a:rPr>
              <a:t>LIKE</a:t>
            </a:r>
            <a:r>
              <a:rPr lang="en-US" sz="3200" dirty="0"/>
              <a:t> without </a:t>
            </a:r>
            <a:r>
              <a:rPr lang="en-US" sz="3200" b="1" dirty="0">
                <a:solidFill>
                  <a:srgbClr val="FF0000"/>
                </a:solidFill>
              </a:rPr>
              <a:t>TO</a:t>
            </a:r>
            <a:r>
              <a:rPr lang="en-US" sz="3200" dirty="0"/>
              <a:t> after a conjunction.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Use my car </a:t>
            </a:r>
            <a:r>
              <a:rPr lang="en-US" sz="3200" dirty="0">
                <a:solidFill>
                  <a:srgbClr val="FF0000"/>
                </a:solidFill>
              </a:rPr>
              <a:t>if</a:t>
            </a:r>
            <a:r>
              <a:rPr lang="en-US" sz="3200" dirty="0">
                <a:solidFill>
                  <a:srgbClr val="00B050"/>
                </a:solidFill>
              </a:rPr>
              <a:t> you </a:t>
            </a:r>
            <a:r>
              <a:rPr lang="en-US" sz="3200" dirty="0">
                <a:solidFill>
                  <a:srgbClr val="FF0000"/>
                </a:solidFill>
              </a:rPr>
              <a:t>like</a:t>
            </a:r>
            <a:r>
              <a:rPr lang="en-US" sz="3200" dirty="0">
                <a:solidFill>
                  <a:srgbClr val="00B050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Pay </a:t>
            </a:r>
            <a:r>
              <a:rPr lang="en-US" sz="3200" dirty="0">
                <a:solidFill>
                  <a:srgbClr val="FF0000"/>
                </a:solidFill>
              </a:rPr>
              <a:t>when</a:t>
            </a:r>
            <a:r>
              <a:rPr lang="en-US" sz="3200" dirty="0">
                <a:solidFill>
                  <a:srgbClr val="00B050"/>
                </a:solidFill>
              </a:rPr>
              <a:t> you </a:t>
            </a:r>
            <a:r>
              <a:rPr lang="en-US" sz="3200" dirty="0">
                <a:solidFill>
                  <a:srgbClr val="FF0000"/>
                </a:solidFill>
              </a:rPr>
              <a:t>like</a:t>
            </a:r>
            <a:r>
              <a:rPr lang="en-US" sz="3200" dirty="0">
                <a:solidFill>
                  <a:srgbClr val="00B050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Park </a:t>
            </a:r>
            <a:r>
              <a:rPr lang="en-US" sz="3200" dirty="0">
                <a:solidFill>
                  <a:srgbClr val="FF0000"/>
                </a:solidFill>
              </a:rPr>
              <a:t>where</a:t>
            </a:r>
            <a:r>
              <a:rPr lang="en-US" sz="3200" dirty="0">
                <a:solidFill>
                  <a:srgbClr val="00B050"/>
                </a:solidFill>
              </a:rPr>
              <a:t> you </a:t>
            </a:r>
            <a:r>
              <a:rPr lang="en-US" sz="3200" dirty="0">
                <a:solidFill>
                  <a:srgbClr val="FF0000"/>
                </a:solidFill>
              </a:rPr>
              <a:t>like</a:t>
            </a:r>
            <a:r>
              <a:rPr lang="en-US" sz="3200" dirty="0">
                <a:solidFill>
                  <a:srgbClr val="00B05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6274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EAB219-FEBA-4EE8-9147-E6EF6B81C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446" y="2552699"/>
            <a:ext cx="3549121" cy="1371600"/>
          </a:xfrm>
        </p:spPr>
        <p:txBody>
          <a:bodyPr/>
          <a:lstStyle/>
          <a:p>
            <a:r>
              <a:rPr lang="en-US" dirty="0"/>
              <a:t>Prepare short dialogues using some of the following:</a:t>
            </a:r>
            <a:endParaRPr lang="ro-RO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1A3C734-B2EA-4438-8384-52E74E481B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2370" y="1166523"/>
            <a:ext cx="3200847" cy="414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77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877A6-702D-4A55-81B4-064394C40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Ellipsis with </a:t>
            </a:r>
            <a:r>
              <a:rPr lang="en-US" b="1" dirty="0">
                <a:solidFill>
                  <a:srgbClr val="FF0000"/>
                </a:solidFill>
              </a:rPr>
              <a:t>so</a:t>
            </a:r>
            <a:r>
              <a:rPr lang="en-US" b="1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not</a:t>
            </a:r>
            <a:endParaRPr lang="ro-RO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FCA39-F483-41F9-8CF9-51878E919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47333"/>
            <a:ext cx="10250490" cy="38438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/>
              <a:t>We can use </a:t>
            </a:r>
            <a:r>
              <a:rPr lang="en-US" sz="3200" b="1" dirty="0">
                <a:solidFill>
                  <a:srgbClr val="FF0000"/>
                </a:solidFill>
              </a:rPr>
              <a:t>so</a:t>
            </a:r>
            <a:r>
              <a:rPr lang="en-US" sz="3200" dirty="0"/>
              <a:t> instead of repeating words in </a:t>
            </a:r>
            <a:r>
              <a:rPr lang="en-US" sz="3200" b="1" dirty="0"/>
              <a:t>a that-clause</a:t>
            </a:r>
            <a:r>
              <a:rPr lang="en-US" sz="3200" dirty="0"/>
              <a:t>. This happens after </a:t>
            </a:r>
            <a:r>
              <a:rPr lang="en-US" sz="3200" i="1" dirty="0"/>
              <a:t>believe, hope, expect, imagine, suppose, guess, reckon</a:t>
            </a:r>
            <a:r>
              <a:rPr lang="ro-RO" sz="3200" i="1" dirty="0"/>
              <a:t> (</a:t>
            </a:r>
            <a:r>
              <a:rPr lang="ro-RO" sz="3200" i="1" dirty="0" err="1"/>
              <a:t>think</a:t>
            </a:r>
            <a:r>
              <a:rPr lang="ro-RO" sz="3200" i="1" dirty="0"/>
              <a:t>)</a:t>
            </a:r>
            <a:r>
              <a:rPr lang="en-US" sz="3200" i="1" dirty="0"/>
              <a:t>, think, be afraid.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Are you ready?' 'I think </a:t>
            </a:r>
            <a:r>
              <a:rPr lang="en-US" sz="3200" b="1" dirty="0">
                <a:solidFill>
                  <a:srgbClr val="00B050"/>
                </a:solidFill>
              </a:rPr>
              <a:t>so</a:t>
            </a:r>
            <a:r>
              <a:rPr lang="en-US" sz="3200" dirty="0">
                <a:solidFill>
                  <a:srgbClr val="00B050"/>
                </a:solidFill>
              </a:rPr>
              <a:t>.’(= I think that I'm ready)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'Shall we go to the party?' 'I suppose </a:t>
            </a:r>
            <a:r>
              <a:rPr lang="en-US" sz="3200" b="1" dirty="0">
                <a:solidFill>
                  <a:srgbClr val="00B050"/>
                </a:solidFill>
              </a:rPr>
              <a:t>so</a:t>
            </a:r>
            <a:r>
              <a:rPr lang="en-US" sz="3200" dirty="0">
                <a:solidFill>
                  <a:srgbClr val="00B050"/>
                </a:solidFill>
              </a:rPr>
              <a:t>.’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endParaRPr lang="ro-RO" sz="3200" dirty="0"/>
          </a:p>
          <a:p>
            <a:pPr marL="0" indent="0">
              <a:buNone/>
            </a:pPr>
            <a:r>
              <a:rPr lang="en-US" sz="2600" i="1" dirty="0"/>
              <a:t>Make up two sentences including two verbs from this list.</a:t>
            </a:r>
            <a:endParaRPr lang="ro-RO" sz="2600" i="1" dirty="0"/>
          </a:p>
        </p:txBody>
      </p:sp>
    </p:spTree>
    <p:extLst>
      <p:ext uri="{BB962C8B-B14F-4D97-AF65-F5344CB8AC3E}">
        <p14:creationId xmlns:p14="http://schemas.microsoft.com/office/powerpoint/2010/main" val="299895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562A-473B-409C-868A-46D9AA3B4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Ellipsis with </a:t>
            </a:r>
            <a:r>
              <a:rPr lang="en-US" b="1" dirty="0">
                <a:solidFill>
                  <a:srgbClr val="FF0000"/>
                </a:solidFill>
              </a:rPr>
              <a:t>so</a:t>
            </a:r>
            <a:r>
              <a:rPr lang="en-US" b="1" dirty="0">
                <a:solidFill>
                  <a:prstClr val="black"/>
                </a:solidFill>
              </a:rPr>
              <a:t> and </a:t>
            </a:r>
            <a:r>
              <a:rPr lang="en-US" b="1" dirty="0">
                <a:solidFill>
                  <a:srgbClr val="FF0000"/>
                </a:solidFill>
              </a:rPr>
              <a:t>not</a:t>
            </a:r>
            <a:endParaRPr lang="ro-RO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25F8B-5308-47FA-8128-0A5749DC3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192595"/>
            <a:ext cx="10107922" cy="42082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70C0"/>
                </a:solidFill>
              </a:rPr>
              <a:t>negative structures</a:t>
            </a:r>
          </a:p>
          <a:p>
            <a:pPr marL="0" indent="0">
              <a:buNone/>
            </a:pPr>
            <a:r>
              <a:rPr lang="en-US" sz="3200" dirty="0"/>
              <a:t> We can make these structures negative in two ways.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'Will it rain?' 'I don't expect </a:t>
            </a:r>
            <a:r>
              <a:rPr lang="en-US" sz="3200" b="1" dirty="0">
                <a:solidFill>
                  <a:srgbClr val="FF0000"/>
                </a:solidFill>
              </a:rPr>
              <a:t>so</a:t>
            </a:r>
            <a:r>
              <a:rPr lang="en-US" sz="3200" dirty="0"/>
              <a:t>.’ or ‘</a:t>
            </a:r>
            <a:r>
              <a:rPr lang="en-US" sz="3200" dirty="0">
                <a:solidFill>
                  <a:srgbClr val="00B050"/>
                </a:solidFill>
              </a:rPr>
              <a:t>I expect </a:t>
            </a:r>
            <a:r>
              <a:rPr lang="en-US" sz="3200" b="1" dirty="0">
                <a:solidFill>
                  <a:srgbClr val="FF0000"/>
                </a:solidFill>
              </a:rPr>
              <a:t>not</a:t>
            </a:r>
            <a:r>
              <a:rPr lang="en-US" sz="3200" dirty="0"/>
              <a:t>.’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'We won't have enough money for a holiday.’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'I don't suppose </a:t>
            </a:r>
            <a:r>
              <a:rPr lang="en-US" sz="3200" b="1" dirty="0">
                <a:solidFill>
                  <a:srgbClr val="FF0000"/>
                </a:solidFill>
              </a:rPr>
              <a:t>so</a:t>
            </a:r>
            <a:r>
              <a:rPr lang="en-US" sz="3200" dirty="0"/>
              <a:t>.’   or  </a:t>
            </a:r>
            <a:r>
              <a:rPr lang="en-US" sz="3200" dirty="0">
                <a:solidFill>
                  <a:srgbClr val="00B050"/>
                </a:solidFill>
              </a:rPr>
              <a:t>'I suppose </a:t>
            </a:r>
            <a:r>
              <a:rPr lang="en-US" sz="3200" b="1" dirty="0">
                <a:solidFill>
                  <a:srgbClr val="FF0000"/>
                </a:solidFill>
              </a:rPr>
              <a:t>not</a:t>
            </a:r>
            <a:r>
              <a:rPr lang="en-US" sz="3200" dirty="0"/>
              <a:t>.'</a:t>
            </a:r>
          </a:p>
          <a:p>
            <a:pPr marL="0" indent="0">
              <a:buNone/>
            </a:pP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632221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B6896-CDC0-42D9-AA1B-B397783CC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457" y="685801"/>
            <a:ext cx="9514567" cy="1230086"/>
          </a:xfrm>
        </p:spPr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Ellipsis with </a:t>
            </a:r>
            <a:r>
              <a:rPr lang="en-US" b="1" dirty="0">
                <a:solidFill>
                  <a:srgbClr val="FF0000"/>
                </a:solidFill>
              </a:rPr>
              <a:t>so</a:t>
            </a:r>
            <a:r>
              <a:rPr lang="en-US" b="1" dirty="0">
                <a:solidFill>
                  <a:prstClr val="black"/>
                </a:solidFill>
              </a:rPr>
              <a:t> and </a:t>
            </a:r>
            <a:r>
              <a:rPr lang="en-US" b="1" dirty="0">
                <a:solidFill>
                  <a:srgbClr val="FF0000"/>
                </a:solidFill>
              </a:rPr>
              <a:t>not</a:t>
            </a:r>
            <a:endParaRPr lang="ro-RO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E77FA-47D7-49DA-9C18-9D0CB5732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0458" y="1915887"/>
            <a:ext cx="10522856" cy="45574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Hope</a:t>
            </a:r>
            <a:r>
              <a:rPr lang="en-US" sz="3200" dirty="0"/>
              <a:t> and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be afraid </a:t>
            </a:r>
            <a:r>
              <a:rPr lang="en-US" sz="3200" dirty="0"/>
              <a:t>are normally used with </a:t>
            </a:r>
            <a:r>
              <a:rPr lang="en-US" sz="3200" b="1" dirty="0">
                <a:solidFill>
                  <a:srgbClr val="FF0000"/>
                </a:solidFill>
              </a:rPr>
              <a:t>not</a:t>
            </a:r>
            <a:r>
              <a:rPr lang="en-US" sz="3200" dirty="0"/>
              <a:t>.</a:t>
            </a:r>
            <a:endParaRPr lang="ro-RO" sz="3200" dirty="0"/>
          </a:p>
          <a:p>
            <a:pPr marL="0" indent="0"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Think</a:t>
            </a:r>
            <a:r>
              <a:rPr lang="en-US" sz="3200" dirty="0"/>
              <a:t> is more common with </a:t>
            </a:r>
            <a:r>
              <a:rPr lang="en-US" sz="3200" b="1" dirty="0">
                <a:solidFill>
                  <a:srgbClr val="FF0000"/>
                </a:solidFill>
              </a:rPr>
              <a:t>don’t … so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I may have to work this weekend. I </a:t>
            </a:r>
            <a:r>
              <a:rPr lang="en-US" sz="3200" b="1" dirty="0">
                <a:solidFill>
                  <a:srgbClr val="FF0000"/>
                </a:solidFill>
              </a:rPr>
              <a:t>hope not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(Not </a:t>
            </a:r>
            <a:r>
              <a:rPr lang="en-US" sz="3200" strike="sngStrike" dirty="0">
                <a:solidFill>
                  <a:srgbClr val="00B050"/>
                </a:solidFill>
              </a:rPr>
              <a:t>I don’t hope so</a:t>
            </a:r>
            <a:r>
              <a:rPr lang="en-US" sz="3200" dirty="0">
                <a:solidFill>
                  <a:srgbClr val="00B050"/>
                </a:solidFill>
              </a:rPr>
              <a:t>)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Is the bank open?' 'I'm afraid </a:t>
            </a:r>
            <a:r>
              <a:rPr lang="en-US" sz="3200" b="1" dirty="0">
                <a:solidFill>
                  <a:srgbClr val="FF0000"/>
                </a:solidFill>
              </a:rPr>
              <a:t>not</a:t>
            </a:r>
            <a:r>
              <a:rPr lang="en-US" sz="3200" dirty="0"/>
              <a:t>.'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'Have you got a cold?’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'I </a:t>
            </a:r>
            <a:r>
              <a:rPr lang="en-US" sz="3200" b="1" dirty="0">
                <a:solidFill>
                  <a:srgbClr val="FF0000"/>
                </a:solidFill>
              </a:rPr>
              <a:t>don't</a:t>
            </a:r>
            <a:r>
              <a:rPr lang="en-US" sz="3200" dirty="0">
                <a:solidFill>
                  <a:srgbClr val="00B050"/>
                </a:solidFill>
              </a:rPr>
              <a:t> think so.'(more natural than </a:t>
            </a:r>
            <a:r>
              <a:rPr lang="en-US" sz="3200" b="1" i="1" dirty="0">
                <a:solidFill>
                  <a:srgbClr val="FF0000"/>
                </a:solidFill>
              </a:rPr>
              <a:t>I think not</a:t>
            </a:r>
            <a:r>
              <a:rPr lang="en-US" sz="3200" dirty="0">
                <a:solidFill>
                  <a:srgbClr val="00B050"/>
                </a:solidFill>
              </a:rPr>
              <a:t>.)</a:t>
            </a:r>
          </a:p>
          <a:p>
            <a:pPr marL="0" indent="0">
              <a:buNone/>
            </a:pP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4208671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5F173-09E0-4CAF-BE22-313EDF975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Ellipsis with </a:t>
            </a:r>
            <a:r>
              <a:rPr lang="en-US" b="1" dirty="0">
                <a:solidFill>
                  <a:srgbClr val="FF0000"/>
                </a:solidFill>
              </a:rPr>
              <a:t>so</a:t>
            </a:r>
            <a:r>
              <a:rPr lang="en-US" b="1" dirty="0">
                <a:solidFill>
                  <a:prstClr val="black"/>
                </a:solidFill>
              </a:rPr>
              <a:t> and </a:t>
            </a:r>
            <a:r>
              <a:rPr lang="en-US" b="1" dirty="0">
                <a:solidFill>
                  <a:srgbClr val="FF0000"/>
                </a:solidFill>
              </a:rPr>
              <a:t>not</a:t>
            </a:r>
            <a:endParaRPr lang="ro-RO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DC82D-2196-4C0C-AE71-221E1885F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86857"/>
            <a:ext cx="10707690" cy="48332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70C0"/>
                </a:solidFill>
              </a:rPr>
              <a:t>after </a:t>
            </a:r>
            <a:r>
              <a:rPr lang="en-US" sz="3200" b="1" i="1" dirty="0">
                <a:solidFill>
                  <a:srgbClr val="0070C0"/>
                </a:solidFill>
              </a:rPr>
              <a:t>say</a:t>
            </a:r>
            <a:r>
              <a:rPr lang="en-US" sz="3200" b="1" dirty="0">
                <a:solidFill>
                  <a:srgbClr val="0070C0"/>
                </a:solidFill>
              </a:rPr>
              <a:t> and </a:t>
            </a:r>
            <a:r>
              <a:rPr lang="en-US" sz="3200" b="1" i="1" dirty="0">
                <a:solidFill>
                  <a:srgbClr val="0070C0"/>
                </a:solidFill>
              </a:rPr>
              <a:t>tell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3200" dirty="0"/>
              <a:t>We can use </a:t>
            </a:r>
            <a:r>
              <a:rPr lang="en-US" sz="3200" b="1" dirty="0">
                <a:solidFill>
                  <a:srgbClr val="FF0000"/>
                </a:solidFill>
              </a:rPr>
              <a:t>so</a:t>
            </a:r>
            <a:r>
              <a:rPr lang="en-US" sz="3200" dirty="0"/>
              <a:t> after </a:t>
            </a:r>
            <a:r>
              <a:rPr lang="en-US" sz="3200" b="1" dirty="0">
                <a:solidFill>
                  <a:srgbClr val="FF0000"/>
                </a:solidFill>
              </a:rPr>
              <a:t>say</a:t>
            </a:r>
            <a:r>
              <a:rPr lang="en-US" sz="3200" dirty="0"/>
              <a:t> and </a:t>
            </a:r>
            <a:r>
              <a:rPr lang="en-US" sz="3200" b="1" dirty="0">
                <a:solidFill>
                  <a:srgbClr val="FF0000"/>
                </a:solidFill>
              </a:rPr>
              <a:t>tell</a:t>
            </a:r>
            <a:r>
              <a:rPr lang="en-US" sz="3200" dirty="0"/>
              <a:t> to avoid repeating information. We use this structure mostly to justify statements - to say </a:t>
            </a:r>
            <a:r>
              <a:rPr lang="en-US" sz="3200" b="1" dirty="0"/>
              <a:t>why they should be believed</a:t>
            </a:r>
            <a:r>
              <a:rPr lang="en-US" sz="3200" dirty="0"/>
              <a:t>. Compare: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‘Julie’s crazy.' 'Who </a:t>
            </a:r>
            <a:r>
              <a:rPr lang="en-US" sz="3200" b="1" dirty="0">
                <a:solidFill>
                  <a:srgbClr val="FF0000"/>
                </a:solidFill>
              </a:rPr>
              <a:t>says so</a:t>
            </a:r>
            <a:r>
              <a:rPr lang="en-US" sz="3200" dirty="0">
                <a:solidFill>
                  <a:srgbClr val="00B050"/>
                </a:solidFill>
              </a:rPr>
              <a:t>?' 'Dr Cameron.’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'You're crazy.' 'Who </a:t>
            </a:r>
            <a:r>
              <a:rPr lang="en-US" sz="3200" b="1" dirty="0">
                <a:solidFill>
                  <a:srgbClr val="FF0000"/>
                </a:solidFill>
              </a:rPr>
              <a:t>said that?' </a:t>
            </a:r>
            <a:r>
              <a:rPr lang="en-US" sz="3200" dirty="0">
                <a:solidFill>
                  <a:srgbClr val="00B050"/>
                </a:solidFill>
              </a:rPr>
              <a:t>'I did.'</a:t>
            </a:r>
          </a:p>
          <a:p>
            <a:pPr marL="0" indent="0">
              <a:buNone/>
            </a:pP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4038644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68B673-225C-41AA-8777-B5319B1B3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394" y="1017801"/>
            <a:ext cx="10463276" cy="482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717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5C127-4BF3-447B-B65D-78CD8937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Ellipsis with </a:t>
            </a:r>
            <a:r>
              <a:rPr lang="en-US" b="1" dirty="0">
                <a:solidFill>
                  <a:srgbClr val="FF0000"/>
                </a:solidFill>
              </a:rPr>
              <a:t>so</a:t>
            </a:r>
            <a:r>
              <a:rPr lang="en-US" b="1" dirty="0">
                <a:solidFill>
                  <a:prstClr val="black"/>
                </a:solidFill>
              </a:rPr>
              <a:t> and </a:t>
            </a:r>
            <a:r>
              <a:rPr lang="en-US" b="1" dirty="0">
                <a:solidFill>
                  <a:srgbClr val="FF0000"/>
                </a:solidFill>
              </a:rPr>
              <a:t>not</a:t>
            </a:r>
            <a:endParaRPr lang="ro-RO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84CBE-0C9F-4C3F-BC1F-ECB90F1EE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59429"/>
            <a:ext cx="10707690" cy="46881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</a:rPr>
              <a:t>so I hear </a:t>
            </a:r>
            <a:r>
              <a:rPr lang="en-US" sz="3600" dirty="0" err="1">
                <a:solidFill>
                  <a:srgbClr val="0070C0"/>
                </a:solidFill>
              </a:rPr>
              <a:t>etc</a:t>
            </a:r>
            <a:endParaRPr lang="en-US" sz="3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3600" dirty="0"/>
              <a:t> We can use </a:t>
            </a:r>
            <a:r>
              <a:rPr lang="en-US" sz="3600" b="1" dirty="0">
                <a:solidFill>
                  <a:srgbClr val="FF0000"/>
                </a:solidFill>
              </a:rPr>
              <a:t>so</a:t>
            </a:r>
            <a:r>
              <a:rPr lang="en-US" sz="3600" dirty="0"/>
              <a:t> at the beginning of a clause with </a:t>
            </a:r>
            <a:r>
              <a:rPr lang="en-US" sz="3600" b="1" i="1" dirty="0">
                <a:solidFill>
                  <a:srgbClr val="FF0000"/>
                </a:solidFill>
              </a:rPr>
              <a:t>say, see, hear, understand, tell, believe </a:t>
            </a:r>
            <a:r>
              <a:rPr lang="en-US" sz="3600" dirty="0"/>
              <a:t>and a number of other verbs. A present tense is common.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It’s going to be a cold winter, or </a:t>
            </a:r>
            <a:r>
              <a:rPr lang="en-US" sz="3600" b="1" dirty="0">
                <a:solidFill>
                  <a:srgbClr val="00B050"/>
                </a:solidFill>
              </a:rPr>
              <a:t>so</a:t>
            </a:r>
            <a:r>
              <a:rPr lang="en-US" sz="3600" dirty="0">
                <a:solidFill>
                  <a:srgbClr val="00B050"/>
                </a:solidFill>
              </a:rPr>
              <a:t> the newspaper </a:t>
            </a:r>
            <a:r>
              <a:rPr lang="en-US" sz="3600" b="1" dirty="0">
                <a:solidFill>
                  <a:srgbClr val="00B050"/>
                </a:solidFill>
              </a:rPr>
              <a:t>says</a:t>
            </a:r>
            <a:r>
              <a:rPr lang="en-US" sz="3600" dirty="0">
                <a:solidFill>
                  <a:srgbClr val="00B050"/>
                </a:solidFill>
              </a:rPr>
              <a:t>.</a:t>
            </a:r>
          </a:p>
          <a:p>
            <a:pPr marL="0" indent="0">
              <a:buNone/>
            </a:pPr>
            <a:endParaRPr lang="ro-RO" sz="3600" dirty="0"/>
          </a:p>
        </p:txBody>
      </p:sp>
    </p:spTree>
    <p:extLst>
      <p:ext uri="{BB962C8B-B14F-4D97-AF65-F5344CB8AC3E}">
        <p14:creationId xmlns:p14="http://schemas.microsoft.com/office/powerpoint/2010/main" val="2186776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3902E-810F-4006-A870-3EFEA2B31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Ellipsis with </a:t>
            </a:r>
            <a:r>
              <a:rPr lang="en-US" b="1" dirty="0">
                <a:solidFill>
                  <a:srgbClr val="FF0000"/>
                </a:solidFill>
              </a:rPr>
              <a:t>so</a:t>
            </a:r>
            <a:r>
              <a:rPr lang="en-US" b="1" dirty="0">
                <a:solidFill>
                  <a:prstClr val="black"/>
                </a:solidFill>
              </a:rPr>
              <a:t> and </a:t>
            </a:r>
            <a:r>
              <a:rPr lang="en-US" b="1" dirty="0">
                <a:solidFill>
                  <a:srgbClr val="FF0000"/>
                </a:solidFill>
              </a:rPr>
              <a:t>not</a:t>
            </a:r>
            <a:endParaRPr lang="ro-RO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4AE83-9BB5-45F1-89C5-5711B1FB4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829" y="2206171"/>
            <a:ext cx="10566399" cy="43397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We often use </a:t>
            </a:r>
            <a:r>
              <a:rPr lang="en-US" sz="3200" b="1" dirty="0">
                <a:solidFill>
                  <a:srgbClr val="FF0000"/>
                </a:solidFill>
              </a:rPr>
              <a:t>so</a:t>
            </a:r>
            <a:r>
              <a:rPr lang="en-US" sz="3200" dirty="0"/>
              <a:t> and </a:t>
            </a:r>
            <a:r>
              <a:rPr lang="en-US" sz="3200" b="1" dirty="0">
                <a:solidFill>
                  <a:srgbClr val="FF0000"/>
                </a:solidFill>
              </a:rPr>
              <a:t>not</a:t>
            </a:r>
            <a:r>
              <a:rPr lang="en-US" sz="3200" dirty="0"/>
              <a:t> after </a:t>
            </a:r>
            <a:r>
              <a:rPr lang="en-US" sz="3200" b="1" dirty="0">
                <a:solidFill>
                  <a:srgbClr val="FF0000"/>
                </a:solidFill>
              </a:rPr>
              <a:t>if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Granny may come. </a:t>
            </a:r>
            <a:r>
              <a:rPr lang="en-US" sz="3200" b="1" dirty="0">
                <a:solidFill>
                  <a:srgbClr val="FF0000"/>
                </a:solidFill>
              </a:rPr>
              <a:t>If so</a:t>
            </a:r>
            <a:r>
              <a:rPr lang="en-US" sz="3200" dirty="0">
                <a:solidFill>
                  <a:srgbClr val="00B050"/>
                </a:solidFill>
              </a:rPr>
              <a:t>, we'll play poker.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He may be upstairs. </a:t>
            </a:r>
            <a:r>
              <a:rPr lang="en-US" sz="3200" b="1" dirty="0">
                <a:solidFill>
                  <a:srgbClr val="FF0000"/>
                </a:solidFill>
              </a:rPr>
              <a:t>If not</a:t>
            </a:r>
            <a:r>
              <a:rPr lang="en-US" sz="3200" dirty="0">
                <a:solidFill>
                  <a:srgbClr val="00B050"/>
                </a:solidFill>
              </a:rPr>
              <a:t>, try next door.</a:t>
            </a:r>
          </a:p>
          <a:p>
            <a:pPr marL="0" indent="0">
              <a:buNone/>
            </a:pPr>
            <a:r>
              <a:rPr lang="en-US" sz="3200" dirty="0"/>
              <a:t>We don't use </a:t>
            </a:r>
            <a:r>
              <a:rPr lang="en-US" sz="3200" b="1" dirty="0">
                <a:solidFill>
                  <a:srgbClr val="FF0000"/>
                </a:solidFill>
              </a:rPr>
              <a:t>so</a:t>
            </a:r>
            <a:r>
              <a:rPr lang="en-US" sz="3200" dirty="0"/>
              <a:t> before a </a:t>
            </a:r>
            <a:r>
              <a:rPr lang="en-US" sz="3200" b="1" i="1" dirty="0"/>
              <a:t>that</a:t>
            </a:r>
            <a:r>
              <a:rPr lang="en-US" sz="3200" dirty="0"/>
              <a:t>-clause or after </a:t>
            </a:r>
            <a:r>
              <a:rPr lang="en-US" sz="3200" b="1" i="1" dirty="0"/>
              <a:t>know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I suppose that we’ll have to go. (Not </a:t>
            </a:r>
            <a:r>
              <a:rPr lang="en-US" sz="3200" strike="sngStrike" dirty="0">
                <a:solidFill>
                  <a:srgbClr val="00B050"/>
                </a:solidFill>
              </a:rPr>
              <a:t>I suppose so, that we’ll have to go)</a:t>
            </a:r>
            <a:endParaRPr lang="en-US" sz="32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'It's getting late.‘’ I know.’ (Not </a:t>
            </a:r>
            <a:r>
              <a:rPr lang="en-US" sz="3200" strike="sngStrike" dirty="0">
                <a:solidFill>
                  <a:srgbClr val="00B050"/>
                </a:solidFill>
              </a:rPr>
              <a:t>I know so</a:t>
            </a:r>
            <a:r>
              <a:rPr lang="en-US" sz="3200" dirty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207647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742E1-B3FA-4B4C-BADD-DAEEE0F20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Ellipsis</a:t>
            </a:r>
            <a:r>
              <a:rPr lang="en-US" dirty="0"/>
              <a:t> </a:t>
            </a:r>
            <a:r>
              <a:rPr lang="en-US" b="1" dirty="0"/>
              <a:t>after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and</a:t>
            </a:r>
            <a:r>
              <a:rPr lang="en-US" b="1" dirty="0"/>
              <a:t>, </a:t>
            </a:r>
            <a:r>
              <a:rPr lang="en-US" b="1" dirty="0">
                <a:solidFill>
                  <a:srgbClr val="FF0000"/>
                </a:solidFill>
              </a:rPr>
              <a:t>but</a:t>
            </a:r>
            <a:r>
              <a:rPr lang="en-US" b="1" dirty="0"/>
              <a:t>, </a:t>
            </a:r>
            <a:r>
              <a:rPr lang="en-US" b="1" dirty="0">
                <a:solidFill>
                  <a:srgbClr val="FF0000"/>
                </a:solidFill>
              </a:rPr>
              <a:t>or</a:t>
            </a:r>
            <a:endParaRPr lang="ro-RO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CB56C-4248-4BEA-BAFF-A33E67485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086" y="2090057"/>
            <a:ext cx="11088914" cy="4949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</a:rPr>
              <a:t>We often leave out</a:t>
            </a:r>
          </a:p>
          <a:p>
            <a:pPr marL="0" indent="0">
              <a:buNone/>
            </a:pPr>
            <a:r>
              <a:rPr lang="en-US" sz="3600" dirty="0"/>
              <a:t>repeated words or phrases after </a:t>
            </a:r>
            <a:r>
              <a:rPr lang="en-US" sz="3600" b="1" dirty="0">
                <a:solidFill>
                  <a:srgbClr val="FF0000"/>
                </a:solidFill>
              </a:rPr>
              <a:t>and</a:t>
            </a:r>
            <a:r>
              <a:rPr lang="en-US" sz="3600" dirty="0"/>
              <a:t>, </a:t>
            </a:r>
            <a:r>
              <a:rPr lang="en-US" sz="3600" b="1" dirty="0">
                <a:solidFill>
                  <a:srgbClr val="FF0000"/>
                </a:solidFill>
              </a:rPr>
              <a:t>but</a:t>
            </a:r>
            <a:r>
              <a:rPr lang="en-US" sz="3600" dirty="0"/>
              <a:t> and </a:t>
            </a:r>
            <a:r>
              <a:rPr lang="en-US" sz="3600" b="1" dirty="0">
                <a:solidFill>
                  <a:srgbClr val="FF0000"/>
                </a:solidFill>
              </a:rPr>
              <a:t>or</a:t>
            </a:r>
            <a:r>
              <a:rPr lang="en-US" sz="3600" dirty="0"/>
              <a:t>.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a knife and [a] fork.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She was poor but [she was] honest.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You can come with us or [you can] stay at home.</a:t>
            </a:r>
          </a:p>
          <a:p>
            <a:pPr marL="0" indent="0">
              <a:buNone/>
            </a:pPr>
            <a:endParaRPr lang="ro-RO" sz="3600" dirty="0"/>
          </a:p>
        </p:txBody>
      </p:sp>
    </p:spTree>
    <p:extLst>
      <p:ext uri="{BB962C8B-B14F-4D97-AF65-F5344CB8AC3E}">
        <p14:creationId xmlns:p14="http://schemas.microsoft.com/office/powerpoint/2010/main" val="206575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E1CCD-9EC8-4FAB-AE12-084B0E84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Ellipsis after </a:t>
            </a:r>
            <a:r>
              <a:rPr lang="en-US" b="1" dirty="0">
                <a:solidFill>
                  <a:srgbClr val="FF0000"/>
                </a:solidFill>
              </a:rPr>
              <a:t>and</a:t>
            </a:r>
            <a:r>
              <a:rPr lang="en-US" b="1" dirty="0">
                <a:solidFill>
                  <a:prstClr val="black"/>
                </a:solidFill>
              </a:rPr>
              <a:t>, </a:t>
            </a:r>
            <a:r>
              <a:rPr lang="en-US" b="1" dirty="0">
                <a:solidFill>
                  <a:srgbClr val="FF0000"/>
                </a:solidFill>
              </a:rPr>
              <a:t>but</a:t>
            </a:r>
            <a:r>
              <a:rPr lang="en-US" b="1" dirty="0">
                <a:solidFill>
                  <a:prstClr val="black"/>
                </a:solidFill>
              </a:rPr>
              <a:t>, </a:t>
            </a:r>
            <a:r>
              <a:rPr lang="en-US" b="1" dirty="0">
                <a:solidFill>
                  <a:srgbClr val="FF0000"/>
                </a:solidFill>
              </a:rPr>
              <a:t>or</a:t>
            </a:r>
            <a:endParaRPr lang="ro-RO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B0E7C-3B58-4FA8-BDBE-0FB880F08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2098524"/>
            <a:ext cx="10533519" cy="4441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B0F0"/>
                </a:solidFill>
              </a:rPr>
              <a:t>leaving out the first of the two</a:t>
            </a:r>
          </a:p>
          <a:p>
            <a:pPr marL="0" indent="0">
              <a:buNone/>
            </a:pPr>
            <a:r>
              <a:rPr lang="en-US" sz="3200" dirty="0"/>
              <a:t> When </a:t>
            </a:r>
            <a:r>
              <a:rPr lang="en-US" sz="3200" b="1" dirty="0"/>
              <a:t>two verbs, objects etc. are the same</a:t>
            </a:r>
            <a:r>
              <a:rPr lang="en-US" sz="3200" dirty="0"/>
              <a:t>, it is not always the second that is left out. We may leave out the </a:t>
            </a:r>
            <a:r>
              <a:rPr lang="en-US" sz="3200" b="1" dirty="0">
                <a:solidFill>
                  <a:srgbClr val="FF0000"/>
                </a:solidFill>
              </a:rPr>
              <a:t>first</a:t>
            </a:r>
            <a:r>
              <a:rPr lang="en-US" sz="3200" dirty="0"/>
              <a:t> for clarity or simplicity.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Cats [catch mice] and dogs catch mice.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I can [go] and will go.</a:t>
            </a:r>
          </a:p>
          <a:p>
            <a:pPr marL="0" indent="0">
              <a:buNone/>
            </a:pP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643575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4D1C0-99B3-4E45-B3EF-F048425F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Ellipsis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prstClr val="black"/>
                </a:solidFill>
              </a:rPr>
              <a:t>after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and</a:t>
            </a:r>
            <a:r>
              <a:rPr lang="en-US" b="1" dirty="0">
                <a:solidFill>
                  <a:prstClr val="black"/>
                </a:solidFill>
              </a:rPr>
              <a:t>, </a:t>
            </a:r>
            <a:r>
              <a:rPr lang="en-US" b="1" dirty="0">
                <a:solidFill>
                  <a:srgbClr val="FF0000"/>
                </a:solidFill>
              </a:rPr>
              <a:t>but</a:t>
            </a:r>
            <a:r>
              <a:rPr lang="en-US" b="1" dirty="0">
                <a:solidFill>
                  <a:prstClr val="black"/>
                </a:solidFill>
              </a:rPr>
              <a:t>, </a:t>
            </a:r>
            <a:r>
              <a:rPr lang="en-US" b="1" dirty="0">
                <a:solidFill>
                  <a:srgbClr val="FF0000"/>
                </a:solidFill>
              </a:rPr>
              <a:t>or</a:t>
            </a:r>
            <a:endParaRPr lang="ro-RO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AED63-6D8D-42B9-9E61-3AA5E3640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59429"/>
            <a:ext cx="10018713" cy="48985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normal word order</a:t>
            </a:r>
          </a:p>
          <a:p>
            <a:pPr marL="0" indent="0">
              <a:buNone/>
            </a:pPr>
            <a:r>
              <a:rPr lang="en-US" sz="3200" dirty="0"/>
              <a:t> In informal speech and writing, ellipsis does not usually interrupt the normal word order of a clause. This may happen, however, in a more formal style.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Peter planned, and Jane paid for the holiday. (Less formal: Peter planned the holiday and Jane paid for it.)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Kevin likes dancing and Annie athletics. (Less formal: Kevin likes dancing and Annie likes athletics.)</a:t>
            </a:r>
          </a:p>
          <a:p>
            <a:pPr marL="0" indent="0">
              <a:buNone/>
            </a:pP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34362482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40A04-B9C9-4889-8D12-1B37D1217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Ellipsis after </a:t>
            </a:r>
            <a:r>
              <a:rPr lang="en-US" b="1" dirty="0">
                <a:solidFill>
                  <a:srgbClr val="FF0000"/>
                </a:solidFill>
              </a:rPr>
              <a:t>and</a:t>
            </a:r>
            <a:r>
              <a:rPr lang="en-US" b="1" dirty="0">
                <a:solidFill>
                  <a:prstClr val="black"/>
                </a:solidFill>
              </a:rPr>
              <a:t>, </a:t>
            </a:r>
            <a:r>
              <a:rPr lang="en-US" b="1" dirty="0">
                <a:solidFill>
                  <a:srgbClr val="FF0000"/>
                </a:solidFill>
              </a:rPr>
              <a:t>but</a:t>
            </a:r>
            <a:r>
              <a:rPr lang="en-US" b="1" dirty="0">
                <a:solidFill>
                  <a:prstClr val="black"/>
                </a:solidFill>
              </a:rPr>
              <a:t>, </a:t>
            </a:r>
            <a:r>
              <a:rPr lang="en-US" b="1" dirty="0">
                <a:solidFill>
                  <a:srgbClr val="FF0000"/>
                </a:solidFill>
              </a:rPr>
              <a:t>or</a:t>
            </a:r>
            <a:endParaRPr lang="ro-RO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1446A-46F0-41EE-BE42-81760B38C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Note: other conjunctions</a:t>
            </a:r>
          </a:p>
          <a:p>
            <a:pPr marL="0" indent="0">
              <a:buNone/>
            </a:pPr>
            <a:r>
              <a:rPr lang="en-US" sz="3200" dirty="0"/>
              <a:t>Ellipsis is not normally possible after other conjunctions.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She didn't know </a:t>
            </a:r>
            <a:r>
              <a:rPr lang="en-US" sz="3200" b="1" dirty="0">
                <a:solidFill>
                  <a:srgbClr val="00B050"/>
                </a:solidFill>
              </a:rPr>
              <a:t>where she </a:t>
            </a:r>
            <a:r>
              <a:rPr lang="en-US" sz="3200" dirty="0">
                <a:solidFill>
                  <a:srgbClr val="00B050"/>
                </a:solidFill>
              </a:rPr>
              <a:t>was when she woke up.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(NOT …</a:t>
            </a:r>
            <a:r>
              <a:rPr lang="en-US" sz="3200" strike="sngStrike" dirty="0">
                <a:solidFill>
                  <a:srgbClr val="00B050"/>
                </a:solidFill>
              </a:rPr>
              <a:t>when woke up</a:t>
            </a:r>
            <a:r>
              <a:rPr lang="en-US" sz="3200" dirty="0">
                <a:solidFill>
                  <a:srgbClr val="00B050"/>
                </a:solidFill>
              </a:rPr>
              <a:t>)</a:t>
            </a:r>
            <a:endParaRPr lang="ro-RO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5480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4414A-8F87-48B0-A8C0-970B9C26F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Ellipsis </a:t>
            </a:r>
            <a:r>
              <a:rPr lang="ro-RO" b="1" dirty="0"/>
              <a:t>at</a:t>
            </a:r>
            <a:r>
              <a:rPr lang="en-US" b="1" dirty="0"/>
              <a:t> the beginning of spoken sentences</a:t>
            </a:r>
            <a:endParaRPr lang="ro-RO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61AEE-52EE-4321-833C-1A61AEEC3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informal speech (and very informal writing) we often </a:t>
            </a:r>
            <a:r>
              <a:rPr lang="en-US" b="1" dirty="0"/>
              <a:t>drop unstressed beginnings </a:t>
            </a:r>
            <a:r>
              <a:rPr lang="en-US" dirty="0"/>
              <a:t>of sentences.</a:t>
            </a:r>
          </a:p>
          <a:p>
            <a:pPr marL="0" indent="0">
              <a:buNone/>
            </a:pPr>
            <a:r>
              <a:rPr lang="en-US" dirty="0"/>
              <a:t>This happens mainly with </a:t>
            </a:r>
            <a:r>
              <a:rPr lang="en-US" b="1" dirty="0"/>
              <a:t>articles, possessives, personal pronouns, auxiliary verbs and be, demonstratives</a:t>
            </a:r>
            <a:r>
              <a:rPr lang="en-US" dirty="0"/>
              <a:t> and introductory </a:t>
            </a:r>
            <a:r>
              <a:rPr lang="en-US" b="1" i="1" dirty="0"/>
              <a:t>there is.</a:t>
            </a:r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9759902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4B52C-C121-437B-8A84-91CDADD4D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Ellipsis of the beginning of spoken sentences</a:t>
            </a:r>
            <a:endParaRPr lang="ro-RO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5F3E7-B2C1-4820-A80E-F86BE46C2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46515"/>
            <a:ext cx="10402890" cy="44123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Coffee machine's broken. (= </a:t>
            </a:r>
            <a:r>
              <a:rPr lang="en-US" sz="2800" b="1" dirty="0">
                <a:solidFill>
                  <a:srgbClr val="00B050"/>
                </a:solidFill>
              </a:rPr>
              <a:t>'The</a:t>
            </a:r>
            <a:r>
              <a:rPr lang="en-US" sz="2800" dirty="0">
                <a:solidFill>
                  <a:srgbClr val="00B050"/>
                </a:solidFill>
              </a:rPr>
              <a:t> coffee machine ...’)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Wife’s not well. (=</a:t>
            </a:r>
            <a:r>
              <a:rPr lang="en-US" sz="2800" b="1" dirty="0">
                <a:solidFill>
                  <a:srgbClr val="00B050"/>
                </a:solidFill>
              </a:rPr>
              <a:t>'My</a:t>
            </a:r>
            <a:r>
              <a:rPr lang="en-US" sz="2800" dirty="0">
                <a:solidFill>
                  <a:srgbClr val="00B050"/>
                </a:solidFill>
              </a:rPr>
              <a:t> wife . . .’)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Need a loan?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Can't read this email? Click …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We only drop pronouns </a:t>
            </a:r>
            <a:r>
              <a:rPr lang="en-US" sz="2800" b="1" dirty="0"/>
              <a:t>before stressed words.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B050"/>
                </a:solidFill>
              </a:rPr>
              <a:t>Need</a:t>
            </a:r>
            <a:r>
              <a:rPr lang="en-US" sz="2800" dirty="0">
                <a:solidFill>
                  <a:srgbClr val="00B050"/>
                </a:solidFill>
              </a:rPr>
              <a:t> some help. </a:t>
            </a:r>
            <a:r>
              <a:rPr lang="en-US" sz="2800" b="1" dirty="0">
                <a:solidFill>
                  <a:srgbClr val="00B050"/>
                </a:solidFill>
              </a:rPr>
              <a:t>Haven't</a:t>
            </a:r>
            <a:r>
              <a:rPr lang="en-US" sz="2800" dirty="0">
                <a:solidFill>
                  <a:srgbClr val="00B050"/>
                </a:solidFill>
              </a:rPr>
              <a:t> heard. </a:t>
            </a:r>
            <a:r>
              <a:rPr lang="en-US" sz="2800" b="1" dirty="0">
                <a:solidFill>
                  <a:srgbClr val="00B050"/>
                </a:solidFill>
              </a:rPr>
              <a:t>Can't</a:t>
            </a:r>
            <a:r>
              <a:rPr lang="en-US" sz="2800" dirty="0">
                <a:solidFill>
                  <a:srgbClr val="00B050"/>
                </a:solidFill>
              </a:rPr>
              <a:t> play.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BUT NOT </a:t>
            </a:r>
            <a:r>
              <a:rPr lang="en-US" sz="2800" strike="sngStrike" dirty="0">
                <a:solidFill>
                  <a:srgbClr val="00B050"/>
                </a:solidFill>
              </a:rPr>
              <a:t>Have heard </a:t>
            </a:r>
            <a:r>
              <a:rPr lang="en-US" sz="2800" dirty="0">
                <a:solidFill>
                  <a:srgbClr val="00B050"/>
                </a:solidFill>
              </a:rPr>
              <a:t>or </a:t>
            </a:r>
            <a:r>
              <a:rPr lang="en-US" sz="2800" strike="sngStrike" dirty="0">
                <a:solidFill>
                  <a:srgbClr val="00B050"/>
                </a:solidFill>
              </a:rPr>
              <a:t>Can play </a:t>
            </a:r>
            <a:r>
              <a:rPr lang="en-US" sz="2800" dirty="0">
                <a:solidFill>
                  <a:srgbClr val="00B050"/>
                </a:solidFill>
              </a:rPr>
              <a:t>(Affirmative auxiliaries are usually unstressed.)</a:t>
            </a:r>
            <a:endParaRPr lang="ro-RO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36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1BCC35-BDCD-4AB0-AC09-9FA28397BEF8}"/>
              </a:ext>
            </a:extLst>
          </p:cNvPr>
          <p:cNvSpPr/>
          <p:nvPr/>
        </p:nvSpPr>
        <p:spPr>
          <a:xfrm>
            <a:off x="3048000" y="310583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o-RO" dirty="0">
                <a:hlinkClick r:id="rId2"/>
              </a:rPr>
              <a:t>https://dictionary.cambridge.org/grammar/british-grammar/ellipsis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fontAlgn="auto"/>
            <a:r>
              <a:rPr lang="ro-RO" b="1" cap="all" dirty="0" err="1"/>
              <a:t>uk</a:t>
            </a:r>
            <a:r>
              <a:rPr lang="ro-RO" dirty="0"/>
              <a:t> </a:t>
            </a:r>
            <a:endParaRPr lang="ro-RO" cap="all" dirty="0"/>
          </a:p>
          <a:p>
            <a:pPr fontAlgn="auto"/>
            <a:r>
              <a:rPr lang="ro-RO" dirty="0"/>
              <a:t> /</a:t>
            </a:r>
            <a:r>
              <a:rPr lang="ro-RO" dirty="0" err="1"/>
              <a:t>iˈlɪp.sɪs</a:t>
            </a:r>
            <a:r>
              <a:rPr lang="ro-RO" dirty="0"/>
              <a:t>/ </a:t>
            </a:r>
            <a:endParaRPr lang="en-US" dirty="0"/>
          </a:p>
          <a:p>
            <a:pPr fontAlgn="auto"/>
            <a:r>
              <a:rPr lang="ro-RO" b="1" cap="all" dirty="0" err="1"/>
              <a:t>us</a:t>
            </a:r>
            <a:r>
              <a:rPr lang="ro-RO" dirty="0"/>
              <a:t> </a:t>
            </a:r>
            <a:endParaRPr lang="ro-RO" cap="all" dirty="0"/>
          </a:p>
          <a:p>
            <a:r>
              <a:rPr lang="ro-RO" dirty="0"/>
              <a:t> /</a:t>
            </a:r>
            <a:r>
              <a:rPr lang="ro-RO" dirty="0" err="1"/>
              <a:t>iˈlɪp.sɪs</a:t>
            </a:r>
            <a:r>
              <a:rPr lang="ro-RO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51634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80417-4788-4DD3-8C1D-16887586E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1"/>
            <a:ext cx="9675302" cy="1005348"/>
          </a:xfrm>
        </p:spPr>
        <p:txBody>
          <a:bodyPr>
            <a:normAutofit/>
          </a:bodyPr>
          <a:lstStyle/>
          <a:p>
            <a:r>
              <a:rPr lang="en-US" sz="4800" b="1" dirty="0"/>
              <a:t>Ellipsis after auxiliaries</a:t>
            </a:r>
            <a:endParaRPr lang="ro-RO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7468-CCFA-4698-B2B4-E10B2426E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847" y="1602659"/>
            <a:ext cx="10324232" cy="48079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70C0"/>
                </a:solidFill>
              </a:rPr>
              <a:t>avoidance of repetition</a:t>
            </a:r>
          </a:p>
          <a:p>
            <a:pPr marL="0" indent="0">
              <a:buNone/>
            </a:pPr>
            <a:r>
              <a:rPr lang="en-US" sz="3200" dirty="0"/>
              <a:t>We often use just the first part of a verb phrase, instead of repeating words which have already been said or written, or which can be understood from the context.</a:t>
            </a:r>
          </a:p>
          <a:p>
            <a:pPr marL="0" indent="0">
              <a:buNone/>
            </a:pPr>
            <a:r>
              <a:rPr lang="ro-RO" sz="3200" dirty="0">
                <a:solidFill>
                  <a:srgbClr val="00B050"/>
                </a:solidFill>
              </a:rPr>
              <a:t>	</a:t>
            </a:r>
            <a:r>
              <a:rPr lang="en-US" sz="3200" dirty="0">
                <a:solidFill>
                  <a:srgbClr val="00B050"/>
                </a:solidFill>
              </a:rPr>
              <a:t>They have promised to compensate the villagers, and we </a:t>
            </a:r>
            <a:r>
              <a:rPr lang="ro-RO" sz="3200" dirty="0">
                <a:solidFill>
                  <a:srgbClr val="00B050"/>
                </a:solidFill>
              </a:rPr>
              <a:t>	</a:t>
            </a:r>
            <a:r>
              <a:rPr lang="en-US" sz="3200" dirty="0">
                <a:solidFill>
                  <a:srgbClr val="00B050"/>
                </a:solidFill>
              </a:rPr>
              <a:t>believe that they will [compensate the villagers]</a:t>
            </a:r>
          </a:p>
          <a:p>
            <a:pPr marL="0" indent="0">
              <a:buNone/>
            </a:pPr>
            <a:r>
              <a:rPr lang="en-US" sz="3200" dirty="0"/>
              <a:t>(more natural than .. . </a:t>
            </a:r>
            <a:r>
              <a:rPr lang="en-US" sz="3200" dirty="0">
                <a:solidFill>
                  <a:srgbClr val="00B050"/>
                </a:solidFill>
              </a:rPr>
              <a:t>that they will compensate the </a:t>
            </a:r>
            <a:r>
              <a:rPr lang="ro-RO" sz="3200" dirty="0">
                <a:solidFill>
                  <a:srgbClr val="00B050"/>
                </a:solidFill>
              </a:rPr>
              <a:t>	</a:t>
            </a:r>
            <a:r>
              <a:rPr lang="en-US" sz="3200" dirty="0">
                <a:solidFill>
                  <a:srgbClr val="00B050"/>
                </a:solidFill>
              </a:rPr>
              <a:t>villagers</a:t>
            </a:r>
            <a:r>
              <a:rPr lang="en-US" sz="3200" dirty="0"/>
              <a:t>.)</a:t>
            </a:r>
          </a:p>
          <a:p>
            <a:pPr marL="0" indent="0">
              <a:buNone/>
            </a:pPr>
            <a:r>
              <a:rPr lang="ro-RO" sz="3200" dirty="0">
                <a:solidFill>
                  <a:srgbClr val="00B050"/>
                </a:solidFill>
              </a:rPr>
              <a:t>	</a:t>
            </a:r>
            <a:r>
              <a:rPr lang="en-US" sz="3200" dirty="0">
                <a:solidFill>
                  <a:srgbClr val="00B050"/>
                </a:solidFill>
              </a:rPr>
              <a:t>'Is she happy?' 'I think she is [happy]`</a:t>
            </a:r>
            <a:endParaRPr lang="ro-RO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886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7BBBA-1A06-43D1-AC56-EEE56D0AB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5110" y="685800"/>
            <a:ext cx="9457914" cy="877529"/>
          </a:xfrm>
        </p:spPr>
        <p:txBody>
          <a:bodyPr/>
          <a:lstStyle/>
          <a:p>
            <a:r>
              <a:rPr lang="en-US" sz="4800" b="1" dirty="0">
                <a:solidFill>
                  <a:prstClr val="black"/>
                </a:solidFill>
              </a:rPr>
              <a:t>Ellipsis after auxiliaries</a:t>
            </a:r>
            <a:endParaRPr lang="ro-RO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7C928-7002-4622-8EC7-9E426EAE9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2057" y="1563329"/>
            <a:ext cx="10354305" cy="4997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ellipsis first </a:t>
            </a:r>
          </a:p>
          <a:p>
            <a:pPr marL="0" indent="0">
              <a:buNone/>
            </a:pPr>
            <a:r>
              <a:rPr lang="en-US" sz="2800" dirty="0"/>
              <a:t>Normally words are dropped </a:t>
            </a:r>
            <a:r>
              <a:rPr lang="en-US" sz="2800" b="1" dirty="0"/>
              <a:t>after</a:t>
            </a:r>
            <a:r>
              <a:rPr lang="en-US" sz="2800" dirty="0"/>
              <a:t> they have been used once, but it can happen the other way round if a sentence starts with a </a:t>
            </a:r>
            <a:r>
              <a:rPr lang="en-US" sz="2800" b="1" dirty="0"/>
              <a:t>conjunction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u="sng" dirty="0">
                <a:solidFill>
                  <a:srgbClr val="00B050"/>
                </a:solidFill>
              </a:rPr>
              <a:t>When</a:t>
            </a:r>
            <a:r>
              <a:rPr lang="en-US" sz="2800" dirty="0">
                <a:solidFill>
                  <a:srgbClr val="00B050"/>
                </a:solidFill>
              </a:rPr>
              <a:t> you </a:t>
            </a:r>
            <a:r>
              <a:rPr lang="en-US" sz="2800" b="1" dirty="0">
                <a:solidFill>
                  <a:srgbClr val="00B050"/>
                </a:solidFill>
              </a:rPr>
              <a:t>can</a:t>
            </a:r>
            <a:r>
              <a:rPr lang="en-US" sz="2800" dirty="0">
                <a:solidFill>
                  <a:srgbClr val="00B050"/>
                </a:solidFill>
              </a:rPr>
              <a:t> [send us a postcard], please send us a postcard.</a:t>
            </a:r>
          </a:p>
          <a:p>
            <a:pPr marL="0" indent="0">
              <a:buNone/>
            </a:pPr>
            <a:r>
              <a:rPr lang="en-US" sz="2800" u="sng" dirty="0">
                <a:solidFill>
                  <a:srgbClr val="00B050"/>
                </a:solidFill>
              </a:rPr>
              <a:t>If</a:t>
            </a:r>
            <a:r>
              <a:rPr lang="en-US" sz="2800" dirty="0">
                <a:solidFill>
                  <a:srgbClr val="00B050"/>
                </a:solidFill>
              </a:rPr>
              <a:t> I </a:t>
            </a:r>
            <a:r>
              <a:rPr lang="en-US" sz="2800" b="1" dirty="0">
                <a:solidFill>
                  <a:srgbClr val="00B050"/>
                </a:solidFill>
              </a:rPr>
              <a:t>may</a:t>
            </a:r>
            <a:r>
              <a:rPr lang="en-US" sz="2800" dirty="0">
                <a:solidFill>
                  <a:srgbClr val="00B050"/>
                </a:solidFill>
              </a:rPr>
              <a:t> [explain something to you], Id like to explain something to you.</a:t>
            </a:r>
            <a:endParaRPr lang="ro-RO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837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4F3E8-F206-46C9-A539-79F756E93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prstClr val="black"/>
                </a:solidFill>
              </a:rPr>
              <a:t>Ellipsis after auxiliaries</a:t>
            </a:r>
            <a:endParaRPr lang="ro-RO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85EEA-0B9C-41F5-ABCB-A0F6A9466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43314"/>
            <a:ext cx="10707690" cy="5181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Do</a:t>
            </a:r>
            <a:r>
              <a:rPr lang="en-US" sz="3200" dirty="0">
                <a:solidFill>
                  <a:srgbClr val="0070C0"/>
                </a:solidFill>
              </a:rPr>
              <a:t> in place of auxiliary</a:t>
            </a:r>
          </a:p>
          <a:p>
            <a:pPr marL="0" indent="0">
              <a:buNone/>
            </a:pPr>
            <a:r>
              <a:rPr lang="en-US" sz="3200" dirty="0"/>
              <a:t>When there is no auxiliary, </a:t>
            </a:r>
            <a:r>
              <a:rPr lang="en-US" sz="3200" b="1" dirty="0">
                <a:solidFill>
                  <a:srgbClr val="FF0000"/>
                </a:solidFill>
              </a:rPr>
              <a:t>DO</a:t>
            </a:r>
            <a:r>
              <a:rPr lang="en-US" sz="3200" dirty="0"/>
              <a:t> is used in ellipsis.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Does the dog eat cornflakes? He certainly </a:t>
            </a:r>
            <a:r>
              <a:rPr lang="en-US" sz="3200" dirty="0">
                <a:solidFill>
                  <a:srgbClr val="FF0000"/>
                </a:solidFill>
              </a:rPr>
              <a:t>does</a:t>
            </a:r>
            <a:r>
              <a:rPr lang="en-US" sz="3200" dirty="0">
                <a:solidFill>
                  <a:srgbClr val="00B050"/>
                </a:solidFill>
              </a:rPr>
              <a:t> [eat cornflakes].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They wanted me to tell them the truth, so I </a:t>
            </a:r>
            <a:r>
              <a:rPr lang="en-US" sz="3200" dirty="0">
                <a:solidFill>
                  <a:srgbClr val="FF0000"/>
                </a:solidFill>
              </a:rPr>
              <a:t>did</a:t>
            </a:r>
            <a:r>
              <a:rPr lang="en-US" sz="3200" dirty="0">
                <a:solidFill>
                  <a:srgbClr val="00B050"/>
                </a:solidFill>
              </a:rPr>
              <a:t> [tell them the truth]in the end.</a:t>
            </a:r>
            <a:endParaRPr lang="ro-RO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19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DE1C3-31F6-437D-B375-A3555BB63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prstClr val="black"/>
                </a:solidFill>
              </a:rPr>
              <a:t>Ellipsis after auxiliaries</a:t>
            </a:r>
            <a:br>
              <a:rPr lang="en-US" sz="4800" dirty="0">
                <a:solidFill>
                  <a:prstClr val="black"/>
                </a:solidFill>
              </a:rPr>
            </a:br>
            <a:r>
              <a:rPr lang="en-US" sz="4800" dirty="0">
                <a:solidFill>
                  <a:prstClr val="black"/>
                </a:solidFill>
              </a:rPr>
              <a:t>practice</a:t>
            </a: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E15CB-3CEE-4315-A7E2-E9E387798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104570"/>
            <a:ext cx="10972799" cy="4067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'Have you got their address?' 'I'm sure I have got their address.’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 If you can have a word with Phil, please have a word with Phil.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'The car's running badly` 'Yes, it is running badly.'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Lucy doesn’t go out much, and Sue doesn't go out much either.</a:t>
            </a:r>
            <a:endParaRPr lang="ro-RO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40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651DB-1BED-4973-9BD1-0679E63C2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/>
          <a:lstStyle/>
          <a:p>
            <a:r>
              <a:rPr lang="en-US" sz="4800" b="1" dirty="0">
                <a:solidFill>
                  <a:prstClr val="black"/>
                </a:solidFill>
              </a:rPr>
              <a:t>Ellipsis after auxiliaries</a:t>
            </a:r>
            <a:endParaRPr lang="ro-RO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D190E-20F2-4AE4-8751-B29911025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086" y="1335314"/>
            <a:ext cx="11088914" cy="5050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do so </a:t>
            </a:r>
          </a:p>
          <a:p>
            <a:pPr marL="0" indent="0">
              <a:buNone/>
            </a:pPr>
            <a:r>
              <a:rPr lang="en-US" sz="2800" dirty="0"/>
              <a:t>The slightly formal expression </a:t>
            </a:r>
            <a:r>
              <a:rPr lang="en-US" sz="2800" b="1" dirty="0"/>
              <a:t>do so </a:t>
            </a:r>
            <a:r>
              <a:rPr lang="en-US" sz="2800" dirty="0"/>
              <a:t>can replace a </a:t>
            </a:r>
            <a:r>
              <a:rPr lang="en-US" sz="2800" b="1" i="1" dirty="0"/>
              <a:t>repeated verb phrase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The government has agreed </a:t>
            </a:r>
            <a:r>
              <a:rPr lang="en-US" sz="2800" u="sng" dirty="0">
                <a:solidFill>
                  <a:srgbClr val="00B050"/>
                </a:solidFill>
              </a:rPr>
              <a:t>to raise the retirement pension</a:t>
            </a:r>
            <a:r>
              <a:rPr lang="en-US" sz="2800" dirty="0">
                <a:solidFill>
                  <a:srgbClr val="00B050"/>
                </a:solidFill>
              </a:rPr>
              <a:t>, and will </a:t>
            </a:r>
            <a:r>
              <a:rPr lang="en-US" sz="2800" b="1" dirty="0">
                <a:solidFill>
                  <a:srgbClr val="FF0000"/>
                </a:solidFill>
              </a:rPr>
              <a:t>do so </a:t>
            </a:r>
            <a:r>
              <a:rPr lang="en-US" sz="2800" dirty="0">
                <a:solidFill>
                  <a:srgbClr val="00B050"/>
                </a:solidFill>
              </a:rPr>
              <a:t>as soon as the financial situation has improved.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I need </a:t>
            </a:r>
            <a:r>
              <a:rPr lang="en-US" sz="2800" u="sng" dirty="0">
                <a:solidFill>
                  <a:srgbClr val="00B050"/>
                </a:solidFill>
              </a:rPr>
              <a:t>to speak to Anna</a:t>
            </a:r>
            <a:r>
              <a:rPr lang="en-US" sz="2800" dirty="0">
                <a:solidFill>
                  <a:srgbClr val="00B050"/>
                </a:solidFill>
              </a:rPr>
              <a:t>. I'll try to </a:t>
            </a:r>
            <a:r>
              <a:rPr lang="en-US" sz="2800" b="1" dirty="0">
                <a:solidFill>
                  <a:srgbClr val="FF0000"/>
                </a:solidFill>
              </a:rPr>
              <a:t>do so </a:t>
            </a:r>
            <a:r>
              <a:rPr lang="en-US" sz="2800" dirty="0">
                <a:solidFill>
                  <a:srgbClr val="00B050"/>
                </a:solidFill>
              </a:rPr>
              <a:t>tomorrow.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He promised </a:t>
            </a:r>
            <a:r>
              <a:rPr lang="en-US" sz="2800" u="sng" dirty="0">
                <a:solidFill>
                  <a:srgbClr val="00B050"/>
                </a:solidFill>
              </a:rPr>
              <a:t>to paint the staircase</a:t>
            </a:r>
            <a:r>
              <a:rPr lang="en-US" sz="2800" dirty="0">
                <a:solidFill>
                  <a:srgbClr val="00B050"/>
                </a:solidFill>
              </a:rPr>
              <a:t>, but he hasn't </a:t>
            </a:r>
            <a:r>
              <a:rPr lang="en-US" sz="2800" b="1" dirty="0">
                <a:solidFill>
                  <a:srgbClr val="FF0000"/>
                </a:solidFill>
              </a:rPr>
              <a:t>done so</a:t>
            </a:r>
            <a:r>
              <a:rPr lang="en-US" sz="2800" b="1" dirty="0">
                <a:solidFill>
                  <a:srgbClr val="00B050"/>
                </a:solidFill>
              </a:rPr>
              <a:t>.</a:t>
            </a:r>
            <a:endParaRPr lang="ro-RO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83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11084-8634-49B5-92E4-360E934CA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191" y="-112486"/>
            <a:ext cx="10018713" cy="1752599"/>
          </a:xfrm>
        </p:spPr>
        <p:txBody>
          <a:bodyPr/>
          <a:lstStyle/>
          <a:p>
            <a:r>
              <a:rPr lang="en-US" sz="4800" b="1" dirty="0">
                <a:solidFill>
                  <a:prstClr val="black"/>
                </a:solidFill>
              </a:rPr>
              <a:t>Ellipsis after auxiliaries</a:t>
            </a:r>
            <a:endParaRPr lang="ro-RO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C3C49-DFCA-43FF-AE79-BA7A69E3A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830" y="1422400"/>
            <a:ext cx="10842170" cy="5435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We don’t normally use </a:t>
            </a:r>
            <a:r>
              <a:rPr lang="en-US" sz="3200" b="1" dirty="0">
                <a:solidFill>
                  <a:srgbClr val="FF0000"/>
                </a:solidFill>
              </a:rPr>
              <a:t>do so </a:t>
            </a:r>
            <a:r>
              <a:rPr lang="en-US" sz="3200" dirty="0"/>
              <a:t>if we are not talking about deliberate actions by the same person.</a:t>
            </a:r>
          </a:p>
          <a:p>
            <a:pPr marL="0" indent="0">
              <a:buNone/>
            </a:pPr>
            <a:r>
              <a:rPr lang="ro-RO" sz="3200" dirty="0">
                <a:solidFill>
                  <a:srgbClr val="00B050"/>
                </a:solidFill>
              </a:rPr>
              <a:t>	</a:t>
            </a:r>
            <a:r>
              <a:rPr lang="en-US" sz="3200" dirty="0">
                <a:solidFill>
                  <a:srgbClr val="00B050"/>
                </a:solidFill>
              </a:rPr>
              <a:t>I love the saxophone, and I always </a:t>
            </a:r>
            <a:r>
              <a:rPr lang="en-US" sz="3200" b="1" dirty="0">
                <a:solidFill>
                  <a:srgbClr val="FF0000"/>
                </a:solidFill>
              </a:rPr>
              <a:t>have</a:t>
            </a:r>
            <a:r>
              <a:rPr lang="en-US" sz="3200" dirty="0">
                <a:solidFill>
                  <a:srgbClr val="00B050"/>
                </a:solidFill>
              </a:rPr>
              <a:t>, (Not... </a:t>
            </a:r>
            <a:r>
              <a:rPr lang="en-US" sz="3200" strike="sngStrike" dirty="0">
                <a:solidFill>
                  <a:srgbClr val="00B050"/>
                </a:solidFill>
              </a:rPr>
              <a:t>I always have </a:t>
            </a:r>
            <a:r>
              <a:rPr lang="ro-RO" sz="3200" strike="sngStrike" dirty="0">
                <a:solidFill>
                  <a:srgbClr val="00B050"/>
                </a:solidFill>
              </a:rPr>
              <a:t>	</a:t>
            </a:r>
            <a:r>
              <a:rPr lang="en-US" sz="3200" strike="sngStrike" dirty="0">
                <a:solidFill>
                  <a:srgbClr val="00B050"/>
                </a:solidFill>
              </a:rPr>
              <a:t>done so</a:t>
            </a:r>
            <a:r>
              <a:rPr lang="en-US" sz="3200" dirty="0">
                <a:solidFill>
                  <a:srgbClr val="00B050"/>
                </a:solidFill>
              </a:rPr>
              <a:t>: Not a deliberate (intentional) action.)</a:t>
            </a:r>
          </a:p>
          <a:p>
            <a:pPr marL="0" indent="0">
              <a:buNone/>
            </a:pPr>
            <a:r>
              <a:rPr lang="ro-RO" sz="3200" dirty="0">
                <a:solidFill>
                  <a:srgbClr val="00B050"/>
                </a:solidFill>
              </a:rPr>
              <a:t>	</a:t>
            </a:r>
            <a:r>
              <a:rPr lang="en-US" sz="3200" dirty="0">
                <a:solidFill>
                  <a:srgbClr val="00B050"/>
                </a:solidFill>
              </a:rPr>
              <a:t>Angela's taken her pilot's license, and I’d like to </a:t>
            </a:r>
            <a:r>
              <a:rPr lang="en-US" sz="3200" b="1" dirty="0">
                <a:solidFill>
                  <a:srgbClr val="FF0000"/>
                </a:solidFill>
              </a:rPr>
              <a:t>do that </a:t>
            </a:r>
            <a:r>
              <a:rPr lang="en-US" sz="3200" dirty="0">
                <a:solidFill>
                  <a:srgbClr val="00B050"/>
                </a:solidFill>
              </a:rPr>
              <a:t>too. </a:t>
            </a:r>
            <a:r>
              <a:rPr lang="ro-RO" sz="3200" dirty="0">
                <a:solidFill>
                  <a:srgbClr val="00B050"/>
                </a:solidFill>
              </a:rPr>
              <a:t>	</a:t>
            </a:r>
            <a:r>
              <a:rPr lang="en-US" sz="3200" dirty="0">
                <a:solidFill>
                  <a:srgbClr val="00B050"/>
                </a:solidFill>
              </a:rPr>
              <a:t>(Not ...</a:t>
            </a:r>
            <a:r>
              <a:rPr lang="en-US" sz="3200" strike="sngStrike" dirty="0">
                <a:solidFill>
                  <a:srgbClr val="00B050"/>
                </a:solidFill>
              </a:rPr>
              <a:t>and I’d like to do so</a:t>
            </a:r>
            <a:r>
              <a:rPr lang="en-US" sz="3200" dirty="0">
                <a:solidFill>
                  <a:srgbClr val="00B050"/>
                </a:solidFill>
              </a:rPr>
              <a:t>: Not the same person.)</a:t>
            </a:r>
          </a:p>
          <a:p>
            <a:pPr marL="0" indent="0">
              <a:buNone/>
            </a:pP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18785319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559</TotalTime>
  <Words>1561</Words>
  <Application>Microsoft Office PowerPoint</Application>
  <PresentationFormat>Widescreen</PresentationFormat>
  <Paragraphs>141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Corbel</vt:lpstr>
      <vt:lpstr>Parallax</vt:lpstr>
      <vt:lpstr>Ellipsis</vt:lpstr>
      <vt:lpstr>PowerPoint Presentation</vt:lpstr>
      <vt:lpstr>PowerPoint Presentation</vt:lpstr>
      <vt:lpstr>Ellipsis after auxiliaries</vt:lpstr>
      <vt:lpstr>Ellipsis after auxiliaries</vt:lpstr>
      <vt:lpstr>Ellipsis after auxiliaries</vt:lpstr>
      <vt:lpstr>Ellipsis after auxiliaries practice</vt:lpstr>
      <vt:lpstr>Ellipsis after auxiliaries</vt:lpstr>
      <vt:lpstr>Ellipsis after auxiliaries</vt:lpstr>
      <vt:lpstr>PowerPoint Presentation</vt:lpstr>
      <vt:lpstr>Ellipsis with infinitives</vt:lpstr>
      <vt:lpstr>Ellipsis with infinitives</vt:lpstr>
      <vt:lpstr>Ellipsis with infinitives</vt:lpstr>
      <vt:lpstr>Ellipsis with infinitives</vt:lpstr>
      <vt:lpstr>Prepare short dialogues using some of the following:</vt:lpstr>
      <vt:lpstr>Ellipsis with so and not</vt:lpstr>
      <vt:lpstr>Ellipsis with so and not</vt:lpstr>
      <vt:lpstr>Ellipsis with so and not</vt:lpstr>
      <vt:lpstr>Ellipsis with so and not</vt:lpstr>
      <vt:lpstr>Ellipsis with so and not</vt:lpstr>
      <vt:lpstr>Ellipsis with so and not</vt:lpstr>
      <vt:lpstr>Ellipsis after and, but, or</vt:lpstr>
      <vt:lpstr>Ellipsis after and, but, or</vt:lpstr>
      <vt:lpstr>Ellipsis after and, but, or</vt:lpstr>
      <vt:lpstr>Ellipsis after and, but, or</vt:lpstr>
      <vt:lpstr>Ellipsis at the beginning of spoken sentences</vt:lpstr>
      <vt:lpstr>Ellipsis of the beginning of spoken sentences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Ellipsis</dc:title>
  <dc:creator>User</dc:creator>
  <cp:lastModifiedBy>User</cp:lastModifiedBy>
  <cp:revision>98</cp:revision>
  <dcterms:created xsi:type="dcterms:W3CDTF">2022-11-17T20:33:04Z</dcterms:created>
  <dcterms:modified xsi:type="dcterms:W3CDTF">2025-11-18T21:05:52Z</dcterms:modified>
</cp:coreProperties>
</file>