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sldIdLst>
    <p:sldId id="256" r:id="rId2"/>
    <p:sldId id="258" r:id="rId3"/>
    <p:sldId id="290" r:id="rId4"/>
    <p:sldId id="274" r:id="rId5"/>
    <p:sldId id="275" r:id="rId6"/>
    <p:sldId id="276" r:id="rId7"/>
    <p:sldId id="277" r:id="rId8"/>
    <p:sldId id="278" r:id="rId9"/>
    <p:sldId id="279" r:id="rId10"/>
    <p:sldId id="259" r:id="rId11"/>
    <p:sldId id="280" r:id="rId12"/>
    <p:sldId id="281" r:id="rId13"/>
    <p:sldId id="282" r:id="rId14"/>
    <p:sldId id="283" r:id="rId15"/>
    <p:sldId id="271" r:id="rId16"/>
    <p:sldId id="284" r:id="rId17"/>
    <p:sldId id="285" r:id="rId18"/>
    <p:sldId id="286" r:id="rId19"/>
    <p:sldId id="261" r:id="rId20"/>
    <p:sldId id="287" r:id="rId21"/>
    <p:sldId id="262" r:id="rId22"/>
    <p:sldId id="265" r:id="rId23"/>
    <p:sldId id="289" r:id="rId24"/>
    <p:sldId id="288" r:id="rId25"/>
    <p:sldId id="266" r:id="rId26"/>
    <p:sldId id="267" r:id="rId27"/>
    <p:sldId id="268" r:id="rId28"/>
    <p:sldId id="272" r:id="rId29"/>
    <p:sldId id="273" r:id="rId30"/>
    <p:sldId id="270" r:id="rId31"/>
    <p:sldId id="29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57D"/>
    <a:srgbClr val="2171A7"/>
    <a:srgbClr val="1456C2"/>
    <a:srgbClr val="10459C"/>
    <a:srgbClr val="277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AEF0D-0269-40C5-BCC8-09990386F117}"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ro-RO"/>
        </a:p>
      </dgm:t>
    </dgm:pt>
    <dgm:pt modelId="{076F5C07-D742-451B-B5DC-C0AFF65BF62F}">
      <dgm:prSet phldrT="[Текст]" custT="1"/>
      <dgm:spPr>
        <a:gradFill rotWithShape="0">
          <a:gsLst>
            <a:gs pos="100000">
              <a:srgbClr val="19557D"/>
            </a:gs>
            <a:gs pos="67000">
              <a:srgbClr val="19557D"/>
            </a:gs>
          </a:gsLst>
        </a:gradFill>
      </dgm:spPr>
      <dgm:t>
        <a:bodyPr/>
        <a:lstStyle/>
        <a:p>
          <a:r>
            <a:rPr lang="ro-RO" sz="2800" b="1" noProof="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ro-RO" sz="2800" b="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Tipologie</a:t>
          </a:r>
          <a:endParaRPr lang="ro-RO" sz="28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B528B52-2EDA-409D-90B5-EB95E58A4C5C}" type="parTrans" cxnId="{0E1A6565-2E22-46F0-9ACA-2B41284AD947}">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F40582F-53EA-44A2-A4A6-AD0F12108615}" type="sibTrans" cxnId="{0E1A6565-2E22-46F0-9ACA-2B41284AD947}">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336D529-0CF0-4607-A44C-80B0ACBF8DD8}">
      <dgm:prSet phldrT="[Текст]" custT="1"/>
      <dgm:spPr>
        <a:gradFill rotWithShape="0">
          <a:gsLst>
            <a:gs pos="100000">
              <a:srgbClr val="19557D"/>
            </a:gs>
            <a:gs pos="100000">
              <a:schemeClr val="accent1">
                <a:hueOff val="0"/>
                <a:satOff val="0"/>
                <a:lumOff val="0"/>
                <a:alphaOff val="0"/>
                <a:shade val="88000"/>
                <a:lumMod val="94000"/>
              </a:schemeClr>
            </a:gs>
          </a:gsLst>
        </a:gradFill>
      </dgm:spPr>
      <dgm:t>
        <a:bodyPr/>
        <a:lstStyle/>
        <a:p>
          <a:pPr>
            <a:buFont typeface="Wingdings" panose="05000000000000000000" pitchFamily="2" charset="2"/>
            <a:buChar char="Ø"/>
          </a:pPr>
          <a:r>
            <a:rPr lang="ro-RO" sz="2000" noProof="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conflicte  interstatale declanșate printr-o declarație de război sau ultimatum; </a:t>
          </a:r>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34C41BC-6F8B-4F23-AEDF-63B6857620E5}" type="parTrans" cxnId="{DB987D47-AE5D-4C61-AEB0-923F5A95BCC2}">
      <dgm:prSet custT="1"/>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3F95ED3-AF8C-483B-B998-46C0488237B0}" type="sibTrans" cxnId="{DB987D47-AE5D-4C61-AEB0-923F5A95BCC2}">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427A1F8-F682-4A00-9513-34DA78814974}">
      <dgm:prSet phldrT="[Текст]" custT="1"/>
      <dgm:spPr>
        <a:gradFill rotWithShape="0">
          <a:gsLst>
            <a:gs pos="100000">
              <a:srgbClr val="19557D"/>
            </a:gs>
            <a:gs pos="100000">
              <a:schemeClr val="accent1">
                <a:hueOff val="0"/>
                <a:satOff val="0"/>
                <a:lumOff val="0"/>
                <a:alphaOff val="0"/>
                <a:shade val="88000"/>
                <a:lumMod val="94000"/>
              </a:schemeClr>
            </a:gs>
          </a:gsLst>
        </a:gradFill>
      </dgm:spPr>
      <dgm:t>
        <a:bodyPr/>
        <a:lstStyle/>
        <a:p>
          <a:pPr>
            <a:buFont typeface="Wingdings" panose="05000000000000000000" pitchFamily="2" charset="2"/>
            <a:buChar char="Ø"/>
          </a:pPr>
          <a:r>
            <a:rPr lang="ro-RO" sz="1800" noProof="0" dirty="0" smtClean="0">
              <a:latin typeface="Times New Roman" panose="02020603050405020304" pitchFamily="18" charset="0"/>
              <a:cs typeface="Times New Roman" panose="02020603050405020304" pitchFamily="18" charset="0"/>
            </a:rPr>
            <a:t>conflicte armate dintre două sau mai multe state, chiar dacă starea de război nu este recunoscută de unul din ele</a:t>
          </a:r>
          <a:endParaRPr lang="ro-RO" sz="18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243FC81-8DE2-480E-A5BC-3D57D2DC1113}" type="parTrans" cxnId="{F9AE1598-5E10-4B6D-BD27-0193F60170E0}">
      <dgm:prSet custT="1"/>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C3437C6-8C15-4DC1-B091-1CCF7318E109}" type="sibTrans" cxnId="{F9AE1598-5E10-4B6D-BD27-0193F60170E0}">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06F482C-539A-4A17-AF79-9F57A18F2F37}">
      <dgm:prSet custT="1"/>
      <dgm:spPr>
        <a:gradFill rotWithShape="0">
          <a:gsLst>
            <a:gs pos="100000">
              <a:srgbClr val="19557D"/>
            </a:gs>
            <a:gs pos="100000">
              <a:schemeClr val="accent1">
                <a:hueOff val="0"/>
                <a:satOff val="0"/>
                <a:lumOff val="0"/>
                <a:alphaOff val="0"/>
                <a:shade val="88000"/>
                <a:lumMod val="94000"/>
              </a:schemeClr>
            </a:gs>
          </a:gsLst>
        </a:gradFill>
      </dgm:spPr>
      <dgm:t>
        <a:bodyPr/>
        <a:lstStyle/>
        <a:p>
          <a:pPr>
            <a:buFont typeface="Wingdings" panose="05000000000000000000" pitchFamily="2" charset="2"/>
            <a:buChar char="Ø"/>
          </a:pPr>
          <a:r>
            <a:rPr lang="ro-RO" sz="1800" noProof="0" dirty="0" smtClean="0">
              <a:latin typeface="Times New Roman" panose="02020603050405020304" pitchFamily="18" charset="0"/>
              <a:cs typeface="Times New Roman" panose="02020603050405020304" pitchFamily="18" charset="0"/>
            </a:rPr>
            <a:t>rezistența  mișcărilor organizate în situații de ocupație totală sau parțială a teritoriului unui stat</a:t>
          </a:r>
          <a:endParaRPr lang="ro-RO" sz="18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37990C5-FB20-471D-86CD-DD1BDA6BC671}" type="parTrans" cxnId="{D38FD69F-0747-49FB-A50B-C1E583CCD63D}">
      <dgm:prSet custT="1"/>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771E47C-AEC5-4B5B-8BC3-5FD67547D715}" type="sibTrans" cxnId="{D38FD69F-0747-49FB-A50B-C1E583CCD63D}">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D016447-A9B7-4471-80A8-03EBA64BCAF8}">
      <dgm:prSet custT="1"/>
      <dgm:spPr>
        <a:gradFill rotWithShape="0">
          <a:gsLst>
            <a:gs pos="99000">
              <a:srgbClr val="19557D"/>
            </a:gs>
            <a:gs pos="100000">
              <a:schemeClr val="accent1">
                <a:hueOff val="0"/>
                <a:satOff val="0"/>
                <a:lumOff val="0"/>
                <a:alphaOff val="0"/>
                <a:shade val="88000"/>
                <a:lumMod val="94000"/>
              </a:schemeClr>
            </a:gs>
          </a:gsLst>
        </a:gradFill>
      </dgm:spPr>
      <dgm:t>
        <a:bodyPr/>
        <a:lstStyle/>
        <a:p>
          <a:r>
            <a:rPr lang="ro-RO" sz="2000" noProof="0" dirty="0" smtClean="0">
              <a:latin typeface="Times New Roman" panose="02020603050405020304" pitchFamily="18" charset="0"/>
              <a:cs typeface="Times New Roman" panose="02020603050405020304" pitchFamily="18" charset="0"/>
            </a:rPr>
            <a:t>lupte armate duse de entități nestatale; </a:t>
          </a:r>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374EB95-BFC0-4D31-BE7B-4352CC575A20}" type="parTrans" cxnId="{E9B2CBCE-6A3D-401A-AC1B-752C6F37BC55}">
      <dgm:prSet custT="1"/>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29C15E6-E978-4FC7-8B49-39BA1E2F0723}" type="sibTrans" cxnId="{E9B2CBCE-6A3D-401A-AC1B-752C6F37BC55}">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09D3808-9424-4252-A89A-2B2F849B0AF1}">
      <dgm:prSet custT="1"/>
      <dgm:spPr>
        <a:gradFill rotWithShape="0">
          <a:gsLst>
            <a:gs pos="100000">
              <a:srgbClr val="19557D"/>
            </a:gs>
            <a:gs pos="100000">
              <a:schemeClr val="accent1">
                <a:hueOff val="0"/>
                <a:satOff val="0"/>
                <a:lumOff val="0"/>
                <a:alphaOff val="0"/>
                <a:shade val="88000"/>
                <a:lumMod val="94000"/>
              </a:schemeClr>
            </a:gs>
          </a:gsLst>
        </a:gradFill>
      </dgm:spPr>
      <dgm:t>
        <a:bodyPr/>
        <a:lstStyle/>
        <a:p>
          <a:pPr>
            <a:buFont typeface="Wingdings" panose="05000000000000000000" pitchFamily="2" charset="2"/>
            <a:buChar char="Ø"/>
          </a:pPr>
          <a:r>
            <a:rPr lang="ro-RO" sz="1800" noProof="0" dirty="0" smtClean="0">
              <a:latin typeface="Times New Roman" panose="02020603050405020304" pitchFamily="18" charset="0"/>
              <a:cs typeface="Times New Roman" panose="02020603050405020304" pitchFamily="18" charset="0"/>
            </a:rPr>
            <a:t>războaie de eliberare națională duse de mișcări de eliberare împotriva dominațiilor coloniale;</a:t>
          </a:r>
          <a:endParaRPr lang="ro-RO" sz="18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97E3ED0-329B-49A7-8A21-063999BF6EA8}" type="parTrans" cxnId="{253BB4C3-001A-430C-AB7C-ED0F59E19A3A}">
      <dgm:prSet custT="1"/>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CB01688-34A1-4750-A452-FE57801838B3}" type="sibTrans" cxnId="{253BB4C3-001A-430C-AB7C-ED0F59E19A3A}">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0C5EF40-3AB9-4ED8-9733-BD8072C8186E}">
      <dgm:prSet custT="1"/>
      <dgm:spPr>
        <a:gradFill rotWithShape="0">
          <a:gsLst>
            <a:gs pos="100000">
              <a:srgbClr val="19557D"/>
            </a:gs>
            <a:gs pos="100000">
              <a:schemeClr val="accent1">
                <a:hueOff val="0"/>
                <a:satOff val="0"/>
                <a:lumOff val="0"/>
                <a:alphaOff val="0"/>
                <a:shade val="88000"/>
                <a:lumMod val="94000"/>
              </a:schemeClr>
            </a:gs>
          </a:gsLst>
        </a:gradFill>
      </dgm:spPr>
      <dgm:t>
        <a:bodyPr/>
        <a:lstStyle/>
        <a:p>
          <a:r>
            <a:rPr lang="ro-RO" sz="1800" noProof="0" dirty="0" smtClean="0">
              <a:latin typeface="Times New Roman" panose="02020603050405020304" pitchFamily="18" charset="0"/>
              <a:cs typeface="Times New Roman" panose="02020603050405020304" pitchFamily="18" charset="0"/>
            </a:rPr>
            <a:t>lupta popoarelor aflate sub regim de ocupație împotriva puterii ocupante;</a:t>
          </a:r>
          <a:endParaRPr lang="ro-RO" sz="18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D3E6C72-B07F-4175-8745-0B3F317FBAF6}" type="sibTrans" cxnId="{B4018500-1DA1-4FA4-A0CE-6B78C1C1C964}">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272C3E3-36D8-431B-9F54-F2CF1BE1687D}" type="parTrans" cxnId="{B4018500-1DA1-4FA4-A0CE-6B78C1C1C964}">
      <dgm:prSet custT="1"/>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0D600AB-144A-4C98-BD5C-8E7509691DD6}">
      <dgm:prSet/>
      <dgm:spPr>
        <a:gradFill rotWithShape="0">
          <a:gsLst>
            <a:gs pos="100000">
              <a:srgbClr val="19557D"/>
            </a:gs>
            <a:gs pos="100000">
              <a:schemeClr val="accent1">
                <a:hueOff val="0"/>
                <a:satOff val="0"/>
                <a:lumOff val="0"/>
                <a:alphaOff val="0"/>
                <a:shade val="88000"/>
                <a:lumMod val="94000"/>
              </a:schemeClr>
            </a:gs>
          </a:gsLst>
        </a:gradFill>
      </dgm:spPr>
      <dgm:t>
        <a:bodyPr/>
        <a:lstStyle/>
        <a:p>
          <a:r>
            <a:rPr lang="en-US" dirty="0" err="1" smtClean="0"/>
            <a:t>lupte</a:t>
          </a:r>
          <a:r>
            <a:rPr lang="en-US" dirty="0" smtClean="0"/>
            <a:t> </a:t>
          </a:r>
          <a:r>
            <a:rPr lang="en-US" dirty="0" err="1" smtClean="0"/>
            <a:t>duse</a:t>
          </a:r>
          <a:r>
            <a:rPr lang="en-US" dirty="0" smtClean="0"/>
            <a:t> de </a:t>
          </a:r>
          <a:r>
            <a:rPr lang="en-US" dirty="0" err="1" smtClean="0"/>
            <a:t>populaţiile</a:t>
          </a:r>
          <a:r>
            <a:rPr lang="en-US" dirty="0" smtClean="0"/>
            <a:t> </a:t>
          </a:r>
          <a:r>
            <a:rPr lang="en-US" dirty="0" err="1" smtClean="0"/>
            <a:t>majoritare</a:t>
          </a:r>
          <a:r>
            <a:rPr lang="en-US" dirty="0" smtClean="0"/>
            <a:t> </a:t>
          </a:r>
          <a:r>
            <a:rPr lang="en-US" dirty="0" err="1" smtClean="0"/>
            <a:t>dintr</a:t>
          </a:r>
          <a:r>
            <a:rPr lang="en-US" dirty="0" smtClean="0"/>
            <a:t>-un stat </a:t>
          </a:r>
          <a:r>
            <a:rPr lang="en-US" dirty="0" err="1" smtClean="0"/>
            <a:t>împotriva</a:t>
          </a:r>
          <a:r>
            <a:rPr lang="en-US" dirty="0" smtClean="0"/>
            <a:t> </a:t>
          </a:r>
          <a:r>
            <a:rPr lang="en-US" dirty="0" err="1" smtClean="0"/>
            <a:t>regimurilor</a:t>
          </a:r>
          <a:r>
            <a:rPr lang="en-US" dirty="0" smtClean="0"/>
            <a:t> </a:t>
          </a:r>
          <a:r>
            <a:rPr lang="en-US" dirty="0" err="1" smtClean="0"/>
            <a:t>rasiste</a:t>
          </a:r>
          <a:endParaRPr lang="ro-RO"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420DD44-67E5-45A1-9EF2-858709DB8416}" type="parTrans" cxnId="{F2D2CF57-190A-4590-9A30-026342470809}">
      <dgm:prSet/>
      <dgm:spPr/>
      <dgm:t>
        <a:bodyPr/>
        <a:lstStyle/>
        <a:p>
          <a:endParaRPr lang="en-US"/>
        </a:p>
      </dgm:t>
    </dgm:pt>
    <dgm:pt modelId="{3769AF7E-D22D-437C-9E5B-11E217D1E33B}" type="sibTrans" cxnId="{F2D2CF57-190A-4590-9A30-026342470809}">
      <dgm:prSet/>
      <dgm:spPr/>
      <dgm:t>
        <a:bodyPr/>
        <a:lstStyle/>
        <a:p>
          <a:endParaRPr lang="en-US"/>
        </a:p>
      </dgm:t>
    </dgm:pt>
    <dgm:pt modelId="{BF082464-1933-4212-A09E-D69B436EB4D9}" type="pres">
      <dgm:prSet presAssocID="{B7FAEF0D-0269-40C5-BCC8-09990386F117}" presName="diagram" presStyleCnt="0">
        <dgm:presLayoutVars>
          <dgm:chPref val="1"/>
          <dgm:dir/>
          <dgm:animOne val="branch"/>
          <dgm:animLvl val="lvl"/>
          <dgm:resizeHandles val="exact"/>
        </dgm:presLayoutVars>
      </dgm:prSet>
      <dgm:spPr/>
      <dgm:t>
        <a:bodyPr/>
        <a:lstStyle/>
        <a:p>
          <a:endParaRPr lang="en-US"/>
        </a:p>
      </dgm:t>
    </dgm:pt>
    <dgm:pt modelId="{D1C5A8A5-7A74-4CE0-9538-6D83C3D49005}" type="pres">
      <dgm:prSet presAssocID="{076F5C07-D742-451B-B5DC-C0AFF65BF62F}" presName="root1" presStyleCnt="0"/>
      <dgm:spPr/>
    </dgm:pt>
    <dgm:pt modelId="{6E4DE7AC-2FE8-41B4-A529-294571B7DCDD}" type="pres">
      <dgm:prSet presAssocID="{076F5C07-D742-451B-B5DC-C0AFF65BF62F}" presName="LevelOneTextNode" presStyleLbl="node0" presStyleIdx="0" presStyleCnt="2" custScaleX="147891" custLinFactNeighborX="-5906" custLinFactNeighborY="-9889">
        <dgm:presLayoutVars>
          <dgm:chPref val="3"/>
        </dgm:presLayoutVars>
      </dgm:prSet>
      <dgm:spPr/>
      <dgm:t>
        <a:bodyPr/>
        <a:lstStyle/>
        <a:p>
          <a:endParaRPr lang="en-US"/>
        </a:p>
      </dgm:t>
    </dgm:pt>
    <dgm:pt modelId="{EEEF854A-67B8-47A1-8519-253EB2816F19}" type="pres">
      <dgm:prSet presAssocID="{076F5C07-D742-451B-B5DC-C0AFF65BF62F}" presName="level2hierChild" presStyleCnt="0"/>
      <dgm:spPr/>
    </dgm:pt>
    <dgm:pt modelId="{584A94D7-C560-4ED4-8A29-F4C7AC111184}" type="pres">
      <dgm:prSet presAssocID="{D34C41BC-6F8B-4F23-AEDF-63B6857620E5}" presName="conn2-1" presStyleLbl="parChTrans1D2" presStyleIdx="0" presStyleCnt="6"/>
      <dgm:spPr/>
      <dgm:t>
        <a:bodyPr/>
        <a:lstStyle/>
        <a:p>
          <a:endParaRPr lang="en-US"/>
        </a:p>
      </dgm:t>
    </dgm:pt>
    <dgm:pt modelId="{F3624FE7-A850-413B-9A3F-13593F05C06F}" type="pres">
      <dgm:prSet presAssocID="{D34C41BC-6F8B-4F23-AEDF-63B6857620E5}" presName="connTx" presStyleLbl="parChTrans1D2" presStyleIdx="0" presStyleCnt="6"/>
      <dgm:spPr/>
      <dgm:t>
        <a:bodyPr/>
        <a:lstStyle/>
        <a:p>
          <a:endParaRPr lang="en-US"/>
        </a:p>
      </dgm:t>
    </dgm:pt>
    <dgm:pt modelId="{3C7D8D07-E1C7-4DA8-9D72-426D9ECE1212}" type="pres">
      <dgm:prSet presAssocID="{B336D529-0CF0-4607-A44C-80B0ACBF8DD8}" presName="root2" presStyleCnt="0"/>
      <dgm:spPr/>
    </dgm:pt>
    <dgm:pt modelId="{D970282E-E7B2-4B75-9937-686D4C00205B}" type="pres">
      <dgm:prSet presAssocID="{B336D529-0CF0-4607-A44C-80B0ACBF8DD8}" presName="LevelTwoTextNode" presStyleLbl="node2" presStyleIdx="0" presStyleCnt="6" custScaleX="295313" custScaleY="158587" custLinFactNeighborX="25078" custLinFactNeighborY="1720">
        <dgm:presLayoutVars>
          <dgm:chPref val="3"/>
        </dgm:presLayoutVars>
      </dgm:prSet>
      <dgm:spPr/>
      <dgm:t>
        <a:bodyPr/>
        <a:lstStyle/>
        <a:p>
          <a:endParaRPr lang="en-US"/>
        </a:p>
      </dgm:t>
    </dgm:pt>
    <dgm:pt modelId="{35134752-E651-49F9-A1A8-83BD0190B633}" type="pres">
      <dgm:prSet presAssocID="{B336D529-0CF0-4607-A44C-80B0ACBF8DD8}" presName="level3hierChild" presStyleCnt="0"/>
      <dgm:spPr/>
    </dgm:pt>
    <dgm:pt modelId="{0F8ADDC6-E05D-4AB0-A812-BD4C89FD744B}" type="pres">
      <dgm:prSet presAssocID="{E243FC81-8DE2-480E-A5BC-3D57D2DC1113}" presName="conn2-1" presStyleLbl="parChTrans1D2" presStyleIdx="1" presStyleCnt="6"/>
      <dgm:spPr/>
      <dgm:t>
        <a:bodyPr/>
        <a:lstStyle/>
        <a:p>
          <a:endParaRPr lang="en-US"/>
        </a:p>
      </dgm:t>
    </dgm:pt>
    <dgm:pt modelId="{445E5790-9C07-4A72-8711-0A1E024CB116}" type="pres">
      <dgm:prSet presAssocID="{E243FC81-8DE2-480E-A5BC-3D57D2DC1113}" presName="connTx" presStyleLbl="parChTrans1D2" presStyleIdx="1" presStyleCnt="6"/>
      <dgm:spPr/>
      <dgm:t>
        <a:bodyPr/>
        <a:lstStyle/>
        <a:p>
          <a:endParaRPr lang="en-US"/>
        </a:p>
      </dgm:t>
    </dgm:pt>
    <dgm:pt modelId="{57045F71-D62A-4A41-A5F6-6843DF751158}" type="pres">
      <dgm:prSet presAssocID="{5427A1F8-F682-4A00-9513-34DA78814974}" presName="root2" presStyleCnt="0"/>
      <dgm:spPr/>
    </dgm:pt>
    <dgm:pt modelId="{098B48A1-A3E6-4DDC-9220-73C351473168}" type="pres">
      <dgm:prSet presAssocID="{5427A1F8-F682-4A00-9513-34DA78814974}" presName="LevelTwoTextNode" presStyleLbl="node2" presStyleIdx="1" presStyleCnt="6" custScaleX="290151" custLinFactNeighborX="25941" custLinFactNeighborY="-1723">
        <dgm:presLayoutVars>
          <dgm:chPref val="3"/>
        </dgm:presLayoutVars>
      </dgm:prSet>
      <dgm:spPr/>
      <dgm:t>
        <a:bodyPr/>
        <a:lstStyle/>
        <a:p>
          <a:endParaRPr lang="en-US"/>
        </a:p>
      </dgm:t>
    </dgm:pt>
    <dgm:pt modelId="{2E050D21-895A-4672-9260-C62ACD0A4D88}" type="pres">
      <dgm:prSet presAssocID="{5427A1F8-F682-4A00-9513-34DA78814974}" presName="level3hierChild" presStyleCnt="0"/>
      <dgm:spPr/>
    </dgm:pt>
    <dgm:pt modelId="{1C1F5CB3-AE3B-4970-8DF8-859056A3CB4D}" type="pres">
      <dgm:prSet presAssocID="{D37990C5-FB20-471D-86CD-DD1BDA6BC671}" presName="conn2-1" presStyleLbl="parChTrans1D2" presStyleIdx="2" presStyleCnt="6"/>
      <dgm:spPr/>
      <dgm:t>
        <a:bodyPr/>
        <a:lstStyle/>
        <a:p>
          <a:endParaRPr lang="en-US"/>
        </a:p>
      </dgm:t>
    </dgm:pt>
    <dgm:pt modelId="{4ECE4152-C8FB-4541-883F-E8A721DD0275}" type="pres">
      <dgm:prSet presAssocID="{D37990C5-FB20-471D-86CD-DD1BDA6BC671}" presName="connTx" presStyleLbl="parChTrans1D2" presStyleIdx="2" presStyleCnt="6"/>
      <dgm:spPr/>
      <dgm:t>
        <a:bodyPr/>
        <a:lstStyle/>
        <a:p>
          <a:endParaRPr lang="en-US"/>
        </a:p>
      </dgm:t>
    </dgm:pt>
    <dgm:pt modelId="{21BC17DF-D7C5-471C-9C5E-D2DA80083313}" type="pres">
      <dgm:prSet presAssocID="{506F482C-539A-4A17-AF79-9F57A18F2F37}" presName="root2" presStyleCnt="0"/>
      <dgm:spPr/>
    </dgm:pt>
    <dgm:pt modelId="{AC6BBA9B-84B3-4A4D-A8BD-606E5297E5A0}" type="pres">
      <dgm:prSet presAssocID="{506F482C-539A-4A17-AF79-9F57A18F2F37}" presName="LevelTwoTextNode" presStyleLbl="node2" presStyleIdx="2" presStyleCnt="6" custScaleX="291876" custLinFactNeighborX="23357" custLinFactNeighborY="-2399">
        <dgm:presLayoutVars>
          <dgm:chPref val="3"/>
        </dgm:presLayoutVars>
      </dgm:prSet>
      <dgm:spPr/>
      <dgm:t>
        <a:bodyPr/>
        <a:lstStyle/>
        <a:p>
          <a:endParaRPr lang="en-US"/>
        </a:p>
      </dgm:t>
    </dgm:pt>
    <dgm:pt modelId="{9AA5692A-44F3-4AC4-B1BD-7F89A91F3ED4}" type="pres">
      <dgm:prSet presAssocID="{506F482C-539A-4A17-AF79-9F57A18F2F37}" presName="level3hierChild" presStyleCnt="0"/>
      <dgm:spPr/>
    </dgm:pt>
    <dgm:pt modelId="{5CC9D8D6-439B-410A-97C7-4EEDC646DA7B}" type="pres">
      <dgm:prSet presAssocID="{A374EB95-BFC0-4D31-BE7B-4352CC575A20}" presName="conn2-1" presStyleLbl="parChTrans1D2" presStyleIdx="3" presStyleCnt="6"/>
      <dgm:spPr/>
      <dgm:t>
        <a:bodyPr/>
        <a:lstStyle/>
        <a:p>
          <a:endParaRPr lang="en-US"/>
        </a:p>
      </dgm:t>
    </dgm:pt>
    <dgm:pt modelId="{930ECB44-AFF6-4133-AD2D-16BA463BA74C}" type="pres">
      <dgm:prSet presAssocID="{A374EB95-BFC0-4D31-BE7B-4352CC575A20}" presName="connTx" presStyleLbl="parChTrans1D2" presStyleIdx="3" presStyleCnt="6"/>
      <dgm:spPr/>
      <dgm:t>
        <a:bodyPr/>
        <a:lstStyle/>
        <a:p>
          <a:endParaRPr lang="en-US"/>
        </a:p>
      </dgm:t>
    </dgm:pt>
    <dgm:pt modelId="{F8090576-BE71-4864-89E3-F8CB905DF882}" type="pres">
      <dgm:prSet presAssocID="{5D016447-A9B7-4471-80A8-03EBA64BCAF8}" presName="root2" presStyleCnt="0"/>
      <dgm:spPr/>
    </dgm:pt>
    <dgm:pt modelId="{9D00458B-1BB4-413B-AE0B-3EDFFF185D4E}" type="pres">
      <dgm:prSet presAssocID="{5D016447-A9B7-4471-80A8-03EBA64BCAF8}" presName="LevelTwoTextNode" presStyleLbl="node2" presStyleIdx="3" presStyleCnt="6" custScaleX="290153" custLinFactNeighborX="22497" custLinFactNeighborY="-3441">
        <dgm:presLayoutVars>
          <dgm:chPref val="3"/>
        </dgm:presLayoutVars>
      </dgm:prSet>
      <dgm:spPr/>
      <dgm:t>
        <a:bodyPr/>
        <a:lstStyle/>
        <a:p>
          <a:endParaRPr lang="en-US"/>
        </a:p>
      </dgm:t>
    </dgm:pt>
    <dgm:pt modelId="{0ACF074B-A217-4141-B5B2-EBE786517842}" type="pres">
      <dgm:prSet presAssocID="{5D016447-A9B7-4471-80A8-03EBA64BCAF8}" presName="level3hierChild" presStyleCnt="0"/>
      <dgm:spPr/>
    </dgm:pt>
    <dgm:pt modelId="{04AF0C14-F2F3-48B4-9962-037A899A2ADD}" type="pres">
      <dgm:prSet presAssocID="{D97E3ED0-329B-49A7-8A21-063999BF6EA8}" presName="conn2-1" presStyleLbl="parChTrans1D2" presStyleIdx="4" presStyleCnt="6"/>
      <dgm:spPr/>
      <dgm:t>
        <a:bodyPr/>
        <a:lstStyle/>
        <a:p>
          <a:endParaRPr lang="en-US"/>
        </a:p>
      </dgm:t>
    </dgm:pt>
    <dgm:pt modelId="{2A2FEBBB-5FAB-4404-8117-E85819B4692B}" type="pres">
      <dgm:prSet presAssocID="{D97E3ED0-329B-49A7-8A21-063999BF6EA8}" presName="connTx" presStyleLbl="parChTrans1D2" presStyleIdx="4" presStyleCnt="6"/>
      <dgm:spPr/>
      <dgm:t>
        <a:bodyPr/>
        <a:lstStyle/>
        <a:p>
          <a:endParaRPr lang="en-US"/>
        </a:p>
      </dgm:t>
    </dgm:pt>
    <dgm:pt modelId="{E39B7C81-5B5A-43C4-BB60-076BE9BE9E93}" type="pres">
      <dgm:prSet presAssocID="{309D3808-9424-4252-A89A-2B2F849B0AF1}" presName="root2" presStyleCnt="0"/>
      <dgm:spPr/>
    </dgm:pt>
    <dgm:pt modelId="{D4EDB216-F087-4095-813A-DCDC44366B07}" type="pres">
      <dgm:prSet presAssocID="{309D3808-9424-4252-A89A-2B2F849B0AF1}" presName="LevelTwoTextNode" presStyleLbl="node2" presStyleIdx="4" presStyleCnt="6" custScaleX="291870" custLinFactNeighborX="21634" custLinFactNeighborY="-5163">
        <dgm:presLayoutVars>
          <dgm:chPref val="3"/>
        </dgm:presLayoutVars>
      </dgm:prSet>
      <dgm:spPr/>
      <dgm:t>
        <a:bodyPr/>
        <a:lstStyle/>
        <a:p>
          <a:endParaRPr lang="en-US"/>
        </a:p>
      </dgm:t>
    </dgm:pt>
    <dgm:pt modelId="{7B8302D0-B121-4904-B85C-3E3F45144AD5}" type="pres">
      <dgm:prSet presAssocID="{309D3808-9424-4252-A89A-2B2F849B0AF1}" presName="level3hierChild" presStyleCnt="0"/>
      <dgm:spPr/>
    </dgm:pt>
    <dgm:pt modelId="{4285522C-3B1D-4BC9-90EF-FC337DD97D32}" type="pres">
      <dgm:prSet presAssocID="{A272C3E3-36D8-431B-9F54-F2CF1BE1687D}" presName="conn2-1" presStyleLbl="parChTrans1D2" presStyleIdx="5" presStyleCnt="6"/>
      <dgm:spPr/>
      <dgm:t>
        <a:bodyPr/>
        <a:lstStyle/>
        <a:p>
          <a:endParaRPr lang="en-US"/>
        </a:p>
      </dgm:t>
    </dgm:pt>
    <dgm:pt modelId="{9D85AF3B-A81A-496E-B50B-C668A68DE3FF}" type="pres">
      <dgm:prSet presAssocID="{A272C3E3-36D8-431B-9F54-F2CF1BE1687D}" presName="connTx" presStyleLbl="parChTrans1D2" presStyleIdx="5" presStyleCnt="6"/>
      <dgm:spPr/>
      <dgm:t>
        <a:bodyPr/>
        <a:lstStyle/>
        <a:p>
          <a:endParaRPr lang="en-US"/>
        </a:p>
      </dgm:t>
    </dgm:pt>
    <dgm:pt modelId="{0D9C575C-2158-4B7E-BED5-A30195D65F90}" type="pres">
      <dgm:prSet presAssocID="{D0C5EF40-3AB9-4ED8-9733-BD8072C8186E}" presName="root2" presStyleCnt="0"/>
      <dgm:spPr/>
    </dgm:pt>
    <dgm:pt modelId="{45F9438C-8BA4-4D05-9B1E-5DA92B309838}" type="pres">
      <dgm:prSet presAssocID="{D0C5EF40-3AB9-4ED8-9733-BD8072C8186E}" presName="LevelTwoTextNode" presStyleLbl="node2" presStyleIdx="5" presStyleCnt="6" custScaleX="297821" custLinFactNeighborX="20774" custLinFactNeighborY="1142">
        <dgm:presLayoutVars>
          <dgm:chPref val="3"/>
        </dgm:presLayoutVars>
      </dgm:prSet>
      <dgm:spPr/>
      <dgm:t>
        <a:bodyPr/>
        <a:lstStyle/>
        <a:p>
          <a:endParaRPr lang="en-US"/>
        </a:p>
      </dgm:t>
    </dgm:pt>
    <dgm:pt modelId="{BF8ECE1A-2D9A-4307-9E6A-476B471A4DC2}" type="pres">
      <dgm:prSet presAssocID="{D0C5EF40-3AB9-4ED8-9733-BD8072C8186E}" presName="level3hierChild" presStyleCnt="0"/>
      <dgm:spPr/>
    </dgm:pt>
    <dgm:pt modelId="{9566E839-07FC-4C9E-A911-51108F271AAD}" type="pres">
      <dgm:prSet presAssocID="{C0D600AB-144A-4C98-BD5C-8E7509691DD6}" presName="root1" presStyleCnt="0"/>
      <dgm:spPr/>
    </dgm:pt>
    <dgm:pt modelId="{7A0AD65F-1351-49C7-A2A9-4840D9B5FD6B}" type="pres">
      <dgm:prSet presAssocID="{C0D600AB-144A-4C98-BD5C-8E7509691DD6}" presName="LevelOneTextNode" presStyleLbl="node0" presStyleIdx="1" presStyleCnt="2" custScaleX="297821" custLinFactX="100000" custLinFactNeighborX="119412" custLinFactNeighborY="4832">
        <dgm:presLayoutVars>
          <dgm:chPref val="3"/>
        </dgm:presLayoutVars>
      </dgm:prSet>
      <dgm:spPr/>
      <dgm:t>
        <a:bodyPr/>
        <a:lstStyle/>
        <a:p>
          <a:endParaRPr lang="en-US"/>
        </a:p>
      </dgm:t>
    </dgm:pt>
    <dgm:pt modelId="{DFE9CDBE-7294-49DC-A37C-00EEB1F7E579}" type="pres">
      <dgm:prSet presAssocID="{C0D600AB-144A-4C98-BD5C-8E7509691DD6}" presName="level2hierChild" presStyleCnt="0"/>
      <dgm:spPr/>
    </dgm:pt>
  </dgm:ptLst>
  <dgm:cxnLst>
    <dgm:cxn modelId="{E1725731-D0C0-4EC7-82A3-68BFDC1C81DB}" type="presOf" srcId="{5D016447-A9B7-4471-80A8-03EBA64BCAF8}" destId="{9D00458B-1BB4-413B-AE0B-3EDFFF185D4E}" srcOrd="0" destOrd="0" presId="urn:microsoft.com/office/officeart/2005/8/layout/hierarchy2"/>
    <dgm:cxn modelId="{DB987D47-AE5D-4C61-AEB0-923F5A95BCC2}" srcId="{076F5C07-D742-451B-B5DC-C0AFF65BF62F}" destId="{B336D529-0CF0-4607-A44C-80B0ACBF8DD8}" srcOrd="0" destOrd="0" parTransId="{D34C41BC-6F8B-4F23-AEDF-63B6857620E5}" sibTransId="{03F95ED3-AF8C-483B-B998-46C0488237B0}"/>
    <dgm:cxn modelId="{DE946677-17C1-40AD-BCC1-4B9DDD9458E5}" type="presOf" srcId="{E243FC81-8DE2-480E-A5BC-3D57D2DC1113}" destId="{445E5790-9C07-4A72-8711-0A1E024CB116}" srcOrd="1" destOrd="0" presId="urn:microsoft.com/office/officeart/2005/8/layout/hierarchy2"/>
    <dgm:cxn modelId="{222E7AF7-6D36-4278-B383-EE118632B019}" type="presOf" srcId="{A272C3E3-36D8-431B-9F54-F2CF1BE1687D}" destId="{9D85AF3B-A81A-496E-B50B-C668A68DE3FF}" srcOrd="1" destOrd="0" presId="urn:microsoft.com/office/officeart/2005/8/layout/hierarchy2"/>
    <dgm:cxn modelId="{0E1A6565-2E22-46F0-9ACA-2B41284AD947}" srcId="{B7FAEF0D-0269-40C5-BCC8-09990386F117}" destId="{076F5C07-D742-451B-B5DC-C0AFF65BF62F}" srcOrd="0" destOrd="0" parTransId="{FB528B52-2EDA-409D-90B5-EB95E58A4C5C}" sibTransId="{2F40582F-53EA-44A2-A4A6-AD0F12108615}"/>
    <dgm:cxn modelId="{F2D2CF57-190A-4590-9A30-026342470809}" srcId="{B7FAEF0D-0269-40C5-BCC8-09990386F117}" destId="{C0D600AB-144A-4C98-BD5C-8E7509691DD6}" srcOrd="1" destOrd="0" parTransId="{A420DD44-67E5-45A1-9EF2-858709DB8416}" sibTransId="{3769AF7E-D22D-437C-9E5B-11E217D1E33B}"/>
    <dgm:cxn modelId="{7FCC13EA-6B0A-4F98-834F-154A2F5F2BD2}" type="presOf" srcId="{309D3808-9424-4252-A89A-2B2F849B0AF1}" destId="{D4EDB216-F087-4095-813A-DCDC44366B07}" srcOrd="0" destOrd="0" presId="urn:microsoft.com/office/officeart/2005/8/layout/hierarchy2"/>
    <dgm:cxn modelId="{53ABE4DC-1210-4793-8454-32FAF22F8BB2}" type="presOf" srcId="{076F5C07-D742-451B-B5DC-C0AFF65BF62F}" destId="{6E4DE7AC-2FE8-41B4-A529-294571B7DCDD}" srcOrd="0" destOrd="0" presId="urn:microsoft.com/office/officeart/2005/8/layout/hierarchy2"/>
    <dgm:cxn modelId="{5EDA3243-F86F-4904-8710-33CCA0321D26}" type="presOf" srcId="{D97E3ED0-329B-49A7-8A21-063999BF6EA8}" destId="{04AF0C14-F2F3-48B4-9962-037A899A2ADD}" srcOrd="0" destOrd="0" presId="urn:microsoft.com/office/officeart/2005/8/layout/hierarchy2"/>
    <dgm:cxn modelId="{D38FD69F-0747-49FB-A50B-C1E583CCD63D}" srcId="{076F5C07-D742-451B-B5DC-C0AFF65BF62F}" destId="{506F482C-539A-4A17-AF79-9F57A18F2F37}" srcOrd="2" destOrd="0" parTransId="{D37990C5-FB20-471D-86CD-DD1BDA6BC671}" sibTransId="{7771E47C-AEC5-4B5B-8BC3-5FD67547D715}"/>
    <dgm:cxn modelId="{699C391D-34AB-4A05-9F63-6397641C1C64}" type="presOf" srcId="{D37990C5-FB20-471D-86CD-DD1BDA6BC671}" destId="{1C1F5CB3-AE3B-4970-8DF8-859056A3CB4D}" srcOrd="0" destOrd="0" presId="urn:microsoft.com/office/officeart/2005/8/layout/hierarchy2"/>
    <dgm:cxn modelId="{A04A3639-96D9-4B85-B032-267BA9FBA19A}" type="presOf" srcId="{5427A1F8-F682-4A00-9513-34DA78814974}" destId="{098B48A1-A3E6-4DDC-9220-73C351473168}" srcOrd="0" destOrd="0" presId="urn:microsoft.com/office/officeart/2005/8/layout/hierarchy2"/>
    <dgm:cxn modelId="{0E1A251D-D40C-4CFA-B7A3-CC1CA91D9B85}" type="presOf" srcId="{D37990C5-FB20-471D-86CD-DD1BDA6BC671}" destId="{4ECE4152-C8FB-4541-883F-E8A721DD0275}" srcOrd="1" destOrd="0" presId="urn:microsoft.com/office/officeart/2005/8/layout/hierarchy2"/>
    <dgm:cxn modelId="{97141876-D6F5-4D3E-9115-234BB3EFCBCA}" type="presOf" srcId="{A272C3E3-36D8-431B-9F54-F2CF1BE1687D}" destId="{4285522C-3B1D-4BC9-90EF-FC337DD97D32}" srcOrd="0" destOrd="0" presId="urn:microsoft.com/office/officeart/2005/8/layout/hierarchy2"/>
    <dgm:cxn modelId="{253BB4C3-001A-430C-AB7C-ED0F59E19A3A}" srcId="{076F5C07-D742-451B-B5DC-C0AFF65BF62F}" destId="{309D3808-9424-4252-A89A-2B2F849B0AF1}" srcOrd="4" destOrd="0" parTransId="{D97E3ED0-329B-49A7-8A21-063999BF6EA8}" sibTransId="{DCB01688-34A1-4750-A452-FE57801838B3}"/>
    <dgm:cxn modelId="{F9AE1598-5E10-4B6D-BD27-0193F60170E0}" srcId="{076F5C07-D742-451B-B5DC-C0AFF65BF62F}" destId="{5427A1F8-F682-4A00-9513-34DA78814974}" srcOrd="1" destOrd="0" parTransId="{E243FC81-8DE2-480E-A5BC-3D57D2DC1113}" sibTransId="{1C3437C6-8C15-4DC1-B091-1CCF7318E109}"/>
    <dgm:cxn modelId="{B4018500-1DA1-4FA4-A0CE-6B78C1C1C964}" srcId="{076F5C07-D742-451B-B5DC-C0AFF65BF62F}" destId="{D0C5EF40-3AB9-4ED8-9733-BD8072C8186E}" srcOrd="5" destOrd="0" parTransId="{A272C3E3-36D8-431B-9F54-F2CF1BE1687D}" sibTransId="{6D3E6C72-B07F-4175-8745-0B3F317FBAF6}"/>
    <dgm:cxn modelId="{4D3629BF-FCBD-4B3C-A11C-D44CE0651DA2}" type="presOf" srcId="{A374EB95-BFC0-4D31-BE7B-4352CC575A20}" destId="{930ECB44-AFF6-4133-AD2D-16BA463BA74C}" srcOrd="1" destOrd="0" presId="urn:microsoft.com/office/officeart/2005/8/layout/hierarchy2"/>
    <dgm:cxn modelId="{E9B2CBCE-6A3D-401A-AC1B-752C6F37BC55}" srcId="{076F5C07-D742-451B-B5DC-C0AFF65BF62F}" destId="{5D016447-A9B7-4471-80A8-03EBA64BCAF8}" srcOrd="3" destOrd="0" parTransId="{A374EB95-BFC0-4D31-BE7B-4352CC575A20}" sibTransId="{A29C15E6-E978-4FC7-8B49-39BA1E2F0723}"/>
    <dgm:cxn modelId="{56ED5899-D354-46C7-8003-8DBDDD0B5E6A}" type="presOf" srcId="{B7FAEF0D-0269-40C5-BCC8-09990386F117}" destId="{BF082464-1933-4212-A09E-D69B436EB4D9}" srcOrd="0" destOrd="0" presId="urn:microsoft.com/office/officeart/2005/8/layout/hierarchy2"/>
    <dgm:cxn modelId="{702A3B7B-2633-4089-9B51-549063C54068}" type="presOf" srcId="{D34C41BC-6F8B-4F23-AEDF-63B6857620E5}" destId="{584A94D7-C560-4ED4-8A29-F4C7AC111184}" srcOrd="0" destOrd="0" presId="urn:microsoft.com/office/officeart/2005/8/layout/hierarchy2"/>
    <dgm:cxn modelId="{C7BD0A53-4302-444C-A175-4C49A8BEAA6B}" type="presOf" srcId="{A374EB95-BFC0-4D31-BE7B-4352CC575A20}" destId="{5CC9D8D6-439B-410A-97C7-4EEDC646DA7B}" srcOrd="0" destOrd="0" presId="urn:microsoft.com/office/officeart/2005/8/layout/hierarchy2"/>
    <dgm:cxn modelId="{41782057-9DE9-4FC0-9F23-7F3E7D14CBB4}" type="presOf" srcId="{B336D529-0CF0-4607-A44C-80B0ACBF8DD8}" destId="{D970282E-E7B2-4B75-9937-686D4C00205B}" srcOrd="0" destOrd="0" presId="urn:microsoft.com/office/officeart/2005/8/layout/hierarchy2"/>
    <dgm:cxn modelId="{4795B277-300E-4B13-8EF5-DAFBB9A52994}" type="presOf" srcId="{D97E3ED0-329B-49A7-8A21-063999BF6EA8}" destId="{2A2FEBBB-5FAB-4404-8117-E85819B4692B}" srcOrd="1" destOrd="0" presId="urn:microsoft.com/office/officeart/2005/8/layout/hierarchy2"/>
    <dgm:cxn modelId="{D10D5007-8714-4733-A48F-2A3634338054}" type="presOf" srcId="{E243FC81-8DE2-480E-A5BC-3D57D2DC1113}" destId="{0F8ADDC6-E05D-4AB0-A812-BD4C89FD744B}" srcOrd="0" destOrd="0" presId="urn:microsoft.com/office/officeart/2005/8/layout/hierarchy2"/>
    <dgm:cxn modelId="{99D7E508-3594-4714-8FE8-C63F8DF39478}" type="presOf" srcId="{D34C41BC-6F8B-4F23-AEDF-63B6857620E5}" destId="{F3624FE7-A850-413B-9A3F-13593F05C06F}" srcOrd="1" destOrd="0" presId="urn:microsoft.com/office/officeart/2005/8/layout/hierarchy2"/>
    <dgm:cxn modelId="{5178F206-E9CE-4453-A0BF-67E61A81539F}" type="presOf" srcId="{506F482C-539A-4A17-AF79-9F57A18F2F37}" destId="{AC6BBA9B-84B3-4A4D-A8BD-606E5297E5A0}" srcOrd="0" destOrd="0" presId="urn:microsoft.com/office/officeart/2005/8/layout/hierarchy2"/>
    <dgm:cxn modelId="{85B637A0-9BB3-4570-A63B-4A908FF86821}" type="presOf" srcId="{C0D600AB-144A-4C98-BD5C-8E7509691DD6}" destId="{7A0AD65F-1351-49C7-A2A9-4840D9B5FD6B}" srcOrd="0" destOrd="0" presId="urn:microsoft.com/office/officeart/2005/8/layout/hierarchy2"/>
    <dgm:cxn modelId="{F04F3ED2-6289-4AA4-B99A-A069A0C2A851}" type="presOf" srcId="{D0C5EF40-3AB9-4ED8-9733-BD8072C8186E}" destId="{45F9438C-8BA4-4D05-9B1E-5DA92B309838}" srcOrd="0" destOrd="0" presId="urn:microsoft.com/office/officeart/2005/8/layout/hierarchy2"/>
    <dgm:cxn modelId="{781A93C6-D33C-47C3-AE0D-523E188F657F}" type="presParOf" srcId="{BF082464-1933-4212-A09E-D69B436EB4D9}" destId="{D1C5A8A5-7A74-4CE0-9538-6D83C3D49005}" srcOrd="0" destOrd="0" presId="urn:microsoft.com/office/officeart/2005/8/layout/hierarchy2"/>
    <dgm:cxn modelId="{20FE2E3E-46FB-4591-9EB5-EF1D2FA223E7}" type="presParOf" srcId="{D1C5A8A5-7A74-4CE0-9538-6D83C3D49005}" destId="{6E4DE7AC-2FE8-41B4-A529-294571B7DCDD}" srcOrd="0" destOrd="0" presId="urn:microsoft.com/office/officeart/2005/8/layout/hierarchy2"/>
    <dgm:cxn modelId="{4B99EC8A-1983-4B5F-B149-C530ED305219}" type="presParOf" srcId="{D1C5A8A5-7A74-4CE0-9538-6D83C3D49005}" destId="{EEEF854A-67B8-47A1-8519-253EB2816F19}" srcOrd="1" destOrd="0" presId="urn:microsoft.com/office/officeart/2005/8/layout/hierarchy2"/>
    <dgm:cxn modelId="{2C90C4F8-1394-488F-8F79-2AC3E18FC729}" type="presParOf" srcId="{EEEF854A-67B8-47A1-8519-253EB2816F19}" destId="{584A94D7-C560-4ED4-8A29-F4C7AC111184}" srcOrd="0" destOrd="0" presId="urn:microsoft.com/office/officeart/2005/8/layout/hierarchy2"/>
    <dgm:cxn modelId="{98CF87A4-C90C-4A59-A05E-DAA268E2CE38}" type="presParOf" srcId="{584A94D7-C560-4ED4-8A29-F4C7AC111184}" destId="{F3624FE7-A850-413B-9A3F-13593F05C06F}" srcOrd="0" destOrd="0" presId="urn:microsoft.com/office/officeart/2005/8/layout/hierarchy2"/>
    <dgm:cxn modelId="{AB66A322-09E1-4165-A569-A0D17B3B9891}" type="presParOf" srcId="{EEEF854A-67B8-47A1-8519-253EB2816F19}" destId="{3C7D8D07-E1C7-4DA8-9D72-426D9ECE1212}" srcOrd="1" destOrd="0" presId="urn:microsoft.com/office/officeart/2005/8/layout/hierarchy2"/>
    <dgm:cxn modelId="{F79B45D1-56D4-4D66-9D6C-53C834828684}" type="presParOf" srcId="{3C7D8D07-E1C7-4DA8-9D72-426D9ECE1212}" destId="{D970282E-E7B2-4B75-9937-686D4C00205B}" srcOrd="0" destOrd="0" presId="urn:microsoft.com/office/officeart/2005/8/layout/hierarchy2"/>
    <dgm:cxn modelId="{0F582347-C6B7-4BCA-8028-51086999BB85}" type="presParOf" srcId="{3C7D8D07-E1C7-4DA8-9D72-426D9ECE1212}" destId="{35134752-E651-49F9-A1A8-83BD0190B633}" srcOrd="1" destOrd="0" presId="urn:microsoft.com/office/officeart/2005/8/layout/hierarchy2"/>
    <dgm:cxn modelId="{00347A2E-BE58-407E-BAED-F023FF70C5C8}" type="presParOf" srcId="{EEEF854A-67B8-47A1-8519-253EB2816F19}" destId="{0F8ADDC6-E05D-4AB0-A812-BD4C89FD744B}" srcOrd="2" destOrd="0" presId="urn:microsoft.com/office/officeart/2005/8/layout/hierarchy2"/>
    <dgm:cxn modelId="{DC146D98-ABB5-4DBF-B962-327706F132D5}" type="presParOf" srcId="{0F8ADDC6-E05D-4AB0-A812-BD4C89FD744B}" destId="{445E5790-9C07-4A72-8711-0A1E024CB116}" srcOrd="0" destOrd="0" presId="urn:microsoft.com/office/officeart/2005/8/layout/hierarchy2"/>
    <dgm:cxn modelId="{903EA398-6A01-4EFA-90BD-F14B1AB03A6B}" type="presParOf" srcId="{EEEF854A-67B8-47A1-8519-253EB2816F19}" destId="{57045F71-D62A-4A41-A5F6-6843DF751158}" srcOrd="3" destOrd="0" presId="urn:microsoft.com/office/officeart/2005/8/layout/hierarchy2"/>
    <dgm:cxn modelId="{9B66D54C-A6CA-4CE9-B330-8B0EEA6F1092}" type="presParOf" srcId="{57045F71-D62A-4A41-A5F6-6843DF751158}" destId="{098B48A1-A3E6-4DDC-9220-73C351473168}" srcOrd="0" destOrd="0" presId="urn:microsoft.com/office/officeart/2005/8/layout/hierarchy2"/>
    <dgm:cxn modelId="{6BA2848B-C21E-46D7-8524-4D8C07AADC89}" type="presParOf" srcId="{57045F71-D62A-4A41-A5F6-6843DF751158}" destId="{2E050D21-895A-4672-9260-C62ACD0A4D88}" srcOrd="1" destOrd="0" presId="urn:microsoft.com/office/officeart/2005/8/layout/hierarchy2"/>
    <dgm:cxn modelId="{D9A3894A-80ED-4713-9551-5E7B7A8535E0}" type="presParOf" srcId="{EEEF854A-67B8-47A1-8519-253EB2816F19}" destId="{1C1F5CB3-AE3B-4970-8DF8-859056A3CB4D}" srcOrd="4" destOrd="0" presId="urn:microsoft.com/office/officeart/2005/8/layout/hierarchy2"/>
    <dgm:cxn modelId="{BF67A1D3-1D01-45F7-984A-D3B8CBE28026}" type="presParOf" srcId="{1C1F5CB3-AE3B-4970-8DF8-859056A3CB4D}" destId="{4ECE4152-C8FB-4541-883F-E8A721DD0275}" srcOrd="0" destOrd="0" presId="urn:microsoft.com/office/officeart/2005/8/layout/hierarchy2"/>
    <dgm:cxn modelId="{962B5E62-3BF1-4133-BA6B-C3FA61E96AEF}" type="presParOf" srcId="{EEEF854A-67B8-47A1-8519-253EB2816F19}" destId="{21BC17DF-D7C5-471C-9C5E-D2DA80083313}" srcOrd="5" destOrd="0" presId="urn:microsoft.com/office/officeart/2005/8/layout/hierarchy2"/>
    <dgm:cxn modelId="{5C3FE2B6-C4A5-4EF9-B7AD-1135A7A0D169}" type="presParOf" srcId="{21BC17DF-D7C5-471C-9C5E-D2DA80083313}" destId="{AC6BBA9B-84B3-4A4D-A8BD-606E5297E5A0}" srcOrd="0" destOrd="0" presId="urn:microsoft.com/office/officeart/2005/8/layout/hierarchy2"/>
    <dgm:cxn modelId="{15E473BC-4F38-48EC-A220-F238F41FAB31}" type="presParOf" srcId="{21BC17DF-D7C5-471C-9C5E-D2DA80083313}" destId="{9AA5692A-44F3-4AC4-B1BD-7F89A91F3ED4}" srcOrd="1" destOrd="0" presId="urn:microsoft.com/office/officeart/2005/8/layout/hierarchy2"/>
    <dgm:cxn modelId="{56C92854-7F6C-49AE-8748-AD2457C0632B}" type="presParOf" srcId="{EEEF854A-67B8-47A1-8519-253EB2816F19}" destId="{5CC9D8D6-439B-410A-97C7-4EEDC646DA7B}" srcOrd="6" destOrd="0" presId="urn:microsoft.com/office/officeart/2005/8/layout/hierarchy2"/>
    <dgm:cxn modelId="{EC80F846-D12A-4B78-8032-0F6AFD261578}" type="presParOf" srcId="{5CC9D8D6-439B-410A-97C7-4EEDC646DA7B}" destId="{930ECB44-AFF6-4133-AD2D-16BA463BA74C}" srcOrd="0" destOrd="0" presId="urn:microsoft.com/office/officeart/2005/8/layout/hierarchy2"/>
    <dgm:cxn modelId="{9C7C94F1-2D8D-46B4-AC08-9E2B66167133}" type="presParOf" srcId="{EEEF854A-67B8-47A1-8519-253EB2816F19}" destId="{F8090576-BE71-4864-89E3-F8CB905DF882}" srcOrd="7" destOrd="0" presId="urn:microsoft.com/office/officeart/2005/8/layout/hierarchy2"/>
    <dgm:cxn modelId="{080DDD26-2610-492F-9E83-2B54D6E4340C}" type="presParOf" srcId="{F8090576-BE71-4864-89E3-F8CB905DF882}" destId="{9D00458B-1BB4-413B-AE0B-3EDFFF185D4E}" srcOrd="0" destOrd="0" presId="urn:microsoft.com/office/officeart/2005/8/layout/hierarchy2"/>
    <dgm:cxn modelId="{49D33DE0-BBE7-475B-8589-FC00E33F748B}" type="presParOf" srcId="{F8090576-BE71-4864-89E3-F8CB905DF882}" destId="{0ACF074B-A217-4141-B5B2-EBE786517842}" srcOrd="1" destOrd="0" presId="urn:microsoft.com/office/officeart/2005/8/layout/hierarchy2"/>
    <dgm:cxn modelId="{4107D7A2-B859-4361-B790-5532D9CBDDC3}" type="presParOf" srcId="{EEEF854A-67B8-47A1-8519-253EB2816F19}" destId="{04AF0C14-F2F3-48B4-9962-037A899A2ADD}" srcOrd="8" destOrd="0" presId="urn:microsoft.com/office/officeart/2005/8/layout/hierarchy2"/>
    <dgm:cxn modelId="{23F8817E-7493-4A5D-A8A1-DFD83A8AE047}" type="presParOf" srcId="{04AF0C14-F2F3-48B4-9962-037A899A2ADD}" destId="{2A2FEBBB-5FAB-4404-8117-E85819B4692B}" srcOrd="0" destOrd="0" presId="urn:microsoft.com/office/officeart/2005/8/layout/hierarchy2"/>
    <dgm:cxn modelId="{2A6E7ADB-CB4B-454A-B2CB-6DA876B519D9}" type="presParOf" srcId="{EEEF854A-67B8-47A1-8519-253EB2816F19}" destId="{E39B7C81-5B5A-43C4-BB60-076BE9BE9E93}" srcOrd="9" destOrd="0" presId="urn:microsoft.com/office/officeart/2005/8/layout/hierarchy2"/>
    <dgm:cxn modelId="{057A95AB-C356-4A69-9AEA-EA0DEDACA83D}" type="presParOf" srcId="{E39B7C81-5B5A-43C4-BB60-076BE9BE9E93}" destId="{D4EDB216-F087-4095-813A-DCDC44366B07}" srcOrd="0" destOrd="0" presId="urn:microsoft.com/office/officeart/2005/8/layout/hierarchy2"/>
    <dgm:cxn modelId="{0A77FB17-C797-474A-B374-D3FE70B1C828}" type="presParOf" srcId="{E39B7C81-5B5A-43C4-BB60-076BE9BE9E93}" destId="{7B8302D0-B121-4904-B85C-3E3F45144AD5}" srcOrd="1" destOrd="0" presId="urn:microsoft.com/office/officeart/2005/8/layout/hierarchy2"/>
    <dgm:cxn modelId="{7FAF6089-6D06-45C2-8628-0B754C0A025D}" type="presParOf" srcId="{EEEF854A-67B8-47A1-8519-253EB2816F19}" destId="{4285522C-3B1D-4BC9-90EF-FC337DD97D32}" srcOrd="10" destOrd="0" presId="urn:microsoft.com/office/officeart/2005/8/layout/hierarchy2"/>
    <dgm:cxn modelId="{198351EE-CD33-4735-883F-B3FC5F1B2C91}" type="presParOf" srcId="{4285522C-3B1D-4BC9-90EF-FC337DD97D32}" destId="{9D85AF3B-A81A-496E-B50B-C668A68DE3FF}" srcOrd="0" destOrd="0" presId="urn:microsoft.com/office/officeart/2005/8/layout/hierarchy2"/>
    <dgm:cxn modelId="{38D2742B-6C96-4F5F-831B-779F8DBD40E1}" type="presParOf" srcId="{EEEF854A-67B8-47A1-8519-253EB2816F19}" destId="{0D9C575C-2158-4B7E-BED5-A30195D65F90}" srcOrd="11" destOrd="0" presId="urn:microsoft.com/office/officeart/2005/8/layout/hierarchy2"/>
    <dgm:cxn modelId="{1C54C9A8-8F09-4C66-8AE5-9523C8D1D330}" type="presParOf" srcId="{0D9C575C-2158-4B7E-BED5-A30195D65F90}" destId="{45F9438C-8BA4-4D05-9B1E-5DA92B309838}" srcOrd="0" destOrd="0" presId="urn:microsoft.com/office/officeart/2005/8/layout/hierarchy2"/>
    <dgm:cxn modelId="{552D31AA-9534-4C10-9C26-2889A13660CD}" type="presParOf" srcId="{0D9C575C-2158-4B7E-BED5-A30195D65F90}" destId="{BF8ECE1A-2D9A-4307-9E6A-476B471A4DC2}" srcOrd="1" destOrd="0" presId="urn:microsoft.com/office/officeart/2005/8/layout/hierarchy2"/>
    <dgm:cxn modelId="{95D39274-0528-41C0-B35E-E420E930B411}" type="presParOf" srcId="{BF082464-1933-4212-A09E-D69B436EB4D9}" destId="{9566E839-07FC-4C9E-A911-51108F271AAD}" srcOrd="1" destOrd="0" presId="urn:microsoft.com/office/officeart/2005/8/layout/hierarchy2"/>
    <dgm:cxn modelId="{DDC76215-2136-43B3-B14B-27AEBC885D6A}" type="presParOf" srcId="{9566E839-07FC-4C9E-A911-51108F271AAD}" destId="{7A0AD65F-1351-49C7-A2A9-4840D9B5FD6B}" srcOrd="0" destOrd="0" presId="urn:microsoft.com/office/officeart/2005/8/layout/hierarchy2"/>
    <dgm:cxn modelId="{5231686C-88AB-46BF-93A7-2F422449A504}" type="presParOf" srcId="{9566E839-07FC-4C9E-A911-51108F271AAD}" destId="{DFE9CDBE-7294-49DC-A37C-00EEB1F7E5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AEF0D-0269-40C5-BCC8-09990386F117}"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ro-RO"/>
        </a:p>
      </dgm:t>
    </dgm:pt>
    <dgm:pt modelId="{076F5C07-D742-451B-B5DC-C0AFF65BF62F}">
      <dgm:prSet phldrT="[Текст]" custT="1"/>
      <dgm:spPr>
        <a:gradFill rotWithShape="0">
          <a:gsLst>
            <a:gs pos="100000">
              <a:srgbClr val="19557D"/>
            </a:gs>
            <a:gs pos="67000">
              <a:srgbClr val="19557D"/>
            </a:gs>
          </a:gsLst>
        </a:gradFill>
      </dgm:spPr>
      <dgm:t>
        <a:bodyPr/>
        <a:lstStyle/>
        <a:p>
          <a:r>
            <a:rPr lang="ro-RO" sz="2800" b="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Tipologie</a:t>
          </a:r>
          <a:endParaRPr lang="ro-RO" sz="28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B528B52-2EDA-409D-90B5-EB95E58A4C5C}" type="parTrans" cxnId="{0E1A6565-2E22-46F0-9ACA-2B41284AD947}">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F40582F-53EA-44A2-A4A6-AD0F12108615}" type="sibTrans" cxnId="{0E1A6565-2E22-46F0-9ACA-2B41284AD947}">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336D529-0CF0-4607-A44C-80B0ACBF8DD8}">
      <dgm:prSet phldrT="[Текст]" custT="1"/>
      <dgm:spPr>
        <a:gradFill rotWithShape="0">
          <a:gsLst>
            <a:gs pos="100000">
              <a:srgbClr val="19557D"/>
            </a:gs>
            <a:gs pos="100000">
              <a:schemeClr val="accent1">
                <a:hueOff val="0"/>
                <a:satOff val="0"/>
                <a:lumOff val="0"/>
                <a:alphaOff val="0"/>
                <a:shade val="88000"/>
                <a:lumMod val="94000"/>
              </a:schemeClr>
            </a:gs>
          </a:gsLst>
        </a:gradFill>
      </dgm:spPr>
      <dgm:t>
        <a:bodyPr/>
        <a:lstStyle/>
        <a:p>
          <a:pPr>
            <a:buFont typeface="Wingdings" panose="05000000000000000000" pitchFamily="2" charset="2"/>
            <a:buChar char="Ø"/>
          </a:pPr>
          <a:r>
            <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conflicte militare frontaliere sau teritoriale; (Ucraina);</a:t>
          </a:r>
        </a:p>
      </dgm:t>
    </dgm:pt>
    <dgm:pt modelId="{D34C41BC-6F8B-4F23-AEDF-63B6857620E5}" type="parTrans" cxnId="{DB987D47-AE5D-4C61-AEB0-923F5A95BCC2}">
      <dgm:prSet custT="1"/>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3F95ED3-AF8C-483B-B998-46C0488237B0}" type="sibTrans" cxnId="{DB987D47-AE5D-4C61-AEB0-923F5A95BCC2}">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427A1F8-F682-4A00-9513-34DA78814974}">
      <dgm:prSet phldrT="[Текст]" custT="1"/>
      <dgm:spPr>
        <a:gradFill rotWithShape="0">
          <a:gsLst>
            <a:gs pos="100000">
              <a:srgbClr val="19557D"/>
            </a:gs>
            <a:gs pos="100000">
              <a:schemeClr val="accent1">
                <a:hueOff val="0"/>
                <a:satOff val="0"/>
                <a:lumOff val="0"/>
                <a:alphaOff val="0"/>
                <a:shade val="88000"/>
                <a:lumMod val="94000"/>
              </a:schemeClr>
            </a:gs>
          </a:gsLst>
        </a:gradFill>
      </dgm:spPr>
      <dgm:t>
        <a:bodyPr/>
        <a:lstStyle/>
        <a:p>
          <a:pPr>
            <a:buFont typeface="Wingdings" panose="05000000000000000000" pitchFamily="2" charset="2"/>
            <a:buChar char="Ø"/>
          </a:pPr>
          <a:r>
            <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conflicte militare pe suport religios; (Israel și Palestina);</a:t>
          </a:r>
        </a:p>
      </dgm:t>
    </dgm:pt>
    <dgm:pt modelId="{E243FC81-8DE2-480E-A5BC-3D57D2DC1113}" type="parTrans" cxnId="{F9AE1598-5E10-4B6D-BD27-0193F60170E0}">
      <dgm:prSet custT="1"/>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C3437C6-8C15-4DC1-B091-1CCF7318E109}" type="sibTrans" cxnId="{F9AE1598-5E10-4B6D-BD27-0193F60170E0}">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06F482C-539A-4A17-AF79-9F57A18F2F37}">
      <dgm:prSet custT="1"/>
      <dgm:spPr>
        <a:gradFill rotWithShape="0">
          <a:gsLst>
            <a:gs pos="100000">
              <a:srgbClr val="19557D"/>
            </a:gs>
            <a:gs pos="100000">
              <a:schemeClr val="accent1">
                <a:hueOff val="0"/>
                <a:satOff val="0"/>
                <a:lumOff val="0"/>
                <a:alphaOff val="0"/>
                <a:shade val="88000"/>
                <a:lumMod val="94000"/>
              </a:schemeClr>
            </a:gs>
          </a:gsLst>
        </a:gradFill>
      </dgm:spPr>
      <dgm:t>
        <a:bodyPr/>
        <a:lstStyle/>
        <a:p>
          <a:pPr>
            <a:buFont typeface="Wingdings" panose="05000000000000000000" pitchFamily="2" charset="2"/>
            <a:buChar char="Ø"/>
          </a:pPr>
          <a:r>
            <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conflicte militare inter-etnice (atacul asupra romilor din Bulgaria 2011);</a:t>
          </a:r>
        </a:p>
      </dgm:t>
    </dgm:pt>
    <dgm:pt modelId="{D37990C5-FB20-471D-86CD-DD1BDA6BC671}" type="parTrans" cxnId="{D38FD69F-0747-49FB-A50B-C1E583CCD63D}">
      <dgm:prSet custT="1"/>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771E47C-AEC5-4B5B-8BC3-5FD67547D715}" type="sibTrans" cxnId="{D38FD69F-0747-49FB-A50B-C1E583CCD63D}">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D016447-A9B7-4471-80A8-03EBA64BCAF8}">
      <dgm:prSet custT="1"/>
      <dgm:spPr>
        <a:gradFill rotWithShape="0">
          <a:gsLst>
            <a:gs pos="99000">
              <a:srgbClr val="19557D"/>
            </a:gs>
            <a:gs pos="100000">
              <a:schemeClr val="accent1">
                <a:hueOff val="0"/>
                <a:satOff val="0"/>
                <a:lumOff val="0"/>
                <a:alphaOff val="0"/>
                <a:shade val="88000"/>
                <a:lumMod val="94000"/>
              </a:schemeClr>
            </a:gs>
          </a:gsLst>
        </a:gradFill>
      </dgm:spPr>
      <dgm:t>
        <a:bodyPr/>
        <a:lstStyle/>
        <a:p>
          <a:r>
            <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conflicte militare pe suport economic; </a:t>
          </a:r>
        </a:p>
      </dgm:t>
    </dgm:pt>
    <dgm:pt modelId="{A374EB95-BFC0-4D31-BE7B-4352CC575A20}" type="parTrans" cxnId="{E9B2CBCE-6A3D-401A-AC1B-752C6F37BC55}">
      <dgm:prSet custT="1"/>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29C15E6-E978-4FC7-8B49-39BA1E2F0723}" type="sibTrans" cxnId="{E9B2CBCE-6A3D-401A-AC1B-752C6F37BC55}">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09D3808-9424-4252-A89A-2B2F849B0AF1}">
      <dgm:prSet custT="1"/>
      <dgm:spPr>
        <a:gradFill rotWithShape="0">
          <a:gsLst>
            <a:gs pos="100000">
              <a:srgbClr val="19557D"/>
            </a:gs>
            <a:gs pos="100000">
              <a:schemeClr val="accent1">
                <a:hueOff val="0"/>
                <a:satOff val="0"/>
                <a:lumOff val="0"/>
                <a:alphaOff val="0"/>
                <a:shade val="88000"/>
                <a:lumMod val="94000"/>
              </a:schemeClr>
            </a:gs>
          </a:gsLst>
        </a:gradFill>
      </dgm:spPr>
      <dgm:t>
        <a:bodyPr/>
        <a:lstStyle/>
        <a:p>
          <a:pPr>
            <a:buFont typeface="Wingdings" panose="05000000000000000000" pitchFamily="2" charset="2"/>
            <a:buChar char="Ø"/>
          </a:pPr>
          <a:r>
            <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războaie de gherilă; (război al partizanilor din Spania și țările Americii Latine);</a:t>
          </a:r>
        </a:p>
      </dgm:t>
    </dgm:pt>
    <dgm:pt modelId="{D97E3ED0-329B-49A7-8A21-063999BF6EA8}" type="parTrans" cxnId="{253BB4C3-001A-430C-AB7C-ED0F59E19A3A}">
      <dgm:prSet custT="1"/>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CB01688-34A1-4750-A452-FE57801838B3}" type="sibTrans" cxnId="{253BB4C3-001A-430C-AB7C-ED0F59E19A3A}">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0C5EF40-3AB9-4ED8-9733-BD8072C8186E}">
      <dgm:prSet custT="1"/>
      <dgm:spPr>
        <a:gradFill rotWithShape="0">
          <a:gsLst>
            <a:gs pos="100000">
              <a:srgbClr val="19557D"/>
            </a:gs>
            <a:gs pos="100000">
              <a:schemeClr val="accent1">
                <a:hueOff val="0"/>
                <a:satOff val="0"/>
                <a:lumOff val="0"/>
                <a:alphaOff val="0"/>
                <a:shade val="88000"/>
                <a:lumMod val="94000"/>
              </a:schemeClr>
            </a:gs>
          </a:gsLst>
        </a:gradFill>
      </dgm:spPr>
      <dgm:t>
        <a:bodyPr/>
        <a:lstStyle/>
        <a:p>
          <a:r>
            <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terorism și acțiuni militare împotriva terorismului. (al-Qaeda).</a:t>
          </a:r>
        </a:p>
      </dgm:t>
    </dgm:pt>
    <dgm:pt modelId="{A272C3E3-36D8-431B-9F54-F2CF1BE1687D}" type="parTrans" cxnId="{B4018500-1DA1-4FA4-A0CE-6B78C1C1C964}">
      <dgm:prSet custT="1"/>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D3E6C72-B07F-4175-8745-0B3F317FBAF6}" type="sibTrans" cxnId="{B4018500-1DA1-4FA4-A0CE-6B78C1C1C964}">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F082464-1933-4212-A09E-D69B436EB4D9}" type="pres">
      <dgm:prSet presAssocID="{B7FAEF0D-0269-40C5-BCC8-09990386F117}" presName="diagram" presStyleCnt="0">
        <dgm:presLayoutVars>
          <dgm:chPref val="1"/>
          <dgm:dir/>
          <dgm:animOne val="branch"/>
          <dgm:animLvl val="lvl"/>
          <dgm:resizeHandles val="exact"/>
        </dgm:presLayoutVars>
      </dgm:prSet>
      <dgm:spPr/>
      <dgm:t>
        <a:bodyPr/>
        <a:lstStyle/>
        <a:p>
          <a:endParaRPr lang="en-US"/>
        </a:p>
      </dgm:t>
    </dgm:pt>
    <dgm:pt modelId="{D1C5A8A5-7A74-4CE0-9538-6D83C3D49005}" type="pres">
      <dgm:prSet presAssocID="{076F5C07-D742-451B-B5DC-C0AFF65BF62F}" presName="root1" presStyleCnt="0"/>
      <dgm:spPr/>
    </dgm:pt>
    <dgm:pt modelId="{6E4DE7AC-2FE8-41B4-A529-294571B7DCDD}" type="pres">
      <dgm:prSet presAssocID="{076F5C07-D742-451B-B5DC-C0AFF65BF62F}" presName="LevelOneTextNode" presStyleLbl="node0" presStyleIdx="0" presStyleCnt="1" custScaleX="147891" custLinFactNeighborX="-5906" custLinFactNeighborY="-9889">
        <dgm:presLayoutVars>
          <dgm:chPref val="3"/>
        </dgm:presLayoutVars>
      </dgm:prSet>
      <dgm:spPr/>
      <dgm:t>
        <a:bodyPr/>
        <a:lstStyle/>
        <a:p>
          <a:endParaRPr lang="en-US"/>
        </a:p>
      </dgm:t>
    </dgm:pt>
    <dgm:pt modelId="{EEEF854A-67B8-47A1-8519-253EB2816F19}" type="pres">
      <dgm:prSet presAssocID="{076F5C07-D742-451B-B5DC-C0AFF65BF62F}" presName="level2hierChild" presStyleCnt="0"/>
      <dgm:spPr/>
    </dgm:pt>
    <dgm:pt modelId="{584A94D7-C560-4ED4-8A29-F4C7AC111184}" type="pres">
      <dgm:prSet presAssocID="{D34C41BC-6F8B-4F23-AEDF-63B6857620E5}" presName="conn2-1" presStyleLbl="parChTrans1D2" presStyleIdx="0" presStyleCnt="6"/>
      <dgm:spPr/>
      <dgm:t>
        <a:bodyPr/>
        <a:lstStyle/>
        <a:p>
          <a:endParaRPr lang="en-US"/>
        </a:p>
      </dgm:t>
    </dgm:pt>
    <dgm:pt modelId="{F3624FE7-A850-413B-9A3F-13593F05C06F}" type="pres">
      <dgm:prSet presAssocID="{D34C41BC-6F8B-4F23-AEDF-63B6857620E5}" presName="connTx" presStyleLbl="parChTrans1D2" presStyleIdx="0" presStyleCnt="6"/>
      <dgm:spPr/>
      <dgm:t>
        <a:bodyPr/>
        <a:lstStyle/>
        <a:p>
          <a:endParaRPr lang="en-US"/>
        </a:p>
      </dgm:t>
    </dgm:pt>
    <dgm:pt modelId="{3C7D8D07-E1C7-4DA8-9D72-426D9ECE1212}" type="pres">
      <dgm:prSet presAssocID="{B336D529-0CF0-4607-A44C-80B0ACBF8DD8}" presName="root2" presStyleCnt="0"/>
      <dgm:spPr/>
    </dgm:pt>
    <dgm:pt modelId="{D970282E-E7B2-4B75-9937-686D4C00205B}" type="pres">
      <dgm:prSet presAssocID="{B336D529-0CF0-4607-A44C-80B0ACBF8DD8}" presName="LevelTwoTextNode" presStyleLbl="node2" presStyleIdx="0" presStyleCnt="6" custScaleX="295313" custLinFactNeighborX="25078" custLinFactNeighborY="1720">
        <dgm:presLayoutVars>
          <dgm:chPref val="3"/>
        </dgm:presLayoutVars>
      </dgm:prSet>
      <dgm:spPr/>
      <dgm:t>
        <a:bodyPr/>
        <a:lstStyle/>
        <a:p>
          <a:endParaRPr lang="en-US"/>
        </a:p>
      </dgm:t>
    </dgm:pt>
    <dgm:pt modelId="{35134752-E651-49F9-A1A8-83BD0190B633}" type="pres">
      <dgm:prSet presAssocID="{B336D529-0CF0-4607-A44C-80B0ACBF8DD8}" presName="level3hierChild" presStyleCnt="0"/>
      <dgm:spPr/>
    </dgm:pt>
    <dgm:pt modelId="{0F8ADDC6-E05D-4AB0-A812-BD4C89FD744B}" type="pres">
      <dgm:prSet presAssocID="{E243FC81-8DE2-480E-A5BC-3D57D2DC1113}" presName="conn2-1" presStyleLbl="parChTrans1D2" presStyleIdx="1" presStyleCnt="6"/>
      <dgm:spPr/>
      <dgm:t>
        <a:bodyPr/>
        <a:lstStyle/>
        <a:p>
          <a:endParaRPr lang="en-US"/>
        </a:p>
      </dgm:t>
    </dgm:pt>
    <dgm:pt modelId="{445E5790-9C07-4A72-8711-0A1E024CB116}" type="pres">
      <dgm:prSet presAssocID="{E243FC81-8DE2-480E-A5BC-3D57D2DC1113}" presName="connTx" presStyleLbl="parChTrans1D2" presStyleIdx="1" presStyleCnt="6"/>
      <dgm:spPr/>
      <dgm:t>
        <a:bodyPr/>
        <a:lstStyle/>
        <a:p>
          <a:endParaRPr lang="en-US"/>
        </a:p>
      </dgm:t>
    </dgm:pt>
    <dgm:pt modelId="{57045F71-D62A-4A41-A5F6-6843DF751158}" type="pres">
      <dgm:prSet presAssocID="{5427A1F8-F682-4A00-9513-34DA78814974}" presName="root2" presStyleCnt="0"/>
      <dgm:spPr/>
    </dgm:pt>
    <dgm:pt modelId="{098B48A1-A3E6-4DDC-9220-73C351473168}" type="pres">
      <dgm:prSet presAssocID="{5427A1F8-F682-4A00-9513-34DA78814974}" presName="LevelTwoTextNode" presStyleLbl="node2" presStyleIdx="1" presStyleCnt="6" custScaleX="290151" custLinFactNeighborX="25941" custLinFactNeighborY="-1723">
        <dgm:presLayoutVars>
          <dgm:chPref val="3"/>
        </dgm:presLayoutVars>
      </dgm:prSet>
      <dgm:spPr/>
      <dgm:t>
        <a:bodyPr/>
        <a:lstStyle/>
        <a:p>
          <a:endParaRPr lang="en-US"/>
        </a:p>
      </dgm:t>
    </dgm:pt>
    <dgm:pt modelId="{2E050D21-895A-4672-9260-C62ACD0A4D88}" type="pres">
      <dgm:prSet presAssocID="{5427A1F8-F682-4A00-9513-34DA78814974}" presName="level3hierChild" presStyleCnt="0"/>
      <dgm:spPr/>
    </dgm:pt>
    <dgm:pt modelId="{1C1F5CB3-AE3B-4970-8DF8-859056A3CB4D}" type="pres">
      <dgm:prSet presAssocID="{D37990C5-FB20-471D-86CD-DD1BDA6BC671}" presName="conn2-1" presStyleLbl="parChTrans1D2" presStyleIdx="2" presStyleCnt="6"/>
      <dgm:spPr/>
      <dgm:t>
        <a:bodyPr/>
        <a:lstStyle/>
        <a:p>
          <a:endParaRPr lang="en-US"/>
        </a:p>
      </dgm:t>
    </dgm:pt>
    <dgm:pt modelId="{4ECE4152-C8FB-4541-883F-E8A721DD0275}" type="pres">
      <dgm:prSet presAssocID="{D37990C5-FB20-471D-86CD-DD1BDA6BC671}" presName="connTx" presStyleLbl="parChTrans1D2" presStyleIdx="2" presStyleCnt="6"/>
      <dgm:spPr/>
      <dgm:t>
        <a:bodyPr/>
        <a:lstStyle/>
        <a:p>
          <a:endParaRPr lang="en-US"/>
        </a:p>
      </dgm:t>
    </dgm:pt>
    <dgm:pt modelId="{21BC17DF-D7C5-471C-9C5E-D2DA80083313}" type="pres">
      <dgm:prSet presAssocID="{506F482C-539A-4A17-AF79-9F57A18F2F37}" presName="root2" presStyleCnt="0"/>
      <dgm:spPr/>
    </dgm:pt>
    <dgm:pt modelId="{AC6BBA9B-84B3-4A4D-A8BD-606E5297E5A0}" type="pres">
      <dgm:prSet presAssocID="{506F482C-539A-4A17-AF79-9F57A18F2F37}" presName="LevelTwoTextNode" presStyleLbl="node2" presStyleIdx="2" presStyleCnt="6" custScaleX="291876" custLinFactNeighborX="23357" custLinFactNeighborY="-2399">
        <dgm:presLayoutVars>
          <dgm:chPref val="3"/>
        </dgm:presLayoutVars>
      </dgm:prSet>
      <dgm:spPr/>
      <dgm:t>
        <a:bodyPr/>
        <a:lstStyle/>
        <a:p>
          <a:endParaRPr lang="en-US"/>
        </a:p>
      </dgm:t>
    </dgm:pt>
    <dgm:pt modelId="{9AA5692A-44F3-4AC4-B1BD-7F89A91F3ED4}" type="pres">
      <dgm:prSet presAssocID="{506F482C-539A-4A17-AF79-9F57A18F2F37}" presName="level3hierChild" presStyleCnt="0"/>
      <dgm:spPr/>
    </dgm:pt>
    <dgm:pt modelId="{5CC9D8D6-439B-410A-97C7-4EEDC646DA7B}" type="pres">
      <dgm:prSet presAssocID="{A374EB95-BFC0-4D31-BE7B-4352CC575A20}" presName="conn2-1" presStyleLbl="parChTrans1D2" presStyleIdx="3" presStyleCnt="6"/>
      <dgm:spPr/>
      <dgm:t>
        <a:bodyPr/>
        <a:lstStyle/>
        <a:p>
          <a:endParaRPr lang="en-US"/>
        </a:p>
      </dgm:t>
    </dgm:pt>
    <dgm:pt modelId="{930ECB44-AFF6-4133-AD2D-16BA463BA74C}" type="pres">
      <dgm:prSet presAssocID="{A374EB95-BFC0-4D31-BE7B-4352CC575A20}" presName="connTx" presStyleLbl="parChTrans1D2" presStyleIdx="3" presStyleCnt="6"/>
      <dgm:spPr/>
      <dgm:t>
        <a:bodyPr/>
        <a:lstStyle/>
        <a:p>
          <a:endParaRPr lang="en-US"/>
        </a:p>
      </dgm:t>
    </dgm:pt>
    <dgm:pt modelId="{F8090576-BE71-4864-89E3-F8CB905DF882}" type="pres">
      <dgm:prSet presAssocID="{5D016447-A9B7-4471-80A8-03EBA64BCAF8}" presName="root2" presStyleCnt="0"/>
      <dgm:spPr/>
    </dgm:pt>
    <dgm:pt modelId="{9D00458B-1BB4-413B-AE0B-3EDFFF185D4E}" type="pres">
      <dgm:prSet presAssocID="{5D016447-A9B7-4471-80A8-03EBA64BCAF8}" presName="LevelTwoTextNode" presStyleLbl="node2" presStyleIdx="3" presStyleCnt="6" custScaleX="290153" custLinFactNeighborX="22497" custLinFactNeighborY="-3441">
        <dgm:presLayoutVars>
          <dgm:chPref val="3"/>
        </dgm:presLayoutVars>
      </dgm:prSet>
      <dgm:spPr/>
      <dgm:t>
        <a:bodyPr/>
        <a:lstStyle/>
        <a:p>
          <a:endParaRPr lang="en-US"/>
        </a:p>
      </dgm:t>
    </dgm:pt>
    <dgm:pt modelId="{0ACF074B-A217-4141-B5B2-EBE786517842}" type="pres">
      <dgm:prSet presAssocID="{5D016447-A9B7-4471-80A8-03EBA64BCAF8}" presName="level3hierChild" presStyleCnt="0"/>
      <dgm:spPr/>
    </dgm:pt>
    <dgm:pt modelId="{04AF0C14-F2F3-48B4-9962-037A899A2ADD}" type="pres">
      <dgm:prSet presAssocID="{D97E3ED0-329B-49A7-8A21-063999BF6EA8}" presName="conn2-1" presStyleLbl="parChTrans1D2" presStyleIdx="4" presStyleCnt="6"/>
      <dgm:spPr/>
      <dgm:t>
        <a:bodyPr/>
        <a:lstStyle/>
        <a:p>
          <a:endParaRPr lang="en-US"/>
        </a:p>
      </dgm:t>
    </dgm:pt>
    <dgm:pt modelId="{2A2FEBBB-5FAB-4404-8117-E85819B4692B}" type="pres">
      <dgm:prSet presAssocID="{D97E3ED0-329B-49A7-8A21-063999BF6EA8}" presName="connTx" presStyleLbl="parChTrans1D2" presStyleIdx="4" presStyleCnt="6"/>
      <dgm:spPr/>
      <dgm:t>
        <a:bodyPr/>
        <a:lstStyle/>
        <a:p>
          <a:endParaRPr lang="en-US"/>
        </a:p>
      </dgm:t>
    </dgm:pt>
    <dgm:pt modelId="{E39B7C81-5B5A-43C4-BB60-076BE9BE9E93}" type="pres">
      <dgm:prSet presAssocID="{309D3808-9424-4252-A89A-2B2F849B0AF1}" presName="root2" presStyleCnt="0"/>
      <dgm:spPr/>
    </dgm:pt>
    <dgm:pt modelId="{D4EDB216-F087-4095-813A-DCDC44366B07}" type="pres">
      <dgm:prSet presAssocID="{309D3808-9424-4252-A89A-2B2F849B0AF1}" presName="LevelTwoTextNode" presStyleLbl="node2" presStyleIdx="4" presStyleCnt="6" custScaleX="291870" custLinFactNeighborX="21634" custLinFactNeighborY="-5163">
        <dgm:presLayoutVars>
          <dgm:chPref val="3"/>
        </dgm:presLayoutVars>
      </dgm:prSet>
      <dgm:spPr/>
      <dgm:t>
        <a:bodyPr/>
        <a:lstStyle/>
        <a:p>
          <a:endParaRPr lang="en-US"/>
        </a:p>
      </dgm:t>
    </dgm:pt>
    <dgm:pt modelId="{7B8302D0-B121-4904-B85C-3E3F45144AD5}" type="pres">
      <dgm:prSet presAssocID="{309D3808-9424-4252-A89A-2B2F849B0AF1}" presName="level3hierChild" presStyleCnt="0"/>
      <dgm:spPr/>
    </dgm:pt>
    <dgm:pt modelId="{4285522C-3B1D-4BC9-90EF-FC337DD97D32}" type="pres">
      <dgm:prSet presAssocID="{A272C3E3-36D8-431B-9F54-F2CF1BE1687D}" presName="conn2-1" presStyleLbl="parChTrans1D2" presStyleIdx="5" presStyleCnt="6"/>
      <dgm:spPr/>
      <dgm:t>
        <a:bodyPr/>
        <a:lstStyle/>
        <a:p>
          <a:endParaRPr lang="en-US"/>
        </a:p>
      </dgm:t>
    </dgm:pt>
    <dgm:pt modelId="{9D85AF3B-A81A-496E-B50B-C668A68DE3FF}" type="pres">
      <dgm:prSet presAssocID="{A272C3E3-36D8-431B-9F54-F2CF1BE1687D}" presName="connTx" presStyleLbl="parChTrans1D2" presStyleIdx="5" presStyleCnt="6"/>
      <dgm:spPr/>
      <dgm:t>
        <a:bodyPr/>
        <a:lstStyle/>
        <a:p>
          <a:endParaRPr lang="en-US"/>
        </a:p>
      </dgm:t>
    </dgm:pt>
    <dgm:pt modelId="{0D9C575C-2158-4B7E-BED5-A30195D65F90}" type="pres">
      <dgm:prSet presAssocID="{D0C5EF40-3AB9-4ED8-9733-BD8072C8186E}" presName="root2" presStyleCnt="0"/>
      <dgm:spPr/>
    </dgm:pt>
    <dgm:pt modelId="{45F9438C-8BA4-4D05-9B1E-5DA92B309838}" type="pres">
      <dgm:prSet presAssocID="{D0C5EF40-3AB9-4ED8-9733-BD8072C8186E}" presName="LevelTwoTextNode" presStyleLbl="node2" presStyleIdx="5" presStyleCnt="6" custScaleX="297821" custLinFactNeighborX="20774" custLinFactNeighborY="-8596">
        <dgm:presLayoutVars>
          <dgm:chPref val="3"/>
        </dgm:presLayoutVars>
      </dgm:prSet>
      <dgm:spPr/>
      <dgm:t>
        <a:bodyPr/>
        <a:lstStyle/>
        <a:p>
          <a:endParaRPr lang="en-US"/>
        </a:p>
      </dgm:t>
    </dgm:pt>
    <dgm:pt modelId="{BF8ECE1A-2D9A-4307-9E6A-476B471A4DC2}" type="pres">
      <dgm:prSet presAssocID="{D0C5EF40-3AB9-4ED8-9733-BD8072C8186E}" presName="level3hierChild" presStyleCnt="0"/>
      <dgm:spPr/>
    </dgm:pt>
  </dgm:ptLst>
  <dgm:cxnLst>
    <dgm:cxn modelId="{E0B58130-08BF-4744-ABCE-54E962523056}" type="presOf" srcId="{D0C5EF40-3AB9-4ED8-9733-BD8072C8186E}" destId="{45F9438C-8BA4-4D05-9B1E-5DA92B309838}" srcOrd="0" destOrd="0" presId="urn:microsoft.com/office/officeart/2005/8/layout/hierarchy2"/>
    <dgm:cxn modelId="{43E967C0-0E7D-408D-894C-0054FC237AA6}" type="presOf" srcId="{076F5C07-D742-451B-B5DC-C0AFF65BF62F}" destId="{6E4DE7AC-2FE8-41B4-A529-294571B7DCDD}" srcOrd="0" destOrd="0" presId="urn:microsoft.com/office/officeart/2005/8/layout/hierarchy2"/>
    <dgm:cxn modelId="{21BD7557-6792-4BAE-9421-4FBD9111182E}" type="presOf" srcId="{D34C41BC-6F8B-4F23-AEDF-63B6857620E5}" destId="{584A94D7-C560-4ED4-8A29-F4C7AC111184}" srcOrd="0" destOrd="0" presId="urn:microsoft.com/office/officeart/2005/8/layout/hierarchy2"/>
    <dgm:cxn modelId="{817BD8F0-437B-4FE7-99C1-09586BC0B2DD}" type="presOf" srcId="{D37990C5-FB20-471D-86CD-DD1BDA6BC671}" destId="{4ECE4152-C8FB-4541-883F-E8A721DD0275}" srcOrd="1" destOrd="0" presId="urn:microsoft.com/office/officeart/2005/8/layout/hierarchy2"/>
    <dgm:cxn modelId="{CD879CA8-C07F-4DF4-B8E2-6561015C174C}" type="presOf" srcId="{D97E3ED0-329B-49A7-8A21-063999BF6EA8}" destId="{2A2FEBBB-5FAB-4404-8117-E85819B4692B}" srcOrd="1" destOrd="0" presId="urn:microsoft.com/office/officeart/2005/8/layout/hierarchy2"/>
    <dgm:cxn modelId="{0A7E3445-9EE6-40FF-B95E-D4839DCCB881}" type="presOf" srcId="{5427A1F8-F682-4A00-9513-34DA78814974}" destId="{098B48A1-A3E6-4DDC-9220-73C351473168}" srcOrd="0" destOrd="0" presId="urn:microsoft.com/office/officeart/2005/8/layout/hierarchy2"/>
    <dgm:cxn modelId="{DA74E8FA-89A7-4FAE-B935-E872785332C1}" type="presOf" srcId="{D34C41BC-6F8B-4F23-AEDF-63B6857620E5}" destId="{F3624FE7-A850-413B-9A3F-13593F05C06F}" srcOrd="1" destOrd="0" presId="urn:microsoft.com/office/officeart/2005/8/layout/hierarchy2"/>
    <dgm:cxn modelId="{D3AC1ED0-DDC5-45C0-A829-AE37D36CDD5A}" type="presOf" srcId="{A272C3E3-36D8-431B-9F54-F2CF1BE1687D}" destId="{9D85AF3B-A81A-496E-B50B-C668A68DE3FF}" srcOrd="1" destOrd="0" presId="urn:microsoft.com/office/officeart/2005/8/layout/hierarchy2"/>
    <dgm:cxn modelId="{D93D2F45-62AC-4E88-BBAB-A8E01932867A}" type="presOf" srcId="{E243FC81-8DE2-480E-A5BC-3D57D2DC1113}" destId="{0F8ADDC6-E05D-4AB0-A812-BD4C89FD744B}" srcOrd="0" destOrd="0" presId="urn:microsoft.com/office/officeart/2005/8/layout/hierarchy2"/>
    <dgm:cxn modelId="{0A66DD00-62AC-40E4-9D6B-851D64B240D1}" type="presOf" srcId="{B336D529-0CF0-4607-A44C-80B0ACBF8DD8}" destId="{D970282E-E7B2-4B75-9937-686D4C00205B}" srcOrd="0" destOrd="0" presId="urn:microsoft.com/office/officeart/2005/8/layout/hierarchy2"/>
    <dgm:cxn modelId="{4B8403E4-2B46-467C-9F79-9A68A6203130}" type="presOf" srcId="{D97E3ED0-329B-49A7-8A21-063999BF6EA8}" destId="{04AF0C14-F2F3-48B4-9962-037A899A2ADD}" srcOrd="0" destOrd="0" presId="urn:microsoft.com/office/officeart/2005/8/layout/hierarchy2"/>
    <dgm:cxn modelId="{DC272480-F7B8-4BE3-AA39-B7CEC7CDB27F}" type="presOf" srcId="{B7FAEF0D-0269-40C5-BCC8-09990386F117}" destId="{BF082464-1933-4212-A09E-D69B436EB4D9}" srcOrd="0" destOrd="0" presId="urn:microsoft.com/office/officeart/2005/8/layout/hierarchy2"/>
    <dgm:cxn modelId="{E9B2CBCE-6A3D-401A-AC1B-752C6F37BC55}" srcId="{076F5C07-D742-451B-B5DC-C0AFF65BF62F}" destId="{5D016447-A9B7-4471-80A8-03EBA64BCAF8}" srcOrd="3" destOrd="0" parTransId="{A374EB95-BFC0-4D31-BE7B-4352CC575A20}" sibTransId="{A29C15E6-E978-4FC7-8B49-39BA1E2F0723}"/>
    <dgm:cxn modelId="{D38FD69F-0747-49FB-A50B-C1E583CCD63D}" srcId="{076F5C07-D742-451B-B5DC-C0AFF65BF62F}" destId="{506F482C-539A-4A17-AF79-9F57A18F2F37}" srcOrd="2" destOrd="0" parTransId="{D37990C5-FB20-471D-86CD-DD1BDA6BC671}" sibTransId="{7771E47C-AEC5-4B5B-8BC3-5FD67547D715}"/>
    <dgm:cxn modelId="{BF7BF2FF-B917-44CC-8A3F-0BABC287D577}" type="presOf" srcId="{309D3808-9424-4252-A89A-2B2F849B0AF1}" destId="{D4EDB216-F087-4095-813A-DCDC44366B07}" srcOrd="0" destOrd="0" presId="urn:microsoft.com/office/officeart/2005/8/layout/hierarchy2"/>
    <dgm:cxn modelId="{8134E5DE-9441-4D40-957E-2C7131D74B50}" type="presOf" srcId="{A374EB95-BFC0-4D31-BE7B-4352CC575A20}" destId="{5CC9D8D6-439B-410A-97C7-4EEDC646DA7B}" srcOrd="0" destOrd="0" presId="urn:microsoft.com/office/officeart/2005/8/layout/hierarchy2"/>
    <dgm:cxn modelId="{B4018500-1DA1-4FA4-A0CE-6B78C1C1C964}" srcId="{076F5C07-D742-451B-B5DC-C0AFF65BF62F}" destId="{D0C5EF40-3AB9-4ED8-9733-BD8072C8186E}" srcOrd="5" destOrd="0" parTransId="{A272C3E3-36D8-431B-9F54-F2CF1BE1687D}" sibTransId="{6D3E6C72-B07F-4175-8745-0B3F317FBAF6}"/>
    <dgm:cxn modelId="{7A93EEB8-098D-4BA0-860B-A87A5DADDBA7}" type="presOf" srcId="{D37990C5-FB20-471D-86CD-DD1BDA6BC671}" destId="{1C1F5CB3-AE3B-4970-8DF8-859056A3CB4D}" srcOrd="0" destOrd="0" presId="urn:microsoft.com/office/officeart/2005/8/layout/hierarchy2"/>
    <dgm:cxn modelId="{43CFF93F-FB8C-4831-889D-3CD91417205A}" type="presOf" srcId="{5D016447-A9B7-4471-80A8-03EBA64BCAF8}" destId="{9D00458B-1BB4-413B-AE0B-3EDFFF185D4E}" srcOrd="0" destOrd="0" presId="urn:microsoft.com/office/officeart/2005/8/layout/hierarchy2"/>
    <dgm:cxn modelId="{DB987D47-AE5D-4C61-AEB0-923F5A95BCC2}" srcId="{076F5C07-D742-451B-B5DC-C0AFF65BF62F}" destId="{B336D529-0CF0-4607-A44C-80B0ACBF8DD8}" srcOrd="0" destOrd="0" parTransId="{D34C41BC-6F8B-4F23-AEDF-63B6857620E5}" sibTransId="{03F95ED3-AF8C-483B-B998-46C0488237B0}"/>
    <dgm:cxn modelId="{253BB4C3-001A-430C-AB7C-ED0F59E19A3A}" srcId="{076F5C07-D742-451B-B5DC-C0AFF65BF62F}" destId="{309D3808-9424-4252-A89A-2B2F849B0AF1}" srcOrd="4" destOrd="0" parTransId="{D97E3ED0-329B-49A7-8A21-063999BF6EA8}" sibTransId="{DCB01688-34A1-4750-A452-FE57801838B3}"/>
    <dgm:cxn modelId="{927F35D3-5FC9-4EF9-9238-2E1F6D8130B8}" type="presOf" srcId="{A272C3E3-36D8-431B-9F54-F2CF1BE1687D}" destId="{4285522C-3B1D-4BC9-90EF-FC337DD97D32}" srcOrd="0" destOrd="0" presId="urn:microsoft.com/office/officeart/2005/8/layout/hierarchy2"/>
    <dgm:cxn modelId="{0E1A6565-2E22-46F0-9ACA-2B41284AD947}" srcId="{B7FAEF0D-0269-40C5-BCC8-09990386F117}" destId="{076F5C07-D742-451B-B5DC-C0AFF65BF62F}" srcOrd="0" destOrd="0" parTransId="{FB528B52-2EDA-409D-90B5-EB95E58A4C5C}" sibTransId="{2F40582F-53EA-44A2-A4A6-AD0F12108615}"/>
    <dgm:cxn modelId="{8B8A7F22-5F28-42A0-973D-0ACBEA6C4B3E}" type="presOf" srcId="{A374EB95-BFC0-4D31-BE7B-4352CC575A20}" destId="{930ECB44-AFF6-4133-AD2D-16BA463BA74C}" srcOrd="1" destOrd="0" presId="urn:microsoft.com/office/officeart/2005/8/layout/hierarchy2"/>
    <dgm:cxn modelId="{5471B5E8-6EB7-4711-92D4-FB526F4EA744}" type="presOf" srcId="{506F482C-539A-4A17-AF79-9F57A18F2F37}" destId="{AC6BBA9B-84B3-4A4D-A8BD-606E5297E5A0}" srcOrd="0" destOrd="0" presId="urn:microsoft.com/office/officeart/2005/8/layout/hierarchy2"/>
    <dgm:cxn modelId="{D913774C-6D6D-4AE4-A858-1D0B9B85D5FD}" type="presOf" srcId="{E243FC81-8DE2-480E-A5BC-3D57D2DC1113}" destId="{445E5790-9C07-4A72-8711-0A1E024CB116}" srcOrd="1" destOrd="0" presId="urn:microsoft.com/office/officeart/2005/8/layout/hierarchy2"/>
    <dgm:cxn modelId="{F9AE1598-5E10-4B6D-BD27-0193F60170E0}" srcId="{076F5C07-D742-451B-B5DC-C0AFF65BF62F}" destId="{5427A1F8-F682-4A00-9513-34DA78814974}" srcOrd="1" destOrd="0" parTransId="{E243FC81-8DE2-480E-A5BC-3D57D2DC1113}" sibTransId="{1C3437C6-8C15-4DC1-B091-1CCF7318E109}"/>
    <dgm:cxn modelId="{EDE2852E-A9F7-4114-9911-DBDEB2FB2CF8}" type="presParOf" srcId="{BF082464-1933-4212-A09E-D69B436EB4D9}" destId="{D1C5A8A5-7A74-4CE0-9538-6D83C3D49005}" srcOrd="0" destOrd="0" presId="urn:microsoft.com/office/officeart/2005/8/layout/hierarchy2"/>
    <dgm:cxn modelId="{AA30E270-8409-43C5-AA40-A03FC51D9F30}" type="presParOf" srcId="{D1C5A8A5-7A74-4CE0-9538-6D83C3D49005}" destId="{6E4DE7AC-2FE8-41B4-A529-294571B7DCDD}" srcOrd="0" destOrd="0" presId="urn:microsoft.com/office/officeart/2005/8/layout/hierarchy2"/>
    <dgm:cxn modelId="{2566D371-A21F-41C3-B592-462A8A489D92}" type="presParOf" srcId="{D1C5A8A5-7A74-4CE0-9538-6D83C3D49005}" destId="{EEEF854A-67B8-47A1-8519-253EB2816F19}" srcOrd="1" destOrd="0" presId="urn:microsoft.com/office/officeart/2005/8/layout/hierarchy2"/>
    <dgm:cxn modelId="{270679B0-7E34-4B36-A39F-CADE41628081}" type="presParOf" srcId="{EEEF854A-67B8-47A1-8519-253EB2816F19}" destId="{584A94D7-C560-4ED4-8A29-F4C7AC111184}" srcOrd="0" destOrd="0" presId="urn:microsoft.com/office/officeart/2005/8/layout/hierarchy2"/>
    <dgm:cxn modelId="{7D86B9A7-D430-4A9E-9D8A-7C806F275330}" type="presParOf" srcId="{584A94D7-C560-4ED4-8A29-F4C7AC111184}" destId="{F3624FE7-A850-413B-9A3F-13593F05C06F}" srcOrd="0" destOrd="0" presId="urn:microsoft.com/office/officeart/2005/8/layout/hierarchy2"/>
    <dgm:cxn modelId="{036D1D20-DE5E-46C6-8F5A-A5295FC12F45}" type="presParOf" srcId="{EEEF854A-67B8-47A1-8519-253EB2816F19}" destId="{3C7D8D07-E1C7-4DA8-9D72-426D9ECE1212}" srcOrd="1" destOrd="0" presId="urn:microsoft.com/office/officeart/2005/8/layout/hierarchy2"/>
    <dgm:cxn modelId="{1FADCBCD-C7FD-41C2-A9E1-9BE314512DDE}" type="presParOf" srcId="{3C7D8D07-E1C7-4DA8-9D72-426D9ECE1212}" destId="{D970282E-E7B2-4B75-9937-686D4C00205B}" srcOrd="0" destOrd="0" presId="urn:microsoft.com/office/officeart/2005/8/layout/hierarchy2"/>
    <dgm:cxn modelId="{C7889C19-252B-4EA6-943C-F4087E7E3709}" type="presParOf" srcId="{3C7D8D07-E1C7-4DA8-9D72-426D9ECE1212}" destId="{35134752-E651-49F9-A1A8-83BD0190B633}" srcOrd="1" destOrd="0" presId="urn:microsoft.com/office/officeart/2005/8/layout/hierarchy2"/>
    <dgm:cxn modelId="{4C28E1F3-7554-475D-BC33-A523D5967EED}" type="presParOf" srcId="{EEEF854A-67B8-47A1-8519-253EB2816F19}" destId="{0F8ADDC6-E05D-4AB0-A812-BD4C89FD744B}" srcOrd="2" destOrd="0" presId="urn:microsoft.com/office/officeart/2005/8/layout/hierarchy2"/>
    <dgm:cxn modelId="{2FBD952D-6F50-458C-AB1F-ED0A2346659E}" type="presParOf" srcId="{0F8ADDC6-E05D-4AB0-A812-BD4C89FD744B}" destId="{445E5790-9C07-4A72-8711-0A1E024CB116}" srcOrd="0" destOrd="0" presId="urn:microsoft.com/office/officeart/2005/8/layout/hierarchy2"/>
    <dgm:cxn modelId="{5713E31A-8EA7-478C-B0BD-E80797B714B8}" type="presParOf" srcId="{EEEF854A-67B8-47A1-8519-253EB2816F19}" destId="{57045F71-D62A-4A41-A5F6-6843DF751158}" srcOrd="3" destOrd="0" presId="urn:microsoft.com/office/officeart/2005/8/layout/hierarchy2"/>
    <dgm:cxn modelId="{4DE30A46-B9DA-4673-84A8-6FF922757780}" type="presParOf" srcId="{57045F71-D62A-4A41-A5F6-6843DF751158}" destId="{098B48A1-A3E6-4DDC-9220-73C351473168}" srcOrd="0" destOrd="0" presId="urn:microsoft.com/office/officeart/2005/8/layout/hierarchy2"/>
    <dgm:cxn modelId="{A7BE476E-E7A9-472F-AE47-3F063B727802}" type="presParOf" srcId="{57045F71-D62A-4A41-A5F6-6843DF751158}" destId="{2E050D21-895A-4672-9260-C62ACD0A4D88}" srcOrd="1" destOrd="0" presId="urn:microsoft.com/office/officeart/2005/8/layout/hierarchy2"/>
    <dgm:cxn modelId="{D4E26ECD-B822-4FC5-B3D9-BB78165B4378}" type="presParOf" srcId="{EEEF854A-67B8-47A1-8519-253EB2816F19}" destId="{1C1F5CB3-AE3B-4970-8DF8-859056A3CB4D}" srcOrd="4" destOrd="0" presId="urn:microsoft.com/office/officeart/2005/8/layout/hierarchy2"/>
    <dgm:cxn modelId="{B2529B82-5443-4898-BA19-532EBC8FB14E}" type="presParOf" srcId="{1C1F5CB3-AE3B-4970-8DF8-859056A3CB4D}" destId="{4ECE4152-C8FB-4541-883F-E8A721DD0275}" srcOrd="0" destOrd="0" presId="urn:microsoft.com/office/officeart/2005/8/layout/hierarchy2"/>
    <dgm:cxn modelId="{33AF97D4-7647-4067-B8E1-48E6B00A06F9}" type="presParOf" srcId="{EEEF854A-67B8-47A1-8519-253EB2816F19}" destId="{21BC17DF-D7C5-471C-9C5E-D2DA80083313}" srcOrd="5" destOrd="0" presId="urn:microsoft.com/office/officeart/2005/8/layout/hierarchy2"/>
    <dgm:cxn modelId="{CDE4DB77-E025-43DD-BB7A-78FA9A8C5BEF}" type="presParOf" srcId="{21BC17DF-D7C5-471C-9C5E-D2DA80083313}" destId="{AC6BBA9B-84B3-4A4D-A8BD-606E5297E5A0}" srcOrd="0" destOrd="0" presId="urn:microsoft.com/office/officeart/2005/8/layout/hierarchy2"/>
    <dgm:cxn modelId="{FF347BA7-D819-43DC-99F6-D9F0DA63146C}" type="presParOf" srcId="{21BC17DF-D7C5-471C-9C5E-D2DA80083313}" destId="{9AA5692A-44F3-4AC4-B1BD-7F89A91F3ED4}" srcOrd="1" destOrd="0" presId="urn:microsoft.com/office/officeart/2005/8/layout/hierarchy2"/>
    <dgm:cxn modelId="{68CF2893-A574-45CC-8335-1AA0CC3B6010}" type="presParOf" srcId="{EEEF854A-67B8-47A1-8519-253EB2816F19}" destId="{5CC9D8D6-439B-410A-97C7-4EEDC646DA7B}" srcOrd="6" destOrd="0" presId="urn:microsoft.com/office/officeart/2005/8/layout/hierarchy2"/>
    <dgm:cxn modelId="{51792C4D-FE73-4EA8-87E9-33C2608BB7F0}" type="presParOf" srcId="{5CC9D8D6-439B-410A-97C7-4EEDC646DA7B}" destId="{930ECB44-AFF6-4133-AD2D-16BA463BA74C}" srcOrd="0" destOrd="0" presId="urn:microsoft.com/office/officeart/2005/8/layout/hierarchy2"/>
    <dgm:cxn modelId="{D5588673-5E44-495A-92EB-B97D98E0D3F3}" type="presParOf" srcId="{EEEF854A-67B8-47A1-8519-253EB2816F19}" destId="{F8090576-BE71-4864-89E3-F8CB905DF882}" srcOrd="7" destOrd="0" presId="urn:microsoft.com/office/officeart/2005/8/layout/hierarchy2"/>
    <dgm:cxn modelId="{F31CD1B3-9926-48DD-9EE2-28624048A123}" type="presParOf" srcId="{F8090576-BE71-4864-89E3-F8CB905DF882}" destId="{9D00458B-1BB4-413B-AE0B-3EDFFF185D4E}" srcOrd="0" destOrd="0" presId="urn:microsoft.com/office/officeart/2005/8/layout/hierarchy2"/>
    <dgm:cxn modelId="{489E41EE-2C01-42D5-A789-55B3426E27B1}" type="presParOf" srcId="{F8090576-BE71-4864-89E3-F8CB905DF882}" destId="{0ACF074B-A217-4141-B5B2-EBE786517842}" srcOrd="1" destOrd="0" presId="urn:microsoft.com/office/officeart/2005/8/layout/hierarchy2"/>
    <dgm:cxn modelId="{1219D896-65B8-4C82-9EC5-797CB4EAB726}" type="presParOf" srcId="{EEEF854A-67B8-47A1-8519-253EB2816F19}" destId="{04AF0C14-F2F3-48B4-9962-037A899A2ADD}" srcOrd="8" destOrd="0" presId="urn:microsoft.com/office/officeart/2005/8/layout/hierarchy2"/>
    <dgm:cxn modelId="{2D6E57D6-6AC2-42BD-9C09-0150C6F3D4CF}" type="presParOf" srcId="{04AF0C14-F2F3-48B4-9962-037A899A2ADD}" destId="{2A2FEBBB-5FAB-4404-8117-E85819B4692B}" srcOrd="0" destOrd="0" presId="urn:microsoft.com/office/officeart/2005/8/layout/hierarchy2"/>
    <dgm:cxn modelId="{C4C7A627-953B-498A-BCA5-F4032DED71A7}" type="presParOf" srcId="{EEEF854A-67B8-47A1-8519-253EB2816F19}" destId="{E39B7C81-5B5A-43C4-BB60-076BE9BE9E93}" srcOrd="9" destOrd="0" presId="urn:microsoft.com/office/officeart/2005/8/layout/hierarchy2"/>
    <dgm:cxn modelId="{BFBBED11-6590-44C4-9FD7-AA400E364AB2}" type="presParOf" srcId="{E39B7C81-5B5A-43C4-BB60-076BE9BE9E93}" destId="{D4EDB216-F087-4095-813A-DCDC44366B07}" srcOrd="0" destOrd="0" presId="urn:microsoft.com/office/officeart/2005/8/layout/hierarchy2"/>
    <dgm:cxn modelId="{57EB9547-9223-45AC-BF8A-89CEAAA0A679}" type="presParOf" srcId="{E39B7C81-5B5A-43C4-BB60-076BE9BE9E93}" destId="{7B8302D0-B121-4904-B85C-3E3F45144AD5}" srcOrd="1" destOrd="0" presId="urn:microsoft.com/office/officeart/2005/8/layout/hierarchy2"/>
    <dgm:cxn modelId="{19BCE008-7120-4986-ABC6-E4EF2B1D5062}" type="presParOf" srcId="{EEEF854A-67B8-47A1-8519-253EB2816F19}" destId="{4285522C-3B1D-4BC9-90EF-FC337DD97D32}" srcOrd="10" destOrd="0" presId="urn:microsoft.com/office/officeart/2005/8/layout/hierarchy2"/>
    <dgm:cxn modelId="{D238667B-B4A5-4A7E-B6D8-1FC69F7307B4}" type="presParOf" srcId="{4285522C-3B1D-4BC9-90EF-FC337DD97D32}" destId="{9D85AF3B-A81A-496E-B50B-C668A68DE3FF}" srcOrd="0" destOrd="0" presId="urn:microsoft.com/office/officeart/2005/8/layout/hierarchy2"/>
    <dgm:cxn modelId="{23D688B0-50F7-4D48-B7FB-07CBC085495C}" type="presParOf" srcId="{EEEF854A-67B8-47A1-8519-253EB2816F19}" destId="{0D9C575C-2158-4B7E-BED5-A30195D65F90}" srcOrd="11" destOrd="0" presId="urn:microsoft.com/office/officeart/2005/8/layout/hierarchy2"/>
    <dgm:cxn modelId="{4700C03D-F6DB-451B-9816-6783D3C525BF}" type="presParOf" srcId="{0D9C575C-2158-4B7E-BED5-A30195D65F90}" destId="{45F9438C-8BA4-4D05-9B1E-5DA92B309838}" srcOrd="0" destOrd="0" presId="urn:microsoft.com/office/officeart/2005/8/layout/hierarchy2"/>
    <dgm:cxn modelId="{A956FB86-1F3B-438F-BD34-4D751C076CA2}" type="presParOf" srcId="{0D9C575C-2158-4B7E-BED5-A30195D65F90}" destId="{BF8ECE1A-2D9A-4307-9E6A-476B471A4DC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99C4D7-74BE-45EF-836A-1724B53598BB}" type="doc">
      <dgm:prSet loTypeId="urn:microsoft.com/office/officeart/2005/8/layout/vList2" loCatId="list" qsTypeId="urn:microsoft.com/office/officeart/2005/8/quickstyle/3d3" qsCatId="3D" csTypeId="urn:microsoft.com/office/officeart/2005/8/colors/accent1_4" csCatId="accent1" phldr="1"/>
      <dgm:spPr/>
      <dgm:t>
        <a:bodyPr/>
        <a:lstStyle/>
        <a:p>
          <a:endParaRPr lang="ru-RU"/>
        </a:p>
      </dgm:t>
    </dgm:pt>
    <dgm:pt modelId="{F9A9C73D-6846-4889-986C-747EA9FE8247}">
      <dgm:prSet phldrT="[Текст]" custT="1"/>
      <dgm:spPr/>
      <dgm:t>
        <a:bodyPr/>
        <a:lstStyle/>
        <a:p>
          <a:r>
            <a:rPr lang="ro-RO" sz="2200" b="1" noProof="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 categoriilor de persoane care sunt legal autorizate să ia parte directă la operațiunile militare;</a:t>
          </a:r>
          <a:endParaRPr lang="ro-RO" sz="2200" b="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5EC46D7-18EA-499D-9635-9A2D64A6FC80}" type="parTrans" cxnId="{DAB16A5A-96C4-4738-A5A4-724FE33B8DC5}">
      <dgm:prSet/>
      <dgm:spPr/>
      <dgm:t>
        <a:bodyPr/>
        <a:lstStyle/>
        <a:p>
          <a:endParaRPr lang="ro-RO" sz="2200" noProof="0" dirty="0">
            <a:effectLst>
              <a:outerShdw blurRad="38100" dist="38100" dir="2700000" algn="tl">
                <a:srgbClr val="000000">
                  <a:alpha val="43137"/>
                </a:srgbClr>
              </a:outerShdw>
            </a:effectLst>
          </a:endParaRPr>
        </a:p>
      </dgm:t>
    </dgm:pt>
    <dgm:pt modelId="{9F8ACDD3-9EC5-4759-B004-E7EB1AF4C7A9}" type="sibTrans" cxnId="{DAB16A5A-96C4-4738-A5A4-724FE33B8DC5}">
      <dgm:prSet/>
      <dgm:spPr/>
      <dgm:t>
        <a:bodyPr/>
        <a:lstStyle/>
        <a:p>
          <a:endParaRPr lang="ro-RO" sz="2200" noProof="0" dirty="0">
            <a:effectLst>
              <a:outerShdw blurRad="38100" dist="38100" dir="2700000" algn="tl">
                <a:srgbClr val="000000">
                  <a:alpha val="43137"/>
                </a:srgbClr>
              </a:outerShdw>
            </a:effectLst>
          </a:endParaRPr>
        </a:p>
      </dgm:t>
    </dgm:pt>
    <dgm:pt modelId="{D45442A5-6154-4A86-A20C-1E96F5D29D7E}">
      <dgm:prSet phldrT="[Текст]" custT="1"/>
      <dgm:spPr/>
      <dgm:t>
        <a:bodyPr/>
        <a:lstStyle/>
        <a:p>
          <a:r>
            <a:rPr lang="ro-RO" sz="2200" b="1" noProof="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 mijloacelor și metodelor de luptă pe care sunt întemeiați/justificați să le folosească;</a:t>
          </a:r>
          <a:endParaRPr lang="ro-RO" sz="2200" b="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D710F03-3DD2-4DA4-8939-D89D04C27BC3}" type="parTrans" cxnId="{B0662701-F7F5-4B38-951C-41BDCFA030C8}">
      <dgm:prSet/>
      <dgm:spPr/>
      <dgm:t>
        <a:bodyPr/>
        <a:lstStyle/>
        <a:p>
          <a:endParaRPr lang="ro-RO" sz="2200" noProof="0" dirty="0">
            <a:effectLst>
              <a:outerShdw blurRad="38100" dist="38100" dir="2700000" algn="tl">
                <a:srgbClr val="000000">
                  <a:alpha val="43137"/>
                </a:srgbClr>
              </a:outerShdw>
            </a:effectLst>
          </a:endParaRPr>
        </a:p>
      </dgm:t>
    </dgm:pt>
    <dgm:pt modelId="{5824394B-5A16-425D-AF6D-2A8477EA3D75}" type="sibTrans" cxnId="{B0662701-F7F5-4B38-951C-41BDCFA030C8}">
      <dgm:prSet/>
      <dgm:spPr/>
      <dgm:t>
        <a:bodyPr/>
        <a:lstStyle/>
        <a:p>
          <a:endParaRPr lang="ro-RO" sz="2200" noProof="0" dirty="0">
            <a:effectLst>
              <a:outerShdw blurRad="38100" dist="38100" dir="2700000" algn="tl">
                <a:srgbClr val="000000">
                  <a:alpha val="43137"/>
                </a:srgbClr>
              </a:outerShdw>
            </a:effectLst>
          </a:endParaRPr>
        </a:p>
      </dgm:t>
    </dgm:pt>
    <dgm:pt modelId="{D84C8FF6-DBA1-4C2B-BDEA-5C390EB64328}">
      <dgm:prSet phldrT="[Текст]" custT="1"/>
      <dgm:spPr/>
      <dgm:t>
        <a:bodyPr/>
        <a:lstStyle/>
        <a:p>
          <a:r>
            <a:rPr lang="ro-RO" sz="2200" b="1" noProof="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 locului  unde se pot desfășura operațiunile militare terestre.</a:t>
          </a:r>
          <a:endParaRPr lang="ro-RO" sz="2200" b="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361514E-3928-4E59-917C-9C3D125F3237}" type="parTrans" cxnId="{73D57ECC-3B8E-4B5B-BE4B-1DB5594010EC}">
      <dgm:prSet/>
      <dgm:spPr/>
      <dgm:t>
        <a:bodyPr/>
        <a:lstStyle/>
        <a:p>
          <a:endParaRPr lang="en-US"/>
        </a:p>
      </dgm:t>
    </dgm:pt>
    <dgm:pt modelId="{0C7590D7-7565-4FE2-9DB8-4E38CBBA1FBA}" type="sibTrans" cxnId="{73D57ECC-3B8E-4B5B-BE4B-1DB5594010EC}">
      <dgm:prSet/>
      <dgm:spPr/>
      <dgm:t>
        <a:bodyPr/>
        <a:lstStyle/>
        <a:p>
          <a:endParaRPr lang="en-US"/>
        </a:p>
      </dgm:t>
    </dgm:pt>
    <dgm:pt modelId="{D486B9B2-2F46-4632-9D93-2C8C44878E4D}" type="pres">
      <dgm:prSet presAssocID="{B499C4D7-74BE-45EF-836A-1724B53598BB}" presName="linear" presStyleCnt="0">
        <dgm:presLayoutVars>
          <dgm:animLvl val="lvl"/>
          <dgm:resizeHandles val="exact"/>
        </dgm:presLayoutVars>
      </dgm:prSet>
      <dgm:spPr/>
      <dgm:t>
        <a:bodyPr/>
        <a:lstStyle/>
        <a:p>
          <a:endParaRPr lang="en-US"/>
        </a:p>
      </dgm:t>
    </dgm:pt>
    <dgm:pt modelId="{AD2E907B-D148-4D6D-BE84-47BDC69042C0}" type="pres">
      <dgm:prSet presAssocID="{F9A9C73D-6846-4889-986C-747EA9FE8247}" presName="parentText" presStyleLbl="node1" presStyleIdx="0" presStyleCnt="3" custScaleY="76406">
        <dgm:presLayoutVars>
          <dgm:chMax val="0"/>
          <dgm:bulletEnabled val="1"/>
        </dgm:presLayoutVars>
      </dgm:prSet>
      <dgm:spPr/>
      <dgm:t>
        <a:bodyPr/>
        <a:lstStyle/>
        <a:p>
          <a:endParaRPr lang="en-US"/>
        </a:p>
      </dgm:t>
    </dgm:pt>
    <dgm:pt modelId="{749BCEA8-3F07-4023-8DFF-3500FB8AEE0F}" type="pres">
      <dgm:prSet presAssocID="{9F8ACDD3-9EC5-4759-B004-E7EB1AF4C7A9}" presName="spacer" presStyleCnt="0"/>
      <dgm:spPr/>
    </dgm:pt>
    <dgm:pt modelId="{75DE6164-726C-4341-8619-DE584603D469}" type="pres">
      <dgm:prSet presAssocID="{D45442A5-6154-4A86-A20C-1E96F5D29D7E}" presName="parentText" presStyleLbl="node1" presStyleIdx="1" presStyleCnt="3" custScaleY="83086" custLinFactNeighborY="29528">
        <dgm:presLayoutVars>
          <dgm:chMax val="0"/>
          <dgm:bulletEnabled val="1"/>
        </dgm:presLayoutVars>
      </dgm:prSet>
      <dgm:spPr/>
      <dgm:t>
        <a:bodyPr/>
        <a:lstStyle/>
        <a:p>
          <a:endParaRPr lang="en-US"/>
        </a:p>
      </dgm:t>
    </dgm:pt>
    <dgm:pt modelId="{8171956A-435A-4021-92F5-A0406C687146}" type="pres">
      <dgm:prSet presAssocID="{5824394B-5A16-425D-AF6D-2A8477EA3D75}" presName="spacer" presStyleCnt="0"/>
      <dgm:spPr/>
    </dgm:pt>
    <dgm:pt modelId="{961F53C8-153F-46D4-ADC9-42256EBBA3EC}" type="pres">
      <dgm:prSet presAssocID="{D84C8FF6-DBA1-4C2B-BDEA-5C390EB64328}" presName="parentText" presStyleLbl="node1" presStyleIdx="2" presStyleCnt="3" custScaleY="83086" custLinFactNeighborX="-3445">
        <dgm:presLayoutVars>
          <dgm:chMax val="0"/>
          <dgm:bulletEnabled val="1"/>
        </dgm:presLayoutVars>
      </dgm:prSet>
      <dgm:spPr/>
      <dgm:t>
        <a:bodyPr/>
        <a:lstStyle/>
        <a:p>
          <a:endParaRPr lang="en-US"/>
        </a:p>
      </dgm:t>
    </dgm:pt>
  </dgm:ptLst>
  <dgm:cxnLst>
    <dgm:cxn modelId="{DAB16A5A-96C4-4738-A5A4-724FE33B8DC5}" srcId="{B499C4D7-74BE-45EF-836A-1724B53598BB}" destId="{F9A9C73D-6846-4889-986C-747EA9FE8247}" srcOrd="0" destOrd="0" parTransId="{55EC46D7-18EA-499D-9635-9A2D64A6FC80}" sibTransId="{9F8ACDD3-9EC5-4759-B004-E7EB1AF4C7A9}"/>
    <dgm:cxn modelId="{60CE58A5-FC13-4D59-ACD0-DF55395B2B29}" type="presOf" srcId="{D84C8FF6-DBA1-4C2B-BDEA-5C390EB64328}" destId="{961F53C8-153F-46D4-ADC9-42256EBBA3EC}" srcOrd="0" destOrd="0" presId="urn:microsoft.com/office/officeart/2005/8/layout/vList2"/>
    <dgm:cxn modelId="{73D57ECC-3B8E-4B5B-BE4B-1DB5594010EC}" srcId="{B499C4D7-74BE-45EF-836A-1724B53598BB}" destId="{D84C8FF6-DBA1-4C2B-BDEA-5C390EB64328}" srcOrd="2" destOrd="0" parTransId="{8361514E-3928-4E59-917C-9C3D125F3237}" sibTransId="{0C7590D7-7565-4FE2-9DB8-4E38CBBA1FBA}"/>
    <dgm:cxn modelId="{359AAD8D-18F2-4D8D-A38B-552728A179AC}" type="presOf" srcId="{B499C4D7-74BE-45EF-836A-1724B53598BB}" destId="{D486B9B2-2F46-4632-9D93-2C8C44878E4D}" srcOrd="0" destOrd="0" presId="urn:microsoft.com/office/officeart/2005/8/layout/vList2"/>
    <dgm:cxn modelId="{B0662701-F7F5-4B38-951C-41BDCFA030C8}" srcId="{B499C4D7-74BE-45EF-836A-1724B53598BB}" destId="{D45442A5-6154-4A86-A20C-1E96F5D29D7E}" srcOrd="1" destOrd="0" parTransId="{5D710F03-3DD2-4DA4-8939-D89D04C27BC3}" sibTransId="{5824394B-5A16-425D-AF6D-2A8477EA3D75}"/>
    <dgm:cxn modelId="{5FC7599D-1709-45F7-B265-311D22FC6031}" type="presOf" srcId="{D45442A5-6154-4A86-A20C-1E96F5D29D7E}" destId="{75DE6164-726C-4341-8619-DE584603D469}" srcOrd="0" destOrd="0" presId="urn:microsoft.com/office/officeart/2005/8/layout/vList2"/>
    <dgm:cxn modelId="{30050097-2AF3-45C3-81C3-C1ACC94A08D9}" type="presOf" srcId="{F9A9C73D-6846-4889-986C-747EA9FE8247}" destId="{AD2E907B-D148-4D6D-BE84-47BDC69042C0}" srcOrd="0" destOrd="0" presId="urn:microsoft.com/office/officeart/2005/8/layout/vList2"/>
    <dgm:cxn modelId="{B4C00CF5-FD91-49A3-ACAA-BC5AF664E8DF}" type="presParOf" srcId="{D486B9B2-2F46-4632-9D93-2C8C44878E4D}" destId="{AD2E907B-D148-4D6D-BE84-47BDC69042C0}" srcOrd="0" destOrd="0" presId="urn:microsoft.com/office/officeart/2005/8/layout/vList2"/>
    <dgm:cxn modelId="{4B4294EB-514A-467C-ADF8-BC424AE507DE}" type="presParOf" srcId="{D486B9B2-2F46-4632-9D93-2C8C44878E4D}" destId="{749BCEA8-3F07-4023-8DFF-3500FB8AEE0F}" srcOrd="1" destOrd="0" presId="urn:microsoft.com/office/officeart/2005/8/layout/vList2"/>
    <dgm:cxn modelId="{D56BA51A-ADA2-4DCB-A948-F3A5BCEDE20A}" type="presParOf" srcId="{D486B9B2-2F46-4632-9D93-2C8C44878E4D}" destId="{75DE6164-726C-4341-8619-DE584603D469}" srcOrd="2" destOrd="0" presId="urn:microsoft.com/office/officeart/2005/8/layout/vList2"/>
    <dgm:cxn modelId="{3E7B638C-CC89-4547-A515-98F409B8E122}" type="presParOf" srcId="{D486B9B2-2F46-4632-9D93-2C8C44878E4D}" destId="{8171956A-435A-4021-92F5-A0406C687146}" srcOrd="3" destOrd="0" presId="urn:microsoft.com/office/officeart/2005/8/layout/vList2"/>
    <dgm:cxn modelId="{ED8DB87E-AA9E-41FE-B67E-09DA0E52C876}" type="presParOf" srcId="{D486B9B2-2F46-4632-9D93-2C8C44878E4D}" destId="{961F53C8-153F-46D4-ADC9-42256EBBA3E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99C4D7-74BE-45EF-836A-1724B53598BB}" type="doc">
      <dgm:prSet loTypeId="urn:microsoft.com/office/officeart/2005/8/layout/vList2" loCatId="list" qsTypeId="urn:microsoft.com/office/officeart/2005/8/quickstyle/3d3" qsCatId="3D" csTypeId="urn:microsoft.com/office/officeart/2005/8/colors/accent1_4" csCatId="accent1" phldr="1"/>
      <dgm:spPr/>
      <dgm:t>
        <a:bodyPr/>
        <a:lstStyle/>
        <a:p>
          <a:endParaRPr lang="ru-RU"/>
        </a:p>
      </dgm:t>
    </dgm:pt>
    <dgm:pt modelId="{F9A9C73D-6846-4889-986C-747EA9FE8247}">
      <dgm:prSet phldrT="[Текст]" custT="1"/>
      <dgm:spPr/>
      <dgm:t>
        <a:bodyPr/>
        <a:lstStyle/>
        <a:p>
          <a:r>
            <a:rPr lang="ro-RO" sz="2200" b="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Persoana civilă </a:t>
          </a:r>
          <a:r>
            <a:rPr lang="ro-RO" sz="2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este orice persoană care nu aparține forțelor armate și trebuie să fie protejată în timpul conflictului.</a:t>
          </a:r>
        </a:p>
      </dgm:t>
    </dgm:pt>
    <dgm:pt modelId="{55EC46D7-18EA-499D-9635-9A2D64A6FC80}" type="parTrans" cxnId="{DAB16A5A-96C4-4738-A5A4-724FE33B8DC5}">
      <dgm:prSet/>
      <dgm:spPr/>
      <dgm:t>
        <a:bodyPr/>
        <a:lstStyle/>
        <a:p>
          <a:endParaRPr lang="ro-RO" sz="2200" noProof="0" dirty="0">
            <a:effectLst>
              <a:outerShdw blurRad="38100" dist="38100" dir="2700000" algn="tl">
                <a:srgbClr val="000000">
                  <a:alpha val="43137"/>
                </a:srgbClr>
              </a:outerShdw>
            </a:effectLst>
          </a:endParaRPr>
        </a:p>
      </dgm:t>
    </dgm:pt>
    <dgm:pt modelId="{9F8ACDD3-9EC5-4759-B004-E7EB1AF4C7A9}" type="sibTrans" cxnId="{DAB16A5A-96C4-4738-A5A4-724FE33B8DC5}">
      <dgm:prSet/>
      <dgm:spPr/>
      <dgm:t>
        <a:bodyPr/>
        <a:lstStyle/>
        <a:p>
          <a:endParaRPr lang="ro-RO" sz="2200" noProof="0" dirty="0">
            <a:effectLst>
              <a:outerShdw blurRad="38100" dist="38100" dir="2700000" algn="tl">
                <a:srgbClr val="000000">
                  <a:alpha val="43137"/>
                </a:srgbClr>
              </a:outerShdw>
            </a:effectLst>
          </a:endParaRPr>
        </a:p>
      </dgm:t>
    </dgm:pt>
    <dgm:pt modelId="{D45442A5-6154-4A86-A20C-1E96F5D29D7E}">
      <dgm:prSet phldrT="[Текст]" custT="1"/>
      <dgm:spPr/>
      <dgm:t>
        <a:bodyPr/>
        <a:lstStyle/>
        <a:p>
          <a:r>
            <a:rPr lang="ro-RO" sz="2200" b="1" i="0" noProof="0" dirty="0">
              <a:solidFill>
                <a:schemeClr val="tx1"/>
              </a:solidFill>
              <a:effectLst/>
              <a:latin typeface="Times New Roman" panose="02020603050405020304" pitchFamily="18" charset="0"/>
              <a:cs typeface="Times New Roman" panose="02020603050405020304" pitchFamily="18" charset="0"/>
            </a:rPr>
            <a:t>Combatanții </a:t>
          </a:r>
          <a:r>
            <a:rPr lang="ro-RO" sz="2200" b="0" i="0" noProof="0" dirty="0">
              <a:solidFill>
                <a:schemeClr val="tx1"/>
              </a:solidFill>
              <a:effectLst/>
              <a:latin typeface="Times New Roman" panose="02020603050405020304" pitchFamily="18" charset="0"/>
              <a:cs typeface="Times New Roman" panose="02020603050405020304" pitchFamily="18" charset="0"/>
            </a:rPr>
            <a:t>care au dreptul și obligația de a pregăti și desfășura acțiunile armate împotriva obiectivelor militare ale adversarului, dar nu și împotriva persoanelor și bunurilor civile ale acestuia. Beneficiază de statut de prizonier de război, în caz de capturare.</a:t>
          </a:r>
          <a:endParaRPr lang="ro-RO" sz="2200" noProof="0" dirty="0">
            <a:solidFill>
              <a:schemeClr val="tx1"/>
            </a:solidFill>
            <a:effectLst/>
            <a:latin typeface="Times New Roman" panose="02020603050405020304" pitchFamily="18" charset="0"/>
            <a:cs typeface="Times New Roman" panose="02020603050405020304" pitchFamily="18" charset="0"/>
          </a:endParaRPr>
        </a:p>
      </dgm:t>
    </dgm:pt>
    <dgm:pt modelId="{5D710F03-3DD2-4DA4-8939-D89D04C27BC3}" type="parTrans" cxnId="{B0662701-F7F5-4B38-951C-41BDCFA030C8}">
      <dgm:prSet/>
      <dgm:spPr/>
      <dgm:t>
        <a:bodyPr/>
        <a:lstStyle/>
        <a:p>
          <a:endParaRPr lang="ro-RO" sz="2200" noProof="0" dirty="0">
            <a:effectLst>
              <a:outerShdw blurRad="38100" dist="38100" dir="2700000" algn="tl">
                <a:srgbClr val="000000">
                  <a:alpha val="43137"/>
                </a:srgbClr>
              </a:outerShdw>
            </a:effectLst>
          </a:endParaRPr>
        </a:p>
      </dgm:t>
    </dgm:pt>
    <dgm:pt modelId="{5824394B-5A16-425D-AF6D-2A8477EA3D75}" type="sibTrans" cxnId="{B0662701-F7F5-4B38-951C-41BDCFA030C8}">
      <dgm:prSet/>
      <dgm:spPr/>
      <dgm:t>
        <a:bodyPr/>
        <a:lstStyle/>
        <a:p>
          <a:endParaRPr lang="ro-RO" sz="2200" noProof="0" dirty="0">
            <a:effectLst>
              <a:outerShdw blurRad="38100" dist="38100" dir="2700000" algn="tl">
                <a:srgbClr val="000000">
                  <a:alpha val="43137"/>
                </a:srgbClr>
              </a:outerShdw>
            </a:effectLst>
          </a:endParaRPr>
        </a:p>
      </dgm:t>
    </dgm:pt>
    <dgm:pt modelId="{D486B9B2-2F46-4632-9D93-2C8C44878E4D}" type="pres">
      <dgm:prSet presAssocID="{B499C4D7-74BE-45EF-836A-1724B53598BB}" presName="linear" presStyleCnt="0">
        <dgm:presLayoutVars>
          <dgm:animLvl val="lvl"/>
          <dgm:resizeHandles val="exact"/>
        </dgm:presLayoutVars>
      </dgm:prSet>
      <dgm:spPr/>
      <dgm:t>
        <a:bodyPr/>
        <a:lstStyle/>
        <a:p>
          <a:endParaRPr lang="en-US"/>
        </a:p>
      </dgm:t>
    </dgm:pt>
    <dgm:pt modelId="{AD2E907B-D148-4D6D-BE84-47BDC69042C0}" type="pres">
      <dgm:prSet presAssocID="{F9A9C73D-6846-4889-986C-747EA9FE8247}" presName="parentText" presStyleLbl="node1" presStyleIdx="0" presStyleCnt="2" custScaleY="76406">
        <dgm:presLayoutVars>
          <dgm:chMax val="0"/>
          <dgm:bulletEnabled val="1"/>
        </dgm:presLayoutVars>
      </dgm:prSet>
      <dgm:spPr/>
      <dgm:t>
        <a:bodyPr/>
        <a:lstStyle/>
        <a:p>
          <a:endParaRPr lang="en-US"/>
        </a:p>
      </dgm:t>
    </dgm:pt>
    <dgm:pt modelId="{749BCEA8-3F07-4023-8DFF-3500FB8AEE0F}" type="pres">
      <dgm:prSet presAssocID="{9F8ACDD3-9EC5-4759-B004-E7EB1AF4C7A9}" presName="spacer" presStyleCnt="0"/>
      <dgm:spPr/>
    </dgm:pt>
    <dgm:pt modelId="{75DE6164-726C-4341-8619-DE584603D469}" type="pres">
      <dgm:prSet presAssocID="{D45442A5-6154-4A86-A20C-1E96F5D29D7E}" presName="parentText" presStyleLbl="node1" presStyleIdx="1" presStyleCnt="2" custScaleY="83086" custLinFactNeighborX="231">
        <dgm:presLayoutVars>
          <dgm:chMax val="0"/>
          <dgm:bulletEnabled val="1"/>
        </dgm:presLayoutVars>
      </dgm:prSet>
      <dgm:spPr/>
      <dgm:t>
        <a:bodyPr/>
        <a:lstStyle/>
        <a:p>
          <a:endParaRPr lang="en-US"/>
        </a:p>
      </dgm:t>
    </dgm:pt>
  </dgm:ptLst>
  <dgm:cxnLst>
    <dgm:cxn modelId="{DAB16A5A-96C4-4738-A5A4-724FE33B8DC5}" srcId="{B499C4D7-74BE-45EF-836A-1724B53598BB}" destId="{F9A9C73D-6846-4889-986C-747EA9FE8247}" srcOrd="0" destOrd="0" parTransId="{55EC46D7-18EA-499D-9635-9A2D64A6FC80}" sibTransId="{9F8ACDD3-9EC5-4759-B004-E7EB1AF4C7A9}"/>
    <dgm:cxn modelId="{1D03AC38-B56A-42B2-8862-D043E3F0AC9D}" type="presOf" srcId="{F9A9C73D-6846-4889-986C-747EA9FE8247}" destId="{AD2E907B-D148-4D6D-BE84-47BDC69042C0}" srcOrd="0" destOrd="0" presId="urn:microsoft.com/office/officeart/2005/8/layout/vList2"/>
    <dgm:cxn modelId="{B0662701-F7F5-4B38-951C-41BDCFA030C8}" srcId="{B499C4D7-74BE-45EF-836A-1724B53598BB}" destId="{D45442A5-6154-4A86-A20C-1E96F5D29D7E}" srcOrd="1" destOrd="0" parTransId="{5D710F03-3DD2-4DA4-8939-D89D04C27BC3}" sibTransId="{5824394B-5A16-425D-AF6D-2A8477EA3D75}"/>
    <dgm:cxn modelId="{CFA7A299-2235-422A-A764-F3440241D85E}" type="presOf" srcId="{D45442A5-6154-4A86-A20C-1E96F5D29D7E}" destId="{75DE6164-726C-4341-8619-DE584603D469}" srcOrd="0" destOrd="0" presId="urn:microsoft.com/office/officeart/2005/8/layout/vList2"/>
    <dgm:cxn modelId="{6FE75E41-7E15-49BD-AFC1-2DDA151A6C59}" type="presOf" srcId="{B499C4D7-74BE-45EF-836A-1724B53598BB}" destId="{D486B9B2-2F46-4632-9D93-2C8C44878E4D}" srcOrd="0" destOrd="0" presId="urn:microsoft.com/office/officeart/2005/8/layout/vList2"/>
    <dgm:cxn modelId="{6681B3F2-6802-4276-9031-F979A9C93831}" type="presParOf" srcId="{D486B9B2-2F46-4632-9D93-2C8C44878E4D}" destId="{AD2E907B-D148-4D6D-BE84-47BDC69042C0}" srcOrd="0" destOrd="0" presId="urn:microsoft.com/office/officeart/2005/8/layout/vList2"/>
    <dgm:cxn modelId="{638A2645-E32C-4829-8DF7-C80808735D33}" type="presParOf" srcId="{D486B9B2-2F46-4632-9D93-2C8C44878E4D}" destId="{749BCEA8-3F07-4023-8DFF-3500FB8AEE0F}" srcOrd="1" destOrd="0" presId="urn:microsoft.com/office/officeart/2005/8/layout/vList2"/>
    <dgm:cxn modelId="{BEE061A2-CE9F-4D2C-B8CB-9595E7D9C49B}" type="presParOf" srcId="{D486B9B2-2F46-4632-9D93-2C8C44878E4D}" destId="{75DE6164-726C-4341-8619-DE584603D46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94D0D9-30A8-42E2-A5BE-C91D8A861A03}" type="doc">
      <dgm:prSet loTypeId="urn:microsoft.com/office/officeart/2005/8/layout/hProcess7" loCatId="list" qsTypeId="urn:microsoft.com/office/officeart/2005/8/quickstyle/3d1" qsCatId="3D" csTypeId="urn:microsoft.com/office/officeart/2005/8/colors/colorful3" csCatId="colorful" phldr="1"/>
      <dgm:spPr/>
      <dgm:t>
        <a:bodyPr/>
        <a:lstStyle/>
        <a:p>
          <a:endParaRPr lang="ru-RU"/>
        </a:p>
      </dgm:t>
    </dgm:pt>
    <dgm:pt modelId="{A9FE8114-3500-4B38-93C8-2D6427BD9031}">
      <dgm:prSet phldrT="[Текст]" custT="1"/>
      <dgm:spPr>
        <a:gradFill rotWithShape="0">
          <a:gsLst>
            <a:gs pos="100000">
              <a:schemeClr val="accent1">
                <a:lumMod val="50000"/>
              </a:schemeClr>
            </a:gs>
            <a:gs pos="100000">
              <a:schemeClr val="accent3">
                <a:hueOff val="0"/>
                <a:satOff val="0"/>
                <a:lumOff val="0"/>
                <a:alphaOff val="0"/>
                <a:shade val="88000"/>
                <a:lumMod val="94000"/>
              </a:schemeClr>
            </a:gs>
          </a:gsLst>
        </a:gradFill>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1052E8E-850B-4E73-87E0-015790A9046B}" type="sibTrans" cxnId="{4C742CC0-AB95-4287-8025-B3C12D09C5B1}">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E8EB462-3C30-4F66-88B3-0CF4882B3B6A}" type="parTrans" cxnId="{4C742CC0-AB95-4287-8025-B3C12D09C5B1}">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9D6CFD2-6CD9-4277-8F07-47A96E7C1B43}">
      <dgm:prSet phldrT="[Текст]" custT="1"/>
      <dgm:spPr/>
      <dgm:t>
        <a:bodyPr/>
        <a:lstStyle/>
        <a:p>
          <a:pPr>
            <a:lnSpc>
              <a:spcPct val="100000"/>
            </a:lnSpc>
            <a:spcAft>
              <a:spcPts val="0"/>
            </a:spcAft>
          </a:pPr>
          <a:r>
            <a:rPr lang="ro-RO" sz="240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Necombatanți</a:t>
          </a:r>
        </a:p>
        <a:p>
          <a:pPr>
            <a:lnSpc>
              <a:spcPct val="100000"/>
            </a:lnSpc>
            <a:spcAft>
              <a:spcPts val="0"/>
            </a:spcAft>
          </a:pPr>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sunt membri ai forțelor armate, dar care, în baza reglementărilor naționale, nu îndeplinesc misiuni </a:t>
          </a:r>
        </a:p>
        <a:p>
          <a:pPr>
            <a:lnSpc>
              <a:spcPct val="100000"/>
            </a:lnSpc>
            <a:spcAft>
              <a:spcPts val="0"/>
            </a:spcAft>
          </a:pPr>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luptă</a:t>
          </a:r>
        </a:p>
        <a:p>
          <a:pPr>
            <a:lnSpc>
              <a:spcPct val="100000"/>
            </a:lnSpc>
            <a:spcAft>
              <a:spcPts val="0"/>
            </a:spcAft>
          </a:pPr>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judecătorii, </a:t>
          </a:r>
        </a:p>
        <a:p>
          <a:pPr>
            <a:lnSpc>
              <a:spcPct val="100000"/>
            </a:lnSpc>
            <a:spcAft>
              <a:spcPts val="0"/>
            </a:spcAft>
          </a:pPr>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oficialii guvernamentali, </a:t>
          </a:r>
        </a:p>
        <a:p>
          <a:pPr>
            <a:lnSpc>
              <a:spcPct val="100000"/>
            </a:lnSpc>
            <a:spcAft>
              <a:spcPts val="0"/>
            </a:spcAft>
          </a:pPr>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muncitorii,</a:t>
          </a:r>
        </a:p>
        <a:p>
          <a:pPr>
            <a:lnSpc>
              <a:spcPct val="100000"/>
            </a:lnSpc>
            <a:spcAft>
              <a:spcPts val="0"/>
            </a:spcAft>
          </a:pPr>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personalul serviciului medical și religios</a:t>
          </a:r>
          <a:endParaRPr lang="ro-RO" sz="210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6E45951-0DF5-4486-8900-B494DBF11CF1}" type="sibTrans" cxnId="{DF90F37E-E981-43D8-9936-79DAC2390640}">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0DA580A-741A-4B8C-A757-2DBE7BDCF6E8}" type="parTrans" cxnId="{DF90F37E-E981-43D8-9936-79DAC2390640}">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AE97BD7-345A-4C39-930A-47EA6E32BE3D}">
      <dgm:prSet phldrT="[Текст]" custT="1"/>
      <dgm:spPr/>
      <dgm:t>
        <a:bodyPr/>
        <a:lstStyle/>
        <a:p>
          <a:endParaRPr lang="en-US" sz="240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sz="240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Combatanți ilegali</a:t>
          </a:r>
        </a:p>
        <a:p>
          <a:endParaRPr lang="ro-RO" sz="200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mercenari</a:t>
          </a:r>
        </a:p>
        <a:p>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spioni</a:t>
          </a:r>
        </a:p>
        <a:p>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cercetaș</a:t>
          </a:r>
          <a:r>
            <a:rPr lang="ro-RO" sz="210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p>
        <a:p>
          <a:endParaRPr lang="ro-RO" sz="200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CC85A3A-564D-48A4-A478-680A3EB5D803}" type="sibTrans" cxnId="{7233EF71-8B3B-421B-93F9-A6E7CF5802F1}">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D19C25D-B16E-473B-94AD-CEBE9547A152}" type="parTrans" cxnId="{7233EF71-8B3B-421B-93F9-A6E7CF5802F1}">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6A43D9D-4E2A-486B-88F0-9FCBD97C3396}">
      <dgm:prSet phldrT="[Текст]" custT="1"/>
      <dgm:spPr>
        <a:gradFill rotWithShape="0">
          <a:gsLst>
            <a:gs pos="0">
              <a:schemeClr val="accent3">
                <a:hueOff val="-868515"/>
                <a:satOff val="-4237"/>
                <a:lumOff val="-1470"/>
                <a:alphaOff val="0"/>
                <a:tint val="96000"/>
                <a:lumMod val="102000"/>
              </a:schemeClr>
            </a:gs>
            <a:gs pos="0">
              <a:schemeClr val="accent3">
                <a:hueOff val="-868515"/>
                <a:satOff val="-4237"/>
                <a:lumOff val="-1470"/>
                <a:alphaOff val="0"/>
                <a:shade val="88000"/>
                <a:lumMod val="94000"/>
              </a:schemeClr>
            </a:gs>
          </a:gsLst>
        </a:gradFill>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E4A0775-2647-4A5D-84E0-51ED354CDA49}" type="sibTrans" cxnId="{D4B7F61C-BD0F-488B-A075-FCD75B5C5A8C}">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E9192C5-0DAE-428B-BAB6-E06DD790674B}" type="parTrans" cxnId="{D4B7F61C-BD0F-488B-A075-FCD75B5C5A8C}">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21EBAD3-2701-433B-BF11-ED04861E2DD6}">
      <dgm:prSet phldrT="[Текст]" custT="1"/>
      <dgm:spPr>
        <a:gradFill rotWithShape="0">
          <a:gsLst>
            <a:gs pos="0">
              <a:schemeClr val="accent3">
                <a:hueOff val="-1737030"/>
                <a:satOff val="-8474"/>
                <a:lumOff val="-2940"/>
                <a:alphaOff val="0"/>
                <a:tint val="96000"/>
                <a:lumMod val="102000"/>
              </a:schemeClr>
            </a:gs>
            <a:gs pos="4000">
              <a:schemeClr val="accent3">
                <a:hueOff val="-1737030"/>
                <a:satOff val="-8474"/>
                <a:lumOff val="-2940"/>
                <a:alphaOff val="0"/>
                <a:shade val="88000"/>
                <a:lumMod val="94000"/>
              </a:schemeClr>
            </a:gs>
          </a:gsLst>
        </a:gradFill>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91A21A8-1201-453C-A3FE-E468EBAD5EF7}" type="sibTrans" cxnId="{18E76FA4-7C1D-41E7-B4D0-FDA9FC8B7674}">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0C3CB78-5F10-4DA1-A4BA-5455551331B3}" type="parTrans" cxnId="{18E76FA4-7C1D-41E7-B4D0-FDA9FC8B7674}">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66CC15E-1290-4F9C-8043-49466F9EE414}">
      <dgm:prSet phldrT="[Текст]" custT="1"/>
      <dgm:spPr/>
      <dgm:t>
        <a:bodyPr/>
        <a:lstStyle/>
        <a:p>
          <a:endParaRPr lang="en-US" sz="240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sz="240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Combatanți</a:t>
          </a:r>
        </a:p>
        <a:p>
          <a:r>
            <a:rPr lang="ro-RO" sz="20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membrii forțelor armate </a:t>
          </a:r>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ale unei părți la conflict;</a:t>
          </a:r>
        </a:p>
        <a:p>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membrii miliţiilor și corpurilor de voluntari;</a:t>
          </a:r>
        </a:p>
        <a:p>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membrii forțelor armate care aparțin unui guvern sau autorități nerecunoscute de puterea deținătoare;</a:t>
          </a:r>
        </a:p>
        <a:p>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membrii mișcărilor de rezistență organizată;</a:t>
          </a:r>
          <a:endParaRPr lang="ro-RO" sz="210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DE4F5C5-E3A0-47D8-A337-F613E9DDBFAC}" type="sibTrans" cxnId="{36A684F8-86B1-4F69-B291-A9CD168DF43D}">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B307A7C-7F1A-4623-B0D6-D561210E5141}" type="parTrans" cxnId="{36A684F8-86B1-4F69-B291-A9CD168DF43D}">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86E2596-F58F-43E0-AD73-797EC534A468}">
      <dgm:prSet phldrT="[Текст]" custT="1"/>
      <dgm:spPr/>
      <dgm:t>
        <a:bodyPr/>
        <a:lstStyle/>
        <a:p>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populația civilă în cazul unei „</a:t>
          </a:r>
          <a:r>
            <a:rPr lang="ro-RO" sz="2100" b="1"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ridicări în masă</a:t>
          </a:r>
          <a:r>
            <a:rPr lang="ro-RO" sz="21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dgm:t>
    </dgm:pt>
    <dgm:pt modelId="{D44A8E89-2D53-4DFB-A918-F40D84EA2DBD}" type="sibTrans" cxnId="{EF131BA9-A018-425A-BE87-87E5E4D769BC}">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DAF59B6-D711-4D34-9E66-E26E6E19C6DA}" type="parTrans" cxnId="{EF131BA9-A018-425A-BE87-87E5E4D769BC}">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D9B84A9-13C1-492A-8135-3A51F179A4CB}">
      <dgm:prSet phldrT="[Текст]" custT="1"/>
      <dgm:spPr/>
      <dgm:t>
        <a:bodyPr/>
        <a:lstStyle/>
        <a:p>
          <a:endParaRPr lang="ro-RO" sz="200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o-RO" sz="200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1D87CB5-886F-403F-8461-FCFA2FE05DA2}" type="sibTrans" cxnId="{741FA517-6327-4275-9105-2E5EEC8AD38B}">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ED27116-8A2F-498F-BABD-8B9B2269A4D7}" type="parTrans" cxnId="{741FA517-6327-4275-9105-2E5EEC8AD38B}">
      <dgm:prSet/>
      <dgm:spPr/>
      <dgm:t>
        <a:bodyPr/>
        <a:lstStyle/>
        <a:p>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8999E6B-F0C4-4935-9E32-01EC541FD54C}" type="pres">
      <dgm:prSet presAssocID="{6694D0D9-30A8-42E2-A5BE-C91D8A861A03}" presName="Name0" presStyleCnt="0">
        <dgm:presLayoutVars>
          <dgm:dir/>
          <dgm:animLvl val="lvl"/>
          <dgm:resizeHandles val="exact"/>
        </dgm:presLayoutVars>
      </dgm:prSet>
      <dgm:spPr/>
      <dgm:t>
        <a:bodyPr/>
        <a:lstStyle/>
        <a:p>
          <a:endParaRPr lang="en-US"/>
        </a:p>
      </dgm:t>
    </dgm:pt>
    <dgm:pt modelId="{BBF6569D-9841-43FE-8547-8E59C4D89D12}" type="pres">
      <dgm:prSet presAssocID="{A9FE8114-3500-4B38-93C8-2D6427BD9031}" presName="compositeNode" presStyleCnt="0">
        <dgm:presLayoutVars>
          <dgm:bulletEnabled val="1"/>
        </dgm:presLayoutVars>
      </dgm:prSet>
      <dgm:spPr/>
    </dgm:pt>
    <dgm:pt modelId="{E057C7D6-83A8-4B50-81F8-DCA453308E1D}" type="pres">
      <dgm:prSet presAssocID="{A9FE8114-3500-4B38-93C8-2D6427BD9031}" presName="bgRect" presStyleLbl="node1" presStyleIdx="0" presStyleCnt="3" custScaleX="82282" custScaleY="124947" custLinFactNeighborX="-652"/>
      <dgm:spPr/>
      <dgm:t>
        <a:bodyPr/>
        <a:lstStyle/>
        <a:p>
          <a:endParaRPr lang="en-US"/>
        </a:p>
      </dgm:t>
    </dgm:pt>
    <dgm:pt modelId="{25AF6444-DBC9-4467-BC2E-F34D54DD4F1B}" type="pres">
      <dgm:prSet presAssocID="{A9FE8114-3500-4B38-93C8-2D6427BD9031}" presName="parentNode" presStyleLbl="node1" presStyleIdx="0" presStyleCnt="3">
        <dgm:presLayoutVars>
          <dgm:chMax val="0"/>
          <dgm:bulletEnabled val="1"/>
        </dgm:presLayoutVars>
      </dgm:prSet>
      <dgm:spPr/>
      <dgm:t>
        <a:bodyPr/>
        <a:lstStyle/>
        <a:p>
          <a:endParaRPr lang="en-US"/>
        </a:p>
      </dgm:t>
    </dgm:pt>
    <dgm:pt modelId="{5EE6DC36-B556-486F-9621-6B61D4EB1AC0}" type="pres">
      <dgm:prSet presAssocID="{A9FE8114-3500-4B38-93C8-2D6427BD9031}" presName="childNode" presStyleLbl="node1" presStyleIdx="0" presStyleCnt="3">
        <dgm:presLayoutVars>
          <dgm:bulletEnabled val="1"/>
        </dgm:presLayoutVars>
      </dgm:prSet>
      <dgm:spPr/>
      <dgm:t>
        <a:bodyPr/>
        <a:lstStyle/>
        <a:p>
          <a:endParaRPr lang="en-US"/>
        </a:p>
      </dgm:t>
    </dgm:pt>
    <dgm:pt modelId="{1A748DA7-1996-4821-9C6E-CAF7C7B3CDA7}" type="pres">
      <dgm:prSet presAssocID="{11052E8E-850B-4E73-87E0-015790A9046B}" presName="hSp" presStyleCnt="0"/>
      <dgm:spPr/>
    </dgm:pt>
    <dgm:pt modelId="{A33C776A-6EDF-4BE0-AA1B-3A7E450E9F4E}" type="pres">
      <dgm:prSet presAssocID="{11052E8E-850B-4E73-87E0-015790A9046B}" presName="vProcSp" presStyleCnt="0"/>
      <dgm:spPr/>
    </dgm:pt>
    <dgm:pt modelId="{DCBA57A7-03A9-4010-BADD-E172B52409A9}" type="pres">
      <dgm:prSet presAssocID="{11052E8E-850B-4E73-87E0-015790A9046B}" presName="vSp1" presStyleCnt="0"/>
      <dgm:spPr/>
    </dgm:pt>
    <dgm:pt modelId="{CE9D4AE0-D715-4F11-826C-5C5E687A0789}" type="pres">
      <dgm:prSet presAssocID="{11052E8E-850B-4E73-87E0-015790A9046B}" presName="simulatedConn" presStyleLbl="solidFgAcc1" presStyleIdx="0" presStyleCnt="2" custLinFactY="-50674" custLinFactNeighborX="-4936" custLinFactNeighborY="-100000"/>
      <dgm:spPr>
        <a:solidFill>
          <a:srgbClr val="FF0000"/>
        </a:solidFill>
        <a:ln>
          <a:solidFill>
            <a:schemeClr val="tx1"/>
          </a:solidFill>
        </a:ln>
      </dgm:spPr>
    </dgm:pt>
    <dgm:pt modelId="{DFFD45A1-EF55-4BD5-BF95-A0085EB7C0FC}" type="pres">
      <dgm:prSet presAssocID="{11052E8E-850B-4E73-87E0-015790A9046B}" presName="vSp2" presStyleCnt="0"/>
      <dgm:spPr/>
    </dgm:pt>
    <dgm:pt modelId="{F9517539-6525-42CE-80DB-3AAB1BE94033}" type="pres">
      <dgm:prSet presAssocID="{11052E8E-850B-4E73-87E0-015790A9046B}" presName="sibTrans" presStyleCnt="0"/>
      <dgm:spPr/>
    </dgm:pt>
    <dgm:pt modelId="{B73642A7-5A68-4B1E-A577-550DA0F0CE05}" type="pres">
      <dgm:prSet presAssocID="{76A43D9D-4E2A-486B-88F0-9FCBD97C3396}" presName="compositeNode" presStyleCnt="0">
        <dgm:presLayoutVars>
          <dgm:bulletEnabled val="1"/>
        </dgm:presLayoutVars>
      </dgm:prSet>
      <dgm:spPr/>
    </dgm:pt>
    <dgm:pt modelId="{D91BF31B-1A6F-4C22-B245-5EC1B129CE4E}" type="pres">
      <dgm:prSet presAssocID="{76A43D9D-4E2A-486B-88F0-9FCBD97C3396}" presName="bgRect" presStyleLbl="node1" presStyleIdx="1" presStyleCnt="3" custScaleX="77714" custScaleY="108287" custLinFactNeighborX="-480" custLinFactNeighborY="15117"/>
      <dgm:spPr/>
      <dgm:t>
        <a:bodyPr/>
        <a:lstStyle/>
        <a:p>
          <a:endParaRPr lang="en-US"/>
        </a:p>
      </dgm:t>
    </dgm:pt>
    <dgm:pt modelId="{1BB5780A-E62B-400C-8A20-C7DC1D65EB51}" type="pres">
      <dgm:prSet presAssocID="{76A43D9D-4E2A-486B-88F0-9FCBD97C3396}" presName="parentNode" presStyleLbl="node1" presStyleIdx="1" presStyleCnt="3">
        <dgm:presLayoutVars>
          <dgm:chMax val="0"/>
          <dgm:bulletEnabled val="1"/>
        </dgm:presLayoutVars>
      </dgm:prSet>
      <dgm:spPr/>
      <dgm:t>
        <a:bodyPr/>
        <a:lstStyle/>
        <a:p>
          <a:endParaRPr lang="en-US"/>
        </a:p>
      </dgm:t>
    </dgm:pt>
    <dgm:pt modelId="{C7953177-E2AB-4E41-9FF1-2E6FDE246E23}" type="pres">
      <dgm:prSet presAssocID="{76A43D9D-4E2A-486B-88F0-9FCBD97C3396}" presName="childNode" presStyleLbl="node1" presStyleIdx="1" presStyleCnt="3">
        <dgm:presLayoutVars>
          <dgm:bulletEnabled val="1"/>
        </dgm:presLayoutVars>
      </dgm:prSet>
      <dgm:spPr/>
      <dgm:t>
        <a:bodyPr/>
        <a:lstStyle/>
        <a:p>
          <a:endParaRPr lang="en-US"/>
        </a:p>
      </dgm:t>
    </dgm:pt>
    <dgm:pt modelId="{9B872C4C-5BBA-4A39-A38C-F55CC892F57A}" type="pres">
      <dgm:prSet presAssocID="{4E4A0775-2647-4A5D-84E0-51ED354CDA49}" presName="hSp" presStyleCnt="0"/>
      <dgm:spPr/>
    </dgm:pt>
    <dgm:pt modelId="{4AED765D-47F3-4D75-8A2A-DC5884864950}" type="pres">
      <dgm:prSet presAssocID="{4E4A0775-2647-4A5D-84E0-51ED354CDA49}" presName="vProcSp" presStyleCnt="0"/>
      <dgm:spPr/>
    </dgm:pt>
    <dgm:pt modelId="{DEB77E74-5AFA-4BD9-B858-ADBB08DA35E8}" type="pres">
      <dgm:prSet presAssocID="{4E4A0775-2647-4A5D-84E0-51ED354CDA49}" presName="vSp1" presStyleCnt="0"/>
      <dgm:spPr/>
    </dgm:pt>
    <dgm:pt modelId="{4F36689A-1EEF-4978-ABCC-3BBC6334C0A1}" type="pres">
      <dgm:prSet presAssocID="{4E4A0775-2647-4A5D-84E0-51ED354CDA49}" presName="simulatedConn" presStyleLbl="solidFgAcc1" presStyleIdx="1" presStyleCnt="2" custLinFactY="-50674" custLinFactNeighborX="9872" custLinFactNeighborY="-100000"/>
      <dgm:spPr>
        <a:solidFill>
          <a:schemeClr val="accent1">
            <a:lumMod val="50000"/>
          </a:schemeClr>
        </a:solidFill>
        <a:ln>
          <a:solidFill>
            <a:schemeClr val="tx1"/>
          </a:solidFill>
        </a:ln>
      </dgm:spPr>
    </dgm:pt>
    <dgm:pt modelId="{272D50F5-C1DB-4B6D-B02E-3820CCCBB370}" type="pres">
      <dgm:prSet presAssocID="{4E4A0775-2647-4A5D-84E0-51ED354CDA49}" presName="vSp2" presStyleCnt="0"/>
      <dgm:spPr/>
    </dgm:pt>
    <dgm:pt modelId="{051871A8-D2E4-4C61-8A10-F8A6FD31558D}" type="pres">
      <dgm:prSet presAssocID="{4E4A0775-2647-4A5D-84E0-51ED354CDA49}" presName="sibTrans" presStyleCnt="0"/>
      <dgm:spPr/>
    </dgm:pt>
    <dgm:pt modelId="{C782E0F3-4F44-4E64-8C80-0EF746D840E9}" type="pres">
      <dgm:prSet presAssocID="{221EBAD3-2701-433B-BF11-ED04861E2DD6}" presName="compositeNode" presStyleCnt="0">
        <dgm:presLayoutVars>
          <dgm:bulletEnabled val="1"/>
        </dgm:presLayoutVars>
      </dgm:prSet>
      <dgm:spPr/>
    </dgm:pt>
    <dgm:pt modelId="{2F889F72-9B59-486E-83A9-F32DF9342EA1}" type="pres">
      <dgm:prSet presAssocID="{221EBAD3-2701-433B-BF11-ED04861E2DD6}" presName="bgRect" presStyleLbl="node1" presStyleIdx="2" presStyleCnt="3" custScaleX="75614" custScaleY="97181" custLinFactNeighborX="-480" custLinFactNeighborY="26532"/>
      <dgm:spPr/>
      <dgm:t>
        <a:bodyPr/>
        <a:lstStyle/>
        <a:p>
          <a:endParaRPr lang="en-US"/>
        </a:p>
      </dgm:t>
    </dgm:pt>
    <dgm:pt modelId="{D713CCB9-098E-44CE-B9C6-30C568E0CCFD}" type="pres">
      <dgm:prSet presAssocID="{221EBAD3-2701-433B-BF11-ED04861E2DD6}" presName="parentNode" presStyleLbl="node1" presStyleIdx="2" presStyleCnt="3">
        <dgm:presLayoutVars>
          <dgm:chMax val="0"/>
          <dgm:bulletEnabled val="1"/>
        </dgm:presLayoutVars>
      </dgm:prSet>
      <dgm:spPr/>
      <dgm:t>
        <a:bodyPr/>
        <a:lstStyle/>
        <a:p>
          <a:endParaRPr lang="en-US"/>
        </a:p>
      </dgm:t>
    </dgm:pt>
    <dgm:pt modelId="{F72C7D85-0F58-42DB-A10B-B54A7DA7B7DE}" type="pres">
      <dgm:prSet presAssocID="{221EBAD3-2701-433B-BF11-ED04861E2DD6}" presName="childNode" presStyleLbl="node1" presStyleIdx="2" presStyleCnt="3">
        <dgm:presLayoutVars>
          <dgm:bulletEnabled val="1"/>
        </dgm:presLayoutVars>
      </dgm:prSet>
      <dgm:spPr/>
      <dgm:t>
        <a:bodyPr/>
        <a:lstStyle/>
        <a:p>
          <a:endParaRPr lang="en-US"/>
        </a:p>
      </dgm:t>
    </dgm:pt>
  </dgm:ptLst>
  <dgm:cxnLst>
    <dgm:cxn modelId="{0AAC875D-D940-411E-8BED-B34334B60B15}" type="presOf" srcId="{221EBAD3-2701-433B-BF11-ED04861E2DD6}" destId="{2F889F72-9B59-486E-83A9-F32DF9342EA1}" srcOrd="0" destOrd="0" presId="urn:microsoft.com/office/officeart/2005/8/layout/hProcess7"/>
    <dgm:cxn modelId="{36A684F8-86B1-4F69-B291-A9CD168DF43D}" srcId="{A9FE8114-3500-4B38-93C8-2D6427BD9031}" destId="{E66CC15E-1290-4F9C-8043-49466F9EE414}" srcOrd="0" destOrd="0" parTransId="{FB307A7C-7F1A-4623-B0D6-D561210E5141}" sibTransId="{7DE4F5C5-E3A0-47D8-A337-F613E9DDBFAC}"/>
    <dgm:cxn modelId="{7233EF71-8B3B-421B-93F9-A6E7CF5802F1}" srcId="{76A43D9D-4E2A-486B-88F0-9FCBD97C3396}" destId="{DAE97BD7-345A-4C39-930A-47EA6E32BE3D}" srcOrd="0" destOrd="0" parTransId="{BD19C25D-B16E-473B-94AD-CEBE9547A152}" sibTransId="{6CC85A3A-564D-48A4-A478-680A3EB5D803}"/>
    <dgm:cxn modelId="{4C742CC0-AB95-4287-8025-B3C12D09C5B1}" srcId="{6694D0D9-30A8-42E2-A5BE-C91D8A861A03}" destId="{A9FE8114-3500-4B38-93C8-2D6427BD9031}" srcOrd="0" destOrd="0" parTransId="{8E8EB462-3C30-4F66-88B3-0CF4882B3B6A}" sibTransId="{11052E8E-850B-4E73-87E0-015790A9046B}"/>
    <dgm:cxn modelId="{E53E4EC3-5E8B-470F-8515-F6171E745E7D}" type="presOf" srcId="{DAE97BD7-345A-4C39-930A-47EA6E32BE3D}" destId="{C7953177-E2AB-4E41-9FF1-2E6FDE246E23}" srcOrd="0" destOrd="0" presId="urn:microsoft.com/office/officeart/2005/8/layout/hProcess7"/>
    <dgm:cxn modelId="{741FA517-6327-4275-9105-2E5EEC8AD38B}" srcId="{A9FE8114-3500-4B38-93C8-2D6427BD9031}" destId="{AD9B84A9-13C1-492A-8135-3A51F179A4CB}" srcOrd="2" destOrd="0" parTransId="{AED27116-8A2F-498F-BABD-8B9B2269A4D7}" sibTransId="{B1D87CB5-886F-403F-8461-FCFA2FE05DA2}"/>
    <dgm:cxn modelId="{963001F5-11A2-4867-983D-929768147598}" type="presOf" srcId="{A9FE8114-3500-4B38-93C8-2D6427BD9031}" destId="{E057C7D6-83A8-4B50-81F8-DCA453308E1D}" srcOrd="0" destOrd="0" presId="urn:microsoft.com/office/officeart/2005/8/layout/hProcess7"/>
    <dgm:cxn modelId="{58337E9F-BC1A-48BF-B53E-ACFE3443B5E5}" type="presOf" srcId="{76A43D9D-4E2A-486B-88F0-9FCBD97C3396}" destId="{1BB5780A-E62B-400C-8A20-C7DC1D65EB51}" srcOrd="1" destOrd="0" presId="urn:microsoft.com/office/officeart/2005/8/layout/hProcess7"/>
    <dgm:cxn modelId="{90747C33-672A-4382-84D2-9CA0A489B7C6}" type="presOf" srcId="{76A43D9D-4E2A-486B-88F0-9FCBD97C3396}" destId="{D91BF31B-1A6F-4C22-B245-5EC1B129CE4E}" srcOrd="0" destOrd="0" presId="urn:microsoft.com/office/officeart/2005/8/layout/hProcess7"/>
    <dgm:cxn modelId="{9BFD628E-9004-41F6-9CEB-950BDE911F13}" type="presOf" srcId="{E9D6CFD2-6CD9-4277-8F07-47A96E7C1B43}" destId="{F72C7D85-0F58-42DB-A10B-B54A7DA7B7DE}" srcOrd="0" destOrd="0" presId="urn:microsoft.com/office/officeart/2005/8/layout/hProcess7"/>
    <dgm:cxn modelId="{F28EC46A-8836-48A4-A51F-48CB10BF0CC0}" type="presOf" srcId="{A9FE8114-3500-4B38-93C8-2D6427BD9031}" destId="{25AF6444-DBC9-4467-BC2E-F34D54DD4F1B}" srcOrd="1" destOrd="0" presId="urn:microsoft.com/office/officeart/2005/8/layout/hProcess7"/>
    <dgm:cxn modelId="{CE4E9F2B-3554-4BFB-9796-2105B8D601C2}" type="presOf" srcId="{AD9B84A9-13C1-492A-8135-3A51F179A4CB}" destId="{5EE6DC36-B556-486F-9621-6B61D4EB1AC0}" srcOrd="0" destOrd="2" presId="urn:microsoft.com/office/officeart/2005/8/layout/hProcess7"/>
    <dgm:cxn modelId="{DF90F37E-E981-43D8-9936-79DAC2390640}" srcId="{221EBAD3-2701-433B-BF11-ED04861E2DD6}" destId="{E9D6CFD2-6CD9-4277-8F07-47A96E7C1B43}" srcOrd="0" destOrd="0" parTransId="{A0DA580A-741A-4B8C-A757-2DBE7BDCF6E8}" sibTransId="{16E45951-0DF5-4486-8900-B494DBF11CF1}"/>
    <dgm:cxn modelId="{C2C447A4-AFAF-46AA-82D0-081E62D0E230}" type="presOf" srcId="{221EBAD3-2701-433B-BF11-ED04861E2DD6}" destId="{D713CCB9-098E-44CE-B9C6-30C568E0CCFD}" srcOrd="1" destOrd="0" presId="urn:microsoft.com/office/officeart/2005/8/layout/hProcess7"/>
    <dgm:cxn modelId="{18E76FA4-7C1D-41E7-B4D0-FDA9FC8B7674}" srcId="{6694D0D9-30A8-42E2-A5BE-C91D8A861A03}" destId="{221EBAD3-2701-433B-BF11-ED04861E2DD6}" srcOrd="2" destOrd="0" parTransId="{50C3CB78-5F10-4DA1-A4BA-5455551331B3}" sibTransId="{791A21A8-1201-453C-A3FE-E468EBAD5EF7}"/>
    <dgm:cxn modelId="{1861A550-8B96-4581-816C-E3C0633AD785}" type="presOf" srcId="{E66CC15E-1290-4F9C-8043-49466F9EE414}" destId="{5EE6DC36-B556-486F-9621-6B61D4EB1AC0}" srcOrd="0" destOrd="0" presId="urn:microsoft.com/office/officeart/2005/8/layout/hProcess7"/>
    <dgm:cxn modelId="{D4B7F61C-BD0F-488B-A075-FCD75B5C5A8C}" srcId="{6694D0D9-30A8-42E2-A5BE-C91D8A861A03}" destId="{76A43D9D-4E2A-486B-88F0-9FCBD97C3396}" srcOrd="1" destOrd="0" parTransId="{5E9192C5-0DAE-428B-BAB6-E06DD790674B}" sibTransId="{4E4A0775-2647-4A5D-84E0-51ED354CDA49}"/>
    <dgm:cxn modelId="{182FF131-B7D4-4F08-A7E7-5B38FC176B2D}" type="presOf" srcId="{6694D0D9-30A8-42E2-A5BE-C91D8A861A03}" destId="{58999E6B-F0C4-4935-9E32-01EC541FD54C}" srcOrd="0" destOrd="0" presId="urn:microsoft.com/office/officeart/2005/8/layout/hProcess7"/>
    <dgm:cxn modelId="{BFA246C5-610F-4130-BDB9-B9E4A21D3D5A}" type="presOf" srcId="{286E2596-F58F-43E0-AD73-797EC534A468}" destId="{5EE6DC36-B556-486F-9621-6B61D4EB1AC0}" srcOrd="0" destOrd="1" presId="urn:microsoft.com/office/officeart/2005/8/layout/hProcess7"/>
    <dgm:cxn modelId="{EF131BA9-A018-425A-BE87-87E5E4D769BC}" srcId="{A9FE8114-3500-4B38-93C8-2D6427BD9031}" destId="{286E2596-F58F-43E0-AD73-797EC534A468}" srcOrd="1" destOrd="0" parTransId="{5DAF59B6-D711-4D34-9E66-E26E6E19C6DA}" sibTransId="{D44A8E89-2D53-4DFB-A918-F40D84EA2DBD}"/>
    <dgm:cxn modelId="{AE699226-08E4-4B1C-A354-AA152926A2FA}" type="presParOf" srcId="{58999E6B-F0C4-4935-9E32-01EC541FD54C}" destId="{BBF6569D-9841-43FE-8547-8E59C4D89D12}" srcOrd="0" destOrd="0" presId="urn:microsoft.com/office/officeart/2005/8/layout/hProcess7"/>
    <dgm:cxn modelId="{ADCA71AD-D6DE-4D0F-BFCA-469BE6ABD396}" type="presParOf" srcId="{BBF6569D-9841-43FE-8547-8E59C4D89D12}" destId="{E057C7D6-83A8-4B50-81F8-DCA453308E1D}" srcOrd="0" destOrd="0" presId="urn:microsoft.com/office/officeart/2005/8/layout/hProcess7"/>
    <dgm:cxn modelId="{5A7435EF-3BD0-421D-BFA7-E60769751E68}" type="presParOf" srcId="{BBF6569D-9841-43FE-8547-8E59C4D89D12}" destId="{25AF6444-DBC9-4467-BC2E-F34D54DD4F1B}" srcOrd="1" destOrd="0" presId="urn:microsoft.com/office/officeart/2005/8/layout/hProcess7"/>
    <dgm:cxn modelId="{65394A7F-EAB1-4121-8652-69EB9E3753CF}" type="presParOf" srcId="{BBF6569D-9841-43FE-8547-8E59C4D89D12}" destId="{5EE6DC36-B556-486F-9621-6B61D4EB1AC0}" srcOrd="2" destOrd="0" presId="urn:microsoft.com/office/officeart/2005/8/layout/hProcess7"/>
    <dgm:cxn modelId="{AC288B7F-1C0B-431B-8683-DB13AA048CFF}" type="presParOf" srcId="{58999E6B-F0C4-4935-9E32-01EC541FD54C}" destId="{1A748DA7-1996-4821-9C6E-CAF7C7B3CDA7}" srcOrd="1" destOrd="0" presId="urn:microsoft.com/office/officeart/2005/8/layout/hProcess7"/>
    <dgm:cxn modelId="{5603F6DC-4379-45BD-B07C-285AB5BC91E4}" type="presParOf" srcId="{58999E6B-F0C4-4935-9E32-01EC541FD54C}" destId="{A33C776A-6EDF-4BE0-AA1B-3A7E450E9F4E}" srcOrd="2" destOrd="0" presId="urn:microsoft.com/office/officeart/2005/8/layout/hProcess7"/>
    <dgm:cxn modelId="{FA483DB4-FB83-4F4F-976A-88F7E0DC867E}" type="presParOf" srcId="{A33C776A-6EDF-4BE0-AA1B-3A7E450E9F4E}" destId="{DCBA57A7-03A9-4010-BADD-E172B52409A9}" srcOrd="0" destOrd="0" presId="urn:microsoft.com/office/officeart/2005/8/layout/hProcess7"/>
    <dgm:cxn modelId="{F712F0F5-D45B-4EC6-8011-B6574ED80E62}" type="presParOf" srcId="{A33C776A-6EDF-4BE0-AA1B-3A7E450E9F4E}" destId="{CE9D4AE0-D715-4F11-826C-5C5E687A0789}" srcOrd="1" destOrd="0" presId="urn:microsoft.com/office/officeart/2005/8/layout/hProcess7"/>
    <dgm:cxn modelId="{1A25650B-6FE9-40B0-A4D5-84DAF2EF1304}" type="presParOf" srcId="{A33C776A-6EDF-4BE0-AA1B-3A7E450E9F4E}" destId="{DFFD45A1-EF55-4BD5-BF95-A0085EB7C0FC}" srcOrd="2" destOrd="0" presId="urn:microsoft.com/office/officeart/2005/8/layout/hProcess7"/>
    <dgm:cxn modelId="{74804D89-C334-4175-818B-84B83F178F72}" type="presParOf" srcId="{58999E6B-F0C4-4935-9E32-01EC541FD54C}" destId="{F9517539-6525-42CE-80DB-3AAB1BE94033}" srcOrd="3" destOrd="0" presId="urn:microsoft.com/office/officeart/2005/8/layout/hProcess7"/>
    <dgm:cxn modelId="{E4063A25-E48A-4F0E-8215-B27027746683}" type="presParOf" srcId="{58999E6B-F0C4-4935-9E32-01EC541FD54C}" destId="{B73642A7-5A68-4B1E-A577-550DA0F0CE05}" srcOrd="4" destOrd="0" presId="urn:microsoft.com/office/officeart/2005/8/layout/hProcess7"/>
    <dgm:cxn modelId="{F216B95E-4D5C-49B5-99F8-6D166DB0E1F3}" type="presParOf" srcId="{B73642A7-5A68-4B1E-A577-550DA0F0CE05}" destId="{D91BF31B-1A6F-4C22-B245-5EC1B129CE4E}" srcOrd="0" destOrd="0" presId="urn:microsoft.com/office/officeart/2005/8/layout/hProcess7"/>
    <dgm:cxn modelId="{A7BC68D4-9006-4036-A488-0FD4DC61B56C}" type="presParOf" srcId="{B73642A7-5A68-4B1E-A577-550DA0F0CE05}" destId="{1BB5780A-E62B-400C-8A20-C7DC1D65EB51}" srcOrd="1" destOrd="0" presId="urn:microsoft.com/office/officeart/2005/8/layout/hProcess7"/>
    <dgm:cxn modelId="{2BC28C53-5258-4A91-91FE-AB56B600E384}" type="presParOf" srcId="{B73642A7-5A68-4B1E-A577-550DA0F0CE05}" destId="{C7953177-E2AB-4E41-9FF1-2E6FDE246E23}" srcOrd="2" destOrd="0" presId="urn:microsoft.com/office/officeart/2005/8/layout/hProcess7"/>
    <dgm:cxn modelId="{A0BA93DA-7369-4875-B9D9-0D2A9EC8DC35}" type="presParOf" srcId="{58999E6B-F0C4-4935-9E32-01EC541FD54C}" destId="{9B872C4C-5BBA-4A39-A38C-F55CC892F57A}" srcOrd="5" destOrd="0" presId="urn:microsoft.com/office/officeart/2005/8/layout/hProcess7"/>
    <dgm:cxn modelId="{BACD4571-6502-435E-AFDA-AA2B2E273C7B}" type="presParOf" srcId="{58999E6B-F0C4-4935-9E32-01EC541FD54C}" destId="{4AED765D-47F3-4D75-8A2A-DC5884864950}" srcOrd="6" destOrd="0" presId="urn:microsoft.com/office/officeart/2005/8/layout/hProcess7"/>
    <dgm:cxn modelId="{0F33B507-0DC6-4355-92F5-941440AE38F4}" type="presParOf" srcId="{4AED765D-47F3-4D75-8A2A-DC5884864950}" destId="{DEB77E74-5AFA-4BD9-B858-ADBB08DA35E8}" srcOrd="0" destOrd="0" presId="urn:microsoft.com/office/officeart/2005/8/layout/hProcess7"/>
    <dgm:cxn modelId="{BA94B8B5-F9BD-416B-B478-ABDA05F36797}" type="presParOf" srcId="{4AED765D-47F3-4D75-8A2A-DC5884864950}" destId="{4F36689A-1EEF-4978-ABCC-3BBC6334C0A1}" srcOrd="1" destOrd="0" presId="urn:microsoft.com/office/officeart/2005/8/layout/hProcess7"/>
    <dgm:cxn modelId="{9F695146-65CC-4CE7-869C-77F3AE8BA43B}" type="presParOf" srcId="{4AED765D-47F3-4D75-8A2A-DC5884864950}" destId="{272D50F5-C1DB-4B6D-B02E-3820CCCBB370}" srcOrd="2" destOrd="0" presId="urn:microsoft.com/office/officeart/2005/8/layout/hProcess7"/>
    <dgm:cxn modelId="{B30EDF29-24DA-47B4-80B0-1B7463307975}" type="presParOf" srcId="{58999E6B-F0C4-4935-9E32-01EC541FD54C}" destId="{051871A8-D2E4-4C61-8A10-F8A6FD31558D}" srcOrd="7" destOrd="0" presId="urn:microsoft.com/office/officeart/2005/8/layout/hProcess7"/>
    <dgm:cxn modelId="{4F4B64B5-ED78-47BD-9AA1-EEF62E792E78}" type="presParOf" srcId="{58999E6B-F0C4-4935-9E32-01EC541FD54C}" destId="{C782E0F3-4F44-4E64-8C80-0EF746D840E9}" srcOrd="8" destOrd="0" presId="urn:microsoft.com/office/officeart/2005/8/layout/hProcess7"/>
    <dgm:cxn modelId="{4359633B-E496-4AED-9084-E2F8A89508EB}" type="presParOf" srcId="{C782E0F3-4F44-4E64-8C80-0EF746D840E9}" destId="{2F889F72-9B59-486E-83A9-F32DF9342EA1}" srcOrd="0" destOrd="0" presId="urn:microsoft.com/office/officeart/2005/8/layout/hProcess7"/>
    <dgm:cxn modelId="{368BAB0D-38B8-44C6-A1A6-73B68733B73B}" type="presParOf" srcId="{C782E0F3-4F44-4E64-8C80-0EF746D840E9}" destId="{D713CCB9-098E-44CE-B9C6-30C568E0CCFD}" srcOrd="1" destOrd="0" presId="urn:microsoft.com/office/officeart/2005/8/layout/hProcess7"/>
    <dgm:cxn modelId="{7ADA48BD-EAF3-41D0-9DD1-D096DC539F21}" type="presParOf" srcId="{C782E0F3-4F44-4E64-8C80-0EF746D840E9}" destId="{F72C7D85-0F58-42DB-A10B-B54A7DA7B7DE}"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7989CF-4AB1-4217-AE06-E5CD080DED89}" type="doc">
      <dgm:prSet loTypeId="urn:microsoft.com/office/officeart/2005/8/layout/cycle6" loCatId="cycle" qsTypeId="urn:microsoft.com/office/officeart/2005/8/quickstyle/3d2" qsCatId="3D" csTypeId="urn:microsoft.com/office/officeart/2005/8/colors/accent1_2" csCatId="accent1" phldr="1"/>
      <dgm:spPr/>
      <dgm:t>
        <a:bodyPr/>
        <a:lstStyle/>
        <a:p>
          <a:endParaRPr lang="ro-RO"/>
        </a:p>
      </dgm:t>
    </dgm:pt>
    <dgm:pt modelId="{C2F1289C-7CD9-4959-AF15-2AF29F485687}">
      <dgm:prSet phldrT="[Текст]" custT="1"/>
      <dgm:spPr>
        <a:gradFill rotWithShape="0">
          <a:gsLst>
            <a:gs pos="93000">
              <a:srgbClr val="19557D"/>
            </a:gs>
            <a:gs pos="100000">
              <a:schemeClr val="accent1">
                <a:hueOff val="0"/>
                <a:satOff val="0"/>
                <a:lumOff val="0"/>
                <a:alphaOff val="0"/>
                <a:shade val="88000"/>
                <a:lumMod val="94000"/>
              </a:schemeClr>
            </a:gs>
          </a:gsLst>
        </a:gradFill>
      </dgm:spPr>
      <dgm:t>
        <a:bodyPr/>
        <a:lstStyle/>
        <a:p>
          <a:r>
            <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Irak</a:t>
          </a:r>
        </a:p>
      </dgm:t>
    </dgm:pt>
    <dgm:pt modelId="{18EACA26-5CA3-4E07-9E82-42BBE61F0275}" type="parTrans" cxnId="{4DA81DD6-BBFB-4CB1-B82B-04109C1ED0CA}">
      <dgm:prSet/>
      <dgm:spPr/>
      <dgm:t>
        <a:bodyPr/>
        <a:lstStyle/>
        <a:p>
          <a:endPar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500B723-5D2B-4490-9436-66C11B746B51}" type="sibTrans" cxnId="{4DA81DD6-BBFB-4CB1-B82B-04109C1ED0CA}">
      <dgm:prSet/>
      <dgm:spPr>
        <a:ln>
          <a:solidFill>
            <a:srgbClr val="FF0000"/>
          </a:solidFill>
        </a:ln>
      </dgm:spPr>
      <dgm:t>
        <a:bodyPr/>
        <a:lstStyle/>
        <a:p>
          <a:endPar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DCF05E3-679D-4E36-BFD9-E3B6C0EFD04E}">
      <dgm:prSet phldrT="[Текст]" custT="1"/>
      <dgm:spPr>
        <a:gradFill rotWithShape="0">
          <a:gsLst>
            <a:gs pos="99000">
              <a:srgbClr val="19557D"/>
            </a:gs>
            <a:gs pos="100000">
              <a:schemeClr val="accent1">
                <a:hueOff val="0"/>
                <a:satOff val="0"/>
                <a:lumOff val="0"/>
                <a:alphaOff val="0"/>
                <a:shade val="88000"/>
                <a:lumMod val="94000"/>
              </a:schemeClr>
            </a:gs>
          </a:gsLst>
        </a:gradFill>
      </dgm:spPr>
      <dgm:t>
        <a:bodyPr/>
        <a:lstStyle/>
        <a:p>
          <a:r>
            <a:rPr lang="ro-RO" sz="24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Israel-palestinieni, în Fâșia Gaza</a:t>
          </a:r>
          <a:endParaRPr lang="ro-RO" sz="24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5F03294-D89A-47AD-B3AC-CFB715BC3884}" type="parTrans" cxnId="{2BC6432F-A790-4370-9FCB-0BFA63CC1DDE}">
      <dgm:prSet/>
      <dgm:spPr/>
      <dgm:t>
        <a:bodyPr/>
        <a:lstStyle/>
        <a:p>
          <a:endPar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2E0B7F6-1949-4DB0-8A81-3AE162456F19}" type="sibTrans" cxnId="{2BC6432F-A790-4370-9FCB-0BFA63CC1DDE}">
      <dgm:prSet/>
      <dgm:spPr>
        <a:ln>
          <a:solidFill>
            <a:srgbClr val="FF0000"/>
          </a:solidFill>
        </a:ln>
      </dgm:spPr>
      <dgm:t>
        <a:bodyPr/>
        <a:lstStyle/>
        <a:p>
          <a:endPar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3F8F01E-814F-4E12-86F7-1479909F8DEB}">
      <dgm:prSet phldrT="[Текст]" custT="1"/>
      <dgm:spPr>
        <a:gradFill rotWithShape="0">
          <a:gsLst>
            <a:gs pos="100000">
              <a:srgbClr val="19557D"/>
            </a:gs>
            <a:gs pos="100000">
              <a:schemeClr val="accent1">
                <a:hueOff val="0"/>
                <a:satOff val="0"/>
                <a:lumOff val="0"/>
                <a:alphaOff val="0"/>
                <a:shade val="88000"/>
                <a:lumMod val="94000"/>
              </a:schemeClr>
            </a:gs>
          </a:gsLst>
        </a:gradFill>
      </dgm:spPr>
      <dgm:t>
        <a:bodyPr/>
        <a:lstStyle/>
        <a:p>
          <a:pPr>
            <a:lnSpc>
              <a:spcPct val="100000"/>
            </a:lnSpc>
            <a:spcAft>
              <a:spcPts val="0"/>
            </a:spcAft>
          </a:pPr>
          <a:r>
            <a:rPr lang="ro-RO" sz="24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India, Mali, </a:t>
          </a:r>
        </a:p>
        <a:p>
          <a:pPr>
            <a:lnSpc>
              <a:spcPct val="100000"/>
            </a:lnSpc>
            <a:spcAft>
              <a:spcPts val="0"/>
            </a:spcAft>
          </a:pPr>
          <a:r>
            <a:rPr lang="ro-RO" sz="24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Somalia</a:t>
          </a:r>
        </a:p>
      </dgm:t>
    </dgm:pt>
    <dgm:pt modelId="{0BAA2D56-716C-4F14-AE8A-6FD44D686575}" type="parTrans" cxnId="{C84292A5-1947-48F7-902D-8110EA9E5C8B}">
      <dgm:prSet/>
      <dgm:spPr/>
      <dgm:t>
        <a:bodyPr/>
        <a:lstStyle/>
        <a:p>
          <a:endPar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DB1FF43-E0EB-4F21-AEA7-7F81BE25070F}" type="sibTrans" cxnId="{C84292A5-1947-48F7-902D-8110EA9E5C8B}">
      <dgm:prSet/>
      <dgm:spPr>
        <a:ln>
          <a:solidFill>
            <a:srgbClr val="FF0000"/>
          </a:solidFill>
        </a:ln>
      </dgm:spPr>
      <dgm:t>
        <a:bodyPr/>
        <a:lstStyle/>
        <a:p>
          <a:endPar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0E10A05-AADE-4492-8F39-C52AE5A57E2F}">
      <dgm:prSet phldrT="[Текст]" custT="1"/>
      <dgm:spPr>
        <a:gradFill rotWithShape="0">
          <a:gsLst>
            <a:gs pos="98000">
              <a:srgbClr val="19557D"/>
            </a:gs>
            <a:gs pos="100000">
              <a:schemeClr val="accent1">
                <a:hueOff val="0"/>
                <a:satOff val="0"/>
                <a:lumOff val="0"/>
                <a:alphaOff val="0"/>
                <a:shade val="88000"/>
                <a:lumMod val="94000"/>
              </a:schemeClr>
            </a:gs>
          </a:gsLst>
        </a:gradFill>
      </dgm:spPr>
      <dgm:t>
        <a:bodyPr/>
        <a:lstStyle/>
        <a:p>
          <a:pPr>
            <a:lnSpc>
              <a:spcPct val="100000"/>
            </a:lnSpc>
            <a:spcAft>
              <a:spcPts val="0"/>
            </a:spcAft>
          </a:pPr>
          <a:r>
            <a:rPr lang="ro-RO" sz="24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Filipine</a:t>
          </a:r>
          <a:r>
            <a:rPr lang="en-US" sz="24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o-RO" sz="24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spcAft>
              <a:spcPts val="0"/>
            </a:spcAft>
          </a:pPr>
          <a:r>
            <a:rPr lang="ro-RO" sz="24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Republica Centrafricană</a:t>
          </a:r>
        </a:p>
      </dgm:t>
    </dgm:pt>
    <dgm:pt modelId="{29AFA447-3919-4589-88DF-BED8B85A1511}" type="parTrans" cxnId="{091617E9-BD4C-4477-A689-BB5DF7A4840D}">
      <dgm:prSet/>
      <dgm:spPr/>
      <dgm:t>
        <a:bodyPr/>
        <a:lstStyle/>
        <a:p>
          <a:endPar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571645A-DCA9-4595-B2B3-689CD9BDE35C}" type="sibTrans" cxnId="{091617E9-BD4C-4477-A689-BB5DF7A4840D}">
      <dgm:prSet/>
      <dgm:spPr>
        <a:ln>
          <a:solidFill>
            <a:srgbClr val="FF0000"/>
          </a:solidFill>
        </a:ln>
      </dgm:spPr>
      <dgm:t>
        <a:bodyPr/>
        <a:lstStyle/>
        <a:p>
          <a:endPar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C9085BF-482E-4689-971C-2D2BE620633D}">
      <dgm:prSet phldrT="[Текст]" custT="1"/>
      <dgm:spPr>
        <a:gradFill rotWithShape="0">
          <a:gsLst>
            <a:gs pos="100000">
              <a:srgbClr val="19557D"/>
            </a:gs>
            <a:gs pos="100000">
              <a:schemeClr val="accent1">
                <a:hueOff val="0"/>
                <a:satOff val="0"/>
                <a:lumOff val="0"/>
                <a:alphaOff val="0"/>
                <a:shade val="88000"/>
                <a:lumMod val="94000"/>
              </a:schemeClr>
            </a:gs>
          </a:gsLst>
        </a:gradFill>
      </dgm:spPr>
      <dgm:t>
        <a:bodyPr/>
        <a:lstStyle/>
        <a:p>
          <a:pPr>
            <a:lnSpc>
              <a:spcPct val="100000"/>
            </a:lnSpc>
            <a:spcAft>
              <a:spcPts val="0"/>
            </a:spcAft>
          </a:pPr>
          <a:r>
            <a:rPr lang="ro-RO" sz="24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Afganistan</a:t>
          </a:r>
          <a:r>
            <a:rPr lang="en-US" sz="24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o-RO" sz="24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spcAft>
              <a:spcPts val="0"/>
            </a:spcAft>
          </a:pPr>
          <a:r>
            <a:rPr lang="ro-RO" sz="24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Nigeria</a:t>
          </a:r>
          <a:r>
            <a:rPr lang="en-US" sz="24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o-RO" sz="24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spcAft>
              <a:spcPts val="0"/>
            </a:spcAft>
          </a:pPr>
          <a:r>
            <a:rPr lang="ro-RO" sz="2400" b="0" i="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Sudanul de Sud</a:t>
          </a:r>
          <a:endParaRPr lang="ro-RO" sz="24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7594B76-003D-4F55-8FED-E405C727DD2D}" type="parTrans" cxnId="{725C41DD-5B7F-48F0-93FC-BEB502ED7730}">
      <dgm:prSet/>
      <dgm:spPr/>
      <dgm:t>
        <a:bodyPr/>
        <a:lstStyle/>
        <a:p>
          <a:endPar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FEE4A2C-DA69-413C-821D-F5B1DA75820F}" type="sibTrans" cxnId="{725C41DD-5B7F-48F0-93FC-BEB502ED7730}">
      <dgm:prSet/>
      <dgm:spPr>
        <a:ln>
          <a:solidFill>
            <a:srgbClr val="FF0000"/>
          </a:solidFill>
        </a:ln>
      </dgm:spPr>
      <dgm:t>
        <a:bodyPr/>
        <a:lstStyle/>
        <a:p>
          <a:endPar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CC96571-A6E1-4A69-9AC4-FF51F6E8BF05}">
      <dgm:prSet phldrT="[Текст]" custT="1"/>
      <dgm:spPr>
        <a:gradFill rotWithShape="0">
          <a:gsLst>
            <a:gs pos="100000">
              <a:srgbClr val="19557D"/>
            </a:gs>
            <a:gs pos="100000">
              <a:schemeClr val="accent1">
                <a:hueOff val="0"/>
                <a:satOff val="0"/>
                <a:lumOff val="0"/>
                <a:alphaOff val="0"/>
                <a:shade val="88000"/>
                <a:lumMod val="94000"/>
              </a:schemeClr>
            </a:gs>
          </a:gsLst>
        </a:gradFill>
      </dgm:spPr>
      <dgm:t>
        <a:bodyPr/>
        <a:lstStyle/>
        <a:p>
          <a:pPr>
            <a:lnSpc>
              <a:spcPct val="100000"/>
            </a:lnSpc>
            <a:spcAft>
              <a:spcPts val="0"/>
            </a:spcAft>
          </a:pPr>
          <a:r>
            <a:rPr lang="ro-RO" sz="24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Egipt, Libia,</a:t>
          </a:r>
        </a:p>
        <a:p>
          <a:pPr>
            <a:lnSpc>
              <a:spcPct val="100000"/>
            </a:lnSpc>
            <a:spcAft>
              <a:spcPts val="0"/>
            </a:spcAft>
          </a:pPr>
          <a:r>
            <a:rPr lang="ro-RO" sz="24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Coreea</a:t>
          </a:r>
        </a:p>
      </dgm:t>
    </dgm:pt>
    <dgm:pt modelId="{DD629134-1558-4DA6-8EB7-D6DF8DB1B8F4}" type="parTrans" cxnId="{91E71694-E607-4A9C-83FE-5358B63E9D94}">
      <dgm:prSet/>
      <dgm:spPr/>
      <dgm:t>
        <a:bodyPr/>
        <a:lstStyle/>
        <a:p>
          <a:endPar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7C88948-0AAE-4714-9746-A3A5F9A3F1E0}" type="sibTrans" cxnId="{91E71694-E607-4A9C-83FE-5358B63E9D94}">
      <dgm:prSet/>
      <dgm:spPr>
        <a:ln>
          <a:solidFill>
            <a:srgbClr val="FF0000"/>
          </a:solidFill>
        </a:ln>
      </dgm:spPr>
      <dgm:t>
        <a:bodyPr/>
        <a:lstStyle/>
        <a:p>
          <a:endParaRPr lang="ro-RO" sz="24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6EC2F70-8646-4C87-8439-16D06F931670}" type="pres">
      <dgm:prSet presAssocID="{6D7989CF-4AB1-4217-AE06-E5CD080DED89}" presName="cycle" presStyleCnt="0">
        <dgm:presLayoutVars>
          <dgm:dir/>
          <dgm:resizeHandles val="exact"/>
        </dgm:presLayoutVars>
      </dgm:prSet>
      <dgm:spPr/>
      <dgm:t>
        <a:bodyPr/>
        <a:lstStyle/>
        <a:p>
          <a:endParaRPr lang="en-US"/>
        </a:p>
      </dgm:t>
    </dgm:pt>
    <dgm:pt modelId="{4EEBCF2F-7CE3-4EBB-AB0A-7FABC67897E2}" type="pres">
      <dgm:prSet presAssocID="{C2F1289C-7CD9-4959-AF15-2AF29F485687}" presName="node" presStyleLbl="node1" presStyleIdx="0" presStyleCnt="6">
        <dgm:presLayoutVars>
          <dgm:bulletEnabled val="1"/>
        </dgm:presLayoutVars>
      </dgm:prSet>
      <dgm:spPr/>
      <dgm:t>
        <a:bodyPr/>
        <a:lstStyle/>
        <a:p>
          <a:endParaRPr lang="en-US"/>
        </a:p>
      </dgm:t>
    </dgm:pt>
    <dgm:pt modelId="{F71BAED8-23AC-4F78-9366-7FFD0F5AB1F5}" type="pres">
      <dgm:prSet presAssocID="{C2F1289C-7CD9-4959-AF15-2AF29F485687}" presName="spNode" presStyleCnt="0"/>
      <dgm:spPr/>
    </dgm:pt>
    <dgm:pt modelId="{1510CF69-526A-4D99-8418-908B337A1DEF}" type="pres">
      <dgm:prSet presAssocID="{F500B723-5D2B-4490-9436-66C11B746B51}" presName="sibTrans" presStyleLbl="sibTrans1D1" presStyleIdx="0" presStyleCnt="6"/>
      <dgm:spPr/>
      <dgm:t>
        <a:bodyPr/>
        <a:lstStyle/>
        <a:p>
          <a:endParaRPr lang="en-US"/>
        </a:p>
      </dgm:t>
    </dgm:pt>
    <dgm:pt modelId="{082EA1FC-EF8B-4428-A1B8-1946DFE7A734}" type="pres">
      <dgm:prSet presAssocID="{3DCF05E3-679D-4E36-BFD9-E3B6C0EFD04E}" presName="node" presStyleLbl="node1" presStyleIdx="1" presStyleCnt="6" custScaleX="173373">
        <dgm:presLayoutVars>
          <dgm:bulletEnabled val="1"/>
        </dgm:presLayoutVars>
      </dgm:prSet>
      <dgm:spPr/>
      <dgm:t>
        <a:bodyPr/>
        <a:lstStyle/>
        <a:p>
          <a:endParaRPr lang="en-US"/>
        </a:p>
      </dgm:t>
    </dgm:pt>
    <dgm:pt modelId="{1E8F2641-E2FD-4A19-BC92-6C51E6D00C51}" type="pres">
      <dgm:prSet presAssocID="{3DCF05E3-679D-4E36-BFD9-E3B6C0EFD04E}" presName="spNode" presStyleCnt="0"/>
      <dgm:spPr/>
    </dgm:pt>
    <dgm:pt modelId="{AA2328FA-8A2A-4C2F-BC26-A1EE9A2F003E}" type="pres">
      <dgm:prSet presAssocID="{52E0B7F6-1949-4DB0-8A81-3AE162456F19}" presName="sibTrans" presStyleLbl="sibTrans1D1" presStyleIdx="1" presStyleCnt="6"/>
      <dgm:spPr/>
      <dgm:t>
        <a:bodyPr/>
        <a:lstStyle/>
        <a:p>
          <a:endParaRPr lang="en-US"/>
        </a:p>
      </dgm:t>
    </dgm:pt>
    <dgm:pt modelId="{3971C8C3-5EDF-46BA-8BB1-59DA0D8DB9C1}" type="pres">
      <dgm:prSet presAssocID="{0CC96571-A6E1-4A69-9AC4-FF51F6E8BF05}" presName="node" presStyleLbl="node1" presStyleIdx="2" presStyleCnt="6" custScaleX="164301">
        <dgm:presLayoutVars>
          <dgm:bulletEnabled val="1"/>
        </dgm:presLayoutVars>
      </dgm:prSet>
      <dgm:spPr/>
      <dgm:t>
        <a:bodyPr/>
        <a:lstStyle/>
        <a:p>
          <a:endParaRPr lang="en-US"/>
        </a:p>
      </dgm:t>
    </dgm:pt>
    <dgm:pt modelId="{644E42F3-7FBE-462F-8490-135FEB3F3EEC}" type="pres">
      <dgm:prSet presAssocID="{0CC96571-A6E1-4A69-9AC4-FF51F6E8BF05}" presName="spNode" presStyleCnt="0"/>
      <dgm:spPr/>
    </dgm:pt>
    <dgm:pt modelId="{896383C2-4EB2-4495-A6C4-F99AF8725B0B}" type="pres">
      <dgm:prSet presAssocID="{C7C88948-0AAE-4714-9746-A3A5F9A3F1E0}" presName="sibTrans" presStyleLbl="sibTrans1D1" presStyleIdx="2" presStyleCnt="6"/>
      <dgm:spPr/>
      <dgm:t>
        <a:bodyPr/>
        <a:lstStyle/>
        <a:p>
          <a:endParaRPr lang="en-US"/>
        </a:p>
      </dgm:t>
    </dgm:pt>
    <dgm:pt modelId="{72D96E4A-06D3-4256-BA35-E550038F53F4}" type="pres">
      <dgm:prSet presAssocID="{83F8F01E-814F-4E12-86F7-1479909F8DEB}" presName="node" presStyleLbl="node1" presStyleIdx="3" presStyleCnt="6" custScaleX="168390">
        <dgm:presLayoutVars>
          <dgm:bulletEnabled val="1"/>
        </dgm:presLayoutVars>
      </dgm:prSet>
      <dgm:spPr/>
      <dgm:t>
        <a:bodyPr/>
        <a:lstStyle/>
        <a:p>
          <a:endParaRPr lang="en-US"/>
        </a:p>
      </dgm:t>
    </dgm:pt>
    <dgm:pt modelId="{38CF9CA3-C961-48A4-8371-997C36F0CFB3}" type="pres">
      <dgm:prSet presAssocID="{83F8F01E-814F-4E12-86F7-1479909F8DEB}" presName="spNode" presStyleCnt="0"/>
      <dgm:spPr/>
    </dgm:pt>
    <dgm:pt modelId="{62A61D70-F5F2-4030-BF00-3299B58E267C}" type="pres">
      <dgm:prSet presAssocID="{CDB1FF43-E0EB-4F21-AEA7-7F81BE25070F}" presName="sibTrans" presStyleLbl="sibTrans1D1" presStyleIdx="3" presStyleCnt="6"/>
      <dgm:spPr/>
      <dgm:t>
        <a:bodyPr/>
        <a:lstStyle/>
        <a:p>
          <a:endParaRPr lang="en-US"/>
        </a:p>
      </dgm:t>
    </dgm:pt>
    <dgm:pt modelId="{0FBB9DE1-C2CD-4684-88B5-B6C9DCABA5C7}" type="pres">
      <dgm:prSet presAssocID="{50E10A05-AADE-4492-8F39-C52AE5A57E2F}" presName="node" presStyleLbl="node1" presStyleIdx="4" presStyleCnt="6" custScaleX="180702">
        <dgm:presLayoutVars>
          <dgm:bulletEnabled val="1"/>
        </dgm:presLayoutVars>
      </dgm:prSet>
      <dgm:spPr/>
      <dgm:t>
        <a:bodyPr/>
        <a:lstStyle/>
        <a:p>
          <a:endParaRPr lang="en-US"/>
        </a:p>
      </dgm:t>
    </dgm:pt>
    <dgm:pt modelId="{61236163-F52D-4E79-BED1-F5704CE5E15B}" type="pres">
      <dgm:prSet presAssocID="{50E10A05-AADE-4492-8F39-C52AE5A57E2F}" presName="spNode" presStyleCnt="0"/>
      <dgm:spPr/>
    </dgm:pt>
    <dgm:pt modelId="{E1986EAF-E96D-4CE3-A999-0ACF6A2E1807}" type="pres">
      <dgm:prSet presAssocID="{3571645A-DCA9-4595-B2B3-689CD9BDE35C}" presName="sibTrans" presStyleLbl="sibTrans1D1" presStyleIdx="4" presStyleCnt="6"/>
      <dgm:spPr/>
      <dgm:t>
        <a:bodyPr/>
        <a:lstStyle/>
        <a:p>
          <a:endParaRPr lang="en-US"/>
        </a:p>
      </dgm:t>
    </dgm:pt>
    <dgm:pt modelId="{EDA05C9B-100F-46E2-89E9-879E3A0D713C}" type="pres">
      <dgm:prSet presAssocID="{3C9085BF-482E-4689-971C-2D2BE620633D}" presName="node" presStyleLbl="node1" presStyleIdx="5" presStyleCnt="6" custScaleX="175071">
        <dgm:presLayoutVars>
          <dgm:bulletEnabled val="1"/>
        </dgm:presLayoutVars>
      </dgm:prSet>
      <dgm:spPr/>
      <dgm:t>
        <a:bodyPr/>
        <a:lstStyle/>
        <a:p>
          <a:endParaRPr lang="en-US"/>
        </a:p>
      </dgm:t>
    </dgm:pt>
    <dgm:pt modelId="{2441B451-AA49-44D6-8ADC-FE34CD75A3CA}" type="pres">
      <dgm:prSet presAssocID="{3C9085BF-482E-4689-971C-2D2BE620633D}" presName="spNode" presStyleCnt="0"/>
      <dgm:spPr/>
    </dgm:pt>
    <dgm:pt modelId="{83E2B5FD-B6BE-44BF-948F-3CF2E3C8E1F0}" type="pres">
      <dgm:prSet presAssocID="{2FEE4A2C-DA69-413C-821D-F5B1DA75820F}" presName="sibTrans" presStyleLbl="sibTrans1D1" presStyleIdx="5" presStyleCnt="6"/>
      <dgm:spPr/>
      <dgm:t>
        <a:bodyPr/>
        <a:lstStyle/>
        <a:p>
          <a:endParaRPr lang="en-US"/>
        </a:p>
      </dgm:t>
    </dgm:pt>
  </dgm:ptLst>
  <dgm:cxnLst>
    <dgm:cxn modelId="{6437AF9C-2739-4DA9-AD91-576248F09AEE}" type="presOf" srcId="{C2F1289C-7CD9-4959-AF15-2AF29F485687}" destId="{4EEBCF2F-7CE3-4EBB-AB0A-7FABC67897E2}" srcOrd="0" destOrd="0" presId="urn:microsoft.com/office/officeart/2005/8/layout/cycle6"/>
    <dgm:cxn modelId="{135D4A66-9A94-42BF-A585-41879B060E69}" type="presOf" srcId="{2FEE4A2C-DA69-413C-821D-F5B1DA75820F}" destId="{83E2B5FD-B6BE-44BF-948F-3CF2E3C8E1F0}" srcOrd="0" destOrd="0" presId="urn:microsoft.com/office/officeart/2005/8/layout/cycle6"/>
    <dgm:cxn modelId="{5F6898DE-1F49-4DA4-B87D-02627AA0F647}" type="presOf" srcId="{CDB1FF43-E0EB-4F21-AEA7-7F81BE25070F}" destId="{62A61D70-F5F2-4030-BF00-3299B58E267C}" srcOrd="0" destOrd="0" presId="urn:microsoft.com/office/officeart/2005/8/layout/cycle6"/>
    <dgm:cxn modelId="{AFC70366-B830-47F9-B87F-B653811D409C}" type="presOf" srcId="{3DCF05E3-679D-4E36-BFD9-E3B6C0EFD04E}" destId="{082EA1FC-EF8B-4428-A1B8-1946DFE7A734}" srcOrd="0" destOrd="0" presId="urn:microsoft.com/office/officeart/2005/8/layout/cycle6"/>
    <dgm:cxn modelId="{8EDE578A-5F4A-44FB-91E2-5525E04EA06A}" type="presOf" srcId="{C7C88948-0AAE-4714-9746-A3A5F9A3F1E0}" destId="{896383C2-4EB2-4495-A6C4-F99AF8725B0B}" srcOrd="0" destOrd="0" presId="urn:microsoft.com/office/officeart/2005/8/layout/cycle6"/>
    <dgm:cxn modelId="{C0D48294-1594-495F-8462-0825E5AFED2C}" type="presOf" srcId="{6D7989CF-4AB1-4217-AE06-E5CD080DED89}" destId="{B6EC2F70-8646-4C87-8439-16D06F931670}" srcOrd="0" destOrd="0" presId="urn:microsoft.com/office/officeart/2005/8/layout/cycle6"/>
    <dgm:cxn modelId="{2BC6432F-A790-4370-9FCB-0BFA63CC1DDE}" srcId="{6D7989CF-4AB1-4217-AE06-E5CD080DED89}" destId="{3DCF05E3-679D-4E36-BFD9-E3B6C0EFD04E}" srcOrd="1" destOrd="0" parTransId="{E5F03294-D89A-47AD-B3AC-CFB715BC3884}" sibTransId="{52E0B7F6-1949-4DB0-8A81-3AE162456F19}"/>
    <dgm:cxn modelId="{62321556-3764-43F7-9911-BE942C0F0E9A}" type="presOf" srcId="{50E10A05-AADE-4492-8F39-C52AE5A57E2F}" destId="{0FBB9DE1-C2CD-4684-88B5-B6C9DCABA5C7}" srcOrd="0" destOrd="0" presId="urn:microsoft.com/office/officeart/2005/8/layout/cycle6"/>
    <dgm:cxn modelId="{4D317AA8-AAAD-4C54-A207-1AB153E6B44B}" type="presOf" srcId="{3C9085BF-482E-4689-971C-2D2BE620633D}" destId="{EDA05C9B-100F-46E2-89E9-879E3A0D713C}" srcOrd="0" destOrd="0" presId="urn:microsoft.com/office/officeart/2005/8/layout/cycle6"/>
    <dgm:cxn modelId="{725C41DD-5B7F-48F0-93FC-BEB502ED7730}" srcId="{6D7989CF-4AB1-4217-AE06-E5CD080DED89}" destId="{3C9085BF-482E-4689-971C-2D2BE620633D}" srcOrd="5" destOrd="0" parTransId="{A7594B76-003D-4F55-8FED-E405C727DD2D}" sibTransId="{2FEE4A2C-DA69-413C-821D-F5B1DA75820F}"/>
    <dgm:cxn modelId="{A911DDC8-3470-454B-A1F9-9895B813E908}" type="presOf" srcId="{F500B723-5D2B-4490-9436-66C11B746B51}" destId="{1510CF69-526A-4D99-8418-908B337A1DEF}" srcOrd="0" destOrd="0" presId="urn:microsoft.com/office/officeart/2005/8/layout/cycle6"/>
    <dgm:cxn modelId="{DB610699-5F8C-467D-AE7E-CF92CB5A5CA6}" type="presOf" srcId="{52E0B7F6-1949-4DB0-8A81-3AE162456F19}" destId="{AA2328FA-8A2A-4C2F-BC26-A1EE9A2F003E}" srcOrd="0" destOrd="0" presId="urn:microsoft.com/office/officeart/2005/8/layout/cycle6"/>
    <dgm:cxn modelId="{091617E9-BD4C-4477-A689-BB5DF7A4840D}" srcId="{6D7989CF-4AB1-4217-AE06-E5CD080DED89}" destId="{50E10A05-AADE-4492-8F39-C52AE5A57E2F}" srcOrd="4" destOrd="0" parTransId="{29AFA447-3919-4589-88DF-BED8B85A1511}" sibTransId="{3571645A-DCA9-4595-B2B3-689CD9BDE35C}"/>
    <dgm:cxn modelId="{0058C8AA-B8C1-4FD4-B133-F9D4E82DFFCE}" type="presOf" srcId="{3571645A-DCA9-4595-B2B3-689CD9BDE35C}" destId="{E1986EAF-E96D-4CE3-A999-0ACF6A2E1807}" srcOrd="0" destOrd="0" presId="urn:microsoft.com/office/officeart/2005/8/layout/cycle6"/>
    <dgm:cxn modelId="{2BFE204C-7BD9-4E1D-9BC9-5AC994EB3A5C}" type="presOf" srcId="{83F8F01E-814F-4E12-86F7-1479909F8DEB}" destId="{72D96E4A-06D3-4256-BA35-E550038F53F4}" srcOrd="0" destOrd="0" presId="urn:microsoft.com/office/officeart/2005/8/layout/cycle6"/>
    <dgm:cxn modelId="{0461C853-42F1-403D-A87F-0FDBEB300E67}" type="presOf" srcId="{0CC96571-A6E1-4A69-9AC4-FF51F6E8BF05}" destId="{3971C8C3-5EDF-46BA-8BB1-59DA0D8DB9C1}" srcOrd="0" destOrd="0" presId="urn:microsoft.com/office/officeart/2005/8/layout/cycle6"/>
    <dgm:cxn modelId="{4DA81DD6-BBFB-4CB1-B82B-04109C1ED0CA}" srcId="{6D7989CF-4AB1-4217-AE06-E5CD080DED89}" destId="{C2F1289C-7CD9-4959-AF15-2AF29F485687}" srcOrd="0" destOrd="0" parTransId="{18EACA26-5CA3-4E07-9E82-42BBE61F0275}" sibTransId="{F500B723-5D2B-4490-9436-66C11B746B51}"/>
    <dgm:cxn modelId="{91E71694-E607-4A9C-83FE-5358B63E9D94}" srcId="{6D7989CF-4AB1-4217-AE06-E5CD080DED89}" destId="{0CC96571-A6E1-4A69-9AC4-FF51F6E8BF05}" srcOrd="2" destOrd="0" parTransId="{DD629134-1558-4DA6-8EB7-D6DF8DB1B8F4}" sibTransId="{C7C88948-0AAE-4714-9746-A3A5F9A3F1E0}"/>
    <dgm:cxn modelId="{C84292A5-1947-48F7-902D-8110EA9E5C8B}" srcId="{6D7989CF-4AB1-4217-AE06-E5CD080DED89}" destId="{83F8F01E-814F-4E12-86F7-1479909F8DEB}" srcOrd="3" destOrd="0" parTransId="{0BAA2D56-716C-4F14-AE8A-6FD44D686575}" sibTransId="{CDB1FF43-E0EB-4F21-AEA7-7F81BE25070F}"/>
    <dgm:cxn modelId="{8BAA4641-80CD-4AC5-81FA-1636C33F3A0C}" type="presParOf" srcId="{B6EC2F70-8646-4C87-8439-16D06F931670}" destId="{4EEBCF2F-7CE3-4EBB-AB0A-7FABC67897E2}" srcOrd="0" destOrd="0" presId="urn:microsoft.com/office/officeart/2005/8/layout/cycle6"/>
    <dgm:cxn modelId="{D981B51C-E3D3-4CA5-81C5-B09886F90E10}" type="presParOf" srcId="{B6EC2F70-8646-4C87-8439-16D06F931670}" destId="{F71BAED8-23AC-4F78-9366-7FFD0F5AB1F5}" srcOrd="1" destOrd="0" presId="urn:microsoft.com/office/officeart/2005/8/layout/cycle6"/>
    <dgm:cxn modelId="{9C6F980A-C23B-499A-9DF8-99FBE21A49D1}" type="presParOf" srcId="{B6EC2F70-8646-4C87-8439-16D06F931670}" destId="{1510CF69-526A-4D99-8418-908B337A1DEF}" srcOrd="2" destOrd="0" presId="urn:microsoft.com/office/officeart/2005/8/layout/cycle6"/>
    <dgm:cxn modelId="{939A4995-B17A-43BE-8AB7-F281D30487DA}" type="presParOf" srcId="{B6EC2F70-8646-4C87-8439-16D06F931670}" destId="{082EA1FC-EF8B-4428-A1B8-1946DFE7A734}" srcOrd="3" destOrd="0" presId="urn:microsoft.com/office/officeart/2005/8/layout/cycle6"/>
    <dgm:cxn modelId="{756D1DD1-731D-4D3F-9984-2CF5EC95E874}" type="presParOf" srcId="{B6EC2F70-8646-4C87-8439-16D06F931670}" destId="{1E8F2641-E2FD-4A19-BC92-6C51E6D00C51}" srcOrd="4" destOrd="0" presId="urn:microsoft.com/office/officeart/2005/8/layout/cycle6"/>
    <dgm:cxn modelId="{2855156C-3EAB-459D-9FBE-6DF323A99D65}" type="presParOf" srcId="{B6EC2F70-8646-4C87-8439-16D06F931670}" destId="{AA2328FA-8A2A-4C2F-BC26-A1EE9A2F003E}" srcOrd="5" destOrd="0" presId="urn:microsoft.com/office/officeart/2005/8/layout/cycle6"/>
    <dgm:cxn modelId="{2446B570-749A-4297-AFBE-443BE314DC8F}" type="presParOf" srcId="{B6EC2F70-8646-4C87-8439-16D06F931670}" destId="{3971C8C3-5EDF-46BA-8BB1-59DA0D8DB9C1}" srcOrd="6" destOrd="0" presId="urn:microsoft.com/office/officeart/2005/8/layout/cycle6"/>
    <dgm:cxn modelId="{C267F8D1-FE4B-4B2B-AFF1-1D198F3E5160}" type="presParOf" srcId="{B6EC2F70-8646-4C87-8439-16D06F931670}" destId="{644E42F3-7FBE-462F-8490-135FEB3F3EEC}" srcOrd="7" destOrd="0" presId="urn:microsoft.com/office/officeart/2005/8/layout/cycle6"/>
    <dgm:cxn modelId="{B1C80D2C-DB6E-46F8-B671-A741D48D6C36}" type="presParOf" srcId="{B6EC2F70-8646-4C87-8439-16D06F931670}" destId="{896383C2-4EB2-4495-A6C4-F99AF8725B0B}" srcOrd="8" destOrd="0" presId="urn:microsoft.com/office/officeart/2005/8/layout/cycle6"/>
    <dgm:cxn modelId="{F562F0F4-FCCC-4055-8202-1C3BC1B1112E}" type="presParOf" srcId="{B6EC2F70-8646-4C87-8439-16D06F931670}" destId="{72D96E4A-06D3-4256-BA35-E550038F53F4}" srcOrd="9" destOrd="0" presId="urn:microsoft.com/office/officeart/2005/8/layout/cycle6"/>
    <dgm:cxn modelId="{29FB56D2-7DD9-479F-B738-3999B8C1E933}" type="presParOf" srcId="{B6EC2F70-8646-4C87-8439-16D06F931670}" destId="{38CF9CA3-C961-48A4-8371-997C36F0CFB3}" srcOrd="10" destOrd="0" presId="urn:microsoft.com/office/officeart/2005/8/layout/cycle6"/>
    <dgm:cxn modelId="{7999DD32-C7AF-4BCA-91C2-BBA95AC4AEB6}" type="presParOf" srcId="{B6EC2F70-8646-4C87-8439-16D06F931670}" destId="{62A61D70-F5F2-4030-BF00-3299B58E267C}" srcOrd="11" destOrd="0" presId="urn:microsoft.com/office/officeart/2005/8/layout/cycle6"/>
    <dgm:cxn modelId="{5C3EC498-B11D-44FE-A2D3-84209239BC2A}" type="presParOf" srcId="{B6EC2F70-8646-4C87-8439-16D06F931670}" destId="{0FBB9DE1-C2CD-4684-88B5-B6C9DCABA5C7}" srcOrd="12" destOrd="0" presId="urn:microsoft.com/office/officeart/2005/8/layout/cycle6"/>
    <dgm:cxn modelId="{70D8497B-5CE1-4BE3-A0C6-8B4402B15A4B}" type="presParOf" srcId="{B6EC2F70-8646-4C87-8439-16D06F931670}" destId="{61236163-F52D-4E79-BED1-F5704CE5E15B}" srcOrd="13" destOrd="0" presId="urn:microsoft.com/office/officeart/2005/8/layout/cycle6"/>
    <dgm:cxn modelId="{170FA5DF-30BC-4EC9-A3CC-1565FE669E14}" type="presParOf" srcId="{B6EC2F70-8646-4C87-8439-16D06F931670}" destId="{E1986EAF-E96D-4CE3-A999-0ACF6A2E1807}" srcOrd="14" destOrd="0" presId="urn:microsoft.com/office/officeart/2005/8/layout/cycle6"/>
    <dgm:cxn modelId="{D059A5E9-A00B-446A-81E3-DCF22B947D23}" type="presParOf" srcId="{B6EC2F70-8646-4C87-8439-16D06F931670}" destId="{EDA05C9B-100F-46E2-89E9-879E3A0D713C}" srcOrd="15" destOrd="0" presId="urn:microsoft.com/office/officeart/2005/8/layout/cycle6"/>
    <dgm:cxn modelId="{8140B8A9-C46B-4A16-968F-532F54B0247C}" type="presParOf" srcId="{B6EC2F70-8646-4C87-8439-16D06F931670}" destId="{2441B451-AA49-44D6-8ADC-FE34CD75A3CA}" srcOrd="16" destOrd="0" presId="urn:microsoft.com/office/officeart/2005/8/layout/cycle6"/>
    <dgm:cxn modelId="{0AF66B3C-D09D-4650-886C-3ABE87B9A30F}" type="presParOf" srcId="{B6EC2F70-8646-4C87-8439-16D06F931670}" destId="{83E2B5FD-B6BE-44BF-948F-3CF2E3C8E1F0}" srcOrd="17" destOrd="0" presId="urn:microsoft.com/office/officeart/2005/8/layout/cycle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500CC87-F41E-428E-A1CB-79C3A1325297}" type="datetimeFigureOut">
              <a:rPr lang="ru-RU" smtClean="0"/>
              <a:t>09.12.2021</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141484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500CC87-F41E-428E-A1CB-79C3A1325297}" type="datetimeFigureOut">
              <a:rPr lang="ru-RU" smtClean="0"/>
              <a:t>09.12.2021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210935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00CC87-F41E-428E-A1CB-79C3A1325297}" type="datetimeFigureOut">
              <a:rPr lang="ru-RU" smtClean="0"/>
              <a:t>09.12.2021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4174656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00CC87-F41E-428E-A1CB-79C3A1325297}" type="datetimeFigureOut">
              <a:rPr lang="ru-RU" smtClean="0"/>
              <a:t>09.12.2021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393129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00CC87-F41E-428E-A1CB-79C3A1325297}" type="datetimeFigureOut">
              <a:rPr lang="ru-RU" smtClean="0"/>
              <a:t>09.12.2021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373742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00CC87-F41E-428E-A1CB-79C3A1325297}" type="datetimeFigureOut">
              <a:rPr lang="ru-RU" smtClean="0"/>
              <a:t>09.12.2021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245487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00CC87-F41E-428E-A1CB-79C3A1325297}" type="datetimeFigureOut">
              <a:rPr lang="ru-RU" smtClean="0"/>
              <a:t>09.12.2021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2517548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00CC87-F41E-428E-A1CB-79C3A1325297}" type="datetimeFigureOut">
              <a:rPr lang="ru-RU" smtClean="0"/>
              <a:t>09.12.2021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521077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00CC87-F41E-428E-A1CB-79C3A1325297}" type="datetimeFigureOut">
              <a:rPr lang="ru-RU" smtClean="0"/>
              <a:t>09.12.2021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126549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00CC87-F41E-428E-A1CB-79C3A1325297}" type="datetimeFigureOut">
              <a:rPr lang="ru-RU" smtClean="0"/>
              <a:t>09.12.2021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53463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00CC87-F41E-428E-A1CB-79C3A1325297}" type="datetimeFigureOut">
              <a:rPr lang="ru-RU" smtClean="0"/>
              <a:t>09.12.2021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206664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500CC87-F41E-428E-A1CB-79C3A1325297}" type="datetimeFigureOut">
              <a:rPr lang="ru-RU" smtClean="0"/>
              <a:t>09.12.2021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222892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500CC87-F41E-428E-A1CB-79C3A1325297}" type="datetimeFigureOut">
              <a:rPr lang="ru-RU" smtClean="0"/>
              <a:t>09.12.2021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253134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500CC87-F41E-428E-A1CB-79C3A1325297}" type="datetimeFigureOut">
              <a:rPr lang="ru-RU" smtClean="0"/>
              <a:t>09.12.2021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3767259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0CC87-F41E-428E-A1CB-79C3A1325297}" type="datetimeFigureOut">
              <a:rPr lang="ru-RU" smtClean="0"/>
              <a:t>09.12.2021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229257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500CC87-F41E-428E-A1CB-79C3A1325297}" type="datetimeFigureOut">
              <a:rPr lang="ru-RU" smtClean="0"/>
              <a:t>09.12.2021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244138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500CC87-F41E-428E-A1CB-79C3A1325297}" type="datetimeFigureOut">
              <a:rPr lang="ru-RU" smtClean="0"/>
              <a:t>09.12.2021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AFAE07-C3CE-4C02-AC28-104A2EED25A9}" type="slidenum">
              <a:rPr lang="ru-RU" smtClean="0"/>
              <a:t>‹#›</a:t>
            </a:fld>
            <a:endParaRPr lang="ru-RU"/>
          </a:p>
        </p:txBody>
      </p:sp>
    </p:spTree>
    <p:extLst>
      <p:ext uri="{BB962C8B-B14F-4D97-AF65-F5344CB8AC3E}">
        <p14:creationId xmlns:p14="http://schemas.microsoft.com/office/powerpoint/2010/main" val="124061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00CC87-F41E-428E-A1CB-79C3A1325297}" type="datetimeFigureOut">
              <a:rPr lang="ru-RU" smtClean="0"/>
              <a:t>09.12.2021</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AFAE07-C3CE-4C02-AC28-104A2EED25A9}" type="slidenum">
              <a:rPr lang="ru-RU" smtClean="0"/>
              <a:t>‹#›</a:t>
            </a:fld>
            <a:endParaRPr lang="ru-RU"/>
          </a:p>
        </p:txBody>
      </p:sp>
    </p:spTree>
    <p:extLst>
      <p:ext uri="{BB962C8B-B14F-4D97-AF65-F5344CB8AC3E}">
        <p14:creationId xmlns:p14="http://schemas.microsoft.com/office/powerpoint/2010/main" val="3775478479"/>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 id="2147484155" r:id="rId15"/>
    <p:sldLayoutId id="2147484156" r:id="rId16"/>
    <p:sldLayoutId id="214748415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11.gif"/><Relationship Id="rId13" Type="http://schemas.microsoft.com/office/2007/relationships/diagramDrawing" Target="../diagrams/drawing6.xml"/><Relationship Id="rId3" Type="http://schemas.openxmlformats.org/officeDocument/2006/relationships/image" Target="../media/image6.gif"/><Relationship Id="rId7" Type="http://schemas.openxmlformats.org/officeDocument/2006/relationships/image" Target="../media/image10.jpeg"/><Relationship Id="rId12" Type="http://schemas.openxmlformats.org/officeDocument/2006/relationships/diagramColors" Target="../diagrams/colors6.xml"/><Relationship Id="rId2" Type="http://schemas.openxmlformats.org/officeDocument/2006/relationships/image" Target="../media/image5.gif"/><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diagramQuickStyle" Target="../diagrams/quickStyle6.xml"/><Relationship Id="rId5" Type="http://schemas.openxmlformats.org/officeDocument/2006/relationships/image" Target="../media/image8.jpeg"/><Relationship Id="rId15" Type="http://schemas.openxmlformats.org/officeDocument/2006/relationships/image" Target="../media/image13.jpeg"/><Relationship Id="rId10" Type="http://schemas.openxmlformats.org/officeDocument/2006/relationships/diagramLayout" Target="../diagrams/layout6.xml"/><Relationship Id="rId4" Type="http://schemas.openxmlformats.org/officeDocument/2006/relationships/image" Target="../media/image7.png"/><Relationship Id="rId9" Type="http://schemas.openxmlformats.org/officeDocument/2006/relationships/diagramData" Target="../diagrams/data6.xml"/><Relationship Id="rId1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www.rulac.org/assets/downloads/ILA_report_armed_conflict_2010.pdf" TargetMode="External"/><Relationship Id="rId3" Type="http://schemas.openxmlformats.org/officeDocument/2006/relationships/hyperlink" Target="http://legislatie.just.ro/Public/DetaliiDocument/19362" TargetMode="External"/><Relationship Id="rId7" Type="http://schemas.openxmlformats.org/officeDocument/2006/relationships/hyperlink" Target="https://www.academia.edu/17057536/PARTICIPAN%C5%A2II_LA_CONFLICTELE_ARMATE" TargetMode="External"/><Relationship Id="rId2" Type="http://schemas.openxmlformats.org/officeDocument/2006/relationships/hyperlink" Target="http://www.undp.org/content/dam/norway/img/sdg-16-oslo-2016/Erik%2520Melander.pdf" TargetMode="External"/><Relationship Id="rId1" Type="http://schemas.openxmlformats.org/officeDocument/2006/relationships/slideLayout" Target="../slideLayouts/slideLayout2.xml"/><Relationship Id="rId6" Type="http://schemas.openxmlformats.org/officeDocument/2006/relationships/hyperlink" Target="http://moodle.usm.md/moodle/pluginfile.php/45216/mod_resource/content/0/suport%2520de%2520curs_DreptulConflictelorArmate_2014autoriDorul%2520O.%252C%2520Zaharia%2520V..pdf" TargetMode="External"/><Relationship Id="rId5" Type="http://schemas.openxmlformats.org/officeDocument/2006/relationships/hyperlink" Target="https://constitutii.files.wordpress.com/2017/01/conventia-de-la-geneva-ii.pdf" TargetMode="External"/><Relationship Id="rId4" Type="http://schemas.openxmlformats.org/officeDocument/2006/relationships/hyperlink" Target="https://ibn.idsi.md/sites/default/files/imag_file/Conflictele%2520armate%2520fara%2520caracter%2520international.pdf" TargetMode="External"/><Relationship Id="rId9" Type="http://schemas.openxmlformats.org/officeDocument/2006/relationships/hyperlink" Target="https://moldova.europalibera.org/a/iranul-recunoa%25C8%2599te-c%25C4%2583-a-dobor%25C3%25A2t-accidental-cu-o-rachet%25C4%2583-sol-aer-avionul-ucrainean/30371593.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point.md/ru/novosti/v-mire/pericolele-care-ameninta-lumea/" TargetMode="External"/><Relationship Id="rId3" Type="http://schemas.openxmlformats.org/officeDocument/2006/relationships/hyperlink" Target="https://www.refworld.org/docid/47e24eda2.html" TargetMode="External"/><Relationship Id="rId7" Type="http://schemas.openxmlformats.org/officeDocument/2006/relationships/hyperlink" Target="https://eur-lex.europa.eu/legal-content/RO/TXT/HTML/?uri=LEGISSUM:ah0004&amp;from=EN" TargetMode="External"/><Relationship Id="rId2" Type="http://schemas.openxmlformats.org/officeDocument/2006/relationships/hyperlink" Target="http://lex.justice.md/index.php?action=view&amp;view=doc&amp;lang=1&amp;id=376667" TargetMode="External"/><Relationship Id="rId1" Type="http://schemas.openxmlformats.org/officeDocument/2006/relationships/slideLayout" Target="../slideLayouts/slideLayout2.xml"/><Relationship Id="rId6" Type="http://schemas.openxmlformats.org/officeDocument/2006/relationships/hyperlink" Target="https://www.scribd.com/presentation/403038782/Conflictele-Militare-Interne-amestecul-Militar-Intern" TargetMode="External"/><Relationship Id="rId5" Type="http://schemas.openxmlformats.org/officeDocument/2006/relationships/hyperlink" Target="https://www.icrc.org/en/doc/assets/files/other/customary-international-humanitarian-law-i-icrc-eng.pdf" TargetMode="External"/><Relationship Id="rId10" Type="http://schemas.openxmlformats.org/officeDocument/2006/relationships/hyperlink" Target="https://romania.europalibera.org/a/30358793.html" TargetMode="External"/><Relationship Id="rId4" Type="http://schemas.openxmlformats.org/officeDocument/2006/relationships/hyperlink" Target="https://www.digi24.ro/stiri/externe/riposta-iranului-atac-cu-rachete-asupra-unei-baze-militare-din-irak-unde-sunt-soldati-americani-1242159" TargetMode="External"/><Relationship Id="rId9" Type="http://schemas.openxmlformats.org/officeDocument/2006/relationships/hyperlink" Target="http://www.academy.army.md/wp-content/uploads/Probleme-ale-stiintei-militare-studii-2016-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13612" y="1978702"/>
            <a:ext cx="9464361" cy="1289154"/>
          </a:xfrm>
          <a:noFill/>
        </p:spPr>
        <p:txBody>
          <a:bodyPr>
            <a:normAutofit fontScale="90000"/>
          </a:bodyPr>
          <a:lstStyle/>
          <a:p>
            <a:pPr algn="ctr"/>
            <a:r>
              <a:rPr lang="ro-RO" sz="3600" b="1" dirty="0">
                <a:solidFill>
                  <a:srgbClr val="19557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CONFLICTE MILITARE INTERNE, </a:t>
            </a:r>
            <a:r>
              <a:rPr lang="en-US" sz="3600" b="1" dirty="0">
                <a:solidFill>
                  <a:srgbClr val="19557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a:solidFill>
                  <a:srgbClr val="19557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o-RO" sz="3600" b="1" dirty="0">
                <a:solidFill>
                  <a:srgbClr val="19557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AMESTECUL MILITAR </a:t>
            </a:r>
            <a:r>
              <a:rPr lang="ro-RO" sz="3600" b="1" dirty="0" smtClean="0">
                <a:solidFill>
                  <a:srgbClr val="19557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ÎN MEDIUL DE SECURITATE INTERNAȚIONAL</a:t>
            </a:r>
            <a:endParaRPr lang="ru-RU" sz="3600" b="1" dirty="0">
              <a:solidFill>
                <a:srgbClr val="19557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1"/>
          <p:cNvSpPr>
            <a:spLocks noGrp="1" noChangeArrowheads="1"/>
          </p:cNvSpPr>
          <p:nvPr>
            <p:ph type="subTitle" idx="1"/>
          </p:nvPr>
        </p:nvSpPr>
        <p:spPr>
          <a:xfrm>
            <a:off x="7410450" y="4177562"/>
            <a:ext cx="3810000" cy="907941"/>
          </a:xfrm>
          <a:noFill/>
          <a:ln>
            <a:solidFill>
              <a:srgbClr val="002060">
                <a:alpha val="54117"/>
              </a:srgbClr>
            </a:solidFill>
            <a:miter lim="800000"/>
            <a:headEnd/>
            <a:tailEnd/>
          </a:ln>
        </p:spPr>
        <p:txBody>
          <a:bodyPr anchor="ctr">
            <a:spAutoFit/>
          </a:bodyPr>
          <a:lstStyle/>
          <a:p>
            <a:pPr marL="36513" algn="ctr" eaLnBrk="1" hangingPunct="1">
              <a:spcBef>
                <a:spcPct val="0"/>
              </a:spcBef>
            </a:pPr>
            <a:r>
              <a:rPr lang="ro-RO" altLang="en-US" sz="2400" b="1" dirty="0">
                <a:ln w="3175" cmpd="sng">
                  <a:noFill/>
                </a:ln>
                <a:solidFill>
                  <a:srgbClr val="19557D"/>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Autor: Tatiana Busuncian</a:t>
            </a:r>
          </a:p>
          <a:p>
            <a:pPr marL="36513" algn="ctr" eaLnBrk="1" hangingPunct="1">
              <a:spcBef>
                <a:spcPct val="0"/>
              </a:spcBef>
            </a:pPr>
            <a:r>
              <a:rPr lang="ro-RO" altLang="en-US" sz="2400" b="1" dirty="0">
                <a:ln w="3175" cmpd="sng">
                  <a:noFill/>
                </a:ln>
                <a:solidFill>
                  <a:srgbClr val="19557D"/>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D</a:t>
            </a:r>
            <a:r>
              <a:rPr lang="ro-RO" altLang="en-US" sz="2400" b="1" dirty="0" smtClean="0">
                <a:ln w="3175" cmpd="sng">
                  <a:noFill/>
                </a:ln>
                <a:solidFill>
                  <a:srgbClr val="19557D"/>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r</a:t>
            </a:r>
            <a:r>
              <a:rPr lang="ro-RO" altLang="en-US" sz="2400" b="1" dirty="0">
                <a:ln w="3175" cmpd="sng">
                  <a:noFill/>
                </a:ln>
                <a:solidFill>
                  <a:srgbClr val="19557D"/>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lector universitar</a:t>
            </a:r>
          </a:p>
        </p:txBody>
      </p:sp>
      <p:sp>
        <p:nvSpPr>
          <p:cNvPr id="4" name="Footer Placeholder 4"/>
          <p:cNvSpPr>
            <a:spLocks noGrp="1"/>
          </p:cNvSpPr>
          <p:nvPr>
            <p:ph type="ftr" sz="quarter" idx="11"/>
          </p:nvPr>
        </p:nvSpPr>
        <p:spPr bwMode="auto">
          <a:xfrm>
            <a:off x="5124450" y="6134100"/>
            <a:ext cx="2286000" cy="473075"/>
          </a:xfrm>
          <a:ln>
            <a:miter lim="800000"/>
            <a:headEnd/>
            <a:tailEnd/>
          </a:ln>
        </p:spPr>
        <p:txBody>
          <a:bodyPr wrap="square" numCol="1" anchorCtr="0" compatLnSpc="1">
            <a:prstTxWarp prst="textNoShape">
              <a:avLst/>
            </a:prstTxWarp>
          </a:bodyPr>
          <a:lstStyle/>
          <a:p>
            <a:pPr algn="ctr">
              <a:defRPr/>
            </a:pPr>
            <a:r>
              <a:rPr lang="ro-RO" altLang="en-US" sz="2400" b="1" dirty="0">
                <a:ln w="3175" cmpd="sng">
                  <a:noFill/>
                </a:ln>
                <a:solidFill>
                  <a:srgbClr val="19557D"/>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Chișinău 20</a:t>
            </a:r>
            <a:r>
              <a:rPr lang="en-US" altLang="en-US" sz="2400" b="1" dirty="0" smtClean="0">
                <a:ln w="3175" cmpd="sng">
                  <a:noFill/>
                </a:ln>
                <a:solidFill>
                  <a:srgbClr val="19557D"/>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2</a:t>
            </a:r>
            <a:r>
              <a:rPr lang="ro-RO" altLang="en-US" sz="2400" b="1" dirty="0" smtClean="0">
                <a:ln w="3175" cmpd="sng">
                  <a:noFill/>
                </a:ln>
                <a:solidFill>
                  <a:srgbClr val="19557D"/>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1</a:t>
            </a:r>
            <a:endParaRPr lang="en-US" altLang="en-US" sz="2400" b="1" dirty="0">
              <a:ln w="3175" cmpd="sng">
                <a:noFill/>
              </a:ln>
              <a:solidFill>
                <a:srgbClr val="19557D"/>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8125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0153" y="176138"/>
            <a:ext cx="5911693" cy="798225"/>
          </a:xfrm>
        </p:spPr>
        <p:txBody>
          <a:bodyPr>
            <a:normAutofit/>
          </a:bodyPr>
          <a:lstStyle/>
          <a:p>
            <a:r>
              <a:rPr lang="ro-RO" sz="2800" b="1" dirty="0" smtClean="0">
                <a:solidFill>
                  <a:srgbClr val="19557D"/>
                </a:solidFill>
                <a:latin typeface="Times New Roman" panose="02020603050405020304" pitchFamily="18" charset="0"/>
                <a:cs typeface="Times New Roman" panose="02020603050405020304" pitchFamily="18" charset="0"/>
              </a:rPr>
              <a:t>CARACTERISTICI</a:t>
            </a:r>
            <a:endParaRPr lang="ru-RU" sz="2800" b="1" dirty="0">
              <a:solidFill>
                <a:srgbClr val="19557D"/>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1298447" y="1124263"/>
            <a:ext cx="5309519" cy="5060638"/>
          </a:xfrm>
        </p:spPr>
        <p:txBody>
          <a:bodyPr>
            <a:noAutofit/>
          </a:bodyPr>
          <a:lstStyle/>
          <a:p>
            <a:pPr>
              <a:buFont typeface="Wingdings" panose="05000000000000000000" pitchFamily="2" charset="2"/>
              <a:buChar char="Ø"/>
            </a:pPr>
            <a:r>
              <a:rPr lang="ro-RO" sz="2000" dirty="0">
                <a:latin typeface="Times New Roman" panose="02020603050405020304" pitchFamily="18" charset="0"/>
                <a:cs typeface="Times New Roman" panose="02020603050405020304" pitchFamily="18" charset="0"/>
              </a:rPr>
              <a:t>cauzalitatea complexă, rezultată îndeosebi din </a:t>
            </a:r>
            <a:r>
              <a:rPr lang="ro-RO" sz="2000" dirty="0" err="1">
                <a:latin typeface="Times New Roman" panose="02020603050405020304" pitchFamily="18" charset="0"/>
                <a:cs typeface="Times New Roman" panose="02020603050405020304" pitchFamily="18" charset="0"/>
              </a:rPr>
              <a:t>incompatibilităţile</a:t>
            </a:r>
            <a:r>
              <a:rPr lang="ro-RO" sz="2000" dirty="0">
                <a:latin typeface="Times New Roman" panose="02020603050405020304" pitchFamily="18" charset="0"/>
                <a:cs typeface="Times New Roman" panose="02020603050405020304" pitchFamily="18" charset="0"/>
              </a:rPr>
              <a:t> existente (şi care se accentuează pe zi ce trece) între sistemele politice dictatoriale sau autocrate şi cele democratice; </a:t>
            </a:r>
          </a:p>
          <a:p>
            <a:pPr>
              <a:buFont typeface="Wingdings" panose="05000000000000000000" pitchFamily="2" charset="2"/>
              <a:buChar char="Ø"/>
            </a:pPr>
            <a:r>
              <a:rPr lang="ro-RO" sz="2000" dirty="0">
                <a:latin typeface="Times New Roman" panose="02020603050405020304" pitchFamily="18" charset="0"/>
                <a:cs typeface="Times New Roman" panose="02020603050405020304" pitchFamily="18" charset="0"/>
              </a:rPr>
              <a:t>amprenta pusă asupra noilor conflicte militare de decalajele imense dintre lumea bogată şi lumea săracă, dintre </a:t>
            </a:r>
            <a:r>
              <a:rPr lang="ro-RO" sz="2000" dirty="0" err="1">
                <a:latin typeface="Times New Roman" panose="02020603050405020304" pitchFamily="18" charset="0"/>
                <a:cs typeface="Times New Roman" panose="02020603050405020304" pitchFamily="18" charset="0"/>
              </a:rPr>
              <a:t>civilizaţia</a:t>
            </a:r>
            <a:r>
              <a:rPr lang="ro-RO" sz="2000" dirty="0">
                <a:latin typeface="Times New Roman" panose="02020603050405020304" pitchFamily="18" charset="0"/>
                <a:cs typeface="Times New Roman" panose="02020603050405020304" pitchFamily="18" charset="0"/>
              </a:rPr>
              <a:t> modernizată şi </a:t>
            </a:r>
            <a:r>
              <a:rPr lang="ro-RO" sz="2000" dirty="0" err="1">
                <a:latin typeface="Times New Roman" panose="02020603050405020304" pitchFamily="18" charset="0"/>
                <a:cs typeface="Times New Roman" panose="02020603050405020304" pitchFamily="18" charset="0"/>
              </a:rPr>
              <a:t>civilizaţiile</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tradiţionale</a:t>
            </a:r>
            <a:r>
              <a:rPr lang="ro-RO" sz="2000" dirty="0">
                <a:latin typeface="Times New Roman" panose="02020603050405020304" pitchFamily="18" charset="0"/>
                <a:cs typeface="Times New Roman" panose="02020603050405020304" pitchFamily="18" charset="0"/>
              </a:rPr>
              <a:t>, diversificate, pe trepte diferite de dezvoltare, cu </a:t>
            </a:r>
            <a:r>
              <a:rPr lang="ro-RO" sz="2000" dirty="0" smtClean="0">
                <a:latin typeface="Times New Roman" panose="02020603050405020304" pitchFamily="18" charset="0"/>
                <a:cs typeface="Times New Roman" panose="02020603050405020304" pitchFamily="18" charset="0"/>
              </a:rPr>
              <a:t>tradiții, </a:t>
            </a:r>
            <a:r>
              <a:rPr lang="ro-RO" sz="2000" dirty="0">
                <a:latin typeface="Times New Roman" panose="02020603050405020304" pitchFamily="18" charset="0"/>
                <a:cs typeface="Times New Roman" panose="02020603050405020304" pitchFamily="18" charset="0"/>
              </a:rPr>
              <a:t>obiceiuri şi valori ancestrale; </a:t>
            </a:r>
          </a:p>
          <a:p>
            <a:pPr>
              <a:buFont typeface="Wingdings" panose="05000000000000000000" pitchFamily="2" charset="2"/>
              <a:buChar char="Ø"/>
            </a:pPr>
            <a:r>
              <a:rPr lang="ro-RO" sz="2000" dirty="0">
                <a:latin typeface="Times New Roman" panose="02020603050405020304" pitchFamily="18" charset="0"/>
                <a:cs typeface="Times New Roman" panose="02020603050405020304" pitchFamily="18" charset="0"/>
              </a:rPr>
              <a:t>intensitatea diferită, de la </a:t>
            </a:r>
            <a:r>
              <a:rPr lang="ro-RO" sz="2000" dirty="0" smtClean="0">
                <a:latin typeface="Times New Roman" panose="02020603050405020304" pitchFamily="18" charset="0"/>
                <a:cs typeface="Times New Roman" panose="02020603050405020304" pitchFamily="18" charset="0"/>
              </a:rPr>
              <a:t>violența </a:t>
            </a:r>
            <a:r>
              <a:rPr lang="ro-RO" sz="2000" dirty="0">
                <a:latin typeface="Times New Roman" panose="02020603050405020304" pitchFamily="18" charset="0"/>
                <a:cs typeface="Times New Roman" panose="02020603050405020304" pitchFamily="18" charset="0"/>
              </a:rPr>
              <a:t>extremă a atentatelor teroriste la strategiile de îndiguire, la cele de dominare sau la cele de impunere a unui anumit tip de comportament;</a:t>
            </a:r>
          </a:p>
        </p:txBody>
      </p:sp>
      <p:sp>
        <p:nvSpPr>
          <p:cNvPr id="4" name="Объект 3"/>
          <p:cNvSpPr>
            <a:spLocks noGrp="1"/>
          </p:cNvSpPr>
          <p:nvPr>
            <p:ph sz="half" idx="2"/>
          </p:nvPr>
        </p:nvSpPr>
        <p:spPr>
          <a:xfrm>
            <a:off x="6877787" y="1948721"/>
            <a:ext cx="4895056" cy="3842479"/>
          </a:xfrm>
        </p:spPr>
        <p:txBody>
          <a:bodyPr>
            <a:normAutofit/>
          </a:bodyPr>
          <a:lstStyle/>
          <a:p>
            <a:pPr>
              <a:buFont typeface="Wingdings" panose="05000000000000000000" pitchFamily="2" charset="2"/>
              <a:buChar char="Ø"/>
            </a:pPr>
            <a:r>
              <a:rPr lang="ro-RO" sz="2000" dirty="0">
                <a:latin typeface="Times New Roman" panose="02020603050405020304" pitchFamily="18" charset="0"/>
                <a:cs typeface="Times New Roman" panose="02020603050405020304" pitchFamily="18" charset="0"/>
              </a:rPr>
              <a:t>permanenta </a:t>
            </a:r>
            <a:r>
              <a:rPr lang="ro-RO" sz="2000" dirty="0" smtClean="0">
                <a:latin typeface="Times New Roman" panose="02020603050405020304" pitchFamily="18" charset="0"/>
                <a:cs typeface="Times New Roman" panose="02020603050405020304" pitchFamily="18" charset="0"/>
              </a:rPr>
              <a:t>amenințare </a:t>
            </a:r>
            <a:r>
              <a:rPr lang="ro-RO" sz="2000" dirty="0">
                <a:latin typeface="Times New Roman" panose="02020603050405020304" pitchFamily="18" charset="0"/>
                <a:cs typeface="Times New Roman" panose="02020603050405020304" pitchFamily="18" charset="0"/>
              </a:rPr>
              <a:t>nucleară, chimică, biologică şi radiologică; </a:t>
            </a:r>
          </a:p>
          <a:p>
            <a:pPr>
              <a:buFont typeface="Wingdings" panose="05000000000000000000" pitchFamily="2" charset="2"/>
              <a:buChar char="Ø"/>
            </a:pPr>
            <a:r>
              <a:rPr lang="ro-RO" sz="2000" dirty="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predominanța </a:t>
            </a:r>
            <a:r>
              <a:rPr lang="ro-RO" sz="2000" dirty="0">
                <a:latin typeface="Times New Roman" panose="02020603050405020304" pitchFamily="18" charset="0"/>
                <a:cs typeface="Times New Roman" panose="02020603050405020304" pitchFamily="18" charset="0"/>
              </a:rPr>
              <a:t>strategiilor de </a:t>
            </a:r>
            <a:r>
              <a:rPr lang="ro-RO" sz="2000" dirty="0" smtClean="0">
                <a:latin typeface="Times New Roman" panose="02020603050405020304" pitchFamily="18" charset="0"/>
                <a:cs typeface="Times New Roman" panose="02020603050405020304" pitchFamily="18" charset="0"/>
              </a:rPr>
              <a:t>alianță </a:t>
            </a:r>
            <a:r>
              <a:rPr lang="ro-RO" sz="2000" dirty="0">
                <a:latin typeface="Times New Roman" panose="02020603050405020304" pitchFamily="18" charset="0"/>
                <a:cs typeface="Times New Roman" panose="02020603050405020304" pitchFamily="18" charset="0"/>
              </a:rPr>
              <a:t>şi de </a:t>
            </a:r>
            <a:r>
              <a:rPr lang="ro-RO" sz="2000" dirty="0" smtClean="0">
                <a:latin typeface="Times New Roman" panose="02020603050405020304" pitchFamily="18" charset="0"/>
                <a:cs typeface="Times New Roman" panose="02020603050405020304" pitchFamily="18" charset="0"/>
              </a:rPr>
              <a:t>coaliție; </a:t>
            </a:r>
            <a:endParaRPr lang="ro-RO"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o-RO" sz="2000" dirty="0">
                <a:latin typeface="Times New Roman" panose="02020603050405020304" pitchFamily="18" charset="0"/>
                <a:cs typeface="Times New Roman" panose="02020603050405020304" pitchFamily="18" charset="0"/>
              </a:rPr>
              <a:t> implicarea unui nou tip de binom terorism-contraterorism; </a:t>
            </a:r>
          </a:p>
          <a:p>
            <a:pPr>
              <a:buFont typeface="Wingdings" panose="05000000000000000000" pitchFamily="2" charset="2"/>
              <a:buChar char="Ø"/>
            </a:pPr>
            <a:r>
              <a:rPr lang="ro-RO" sz="2000" dirty="0">
                <a:latin typeface="Times New Roman" panose="02020603050405020304" pitchFamily="18" charset="0"/>
                <a:cs typeface="Times New Roman" panose="02020603050405020304" pitchFamily="18" charset="0"/>
              </a:rPr>
              <a:t>flexibilitatea şi confuzia, caracterul indirect, extremismul politic şi religios.</a:t>
            </a:r>
          </a:p>
          <a:p>
            <a:pPr>
              <a:buFont typeface="Wingdings" panose="05000000000000000000" pitchFamily="2" charset="2"/>
              <a:buChar char="Ø"/>
            </a:pP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23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indent="-457200">
              <a:buFont typeface="Wingdings" panose="05000000000000000000" pitchFamily="2" charset="2"/>
              <a:buChar char="v"/>
            </a:pPr>
            <a:r>
              <a:rPr lang="ro-RO" sz="2800" b="1" dirty="0" smtClean="0">
                <a:solidFill>
                  <a:srgbClr val="19557D"/>
                </a:solidFill>
                <a:latin typeface="Times New Roman" panose="02020603050405020304" pitchFamily="18" charset="0"/>
                <a:cs typeface="Times New Roman" panose="02020603050405020304" pitchFamily="18" charset="0"/>
              </a:rPr>
              <a:t>Acestor caracteristici li se adaugă şi altele: </a:t>
            </a:r>
            <a:br>
              <a:rPr lang="ro-RO" sz="2800" b="1" dirty="0" smtClean="0">
                <a:solidFill>
                  <a:srgbClr val="19557D"/>
                </a:solidFill>
                <a:latin typeface="Times New Roman" panose="02020603050405020304" pitchFamily="18" charset="0"/>
                <a:cs typeface="Times New Roman" panose="02020603050405020304" pitchFamily="18" charset="0"/>
              </a:rPr>
            </a:br>
            <a:r>
              <a:rPr lang="ro-RO" sz="2800" b="1" dirty="0" smtClean="0">
                <a:solidFill>
                  <a:srgbClr val="FF0000"/>
                </a:solidFill>
                <a:latin typeface="Times New Roman" panose="02020603050405020304" pitchFamily="18" charset="0"/>
                <a:cs typeface="Times New Roman" panose="02020603050405020304" pitchFamily="18" charset="0"/>
              </a:rPr>
              <a:t>flexibilitatea şi confuzia;</a:t>
            </a:r>
            <a:br>
              <a:rPr lang="ro-RO" sz="2800" b="1" dirty="0" smtClean="0">
                <a:solidFill>
                  <a:srgbClr val="FF0000"/>
                </a:solidFill>
                <a:latin typeface="Times New Roman" panose="02020603050405020304" pitchFamily="18" charset="0"/>
                <a:cs typeface="Times New Roman" panose="02020603050405020304" pitchFamily="18" charset="0"/>
              </a:rPr>
            </a:br>
            <a:r>
              <a:rPr lang="ro-RO" sz="2800" b="1" dirty="0" smtClean="0">
                <a:solidFill>
                  <a:srgbClr val="FF0000"/>
                </a:solidFill>
                <a:latin typeface="Times New Roman" panose="02020603050405020304" pitchFamily="18" charset="0"/>
                <a:cs typeface="Times New Roman" panose="02020603050405020304" pitchFamily="18" charset="0"/>
              </a:rPr>
              <a:t> caracterul indirect;</a:t>
            </a:r>
            <a:br>
              <a:rPr lang="ro-RO" sz="2800" b="1" dirty="0" smtClean="0">
                <a:solidFill>
                  <a:srgbClr val="FF0000"/>
                </a:solidFill>
                <a:latin typeface="Times New Roman" panose="02020603050405020304" pitchFamily="18" charset="0"/>
                <a:cs typeface="Times New Roman" panose="02020603050405020304" pitchFamily="18" charset="0"/>
              </a:rPr>
            </a:br>
            <a:r>
              <a:rPr lang="ro-RO" sz="2800" b="1" dirty="0" smtClean="0">
                <a:solidFill>
                  <a:srgbClr val="FF0000"/>
                </a:solidFill>
                <a:latin typeface="Times New Roman" panose="02020603050405020304" pitchFamily="18" charset="0"/>
                <a:cs typeface="Times New Roman" panose="02020603050405020304" pitchFamily="18" charset="0"/>
              </a:rPr>
              <a:t> extremismul politic şi religios etc. </a:t>
            </a:r>
            <a:endParaRPr lang="ro-RO"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Autofit/>
          </a:bodyPr>
          <a:lstStyle/>
          <a:p>
            <a:pPr marL="0" indent="0">
              <a:buNone/>
            </a:pP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Principiile care identifică fizionomia şi tipologia noilor conflicte militare sau non-militare se situează în general pe o grilă din care nu lipsesc: </a:t>
            </a:r>
          </a:p>
          <a:p>
            <a:pPr marL="0" indent="0">
              <a:spcBef>
                <a:spcPts val="0"/>
              </a:spcBef>
              <a:spcAft>
                <a:spcPts val="0"/>
              </a:spcAft>
              <a:buNone/>
            </a:pP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a). principiul high-tech şi IT;</a:t>
            </a:r>
          </a:p>
          <a:p>
            <a:pPr marL="0" indent="0">
              <a:spcBef>
                <a:spcPts val="0"/>
              </a:spcBef>
              <a:spcAft>
                <a:spcPts val="0"/>
              </a:spcAft>
              <a:buNone/>
            </a:pP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b). principiul disproporționalității; </a:t>
            </a:r>
          </a:p>
          <a:p>
            <a:pPr marL="0" indent="0">
              <a:spcBef>
                <a:spcPts val="0"/>
              </a:spcBef>
              <a:spcAft>
                <a:spcPts val="0"/>
              </a:spcAft>
              <a:buNone/>
            </a:pP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c). principiul generării asimetrice;</a:t>
            </a:r>
          </a:p>
          <a:p>
            <a:pPr marL="0" indent="0">
              <a:spcBef>
                <a:spcPts val="0"/>
              </a:spcBef>
              <a:spcAft>
                <a:spcPts val="0"/>
              </a:spcAft>
              <a:buNone/>
            </a:pP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d). principiul ripostei; </a:t>
            </a:r>
          </a:p>
          <a:p>
            <a:pPr marL="0" indent="0">
              <a:spcBef>
                <a:spcPts val="0"/>
              </a:spcBef>
              <a:spcAft>
                <a:spcPts val="0"/>
              </a:spcAft>
              <a:buNone/>
            </a:pP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e) principiul surprinderii.</a:t>
            </a:r>
            <a:endParaRPr lang="ro-RO" sz="2000"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
        <p:nvSpPr>
          <p:cNvPr id="4" name="Content Placeholder 3"/>
          <p:cNvSpPr>
            <a:spLocks noGrp="1"/>
          </p:cNvSpPr>
          <p:nvPr>
            <p:ph sz="half" idx="2"/>
          </p:nvPr>
        </p:nvSpPr>
        <p:spPr>
          <a:xfrm>
            <a:off x="6607968" y="2666999"/>
            <a:ext cx="4895056" cy="3516087"/>
          </a:xfrm>
        </p:spPr>
        <p:txBody>
          <a:bodyPr>
            <a:normAutofit fontScale="92500" lnSpcReduction="20000"/>
          </a:bodyPr>
          <a:lstStyle/>
          <a:p>
            <a:pPr marL="0" indent="0" algn="ctr">
              <a:buNone/>
            </a:pPr>
            <a:endPar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endParaRPr>
          </a:p>
          <a:p>
            <a:pPr marL="0" indent="0" algn="ctr">
              <a:buNone/>
            </a:pP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O altă caracteristică se referă la sursa conflictului militar, care a rămas aceiași de secole:</a:t>
            </a:r>
          </a:p>
          <a:p>
            <a:pPr>
              <a:buFont typeface="Wingdings" panose="05000000000000000000" pitchFamily="2" charset="2"/>
              <a:buChar char="q"/>
            </a:pP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conflictul de interese;</a:t>
            </a:r>
          </a:p>
          <a:p>
            <a:pPr>
              <a:buFont typeface="Wingdings" panose="05000000000000000000" pitchFamily="2" charset="2"/>
              <a:buChar char="q"/>
            </a:pP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lupta pentru putere, resurse, frontiere, piețe de desfacere și influență. </a:t>
            </a:r>
          </a:p>
          <a:p>
            <a:pPr marL="0" indent="0" algn="ctr">
              <a:buNone/>
            </a:pP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Principiile conflictelor militare constituie o caracteristică, fiind vorba de principiile: </a:t>
            </a:r>
            <a:r>
              <a:rPr lang="ro-RO" sz="2000" b="1" i="1" dirty="0" smtClean="0">
                <a:ln w="3175" cmpd="sng">
                  <a:noFill/>
                </a:ln>
                <a:solidFill>
                  <a:srgbClr val="19557D"/>
                </a:solidFill>
                <a:latin typeface="Times New Roman" panose="02020603050405020304" pitchFamily="18" charset="0"/>
                <a:ea typeface="+mj-ea"/>
                <a:cs typeface="Times New Roman" panose="02020603050405020304" pitchFamily="18" charset="0"/>
              </a:rPr>
              <a:t>high-tech și IT, disproporționalității, generării asimetrice, ripostei, surprinderii, rezonanței, remanenței și dominoului </a:t>
            </a:r>
          </a:p>
          <a:p>
            <a:pPr>
              <a:buFont typeface="Wingdings" panose="05000000000000000000" pitchFamily="2" charset="2"/>
              <a:buChar char="q"/>
            </a:pPr>
            <a:endParaRPr lang="ro-RO" dirty="0"/>
          </a:p>
        </p:txBody>
      </p:sp>
    </p:spTree>
    <p:extLst>
      <p:ext uri="{BB962C8B-B14F-4D97-AF65-F5344CB8AC3E}">
        <p14:creationId xmlns:p14="http://schemas.microsoft.com/office/powerpoint/2010/main" val="372494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0"/>
              </a:spcBef>
              <a:buClr>
                <a:schemeClr val="accent1">
                  <a:lumMod val="75000"/>
                </a:schemeClr>
              </a:buClr>
              <a:buSzPct val="145000"/>
            </a:pPr>
            <a:r>
              <a:rPr lang="ro-RO" sz="2000" b="1" dirty="0" smtClean="0">
                <a:solidFill>
                  <a:srgbClr val="19557D"/>
                </a:solidFill>
                <a:latin typeface="Times New Roman" panose="02020603050405020304" pitchFamily="18" charset="0"/>
                <a:cs typeface="Times New Roman" panose="02020603050405020304" pitchFamily="18" charset="0"/>
              </a:rPr>
              <a:t>Conflictele militare în secolul XXI sunt spontane și nu mai urmează un șablon.</a:t>
            </a:r>
            <a:br>
              <a:rPr lang="ro-RO" sz="2000" b="1" dirty="0" smtClean="0">
                <a:solidFill>
                  <a:srgbClr val="19557D"/>
                </a:solidFill>
                <a:latin typeface="Times New Roman" panose="02020603050405020304" pitchFamily="18" charset="0"/>
                <a:cs typeface="Times New Roman" panose="02020603050405020304" pitchFamily="18" charset="0"/>
              </a:rPr>
            </a:br>
            <a:r>
              <a:rPr lang="ro-RO" sz="2000" b="1" dirty="0" smtClean="0">
                <a:solidFill>
                  <a:srgbClr val="19557D"/>
                </a:solidFill>
                <a:latin typeface="Times New Roman" panose="02020603050405020304" pitchFamily="18" charset="0"/>
                <a:cs typeface="Times New Roman" panose="02020603050405020304" pitchFamily="18" charset="0"/>
              </a:rPr>
              <a:t>Experiența conflictelor militare, inclusiv cele asociate cu așa-numitele revoluții colorate din Africa de Nord și Orientul Mijlociu, confirmă faptul că un stat prosper în timp de câteva luni sau chiar zile se poate transforma într-o arenă de luptă armată, poate să devină o victimă a intervenției străine, poate să se scufunde în haos, într-un dezastru umanitar și război civil</a:t>
            </a:r>
            <a:endParaRPr lang="ro-RO" sz="2000" b="1" dirty="0">
              <a:solidFill>
                <a:srgbClr val="19557D"/>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77947" y="2629878"/>
            <a:ext cx="6096001" cy="984885"/>
          </a:xfrm>
          <a:prstGeom prst="rect">
            <a:avLst/>
          </a:prstGeom>
        </p:spPr>
        <p:txBody>
          <a:bodyPr>
            <a:spAutoFit/>
          </a:bodyPr>
          <a:lstStyle/>
          <a:p>
            <a:pPr algn="ct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Alte două caracteristici reprezentative sunt: </a:t>
            </a:r>
            <a:r>
              <a:rPr lang="ro-RO" sz="2000" b="1" i="1" dirty="0" smtClean="0">
                <a:ln w="3175" cmpd="sng">
                  <a:noFill/>
                </a:ln>
                <a:solidFill>
                  <a:srgbClr val="FF0000"/>
                </a:solidFill>
                <a:latin typeface="Times New Roman" panose="02020603050405020304" pitchFamily="18" charset="0"/>
                <a:ea typeface="+mj-ea"/>
                <a:cs typeface="Times New Roman" panose="02020603050405020304" pitchFamily="18" charset="0"/>
              </a:rPr>
              <a:t>organizarea și intensitatea</a:t>
            </a:r>
            <a:r>
              <a:rPr lang="ro-RO" i="1" dirty="0" smtClean="0">
                <a:solidFill>
                  <a:srgbClr val="FF0000"/>
                </a:solidFill>
              </a:rPr>
              <a:t/>
            </a:r>
            <a:br>
              <a:rPr lang="ro-RO" i="1" dirty="0" smtClean="0">
                <a:solidFill>
                  <a:srgbClr val="FF0000"/>
                </a:solidFill>
              </a:rPr>
            </a:br>
            <a:endParaRPr lang="ro-RO" b="1" i="1" dirty="0">
              <a:ln w="3175" cmpd="sng">
                <a:noFill/>
              </a:ln>
              <a:solidFill>
                <a:srgbClr val="FF0000"/>
              </a:solidFill>
              <a:latin typeface="Times New Roman" panose="02020603050405020304" pitchFamily="18" charset="0"/>
              <a:ea typeface="+mj-ea"/>
              <a:cs typeface="Times New Roman" panose="02020603050405020304" pitchFamily="18" charset="0"/>
            </a:endParaRPr>
          </a:p>
        </p:txBody>
      </p:sp>
      <p:sp>
        <p:nvSpPr>
          <p:cNvPr id="7" name="Rectangle 6"/>
          <p:cNvSpPr/>
          <p:nvPr/>
        </p:nvSpPr>
        <p:spPr>
          <a:xfrm>
            <a:off x="1117599" y="3951385"/>
            <a:ext cx="4659087" cy="2308324"/>
          </a:xfrm>
          <a:prstGeom prst="rect">
            <a:avLst/>
          </a:prstGeom>
        </p:spPr>
        <p:txBody>
          <a:bodyPr wrap="square">
            <a:spAutoFit/>
          </a:bodyPr>
          <a:lstStyle/>
          <a:p>
            <a:pPr algn="just"/>
            <a:r>
              <a:rPr lang="ro-RO" b="1" i="1" dirty="0" smtClean="0">
                <a:ln w="3175" cmpd="sng">
                  <a:noFill/>
                </a:ln>
                <a:solidFill>
                  <a:srgbClr val="FF0000"/>
                </a:solidFill>
                <a:latin typeface="Times New Roman" panose="02020603050405020304" pitchFamily="18" charset="0"/>
                <a:ea typeface="+mj-ea"/>
                <a:cs typeface="Times New Roman" panose="02020603050405020304" pitchFamily="18" charset="0"/>
              </a:rPr>
              <a:t>Organizarea </a:t>
            </a: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se referă la faptul că conflictele militare trebuie să aibă loc între două sau mai multe grupuri armate, organizate, care au o structură, lider, un regulament de funcționare, instruire militară, care achiziționează arme într-un mod organizat, care recrutează noi membri, și deține o infrastructură de comunicare.</a:t>
            </a:r>
            <a:endParaRPr lang="ro-RO"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
        <p:nvSpPr>
          <p:cNvPr id="8" name="Rectangle 7"/>
          <p:cNvSpPr/>
          <p:nvPr/>
        </p:nvSpPr>
        <p:spPr>
          <a:xfrm>
            <a:off x="6060167" y="3951385"/>
            <a:ext cx="5442857" cy="2308324"/>
          </a:xfrm>
          <a:prstGeom prst="rect">
            <a:avLst/>
          </a:prstGeom>
        </p:spPr>
        <p:txBody>
          <a:bodyPr wrap="square">
            <a:spAutoFit/>
          </a:bodyPr>
          <a:lstStyle/>
          <a:p>
            <a:pPr algn="just">
              <a:spcAft>
                <a:spcPts val="0"/>
              </a:spcAft>
            </a:pPr>
            <a:r>
              <a:rPr lang="ro-RO" b="1" i="1" dirty="0" smtClean="0">
                <a:ln w="3175" cmpd="sng">
                  <a:noFill/>
                </a:ln>
                <a:solidFill>
                  <a:srgbClr val="FF0000"/>
                </a:solidFill>
                <a:latin typeface="Times New Roman" panose="02020603050405020304" pitchFamily="18" charset="0"/>
                <a:ea typeface="+mj-ea"/>
                <a:cs typeface="Times New Roman" panose="02020603050405020304" pitchFamily="18" charset="0"/>
              </a:rPr>
              <a:t>Intensitatea </a:t>
            </a: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se referă la ideea că o ostilitate trebuie să atingă un anumit nivel de intensitate, pentru a se califica ca conflict militar. Intensitatea poate fi măsurată după numărul de luptători implicați, cantitatea de armament, durata și extinderea teritorială a luptelor, numărul de victime, daune create, implicarea Consiliului de Securitate și a altor actori în eforturile de încetare a focului. </a:t>
            </a:r>
            <a:endParaRPr lang="ro-RO"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025162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3999" y="250709"/>
            <a:ext cx="9927771" cy="1938992"/>
          </a:xfrm>
          <a:prstGeom prst="rect">
            <a:avLst/>
          </a:prstGeom>
        </p:spPr>
        <p:txBody>
          <a:bodyPr wrap="square">
            <a:spAutoFit/>
          </a:bodyPr>
          <a:lstStyle/>
          <a:p>
            <a:pPr algn="ct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Conflictele </a:t>
            </a:r>
            <a:r>
              <a:rPr lang="ro-RO" sz="2000" b="1" dirty="0">
                <a:ln w="3175" cmpd="sng">
                  <a:noFill/>
                </a:ln>
                <a:solidFill>
                  <a:srgbClr val="19557D"/>
                </a:solidFill>
                <a:latin typeface="Times New Roman" panose="02020603050405020304" pitchFamily="18" charset="0"/>
                <a:ea typeface="+mj-ea"/>
                <a:cs typeface="Times New Roman" panose="02020603050405020304" pitchFamily="18" charset="0"/>
              </a:rPr>
              <a:t>militare sunt reglementate de dreptul internațional umanitar, care mai este denumit și „dreptul conflictelor armate” sau „dreptul războiului”. </a:t>
            </a:r>
            <a:endPar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endParaRPr>
          </a:p>
          <a:p>
            <a:pPr algn="ct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Acesta </a:t>
            </a:r>
            <a:r>
              <a:rPr lang="ro-RO" sz="2000" b="1" dirty="0">
                <a:ln w="3175" cmpd="sng">
                  <a:noFill/>
                </a:ln>
                <a:solidFill>
                  <a:srgbClr val="19557D"/>
                </a:solidFill>
                <a:latin typeface="Times New Roman" panose="02020603050405020304" pitchFamily="18" charset="0"/>
                <a:ea typeface="+mj-ea"/>
                <a:cs typeface="Times New Roman" panose="02020603050405020304" pitchFamily="18" charset="0"/>
              </a:rPr>
              <a:t>reglementează mijloacele și metodele de luptă, în scopul de a reduce impactul conflictelor armate. </a:t>
            </a:r>
            <a:endPar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endParaRPr>
          </a:p>
          <a:p>
            <a:pPr algn="ct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Respectarea </a:t>
            </a:r>
            <a:r>
              <a:rPr lang="ro-RO" sz="2000" b="1" dirty="0">
                <a:ln w="3175" cmpd="sng">
                  <a:noFill/>
                </a:ln>
                <a:solidFill>
                  <a:srgbClr val="19557D"/>
                </a:solidFill>
                <a:latin typeface="Times New Roman" panose="02020603050405020304" pitchFamily="18" charset="0"/>
                <a:ea typeface="+mj-ea"/>
                <a:cs typeface="Times New Roman" panose="02020603050405020304" pitchFamily="18" charset="0"/>
              </a:rPr>
              <a:t>acestor principii juridice ar trebui să permită protejarea celor care nu (mai) iau parte la conflicte, în special a civililor și a prizonierilor de război</a:t>
            </a:r>
          </a:p>
        </p:txBody>
      </p:sp>
      <p:sp>
        <p:nvSpPr>
          <p:cNvPr id="6" name="Rectangle 5"/>
          <p:cNvSpPr/>
          <p:nvPr/>
        </p:nvSpPr>
        <p:spPr>
          <a:xfrm>
            <a:off x="2853559" y="2475186"/>
            <a:ext cx="7008648" cy="1015663"/>
          </a:xfrm>
          <a:prstGeom prst="rect">
            <a:avLst/>
          </a:prstGeom>
        </p:spPr>
        <p:txBody>
          <a:bodyPr wrap="square">
            <a:spAutoFit/>
          </a:bodyPr>
          <a:lstStyle/>
          <a:p>
            <a:pPr algn="ct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Războiul reprezintă un fenomen complex, ce presupune o angajare pe planuri multiple (politic, economic, social, informaţional, militar şi cultural) a părților aflate în conflict. </a:t>
            </a:r>
            <a:endParaRPr lang="ro-RO" sz="2000"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
        <p:nvSpPr>
          <p:cNvPr id="8" name="Rectangle 7"/>
          <p:cNvSpPr/>
          <p:nvPr/>
        </p:nvSpPr>
        <p:spPr>
          <a:xfrm>
            <a:off x="7252137" y="3751943"/>
            <a:ext cx="4682359" cy="3170099"/>
          </a:xfrm>
          <a:prstGeom prst="rect">
            <a:avLst/>
          </a:prstGeom>
        </p:spPr>
        <p:txBody>
          <a:bodyPr wrap="square">
            <a:spAutoFit/>
          </a:bodyPr>
          <a:lstStyle/>
          <a:p>
            <a:pPr algn="just"/>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Noile conflicte militare vor continua să fie una dintre expresiile violente ale conflictualității politice, economice și sociale. Principala caracteristică a acestora va fi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dependenţa</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în sensul că ele vor fi tot mai mult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condiţionate</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strict de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relaţiile</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şi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realităţile</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politice, economice şi sociale, adică de strategiile politice, economice,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informaţionale</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şi sociale globale, regionale şi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naţionale</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a:t>
            </a:r>
            <a:endParaRPr lang="ro-RO" sz="2000"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59399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3907496" cy="6282559"/>
          </a:xfrm>
        </p:spPr>
        <p:txBody>
          <a:bodyPr>
            <a:normAutofit/>
          </a:bodyPr>
          <a:lstStyle/>
          <a:p>
            <a:pPr marL="342900" indent="-342900" algn="l">
              <a:spcAft>
                <a:spcPts val="0"/>
              </a:spcAft>
              <a:buFont typeface="Wingdings" panose="05000000000000000000" pitchFamily="2" charset="2"/>
              <a:buChar char="§"/>
            </a:pPr>
            <a:r>
              <a:rPr lang="ro-RO" sz="2400" b="1" dirty="0" smtClean="0">
                <a:solidFill>
                  <a:srgbClr val="19557D"/>
                </a:solidFill>
                <a:latin typeface="Times New Roman" panose="02020603050405020304" pitchFamily="18" charset="0"/>
                <a:cs typeface="Times New Roman" panose="02020603050405020304" pitchFamily="18" charset="0"/>
              </a:rPr>
              <a:t>În </a:t>
            </a:r>
            <a:r>
              <a:rPr lang="ro-RO" sz="2400" b="1" dirty="0">
                <a:solidFill>
                  <a:srgbClr val="19557D"/>
                </a:solidFill>
                <a:latin typeface="Times New Roman" panose="02020603050405020304" pitchFamily="18" charset="0"/>
                <a:cs typeface="Times New Roman" panose="02020603050405020304" pitchFamily="18" charset="0"/>
              </a:rPr>
              <a:t>funcţie de domeniul în care au loc, conflictele pot </a:t>
            </a:r>
            <a:r>
              <a:rPr lang="ro-RO" sz="2400" b="1" dirty="0" smtClean="0">
                <a:solidFill>
                  <a:srgbClr val="19557D"/>
                </a:solidFill>
                <a:latin typeface="Times New Roman" panose="02020603050405020304" pitchFamily="18" charset="0"/>
                <a:cs typeface="Times New Roman" panose="02020603050405020304" pitchFamily="18" charset="0"/>
              </a:rPr>
              <a:t>fi:</a:t>
            </a:r>
            <a:br>
              <a:rPr lang="ro-RO" sz="2400" b="1" dirty="0" smtClean="0">
                <a:solidFill>
                  <a:srgbClr val="19557D"/>
                </a:solidFill>
                <a:latin typeface="Times New Roman" panose="02020603050405020304" pitchFamily="18" charset="0"/>
                <a:cs typeface="Times New Roman" panose="02020603050405020304" pitchFamily="18" charset="0"/>
              </a:rPr>
            </a:br>
            <a:r>
              <a:rPr lang="ro-RO" sz="2400" b="1" dirty="0" smtClean="0">
                <a:solidFill>
                  <a:srgbClr val="19557D"/>
                </a:solidFill>
                <a:latin typeface="Times New Roman" panose="02020603050405020304" pitchFamily="18" charset="0"/>
                <a:cs typeface="Times New Roman" panose="02020603050405020304" pitchFamily="18" charset="0"/>
              </a:rPr>
              <a:t>Politice</a:t>
            </a:r>
            <a:r>
              <a:rPr lang="ro-RO" sz="2400" b="1" dirty="0">
                <a:solidFill>
                  <a:srgbClr val="19557D"/>
                </a:solidFill>
                <a:latin typeface="Times New Roman" panose="02020603050405020304" pitchFamily="18" charset="0"/>
                <a:cs typeface="Times New Roman" panose="02020603050405020304" pitchFamily="18" charset="0"/>
              </a:rPr>
              <a:t/>
            </a:r>
            <a:br>
              <a:rPr lang="ro-RO" sz="2400" b="1" dirty="0">
                <a:solidFill>
                  <a:srgbClr val="19557D"/>
                </a:solidFill>
                <a:latin typeface="Times New Roman" panose="02020603050405020304" pitchFamily="18" charset="0"/>
                <a:cs typeface="Times New Roman" panose="02020603050405020304" pitchFamily="18" charset="0"/>
              </a:rPr>
            </a:br>
            <a:r>
              <a:rPr lang="ro-RO" sz="2400" b="1" dirty="0">
                <a:solidFill>
                  <a:srgbClr val="19557D"/>
                </a:solidFill>
                <a:latin typeface="Times New Roman" panose="02020603050405020304" pitchFamily="18" charset="0"/>
                <a:cs typeface="Times New Roman" panose="02020603050405020304" pitchFamily="18" charset="0"/>
              </a:rPr>
              <a:t>Economice</a:t>
            </a:r>
            <a:br>
              <a:rPr lang="ro-RO" sz="2400" b="1" dirty="0">
                <a:solidFill>
                  <a:srgbClr val="19557D"/>
                </a:solidFill>
                <a:latin typeface="Times New Roman" panose="02020603050405020304" pitchFamily="18" charset="0"/>
                <a:cs typeface="Times New Roman" panose="02020603050405020304" pitchFamily="18" charset="0"/>
              </a:rPr>
            </a:br>
            <a:r>
              <a:rPr lang="ro-RO" sz="2400" b="1" dirty="0">
                <a:solidFill>
                  <a:srgbClr val="19557D"/>
                </a:solidFill>
                <a:latin typeface="Times New Roman" panose="02020603050405020304" pitchFamily="18" charset="0"/>
                <a:cs typeface="Times New Roman" panose="02020603050405020304" pitchFamily="18" charset="0"/>
              </a:rPr>
              <a:t>Sociale</a:t>
            </a:r>
            <a:br>
              <a:rPr lang="ro-RO" sz="2400" b="1" dirty="0">
                <a:solidFill>
                  <a:srgbClr val="19557D"/>
                </a:solidFill>
                <a:latin typeface="Times New Roman" panose="02020603050405020304" pitchFamily="18" charset="0"/>
                <a:cs typeface="Times New Roman" panose="02020603050405020304" pitchFamily="18" charset="0"/>
              </a:rPr>
            </a:br>
            <a:r>
              <a:rPr lang="ro-RO" sz="2400" b="1" dirty="0">
                <a:solidFill>
                  <a:srgbClr val="19557D"/>
                </a:solidFill>
                <a:latin typeface="Times New Roman" panose="02020603050405020304" pitchFamily="18" charset="0"/>
                <a:cs typeface="Times New Roman" panose="02020603050405020304" pitchFamily="18" charset="0"/>
              </a:rPr>
              <a:t>Informaționale</a:t>
            </a:r>
            <a:br>
              <a:rPr lang="ro-RO" sz="2400" b="1" dirty="0">
                <a:solidFill>
                  <a:srgbClr val="19557D"/>
                </a:solidFill>
                <a:latin typeface="Times New Roman" panose="02020603050405020304" pitchFamily="18" charset="0"/>
                <a:cs typeface="Times New Roman" panose="02020603050405020304" pitchFamily="18" charset="0"/>
              </a:rPr>
            </a:br>
            <a:r>
              <a:rPr lang="ro-RO" sz="2400" b="1" dirty="0">
                <a:solidFill>
                  <a:srgbClr val="19557D"/>
                </a:solidFill>
                <a:latin typeface="Times New Roman" panose="02020603050405020304" pitchFamily="18" charset="0"/>
                <a:cs typeface="Times New Roman" panose="02020603050405020304" pitchFamily="18" charset="0"/>
              </a:rPr>
              <a:t>Culturale</a:t>
            </a:r>
            <a:br>
              <a:rPr lang="ro-RO" sz="2400" b="1" dirty="0">
                <a:solidFill>
                  <a:srgbClr val="19557D"/>
                </a:solidFill>
                <a:latin typeface="Times New Roman" panose="02020603050405020304" pitchFamily="18" charset="0"/>
                <a:cs typeface="Times New Roman" panose="02020603050405020304" pitchFamily="18" charset="0"/>
              </a:rPr>
            </a:br>
            <a:r>
              <a:rPr lang="ro-RO" sz="2400" b="1" dirty="0">
                <a:solidFill>
                  <a:srgbClr val="19557D"/>
                </a:solidFill>
                <a:latin typeface="Times New Roman" panose="02020603050405020304" pitchFamily="18" charset="0"/>
                <a:cs typeface="Times New Roman" panose="02020603050405020304" pitchFamily="18" charset="0"/>
              </a:rPr>
              <a:t>Financiare</a:t>
            </a:r>
            <a:br>
              <a:rPr lang="ro-RO" sz="2400" b="1" dirty="0">
                <a:solidFill>
                  <a:srgbClr val="19557D"/>
                </a:solidFill>
                <a:latin typeface="Times New Roman" panose="02020603050405020304" pitchFamily="18" charset="0"/>
                <a:cs typeface="Times New Roman" panose="02020603050405020304" pitchFamily="18" charset="0"/>
              </a:rPr>
            </a:br>
            <a:r>
              <a:rPr lang="ro-RO" sz="2400" b="1" dirty="0">
                <a:solidFill>
                  <a:srgbClr val="19557D"/>
                </a:solidFill>
                <a:latin typeface="Times New Roman" panose="02020603050405020304" pitchFamily="18" charset="0"/>
                <a:cs typeface="Times New Roman" panose="02020603050405020304" pitchFamily="18" charset="0"/>
              </a:rPr>
              <a:t>Etnice</a:t>
            </a:r>
            <a:br>
              <a:rPr lang="ro-RO" sz="2400" b="1" dirty="0">
                <a:solidFill>
                  <a:srgbClr val="19557D"/>
                </a:solidFill>
                <a:latin typeface="Times New Roman" panose="02020603050405020304" pitchFamily="18" charset="0"/>
                <a:cs typeface="Times New Roman" panose="02020603050405020304" pitchFamily="18" charset="0"/>
              </a:rPr>
            </a:br>
            <a:r>
              <a:rPr lang="ro-RO" sz="2400" b="1" dirty="0" smtClean="0">
                <a:solidFill>
                  <a:srgbClr val="19557D"/>
                </a:solidFill>
                <a:latin typeface="Times New Roman" panose="02020603050405020304" pitchFamily="18" charset="0"/>
                <a:cs typeface="Times New Roman" panose="02020603050405020304" pitchFamily="18" charset="0"/>
              </a:rPr>
              <a:t>Religioase </a:t>
            </a:r>
            <a:br>
              <a:rPr lang="ro-RO" sz="2400" b="1" dirty="0" smtClean="0">
                <a:solidFill>
                  <a:srgbClr val="19557D"/>
                </a:solidFill>
                <a:latin typeface="Times New Roman" panose="02020603050405020304" pitchFamily="18" charset="0"/>
                <a:cs typeface="Times New Roman" panose="02020603050405020304" pitchFamily="18" charset="0"/>
              </a:rPr>
            </a:br>
            <a:r>
              <a:rPr lang="ro-RO" sz="2400" b="1" dirty="0" smtClean="0">
                <a:solidFill>
                  <a:srgbClr val="19557D"/>
                </a:solidFill>
                <a:latin typeface="Times New Roman" panose="02020603050405020304" pitchFamily="18" charset="0"/>
                <a:cs typeface="Times New Roman" panose="02020603050405020304" pitchFamily="18" charset="0"/>
              </a:rPr>
              <a:t>militare</a:t>
            </a:r>
            <a:r>
              <a:rPr lang="ro-RO" sz="2400" b="1" dirty="0">
                <a:solidFill>
                  <a:srgbClr val="19557D"/>
                </a:solidFill>
                <a:latin typeface="Times New Roman" panose="02020603050405020304" pitchFamily="18" charset="0"/>
                <a:cs typeface="Times New Roman" panose="02020603050405020304" pitchFamily="18" charset="0"/>
              </a:rPr>
              <a:t>.</a:t>
            </a:r>
            <a:endParaRPr lang="en-US" sz="2400" dirty="0"/>
          </a:p>
        </p:txBody>
      </p:sp>
      <p:sp>
        <p:nvSpPr>
          <p:cNvPr id="4" name="Content Placeholder 3"/>
          <p:cNvSpPr>
            <a:spLocks noGrp="1"/>
          </p:cNvSpPr>
          <p:nvPr>
            <p:ph sz="half" idx="2"/>
          </p:nvPr>
        </p:nvSpPr>
        <p:spPr>
          <a:xfrm>
            <a:off x="6716110" y="685800"/>
            <a:ext cx="5244113" cy="2243958"/>
          </a:xfrm>
        </p:spPr>
        <p:txBody>
          <a:bodyPr>
            <a:normAutofit/>
          </a:bodyPr>
          <a:lstStyle/>
          <a:p>
            <a:pPr marL="0" indent="0">
              <a:buNone/>
            </a:pP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În </a:t>
            </a:r>
            <a:r>
              <a:rPr lang="ro-RO" b="1" dirty="0">
                <a:ln w="3175" cmpd="sng">
                  <a:noFill/>
                </a:ln>
                <a:solidFill>
                  <a:srgbClr val="19557D"/>
                </a:solidFill>
                <a:latin typeface="Times New Roman" panose="02020603050405020304" pitchFamily="18" charset="0"/>
                <a:ea typeface="+mj-ea"/>
                <a:cs typeface="Times New Roman" panose="02020603050405020304" pitchFamily="18" charset="0"/>
              </a:rPr>
              <a:t>funcţie de spaţiul pe care îl afectează, ele pot </a:t>
            </a: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fi:</a:t>
            </a:r>
          </a:p>
          <a:p>
            <a:pPr>
              <a:buFont typeface="Wingdings" panose="05000000000000000000" pitchFamily="2" charset="2"/>
              <a:buChar char="§"/>
            </a:pPr>
            <a:r>
              <a:rPr lang="ro-RO" b="1" dirty="0">
                <a:ln w="3175" cmpd="sng">
                  <a:noFill/>
                </a:ln>
                <a:solidFill>
                  <a:srgbClr val="19557D"/>
                </a:solidFill>
                <a:latin typeface="Times New Roman" panose="02020603050405020304" pitchFamily="18" charset="0"/>
                <a:ea typeface="+mj-ea"/>
                <a:cs typeface="Times New Roman" panose="02020603050405020304" pitchFamily="18" charset="0"/>
              </a:rPr>
              <a:t>g</a:t>
            </a: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lobale</a:t>
            </a:r>
            <a:r>
              <a:rPr lang="ro-RO" b="1" dirty="0">
                <a:ln w="3175" cmpd="sng">
                  <a:noFill/>
                </a:ln>
                <a:solidFill>
                  <a:srgbClr val="19557D"/>
                </a:solidFill>
                <a:latin typeface="Times New Roman" panose="02020603050405020304" pitchFamily="18" charset="0"/>
                <a:ea typeface="+mj-ea"/>
                <a:cs typeface="Times New Roman" panose="02020603050405020304" pitchFamily="18" charset="0"/>
              </a:rPr>
              <a:t>, </a:t>
            </a:r>
            <a:endPar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endParaRPr>
          </a:p>
          <a:p>
            <a:pPr>
              <a:buFont typeface="Wingdings" panose="05000000000000000000" pitchFamily="2" charset="2"/>
              <a:buChar char="§"/>
            </a:pP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continentale</a:t>
            </a:r>
            <a:r>
              <a:rPr lang="ro-RO" b="1" dirty="0">
                <a:ln w="3175" cmpd="sng">
                  <a:noFill/>
                </a:ln>
                <a:solidFill>
                  <a:srgbClr val="19557D"/>
                </a:solidFill>
                <a:latin typeface="Times New Roman" panose="02020603050405020304" pitchFamily="18" charset="0"/>
                <a:ea typeface="+mj-ea"/>
                <a:cs typeface="Times New Roman" panose="02020603050405020304" pitchFamily="18" charset="0"/>
              </a:rPr>
              <a:t>, </a:t>
            </a:r>
            <a:endPar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endParaRPr>
          </a:p>
          <a:p>
            <a:pPr>
              <a:buFont typeface="Wingdings" panose="05000000000000000000" pitchFamily="2" charset="2"/>
              <a:buChar char="§"/>
            </a:pPr>
            <a:r>
              <a:rPr lang="ro-RO" b="1" dirty="0">
                <a:ln w="3175" cmpd="sng">
                  <a:noFill/>
                </a:ln>
                <a:solidFill>
                  <a:srgbClr val="19557D"/>
                </a:solidFill>
                <a:latin typeface="Times New Roman" panose="02020603050405020304" pitchFamily="18" charset="0"/>
                <a:ea typeface="+mj-ea"/>
                <a:cs typeface="Times New Roman" panose="02020603050405020304" pitchFamily="18" charset="0"/>
              </a:rPr>
              <a:t>z</a:t>
            </a: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onale </a:t>
            </a:r>
            <a:r>
              <a:rPr lang="ro-RO" b="1" dirty="0">
                <a:ln w="3175" cmpd="sng">
                  <a:noFill/>
                </a:ln>
                <a:solidFill>
                  <a:srgbClr val="19557D"/>
                </a:solidFill>
                <a:latin typeface="Times New Roman" panose="02020603050405020304" pitchFamily="18" charset="0"/>
                <a:ea typeface="+mj-ea"/>
                <a:cs typeface="Times New Roman" panose="02020603050405020304" pitchFamily="18" charset="0"/>
              </a:rPr>
              <a:t>sau în spatii de confluență. </a:t>
            </a:r>
            <a:endPar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endParaRPr>
          </a:p>
          <a:p>
            <a:endParaRPr lang="en-US" dirty="0"/>
          </a:p>
        </p:txBody>
      </p:sp>
      <p:sp>
        <p:nvSpPr>
          <p:cNvPr id="5" name="Content Placeholder 4"/>
          <p:cNvSpPr>
            <a:spLocks noGrp="1"/>
          </p:cNvSpPr>
          <p:nvPr>
            <p:ph sz="half" idx="1"/>
          </p:nvPr>
        </p:nvSpPr>
        <p:spPr>
          <a:xfrm>
            <a:off x="1484312" y="4044435"/>
            <a:ext cx="4895055" cy="369332"/>
          </a:xfrm>
          <a:prstGeom prst="rect">
            <a:avLst/>
          </a:prstGeom>
        </p:spPr>
        <p:txBody>
          <a:bodyPr>
            <a:spAutoFit/>
          </a:bodyPr>
          <a:lstStyle/>
          <a:p>
            <a:pPr indent="449580" algn="just">
              <a:spcAft>
                <a:spcPts val="0"/>
              </a:spcAft>
            </a:pP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 </a:t>
            </a:r>
            <a:endParaRPr lang="ro-RO"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
        <p:nvSpPr>
          <p:cNvPr id="6" name="Rectangle 5"/>
          <p:cNvSpPr/>
          <p:nvPr/>
        </p:nvSpPr>
        <p:spPr>
          <a:xfrm>
            <a:off x="5843753" y="2601954"/>
            <a:ext cx="6568415" cy="1477328"/>
          </a:xfrm>
          <a:prstGeom prst="rect">
            <a:avLst/>
          </a:prstGeom>
        </p:spPr>
        <p:txBody>
          <a:bodyPr wrap="square">
            <a:spAutoFit/>
          </a:bodyPr>
          <a:lstStyle/>
          <a:p>
            <a:r>
              <a:rPr lang="ro-RO" b="1" dirty="0">
                <a:ln w="3175" cmpd="sng">
                  <a:noFill/>
                </a:ln>
                <a:solidFill>
                  <a:srgbClr val="19557D"/>
                </a:solidFill>
                <a:latin typeface="Times New Roman" panose="02020603050405020304" pitchFamily="18" charset="0"/>
                <a:cs typeface="Times New Roman" panose="02020603050405020304" pitchFamily="18" charset="0"/>
              </a:rPr>
              <a:t>În funcţie de zona în care se </a:t>
            </a:r>
            <a:r>
              <a:rPr lang="ro-RO" b="1" dirty="0" err="1">
                <a:ln w="3175" cmpd="sng">
                  <a:noFill/>
                </a:ln>
                <a:solidFill>
                  <a:srgbClr val="19557D"/>
                </a:solidFill>
                <a:latin typeface="Times New Roman" panose="02020603050405020304" pitchFamily="18" charset="0"/>
                <a:cs typeface="Times New Roman" panose="02020603050405020304" pitchFamily="18" charset="0"/>
              </a:rPr>
              <a:t>desfăşoară</a:t>
            </a:r>
            <a:r>
              <a:rPr lang="ro-RO" b="1" dirty="0">
                <a:ln w="3175" cmpd="sng">
                  <a:noFill/>
                </a:ln>
                <a:solidFill>
                  <a:srgbClr val="19557D"/>
                </a:solidFill>
                <a:latin typeface="Times New Roman" panose="02020603050405020304" pitchFamily="18" charset="0"/>
                <a:cs typeface="Times New Roman" panose="02020603050405020304" pitchFamily="18" charset="0"/>
              </a:rPr>
              <a:t> şi de </a:t>
            </a:r>
            <a:r>
              <a:rPr lang="ro-RO" b="1" dirty="0" err="1">
                <a:ln w="3175" cmpd="sng">
                  <a:noFill/>
                </a:ln>
                <a:solidFill>
                  <a:srgbClr val="19557D"/>
                </a:solidFill>
                <a:latin typeface="Times New Roman" panose="02020603050405020304" pitchFamily="18" charset="0"/>
                <a:cs typeface="Times New Roman" panose="02020603050405020304" pitchFamily="18" charset="0"/>
              </a:rPr>
              <a:t>entităţile</a:t>
            </a:r>
            <a:r>
              <a:rPr lang="ro-RO" b="1" dirty="0">
                <a:ln w="3175" cmpd="sng">
                  <a:noFill/>
                </a:ln>
                <a:solidFill>
                  <a:srgbClr val="19557D"/>
                </a:solidFill>
                <a:latin typeface="Times New Roman" panose="02020603050405020304" pitchFamily="18" charset="0"/>
                <a:cs typeface="Times New Roman" panose="02020603050405020304" pitchFamily="18" charset="0"/>
              </a:rPr>
              <a:t> angajate, conflictele pot fi</a:t>
            </a:r>
            <a:r>
              <a:rPr lang="ro-RO" b="1" dirty="0" smtClean="0">
                <a:ln w="3175" cmpd="sng">
                  <a:noFill/>
                </a:ln>
                <a:solidFill>
                  <a:srgbClr val="19557D"/>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r>
              <a:rPr lang="ro-RO" b="1" dirty="0" err="1" smtClean="0">
                <a:ln w="3175" cmpd="sng">
                  <a:noFill/>
                </a:ln>
                <a:solidFill>
                  <a:srgbClr val="19557D"/>
                </a:solidFill>
                <a:latin typeface="Times New Roman" panose="02020603050405020304" pitchFamily="18" charset="0"/>
                <a:cs typeface="Times New Roman" panose="02020603050405020304" pitchFamily="18" charset="0"/>
              </a:rPr>
              <a:t>naţionale</a:t>
            </a:r>
            <a:r>
              <a:rPr lang="ro-RO" b="1" dirty="0">
                <a:ln w="3175" cmpd="sng">
                  <a:noFill/>
                </a:ln>
                <a:solidFill>
                  <a:srgbClr val="19557D"/>
                </a:solidFill>
                <a:latin typeface="Times New Roman" panose="02020603050405020304" pitchFamily="18" charset="0"/>
                <a:cs typeface="Times New Roman" panose="02020603050405020304" pitchFamily="18" charset="0"/>
              </a:rPr>
              <a:t>, </a:t>
            </a:r>
            <a:endParaRPr lang="ro-RO" b="1" dirty="0" smtClean="0">
              <a:ln w="3175" cmpd="sng">
                <a:noFill/>
              </a:ln>
              <a:solidFill>
                <a:srgbClr val="19557D"/>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o-RO" b="1" dirty="0" smtClean="0">
                <a:ln w="3175" cmpd="sng">
                  <a:noFill/>
                </a:ln>
                <a:solidFill>
                  <a:srgbClr val="19557D"/>
                </a:solidFill>
                <a:latin typeface="Times New Roman" panose="02020603050405020304" pitchFamily="18" charset="0"/>
                <a:cs typeface="Times New Roman" panose="02020603050405020304" pitchFamily="18" charset="0"/>
              </a:rPr>
              <a:t>Frontaliere</a:t>
            </a:r>
          </a:p>
          <a:p>
            <a:pPr marL="285750" indent="-285750">
              <a:buFont typeface="Wingdings" panose="05000000000000000000" pitchFamily="2" charset="2"/>
              <a:buChar char="§"/>
            </a:pPr>
            <a:r>
              <a:rPr lang="ro-RO" b="1" dirty="0" smtClean="0">
                <a:ln w="3175" cmpd="sng">
                  <a:noFill/>
                </a:ln>
                <a:solidFill>
                  <a:srgbClr val="19557D"/>
                </a:solidFill>
                <a:latin typeface="Times New Roman" panose="02020603050405020304" pitchFamily="18" charset="0"/>
                <a:cs typeface="Times New Roman" panose="02020603050405020304" pitchFamily="18" charset="0"/>
              </a:rPr>
              <a:t>sau </a:t>
            </a:r>
            <a:r>
              <a:rPr lang="ro-RO" b="1" dirty="0">
                <a:ln w="3175" cmpd="sng">
                  <a:noFill/>
                </a:ln>
                <a:solidFill>
                  <a:srgbClr val="19557D"/>
                </a:solidFill>
                <a:latin typeface="Times New Roman" panose="02020603050405020304" pitchFamily="18" charset="0"/>
                <a:cs typeface="Times New Roman" panose="02020603050405020304" pitchFamily="18" charset="0"/>
              </a:rPr>
              <a:t>internaţionale. </a:t>
            </a:r>
          </a:p>
        </p:txBody>
      </p:sp>
      <p:sp>
        <p:nvSpPr>
          <p:cNvPr id="7" name="Rectangle 6"/>
          <p:cNvSpPr/>
          <p:nvPr/>
        </p:nvSpPr>
        <p:spPr>
          <a:xfrm>
            <a:off x="5864223" y="4257068"/>
            <a:ext cx="6096000" cy="2031325"/>
          </a:xfrm>
          <a:prstGeom prst="rect">
            <a:avLst/>
          </a:prstGeom>
        </p:spPr>
        <p:txBody>
          <a:bodyPr>
            <a:spAutoFit/>
          </a:bodyPr>
          <a:lstStyle/>
          <a:p>
            <a:r>
              <a:rPr lang="ro-RO" b="1" dirty="0">
                <a:ln w="3175" cmpd="sng">
                  <a:noFill/>
                </a:ln>
                <a:solidFill>
                  <a:srgbClr val="19557D"/>
                </a:solidFill>
                <a:latin typeface="Times New Roman" panose="02020603050405020304" pitchFamily="18" charset="0"/>
                <a:cs typeface="Times New Roman" panose="02020603050405020304" pitchFamily="18" charset="0"/>
              </a:rPr>
              <a:t>După criteriul </a:t>
            </a:r>
            <a:r>
              <a:rPr lang="ro-RO" b="1" dirty="0" err="1">
                <a:ln w="3175" cmpd="sng">
                  <a:noFill/>
                </a:ln>
                <a:solidFill>
                  <a:srgbClr val="19557D"/>
                </a:solidFill>
                <a:latin typeface="Times New Roman" panose="02020603050405020304" pitchFamily="18" charset="0"/>
                <a:cs typeface="Times New Roman" panose="02020603050405020304" pitchFamily="18" charset="0"/>
              </a:rPr>
              <a:t>calităţii</a:t>
            </a:r>
            <a:r>
              <a:rPr lang="ro-RO" b="1" dirty="0">
                <a:ln w="3175" cmpd="sng">
                  <a:noFill/>
                </a:ln>
                <a:solidFill>
                  <a:srgbClr val="19557D"/>
                </a:solidFill>
                <a:latin typeface="Times New Roman" panose="02020603050405020304" pitchFamily="18" charset="0"/>
                <a:cs typeface="Times New Roman" panose="02020603050405020304" pitchFamily="18" charset="0"/>
              </a:rPr>
              <a:t> şi caracteristicilor entităţilor angajate, conflictele pot fi</a:t>
            </a:r>
            <a:r>
              <a:rPr lang="ro-RO" b="1" dirty="0" smtClean="0">
                <a:ln w="3175" cmpd="sng">
                  <a:noFill/>
                </a:ln>
                <a:solidFill>
                  <a:srgbClr val="19557D"/>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o-RO" b="1" dirty="0" smtClean="0">
                <a:ln w="3175" cmpd="sng">
                  <a:noFill/>
                </a:ln>
                <a:solidFill>
                  <a:srgbClr val="19557D"/>
                </a:solidFill>
                <a:latin typeface="Times New Roman" panose="02020603050405020304" pitchFamily="18" charset="0"/>
                <a:cs typeface="Times New Roman" panose="02020603050405020304" pitchFamily="18" charset="0"/>
              </a:rPr>
              <a:t>interetnice,</a:t>
            </a:r>
          </a:p>
          <a:p>
            <a:pPr marL="285750" indent="-285750">
              <a:buFont typeface="Arial" panose="020B0604020202020204" pitchFamily="34" charset="0"/>
              <a:buChar char="•"/>
            </a:pPr>
            <a:r>
              <a:rPr lang="ro-RO" b="1" dirty="0" smtClean="0">
                <a:ln w="3175" cmpd="sng">
                  <a:noFill/>
                </a:ln>
                <a:solidFill>
                  <a:srgbClr val="19557D"/>
                </a:solidFill>
                <a:latin typeface="Times New Roman" panose="02020603050405020304" pitchFamily="18" charset="0"/>
                <a:cs typeface="Times New Roman" panose="02020603050405020304" pitchFamily="18" charset="0"/>
              </a:rPr>
              <a:t>religioase</a:t>
            </a:r>
            <a:r>
              <a:rPr lang="ro-RO" b="1" dirty="0">
                <a:ln w="3175" cmpd="sng">
                  <a:noFill/>
                </a:ln>
                <a:solidFill>
                  <a:srgbClr val="19557D"/>
                </a:solidFill>
                <a:latin typeface="Times New Roman" panose="02020603050405020304" pitchFamily="18" charset="0"/>
                <a:cs typeface="Times New Roman" panose="02020603050405020304" pitchFamily="18" charset="0"/>
              </a:rPr>
              <a:t>, </a:t>
            </a:r>
            <a:endParaRPr lang="ro-RO" b="1" dirty="0" smtClean="0">
              <a:ln w="3175" cmpd="sng">
                <a:noFill/>
              </a:ln>
              <a:solidFill>
                <a:srgbClr val="19557D"/>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b="1" dirty="0" smtClean="0">
                <a:ln w="3175" cmpd="sng">
                  <a:noFill/>
                </a:ln>
                <a:solidFill>
                  <a:srgbClr val="19557D"/>
                </a:solidFill>
                <a:latin typeface="Times New Roman" panose="02020603050405020304" pitchFamily="18" charset="0"/>
                <a:cs typeface="Times New Roman" panose="02020603050405020304" pitchFamily="18" charset="0"/>
              </a:rPr>
              <a:t>inter </a:t>
            </a:r>
            <a:r>
              <a:rPr lang="ro-RO" b="1" dirty="0">
                <a:ln w="3175" cmpd="sng">
                  <a:noFill/>
                </a:ln>
                <a:solidFill>
                  <a:srgbClr val="19557D"/>
                </a:solidFill>
                <a:latin typeface="Times New Roman" panose="02020603050405020304" pitchFamily="18" charset="0"/>
                <a:cs typeface="Times New Roman" panose="02020603050405020304" pitchFamily="18" charset="0"/>
              </a:rPr>
              <a:t>sau </a:t>
            </a:r>
            <a:r>
              <a:rPr lang="ro-RO" b="1" dirty="0" err="1" smtClean="0">
                <a:ln w="3175" cmpd="sng">
                  <a:noFill/>
                </a:ln>
                <a:solidFill>
                  <a:srgbClr val="19557D"/>
                </a:solidFill>
                <a:latin typeface="Times New Roman" panose="02020603050405020304" pitchFamily="18" charset="0"/>
                <a:cs typeface="Times New Roman" panose="02020603050405020304" pitchFamily="18" charset="0"/>
              </a:rPr>
              <a:t>intracivilizaţionale</a:t>
            </a:r>
            <a:r>
              <a:rPr lang="ro-RO" b="1" dirty="0" smtClean="0">
                <a:ln w="3175" cmpd="sng">
                  <a:noFill/>
                </a:ln>
                <a:solidFill>
                  <a:srgbClr val="19557D"/>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o-RO" b="1" dirty="0" err="1" smtClean="0">
                <a:ln w="3175" cmpd="sng">
                  <a:noFill/>
                </a:ln>
                <a:solidFill>
                  <a:srgbClr val="19557D"/>
                </a:solidFill>
                <a:latin typeface="Times New Roman" panose="02020603050405020304" pitchFamily="18" charset="0"/>
                <a:cs typeface="Times New Roman" panose="02020603050405020304" pitchFamily="18" charset="0"/>
              </a:rPr>
              <a:t>interinstituţionale</a:t>
            </a:r>
            <a:r>
              <a:rPr lang="ro-RO" b="1" dirty="0" smtClean="0">
                <a:ln w="3175" cmpd="sng">
                  <a:noFill/>
                </a:ln>
                <a:solidFill>
                  <a:srgbClr val="19557D"/>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o-RO" b="1" dirty="0" smtClean="0">
                <a:ln w="3175" cmpd="sng">
                  <a:noFill/>
                </a:ln>
                <a:solidFill>
                  <a:srgbClr val="19557D"/>
                </a:solidFill>
                <a:latin typeface="Times New Roman" panose="02020603050405020304" pitchFamily="18" charset="0"/>
                <a:cs typeface="Times New Roman" panose="02020603050405020304" pitchFamily="18" charset="0"/>
              </a:rPr>
              <a:t>profesionale</a:t>
            </a:r>
            <a:r>
              <a:rPr lang="ro-RO" b="1" dirty="0">
                <a:ln w="3175" cmpd="sng">
                  <a:noFill/>
                </a:ln>
                <a:solidFill>
                  <a:srgbClr val="19557D"/>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4287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a:extLst>
              <a:ext uri="{FF2B5EF4-FFF2-40B4-BE49-F238E27FC236}">
                <a16:creationId xmlns="" xmlns:a16="http://schemas.microsoft.com/office/drawing/2014/main" id="{7095729D-9C92-4C35-981C-6ACE648472F7}"/>
              </a:ext>
            </a:extLst>
          </p:cNvPr>
          <p:cNvGraphicFramePr/>
          <p:nvPr>
            <p:extLst>
              <p:ext uri="{D42A27DB-BD31-4B8C-83A1-F6EECF244321}">
                <p14:modId xmlns:p14="http://schemas.microsoft.com/office/powerpoint/2010/main" val="3103220228"/>
              </p:ext>
            </p:extLst>
          </p:nvPr>
        </p:nvGraphicFramePr>
        <p:xfrm>
          <a:off x="1335674" y="1891861"/>
          <a:ext cx="10551525" cy="5596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765738" y="-191363"/>
            <a:ext cx="9144000" cy="1938992"/>
          </a:xfrm>
          <a:prstGeom prst="rect">
            <a:avLst/>
          </a:prstGeom>
        </p:spPr>
        <p:txBody>
          <a:bodyPr wrap="square">
            <a:spAutoFit/>
          </a:bodyPr>
          <a:lstStyle/>
          <a:p>
            <a:endPar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endParaRPr>
          </a:p>
          <a:p>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Există mai multe clasificări ale conflictelor militare, care au fost elaborate de-a lungul timpului după mai multe criterii. În convențiile adoptate după 1945, conflictul armat internațional este definit ca o formă de luptă armată dintre două subiecte cu personalitate internaţională, care nu implică recunoașterea formală de către beligeranți.</a:t>
            </a:r>
            <a:endParaRPr lang="ro-RO" sz="2000"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00065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a:extLst>
              <a:ext uri="{FF2B5EF4-FFF2-40B4-BE49-F238E27FC236}">
                <a16:creationId xmlns="" xmlns:a16="http://schemas.microsoft.com/office/drawing/2014/main" id="{7095729D-9C92-4C35-981C-6ACE648472F7}"/>
              </a:ext>
            </a:extLst>
          </p:cNvPr>
          <p:cNvGraphicFramePr/>
          <p:nvPr>
            <p:extLst>
              <p:ext uri="{D42A27DB-BD31-4B8C-83A1-F6EECF244321}">
                <p14:modId xmlns:p14="http://schemas.microsoft.com/office/powerpoint/2010/main" val="2714235303"/>
              </p:ext>
            </p:extLst>
          </p:nvPr>
        </p:nvGraphicFramePr>
        <p:xfrm>
          <a:off x="2218544" y="723513"/>
          <a:ext cx="8934138" cy="6260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592518" y="200293"/>
            <a:ext cx="7128746" cy="523220"/>
          </a:xfrm>
          <a:prstGeom prst="rect">
            <a:avLst/>
          </a:prstGeom>
        </p:spPr>
        <p:txBody>
          <a:bodyPr wrap="none">
            <a:spAutoFit/>
          </a:bodyPr>
          <a:lstStyle/>
          <a:p>
            <a:r>
              <a:rPr lang="ro-RO" sz="2800" b="1" dirty="0" smtClean="0">
                <a:ln w="3175" cmpd="sng">
                  <a:noFill/>
                </a:ln>
                <a:solidFill>
                  <a:srgbClr val="19557D"/>
                </a:solidFill>
                <a:latin typeface="Times New Roman" panose="02020603050405020304" pitchFamily="18" charset="0"/>
                <a:ea typeface="+mj-ea"/>
                <a:cs typeface="Times New Roman" panose="02020603050405020304" pitchFamily="18" charset="0"/>
              </a:rPr>
              <a:t>O altă clasificare include următoarele tipuri: </a:t>
            </a:r>
            <a:endParaRPr lang="ro-RO" sz="2800"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008395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2519" y="189186"/>
            <a:ext cx="6719404" cy="523220"/>
          </a:xfrm>
          <a:prstGeom prst="rect">
            <a:avLst/>
          </a:prstGeom>
        </p:spPr>
        <p:txBody>
          <a:bodyPr wrap="none">
            <a:spAutoFit/>
          </a:bodyPr>
          <a:lstStyle/>
          <a:p>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Toate categoriile de conflicte prezintă următoarele etape</a:t>
            </a:r>
            <a:r>
              <a:rPr lang="ro-RO" sz="2800" b="1" dirty="0" smtClean="0">
                <a:ln w="3175" cmpd="sng">
                  <a:noFill/>
                </a:ln>
                <a:solidFill>
                  <a:srgbClr val="19557D"/>
                </a:solidFill>
                <a:latin typeface="Times New Roman" panose="02020603050405020304" pitchFamily="18" charset="0"/>
                <a:ea typeface="+mj-ea"/>
                <a:cs typeface="Times New Roman" panose="02020603050405020304" pitchFamily="18" charset="0"/>
              </a:rPr>
              <a:t>: </a:t>
            </a:r>
            <a:endParaRPr lang="ro-RO" sz="2800"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
        <p:nvSpPr>
          <p:cNvPr id="3" name="Rectangle 2"/>
          <p:cNvSpPr/>
          <p:nvPr/>
        </p:nvSpPr>
        <p:spPr>
          <a:xfrm>
            <a:off x="2049517" y="1166843"/>
            <a:ext cx="9884979" cy="5293757"/>
          </a:xfrm>
          <a:prstGeom prst="rect">
            <a:avLst/>
          </a:prstGeom>
        </p:spPr>
        <p:txBody>
          <a:bodyPr wrap="square">
            <a:spAutoFit/>
          </a:bodyPr>
          <a:lstStyle/>
          <a:p>
            <a:endParaRPr lang="ro-RO" dirty="0" smtClean="0">
              <a:latin typeface="Times New Roman" panose="02020603050405020304" pitchFamily="18" charset="0"/>
              <a:ea typeface="Arial Unicode MS" panose="020B0604020202020204" pitchFamily="34" charset="-128"/>
            </a:endParaRPr>
          </a:p>
          <a:p>
            <a:pPr marL="285750" indent="-285750">
              <a:buFont typeface="Arial" panose="020B0604020202020204" pitchFamily="34" charset="0"/>
              <a:buChar char="•"/>
            </a:pP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preconflict</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a:t>
            </a:r>
          </a:p>
          <a:p>
            <a:pPr marL="285750" indent="-285750">
              <a:buFont typeface="Arial" panose="020B0604020202020204" pitchFamily="34" charset="0"/>
              <a:buChar char="•"/>
            </a:pP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conflict şi</a:t>
            </a:r>
          </a:p>
          <a:p>
            <a:pPr marL="285750" indent="-285750">
              <a:buFont typeface="Arial" panose="020B0604020202020204" pitchFamily="34" charset="0"/>
              <a:buChar char="•"/>
            </a:pP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postconflict</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a:t>
            </a:r>
          </a:p>
          <a:p>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Etapa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preconflictuală</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cuprinde două faze: </a:t>
            </a:r>
          </a:p>
          <a:p>
            <a:pPr marL="285750" indent="-285750">
              <a:buFont typeface="Wingdings" panose="05000000000000000000" pitchFamily="2" charset="2"/>
              <a:buChar char="§"/>
            </a:pP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Deosebirea</a:t>
            </a:r>
          </a:p>
          <a:p>
            <a:pPr marL="285750" indent="-285750">
              <a:buFont typeface="Wingdings" panose="05000000000000000000" pitchFamily="2" charset="2"/>
              <a:buChar char="§"/>
            </a:pP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Opoziţia</a:t>
            </a:r>
            <a:endPar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endParaRPr>
          </a:p>
          <a:p>
            <a:endPar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endParaRPr>
          </a:p>
          <a:p>
            <a:r>
              <a:rPr lang="ro-RO" sz="2000" b="1" i="1" dirty="0" smtClean="0">
                <a:ln w="3175" cmpd="sng">
                  <a:noFill/>
                </a:ln>
                <a:solidFill>
                  <a:srgbClr val="19557D"/>
                </a:solidFill>
                <a:latin typeface="Times New Roman" panose="02020603050405020304" pitchFamily="18" charset="0"/>
                <a:ea typeface="+mj-ea"/>
                <a:cs typeface="Times New Roman" panose="02020603050405020304" pitchFamily="18" charset="0"/>
              </a:rPr>
              <a:t>Deosebirea</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nu duce totdeauna la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opoziţie</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iar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opoziţia</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nu are ca finalitate totdeauna conflictul. Uneori,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evoluţia</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fenomenului (procesului, sistemului) se limitează la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menţinerea</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unui echilibru dinamic între componentele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părţile</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care se deosebesc sau se opun, rar se ajunge la conflict, întrucât conflictul presupune distrugerea în anumite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proporţii</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a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părţilor</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şi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reconstrucţia</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sistemului. Sistemele omogene, acele sisteme în care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părţile</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nu se deosebesc, au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tendinţa</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să se autodistrugă. Starea normală a fenomenelor de toate tipurile, inclusiv a celor sociale, este conflictualitatea. Important este ca ea să fie </a:t>
            </a:r>
            <a:r>
              <a:rPr lang="ro-RO" sz="2000"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ţinută</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sub control, în limitele pe care le permit legile naturale şi sociale, pentru a se preveni excesele sau distrugerea sistemelor de valori </a:t>
            </a:r>
            <a:endParaRPr lang="ro-RO" sz="2000"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836793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0243" y="346841"/>
            <a:ext cx="4727513" cy="523220"/>
          </a:xfrm>
          <a:prstGeom prst="rect">
            <a:avLst/>
          </a:prstGeom>
        </p:spPr>
        <p:txBody>
          <a:bodyPr wrap="none">
            <a:spAutoFit/>
          </a:bodyPr>
          <a:lstStyle/>
          <a:p>
            <a:pPr algn="ctr"/>
            <a:r>
              <a:rPr lang="ro-RO" sz="2800" b="1" dirty="0" smtClean="0">
                <a:ln w="3175" cmpd="sng">
                  <a:noFill/>
                </a:ln>
                <a:solidFill>
                  <a:srgbClr val="19557D"/>
                </a:solidFill>
                <a:latin typeface="Times New Roman" panose="02020603050405020304" pitchFamily="18" charset="0"/>
                <a:cs typeface="Times New Roman" panose="02020603050405020304" pitchFamily="18" charset="0"/>
              </a:rPr>
              <a:t>Conflictul </a:t>
            </a:r>
            <a:r>
              <a:rPr lang="ro-RO" sz="2800" b="1" dirty="0">
                <a:ln w="3175" cmpd="sng">
                  <a:noFill/>
                </a:ln>
                <a:solidFill>
                  <a:srgbClr val="19557D"/>
                </a:solidFill>
                <a:latin typeface="Times New Roman" panose="02020603050405020304" pitchFamily="18" charset="0"/>
                <a:cs typeface="Times New Roman" panose="02020603050405020304" pitchFamily="18" charset="0"/>
              </a:rPr>
              <a:t>armat propriu-zis </a:t>
            </a:r>
            <a:r>
              <a:rPr lang="ro-RO" sz="2800" b="1" dirty="0" smtClean="0">
                <a:ln w="3175" cmpd="sng">
                  <a:noFill/>
                </a:ln>
                <a:solidFill>
                  <a:srgbClr val="19557D"/>
                </a:solidFill>
                <a:latin typeface="Times New Roman" panose="02020603050405020304" pitchFamily="18" charset="0"/>
                <a:ea typeface="+mj-ea"/>
                <a:cs typeface="Times New Roman" panose="02020603050405020304" pitchFamily="18" charset="0"/>
              </a:rPr>
              <a:t> </a:t>
            </a:r>
            <a:endParaRPr lang="ro-RO" sz="2800"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
        <p:nvSpPr>
          <p:cNvPr id="3" name="Rectangle 2"/>
          <p:cNvSpPr/>
          <p:nvPr/>
        </p:nvSpPr>
        <p:spPr>
          <a:xfrm>
            <a:off x="2049517" y="1166843"/>
            <a:ext cx="9884979" cy="4062651"/>
          </a:xfrm>
          <a:prstGeom prst="rect">
            <a:avLst/>
          </a:prstGeom>
        </p:spPr>
        <p:txBody>
          <a:bodyPr wrap="square">
            <a:spAutoFit/>
          </a:bodyPr>
          <a:lstStyle/>
          <a:p>
            <a:endParaRPr lang="ro-RO" dirty="0" smtClean="0">
              <a:latin typeface="Times New Roman" panose="02020603050405020304" pitchFamily="18" charset="0"/>
              <a:ea typeface="Arial Unicode MS" panose="020B0604020202020204" pitchFamily="34" charset="-128"/>
            </a:endParaRPr>
          </a:p>
          <a:p>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Următoarea etapă este </a:t>
            </a:r>
            <a:r>
              <a:rPr lang="ro-RO" sz="2000" b="1" i="1" dirty="0" smtClean="0">
                <a:ln w="3175" cmpd="sng">
                  <a:noFill/>
                </a:ln>
                <a:solidFill>
                  <a:srgbClr val="FF0000"/>
                </a:solidFill>
                <a:latin typeface="Times New Roman" panose="02020603050405020304" pitchFamily="18" charset="0"/>
                <a:ea typeface="+mj-ea"/>
                <a:cs typeface="Times New Roman" panose="02020603050405020304" pitchFamily="18" charset="0"/>
              </a:rPr>
              <a:t>conflictul armat propriu-zis</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unde intervenția militară se poate regăsi, atunci când pentru atingerea scopurilor propuse, factorii de decizie politico-militari ordonă acest tip de acțiune. </a:t>
            </a:r>
          </a:p>
          <a:p>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După încheierea intervenției militare se trece, de regulă, la cea de-a treia etapă, </a:t>
            </a:r>
            <a:r>
              <a:rPr lang="ro-RO" sz="2000" b="1" i="1" dirty="0" smtClean="0">
                <a:ln w="3175" cmpd="sng">
                  <a:noFill/>
                </a:ln>
                <a:solidFill>
                  <a:srgbClr val="FF0000"/>
                </a:solidFill>
                <a:latin typeface="Times New Roman" panose="02020603050405020304" pitchFamily="18" charset="0"/>
                <a:ea typeface="+mj-ea"/>
                <a:cs typeface="Times New Roman" panose="02020603050405020304" pitchFamily="18" charset="0"/>
              </a:rPr>
              <a:t>cea post-conflict. </a:t>
            </a:r>
          </a:p>
          <a:p>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          Devine tot mai evident faptul că etapa </a:t>
            </a:r>
            <a:r>
              <a:rPr lang="ro-RO" sz="2000" b="1" i="1" dirty="0" smtClean="0">
                <a:ln w="3175" cmpd="sng">
                  <a:noFill/>
                </a:ln>
                <a:solidFill>
                  <a:srgbClr val="FF0000"/>
                </a:solidFill>
                <a:latin typeface="Times New Roman" panose="02020603050405020304" pitchFamily="18" charset="0"/>
                <a:ea typeface="+mj-ea"/>
                <a:cs typeface="Times New Roman" panose="02020603050405020304" pitchFamily="18" charset="0"/>
              </a:rPr>
              <a:t>post conflict </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este mai importantă decât etapa </a:t>
            </a:r>
            <a:r>
              <a:rPr lang="ro-RO" sz="2000" b="1" i="1" dirty="0" smtClean="0">
                <a:ln w="3175" cmpd="sng">
                  <a:noFill/>
                </a:ln>
                <a:solidFill>
                  <a:srgbClr val="FF0000"/>
                </a:solidFill>
                <a:latin typeface="Times New Roman" panose="02020603050405020304" pitchFamily="18" charset="0"/>
                <a:ea typeface="+mj-ea"/>
                <a:cs typeface="Times New Roman" panose="02020603050405020304" pitchFamily="18" charset="0"/>
              </a:rPr>
              <a:t>conflictului armat propriu-zis </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prin dimensiunea temporară mult mai mare şi resursele alocate. </a:t>
            </a:r>
          </a:p>
          <a:p>
            <a:r>
              <a:rPr lang="ro-RO"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ro-RO" sz="2000" b="1" dirty="0" smtClean="0">
                <a:ln w="3175" cmpd="sng">
                  <a:noFill/>
                </a:ln>
                <a:solidFill>
                  <a:srgbClr val="19557D"/>
                </a:solidFill>
                <a:latin typeface="Times New Roman" panose="02020603050405020304" pitchFamily="18" charset="0"/>
                <a:ea typeface="+mj-ea"/>
                <a:cs typeface="Times New Roman" panose="02020603050405020304" pitchFamily="18" charset="0"/>
              </a:rPr>
              <a:t>După încheierea Războiului Rece, război în care marile puteri s-au limitat doar la etapele de opoziție reconciliantă a părților, fără a se atinge vreodată maximum de intensitate în lupta armată, bipolaritatea s-a spart şi au apărut nenumărate situații generatoare de conflicte armate.</a:t>
            </a:r>
            <a:endParaRPr lang="ro-RO" sz="2000"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0423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2" y="614600"/>
            <a:ext cx="3549121" cy="903158"/>
          </a:xfrm>
        </p:spPr>
        <p:txBody>
          <a:bodyPr>
            <a:normAutofit fontScale="90000"/>
          </a:bodyPr>
          <a:lstStyle/>
          <a:p>
            <a:r>
              <a:rPr lang="ro-RO" b="1" dirty="0">
                <a:latin typeface="Times New Roman" panose="02020603050405020304" pitchFamily="18" charset="0"/>
                <a:cs typeface="Times New Roman" panose="02020603050405020304" pitchFamily="18" charset="0"/>
              </a:rPr>
              <a:t>3. </a:t>
            </a:r>
            <a:r>
              <a:rPr lang="ro-RO" b="1" dirty="0" smtClean="0">
                <a:latin typeface="Times New Roman" panose="02020603050405020304" pitchFamily="18" charset="0"/>
                <a:cs typeface="Times New Roman" panose="02020603050405020304" pitchFamily="18" charset="0"/>
              </a:rPr>
              <a:t>PARTICIPANȚII </a:t>
            </a:r>
            <a:r>
              <a:rPr lang="ro-RO" b="1" dirty="0">
                <a:latin typeface="Times New Roman" panose="02020603050405020304" pitchFamily="18" charset="0"/>
                <a:cs typeface="Times New Roman" panose="02020603050405020304" pitchFamily="18" charset="0"/>
              </a:rPr>
              <a:t>LA </a:t>
            </a:r>
            <a:r>
              <a:rPr lang="ro-RO" b="1" dirty="0" smtClean="0">
                <a:latin typeface="Times New Roman" panose="02020603050405020304" pitchFamily="18" charset="0"/>
                <a:cs typeface="Times New Roman" panose="02020603050405020304" pitchFamily="18" charset="0"/>
              </a:rPr>
              <a:t>CONFLICTELE ARMATE </a:t>
            </a:r>
            <a:endParaRPr lang="ru-RU" b="1" dirty="0">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3225909563"/>
              </p:ext>
            </p:extLst>
          </p:nvPr>
        </p:nvGraphicFramePr>
        <p:xfrm>
          <a:off x="5659200" y="762000"/>
          <a:ext cx="5491163"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3"/>
          <p:cNvSpPr>
            <a:spLocks noGrp="1"/>
          </p:cNvSpPr>
          <p:nvPr>
            <p:ph type="body" sz="half" idx="2"/>
          </p:nvPr>
        </p:nvSpPr>
        <p:spPr>
          <a:xfrm>
            <a:off x="1484312" y="1753849"/>
            <a:ext cx="3549121" cy="3762531"/>
          </a:xfrm>
        </p:spPr>
        <p:txBody>
          <a:bodyPr>
            <a:noAutofit/>
          </a:bodyPr>
          <a:lstStyle/>
          <a:p>
            <a:r>
              <a:rPr lang="ro-RO" sz="2400" b="1" dirty="0" smtClean="0">
                <a:ln w="3175" cmpd="sng">
                  <a:noFill/>
                </a:ln>
                <a:solidFill>
                  <a:srgbClr val="19557D"/>
                </a:solidFill>
                <a:latin typeface="Times New Roman" panose="02020603050405020304" pitchFamily="18" charset="0"/>
                <a:ea typeface="+mj-ea"/>
                <a:cs typeface="Times New Roman" panose="02020603050405020304" pitchFamily="18" charset="0"/>
              </a:rPr>
              <a:t>Declanșarea unui conflict armat internațional ridică trei mari probleme:</a:t>
            </a:r>
          </a:p>
          <a:p>
            <a:endParaRPr lang="ro-RO" sz="2400" b="1" dirty="0">
              <a:ln w="3175" cmpd="sng">
                <a:noFill/>
              </a:ln>
              <a:solidFill>
                <a:srgbClr val="19557D"/>
              </a:solidFill>
              <a:latin typeface="Times New Roman" panose="02020603050405020304" pitchFamily="18" charset="0"/>
              <a:ea typeface="+mj-ea"/>
              <a:cs typeface="Times New Roman" panose="02020603050405020304" pitchFamily="18" charset="0"/>
            </a:endParaRPr>
          </a:p>
          <a:p>
            <a:endParaRPr lang="ro-RO" sz="2400"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7036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0288" y="860661"/>
            <a:ext cx="10222491" cy="5970865"/>
          </a:xfrm>
          <a:prstGeom prst="rect">
            <a:avLst/>
          </a:prstGeom>
        </p:spPr>
        <p:txBody>
          <a:bodyPr wrap="square">
            <a:spAutoFit/>
          </a:bodyPr>
          <a:lstStyle/>
          <a:p>
            <a:r>
              <a:rPr lang="ro-RO" sz="2200" dirty="0">
                <a:latin typeface="Times New Roman" panose="02020603050405020304" pitchFamily="18" charset="0"/>
                <a:cs typeface="Times New Roman" panose="02020603050405020304" pitchFamily="18" charset="0"/>
              </a:rPr>
              <a:t> </a:t>
            </a:r>
            <a:r>
              <a:rPr lang="ro-RO" sz="2200" b="1" dirty="0" smtClean="0">
                <a:latin typeface="Times New Roman" panose="02020603050405020304" pitchFamily="18" charset="0"/>
                <a:cs typeface="Times New Roman" panose="02020603050405020304" pitchFamily="18" charset="0"/>
              </a:rPr>
              <a:t>CONȚINUTURI; OBIECTIVE DE REFERINȚĂ; TERMENI-CHEIE</a:t>
            </a:r>
          </a:p>
          <a:p>
            <a:endParaRPr lang="ro-RO" sz="22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Conținuturi: </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Conflicte</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în </a:t>
            </a:r>
            <a:r>
              <a:rPr lang="en-US" sz="2200" dirty="0" err="1">
                <a:latin typeface="Times New Roman" panose="02020603050405020304" pitchFamily="18" charset="0"/>
                <a:cs typeface="Times New Roman" panose="02020603050405020304" pitchFamily="18" charset="0"/>
              </a:rPr>
              <a:t>mediul</a:t>
            </a:r>
            <a:r>
              <a:rPr lang="en-US" sz="2200" dirty="0">
                <a:latin typeface="Times New Roman" panose="02020603050405020304" pitchFamily="18" charset="0"/>
                <a:cs typeface="Times New Roman" panose="02020603050405020304" pitchFamily="18" charset="0"/>
              </a:rPr>
              <a:t> de </a:t>
            </a:r>
            <a:r>
              <a:rPr lang="en-US" sz="2200" dirty="0" err="1">
                <a:latin typeface="Times New Roman" panose="02020603050405020304" pitchFamily="18" charset="0"/>
                <a:cs typeface="Times New Roman" panose="02020603050405020304" pitchFamily="18" charset="0"/>
              </a:rPr>
              <a:t>securitate</a:t>
            </a:r>
            <a:r>
              <a:rPr lang="en-US" sz="2200" dirty="0">
                <a:latin typeface="Times New Roman" panose="02020603050405020304" pitchFamily="18" charset="0"/>
                <a:cs typeface="Times New Roman" panose="02020603050405020304" pitchFamily="18" charset="0"/>
              </a:rPr>
              <a:t> international</a:t>
            </a:r>
          </a:p>
          <a:p>
            <a:pPr marL="457200" lvl="0" indent="-457200" fontAlgn="base">
              <a:buFont typeface="+mj-lt"/>
              <a:buAutoNum type="arabicPeriod"/>
            </a:pPr>
            <a:r>
              <a:rPr lang="ru-RU" sz="2200" dirty="0">
                <a:latin typeface="Times New Roman" panose="02020603050405020304" pitchFamily="18" charset="0"/>
                <a:cs typeface="Times New Roman" panose="02020603050405020304" pitchFamily="18" charset="0"/>
              </a:rPr>
              <a:t>Tipologia conflictelor militare.</a:t>
            </a:r>
            <a:endParaRPr lang="en-US" sz="2200" dirty="0">
              <a:latin typeface="Times New Roman" panose="02020603050405020304" pitchFamily="18" charset="0"/>
              <a:cs typeface="Times New Roman" panose="02020603050405020304" pitchFamily="18" charset="0"/>
            </a:endParaRPr>
          </a:p>
          <a:p>
            <a:pPr marL="457200" lvl="0" indent="-457200" fontAlgn="base">
              <a:buFont typeface="+mj-lt"/>
              <a:buAutoNum type="arabicPeriod"/>
            </a:pPr>
            <a:r>
              <a:rPr lang="ru-RU" sz="2200" dirty="0">
                <a:latin typeface="Times New Roman" panose="02020603050405020304" pitchFamily="18" charset="0"/>
                <a:cs typeface="Times New Roman" panose="02020603050405020304" pitchFamily="18" charset="0"/>
              </a:rPr>
              <a:t>Participanți la conflictul armat.</a:t>
            </a:r>
            <a:endParaRPr lang="en-US" sz="2200" dirty="0">
              <a:latin typeface="Times New Roman" panose="02020603050405020304" pitchFamily="18" charset="0"/>
              <a:cs typeface="Times New Roman" panose="02020603050405020304" pitchFamily="18" charset="0"/>
            </a:endParaRPr>
          </a:p>
          <a:p>
            <a:pPr marL="457200" lvl="0" indent="-457200" fontAlgn="base">
              <a:buFont typeface="+mj-lt"/>
              <a:buAutoNum type="arabicPeriod"/>
            </a:pPr>
            <a:r>
              <a:rPr lang="en-US" sz="2200" dirty="0" err="1">
                <a:latin typeface="Times New Roman" panose="02020603050405020304" pitchFamily="18" charset="0"/>
                <a:cs typeface="Times New Roman" panose="02020603050405020304" pitchFamily="18" charset="0"/>
              </a:rPr>
              <a:t>Conflicte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militare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părți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externe</a:t>
            </a:r>
            <a:r>
              <a:rPr lang="en-US" sz="2200" dirty="0">
                <a:latin typeface="Times New Roman" panose="02020603050405020304" pitchFamily="18" charset="0"/>
                <a:cs typeface="Times New Roman" panose="02020603050405020304" pitchFamily="18" charset="0"/>
              </a:rPr>
              <a:t> implicate.</a:t>
            </a:r>
          </a:p>
          <a:p>
            <a:r>
              <a:rPr lang="en-US" sz="2200"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Obiective</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de </a:t>
            </a:r>
            <a:r>
              <a:rPr lang="en-US" sz="2400" b="1" dirty="0" err="1">
                <a:latin typeface="Times New Roman" panose="02020603050405020304" pitchFamily="18" charset="0"/>
                <a:cs typeface="Times New Roman" panose="02020603050405020304" pitchFamily="18" charset="0"/>
              </a:rPr>
              <a:t>referință</a:t>
            </a:r>
            <a:r>
              <a:rPr lang="en-US" sz="2400" b="1"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să</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identifice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conflictele</a:t>
            </a:r>
            <a:r>
              <a:rPr lang="en-US" sz="2200" dirty="0">
                <a:latin typeface="Times New Roman" panose="02020603050405020304" pitchFamily="18" charset="0"/>
                <a:cs typeface="Times New Roman" panose="02020603050405020304" pitchFamily="18" charset="0"/>
              </a:rPr>
              <a:t> în </a:t>
            </a:r>
            <a:r>
              <a:rPr lang="en-US" sz="2200" dirty="0" err="1">
                <a:latin typeface="Times New Roman" panose="02020603050405020304" pitchFamily="18" charset="0"/>
                <a:cs typeface="Times New Roman" panose="02020603050405020304" pitchFamily="18" charset="0"/>
              </a:rPr>
              <a:t>mediul</a:t>
            </a:r>
            <a:r>
              <a:rPr lang="en-US" sz="2200" dirty="0">
                <a:latin typeface="Times New Roman" panose="02020603050405020304" pitchFamily="18" charset="0"/>
                <a:cs typeface="Times New Roman" panose="02020603050405020304" pitchFamily="18" charset="0"/>
              </a:rPr>
              <a:t> de </a:t>
            </a:r>
            <a:r>
              <a:rPr lang="en-US" sz="2200" dirty="0" err="1">
                <a:latin typeface="Times New Roman" panose="02020603050405020304" pitchFamily="18" charset="0"/>
                <a:cs typeface="Times New Roman" panose="02020603050405020304" pitchFamily="18" charset="0"/>
              </a:rPr>
              <a:t>securitate</a:t>
            </a:r>
            <a:r>
              <a:rPr lang="en-US" sz="2200" dirty="0">
                <a:latin typeface="Times New Roman" panose="02020603050405020304" pitchFamily="18" charset="0"/>
                <a:cs typeface="Times New Roman" panose="02020603050405020304" pitchFamily="18" charset="0"/>
              </a:rPr>
              <a:t> international; </a:t>
            </a:r>
          </a:p>
          <a:p>
            <a:pPr marL="342900" indent="-342900">
              <a:buFont typeface="Wingdings" panose="05000000000000000000" pitchFamily="2" charset="2"/>
              <a:buChar char="§"/>
            </a:pPr>
            <a:r>
              <a:rPr lang="en-US" sz="2200" dirty="0" err="1" smtClean="0">
                <a:latin typeface="Times New Roman" panose="02020603050405020304" pitchFamily="18" charset="0"/>
                <a:cs typeface="Times New Roman" panose="02020603050405020304" pitchFamily="18" charset="0"/>
              </a:rPr>
              <a:t>să</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definească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tipologia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conflictelor</a:t>
            </a:r>
            <a:r>
              <a:rPr lang="en-US" sz="22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n-US" sz="2200" dirty="0" err="1" smtClean="0">
                <a:latin typeface="Times New Roman" panose="02020603050405020304" pitchFamily="18" charset="0"/>
                <a:cs typeface="Times New Roman" panose="02020603050405020304" pitchFamily="18" charset="0"/>
              </a:rPr>
              <a:t>să</a:t>
            </a:r>
            <a:r>
              <a:rPr lang="en-US" sz="2200" dirty="0" smtClean="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determine participan</a:t>
            </a:r>
            <a:r>
              <a:rPr lang="en-US" sz="2200" dirty="0" err="1">
                <a:latin typeface="Times New Roman" panose="02020603050405020304" pitchFamily="18" charset="0"/>
                <a:cs typeface="Times New Roman" panose="02020603050405020304" pitchFamily="18" charset="0"/>
              </a:rPr>
              <a:t>ții</a:t>
            </a:r>
            <a:r>
              <a:rPr lang="en-US" sz="2200" dirty="0">
                <a:latin typeface="Times New Roman" panose="02020603050405020304" pitchFamily="18" charset="0"/>
                <a:cs typeface="Times New Roman" panose="02020603050405020304" pitchFamily="18" charset="0"/>
              </a:rPr>
              <a:t> la </a:t>
            </a:r>
            <a:r>
              <a:rPr lang="en-US" sz="2200" dirty="0" err="1">
                <a:latin typeface="Times New Roman" panose="02020603050405020304" pitchFamily="18" charset="0"/>
                <a:cs typeface="Times New Roman" panose="02020603050405020304" pitchFamily="18" charset="0"/>
              </a:rPr>
              <a:t>conflictul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militar</a:t>
            </a:r>
            <a:r>
              <a:rPr lang="en-US" sz="22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n-US" sz="2200" dirty="0" err="1" smtClean="0">
                <a:latin typeface="Times New Roman" panose="02020603050405020304" pitchFamily="18" charset="0"/>
                <a:cs typeface="Times New Roman" panose="02020603050405020304" pitchFamily="18" charset="0"/>
              </a:rPr>
              <a:t>să</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estimeze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relația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dintre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statele-membre</a:t>
            </a:r>
            <a:r>
              <a:rPr lang="en-US" sz="2200" dirty="0">
                <a:latin typeface="Times New Roman" panose="02020603050405020304" pitchFamily="18" charset="0"/>
                <a:cs typeface="Times New Roman" panose="02020603050405020304" pitchFamily="18" charset="0"/>
              </a:rPr>
              <a:t> ONU </a:t>
            </a:r>
            <a:r>
              <a:rPr lang="en-US" sz="2200" dirty="0" err="1">
                <a:latin typeface="Times New Roman" panose="02020603050405020304" pitchFamily="18" charset="0"/>
                <a:cs typeface="Times New Roman" panose="02020603050405020304" pitchFamily="18" charset="0"/>
              </a:rPr>
              <a:t>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amestecul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militar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internațional</a:t>
            </a:r>
            <a:r>
              <a:rPr lang="en-US" sz="22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n-US" sz="2200" dirty="0" err="1" smtClean="0">
                <a:latin typeface="Times New Roman" panose="02020603050405020304" pitchFamily="18" charset="0"/>
                <a:cs typeface="Times New Roman" panose="02020603050405020304" pitchFamily="18" charset="0"/>
              </a:rPr>
              <a:t>să</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evalueze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conflictele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militare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părți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externe</a:t>
            </a:r>
            <a:r>
              <a:rPr lang="en-US" sz="2200" dirty="0">
                <a:latin typeface="Times New Roman" panose="02020603050405020304" pitchFamily="18" charset="0"/>
                <a:cs typeface="Times New Roman" panose="02020603050405020304" pitchFamily="18" charset="0"/>
              </a:rPr>
              <a:t> implicate. </a:t>
            </a:r>
          </a:p>
          <a:p>
            <a:r>
              <a:rPr lang="en-US" sz="2200" dirty="0">
                <a:latin typeface="Times New Roman" panose="02020603050405020304" pitchFamily="18" charset="0"/>
                <a:cs typeface="Times New Roman" panose="02020603050405020304" pitchFamily="18" charset="0"/>
              </a:rPr>
              <a:t> </a:t>
            </a:r>
            <a:r>
              <a:rPr lang="de-DE" sz="2400" b="1" dirty="0" smtClean="0">
                <a:latin typeface="Times New Roman" panose="02020603050405020304" pitchFamily="18" charset="0"/>
                <a:cs typeface="Times New Roman" panose="02020603050405020304" pitchFamily="18" charset="0"/>
              </a:rPr>
              <a:t>Termeni-cheie</a:t>
            </a:r>
            <a:r>
              <a:rPr lang="de-DE" sz="2400" b="1" dirty="0">
                <a:latin typeface="Times New Roman" panose="02020603050405020304" pitchFamily="18" charset="0"/>
                <a:cs typeface="Times New Roman" panose="02020603050405020304" pitchFamily="18" charset="0"/>
              </a:rPr>
              <a:t>: </a:t>
            </a:r>
            <a:endParaRPr lang="ro-RO" sz="2400" b="1" dirty="0" smtClean="0">
              <a:latin typeface="Times New Roman" panose="02020603050405020304" pitchFamily="18" charset="0"/>
              <a:cs typeface="Times New Roman" panose="02020603050405020304" pitchFamily="18" charset="0"/>
            </a:endParaRPr>
          </a:p>
          <a:p>
            <a:r>
              <a:rPr lang="en-US" sz="2200" i="1" dirty="0" err="1" smtClean="0">
                <a:latin typeface="Times New Roman" panose="02020603050405020304" pitchFamily="18" charset="0"/>
                <a:cs typeface="Times New Roman" panose="02020603050405020304" pitchFamily="18" charset="0"/>
              </a:rPr>
              <a:t>conflicte</a:t>
            </a:r>
            <a:r>
              <a:rPr lang="en-US" sz="2200" i="1" dirty="0" smtClean="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militare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tipologie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intervenție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militară</a:t>
            </a:r>
            <a:r>
              <a:rPr lang="pt-PT" sz="2200" i="1" dirty="0">
                <a:latin typeface="Times New Roman" panose="02020603050405020304" pitchFamily="18" charset="0"/>
                <a:cs typeface="Times New Roman" panose="02020603050405020304" pitchFamily="18" charset="0"/>
              </a:rPr>
              <a:t>, participan</a:t>
            </a:r>
            <a:r>
              <a:rPr lang="en-US" sz="2200" i="1" dirty="0">
                <a:latin typeface="Times New Roman" panose="02020603050405020304" pitchFamily="18" charset="0"/>
                <a:cs typeface="Times New Roman" panose="02020603050405020304" pitchFamily="18" charset="0"/>
              </a:rPr>
              <a:t>ț</a:t>
            </a:r>
            <a:r>
              <a:rPr lang="it-IT" sz="2200" i="1" dirty="0">
                <a:latin typeface="Times New Roman" panose="02020603050405020304" pitchFamily="18" charset="0"/>
                <a:cs typeface="Times New Roman" panose="02020603050405020304" pitchFamily="18" charset="0"/>
              </a:rPr>
              <a:t>i, p</a:t>
            </a:r>
            <a:r>
              <a:rPr lang="en-US" sz="2200" i="1" dirty="0" err="1">
                <a:latin typeface="Times New Roman" panose="02020603050405020304" pitchFamily="18" charset="0"/>
                <a:cs typeface="Times New Roman" panose="02020603050405020304" pitchFamily="18" charset="0"/>
              </a:rPr>
              <a:t>ărți</a:t>
            </a:r>
            <a:r>
              <a:rPr lang="en-US" sz="2200" i="1" dirty="0">
                <a:latin typeface="Times New Roman" panose="02020603050405020304" pitchFamily="18" charset="0"/>
                <a:cs typeface="Times New Roman" panose="02020603050405020304" pitchFamily="18" charset="0"/>
              </a:rPr>
              <a:t> implicate, </a:t>
            </a:r>
            <a:r>
              <a:rPr lang="en-US" sz="2200" i="1" dirty="0" err="1">
                <a:latin typeface="Times New Roman" panose="02020603050405020304" pitchFamily="18" charset="0"/>
                <a:cs typeface="Times New Roman" panose="02020603050405020304" pitchFamily="18" charset="0"/>
              </a:rPr>
              <a:t>consecințe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mediu</a:t>
            </a:r>
            <a:r>
              <a:rPr lang="en-US" sz="2200" i="1" dirty="0">
                <a:latin typeface="Times New Roman" panose="02020603050405020304" pitchFamily="18" charset="0"/>
                <a:cs typeface="Times New Roman" panose="02020603050405020304" pitchFamily="18" charset="0"/>
              </a:rPr>
              <a:t> de Securitate, </a:t>
            </a:r>
            <a:r>
              <a:rPr lang="en-US" sz="2200" i="1" dirty="0" err="1">
                <a:latin typeface="Times New Roman" panose="02020603050405020304" pitchFamily="18" charset="0"/>
                <a:cs typeface="Times New Roman" panose="02020603050405020304" pitchFamily="18" charset="0"/>
              </a:rPr>
              <a:t>internațional</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echilibru</a:t>
            </a:r>
            <a:r>
              <a:rPr lang="en-US" sz="2200" i="1" dirty="0">
                <a:latin typeface="Times New Roman" panose="02020603050405020304" pitchFamily="18" charset="0"/>
                <a:cs typeface="Times New Roman" panose="02020603050405020304" pitchFamily="18" charset="0"/>
              </a:rPr>
              <a:t> de </a:t>
            </a:r>
            <a:r>
              <a:rPr lang="en-US" sz="2200" i="1" dirty="0" err="1">
                <a:latin typeface="Times New Roman" panose="02020603050405020304" pitchFamily="18" charset="0"/>
                <a:cs typeface="Times New Roman" panose="02020603050405020304" pitchFamily="18" charset="0"/>
              </a:rPr>
              <a:t>forț</a:t>
            </a:r>
            <a:r>
              <a:rPr lang="it-IT" sz="2200" i="1" dirty="0">
                <a:latin typeface="Times New Roman" panose="02020603050405020304" pitchFamily="18" charset="0"/>
                <a:cs typeface="Times New Roman" panose="02020603050405020304" pitchFamily="18" charset="0"/>
              </a:rPr>
              <a:t>e.</a:t>
            </a:r>
            <a:endParaRPr lang="en-US" sz="2200" i="1" dirty="0">
              <a:latin typeface="Times New Roman" panose="02020603050405020304" pitchFamily="18" charset="0"/>
              <a:cs typeface="Times New Roman" panose="02020603050405020304" pitchFamily="18" charset="0"/>
            </a:endParaRPr>
          </a:p>
          <a:p>
            <a:pPr algn="just"/>
            <a:endParaRPr lang="ro-RO"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482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2" y="614600"/>
            <a:ext cx="3549121" cy="903158"/>
          </a:xfrm>
        </p:spPr>
        <p:txBody>
          <a:bodyPr>
            <a:normAutofit/>
          </a:bodyPr>
          <a:lstStyle/>
          <a:p>
            <a:r>
              <a:rPr lang="ro-RO" b="1" dirty="0" smtClean="0">
                <a:latin typeface="Times New Roman" panose="02020603050405020304" pitchFamily="18" charset="0"/>
                <a:cs typeface="Times New Roman" panose="02020603050405020304" pitchFamily="18" charset="0"/>
              </a:rPr>
              <a:t>PARTICIPANȚI </a:t>
            </a:r>
            <a:r>
              <a:rPr lang="ro-RO" b="1" dirty="0">
                <a:latin typeface="Times New Roman" panose="02020603050405020304" pitchFamily="18" charset="0"/>
                <a:cs typeface="Times New Roman" panose="02020603050405020304" pitchFamily="18" charset="0"/>
              </a:rPr>
              <a:t>LA CONFLICTUL ARMAT </a:t>
            </a:r>
            <a:endParaRPr lang="ru-RU" b="1" dirty="0">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1337239518"/>
              </p:ext>
            </p:extLst>
          </p:nvPr>
        </p:nvGraphicFramePr>
        <p:xfrm>
          <a:off x="5659200" y="762000"/>
          <a:ext cx="5491163"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3"/>
          <p:cNvSpPr>
            <a:spLocks noGrp="1"/>
          </p:cNvSpPr>
          <p:nvPr>
            <p:ph type="body" sz="half" idx="2"/>
          </p:nvPr>
        </p:nvSpPr>
        <p:spPr>
          <a:xfrm>
            <a:off x="1484312" y="1753849"/>
            <a:ext cx="3549121" cy="3762531"/>
          </a:xfrm>
        </p:spPr>
        <p:txBody>
          <a:bodyPr>
            <a:noAutofit/>
          </a:bodyPr>
          <a:lstStyle/>
          <a:p>
            <a:pPr algn="just"/>
            <a:r>
              <a:rPr lang="ro-RO" sz="2000" b="1" dirty="0" smtClean="0">
                <a:latin typeface="Times New Roman" panose="02020603050405020304" pitchFamily="18" charset="0"/>
                <a:cs typeface="Times New Roman" panose="02020603050405020304" pitchFamily="18" charset="0"/>
              </a:rPr>
              <a:t>Sunt acele </a:t>
            </a:r>
            <a:r>
              <a:rPr lang="ro-RO" sz="2000" b="1" dirty="0">
                <a:latin typeface="Times New Roman" panose="02020603050405020304" pitchFamily="18" charset="0"/>
                <a:cs typeface="Times New Roman" panose="02020603050405020304" pitchFamily="18" charset="0"/>
              </a:rPr>
              <a:t>persoane fizice care, potrivit statutului lor, au dreptul şi </a:t>
            </a:r>
            <a:r>
              <a:rPr lang="ro-RO" sz="2000" b="1" dirty="0" smtClean="0">
                <a:latin typeface="Times New Roman" panose="02020603050405020304" pitchFamily="18" charset="0"/>
                <a:cs typeface="Times New Roman" panose="02020603050405020304" pitchFamily="18" charset="0"/>
              </a:rPr>
              <a:t>obligația </a:t>
            </a:r>
            <a:r>
              <a:rPr lang="ro-RO" sz="2000" b="1" dirty="0">
                <a:latin typeface="Times New Roman" panose="02020603050405020304" pitchFamily="18" charset="0"/>
                <a:cs typeface="Times New Roman" panose="02020603050405020304" pitchFamily="18" charset="0"/>
              </a:rPr>
              <a:t>legală de a participa la </a:t>
            </a:r>
            <a:r>
              <a:rPr lang="ro-RO" sz="2000" b="1" dirty="0" smtClean="0">
                <a:latin typeface="Times New Roman" panose="02020603050405020304" pitchFamily="18" charset="0"/>
                <a:cs typeface="Times New Roman" panose="02020603050405020304" pitchFamily="18" charset="0"/>
              </a:rPr>
              <a:t>acțiunile </a:t>
            </a:r>
            <a:r>
              <a:rPr lang="ro-RO" sz="2000" b="1" dirty="0">
                <a:latin typeface="Times New Roman" panose="02020603050405020304" pitchFamily="18" charset="0"/>
                <a:cs typeface="Times New Roman" panose="02020603050405020304" pitchFamily="18" charset="0"/>
              </a:rPr>
              <a:t>militare, precum și </a:t>
            </a:r>
            <a:r>
              <a:rPr lang="ro-RO" sz="2000" b="1" dirty="0" smtClean="0">
                <a:latin typeface="Times New Roman" panose="02020603050405020304" pitchFamily="18" charset="0"/>
                <a:cs typeface="Times New Roman" panose="02020603050405020304" pitchFamily="18" charset="0"/>
              </a:rPr>
              <a:t>forțele </a:t>
            </a:r>
            <a:r>
              <a:rPr lang="ro-RO" sz="2000" b="1" dirty="0">
                <a:latin typeface="Times New Roman" panose="02020603050405020304" pitchFamily="18" charset="0"/>
                <a:cs typeface="Times New Roman" panose="02020603050405020304" pitchFamily="18" charset="0"/>
              </a:rPr>
              <a:t>armate constituite într-o anumită structură ierarhică.</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681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1363204003"/>
              </p:ext>
            </p:extLst>
          </p:nvPr>
        </p:nvGraphicFramePr>
        <p:xfrm>
          <a:off x="1627269" y="389744"/>
          <a:ext cx="9825220" cy="5921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696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1441" y="80051"/>
            <a:ext cx="7450113" cy="904201"/>
          </a:xfrm>
        </p:spPr>
        <p:txBody>
          <a:bodyPr>
            <a:noAutofit/>
          </a:bodyPr>
          <a:lstStyle/>
          <a:p>
            <a:r>
              <a:rPr lang="ro-RO" b="1" dirty="0">
                <a:latin typeface="Times New Roman" panose="02020603050405020304" pitchFamily="18" charset="0"/>
                <a:cs typeface="Times New Roman" panose="02020603050405020304" pitchFamily="18" charset="0"/>
              </a:rPr>
              <a:t/>
            </a:r>
            <a:br>
              <a:rPr lang="ro-RO" b="1" dirty="0">
                <a:latin typeface="Times New Roman" panose="02020603050405020304" pitchFamily="18" charset="0"/>
                <a:cs typeface="Times New Roman" panose="02020603050405020304" pitchFamily="18" charset="0"/>
              </a:rPr>
            </a:br>
            <a:r>
              <a:rPr lang="ro-RO" b="1" dirty="0">
                <a:latin typeface="Times New Roman" panose="02020603050405020304" pitchFamily="18" charset="0"/>
                <a:cs typeface="Times New Roman" panose="02020603050405020304" pitchFamily="18" charset="0"/>
              </a:rPr>
              <a:t>4.Conflicte militare, părți externe implicate </a:t>
            </a:r>
            <a:br>
              <a:rPr lang="ro-RO" b="1" dirty="0">
                <a:latin typeface="Times New Roman" panose="02020603050405020304" pitchFamily="18" charset="0"/>
                <a:cs typeface="Times New Roman" panose="02020603050405020304" pitchFamily="18" charset="0"/>
              </a:rPr>
            </a:br>
            <a:r>
              <a:rPr lang="ro-RO" b="1" dirty="0">
                <a:latin typeface="Times New Roman" panose="02020603050405020304" pitchFamily="18" charset="0"/>
                <a:cs typeface="Times New Roman" panose="02020603050405020304" pitchFamily="18" charset="0"/>
              </a:rPr>
              <a:t>Siria</a:t>
            </a:r>
            <a:endParaRPr lang="ru-RU" b="1" dirty="0">
              <a:latin typeface="Times New Roman" panose="02020603050405020304" pitchFamily="18" charset="0"/>
              <a:cs typeface="Times New Roman" panose="02020603050405020304" pitchFamily="18" charset="0"/>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9823" r="29823"/>
          <a:stretch>
            <a:fillRect/>
          </a:stretch>
        </p:blipFill>
        <p:spPr>
          <a:xfrm>
            <a:off x="9588795" y="1723868"/>
            <a:ext cx="2442557" cy="3807502"/>
          </a:xfrm>
          <a:prstGeom prst="rect">
            <a:avLst/>
          </a:prstGeom>
          <a:ln>
            <a:noFill/>
          </a:ln>
          <a:effectLst>
            <a:outerShdw blurRad="190500" algn="tl" rotWithShape="0">
              <a:srgbClr val="000000">
                <a:alpha val="70000"/>
              </a:srgbClr>
            </a:outerShdw>
          </a:effectLst>
        </p:spPr>
      </p:pic>
      <p:sp>
        <p:nvSpPr>
          <p:cNvPr id="4" name="Текст 3"/>
          <p:cNvSpPr>
            <a:spLocks noGrp="1"/>
          </p:cNvSpPr>
          <p:nvPr>
            <p:ph type="body" sz="half" idx="2"/>
          </p:nvPr>
        </p:nvSpPr>
        <p:spPr>
          <a:xfrm>
            <a:off x="1295398" y="984252"/>
            <a:ext cx="8148405" cy="5793697"/>
          </a:xfrm>
        </p:spPr>
        <p:txBody>
          <a:bodyPr>
            <a:noAutofit/>
          </a:bodyPr>
          <a:lstStyle/>
          <a:p>
            <a:r>
              <a:rPr lang="ro-RO" sz="2400" b="1" dirty="0" smtClean="0">
                <a:ln w="3175" cmpd="sng">
                  <a:noFill/>
                </a:ln>
                <a:solidFill>
                  <a:srgbClr val="19557D"/>
                </a:solidFill>
                <a:latin typeface="Times New Roman" panose="02020603050405020304" pitchFamily="18" charset="0"/>
                <a:ea typeface="+mj-ea"/>
                <a:cs typeface="Times New Roman" panose="02020603050405020304" pitchFamily="18" charset="0"/>
              </a:rPr>
              <a:t>În calitate de participanţi la conflictele armate contemporane, investiți cu drepturi şi obligații subiective se cunosc:</a:t>
            </a:r>
          </a:p>
          <a:p>
            <a:pPr marL="342900" indent="-342900" algn="l">
              <a:buFont typeface="+mj-lt"/>
              <a:buAutoNum type="arabicPeriod"/>
            </a:pP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statele, în calitate de subiecți principali la conflictele armate - practic toate statele existente pe glob au ratificat convențiile de la Geneva din 1949;</a:t>
            </a:r>
          </a:p>
          <a:p>
            <a:pPr marL="342900" indent="-342900" algn="l">
              <a:buFont typeface="+mj-lt"/>
              <a:buAutoNum type="arabicPeriod"/>
            </a:pP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națiunile şi popoarele, devenite parte beligerantă în lupta armată pentru eliberare națională, adică mișcările  de  eliberare  națională;</a:t>
            </a:r>
          </a:p>
          <a:p>
            <a:pPr marL="342900" indent="-342900" algn="l">
              <a:buFont typeface="+mj-lt"/>
              <a:buAutoNum type="arabicPeriod"/>
            </a:pP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organizațiile internaţionale;</a:t>
            </a:r>
          </a:p>
          <a:p>
            <a:pPr marL="342900" indent="-342900" algn="l">
              <a:buFont typeface="+mj-lt"/>
              <a:buAutoNum type="arabicPeriod"/>
            </a:pP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părțile participante la un conflict armat </a:t>
            </a:r>
            <a:r>
              <a:rPr lang="ro-RO" b="1" dirty="0" err="1" smtClean="0">
                <a:ln w="3175" cmpd="sng">
                  <a:noFill/>
                </a:ln>
                <a:solidFill>
                  <a:srgbClr val="19557D"/>
                </a:solidFill>
                <a:latin typeface="Times New Roman" panose="02020603050405020304" pitchFamily="18" charset="0"/>
                <a:ea typeface="+mj-ea"/>
                <a:cs typeface="Times New Roman" panose="02020603050405020304" pitchFamily="18" charset="0"/>
              </a:rPr>
              <a:t>neinternaţional</a:t>
            </a:r>
            <a:r>
              <a:rPr lang="ro-RO" b="1" dirty="0">
                <a:ln w="3175" cmpd="sng">
                  <a:noFill/>
                </a:ln>
                <a:solidFill>
                  <a:srgbClr val="19557D"/>
                </a:solidFill>
                <a:latin typeface="Times New Roman" panose="02020603050405020304" pitchFamily="18" charset="0"/>
                <a:ea typeface="+mj-ea"/>
                <a:cs typeface="Times New Roman" panose="02020603050405020304" pitchFamily="18" charset="0"/>
              </a:rPr>
              <a:t>;</a:t>
            </a:r>
            <a:endPar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endParaRPr>
          </a:p>
          <a:p>
            <a:pPr marL="342900" indent="-342900" algn="l">
              <a:buFont typeface="+mj-lt"/>
              <a:buAutoNum type="arabicPeriod"/>
            </a:pPr>
            <a:r>
              <a:rPr lang="ro-RO" b="1" dirty="0" smtClean="0">
                <a:ln w="3175" cmpd="sng">
                  <a:noFill/>
                </a:ln>
                <a:solidFill>
                  <a:srgbClr val="19557D"/>
                </a:solidFill>
                <a:latin typeface="Times New Roman" panose="02020603050405020304" pitchFamily="18" charset="0"/>
                <a:ea typeface="+mj-ea"/>
                <a:cs typeface="Times New Roman" panose="02020603050405020304" pitchFamily="18" charset="0"/>
              </a:rPr>
              <a:t>indivizii atât în calitate de reprezentanţi ai statelor precum şi în calitatea lor personală.</a:t>
            </a:r>
          </a:p>
          <a:p>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565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1441" y="80051"/>
            <a:ext cx="7450113" cy="904201"/>
          </a:xfrm>
        </p:spPr>
        <p:txBody>
          <a:bodyPr>
            <a:noAutofit/>
          </a:bodyPr>
          <a:lstStyle/>
          <a:p>
            <a:r>
              <a:rPr lang="ro-RO" b="1" dirty="0">
                <a:latin typeface="Times New Roman" panose="02020603050405020304" pitchFamily="18" charset="0"/>
                <a:cs typeface="Times New Roman" panose="02020603050405020304" pitchFamily="18" charset="0"/>
              </a:rPr>
              <a:t/>
            </a:r>
            <a:br>
              <a:rPr lang="ro-RO" b="1" dirty="0">
                <a:latin typeface="Times New Roman" panose="02020603050405020304" pitchFamily="18" charset="0"/>
                <a:cs typeface="Times New Roman" panose="02020603050405020304" pitchFamily="18" charset="0"/>
              </a:rPr>
            </a:br>
            <a:r>
              <a:rPr lang="ro-RO" b="1" dirty="0">
                <a:solidFill>
                  <a:srgbClr val="19557D"/>
                </a:solidFill>
                <a:latin typeface="Times New Roman" panose="02020603050405020304" pitchFamily="18" charset="0"/>
                <a:cs typeface="Times New Roman" panose="02020603050405020304" pitchFamily="18" charset="0"/>
              </a:rPr>
              <a:t/>
            </a:r>
            <a:br>
              <a:rPr lang="ro-RO" b="1" dirty="0">
                <a:solidFill>
                  <a:srgbClr val="19557D"/>
                </a:solidFill>
                <a:latin typeface="Times New Roman" panose="02020603050405020304" pitchFamily="18" charset="0"/>
                <a:cs typeface="Times New Roman" panose="02020603050405020304" pitchFamily="18" charset="0"/>
              </a:rPr>
            </a:br>
            <a:r>
              <a:rPr lang="ro-RO" b="1" dirty="0" smtClean="0">
                <a:solidFill>
                  <a:srgbClr val="19557D"/>
                </a:solidFill>
                <a:latin typeface="Times New Roman" panose="02020603050405020304" pitchFamily="18" charset="0"/>
                <a:cs typeface="Times New Roman" panose="02020603050405020304" pitchFamily="18" charset="0"/>
              </a:rPr>
              <a:t/>
            </a:r>
            <a:br>
              <a:rPr lang="ro-RO" b="1" dirty="0" smtClean="0">
                <a:solidFill>
                  <a:srgbClr val="19557D"/>
                </a:solidFill>
                <a:latin typeface="Times New Roman" panose="02020603050405020304" pitchFamily="18" charset="0"/>
                <a:cs typeface="Times New Roman" panose="02020603050405020304" pitchFamily="18" charset="0"/>
              </a:rPr>
            </a:br>
            <a:r>
              <a:rPr lang="ro-RO" b="1" dirty="0">
                <a:solidFill>
                  <a:srgbClr val="19557D"/>
                </a:solidFill>
                <a:latin typeface="Times New Roman" panose="02020603050405020304" pitchFamily="18" charset="0"/>
                <a:cs typeface="Times New Roman" panose="02020603050405020304" pitchFamily="18" charset="0"/>
              </a:rPr>
              <a:t/>
            </a:r>
            <a:br>
              <a:rPr lang="ro-RO" b="1" dirty="0">
                <a:solidFill>
                  <a:srgbClr val="19557D"/>
                </a:solidFill>
                <a:latin typeface="Times New Roman" panose="02020603050405020304" pitchFamily="18" charset="0"/>
                <a:cs typeface="Times New Roman" panose="02020603050405020304" pitchFamily="18" charset="0"/>
              </a:rPr>
            </a:br>
            <a:r>
              <a:rPr lang="ro-RO" b="1" dirty="0" smtClean="0">
                <a:solidFill>
                  <a:srgbClr val="19557D"/>
                </a:solidFill>
                <a:latin typeface="Times New Roman" panose="02020603050405020304" pitchFamily="18" charset="0"/>
                <a:cs typeface="Times New Roman" panose="02020603050405020304" pitchFamily="18" charset="0"/>
              </a:rPr>
              <a:t/>
            </a:r>
            <a:br>
              <a:rPr lang="ro-RO" b="1" dirty="0" smtClean="0">
                <a:solidFill>
                  <a:srgbClr val="19557D"/>
                </a:solidFill>
                <a:latin typeface="Times New Roman" panose="02020603050405020304" pitchFamily="18" charset="0"/>
                <a:cs typeface="Times New Roman" panose="02020603050405020304" pitchFamily="18" charset="0"/>
              </a:rPr>
            </a:br>
            <a:r>
              <a:rPr lang="en-US" b="1" dirty="0">
                <a:solidFill>
                  <a:srgbClr val="19557D"/>
                </a:solidFill>
                <a:latin typeface="Times New Roman" panose="02020603050405020304" pitchFamily="18" charset="0"/>
                <a:cs typeface="Times New Roman" panose="02020603050405020304" pitchFamily="18" charset="0"/>
              </a:rPr>
              <a:t/>
            </a:r>
            <a:br>
              <a:rPr lang="en-US" b="1" dirty="0">
                <a:solidFill>
                  <a:srgbClr val="19557D"/>
                </a:solidFill>
                <a:latin typeface="Times New Roman" panose="02020603050405020304" pitchFamily="18" charset="0"/>
                <a:cs typeface="Times New Roman" panose="02020603050405020304" pitchFamily="18" charset="0"/>
              </a:rPr>
            </a:br>
            <a:r>
              <a:rPr lang="en-US" b="1" dirty="0" err="1">
                <a:solidFill>
                  <a:srgbClr val="19557D"/>
                </a:solidFill>
                <a:latin typeface="Times New Roman" panose="02020603050405020304" pitchFamily="18" charset="0"/>
                <a:cs typeface="Times New Roman" panose="02020603050405020304" pitchFamily="18" charset="0"/>
              </a:rPr>
              <a:t>Părți</a:t>
            </a:r>
            <a:r>
              <a:rPr lang="en-US" b="1" dirty="0">
                <a:solidFill>
                  <a:srgbClr val="19557D"/>
                </a:solidFill>
                <a:latin typeface="Times New Roman" panose="02020603050405020304" pitchFamily="18" charset="0"/>
                <a:cs typeface="Times New Roman" panose="02020603050405020304" pitchFamily="18" charset="0"/>
              </a:rPr>
              <a:t> interne </a:t>
            </a:r>
            <a:r>
              <a:rPr lang="en-US" b="1" dirty="0" err="1">
                <a:solidFill>
                  <a:srgbClr val="19557D"/>
                </a:solidFill>
                <a:latin typeface="Times New Roman" panose="02020603050405020304" pitchFamily="18" charset="0"/>
                <a:cs typeface="Times New Roman" panose="02020603050405020304" pitchFamily="18" charset="0"/>
              </a:rPr>
              <a:t>și</a:t>
            </a:r>
            <a:r>
              <a:rPr lang="en-US" b="1" dirty="0">
                <a:solidFill>
                  <a:srgbClr val="19557D"/>
                </a:solidFill>
                <a:latin typeface="Times New Roman" panose="02020603050405020304" pitchFamily="18" charset="0"/>
                <a:cs typeface="Times New Roman" panose="02020603050405020304" pitchFamily="18" charset="0"/>
              </a:rPr>
              <a:t> </a:t>
            </a:r>
            <a:r>
              <a:rPr lang="en-US" b="1" dirty="0" err="1">
                <a:solidFill>
                  <a:srgbClr val="19557D"/>
                </a:solidFill>
                <a:latin typeface="Times New Roman" panose="02020603050405020304" pitchFamily="18" charset="0"/>
                <a:cs typeface="Times New Roman" panose="02020603050405020304" pitchFamily="18" charset="0"/>
              </a:rPr>
              <a:t>externe</a:t>
            </a:r>
            <a:r>
              <a:rPr lang="en-US" b="1" dirty="0">
                <a:solidFill>
                  <a:srgbClr val="19557D"/>
                </a:solidFill>
                <a:latin typeface="Times New Roman" panose="02020603050405020304" pitchFamily="18" charset="0"/>
                <a:cs typeface="Times New Roman" panose="02020603050405020304" pitchFamily="18" charset="0"/>
              </a:rPr>
              <a:t> implicate în </a:t>
            </a:r>
            <a:r>
              <a:rPr lang="en-US" b="1" dirty="0" err="1">
                <a:solidFill>
                  <a:srgbClr val="19557D"/>
                </a:solidFill>
                <a:latin typeface="Times New Roman" panose="02020603050405020304" pitchFamily="18" charset="0"/>
                <a:cs typeface="Times New Roman" panose="02020603050405020304" pitchFamily="18" charset="0"/>
              </a:rPr>
              <a:t>conflicte</a:t>
            </a:r>
            <a:r>
              <a:rPr lang="en-US" b="1" dirty="0">
                <a:solidFill>
                  <a:srgbClr val="19557D"/>
                </a:solidFill>
                <a:latin typeface="Times New Roman" panose="02020603050405020304" pitchFamily="18" charset="0"/>
                <a:cs typeface="Times New Roman" panose="02020603050405020304" pitchFamily="18" charset="0"/>
              </a:rPr>
              <a:t> </a:t>
            </a:r>
            <a:r>
              <a:rPr lang="en-US" b="1" dirty="0" err="1">
                <a:solidFill>
                  <a:srgbClr val="19557D"/>
                </a:solidFill>
                <a:latin typeface="Times New Roman" panose="02020603050405020304" pitchFamily="18" charset="0"/>
                <a:cs typeface="Times New Roman" panose="02020603050405020304" pitchFamily="18" charset="0"/>
              </a:rPr>
              <a:t>militare</a:t>
            </a:r>
            <a:r>
              <a:rPr lang="en-US" b="1" dirty="0">
                <a:solidFill>
                  <a:srgbClr val="19557D"/>
                </a:solidFill>
                <a:latin typeface="Times New Roman" panose="02020603050405020304" pitchFamily="18" charset="0"/>
                <a:cs typeface="Times New Roman" panose="02020603050405020304" pitchFamily="18" charset="0"/>
              </a:rPr>
              <a:t>. </a:t>
            </a:r>
            <a:endParaRPr lang="en-US" b="1" dirty="0" smtClean="0">
              <a:solidFill>
                <a:srgbClr val="19557D"/>
              </a:solidFill>
              <a:latin typeface="Times New Roman" panose="02020603050405020304" pitchFamily="18" charset="0"/>
              <a:cs typeface="Times New Roman" panose="02020603050405020304" pitchFamily="18" charset="0"/>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9823" r="29823"/>
          <a:stretch>
            <a:fillRect/>
          </a:stretch>
        </p:blipFill>
        <p:spPr>
          <a:xfrm>
            <a:off x="9588795" y="1723868"/>
            <a:ext cx="2442557" cy="3807502"/>
          </a:xfrm>
          <a:prstGeom prst="rect">
            <a:avLst/>
          </a:prstGeom>
          <a:ln>
            <a:noFill/>
          </a:ln>
          <a:effectLst>
            <a:outerShdw blurRad="190500" algn="tl" rotWithShape="0">
              <a:srgbClr val="000000">
                <a:alpha val="70000"/>
              </a:srgbClr>
            </a:outerShdw>
          </a:effectLst>
        </p:spPr>
      </p:pic>
      <p:sp>
        <p:nvSpPr>
          <p:cNvPr id="4" name="Текст 3"/>
          <p:cNvSpPr>
            <a:spLocks noGrp="1"/>
          </p:cNvSpPr>
          <p:nvPr>
            <p:ph type="body" sz="half" idx="2"/>
          </p:nvPr>
        </p:nvSpPr>
        <p:spPr>
          <a:xfrm>
            <a:off x="1295398" y="984252"/>
            <a:ext cx="8148405" cy="5793697"/>
          </a:xfrm>
        </p:spPr>
        <p:txBody>
          <a:bodyPr>
            <a:noAutofit/>
          </a:bodyPr>
          <a:lstStyle/>
          <a:p>
            <a:r>
              <a:rPr lang="ro-RO" sz="2000" dirty="0" smtClean="0">
                <a:latin typeface="Times New Roman" panose="02020603050405020304" pitchFamily="18" charset="0"/>
                <a:cs typeface="Times New Roman" panose="02020603050405020304" pitchFamily="18" charset="0"/>
              </a:rPr>
              <a:t>Vezi schema atașata in Word</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816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1441" y="80051"/>
            <a:ext cx="7450113" cy="904201"/>
          </a:xfrm>
        </p:spPr>
        <p:txBody>
          <a:bodyPr>
            <a:noAutofit/>
          </a:bodyPr>
          <a:lstStyle/>
          <a:p>
            <a:r>
              <a:rPr lang="ro-RO" b="1" dirty="0">
                <a:latin typeface="Times New Roman" panose="02020603050405020304" pitchFamily="18" charset="0"/>
                <a:cs typeface="Times New Roman" panose="02020603050405020304" pitchFamily="18" charset="0"/>
              </a:rPr>
              <a:t/>
            </a:r>
            <a:br>
              <a:rPr lang="ro-RO" b="1" dirty="0">
                <a:latin typeface="Times New Roman" panose="02020603050405020304" pitchFamily="18" charset="0"/>
                <a:cs typeface="Times New Roman" panose="02020603050405020304" pitchFamily="18" charset="0"/>
              </a:rPr>
            </a:br>
            <a:r>
              <a:rPr lang="ro-RO" b="1" dirty="0">
                <a:latin typeface="Times New Roman" panose="02020603050405020304" pitchFamily="18" charset="0"/>
                <a:cs typeface="Times New Roman" panose="02020603050405020304" pitchFamily="18" charset="0"/>
              </a:rPr>
              <a:t>4.Conflicte militare, părți externe implicate </a:t>
            </a:r>
            <a:br>
              <a:rPr lang="ro-RO" b="1" dirty="0">
                <a:latin typeface="Times New Roman" panose="02020603050405020304" pitchFamily="18" charset="0"/>
                <a:cs typeface="Times New Roman" panose="02020603050405020304" pitchFamily="18" charset="0"/>
              </a:rPr>
            </a:br>
            <a:r>
              <a:rPr lang="ro-RO" b="1" dirty="0">
                <a:latin typeface="Times New Roman" panose="02020603050405020304" pitchFamily="18" charset="0"/>
                <a:cs typeface="Times New Roman" panose="02020603050405020304" pitchFamily="18" charset="0"/>
              </a:rPr>
              <a:t>Siria</a:t>
            </a:r>
            <a:endParaRPr lang="ru-RU" b="1" dirty="0">
              <a:latin typeface="Times New Roman" panose="02020603050405020304" pitchFamily="18" charset="0"/>
              <a:cs typeface="Times New Roman" panose="02020603050405020304" pitchFamily="18" charset="0"/>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9823" r="29823"/>
          <a:stretch>
            <a:fillRect/>
          </a:stretch>
        </p:blipFill>
        <p:spPr>
          <a:xfrm>
            <a:off x="9588795" y="1723868"/>
            <a:ext cx="2442557" cy="3807502"/>
          </a:xfrm>
          <a:prstGeom prst="rect">
            <a:avLst/>
          </a:prstGeom>
          <a:ln>
            <a:noFill/>
          </a:ln>
          <a:effectLst>
            <a:outerShdw blurRad="190500" algn="tl" rotWithShape="0">
              <a:srgbClr val="000000">
                <a:alpha val="70000"/>
              </a:srgbClr>
            </a:outerShdw>
          </a:effectLst>
        </p:spPr>
      </p:pic>
      <p:sp>
        <p:nvSpPr>
          <p:cNvPr id="4" name="Текст 3"/>
          <p:cNvSpPr>
            <a:spLocks noGrp="1"/>
          </p:cNvSpPr>
          <p:nvPr>
            <p:ph type="body" sz="half" idx="2"/>
          </p:nvPr>
        </p:nvSpPr>
        <p:spPr>
          <a:xfrm>
            <a:off x="1295398" y="984252"/>
            <a:ext cx="8148405" cy="5793697"/>
          </a:xfrm>
        </p:spPr>
        <p:txBody>
          <a:bodyPr>
            <a:noAutofit/>
          </a:bodyPr>
          <a:lstStyle/>
          <a:p>
            <a:r>
              <a:rPr lang="ro-RO" sz="2000" b="1" dirty="0" err="1">
                <a:latin typeface="Times New Roman" panose="02020603050405020304" pitchFamily="18" charset="0"/>
                <a:cs typeface="Times New Roman" panose="02020603050405020304" pitchFamily="18" charset="0"/>
              </a:rPr>
              <a:t>Părţi</a:t>
            </a:r>
            <a:r>
              <a:rPr lang="ro-RO" sz="2000" b="1" dirty="0">
                <a:latin typeface="Times New Roman" panose="02020603050405020304" pitchFamily="18" charset="0"/>
                <a:cs typeface="Times New Roman" panose="02020603050405020304" pitchFamily="18" charset="0"/>
              </a:rPr>
              <a:t> implicate</a:t>
            </a:r>
            <a:r>
              <a:rPr lang="ro-RO" sz="2000" dirty="0">
                <a:latin typeface="Times New Roman" panose="02020603050405020304" pitchFamily="18" charset="0"/>
                <a:cs typeface="Times New Roman" panose="02020603050405020304" pitchFamily="18" charset="0"/>
              </a:rPr>
              <a:t>: proguvernamentali - Armata şi </a:t>
            </a:r>
            <a:r>
              <a:rPr lang="ro-RO" sz="2000" dirty="0" err="1">
                <a:latin typeface="Times New Roman" panose="02020603050405020304" pitchFamily="18" charset="0"/>
                <a:cs typeface="Times New Roman" panose="02020603050405020304" pitchFamily="18" charset="0"/>
              </a:rPr>
              <a:t>rezistenţa</a:t>
            </a:r>
            <a:r>
              <a:rPr lang="ro-RO" sz="2000" dirty="0">
                <a:latin typeface="Times New Roman" panose="02020603050405020304" pitchFamily="18" charset="0"/>
                <a:cs typeface="Times New Roman" panose="02020603050405020304" pitchFamily="18" charset="0"/>
              </a:rPr>
              <a:t> siriană, care cuprinde mai multe grupări: al-</a:t>
            </a:r>
            <a:r>
              <a:rPr lang="ro-RO" sz="2000" dirty="0" err="1">
                <a:latin typeface="Times New Roman" panose="02020603050405020304" pitchFamily="18" charset="0"/>
                <a:cs typeface="Times New Roman" panose="02020603050405020304" pitchFamily="18" charset="0"/>
              </a:rPr>
              <a:t>Muqawamah</a:t>
            </a:r>
            <a:r>
              <a:rPr lang="ro-RO" sz="2000" dirty="0">
                <a:latin typeface="Times New Roman" panose="02020603050405020304" pitchFamily="18" charset="0"/>
                <a:cs typeface="Times New Roman" panose="02020603050405020304" pitchFamily="18" charset="0"/>
              </a:rPr>
              <a:t> al-</a:t>
            </a:r>
            <a:r>
              <a:rPr lang="ro-RO" sz="2000" dirty="0" err="1">
                <a:latin typeface="Times New Roman" panose="02020603050405020304" pitchFamily="18" charset="0"/>
                <a:cs typeface="Times New Roman" panose="02020603050405020304" pitchFamily="18" charset="0"/>
              </a:rPr>
              <a:t>Suriyah</a:t>
            </a:r>
            <a:r>
              <a:rPr lang="ro-RO" sz="2000" dirty="0">
                <a:latin typeface="Times New Roman" panose="02020603050405020304" pitchFamily="18" charset="0"/>
                <a:cs typeface="Times New Roman" panose="02020603050405020304" pitchFamily="18" charset="0"/>
              </a:rPr>
              <a:t>, al-</a:t>
            </a:r>
            <a:r>
              <a:rPr lang="ro-RO" sz="2000" dirty="0" err="1">
                <a:latin typeface="Times New Roman" panose="02020603050405020304" pitchFamily="18" charset="0"/>
                <a:cs typeface="Times New Roman" panose="02020603050405020304" pitchFamily="18" charset="0"/>
              </a:rPr>
              <a:t>Lijan</a:t>
            </a:r>
            <a:r>
              <a:rPr lang="ro-RO" sz="2000" dirty="0">
                <a:latin typeface="Times New Roman" panose="02020603050405020304" pitchFamily="18" charset="0"/>
                <a:cs typeface="Times New Roman" panose="02020603050405020304" pitchFamily="18" charset="0"/>
              </a:rPr>
              <a:t> al-</a:t>
            </a:r>
            <a:r>
              <a:rPr lang="ro-RO" sz="2000" dirty="0" err="1">
                <a:latin typeface="Times New Roman" panose="02020603050405020304" pitchFamily="18" charset="0"/>
                <a:cs typeface="Times New Roman" panose="02020603050405020304" pitchFamily="18" charset="0"/>
              </a:rPr>
              <a:t>Sha’biyah</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Hezbollah</a:t>
            </a:r>
            <a:r>
              <a:rPr lang="ro-RO" sz="2000" dirty="0">
                <a:latin typeface="Times New Roman" panose="02020603050405020304" pitchFamily="18" charset="0"/>
                <a:cs typeface="Times New Roman" panose="02020603050405020304" pitchFamily="18" charset="0"/>
              </a:rPr>
              <a:t> (luptători pro-Assad din Liban), </a:t>
            </a:r>
            <a:r>
              <a:rPr lang="ro-RO" sz="2000" dirty="0" err="1">
                <a:latin typeface="Times New Roman" panose="02020603050405020304" pitchFamily="18" charset="0"/>
                <a:cs typeface="Times New Roman" panose="02020603050405020304" pitchFamily="18" charset="0"/>
              </a:rPr>
              <a:t>Shabiha</a:t>
            </a:r>
            <a:r>
              <a:rPr lang="ro-RO" sz="2000" dirty="0">
                <a:latin typeface="Times New Roman" panose="02020603050405020304" pitchFamily="18" charset="0"/>
                <a:cs typeface="Times New Roman" panose="02020603050405020304" pitchFamily="18" charset="0"/>
              </a:rPr>
              <a:t>, Armata pentru Apărare Naţională (</a:t>
            </a:r>
            <a:r>
              <a:rPr lang="ro-RO" sz="2000" dirty="0" err="1">
                <a:latin typeface="Times New Roman" panose="02020603050405020304" pitchFamily="18" charset="0"/>
                <a:cs typeface="Times New Roman" panose="02020603050405020304" pitchFamily="18" charset="0"/>
              </a:rPr>
              <a:t>miliţia</a:t>
            </a:r>
            <a:r>
              <a:rPr lang="ro-RO" sz="2000" dirty="0">
                <a:latin typeface="Times New Roman" panose="02020603050405020304" pitchFamily="18" charset="0"/>
                <a:cs typeface="Times New Roman" panose="02020603050405020304" pitchFamily="18" charset="0"/>
              </a:rPr>
              <a:t>);</a:t>
            </a:r>
          </a:p>
          <a:p>
            <a:r>
              <a:rPr lang="ro-RO" sz="2000" dirty="0">
                <a:latin typeface="Times New Roman" panose="02020603050405020304" pitchFamily="18" charset="0"/>
                <a:cs typeface="Times New Roman" panose="02020603050405020304" pitchFamily="18" charset="0"/>
              </a:rPr>
              <a:t>rebeli - foarte multe uniuni şi grupări care s-au format de-a lungul conflictului, printre care: Armata Siriană Liberă, Frontul </a:t>
            </a:r>
            <a:r>
              <a:rPr lang="ro-RO" sz="2000" dirty="0" err="1">
                <a:latin typeface="Times New Roman" panose="02020603050405020304" pitchFamily="18" charset="0"/>
                <a:cs typeface="Times New Roman" panose="02020603050405020304" pitchFamily="18" charset="0"/>
              </a:rPr>
              <a:t>Revoluţionarilor</a:t>
            </a:r>
            <a:r>
              <a:rPr lang="ro-RO" sz="2000" dirty="0">
                <a:latin typeface="Times New Roman" panose="02020603050405020304" pitchFamily="18" charset="0"/>
                <a:cs typeface="Times New Roman" panose="02020603050405020304" pitchFamily="18" charset="0"/>
              </a:rPr>
              <a:t> Sirieni, Frontul Islamic de Eliberare Siriană, Armata Islamului (formată din 50 de grupuri jihadiste armate), Frontul Islamic, Statul Islamic în Irak şi Levant.</a:t>
            </a:r>
          </a:p>
          <a:p>
            <a:r>
              <a:rPr lang="ro-RO" sz="2000" b="1" dirty="0" err="1">
                <a:latin typeface="Times New Roman" panose="02020603050405020304" pitchFamily="18" charset="0"/>
                <a:cs typeface="Times New Roman" panose="02020603050405020304" pitchFamily="18" charset="0"/>
              </a:rPr>
              <a:t>Părţi</a:t>
            </a:r>
            <a:r>
              <a:rPr lang="ro-RO" sz="2000" b="1" dirty="0">
                <a:latin typeface="Times New Roman" panose="02020603050405020304" pitchFamily="18" charset="0"/>
                <a:cs typeface="Times New Roman" panose="02020603050405020304" pitchFamily="18" charset="0"/>
              </a:rPr>
              <a:t> externe implicate:</a:t>
            </a:r>
          </a:p>
          <a:p>
            <a:r>
              <a:rPr lang="ro-RO" sz="2000" dirty="0">
                <a:latin typeface="Times New Roman" panose="02020603050405020304" pitchFamily="18" charset="0"/>
                <a:cs typeface="Times New Roman" panose="02020603050405020304" pitchFamily="18" charset="0"/>
              </a:rPr>
              <a:t>Iran sprijină armata siriană cu ajutoare logistice şi operative. Rusia trimite armament şi efective militare armatei siriene. Coreea de Nord ar fi trimis în repetate rânduri armament şi piese balistice armatei siriene, fără să existe însă confirmări.</a:t>
            </a:r>
          </a:p>
          <a:p>
            <a:r>
              <a:rPr lang="ro-RO" sz="2000" dirty="0">
                <a:latin typeface="Times New Roman" panose="02020603050405020304" pitchFamily="18" charset="0"/>
                <a:cs typeface="Times New Roman" panose="02020603050405020304" pitchFamily="18" charset="0"/>
              </a:rPr>
              <a:t>Statele Unite, Turcia, Qatar, Arabia Saudită şi ţări europene oferă rebelilor sirieni ajutor logistic şi operativ.</a:t>
            </a:r>
          </a:p>
          <a:p>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587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7875" y="149902"/>
            <a:ext cx="2668250" cy="570042"/>
          </a:xfrm>
        </p:spPr>
        <p:txBody>
          <a:bodyPr>
            <a:noAutofit/>
          </a:bodyPr>
          <a:lstStyle/>
          <a:p>
            <a:r>
              <a:rPr lang="ro-RO" sz="3200" b="1" dirty="0">
                <a:latin typeface="Times New Roman" panose="02020603050405020304" pitchFamily="18" charset="0"/>
                <a:cs typeface="Times New Roman" panose="02020603050405020304" pitchFamily="18" charset="0"/>
              </a:rPr>
              <a:t>Ucraina </a:t>
            </a:r>
            <a:endParaRPr lang="ru-RU" sz="3200" b="1" dirty="0">
              <a:latin typeface="Times New Roman" panose="02020603050405020304" pitchFamily="18" charset="0"/>
              <a:cs typeface="Times New Roman" panose="02020603050405020304" pitchFamily="18" charset="0"/>
            </a:endParaRP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29832" r="29832"/>
          <a:stretch>
            <a:fillRect/>
          </a:stretch>
        </p:blipFill>
        <p:spPr>
          <a:xfrm>
            <a:off x="8658983" y="1143000"/>
            <a:ext cx="3280974" cy="4572000"/>
          </a:xfrm>
          <a:prstGeom prst="rect">
            <a:avLst/>
          </a:prstGeom>
          <a:ln>
            <a:noFill/>
          </a:ln>
          <a:effectLst>
            <a:outerShdw blurRad="190500" algn="tl" rotWithShape="0">
              <a:srgbClr val="000000">
                <a:alpha val="70000"/>
              </a:srgbClr>
            </a:outerShdw>
          </a:effectLst>
        </p:spPr>
      </p:pic>
      <p:sp>
        <p:nvSpPr>
          <p:cNvPr id="4" name="Текст 3"/>
          <p:cNvSpPr>
            <a:spLocks noGrp="1"/>
          </p:cNvSpPr>
          <p:nvPr>
            <p:ph type="body" sz="half" idx="2"/>
          </p:nvPr>
        </p:nvSpPr>
        <p:spPr>
          <a:xfrm>
            <a:off x="1310389" y="959367"/>
            <a:ext cx="7174044" cy="5291527"/>
          </a:xfrm>
        </p:spPr>
        <p:txBody>
          <a:bodyPr>
            <a:noAutofit/>
          </a:bodyPr>
          <a:lstStyle/>
          <a:p>
            <a:endParaRPr lang="ro-RO" sz="2000" dirty="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pPr algn="just"/>
            <a:r>
              <a:rPr lang="ro-RO" sz="2000" dirty="0">
                <a:latin typeface="Times New Roman" panose="02020603050405020304" pitchFamily="18" charset="0"/>
                <a:cs typeface="Times New Roman" panose="02020603050405020304" pitchFamily="18" charset="0"/>
              </a:rPr>
              <a:t>Războiul din estul Ucrainei este un conflict armat în </a:t>
            </a:r>
            <a:r>
              <a:rPr lang="ro-RO" sz="2000" dirty="0" err="1">
                <a:latin typeface="Times New Roman" panose="02020603050405020304" pitchFamily="18" charset="0"/>
                <a:cs typeface="Times New Roman" panose="02020603050405020304" pitchFamily="18" charset="0"/>
              </a:rPr>
              <a:t>desfăşurare</a:t>
            </a:r>
            <a:r>
              <a:rPr lang="ro-RO" sz="2000" dirty="0">
                <a:latin typeface="Times New Roman" panose="02020603050405020304" pitchFamily="18" charset="0"/>
                <a:cs typeface="Times New Roman" panose="02020603050405020304" pitchFamily="18" charset="0"/>
              </a:rPr>
              <a:t> în regiunea </a:t>
            </a:r>
            <a:r>
              <a:rPr lang="ro-RO" sz="2000" dirty="0" err="1">
                <a:latin typeface="Times New Roman" panose="02020603050405020304" pitchFamily="18" charset="0"/>
                <a:cs typeface="Times New Roman" panose="02020603050405020304" pitchFamily="18" charset="0"/>
              </a:rPr>
              <a:t>Donbas</a:t>
            </a:r>
            <a:r>
              <a:rPr lang="ro-RO" sz="2000" dirty="0">
                <a:latin typeface="Times New Roman" panose="02020603050405020304" pitchFamily="18" charset="0"/>
                <a:cs typeface="Times New Roman" panose="02020603050405020304" pitchFamily="18" charset="0"/>
              </a:rPr>
              <a:t> a Ucrainei (</a:t>
            </a:r>
            <a:r>
              <a:rPr lang="ro-RO" sz="2000" dirty="0" err="1">
                <a:latin typeface="Times New Roman" panose="02020603050405020304" pitchFamily="18" charset="0"/>
                <a:cs typeface="Times New Roman" panose="02020603050405020304" pitchFamily="18" charset="0"/>
              </a:rPr>
              <a:t>Doneţk</a:t>
            </a:r>
            <a:r>
              <a:rPr lang="ro-RO" sz="2000" dirty="0">
                <a:latin typeface="Times New Roman" panose="02020603050405020304" pitchFamily="18" charset="0"/>
                <a:cs typeface="Times New Roman" panose="02020603050405020304" pitchFamily="18" charset="0"/>
              </a:rPr>
              <a:t> şi </a:t>
            </a:r>
            <a:r>
              <a:rPr lang="ro-RO" sz="2000" dirty="0" err="1">
                <a:latin typeface="Times New Roman" panose="02020603050405020304" pitchFamily="18" charset="0"/>
                <a:cs typeface="Times New Roman" panose="02020603050405020304" pitchFamily="18" charset="0"/>
              </a:rPr>
              <a:t>Lugansk</a:t>
            </a:r>
            <a:r>
              <a:rPr lang="ro-RO" sz="2000" dirty="0">
                <a:latin typeface="Times New Roman" panose="02020603050405020304" pitchFamily="18" charset="0"/>
                <a:cs typeface="Times New Roman" panose="02020603050405020304" pitchFamily="18" charset="0"/>
              </a:rPr>
              <a:t>). După </a:t>
            </a:r>
            <a:r>
              <a:rPr lang="ro-RO" sz="2000" dirty="0" err="1">
                <a:latin typeface="Times New Roman" panose="02020603050405020304" pitchFamily="18" charset="0"/>
                <a:cs typeface="Times New Roman" panose="02020603050405020304" pitchFamily="18" charset="0"/>
              </a:rPr>
              <a:t>revoluţia</a:t>
            </a:r>
            <a:r>
              <a:rPr lang="ro-RO" sz="2000" dirty="0">
                <a:latin typeface="Times New Roman" panose="02020603050405020304" pitchFamily="18" charset="0"/>
                <a:cs typeface="Times New Roman" panose="02020603050405020304" pitchFamily="18" charset="0"/>
              </a:rPr>
              <a:t> din februarie 2014 şi </a:t>
            </a:r>
            <a:r>
              <a:rPr lang="ro-RO" sz="2000" dirty="0" err="1">
                <a:latin typeface="Times New Roman" panose="02020603050405020304" pitchFamily="18" charset="0"/>
                <a:cs typeface="Times New Roman" panose="02020603050405020304" pitchFamily="18" charset="0"/>
              </a:rPr>
              <a:t>mişcarea</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Euromaidan</a:t>
            </a:r>
            <a:r>
              <a:rPr lang="ro-RO" sz="2000" dirty="0">
                <a:latin typeface="Times New Roman" panose="02020603050405020304" pitchFamily="18" charset="0"/>
                <a:cs typeface="Times New Roman" panose="02020603050405020304" pitchFamily="18" charset="0"/>
              </a:rPr>
              <a:t>, care s-au încheiat cu înlăturarea de la putere a </a:t>
            </a:r>
            <a:r>
              <a:rPr lang="ro-RO" sz="2000" dirty="0" err="1">
                <a:latin typeface="Times New Roman" panose="02020603050405020304" pitchFamily="18" charset="0"/>
                <a:cs typeface="Times New Roman" panose="02020603050405020304" pitchFamily="18" charset="0"/>
              </a:rPr>
              <a:t>preşedintelui</a:t>
            </a:r>
            <a:r>
              <a:rPr lang="ro-RO" sz="2000" dirty="0">
                <a:latin typeface="Times New Roman" panose="02020603050405020304" pitchFamily="18" charset="0"/>
                <a:cs typeface="Times New Roman" panose="02020603050405020304" pitchFamily="18" charset="0"/>
              </a:rPr>
              <a:t> Viktor Ianukovici, şi după anexarea </a:t>
            </a:r>
            <a:r>
              <a:rPr lang="ro-RO" sz="2000" dirty="0" err="1">
                <a:latin typeface="Times New Roman" panose="02020603050405020304" pitchFamily="18" charset="0"/>
                <a:cs typeface="Times New Roman" panose="02020603050405020304" pitchFamily="18" charset="0"/>
              </a:rPr>
              <a:t>Crimeei</a:t>
            </a:r>
            <a:r>
              <a:rPr lang="ro-RO" sz="2000" dirty="0">
                <a:latin typeface="Times New Roman" panose="02020603050405020304" pitchFamily="18" charset="0"/>
                <a:cs typeface="Times New Roman" panose="02020603050405020304" pitchFamily="18" charset="0"/>
              </a:rPr>
              <a:t> de către Rusia, </a:t>
            </a:r>
            <a:r>
              <a:rPr lang="ro-RO" sz="2000" dirty="0" err="1">
                <a:latin typeface="Times New Roman" panose="02020603050405020304" pitchFamily="18" charset="0"/>
                <a:cs typeface="Times New Roman" panose="02020603050405020304" pitchFamily="18" charset="0"/>
              </a:rPr>
              <a:t>proruşii</a:t>
            </a:r>
            <a:r>
              <a:rPr lang="ro-RO" sz="2000" dirty="0">
                <a:latin typeface="Times New Roman" panose="02020603050405020304" pitchFamily="18" charset="0"/>
                <a:cs typeface="Times New Roman" panose="02020603050405020304" pitchFamily="18" charset="0"/>
              </a:rPr>
              <a:t> şi grupările antiguvernamentale au început </a:t>
            </a:r>
            <a:r>
              <a:rPr lang="ro-RO" sz="2000" dirty="0" err="1">
                <a:latin typeface="Times New Roman" panose="02020603050405020304" pitchFamily="18" charset="0"/>
                <a:cs typeface="Times New Roman" panose="02020603050405020304" pitchFamily="18" charset="0"/>
              </a:rPr>
              <a:t>demonstraţii</a:t>
            </a:r>
            <a:r>
              <a:rPr lang="ro-RO" sz="2000" dirty="0">
                <a:latin typeface="Times New Roman" panose="02020603050405020304" pitchFamily="18" charset="0"/>
                <a:cs typeface="Times New Roman" panose="02020603050405020304" pitchFamily="18" charset="0"/>
              </a:rPr>
              <a:t> în estul </a:t>
            </a:r>
            <a:r>
              <a:rPr lang="ro-RO" sz="2000" dirty="0" err="1">
                <a:latin typeface="Times New Roman" panose="02020603050405020304" pitchFamily="18" charset="0"/>
                <a:cs typeface="Times New Roman" panose="02020603050405020304" pitchFamily="18" charset="0"/>
              </a:rPr>
              <a:t>ţării</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Demonstraţiile</a:t>
            </a:r>
            <a:r>
              <a:rPr lang="ro-RO" sz="2000" dirty="0">
                <a:latin typeface="Times New Roman" panose="02020603050405020304" pitchFamily="18" charset="0"/>
                <a:cs typeface="Times New Roman" panose="02020603050405020304" pitchFamily="18" charset="0"/>
              </a:rPr>
              <a:t> au escaladat într-un conflict armat între </a:t>
            </a:r>
            <a:r>
              <a:rPr lang="ro-RO" sz="2000" dirty="0" err="1">
                <a:latin typeface="Times New Roman" panose="02020603050405020304" pitchFamily="18" charset="0"/>
                <a:cs typeface="Times New Roman" panose="02020603050405020304" pitchFamily="18" charset="0"/>
              </a:rPr>
              <a:t>forţele</a:t>
            </a:r>
            <a:r>
              <a:rPr lang="ro-RO" sz="2000" dirty="0">
                <a:latin typeface="Times New Roman" panose="02020603050405020304" pitchFamily="18" charset="0"/>
                <a:cs typeface="Times New Roman" panose="02020603050405020304" pitchFamily="18" charset="0"/>
              </a:rPr>
              <a:t> separatiste ale autoproclamatelor Republici Populare </a:t>
            </a:r>
            <a:r>
              <a:rPr lang="ro-RO" sz="2000" dirty="0" err="1">
                <a:latin typeface="Times New Roman" panose="02020603050405020304" pitchFamily="18" charset="0"/>
                <a:cs typeface="Times New Roman" panose="02020603050405020304" pitchFamily="18" charset="0"/>
              </a:rPr>
              <a:t>Doneţk</a:t>
            </a:r>
            <a:r>
              <a:rPr lang="ro-RO" sz="2000" dirty="0">
                <a:latin typeface="Times New Roman" panose="02020603050405020304" pitchFamily="18" charset="0"/>
                <a:cs typeface="Times New Roman" panose="02020603050405020304" pitchFamily="18" charset="0"/>
              </a:rPr>
              <a:t> şi </a:t>
            </a:r>
            <a:r>
              <a:rPr lang="ro-RO" sz="2000" dirty="0" err="1">
                <a:latin typeface="Times New Roman" panose="02020603050405020304" pitchFamily="18" charset="0"/>
                <a:cs typeface="Times New Roman" panose="02020603050405020304" pitchFamily="18" charset="0"/>
              </a:rPr>
              <a:t>Lugansk</a:t>
            </a:r>
            <a:r>
              <a:rPr lang="ro-RO" sz="2000" dirty="0">
                <a:latin typeface="Times New Roman" panose="02020603050405020304" pitchFamily="18" charset="0"/>
                <a:cs typeface="Times New Roman" panose="02020603050405020304" pitchFamily="18" charset="0"/>
              </a:rPr>
              <a:t> şi guvernul ucrainean.</a:t>
            </a:r>
          </a:p>
          <a:p>
            <a:pPr algn="just"/>
            <a:endParaRPr lang="ro-RO" sz="2000" dirty="0">
              <a:latin typeface="Times New Roman" panose="02020603050405020304" pitchFamily="18" charset="0"/>
              <a:cs typeface="Times New Roman" panose="02020603050405020304" pitchFamily="18" charset="0"/>
            </a:endParaRPr>
          </a:p>
          <a:p>
            <a:pPr algn="just"/>
            <a:r>
              <a:rPr lang="ro-RO" sz="2000" b="1" dirty="0">
                <a:latin typeface="Times New Roman" panose="02020603050405020304" pitchFamily="18" charset="0"/>
                <a:cs typeface="Times New Roman" panose="02020603050405020304" pitchFamily="18" charset="0"/>
              </a:rPr>
              <a:t>Interesele Rusiei: </a:t>
            </a:r>
            <a:r>
              <a:rPr lang="ro-RO" sz="2000" dirty="0">
                <a:latin typeface="Times New Roman" panose="02020603050405020304" pitchFamily="18" charset="0"/>
                <a:cs typeface="Times New Roman" panose="02020603050405020304" pitchFamily="18" charset="0"/>
              </a:rPr>
              <a:t>Rusia trimite în Ucraina personal militar şi artilerie sub forma de convoi umanitar</a:t>
            </a:r>
            <a:r>
              <a:rPr lang="ro-RO" sz="2000" b="1"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Rusia </a:t>
            </a:r>
            <a:r>
              <a:rPr lang="ro-RO" sz="2000" dirty="0" err="1">
                <a:latin typeface="Times New Roman" panose="02020603050405020304" pitchFamily="18" charset="0"/>
                <a:cs typeface="Times New Roman" panose="02020603050405020304" pitchFamily="18" charset="0"/>
              </a:rPr>
              <a:t>doreşte</a:t>
            </a:r>
            <a:r>
              <a:rPr lang="ro-RO" sz="2000" dirty="0">
                <a:latin typeface="Times New Roman" panose="02020603050405020304" pitchFamily="18" charset="0"/>
                <a:cs typeface="Times New Roman" panose="02020603050405020304" pitchFamily="18" charset="0"/>
              </a:rPr>
              <a:t> </a:t>
            </a:r>
            <a:r>
              <a:rPr lang="ro-RO" sz="2000" dirty="0" err="1">
                <a:latin typeface="Times New Roman" panose="02020603050405020304" pitchFamily="18" charset="0"/>
                <a:cs typeface="Times New Roman" panose="02020603050405020304" pitchFamily="18" charset="0"/>
              </a:rPr>
              <a:t>menţinerea</a:t>
            </a:r>
            <a:r>
              <a:rPr lang="ro-RO" sz="2000" dirty="0">
                <a:latin typeface="Times New Roman" panose="02020603050405020304" pitchFamily="18" charset="0"/>
                <a:cs typeface="Times New Roman" panose="02020603050405020304" pitchFamily="18" charset="0"/>
              </a:rPr>
              <a:t> Ucrainei în sfera sa de </a:t>
            </a:r>
            <a:r>
              <a:rPr lang="ro-RO" sz="2000" dirty="0" err="1">
                <a:latin typeface="Times New Roman" panose="02020603050405020304" pitchFamily="18" charset="0"/>
                <a:cs typeface="Times New Roman" panose="02020603050405020304" pitchFamily="18" charset="0"/>
              </a:rPr>
              <a:t>influenţă</a:t>
            </a:r>
            <a:r>
              <a:rPr lang="ro-RO" sz="2000" dirty="0">
                <a:latin typeface="Times New Roman" panose="02020603050405020304" pitchFamily="18" charset="0"/>
                <a:cs typeface="Times New Roman" panose="02020603050405020304" pitchFamily="18" charset="0"/>
              </a:rPr>
              <a:t> mai ales pentru a preveni aderarea Ucrainei la NATO sau aprofundarea </a:t>
            </a:r>
            <a:r>
              <a:rPr lang="ro-RO" sz="2000" dirty="0" err="1">
                <a:latin typeface="Times New Roman" panose="02020603050405020304" pitchFamily="18" charset="0"/>
                <a:cs typeface="Times New Roman" panose="02020603050405020304" pitchFamily="18" charset="0"/>
              </a:rPr>
              <a:t>relaţiilor</a:t>
            </a:r>
            <a:r>
              <a:rPr lang="ro-RO" sz="2000" dirty="0">
                <a:latin typeface="Times New Roman" panose="02020603050405020304" pitchFamily="18" charset="0"/>
                <a:cs typeface="Times New Roman" panose="02020603050405020304" pitchFamily="18" charset="0"/>
              </a:rPr>
              <a:t> cu UE.</a:t>
            </a:r>
          </a:p>
          <a:p>
            <a:pPr algn="just"/>
            <a:endParaRPr lang="ro-RO" sz="2000" dirty="0">
              <a:latin typeface="Times New Roman" panose="02020603050405020304" pitchFamily="18" charset="0"/>
              <a:cs typeface="Times New Roman" panose="02020603050405020304" pitchFamily="18" charset="0"/>
            </a:endParaRPr>
          </a:p>
          <a:p>
            <a:pPr algn="just"/>
            <a:endParaRPr lang="ro-RO" sz="2000" b="1" dirty="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360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8489" y="235678"/>
            <a:ext cx="10008773" cy="2057817"/>
          </a:xfrm>
          <a:solidFill>
            <a:srgbClr val="2171A7"/>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t" anchorCtr="0">
            <a:normAutofit/>
          </a:bodyPr>
          <a:lstStyle/>
          <a:p>
            <a:pPr algn="l"/>
            <a:r>
              <a:rPr lang="ro-RO" sz="2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Interesele</a:t>
            </a:r>
            <a:r>
              <a:rPr lang="en-US" sz="2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2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UE</a:t>
            </a:r>
            <a:r>
              <a:rPr lang="ru-RU"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o-RO"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o-RO"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 termen scurt, UE a pus la dispoziţia Kievului 1,6 miliarde de euro. UE urmăreşte stabilitate, evitarea unor conflicte la frontiere şi a unui posibil val masiv de refugiați. Un faliment al statului ucrainean ar avea drept urmare şi un val imens de refugiaţi, care ar împovăra ţările vecine, precum P</a:t>
            </a:r>
            <a:r>
              <a:rPr lang="it-IT"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olonia, </a:t>
            </a:r>
            <a:r>
              <a:rPr lang="ro-RO"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it-IT"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lovacia, Un</a:t>
            </a:r>
            <a:r>
              <a:rPr lang="ro-RO"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r>
              <a:rPr lang="it-IT"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aria şi România</a:t>
            </a:r>
            <a:r>
              <a:rPr lang="ro-RO"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0008" y="3192908"/>
            <a:ext cx="4374114" cy="2957226"/>
          </a:xfrm>
          <a:prstGeom prst="rect">
            <a:avLst/>
          </a:prstGeom>
          <a:ln>
            <a:noFill/>
          </a:ln>
          <a:effectLst>
            <a:outerShdw blurRad="190500" algn="tl" rotWithShape="0">
              <a:srgbClr val="000000">
                <a:alpha val="70000"/>
              </a:srgbClr>
            </a:outerShdw>
          </a:effectLst>
        </p:spPr>
      </p:pic>
      <p:sp>
        <p:nvSpPr>
          <p:cNvPr id="6" name="Rectangle 1"/>
          <p:cNvSpPr>
            <a:spLocks noChangeArrowheads="1"/>
          </p:cNvSpPr>
          <p:nvPr/>
        </p:nvSpPr>
        <p:spPr bwMode="auto">
          <a:xfrm>
            <a:off x="0" y="0"/>
            <a:ext cx="0" cy="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600" b="0" i="1" u="none" strike="noStrike" cap="none" normalizeH="0" baseline="0">
                <a:ln>
                  <a:noFill/>
                </a:ln>
                <a:solidFill>
                  <a:srgbClr val="000000"/>
                </a:solidFill>
                <a:effectLst/>
                <a:latin typeface="ff0"/>
              </a:rPr>
              <a:t>&lt;nteresele 9U(</a:t>
            </a:r>
            <a:endParaRPr kumimoji="0" lang="ru-RU" altLang="ru-RU" sz="1200" b="0" i="0" u="none" strike="noStrike" cap="none" normalizeH="0" baseline="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700" b="0" i="1" u="none" strike="noStrike" cap="none" normalizeH="0" baseline="0">
                <a:ln>
                  <a:noFill/>
                </a:ln>
                <a:solidFill>
                  <a:srgbClr val="000000"/>
                </a:solidFill>
                <a:effectLst/>
                <a:latin typeface="ff3"/>
              </a:rPr>
              <a:t> -UA doresc să&amp;şi etindă influenţa, pieţele şi capitalulîn Ucraina</a:t>
            </a:r>
            <a:endParaRPr kumimoji="0" lang="ru-RU" altLang="ru-RU" sz="1200" b="0" i="0" u="none" strike="noStrike" cap="none" normalizeH="0" baseline="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5100" b="0" i="1" u="none" strike="noStrike" cap="none" normalizeH="0" baseline="0">
                <a:ln>
                  <a:noFill/>
                </a:ln>
                <a:solidFill>
                  <a:srgbClr val="000000"/>
                </a:solidFill>
                <a:effectLst/>
                <a:latin typeface="ff3"/>
              </a:rPr>
              <a:t>!*</a:t>
            </a:r>
            <a:endParaRPr kumimoji="0" lang="ru-RU" altLang="ru-RU" sz="1200" b="0" i="0" u="none" strike="noStrike" cap="none" normalizeH="0" baseline="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700" b="0" i="1" u="none" strike="noStrike" cap="none" normalizeH="0" baseline="0">
                <a:ln>
                  <a:noFill/>
                </a:ln>
                <a:solidFill>
                  <a:srgbClr val="000000"/>
                </a:solidFill>
                <a:effectLst/>
                <a:latin typeface="ff3"/>
              </a:rPr>
              <a:t>. Ucraina oferă bo$ate resurse minerale, cărbune, petrol şi c%iar $aze naturale. &gt;nteresele economice şi etinderea influenţei -UA în Ucraina</a:t>
            </a:r>
            <a:endParaRPr kumimoji="0" lang="ru-RU" altLang="ru-RU" sz="1200" b="0" i="0" u="none" strike="noStrike" cap="none" normalizeH="0" baseline="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500" b="0" i="0" u="none" strike="noStrike" cap="none" normalizeH="0" baseline="0">
                <a:ln>
                  <a:noFill/>
                </a:ln>
                <a:solidFill>
                  <a:srgbClr val="000000"/>
                </a:solidFill>
                <a:effectLst/>
                <a:latin typeface="ff4"/>
              </a:rPr>
              <a:t>13</a:t>
            </a:r>
            <a:endParaRPr kumimoji="0" lang="ru-RU" altLang="ru-RU" sz="1200" b="0" i="0" u="none" strike="noStrike" cap="none" normalizeH="0" baseline="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300" b="0" i="1" u="none" strike="noStrike" cap="none" normalizeH="0" baseline="0">
                <a:ln>
                  <a:noFill/>
                </a:ln>
                <a:solidFill>
                  <a:srgbClr val="000000"/>
                </a:solidFill>
                <a:effectLst/>
                <a:latin typeface="ff3"/>
              </a:rPr>
              <a:t> </a:t>
            </a:r>
            <a:endParaRPr kumimoji="0" lang="ru-RU" altLang="ru-RU" sz="1200" b="0" i="0" u="none" strike="noStrike" cap="none" normalizeH="0" baseline="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100" b="0" i="1" u="none" strike="noStrike" cap="none" normalizeH="0" baseline="0">
                <a:ln>
                  <a:noFill/>
                </a:ln>
                <a:solidFill>
                  <a:srgbClr val="000000"/>
                </a:solidFill>
                <a:effectLst/>
                <a:latin typeface="ff0"/>
              </a:rPr>
              <a:t> &lt;"idem</a:t>
            </a:r>
            <a:endParaRPr kumimoji="0" lang="ru-RU" altLang="ru-RU" sz="1200" b="0" i="0" u="none" strike="noStrike" cap="none" normalizeH="0" baseline="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300" b="0" i="1" u="none" strike="noStrike" cap="none" normalizeH="0" baseline="0">
                <a:ln>
                  <a:noFill/>
                </a:ln>
                <a:solidFill>
                  <a:srgbClr val="000000"/>
                </a:solidFill>
                <a:effectLst/>
                <a:latin typeface="ff3"/>
              </a:rPr>
              <a:t>.</a:t>
            </a:r>
            <a:endParaRPr kumimoji="0" lang="ru-RU" altLang="ru-RU" sz="1200" b="0" i="0" u="none" strike="noStrike" cap="none" normalizeH="0" baseline="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5000" b="0" i="1" u="none" strike="noStrike" cap="none" normalizeH="0" baseline="0">
                <a:ln>
                  <a:noFill/>
                </a:ln>
                <a:solidFill>
                  <a:srgbClr val="000000"/>
                </a:solidFill>
                <a:effectLst/>
                <a:latin typeface="ff3"/>
              </a:rPr>
              <a:t>! " ##</a:t>
            </a:r>
            <a:endParaRPr kumimoji="0" lang="ru-RU" altLang="ru-RU" sz="1200" b="0" i="0" u="none" strike="noStrike" cap="none" normalizeH="0" baseline="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Roboto"/>
              </a:rPr>
              <a:t>  </a:t>
            </a:r>
            <a:r>
              <a:rPr kumimoji="0" lang="ru-RU" altLang="ru-RU" sz="300" b="0" i="0" u="none" strike="noStrike" cap="none" normalizeH="0" baseline="0">
                <a:ln>
                  <a:noFill/>
                </a:ln>
                <a:solidFill>
                  <a:srgbClr val="000000"/>
                </a:solidFill>
                <a:effectLst/>
                <a:latin typeface="Roboto"/>
              </a:rPr>
              <a:t> </a:t>
            </a:r>
            <a:r>
              <a:rPr kumimoji="0" lang="ru-RU" altLang="ru-RU" sz="1200" b="0" i="0" u="none" strike="noStrike" cap="none" normalizeH="0" baseline="0">
                <a:ln>
                  <a:noFill/>
                </a:ln>
                <a:solidFill>
                  <a:srgbClr val="000000"/>
                </a:solidFill>
                <a:effectLst/>
                <a:latin typeface="Roboto"/>
              </a:rPr>
              <a:t>                                    </a:t>
            </a:r>
            <a:endParaRPr kumimoji="0" lang="ru-RU" altLang="ru-RU"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Robot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700" b="0" i="1" u="none" strike="noStrike" cap="none" normalizeH="0" baseline="0">
                <a:ln>
                  <a:noFill/>
                </a:ln>
                <a:solidFill>
                  <a:srgbClr val="000000"/>
                </a:solidFill>
                <a:effectLst/>
                <a:latin typeface="ff3"/>
              </a:rPr>
              <a:t>sunt le$itime, dar infiltrarea de a$enţi secreţi şi mercenari în acest stat înscopul insti$ării dezacordului nu sunt corecte politic.</a:t>
            </a:r>
            <a:endParaRPr kumimoji="0" lang="ru-RU" altLang="ru-RU" sz="1200" b="0" i="0" u="none" strike="noStrike" cap="none" normalizeH="0" baseline="0">
              <a:ln>
                <a:noFill/>
              </a:ln>
              <a:solidFill>
                <a:srgbClr val="000000"/>
              </a:solidFill>
              <a:effectLst/>
              <a:latin typeface="Roboto"/>
            </a:endParaRPr>
          </a:p>
        </p:txBody>
      </p:sp>
      <p:sp>
        <p:nvSpPr>
          <p:cNvPr id="7" name="Заголовок 1">
            <a:extLst>
              <a:ext uri="{FF2B5EF4-FFF2-40B4-BE49-F238E27FC236}">
                <a16:creationId xmlns="" xmlns:a16="http://schemas.microsoft.com/office/drawing/2014/main" id="{AE6D121E-8D93-407A-89AC-D8FF370CB2AD}"/>
              </a:ext>
            </a:extLst>
          </p:cNvPr>
          <p:cNvSpPr txBox="1">
            <a:spLocks/>
          </p:cNvSpPr>
          <p:nvPr/>
        </p:nvSpPr>
        <p:spPr>
          <a:xfrm>
            <a:off x="1788489" y="3146612"/>
            <a:ext cx="5526712" cy="3089296"/>
          </a:xfrm>
          <a:prstGeom prst="rect">
            <a:avLst/>
          </a:prstGeom>
          <a:solidFill>
            <a:srgbClr val="2171A7"/>
          </a:solidFill>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t" anchorCtr="0">
            <a:normAutofit/>
          </a:bodyPr>
          <a:lstStyle>
            <a:lvl1pPr algn="ctr" defTabSz="457200" rtl="0" eaLnBrk="1" latinLnBrk="0" hangingPunct="1">
              <a:spcBef>
                <a:spcPct val="0"/>
              </a:spcBef>
              <a:buNone/>
              <a:defRPr sz="2400" b="0" kern="1200" cap="none">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l"/>
            <a:r>
              <a:rPr lang="ro-RO" sz="21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Interesele SUA</a:t>
            </a:r>
            <a:r>
              <a:rPr lang="ro-RO" sz="21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p>
          <a:p>
            <a:pPr algn="l"/>
            <a:endParaRPr lang="ro-RO" sz="21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ro-RO" sz="21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SUA doresc să-şi extindă influenţa, pieţele şi capitalul în Ucraina.Ucraina oferă bogate resurse minerale, cărbune, petrol şi chiar gaze naturale. Interesele economice şi extinderea influenţei SUA în Ucraina sunt legitime, nu și infiltrarea de agenţi secreţi şi mercenari.</a:t>
            </a:r>
            <a:endParaRPr lang="ro-RO" sz="21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endParaRPr lang="ro-RO" sz="21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680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ÐÐ°ÑÑÐ¸Ð½ÐºÐ¸ Ð¿Ð¾ Ð·Ð°Ð¿ÑÐ¾ÑÑ mali map">
            <a:extLst>
              <a:ext uri="{FF2B5EF4-FFF2-40B4-BE49-F238E27FC236}">
                <a16:creationId xmlns="" xmlns:a16="http://schemas.microsoft.com/office/drawing/2014/main" id="{9FFF9A90-D5E0-41B3-B45E-AB6EEDC120E3}"/>
              </a:ext>
            </a:extLst>
          </p:cNvPr>
          <p:cNvPicPr/>
          <p:nvPr/>
        </p:nvPicPr>
        <p:blipFill rotWithShape="1">
          <a:blip r:embed="rId2">
            <a:extLst>
              <a:ext uri="{28A0092B-C50C-407E-A947-70E740481C1C}">
                <a14:useLocalDpi xmlns:a14="http://schemas.microsoft.com/office/drawing/2010/main" val="0"/>
              </a:ext>
            </a:extLst>
          </a:blip>
          <a:srcRect l="2609" t="8468" r="2603" b="3211"/>
          <a:stretch/>
        </p:blipFill>
        <p:spPr bwMode="auto">
          <a:xfrm>
            <a:off x="9923689" y="4265654"/>
            <a:ext cx="2147509" cy="215551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4" name="Рисунок 13" descr="ÐÐ°ÑÑÐ¸Ð½ÐºÐ¸ Ð¿Ð¾ Ð·Ð°Ð¿ÑÐ¾ÑÑ afghanistan map">
            <a:extLst>
              <a:ext uri="{FF2B5EF4-FFF2-40B4-BE49-F238E27FC236}">
                <a16:creationId xmlns="" xmlns:a16="http://schemas.microsoft.com/office/drawing/2014/main" id="{44A17B3D-9074-4F55-8610-F9FAC7806176}"/>
              </a:ext>
            </a:extLst>
          </p:cNvPr>
          <p:cNvPicPr/>
          <p:nvPr/>
        </p:nvPicPr>
        <p:blipFill rotWithShape="1">
          <a:blip r:embed="rId3">
            <a:extLst>
              <a:ext uri="{28A0092B-C50C-407E-A947-70E740481C1C}">
                <a14:useLocalDpi xmlns:a14="http://schemas.microsoft.com/office/drawing/2010/main" val="0"/>
              </a:ext>
            </a:extLst>
          </a:blip>
          <a:srcRect l="1983" t="2907" r="1977" b="5227"/>
          <a:stretch/>
        </p:blipFill>
        <p:spPr bwMode="auto">
          <a:xfrm>
            <a:off x="125359" y="4427038"/>
            <a:ext cx="2163586" cy="199413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6" name="Рисунок 5" descr="ÐÐ°ÑÑÐ¸Ð½ÐºÐ¸ Ð¿Ð¾ Ð·Ð°Ð¿ÑÐ¾ÑÑ irak">
            <a:extLst>
              <a:ext uri="{FF2B5EF4-FFF2-40B4-BE49-F238E27FC236}">
                <a16:creationId xmlns="" xmlns:a16="http://schemas.microsoft.com/office/drawing/2014/main" id="{0D25CB9A-8514-480A-ADB0-4DD728B6A2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62544" y="71700"/>
            <a:ext cx="1839043" cy="1714311"/>
          </a:xfrm>
          <a:prstGeom prst="rect">
            <a:avLst/>
          </a:prstGeom>
          <a:ln>
            <a:noFill/>
          </a:ln>
          <a:effectLst>
            <a:outerShdw blurRad="190500" algn="tl" rotWithShape="0">
              <a:srgbClr val="000000">
                <a:alpha val="70000"/>
              </a:srgbClr>
            </a:outerShdw>
          </a:effectLst>
        </p:spPr>
      </p:pic>
      <p:pic>
        <p:nvPicPr>
          <p:cNvPr id="7" name="Рисунок 6" descr="ÐÐ°ÑÑÐ¸Ð½ÐºÐ¸ Ð¿Ð¾ Ð·Ð°Ð¿ÑÐ¾ÑÑ israel map">
            <a:extLst>
              <a:ext uri="{FF2B5EF4-FFF2-40B4-BE49-F238E27FC236}">
                <a16:creationId xmlns="" xmlns:a16="http://schemas.microsoft.com/office/drawing/2014/main" id="{5AC9EAC5-0D6A-4E06-8EEB-71AE59F199C2}"/>
              </a:ext>
            </a:extLst>
          </p:cNvPr>
          <p:cNvPicPr/>
          <p:nvPr/>
        </p:nvPicPr>
        <p:blipFill rotWithShape="1">
          <a:blip r:embed="rId5">
            <a:extLst>
              <a:ext uri="{28A0092B-C50C-407E-A947-70E740481C1C}">
                <a14:useLocalDpi xmlns:a14="http://schemas.microsoft.com/office/drawing/2010/main" val="0"/>
              </a:ext>
            </a:extLst>
          </a:blip>
          <a:srcRect l="1538" t="7004" r="2145" b="2322"/>
          <a:stretch/>
        </p:blipFill>
        <p:spPr bwMode="auto">
          <a:xfrm>
            <a:off x="7003505" y="71700"/>
            <a:ext cx="1839043" cy="171431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0" name="Рисунок 9" descr="ÐÐ°ÑÑÐ¸Ð½ÐºÐ¸ Ð¿Ð¾ Ð·Ð°Ð¿ÑÐ¾ÑÑ korea map">
            <a:extLst>
              <a:ext uri="{FF2B5EF4-FFF2-40B4-BE49-F238E27FC236}">
                <a16:creationId xmlns="" xmlns:a16="http://schemas.microsoft.com/office/drawing/2014/main" id="{513D4730-0B35-4172-8522-8DB2CBAA10A5}"/>
              </a:ext>
            </a:extLst>
          </p:cNvPr>
          <p:cNvPicPr/>
          <p:nvPr/>
        </p:nvPicPr>
        <p:blipFill rotWithShape="1">
          <a:blip r:embed="rId6">
            <a:extLst>
              <a:ext uri="{28A0092B-C50C-407E-A947-70E740481C1C}">
                <a14:useLocalDpi xmlns:a14="http://schemas.microsoft.com/office/drawing/2010/main" val="0"/>
              </a:ext>
            </a:extLst>
          </a:blip>
          <a:srcRect l="6728" t="4297" r="4584" b="1904"/>
          <a:stretch/>
        </p:blipFill>
        <p:spPr bwMode="auto">
          <a:xfrm>
            <a:off x="9909292" y="1896319"/>
            <a:ext cx="2147508" cy="219561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3" name="Рисунок 12" descr="ÐÐ°ÑÑÐ¸Ð½ÐºÐ¸ Ð¿Ð¾ Ð·Ð°Ð¿ÑÐ¾ÑÑ Filipine map">
            <a:extLst>
              <a:ext uri="{FF2B5EF4-FFF2-40B4-BE49-F238E27FC236}">
                <a16:creationId xmlns="" xmlns:a16="http://schemas.microsoft.com/office/drawing/2014/main" id="{BE2AE01F-4857-41F3-BC99-A71C242DFFF9}"/>
              </a:ext>
            </a:extLst>
          </p:cNvPr>
          <p:cNvPicPr/>
          <p:nvPr/>
        </p:nvPicPr>
        <p:blipFill rotWithShape="1">
          <a:blip r:embed="rId7">
            <a:extLst>
              <a:ext uri="{28A0092B-C50C-407E-A947-70E740481C1C}">
                <a14:useLocalDpi xmlns:a14="http://schemas.microsoft.com/office/drawing/2010/main" val="0"/>
              </a:ext>
            </a:extLst>
          </a:blip>
          <a:srcRect l="13503" r="26314" b="17816"/>
          <a:stretch/>
        </p:blipFill>
        <p:spPr bwMode="auto">
          <a:xfrm>
            <a:off x="2406613" y="4762551"/>
            <a:ext cx="2163586" cy="199413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2" name="Рисунок 11" descr="ÐÐ°ÑÑÐ¸Ð½ÐºÐ¸ Ð¿Ð¾ Ð·Ð°Ð¿ÑÐ¾ÑÑ somali map">
            <a:extLst>
              <a:ext uri="{FF2B5EF4-FFF2-40B4-BE49-F238E27FC236}">
                <a16:creationId xmlns="" xmlns:a16="http://schemas.microsoft.com/office/drawing/2014/main" id="{82A75F3D-6207-4310-8516-3E79466C3EE7}"/>
              </a:ext>
            </a:extLst>
          </p:cNvPr>
          <p:cNvPicPr/>
          <p:nvPr/>
        </p:nvPicPr>
        <p:blipFill rotWithShape="1">
          <a:blip r:embed="rId8">
            <a:extLst>
              <a:ext uri="{28A0092B-C50C-407E-A947-70E740481C1C}">
                <a14:useLocalDpi xmlns:a14="http://schemas.microsoft.com/office/drawing/2010/main" val="0"/>
              </a:ext>
            </a:extLst>
          </a:blip>
          <a:srcRect l="2609" r="3024" b="2435"/>
          <a:stretch/>
        </p:blipFill>
        <p:spPr bwMode="auto">
          <a:xfrm>
            <a:off x="7800623" y="4631293"/>
            <a:ext cx="1981446" cy="215551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graphicFrame>
        <p:nvGraphicFramePr>
          <p:cNvPr id="4" name="Схема 3">
            <a:extLst>
              <a:ext uri="{FF2B5EF4-FFF2-40B4-BE49-F238E27FC236}">
                <a16:creationId xmlns="" xmlns:a16="http://schemas.microsoft.com/office/drawing/2014/main" id="{21CB9B91-1CBE-4A4F-9B68-05378FC61B76}"/>
              </a:ext>
            </a:extLst>
          </p:cNvPr>
          <p:cNvGraphicFramePr/>
          <p:nvPr>
            <p:extLst>
              <p:ext uri="{D42A27DB-BD31-4B8C-83A1-F6EECF244321}">
                <p14:modId xmlns:p14="http://schemas.microsoft.com/office/powerpoint/2010/main" val="2503501657"/>
              </p:ext>
            </p:extLst>
          </p:nvPr>
        </p:nvGraphicFramePr>
        <p:xfrm>
          <a:off x="2343469" y="785709"/>
          <a:ext cx="7501744" cy="53138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Рисунок 7" descr="ÐÐ°ÑÑÐ¸Ð½ÐºÐ¸ Ð¿Ð¾ Ð·Ð°Ð¿ÑÐ¾ÑÑ libya map">
            <a:extLst>
              <a:ext uri="{FF2B5EF4-FFF2-40B4-BE49-F238E27FC236}">
                <a16:creationId xmlns="" xmlns:a16="http://schemas.microsoft.com/office/drawing/2014/main" id="{DCF4586A-214B-4DE9-B3B3-D19D0FAA8E57}"/>
              </a:ext>
            </a:extLst>
          </p:cNvPr>
          <p:cNvPicPr/>
          <p:nvPr/>
        </p:nvPicPr>
        <p:blipFill rotWithShape="1">
          <a:blip r:embed="rId14" cstate="print">
            <a:extLst>
              <a:ext uri="{28A0092B-C50C-407E-A947-70E740481C1C}">
                <a14:useLocalDpi xmlns:a14="http://schemas.microsoft.com/office/drawing/2010/main" val="0"/>
              </a:ext>
            </a:extLst>
          </a:blip>
          <a:srcRect l="10900" t="2682" r="3553" b="10475"/>
          <a:stretch/>
        </p:blipFill>
        <p:spPr bwMode="auto">
          <a:xfrm>
            <a:off x="9909291" y="137340"/>
            <a:ext cx="2147509" cy="158302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5" name="Рисунок 14" descr="ÐÐ¾ÑÐ¾Ð¶ÐµÐµ Ð¸Ð·Ð¾Ð±ÑÐ°Ð¶ÐµÐ½Ð¸Ðµ">
            <a:extLst>
              <a:ext uri="{FF2B5EF4-FFF2-40B4-BE49-F238E27FC236}">
                <a16:creationId xmlns="" xmlns:a16="http://schemas.microsoft.com/office/drawing/2014/main" id="{88B93494-3E0B-4DA6-BB66-CA6C366285B9}"/>
              </a:ext>
            </a:extLst>
          </p:cNvPr>
          <p:cNvPicPr/>
          <p:nvPr/>
        </p:nvPicPr>
        <p:blipFill rotWithShape="1">
          <a:blip r:embed="rId15">
            <a:extLst>
              <a:ext uri="{28A0092B-C50C-407E-A947-70E740481C1C}">
                <a14:useLocalDpi xmlns:a14="http://schemas.microsoft.com/office/drawing/2010/main" val="0"/>
              </a:ext>
            </a:extLst>
          </a:blip>
          <a:srcRect l="1904" t="2650" r="2537" b="2652"/>
          <a:stretch/>
        </p:blipFill>
        <p:spPr bwMode="auto">
          <a:xfrm>
            <a:off x="120801" y="2287954"/>
            <a:ext cx="2163587" cy="199413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6" name="Рисунок 15" descr="ÐÐ°ÑÑÐ¸Ð½ÐºÐ¸ Ð¿Ð¾ Ð·Ð°Ð¿ÑÐ¾ÑÑ sudanul de sud map">
            <a:extLst>
              <a:ext uri="{FF2B5EF4-FFF2-40B4-BE49-F238E27FC236}">
                <a16:creationId xmlns="" xmlns:a16="http://schemas.microsoft.com/office/drawing/2014/main" id="{63804550-ADE6-452F-BEC1-57FAC346212F}"/>
              </a:ext>
            </a:extLst>
          </p:cNvPr>
          <p:cNvPicPr/>
          <p:nvPr/>
        </p:nvPicPr>
        <p:blipFill rotWithShape="1">
          <a:blip r:embed="rId16">
            <a:extLst>
              <a:ext uri="{28A0092B-C50C-407E-A947-70E740481C1C}">
                <a14:useLocalDpi xmlns:a14="http://schemas.microsoft.com/office/drawing/2010/main" val="0"/>
              </a:ext>
            </a:extLst>
          </a:blip>
          <a:srcRect t="12442"/>
          <a:stretch/>
        </p:blipFill>
        <p:spPr bwMode="auto">
          <a:xfrm>
            <a:off x="115805" y="176630"/>
            <a:ext cx="2163586" cy="195569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18191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2488" y="460948"/>
            <a:ext cx="5407024" cy="933138"/>
          </a:xfrm>
        </p:spPr>
        <p:txBody>
          <a:bodyPr>
            <a:normAutofit/>
          </a:bodyPr>
          <a:lstStyle/>
          <a:p>
            <a:r>
              <a:rPr lang="ro-RO" sz="3600" b="1" dirty="0" smtClean="0">
                <a:solidFill>
                  <a:srgbClr val="19557D"/>
                </a:solidFill>
                <a:latin typeface="Times New Roman" panose="02020603050405020304" pitchFamily="18" charset="0"/>
                <a:cs typeface="Times New Roman" panose="02020603050405020304" pitchFamily="18" charset="0"/>
              </a:rPr>
              <a:t>Sarcini de autoevaluare</a:t>
            </a:r>
            <a:endParaRPr lang="ru-RU" sz="3600" b="1" dirty="0">
              <a:solidFill>
                <a:srgbClr val="19557D"/>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04024" y="1394087"/>
            <a:ext cx="9613550" cy="4032352"/>
          </a:xfrm>
        </p:spPr>
        <p:txBody>
          <a:bodyPr>
            <a:normAutofit/>
          </a:bodyPr>
          <a:lstStyle/>
          <a:p>
            <a:pPr>
              <a:buFont typeface="Wingdings" panose="05000000000000000000" pitchFamily="2" charset="2"/>
              <a:buChar char="§"/>
            </a:pPr>
            <a:r>
              <a:rPr lang="ro-RO" dirty="0" smtClean="0">
                <a:latin typeface="Times New Roman" panose="02020603050405020304" pitchFamily="18" charset="0"/>
                <a:cs typeface="Times New Roman" panose="02020603050405020304" pitchFamily="18" charset="0"/>
              </a:rPr>
              <a:t>Definirea conceptului de conflict militar</a:t>
            </a:r>
          </a:p>
          <a:p>
            <a:pPr>
              <a:buFont typeface="Wingdings" panose="05000000000000000000" pitchFamily="2" charset="2"/>
              <a:buChar char="§"/>
            </a:pPr>
            <a:r>
              <a:rPr lang="ro-RO" dirty="0" smtClean="0">
                <a:latin typeface="Times New Roman" panose="02020603050405020304" pitchFamily="18" charset="0"/>
                <a:cs typeface="Times New Roman" panose="02020603050405020304" pitchFamily="18" charset="0"/>
              </a:rPr>
              <a:t>Importanța conflictelor în mediul de securitate internațional</a:t>
            </a:r>
          </a:p>
          <a:p>
            <a:pPr>
              <a:buFont typeface="Wingdings" panose="05000000000000000000" pitchFamily="2" charset="2"/>
              <a:buChar char="§"/>
            </a:pPr>
            <a:r>
              <a:rPr lang="ro-RO" dirty="0" smtClean="0">
                <a:latin typeface="Times New Roman" panose="02020603050405020304" pitchFamily="18" charset="0"/>
                <a:cs typeface="Times New Roman" panose="02020603050405020304" pitchFamily="18" charset="0"/>
              </a:rPr>
              <a:t>Identificarea tipologiei conflictelor</a:t>
            </a:r>
          </a:p>
          <a:p>
            <a:pPr>
              <a:buFont typeface="Wingdings" panose="05000000000000000000" pitchFamily="2" charset="2"/>
              <a:buChar char="§"/>
            </a:pPr>
            <a:r>
              <a:rPr lang="ro-RO" dirty="0" smtClean="0">
                <a:latin typeface="Times New Roman" panose="02020603050405020304" pitchFamily="18" charset="0"/>
                <a:cs typeface="Times New Roman" panose="02020603050405020304" pitchFamily="18" charset="0"/>
              </a:rPr>
              <a:t>Determinarea participanților la conflictul militar</a:t>
            </a:r>
          </a:p>
          <a:p>
            <a:pPr>
              <a:buFont typeface="Wingdings" panose="05000000000000000000" pitchFamily="2" charset="2"/>
              <a:buChar char="§"/>
            </a:pPr>
            <a:r>
              <a:rPr lang="ro-RO" dirty="0" smtClean="0">
                <a:latin typeface="Times New Roman" panose="02020603050405020304" pitchFamily="18" charset="0"/>
                <a:cs typeface="Times New Roman" panose="02020603050405020304" pitchFamily="18" charset="0"/>
              </a:rPr>
              <a:t>Estimarea relației dintre statele-membre ONU și amestecul militar internațional</a:t>
            </a:r>
          </a:p>
          <a:p>
            <a:pPr>
              <a:buFont typeface="Wingdings" panose="05000000000000000000" pitchFamily="2" charset="2"/>
              <a:buChar char="§"/>
            </a:pPr>
            <a:r>
              <a:rPr lang="ro-RO" dirty="0" smtClean="0">
                <a:latin typeface="Times New Roman" panose="02020603050405020304" pitchFamily="18" charset="0"/>
                <a:cs typeface="Times New Roman" panose="02020603050405020304" pitchFamily="18" charset="0"/>
              </a:rPr>
              <a:t>Evaluarea conflictelor militare, părți externe implicate. </a:t>
            </a:r>
          </a:p>
          <a:p>
            <a:pPr>
              <a:lnSpc>
                <a:spcPct val="150000"/>
              </a:lnSpc>
            </a:pP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118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2488" y="460948"/>
            <a:ext cx="5407024" cy="933138"/>
          </a:xfrm>
        </p:spPr>
        <p:txBody>
          <a:bodyPr>
            <a:normAutofit fontScale="90000"/>
          </a:bodyPr>
          <a:lstStyle/>
          <a:p>
            <a:r>
              <a:rPr lang="ro-RO" sz="3600" b="1" dirty="0" smtClean="0">
                <a:solidFill>
                  <a:srgbClr val="19557D"/>
                </a:solidFill>
                <a:latin typeface="Times New Roman" panose="02020603050405020304" pitchFamily="18" charset="0"/>
                <a:cs typeface="Times New Roman" panose="02020603050405020304" pitchFamily="18" charset="0"/>
              </a:rPr>
              <a:t>Teme pentru lucrul individual</a:t>
            </a:r>
            <a:endParaRPr lang="ru-RU" sz="3600" b="1" dirty="0">
              <a:solidFill>
                <a:srgbClr val="19557D"/>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52792" y="1048512"/>
            <a:ext cx="9613550" cy="5399913"/>
          </a:xfrm>
        </p:spPr>
        <p:txBody>
          <a:bodyPr>
            <a:noAutofit/>
          </a:bodyPr>
          <a:lstStyle/>
          <a:p>
            <a:pPr fontAlgn="t"/>
            <a:endParaRPr lang="ro-RO" sz="1800" b="1" dirty="0" smtClean="0">
              <a:ln w="3175" cmpd="sng">
                <a:noFill/>
              </a:ln>
              <a:solidFill>
                <a:srgbClr val="19557D"/>
              </a:solidFill>
              <a:latin typeface="Times New Roman" panose="02020603050405020304" pitchFamily="18" charset="0"/>
              <a:ea typeface="+mj-ea"/>
              <a:cs typeface="Times New Roman" panose="02020603050405020304" pitchFamily="18" charset="0"/>
            </a:endParaRPr>
          </a:p>
          <a:p>
            <a:pPr fontAlgn="t"/>
            <a:endParaRPr lang="ro-RO" sz="1800" b="1" dirty="0">
              <a:ln w="3175" cmpd="sng">
                <a:noFill/>
              </a:ln>
              <a:solidFill>
                <a:srgbClr val="19557D"/>
              </a:solidFill>
              <a:latin typeface="Times New Roman" panose="02020603050405020304" pitchFamily="18" charset="0"/>
              <a:ea typeface="+mj-ea"/>
              <a:cs typeface="Times New Roman" panose="02020603050405020304" pitchFamily="18" charset="0"/>
            </a:endParaRPr>
          </a:p>
          <a:p>
            <a:pPr fontAlgn="t"/>
            <a:endParaRPr lang="ro-RO" sz="1800" b="1" dirty="0">
              <a:ln w="3175" cmpd="sng">
                <a:noFill/>
              </a:ln>
              <a:solidFill>
                <a:srgbClr val="19557D"/>
              </a:solidFill>
              <a:latin typeface="Times New Roman" panose="02020603050405020304" pitchFamily="18" charset="0"/>
              <a:ea typeface="+mj-ea"/>
              <a:cs typeface="Times New Roman" panose="02020603050405020304" pitchFamily="18" charset="0"/>
            </a:endParaRPr>
          </a:p>
          <a:p>
            <a:pPr marL="0" indent="0">
              <a:buNone/>
            </a:pPr>
            <a:r>
              <a:rPr lang="ro-RO" sz="2000" dirty="0" smtClean="0">
                <a:latin typeface="Times New Roman" panose="02020603050405020304" pitchFamily="18" charset="0"/>
                <a:cs typeface="Times New Roman" panose="02020603050405020304" pitchFamily="18" charset="0"/>
              </a:rPr>
              <a:t>1. Analiza conflictelor în mediul de securitate internațional. </a:t>
            </a:r>
          </a:p>
          <a:p>
            <a:pPr marL="0" indent="0">
              <a:buNone/>
            </a:pPr>
            <a:r>
              <a:rPr lang="ro-RO" sz="2000" dirty="0" smtClean="0">
                <a:latin typeface="Times New Roman" panose="02020603050405020304" pitchFamily="18" charset="0"/>
                <a:cs typeface="Times New Roman" panose="02020603050405020304" pitchFamily="18" charset="0"/>
              </a:rPr>
              <a:t>2. În bază clasificărilor prezentate, estimați tipologia conflictelor.</a:t>
            </a:r>
          </a:p>
          <a:p>
            <a:pPr marL="0" indent="0">
              <a:buNone/>
            </a:pPr>
            <a:r>
              <a:rPr lang="ro-RO" sz="2000" dirty="0" smtClean="0">
                <a:latin typeface="Times New Roman" panose="02020603050405020304" pitchFamily="18" charset="0"/>
                <a:cs typeface="Times New Roman" panose="02020603050405020304" pitchFamily="18" charset="0"/>
              </a:rPr>
              <a:t>3. Evaluarea relației dintre statele-membre ONU și amestecul militar </a:t>
            </a:r>
            <a:r>
              <a:rPr lang="ro-RO" sz="2000" dirty="0" err="1" smtClean="0">
                <a:latin typeface="Times New Roman" panose="02020603050405020304" pitchFamily="18" charset="0"/>
                <a:cs typeface="Times New Roman" panose="02020603050405020304" pitchFamily="18" charset="0"/>
              </a:rPr>
              <a:t>international</a:t>
            </a:r>
            <a:r>
              <a:rPr lang="ro-RO" sz="2000" dirty="0" smtClean="0">
                <a:latin typeface="Times New Roman" panose="02020603050405020304" pitchFamily="18" charset="0"/>
                <a:cs typeface="Times New Roman" panose="02020603050405020304" pitchFamily="18" charset="0"/>
              </a:rPr>
              <a:t>. </a:t>
            </a:r>
          </a:p>
          <a:p>
            <a:pPr marL="0" indent="0">
              <a:buNone/>
            </a:pPr>
            <a:r>
              <a:rPr lang="ro-RO" sz="2000" dirty="0" smtClean="0">
                <a:latin typeface="Times New Roman" panose="02020603050405020304" pitchFamily="18" charset="0"/>
                <a:cs typeface="Times New Roman" panose="02020603050405020304" pitchFamily="18" charset="0"/>
              </a:rPr>
              <a:t>4. Esența și importanța participanţilor la conflictul militar. </a:t>
            </a:r>
          </a:p>
          <a:p>
            <a:pPr marL="0" indent="0">
              <a:buNone/>
            </a:pPr>
            <a:r>
              <a:rPr lang="ro-RO" sz="2000" dirty="0" smtClean="0">
                <a:latin typeface="Times New Roman" panose="02020603050405020304" pitchFamily="18" charset="0"/>
                <a:cs typeface="Times New Roman" panose="02020603050405020304" pitchFamily="18" charset="0"/>
              </a:rPr>
              <a:t>5. Prezentarea unei informații privind principalele conflicte armate care se derulează în prezent pe glob.</a:t>
            </a:r>
          </a:p>
          <a:p>
            <a:pPr marL="0" indent="0">
              <a:buNone/>
            </a:pPr>
            <a:r>
              <a:rPr lang="ro-RO" sz="2000" dirty="0" smtClean="0">
                <a:latin typeface="Times New Roman" panose="02020603050405020304" pitchFamily="18" charset="0"/>
                <a:cs typeface="Times New Roman" panose="02020603050405020304" pitchFamily="18" charset="0"/>
              </a:rPr>
              <a:t>6. Evaluați practica intervențiilor umanitare și operațiuni antiteroriste. </a:t>
            </a:r>
          </a:p>
          <a:p>
            <a:pPr marL="0" indent="0">
              <a:buNone/>
            </a:pPr>
            <a:r>
              <a:rPr lang="ro-RO" sz="2000" dirty="0" smtClean="0">
                <a:latin typeface="Times New Roman" panose="02020603050405020304" pitchFamily="18" charset="0"/>
                <a:cs typeface="Times New Roman" panose="02020603050405020304" pitchFamily="18" charset="0"/>
              </a:rPr>
              <a:t>7. Gestionarea conflictelor militare, lichidarea crizelor și prevenirea apariției noilor acțiuni militare/unor noi conflicte.</a:t>
            </a:r>
          </a:p>
          <a:p>
            <a:pPr marL="0" indent="0">
              <a:buNone/>
            </a:pPr>
            <a:r>
              <a:rPr lang="ro-RO" sz="2000" dirty="0" smtClean="0">
                <a:latin typeface="Times New Roman" panose="02020603050405020304" pitchFamily="18" charset="0"/>
                <a:cs typeface="Times New Roman" panose="02020603050405020304" pitchFamily="18" charset="0"/>
              </a:rPr>
              <a:t>8. Implicarea organizaţiilor internaţionale de securitate în rezolvarea conflictelor militare interne. Studii de caz.</a:t>
            </a:r>
          </a:p>
          <a:p>
            <a:pPr marL="0" indent="0">
              <a:buNone/>
            </a:pPr>
            <a:r>
              <a:rPr lang="ro-RO" sz="2000" dirty="0" smtClean="0">
                <a:latin typeface="Times New Roman" panose="02020603050405020304" pitchFamily="18" charset="0"/>
                <a:cs typeface="Times New Roman" panose="02020603050405020304" pitchFamily="18" charset="0"/>
              </a:rPr>
              <a:t>9. Rolul instituţiilor și organizaţiilor de securitate internaţională în aplanarea conflictelor militare interne. </a:t>
            </a:r>
          </a:p>
          <a:p>
            <a:r>
              <a:rPr lang="en-US" sz="2000" dirty="0"/>
              <a:t> </a:t>
            </a:r>
          </a:p>
          <a:p>
            <a:pPr>
              <a:lnSpc>
                <a:spcPct val="150000"/>
              </a:lnSpc>
            </a:pPr>
            <a:endParaRPr lang="ru-RU" sz="2000"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4558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11792" y="860661"/>
            <a:ext cx="9290987" cy="5170646"/>
          </a:xfrm>
          <a:prstGeom prst="rect">
            <a:avLst/>
          </a:prstGeom>
        </p:spPr>
        <p:txBody>
          <a:bodyPr wrap="square">
            <a:spAutoFit/>
          </a:bodyPr>
          <a:lstStyle/>
          <a:p>
            <a:r>
              <a:rPr lang="ro-RO" sz="2200" dirty="0">
                <a:latin typeface="Times New Roman" panose="02020603050405020304" pitchFamily="18" charset="0"/>
                <a:cs typeface="Times New Roman" panose="02020603050405020304" pitchFamily="18" charset="0"/>
              </a:rPr>
              <a:t> </a:t>
            </a:r>
            <a:r>
              <a:rPr lang="ro-RO" sz="2200" b="1" dirty="0">
                <a:latin typeface="Times New Roman" panose="02020603050405020304" pitchFamily="18" charset="0"/>
                <a:cs typeface="Times New Roman" panose="02020603050405020304" pitchFamily="18" charset="0"/>
              </a:rPr>
              <a:t>1. CONCEPTUL DE CONFLICT MILITAR, CARACTERISTICI</a:t>
            </a:r>
          </a:p>
          <a:p>
            <a:pPr algn="just"/>
            <a:r>
              <a:rPr lang="ro-RO" sz="2200" b="1" dirty="0">
                <a:latin typeface="Times New Roman" panose="02020603050405020304" pitchFamily="18" charset="0"/>
                <a:cs typeface="Times New Roman" panose="02020603050405020304" pitchFamily="18" charset="0"/>
              </a:rPr>
              <a:t>Conflictul militar </a:t>
            </a:r>
            <a:r>
              <a:rPr lang="ro-RO" sz="2200" dirty="0">
                <a:latin typeface="Times New Roman" panose="02020603050405020304" pitchFamily="18" charset="0"/>
                <a:cs typeface="Times New Roman" panose="02020603050405020304" pitchFamily="18" charset="0"/>
              </a:rPr>
              <a:t>este o </a:t>
            </a:r>
            <a:r>
              <a:rPr lang="ro-RO" sz="2200" b="1" dirty="0">
                <a:latin typeface="Times New Roman" panose="02020603050405020304" pitchFamily="18" charset="0"/>
                <a:cs typeface="Times New Roman" panose="02020603050405020304" pitchFamily="18" charset="0"/>
              </a:rPr>
              <a:t>stare de neînțelegere, dezacord sau ciocniri de interese antagonice între </a:t>
            </a:r>
            <a:r>
              <a:rPr lang="ro-RO" sz="2200" b="1" dirty="0" smtClean="0">
                <a:latin typeface="Times New Roman" panose="02020603050405020304" pitchFamily="18" charset="0"/>
                <a:cs typeface="Times New Roman" panose="02020603050405020304" pitchFamily="18" charset="0"/>
              </a:rPr>
              <a:t>părți </a:t>
            </a:r>
            <a:r>
              <a:rPr lang="ro-RO" sz="2200" b="1" dirty="0">
                <a:latin typeface="Times New Roman" panose="02020603050405020304" pitchFamily="18" charset="0"/>
                <a:cs typeface="Times New Roman" panose="02020603050405020304" pitchFamily="18" charset="0"/>
              </a:rPr>
              <a:t>adverse, care a degenerat, ca urmare a anumitor condiţii, în acțiuni violente sau război.</a:t>
            </a:r>
          </a:p>
          <a:p>
            <a:pPr algn="just"/>
            <a:r>
              <a:rPr lang="ro-RO" sz="2200" dirty="0">
                <a:latin typeface="Times New Roman" panose="02020603050405020304" pitchFamily="18" charset="0"/>
                <a:cs typeface="Times New Roman" panose="02020603050405020304" pitchFamily="18" charset="0"/>
              </a:rPr>
              <a:t>Articolul 2, comun celor patru Convenții de la Geneva, stipulează că  </a:t>
            </a:r>
            <a:r>
              <a:rPr lang="ro-RO" sz="2200" b="1" dirty="0">
                <a:latin typeface="Times New Roman" panose="02020603050405020304" pitchFamily="18" charset="0"/>
                <a:cs typeface="Times New Roman" panose="02020603050405020304" pitchFamily="18" charset="0"/>
              </a:rPr>
              <a:t>„Prezenta Convenție se va aplica în caz de război declarat sau în orice alt conflict militar care survine între două sau mai multe înalte Pârți Contractante, chiar dacă starea de război nu este recunoscută de către una din ele”.</a:t>
            </a:r>
          </a:p>
          <a:p>
            <a:pPr algn="just"/>
            <a:r>
              <a:rPr lang="ro-RO" sz="2200" dirty="0">
                <a:latin typeface="Times New Roman" panose="02020603050405020304" pitchFamily="18" charset="0"/>
                <a:cs typeface="Times New Roman" panose="02020603050405020304" pitchFamily="18" charset="0"/>
              </a:rPr>
              <a:t>În caz de conflict armat între două sau mai multe state, devine aplicabil dreptul </a:t>
            </a:r>
            <a:r>
              <a:rPr lang="ro-RO" sz="2200" dirty="0" err="1">
                <a:latin typeface="Times New Roman" panose="02020603050405020304" pitchFamily="18" charset="0"/>
                <a:cs typeface="Times New Roman" panose="02020603050405020304" pitchFamily="18" charset="0"/>
              </a:rPr>
              <a:t>internaţional</a:t>
            </a:r>
            <a:r>
              <a:rPr lang="ro-RO" sz="2200" dirty="0">
                <a:latin typeface="Times New Roman" panose="02020603050405020304" pitchFamily="18" charset="0"/>
                <a:cs typeface="Times New Roman" panose="02020603050405020304" pitchFamily="18" charset="0"/>
              </a:rPr>
              <a:t> umanitar, indiferent de faptul că a existat sau nu </a:t>
            </a:r>
            <a:r>
              <a:rPr lang="ro-RO" sz="2200" dirty="0" err="1">
                <a:latin typeface="Times New Roman" panose="02020603050405020304" pitchFamily="18" charset="0"/>
                <a:cs typeface="Times New Roman" panose="02020603050405020304" pitchFamily="18" charset="0"/>
              </a:rPr>
              <a:t>declaraţie</a:t>
            </a:r>
            <a:r>
              <a:rPr lang="ro-RO" sz="2200" dirty="0">
                <a:latin typeface="Times New Roman" panose="02020603050405020304" pitchFamily="18" charset="0"/>
                <a:cs typeface="Times New Roman" panose="02020603050405020304" pitchFamily="18" charset="0"/>
              </a:rPr>
              <a:t> de război sau că starea de </a:t>
            </a:r>
            <a:r>
              <a:rPr lang="ro-RO" sz="2200" dirty="0" err="1">
                <a:latin typeface="Times New Roman" panose="02020603050405020304" pitchFamily="18" charset="0"/>
                <a:cs typeface="Times New Roman" panose="02020603050405020304" pitchFamily="18" charset="0"/>
              </a:rPr>
              <a:t>beligeranţă</a:t>
            </a:r>
            <a:r>
              <a:rPr lang="ro-RO" sz="2200" dirty="0">
                <a:latin typeface="Times New Roman" panose="02020603050405020304" pitchFamily="18" charset="0"/>
                <a:cs typeface="Times New Roman" panose="02020603050405020304" pitchFamily="18" charset="0"/>
              </a:rPr>
              <a:t> a fost recunoscută sau nu de către </a:t>
            </a:r>
            <a:r>
              <a:rPr lang="ro-RO" sz="2200" dirty="0" err="1">
                <a:latin typeface="Times New Roman" panose="02020603050405020304" pitchFamily="18" charset="0"/>
                <a:cs typeface="Times New Roman" panose="02020603050405020304" pitchFamily="18" charset="0"/>
              </a:rPr>
              <a:t>părţile</a:t>
            </a:r>
            <a:r>
              <a:rPr lang="ro-RO" sz="2200" dirty="0">
                <a:latin typeface="Times New Roman" panose="02020603050405020304" pitchFamily="18" charset="0"/>
                <a:cs typeface="Times New Roman" panose="02020603050405020304" pitchFamily="18" charset="0"/>
              </a:rPr>
              <a:t> în conflict. </a:t>
            </a:r>
          </a:p>
          <a:p>
            <a:pPr algn="just"/>
            <a:r>
              <a:rPr lang="ro-RO" sz="2200" dirty="0">
                <a:latin typeface="Times New Roman" panose="02020603050405020304" pitchFamily="18" charset="0"/>
                <a:cs typeface="Times New Roman" panose="02020603050405020304" pitchFamily="18" charset="0"/>
              </a:rPr>
              <a:t>Același concept de conflict armat apare şi în articolul 3 comun al </a:t>
            </a:r>
            <a:r>
              <a:rPr lang="ro-RO" sz="2200" dirty="0" err="1">
                <a:latin typeface="Times New Roman" panose="02020603050405020304" pitchFamily="18" charset="0"/>
                <a:cs typeface="Times New Roman" panose="02020603050405020304" pitchFamily="18" charset="0"/>
              </a:rPr>
              <a:t>Convenţiilor</a:t>
            </a:r>
            <a:r>
              <a:rPr lang="ro-RO" sz="2200" dirty="0">
                <a:latin typeface="Times New Roman" panose="02020603050405020304" pitchFamily="18" charset="0"/>
                <a:cs typeface="Times New Roman" panose="02020603050405020304" pitchFamily="18" charset="0"/>
              </a:rPr>
              <a:t> de la Geneva care tratează despre conflictele armate </a:t>
            </a:r>
            <a:r>
              <a:rPr lang="ro-RO" sz="2200" dirty="0" err="1">
                <a:latin typeface="Times New Roman" panose="02020603050405020304" pitchFamily="18" charset="0"/>
                <a:cs typeface="Times New Roman" panose="02020603050405020304" pitchFamily="18" charset="0"/>
              </a:rPr>
              <a:t>neinternaţionale</a:t>
            </a:r>
            <a:r>
              <a:rPr lang="ro-RO" sz="2200" dirty="0">
                <a:latin typeface="Times New Roman" panose="02020603050405020304" pitchFamily="18" charset="0"/>
                <a:cs typeface="Times New Roman" panose="02020603050405020304" pitchFamily="18" charset="0"/>
              </a:rPr>
              <a:t>. În acest caz nu este vorba de </a:t>
            </a:r>
            <a:r>
              <a:rPr lang="ro-RO" sz="2200" dirty="0" err="1">
                <a:latin typeface="Times New Roman" panose="02020603050405020304" pitchFamily="18" charset="0"/>
                <a:cs typeface="Times New Roman" panose="02020603050405020304" pitchFamily="18" charset="0"/>
              </a:rPr>
              <a:t>ostilităţi</a:t>
            </a:r>
            <a:r>
              <a:rPr lang="ro-RO" sz="2200" dirty="0">
                <a:latin typeface="Times New Roman" panose="02020603050405020304" pitchFamily="18" charset="0"/>
                <a:cs typeface="Times New Roman" panose="02020603050405020304" pitchFamily="18" charset="0"/>
              </a:rPr>
              <a:t> între două </a:t>
            </a:r>
            <a:r>
              <a:rPr lang="ro-RO" sz="2200" dirty="0" err="1">
                <a:latin typeface="Times New Roman" panose="02020603050405020304" pitchFamily="18" charset="0"/>
                <a:cs typeface="Times New Roman" panose="02020603050405020304" pitchFamily="18" charset="0"/>
              </a:rPr>
              <a:t>state,ci</a:t>
            </a:r>
            <a:r>
              <a:rPr lang="ro-RO" sz="2200" dirty="0">
                <a:latin typeface="Times New Roman" panose="02020603050405020304" pitchFamily="18" charset="0"/>
                <a:cs typeface="Times New Roman" panose="02020603050405020304" pitchFamily="18" charset="0"/>
              </a:rPr>
              <a:t> de confruntări între </a:t>
            </a:r>
            <a:r>
              <a:rPr lang="ro-RO" sz="2200" dirty="0" err="1">
                <a:latin typeface="Times New Roman" panose="02020603050405020304" pitchFamily="18" charset="0"/>
                <a:cs typeface="Times New Roman" panose="02020603050405020304" pitchFamily="18" charset="0"/>
              </a:rPr>
              <a:t>forţele</a:t>
            </a:r>
            <a:r>
              <a:rPr lang="ro-RO" sz="2200" dirty="0">
                <a:latin typeface="Times New Roman" panose="02020603050405020304" pitchFamily="18" charset="0"/>
                <a:cs typeface="Times New Roman" panose="02020603050405020304" pitchFamily="18" charset="0"/>
              </a:rPr>
              <a:t> guvernamentale şi rebeli.</a:t>
            </a:r>
          </a:p>
        </p:txBody>
      </p:sp>
    </p:spTree>
    <p:extLst>
      <p:ext uri="{BB962C8B-B14F-4D97-AF65-F5344CB8AC3E}">
        <p14:creationId xmlns:p14="http://schemas.microsoft.com/office/powerpoint/2010/main" val="311205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4632" y="385996"/>
            <a:ext cx="4322735" cy="1008089"/>
          </a:xfrm>
        </p:spPr>
        <p:txBody>
          <a:bodyPr>
            <a:normAutofit fontScale="90000"/>
          </a:bodyPr>
          <a:lstStyle/>
          <a:p>
            <a:r>
              <a:rPr lang="ro-RO" sz="3600" b="1" dirty="0" smtClean="0">
                <a:latin typeface="Times New Roman" panose="02020603050405020304" pitchFamily="18" charset="0"/>
                <a:cs typeface="Times New Roman" panose="02020603050405020304" pitchFamily="18" charset="0"/>
              </a:rPr>
              <a:t>Bibliografie selectivă</a:t>
            </a:r>
            <a:r>
              <a:rPr lang="en-US" sz="3600" b="1" dirty="0" smtClean="0">
                <a:latin typeface="Times New Roman" panose="02020603050405020304" pitchFamily="18" charset="0"/>
                <a:cs typeface="Times New Roman" panose="02020603050405020304" pitchFamily="18" charset="0"/>
              </a:rPr>
              <a:t>:</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84310" y="1182414"/>
            <a:ext cx="10018713" cy="5675586"/>
          </a:xfrm>
        </p:spPr>
        <p:txBody>
          <a:bodyPr>
            <a:normAutofit fontScale="85000" lnSpcReduction="20000"/>
          </a:bodyPr>
          <a:lstStyle/>
          <a:p>
            <a:pPr marL="342900" lvl="0" indent="-342900">
              <a:buFont typeface="+mj-lt"/>
              <a:buAutoNum type="arabicPeriod"/>
            </a:pPr>
            <a:r>
              <a:rPr lang="ro-RO" sz="1600" dirty="0" smtClean="0">
                <a:latin typeface="Times New Roman" panose="02020603050405020304" pitchFamily="18" charset="0"/>
                <a:cs typeface="Times New Roman" panose="02020603050405020304" pitchFamily="18" charset="0"/>
              </a:rPr>
              <a:t>An </a:t>
            </a:r>
            <a:r>
              <a:rPr lang="ro-RO" sz="1600" dirty="0" err="1">
                <a:latin typeface="Times New Roman" panose="02020603050405020304" pitchFamily="18" charset="0"/>
                <a:cs typeface="Times New Roman" panose="02020603050405020304" pitchFamily="18" charset="0"/>
              </a:rPr>
              <a:t>armed</a:t>
            </a:r>
            <a:r>
              <a:rPr lang="ro-RO" sz="1600" dirty="0">
                <a:latin typeface="Times New Roman" panose="02020603050405020304" pitchFamily="18" charset="0"/>
                <a:cs typeface="Times New Roman" panose="02020603050405020304" pitchFamily="18" charset="0"/>
              </a:rPr>
              <a:t> conflict </a:t>
            </a:r>
            <a:r>
              <a:rPr lang="ro-RO" sz="1600" dirty="0" err="1">
                <a:latin typeface="Times New Roman" panose="02020603050405020304" pitchFamily="18" charset="0"/>
                <a:cs typeface="Times New Roman" panose="02020603050405020304" pitchFamily="18" charset="0"/>
              </a:rPr>
              <a:t>is</a:t>
            </a:r>
            <a:r>
              <a:rPr lang="ro-RO" sz="1600" dirty="0">
                <a:latin typeface="Times New Roman" panose="02020603050405020304" pitchFamily="18" charset="0"/>
                <a:cs typeface="Times New Roman" panose="02020603050405020304" pitchFamily="18" charset="0"/>
              </a:rPr>
              <a:t> a </a:t>
            </a:r>
            <a:r>
              <a:rPr lang="ro-RO" sz="1600" dirty="0" err="1">
                <a:latin typeface="Times New Roman" panose="02020603050405020304" pitchFamily="18" charset="0"/>
                <a:cs typeface="Times New Roman" panose="02020603050405020304" pitchFamily="18" charset="0"/>
              </a:rPr>
              <a:t>contested</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incompatibility</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that</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concerns</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government</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and</a:t>
            </a:r>
            <a:r>
              <a:rPr lang="ro-RO" sz="1600" dirty="0">
                <a:latin typeface="Times New Roman" panose="02020603050405020304" pitchFamily="18" charset="0"/>
                <a:cs typeface="Times New Roman" panose="02020603050405020304" pitchFamily="18" charset="0"/>
              </a:rPr>
              <a:t>/or </a:t>
            </a:r>
            <a:r>
              <a:rPr lang="ro-RO" sz="1600" dirty="0" err="1">
                <a:latin typeface="Times New Roman" panose="02020603050405020304" pitchFamily="18" charset="0"/>
                <a:cs typeface="Times New Roman" panose="02020603050405020304" pitchFamily="18" charset="0"/>
              </a:rPr>
              <a:t>territory</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where</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the</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use</a:t>
            </a:r>
            <a:r>
              <a:rPr lang="ro-RO" sz="1600" dirty="0">
                <a:latin typeface="Times New Roman" panose="02020603050405020304" pitchFamily="18" charset="0"/>
                <a:cs typeface="Times New Roman" panose="02020603050405020304" pitchFamily="18" charset="0"/>
              </a:rPr>
              <a:t> of </a:t>
            </a:r>
            <a:r>
              <a:rPr lang="ro-RO" sz="1600" dirty="0" err="1">
                <a:latin typeface="Times New Roman" panose="02020603050405020304" pitchFamily="18" charset="0"/>
                <a:cs typeface="Times New Roman" panose="02020603050405020304" pitchFamily="18" charset="0"/>
              </a:rPr>
              <a:t>armed</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force</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between</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two</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parties</a:t>
            </a:r>
            <a:r>
              <a:rPr lang="ro-RO" sz="1600" dirty="0">
                <a:latin typeface="Times New Roman" panose="02020603050405020304" pitchFamily="18" charset="0"/>
                <a:cs typeface="Times New Roman" panose="02020603050405020304" pitchFamily="18" charset="0"/>
              </a:rPr>
              <a:t>, of </a:t>
            </a:r>
            <a:r>
              <a:rPr lang="ro-RO" sz="1600" dirty="0" err="1">
                <a:latin typeface="Times New Roman" panose="02020603050405020304" pitchFamily="18" charset="0"/>
                <a:cs typeface="Times New Roman" panose="02020603050405020304" pitchFamily="18" charset="0"/>
              </a:rPr>
              <a:t>which</a:t>
            </a:r>
            <a:r>
              <a:rPr lang="ro-RO" sz="1600" dirty="0">
                <a:latin typeface="Times New Roman" panose="02020603050405020304" pitchFamily="18" charset="0"/>
                <a:cs typeface="Times New Roman" panose="02020603050405020304" pitchFamily="18" charset="0"/>
              </a:rPr>
              <a:t> at </a:t>
            </a:r>
            <a:r>
              <a:rPr lang="ro-RO" sz="1600" dirty="0" err="1">
                <a:latin typeface="Times New Roman" panose="02020603050405020304" pitchFamily="18" charset="0"/>
                <a:cs typeface="Times New Roman" panose="02020603050405020304" pitchFamily="18" charset="0"/>
              </a:rPr>
              <a:t>least</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one</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is</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the</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government</a:t>
            </a:r>
            <a:r>
              <a:rPr lang="ro-RO" sz="1600" dirty="0">
                <a:latin typeface="Times New Roman" panose="02020603050405020304" pitchFamily="18" charset="0"/>
                <a:cs typeface="Times New Roman" panose="02020603050405020304" pitchFamily="18" charset="0"/>
              </a:rPr>
              <a:t> of a state, </a:t>
            </a:r>
            <a:r>
              <a:rPr lang="ro-RO" sz="1600" dirty="0" err="1">
                <a:latin typeface="Times New Roman" panose="02020603050405020304" pitchFamily="18" charset="0"/>
                <a:cs typeface="Times New Roman" panose="02020603050405020304" pitchFamily="18" charset="0"/>
              </a:rPr>
              <a:t>results</a:t>
            </a:r>
            <a:r>
              <a:rPr lang="ro-RO" sz="1600" dirty="0">
                <a:latin typeface="Times New Roman" panose="02020603050405020304" pitchFamily="18" charset="0"/>
                <a:cs typeface="Times New Roman" panose="02020603050405020304" pitchFamily="18" charset="0"/>
              </a:rPr>
              <a:t> in at </a:t>
            </a:r>
            <a:r>
              <a:rPr lang="ro-RO" sz="1600" dirty="0" err="1">
                <a:latin typeface="Times New Roman" panose="02020603050405020304" pitchFamily="18" charset="0"/>
                <a:cs typeface="Times New Roman" panose="02020603050405020304" pitchFamily="18" charset="0"/>
              </a:rPr>
              <a:t>least</a:t>
            </a:r>
            <a:r>
              <a:rPr lang="ro-RO" sz="1600" dirty="0">
                <a:latin typeface="Times New Roman" panose="02020603050405020304" pitchFamily="18" charset="0"/>
                <a:cs typeface="Times New Roman" panose="02020603050405020304" pitchFamily="18" charset="0"/>
              </a:rPr>
              <a:t> 25 </a:t>
            </a:r>
            <a:r>
              <a:rPr lang="ro-RO" sz="1600" dirty="0" err="1">
                <a:latin typeface="Times New Roman" panose="02020603050405020304" pitchFamily="18" charset="0"/>
                <a:cs typeface="Times New Roman" panose="02020603050405020304" pitchFamily="18" charset="0"/>
              </a:rPr>
              <a:t>battle-related</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deaths</a:t>
            </a:r>
            <a:r>
              <a:rPr lang="ro-RO" sz="1600" dirty="0">
                <a:latin typeface="Times New Roman" panose="02020603050405020304" pitchFamily="18" charset="0"/>
                <a:cs typeface="Times New Roman" panose="02020603050405020304" pitchFamily="18" charset="0"/>
              </a:rPr>
              <a:t> in </a:t>
            </a:r>
            <a:r>
              <a:rPr lang="ro-RO" sz="1600" dirty="0" err="1">
                <a:latin typeface="Times New Roman" panose="02020603050405020304" pitchFamily="18" charset="0"/>
                <a:cs typeface="Times New Roman" panose="02020603050405020304" pitchFamily="18" charset="0"/>
              </a:rPr>
              <a:t>one</a:t>
            </a:r>
            <a:r>
              <a:rPr lang="ro-RO" sz="1600" dirty="0">
                <a:latin typeface="Times New Roman" panose="02020603050405020304" pitchFamily="18" charset="0"/>
                <a:cs typeface="Times New Roman" panose="02020603050405020304" pitchFamily="18" charset="0"/>
              </a:rPr>
              <a:t> calendar </a:t>
            </a:r>
            <a:r>
              <a:rPr lang="ro-RO" sz="1600" dirty="0" err="1">
                <a:latin typeface="Times New Roman" panose="02020603050405020304" pitchFamily="18" charset="0"/>
                <a:cs typeface="Times New Roman" panose="02020603050405020304" pitchFamily="18" charset="0"/>
              </a:rPr>
              <a:t>year</a:t>
            </a:r>
            <a:r>
              <a:rPr lang="ro-RO" sz="1600" dirty="0">
                <a:latin typeface="Times New Roman" panose="02020603050405020304" pitchFamily="18" charset="0"/>
                <a:cs typeface="Times New Roman" panose="02020603050405020304" pitchFamily="18" charset="0"/>
              </a:rPr>
              <a:t>. Accesibil la: </a:t>
            </a:r>
            <a:r>
              <a:rPr lang="ro-RO" sz="1600" dirty="0">
                <a:latin typeface="Times New Roman" panose="02020603050405020304" pitchFamily="18" charset="0"/>
                <a:cs typeface="Times New Roman" panose="02020603050405020304" pitchFamily="18" charset="0"/>
                <a:hlinkClick r:id="rId2"/>
              </a:rPr>
              <a:t>http://www.undp.org/content/dam/norway/img/sdg-16-oslo-2016/Erik%20Melander.pdf</a:t>
            </a:r>
            <a:r>
              <a:rPr lang="ro-RO" sz="1600" dirty="0">
                <a:latin typeface="Times New Roman" panose="02020603050405020304" pitchFamily="18" charset="0"/>
                <a:cs typeface="Times New Roman" panose="02020603050405020304" pitchFamily="18" charset="0"/>
              </a:rPr>
              <a:t> [Accesat 24.09.2021].</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ro-RO" sz="1600" dirty="0" err="1">
                <a:latin typeface="Times New Roman" panose="02020603050405020304" pitchFamily="18" charset="0"/>
                <a:cs typeface="Times New Roman" panose="02020603050405020304" pitchFamily="18" charset="0"/>
              </a:rPr>
              <a:t>Bulgac</a:t>
            </a:r>
            <a:r>
              <a:rPr lang="ro-RO" sz="1600" dirty="0">
                <a:latin typeface="Times New Roman" panose="02020603050405020304" pitchFamily="18" charset="0"/>
                <a:cs typeface="Times New Roman" panose="02020603050405020304" pitchFamily="18" charset="0"/>
              </a:rPr>
              <a:t> A., Sîrbu S., Drept internațional umanitar. Ghid, Chișinău, 2019, p. 21.</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ro-RO" sz="1600" dirty="0">
                <a:latin typeface="Times New Roman" panose="02020603050405020304" pitchFamily="18" charset="0"/>
                <a:cs typeface="Times New Roman" panose="02020603050405020304" pitchFamily="18" charset="0"/>
              </a:rPr>
              <a:t>Carta Națiunilor Unite, capitolul 7 și 8. Organizația Națiunilor Unite. Accesibil la: </a:t>
            </a:r>
            <a:r>
              <a:rPr lang="ro-RO" sz="1600" dirty="0">
                <a:latin typeface="Times New Roman" panose="02020603050405020304" pitchFamily="18" charset="0"/>
                <a:cs typeface="Times New Roman" panose="02020603050405020304" pitchFamily="18" charset="0"/>
                <a:hlinkClick r:id="rId3"/>
              </a:rPr>
              <a:t>http://legislatie.just.ro/Public/DetaliiDocument/19362</a:t>
            </a:r>
            <a:r>
              <a:rPr lang="ro-RO" sz="1600" dirty="0">
                <a:latin typeface="Times New Roman" panose="02020603050405020304" pitchFamily="18" charset="0"/>
                <a:cs typeface="Times New Roman" panose="02020603050405020304" pitchFamily="18" charset="0"/>
              </a:rPr>
              <a:t> [Accesat 24.09.2021].</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ro-RO" sz="1600" dirty="0" err="1">
                <a:latin typeface="Times New Roman" panose="02020603050405020304" pitchFamily="18" charset="0"/>
                <a:cs typeface="Times New Roman" panose="02020603050405020304" pitchFamily="18" charset="0"/>
              </a:rPr>
              <a:t>Cauia</a:t>
            </a:r>
            <a:r>
              <a:rPr lang="ro-RO" sz="1600" dirty="0">
                <a:latin typeface="Times New Roman" panose="02020603050405020304" pitchFamily="18" charset="0"/>
                <a:cs typeface="Times New Roman" panose="02020603050405020304" pitchFamily="18" charset="0"/>
              </a:rPr>
              <a:t> A., Conflictele armate fără </a:t>
            </a:r>
            <a:r>
              <a:rPr lang="ro-RO" sz="1600" dirty="0" err="1">
                <a:latin typeface="Times New Roman" panose="02020603050405020304" pitchFamily="18" charset="0"/>
                <a:cs typeface="Times New Roman" panose="02020603050405020304" pitchFamily="18" charset="0"/>
              </a:rPr>
              <a:t>character</a:t>
            </a:r>
            <a:r>
              <a:rPr lang="ro-RO" sz="1600" dirty="0">
                <a:latin typeface="Times New Roman" panose="02020603050405020304" pitchFamily="18" charset="0"/>
                <a:cs typeface="Times New Roman" panose="02020603050405020304" pitchFamily="18" charset="0"/>
              </a:rPr>
              <a:t> internațional. Esența și aplicabilitatea normelor de drept internațional umanitar, Revista militară, nr. 2(8), 2012, p. 18. Accesibil </a:t>
            </a:r>
            <a:r>
              <a:rPr lang="ro-RO" sz="1600" dirty="0" err="1">
                <a:latin typeface="Times New Roman" panose="02020603050405020304" pitchFamily="18" charset="0"/>
                <a:cs typeface="Times New Roman" panose="02020603050405020304" pitchFamily="18" charset="0"/>
              </a:rPr>
              <a:t>la:</a:t>
            </a:r>
            <a:r>
              <a:rPr lang="ro-RO" sz="1600" dirty="0" err="1">
                <a:latin typeface="Times New Roman" panose="02020603050405020304" pitchFamily="18" charset="0"/>
                <a:cs typeface="Times New Roman" panose="02020603050405020304" pitchFamily="18" charset="0"/>
                <a:hlinkClick r:id="rId4"/>
              </a:rPr>
              <a:t>https</a:t>
            </a:r>
            <a:r>
              <a:rPr lang="ro-RO" sz="1600" dirty="0">
                <a:latin typeface="Times New Roman" panose="02020603050405020304" pitchFamily="18" charset="0"/>
                <a:cs typeface="Times New Roman" panose="02020603050405020304" pitchFamily="18" charset="0"/>
                <a:hlinkClick r:id="rId4"/>
              </a:rPr>
              <a:t>://ibn.idsi.md/</a:t>
            </a:r>
            <a:r>
              <a:rPr lang="ro-RO" sz="1600" dirty="0" err="1">
                <a:latin typeface="Times New Roman" panose="02020603050405020304" pitchFamily="18" charset="0"/>
                <a:cs typeface="Times New Roman" panose="02020603050405020304" pitchFamily="18" charset="0"/>
                <a:hlinkClick r:id="rId4"/>
              </a:rPr>
              <a:t>sites</a:t>
            </a:r>
            <a:r>
              <a:rPr lang="ro-RO" sz="1600" dirty="0">
                <a:latin typeface="Times New Roman" panose="02020603050405020304" pitchFamily="18" charset="0"/>
                <a:cs typeface="Times New Roman" panose="02020603050405020304" pitchFamily="18" charset="0"/>
                <a:hlinkClick r:id="rId4"/>
              </a:rPr>
              <a:t>/</a:t>
            </a:r>
            <a:r>
              <a:rPr lang="ro-RO" sz="1600" dirty="0" err="1">
                <a:latin typeface="Times New Roman" panose="02020603050405020304" pitchFamily="18" charset="0"/>
                <a:cs typeface="Times New Roman" panose="02020603050405020304" pitchFamily="18" charset="0"/>
                <a:hlinkClick r:id="rId4"/>
              </a:rPr>
              <a:t>default</a:t>
            </a:r>
            <a:r>
              <a:rPr lang="ro-RO" sz="1600" dirty="0">
                <a:latin typeface="Times New Roman" panose="02020603050405020304" pitchFamily="18" charset="0"/>
                <a:cs typeface="Times New Roman" panose="02020603050405020304" pitchFamily="18" charset="0"/>
                <a:hlinkClick r:id="rId4"/>
              </a:rPr>
              <a:t>/</a:t>
            </a:r>
            <a:r>
              <a:rPr lang="ro-RO" sz="1600" dirty="0" err="1">
                <a:latin typeface="Times New Roman" panose="02020603050405020304" pitchFamily="18" charset="0"/>
                <a:cs typeface="Times New Roman" panose="02020603050405020304" pitchFamily="18" charset="0"/>
                <a:hlinkClick r:id="rId4"/>
              </a:rPr>
              <a:t>files</a:t>
            </a:r>
            <a:r>
              <a:rPr lang="ro-RO" sz="1600" dirty="0">
                <a:latin typeface="Times New Roman" panose="02020603050405020304" pitchFamily="18" charset="0"/>
                <a:cs typeface="Times New Roman" panose="02020603050405020304" pitchFamily="18" charset="0"/>
                <a:hlinkClick r:id="rId4"/>
              </a:rPr>
              <a:t>/</a:t>
            </a:r>
            <a:r>
              <a:rPr lang="ro-RO" sz="1600" dirty="0" err="1">
                <a:latin typeface="Times New Roman" panose="02020603050405020304" pitchFamily="18" charset="0"/>
                <a:cs typeface="Times New Roman" panose="02020603050405020304" pitchFamily="18" charset="0"/>
                <a:hlinkClick r:id="rId4"/>
              </a:rPr>
              <a:t>imag_file</a:t>
            </a:r>
            <a:r>
              <a:rPr lang="ro-RO" sz="1600" dirty="0">
                <a:latin typeface="Times New Roman" panose="02020603050405020304" pitchFamily="18" charset="0"/>
                <a:cs typeface="Times New Roman" panose="02020603050405020304" pitchFamily="18" charset="0"/>
                <a:hlinkClick r:id="rId4"/>
              </a:rPr>
              <a:t>/Conflictele%20armate%20fara%20caracter%20international.pdf</a:t>
            </a:r>
            <a:r>
              <a:rPr lang="ro-RO" sz="1600" dirty="0">
                <a:latin typeface="Times New Roman" panose="02020603050405020304" pitchFamily="18" charset="0"/>
                <a:cs typeface="Times New Roman" panose="02020603050405020304" pitchFamily="18" charset="0"/>
              </a:rPr>
              <a:t> [Accesat 24.09.2021].</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ro-RO" sz="1600" dirty="0">
                <a:latin typeface="Times New Roman" panose="02020603050405020304" pitchFamily="18" charset="0"/>
                <a:cs typeface="Times New Roman" panose="02020603050405020304" pitchFamily="18" charset="0"/>
              </a:rPr>
              <a:t>Convenția de la Geneva pentru îmbunătățirea sorții răniților, </a:t>
            </a:r>
            <a:r>
              <a:rPr lang="ro-RO" sz="1600" dirty="0" err="1">
                <a:latin typeface="Times New Roman" panose="02020603050405020304" pitchFamily="18" charset="0"/>
                <a:cs typeface="Times New Roman" panose="02020603050405020304" pitchFamily="18" charset="0"/>
              </a:rPr>
              <a:t>bolnbavilor</a:t>
            </a:r>
            <a:r>
              <a:rPr lang="ro-RO" sz="1600" dirty="0">
                <a:latin typeface="Times New Roman" panose="02020603050405020304" pitchFamily="18" charset="0"/>
                <a:cs typeface="Times New Roman" panose="02020603050405020304" pitchFamily="18" charset="0"/>
              </a:rPr>
              <a:t> și naufragiaților forțelor armate pe mare, din 12 august 1949.Accesibil la:  </a:t>
            </a:r>
            <a:r>
              <a:rPr lang="ro-RO" sz="1600" dirty="0">
                <a:latin typeface="Times New Roman" panose="02020603050405020304" pitchFamily="18" charset="0"/>
                <a:cs typeface="Times New Roman" panose="02020603050405020304" pitchFamily="18" charset="0"/>
                <a:hlinkClick r:id="rId5"/>
              </a:rPr>
              <a:t>https://constitutii.files.wordpress.com/2017/01/conventia-de-la-geneva-ii.pdf</a:t>
            </a:r>
            <a:r>
              <a:rPr lang="ro-RO" sz="1600" dirty="0">
                <a:latin typeface="Times New Roman" panose="02020603050405020304" pitchFamily="18" charset="0"/>
                <a:cs typeface="Times New Roman" panose="02020603050405020304" pitchFamily="18" charset="0"/>
              </a:rPr>
              <a:t> [Accesat 24.09.2021].</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ro-RO" sz="1600" dirty="0">
                <a:latin typeface="Times New Roman" panose="02020603050405020304" pitchFamily="18" charset="0"/>
                <a:cs typeface="Times New Roman" panose="02020603050405020304" pitchFamily="18" charset="0"/>
              </a:rPr>
              <a:t>Diaconu A. Tipologia intervenției militare în cadrul conflictului armat. Buletinul </a:t>
            </a:r>
            <a:r>
              <a:rPr lang="ro-RO" sz="1600" dirty="0" err="1">
                <a:latin typeface="Times New Roman" panose="02020603050405020304" pitchFamily="18" charset="0"/>
                <a:cs typeface="Times New Roman" panose="02020603050405020304" pitchFamily="18" charset="0"/>
              </a:rPr>
              <a:t>Universităţii</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Naţionale</a:t>
            </a:r>
            <a:r>
              <a:rPr lang="ro-RO" sz="1600" dirty="0">
                <a:latin typeface="Times New Roman" panose="02020603050405020304" pitchFamily="18" charset="0"/>
                <a:cs typeface="Times New Roman" panose="02020603050405020304" pitchFamily="18" charset="0"/>
              </a:rPr>
              <a:t> de Apărare „Carol I“, p. 156-157.  </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ro-RO" sz="1600" dirty="0">
                <a:latin typeface="Times New Roman" panose="02020603050405020304" pitchFamily="18" charset="0"/>
                <a:cs typeface="Times New Roman" panose="02020603050405020304" pitchFamily="18" charset="0"/>
              </a:rPr>
              <a:t>Dorul O., Zaharia V., Dreptul conflictelor armate, Suport de curs, Chișinău, 2014, p. 20. Accesibil la: </a:t>
            </a:r>
            <a:r>
              <a:rPr lang="ro-RO" sz="1600" dirty="0">
                <a:latin typeface="Times New Roman" panose="02020603050405020304" pitchFamily="18" charset="0"/>
                <a:cs typeface="Times New Roman" panose="02020603050405020304" pitchFamily="18" charset="0"/>
                <a:hlinkClick r:id="rId6"/>
              </a:rPr>
              <a:t>http://moodle.usm.md/moodle/pluginfile.php/45216/mod_resource/content/0/suport%20de%20curs_DreptulConflictelorArmate_2014autoriDorul%20O.%2C%20Zaharia%20V..pdf</a:t>
            </a:r>
            <a:r>
              <a:rPr lang="ro-RO" sz="1600" dirty="0">
                <a:latin typeface="Times New Roman" panose="02020603050405020304" pitchFamily="18" charset="0"/>
                <a:cs typeface="Times New Roman" panose="02020603050405020304" pitchFamily="18" charset="0"/>
              </a:rPr>
              <a:t> [Accesat 24.09.2021]. </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ro-RO" sz="1600" dirty="0">
                <a:latin typeface="Times New Roman" panose="02020603050405020304" pitchFamily="18" charset="0"/>
                <a:cs typeface="Times New Roman" panose="02020603050405020304" pitchFamily="18" charset="0"/>
              </a:rPr>
              <a:t>Ene R. D. Note de curs. Drept Internațional Umanitar. </a:t>
            </a:r>
            <a:r>
              <a:rPr lang="en-US" sz="1600" dirty="0" err="1">
                <a:latin typeface="Times New Roman" panose="02020603050405020304" pitchFamily="18" charset="0"/>
                <a:cs typeface="Times New Roman" panose="02020603050405020304" pitchFamily="18" charset="0"/>
              </a:rPr>
              <a:t>Ene</a:t>
            </a:r>
            <a:r>
              <a:rPr lang="en-US" sz="1600" dirty="0">
                <a:latin typeface="Times New Roman" panose="02020603050405020304" pitchFamily="18" charset="0"/>
                <a:cs typeface="Times New Roman" panose="02020603050405020304" pitchFamily="18" charset="0"/>
              </a:rPr>
              <a:t> R. D. Note de curs. </a:t>
            </a:r>
            <a:r>
              <a:rPr lang="en-US" sz="1600" dirty="0" err="1">
                <a:latin typeface="Times New Roman" panose="02020603050405020304" pitchFamily="18" charset="0"/>
                <a:cs typeface="Times New Roman" panose="02020603050405020304" pitchFamily="18" charset="0"/>
              </a:rPr>
              <a:t>Drept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Internațional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Umanitar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Accesibil</a:t>
            </a:r>
            <a:r>
              <a:rPr lang="en-US" sz="1600" dirty="0">
                <a:latin typeface="Times New Roman" panose="02020603050405020304" pitchFamily="18" charset="0"/>
                <a:cs typeface="Times New Roman" panose="02020603050405020304" pitchFamily="18" charset="0"/>
              </a:rPr>
              <a:t> la: </a:t>
            </a:r>
            <a:r>
              <a:rPr lang="en-US" sz="1600" dirty="0">
                <a:latin typeface="Times New Roman" panose="02020603050405020304" pitchFamily="18" charset="0"/>
                <a:cs typeface="Times New Roman" panose="02020603050405020304" pitchFamily="18" charset="0"/>
                <a:hlinkClick r:id="rId7"/>
              </a:rPr>
              <a:t>https://www.academia.edu/17057536/PARTICIPAN%C5%A2II_LA_CONFLICTELE_ARMATE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Accesat</a:t>
            </a:r>
            <a:r>
              <a:rPr lang="en-US" sz="1600" dirty="0">
                <a:latin typeface="Times New Roman" panose="02020603050405020304" pitchFamily="18" charset="0"/>
                <a:cs typeface="Times New Roman" panose="02020603050405020304" pitchFamily="18" charset="0"/>
              </a:rPr>
              <a:t> 24.09.2021].</a:t>
            </a:r>
          </a:p>
          <a:p>
            <a:pPr marL="342900" lvl="0" indent="-342900">
              <a:buFont typeface="+mj-lt"/>
              <a:buAutoNum type="arabicPeriod"/>
            </a:pPr>
            <a:r>
              <a:rPr lang="ro-RO" sz="1600" dirty="0">
                <a:latin typeface="Times New Roman" panose="02020603050405020304" pitchFamily="18" charset="0"/>
                <a:cs typeface="Times New Roman" panose="02020603050405020304" pitchFamily="18" charset="0"/>
              </a:rPr>
              <a:t>Final Report on </a:t>
            </a:r>
            <a:r>
              <a:rPr lang="ro-RO" sz="1600" dirty="0" err="1">
                <a:latin typeface="Times New Roman" panose="02020603050405020304" pitchFamily="18" charset="0"/>
                <a:cs typeface="Times New Roman" panose="02020603050405020304" pitchFamily="18" charset="0"/>
              </a:rPr>
              <a:t>the</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meaning</a:t>
            </a:r>
            <a:r>
              <a:rPr lang="ro-RO" sz="1600" dirty="0">
                <a:latin typeface="Times New Roman" panose="02020603050405020304" pitchFamily="18" charset="0"/>
                <a:cs typeface="Times New Roman" panose="02020603050405020304" pitchFamily="18" charset="0"/>
              </a:rPr>
              <a:t> of </a:t>
            </a:r>
            <a:r>
              <a:rPr lang="ro-RO" sz="1600" dirty="0" err="1">
                <a:latin typeface="Times New Roman" panose="02020603050405020304" pitchFamily="18" charset="0"/>
                <a:cs typeface="Times New Roman" panose="02020603050405020304" pitchFamily="18" charset="0"/>
              </a:rPr>
              <a:t>armed</a:t>
            </a:r>
            <a:r>
              <a:rPr lang="ro-RO" sz="1600" dirty="0">
                <a:latin typeface="Times New Roman" panose="02020603050405020304" pitchFamily="18" charset="0"/>
                <a:cs typeface="Times New Roman" panose="02020603050405020304" pitchFamily="18" charset="0"/>
              </a:rPr>
              <a:t> conflict in </a:t>
            </a:r>
            <a:r>
              <a:rPr lang="ro-RO" sz="1600" dirty="0" err="1">
                <a:latin typeface="Times New Roman" panose="02020603050405020304" pitchFamily="18" charset="0"/>
                <a:cs typeface="Times New Roman" panose="02020603050405020304" pitchFamily="18" charset="0"/>
              </a:rPr>
              <a:t>international</a:t>
            </a:r>
            <a:r>
              <a:rPr lang="ro-RO" sz="1600" dirty="0">
                <a:latin typeface="Times New Roman" panose="02020603050405020304" pitchFamily="18" charset="0"/>
                <a:cs typeface="Times New Roman" panose="02020603050405020304" pitchFamily="18" charset="0"/>
              </a:rPr>
              <a:t> law, p. 23. Accesibil la: </a:t>
            </a:r>
            <a:r>
              <a:rPr lang="ro-RO" sz="1600" dirty="0">
                <a:latin typeface="Times New Roman" panose="02020603050405020304" pitchFamily="18" charset="0"/>
                <a:cs typeface="Times New Roman" panose="02020603050405020304" pitchFamily="18" charset="0"/>
                <a:hlinkClick r:id="rId8"/>
              </a:rPr>
              <a:t>http://www.rulac.org/assets/downloads/ILA_report_armed_conflict_2010.pdf</a:t>
            </a:r>
            <a:r>
              <a:rPr lang="ro-RO" sz="1600" dirty="0">
                <a:latin typeface="Times New Roman" panose="02020603050405020304" pitchFamily="18" charset="0"/>
                <a:cs typeface="Times New Roman" panose="02020603050405020304" pitchFamily="18" charset="0"/>
              </a:rPr>
              <a:t> [Accesat 24.09.2021].</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ro-RO" sz="1600" dirty="0" err="1">
                <a:latin typeface="Times New Roman" panose="02020603050405020304" pitchFamily="18" charset="0"/>
                <a:cs typeface="Times New Roman" panose="02020603050405020304" pitchFamily="18" charset="0"/>
              </a:rPr>
              <a:t>Fleck</a:t>
            </a:r>
            <a:r>
              <a:rPr lang="ro-RO" sz="1600" dirty="0">
                <a:latin typeface="Times New Roman" panose="02020603050405020304" pitchFamily="18" charset="0"/>
                <a:cs typeface="Times New Roman" panose="02020603050405020304" pitchFamily="18" charset="0"/>
              </a:rPr>
              <a:t> D. The </a:t>
            </a:r>
            <a:r>
              <a:rPr lang="ro-RO" sz="1600" dirty="0" err="1">
                <a:latin typeface="Times New Roman" panose="02020603050405020304" pitchFamily="18" charset="0"/>
                <a:cs typeface="Times New Roman" panose="02020603050405020304" pitchFamily="18" charset="0"/>
              </a:rPr>
              <a:t>Handbook</a:t>
            </a:r>
            <a:r>
              <a:rPr lang="ro-RO" sz="1600" dirty="0">
                <a:latin typeface="Times New Roman" panose="02020603050405020304" pitchFamily="18" charset="0"/>
                <a:cs typeface="Times New Roman" panose="02020603050405020304" pitchFamily="18" charset="0"/>
              </a:rPr>
              <a:t> of </a:t>
            </a:r>
            <a:r>
              <a:rPr lang="ro-RO" sz="1600" dirty="0" err="1">
                <a:latin typeface="Times New Roman" panose="02020603050405020304" pitchFamily="18" charset="0"/>
                <a:cs typeface="Times New Roman" panose="02020603050405020304" pitchFamily="18" charset="0"/>
              </a:rPr>
              <a:t>Humanitarian</a:t>
            </a:r>
            <a:r>
              <a:rPr lang="ro-RO" sz="1600" dirty="0">
                <a:latin typeface="Times New Roman" panose="02020603050405020304" pitchFamily="18" charset="0"/>
                <a:cs typeface="Times New Roman" panose="02020603050405020304" pitchFamily="18" charset="0"/>
              </a:rPr>
              <a:t> Law in </a:t>
            </a:r>
            <a:r>
              <a:rPr lang="ro-RO" sz="1600" dirty="0" err="1">
                <a:latin typeface="Times New Roman" panose="02020603050405020304" pitchFamily="18" charset="0"/>
                <a:cs typeface="Times New Roman" panose="02020603050405020304" pitchFamily="18" charset="0"/>
              </a:rPr>
              <a:t>Armed</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Conflicts</a:t>
            </a:r>
            <a:r>
              <a:rPr lang="ro-RO" sz="1600" dirty="0">
                <a:latin typeface="Times New Roman" panose="02020603050405020304" pitchFamily="18" charset="0"/>
                <a:cs typeface="Times New Roman" panose="02020603050405020304" pitchFamily="18" charset="0"/>
              </a:rPr>
              <a:t>, Oxford University Press, Oxford, 1995, p. 40</a:t>
            </a:r>
            <a:endParaRPr lang="en-US" sz="16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ro-RO" sz="1600" dirty="0">
                <a:latin typeface="Times New Roman" panose="02020603050405020304" pitchFamily="18" charset="0"/>
                <a:cs typeface="Times New Roman" panose="02020603050405020304" pitchFamily="18" charset="0"/>
              </a:rPr>
              <a:t>Gărzile Revoluționare iraniene își asumă responsabilitatea pentru doborârea „accidentală” a avionului ucrainean. Accesibil la: </a:t>
            </a:r>
            <a:r>
              <a:rPr lang="ro-RO" sz="1600" dirty="0">
                <a:latin typeface="Times New Roman" panose="02020603050405020304" pitchFamily="18" charset="0"/>
                <a:cs typeface="Times New Roman" panose="02020603050405020304" pitchFamily="18" charset="0"/>
                <a:hlinkClick r:id="rId9"/>
              </a:rPr>
              <a:t>https://moldova.europalibera.org/a/iranul-recunoa%C8%99te-c%C4%83-a-dobor%C3%A2t-accidental-cu-o-rachet%C4%83-sol-aer-avionul-ucrainean/30371593.html</a:t>
            </a:r>
            <a:r>
              <a:rPr lang="ro-RO" sz="1600" dirty="0">
                <a:latin typeface="Times New Roman" panose="02020603050405020304" pitchFamily="18" charset="0"/>
                <a:cs typeface="Times New Roman" panose="02020603050405020304" pitchFamily="18" charset="0"/>
              </a:rPr>
              <a:t> [Accesat 24.09.2021].</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463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7096" y="142157"/>
            <a:ext cx="4322735" cy="552788"/>
          </a:xfrm>
        </p:spPr>
        <p:txBody>
          <a:bodyPr>
            <a:normAutofit fontScale="90000"/>
          </a:bodyPr>
          <a:lstStyle/>
          <a:p>
            <a:r>
              <a:rPr lang="ro-RO" sz="3600" b="1" dirty="0" smtClean="0">
                <a:latin typeface="Times New Roman" panose="02020603050405020304" pitchFamily="18" charset="0"/>
                <a:cs typeface="Times New Roman" panose="02020603050405020304" pitchFamily="18" charset="0"/>
              </a:rPr>
              <a:t>Bibliografie selectivă</a:t>
            </a:r>
            <a:r>
              <a:rPr lang="en-US" sz="3600" b="1" dirty="0" smtClean="0">
                <a:latin typeface="Times New Roman" panose="02020603050405020304" pitchFamily="18" charset="0"/>
                <a:cs typeface="Times New Roman" panose="02020603050405020304" pitchFamily="18" charset="0"/>
              </a:rPr>
              <a:t>:</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57847" y="694945"/>
            <a:ext cx="10710543" cy="6041136"/>
          </a:xfrm>
        </p:spPr>
        <p:txBody>
          <a:bodyPr>
            <a:normAutofit fontScale="92500" lnSpcReduction="20000"/>
          </a:bodyPr>
          <a:lstStyle/>
          <a:p>
            <a:pPr marL="0" lvl="0" indent="0">
              <a:buNone/>
            </a:pPr>
            <a:r>
              <a:rPr lang="ro-RO" sz="1400" dirty="0" smtClean="0">
                <a:latin typeface="Times New Roman" panose="02020603050405020304" pitchFamily="18" charset="0"/>
                <a:cs typeface="Times New Roman" panose="02020603050405020304" pitchFamily="18" charset="0"/>
              </a:rPr>
              <a:t>11. Hotărârea </a:t>
            </a:r>
            <a:r>
              <a:rPr lang="ro-RO" sz="1400" dirty="0">
                <a:latin typeface="Times New Roman" panose="02020603050405020304" pitchFamily="18" charset="0"/>
                <a:cs typeface="Times New Roman" panose="02020603050405020304" pitchFamily="18" charset="0"/>
              </a:rPr>
              <a:t>Parlamentului Nr. 134 din 19.07.2018 pentru aprobarea Strategiei naționale de apărare și a Planului de acțiuni privind implementarea Strategiei naționale de apărare pentru anii 2018–2022. Publicat în Monitorul Oficial Nr. 285-294 din 03.08.2018. Accesibil la: </a:t>
            </a:r>
            <a:r>
              <a:rPr lang="ro-RO" sz="1400" dirty="0">
                <a:latin typeface="Times New Roman" panose="02020603050405020304" pitchFamily="18" charset="0"/>
                <a:cs typeface="Times New Roman" panose="02020603050405020304" pitchFamily="18" charset="0"/>
                <a:hlinkClick r:id="rId2"/>
              </a:rPr>
              <a:t>http://lex.justice.md/index.php?action=view&amp;view=doc&amp;lang=1&amp;id=376667</a:t>
            </a:r>
            <a:r>
              <a:rPr lang="ro-RO" sz="1400" dirty="0">
                <a:latin typeface="Times New Roman" panose="02020603050405020304" pitchFamily="18" charset="0"/>
                <a:cs typeface="Times New Roman" panose="02020603050405020304" pitchFamily="18" charset="0"/>
              </a:rPr>
              <a:t> [Accesat 24.09.2021</a:t>
            </a:r>
            <a:r>
              <a:rPr lang="ro-RO" sz="1400" dirty="0" smtClean="0">
                <a:latin typeface="Times New Roman" panose="02020603050405020304" pitchFamily="18" charset="0"/>
                <a:cs typeface="Times New Roman" panose="02020603050405020304" pitchFamily="18" charset="0"/>
              </a:rPr>
              <a:t>].</a:t>
            </a:r>
            <a:endParaRPr lang="ro-RO" sz="1400" dirty="0">
              <a:latin typeface="Times New Roman" panose="02020603050405020304" pitchFamily="18" charset="0"/>
              <a:cs typeface="Times New Roman" panose="02020603050405020304" pitchFamily="18" charset="0"/>
            </a:endParaRPr>
          </a:p>
          <a:p>
            <a:pPr marL="0" lvl="0" indent="0">
              <a:buNone/>
            </a:pPr>
            <a:r>
              <a:rPr lang="ro-RO" sz="1400" dirty="0" smtClean="0">
                <a:latin typeface="Times New Roman" panose="02020603050405020304" pitchFamily="18" charset="0"/>
                <a:cs typeface="Times New Roman" panose="02020603050405020304" pitchFamily="18" charset="0"/>
              </a:rPr>
              <a:t>12. Hotărârea </a:t>
            </a:r>
            <a:r>
              <a:rPr lang="ro-RO" sz="1400" dirty="0">
                <a:latin typeface="Times New Roman" panose="02020603050405020304" pitchFamily="18" charset="0"/>
                <a:cs typeface="Times New Roman" panose="02020603050405020304" pitchFamily="18" charset="0"/>
              </a:rPr>
              <a:t>Parlamentului Nr. 134 din 19.07.2018 pentru aprobarea Strategiei naționale de apărare și a Planului de acțiuni privind implementarea Strategiei naționale de apărare pentru anii 2018–2022. Publicat în Monitorul Oficial Nr. 285-294 din 03.08.2018. Accesibil la: </a:t>
            </a:r>
            <a:r>
              <a:rPr lang="ro-RO" sz="1400" dirty="0">
                <a:latin typeface="Times New Roman" panose="02020603050405020304" pitchFamily="18" charset="0"/>
                <a:cs typeface="Times New Roman" panose="02020603050405020304" pitchFamily="18" charset="0"/>
                <a:hlinkClick r:id="rId2"/>
              </a:rPr>
              <a:t>http://lex.justice.md/index.php?action=view&amp;view=doc&amp;lang=1&amp;id=376667</a:t>
            </a:r>
            <a:r>
              <a:rPr lang="ro-RO" sz="1400" dirty="0">
                <a:latin typeface="Times New Roman" panose="02020603050405020304" pitchFamily="18" charset="0"/>
                <a:cs typeface="Times New Roman" panose="02020603050405020304" pitchFamily="18" charset="0"/>
              </a:rPr>
              <a:t> [Accesat 24.09.2021].</a:t>
            </a:r>
            <a:endParaRPr lang="en-US" sz="1400" dirty="0">
              <a:latin typeface="Times New Roman" panose="02020603050405020304" pitchFamily="18" charset="0"/>
              <a:cs typeface="Times New Roman" panose="02020603050405020304" pitchFamily="18" charset="0"/>
            </a:endParaRPr>
          </a:p>
          <a:p>
            <a:pPr marL="0" lvl="0" indent="0">
              <a:buNone/>
            </a:pPr>
            <a:r>
              <a:rPr lang="ro-RO" sz="1400" dirty="0" smtClean="0">
                <a:latin typeface="Times New Roman" panose="02020603050405020304" pitchFamily="18" charset="0"/>
                <a:cs typeface="Times New Roman" panose="02020603050405020304" pitchFamily="18" charset="0"/>
              </a:rPr>
              <a:t>13.International </a:t>
            </a:r>
            <a:r>
              <a:rPr lang="ro-RO" sz="1400" dirty="0" err="1">
                <a:latin typeface="Times New Roman" panose="02020603050405020304" pitchFamily="18" charset="0"/>
                <a:cs typeface="Times New Roman" panose="02020603050405020304" pitchFamily="18" charset="0"/>
              </a:rPr>
              <a:t>Committee</a:t>
            </a:r>
            <a:r>
              <a:rPr lang="ro-RO" sz="1400" dirty="0">
                <a:latin typeface="Times New Roman" panose="02020603050405020304" pitchFamily="18" charset="0"/>
                <a:cs typeface="Times New Roman" panose="02020603050405020304" pitchFamily="18" charset="0"/>
              </a:rPr>
              <a:t> of </a:t>
            </a:r>
            <a:r>
              <a:rPr lang="ro-RO" sz="1400" dirty="0" err="1">
                <a:latin typeface="Times New Roman" panose="02020603050405020304" pitchFamily="18" charset="0"/>
                <a:cs typeface="Times New Roman" panose="02020603050405020304" pitchFamily="18" charset="0"/>
              </a:rPr>
              <a:t>the</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Red</a:t>
            </a:r>
            <a:r>
              <a:rPr lang="ro-RO" sz="1400" dirty="0">
                <a:latin typeface="Times New Roman" panose="02020603050405020304" pitchFamily="18" charset="0"/>
                <a:cs typeface="Times New Roman" panose="02020603050405020304" pitchFamily="18" charset="0"/>
              </a:rPr>
              <a:t> Cross, </a:t>
            </a:r>
            <a:r>
              <a:rPr lang="ro-RO" sz="1400" dirty="0" err="1">
                <a:latin typeface="Times New Roman" panose="02020603050405020304" pitchFamily="18" charset="0"/>
                <a:cs typeface="Times New Roman" panose="02020603050405020304" pitchFamily="18" charset="0"/>
              </a:rPr>
              <a:t>How</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is</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the</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Term</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Armed</a:t>
            </a:r>
            <a:r>
              <a:rPr lang="ro-RO" sz="1400" dirty="0">
                <a:latin typeface="Times New Roman" panose="02020603050405020304" pitchFamily="18" charset="0"/>
                <a:cs typeface="Times New Roman" panose="02020603050405020304" pitchFamily="18" charset="0"/>
              </a:rPr>
              <a:t> Conflict" </a:t>
            </a:r>
            <a:r>
              <a:rPr lang="ro-RO" sz="1400" dirty="0" err="1">
                <a:latin typeface="Times New Roman" panose="02020603050405020304" pitchFamily="18" charset="0"/>
                <a:cs typeface="Times New Roman" panose="02020603050405020304" pitchFamily="18" charset="0"/>
              </a:rPr>
              <a:t>Defined</a:t>
            </a:r>
            <a:r>
              <a:rPr lang="ro-RO" sz="1400" dirty="0">
                <a:latin typeface="Times New Roman" panose="02020603050405020304" pitchFamily="18" charset="0"/>
                <a:cs typeface="Times New Roman" panose="02020603050405020304" pitchFamily="18" charset="0"/>
              </a:rPr>
              <a:t> in International </a:t>
            </a:r>
            <a:r>
              <a:rPr lang="ro-RO" sz="1400" dirty="0" err="1">
                <a:latin typeface="Times New Roman" panose="02020603050405020304" pitchFamily="18" charset="0"/>
                <a:cs typeface="Times New Roman" panose="02020603050405020304" pitchFamily="18" charset="0"/>
              </a:rPr>
              <a:t>Humanitarian</a:t>
            </a:r>
            <a:r>
              <a:rPr lang="ro-RO" sz="1400" dirty="0">
                <a:latin typeface="Times New Roman" panose="02020603050405020304" pitchFamily="18" charset="0"/>
                <a:cs typeface="Times New Roman" panose="02020603050405020304" pitchFamily="18" charset="0"/>
              </a:rPr>
              <a:t> Law? Accesibil la:  </a:t>
            </a:r>
            <a:r>
              <a:rPr lang="ro-RO" sz="1400" dirty="0">
                <a:latin typeface="Times New Roman" panose="02020603050405020304" pitchFamily="18" charset="0"/>
                <a:cs typeface="Times New Roman" panose="02020603050405020304" pitchFamily="18" charset="0"/>
                <a:hlinkClick r:id="rId3"/>
              </a:rPr>
              <a:t>https://www.refworld.org/docid/47e24eda2.html</a:t>
            </a:r>
            <a:r>
              <a:rPr lang="ro-RO" sz="1400" dirty="0">
                <a:latin typeface="Times New Roman" panose="02020603050405020304" pitchFamily="18" charset="0"/>
                <a:cs typeface="Times New Roman" panose="02020603050405020304" pitchFamily="18" charset="0"/>
              </a:rPr>
              <a:t> [Accesat 24.09.2021].</a:t>
            </a:r>
            <a:endParaRPr lang="en-US" sz="1400" dirty="0">
              <a:latin typeface="Times New Roman" panose="02020603050405020304" pitchFamily="18" charset="0"/>
              <a:cs typeface="Times New Roman" panose="02020603050405020304" pitchFamily="18" charset="0"/>
            </a:endParaRPr>
          </a:p>
          <a:p>
            <a:pPr marL="0" lvl="0" indent="0">
              <a:buNone/>
            </a:pPr>
            <a:r>
              <a:rPr lang="ro-RO" sz="1400" dirty="0" smtClean="0">
                <a:latin typeface="Times New Roman" panose="02020603050405020304" pitchFamily="18" charset="0"/>
                <a:cs typeface="Times New Roman" panose="02020603050405020304" pitchFamily="18" charset="0"/>
              </a:rPr>
              <a:t>14. </a:t>
            </a:r>
            <a:r>
              <a:rPr lang="en-US" sz="1400" dirty="0" err="1" smtClean="0">
                <a:latin typeface="Times New Roman" panose="02020603050405020304" pitchFamily="18" charset="0"/>
                <a:cs typeface="Times New Roman" panose="02020603050405020304" pitchFamily="18" charset="0"/>
              </a:rPr>
              <a:t>Iranul</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en-US" sz="1400" dirty="0" err="1">
                <a:latin typeface="Times New Roman" panose="02020603050405020304" pitchFamily="18" charset="0"/>
                <a:cs typeface="Times New Roman" panose="02020603050405020304" pitchFamily="18" charset="0"/>
              </a:rPr>
              <a:t>atacat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două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baze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militare</a:t>
            </a:r>
            <a:r>
              <a:rPr lang="en-US" sz="1400" dirty="0">
                <a:latin typeface="Times New Roman" panose="02020603050405020304" pitchFamily="18" charset="0"/>
                <a:cs typeface="Times New Roman" panose="02020603050405020304" pitchFamily="18" charset="0"/>
              </a:rPr>
              <a:t> SUA din </a:t>
            </a:r>
            <a:r>
              <a:rPr lang="en-US" sz="1400" dirty="0" err="1">
                <a:latin typeface="Times New Roman" panose="02020603050405020304" pitchFamily="18" charset="0"/>
                <a:cs typeface="Times New Roman" panose="02020603050405020304" pitchFamily="18" charset="0"/>
              </a:rPr>
              <a:t>Irak</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Teheranul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cere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retragerea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trupelor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americane</a:t>
            </a:r>
            <a:r>
              <a:rPr lang="en-US" sz="1400" dirty="0">
                <a:latin typeface="Times New Roman" panose="02020603050405020304" pitchFamily="18" charset="0"/>
                <a:cs typeface="Times New Roman" panose="02020603050405020304" pitchFamily="18" charset="0"/>
              </a:rPr>
              <a:t> din </a:t>
            </a:r>
            <a:r>
              <a:rPr lang="en-US" sz="1400" dirty="0" err="1">
                <a:latin typeface="Times New Roman" panose="02020603050405020304" pitchFamily="18" charset="0"/>
                <a:cs typeface="Times New Roman" panose="02020603050405020304" pitchFamily="18" charset="0"/>
              </a:rPr>
              <a:t>Orientul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Mijlociu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Reacția</a:t>
            </a:r>
            <a:r>
              <a:rPr lang="en-US" sz="1400" dirty="0">
                <a:latin typeface="Times New Roman" panose="02020603050405020304" pitchFamily="18" charset="0"/>
                <a:cs typeface="Times New Roman" panose="02020603050405020304" pitchFamily="18" charset="0"/>
              </a:rPr>
              <a:t> SUA. </a:t>
            </a:r>
            <a:r>
              <a:rPr lang="en-US" sz="1400" dirty="0" err="1">
                <a:latin typeface="Times New Roman" panose="02020603050405020304" pitchFamily="18" charset="0"/>
                <a:cs typeface="Times New Roman" panose="02020603050405020304" pitchFamily="18" charset="0"/>
              </a:rPr>
              <a:t>Accesibil</a:t>
            </a:r>
            <a:r>
              <a:rPr lang="en-US" sz="1400" dirty="0">
                <a:latin typeface="Times New Roman" panose="02020603050405020304" pitchFamily="18" charset="0"/>
                <a:cs typeface="Times New Roman" panose="02020603050405020304" pitchFamily="18" charset="0"/>
              </a:rPr>
              <a:t> la: </a:t>
            </a:r>
          </a:p>
          <a:p>
            <a:pPr marL="0" indent="0">
              <a:buNone/>
            </a:pPr>
            <a:r>
              <a:rPr lang="en-US" sz="1400" dirty="0">
                <a:latin typeface="Times New Roman" panose="02020603050405020304" pitchFamily="18" charset="0"/>
                <a:cs typeface="Times New Roman" panose="02020603050405020304" pitchFamily="18" charset="0"/>
                <a:hlinkClick r:id="rId4"/>
              </a:rPr>
              <a:t>https://www.digi24.ro/stiri/externe/riposta-iranului-atac-cu-rachete-asupra-unei-baze-militare-din-irak-unde-sunt-soldati-americani-1242159</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Accesat</a:t>
            </a:r>
            <a:r>
              <a:rPr lang="en-US" sz="1400" dirty="0">
                <a:latin typeface="Times New Roman" panose="02020603050405020304" pitchFamily="18" charset="0"/>
                <a:cs typeface="Times New Roman" panose="02020603050405020304" pitchFamily="18" charset="0"/>
              </a:rPr>
              <a:t> 24.09.2021].</a:t>
            </a:r>
          </a:p>
          <a:p>
            <a:pPr marL="0" lvl="0" indent="0">
              <a:buNone/>
            </a:pPr>
            <a:r>
              <a:rPr lang="ro-RO" sz="1400" dirty="0" smtClean="0">
                <a:latin typeface="Times New Roman" panose="02020603050405020304" pitchFamily="18" charset="0"/>
                <a:cs typeface="Times New Roman" panose="02020603050405020304" pitchFamily="18" charset="0"/>
              </a:rPr>
              <a:t>15. Jean-</a:t>
            </a:r>
            <a:r>
              <a:rPr lang="ro-RO" sz="1400" dirty="0" err="1" smtClean="0">
                <a:latin typeface="Times New Roman" panose="02020603050405020304" pitchFamily="18" charset="0"/>
                <a:cs typeface="Times New Roman" panose="02020603050405020304" pitchFamily="18" charset="0"/>
              </a:rPr>
              <a:t>Marie</a:t>
            </a:r>
            <a:r>
              <a:rPr lang="ro-RO" sz="1400" dirty="0" smtClean="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Henckaerts</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and</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Louise</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Doswald</a:t>
            </a:r>
            <a:r>
              <a:rPr lang="ro-RO" sz="1400" dirty="0">
                <a:latin typeface="Times New Roman" panose="02020603050405020304" pitchFamily="18" charset="0"/>
                <a:cs typeface="Times New Roman" panose="02020603050405020304" pitchFamily="18" charset="0"/>
              </a:rPr>
              <a:t> –Beck. </a:t>
            </a:r>
            <a:r>
              <a:rPr lang="ro-RO" sz="1400" dirty="0" err="1">
                <a:latin typeface="Times New Roman" panose="02020603050405020304" pitchFamily="18" charset="0"/>
                <a:cs typeface="Times New Roman" panose="02020603050405020304" pitchFamily="18" charset="0"/>
              </a:rPr>
              <a:t>Customary</a:t>
            </a:r>
            <a:r>
              <a:rPr lang="ro-RO" sz="1400" dirty="0">
                <a:latin typeface="Times New Roman" panose="02020603050405020304" pitchFamily="18" charset="0"/>
                <a:cs typeface="Times New Roman" panose="02020603050405020304" pitchFamily="18" charset="0"/>
              </a:rPr>
              <a:t> International </a:t>
            </a:r>
            <a:r>
              <a:rPr lang="ro-RO" sz="1400" dirty="0" err="1">
                <a:latin typeface="Times New Roman" panose="02020603050405020304" pitchFamily="18" charset="0"/>
                <a:cs typeface="Times New Roman" panose="02020603050405020304" pitchFamily="18" charset="0"/>
              </a:rPr>
              <a:t>Humanitarian</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Low</a:t>
            </a:r>
            <a:r>
              <a:rPr lang="ro-RO" sz="1400" dirty="0">
                <a:latin typeface="Times New Roman" panose="02020603050405020304" pitchFamily="18" charset="0"/>
                <a:cs typeface="Times New Roman" panose="02020603050405020304" pitchFamily="18" charset="0"/>
              </a:rPr>
              <a:t>. Accesibil la: </a:t>
            </a:r>
            <a:r>
              <a:rPr lang="ro-RO" sz="1400" dirty="0">
                <a:latin typeface="Times New Roman" panose="02020603050405020304" pitchFamily="18" charset="0"/>
                <a:cs typeface="Times New Roman" panose="02020603050405020304" pitchFamily="18" charset="0"/>
                <a:hlinkClick r:id="rId5"/>
              </a:rPr>
              <a:t>https://www.icrc.org/en/doc/assets/files/other/customary-international-humanitarian-law-i-icrc-eng.pdf</a:t>
            </a:r>
            <a:r>
              <a:rPr lang="ro-RO" sz="1400" dirty="0">
                <a:latin typeface="Times New Roman" panose="02020603050405020304" pitchFamily="18" charset="0"/>
                <a:cs typeface="Times New Roman" panose="02020603050405020304" pitchFamily="18" charset="0"/>
              </a:rPr>
              <a:t> [Accesat 24.09.2021].</a:t>
            </a:r>
            <a:endParaRPr lang="en-US" sz="1400" dirty="0">
              <a:latin typeface="Times New Roman" panose="02020603050405020304" pitchFamily="18" charset="0"/>
              <a:cs typeface="Times New Roman" panose="02020603050405020304" pitchFamily="18" charset="0"/>
            </a:endParaRPr>
          </a:p>
          <a:p>
            <a:pPr marL="0" lvl="0" indent="0">
              <a:buNone/>
            </a:pPr>
            <a:r>
              <a:rPr lang="ro-RO" sz="1400" dirty="0" smtClean="0">
                <a:latin typeface="Times New Roman" panose="02020603050405020304" pitchFamily="18" charset="0"/>
                <a:cs typeface="Times New Roman" panose="02020603050405020304" pitchFamily="18" charset="0"/>
              </a:rPr>
              <a:t>16. </a:t>
            </a:r>
            <a:r>
              <a:rPr lang="en-US" sz="1400" dirty="0" err="1" smtClean="0">
                <a:latin typeface="Times New Roman" panose="02020603050405020304" pitchFamily="18" charset="0"/>
                <a:cs typeface="Times New Roman" panose="02020603050405020304" pitchFamily="18" charset="0"/>
              </a:rPr>
              <a:t>Mureșan</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M. Curs de </a:t>
            </a:r>
            <a:r>
              <a:rPr lang="en-US" sz="1400" dirty="0" err="1">
                <a:latin typeface="Times New Roman" panose="02020603050405020304" pitchFamily="18" charset="0"/>
                <a:cs typeface="Times New Roman" panose="02020603050405020304" pitchFamily="18" charset="0"/>
              </a:rPr>
              <a:t>teoria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artei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militare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viitorul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conflictelor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militare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București</a:t>
            </a:r>
            <a:r>
              <a:rPr lang="en-US" sz="1400" dirty="0">
                <a:latin typeface="Times New Roman" panose="02020603050405020304" pitchFamily="18" charset="0"/>
                <a:cs typeface="Times New Roman" panose="02020603050405020304" pitchFamily="18" charset="0"/>
              </a:rPr>
              <a:t>, 2005. </a:t>
            </a:r>
            <a:r>
              <a:rPr lang="en-US" sz="1400" dirty="0" err="1">
                <a:latin typeface="Times New Roman" panose="02020603050405020304" pitchFamily="18" charset="0"/>
                <a:cs typeface="Times New Roman" panose="02020603050405020304" pitchFamily="18" charset="0"/>
              </a:rPr>
              <a:t>Editura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Universității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Naționale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Apă</a:t>
            </a:r>
            <a:r>
              <a:rPr lang="it-IT" sz="1400" dirty="0">
                <a:latin typeface="Times New Roman" panose="02020603050405020304" pitchFamily="18" charset="0"/>
                <a:cs typeface="Times New Roman" panose="02020603050405020304" pitchFamily="18" charset="0"/>
              </a:rPr>
              <a:t>rare </a:t>
            </a:r>
            <a:r>
              <a:rPr lang="en-US" sz="1400" dirty="0">
                <a:latin typeface="Times New Roman" panose="02020603050405020304" pitchFamily="18" charset="0"/>
                <a:cs typeface="Times New Roman" panose="02020603050405020304" pitchFamily="18" charset="0"/>
              </a:rPr>
              <a:t>„CAROL I”. p. 8-9.Accesibil la: </a:t>
            </a:r>
          </a:p>
          <a:p>
            <a:pPr marL="0" indent="0">
              <a:buNone/>
            </a:pPr>
            <a:r>
              <a:rPr lang="en-US" sz="1400" dirty="0">
                <a:latin typeface="Times New Roman" panose="02020603050405020304" pitchFamily="18" charset="0"/>
                <a:cs typeface="Times New Roman" panose="02020603050405020304" pitchFamily="18" charset="0"/>
                <a:hlinkClick r:id="rId6"/>
              </a:rPr>
              <a:t>https://www.scribd.com/presentation/403038782/Conflictele-Militare-Interne-amestecul-Militar-Intern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Accesat</a:t>
            </a:r>
            <a:r>
              <a:rPr lang="en-US" sz="1400" dirty="0">
                <a:latin typeface="Times New Roman" panose="02020603050405020304" pitchFamily="18" charset="0"/>
                <a:cs typeface="Times New Roman" panose="02020603050405020304" pitchFamily="18" charset="0"/>
              </a:rPr>
              <a:t> 24.09.2021].</a:t>
            </a:r>
          </a:p>
          <a:p>
            <a:pPr marL="0" lvl="0" indent="0">
              <a:buNone/>
            </a:pPr>
            <a:r>
              <a:rPr lang="ro-RO" sz="1400" dirty="0" smtClean="0">
                <a:latin typeface="Times New Roman" panose="02020603050405020304" pitchFamily="18" charset="0"/>
                <a:cs typeface="Times New Roman" panose="02020603050405020304" pitchFamily="18" charset="0"/>
              </a:rPr>
              <a:t>17. Orientările </a:t>
            </a:r>
            <a:r>
              <a:rPr lang="ro-RO" sz="1400" dirty="0">
                <a:latin typeface="Times New Roman" panose="02020603050405020304" pitchFamily="18" charset="0"/>
                <a:cs typeface="Times New Roman" panose="02020603050405020304" pitchFamily="18" charset="0"/>
              </a:rPr>
              <a:t>UE privind promovarea respectării dreptului internațional umanitar. Accesibil la: </a:t>
            </a:r>
            <a:r>
              <a:rPr lang="ro-RO" sz="1400" dirty="0">
                <a:latin typeface="Times New Roman" panose="02020603050405020304" pitchFamily="18" charset="0"/>
                <a:cs typeface="Times New Roman" panose="02020603050405020304" pitchFamily="18" charset="0"/>
                <a:hlinkClick r:id="rId7"/>
              </a:rPr>
              <a:t>https://eur-lex.europa.eu/legal-content/RO/TXT/HTML/?uri=LEGISSUM:ah0004&amp;from=EN</a:t>
            </a:r>
            <a:r>
              <a:rPr lang="ro-RO" sz="1400" dirty="0">
                <a:latin typeface="Times New Roman" panose="02020603050405020304" pitchFamily="18" charset="0"/>
                <a:cs typeface="Times New Roman" panose="02020603050405020304" pitchFamily="18" charset="0"/>
              </a:rPr>
              <a:t> [Accesat 24.09.2021].</a:t>
            </a:r>
            <a:endParaRPr lang="en-US" sz="1400" dirty="0">
              <a:latin typeface="Times New Roman" panose="02020603050405020304" pitchFamily="18" charset="0"/>
              <a:cs typeface="Times New Roman" panose="02020603050405020304" pitchFamily="18" charset="0"/>
            </a:endParaRPr>
          </a:p>
          <a:p>
            <a:pPr marL="0" lvl="0" indent="0">
              <a:buNone/>
            </a:pPr>
            <a:r>
              <a:rPr lang="ro-RO" sz="1400" dirty="0" smtClean="0">
                <a:latin typeface="Times New Roman" panose="02020603050405020304" pitchFamily="18" charset="0"/>
                <a:cs typeface="Times New Roman" panose="02020603050405020304" pitchFamily="18" charset="0"/>
              </a:rPr>
              <a:t>18. Pericole </a:t>
            </a:r>
            <a:r>
              <a:rPr lang="ro-RO" sz="1400" dirty="0">
                <a:latin typeface="Times New Roman" panose="02020603050405020304" pitchFamily="18" charset="0"/>
                <a:cs typeface="Times New Roman" panose="02020603050405020304" pitchFamily="18" charset="0"/>
              </a:rPr>
              <a:t>care amenință lumea. Accesibil la: </a:t>
            </a:r>
            <a:r>
              <a:rPr lang="ro-RO" sz="1400" dirty="0">
                <a:latin typeface="Times New Roman" panose="02020603050405020304" pitchFamily="18" charset="0"/>
                <a:cs typeface="Times New Roman" panose="02020603050405020304" pitchFamily="18" charset="0"/>
                <a:hlinkClick r:id="rId8"/>
              </a:rPr>
              <a:t>https://point.md/ru/novosti/v-mire/pericolele-care-ameninta-lumea/</a:t>
            </a:r>
            <a:r>
              <a:rPr lang="ro-RO" sz="1400" dirty="0">
                <a:latin typeface="Times New Roman" panose="02020603050405020304" pitchFamily="18" charset="0"/>
                <a:cs typeface="Times New Roman" panose="02020603050405020304" pitchFamily="18" charset="0"/>
              </a:rPr>
              <a:t> [Accesat 24.09.2021].</a:t>
            </a:r>
            <a:endParaRPr lang="en-US" sz="1400" dirty="0">
              <a:latin typeface="Times New Roman" panose="02020603050405020304" pitchFamily="18" charset="0"/>
              <a:cs typeface="Times New Roman" panose="02020603050405020304" pitchFamily="18" charset="0"/>
            </a:endParaRPr>
          </a:p>
          <a:p>
            <a:pPr marL="0" lvl="0" indent="0">
              <a:buNone/>
            </a:pPr>
            <a:r>
              <a:rPr lang="ro-RO" sz="1400" dirty="0" smtClean="0">
                <a:latin typeface="Times New Roman" panose="02020603050405020304" pitchFamily="18" charset="0"/>
                <a:cs typeface="Times New Roman" panose="02020603050405020304" pitchFamily="18" charset="0"/>
              </a:rPr>
              <a:t>19. </a:t>
            </a:r>
            <a:r>
              <a:rPr lang="ro-RO" sz="1400" dirty="0" err="1" smtClean="0">
                <a:latin typeface="Times New Roman" panose="02020603050405020304" pitchFamily="18" charset="0"/>
                <a:cs typeface="Times New Roman" panose="02020603050405020304" pitchFamily="18" charset="0"/>
              </a:rPr>
              <a:t>Șaramet</a:t>
            </a:r>
            <a:r>
              <a:rPr lang="ro-RO" sz="1400" dirty="0" smtClean="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S., Protecția infrastructurii critice – sarcină prioritară în cazul amenințărilor de tip hibrid, în Probleme actuale ale științei militare și securității naționale, Materialele Conferinței internaționale ”Republica Moldova în contextual noii arhitecturi de securitate regională”, 2016, p. 144. Accesibil la: </a:t>
            </a:r>
            <a:r>
              <a:rPr lang="ro-RO" sz="1400" dirty="0">
                <a:latin typeface="Times New Roman" panose="02020603050405020304" pitchFamily="18" charset="0"/>
                <a:cs typeface="Times New Roman" panose="02020603050405020304" pitchFamily="18" charset="0"/>
                <a:hlinkClick r:id="rId9"/>
              </a:rPr>
              <a:t>http://www.academy.army.md/wp-content/uploads/Probleme-ale-stiintei-militare-studii-2016-1.pdf</a:t>
            </a:r>
            <a:r>
              <a:rPr lang="ro-RO" sz="1400" dirty="0">
                <a:latin typeface="Times New Roman" panose="02020603050405020304" pitchFamily="18" charset="0"/>
                <a:cs typeface="Times New Roman" panose="02020603050405020304" pitchFamily="18" charset="0"/>
              </a:rPr>
              <a:t> [Accesat 24.09.2021].</a:t>
            </a:r>
            <a:endParaRPr lang="en-US" sz="1400" dirty="0">
              <a:latin typeface="Times New Roman" panose="02020603050405020304" pitchFamily="18" charset="0"/>
              <a:cs typeface="Times New Roman" panose="02020603050405020304" pitchFamily="18" charset="0"/>
            </a:endParaRPr>
          </a:p>
          <a:p>
            <a:pPr marL="0" lvl="0" indent="0">
              <a:buNone/>
            </a:pPr>
            <a:r>
              <a:rPr lang="ro-RO" sz="1400" dirty="0" smtClean="0">
                <a:latin typeface="Times New Roman" panose="02020603050405020304" pitchFamily="18" charset="0"/>
                <a:cs typeface="Times New Roman" panose="02020603050405020304" pitchFamily="18" charset="0"/>
              </a:rPr>
              <a:t>20. </a:t>
            </a:r>
            <a:r>
              <a:rPr lang="en-US" sz="1400" dirty="0" err="1" smtClean="0">
                <a:latin typeface="Times New Roman" panose="02020603050405020304" pitchFamily="18" charset="0"/>
                <a:cs typeface="Times New Roman" panose="02020603050405020304" pitchFamily="18" charset="0"/>
              </a:rPr>
              <a:t>Uciderea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generalului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iranian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Qassem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Soleimani</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generat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îngrijorare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sporită</a:t>
            </a:r>
            <a:r>
              <a:rPr lang="en-US" sz="1400" dirty="0">
                <a:latin typeface="Times New Roman" panose="02020603050405020304" pitchFamily="18" charset="0"/>
                <a:cs typeface="Times New Roman" panose="02020603050405020304" pitchFamily="18" charset="0"/>
              </a:rPr>
              <a:t> în </a:t>
            </a:r>
            <a:r>
              <a:rPr lang="en-US" sz="1400" dirty="0" err="1">
                <a:latin typeface="Times New Roman" panose="02020603050405020304" pitchFamily="18" charset="0"/>
                <a:cs typeface="Times New Roman" panose="02020603050405020304" pitchFamily="18" charset="0"/>
              </a:rPr>
              <a:t>comunitatea</a:t>
            </a:r>
            <a:r>
              <a:rPr lang="en-US" sz="1400" dirty="0">
                <a:latin typeface="Times New Roman" panose="02020603050405020304" pitchFamily="18" charset="0"/>
                <a:cs typeface="Times New Roman" panose="02020603050405020304" pitchFamily="18" charset="0"/>
              </a:rPr>
              <a:t> internaţională. </a:t>
            </a:r>
            <a:r>
              <a:rPr lang="en-US" sz="1400" dirty="0" err="1">
                <a:latin typeface="Times New Roman" panose="02020603050405020304" pitchFamily="18" charset="0"/>
                <a:cs typeface="Times New Roman" panose="02020603050405020304" pitchFamily="18" charset="0"/>
              </a:rPr>
              <a:t>Accesibil</a:t>
            </a:r>
            <a:r>
              <a:rPr lang="en-US" sz="1400" dirty="0">
                <a:latin typeface="Times New Roman" panose="02020603050405020304" pitchFamily="18" charset="0"/>
                <a:cs typeface="Times New Roman" panose="02020603050405020304" pitchFamily="18" charset="0"/>
              </a:rPr>
              <a:t> la: </a:t>
            </a:r>
          </a:p>
          <a:p>
            <a:pPr marL="0" indent="0">
              <a:buNone/>
            </a:pPr>
            <a:r>
              <a:rPr lang="en-US" sz="1400" dirty="0" smtClean="0">
                <a:latin typeface="Times New Roman" panose="02020603050405020304" pitchFamily="18" charset="0"/>
                <a:cs typeface="Times New Roman" panose="02020603050405020304" pitchFamily="18" charset="0"/>
                <a:hlinkClick r:id="rId10"/>
              </a:rPr>
              <a:t>ttps</a:t>
            </a:r>
            <a:r>
              <a:rPr lang="en-US" sz="1400" dirty="0">
                <a:latin typeface="Times New Roman" panose="02020603050405020304" pitchFamily="18" charset="0"/>
                <a:cs typeface="Times New Roman" panose="02020603050405020304" pitchFamily="18" charset="0"/>
                <a:hlinkClick r:id="rId10"/>
              </a:rPr>
              <a:t>://romania.europalibera.org/a/30358793.html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Accesat</a:t>
            </a:r>
            <a:r>
              <a:rPr lang="en-US" sz="1400" dirty="0">
                <a:latin typeface="Times New Roman" panose="02020603050405020304" pitchFamily="18" charset="0"/>
                <a:cs typeface="Times New Roman" panose="02020603050405020304" pitchFamily="18" charset="0"/>
              </a:rPr>
              <a:t> 24.09.2021].</a:t>
            </a:r>
          </a:p>
          <a:p>
            <a:pPr marL="0" lvl="0" indent="0">
              <a:buNone/>
            </a:pPr>
            <a:r>
              <a:rPr lang="ro-RO" sz="1400" dirty="0" smtClean="0">
                <a:latin typeface="Times New Roman" panose="02020603050405020304" pitchFamily="18" charset="0"/>
                <a:cs typeface="Times New Roman" panose="02020603050405020304" pitchFamily="18" charset="0"/>
              </a:rPr>
              <a:t>21. Văduva </a:t>
            </a:r>
            <a:r>
              <a:rPr lang="ro-RO" sz="1400" dirty="0">
                <a:latin typeface="Times New Roman" panose="02020603050405020304" pitchFamily="18" charset="0"/>
                <a:cs typeface="Times New Roman" panose="02020603050405020304" pitchFamily="18" charset="0"/>
              </a:rPr>
              <a:t>Gh. Războiul bazat pe rețea în fizionomia noilor conflicte militare. </a:t>
            </a:r>
            <a:r>
              <a:rPr lang="ro-RO" sz="1400" dirty="0" err="1">
                <a:latin typeface="Times New Roman" panose="02020603050405020304" pitchFamily="18" charset="0"/>
                <a:cs typeface="Times New Roman" panose="02020603050405020304" pitchFamily="18" charset="0"/>
              </a:rPr>
              <a:t>Bucurețti</a:t>
            </a:r>
            <a:r>
              <a:rPr lang="ro-RO" sz="1400" dirty="0">
                <a:latin typeface="Times New Roman" panose="02020603050405020304" pitchFamily="18" charset="0"/>
                <a:cs typeface="Times New Roman" panose="02020603050405020304" pitchFamily="18" charset="0"/>
              </a:rPr>
              <a:t>, 2005. Editura Universității Naționale de </a:t>
            </a:r>
            <a:r>
              <a:rPr lang="ro-RO" sz="1400" dirty="0" err="1">
                <a:latin typeface="Times New Roman" panose="02020603050405020304" pitchFamily="18" charset="0"/>
                <a:cs typeface="Times New Roman" panose="02020603050405020304" pitchFamily="18" charset="0"/>
              </a:rPr>
              <a:t>Apărar</a:t>
            </a:r>
            <a:r>
              <a:rPr lang="ro-RO" sz="1400" dirty="0">
                <a:latin typeface="Times New Roman" panose="02020603050405020304" pitchFamily="18" charset="0"/>
                <a:cs typeface="Times New Roman" panose="02020603050405020304" pitchFamily="18" charset="0"/>
              </a:rPr>
              <a:t>. p. 6-7.</a:t>
            </a:r>
            <a:endParaRPr lang="en-US" sz="1400" dirty="0">
              <a:latin typeface="Times New Roman" panose="02020603050405020304" pitchFamily="18" charset="0"/>
              <a:cs typeface="Times New Roman" panose="02020603050405020304" pitchFamily="18" charset="0"/>
            </a:endParaRPr>
          </a:p>
          <a:p>
            <a:pPr marL="0" lvl="0" indent="0">
              <a:buNone/>
            </a:pPr>
            <a:r>
              <a:rPr lang="ro-RO" sz="1400" dirty="0" smtClean="0">
                <a:latin typeface="Times New Roman" panose="02020603050405020304" pitchFamily="18" charset="0"/>
                <a:cs typeface="Times New Roman" panose="02020603050405020304" pitchFamily="18" charset="0"/>
              </a:rPr>
              <a:t>22. Vasilescu </a:t>
            </a:r>
            <a:r>
              <a:rPr lang="ro-RO" sz="1400" dirty="0">
                <a:latin typeface="Times New Roman" panose="02020603050405020304" pitchFamily="18" charset="0"/>
                <a:cs typeface="Times New Roman" panose="02020603050405020304" pitchFamily="18" charset="0"/>
              </a:rPr>
              <a:t>G., Busuncian T. Separatism in </a:t>
            </a:r>
            <a:r>
              <a:rPr lang="ro-RO" sz="1400" dirty="0" err="1">
                <a:latin typeface="Times New Roman" panose="02020603050405020304" pitchFamily="18" charset="0"/>
                <a:cs typeface="Times New Roman" panose="02020603050405020304" pitchFamily="18" charset="0"/>
              </a:rPr>
              <a:t>the</a:t>
            </a:r>
            <a:r>
              <a:rPr lang="ro-RO" sz="1400" dirty="0">
                <a:latin typeface="Times New Roman" panose="02020603050405020304" pitchFamily="18" charset="0"/>
                <a:cs typeface="Times New Roman" panose="02020603050405020304" pitchFamily="18" charset="0"/>
              </a:rPr>
              <a:t> Black </a:t>
            </a:r>
            <a:r>
              <a:rPr lang="ro-RO" sz="1400" dirty="0" err="1">
                <a:latin typeface="Times New Roman" panose="02020603050405020304" pitchFamily="18" charset="0"/>
                <a:cs typeface="Times New Roman" panose="02020603050405020304" pitchFamily="18" charset="0"/>
              </a:rPr>
              <a:t>Sea</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and</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Caspian</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Sea</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Region</a:t>
            </a:r>
            <a:r>
              <a:rPr lang="ro-RO" sz="1400" dirty="0">
                <a:latin typeface="Times New Roman" panose="02020603050405020304" pitchFamily="18" charset="0"/>
                <a:cs typeface="Times New Roman" panose="02020603050405020304" pitchFamily="18" charset="0"/>
              </a:rPr>
              <a:t> as a </a:t>
            </a:r>
            <a:r>
              <a:rPr lang="ro-RO" sz="1400" dirty="0" err="1">
                <a:latin typeface="Times New Roman" panose="02020603050405020304" pitchFamily="18" charset="0"/>
                <a:cs typeface="Times New Roman" panose="02020603050405020304" pitchFamily="18" charset="0"/>
              </a:rPr>
              <a:t>source</a:t>
            </a:r>
            <a:r>
              <a:rPr lang="ro-RO" sz="1400" dirty="0">
                <a:latin typeface="Times New Roman" panose="02020603050405020304" pitchFamily="18" charset="0"/>
                <a:cs typeface="Times New Roman" panose="02020603050405020304" pitchFamily="18" charset="0"/>
              </a:rPr>
              <a:t> of </a:t>
            </a:r>
            <a:r>
              <a:rPr lang="ro-RO" sz="1400" dirty="0" err="1">
                <a:latin typeface="Times New Roman" panose="02020603050405020304" pitchFamily="18" charset="0"/>
                <a:cs typeface="Times New Roman" panose="02020603050405020304" pitchFamily="18" charset="0"/>
              </a:rPr>
              <a:t>international</a:t>
            </a:r>
            <a:r>
              <a:rPr lang="ro-RO" sz="1400" dirty="0">
                <a:latin typeface="Times New Roman" panose="02020603050405020304" pitchFamily="18" charset="0"/>
                <a:cs typeface="Times New Roman" panose="02020603050405020304" pitchFamily="18" charset="0"/>
              </a:rPr>
              <a:t> </a:t>
            </a:r>
            <a:r>
              <a:rPr lang="ro-RO" sz="1400" dirty="0" err="1">
                <a:latin typeface="Times New Roman" panose="02020603050405020304" pitchFamily="18" charset="0"/>
                <a:cs typeface="Times New Roman" panose="02020603050405020304" pitchFamily="18" charset="0"/>
              </a:rPr>
              <a:t>terrorism</a:t>
            </a:r>
            <a:r>
              <a:rPr lang="ro-RO" sz="1400" dirty="0">
                <a:latin typeface="Times New Roman" panose="02020603050405020304" pitchFamily="18" charset="0"/>
                <a:cs typeface="Times New Roman" panose="02020603050405020304" pitchFamily="18" charset="0"/>
              </a:rPr>
              <a:t>. In: </a:t>
            </a:r>
            <a:r>
              <a:rPr lang="ro-RO" sz="1400" dirty="0" err="1">
                <a:latin typeface="Times New Roman" panose="02020603050405020304" pitchFamily="18" charset="0"/>
                <a:cs typeface="Times New Roman" panose="02020603050405020304" pitchFamily="18" charset="0"/>
              </a:rPr>
              <a:t>Moldoscopie</a:t>
            </a:r>
            <a:r>
              <a:rPr lang="ro-RO" sz="1400" dirty="0">
                <a:latin typeface="Times New Roman" panose="02020603050405020304" pitchFamily="18" charset="0"/>
                <a:cs typeface="Times New Roman" panose="02020603050405020304" pitchFamily="18" charset="0"/>
              </a:rPr>
              <a:t>, Moldova State University, </a:t>
            </a:r>
            <a:r>
              <a:rPr lang="ro-RO" sz="1400" dirty="0" err="1">
                <a:latin typeface="Times New Roman" panose="02020603050405020304" pitchFamily="18" charset="0"/>
                <a:cs typeface="Times New Roman" panose="02020603050405020304" pitchFamily="18" charset="0"/>
              </a:rPr>
              <a:t>Chisinau</a:t>
            </a:r>
            <a:r>
              <a:rPr lang="ro-RO" sz="1400" dirty="0">
                <a:latin typeface="Times New Roman" panose="02020603050405020304" pitchFamily="18" charset="0"/>
                <a:cs typeface="Times New Roman" panose="02020603050405020304" pitchFamily="18" charset="0"/>
              </a:rPr>
              <a:t> 2013, nr. 1 (LX), p. 183-195.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512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11792" y="860661"/>
            <a:ext cx="9290987" cy="5663089"/>
          </a:xfrm>
          <a:prstGeom prst="rect">
            <a:avLst/>
          </a:prstGeom>
        </p:spPr>
        <p:txBody>
          <a:bodyPr wrap="square">
            <a:spAutoFit/>
          </a:bodyPr>
          <a:lstStyle/>
          <a:p>
            <a:r>
              <a:rPr lang="ro-RO" sz="2200" dirty="0">
                <a:latin typeface="Times New Roman" panose="02020603050405020304" pitchFamily="18" charset="0"/>
                <a:cs typeface="Times New Roman" panose="02020603050405020304" pitchFamily="18" charset="0"/>
              </a:rPr>
              <a:t> </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În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caz</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de conflict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armat</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î</a:t>
            </a:r>
            <a:r>
              <a:rPr lang="fr-FR" sz="2000" b="1" dirty="0" err="1">
                <a:ln w="3175" cmpd="sng">
                  <a:noFill/>
                </a:ln>
                <a:solidFill>
                  <a:srgbClr val="19557D"/>
                </a:solidFill>
                <a:latin typeface="Times New Roman" panose="02020603050405020304" pitchFamily="18" charset="0"/>
                <a:ea typeface="+mj-ea"/>
                <a:cs typeface="Times New Roman" panose="02020603050405020304" pitchFamily="18" charset="0"/>
              </a:rPr>
              <a:t>ntre</a:t>
            </a:r>
            <a:r>
              <a:rPr lang="fr-FR"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fr-FR" sz="2000" b="1" dirty="0" err="1">
                <a:ln w="3175" cmpd="sng">
                  <a:noFill/>
                </a:ln>
                <a:solidFill>
                  <a:srgbClr val="19557D"/>
                </a:solidFill>
                <a:latin typeface="Times New Roman" panose="02020603050405020304" pitchFamily="18" charset="0"/>
                <a:ea typeface="+mj-ea"/>
                <a:cs typeface="Times New Roman" panose="02020603050405020304" pitchFamily="18" charset="0"/>
              </a:rPr>
              <a:t>dou</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ă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sau</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mai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multe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state,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devine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aplicabil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dreptul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internaţional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umanitar</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indiferent</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de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faptul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că</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existat</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sau</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nu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declaraţ</a:t>
            </a:r>
            <a:r>
              <a:rPr lang="fr-FR" sz="2000" b="1" dirty="0" err="1">
                <a:ln w="3175" cmpd="sng">
                  <a:noFill/>
                </a:ln>
                <a:solidFill>
                  <a:srgbClr val="19557D"/>
                </a:solidFill>
                <a:latin typeface="Times New Roman" panose="02020603050405020304" pitchFamily="18" charset="0"/>
                <a:ea typeface="+mj-ea"/>
                <a:cs typeface="Times New Roman" panose="02020603050405020304" pitchFamily="18" charset="0"/>
              </a:rPr>
              <a:t>ie</a:t>
            </a:r>
            <a:r>
              <a:rPr lang="fr-FR" sz="2000" b="1" dirty="0">
                <a:ln w="3175" cmpd="sng">
                  <a:noFill/>
                </a:ln>
                <a:solidFill>
                  <a:srgbClr val="19557D"/>
                </a:solidFill>
                <a:latin typeface="Times New Roman" panose="02020603050405020304" pitchFamily="18" charset="0"/>
                <a:ea typeface="+mj-ea"/>
                <a:cs typeface="Times New Roman" panose="02020603050405020304" pitchFamily="18" charset="0"/>
              </a:rPr>
              <a:t> de r</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ăzboi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sau</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că</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starea</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de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beligeranţă</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 fost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recunoscută</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sau</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nu de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că</a:t>
            </a:r>
            <a:r>
              <a:rPr lang="fr-FR" sz="2000" b="1" dirty="0" err="1">
                <a:ln w="3175" cmpd="sng">
                  <a:noFill/>
                </a:ln>
                <a:solidFill>
                  <a:srgbClr val="19557D"/>
                </a:solidFill>
                <a:latin typeface="Times New Roman" panose="02020603050405020304" pitchFamily="18" charset="0"/>
                <a:ea typeface="+mj-ea"/>
                <a:cs typeface="Times New Roman" panose="02020603050405020304" pitchFamily="18" charset="0"/>
              </a:rPr>
              <a:t>tre</a:t>
            </a:r>
            <a:r>
              <a:rPr lang="fr-FR" sz="2000" b="1" dirty="0">
                <a:ln w="3175" cmpd="sng">
                  <a:noFill/>
                </a:ln>
                <a:solidFill>
                  <a:srgbClr val="19557D"/>
                </a:solidFill>
                <a:latin typeface="Times New Roman" panose="02020603050405020304" pitchFamily="18" charset="0"/>
                <a:ea typeface="+mj-ea"/>
                <a:cs typeface="Times New Roman" panose="02020603050405020304" pitchFamily="18" charset="0"/>
              </a:rPr>
              <a:t> p</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ărţile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în conflict. </a:t>
            </a:r>
            <a:endParaRPr lang="ro-RO" sz="2000" b="1" dirty="0">
              <a:ln w="3175" cmpd="sng">
                <a:noFill/>
              </a:ln>
              <a:solidFill>
                <a:srgbClr val="19557D"/>
              </a:solidFill>
              <a:latin typeface="Times New Roman" panose="02020603050405020304" pitchFamily="18" charset="0"/>
              <a:ea typeface="+mj-ea"/>
              <a:cs typeface="Times New Roman" panose="02020603050405020304" pitchFamily="18" charset="0"/>
            </a:endParaRPr>
          </a:p>
          <a:p>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Același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concept de conflict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armat</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apare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şi în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articolul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3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comun</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al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Convenţiilor</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de la Geneva care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tratează</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despre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conflictele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armate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neinternaţ</a:t>
            </a:r>
            <a:r>
              <a:rPr lang="it-IT" sz="2000" b="1" dirty="0">
                <a:ln w="3175" cmpd="sng">
                  <a:noFill/>
                </a:ln>
                <a:solidFill>
                  <a:srgbClr val="19557D"/>
                </a:solidFill>
                <a:latin typeface="Times New Roman" panose="02020603050405020304" pitchFamily="18" charset="0"/>
                <a:ea typeface="+mj-ea"/>
                <a:cs typeface="Times New Roman" panose="02020603050405020304" pitchFamily="18" charset="0"/>
              </a:rPr>
              <a:t>ionale. </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În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acest</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caz</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nu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este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vorba</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de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ostilităţi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î</a:t>
            </a:r>
            <a:r>
              <a:rPr lang="fr-FR" sz="2000" b="1" dirty="0" err="1">
                <a:ln w="3175" cmpd="sng">
                  <a:noFill/>
                </a:ln>
                <a:solidFill>
                  <a:srgbClr val="19557D"/>
                </a:solidFill>
                <a:latin typeface="Times New Roman" panose="02020603050405020304" pitchFamily="18" charset="0"/>
                <a:ea typeface="+mj-ea"/>
                <a:cs typeface="Times New Roman" panose="02020603050405020304" pitchFamily="18" charset="0"/>
              </a:rPr>
              <a:t>ntre</a:t>
            </a:r>
            <a:r>
              <a:rPr lang="fr-FR"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fr-FR" sz="2000" b="1" dirty="0" err="1">
                <a:ln w="3175" cmpd="sng">
                  <a:noFill/>
                </a:ln>
                <a:solidFill>
                  <a:srgbClr val="19557D"/>
                </a:solidFill>
                <a:latin typeface="Times New Roman" panose="02020603050405020304" pitchFamily="18" charset="0"/>
                <a:ea typeface="+mj-ea"/>
                <a:cs typeface="Times New Roman" panose="02020603050405020304" pitchFamily="18" charset="0"/>
              </a:rPr>
              <a:t>dou</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ă state, ci de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confruntări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î</a:t>
            </a:r>
            <a:r>
              <a:rPr lang="fr-FR" sz="2000" b="1" dirty="0" err="1">
                <a:ln w="3175" cmpd="sng">
                  <a:noFill/>
                </a:ln>
                <a:solidFill>
                  <a:srgbClr val="19557D"/>
                </a:solidFill>
                <a:latin typeface="Times New Roman" panose="02020603050405020304" pitchFamily="18" charset="0"/>
                <a:ea typeface="+mj-ea"/>
                <a:cs typeface="Times New Roman" panose="02020603050405020304" pitchFamily="18" charset="0"/>
              </a:rPr>
              <a:t>ntre</a:t>
            </a:r>
            <a:r>
              <a:rPr lang="fr-FR" sz="2000" b="1" dirty="0">
                <a:ln w="3175" cmpd="sng">
                  <a:noFill/>
                </a:ln>
                <a:solidFill>
                  <a:srgbClr val="19557D"/>
                </a:solidFill>
                <a:latin typeface="Times New Roman" panose="02020603050405020304" pitchFamily="18" charset="0"/>
                <a:ea typeface="+mj-ea"/>
                <a:cs typeface="Times New Roman" panose="02020603050405020304" pitchFamily="18" charset="0"/>
              </a:rPr>
              <a:t> for</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ţele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guvernamentale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ş</a:t>
            </a:r>
            <a:r>
              <a:rPr lang="nl-NL" sz="2000" b="1" dirty="0">
                <a:ln w="3175" cmpd="sng">
                  <a:noFill/>
                </a:ln>
                <a:solidFill>
                  <a:srgbClr val="19557D"/>
                </a:solidFill>
                <a:latin typeface="Times New Roman" panose="02020603050405020304" pitchFamily="18" charset="0"/>
                <a:ea typeface="+mj-ea"/>
                <a:cs typeface="Times New Roman" panose="02020603050405020304" pitchFamily="18" charset="0"/>
              </a:rPr>
              <a:t>i rebeli</a:t>
            </a:r>
            <a:r>
              <a:rPr lang="ro-RO" sz="2000" b="1" dirty="0">
                <a:ln w="3175" cmpd="sng">
                  <a:noFill/>
                </a:ln>
                <a:solidFill>
                  <a:srgbClr val="19557D"/>
                </a:solidFill>
                <a:latin typeface="Times New Roman" panose="02020603050405020304" pitchFamily="18" charset="0"/>
                <a:ea typeface="+mj-ea"/>
                <a:cs typeface="Times New Roman" panose="02020603050405020304" pitchFamily="18" charset="0"/>
              </a:rPr>
              <a:t>.</a:t>
            </a:r>
          </a:p>
          <a:p>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Experiența</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conflictelor</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militare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este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una</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veche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și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vastă</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din care s-au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învăț</a:t>
            </a:r>
            <a:r>
              <a:rPr lang="fr-FR" sz="2000" b="1" dirty="0">
                <a:ln w="3175" cmpd="sng">
                  <a:noFill/>
                </a:ln>
                <a:solidFill>
                  <a:srgbClr val="19557D"/>
                </a:solidFill>
                <a:latin typeface="Times New Roman" panose="02020603050405020304" pitchFamily="18" charset="0"/>
                <a:ea typeface="+mj-ea"/>
                <a:cs typeface="Times New Roman" panose="02020603050405020304" pitchFamily="18" charset="0"/>
              </a:rPr>
              <a:t>at </a:t>
            </a:r>
            <a:r>
              <a:rPr lang="fr-FR" sz="2000" b="1" dirty="0" err="1">
                <a:ln w="3175" cmpd="sng">
                  <a:noFill/>
                </a:ln>
                <a:solidFill>
                  <a:srgbClr val="19557D"/>
                </a:solidFill>
                <a:latin typeface="Times New Roman" panose="02020603050405020304" pitchFamily="18" charset="0"/>
                <a:ea typeface="+mj-ea"/>
                <a:cs typeface="Times New Roman" panose="02020603050405020304" pitchFamily="18" charset="0"/>
              </a:rPr>
              <a:t>lec</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ții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pentru</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care au fost create diverse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organizații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(ONU)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și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mecanisme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internaț</a:t>
            </a:r>
            <a:r>
              <a:rPr lang="it-IT" sz="2000" b="1" dirty="0">
                <a:ln w="3175" cmpd="sng">
                  <a:noFill/>
                </a:ln>
                <a:solidFill>
                  <a:srgbClr val="19557D"/>
                </a:solidFill>
                <a:latin typeface="Times New Roman" panose="02020603050405020304" pitchFamily="18" charset="0"/>
                <a:ea typeface="+mj-ea"/>
                <a:cs typeface="Times New Roman" panose="02020603050405020304" pitchFamily="18" charset="0"/>
              </a:rPr>
              <a:t>ionale de prevenire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și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negociere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endParaRPr lang="ro-RO" sz="2000" b="1" dirty="0">
              <a:ln w="3175" cmpd="sng">
                <a:noFill/>
              </a:ln>
              <a:solidFill>
                <a:srgbClr val="19557D"/>
              </a:solidFill>
              <a:latin typeface="Times New Roman" panose="02020603050405020304" pitchFamily="18" charset="0"/>
              <a:ea typeface="+mj-ea"/>
              <a:cs typeface="Times New Roman" panose="02020603050405020304" pitchFamily="18" charset="0"/>
            </a:endParaRPr>
          </a:p>
          <a:p>
            <a:r>
              <a:rPr lang="ro-RO" sz="2000" b="1" dirty="0">
                <a:ln w="3175" cmpd="sng">
                  <a:noFill/>
                </a:ln>
                <a:solidFill>
                  <a:srgbClr val="19557D"/>
                </a:solidFill>
                <a:latin typeface="Times New Roman" panose="02020603050405020304" pitchFamily="18" charset="0"/>
                <a:ea typeface="+mj-ea"/>
                <a:cs typeface="Times New Roman" panose="02020603050405020304" pitchFamily="18" charset="0"/>
              </a:rPr>
              <a:t>D</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in 2011,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asistăm</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la un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război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care pare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interminabil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războiul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din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Siria</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Conflictul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început</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sub forma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unor</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proteste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anti-</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guvernamentale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dezvoltându</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-se ca un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război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civil,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iar</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în 10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ani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s-a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transformat</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într</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-o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conflagraț</a:t>
            </a:r>
            <a:r>
              <a:rPr lang="it-IT" sz="2000" b="1" dirty="0">
                <a:ln w="3175" cmpd="sng">
                  <a:noFill/>
                </a:ln>
                <a:solidFill>
                  <a:srgbClr val="19557D"/>
                </a:solidFill>
                <a:latin typeface="Times New Roman" panose="02020603050405020304" pitchFamily="18" charset="0"/>
                <a:ea typeface="+mj-ea"/>
                <a:cs typeface="Times New Roman" panose="02020603050405020304" pitchFamily="18" charset="0"/>
              </a:rPr>
              <a:t>ie regional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ă. </a:t>
            </a:r>
            <a:endParaRPr lang="ro-RO" sz="2000" b="1" dirty="0">
              <a:ln w="3175" cmpd="sng">
                <a:noFill/>
              </a:ln>
              <a:solidFill>
                <a:srgbClr val="19557D"/>
              </a:solidFill>
              <a:latin typeface="Times New Roman" panose="02020603050405020304" pitchFamily="18" charset="0"/>
              <a:ea typeface="+mj-ea"/>
              <a:cs typeface="Times New Roman" panose="02020603050405020304" pitchFamily="18" charset="0"/>
            </a:endParaRPr>
          </a:p>
          <a:p>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Războiul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e î</a:t>
            </a:r>
            <a:r>
              <a:rPr lang="fr-FR" sz="2000" b="1" dirty="0" err="1">
                <a:ln w="3175" cmpd="sng">
                  <a:noFill/>
                </a:ln>
                <a:solidFill>
                  <a:srgbClr val="19557D"/>
                </a:solidFill>
                <a:latin typeface="Times New Roman" panose="02020603050405020304" pitchFamily="18" charset="0"/>
                <a:ea typeface="+mj-ea"/>
                <a:cs typeface="Times New Roman" panose="02020603050405020304" pitchFamily="18" charset="0"/>
              </a:rPr>
              <a:t>ntre</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ținut</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de diverse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facțiuni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Regimul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Sirian</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ș</a:t>
            </a:r>
            <a:r>
              <a:rPr lang="it-IT" sz="2000" b="1" dirty="0">
                <a:ln w="3175" cmpd="sng">
                  <a:noFill/>
                </a:ln>
                <a:solidFill>
                  <a:srgbClr val="19557D"/>
                </a:solidFill>
                <a:latin typeface="Times New Roman" panose="02020603050405020304" pitchFamily="18" charset="0"/>
                <a:ea typeface="+mj-ea"/>
                <a:cs typeface="Times New Roman" panose="02020603050405020304" pitchFamily="18" charset="0"/>
              </a:rPr>
              <a:t>i alia</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ții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internaționali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ca Iran,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Rusia</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și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Hezbollah,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Rebelii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respectiv</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Armata</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Siriană</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Liberă</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ș</a:t>
            </a:r>
            <a:r>
              <a:rPr lang="it-IT" sz="2000" b="1" dirty="0">
                <a:ln w="3175" cmpd="sng">
                  <a:noFill/>
                </a:ln>
                <a:solidFill>
                  <a:srgbClr val="19557D"/>
                </a:solidFill>
                <a:latin typeface="Times New Roman" panose="02020603050405020304" pitchFamily="18" charset="0"/>
                <a:ea typeface="+mj-ea"/>
                <a:cs typeface="Times New Roman" panose="02020603050405020304" pitchFamily="18" charset="0"/>
              </a:rPr>
              <a:t>i For</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ț</a:t>
            </a:r>
            <a:r>
              <a:rPr lang="it-IT" sz="2000" b="1" dirty="0">
                <a:ln w="3175" cmpd="sng">
                  <a:noFill/>
                </a:ln>
                <a:solidFill>
                  <a:srgbClr val="19557D"/>
                </a:solidFill>
                <a:latin typeface="Times New Roman" panose="02020603050405020304" pitchFamily="18" charset="0"/>
                <a:ea typeface="+mj-ea"/>
                <a:cs typeface="Times New Roman" panose="02020603050405020304" pitchFamily="18" charset="0"/>
              </a:rPr>
              <a:t>ele Siriene Democratice Kurde sus</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ținute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de SUA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și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statele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membre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NATO,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Grupările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jihadiste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salafide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precum</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Frontul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al-</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Nusra</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și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Statul</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Islamic al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Irakului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și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Siriei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Daesh</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precum</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și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alte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grupări</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susținute</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de </a:t>
            </a:r>
            <a:r>
              <a:rPr lang="en-US" sz="2000" b="1" dirty="0" err="1">
                <a:ln w="3175" cmpd="sng">
                  <a:noFill/>
                </a:ln>
                <a:solidFill>
                  <a:srgbClr val="19557D"/>
                </a:solidFill>
                <a:latin typeface="Times New Roman" panose="02020603050405020304" pitchFamily="18" charset="0"/>
                <a:ea typeface="+mj-ea"/>
                <a:cs typeface="Times New Roman" panose="02020603050405020304" pitchFamily="18" charset="0"/>
              </a:rPr>
              <a:t>Turcia</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 ș</a:t>
            </a:r>
            <a:r>
              <a:rPr lang="it-IT" sz="2000" b="1" dirty="0">
                <a:ln w="3175" cmpd="sng">
                  <a:noFill/>
                </a:ln>
                <a:solidFill>
                  <a:srgbClr val="19557D"/>
                </a:solidFill>
                <a:latin typeface="Times New Roman" panose="02020603050405020304" pitchFamily="18" charset="0"/>
                <a:ea typeface="+mj-ea"/>
                <a:cs typeface="Times New Roman" panose="02020603050405020304" pitchFamily="18" charset="0"/>
              </a:rPr>
              <a:t>i Arabia Saudit</a:t>
            </a:r>
            <a:r>
              <a:rPr lang="en-US" sz="2000" b="1" dirty="0">
                <a:ln w="3175" cmpd="sng">
                  <a:noFill/>
                </a:ln>
                <a:solidFill>
                  <a:srgbClr val="19557D"/>
                </a:solidFill>
                <a:latin typeface="Times New Roman" panose="02020603050405020304" pitchFamily="18" charset="0"/>
                <a:ea typeface="+mj-ea"/>
                <a:cs typeface="Times New Roman" panose="02020603050405020304" pitchFamily="18" charset="0"/>
              </a:rPr>
              <a:t>ă. </a:t>
            </a:r>
            <a:endParaRPr lang="ro-RO" sz="2000" b="1" dirty="0">
              <a:ln w="3175" cmpd="sng">
                <a:noFill/>
              </a:ln>
              <a:solidFill>
                <a:srgbClr val="19557D"/>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71821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11792" y="860661"/>
            <a:ext cx="9290987" cy="5232202"/>
          </a:xfrm>
          <a:prstGeom prst="rect">
            <a:avLst/>
          </a:prstGeom>
        </p:spPr>
        <p:txBody>
          <a:bodyPr wrap="square">
            <a:spAutoFit/>
          </a:bodyPr>
          <a:lstStyle/>
          <a:p>
            <a:pPr marL="342900" indent="-342900" algn="just">
              <a:buFont typeface="Wingdings" panose="05000000000000000000" pitchFamily="2" charset="2"/>
              <a:buChar char="q"/>
            </a:pPr>
            <a:r>
              <a:rPr lang="ro-RO" sz="2400" dirty="0">
                <a:latin typeface="Times New Roman" panose="02020603050405020304" pitchFamily="18" charset="0"/>
                <a:cs typeface="Times New Roman" panose="02020603050405020304" pitchFamily="18" charset="0"/>
              </a:rPr>
              <a:t> </a:t>
            </a:r>
            <a:r>
              <a:rPr lang="ro-RO" sz="2400" dirty="0" smtClean="0">
                <a:latin typeface="Times New Roman" panose="02020603050405020304" pitchFamily="18" charset="0"/>
                <a:cs typeface="Times New Roman" panose="02020603050405020304" pitchFamily="18" charset="0"/>
              </a:rPr>
              <a:t>Conflictele duc la schimbări negative dure a mediului naţional și internațional. Acestea amenință valorile fundamentale ale statelor și organizațiilor.</a:t>
            </a:r>
          </a:p>
          <a:p>
            <a:pPr marL="342900" indent="-342900" algn="just">
              <a:buFont typeface="Wingdings" panose="05000000000000000000" pitchFamily="2" charset="2"/>
              <a:buChar char="q"/>
            </a:pPr>
            <a:r>
              <a:rPr lang="ro-RO" sz="2400" dirty="0" smtClean="0">
                <a:latin typeface="Times New Roman" panose="02020603050405020304" pitchFamily="18" charset="0"/>
                <a:cs typeface="Times New Roman" panose="02020603050405020304" pitchFamily="18" charset="0"/>
              </a:rPr>
              <a:t>Toate conflictele nu duc decât la o probabilitate crescută de apariție a unor acțiuni militare ostile, ce sunt desfășurate pe câmpuri de luptă, uneori impredictibile, cu forțe şi inamici greu de determinat sau de anihilat.</a:t>
            </a:r>
          </a:p>
          <a:p>
            <a:pPr marL="342900" indent="-342900" algn="just">
              <a:buFont typeface="Wingdings" panose="05000000000000000000" pitchFamily="2" charset="2"/>
              <a:buChar char="q"/>
            </a:pPr>
            <a:r>
              <a:rPr lang="ro-RO" sz="2400" dirty="0">
                <a:latin typeface="Times New Roman" panose="02020603050405020304" pitchFamily="18" charset="0"/>
                <a:cs typeface="Times New Roman" panose="02020603050405020304" pitchFamily="18" charset="0"/>
              </a:rPr>
              <a:t>În ultimii ani</a:t>
            </a:r>
            <a:r>
              <a:rPr lang="ro-RO" sz="2400" dirty="0" smtClean="0">
                <a:latin typeface="Times New Roman" panose="02020603050405020304" pitchFamily="18" charset="0"/>
                <a:cs typeface="Times New Roman" panose="02020603050405020304" pitchFamily="18" charset="0"/>
              </a:rPr>
              <a:t>, la scară internațională, au fost înregistrate mai multe evenimente care au afectat și continuă să afecteze, în mod direct sau indirect, mediul de securitate, deteriorându-l progresiv și generând disensiuni între diferiți actori. </a:t>
            </a:r>
          </a:p>
          <a:p>
            <a:pPr marL="342900" indent="-342900" algn="just">
              <a:buFont typeface="Wingdings" panose="05000000000000000000" pitchFamily="2" charset="2"/>
              <a:buChar char="q"/>
            </a:pPr>
            <a:r>
              <a:rPr lang="ro-RO" sz="2400" dirty="0" smtClean="0">
                <a:latin typeface="Times New Roman" panose="02020603050405020304" pitchFamily="18" charset="0"/>
                <a:cs typeface="Times New Roman" panose="02020603050405020304" pitchFamily="18" charset="0"/>
              </a:rPr>
              <a:t>Ca urmare, securitatea de pe continentul european devine tot mai complexă. </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11792" y="860661"/>
            <a:ext cx="9290987" cy="5509200"/>
          </a:xfrm>
          <a:prstGeom prst="rect">
            <a:avLst/>
          </a:prstGeom>
        </p:spPr>
        <p:txBody>
          <a:bodyPr wrap="square">
            <a:spAutoFit/>
          </a:bodyPr>
          <a:lstStyle/>
          <a:p>
            <a:pPr algn="ctr"/>
            <a:r>
              <a:rPr lang="ro-RO" sz="2200" b="1" dirty="0" smtClean="0">
                <a:latin typeface="Times New Roman" panose="02020603050405020304" pitchFamily="18" charset="0"/>
                <a:cs typeface="Times New Roman" panose="02020603050405020304" pitchFamily="18" charset="0"/>
              </a:rPr>
              <a:t>La momentul actual se vorbește foarte mult despre conflicte militare. Unele dintre aceste conflicte militare sunt în desfășurare, altele sunt suspendate. </a:t>
            </a:r>
          </a:p>
          <a:p>
            <a:r>
              <a:rPr lang="ro-RO" sz="2200" i="1" dirty="0" smtClean="0">
                <a:latin typeface="Times New Roman" panose="02020603050405020304" pitchFamily="18" charset="0"/>
                <a:cs typeface="Times New Roman" panose="02020603050405020304" pitchFamily="18" charset="0"/>
              </a:rPr>
              <a:t>Exemplu: </a:t>
            </a:r>
          </a:p>
          <a:p>
            <a:pPr marL="342900" indent="-342900">
              <a:buFont typeface="Wingdings" panose="05000000000000000000" pitchFamily="2" charset="2"/>
              <a:buChar char="§"/>
            </a:pPr>
            <a:r>
              <a:rPr lang="ro-RO" sz="2200" dirty="0" smtClean="0">
                <a:latin typeface="Times New Roman" panose="02020603050405020304" pitchFamily="18" charset="0"/>
                <a:cs typeface="Times New Roman" panose="02020603050405020304" pitchFamily="18" charset="0"/>
              </a:rPr>
              <a:t>conflictul militar dintre SUA și Iran legat de Acordul nuclear cu Iranul privind stocurile de uraniu, activităţile nucleare şi balistice iraniene, și confruntările militare de la sfârșitul anului 2019, care ar fi putut escalada, dacă nu s-ar fi întâmplat drama avionului ucrainean, care a fost doborât din greșeală;</a:t>
            </a:r>
          </a:p>
          <a:p>
            <a:pPr marL="342900" indent="-342900">
              <a:buFont typeface="Wingdings" panose="05000000000000000000" pitchFamily="2" charset="2"/>
              <a:buChar char="§"/>
            </a:pPr>
            <a:r>
              <a:rPr lang="ro-RO" sz="2200" dirty="0" smtClean="0">
                <a:latin typeface="Times New Roman" panose="02020603050405020304" pitchFamily="18" charset="0"/>
                <a:cs typeface="Times New Roman" panose="02020603050405020304" pitchFamily="18" charset="0"/>
              </a:rPr>
              <a:t>conflictul militar din Siria, care începuse în 2011 cu proteste interne, și s-a transformat până în 2020 într-un conflict militar cu implicarea Turciei, SUA, Iranului, Rusiei, Statului Islamic, etc.; </a:t>
            </a:r>
          </a:p>
          <a:p>
            <a:pPr marL="342900" indent="-342900">
              <a:buFont typeface="Wingdings" panose="05000000000000000000" pitchFamily="2" charset="2"/>
              <a:buChar char="§"/>
            </a:pPr>
            <a:r>
              <a:rPr lang="ro-RO" sz="2200" dirty="0" smtClean="0">
                <a:latin typeface="Times New Roman" panose="02020603050405020304" pitchFamily="18" charset="0"/>
                <a:cs typeface="Times New Roman" panose="02020603050405020304" pitchFamily="18" charset="0"/>
              </a:rPr>
              <a:t>conflictul militar din Georgia în 2008;</a:t>
            </a:r>
          </a:p>
          <a:p>
            <a:pPr marL="342900" indent="-342900">
              <a:buFont typeface="Wingdings" panose="05000000000000000000" pitchFamily="2" charset="2"/>
              <a:buChar char="§"/>
            </a:pPr>
            <a:r>
              <a:rPr lang="ro-RO" sz="2200" dirty="0" smtClean="0">
                <a:latin typeface="Times New Roman" panose="02020603050405020304" pitchFamily="18" charset="0"/>
                <a:cs typeface="Times New Roman" panose="02020603050405020304" pitchFamily="18" charset="0"/>
              </a:rPr>
              <a:t>conflictul militar din Crimeea din 2014;</a:t>
            </a:r>
          </a:p>
          <a:p>
            <a:pPr marL="342900" indent="-342900">
              <a:buFont typeface="Wingdings" panose="05000000000000000000" pitchFamily="2" charset="2"/>
              <a:buChar char="§"/>
            </a:pPr>
            <a:r>
              <a:rPr lang="ro-RO" sz="2200" dirty="0" smtClean="0">
                <a:latin typeface="Times New Roman" panose="02020603050405020304" pitchFamily="18" charset="0"/>
                <a:cs typeface="Times New Roman" panose="02020603050405020304" pitchFamily="18" charset="0"/>
              </a:rPr>
              <a:t>conflictul militar dintre Israel și Palestina;</a:t>
            </a:r>
          </a:p>
          <a:p>
            <a:pPr marL="342900" indent="-342900">
              <a:buFont typeface="Wingdings" panose="05000000000000000000" pitchFamily="2" charset="2"/>
              <a:buChar char="§"/>
            </a:pPr>
            <a:r>
              <a:rPr lang="ro-RO" sz="2200" dirty="0" smtClean="0">
                <a:latin typeface="Times New Roman" panose="02020603050405020304" pitchFamily="18" charset="0"/>
                <a:cs typeface="Times New Roman" panose="02020603050405020304" pitchFamily="18" charset="0"/>
              </a:rPr>
              <a:t>conflictul militar transnistrean;</a:t>
            </a:r>
          </a:p>
          <a:p>
            <a:pPr marL="342900" indent="-342900">
              <a:buFont typeface="Wingdings" panose="05000000000000000000" pitchFamily="2" charset="2"/>
              <a:buChar char="§"/>
            </a:pPr>
            <a:r>
              <a:rPr lang="ro-RO" sz="2200" dirty="0" smtClean="0">
                <a:latin typeface="Times New Roman" panose="02020603050405020304" pitchFamily="18" charset="0"/>
                <a:cs typeface="Times New Roman" panose="02020603050405020304" pitchFamily="18" charset="0"/>
              </a:rPr>
              <a:t>conflictul militar din Balcani.   </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1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79450" y="309119"/>
            <a:ext cx="9290987" cy="5509200"/>
          </a:xfrm>
          <a:prstGeom prst="rect">
            <a:avLst/>
          </a:prstGeom>
        </p:spPr>
        <p:txBody>
          <a:bodyPr wrap="square">
            <a:spAutoFit/>
          </a:bodyPr>
          <a:lstStyle/>
          <a:p>
            <a:pPr algn="ctr"/>
            <a:r>
              <a:rPr lang="ro-RO" sz="2200" b="1" dirty="0" smtClean="0">
                <a:latin typeface="Times New Roman" panose="02020603050405020304" pitchFamily="18" charset="0"/>
                <a:cs typeface="Times New Roman" panose="02020603050405020304" pitchFamily="18" charset="0"/>
              </a:rPr>
              <a:t>Teoria despre conflictele militare utilizează doi termeni pentru a defini starea de neînțelegere, dezacord sau ciocniri de interese antagonice între părți adverse, care a degenerat, ca urmare a anumitor condiţii, în acțiuni violente sau război – </a:t>
            </a:r>
            <a:r>
              <a:rPr lang="ro-RO" sz="2200" b="1" i="1" dirty="0" smtClean="0">
                <a:solidFill>
                  <a:srgbClr val="FF0000"/>
                </a:solidFill>
                <a:latin typeface="Times New Roman" panose="02020603050405020304" pitchFamily="18" charset="0"/>
                <a:cs typeface="Times New Roman" panose="02020603050405020304" pitchFamily="18" charset="0"/>
              </a:rPr>
              <a:t>conflict militar </a:t>
            </a:r>
            <a:r>
              <a:rPr lang="ro-RO" sz="2200" b="1" i="1" dirty="0" smtClean="0">
                <a:latin typeface="Times New Roman" panose="02020603050405020304" pitchFamily="18" charset="0"/>
                <a:cs typeface="Times New Roman" panose="02020603050405020304" pitchFamily="18" charset="0"/>
              </a:rPr>
              <a:t>și </a:t>
            </a:r>
            <a:r>
              <a:rPr lang="ro-RO" sz="2200" b="1" i="1" dirty="0" smtClean="0">
                <a:solidFill>
                  <a:srgbClr val="FF0000"/>
                </a:solidFill>
                <a:latin typeface="Times New Roman" panose="02020603050405020304" pitchFamily="18" charset="0"/>
                <a:cs typeface="Times New Roman" panose="02020603050405020304" pitchFamily="18" charset="0"/>
              </a:rPr>
              <a:t>conflict armat. </a:t>
            </a:r>
          </a:p>
          <a:p>
            <a:pPr algn="ctr"/>
            <a:endParaRPr lang="ro-RO" sz="2200" b="1" i="1" dirty="0" smtClean="0">
              <a:latin typeface="Times New Roman" panose="02020603050405020304" pitchFamily="18" charset="0"/>
              <a:cs typeface="Times New Roman" panose="02020603050405020304" pitchFamily="18" charset="0"/>
            </a:endParaRPr>
          </a:p>
          <a:p>
            <a:r>
              <a:rPr lang="ro-RO" sz="2200" dirty="0" smtClean="0">
                <a:latin typeface="Times New Roman" panose="02020603050405020304" pitchFamily="18" charset="0"/>
                <a:cs typeface="Times New Roman" panose="02020603050405020304" pitchFamily="18" charset="0"/>
              </a:rPr>
              <a:t>Se pare că nu există o delimitare clară între acești doi termeni, ambii fiind folosiți ca sinonime sau în dependență de preferințele specialiștilor. Literatura de specialitate engleză utilizează termenul ”</a:t>
            </a:r>
            <a:r>
              <a:rPr lang="ro-RO" sz="2200" i="1" dirty="0" err="1" smtClean="0">
                <a:solidFill>
                  <a:srgbClr val="FF0000"/>
                </a:solidFill>
                <a:latin typeface="Times New Roman" panose="02020603050405020304" pitchFamily="18" charset="0"/>
                <a:cs typeface="Times New Roman" panose="02020603050405020304" pitchFamily="18" charset="0"/>
              </a:rPr>
              <a:t>armed</a:t>
            </a:r>
            <a:r>
              <a:rPr lang="ro-RO" sz="2200" i="1" dirty="0" smtClean="0">
                <a:solidFill>
                  <a:srgbClr val="FF0000"/>
                </a:solidFill>
                <a:latin typeface="Times New Roman" panose="02020603050405020304" pitchFamily="18" charset="0"/>
                <a:cs typeface="Times New Roman" panose="02020603050405020304" pitchFamily="18" charset="0"/>
              </a:rPr>
              <a:t> conflict</a:t>
            </a:r>
            <a:r>
              <a:rPr lang="ro-RO" sz="2200" dirty="0" smtClean="0">
                <a:latin typeface="Times New Roman" panose="02020603050405020304" pitchFamily="18" charset="0"/>
                <a:cs typeface="Times New Roman" panose="02020603050405020304" pitchFamily="18" charset="0"/>
              </a:rPr>
              <a:t>” și mai puțin ”</a:t>
            </a:r>
            <a:r>
              <a:rPr lang="ro-RO" sz="2200" i="1" dirty="0" err="1" smtClean="0">
                <a:solidFill>
                  <a:srgbClr val="FF0000"/>
                </a:solidFill>
                <a:latin typeface="Times New Roman" panose="02020603050405020304" pitchFamily="18" charset="0"/>
                <a:cs typeface="Times New Roman" panose="02020603050405020304" pitchFamily="18" charset="0"/>
              </a:rPr>
              <a:t>military</a:t>
            </a:r>
            <a:r>
              <a:rPr lang="ro-RO" sz="2200" i="1" dirty="0" smtClean="0">
                <a:solidFill>
                  <a:srgbClr val="FF0000"/>
                </a:solidFill>
                <a:latin typeface="Times New Roman" panose="02020603050405020304" pitchFamily="18" charset="0"/>
                <a:cs typeface="Times New Roman" panose="02020603050405020304" pitchFamily="18" charset="0"/>
              </a:rPr>
              <a:t> conflict</a:t>
            </a:r>
            <a:r>
              <a:rPr lang="ro-RO" sz="2200" dirty="0" smtClean="0">
                <a:latin typeface="Times New Roman" panose="02020603050405020304" pitchFamily="18" charset="0"/>
                <a:cs typeface="Times New Roman" panose="02020603050405020304" pitchFamily="18" charset="0"/>
              </a:rPr>
              <a:t>”.</a:t>
            </a:r>
          </a:p>
          <a:p>
            <a:r>
              <a:rPr lang="ro-RO" sz="2200" dirty="0" smtClean="0">
                <a:latin typeface="Times New Roman" panose="02020603050405020304" pitchFamily="18" charset="0"/>
                <a:cs typeface="Times New Roman" panose="02020603050405020304" pitchFamily="18" charset="0"/>
              </a:rPr>
              <a:t>Este de menționat faptul, că </a:t>
            </a:r>
            <a:r>
              <a:rPr lang="ro-RO" sz="2200" i="1" dirty="0" smtClean="0">
                <a:solidFill>
                  <a:srgbClr val="FF0000"/>
                </a:solidFill>
                <a:latin typeface="Times New Roman" panose="02020603050405020304" pitchFamily="18" charset="0"/>
                <a:cs typeface="Times New Roman" panose="02020603050405020304" pitchFamily="18" charset="0"/>
              </a:rPr>
              <a:t>conflict armat </a:t>
            </a:r>
            <a:r>
              <a:rPr lang="ro-RO" sz="2200" dirty="0" smtClean="0">
                <a:latin typeface="Times New Roman" panose="02020603050405020304" pitchFamily="18" charset="0"/>
                <a:cs typeface="Times New Roman" panose="02020603050405020304" pitchFamily="18" charset="0"/>
              </a:rPr>
              <a:t>este termenul utilizat în dreptul internațional, ce l-a înlocuit pe cel de război, deoarece acesta cuprinde orice situație conflictuală. </a:t>
            </a:r>
          </a:p>
          <a:p>
            <a:r>
              <a:rPr lang="ro-RO" sz="2200" dirty="0" smtClean="0">
                <a:latin typeface="Times New Roman" panose="02020603050405020304" pitchFamily="18" charset="0"/>
                <a:cs typeface="Times New Roman" panose="02020603050405020304" pitchFamily="18" charset="0"/>
              </a:rPr>
              <a:t>După 1945, în convențiile adoptate se folosește această noțiune care răspunde mai bine realităților contemporane şi normelor juridice internaţionale în domeniu, având în vedere că violența se manifestă încă între relațiile dintre state.</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22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79450" y="309119"/>
            <a:ext cx="9290987" cy="3139321"/>
          </a:xfrm>
          <a:prstGeom prst="rect">
            <a:avLst/>
          </a:prstGeom>
        </p:spPr>
        <p:txBody>
          <a:bodyPr wrap="square">
            <a:spAutoFit/>
          </a:bodyPr>
          <a:lstStyle/>
          <a:p>
            <a:pPr algn="ctr"/>
            <a:r>
              <a:rPr lang="ro-RO" sz="2200" b="1" dirty="0" smtClean="0">
                <a:latin typeface="Times New Roman" panose="02020603050405020304" pitchFamily="18" charset="0"/>
                <a:cs typeface="Times New Roman" panose="02020603050405020304" pitchFamily="18" charset="0"/>
              </a:rPr>
              <a:t>La nivel internațional conflictele armate sunt reglementate de cele patru Convenții de la  Geneva cu privire la protecția victimelor de război din 12 august 1949 precum şi trei protocoale adiționale elaborate în 1977 (I şi II) şi 2005 (III). </a:t>
            </a:r>
          </a:p>
          <a:p>
            <a:r>
              <a:rPr lang="ro-RO" sz="2200" dirty="0" smtClean="0">
                <a:latin typeface="Times New Roman" panose="02020603050405020304" pitchFamily="18" charset="0"/>
                <a:cs typeface="Times New Roman" panose="02020603050405020304" pitchFamily="18" charset="0"/>
              </a:rPr>
              <a:t>După anul 1949 au fost adoptate şi alte tratate internaţionale în materia protecției persoanelor şi obiectelor în timp de război. La ele se referă  Convenția privind protecția valorilor culturale în perioada conflictelor armate din 14 mai 1954 şi alte tratate care reglementează interzicerea anumitor mijloace de purtare a acțiunilor armate.</a:t>
            </a:r>
            <a:endParaRPr lang="ro-RO"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65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46630" y="-101600"/>
            <a:ext cx="10523808" cy="6524863"/>
          </a:xfrm>
          <a:prstGeom prst="rect">
            <a:avLst/>
          </a:prstGeom>
        </p:spPr>
        <p:txBody>
          <a:bodyPr wrap="square">
            <a:spAutoFit/>
          </a:bodyPr>
          <a:lstStyle/>
          <a:p>
            <a:pPr algn="ctr"/>
            <a:endParaRPr lang="ro-RO" sz="2200" b="1" dirty="0" smtClean="0">
              <a:latin typeface="Times New Roman" panose="02020603050405020304" pitchFamily="18" charset="0"/>
              <a:cs typeface="Times New Roman" panose="02020603050405020304" pitchFamily="18" charset="0"/>
            </a:endParaRPr>
          </a:p>
          <a:p>
            <a:pPr algn="ctr"/>
            <a:r>
              <a:rPr lang="ro-RO" sz="2200" b="1" dirty="0" smtClean="0">
                <a:latin typeface="Times New Roman" panose="02020603050405020304" pitchFamily="18" charset="0"/>
                <a:cs typeface="Times New Roman" panose="02020603050405020304" pitchFamily="18" charset="0"/>
              </a:rPr>
              <a:t>Există o multitudine de definiții pentru termenul conflict armat, însă nicio definiție fundamentată de vreun tratat, nici de Convenția de la Geneva din 1949 sau Protocoalele adiționale din 1977.</a:t>
            </a:r>
          </a:p>
          <a:p>
            <a:pPr marL="342900" indent="-342900" algn="just">
              <a:buFont typeface="Wingdings" panose="05000000000000000000" pitchFamily="2" charset="2"/>
              <a:buChar char="Ø"/>
            </a:pPr>
            <a:r>
              <a:rPr lang="ro-RO" sz="2200" dirty="0" smtClean="0">
                <a:latin typeface="Times New Roman" panose="02020603050405020304" pitchFamily="18" charset="0"/>
                <a:cs typeface="Times New Roman" panose="02020603050405020304" pitchFamily="18" charset="0"/>
              </a:rPr>
              <a:t>Uppsala Conflict Data Program definește CM drept: </a:t>
            </a:r>
            <a:r>
              <a:rPr lang="ro-RO" sz="2200" i="1" dirty="0" smtClean="0">
                <a:latin typeface="Times New Roman" panose="02020603050405020304" pitchFamily="18" charset="0"/>
                <a:cs typeface="Times New Roman" panose="02020603050405020304" pitchFamily="18" charset="0"/>
              </a:rPr>
              <a:t>incompatibilitate contestată, care se referă la un guvern și/sau teritoriu, în care utilizarea forțelor armate între două părți, din care cel puțin una este guvernul unui stat, cauzează cel puțin 25 de decese într-un an calendaristic. </a:t>
            </a:r>
          </a:p>
          <a:p>
            <a:pPr marL="342900" indent="-342900" algn="just">
              <a:buFont typeface="Wingdings" panose="05000000000000000000" pitchFamily="2" charset="2"/>
              <a:buChar char="Ø"/>
            </a:pPr>
            <a:r>
              <a:rPr lang="ro-RO" sz="2200" dirty="0" smtClean="0">
                <a:latin typeface="Times New Roman" panose="02020603050405020304" pitchFamily="18" charset="0"/>
                <a:cs typeface="Times New Roman" panose="02020603050405020304" pitchFamily="18" charset="0"/>
              </a:rPr>
              <a:t>Institutul de Drept Internațional în anul 1985 a propus o definiție pentru conflict armat: ”</a:t>
            </a:r>
            <a:r>
              <a:rPr lang="ro-RO" sz="2200" i="1" dirty="0" smtClean="0">
                <a:latin typeface="Times New Roman" panose="02020603050405020304" pitchFamily="18" charset="0"/>
                <a:cs typeface="Times New Roman" panose="02020603050405020304" pitchFamily="18" charset="0"/>
              </a:rPr>
              <a:t>stare de război sau conflict, care implică operațiuni militare, care prin natura lor influențează aplicarea tratatelor existente între statele părți implicate în conflict sau între un stat parte și un stat terț, indiferent de existența unei declarați formale de război sau alte declarații din partea unei sau tuturor părților la conflictul militar”</a:t>
            </a:r>
            <a:r>
              <a:rPr lang="ro-RO" sz="22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ro-RO" sz="2200" dirty="0" smtClean="0">
                <a:latin typeface="Times New Roman" panose="02020603050405020304" pitchFamily="18" charset="0"/>
                <a:cs typeface="Times New Roman" panose="02020603050405020304" pitchFamily="18" charset="0"/>
              </a:rPr>
              <a:t>Tribunalul Penal Internațional pentru fosta </a:t>
            </a:r>
            <a:r>
              <a:rPr lang="ro-RO" sz="2200" dirty="0" err="1" smtClean="0">
                <a:latin typeface="Times New Roman" panose="02020603050405020304" pitchFamily="18" charset="0"/>
                <a:cs typeface="Times New Roman" panose="02020603050405020304" pitchFamily="18" charset="0"/>
              </a:rPr>
              <a:t>Iugoslavie</a:t>
            </a:r>
            <a:r>
              <a:rPr lang="ro-RO" sz="2200" dirty="0" smtClean="0">
                <a:latin typeface="Times New Roman" panose="02020603050405020304" pitchFamily="18" charset="0"/>
                <a:cs typeface="Times New Roman" panose="02020603050405020304" pitchFamily="18" charset="0"/>
              </a:rPr>
              <a:t> a propus o definiție generală pentru conflictul militar internațional în </a:t>
            </a:r>
            <a:r>
              <a:rPr lang="ro-RO" sz="2200" i="1" dirty="0" smtClean="0">
                <a:latin typeface="Times New Roman" panose="02020603050405020304" pitchFamily="18" charset="0"/>
                <a:cs typeface="Times New Roman" panose="02020603050405020304" pitchFamily="18" charset="0"/>
              </a:rPr>
              <a:t>cauza </a:t>
            </a:r>
            <a:r>
              <a:rPr lang="ro-RO" sz="2200" i="1" dirty="0" err="1" smtClean="0">
                <a:latin typeface="Times New Roman" panose="02020603050405020304" pitchFamily="18" charset="0"/>
                <a:cs typeface="Times New Roman" panose="02020603050405020304" pitchFamily="18" charset="0"/>
              </a:rPr>
              <a:t>Tadic</a:t>
            </a:r>
            <a:r>
              <a:rPr lang="ro-RO" sz="2200" dirty="0" smtClean="0">
                <a:latin typeface="Times New Roman" panose="02020603050405020304" pitchFamily="18" charset="0"/>
                <a:cs typeface="Times New Roman" panose="02020603050405020304" pitchFamily="18" charset="0"/>
              </a:rPr>
              <a:t>, și anume: ”</a:t>
            </a:r>
            <a:r>
              <a:rPr lang="ro-RO" sz="2200" i="1" dirty="0" smtClean="0">
                <a:latin typeface="Times New Roman" panose="02020603050405020304" pitchFamily="18" charset="0"/>
                <a:cs typeface="Times New Roman" panose="02020603050405020304" pitchFamily="18" charset="0"/>
              </a:rPr>
              <a:t>un conflict militar există, atunci când se recurge la forțe armate între state”.</a:t>
            </a:r>
          </a:p>
          <a:p>
            <a:pPr marL="342900" indent="-342900" algn="just">
              <a:buFont typeface="Wingdings" panose="05000000000000000000" pitchFamily="2" charset="2"/>
              <a:buChar char="Ø"/>
            </a:pPr>
            <a:r>
              <a:rPr lang="ro-RO" sz="2200" dirty="0" smtClean="0">
                <a:latin typeface="Times New Roman" panose="02020603050405020304" pitchFamily="18" charset="0"/>
                <a:cs typeface="Times New Roman" panose="02020603050405020304" pitchFamily="18" charset="0"/>
              </a:rPr>
              <a:t>O altă definiție descrie conflictul militar după cum urmează ”</a:t>
            </a:r>
            <a:r>
              <a:rPr lang="ro-RO" sz="2200" i="1" dirty="0" smtClean="0">
                <a:latin typeface="Times New Roman" panose="02020603050405020304" pitchFamily="18" charset="0"/>
                <a:cs typeface="Times New Roman" panose="02020603050405020304" pitchFamily="18" charset="0"/>
              </a:rPr>
              <a:t>un conflict armat militar există, dacă o parte folosește forța militară împotriva altei părți. Utilizarea forței militare de către persoane fizice sau grupuri de persoane nu se califică”.</a:t>
            </a:r>
            <a:endParaRPr lang="ro-RO"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7706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TM03457496[[fn=Параллакс]]</Template>
  <TotalTime>2264</TotalTime>
  <Words>3463</Words>
  <Application>Microsoft Office PowerPoint</Application>
  <PresentationFormat>Widescreen</PresentationFormat>
  <Paragraphs>261</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 Unicode MS</vt:lpstr>
      <vt:lpstr>Arial</vt:lpstr>
      <vt:lpstr>Corbel</vt:lpstr>
      <vt:lpstr>ff0</vt:lpstr>
      <vt:lpstr>ff3</vt:lpstr>
      <vt:lpstr>ff4</vt:lpstr>
      <vt:lpstr>Roboto</vt:lpstr>
      <vt:lpstr>Times New Roman</vt:lpstr>
      <vt:lpstr>Wingdings</vt:lpstr>
      <vt:lpstr>Параллакс</vt:lpstr>
      <vt:lpstr>CONFLICTE MILITARE INTERNE,  AMESTECUL MILITAR ÎN MEDIUL DE SECURITATE INTERNAȚIONAL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CARACTERISTICI</vt:lpstr>
      <vt:lpstr>Acestor caracteristici li se adaugă şi altele:  flexibilitatea şi confuzia;  caracterul indirect;  extremismul politic şi religios etc. </vt:lpstr>
      <vt:lpstr>Conflictele militare în secolul XXI sunt spontane și nu mai urmează un șablon. Experiența conflictelor militare, inclusiv cele asociate cu așa-numitele revoluții colorate din Africa de Nord și Orientul Mijlociu, confirmă faptul că un stat prosper în timp de câteva luni sau chiar zile se poate transforma într-o arenă de luptă armată, poate să devină o victimă a intervenției străine, poate să se scufunde în haos, într-un dezastru umanitar și război civil</vt:lpstr>
      <vt:lpstr>PowerPoint Presentation</vt:lpstr>
      <vt:lpstr>În funcţie de domeniul în care au loc, conflictele pot fi: Politice Economice Sociale Informaționale Culturale Financiare Etnice Religioase  militare.</vt:lpstr>
      <vt:lpstr>PowerPoint Presentation</vt:lpstr>
      <vt:lpstr>PowerPoint Presentation</vt:lpstr>
      <vt:lpstr>PowerPoint Presentation</vt:lpstr>
      <vt:lpstr>PowerPoint Presentation</vt:lpstr>
      <vt:lpstr>3. PARTICIPANȚII LA CONFLICTELE ARMATE </vt:lpstr>
      <vt:lpstr>PARTICIPANȚI LA CONFLICTUL ARMAT </vt:lpstr>
      <vt:lpstr>PowerPoint Presentation</vt:lpstr>
      <vt:lpstr> 4.Conflicte militare, părți externe implicate  Siria</vt:lpstr>
      <vt:lpstr>      Părți interne și externe implicate în conflicte militare. </vt:lpstr>
      <vt:lpstr> 4.Conflicte militare, părți externe implicate  Siria</vt:lpstr>
      <vt:lpstr>Ucraina </vt:lpstr>
      <vt:lpstr>Interesele UE:   Pe termen scurt, UE a pus la dispoziţia Kievului 1,6 miliarde de euro. UE urmăreşte stabilitate, evitarea unor conflicte la frontiere şi a unui posibil val masiv de refugiați. Un faliment al statului ucrainean ar avea drept urmare şi un val imens de refugiaţi, care ar împovăra ţările vecine, precum Polonia, Slovacia, Ungaria şi România.</vt:lpstr>
      <vt:lpstr>PowerPoint Presentation</vt:lpstr>
      <vt:lpstr>Sarcini de autoevaluare</vt:lpstr>
      <vt:lpstr>Teme pentru lucrul individual</vt:lpstr>
      <vt:lpstr>Bibliografie selectivă:</vt:lpstr>
      <vt:lpstr>Bibliografie selectivă: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Conflicte militare interne,  amestecul militar internațional</dc:title>
  <dc:creator>Пользователь Windows;Busuncian Tatiana</dc:creator>
  <cp:lastModifiedBy>user</cp:lastModifiedBy>
  <cp:revision>116</cp:revision>
  <dcterms:created xsi:type="dcterms:W3CDTF">2018-10-21T17:33:31Z</dcterms:created>
  <dcterms:modified xsi:type="dcterms:W3CDTF">2021-12-09T18:11:51Z</dcterms:modified>
</cp:coreProperties>
</file>