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57" r:id="rId3"/>
    <p:sldId id="258" r:id="rId4"/>
    <p:sldId id="267" r:id="rId5"/>
    <p:sldId id="259" r:id="rId6"/>
    <p:sldId id="260" r:id="rId7"/>
    <p:sldId id="261" r:id="rId8"/>
    <p:sldId id="268" r:id="rId9"/>
    <p:sldId id="262" r:id="rId10"/>
    <p:sldId id="263" r:id="rId11"/>
    <p:sldId id="264" r:id="rId12"/>
    <p:sldId id="265" r:id="rId13"/>
    <p:sldId id="266" r:id="rId14"/>
    <p:sldId id="269" r:id="rId15"/>
    <p:sldId id="272" r:id="rId16"/>
    <p:sldId id="270" r:id="rId17"/>
    <p:sldId id="271"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3" name="Прямоугольник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Прямоугольник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Прямоугольник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Прямоугольник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Прямоугольник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Скругленный прямоугольник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Скругленный прямоугольник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Прямоугольник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6705600" y="4206240"/>
            <a:ext cx="960120" cy="457200"/>
          </a:xfrm>
        </p:spPr>
        <p:txBody>
          <a:bodyPr/>
          <a:lstStyle/>
          <a:p>
            <a:fld id="{4E54FC2F-073B-4A80-ADC2-58A8167331A6}" type="datetimeFigureOut">
              <a:rPr lang="ru-RU" smtClean="0"/>
              <a:pPr/>
              <a:t>07.09.2020</a:t>
            </a:fld>
            <a:endParaRPr lang="ru-RU"/>
          </a:p>
        </p:txBody>
      </p:sp>
      <p:sp>
        <p:nvSpPr>
          <p:cNvPr id="17" name="Нижний колонтитул 16"/>
          <p:cNvSpPr>
            <a:spLocks noGrp="1"/>
          </p:cNvSpPr>
          <p:nvPr>
            <p:ph type="ftr" sz="quarter" idx="11"/>
          </p:nvPr>
        </p:nvSpPr>
        <p:spPr>
          <a:xfrm>
            <a:off x="5410200" y="4205288"/>
            <a:ext cx="1295400" cy="457200"/>
          </a:xfrm>
        </p:spPr>
        <p:txBody>
          <a:bodyPr/>
          <a:lstStyle/>
          <a:p>
            <a:endParaRPr lang="ru-RU"/>
          </a:p>
        </p:txBody>
      </p:sp>
      <p:sp>
        <p:nvSpPr>
          <p:cNvPr id="29" name="Номер слайда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7C56E587-F692-4E47-BFD6-D5D32D446FA3}"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4E54FC2F-073B-4A80-ADC2-58A8167331A6}" type="datetimeFigureOut">
              <a:rPr lang="ru-RU" smtClean="0"/>
              <a:pPr/>
              <a:t>07.09.2020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C56E587-F692-4E47-BFD6-D5D32D446FA3}"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1143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143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4E54FC2F-073B-4A80-ADC2-58A8167331A6}" type="datetimeFigureOut">
              <a:rPr lang="ru-RU" smtClean="0"/>
              <a:pPr/>
              <a:t>07.09.2020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C56E587-F692-4E47-BFD6-D5D32D446FA3}"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4E54FC2F-073B-4A80-ADC2-58A8167331A6}" type="datetimeFigureOut">
              <a:rPr lang="ru-RU" smtClean="0"/>
              <a:pPr/>
              <a:t>07.09.2020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C56E587-F692-4E47-BFD6-D5D32D446FA3}"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4E54FC2F-073B-4A80-ADC2-58A8167331A6}" type="datetimeFigureOut">
              <a:rPr lang="ru-RU" smtClean="0"/>
              <a:pPr/>
              <a:t>07.09.2020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C56E587-F692-4E47-BFD6-D5D32D446FA3}"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4E54FC2F-073B-4A80-ADC2-58A8167331A6}" type="datetimeFigureOut">
              <a:rPr lang="ru-RU" smtClean="0"/>
              <a:pPr/>
              <a:t>07.09.2020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C56E587-F692-4E47-BFD6-D5D32D446FA3}"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1143000"/>
            <a:ext cx="8382000" cy="1069848"/>
          </a:xfrm>
        </p:spPr>
        <p:txBody>
          <a:bodyPr anchor="ctr"/>
          <a:lstStyle>
            <a:lvl1pPr>
              <a:defRPr sz="4000" b="0" i="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Дата 25"/>
          <p:cNvSpPr>
            <a:spLocks noGrp="1"/>
          </p:cNvSpPr>
          <p:nvPr>
            <p:ph type="dt" sz="half" idx="10"/>
          </p:nvPr>
        </p:nvSpPr>
        <p:spPr/>
        <p:txBody>
          <a:bodyPr rtlCol="0"/>
          <a:lstStyle/>
          <a:p>
            <a:fld id="{4E54FC2F-073B-4A80-ADC2-58A8167331A6}" type="datetimeFigureOut">
              <a:rPr lang="ru-RU" smtClean="0"/>
              <a:pPr/>
              <a:t>07.09.2020</a:t>
            </a:fld>
            <a:endParaRPr lang="ru-RU"/>
          </a:p>
        </p:txBody>
      </p:sp>
      <p:sp>
        <p:nvSpPr>
          <p:cNvPr id="27" name="Номер слайда 26"/>
          <p:cNvSpPr>
            <a:spLocks noGrp="1"/>
          </p:cNvSpPr>
          <p:nvPr>
            <p:ph type="sldNum" sz="quarter" idx="11"/>
          </p:nvPr>
        </p:nvSpPr>
        <p:spPr/>
        <p:txBody>
          <a:bodyPr rtlCol="0"/>
          <a:lstStyle/>
          <a:p>
            <a:fld id="{7C56E587-F692-4E47-BFD6-D5D32D446FA3}" type="slidenum">
              <a:rPr lang="ru-RU" smtClean="0"/>
              <a:pPr/>
              <a:t>‹#›</a:t>
            </a:fld>
            <a:endParaRPr lang="ru-RU"/>
          </a:p>
        </p:txBody>
      </p:sp>
      <p:sp>
        <p:nvSpPr>
          <p:cNvPr id="28" name="Нижний колонтитул 27"/>
          <p:cNvSpPr>
            <a:spLocks noGrp="1"/>
          </p:cNvSpPr>
          <p:nvPr>
            <p:ph type="ftr" sz="quarter" idx="12"/>
          </p:nvPr>
        </p:nvSpPr>
        <p:spPr/>
        <p:txBody>
          <a:bodyPr rtlCol="0"/>
          <a:lstStyle/>
          <a:p>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ru-RU" smtClean="0"/>
              <a:t>Образец заголовка</a:t>
            </a:r>
            <a:endParaRPr kumimoji="0" lang="en-US"/>
          </a:p>
        </p:txBody>
      </p:sp>
      <p:sp>
        <p:nvSpPr>
          <p:cNvPr id="3" name="Дата 2"/>
          <p:cNvSpPr>
            <a:spLocks noGrp="1"/>
          </p:cNvSpPr>
          <p:nvPr>
            <p:ph type="dt" sz="half" idx="10"/>
          </p:nvPr>
        </p:nvSpPr>
        <p:spPr>
          <a:xfrm>
            <a:off x="6583680" y="612648"/>
            <a:ext cx="957264" cy="457200"/>
          </a:xfrm>
        </p:spPr>
        <p:txBody>
          <a:bodyPr/>
          <a:lstStyle/>
          <a:p>
            <a:fld id="{4E54FC2F-073B-4A80-ADC2-58A8167331A6}" type="datetimeFigureOut">
              <a:rPr lang="ru-RU" smtClean="0"/>
              <a:pPr/>
              <a:t>07.09.2020</a:t>
            </a:fld>
            <a:endParaRPr lang="ru-RU"/>
          </a:p>
        </p:txBody>
      </p:sp>
      <p:sp>
        <p:nvSpPr>
          <p:cNvPr id="4" name="Нижний колонтитул 3"/>
          <p:cNvSpPr>
            <a:spLocks noGrp="1"/>
          </p:cNvSpPr>
          <p:nvPr>
            <p:ph type="ftr" sz="quarter" idx="11"/>
          </p:nvPr>
        </p:nvSpPr>
        <p:spPr>
          <a:xfrm>
            <a:off x="5257800" y="612648"/>
            <a:ext cx="1325880" cy="457200"/>
          </a:xfrm>
        </p:spPr>
        <p:txBody>
          <a:bodyPr/>
          <a:lstStyle/>
          <a:p>
            <a:endParaRPr lang="ru-RU"/>
          </a:p>
        </p:txBody>
      </p:sp>
      <p:sp>
        <p:nvSpPr>
          <p:cNvPr id="5" name="Номер слайда 4"/>
          <p:cNvSpPr>
            <a:spLocks noGrp="1"/>
          </p:cNvSpPr>
          <p:nvPr>
            <p:ph type="sldNum" sz="quarter" idx="12"/>
          </p:nvPr>
        </p:nvSpPr>
        <p:spPr>
          <a:xfrm>
            <a:off x="8174736" y="2272"/>
            <a:ext cx="762000" cy="365760"/>
          </a:xfrm>
        </p:spPr>
        <p:txBody>
          <a:bodyPr/>
          <a:lstStyle/>
          <a:p>
            <a:fld id="{7C56E587-F692-4E47-BFD6-D5D32D446FA3}"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E54FC2F-073B-4A80-ADC2-58A8167331A6}" type="datetimeFigureOut">
              <a:rPr lang="ru-RU" smtClean="0"/>
              <a:pPr/>
              <a:t>07.09.2020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C56E587-F692-4E47-BFD6-D5D32D446FA3}"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3496" y="1101970"/>
            <a:ext cx="3383280" cy="877824"/>
          </a:xfrm>
        </p:spPr>
        <p:txBody>
          <a:bodyPr anchor="b"/>
          <a:lstStyle>
            <a:lvl1pPr algn="l">
              <a:buNone/>
              <a:defRPr sz="1800" b="1"/>
            </a:lvl1pPr>
          </a:lstStyle>
          <a:p>
            <a:r>
              <a:rPr kumimoji="0" lang="ru-RU" smtClean="0"/>
              <a:t>Образец заголовка</a:t>
            </a:r>
            <a:endParaRPr kumimoji="0" lang="en-US"/>
          </a:p>
        </p:txBody>
      </p:sp>
      <p:sp>
        <p:nvSpPr>
          <p:cNvPr id="3" name="Текст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4E54FC2F-073B-4A80-ADC2-58A8167331A6}" type="datetimeFigureOut">
              <a:rPr lang="ru-RU" smtClean="0"/>
              <a:pPr/>
              <a:t>07.09.2020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C56E587-F692-4E47-BFD6-D5D32D446FA3}"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4E54FC2F-073B-4A80-ADC2-58A8167331A6}" type="datetimeFigureOut">
              <a:rPr lang="ru-RU" smtClean="0"/>
              <a:pPr/>
              <a:t>07.09.2020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C56E587-F692-4E47-BFD6-D5D32D446FA3}"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Прямоугольник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Прямоугольник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Прямоугольник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Прямоугольник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Скругленный прямоугольник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Скругленный прямоугольник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Прямоугольник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Прямоугольник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Прямоугольник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Прямоугольник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Прямоугольник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Прямоугольник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Заголовок 21"/>
          <p:cNvSpPr>
            <a:spLocks noGrp="1"/>
          </p:cNvSpPr>
          <p:nvPr>
            <p:ph type="title"/>
          </p:nvPr>
        </p:nvSpPr>
        <p:spPr>
          <a:xfrm>
            <a:off x="457200" y="1143000"/>
            <a:ext cx="8229600" cy="10668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4E54FC2F-073B-4A80-ADC2-58A8167331A6}" type="datetimeFigureOut">
              <a:rPr lang="ru-RU" smtClean="0"/>
              <a:pPr/>
              <a:t>07.09.2020</a:t>
            </a:fld>
            <a:endParaRPr lang="ru-RU"/>
          </a:p>
        </p:txBody>
      </p:sp>
      <p:sp>
        <p:nvSpPr>
          <p:cNvPr id="3" name="Нижний колонтитул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ru-RU"/>
          </a:p>
        </p:txBody>
      </p:sp>
      <p:sp>
        <p:nvSpPr>
          <p:cNvPr id="23" name="Номер слайда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7C56E587-F692-4E47-BFD6-D5D32D446FA3}"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57200" y="2357429"/>
            <a:ext cx="8458200" cy="1514483"/>
          </a:xfrm>
        </p:spPr>
        <p:txBody>
          <a:bodyPr/>
          <a:lstStyle/>
          <a:p>
            <a:r>
              <a:rPr lang="en-US" b="1" dirty="0" smtClean="0"/>
              <a:t>TEMA II.   </a:t>
            </a:r>
            <a:r>
              <a:rPr lang="en-US" b="1" dirty="0" smtClean="0"/>
              <a:t>IDENTIFIC</a:t>
            </a:r>
            <a:r>
              <a:rPr lang="ro-RO" b="1" dirty="0" smtClean="0"/>
              <a:t>A</a:t>
            </a:r>
            <a:r>
              <a:rPr lang="en-US" b="1" dirty="0" smtClean="0"/>
              <a:t>REA   </a:t>
            </a:r>
            <a:r>
              <a:rPr lang="en-US" b="1" dirty="0" err="1" smtClean="0"/>
              <a:t>CRIMINALISTlCĂ</a:t>
            </a:r>
            <a:endParaRPr lang="ru-RU" dirty="0"/>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28604"/>
            <a:ext cx="8229600" cy="571504"/>
          </a:xfrm>
        </p:spPr>
        <p:txBody>
          <a:bodyPr>
            <a:normAutofit/>
          </a:bodyPr>
          <a:lstStyle/>
          <a:p>
            <a:r>
              <a:rPr lang="ro-RO" sz="2400" b="1" dirty="0" smtClean="0"/>
              <a:t>2.3.Procesul și e</a:t>
            </a:r>
            <a:r>
              <a:rPr lang="en-US" sz="2400" b="1" dirty="0" err="1" smtClean="0"/>
              <a:t>tapele</a:t>
            </a:r>
            <a:r>
              <a:rPr lang="en-US" sz="2400" b="1" dirty="0" smtClean="0"/>
              <a:t> </a:t>
            </a:r>
            <a:r>
              <a:rPr lang="en-US" sz="2400" b="1" dirty="0" err="1" smtClean="0"/>
              <a:t>identificării</a:t>
            </a:r>
            <a:r>
              <a:rPr lang="en-US" sz="2400" b="1" dirty="0" smtClean="0"/>
              <a:t> </a:t>
            </a:r>
            <a:r>
              <a:rPr lang="en-US" sz="2400" b="1" dirty="0" err="1" smtClean="0"/>
              <a:t>criminalistice</a:t>
            </a:r>
            <a:r>
              <a:rPr lang="en-US" sz="2400" b="1" dirty="0" smtClean="0"/>
              <a:t>. </a:t>
            </a:r>
            <a:endParaRPr lang="ru-RU" sz="2400" dirty="0"/>
          </a:p>
        </p:txBody>
      </p:sp>
      <p:sp>
        <p:nvSpPr>
          <p:cNvPr id="3" name="Содержимое 2"/>
          <p:cNvSpPr>
            <a:spLocks noGrp="1"/>
          </p:cNvSpPr>
          <p:nvPr>
            <p:ph idx="1"/>
          </p:nvPr>
        </p:nvSpPr>
        <p:spPr>
          <a:xfrm>
            <a:off x="457200" y="928670"/>
            <a:ext cx="8229600" cy="5645866"/>
          </a:xfrm>
        </p:spPr>
        <p:txBody>
          <a:bodyPr>
            <a:noAutofit/>
          </a:bodyPr>
          <a:lstStyle/>
          <a:p>
            <a:r>
              <a:rPr lang="en-US" sz="1400" dirty="0" smtClean="0"/>
              <a:t> </a:t>
            </a:r>
            <a:r>
              <a:rPr lang="en-US" sz="1400" dirty="0" err="1" smtClean="0"/>
              <a:t>Etapa</a:t>
            </a:r>
            <a:r>
              <a:rPr lang="en-US" sz="1400" dirty="0" smtClean="0"/>
              <a:t> </a:t>
            </a:r>
            <a:r>
              <a:rPr lang="en-US" sz="1400" dirty="0" err="1" smtClean="0"/>
              <a:t>întâi</a:t>
            </a:r>
            <a:r>
              <a:rPr lang="en-US" sz="1400" dirty="0" smtClean="0"/>
              <a:t> </a:t>
            </a:r>
            <a:r>
              <a:rPr lang="en-US" sz="1400" dirty="0" err="1" smtClean="0"/>
              <a:t>este</a:t>
            </a:r>
            <a:r>
              <a:rPr lang="en-US" sz="1400" dirty="0" smtClean="0"/>
              <a:t> </a:t>
            </a:r>
            <a:r>
              <a:rPr lang="en-US" sz="1400" dirty="0" err="1" smtClean="0"/>
              <a:t>cea</a:t>
            </a:r>
            <a:r>
              <a:rPr lang="en-US" sz="1400" dirty="0" smtClean="0"/>
              <a:t> de </a:t>
            </a:r>
            <a:r>
              <a:rPr lang="en-US" sz="1400" b="1" i="1" dirty="0" err="1" smtClean="0"/>
              <a:t>examinare</a:t>
            </a:r>
            <a:r>
              <a:rPr lang="en-US" sz="1400" b="1" i="1" dirty="0" smtClean="0"/>
              <a:t> </a:t>
            </a:r>
            <a:r>
              <a:rPr lang="en-US" sz="1400" b="1" i="1" dirty="0" err="1" smtClean="0"/>
              <a:t>prealabilă</a:t>
            </a:r>
            <a:r>
              <a:rPr lang="en-US" sz="1400" b="1" i="1" dirty="0" smtClean="0"/>
              <a:t> a </a:t>
            </a:r>
            <a:r>
              <a:rPr lang="en-US" sz="1400" b="1" i="1" dirty="0" err="1" smtClean="0"/>
              <a:t>materialelor</a:t>
            </a:r>
            <a:r>
              <a:rPr lang="en-US" sz="1400" b="1" i="1" dirty="0" smtClean="0"/>
              <a:t> </a:t>
            </a:r>
            <a:r>
              <a:rPr lang="en-US" sz="1400" b="1" i="1" dirty="0" err="1" smtClean="0"/>
              <a:t>prezentate</a:t>
            </a:r>
            <a:r>
              <a:rPr lang="en-US" sz="1400" i="1" dirty="0" smtClean="0"/>
              <a:t>, </a:t>
            </a:r>
            <a:r>
              <a:rPr lang="en-US" sz="1400" dirty="0" err="1" smtClean="0"/>
              <a:t>fiind</a:t>
            </a:r>
            <a:r>
              <a:rPr lang="en-US" sz="1400" dirty="0" smtClean="0"/>
              <a:t> </a:t>
            </a:r>
            <a:r>
              <a:rPr lang="en-US" sz="1400" dirty="0" err="1" smtClean="0"/>
              <a:t>consacrată</a:t>
            </a:r>
            <a:r>
              <a:rPr lang="en-US" sz="1400" dirty="0" smtClean="0"/>
              <a:t> </a:t>
            </a:r>
            <a:r>
              <a:rPr lang="en-US" sz="1400" dirty="0" err="1" smtClean="0"/>
              <a:t>însuşirii</a:t>
            </a:r>
            <a:r>
              <a:rPr lang="en-US" sz="1400" dirty="0" smtClean="0"/>
              <a:t> de </a:t>
            </a:r>
            <a:r>
              <a:rPr lang="en-US" sz="1400" dirty="0" err="1" smtClean="0"/>
              <a:t>către</a:t>
            </a:r>
            <a:r>
              <a:rPr lang="en-US" sz="1400" dirty="0" smtClean="0"/>
              <a:t> expert a </a:t>
            </a:r>
            <a:r>
              <a:rPr lang="en-US" sz="1400" dirty="0" err="1" smtClean="0"/>
              <a:t>problemelor</a:t>
            </a:r>
            <a:r>
              <a:rPr lang="en-US" sz="1400" dirty="0" smtClean="0"/>
              <a:t> </a:t>
            </a:r>
            <a:r>
              <a:rPr lang="en-US" sz="1400" dirty="0" err="1" smtClean="0"/>
              <a:t>ce</a:t>
            </a:r>
            <a:r>
              <a:rPr lang="en-US" sz="1400" dirty="0" smtClean="0"/>
              <a:t> </a:t>
            </a:r>
            <a:r>
              <a:rPr lang="en-US" sz="1400" dirty="0" err="1" smtClean="0"/>
              <a:t>necesită</a:t>
            </a:r>
            <a:r>
              <a:rPr lang="en-US" sz="1400" dirty="0" smtClean="0"/>
              <a:t> </a:t>
            </a:r>
            <a:r>
              <a:rPr lang="en-US" sz="1400" dirty="0" err="1" smtClean="0"/>
              <a:t>soluţionare</a:t>
            </a:r>
            <a:r>
              <a:rPr lang="en-US" sz="1400" dirty="0" smtClean="0"/>
              <a:t> </a:t>
            </a:r>
            <a:r>
              <a:rPr lang="en-US" sz="1400" dirty="0" err="1" smtClean="0"/>
              <a:t>prin</a:t>
            </a:r>
            <a:r>
              <a:rPr lang="en-US" sz="1400" dirty="0" smtClean="0"/>
              <a:t> </a:t>
            </a:r>
            <a:r>
              <a:rPr lang="en-US" sz="1400" dirty="0" err="1" smtClean="0"/>
              <a:t>intermediul</a:t>
            </a:r>
            <a:r>
              <a:rPr lang="en-US" sz="1400" dirty="0" smtClean="0"/>
              <a:t> </a:t>
            </a:r>
            <a:r>
              <a:rPr lang="en-US" sz="1400" dirty="0" err="1" smtClean="0"/>
              <a:t>expertizei</a:t>
            </a:r>
            <a:r>
              <a:rPr lang="en-US" sz="1400" dirty="0" smtClean="0"/>
              <a:t>, </a:t>
            </a:r>
            <a:r>
              <a:rPr lang="en-US" sz="1400" dirty="0" err="1" smtClean="0"/>
              <a:t>verificării</a:t>
            </a:r>
            <a:r>
              <a:rPr lang="en-US" sz="1400" dirty="0" smtClean="0"/>
              <a:t> </a:t>
            </a:r>
            <a:r>
              <a:rPr lang="en-US" sz="1400" dirty="0" err="1" smtClean="0"/>
              <a:t>stării</a:t>
            </a:r>
            <a:r>
              <a:rPr lang="en-US" sz="1400" dirty="0" smtClean="0"/>
              <a:t> </a:t>
            </a:r>
            <a:r>
              <a:rPr lang="en-US" sz="1400" dirty="0" err="1" smtClean="0"/>
              <a:t>şi</a:t>
            </a:r>
            <a:r>
              <a:rPr lang="en-US" sz="1400" dirty="0" smtClean="0"/>
              <a:t> </a:t>
            </a:r>
            <a:r>
              <a:rPr lang="en-US" sz="1400" dirty="0" err="1" smtClean="0"/>
              <a:t>suficienţei</a:t>
            </a:r>
            <a:r>
              <a:rPr lang="en-US" sz="1400" dirty="0" smtClean="0"/>
              <a:t> </a:t>
            </a:r>
            <a:r>
              <a:rPr lang="en-US" sz="1400" dirty="0" err="1" smtClean="0"/>
              <a:t>materialelor</a:t>
            </a:r>
            <a:r>
              <a:rPr lang="en-US" sz="1400" dirty="0" smtClean="0"/>
              <a:t> </a:t>
            </a:r>
            <a:r>
              <a:rPr lang="en-US" sz="1400" dirty="0" err="1" smtClean="0"/>
              <a:t>propuse</a:t>
            </a:r>
            <a:r>
              <a:rPr lang="en-US" sz="1400" dirty="0" smtClean="0"/>
              <a:t> </a:t>
            </a:r>
            <a:r>
              <a:rPr lang="en-US" sz="1400" dirty="0" err="1" smtClean="0"/>
              <a:t>spre</a:t>
            </a:r>
            <a:r>
              <a:rPr lang="en-US" sz="1400" dirty="0" smtClean="0"/>
              <a:t> </a:t>
            </a:r>
            <a:r>
              <a:rPr lang="en-US" sz="1400" dirty="0" err="1" smtClean="0"/>
              <a:t>examinare</a:t>
            </a:r>
            <a:r>
              <a:rPr lang="en-US" sz="1400" dirty="0" smtClean="0"/>
              <a:t>, </a:t>
            </a:r>
            <a:r>
              <a:rPr lang="en-US" sz="1400" dirty="0" err="1" smtClean="0"/>
              <a:t>împrejurările</a:t>
            </a:r>
            <a:r>
              <a:rPr lang="en-US" sz="1400" dirty="0" smtClean="0"/>
              <a:t> </a:t>
            </a:r>
            <a:r>
              <a:rPr lang="en-US" sz="1400" dirty="0" err="1" smtClean="0"/>
              <a:t>cauzei</a:t>
            </a:r>
            <a:r>
              <a:rPr lang="en-US" sz="1400" dirty="0" smtClean="0"/>
              <a:t> cu </a:t>
            </a:r>
            <a:r>
              <a:rPr lang="en-US" sz="1400" dirty="0" err="1" smtClean="0"/>
              <a:t>prilejul</a:t>
            </a:r>
            <a:r>
              <a:rPr lang="en-US" sz="1400" dirty="0" smtClean="0"/>
              <a:t> </a:t>
            </a:r>
            <a:r>
              <a:rPr lang="en-US" sz="1400" dirty="0" err="1" smtClean="0"/>
              <a:t>cercetării</a:t>
            </a:r>
            <a:r>
              <a:rPr lang="en-US" sz="1400" dirty="0" smtClean="0"/>
              <a:t> </a:t>
            </a:r>
            <a:r>
              <a:rPr lang="en-US" sz="1400" dirty="0" err="1" smtClean="0"/>
              <a:t>căreia</a:t>
            </a:r>
            <a:r>
              <a:rPr lang="en-US" sz="1400" dirty="0" smtClean="0"/>
              <a:t> s-a </a:t>
            </a:r>
            <a:r>
              <a:rPr lang="en-US" sz="1400" dirty="0" err="1" smtClean="0"/>
              <a:t>dispus</a:t>
            </a:r>
            <a:r>
              <a:rPr lang="en-US" sz="1400" dirty="0" smtClean="0"/>
              <a:t> </a:t>
            </a:r>
            <a:r>
              <a:rPr lang="en-US" sz="1400" dirty="0" err="1" smtClean="0"/>
              <a:t>expertiza</a:t>
            </a:r>
            <a:r>
              <a:rPr lang="en-US" sz="1400" dirty="0" smtClean="0"/>
              <a:t>. </a:t>
            </a:r>
            <a:r>
              <a:rPr lang="en-US" sz="1400" dirty="0" err="1" smtClean="0"/>
              <a:t>În</a:t>
            </a:r>
            <a:r>
              <a:rPr lang="en-US" sz="1400" dirty="0" smtClean="0"/>
              <a:t> </a:t>
            </a:r>
            <a:r>
              <a:rPr lang="en-US" sz="1400" dirty="0" err="1" smtClean="0"/>
              <a:t>acest</a:t>
            </a:r>
            <a:r>
              <a:rPr lang="en-US" sz="1400" dirty="0" smtClean="0"/>
              <a:t> </a:t>
            </a:r>
            <a:r>
              <a:rPr lang="en-US" sz="1400" dirty="0" err="1" smtClean="0"/>
              <a:t>scop</a:t>
            </a:r>
            <a:r>
              <a:rPr lang="en-US" sz="1400" dirty="0" smtClean="0"/>
              <a:t>, </a:t>
            </a:r>
            <a:r>
              <a:rPr lang="en-US" sz="1400" dirty="0" err="1" smtClean="0"/>
              <a:t>expertul</a:t>
            </a:r>
            <a:r>
              <a:rPr lang="en-US" sz="1400" dirty="0" smtClean="0"/>
              <a:t> </a:t>
            </a:r>
            <a:r>
              <a:rPr lang="en-US" sz="1400" dirty="0" err="1" smtClean="0"/>
              <a:t>ia</a:t>
            </a:r>
            <a:r>
              <a:rPr lang="en-US" sz="1400" dirty="0" smtClean="0"/>
              <a:t> </a:t>
            </a:r>
            <a:r>
              <a:rPr lang="en-US" sz="1400" dirty="0" err="1" smtClean="0"/>
              <a:t>cunoştinţă</a:t>
            </a:r>
            <a:r>
              <a:rPr lang="en-US" sz="1400" dirty="0" smtClean="0"/>
              <a:t> de </a:t>
            </a:r>
            <a:r>
              <a:rPr lang="en-US" sz="1400" dirty="0" err="1" smtClean="0"/>
              <a:t>ordonanţa</a:t>
            </a:r>
            <a:r>
              <a:rPr lang="en-US" sz="1400" dirty="0" smtClean="0"/>
              <a:t> </a:t>
            </a:r>
            <a:r>
              <a:rPr lang="en-US" sz="1400" dirty="0" err="1" smtClean="0"/>
              <a:t>organului</a:t>
            </a:r>
            <a:r>
              <a:rPr lang="en-US" sz="1400" dirty="0" smtClean="0"/>
              <a:t> de </a:t>
            </a:r>
            <a:r>
              <a:rPr lang="en-US" sz="1400" dirty="0" err="1" smtClean="0"/>
              <a:t>urmărire</a:t>
            </a:r>
            <a:r>
              <a:rPr lang="en-US" sz="1400" dirty="0" smtClean="0"/>
              <a:t> </a:t>
            </a:r>
            <a:r>
              <a:rPr lang="en-US" sz="1400" dirty="0" err="1" smtClean="0"/>
              <a:t>penală</a:t>
            </a:r>
            <a:r>
              <a:rPr lang="en-US" sz="1400" dirty="0" smtClean="0"/>
              <a:t> </a:t>
            </a:r>
            <a:r>
              <a:rPr lang="en-US" sz="1400" dirty="0" err="1" smtClean="0"/>
              <a:t>sau</a:t>
            </a:r>
            <a:r>
              <a:rPr lang="en-US" sz="1400" dirty="0" smtClean="0"/>
              <a:t> de </a:t>
            </a:r>
            <a:r>
              <a:rPr lang="en-US" sz="1400" dirty="0" err="1" smtClean="0"/>
              <a:t>decizia</a:t>
            </a:r>
            <a:r>
              <a:rPr lang="en-US" sz="1400" dirty="0" smtClean="0"/>
              <a:t> </a:t>
            </a:r>
            <a:r>
              <a:rPr lang="en-US" sz="1400" dirty="0" err="1" smtClean="0"/>
              <a:t>instanţei</a:t>
            </a:r>
            <a:r>
              <a:rPr lang="en-US" sz="1400" dirty="0" smtClean="0"/>
              <a:t> </a:t>
            </a:r>
            <a:r>
              <a:rPr lang="en-US" sz="1400" dirty="0" err="1" smtClean="0"/>
              <a:t>judiciare</a:t>
            </a:r>
            <a:r>
              <a:rPr lang="en-US" sz="1400" dirty="0" smtClean="0"/>
              <a:t> </a:t>
            </a:r>
            <a:r>
              <a:rPr lang="en-US" sz="1400" dirty="0" err="1" smtClean="0"/>
              <a:t>privind</a:t>
            </a:r>
            <a:r>
              <a:rPr lang="en-US" sz="1400" dirty="0" smtClean="0"/>
              <a:t> </a:t>
            </a:r>
            <a:r>
              <a:rPr lang="en-US" sz="1400" dirty="0" err="1" smtClean="0"/>
              <a:t>dispunerea</a:t>
            </a:r>
            <a:r>
              <a:rPr lang="en-US" sz="1400" dirty="0" smtClean="0"/>
              <a:t> </a:t>
            </a:r>
            <a:r>
              <a:rPr lang="en-US" sz="1400" dirty="0" err="1" smtClean="0"/>
              <a:t>expertizei</a:t>
            </a:r>
            <a:r>
              <a:rPr lang="en-US" sz="1400" dirty="0" smtClean="0"/>
              <a:t>, </a:t>
            </a:r>
            <a:r>
              <a:rPr lang="en-US" sz="1400" dirty="0" err="1" smtClean="0"/>
              <a:t>efectuează</a:t>
            </a:r>
            <a:r>
              <a:rPr lang="en-US" sz="1400" dirty="0" smtClean="0"/>
              <a:t> un </a:t>
            </a:r>
            <a:r>
              <a:rPr lang="en-US" sz="1400" dirty="0" err="1" smtClean="0"/>
              <a:t>studiu</a:t>
            </a:r>
            <a:r>
              <a:rPr lang="en-US" sz="1400" dirty="0" smtClean="0"/>
              <a:t> general al </a:t>
            </a:r>
            <a:r>
              <a:rPr lang="en-US" sz="1400" dirty="0" err="1" smtClean="0"/>
              <a:t>tuturor</a:t>
            </a:r>
            <a:r>
              <a:rPr lang="en-US" sz="1400" dirty="0" smtClean="0"/>
              <a:t> </a:t>
            </a:r>
            <a:r>
              <a:rPr lang="en-US" sz="1400" dirty="0" err="1" smtClean="0"/>
              <a:t>materialelor</a:t>
            </a:r>
            <a:r>
              <a:rPr lang="en-US" sz="1400" dirty="0" smtClean="0"/>
              <a:t> </a:t>
            </a:r>
            <a:r>
              <a:rPr lang="en-US" sz="1400" dirty="0" err="1" smtClean="0"/>
              <a:t>prezentate</a:t>
            </a:r>
            <a:r>
              <a:rPr lang="en-US" sz="1400" dirty="0" smtClean="0"/>
              <a:t>. </a:t>
            </a:r>
            <a:endParaRPr lang="ru-RU" sz="1400" dirty="0" smtClean="0"/>
          </a:p>
          <a:p>
            <a:r>
              <a:rPr lang="en-US" sz="1400" dirty="0" smtClean="0"/>
              <a:t>     </a:t>
            </a:r>
            <a:r>
              <a:rPr lang="en-US" sz="1400" dirty="0" err="1" smtClean="0"/>
              <a:t>În</a:t>
            </a:r>
            <a:r>
              <a:rPr lang="en-US" sz="1400" dirty="0" smtClean="0"/>
              <a:t> </a:t>
            </a:r>
            <a:r>
              <a:rPr lang="en-US" sz="1400" dirty="0" err="1" smtClean="0"/>
              <a:t>toate</a:t>
            </a:r>
            <a:r>
              <a:rPr lang="en-US" sz="1400" dirty="0" smtClean="0"/>
              <a:t> </a:t>
            </a:r>
            <a:r>
              <a:rPr lang="en-US" sz="1400" dirty="0" err="1" smtClean="0"/>
              <a:t>celelalte</a:t>
            </a:r>
            <a:r>
              <a:rPr lang="en-US" sz="1400" dirty="0" smtClean="0"/>
              <a:t> </a:t>
            </a:r>
            <a:r>
              <a:rPr lang="en-US" sz="1400" dirty="0" err="1" smtClean="0"/>
              <a:t>cazuri</a:t>
            </a:r>
            <a:r>
              <a:rPr lang="en-US" sz="1400" dirty="0" smtClean="0"/>
              <a:t> el </a:t>
            </a:r>
            <a:r>
              <a:rPr lang="en-US" sz="1400" dirty="0" err="1" smtClean="0"/>
              <a:t>va</a:t>
            </a:r>
            <a:r>
              <a:rPr lang="en-US" sz="1400" dirty="0" smtClean="0"/>
              <a:t> </a:t>
            </a:r>
            <a:r>
              <a:rPr lang="en-US" sz="1400" dirty="0" err="1" smtClean="0"/>
              <a:t>determina</a:t>
            </a:r>
            <a:r>
              <a:rPr lang="en-US" sz="1400" dirty="0" smtClean="0"/>
              <a:t> </a:t>
            </a:r>
            <a:r>
              <a:rPr lang="en-US" sz="1400" dirty="0" err="1" smtClean="0"/>
              <a:t>necesităţile</a:t>
            </a:r>
            <a:r>
              <a:rPr lang="en-US" sz="1400" dirty="0" smtClean="0"/>
              <a:t> </a:t>
            </a:r>
            <a:r>
              <a:rPr lang="en-US" sz="1400" dirty="0" err="1" smtClean="0"/>
              <a:t>tehnice</a:t>
            </a:r>
            <a:r>
              <a:rPr lang="en-US" sz="1400" dirty="0" smtClean="0"/>
              <a:t> de </a:t>
            </a:r>
            <a:r>
              <a:rPr lang="en-US" sz="1400" dirty="0" err="1" smtClean="0"/>
              <a:t>examinare</a:t>
            </a:r>
            <a:r>
              <a:rPr lang="en-US" sz="1400" dirty="0" smtClean="0"/>
              <a:t>, </a:t>
            </a:r>
            <a:r>
              <a:rPr lang="en-US" sz="1400" dirty="0" err="1" smtClean="0"/>
              <a:t>urmând</a:t>
            </a:r>
            <a:r>
              <a:rPr lang="en-US" sz="1400" dirty="0" smtClean="0"/>
              <a:t> </a:t>
            </a:r>
            <a:r>
              <a:rPr lang="en-US" sz="1400" dirty="0" err="1" smtClean="0"/>
              <a:t>să</a:t>
            </a:r>
            <a:r>
              <a:rPr lang="en-US" sz="1400" dirty="0" smtClean="0"/>
              <a:t> </a:t>
            </a:r>
            <a:r>
              <a:rPr lang="en-US" sz="1400" dirty="0" err="1" smtClean="0"/>
              <a:t>procedeze</a:t>
            </a:r>
            <a:r>
              <a:rPr lang="en-US" sz="1400" dirty="0" smtClean="0"/>
              <a:t> la </a:t>
            </a:r>
            <a:r>
              <a:rPr lang="en-US" sz="1400" dirty="0" err="1" smtClean="0"/>
              <a:t>următoarea</a:t>
            </a:r>
            <a:r>
              <a:rPr lang="en-US" sz="1400" dirty="0" smtClean="0"/>
              <a:t> </a:t>
            </a:r>
            <a:r>
              <a:rPr lang="en-US" sz="1400" dirty="0" err="1" smtClean="0"/>
              <a:t>etapă</a:t>
            </a:r>
            <a:r>
              <a:rPr lang="en-US" sz="1400" dirty="0" smtClean="0"/>
              <a:t> (a </a:t>
            </a:r>
            <a:r>
              <a:rPr lang="en-US" sz="1400" dirty="0" err="1" smtClean="0"/>
              <a:t>doua</a:t>
            </a:r>
            <a:r>
              <a:rPr lang="en-US" sz="1400" dirty="0" smtClean="0"/>
              <a:t>) </a:t>
            </a:r>
            <a:r>
              <a:rPr lang="en-US" sz="1400" b="1" i="1" dirty="0" err="1" smtClean="0"/>
              <a:t>examinarea</a:t>
            </a:r>
            <a:r>
              <a:rPr lang="en-US" sz="1400" b="1" i="1" dirty="0" smtClean="0"/>
              <a:t> </a:t>
            </a:r>
            <a:r>
              <a:rPr lang="en-US" sz="1400" b="1" i="1" dirty="0" err="1" smtClean="0"/>
              <a:t>intrinsecă</a:t>
            </a:r>
            <a:r>
              <a:rPr lang="en-US" sz="1400" b="1" i="1" dirty="0" smtClean="0"/>
              <a:t> </a:t>
            </a:r>
            <a:r>
              <a:rPr lang="en-US" sz="1400" b="1" i="1" dirty="0" err="1" smtClean="0"/>
              <a:t>sau</a:t>
            </a:r>
            <a:r>
              <a:rPr lang="en-US" sz="1400" b="1" i="1" dirty="0" smtClean="0"/>
              <a:t> </a:t>
            </a:r>
            <a:r>
              <a:rPr lang="en-US" sz="1400" b="1" i="1" dirty="0" err="1" smtClean="0"/>
              <a:t>separată</a:t>
            </a:r>
            <a:r>
              <a:rPr lang="en-US" sz="1400" b="1" i="1" dirty="0" smtClean="0"/>
              <a:t> </a:t>
            </a:r>
            <a:r>
              <a:rPr lang="en-US" sz="1400" dirty="0" smtClean="0"/>
              <a:t>a </a:t>
            </a:r>
            <a:r>
              <a:rPr lang="en-US" sz="1400" dirty="0" err="1" smtClean="0"/>
              <a:t>obiectelor</a:t>
            </a:r>
            <a:r>
              <a:rPr lang="en-US" sz="1400" dirty="0" smtClean="0"/>
              <a:t> </a:t>
            </a:r>
            <a:r>
              <a:rPr lang="en-US" sz="1400" dirty="0" err="1" smtClean="0"/>
              <a:t>identificării</a:t>
            </a:r>
            <a:r>
              <a:rPr lang="en-US" sz="1400" dirty="0" smtClean="0"/>
              <a:t> </a:t>
            </a:r>
            <a:r>
              <a:rPr lang="en-US" sz="1400" dirty="0" err="1" smtClean="0"/>
              <a:t>criminalistice</a:t>
            </a:r>
            <a:r>
              <a:rPr lang="en-US" sz="1400" dirty="0" smtClean="0"/>
              <a:t>, care </a:t>
            </a:r>
            <a:r>
              <a:rPr lang="en-US" sz="1400" dirty="0" err="1" smtClean="0"/>
              <a:t>constă</a:t>
            </a:r>
            <a:r>
              <a:rPr lang="en-US" sz="1400" dirty="0" smtClean="0"/>
              <a:t> </a:t>
            </a:r>
            <a:r>
              <a:rPr lang="en-US" sz="1400" dirty="0" err="1" smtClean="0"/>
              <a:t>în</a:t>
            </a:r>
            <a:r>
              <a:rPr lang="en-US" sz="1400" dirty="0" smtClean="0"/>
              <a:t> </a:t>
            </a:r>
            <a:r>
              <a:rPr lang="en-US" sz="1400" dirty="0" err="1" smtClean="0"/>
              <a:t>studierea</a:t>
            </a:r>
            <a:r>
              <a:rPr lang="en-US" sz="1400" dirty="0" smtClean="0"/>
              <a:t> </a:t>
            </a:r>
            <a:r>
              <a:rPr lang="en-US" sz="1400" dirty="0" err="1" smtClean="0"/>
              <a:t>separată</a:t>
            </a:r>
            <a:r>
              <a:rPr lang="en-US" sz="1400" dirty="0" smtClean="0"/>
              <a:t> a </a:t>
            </a:r>
            <a:r>
              <a:rPr lang="en-US" sz="1400" dirty="0" err="1" smtClean="0"/>
              <a:t>materialului</a:t>
            </a:r>
            <a:r>
              <a:rPr lang="en-US" sz="1400" dirty="0" smtClean="0"/>
              <a:t> </a:t>
            </a:r>
            <a:r>
              <a:rPr lang="en-US" sz="1400" dirty="0" err="1" smtClean="0"/>
              <a:t>în</a:t>
            </a:r>
            <a:r>
              <a:rPr lang="en-US" sz="1400" dirty="0" smtClean="0"/>
              <a:t> </a:t>
            </a:r>
            <a:r>
              <a:rPr lang="en-US" sz="1400" dirty="0" err="1" smtClean="0"/>
              <a:t>litigiu</a:t>
            </a:r>
            <a:r>
              <a:rPr lang="en-US" sz="1400" dirty="0" smtClean="0"/>
              <a:t> </a:t>
            </a:r>
            <a:r>
              <a:rPr lang="en-US" sz="1400" dirty="0" err="1" smtClean="0"/>
              <a:t>şi</a:t>
            </a:r>
            <a:r>
              <a:rPr lang="en-US" sz="1400" dirty="0" smtClean="0"/>
              <a:t> a </a:t>
            </a:r>
            <a:r>
              <a:rPr lang="en-US" sz="1400" dirty="0" err="1" smtClean="0"/>
              <a:t>celui</a:t>
            </a:r>
            <a:r>
              <a:rPr lang="en-US" sz="1400" dirty="0" smtClean="0"/>
              <a:t> de </a:t>
            </a:r>
            <a:r>
              <a:rPr lang="en-US" sz="1400" dirty="0" err="1" smtClean="0"/>
              <a:t>comparaţie</a:t>
            </a:r>
            <a:r>
              <a:rPr lang="en-US" sz="1400" dirty="0" smtClean="0"/>
              <a:t> </a:t>
            </a:r>
            <a:r>
              <a:rPr lang="en-US" sz="1400" dirty="0" err="1" smtClean="0"/>
              <a:t>în</a:t>
            </a:r>
            <a:r>
              <a:rPr lang="en-US" sz="1400" dirty="0" smtClean="0"/>
              <a:t> </a:t>
            </a:r>
            <a:r>
              <a:rPr lang="en-US" sz="1400" dirty="0" err="1" smtClean="0"/>
              <a:t>scopul</a:t>
            </a:r>
            <a:r>
              <a:rPr lang="en-US" sz="1400" dirty="0" smtClean="0"/>
              <a:t> </a:t>
            </a:r>
            <a:r>
              <a:rPr lang="en-US" sz="1400" dirty="0" err="1" smtClean="0"/>
              <a:t>evidenţierii</a:t>
            </a:r>
            <a:r>
              <a:rPr lang="en-US" sz="1400" dirty="0" smtClean="0"/>
              <a:t> </a:t>
            </a:r>
            <a:r>
              <a:rPr lang="en-US" sz="1400" dirty="0" err="1" smtClean="0"/>
              <a:t>caracteristicilor</a:t>
            </a:r>
            <a:r>
              <a:rPr lang="en-US" sz="1400" dirty="0" smtClean="0"/>
              <a:t> </a:t>
            </a:r>
            <a:r>
              <a:rPr lang="en-US" sz="1400" dirty="0" err="1" smtClean="0"/>
              <a:t>identificatoare</a:t>
            </a:r>
            <a:r>
              <a:rPr lang="en-US" sz="1400" dirty="0" smtClean="0"/>
              <a:t> </a:t>
            </a:r>
            <a:r>
              <a:rPr lang="en-US" sz="1400" dirty="0" err="1" smtClean="0"/>
              <a:t>proprii</a:t>
            </a:r>
            <a:r>
              <a:rPr lang="en-US" sz="1400" dirty="0" smtClean="0"/>
              <a:t> </a:t>
            </a:r>
            <a:r>
              <a:rPr lang="en-US" sz="1400" dirty="0" err="1" smtClean="0"/>
              <a:t>fiecăruia</a:t>
            </a:r>
            <a:r>
              <a:rPr lang="en-US" sz="1400" dirty="0" smtClean="0"/>
              <a:t>. </a:t>
            </a:r>
            <a:r>
              <a:rPr lang="en-US" sz="1400" dirty="0" err="1" smtClean="0"/>
              <a:t>Metoda</a:t>
            </a:r>
            <a:r>
              <a:rPr lang="en-US" sz="1400" dirty="0" smtClean="0"/>
              <a:t> de </a:t>
            </a:r>
            <a:r>
              <a:rPr lang="en-US" sz="1400" dirty="0" err="1" smtClean="0"/>
              <a:t>bază</a:t>
            </a:r>
            <a:r>
              <a:rPr lang="en-US" sz="1400" dirty="0" smtClean="0"/>
              <a:t> </a:t>
            </a:r>
            <a:r>
              <a:rPr lang="en-US" sz="1400" dirty="0" err="1" smtClean="0"/>
              <a:t>folosită</a:t>
            </a:r>
            <a:r>
              <a:rPr lang="en-US" sz="1400" dirty="0" smtClean="0"/>
              <a:t> </a:t>
            </a:r>
            <a:r>
              <a:rPr lang="en-US" sz="1400" dirty="0" err="1" smtClean="0"/>
              <a:t>în</a:t>
            </a:r>
            <a:r>
              <a:rPr lang="en-US" sz="1400" dirty="0" smtClean="0"/>
              <a:t> </a:t>
            </a:r>
            <a:r>
              <a:rPr lang="en-US" sz="1400" dirty="0" err="1" smtClean="0"/>
              <a:t>acest</a:t>
            </a:r>
            <a:r>
              <a:rPr lang="en-US" sz="1400" dirty="0" smtClean="0"/>
              <a:t> </a:t>
            </a:r>
            <a:r>
              <a:rPr lang="en-US" sz="1400" dirty="0" err="1" smtClean="0"/>
              <a:t>caz</a:t>
            </a:r>
            <a:r>
              <a:rPr lang="en-US" sz="1400" dirty="0" smtClean="0"/>
              <a:t> </a:t>
            </a:r>
            <a:r>
              <a:rPr lang="en-US" sz="1400" dirty="0" err="1" smtClean="0"/>
              <a:t>este</a:t>
            </a:r>
            <a:r>
              <a:rPr lang="en-US" sz="1400" dirty="0" smtClean="0"/>
              <a:t> </a:t>
            </a:r>
            <a:r>
              <a:rPr lang="en-US" sz="1400" dirty="0" err="1" smtClean="0"/>
              <a:t>analiza</a:t>
            </a:r>
            <a:r>
              <a:rPr lang="en-US" sz="1400" dirty="0" smtClean="0"/>
              <a:t> </a:t>
            </a:r>
            <a:r>
              <a:rPr lang="en-US" sz="1400" dirty="0" err="1" smtClean="0"/>
              <a:t>prin</a:t>
            </a:r>
            <a:r>
              <a:rPr lang="en-US" sz="1400" dirty="0" smtClean="0"/>
              <a:t> care se </a:t>
            </a:r>
            <a:r>
              <a:rPr lang="en-US" sz="1400" dirty="0" err="1" smtClean="0"/>
              <a:t>depistează</a:t>
            </a:r>
            <a:r>
              <a:rPr lang="en-US" sz="1400" dirty="0" smtClean="0"/>
              <a:t> </a:t>
            </a:r>
            <a:r>
              <a:rPr lang="en-US" sz="1400" dirty="0" err="1" smtClean="0"/>
              <a:t>şi</a:t>
            </a:r>
            <a:r>
              <a:rPr lang="en-US" sz="1400" dirty="0" smtClean="0"/>
              <a:t> </a:t>
            </a:r>
            <a:r>
              <a:rPr lang="en-US" sz="1400" dirty="0" err="1" smtClean="0"/>
              <a:t>descrie</a:t>
            </a:r>
            <a:r>
              <a:rPr lang="en-US" sz="1400" dirty="0" smtClean="0"/>
              <a:t> </a:t>
            </a:r>
            <a:r>
              <a:rPr lang="en-US" sz="1400" dirty="0" err="1" smtClean="0"/>
              <a:t>caracteristicile</a:t>
            </a:r>
            <a:r>
              <a:rPr lang="en-US" sz="1400" dirty="0" smtClean="0"/>
              <a:t> </a:t>
            </a:r>
            <a:r>
              <a:rPr lang="en-US" sz="1400" dirty="0" err="1" smtClean="0"/>
              <a:t>obiectului</a:t>
            </a:r>
            <a:r>
              <a:rPr lang="en-US" sz="1400" dirty="0" smtClean="0"/>
              <a:t>, </a:t>
            </a:r>
            <a:r>
              <a:rPr lang="en-US" sz="1400" dirty="0" err="1" smtClean="0"/>
              <a:t>începând</a:t>
            </a:r>
            <a:r>
              <a:rPr lang="en-US" sz="1400" dirty="0" smtClean="0"/>
              <a:t> cu </a:t>
            </a:r>
            <a:r>
              <a:rPr lang="en-US" sz="1400" dirty="0" err="1" smtClean="0"/>
              <a:t>cele</a:t>
            </a:r>
            <a:r>
              <a:rPr lang="en-US" sz="1400" dirty="0" smtClean="0"/>
              <a:t> </a:t>
            </a:r>
            <a:r>
              <a:rPr lang="en-US" sz="1400" dirty="0" err="1" smtClean="0"/>
              <a:t>generale</a:t>
            </a:r>
            <a:r>
              <a:rPr lang="en-US" sz="1400" dirty="0" smtClean="0"/>
              <a:t> </a:t>
            </a:r>
            <a:r>
              <a:rPr lang="en-US" sz="1400" dirty="0" err="1" smtClean="0"/>
              <a:t>şi</a:t>
            </a:r>
            <a:r>
              <a:rPr lang="en-US" sz="1400" dirty="0" smtClean="0"/>
              <a:t> </a:t>
            </a:r>
            <a:r>
              <a:rPr lang="en-US" sz="1400" dirty="0" err="1" smtClean="0"/>
              <a:t>continuând</a:t>
            </a:r>
            <a:r>
              <a:rPr lang="en-US" sz="1400" dirty="0" smtClean="0"/>
              <a:t> cu </a:t>
            </a:r>
            <a:r>
              <a:rPr lang="en-US" sz="1400" dirty="0" err="1" smtClean="0"/>
              <a:t>cele</a:t>
            </a:r>
            <a:r>
              <a:rPr lang="en-US" sz="1400" dirty="0" smtClean="0"/>
              <a:t> </a:t>
            </a:r>
            <a:r>
              <a:rPr lang="en-US" sz="1400" dirty="0" err="1" smtClean="0"/>
              <a:t>individuale</a:t>
            </a:r>
            <a:r>
              <a:rPr lang="en-US" sz="1400" dirty="0" smtClean="0"/>
              <a:t>. Se </a:t>
            </a:r>
            <a:r>
              <a:rPr lang="en-US" sz="1400" dirty="0" err="1" smtClean="0"/>
              <a:t>iau</a:t>
            </a:r>
            <a:r>
              <a:rPr lang="en-US" sz="1400" dirty="0" smtClean="0"/>
              <a:t> </a:t>
            </a:r>
            <a:r>
              <a:rPr lang="en-US" sz="1400" dirty="0" err="1" smtClean="0"/>
              <a:t>în</a:t>
            </a:r>
            <a:r>
              <a:rPr lang="en-US" sz="1400" dirty="0" smtClean="0"/>
              <a:t> </a:t>
            </a:r>
            <a:r>
              <a:rPr lang="en-US" sz="1400" dirty="0" err="1" smtClean="0"/>
              <a:t>considerare</a:t>
            </a:r>
            <a:r>
              <a:rPr lang="en-US" sz="1400" dirty="0" smtClean="0"/>
              <a:t>, </a:t>
            </a:r>
            <a:r>
              <a:rPr lang="en-US" sz="1400" dirty="0" err="1" smtClean="0"/>
              <a:t>fireşte</a:t>
            </a:r>
            <a:r>
              <a:rPr lang="en-US" sz="1400" dirty="0" smtClean="0"/>
              <a:t>, </a:t>
            </a:r>
            <a:r>
              <a:rPr lang="en-US" sz="1400" dirty="0" err="1" smtClean="0"/>
              <a:t>caracteristicile</a:t>
            </a:r>
            <a:r>
              <a:rPr lang="en-US" sz="1400" dirty="0" smtClean="0"/>
              <a:t> </a:t>
            </a:r>
            <a:r>
              <a:rPr lang="en-US" sz="1400" dirty="0" err="1" smtClean="0"/>
              <a:t>identificatoare</a:t>
            </a:r>
            <a:r>
              <a:rPr lang="en-US" sz="1400" dirty="0" smtClean="0"/>
              <a:t>, </a:t>
            </a:r>
            <a:r>
              <a:rPr lang="en-US" sz="1400" dirty="0" err="1" smtClean="0"/>
              <a:t>adică</a:t>
            </a:r>
            <a:r>
              <a:rPr lang="en-US" sz="1400" dirty="0" smtClean="0"/>
              <a:t> </a:t>
            </a:r>
            <a:r>
              <a:rPr lang="en-US" sz="1400" dirty="0" err="1" smtClean="0"/>
              <a:t>cele</a:t>
            </a:r>
            <a:r>
              <a:rPr lang="en-US" sz="1400" dirty="0" smtClean="0"/>
              <a:t> </a:t>
            </a:r>
            <a:r>
              <a:rPr lang="en-US" sz="1400" dirty="0" err="1" smtClean="0"/>
              <a:t>esenţiale</a:t>
            </a:r>
            <a:r>
              <a:rPr lang="en-US" sz="1400" dirty="0" smtClean="0"/>
              <a:t>, </a:t>
            </a:r>
            <a:r>
              <a:rPr lang="en-US" sz="1400" dirty="0" err="1" smtClean="0"/>
              <a:t>constante</a:t>
            </a:r>
            <a:r>
              <a:rPr lang="en-US" sz="1400" dirty="0" smtClean="0"/>
              <a:t> </a:t>
            </a:r>
            <a:r>
              <a:rPr lang="en-US" sz="1400" dirty="0" err="1" smtClean="0"/>
              <a:t>şi</a:t>
            </a:r>
            <a:r>
              <a:rPr lang="en-US" sz="1400" dirty="0" smtClean="0"/>
              <a:t> </a:t>
            </a:r>
            <a:r>
              <a:rPr lang="en-US" sz="1400" dirty="0" err="1" smtClean="0"/>
              <a:t>specifice</a:t>
            </a:r>
            <a:r>
              <a:rPr lang="en-US" sz="1400" dirty="0" smtClean="0"/>
              <a:t> ale </a:t>
            </a:r>
            <a:r>
              <a:rPr lang="en-US" sz="1400" dirty="0" err="1" smtClean="0"/>
              <a:t>obiectelor</a:t>
            </a:r>
            <a:r>
              <a:rPr lang="en-US" sz="1400" dirty="0" smtClean="0"/>
              <a:t> </a:t>
            </a:r>
            <a:r>
              <a:rPr lang="en-US" sz="1400" dirty="0" err="1" smtClean="0"/>
              <a:t>supuse</a:t>
            </a:r>
            <a:r>
              <a:rPr lang="en-US" sz="1400" dirty="0" smtClean="0"/>
              <a:t> </a:t>
            </a:r>
            <a:r>
              <a:rPr lang="en-US" sz="1400" dirty="0" err="1" smtClean="0"/>
              <a:t>studiului</a:t>
            </a:r>
            <a:r>
              <a:rPr lang="en-US" sz="1400" dirty="0" smtClean="0"/>
              <a:t>. </a:t>
            </a:r>
            <a:endParaRPr lang="ru-RU" sz="1400" dirty="0" smtClean="0"/>
          </a:p>
          <a:p>
            <a:r>
              <a:rPr lang="en-US" sz="1400" i="1" dirty="0" smtClean="0"/>
              <a:t>     </a:t>
            </a:r>
            <a:r>
              <a:rPr lang="en-US" sz="1400" b="1" i="1" dirty="0" err="1" smtClean="0"/>
              <a:t>Examinarea</a:t>
            </a:r>
            <a:r>
              <a:rPr lang="en-US" sz="1400" b="1" i="1" dirty="0" smtClean="0"/>
              <a:t> </a:t>
            </a:r>
            <a:r>
              <a:rPr lang="en-US" sz="1400" b="1" i="1" dirty="0" err="1" smtClean="0"/>
              <a:t>comparativă</a:t>
            </a:r>
            <a:r>
              <a:rPr lang="en-US" sz="1400" i="1" dirty="0" smtClean="0"/>
              <a:t> </a:t>
            </a:r>
            <a:r>
              <a:rPr lang="en-US" sz="1400" dirty="0" err="1" smtClean="0"/>
              <a:t>constă</a:t>
            </a:r>
            <a:r>
              <a:rPr lang="en-US" sz="1400" dirty="0" smtClean="0"/>
              <a:t> </a:t>
            </a:r>
            <a:r>
              <a:rPr lang="en-US" sz="1400" dirty="0" err="1" smtClean="0"/>
              <a:t>în</a:t>
            </a:r>
            <a:r>
              <a:rPr lang="en-US" sz="1400" dirty="0" smtClean="0"/>
              <a:t> </a:t>
            </a:r>
            <a:r>
              <a:rPr lang="en-US" sz="1400" dirty="0" err="1" smtClean="0"/>
              <a:t>confruntarea</a:t>
            </a:r>
            <a:r>
              <a:rPr lang="en-US" sz="1400" dirty="0" smtClean="0"/>
              <a:t> </a:t>
            </a:r>
            <a:r>
              <a:rPr lang="en-US" sz="1400" dirty="0" err="1" smtClean="0"/>
              <a:t>obiectelor</a:t>
            </a:r>
            <a:r>
              <a:rPr lang="en-US" sz="1400" dirty="0" smtClean="0"/>
              <a:t> </a:t>
            </a:r>
            <a:r>
              <a:rPr lang="en-US" sz="1400" dirty="0" err="1" smtClean="0"/>
              <a:t>în</a:t>
            </a:r>
            <a:r>
              <a:rPr lang="en-US" sz="1400" dirty="0" smtClean="0"/>
              <a:t> </a:t>
            </a:r>
            <a:r>
              <a:rPr lang="en-US" sz="1400" dirty="0" err="1" smtClean="0"/>
              <a:t>litigiu</a:t>
            </a:r>
            <a:r>
              <a:rPr lang="en-US" sz="1400" dirty="0" smtClean="0"/>
              <a:t>, fie direct cu </a:t>
            </a:r>
            <a:r>
              <a:rPr lang="en-US" sz="1400" dirty="0" err="1" smtClean="0"/>
              <a:t>obiectele</a:t>
            </a:r>
            <a:r>
              <a:rPr lang="en-US" sz="1400" dirty="0" smtClean="0"/>
              <a:t> de </a:t>
            </a:r>
            <a:r>
              <a:rPr lang="en-US" sz="1400" dirty="0" err="1" smtClean="0"/>
              <a:t>verificat</a:t>
            </a:r>
            <a:r>
              <a:rPr lang="en-US" sz="1400" dirty="0" smtClean="0"/>
              <a:t>, fie cu </a:t>
            </a:r>
            <a:r>
              <a:rPr lang="en-US" sz="1400" dirty="0" err="1" smtClean="0"/>
              <a:t>modelele</a:t>
            </a:r>
            <a:r>
              <a:rPr lang="en-US" sz="1400" dirty="0" smtClean="0"/>
              <a:t> </a:t>
            </a:r>
            <a:r>
              <a:rPr lang="en-US" sz="1400" dirty="0" err="1" smtClean="0"/>
              <a:t>acestora</a:t>
            </a:r>
            <a:r>
              <a:rPr lang="en-US" sz="1400" dirty="0" smtClean="0"/>
              <a:t>, </a:t>
            </a:r>
            <a:r>
              <a:rPr lang="en-US" sz="1400" dirty="0" err="1" smtClean="0"/>
              <a:t>în</a:t>
            </a:r>
            <a:r>
              <a:rPr lang="en-US" sz="1400" dirty="0" smtClean="0"/>
              <a:t> </a:t>
            </a:r>
            <a:r>
              <a:rPr lang="en-US" sz="1400" dirty="0" err="1" smtClean="0"/>
              <a:t>vederea</a:t>
            </a:r>
            <a:r>
              <a:rPr lang="en-US" sz="1400" dirty="0" smtClean="0"/>
              <a:t> </a:t>
            </a:r>
            <a:r>
              <a:rPr lang="en-US" sz="1400" dirty="0" err="1" smtClean="0"/>
              <a:t>stabilirii</a:t>
            </a:r>
            <a:r>
              <a:rPr lang="en-US" sz="1400" dirty="0" smtClean="0"/>
              <a:t> </a:t>
            </a:r>
            <a:r>
              <a:rPr lang="en-US" sz="1400" dirty="0" err="1" smtClean="0"/>
              <a:t>coincidenţei</a:t>
            </a:r>
            <a:r>
              <a:rPr lang="en-US" sz="1400" dirty="0" smtClean="0"/>
              <a:t> </a:t>
            </a:r>
            <a:r>
              <a:rPr lang="en-US" sz="1400" dirty="0" err="1" smtClean="0"/>
              <a:t>sau</a:t>
            </a:r>
            <a:r>
              <a:rPr lang="en-US" sz="1400" dirty="0" smtClean="0"/>
              <a:t> </a:t>
            </a:r>
            <a:r>
              <a:rPr lang="en-US" sz="1400" dirty="0" err="1" smtClean="0"/>
              <a:t>deosebirii</a:t>
            </a:r>
            <a:r>
              <a:rPr lang="en-US" sz="1400" dirty="0" smtClean="0"/>
              <a:t> </a:t>
            </a:r>
            <a:r>
              <a:rPr lang="en-US" sz="1400" dirty="0" err="1" smtClean="0"/>
              <a:t>caracteristicilor</a:t>
            </a:r>
            <a:r>
              <a:rPr lang="en-US" sz="1400" dirty="0" smtClean="0"/>
              <a:t> </a:t>
            </a:r>
            <a:r>
              <a:rPr lang="en-US" sz="1400" dirty="0" err="1" smtClean="0"/>
              <a:t>evidenţiate</a:t>
            </a:r>
            <a:r>
              <a:rPr lang="en-US" sz="1400" dirty="0" smtClean="0"/>
              <a:t>. </a:t>
            </a:r>
            <a:endParaRPr lang="ru-RU" sz="1400" dirty="0" smtClean="0"/>
          </a:p>
          <a:p>
            <a:r>
              <a:rPr lang="en-US" sz="1400" dirty="0" smtClean="0"/>
              <a:t>    </a:t>
            </a:r>
            <a:r>
              <a:rPr lang="en-US" sz="1400" dirty="0" err="1" smtClean="0"/>
              <a:t>Examinarea</a:t>
            </a:r>
            <a:r>
              <a:rPr lang="en-US" sz="1400" dirty="0" smtClean="0"/>
              <a:t> </a:t>
            </a:r>
            <a:r>
              <a:rPr lang="en-US" sz="1400" dirty="0" err="1" smtClean="0"/>
              <a:t>comparativă</a:t>
            </a:r>
            <a:r>
              <a:rPr lang="en-US" sz="1400" dirty="0" smtClean="0"/>
              <a:t> se </a:t>
            </a:r>
            <a:r>
              <a:rPr lang="en-US" sz="1400" dirty="0" err="1" smtClean="0"/>
              <a:t>realizează</a:t>
            </a:r>
            <a:r>
              <a:rPr lang="en-US" sz="1400" dirty="0" smtClean="0"/>
              <a:t> </a:t>
            </a:r>
            <a:r>
              <a:rPr lang="en-US" sz="1400" dirty="0" err="1" smtClean="0"/>
              <a:t>prin</a:t>
            </a:r>
            <a:r>
              <a:rPr lang="en-US" sz="1400" dirty="0" smtClean="0"/>
              <a:t> </a:t>
            </a:r>
            <a:r>
              <a:rPr lang="en-US" sz="1400" i="1" dirty="0" err="1" smtClean="0"/>
              <a:t>juxtapunere</a:t>
            </a:r>
            <a:r>
              <a:rPr lang="en-US" sz="1400" i="1" dirty="0" smtClean="0"/>
              <a:t>, </a:t>
            </a:r>
            <a:r>
              <a:rPr lang="en-US" sz="1400" dirty="0" err="1" smtClean="0"/>
              <a:t>când</a:t>
            </a:r>
            <a:r>
              <a:rPr lang="en-US" sz="1400" dirty="0" smtClean="0"/>
              <a:t> </a:t>
            </a:r>
            <a:r>
              <a:rPr lang="en-US" sz="1400" dirty="0" err="1" smtClean="0"/>
              <a:t>obiectele</a:t>
            </a:r>
            <a:r>
              <a:rPr lang="en-US" sz="1400" dirty="0" smtClean="0"/>
              <a:t> </a:t>
            </a:r>
            <a:r>
              <a:rPr lang="en-US" sz="1400" dirty="0" err="1" smtClean="0"/>
              <a:t>sau</a:t>
            </a:r>
            <a:r>
              <a:rPr lang="en-US" sz="1400" dirty="0" smtClean="0"/>
              <a:t> </a:t>
            </a:r>
            <a:r>
              <a:rPr lang="en-US" sz="1400" dirty="0" err="1" smtClean="0"/>
              <a:t>reflectările</a:t>
            </a:r>
            <a:r>
              <a:rPr lang="en-US" sz="1400" dirty="0" smtClean="0"/>
              <a:t> </a:t>
            </a:r>
            <a:r>
              <a:rPr lang="en-US" sz="1400" dirty="0" err="1" smtClean="0"/>
              <a:t>lor</a:t>
            </a:r>
            <a:r>
              <a:rPr lang="en-US" sz="1400" dirty="0" smtClean="0"/>
              <a:t> </a:t>
            </a:r>
            <a:r>
              <a:rPr lang="en-US" sz="1400" dirty="0" err="1" smtClean="0"/>
              <a:t>fotografice</a:t>
            </a:r>
            <a:r>
              <a:rPr lang="en-US" sz="1400" dirty="0" smtClean="0"/>
              <a:t> se </a:t>
            </a:r>
            <a:r>
              <a:rPr lang="en-US" sz="1400" dirty="0" err="1" smtClean="0"/>
              <a:t>analizează</a:t>
            </a:r>
            <a:r>
              <a:rPr lang="en-US" sz="1400" dirty="0" smtClean="0"/>
              <a:t> </a:t>
            </a:r>
            <a:r>
              <a:rPr lang="en-US" sz="1400" dirty="0" err="1" smtClean="0"/>
              <a:t>fiind</a:t>
            </a:r>
            <a:r>
              <a:rPr lang="en-US" sz="1400" dirty="0" smtClean="0"/>
              <a:t> </a:t>
            </a:r>
            <a:r>
              <a:rPr lang="en-US" sz="1400" dirty="0" err="1" smtClean="0"/>
              <a:t>introduse</a:t>
            </a:r>
            <a:r>
              <a:rPr lang="en-US" sz="1400" dirty="0" smtClean="0"/>
              <a:t> </a:t>
            </a:r>
            <a:r>
              <a:rPr lang="en-US" sz="1400" dirty="0" err="1" smtClean="0"/>
              <a:t>într</a:t>
            </a:r>
            <a:r>
              <a:rPr lang="en-US" sz="1400" dirty="0" smtClean="0"/>
              <a:t>-un </a:t>
            </a:r>
            <a:r>
              <a:rPr lang="en-US" sz="1400" dirty="0" err="1" smtClean="0"/>
              <a:t>câmp</a:t>
            </a:r>
            <a:r>
              <a:rPr lang="en-US" sz="1400" dirty="0" smtClean="0"/>
              <a:t> </a:t>
            </a:r>
            <a:r>
              <a:rPr lang="en-US" sz="1400" dirty="0" err="1" smtClean="0"/>
              <a:t>vizual</a:t>
            </a:r>
            <a:r>
              <a:rPr lang="en-US" sz="1400" dirty="0" smtClean="0"/>
              <a:t> </a:t>
            </a:r>
            <a:r>
              <a:rPr lang="en-US" sz="1400" dirty="0" err="1" smtClean="0"/>
              <a:t>unic</a:t>
            </a:r>
            <a:r>
              <a:rPr lang="en-US" sz="1400" dirty="0" smtClean="0"/>
              <a:t>, </a:t>
            </a:r>
            <a:r>
              <a:rPr lang="en-US" sz="1400" dirty="0" err="1" smtClean="0"/>
              <a:t>sau</a:t>
            </a:r>
            <a:r>
              <a:rPr lang="en-US" sz="1400" dirty="0" smtClean="0"/>
              <a:t> </a:t>
            </a:r>
            <a:r>
              <a:rPr lang="en-US" sz="1400" dirty="0" err="1" smtClean="0"/>
              <a:t>prin</a:t>
            </a:r>
            <a:r>
              <a:rPr lang="en-US" sz="1400" dirty="0" smtClean="0"/>
              <a:t> </a:t>
            </a:r>
            <a:r>
              <a:rPr lang="en-US" sz="1400" i="1" dirty="0" err="1" smtClean="0"/>
              <a:t>suprapunerea</a:t>
            </a:r>
            <a:r>
              <a:rPr lang="en-US" sz="1400" i="1" dirty="0" smtClean="0"/>
              <a:t> </a:t>
            </a:r>
            <a:r>
              <a:rPr lang="en-US" sz="1400" dirty="0" err="1" smtClean="0"/>
              <a:t>imaginilor</a:t>
            </a:r>
            <a:r>
              <a:rPr lang="en-US" sz="1400" dirty="0" smtClean="0"/>
              <a:t> </a:t>
            </a:r>
            <a:r>
              <a:rPr lang="en-US" sz="1400" dirty="0" err="1" smtClean="0"/>
              <a:t>fotografice</a:t>
            </a:r>
            <a:r>
              <a:rPr lang="en-US" sz="1400" dirty="0" smtClean="0"/>
              <a:t> a </a:t>
            </a:r>
            <a:r>
              <a:rPr lang="en-US" sz="1400" dirty="0" err="1" smtClean="0"/>
              <a:t>obiectelor</a:t>
            </a:r>
            <a:r>
              <a:rPr lang="en-US" sz="1400" dirty="0" smtClean="0"/>
              <a:t> </a:t>
            </a:r>
            <a:r>
              <a:rPr lang="en-US" sz="1400" dirty="0" err="1" smtClean="0"/>
              <a:t>comparate</a:t>
            </a:r>
            <a:r>
              <a:rPr lang="en-US" sz="1400" dirty="0" smtClean="0"/>
              <a:t> </a:t>
            </a:r>
            <a:r>
              <a:rPr lang="en-US" sz="1400" dirty="0" err="1" smtClean="0"/>
              <a:t>în</a:t>
            </a:r>
            <a:r>
              <a:rPr lang="en-US" sz="1400" dirty="0" smtClean="0"/>
              <a:t> </a:t>
            </a:r>
            <a:r>
              <a:rPr lang="en-US" sz="1400" dirty="0" err="1" smtClean="0"/>
              <a:t>vederea</a:t>
            </a:r>
            <a:r>
              <a:rPr lang="en-US" sz="1400" dirty="0" smtClean="0"/>
              <a:t> </a:t>
            </a:r>
            <a:r>
              <a:rPr lang="en-US" sz="1400" dirty="0" err="1" smtClean="0"/>
              <a:t>determinării</a:t>
            </a:r>
            <a:r>
              <a:rPr lang="en-US" sz="1400" dirty="0" smtClean="0"/>
              <a:t> </a:t>
            </a:r>
            <a:r>
              <a:rPr lang="en-US" sz="1400" dirty="0" err="1" smtClean="0"/>
              <a:t>concordanţei</a:t>
            </a:r>
            <a:r>
              <a:rPr lang="en-US" sz="1400" dirty="0" smtClean="0"/>
              <a:t> </a:t>
            </a:r>
            <a:r>
              <a:rPr lang="en-US" sz="1400" dirty="0" err="1" smtClean="0"/>
              <a:t>caracteristicilor</a:t>
            </a:r>
            <a:r>
              <a:rPr lang="en-US" sz="1400" dirty="0" smtClean="0"/>
              <a:t> </a:t>
            </a:r>
            <a:r>
              <a:rPr lang="en-US" sz="1400" dirty="0" err="1" smtClean="0"/>
              <a:t>morfologice</a:t>
            </a:r>
            <a:r>
              <a:rPr lang="en-US" sz="1400" dirty="0" smtClean="0"/>
              <a:t>. </a:t>
            </a:r>
            <a:r>
              <a:rPr lang="en-US" sz="1400" dirty="0" err="1" smtClean="0"/>
              <a:t>în</a:t>
            </a:r>
            <a:r>
              <a:rPr lang="en-US" sz="1400" dirty="0" smtClean="0"/>
              <a:t> </a:t>
            </a:r>
            <a:r>
              <a:rPr lang="en-US" sz="1400" dirty="0" err="1" smtClean="0"/>
              <a:t>practica</a:t>
            </a:r>
            <a:r>
              <a:rPr lang="en-US" sz="1400" dirty="0" smtClean="0"/>
              <a:t> </a:t>
            </a:r>
            <a:r>
              <a:rPr lang="en-US" sz="1400" dirty="0" err="1" smtClean="0"/>
              <a:t>expertizei</a:t>
            </a:r>
            <a:r>
              <a:rPr lang="en-US" sz="1400" dirty="0" smtClean="0"/>
              <a:t> </a:t>
            </a:r>
            <a:r>
              <a:rPr lang="en-US" sz="1400" dirty="0" err="1" smtClean="0"/>
              <a:t>criminalistice</a:t>
            </a:r>
            <a:r>
              <a:rPr lang="en-US" sz="1400" dirty="0" smtClean="0"/>
              <a:t> se </a:t>
            </a:r>
            <a:r>
              <a:rPr lang="en-US" sz="1400" dirty="0" err="1" smtClean="0"/>
              <a:t>folosesc</a:t>
            </a:r>
            <a:r>
              <a:rPr lang="en-US" sz="1400" dirty="0" smtClean="0"/>
              <a:t> diverse </a:t>
            </a:r>
            <a:r>
              <a:rPr lang="en-US" sz="1400" dirty="0" err="1" smtClean="0"/>
              <a:t>varietăţi</a:t>
            </a:r>
            <a:r>
              <a:rPr lang="en-US" sz="1400" dirty="0" smtClean="0"/>
              <a:t> ale </a:t>
            </a:r>
            <a:r>
              <a:rPr lang="en-US" sz="1400" dirty="0" err="1" smtClean="0"/>
              <a:t>procedeelor</a:t>
            </a:r>
            <a:r>
              <a:rPr lang="en-US" sz="1400" dirty="0" smtClean="0"/>
              <a:t> </a:t>
            </a:r>
            <a:r>
              <a:rPr lang="en-US" sz="1400" dirty="0" err="1" smtClean="0"/>
              <a:t>menţionate</a:t>
            </a:r>
            <a:r>
              <a:rPr lang="en-US" sz="1400" dirty="0" smtClean="0"/>
              <a:t>, cum </a:t>
            </a:r>
            <a:r>
              <a:rPr lang="en-US" sz="1400" dirty="0" err="1" smtClean="0"/>
              <a:t>ar</a:t>
            </a:r>
            <a:r>
              <a:rPr lang="en-US" sz="1400" dirty="0" smtClean="0"/>
              <a:t> </a:t>
            </a:r>
            <a:r>
              <a:rPr lang="en-US" sz="1400" dirty="0" err="1" smtClean="0"/>
              <a:t>fi</a:t>
            </a:r>
            <a:r>
              <a:rPr lang="en-US" sz="1400" dirty="0" smtClean="0"/>
              <a:t>: </a:t>
            </a:r>
            <a:r>
              <a:rPr lang="en-US" sz="1400" dirty="0" err="1" smtClean="0"/>
              <a:t>îmbinarea</a:t>
            </a:r>
            <a:r>
              <a:rPr lang="en-US" sz="1400" dirty="0" smtClean="0"/>
              <a:t> </a:t>
            </a:r>
            <a:r>
              <a:rPr lang="en-US" sz="1400" dirty="0" err="1" smtClean="0"/>
              <a:t>caracteristicilor</a:t>
            </a:r>
            <a:r>
              <a:rPr lang="en-US" sz="1400" dirty="0" smtClean="0"/>
              <a:t> </a:t>
            </a:r>
            <a:r>
              <a:rPr lang="en-US" sz="1400" dirty="0" err="1" smtClean="0"/>
              <a:t>liniare</a:t>
            </a:r>
            <a:r>
              <a:rPr lang="en-US" sz="1400" dirty="0" smtClean="0"/>
              <a:t>, </a:t>
            </a:r>
            <a:r>
              <a:rPr lang="en-US" sz="1400" dirty="0" err="1" smtClean="0"/>
              <a:t>proiectarea</a:t>
            </a:r>
            <a:r>
              <a:rPr lang="en-US" sz="1400" dirty="0" smtClean="0"/>
              <a:t> </a:t>
            </a:r>
            <a:r>
              <a:rPr lang="en-US" sz="1400" dirty="0" err="1" smtClean="0"/>
              <a:t>concomitentă</a:t>
            </a:r>
            <a:r>
              <a:rPr lang="en-US" sz="1400" dirty="0" smtClean="0"/>
              <a:t> </a:t>
            </a:r>
            <a:r>
              <a:rPr lang="en-US" sz="1400" dirty="0" err="1" smtClean="0"/>
              <a:t>pe</a:t>
            </a:r>
            <a:r>
              <a:rPr lang="en-US" sz="1400" dirty="0" smtClean="0"/>
              <a:t> </a:t>
            </a:r>
            <a:r>
              <a:rPr lang="en-US" sz="1400" dirty="0" err="1" smtClean="0"/>
              <a:t>acelaşi</a:t>
            </a:r>
            <a:r>
              <a:rPr lang="en-US" sz="1400" dirty="0" smtClean="0"/>
              <a:t> </a:t>
            </a:r>
            <a:r>
              <a:rPr lang="en-US" sz="1400" dirty="0" err="1" smtClean="0"/>
              <a:t>ecran</a:t>
            </a:r>
            <a:r>
              <a:rPr lang="en-US" sz="1400" dirty="0" smtClean="0"/>
              <a:t> a </a:t>
            </a:r>
            <a:r>
              <a:rPr lang="en-US" sz="1400" dirty="0" err="1" smtClean="0"/>
              <a:t>imaginilor</a:t>
            </a:r>
            <a:r>
              <a:rPr lang="en-US" sz="1400" dirty="0" smtClean="0"/>
              <a:t> </a:t>
            </a:r>
            <a:r>
              <a:rPr lang="en-US" sz="1400" dirty="0" err="1" smtClean="0"/>
              <a:t>obiectelor</a:t>
            </a:r>
            <a:r>
              <a:rPr lang="en-US" sz="1400" dirty="0" smtClean="0"/>
              <a:t> </a:t>
            </a:r>
            <a:r>
              <a:rPr lang="en-US" sz="1400" dirty="0" err="1" smtClean="0"/>
              <a:t>comparate</a:t>
            </a:r>
            <a:r>
              <a:rPr lang="en-US" sz="1400" dirty="0" smtClean="0"/>
              <a:t> </a:t>
            </a:r>
            <a:r>
              <a:rPr lang="en-US" sz="1400" dirty="0" err="1" smtClean="0"/>
              <a:t>ş.a</a:t>
            </a:r>
            <a:r>
              <a:rPr lang="en-US" sz="1400" dirty="0" smtClean="0"/>
              <a:t>. </a:t>
            </a:r>
            <a:endParaRPr lang="ru-RU" sz="1400" dirty="0" smtClean="0"/>
          </a:p>
          <a:p>
            <a:r>
              <a:rPr lang="en-US" sz="1400" dirty="0" smtClean="0"/>
              <a:t>         La </a:t>
            </a:r>
            <a:r>
              <a:rPr lang="en-US" sz="1400" b="1" i="1" dirty="0" err="1" smtClean="0"/>
              <a:t>etapa</a:t>
            </a:r>
            <a:r>
              <a:rPr lang="en-US" sz="1400" b="1" i="1" dirty="0" smtClean="0"/>
              <a:t> </a:t>
            </a:r>
            <a:r>
              <a:rPr lang="en-US" sz="1400" b="1" i="1" dirty="0" err="1" smtClean="0"/>
              <a:t>finală</a:t>
            </a:r>
            <a:r>
              <a:rPr lang="en-US" sz="1400" b="1" i="1" dirty="0" smtClean="0"/>
              <a:t> </a:t>
            </a:r>
            <a:r>
              <a:rPr lang="en-US" sz="1400" b="1" i="1" dirty="0" err="1" smtClean="0"/>
              <a:t>expertul</a:t>
            </a:r>
            <a:r>
              <a:rPr lang="en-US" sz="1400" b="1" i="1" dirty="0" smtClean="0"/>
              <a:t> </a:t>
            </a:r>
            <a:r>
              <a:rPr lang="en-US" sz="1400" b="1" i="1" dirty="0" err="1" smtClean="0"/>
              <a:t>apreciază</a:t>
            </a:r>
            <a:r>
              <a:rPr lang="en-US" sz="1400" b="1" i="1" dirty="0" smtClean="0"/>
              <a:t> </a:t>
            </a:r>
            <a:r>
              <a:rPr lang="en-US" sz="1400" b="1" i="1" dirty="0" err="1" smtClean="0"/>
              <a:t>rezultatele</a:t>
            </a:r>
            <a:r>
              <a:rPr lang="en-US" sz="1400" b="1" i="1" dirty="0" smtClean="0"/>
              <a:t> </a:t>
            </a:r>
            <a:r>
              <a:rPr lang="en-US" sz="1400" b="1" i="1" dirty="0" err="1" smtClean="0"/>
              <a:t>examinării</a:t>
            </a:r>
            <a:r>
              <a:rPr lang="en-US" sz="1400" b="1" i="1" dirty="0" smtClean="0"/>
              <a:t> comparative </a:t>
            </a:r>
            <a:r>
              <a:rPr lang="en-US" sz="1400" b="1" i="1" dirty="0" err="1" smtClean="0"/>
              <a:t>şi</a:t>
            </a:r>
            <a:r>
              <a:rPr lang="en-US" sz="1400" b="1" i="1" dirty="0" smtClean="0"/>
              <a:t> </a:t>
            </a:r>
            <a:r>
              <a:rPr lang="en-US" sz="1400" b="1" i="1" dirty="0" err="1" smtClean="0"/>
              <a:t>formulează</a:t>
            </a:r>
            <a:r>
              <a:rPr lang="en-US" sz="1400" b="1" i="1" dirty="0" smtClean="0"/>
              <a:t> </a:t>
            </a:r>
            <a:r>
              <a:rPr lang="en-US" sz="1400" b="1" i="1" dirty="0" err="1" smtClean="0"/>
              <a:t>concluziile</a:t>
            </a:r>
            <a:r>
              <a:rPr lang="en-US" sz="1400" b="1" i="1" dirty="0" smtClean="0"/>
              <a:t>. </a:t>
            </a:r>
            <a:r>
              <a:rPr lang="en-US" sz="1400" dirty="0" err="1" smtClean="0"/>
              <a:t>Pentru</a:t>
            </a:r>
            <a:r>
              <a:rPr lang="en-US" sz="1400" dirty="0" smtClean="0"/>
              <a:t> a decide </a:t>
            </a:r>
            <a:r>
              <a:rPr lang="en-US" sz="1400" dirty="0" err="1" smtClean="0"/>
              <a:t>identitatea</a:t>
            </a:r>
            <a:r>
              <a:rPr lang="en-US" sz="1400" dirty="0" smtClean="0"/>
              <a:t> </a:t>
            </a:r>
            <a:r>
              <a:rPr lang="en-US" sz="1400" dirty="0" err="1" smtClean="0"/>
              <a:t>sau</a:t>
            </a:r>
            <a:r>
              <a:rPr lang="en-US" sz="1400" dirty="0" smtClean="0"/>
              <a:t> </a:t>
            </a:r>
            <a:r>
              <a:rPr lang="en-US" sz="1400" dirty="0" err="1" smtClean="0"/>
              <a:t>absenţa</a:t>
            </a:r>
            <a:r>
              <a:rPr lang="en-US" sz="1400" dirty="0" smtClean="0"/>
              <a:t> </a:t>
            </a:r>
            <a:r>
              <a:rPr lang="en-US" sz="1400" dirty="0" err="1" smtClean="0"/>
              <a:t>acesteia</a:t>
            </a:r>
            <a:r>
              <a:rPr lang="en-US" sz="1400" dirty="0" smtClean="0"/>
              <a:t> </a:t>
            </a:r>
            <a:r>
              <a:rPr lang="en-US" sz="1400" dirty="0" err="1" smtClean="0"/>
              <a:t>este</a:t>
            </a:r>
            <a:r>
              <a:rPr lang="en-US" sz="1400" dirty="0" smtClean="0"/>
              <a:t> </a:t>
            </a:r>
            <a:r>
              <a:rPr lang="en-US" sz="1400" dirty="0" err="1" smtClean="0"/>
              <a:t>obligatorie</a:t>
            </a:r>
            <a:r>
              <a:rPr lang="en-US" sz="1400" dirty="0" smtClean="0"/>
              <a:t> </a:t>
            </a:r>
            <a:r>
              <a:rPr lang="en-US" sz="1400" dirty="0" err="1" smtClean="0"/>
              <a:t>verificarea</a:t>
            </a:r>
            <a:r>
              <a:rPr lang="en-US" sz="1400" dirty="0" smtClean="0"/>
              <a:t> </a:t>
            </a:r>
            <a:r>
              <a:rPr lang="en-US" sz="1400" dirty="0" err="1" smtClean="0"/>
              <a:t>elementelor</a:t>
            </a:r>
            <a:r>
              <a:rPr lang="en-US" sz="1400" dirty="0" smtClean="0"/>
              <a:t> </a:t>
            </a:r>
            <a:r>
              <a:rPr lang="en-US" sz="1400" dirty="0" err="1" smtClean="0"/>
              <a:t>caracteristice</a:t>
            </a:r>
            <a:r>
              <a:rPr lang="en-US" sz="1400" dirty="0" smtClean="0"/>
              <a:t> </a:t>
            </a:r>
            <a:r>
              <a:rPr lang="en-US" sz="1400" dirty="0" err="1" smtClean="0"/>
              <a:t>coincidente</a:t>
            </a:r>
            <a:r>
              <a:rPr lang="en-US" sz="1400" dirty="0" smtClean="0"/>
              <a:t>, de </a:t>
            </a:r>
            <a:r>
              <a:rPr lang="en-US" sz="1400" dirty="0" err="1" smtClean="0"/>
              <a:t>asemenea</a:t>
            </a:r>
            <a:r>
              <a:rPr lang="en-US" sz="1400" dirty="0" smtClean="0"/>
              <a:t> </a:t>
            </a:r>
            <a:r>
              <a:rPr lang="en-US" sz="1400" dirty="0" err="1" smtClean="0"/>
              <a:t>şi</a:t>
            </a:r>
            <a:r>
              <a:rPr lang="en-US" sz="1400" dirty="0" smtClean="0"/>
              <a:t> a </a:t>
            </a:r>
            <a:r>
              <a:rPr lang="en-US" sz="1400" dirty="0" err="1" smtClean="0"/>
              <a:t>celor</a:t>
            </a:r>
            <a:r>
              <a:rPr lang="en-US" sz="1400" dirty="0" smtClean="0"/>
              <a:t> care </a:t>
            </a:r>
            <a:r>
              <a:rPr lang="en-US" sz="1400" dirty="0" err="1" smtClean="0"/>
              <a:t>diferă</a:t>
            </a:r>
            <a:r>
              <a:rPr lang="en-US" sz="1400" dirty="0" smtClean="0"/>
              <a:t>. </a:t>
            </a:r>
            <a:endParaRPr lang="ru-RU"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85794"/>
            <a:ext cx="8229600" cy="5788742"/>
          </a:xfrm>
        </p:spPr>
        <p:txBody>
          <a:bodyPr>
            <a:normAutofit fontScale="77500" lnSpcReduction="20000"/>
          </a:bodyPr>
          <a:lstStyle/>
          <a:p>
            <a:r>
              <a:rPr lang="en-US" b="1" i="1" dirty="0" err="1" smtClean="0"/>
              <a:t>Metodologia</a:t>
            </a:r>
            <a:r>
              <a:rPr lang="en-US" b="1" i="1" dirty="0" smtClean="0"/>
              <a:t> </a:t>
            </a:r>
            <a:r>
              <a:rPr lang="en-US" b="1" i="1" dirty="0" err="1" smtClean="0"/>
              <a:t>identificării</a:t>
            </a:r>
            <a:r>
              <a:rPr lang="en-US" b="1" i="1" dirty="0" smtClean="0"/>
              <a:t> </a:t>
            </a:r>
            <a:r>
              <a:rPr lang="en-US" b="1" i="1" dirty="0" err="1" smtClean="0"/>
              <a:t>presupune</a:t>
            </a:r>
            <a:r>
              <a:rPr lang="en-US" b="1" i="1" dirty="0" smtClean="0"/>
              <a:t> </a:t>
            </a:r>
            <a:r>
              <a:rPr lang="en-US" b="1" i="1" dirty="0" err="1" smtClean="0"/>
              <a:t>două</a:t>
            </a:r>
            <a:r>
              <a:rPr lang="en-US" b="1" i="1" dirty="0" smtClean="0"/>
              <a:t> </a:t>
            </a:r>
            <a:r>
              <a:rPr lang="en-US" b="1" i="1" dirty="0" err="1" smtClean="0"/>
              <a:t>etape</a:t>
            </a:r>
            <a:r>
              <a:rPr lang="en-US" b="1" i="1" dirty="0" smtClean="0"/>
              <a:t> </a:t>
            </a:r>
            <a:r>
              <a:rPr lang="en-US" b="1" i="1" dirty="0" err="1" smtClean="0"/>
              <a:t>obligatorii</a:t>
            </a:r>
            <a:r>
              <a:rPr lang="en-US" b="1" i="1" dirty="0" smtClean="0"/>
              <a:t>: </a:t>
            </a:r>
            <a:endParaRPr lang="ru-RU" b="1" i="1" dirty="0" smtClean="0"/>
          </a:p>
          <a:p>
            <a:r>
              <a:rPr lang="en-US" dirty="0" smtClean="0"/>
              <a:t>1. </a:t>
            </a:r>
            <a:r>
              <a:rPr lang="en-US" dirty="0" err="1" smtClean="0"/>
              <a:t>Etapa</a:t>
            </a:r>
            <a:r>
              <a:rPr lang="en-US" dirty="0" smtClean="0"/>
              <a:t> </a:t>
            </a:r>
            <a:r>
              <a:rPr lang="en-US" i="1" dirty="0" err="1" smtClean="0"/>
              <a:t>examinarii</a:t>
            </a:r>
            <a:r>
              <a:rPr lang="en-US" i="1" dirty="0" smtClean="0"/>
              <a:t> separate </a:t>
            </a:r>
            <a:r>
              <a:rPr lang="en-US" dirty="0" smtClean="0"/>
              <a:t>a </a:t>
            </a:r>
            <a:r>
              <a:rPr lang="en-US" dirty="0" err="1" smtClean="0"/>
              <a:t>obiectului</a:t>
            </a:r>
            <a:r>
              <a:rPr lang="en-US" dirty="0" smtClean="0"/>
              <a:t> </a:t>
            </a:r>
            <a:r>
              <a:rPr lang="en-US" dirty="0" err="1" smtClean="0"/>
              <a:t>purtător</a:t>
            </a:r>
            <a:r>
              <a:rPr lang="en-US" dirty="0" smtClean="0"/>
              <a:t> de </a:t>
            </a:r>
            <a:r>
              <a:rPr lang="en-US" dirty="0" err="1" smtClean="0"/>
              <a:t>urme</a:t>
            </a:r>
            <a:r>
              <a:rPr lang="en-US" dirty="0" smtClean="0"/>
              <a:t>; </a:t>
            </a:r>
            <a:endParaRPr lang="ru-RU" dirty="0" smtClean="0"/>
          </a:p>
          <a:p>
            <a:r>
              <a:rPr lang="en-US" dirty="0" smtClean="0"/>
              <a:t>2. </a:t>
            </a:r>
            <a:r>
              <a:rPr lang="en-US" dirty="0" err="1" smtClean="0"/>
              <a:t>Etapa</a:t>
            </a:r>
            <a:r>
              <a:rPr lang="en-US" dirty="0" smtClean="0"/>
              <a:t> </a:t>
            </a:r>
            <a:r>
              <a:rPr lang="en-US" i="1" dirty="0" err="1" smtClean="0"/>
              <a:t>examinarii</a:t>
            </a:r>
            <a:r>
              <a:rPr lang="en-US" i="1" dirty="0" smtClean="0"/>
              <a:t> comparative </a:t>
            </a:r>
            <a:r>
              <a:rPr lang="en-US" dirty="0" smtClean="0"/>
              <a:t>a </a:t>
            </a:r>
            <a:r>
              <a:rPr lang="en-US" dirty="0" err="1" smtClean="0"/>
              <a:t>urmelor</a:t>
            </a:r>
            <a:r>
              <a:rPr lang="en-US" dirty="0" smtClean="0"/>
              <a:t>. </a:t>
            </a:r>
            <a:endParaRPr lang="ru-RU" dirty="0" smtClean="0"/>
          </a:p>
          <a:p>
            <a:r>
              <a:rPr lang="en-US" dirty="0" smtClean="0"/>
              <a:t>        </a:t>
            </a:r>
            <a:r>
              <a:rPr lang="en-US" dirty="0" err="1" smtClean="0"/>
              <a:t>În</a:t>
            </a:r>
            <a:r>
              <a:rPr lang="en-US" dirty="0" smtClean="0"/>
              <a:t> </a:t>
            </a:r>
            <a:r>
              <a:rPr lang="en-US" dirty="0" err="1" smtClean="0"/>
              <a:t>cadrul</a:t>
            </a:r>
            <a:r>
              <a:rPr lang="en-US" dirty="0" smtClean="0"/>
              <a:t> </a:t>
            </a:r>
            <a:r>
              <a:rPr lang="en-US" i="1" dirty="0" err="1" smtClean="0"/>
              <a:t>examinării</a:t>
            </a:r>
            <a:r>
              <a:rPr lang="en-US" i="1" dirty="0" smtClean="0"/>
              <a:t> separate </a:t>
            </a:r>
            <a:r>
              <a:rPr lang="en-US" dirty="0" err="1" smtClean="0"/>
              <a:t>specialistul</a:t>
            </a:r>
            <a:r>
              <a:rPr lang="en-US" dirty="0" smtClean="0"/>
              <a:t> </a:t>
            </a:r>
            <a:r>
              <a:rPr lang="en-US" dirty="0" err="1" smtClean="0"/>
              <a:t>va</a:t>
            </a:r>
            <a:r>
              <a:rPr lang="en-US" dirty="0" smtClean="0"/>
              <a:t> </a:t>
            </a:r>
            <a:r>
              <a:rPr lang="en-US" dirty="0" err="1" smtClean="0"/>
              <a:t>analiza</a:t>
            </a:r>
            <a:r>
              <a:rPr lang="en-US" dirty="0" smtClean="0"/>
              <a:t> </a:t>
            </a:r>
            <a:r>
              <a:rPr lang="en-US" dirty="0" err="1" smtClean="0"/>
              <a:t>obiectele</a:t>
            </a:r>
            <a:r>
              <a:rPr lang="en-US" dirty="0" smtClean="0"/>
              <a:t> </a:t>
            </a:r>
            <a:r>
              <a:rPr lang="en-US" dirty="0" err="1" smtClean="0"/>
              <a:t>purtătoare</a:t>
            </a:r>
            <a:r>
              <a:rPr lang="en-US" dirty="0" smtClean="0"/>
              <a:t> de </a:t>
            </a:r>
            <a:r>
              <a:rPr lang="en-US" dirty="0" err="1" smtClean="0"/>
              <a:t>urme</a:t>
            </a:r>
            <a:r>
              <a:rPr lang="en-US" dirty="0" smtClean="0"/>
              <a:t> </a:t>
            </a:r>
            <a:r>
              <a:rPr lang="en-US" dirty="0" err="1" smtClean="0"/>
              <a:t>în</a:t>
            </a:r>
            <a:r>
              <a:rPr lang="en-US" dirty="0" smtClean="0"/>
              <a:t> mod individual, </a:t>
            </a:r>
            <a:r>
              <a:rPr lang="en-US" dirty="0" err="1" smtClean="0"/>
              <a:t>separat</a:t>
            </a:r>
            <a:r>
              <a:rPr lang="en-US" dirty="0" smtClean="0"/>
              <a:t>, </a:t>
            </a:r>
            <a:r>
              <a:rPr lang="en-US" dirty="0" err="1" smtClean="0"/>
              <a:t>încercând</a:t>
            </a:r>
            <a:r>
              <a:rPr lang="en-US" dirty="0" smtClean="0"/>
              <a:t> a </a:t>
            </a:r>
            <a:r>
              <a:rPr lang="en-US" dirty="0" err="1" smtClean="0"/>
              <a:t>afla</a:t>
            </a:r>
            <a:r>
              <a:rPr lang="en-US" dirty="0" smtClean="0"/>
              <a:t> </a:t>
            </a:r>
            <a:r>
              <a:rPr lang="en-US" dirty="0" err="1" smtClean="0"/>
              <a:t>cât</a:t>
            </a:r>
            <a:r>
              <a:rPr lang="en-US" dirty="0" smtClean="0"/>
              <a:t> </a:t>
            </a:r>
            <a:r>
              <a:rPr lang="en-US" dirty="0" err="1" smtClean="0"/>
              <a:t>mai</a:t>
            </a:r>
            <a:r>
              <a:rPr lang="en-US" dirty="0" smtClean="0"/>
              <a:t> </a:t>
            </a:r>
            <a:r>
              <a:rPr lang="en-US" dirty="0" err="1" smtClean="0"/>
              <a:t>multe</a:t>
            </a:r>
            <a:r>
              <a:rPr lang="en-US" dirty="0" smtClean="0"/>
              <a:t> </a:t>
            </a:r>
            <a:r>
              <a:rPr lang="en-US" dirty="0" err="1" smtClean="0"/>
              <a:t>detalii</a:t>
            </a:r>
            <a:r>
              <a:rPr lang="en-US" dirty="0" smtClean="0"/>
              <a:t> utile </a:t>
            </a:r>
            <a:r>
              <a:rPr lang="en-US" dirty="0" err="1" smtClean="0"/>
              <a:t>identificării</a:t>
            </a:r>
            <a:r>
              <a:rPr lang="en-US" dirty="0" smtClean="0"/>
              <a:t>. </a:t>
            </a:r>
            <a:r>
              <a:rPr lang="en-US" dirty="0" err="1" smtClean="0"/>
              <a:t>Astfel</a:t>
            </a:r>
            <a:r>
              <a:rPr lang="en-US" dirty="0" smtClean="0"/>
              <a:t>, din </a:t>
            </a:r>
            <a:r>
              <a:rPr lang="en-US" dirty="0" err="1" smtClean="0"/>
              <a:t>analiza</a:t>
            </a:r>
            <a:r>
              <a:rPr lang="en-US" dirty="0" smtClean="0"/>
              <a:t> </a:t>
            </a:r>
            <a:r>
              <a:rPr lang="en-US" dirty="0" err="1" smtClean="0"/>
              <a:t>separată</a:t>
            </a:r>
            <a:r>
              <a:rPr lang="en-US" dirty="0" smtClean="0"/>
              <a:t> a </a:t>
            </a:r>
            <a:r>
              <a:rPr lang="en-US" dirty="0" err="1" smtClean="0"/>
              <a:t>proiectilului</a:t>
            </a:r>
            <a:r>
              <a:rPr lang="en-US" dirty="0" smtClean="0"/>
              <a:t> (</a:t>
            </a:r>
            <a:r>
              <a:rPr lang="en-US" dirty="0" err="1" smtClean="0"/>
              <a:t>glonţ</a:t>
            </a:r>
            <a:r>
              <a:rPr lang="en-US" dirty="0" smtClean="0"/>
              <a:t>) extras din </a:t>
            </a:r>
            <a:r>
              <a:rPr lang="en-US" dirty="0" err="1" smtClean="0"/>
              <a:t>corpul</a:t>
            </a:r>
            <a:r>
              <a:rPr lang="en-US" dirty="0" smtClean="0"/>
              <a:t> </a:t>
            </a:r>
            <a:r>
              <a:rPr lang="en-US" dirty="0" err="1" smtClean="0"/>
              <a:t>victimei</a:t>
            </a:r>
            <a:r>
              <a:rPr lang="en-US" dirty="0" smtClean="0"/>
              <a:t> se </a:t>
            </a:r>
            <a:r>
              <a:rPr lang="en-US" dirty="0" err="1" smtClean="0"/>
              <a:t>poate</a:t>
            </a:r>
            <a:r>
              <a:rPr lang="en-US" dirty="0" smtClean="0"/>
              <a:t> </a:t>
            </a:r>
            <a:r>
              <a:rPr lang="en-US" dirty="0" err="1" smtClean="0"/>
              <a:t>afla</a:t>
            </a:r>
            <a:r>
              <a:rPr lang="en-US" dirty="0" smtClean="0"/>
              <a:t> </a:t>
            </a:r>
            <a:r>
              <a:rPr lang="en-US" dirty="0" err="1" smtClean="0"/>
              <a:t>calibrul</a:t>
            </a:r>
            <a:r>
              <a:rPr lang="en-US" dirty="0" smtClean="0"/>
              <a:t> </a:t>
            </a:r>
            <a:r>
              <a:rPr lang="en-US" dirty="0" err="1" smtClean="0"/>
              <a:t>acestuia</a:t>
            </a:r>
            <a:r>
              <a:rPr lang="en-US" dirty="0" smtClean="0"/>
              <a:t>, </a:t>
            </a:r>
            <a:r>
              <a:rPr lang="en-US" dirty="0" err="1" smtClean="0"/>
              <a:t>materialul</a:t>
            </a:r>
            <a:r>
              <a:rPr lang="en-US" dirty="0" smtClean="0"/>
              <a:t> din care </a:t>
            </a:r>
            <a:r>
              <a:rPr lang="en-US" dirty="0" err="1" smtClean="0"/>
              <a:t>este</a:t>
            </a:r>
            <a:r>
              <a:rPr lang="en-US" dirty="0" smtClean="0"/>
              <a:t> </a:t>
            </a:r>
            <a:r>
              <a:rPr lang="en-US" dirty="0" err="1" smtClean="0"/>
              <a:t>fabricat</a:t>
            </a:r>
            <a:r>
              <a:rPr lang="en-US" dirty="0" smtClean="0"/>
              <a:t>, </a:t>
            </a:r>
            <a:r>
              <a:rPr lang="en-US" dirty="0" err="1" smtClean="0"/>
              <a:t>dacă</a:t>
            </a:r>
            <a:r>
              <a:rPr lang="en-US" dirty="0" smtClean="0"/>
              <a:t> s-a </a:t>
            </a:r>
            <a:r>
              <a:rPr lang="en-US" dirty="0" err="1" smtClean="0"/>
              <a:t>folosit</a:t>
            </a:r>
            <a:r>
              <a:rPr lang="en-US" dirty="0" smtClean="0"/>
              <a:t> o </a:t>
            </a:r>
            <a:r>
              <a:rPr lang="en-US" dirty="0" err="1" smtClean="0"/>
              <a:t>armă</a:t>
            </a:r>
            <a:r>
              <a:rPr lang="en-US" dirty="0" smtClean="0"/>
              <a:t> cu </a:t>
            </a:r>
            <a:r>
              <a:rPr lang="en-US" dirty="0" err="1" smtClean="0"/>
              <a:t>ţeavă</a:t>
            </a:r>
            <a:r>
              <a:rPr lang="en-US" dirty="0" smtClean="0"/>
              <a:t> </a:t>
            </a:r>
            <a:r>
              <a:rPr lang="en-US" dirty="0" err="1" smtClean="0"/>
              <a:t>ghintuită</a:t>
            </a:r>
            <a:r>
              <a:rPr lang="en-US" dirty="0" smtClean="0"/>
              <a:t>, </a:t>
            </a:r>
            <a:r>
              <a:rPr lang="en-US" dirty="0" err="1" smtClean="0"/>
              <a:t>dacă</a:t>
            </a:r>
            <a:r>
              <a:rPr lang="en-US" dirty="0" smtClean="0"/>
              <a:t> </a:t>
            </a:r>
            <a:r>
              <a:rPr lang="en-US" dirty="0" err="1" smtClean="0"/>
              <a:t>este</a:t>
            </a:r>
            <a:r>
              <a:rPr lang="en-US" dirty="0" smtClean="0"/>
              <a:t> de </a:t>
            </a:r>
            <a:r>
              <a:rPr lang="en-US" dirty="0" err="1" smtClean="0"/>
              <a:t>producţie</a:t>
            </a:r>
            <a:r>
              <a:rPr lang="en-US" dirty="0" smtClean="0"/>
              <a:t> </a:t>
            </a:r>
            <a:r>
              <a:rPr lang="en-US" dirty="0" err="1" smtClean="0"/>
              <a:t>internă</a:t>
            </a:r>
            <a:r>
              <a:rPr lang="en-US" dirty="0" smtClean="0"/>
              <a:t> </a:t>
            </a:r>
            <a:r>
              <a:rPr lang="en-US" dirty="0" err="1" smtClean="0"/>
              <a:t>sau</a:t>
            </a:r>
            <a:r>
              <a:rPr lang="en-US" dirty="0" smtClean="0"/>
              <a:t> </a:t>
            </a:r>
            <a:r>
              <a:rPr lang="en-US" dirty="0" err="1" smtClean="0"/>
              <a:t>externă</a:t>
            </a:r>
            <a:r>
              <a:rPr lang="en-US" dirty="0" smtClean="0"/>
              <a:t> </a:t>
            </a:r>
            <a:r>
              <a:rPr lang="en-US" dirty="0" err="1" smtClean="0"/>
              <a:t>ş.a</a:t>
            </a:r>
            <a:r>
              <a:rPr lang="en-US" dirty="0" smtClean="0"/>
              <a:t>. </a:t>
            </a:r>
            <a:endParaRPr lang="ru-RU" dirty="0" smtClean="0"/>
          </a:p>
          <a:p>
            <a:r>
              <a:rPr lang="en-US" dirty="0" err="1" smtClean="0"/>
              <a:t>În</a:t>
            </a:r>
            <a:r>
              <a:rPr lang="en-US" dirty="0" smtClean="0"/>
              <a:t> </a:t>
            </a:r>
            <a:r>
              <a:rPr lang="en-US" dirty="0" err="1" smtClean="0"/>
              <a:t>cadrul</a:t>
            </a:r>
            <a:r>
              <a:rPr lang="en-US" dirty="0" smtClean="0"/>
              <a:t> </a:t>
            </a:r>
            <a:r>
              <a:rPr lang="en-US" i="1" dirty="0" err="1" smtClean="0"/>
              <a:t>examinării</a:t>
            </a:r>
            <a:r>
              <a:rPr lang="en-US" i="1" dirty="0" smtClean="0"/>
              <a:t> comparative </a:t>
            </a:r>
            <a:r>
              <a:rPr lang="en-US" dirty="0" smtClean="0"/>
              <a:t>se </a:t>
            </a:r>
            <a:r>
              <a:rPr lang="en-US" dirty="0" err="1" smtClean="0"/>
              <a:t>vor</a:t>
            </a:r>
            <a:r>
              <a:rPr lang="en-US" dirty="0" smtClean="0"/>
              <a:t> </a:t>
            </a:r>
            <a:r>
              <a:rPr lang="en-US" dirty="0" err="1" smtClean="0"/>
              <a:t>analiza</a:t>
            </a:r>
            <a:r>
              <a:rPr lang="en-US" dirty="0" smtClean="0"/>
              <a:t> </a:t>
            </a:r>
            <a:r>
              <a:rPr lang="en-US" dirty="0" err="1" smtClean="0"/>
              <a:t>concomitent</a:t>
            </a:r>
            <a:r>
              <a:rPr lang="en-US" dirty="0" smtClean="0"/>
              <a:t> </a:t>
            </a:r>
            <a:r>
              <a:rPr lang="en-US" dirty="0" err="1" smtClean="0"/>
              <a:t>atât</a:t>
            </a:r>
            <a:r>
              <a:rPr lang="en-US" dirty="0" smtClean="0"/>
              <a:t> </a:t>
            </a:r>
            <a:r>
              <a:rPr lang="en-US" dirty="0" err="1" smtClean="0"/>
              <a:t>urma</a:t>
            </a:r>
            <a:r>
              <a:rPr lang="en-US" dirty="0" smtClean="0"/>
              <a:t> </a:t>
            </a:r>
            <a:r>
              <a:rPr lang="en-US" dirty="0" err="1" smtClean="0"/>
              <a:t>găsită</a:t>
            </a:r>
            <a:r>
              <a:rPr lang="en-US" dirty="0" smtClean="0"/>
              <a:t> la </a:t>
            </a:r>
            <a:r>
              <a:rPr lang="en-US" dirty="0" err="1" smtClean="0"/>
              <a:t>faţa</a:t>
            </a:r>
            <a:r>
              <a:rPr lang="en-US" dirty="0" smtClean="0"/>
              <a:t> </a:t>
            </a:r>
            <a:r>
              <a:rPr lang="en-US" dirty="0" err="1" smtClean="0"/>
              <a:t>locului</a:t>
            </a:r>
            <a:r>
              <a:rPr lang="en-US" dirty="0" smtClean="0"/>
              <a:t> </a:t>
            </a:r>
            <a:r>
              <a:rPr lang="en-US" dirty="0" err="1" smtClean="0"/>
              <a:t>cât</a:t>
            </a:r>
            <a:r>
              <a:rPr lang="en-US" dirty="0" smtClean="0"/>
              <a:t> </a:t>
            </a:r>
            <a:r>
              <a:rPr lang="en-US" dirty="0" err="1" smtClean="0"/>
              <a:t>şi</a:t>
            </a:r>
            <a:r>
              <a:rPr lang="en-US" dirty="0" smtClean="0"/>
              <a:t> </a:t>
            </a:r>
            <a:r>
              <a:rPr lang="en-US" dirty="0" err="1" smtClean="0"/>
              <a:t>urma</a:t>
            </a:r>
            <a:r>
              <a:rPr lang="en-US" dirty="0" smtClean="0"/>
              <a:t> </a:t>
            </a:r>
            <a:r>
              <a:rPr lang="en-US" dirty="0" err="1" smtClean="0"/>
              <a:t>obţinută</a:t>
            </a:r>
            <a:r>
              <a:rPr lang="en-US" dirty="0" smtClean="0"/>
              <a:t> </a:t>
            </a:r>
            <a:r>
              <a:rPr lang="en-US" dirty="0" err="1" smtClean="0"/>
              <a:t>în</a:t>
            </a:r>
            <a:r>
              <a:rPr lang="en-US" dirty="0" smtClean="0"/>
              <a:t> </a:t>
            </a:r>
            <a:r>
              <a:rPr lang="en-US" dirty="0" err="1" smtClean="0"/>
              <a:t>condiţii</a:t>
            </a:r>
            <a:r>
              <a:rPr lang="en-US" dirty="0" smtClean="0"/>
              <a:t> de </a:t>
            </a:r>
            <a:r>
              <a:rPr lang="en-US" dirty="0" err="1" smtClean="0"/>
              <a:t>laborator</a:t>
            </a:r>
            <a:r>
              <a:rPr lang="en-US" dirty="0" smtClean="0"/>
              <a:t> de la </a:t>
            </a:r>
            <a:r>
              <a:rPr lang="en-US" dirty="0" err="1" smtClean="0"/>
              <a:t>obiectul</a:t>
            </a:r>
            <a:r>
              <a:rPr lang="en-US" dirty="0" smtClean="0"/>
              <a:t> </a:t>
            </a:r>
            <a:r>
              <a:rPr lang="en-US" dirty="0" err="1" smtClean="0"/>
              <a:t>suspectat</a:t>
            </a:r>
            <a:r>
              <a:rPr lang="en-US" dirty="0" smtClean="0"/>
              <a:t> a </a:t>
            </a:r>
            <a:r>
              <a:rPr lang="en-US" dirty="0" err="1" smtClean="0"/>
              <a:t>fi</a:t>
            </a:r>
            <a:r>
              <a:rPr lang="en-US" dirty="0" smtClean="0"/>
              <a:t> </a:t>
            </a:r>
            <a:r>
              <a:rPr lang="en-US" dirty="0" err="1" smtClean="0"/>
              <a:t>creat</a:t>
            </a:r>
            <a:r>
              <a:rPr lang="en-US" dirty="0" smtClean="0"/>
              <a:t> prima </a:t>
            </a:r>
            <a:r>
              <a:rPr lang="en-US" dirty="0" err="1" smtClean="0"/>
              <a:t>urmă</a:t>
            </a:r>
            <a:r>
              <a:rPr lang="en-US" dirty="0" smtClean="0"/>
              <a:t>, </a:t>
            </a:r>
            <a:r>
              <a:rPr lang="en-US" dirty="0" err="1" smtClean="0"/>
              <a:t>scopul</a:t>
            </a:r>
            <a:r>
              <a:rPr lang="en-US" dirty="0" smtClean="0"/>
              <a:t> </a:t>
            </a:r>
            <a:r>
              <a:rPr lang="en-US" dirty="0" err="1" smtClean="0"/>
              <a:t>fiind</a:t>
            </a:r>
            <a:r>
              <a:rPr lang="en-US" dirty="0" smtClean="0"/>
              <a:t> </a:t>
            </a:r>
            <a:r>
              <a:rPr lang="en-US" dirty="0" err="1" smtClean="0"/>
              <a:t>acela</a:t>
            </a:r>
            <a:r>
              <a:rPr lang="en-US" dirty="0" smtClean="0"/>
              <a:t> de a </a:t>
            </a:r>
            <a:r>
              <a:rPr lang="en-US" dirty="0" err="1" smtClean="0"/>
              <a:t>stabili</a:t>
            </a:r>
            <a:r>
              <a:rPr lang="en-US" dirty="0" smtClean="0"/>
              <a:t> </a:t>
            </a:r>
            <a:r>
              <a:rPr lang="en-US" i="1" dirty="0" smtClean="0"/>
              <a:t>nu </a:t>
            </a:r>
            <a:r>
              <a:rPr lang="en-US" dirty="0" err="1" smtClean="0"/>
              <a:t>dacă</a:t>
            </a:r>
            <a:r>
              <a:rPr lang="en-US" dirty="0" smtClean="0"/>
              <a:t> </a:t>
            </a:r>
            <a:r>
              <a:rPr lang="en-US" dirty="0" err="1" smtClean="0"/>
              <a:t>urmele</a:t>
            </a:r>
            <a:r>
              <a:rPr lang="en-US" dirty="0" smtClean="0"/>
              <a:t> </a:t>
            </a:r>
            <a:r>
              <a:rPr lang="en-US" dirty="0" err="1" smtClean="0"/>
              <a:t>sunt</a:t>
            </a:r>
            <a:r>
              <a:rPr lang="en-US" dirty="0" smtClean="0"/>
              <a:t> </a:t>
            </a:r>
            <a:r>
              <a:rPr lang="en-US" dirty="0" err="1" smtClean="0"/>
              <a:t>identice</a:t>
            </a:r>
            <a:r>
              <a:rPr lang="en-US" dirty="0" smtClean="0"/>
              <a:t>, </a:t>
            </a:r>
            <a:r>
              <a:rPr lang="en-US" dirty="0" err="1" smtClean="0"/>
              <a:t>ci</a:t>
            </a:r>
            <a:r>
              <a:rPr lang="en-US" dirty="0" smtClean="0"/>
              <a:t> </a:t>
            </a:r>
            <a:r>
              <a:rPr lang="en-US" dirty="0" err="1" smtClean="0"/>
              <a:t>dacă</a:t>
            </a:r>
            <a:r>
              <a:rPr lang="en-US" dirty="0" smtClean="0"/>
              <a:t> </a:t>
            </a:r>
            <a:r>
              <a:rPr lang="en-US" dirty="0" err="1" smtClean="0"/>
              <a:t>obiectul</a:t>
            </a:r>
            <a:r>
              <a:rPr lang="en-US" dirty="0" smtClean="0"/>
              <a:t> care a </a:t>
            </a:r>
            <a:r>
              <a:rPr lang="en-US" dirty="0" err="1" smtClean="0"/>
              <a:t>creat</a:t>
            </a:r>
            <a:r>
              <a:rPr lang="en-US" dirty="0" smtClean="0"/>
              <a:t> </a:t>
            </a:r>
            <a:r>
              <a:rPr lang="en-US" dirty="0" err="1" smtClean="0"/>
              <a:t>acele</a:t>
            </a:r>
            <a:r>
              <a:rPr lang="en-US" dirty="0" smtClean="0"/>
              <a:t> </a:t>
            </a:r>
            <a:r>
              <a:rPr lang="en-US" dirty="0" err="1" smtClean="0"/>
              <a:t>urme</a:t>
            </a:r>
            <a:r>
              <a:rPr lang="en-US" dirty="0" smtClean="0"/>
              <a:t> </a:t>
            </a:r>
            <a:r>
              <a:rPr lang="en-US" dirty="0" err="1" smtClean="0"/>
              <a:t>este</a:t>
            </a:r>
            <a:r>
              <a:rPr lang="en-US" dirty="0" smtClean="0"/>
              <a:t> </a:t>
            </a:r>
            <a:r>
              <a:rPr lang="en-US" dirty="0" err="1" smtClean="0"/>
              <a:t>unul</a:t>
            </a:r>
            <a:r>
              <a:rPr lang="en-US" dirty="0" smtClean="0"/>
              <a:t> </a:t>
            </a:r>
            <a:r>
              <a:rPr lang="en-US" dirty="0" err="1" smtClean="0"/>
              <a:t>şi</a:t>
            </a:r>
            <a:r>
              <a:rPr lang="en-US" dirty="0" smtClean="0"/>
              <a:t> </a:t>
            </a:r>
            <a:r>
              <a:rPr lang="en-US" dirty="0" err="1" smtClean="0"/>
              <a:t>acelaşi</a:t>
            </a:r>
            <a:r>
              <a:rPr lang="en-US" dirty="0" smtClean="0"/>
              <a:t>. </a:t>
            </a:r>
            <a:endParaRPr lang="ru-RU" dirty="0" smtClean="0"/>
          </a:p>
          <a:p>
            <a:r>
              <a:rPr lang="en-US" dirty="0" smtClean="0"/>
              <a:t>       </a:t>
            </a:r>
            <a:r>
              <a:rPr lang="en-US" dirty="0" err="1" smtClean="0"/>
              <a:t>Examinarea</a:t>
            </a:r>
            <a:r>
              <a:rPr lang="en-US" dirty="0" smtClean="0"/>
              <a:t> </a:t>
            </a:r>
            <a:r>
              <a:rPr lang="en-US" dirty="0" err="1" smtClean="0"/>
              <a:t>comparativă</a:t>
            </a:r>
            <a:r>
              <a:rPr lang="en-US" dirty="0" smtClean="0"/>
              <a:t> </a:t>
            </a:r>
            <a:r>
              <a:rPr lang="en-US" dirty="0" err="1" smtClean="0"/>
              <a:t>cunoaşte</a:t>
            </a:r>
            <a:r>
              <a:rPr lang="en-US" dirty="0" smtClean="0"/>
              <a:t> </a:t>
            </a:r>
            <a:r>
              <a:rPr lang="en-US" dirty="0" err="1" smtClean="0"/>
              <a:t>trei</a:t>
            </a:r>
            <a:r>
              <a:rPr lang="en-US" dirty="0" smtClean="0"/>
              <a:t> </a:t>
            </a:r>
            <a:r>
              <a:rPr lang="en-US" dirty="0" err="1" smtClean="0"/>
              <a:t>modalităţi</a:t>
            </a:r>
            <a:r>
              <a:rPr lang="en-US" dirty="0" smtClean="0"/>
              <a:t>: </a:t>
            </a:r>
            <a:r>
              <a:rPr lang="en-US" i="1" dirty="0" err="1" smtClean="0"/>
              <a:t>procedeul</a:t>
            </a:r>
            <a:r>
              <a:rPr lang="en-US" i="1" dirty="0" smtClean="0"/>
              <a:t> </a:t>
            </a:r>
            <a:r>
              <a:rPr lang="en-US" i="1" dirty="0" err="1" smtClean="0"/>
              <a:t>confruntării</a:t>
            </a:r>
            <a:r>
              <a:rPr lang="en-US" dirty="0" smtClean="0"/>
              <a:t>, </a:t>
            </a:r>
            <a:r>
              <a:rPr lang="en-US" i="1" dirty="0" err="1" smtClean="0"/>
              <a:t>procedeul</a:t>
            </a:r>
            <a:r>
              <a:rPr lang="en-US" i="1" dirty="0" smtClean="0"/>
              <a:t> </a:t>
            </a:r>
            <a:r>
              <a:rPr lang="en-US" i="1" dirty="0" err="1" smtClean="0"/>
              <a:t>juxtapunerii</a:t>
            </a:r>
            <a:r>
              <a:rPr lang="en-US" i="1" dirty="0" smtClean="0"/>
              <a:t> </a:t>
            </a:r>
            <a:r>
              <a:rPr lang="en-US" dirty="0" err="1" smtClean="0"/>
              <a:t>şi</a:t>
            </a:r>
            <a:r>
              <a:rPr lang="en-US" dirty="0" smtClean="0"/>
              <a:t> </a:t>
            </a:r>
            <a:r>
              <a:rPr lang="en-US" i="1" dirty="0" err="1" smtClean="0"/>
              <a:t>procedeul</a:t>
            </a:r>
            <a:r>
              <a:rPr lang="en-US" i="1" dirty="0" smtClean="0"/>
              <a:t> </a:t>
            </a:r>
            <a:r>
              <a:rPr lang="en-US" i="1" dirty="0" err="1" smtClean="0"/>
              <a:t>suprapunerii</a:t>
            </a:r>
            <a:r>
              <a:rPr lang="en-US" i="1" dirty="0" smtClean="0"/>
              <a:t>. </a:t>
            </a:r>
            <a:endParaRPr lang="ru-RU" dirty="0" smtClean="0"/>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42918"/>
            <a:ext cx="8229600" cy="928694"/>
          </a:xfrm>
        </p:spPr>
        <p:txBody>
          <a:bodyPr>
            <a:normAutofit fontScale="90000"/>
          </a:bodyPr>
          <a:lstStyle/>
          <a:p>
            <a:r>
              <a:rPr lang="en-US" sz="2700" b="1" i="1" dirty="0" err="1" smtClean="0"/>
              <a:t>Stabilirea</a:t>
            </a:r>
            <a:r>
              <a:rPr lang="en-US" sz="2700" b="1" i="1" dirty="0" smtClean="0"/>
              <a:t> </a:t>
            </a:r>
            <a:r>
              <a:rPr lang="en-US" sz="2700" b="1" i="1" dirty="0" err="1" smtClean="0"/>
              <a:t>întregului</a:t>
            </a:r>
            <a:r>
              <a:rPr lang="en-US" sz="2700" b="1" i="1" dirty="0" smtClean="0"/>
              <a:t> </a:t>
            </a:r>
            <a:r>
              <a:rPr lang="en-US" sz="2700" b="1" i="1" dirty="0" err="1" smtClean="0"/>
              <a:t>după</a:t>
            </a:r>
            <a:r>
              <a:rPr lang="en-US" sz="2700" b="1" i="1" dirty="0" smtClean="0"/>
              <a:t> </a:t>
            </a:r>
            <a:r>
              <a:rPr lang="en-US" sz="2700" b="1" i="1" dirty="0" err="1" smtClean="0"/>
              <a:t>părţile</a:t>
            </a:r>
            <a:r>
              <a:rPr lang="en-US" sz="2700" b="1" i="1" dirty="0" smtClean="0"/>
              <a:t> </a:t>
            </a:r>
            <a:r>
              <a:rPr lang="en-US" sz="2700" b="1" i="1" dirty="0" err="1" smtClean="0"/>
              <a:t>componente</a:t>
            </a:r>
            <a:r>
              <a:rPr lang="en-US" sz="2700" b="1" i="1" dirty="0" smtClean="0"/>
              <a:t> - </a:t>
            </a:r>
            <a:r>
              <a:rPr lang="en-US" sz="2700" b="1" i="1" dirty="0" err="1" smtClean="0"/>
              <a:t>variantă</a:t>
            </a:r>
            <a:r>
              <a:rPr lang="en-US" sz="2700" b="1" i="1" dirty="0" smtClean="0"/>
              <a:t> a </a:t>
            </a:r>
            <a:r>
              <a:rPr lang="en-US" sz="2700" b="1" i="1" dirty="0" err="1" smtClean="0"/>
              <a:t>identificării</a:t>
            </a:r>
            <a:r>
              <a:rPr lang="en-US" sz="2700" b="1" i="1" dirty="0" smtClean="0"/>
              <a:t> </a:t>
            </a:r>
            <a:r>
              <a:rPr lang="en-US" sz="2700" b="1" i="1" dirty="0" err="1" smtClean="0"/>
              <a:t>criminalistice</a:t>
            </a:r>
            <a:r>
              <a:rPr lang="en-US" b="1" i="1" dirty="0" smtClean="0"/>
              <a:t>.</a:t>
            </a:r>
            <a:endParaRPr lang="ru-RU" dirty="0"/>
          </a:p>
        </p:txBody>
      </p:sp>
      <p:sp>
        <p:nvSpPr>
          <p:cNvPr id="3" name="Содержимое 2"/>
          <p:cNvSpPr>
            <a:spLocks noGrp="1"/>
          </p:cNvSpPr>
          <p:nvPr>
            <p:ph idx="1"/>
          </p:nvPr>
        </p:nvSpPr>
        <p:spPr>
          <a:xfrm>
            <a:off x="457200" y="1643050"/>
            <a:ext cx="8229600" cy="4931486"/>
          </a:xfrm>
        </p:spPr>
        <p:txBody>
          <a:bodyPr>
            <a:normAutofit fontScale="92500" lnSpcReduction="10000"/>
          </a:bodyPr>
          <a:lstStyle/>
          <a:p>
            <a:r>
              <a:rPr lang="ro-RO" dirty="0" smtClean="0"/>
              <a:t>Identificarea unui obiect pe baza fragmentelor lui presupune nu numai studierea urmelor divizării întregului în părți (rupturi, tăieturi, sfredelire etc..) ci și analiza calitativă a structurii și compoziției substanței (materialului) părților examinate ale întregului.</a:t>
            </a:r>
          </a:p>
          <a:p>
            <a:r>
              <a:rPr lang="ro-RO" dirty="0" smtClean="0"/>
              <a:t>Se aplică mai rar în practica criminalistică, atunci cînd nu pot fi aplicate genurile anterioare.</a:t>
            </a:r>
          </a:p>
          <a:p>
            <a:r>
              <a:rPr lang="ro-RO" dirty="0" smtClean="0"/>
              <a:t>Ex. – identificarea unui document (hîrtie) în cazul ruperii pe bucăți (sau arderii), nimicirii, etc....</a:t>
            </a:r>
          </a:p>
          <a:p>
            <a:r>
              <a:rPr lang="ro-RO" dirty="0" smtClean="0"/>
              <a:t>-identificarea unui obiect (parbrizul auto) în cazul accidentului rutier după părțile componente;.....</a:t>
            </a: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71480"/>
            <a:ext cx="8229600" cy="857256"/>
          </a:xfrm>
        </p:spPr>
        <p:txBody>
          <a:bodyPr>
            <a:normAutofit fontScale="90000"/>
          </a:bodyPr>
          <a:lstStyle/>
          <a:p>
            <a:r>
              <a:rPr lang="en-US" b="1" i="1" dirty="0" err="1" smtClean="0"/>
              <a:t>Conţinutul</a:t>
            </a:r>
            <a:r>
              <a:rPr lang="en-US" b="1" i="1" dirty="0" smtClean="0"/>
              <a:t> </a:t>
            </a:r>
            <a:r>
              <a:rPr lang="en-US" b="1" i="1" dirty="0" err="1" smtClean="0"/>
              <a:t>raportului</a:t>
            </a:r>
            <a:r>
              <a:rPr lang="en-US" b="1" i="1" dirty="0" smtClean="0"/>
              <a:t> de </a:t>
            </a:r>
            <a:r>
              <a:rPr lang="en-US" b="1" i="1" dirty="0" err="1" smtClean="0"/>
              <a:t>expertiză</a:t>
            </a:r>
            <a:r>
              <a:rPr lang="en-US" b="1" i="1" dirty="0" smtClean="0"/>
              <a:t> </a:t>
            </a:r>
            <a:endParaRPr lang="ru-RU" dirty="0"/>
          </a:p>
        </p:txBody>
      </p:sp>
      <p:sp>
        <p:nvSpPr>
          <p:cNvPr id="3" name="Содержимое 2"/>
          <p:cNvSpPr>
            <a:spLocks noGrp="1"/>
          </p:cNvSpPr>
          <p:nvPr>
            <p:ph idx="1"/>
          </p:nvPr>
        </p:nvSpPr>
        <p:spPr>
          <a:xfrm>
            <a:off x="457200" y="1428736"/>
            <a:ext cx="8229600" cy="5145800"/>
          </a:xfrm>
        </p:spPr>
        <p:txBody>
          <a:bodyPr>
            <a:noAutofit/>
          </a:bodyPr>
          <a:lstStyle/>
          <a:p>
            <a:r>
              <a:rPr lang="en-US" sz="1600" dirty="0" smtClean="0"/>
              <a:t>La </a:t>
            </a:r>
            <a:r>
              <a:rPr lang="en-US" sz="1600" dirty="0" err="1" smtClean="0"/>
              <a:t>finalul</a:t>
            </a:r>
            <a:r>
              <a:rPr lang="en-US" sz="1600" dirty="0" smtClean="0"/>
              <a:t> </a:t>
            </a:r>
            <a:r>
              <a:rPr lang="en-US" sz="1600" dirty="0" err="1" smtClean="0"/>
              <a:t>operaţiunii</a:t>
            </a:r>
            <a:r>
              <a:rPr lang="en-US" sz="1600" dirty="0" smtClean="0"/>
              <a:t> de </a:t>
            </a:r>
            <a:r>
              <a:rPr lang="en-US" sz="1600" dirty="0" err="1" smtClean="0"/>
              <a:t>identificare</a:t>
            </a:r>
            <a:r>
              <a:rPr lang="en-US" sz="1600" dirty="0" smtClean="0"/>
              <a:t> </a:t>
            </a:r>
            <a:r>
              <a:rPr lang="en-US" sz="1600" dirty="0" err="1" smtClean="0"/>
              <a:t>specialistul</a:t>
            </a:r>
            <a:r>
              <a:rPr lang="en-US" sz="1600" dirty="0" smtClean="0"/>
              <a:t> </a:t>
            </a:r>
            <a:r>
              <a:rPr lang="en-US" sz="1600" dirty="0" err="1" smtClean="0"/>
              <a:t>poate</a:t>
            </a:r>
            <a:r>
              <a:rPr lang="en-US" sz="1600" dirty="0" smtClean="0"/>
              <a:t> formula </a:t>
            </a:r>
            <a:r>
              <a:rPr lang="en-US" sz="1600" dirty="0" err="1" smtClean="0"/>
              <a:t>trei</a:t>
            </a:r>
            <a:r>
              <a:rPr lang="en-US" sz="1600" dirty="0" smtClean="0"/>
              <a:t> </a:t>
            </a:r>
            <a:r>
              <a:rPr lang="en-US" sz="1600" dirty="0" err="1" smtClean="0"/>
              <a:t>categorii</a:t>
            </a:r>
            <a:r>
              <a:rPr lang="en-US" sz="1600" dirty="0" smtClean="0"/>
              <a:t> de </a:t>
            </a:r>
            <a:r>
              <a:rPr lang="en-US" sz="1600" dirty="0" err="1" smtClean="0"/>
              <a:t>concluzii</a:t>
            </a:r>
            <a:r>
              <a:rPr lang="en-US" sz="1600" dirty="0" smtClean="0"/>
              <a:t>: </a:t>
            </a:r>
          </a:p>
          <a:p>
            <a:r>
              <a:rPr lang="en-US" sz="1600" dirty="0" smtClean="0"/>
              <a:t>- </a:t>
            </a:r>
            <a:r>
              <a:rPr lang="en-US" sz="1600" dirty="0" err="1" smtClean="0"/>
              <a:t>concluzii</a:t>
            </a:r>
            <a:r>
              <a:rPr lang="en-US" sz="1600" dirty="0" smtClean="0"/>
              <a:t> de </a:t>
            </a:r>
            <a:r>
              <a:rPr lang="en-US" sz="1600" dirty="0" err="1" smtClean="0"/>
              <a:t>certitudine</a:t>
            </a:r>
            <a:r>
              <a:rPr lang="en-US" sz="1600" dirty="0" smtClean="0"/>
              <a:t>; </a:t>
            </a:r>
            <a:endParaRPr lang="ru-RU" sz="1600" dirty="0" smtClean="0"/>
          </a:p>
          <a:p>
            <a:r>
              <a:rPr lang="en-US" sz="1600" dirty="0" smtClean="0"/>
              <a:t>- </a:t>
            </a:r>
            <a:r>
              <a:rPr lang="en-US" sz="1600" dirty="0" err="1" smtClean="0"/>
              <a:t>concluzii</a:t>
            </a:r>
            <a:r>
              <a:rPr lang="en-US" sz="1600" dirty="0" smtClean="0"/>
              <a:t> de </a:t>
            </a:r>
            <a:r>
              <a:rPr lang="en-US" sz="1600" dirty="0" err="1" smtClean="0"/>
              <a:t>probabilitate</a:t>
            </a:r>
            <a:r>
              <a:rPr lang="en-US" sz="1600" dirty="0" smtClean="0"/>
              <a:t>; </a:t>
            </a:r>
            <a:endParaRPr lang="ru-RU" sz="1600" dirty="0" smtClean="0"/>
          </a:p>
          <a:p>
            <a:r>
              <a:rPr lang="en-US" sz="1600" dirty="0" smtClean="0"/>
              <a:t>- </a:t>
            </a:r>
            <a:r>
              <a:rPr lang="en-US" sz="1600" dirty="0" err="1" smtClean="0"/>
              <a:t>concluzii</a:t>
            </a:r>
            <a:r>
              <a:rPr lang="en-US" sz="1600" dirty="0" smtClean="0"/>
              <a:t> de </a:t>
            </a:r>
            <a:r>
              <a:rPr lang="en-US" sz="1600" dirty="0" err="1" smtClean="0"/>
              <a:t>imposibilitate</a:t>
            </a:r>
            <a:r>
              <a:rPr lang="en-US" sz="1600" dirty="0" smtClean="0"/>
              <a:t>.</a:t>
            </a:r>
            <a:endParaRPr lang="ru-RU" sz="1600" dirty="0" smtClean="0"/>
          </a:p>
          <a:p>
            <a:r>
              <a:rPr lang="en-US" sz="1600" dirty="0" smtClean="0"/>
              <a:t> </a:t>
            </a:r>
            <a:r>
              <a:rPr lang="ro-RO" sz="1600" dirty="0" smtClean="0"/>
              <a:t>     </a:t>
            </a:r>
            <a:r>
              <a:rPr lang="en-US" sz="1600" i="1" dirty="0" smtClean="0"/>
              <a:t> </a:t>
            </a:r>
            <a:r>
              <a:rPr lang="en-US" sz="1600" b="1" i="1" dirty="0" err="1" smtClean="0"/>
              <a:t>Concluziile</a:t>
            </a:r>
            <a:r>
              <a:rPr lang="en-US" sz="1600" b="1" i="1" dirty="0" smtClean="0"/>
              <a:t> </a:t>
            </a:r>
            <a:r>
              <a:rPr lang="en-US" sz="1600" b="1" i="1" dirty="0" err="1" smtClean="0"/>
              <a:t>categorice</a:t>
            </a:r>
            <a:r>
              <a:rPr lang="en-US" sz="1600" b="1" i="1" dirty="0" smtClean="0"/>
              <a:t> </a:t>
            </a:r>
            <a:r>
              <a:rPr lang="en-US" sz="1600" b="1" i="1" dirty="0" err="1" smtClean="0"/>
              <a:t>pozitive</a:t>
            </a:r>
            <a:r>
              <a:rPr lang="en-US" sz="1600" i="1" dirty="0" smtClean="0"/>
              <a:t> </a:t>
            </a:r>
            <a:r>
              <a:rPr lang="en-US" sz="1600" dirty="0" err="1" smtClean="0"/>
              <a:t>confirmă</a:t>
            </a:r>
            <a:r>
              <a:rPr lang="en-US" sz="1600" dirty="0" smtClean="0"/>
              <a:t> </a:t>
            </a:r>
            <a:r>
              <a:rPr lang="en-US" sz="1600" dirty="0" err="1" smtClean="0"/>
              <a:t>identitatea</a:t>
            </a:r>
            <a:r>
              <a:rPr lang="en-US" sz="1600" dirty="0" smtClean="0"/>
              <a:t>, cum </a:t>
            </a:r>
            <a:r>
              <a:rPr lang="en-US" sz="1600" dirty="0" err="1" smtClean="0"/>
              <a:t>ar</a:t>
            </a:r>
            <a:r>
              <a:rPr lang="en-US" sz="1600" dirty="0" smtClean="0"/>
              <a:t> </a:t>
            </a:r>
            <a:r>
              <a:rPr lang="en-US" sz="1600" dirty="0" err="1" smtClean="0"/>
              <a:t>fi</a:t>
            </a:r>
            <a:r>
              <a:rPr lang="en-US" sz="1600" dirty="0" smtClean="0"/>
              <a:t>, de </a:t>
            </a:r>
            <a:r>
              <a:rPr lang="en-US" sz="1600" dirty="0" err="1" smtClean="0"/>
              <a:t>exemplu</a:t>
            </a:r>
            <a:r>
              <a:rPr lang="en-US" sz="1600" dirty="0" smtClean="0"/>
              <a:t>, </a:t>
            </a:r>
            <a:r>
              <a:rPr lang="en-US" sz="1600" i="1" dirty="0" smtClean="0"/>
              <a:t>«</a:t>
            </a:r>
            <a:r>
              <a:rPr lang="en-US" sz="1600" i="1" dirty="0" err="1" smtClean="0"/>
              <a:t>amprenta</a:t>
            </a:r>
            <a:r>
              <a:rPr lang="en-US" sz="1600" i="1" dirty="0" smtClean="0"/>
              <a:t> </a:t>
            </a:r>
            <a:r>
              <a:rPr lang="en-US" sz="1600" i="1" dirty="0" err="1" smtClean="0"/>
              <a:t>digitală</a:t>
            </a:r>
            <a:r>
              <a:rPr lang="en-US" sz="1600" i="1" dirty="0" smtClean="0"/>
              <a:t> </a:t>
            </a:r>
            <a:r>
              <a:rPr lang="en-US" sz="1600" i="1" dirty="0" err="1" smtClean="0"/>
              <a:t>descoperită</a:t>
            </a:r>
            <a:r>
              <a:rPr lang="en-US" sz="1600" i="1" dirty="0" smtClean="0"/>
              <a:t> la </a:t>
            </a:r>
            <a:r>
              <a:rPr lang="en-US" sz="1600" i="1" dirty="0" err="1" smtClean="0"/>
              <a:t>faţa</a:t>
            </a:r>
            <a:r>
              <a:rPr lang="en-US" sz="1600" i="1" dirty="0" smtClean="0"/>
              <a:t> </a:t>
            </a:r>
            <a:r>
              <a:rPr lang="en-US" sz="1600" i="1" dirty="0" err="1" smtClean="0"/>
              <a:t>locului</a:t>
            </a:r>
            <a:r>
              <a:rPr lang="en-US" sz="1600" i="1" dirty="0" smtClean="0"/>
              <a:t> a </a:t>
            </a:r>
            <a:r>
              <a:rPr lang="en-US" sz="1600" i="1" dirty="0" err="1" smtClean="0"/>
              <a:t>fost</a:t>
            </a:r>
            <a:r>
              <a:rPr lang="en-US" sz="1600" i="1" dirty="0" smtClean="0"/>
              <a:t> </a:t>
            </a:r>
            <a:r>
              <a:rPr lang="en-US" sz="1600" i="1" dirty="0" err="1" smtClean="0"/>
              <a:t>lăsată</a:t>
            </a:r>
            <a:r>
              <a:rPr lang="en-US" sz="1600" i="1" dirty="0" smtClean="0"/>
              <a:t> de </a:t>
            </a:r>
            <a:r>
              <a:rPr lang="en-US" sz="1600" i="1" dirty="0" err="1" smtClean="0"/>
              <a:t>degetul</a:t>
            </a:r>
            <a:r>
              <a:rPr lang="en-US" sz="1600" i="1" dirty="0" smtClean="0"/>
              <a:t> mare al </a:t>
            </a:r>
            <a:r>
              <a:rPr lang="en-US" sz="1600" i="1" dirty="0" err="1" smtClean="0"/>
              <a:t>mâinii</a:t>
            </a:r>
            <a:r>
              <a:rPr lang="en-US" sz="1600" i="1" dirty="0" smtClean="0"/>
              <a:t> </a:t>
            </a:r>
            <a:r>
              <a:rPr lang="en-US" sz="1600" i="1" dirty="0" err="1" smtClean="0"/>
              <a:t>drepte</a:t>
            </a:r>
            <a:r>
              <a:rPr lang="en-US" sz="1600" i="1" dirty="0" smtClean="0"/>
              <a:t> a </a:t>
            </a:r>
            <a:r>
              <a:rPr lang="en-US" sz="1600" i="1" dirty="0" err="1" smtClean="0"/>
              <a:t>numitului</a:t>
            </a:r>
            <a:r>
              <a:rPr lang="en-US" sz="1600" i="1" dirty="0" smtClean="0"/>
              <a:t> C». </a:t>
            </a:r>
            <a:endParaRPr lang="ro-RO" sz="1600" i="1" dirty="0" smtClean="0"/>
          </a:p>
          <a:p>
            <a:r>
              <a:rPr lang="ro-RO" sz="1600" b="1" i="1" dirty="0" smtClean="0"/>
              <a:t> </a:t>
            </a:r>
            <a:r>
              <a:rPr lang="ro-RO" sz="1600" b="1" i="1" dirty="0" smtClean="0"/>
              <a:t>     </a:t>
            </a:r>
            <a:r>
              <a:rPr lang="en-US" sz="1600" b="1" i="1" dirty="0" err="1" smtClean="0"/>
              <a:t>Concluziile</a:t>
            </a:r>
            <a:r>
              <a:rPr lang="en-US" sz="1600" b="1" i="1" dirty="0" smtClean="0"/>
              <a:t> </a:t>
            </a:r>
            <a:r>
              <a:rPr lang="en-US" sz="1600" b="1" i="1" dirty="0" err="1" smtClean="0"/>
              <a:t>categorice</a:t>
            </a:r>
            <a:r>
              <a:rPr lang="en-US" sz="1600" b="1" i="1" dirty="0" smtClean="0"/>
              <a:t> negative</a:t>
            </a:r>
            <a:r>
              <a:rPr lang="en-US" sz="1600" i="1" dirty="0" smtClean="0"/>
              <a:t> </a:t>
            </a:r>
            <a:r>
              <a:rPr lang="en-US" sz="1600" dirty="0" err="1" smtClean="0"/>
              <a:t>contestă</a:t>
            </a:r>
            <a:r>
              <a:rPr lang="en-US" sz="1600" dirty="0" smtClean="0"/>
              <a:t>, </a:t>
            </a:r>
            <a:r>
              <a:rPr lang="en-US" sz="1600" dirty="0" err="1" smtClean="0"/>
              <a:t>exclud</a:t>
            </a:r>
            <a:r>
              <a:rPr lang="en-US" sz="1600" dirty="0" smtClean="0"/>
              <a:t> </a:t>
            </a:r>
            <a:r>
              <a:rPr lang="en-US" sz="1600" dirty="0" err="1" smtClean="0"/>
              <a:t>identitatea</a:t>
            </a:r>
            <a:r>
              <a:rPr lang="en-US" sz="1600" dirty="0" smtClean="0"/>
              <a:t>. </a:t>
            </a:r>
            <a:r>
              <a:rPr lang="en-US" sz="1600" dirty="0" err="1" smtClean="0"/>
              <a:t>Ele</a:t>
            </a:r>
            <a:r>
              <a:rPr lang="en-US" sz="1600" dirty="0" smtClean="0"/>
              <a:t> pot </a:t>
            </a:r>
            <a:r>
              <a:rPr lang="en-US" sz="1600" dirty="0" err="1" smtClean="0"/>
              <a:t>fi</a:t>
            </a:r>
            <a:r>
              <a:rPr lang="en-US" sz="1600" dirty="0" smtClean="0"/>
              <a:t> formulate </a:t>
            </a:r>
            <a:r>
              <a:rPr lang="en-US" sz="1600" dirty="0" err="1" smtClean="0"/>
              <a:t>astfel</a:t>
            </a:r>
            <a:r>
              <a:rPr lang="en-US" sz="1600" dirty="0" smtClean="0"/>
              <a:t>: «</a:t>
            </a:r>
            <a:r>
              <a:rPr lang="en-US" sz="1600" dirty="0" err="1" smtClean="0"/>
              <a:t>amprenta</a:t>
            </a:r>
            <a:r>
              <a:rPr lang="en-US" sz="1600" dirty="0" smtClean="0"/>
              <a:t> </a:t>
            </a:r>
            <a:r>
              <a:rPr lang="en-US" sz="1600" dirty="0" err="1" smtClean="0"/>
              <a:t>digitală</a:t>
            </a:r>
            <a:r>
              <a:rPr lang="en-US" sz="1600" dirty="0" smtClean="0"/>
              <a:t> </a:t>
            </a:r>
            <a:r>
              <a:rPr lang="en-US" sz="1600" dirty="0" err="1" smtClean="0"/>
              <a:t>descoperită</a:t>
            </a:r>
            <a:r>
              <a:rPr lang="en-US" sz="1600" dirty="0" smtClean="0"/>
              <a:t> la </a:t>
            </a:r>
            <a:r>
              <a:rPr lang="en-US" sz="1600" dirty="0" err="1" smtClean="0"/>
              <a:t>faţa</a:t>
            </a:r>
            <a:r>
              <a:rPr lang="en-US" sz="1600" dirty="0" smtClean="0"/>
              <a:t> </a:t>
            </a:r>
            <a:r>
              <a:rPr lang="en-US" sz="1600" dirty="0" err="1" smtClean="0"/>
              <a:t>locului</a:t>
            </a:r>
            <a:r>
              <a:rPr lang="en-US" sz="1600" dirty="0" smtClean="0"/>
              <a:t> a </a:t>
            </a:r>
            <a:r>
              <a:rPr lang="en-US" sz="1600" dirty="0" err="1" smtClean="0"/>
              <a:t>fost</a:t>
            </a:r>
            <a:r>
              <a:rPr lang="en-US" sz="1600" dirty="0" smtClean="0"/>
              <a:t> </a:t>
            </a:r>
            <a:r>
              <a:rPr lang="en-US" sz="1600" dirty="0" err="1" smtClean="0"/>
              <a:t>lăsată</a:t>
            </a:r>
            <a:r>
              <a:rPr lang="en-US" sz="1600" dirty="0" smtClean="0"/>
              <a:t> nu de </a:t>
            </a:r>
            <a:r>
              <a:rPr lang="en-US" sz="1600" dirty="0" err="1" smtClean="0"/>
              <a:t>numitul</a:t>
            </a:r>
            <a:r>
              <a:rPr lang="en-US" sz="1600" dirty="0" smtClean="0"/>
              <a:t> C, </a:t>
            </a:r>
            <a:r>
              <a:rPr lang="en-US" sz="1600" dirty="0" err="1" smtClean="0"/>
              <a:t>ci</a:t>
            </a:r>
            <a:r>
              <a:rPr lang="en-US" sz="1600" dirty="0" smtClean="0"/>
              <a:t> de o </a:t>
            </a:r>
            <a:r>
              <a:rPr lang="en-US" sz="1600" dirty="0" err="1" smtClean="0"/>
              <a:t>altă</a:t>
            </a:r>
            <a:r>
              <a:rPr lang="en-US" sz="1600" dirty="0" smtClean="0"/>
              <a:t> </a:t>
            </a:r>
            <a:r>
              <a:rPr lang="en-US" sz="1600" dirty="0" err="1" smtClean="0"/>
              <a:t>persoană</a:t>
            </a:r>
            <a:r>
              <a:rPr lang="en-US" sz="1600" dirty="0" smtClean="0"/>
              <a:t>» </a:t>
            </a:r>
            <a:endParaRPr lang="ro-RO" sz="1600" dirty="0" smtClean="0"/>
          </a:p>
          <a:p>
            <a:r>
              <a:rPr lang="ro-RO" sz="1600" dirty="0" smtClean="0"/>
              <a:t> </a:t>
            </a:r>
            <a:r>
              <a:rPr lang="ro-RO" sz="1600" dirty="0" smtClean="0"/>
              <a:t>     </a:t>
            </a:r>
            <a:r>
              <a:rPr lang="en-US" sz="1600" dirty="0" err="1" smtClean="0"/>
              <a:t>În</a:t>
            </a:r>
            <a:r>
              <a:rPr lang="en-US" sz="1600" dirty="0" smtClean="0"/>
              <a:t> </a:t>
            </a:r>
            <a:r>
              <a:rPr lang="en-US" sz="1600" dirty="0" err="1" smtClean="0"/>
              <a:t>situaţia</a:t>
            </a:r>
            <a:r>
              <a:rPr lang="en-US" sz="1600" dirty="0" smtClean="0"/>
              <a:t> </a:t>
            </a:r>
            <a:r>
              <a:rPr lang="en-US" sz="1600" dirty="0" err="1" smtClean="0"/>
              <a:t>în</a:t>
            </a:r>
            <a:r>
              <a:rPr lang="en-US" sz="1600" dirty="0" smtClean="0"/>
              <a:t> care </a:t>
            </a:r>
            <a:r>
              <a:rPr lang="en-US" sz="1600" dirty="0" err="1" smtClean="0"/>
              <a:t>stabilirea</a:t>
            </a:r>
            <a:r>
              <a:rPr lang="en-US" sz="1600" dirty="0" smtClean="0"/>
              <a:t> </a:t>
            </a:r>
            <a:r>
              <a:rPr lang="en-US" sz="1600" dirty="0" err="1" smtClean="0"/>
              <a:t>sau</a:t>
            </a:r>
            <a:r>
              <a:rPr lang="en-US" sz="1600" dirty="0" smtClean="0"/>
              <a:t> </a:t>
            </a:r>
            <a:r>
              <a:rPr lang="en-US" sz="1600" dirty="0" err="1" smtClean="0"/>
              <a:t>neafirmarea</a:t>
            </a:r>
            <a:r>
              <a:rPr lang="en-US" sz="1600" dirty="0" smtClean="0"/>
              <a:t> </a:t>
            </a:r>
            <a:r>
              <a:rPr lang="en-US" sz="1600" dirty="0" err="1" smtClean="0"/>
              <a:t>identităţii</a:t>
            </a:r>
            <a:r>
              <a:rPr lang="en-US" sz="1600" dirty="0" smtClean="0"/>
              <a:t> </a:t>
            </a:r>
            <a:r>
              <a:rPr lang="en-US" sz="1600" dirty="0" err="1" smtClean="0"/>
              <a:t>este</a:t>
            </a:r>
            <a:r>
              <a:rPr lang="en-US" sz="1600" dirty="0" smtClean="0"/>
              <a:t> </a:t>
            </a:r>
            <a:r>
              <a:rPr lang="en-US" sz="1600" dirty="0" err="1" smtClean="0"/>
              <a:t>imposibilă</a:t>
            </a:r>
            <a:r>
              <a:rPr lang="en-US" sz="1600" dirty="0" smtClean="0"/>
              <a:t> din </a:t>
            </a:r>
            <a:r>
              <a:rPr lang="en-US" sz="1600" dirty="0" err="1" smtClean="0"/>
              <a:t>cauza</a:t>
            </a:r>
            <a:r>
              <a:rPr lang="en-US" sz="1600" dirty="0" smtClean="0"/>
              <a:t> </a:t>
            </a:r>
            <a:r>
              <a:rPr lang="en-US" sz="1600" dirty="0" err="1" smtClean="0"/>
              <a:t>informabilităţii</a:t>
            </a:r>
            <a:r>
              <a:rPr lang="en-US" sz="1600" dirty="0" smtClean="0"/>
              <a:t> </a:t>
            </a:r>
            <a:r>
              <a:rPr lang="en-US" sz="1600" dirty="0" err="1" smtClean="0"/>
              <a:t>scăzute</a:t>
            </a:r>
            <a:r>
              <a:rPr lang="en-US" sz="1600" dirty="0" smtClean="0"/>
              <a:t> a </a:t>
            </a:r>
            <a:r>
              <a:rPr lang="en-US" sz="1600" dirty="0" err="1" smtClean="0"/>
              <a:t>obiectelor</a:t>
            </a:r>
            <a:r>
              <a:rPr lang="en-US" sz="1600" dirty="0" smtClean="0"/>
              <a:t> </a:t>
            </a:r>
            <a:r>
              <a:rPr lang="en-US" sz="1600" dirty="0" err="1" smtClean="0"/>
              <a:t>identificatoare</a:t>
            </a:r>
            <a:r>
              <a:rPr lang="en-US" sz="1600" dirty="0" smtClean="0"/>
              <a:t>, </a:t>
            </a:r>
            <a:r>
              <a:rPr lang="en-US" sz="1600" dirty="0" err="1" smtClean="0"/>
              <a:t>precum</a:t>
            </a:r>
            <a:r>
              <a:rPr lang="en-US" sz="1600" dirty="0" smtClean="0"/>
              <a:t> </a:t>
            </a:r>
            <a:r>
              <a:rPr lang="en-US" sz="1600" dirty="0" err="1" smtClean="0"/>
              <a:t>şi</a:t>
            </a:r>
            <a:r>
              <a:rPr lang="en-US" sz="1600" dirty="0" smtClean="0"/>
              <a:t> din </a:t>
            </a:r>
            <a:r>
              <a:rPr lang="en-US" sz="1600" dirty="0" err="1" smtClean="0"/>
              <a:t>cauza</a:t>
            </a:r>
            <a:r>
              <a:rPr lang="en-US" sz="1600" dirty="0" smtClean="0"/>
              <a:t> </a:t>
            </a:r>
            <a:r>
              <a:rPr lang="en-US" sz="1600" dirty="0" err="1" smtClean="0"/>
              <a:t>inexistenţei</a:t>
            </a:r>
            <a:r>
              <a:rPr lang="en-US" sz="1600" dirty="0" smtClean="0"/>
              <a:t> </a:t>
            </a:r>
            <a:r>
              <a:rPr lang="en-US" sz="1600" dirty="0" err="1" smtClean="0"/>
              <a:t>metodelor</a:t>
            </a:r>
            <a:r>
              <a:rPr lang="en-US" sz="1600" dirty="0" smtClean="0"/>
              <a:t> </a:t>
            </a:r>
            <a:r>
              <a:rPr lang="en-US" sz="1600" dirty="0" err="1" smtClean="0"/>
              <a:t>ştiinţifice</a:t>
            </a:r>
            <a:r>
              <a:rPr lang="en-US" sz="1600" dirty="0" smtClean="0"/>
              <a:t> </a:t>
            </a:r>
            <a:r>
              <a:rPr lang="en-US" sz="1600" dirty="0" err="1" smtClean="0"/>
              <a:t>adecvate</a:t>
            </a:r>
            <a:r>
              <a:rPr lang="en-US" sz="1600" dirty="0" smtClean="0"/>
              <a:t>, </a:t>
            </a:r>
            <a:r>
              <a:rPr lang="en-US" sz="1600" dirty="0" err="1" smtClean="0"/>
              <a:t>expertul</a:t>
            </a:r>
            <a:r>
              <a:rPr lang="en-US" sz="1600" dirty="0" smtClean="0"/>
              <a:t> </a:t>
            </a:r>
            <a:r>
              <a:rPr lang="en-US" sz="1600" dirty="0" err="1" smtClean="0"/>
              <a:t>recurge</a:t>
            </a:r>
            <a:r>
              <a:rPr lang="en-US" sz="1600" dirty="0" smtClean="0"/>
              <a:t> la </a:t>
            </a:r>
            <a:r>
              <a:rPr lang="en-US" sz="1600" dirty="0" err="1" smtClean="0"/>
              <a:t>formularea</a:t>
            </a:r>
            <a:r>
              <a:rPr lang="en-US" sz="1600" dirty="0" smtClean="0"/>
              <a:t> </a:t>
            </a:r>
            <a:r>
              <a:rPr lang="en-US" sz="1600" b="1" i="1" dirty="0" err="1" smtClean="0"/>
              <a:t>concluziilor</a:t>
            </a:r>
            <a:r>
              <a:rPr lang="en-US" sz="1600" b="1" i="1" dirty="0" smtClean="0"/>
              <a:t> </a:t>
            </a:r>
            <a:r>
              <a:rPr lang="en-US" sz="1600" b="1" i="1" dirty="0" err="1" smtClean="0"/>
              <a:t>privind</a:t>
            </a:r>
            <a:r>
              <a:rPr lang="en-US" sz="1600" b="1" i="1" dirty="0" smtClean="0"/>
              <a:t> </a:t>
            </a:r>
            <a:r>
              <a:rPr lang="en-US" sz="1600" b="1" i="1" dirty="0" err="1" smtClean="0"/>
              <a:t>imposibilitatea</a:t>
            </a:r>
            <a:r>
              <a:rPr lang="en-US" sz="1600" i="1" dirty="0" smtClean="0"/>
              <a:t> </a:t>
            </a:r>
            <a:r>
              <a:rPr lang="en-US" sz="1600" dirty="0" err="1" smtClean="0"/>
              <a:t>elucidării</a:t>
            </a:r>
            <a:r>
              <a:rPr lang="en-US" sz="1600" dirty="0" smtClean="0"/>
              <a:t> </a:t>
            </a:r>
            <a:r>
              <a:rPr lang="en-US" sz="1600" dirty="0" err="1" smtClean="0"/>
              <a:t>problemei</a:t>
            </a:r>
            <a:r>
              <a:rPr lang="en-US" sz="1600" dirty="0" smtClean="0"/>
              <a:t> </a:t>
            </a:r>
            <a:r>
              <a:rPr lang="en-US" sz="1600" dirty="0" err="1" smtClean="0"/>
              <a:t>privind</a:t>
            </a:r>
            <a:r>
              <a:rPr lang="en-US" sz="1600" dirty="0" smtClean="0"/>
              <a:t> </a:t>
            </a:r>
            <a:r>
              <a:rPr lang="en-US" sz="1600" dirty="0" err="1" smtClean="0"/>
              <a:t>identitatea</a:t>
            </a:r>
            <a:r>
              <a:rPr lang="en-US" sz="1600" dirty="0" smtClean="0"/>
              <a:t>. </a:t>
            </a:r>
            <a:endParaRPr lang="ru-RU" sz="1600" dirty="0" smtClean="0"/>
          </a:p>
          <a:p>
            <a:r>
              <a:rPr lang="en-US" sz="1600" dirty="0" smtClean="0"/>
              <a:t>       </a:t>
            </a:r>
            <a:r>
              <a:rPr lang="en-US" sz="1600" dirty="0" err="1" smtClean="0"/>
              <a:t>Concluzia</a:t>
            </a:r>
            <a:r>
              <a:rPr lang="en-US" sz="1600" dirty="0" smtClean="0"/>
              <a:t> de </a:t>
            </a:r>
            <a:r>
              <a:rPr lang="en-US" sz="1600" dirty="0" err="1" smtClean="0"/>
              <a:t>imposibilitate</a:t>
            </a:r>
            <a:r>
              <a:rPr lang="en-US" sz="1600" dirty="0" smtClean="0"/>
              <a:t> a </a:t>
            </a:r>
            <a:r>
              <a:rPr lang="en-US" sz="1600" dirty="0" err="1" smtClean="0"/>
              <a:t>soluţionării</a:t>
            </a:r>
            <a:r>
              <a:rPr lang="en-US" sz="1600" dirty="0" smtClean="0"/>
              <a:t> </a:t>
            </a:r>
            <a:r>
              <a:rPr lang="en-US" sz="1600" dirty="0" err="1" smtClean="0"/>
              <a:t>problemei</a:t>
            </a:r>
            <a:r>
              <a:rPr lang="en-US" sz="1600" dirty="0" smtClean="0"/>
              <a:t> </a:t>
            </a:r>
            <a:r>
              <a:rPr lang="en-US" sz="1600" dirty="0" err="1" smtClean="0"/>
              <a:t>explică</a:t>
            </a:r>
            <a:r>
              <a:rPr lang="en-US" sz="1600" dirty="0" smtClean="0"/>
              <a:t> </a:t>
            </a:r>
            <a:r>
              <a:rPr lang="en-US" sz="1600" dirty="0" err="1" smtClean="0"/>
              <a:t>faptul</a:t>
            </a:r>
            <a:r>
              <a:rPr lang="en-US" sz="1600" dirty="0" smtClean="0"/>
              <a:t> </a:t>
            </a:r>
            <a:r>
              <a:rPr lang="en-US" sz="1600" dirty="0" err="1" smtClean="0"/>
              <a:t>că</a:t>
            </a:r>
            <a:r>
              <a:rPr lang="en-US" sz="1600" dirty="0" smtClean="0"/>
              <a:t> din </a:t>
            </a:r>
            <a:r>
              <a:rPr lang="en-US" sz="1600" dirty="0" err="1" smtClean="0"/>
              <a:t>diferite</a:t>
            </a:r>
            <a:r>
              <a:rPr lang="en-US" sz="1600" dirty="0" smtClean="0"/>
              <a:t> </a:t>
            </a:r>
            <a:r>
              <a:rPr lang="en-US" sz="1600" dirty="0" err="1" smtClean="0"/>
              <a:t>considerente</a:t>
            </a:r>
            <a:r>
              <a:rPr lang="en-US" sz="1600" dirty="0" smtClean="0"/>
              <a:t> nu se </a:t>
            </a:r>
            <a:r>
              <a:rPr lang="en-US" sz="1600" dirty="0" err="1" smtClean="0"/>
              <a:t>poate</a:t>
            </a:r>
            <a:r>
              <a:rPr lang="en-US" sz="1600" dirty="0" smtClean="0"/>
              <a:t> </a:t>
            </a:r>
            <a:r>
              <a:rPr lang="en-US" sz="1600" dirty="0" err="1" smtClean="0"/>
              <a:t>stabili</a:t>
            </a:r>
            <a:r>
              <a:rPr lang="en-US" sz="1600" dirty="0" smtClean="0"/>
              <a:t> </a:t>
            </a:r>
            <a:r>
              <a:rPr lang="en-US" sz="1600" dirty="0" err="1" smtClean="0"/>
              <a:t>identitatea</a:t>
            </a:r>
            <a:r>
              <a:rPr lang="en-US" sz="1600" dirty="0" smtClean="0"/>
              <a:t>. </a:t>
            </a:r>
            <a:r>
              <a:rPr lang="en-US" sz="1600" dirty="0" err="1" smtClean="0"/>
              <a:t>Atare</a:t>
            </a:r>
            <a:r>
              <a:rPr lang="en-US" sz="1600" dirty="0" smtClean="0"/>
              <a:t> </a:t>
            </a:r>
            <a:r>
              <a:rPr lang="en-US" sz="1600" dirty="0" err="1" smtClean="0"/>
              <a:t>concluzie</a:t>
            </a:r>
            <a:r>
              <a:rPr lang="en-US" sz="1600" dirty="0" smtClean="0"/>
              <a:t> nu </a:t>
            </a:r>
            <a:r>
              <a:rPr lang="en-US" sz="1600" dirty="0" err="1" smtClean="0"/>
              <a:t>trebuie</a:t>
            </a:r>
            <a:r>
              <a:rPr lang="en-US" sz="1600" dirty="0" smtClean="0"/>
              <a:t> </a:t>
            </a:r>
            <a:r>
              <a:rPr lang="en-US" sz="1600" dirty="0" err="1" smtClean="0"/>
              <a:t>confundată</a:t>
            </a:r>
            <a:r>
              <a:rPr lang="en-US" sz="1600" dirty="0" smtClean="0"/>
              <a:t> cu </a:t>
            </a:r>
            <a:r>
              <a:rPr lang="en-US" sz="1600" dirty="0" err="1" smtClean="0"/>
              <a:t>cea</a:t>
            </a:r>
            <a:r>
              <a:rPr lang="en-US" sz="1600" dirty="0" smtClean="0"/>
              <a:t> </a:t>
            </a:r>
            <a:r>
              <a:rPr lang="en-US" sz="1600" dirty="0" err="1" smtClean="0"/>
              <a:t>categorică</a:t>
            </a:r>
            <a:r>
              <a:rPr lang="en-US" sz="1600" dirty="0" smtClean="0"/>
              <a:t> </a:t>
            </a:r>
            <a:r>
              <a:rPr lang="en-US" sz="1600" dirty="0" err="1" smtClean="0"/>
              <a:t>negativă</a:t>
            </a:r>
            <a:r>
              <a:rPr lang="en-US" sz="1600" dirty="0" smtClean="0"/>
              <a:t>, </a:t>
            </a:r>
            <a:r>
              <a:rPr lang="en-US" sz="1600" dirty="0" err="1" smtClean="0"/>
              <a:t>prin</a:t>
            </a:r>
            <a:r>
              <a:rPr lang="en-US" sz="1600" dirty="0" smtClean="0"/>
              <a:t> care </a:t>
            </a:r>
            <a:r>
              <a:rPr lang="en-US" sz="1600" dirty="0" err="1" smtClean="0"/>
              <a:t>identitatea</a:t>
            </a:r>
            <a:r>
              <a:rPr lang="en-US" sz="1600" dirty="0" smtClean="0"/>
              <a:t> se exclude. </a:t>
            </a:r>
            <a:endParaRPr lang="ru-RU" sz="1600" dirty="0" smtClean="0"/>
          </a:p>
          <a:p>
            <a:r>
              <a:rPr lang="en-US" sz="1600" dirty="0" err="1" smtClean="0"/>
              <a:t>Vizavi</a:t>
            </a:r>
            <a:r>
              <a:rPr lang="en-US" sz="1600" dirty="0" smtClean="0"/>
              <a:t> de </a:t>
            </a:r>
            <a:r>
              <a:rPr lang="en-US" sz="1600" dirty="0" err="1" smtClean="0"/>
              <a:t>concluziile</a:t>
            </a:r>
            <a:r>
              <a:rPr lang="en-US" sz="1600" dirty="0" smtClean="0"/>
              <a:t> </a:t>
            </a:r>
            <a:r>
              <a:rPr lang="en-US" sz="1600" dirty="0" err="1" smtClean="0"/>
              <a:t>categorice</a:t>
            </a:r>
            <a:r>
              <a:rPr lang="en-US" sz="1600" dirty="0" smtClean="0"/>
              <a:t> </a:t>
            </a:r>
            <a:r>
              <a:rPr lang="en-US" sz="1600" dirty="0" err="1" smtClean="0"/>
              <a:t>pozitive</a:t>
            </a:r>
            <a:r>
              <a:rPr lang="en-US" sz="1600" dirty="0" smtClean="0"/>
              <a:t>, negative </a:t>
            </a:r>
            <a:r>
              <a:rPr lang="en-US" sz="1600" dirty="0" err="1" smtClean="0"/>
              <a:t>şi</a:t>
            </a:r>
            <a:r>
              <a:rPr lang="en-US" sz="1600" dirty="0" smtClean="0"/>
              <a:t> de </a:t>
            </a:r>
            <a:r>
              <a:rPr lang="en-US" sz="1600" dirty="0" err="1" smtClean="0"/>
              <a:t>imposibilitate</a:t>
            </a:r>
            <a:r>
              <a:rPr lang="en-US" sz="1600" dirty="0" smtClean="0"/>
              <a:t>, </a:t>
            </a:r>
            <a:r>
              <a:rPr lang="en-US" sz="1600" dirty="0" err="1" smtClean="0"/>
              <a:t>în</a:t>
            </a:r>
            <a:r>
              <a:rPr lang="en-US" sz="1600" dirty="0" smtClean="0"/>
              <a:t> </a:t>
            </a:r>
            <a:r>
              <a:rPr lang="en-US" sz="1600" dirty="0" err="1" smtClean="0"/>
              <a:t>literatura</a:t>
            </a:r>
            <a:r>
              <a:rPr lang="en-US" sz="1600" dirty="0" smtClean="0"/>
              <a:t> de </a:t>
            </a:r>
            <a:r>
              <a:rPr lang="en-US" sz="1600" dirty="0" err="1" smtClean="0"/>
              <a:t>specialitate</a:t>
            </a:r>
            <a:r>
              <a:rPr lang="en-US" sz="1600" dirty="0" smtClean="0"/>
              <a:t> </a:t>
            </a:r>
            <a:r>
              <a:rPr lang="en-US" sz="1600" dirty="0" err="1" smtClean="0"/>
              <a:t>sunt</a:t>
            </a:r>
            <a:r>
              <a:rPr lang="en-US" sz="1600" dirty="0" smtClean="0"/>
              <a:t> propagate </a:t>
            </a:r>
            <a:r>
              <a:rPr lang="en-US" sz="1600" dirty="0" err="1" smtClean="0"/>
              <a:t>amplu</a:t>
            </a:r>
            <a:r>
              <a:rPr lang="en-US" sz="1600" dirty="0" smtClean="0"/>
              <a:t> </a:t>
            </a:r>
            <a:r>
              <a:rPr lang="en-US" sz="1600" dirty="0" err="1" smtClean="0"/>
              <a:t>şi</a:t>
            </a:r>
            <a:r>
              <a:rPr lang="en-US" sz="1600" dirty="0" smtClean="0"/>
              <a:t> </a:t>
            </a:r>
            <a:r>
              <a:rPr lang="en-US" sz="1600" i="1" dirty="0" err="1" smtClean="0"/>
              <a:t>concluziile</a:t>
            </a:r>
            <a:r>
              <a:rPr lang="en-US" sz="1600" i="1" dirty="0" smtClean="0"/>
              <a:t> </a:t>
            </a:r>
            <a:r>
              <a:rPr lang="en-US" sz="1600" i="1" dirty="0" err="1" smtClean="0"/>
              <a:t>probabile</a:t>
            </a:r>
            <a:r>
              <a:rPr lang="en-US" sz="1600" i="1" dirty="0" smtClean="0"/>
              <a:t> </a:t>
            </a:r>
            <a:r>
              <a:rPr lang="en-US" sz="1600" dirty="0" err="1" smtClean="0"/>
              <a:t>sau</a:t>
            </a:r>
            <a:r>
              <a:rPr lang="en-US" sz="1600" dirty="0" smtClean="0"/>
              <a:t> </a:t>
            </a:r>
            <a:r>
              <a:rPr lang="en-US" sz="1600" i="1" dirty="0" smtClean="0"/>
              <a:t>de </a:t>
            </a:r>
            <a:r>
              <a:rPr lang="en-US" sz="1600" i="1" dirty="0" err="1" smtClean="0"/>
              <a:t>probabilitat.e</a:t>
            </a:r>
            <a:r>
              <a:rPr lang="en-US" sz="1600" i="1" dirty="0" smtClean="0"/>
              <a:t>.</a:t>
            </a:r>
            <a:endParaRPr lang="ru-RU" sz="1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42918"/>
            <a:ext cx="8229600" cy="785818"/>
          </a:xfrm>
        </p:spPr>
        <p:txBody>
          <a:bodyPr>
            <a:normAutofit fontScale="90000"/>
          </a:bodyPr>
          <a:lstStyle/>
          <a:p>
            <a:r>
              <a:rPr lang="ro-RO" sz="3200" i="1" dirty="0" smtClean="0"/>
              <a:t>2.4.</a:t>
            </a:r>
            <a:r>
              <a:rPr lang="it-IT" sz="3200" i="1" dirty="0" smtClean="0"/>
              <a:t>Noţiunea </a:t>
            </a:r>
            <a:r>
              <a:rPr lang="it-IT" sz="3200" i="1" dirty="0" smtClean="0"/>
              <a:t>şi sarcinile diagnosticii criminalistice</a:t>
            </a:r>
            <a:endParaRPr lang="ru-RU" sz="3200" dirty="0"/>
          </a:p>
        </p:txBody>
      </p:sp>
      <p:sp>
        <p:nvSpPr>
          <p:cNvPr id="3" name="Содержимое 2"/>
          <p:cNvSpPr>
            <a:spLocks noGrp="1"/>
          </p:cNvSpPr>
          <p:nvPr>
            <p:ph idx="1"/>
          </p:nvPr>
        </p:nvSpPr>
        <p:spPr>
          <a:xfrm>
            <a:off x="457200" y="1500174"/>
            <a:ext cx="8229600" cy="5074362"/>
          </a:xfrm>
        </p:spPr>
        <p:txBody>
          <a:bodyPr>
            <a:normAutofit fontScale="55000" lnSpcReduction="20000"/>
          </a:bodyPr>
          <a:lstStyle/>
          <a:p>
            <a:r>
              <a:rPr lang="vi-VN" dirty="0" smtClean="0"/>
              <a:t>Diagnostica criminalistică reprezintă o teorie a criminalisticii, individuală, obiectul de studiu al  căreia este cunoaşterea evoluţiei, schimbărilor petrecute în rezultatul comiterii unei infracţiuni, cauzele şi condiţiile care au favorizat aceste modificări, pe baza studierii proprietăţilor şi stării interacţionării obiectelor în scopul stabilirii mecanismului tabloului infracţional în întregime sau pe fragmente.</a:t>
            </a:r>
            <a:br>
              <a:rPr lang="vi-VN" dirty="0" smtClean="0"/>
            </a:br>
            <a:r>
              <a:rPr lang="vi-VN" dirty="0" smtClean="0"/>
              <a:t>În procesul de descoperire şi cercetare a infracţiunilor un mare sprijin în stabilirea adevărului îl prezintă aşa numitele examinări diagnosticatoare. Acestea se realizează pentru a obţine date necesare desfăşurării unor activităţi operative de investigaţii, expertize şi efectuării altor acţiuni procesuale.</a:t>
            </a:r>
            <a:br>
              <a:rPr lang="vi-VN" dirty="0" smtClean="0"/>
            </a:br>
            <a:r>
              <a:rPr lang="vi-VN" dirty="0" smtClean="0"/>
              <a:t>Examinările diagnosticatoare ajută la determinarea unor însuşiri şi stări ale obiectelor, aflarea cauzelor unor fenomene, interpretarea dinamicii evenimentelor etc.</a:t>
            </a:r>
            <a:br>
              <a:rPr lang="vi-VN" dirty="0" smtClean="0"/>
            </a:br>
            <a:r>
              <a:rPr lang="vi-VN" dirty="0" smtClean="0"/>
              <a:t>Astfel, după urmele de picioare este posibil de identificat nu numai factorul creator, dar se poate de judecat şi despre direcţia de mişcare a autorului, viteza aproximativă, dacă a purtat unele greutăţi sau dacă a operat în întuneric. După urmele de spargere se determină deprinderile infracţionale, forţa fizică, înălţimea făptuitorului, timpul consumat la comiterea efracţiei ş.a. Examinările diagnosticatoare pot fi divizate în trei grupe, în cadrul carora pot fi soluţionate urmatoarele sarcini:</a:t>
            </a:r>
            <a:br>
              <a:rPr lang="vi-VN" dirty="0" smtClean="0"/>
            </a:br>
            <a:r>
              <a:rPr lang="vi-VN" dirty="0" smtClean="0"/>
              <a:t>I.    Determinarea calităţilor şi stării obiectelor prin cercetarea lor nemijlocită (de exemplu, dacă arma de foc este sau nu în stare bună de funcţionare, dacă plumbul este sau nu violat ş.a.).</a:t>
            </a:r>
            <a:br>
              <a:rPr lang="vi-VN" dirty="0" smtClean="0"/>
            </a:br>
            <a:r>
              <a:rPr lang="vi-VN" dirty="0" smtClean="0"/>
              <a:t>II.    Stabilirea însuşirilor şi stării obiectelor după urmele lăsate de acestea (de ex.particularităţile mersului unei persoane după cărarea de paşi).</a:t>
            </a:r>
            <a:br>
              <a:rPr lang="vi-VN" dirty="0" smtClean="0"/>
            </a:br>
            <a:r>
              <a:rPr lang="vi-VN" dirty="0" smtClean="0"/>
              <a:t>III.    Constatarea legăturilor cauzale între unele acţiuni şi consecinţele acestora prin analiza integrală a urmelor şi stărilor de fapt din scena infracţiunii (spre ex. după forma, dimensiunile şi numărul petelor de sînge se determină locul unde victimei i s-au cauzat leziuni mortale, unde şi cum a fost mutat cadavrul, dacă a fost schimbată poziţia lui etc.).</a:t>
            </a:r>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500050"/>
          </a:xfrm>
        </p:spPr>
        <p:txBody>
          <a:bodyPr>
            <a:normAutofit fontScale="90000"/>
          </a:bodyPr>
          <a:lstStyle/>
          <a:p>
            <a:r>
              <a:rPr lang="ro-RO" b="1" cap="all" dirty="0" smtClean="0"/>
              <a:t>Întrebări pentru autoevaluare:</a:t>
            </a:r>
            <a:r>
              <a:rPr lang="ru-RU" dirty="0" smtClean="0"/>
              <a:t/>
            </a:r>
            <a:br>
              <a:rPr lang="ru-RU" dirty="0" smtClean="0"/>
            </a:br>
            <a:endParaRPr lang="ru-RU" dirty="0"/>
          </a:p>
        </p:txBody>
      </p:sp>
      <p:sp>
        <p:nvSpPr>
          <p:cNvPr id="3" name="Содержимое 2"/>
          <p:cNvSpPr>
            <a:spLocks noGrp="1"/>
          </p:cNvSpPr>
          <p:nvPr>
            <p:ph idx="1"/>
          </p:nvPr>
        </p:nvSpPr>
        <p:spPr>
          <a:xfrm>
            <a:off x="457200" y="1643050"/>
            <a:ext cx="8229600" cy="4931486"/>
          </a:xfrm>
        </p:spPr>
        <p:txBody>
          <a:bodyPr>
            <a:normAutofit fontScale="92500" lnSpcReduction="10000"/>
          </a:bodyPr>
          <a:lstStyle/>
          <a:p>
            <a:r>
              <a:rPr lang="ro-RO" b="1" cap="all" dirty="0" smtClean="0"/>
              <a:t>1</a:t>
            </a:r>
            <a:r>
              <a:rPr lang="ro-RO" dirty="0" smtClean="0"/>
              <a:t>. Formulați noțiunea de identificare criminalistică și argumentați specificul ei.</a:t>
            </a:r>
            <a:endParaRPr lang="ru-RU" dirty="0" smtClean="0"/>
          </a:p>
          <a:p>
            <a:r>
              <a:rPr lang="ro-RO" b="1" dirty="0" smtClean="0"/>
              <a:t>2.</a:t>
            </a:r>
            <a:r>
              <a:rPr lang="ro-RO" dirty="0" smtClean="0"/>
              <a:t> Care sunt premisele identificării criminalistice?</a:t>
            </a:r>
            <a:endParaRPr lang="ru-RU" dirty="0" smtClean="0"/>
          </a:p>
          <a:p>
            <a:r>
              <a:rPr lang="ro-RO" b="1" dirty="0" smtClean="0"/>
              <a:t>3</a:t>
            </a:r>
            <a:r>
              <a:rPr lang="ro-RO" dirty="0" smtClean="0"/>
              <a:t>. Cum pot fi clasificate obiectele identificării criminalistice?</a:t>
            </a:r>
            <a:endParaRPr lang="ru-RU" dirty="0" smtClean="0"/>
          </a:p>
          <a:p>
            <a:r>
              <a:rPr lang="ro-RO" b="1" dirty="0" smtClean="0"/>
              <a:t>4</a:t>
            </a:r>
            <a:r>
              <a:rPr lang="ro-RO" dirty="0" smtClean="0"/>
              <a:t>. Cum trebuie de înțeles caracteristicile identificatoare ale obiectelor?</a:t>
            </a:r>
            <a:endParaRPr lang="ru-RU" dirty="0" smtClean="0"/>
          </a:p>
          <a:p>
            <a:r>
              <a:rPr lang="ro-RO" b="1" dirty="0" smtClean="0"/>
              <a:t>5</a:t>
            </a:r>
            <a:r>
              <a:rPr lang="ro-RO" dirty="0" smtClean="0"/>
              <a:t>. Care sunt stadiile și etapele procesului de identificare criminalistică?</a:t>
            </a:r>
            <a:endParaRPr lang="ru-RU" dirty="0" smtClean="0"/>
          </a:p>
          <a:p>
            <a:r>
              <a:rPr lang="ro-RO" b="1" dirty="0" smtClean="0"/>
              <a:t>6</a:t>
            </a:r>
            <a:r>
              <a:rPr lang="ro-RO" dirty="0" smtClean="0"/>
              <a:t>. Dați noțiunea și clasificați sarcinile diagnosticării criminalistice.</a:t>
            </a:r>
            <a:endParaRPr lang="ru-RU" dirty="0" smtClean="0"/>
          </a:p>
          <a:p>
            <a:r>
              <a:rPr lang="ro-RO" dirty="0" smtClean="0"/>
              <a:t> </a:t>
            </a:r>
            <a:endParaRPr lang="ru-RU" dirty="0" smtClean="0"/>
          </a:p>
          <a:p>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14356"/>
            <a:ext cx="8229600" cy="928694"/>
          </a:xfrm>
        </p:spPr>
        <p:txBody>
          <a:bodyPr>
            <a:normAutofit fontScale="90000"/>
          </a:bodyPr>
          <a:lstStyle/>
          <a:p>
            <a:r>
              <a:rPr lang="ru-RU" dirty="0" smtClean="0"/>
              <a:t>L I T E R A T U R A</a:t>
            </a:r>
            <a:br>
              <a:rPr lang="ru-RU" dirty="0" smtClean="0"/>
            </a:br>
            <a:endParaRPr lang="ru-RU" dirty="0"/>
          </a:p>
        </p:txBody>
      </p:sp>
      <p:sp>
        <p:nvSpPr>
          <p:cNvPr id="3" name="Содержимое 2"/>
          <p:cNvSpPr>
            <a:spLocks noGrp="1"/>
          </p:cNvSpPr>
          <p:nvPr>
            <p:ph idx="1"/>
          </p:nvPr>
        </p:nvSpPr>
        <p:spPr>
          <a:xfrm>
            <a:off x="457200" y="1285860"/>
            <a:ext cx="8229600" cy="5288676"/>
          </a:xfrm>
        </p:spPr>
        <p:txBody>
          <a:bodyPr>
            <a:normAutofit fontScale="77500" lnSpcReduction="20000"/>
          </a:bodyPr>
          <a:lstStyle/>
          <a:p>
            <a:r>
              <a:rPr lang="ru-RU" b="1" dirty="0" smtClean="0"/>
              <a:t>Белкин </a:t>
            </a:r>
            <a:r>
              <a:rPr lang="ru-RU" b="1" dirty="0" smtClean="0"/>
              <a:t>Р.С.</a:t>
            </a:r>
            <a:r>
              <a:rPr lang="ru-RU" dirty="0" smtClean="0"/>
              <a:t> Курс криминалистики: </a:t>
            </a:r>
            <a:r>
              <a:rPr lang="ru-RU" dirty="0" err="1" smtClean="0"/>
              <a:t>Учеб.пособие</a:t>
            </a:r>
            <a:r>
              <a:rPr lang="ru-RU" dirty="0" smtClean="0"/>
              <a:t> для вузов. 3-е изд., дополненное. – М.: ЮНИТИ-ДАНА, Закон и право, 2001, с.414-444.; </a:t>
            </a:r>
            <a:r>
              <a:rPr lang="ru-RU" b="1" dirty="0" smtClean="0"/>
              <a:t>2. </a:t>
            </a:r>
            <a:r>
              <a:rPr lang="ru-RU" b="1" dirty="0" err="1" smtClean="0"/>
              <a:t>Колдин</a:t>
            </a:r>
            <a:r>
              <a:rPr lang="ru-RU" b="1" dirty="0" smtClean="0"/>
              <a:t> В.Я.</a:t>
            </a:r>
            <a:r>
              <a:rPr lang="ru-RU" dirty="0" smtClean="0"/>
              <a:t> Идентификация при расследовании преступлений. М., 1978; </a:t>
            </a:r>
            <a:r>
              <a:rPr lang="ru-RU" b="1" dirty="0" smtClean="0"/>
              <a:t>3. </a:t>
            </a:r>
            <a:r>
              <a:rPr lang="ru-RU" b="1" dirty="0" err="1" smtClean="0"/>
              <a:t>Колмаков</a:t>
            </a:r>
            <a:r>
              <a:rPr lang="ru-RU" b="1" dirty="0" smtClean="0"/>
              <a:t> В.П.</a:t>
            </a:r>
            <a:r>
              <a:rPr lang="ru-RU" dirty="0" smtClean="0"/>
              <a:t> Идентификационные действия следователя. М., 1977 Гл.1; </a:t>
            </a:r>
            <a:r>
              <a:rPr lang="ru-RU" b="1" dirty="0" smtClean="0"/>
              <a:t>4. </a:t>
            </a:r>
            <a:r>
              <a:rPr lang="ru-RU" b="1" dirty="0" err="1" smtClean="0"/>
              <a:t>Корухов</a:t>
            </a:r>
            <a:r>
              <a:rPr lang="ru-RU" b="1" dirty="0" smtClean="0"/>
              <a:t> Ю.Г.</a:t>
            </a:r>
            <a:r>
              <a:rPr lang="ru-RU" dirty="0" smtClean="0"/>
              <a:t> Криминалистическая диагностика при расследовании преступлений. М., 2000; </a:t>
            </a:r>
            <a:r>
              <a:rPr lang="ru-RU" b="1" dirty="0" smtClean="0"/>
              <a:t>5. 7. </a:t>
            </a:r>
            <a:r>
              <a:rPr lang="ru-RU" b="1" dirty="0" err="1" smtClean="0"/>
              <a:t>Lucian</a:t>
            </a:r>
            <a:r>
              <a:rPr lang="ru-RU" b="1" dirty="0" smtClean="0"/>
              <a:t> </a:t>
            </a:r>
            <a:r>
              <a:rPr lang="ru-RU" b="1" dirty="0" err="1" smtClean="0"/>
              <a:t>Ionescu</a:t>
            </a:r>
            <a:r>
              <a:rPr lang="ru-RU" b="1" dirty="0" smtClean="0"/>
              <a:t>, </a:t>
            </a:r>
            <a:r>
              <a:rPr lang="ru-RU" b="1" dirty="0" err="1" smtClean="0"/>
              <a:t>Dumitru</a:t>
            </a:r>
            <a:r>
              <a:rPr lang="ru-RU" b="1" dirty="0" smtClean="0"/>
              <a:t> </a:t>
            </a:r>
            <a:r>
              <a:rPr lang="ru-RU" b="1" dirty="0" err="1" smtClean="0"/>
              <a:t>Sandu</a:t>
            </a:r>
            <a:r>
              <a:rPr lang="ru-RU" b="1" dirty="0" smtClean="0"/>
              <a:t>.</a:t>
            </a:r>
            <a:r>
              <a:rPr lang="ru-RU" dirty="0" smtClean="0"/>
              <a:t> </a:t>
            </a:r>
            <a:r>
              <a:rPr lang="ru-RU" dirty="0" err="1" smtClean="0"/>
              <a:t>Identificarea</a:t>
            </a:r>
            <a:r>
              <a:rPr lang="ru-RU" dirty="0" smtClean="0"/>
              <a:t> </a:t>
            </a:r>
            <a:r>
              <a:rPr lang="ru-RU" dirty="0" err="1" smtClean="0"/>
              <a:t>criminalistică</a:t>
            </a:r>
            <a:r>
              <a:rPr lang="ru-RU" dirty="0" smtClean="0"/>
              <a:t>. </a:t>
            </a:r>
            <a:r>
              <a:rPr lang="ru-RU" dirty="0" err="1" smtClean="0"/>
              <a:t>Bucureşti</a:t>
            </a:r>
            <a:r>
              <a:rPr lang="ru-RU" dirty="0" smtClean="0"/>
              <a:t>, 1990; </a:t>
            </a:r>
            <a:r>
              <a:rPr lang="ru-RU" b="1" dirty="0" smtClean="0"/>
              <a:t>8. Лузгин И.М.</a:t>
            </a:r>
            <a:r>
              <a:rPr lang="ru-RU" dirty="0" smtClean="0"/>
              <a:t> Расследование как процесс познания. М., 1969; </a:t>
            </a:r>
            <a:r>
              <a:rPr lang="ru-RU" b="1" dirty="0" smtClean="0"/>
              <a:t>9. Потапов С.М.</a:t>
            </a:r>
            <a:r>
              <a:rPr lang="ru-RU" dirty="0" smtClean="0"/>
              <a:t> Принципы криминалистической идентификации // </a:t>
            </a:r>
            <a:r>
              <a:rPr lang="ru-RU" dirty="0" err="1" smtClean="0"/>
              <a:t>Сов.государство</a:t>
            </a:r>
            <a:r>
              <a:rPr lang="ru-RU" dirty="0" smtClean="0"/>
              <a:t> и право. 1940, №1; </a:t>
            </a:r>
            <a:r>
              <a:rPr lang="ru-RU" b="1" dirty="0" smtClean="0"/>
              <a:t>10. </a:t>
            </a:r>
            <a:r>
              <a:rPr lang="ru-RU" b="1" dirty="0" err="1" smtClean="0"/>
              <a:t>Сегай</a:t>
            </a:r>
            <a:r>
              <a:rPr lang="ru-RU" b="1" dirty="0" smtClean="0"/>
              <a:t> М.Я.</a:t>
            </a:r>
            <a:r>
              <a:rPr lang="ru-RU" dirty="0" smtClean="0"/>
              <a:t> Методология судебной идентификации. Киев, 1970</a:t>
            </a:r>
            <a:r>
              <a:rPr lang="ru-RU" dirty="0" smtClean="0"/>
              <a:t>.</a:t>
            </a:r>
            <a:r>
              <a:rPr lang="ro-RO" dirty="0" smtClean="0"/>
              <a:t> </a:t>
            </a:r>
            <a:r>
              <a:rPr lang="ro-RO" b="1" dirty="0" smtClean="0"/>
              <a:t>11. S.DORAȘ </a:t>
            </a:r>
            <a:r>
              <a:rPr lang="ro-RO" dirty="0" smtClean="0"/>
              <a:t>”Criminalistica” Chișinău,2011; 12. </a:t>
            </a:r>
            <a:r>
              <a:rPr lang="ro-RO" b="1" dirty="0" smtClean="0"/>
              <a:t>Gh.GOLUBENCO „Criminalistica</a:t>
            </a:r>
            <a:r>
              <a:rPr lang="ro-RO" dirty="0" smtClean="0"/>
              <a:t>”.... 13.</a:t>
            </a:r>
            <a:r>
              <a:rPr lang="ro-RO" b="1" dirty="0" smtClean="0"/>
              <a:t>M.GHEORGHIȚĂ </a:t>
            </a:r>
            <a:r>
              <a:rPr lang="ro-RO" dirty="0" smtClean="0"/>
              <a:t>„Tratat de criminalistică” Chișinău, 2017.</a:t>
            </a:r>
            <a:endParaRPr lang="ru-RU" dirty="0" smtClean="0"/>
          </a:p>
          <a:p>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o-RO" dirty="0" smtClean="0"/>
              <a:t>        Mulțumim pentru atenție!</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42918"/>
            <a:ext cx="8229600" cy="1000132"/>
          </a:xfrm>
        </p:spPr>
        <p:txBody>
          <a:bodyPr/>
          <a:lstStyle/>
          <a:p>
            <a:r>
              <a:rPr lang="en-US" b="1" dirty="0" smtClean="0"/>
              <a:t>IDENTIFIC</a:t>
            </a:r>
            <a:r>
              <a:rPr lang="ro-RO" b="1" dirty="0" smtClean="0"/>
              <a:t>A</a:t>
            </a:r>
            <a:r>
              <a:rPr lang="en-US" b="1" dirty="0" smtClean="0"/>
              <a:t>REA   </a:t>
            </a:r>
            <a:r>
              <a:rPr lang="en-US" b="1" dirty="0" err="1" smtClean="0"/>
              <a:t>CRIMINALISTlCĂ</a:t>
            </a:r>
            <a:endParaRPr lang="ru-RU" dirty="0"/>
          </a:p>
        </p:txBody>
      </p:sp>
      <p:sp>
        <p:nvSpPr>
          <p:cNvPr id="3" name="Содержимое 2"/>
          <p:cNvSpPr>
            <a:spLocks noGrp="1"/>
          </p:cNvSpPr>
          <p:nvPr>
            <p:ph idx="1"/>
          </p:nvPr>
        </p:nvSpPr>
        <p:spPr/>
        <p:txBody>
          <a:bodyPr/>
          <a:lstStyle/>
          <a:p>
            <a:r>
              <a:rPr lang="en-US" b="1" dirty="0" smtClean="0"/>
              <a:t>2.1. </a:t>
            </a:r>
            <a:r>
              <a:rPr lang="en-US" b="1" dirty="0" err="1" smtClean="0"/>
              <a:t>Noțiunea</a:t>
            </a:r>
            <a:r>
              <a:rPr lang="en-US" b="1" dirty="0" smtClean="0"/>
              <a:t> </a:t>
            </a:r>
            <a:r>
              <a:rPr lang="en-US" b="1" dirty="0" err="1" smtClean="0"/>
              <a:t>și</a:t>
            </a:r>
            <a:r>
              <a:rPr lang="en-US" b="1" dirty="0" smtClean="0"/>
              <a:t> </a:t>
            </a:r>
            <a:r>
              <a:rPr lang="en-US" b="1" dirty="0" err="1" smtClean="0"/>
              <a:t>premisele</a:t>
            </a:r>
            <a:r>
              <a:rPr lang="en-US" b="1" dirty="0" smtClean="0"/>
              <a:t> </a:t>
            </a:r>
            <a:r>
              <a:rPr lang="en-US" b="1" dirty="0" err="1" smtClean="0"/>
              <a:t>științifice</a:t>
            </a:r>
            <a:r>
              <a:rPr lang="en-US" b="1" dirty="0" smtClean="0"/>
              <a:t> ale </a:t>
            </a:r>
            <a:r>
              <a:rPr lang="en-US" b="1" dirty="0" err="1" smtClean="0"/>
              <a:t>identificării</a:t>
            </a:r>
            <a:r>
              <a:rPr lang="en-US" b="1" dirty="0" smtClean="0"/>
              <a:t> </a:t>
            </a:r>
            <a:r>
              <a:rPr lang="en-US" b="1" dirty="0" err="1" smtClean="0"/>
              <a:t>criminalistice</a:t>
            </a:r>
            <a:r>
              <a:rPr lang="en-US" b="1" dirty="0" smtClean="0"/>
              <a:t>.</a:t>
            </a:r>
            <a:endParaRPr lang="ru-RU" dirty="0" smtClean="0"/>
          </a:p>
          <a:p>
            <a:r>
              <a:rPr lang="en-US" b="1" dirty="0" smtClean="0"/>
              <a:t>2.2.Obiectele </a:t>
            </a:r>
            <a:r>
              <a:rPr lang="en-US" b="1" dirty="0" err="1" smtClean="0"/>
              <a:t>și</a:t>
            </a:r>
            <a:r>
              <a:rPr lang="en-US" b="1" dirty="0" smtClean="0"/>
              <a:t> </a:t>
            </a:r>
            <a:r>
              <a:rPr lang="en-US" b="1" dirty="0" err="1" smtClean="0"/>
              <a:t>genurile</a:t>
            </a:r>
            <a:r>
              <a:rPr lang="en-US" b="1" dirty="0" smtClean="0"/>
              <a:t> </a:t>
            </a:r>
            <a:r>
              <a:rPr lang="en-US" b="1" dirty="0" err="1" smtClean="0"/>
              <a:t>identificării</a:t>
            </a:r>
            <a:r>
              <a:rPr lang="en-US" b="1" dirty="0" smtClean="0"/>
              <a:t> </a:t>
            </a:r>
            <a:r>
              <a:rPr lang="en-US" b="1" dirty="0" err="1" smtClean="0"/>
              <a:t>criminalistice</a:t>
            </a:r>
            <a:r>
              <a:rPr lang="en-US" b="1" dirty="0" smtClean="0"/>
              <a:t>. </a:t>
            </a:r>
            <a:endParaRPr lang="ru-RU" dirty="0" smtClean="0"/>
          </a:p>
          <a:p>
            <a:r>
              <a:rPr lang="ro-RO" b="1" dirty="0" smtClean="0"/>
              <a:t>2.3.Procesul și e</a:t>
            </a:r>
            <a:r>
              <a:rPr lang="en-US" b="1" dirty="0" err="1" smtClean="0"/>
              <a:t>tapele</a:t>
            </a:r>
            <a:r>
              <a:rPr lang="en-US" b="1" dirty="0" smtClean="0"/>
              <a:t> </a:t>
            </a:r>
            <a:r>
              <a:rPr lang="en-US" b="1" dirty="0" err="1" smtClean="0"/>
              <a:t>identificării</a:t>
            </a:r>
            <a:r>
              <a:rPr lang="en-US" b="1" dirty="0" smtClean="0"/>
              <a:t> </a:t>
            </a:r>
            <a:r>
              <a:rPr lang="en-US" b="1" dirty="0" err="1" smtClean="0"/>
              <a:t>criminalistice</a:t>
            </a:r>
            <a:r>
              <a:rPr lang="en-US" b="1" dirty="0" smtClean="0"/>
              <a:t>. </a:t>
            </a:r>
            <a:endParaRPr lang="ro-RO" b="1" dirty="0" smtClean="0"/>
          </a:p>
          <a:p>
            <a:r>
              <a:rPr lang="ro-RO" b="1" dirty="0" smtClean="0"/>
              <a:t>2.4. Diagnostica criminalistică.</a:t>
            </a:r>
            <a:endParaRPr lang="ru-RU" dirty="0" smtClean="0"/>
          </a:p>
          <a:p>
            <a:pPr>
              <a:buNone/>
            </a:pPr>
            <a:r>
              <a:rPr lang="en-US" dirty="0" smtClean="0"/>
              <a:t> </a:t>
            </a:r>
            <a:endParaRPr lang="ru-RU" dirty="0" smtClean="0"/>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500050"/>
          </a:xfrm>
        </p:spPr>
        <p:txBody>
          <a:bodyPr>
            <a:normAutofit fontScale="90000"/>
          </a:bodyPr>
          <a:lstStyle/>
          <a:p>
            <a:r>
              <a:rPr lang="en-US" sz="3100" b="1" dirty="0" smtClean="0"/>
              <a:t>2.1. </a:t>
            </a:r>
            <a:r>
              <a:rPr lang="en-US" sz="3100" b="1" dirty="0" err="1" smtClean="0"/>
              <a:t>Noțiunea</a:t>
            </a:r>
            <a:r>
              <a:rPr lang="en-US" sz="3100" b="1" dirty="0" smtClean="0"/>
              <a:t> </a:t>
            </a:r>
            <a:r>
              <a:rPr lang="en-US" sz="3100" b="1" dirty="0" err="1" smtClean="0"/>
              <a:t>și</a:t>
            </a:r>
            <a:r>
              <a:rPr lang="en-US" sz="3100" b="1" dirty="0" smtClean="0"/>
              <a:t> </a:t>
            </a:r>
            <a:r>
              <a:rPr lang="en-US" sz="3100" b="1" dirty="0" err="1" smtClean="0"/>
              <a:t>premisele</a:t>
            </a:r>
            <a:r>
              <a:rPr lang="en-US" sz="3100" b="1" dirty="0" smtClean="0"/>
              <a:t> </a:t>
            </a:r>
            <a:r>
              <a:rPr lang="en-US" sz="3100" b="1" dirty="0" err="1" smtClean="0"/>
              <a:t>științifice</a:t>
            </a:r>
            <a:r>
              <a:rPr lang="en-US" sz="3100" b="1" dirty="0" smtClean="0"/>
              <a:t> ale </a:t>
            </a:r>
            <a:r>
              <a:rPr lang="en-US" sz="3100" b="1" dirty="0" err="1" smtClean="0"/>
              <a:t>identificării</a:t>
            </a:r>
            <a:r>
              <a:rPr lang="en-US" sz="3100" b="1" dirty="0" smtClean="0"/>
              <a:t> </a:t>
            </a:r>
            <a:r>
              <a:rPr lang="en-US" sz="3100" b="1" dirty="0" err="1" smtClean="0"/>
              <a:t>criminalistice</a:t>
            </a:r>
            <a:r>
              <a:rPr lang="en-US" sz="3100" b="1" dirty="0" smtClean="0"/>
              <a:t>.</a:t>
            </a:r>
            <a:r>
              <a:rPr lang="ru-RU" dirty="0" smtClean="0"/>
              <a:t/>
            </a:r>
            <a:br>
              <a:rPr lang="ru-RU" dirty="0" smtClean="0"/>
            </a:br>
            <a:endParaRPr lang="ru-RU" dirty="0"/>
          </a:p>
        </p:txBody>
      </p:sp>
      <p:sp>
        <p:nvSpPr>
          <p:cNvPr id="3" name="Содержимое 2"/>
          <p:cNvSpPr>
            <a:spLocks noGrp="1"/>
          </p:cNvSpPr>
          <p:nvPr>
            <p:ph idx="1"/>
          </p:nvPr>
        </p:nvSpPr>
        <p:spPr>
          <a:xfrm>
            <a:off x="357158" y="1571612"/>
            <a:ext cx="8229600" cy="4325112"/>
          </a:xfrm>
        </p:spPr>
        <p:txBody>
          <a:bodyPr>
            <a:normAutofit fontScale="70000" lnSpcReduction="20000"/>
          </a:bodyPr>
          <a:lstStyle/>
          <a:p>
            <a:r>
              <a:rPr lang="vi-VN" dirty="0" smtClean="0"/>
              <a:t>Stabilirea adevărului în cauzele supuse justiţiei, se realizează prin intermediul</a:t>
            </a:r>
            <a:r>
              <a:rPr lang="en-US" dirty="0" smtClean="0"/>
              <a:t> </a:t>
            </a:r>
            <a:r>
              <a:rPr lang="vi-VN" dirty="0" smtClean="0"/>
              <a:t>administrării de probe. Una din modalităţile de probaţiune o constituie şiidentificarea criminalistică, fără însă a se confunda cu aceasta şi fără să sereducă la ea.</a:t>
            </a:r>
          </a:p>
          <a:p>
            <a:r>
              <a:rPr lang="en-US" b="1" i="1" dirty="0" err="1" smtClean="0"/>
              <a:t>Identificarea</a:t>
            </a:r>
            <a:r>
              <a:rPr lang="en-US" i="1" dirty="0" smtClean="0"/>
              <a:t> </a:t>
            </a:r>
            <a:r>
              <a:rPr lang="en-US" dirty="0" err="1" smtClean="0"/>
              <a:t>reprezintă</a:t>
            </a:r>
            <a:r>
              <a:rPr lang="en-US" dirty="0" smtClean="0"/>
              <a:t> </a:t>
            </a:r>
            <a:r>
              <a:rPr lang="en-US" dirty="0" err="1" smtClean="0"/>
              <a:t>activitatea</a:t>
            </a:r>
            <a:r>
              <a:rPr lang="en-US" dirty="0" smtClean="0"/>
              <a:t> de </a:t>
            </a:r>
            <a:r>
              <a:rPr lang="en-US" dirty="0" err="1" smtClean="0"/>
              <a:t>cercetare</a:t>
            </a:r>
            <a:r>
              <a:rPr lang="en-US" dirty="0" smtClean="0"/>
              <a:t> a </a:t>
            </a:r>
            <a:r>
              <a:rPr lang="en-US" dirty="0" err="1" smtClean="0"/>
              <a:t>obiectelor</a:t>
            </a:r>
            <a:r>
              <a:rPr lang="en-US" dirty="0" smtClean="0"/>
              <a:t>, </a:t>
            </a:r>
            <a:r>
              <a:rPr lang="en-US" dirty="0" err="1" smtClean="0"/>
              <a:t>fiinţelor</a:t>
            </a:r>
            <a:r>
              <a:rPr lang="en-US" dirty="0" smtClean="0"/>
              <a:t> </a:t>
            </a:r>
            <a:r>
              <a:rPr lang="en-US" dirty="0" err="1" smtClean="0"/>
              <a:t>sau</a:t>
            </a:r>
            <a:r>
              <a:rPr lang="en-US" dirty="0" smtClean="0"/>
              <a:t> </a:t>
            </a:r>
            <a:r>
              <a:rPr lang="en-US" dirty="0" err="1" smtClean="0"/>
              <a:t>fenomenelor</a:t>
            </a:r>
            <a:r>
              <a:rPr lang="en-US" dirty="0" smtClean="0"/>
              <a:t> </a:t>
            </a:r>
            <a:r>
              <a:rPr lang="en-US" dirty="0" err="1" smtClean="0"/>
              <a:t>prin</a:t>
            </a:r>
            <a:r>
              <a:rPr lang="en-US" dirty="0" smtClean="0"/>
              <a:t> care se </a:t>
            </a:r>
            <a:r>
              <a:rPr lang="en-US" dirty="0" err="1" smtClean="0"/>
              <a:t>stabilesc</a:t>
            </a:r>
            <a:r>
              <a:rPr lang="en-US" dirty="0" smtClean="0"/>
              <a:t> </a:t>
            </a:r>
            <a:r>
              <a:rPr lang="en-US" dirty="0" err="1" smtClean="0"/>
              <a:t>însuşirile</a:t>
            </a:r>
            <a:r>
              <a:rPr lang="en-US" dirty="0" smtClean="0"/>
              <a:t> </a:t>
            </a:r>
            <a:r>
              <a:rPr lang="en-US" dirty="0" err="1" smtClean="0"/>
              <a:t>comune</a:t>
            </a:r>
            <a:r>
              <a:rPr lang="en-US" dirty="0" smtClean="0"/>
              <a:t> ale </a:t>
            </a:r>
            <a:r>
              <a:rPr lang="en-US" dirty="0" err="1" smtClean="0"/>
              <a:t>acestora</a:t>
            </a:r>
            <a:r>
              <a:rPr lang="en-US" dirty="0" smtClean="0"/>
              <a:t> </a:t>
            </a:r>
            <a:r>
              <a:rPr lang="en-US" dirty="0" err="1" smtClean="0"/>
              <a:t>dar</a:t>
            </a:r>
            <a:r>
              <a:rPr lang="en-US" dirty="0" smtClean="0"/>
              <a:t> </a:t>
            </a:r>
            <a:r>
              <a:rPr lang="en-US" dirty="0" err="1" smtClean="0"/>
              <a:t>şi</a:t>
            </a:r>
            <a:r>
              <a:rPr lang="en-US" dirty="0" smtClean="0"/>
              <a:t> </a:t>
            </a:r>
            <a:r>
              <a:rPr lang="en-US" dirty="0" err="1" smtClean="0"/>
              <a:t>deosebirile</a:t>
            </a:r>
            <a:r>
              <a:rPr lang="en-US" dirty="0" smtClean="0"/>
              <a:t> </a:t>
            </a:r>
            <a:r>
              <a:rPr lang="en-US" dirty="0" err="1" smtClean="0"/>
              <a:t>dintre</a:t>
            </a:r>
            <a:r>
              <a:rPr lang="en-US" dirty="0" smtClean="0"/>
              <a:t> </a:t>
            </a:r>
            <a:r>
              <a:rPr lang="en-US" dirty="0" err="1" smtClean="0"/>
              <a:t>ele</a:t>
            </a:r>
            <a:r>
              <a:rPr lang="en-US" dirty="0" smtClean="0"/>
              <a:t>, </a:t>
            </a:r>
            <a:r>
              <a:rPr lang="en-US" dirty="0" err="1" smtClean="0"/>
              <a:t>pe</a:t>
            </a:r>
            <a:r>
              <a:rPr lang="en-US" dirty="0" smtClean="0"/>
              <a:t> </a:t>
            </a:r>
            <a:r>
              <a:rPr lang="en-US" dirty="0" err="1" smtClean="0"/>
              <a:t>baza</a:t>
            </a:r>
            <a:r>
              <a:rPr lang="en-US" dirty="0" smtClean="0"/>
              <a:t> </a:t>
            </a:r>
            <a:r>
              <a:rPr lang="en-US" dirty="0" err="1" smtClean="0"/>
              <a:t>acestor</a:t>
            </a:r>
            <a:r>
              <a:rPr lang="en-US" dirty="0" smtClean="0"/>
              <a:t> </a:t>
            </a:r>
            <a:r>
              <a:rPr lang="en-US" dirty="0" err="1" smtClean="0"/>
              <a:t>trăsături</a:t>
            </a:r>
            <a:r>
              <a:rPr lang="en-US" dirty="0" smtClean="0"/>
              <a:t> </a:t>
            </a:r>
            <a:r>
              <a:rPr lang="en-US" dirty="0" err="1" smtClean="0"/>
              <a:t>fiind</a:t>
            </a:r>
            <a:r>
              <a:rPr lang="en-US" dirty="0" smtClean="0"/>
              <a:t> </a:t>
            </a:r>
            <a:r>
              <a:rPr lang="en-US" dirty="0" err="1" smtClean="0"/>
              <a:t>împărţite</a:t>
            </a:r>
            <a:r>
              <a:rPr lang="en-US" dirty="0" smtClean="0"/>
              <a:t> </a:t>
            </a:r>
            <a:r>
              <a:rPr lang="en-US" dirty="0" err="1" smtClean="0"/>
              <a:t>în</a:t>
            </a:r>
            <a:r>
              <a:rPr lang="en-US" dirty="0" smtClean="0"/>
              <a:t> </a:t>
            </a:r>
            <a:r>
              <a:rPr lang="en-US" dirty="0" err="1" smtClean="0"/>
              <a:t>tipuri</a:t>
            </a:r>
            <a:r>
              <a:rPr lang="en-US" dirty="0" smtClean="0"/>
              <a:t>, </a:t>
            </a:r>
            <a:r>
              <a:rPr lang="en-US" dirty="0" err="1" smtClean="0"/>
              <a:t>grupe</a:t>
            </a:r>
            <a:r>
              <a:rPr lang="en-US" dirty="0" smtClean="0"/>
              <a:t> </a:t>
            </a:r>
            <a:r>
              <a:rPr lang="en-US" dirty="0" err="1" smtClean="0"/>
              <a:t>şi</a:t>
            </a:r>
            <a:r>
              <a:rPr lang="en-US" dirty="0" smtClean="0"/>
              <a:t> </a:t>
            </a:r>
            <a:r>
              <a:rPr lang="en-US" dirty="0" err="1" smtClean="0"/>
              <a:t>subgrupe</a:t>
            </a:r>
            <a:r>
              <a:rPr lang="en-US" dirty="0" smtClean="0"/>
              <a:t>, </a:t>
            </a:r>
            <a:r>
              <a:rPr lang="en-US" dirty="0" err="1" smtClean="0"/>
              <a:t>scopul</a:t>
            </a:r>
            <a:r>
              <a:rPr lang="en-US" dirty="0" smtClean="0"/>
              <a:t> </a:t>
            </a:r>
            <a:r>
              <a:rPr lang="en-US" dirty="0" err="1" smtClean="0"/>
              <a:t>fiind</a:t>
            </a:r>
            <a:r>
              <a:rPr lang="en-US" dirty="0" smtClean="0"/>
              <a:t> </a:t>
            </a:r>
            <a:r>
              <a:rPr lang="en-US" dirty="0" err="1" smtClean="0"/>
              <a:t>acela</a:t>
            </a:r>
            <a:r>
              <a:rPr lang="en-US" dirty="0" smtClean="0"/>
              <a:t> de a </a:t>
            </a:r>
            <a:r>
              <a:rPr lang="en-US" dirty="0" err="1" smtClean="0"/>
              <a:t>stabili</a:t>
            </a:r>
            <a:r>
              <a:rPr lang="en-US" dirty="0" smtClean="0"/>
              <a:t> </a:t>
            </a:r>
            <a:r>
              <a:rPr lang="en-US" dirty="0" err="1" smtClean="0"/>
              <a:t>pentru</a:t>
            </a:r>
            <a:r>
              <a:rPr lang="en-US" dirty="0" smtClean="0"/>
              <a:t> </a:t>
            </a:r>
            <a:r>
              <a:rPr lang="en-US" dirty="0" err="1" smtClean="0"/>
              <a:t>fiecare</a:t>
            </a:r>
            <a:r>
              <a:rPr lang="en-US" dirty="0" smtClean="0"/>
              <a:t> </a:t>
            </a:r>
            <a:r>
              <a:rPr lang="en-US" dirty="0" err="1" smtClean="0"/>
              <a:t>entitate</a:t>
            </a:r>
            <a:r>
              <a:rPr lang="en-US" dirty="0" smtClean="0"/>
              <a:t> </a:t>
            </a:r>
            <a:r>
              <a:rPr lang="en-US" dirty="0" err="1" smtClean="0"/>
              <a:t>în</a:t>
            </a:r>
            <a:r>
              <a:rPr lang="en-US" dirty="0" smtClean="0"/>
              <a:t> parte </a:t>
            </a:r>
            <a:r>
              <a:rPr lang="en-US" dirty="0" err="1" smtClean="0"/>
              <a:t>elementele</a:t>
            </a:r>
            <a:r>
              <a:rPr lang="en-US" dirty="0" smtClean="0"/>
              <a:t> de </a:t>
            </a:r>
            <a:r>
              <a:rPr lang="en-US" dirty="0" err="1" smtClean="0"/>
              <a:t>specificitate</a:t>
            </a:r>
            <a:r>
              <a:rPr lang="en-US" dirty="0" smtClean="0"/>
              <a:t>. </a:t>
            </a:r>
          </a:p>
          <a:p>
            <a:r>
              <a:rPr lang="en-US" b="1" dirty="0" err="1" smtClean="0"/>
              <a:t>I</a:t>
            </a:r>
            <a:r>
              <a:rPr lang="ru-RU" b="1" dirty="0" err="1" smtClean="0"/>
              <a:t>dentificarea</a:t>
            </a:r>
            <a:r>
              <a:rPr lang="ru-RU" b="1" dirty="0" smtClean="0"/>
              <a:t> </a:t>
            </a:r>
            <a:r>
              <a:rPr lang="ru-RU" b="1" dirty="0" err="1" smtClean="0"/>
              <a:t>criminalistică</a:t>
            </a:r>
            <a:r>
              <a:rPr lang="ru-RU" b="1" dirty="0" smtClean="0"/>
              <a:t> </a:t>
            </a:r>
            <a:r>
              <a:rPr lang="ru-RU" b="1" dirty="0" err="1" smtClean="0"/>
              <a:t>prezină</a:t>
            </a:r>
            <a:r>
              <a:rPr lang="ru-RU" b="1" dirty="0" smtClean="0"/>
              <a:t> </a:t>
            </a:r>
            <a:r>
              <a:rPr lang="ru-RU" b="1" dirty="0" err="1" smtClean="0"/>
              <a:t>o</a:t>
            </a:r>
            <a:r>
              <a:rPr lang="ru-RU" b="1" dirty="0" smtClean="0"/>
              <a:t> </a:t>
            </a:r>
            <a:r>
              <a:rPr lang="ru-RU" b="1" dirty="0" err="1" smtClean="0"/>
              <a:t>activitate</a:t>
            </a:r>
            <a:r>
              <a:rPr lang="ru-RU" b="1" dirty="0" smtClean="0"/>
              <a:t> </a:t>
            </a:r>
            <a:r>
              <a:rPr lang="ru-RU" b="1" dirty="0" err="1" smtClean="0"/>
              <a:t>de</a:t>
            </a:r>
            <a:r>
              <a:rPr lang="ru-RU" b="1" dirty="0" smtClean="0"/>
              <a:t> </a:t>
            </a:r>
            <a:r>
              <a:rPr lang="ru-RU" b="1" dirty="0" err="1" smtClean="0"/>
              <a:t>examinare</a:t>
            </a:r>
            <a:r>
              <a:rPr lang="ru-RU" b="1" dirty="0" smtClean="0"/>
              <a:t> </a:t>
            </a:r>
            <a:r>
              <a:rPr lang="ru-RU" b="1" dirty="0" err="1" smtClean="0"/>
              <a:t>comparativă</a:t>
            </a:r>
            <a:r>
              <a:rPr lang="ru-RU" b="1" dirty="0" smtClean="0"/>
              <a:t> </a:t>
            </a:r>
            <a:r>
              <a:rPr lang="ru-RU" b="1" dirty="0" err="1" smtClean="0"/>
              <a:t>a</a:t>
            </a:r>
            <a:r>
              <a:rPr lang="ru-RU" b="1" dirty="0" smtClean="0"/>
              <a:t> </a:t>
            </a:r>
            <a:r>
              <a:rPr lang="ru-RU" b="1" dirty="0" err="1" smtClean="0"/>
              <a:t>obiectelor</a:t>
            </a:r>
            <a:r>
              <a:rPr lang="ru-RU" b="1" dirty="0" smtClean="0"/>
              <a:t> </a:t>
            </a:r>
            <a:r>
              <a:rPr lang="ru-RU" b="1" dirty="0" err="1" smtClean="0"/>
              <a:t>materiale</a:t>
            </a:r>
            <a:r>
              <a:rPr lang="ru-RU" b="1" dirty="0" smtClean="0"/>
              <a:t> </a:t>
            </a:r>
            <a:r>
              <a:rPr lang="ru-RU" b="1" dirty="0" err="1" smtClean="0"/>
              <a:t>şi</a:t>
            </a:r>
            <a:r>
              <a:rPr lang="ru-RU" b="1" dirty="0" smtClean="0"/>
              <a:t> </a:t>
            </a:r>
            <a:r>
              <a:rPr lang="ru-RU" b="1" dirty="0" err="1" smtClean="0"/>
              <a:t>a</a:t>
            </a:r>
            <a:r>
              <a:rPr lang="ru-RU" b="1" dirty="0" smtClean="0"/>
              <a:t> </a:t>
            </a:r>
            <a:r>
              <a:rPr lang="ru-RU" b="1" dirty="0" err="1" smtClean="0"/>
              <a:t>imaginilor</a:t>
            </a:r>
            <a:r>
              <a:rPr lang="ru-RU" b="1" dirty="0" smtClean="0"/>
              <a:t> </a:t>
            </a:r>
            <a:r>
              <a:rPr lang="ru-RU" b="1" dirty="0" err="1" smtClean="0"/>
              <a:t>acestora</a:t>
            </a:r>
            <a:r>
              <a:rPr lang="ru-RU" b="1" dirty="0" smtClean="0"/>
              <a:t> </a:t>
            </a:r>
            <a:r>
              <a:rPr lang="ru-RU" b="1" dirty="0" err="1" smtClean="0"/>
              <a:t>în</a:t>
            </a:r>
            <a:r>
              <a:rPr lang="ru-RU" b="1" dirty="0" smtClean="0"/>
              <a:t> </a:t>
            </a:r>
            <a:r>
              <a:rPr lang="ru-RU" b="1" dirty="0" err="1" smtClean="0"/>
              <a:t>scopul</a:t>
            </a:r>
            <a:r>
              <a:rPr lang="ru-RU" b="1" dirty="0" smtClean="0"/>
              <a:t> </a:t>
            </a:r>
            <a:r>
              <a:rPr lang="ru-RU" b="1" dirty="0" err="1" smtClean="0"/>
              <a:t>stabilirii</a:t>
            </a:r>
            <a:r>
              <a:rPr lang="ru-RU" b="1" dirty="0" smtClean="0"/>
              <a:t> </a:t>
            </a:r>
            <a:r>
              <a:rPr lang="ru-RU" b="1" dirty="0" err="1" smtClean="0"/>
              <a:t>identităţii</a:t>
            </a:r>
            <a:r>
              <a:rPr lang="ru-RU" b="1" dirty="0" smtClean="0"/>
              <a:t> </a:t>
            </a:r>
            <a:r>
              <a:rPr lang="ru-RU" b="1" dirty="0" err="1" smtClean="0"/>
              <a:t>lor</a:t>
            </a:r>
            <a:r>
              <a:rPr lang="ru-RU" b="1" dirty="0" smtClean="0"/>
              <a:t> </a:t>
            </a:r>
            <a:r>
              <a:rPr lang="ru-RU" b="1" dirty="0" err="1" smtClean="0"/>
              <a:t>şi</a:t>
            </a:r>
            <a:r>
              <a:rPr lang="ru-RU" b="1" dirty="0" smtClean="0"/>
              <a:t> </a:t>
            </a:r>
            <a:r>
              <a:rPr lang="ru-RU" b="1" dirty="0" err="1" smtClean="0"/>
              <a:t>obţinerii</a:t>
            </a:r>
            <a:r>
              <a:rPr lang="ru-RU" b="1" dirty="0" smtClean="0"/>
              <a:t> </a:t>
            </a:r>
            <a:r>
              <a:rPr lang="ru-RU" b="1" dirty="0" err="1" smtClean="0"/>
              <a:t>datelor</a:t>
            </a:r>
            <a:r>
              <a:rPr lang="ru-RU" b="1" dirty="0" smtClean="0"/>
              <a:t> </a:t>
            </a:r>
            <a:r>
              <a:rPr lang="ru-RU" b="1" dirty="0" err="1" smtClean="0"/>
              <a:t>utile</a:t>
            </a:r>
            <a:r>
              <a:rPr lang="ru-RU" b="1" dirty="0" smtClean="0"/>
              <a:t> </a:t>
            </a:r>
            <a:r>
              <a:rPr lang="ru-RU" b="1" dirty="0" err="1" smtClean="0"/>
              <a:t>pentru</a:t>
            </a:r>
            <a:r>
              <a:rPr lang="ru-RU" b="1" dirty="0" smtClean="0"/>
              <a:t> </a:t>
            </a:r>
            <a:r>
              <a:rPr lang="ru-RU" b="1" dirty="0" err="1" smtClean="0"/>
              <a:t>descoperirea</a:t>
            </a:r>
            <a:r>
              <a:rPr lang="ru-RU" b="1" dirty="0" smtClean="0"/>
              <a:t> </a:t>
            </a:r>
            <a:r>
              <a:rPr lang="ru-RU" b="1" dirty="0" err="1" smtClean="0"/>
              <a:t>şi</a:t>
            </a:r>
            <a:r>
              <a:rPr lang="ru-RU" b="1" dirty="0" smtClean="0"/>
              <a:t> </a:t>
            </a:r>
            <a:r>
              <a:rPr lang="ru-RU" b="1" dirty="0" err="1" smtClean="0"/>
              <a:t>cercetarea</a:t>
            </a:r>
            <a:r>
              <a:rPr lang="ru-RU" b="1" dirty="0" smtClean="0"/>
              <a:t> </a:t>
            </a:r>
            <a:r>
              <a:rPr lang="ru-RU" b="1" dirty="0" err="1" smtClean="0"/>
              <a:t>infracţiunilor</a:t>
            </a:r>
            <a:r>
              <a:rPr lang="ru-RU" b="1" dirty="0" smtClean="0"/>
              <a:t>.</a:t>
            </a:r>
            <a:r>
              <a:rPr lang="vi-VN" dirty="0" smtClean="0"/>
              <a:t> </a:t>
            </a:r>
            <a:endParaRPr lang="ro-RO" dirty="0" smtClean="0"/>
          </a:p>
          <a:p>
            <a:r>
              <a:rPr lang="vi-VN" dirty="0" smtClean="0"/>
              <a:t>Scopul final al identificării este stabilirea identităţii obiectelor, fenomenelor sau fiinţelor supuse examinării.</a:t>
            </a:r>
            <a:endParaRPr lang="en-US" b="1" dirty="0" smtClean="0"/>
          </a:p>
          <a:p>
            <a:endParaRPr lang="en-US" b="1" dirty="0" smtClean="0"/>
          </a:p>
          <a:p>
            <a:endParaRPr lang="ru-RU" dirty="0" smtClean="0"/>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42918"/>
            <a:ext cx="8229600" cy="785818"/>
          </a:xfrm>
        </p:spPr>
        <p:txBody>
          <a:bodyPr>
            <a:normAutofit/>
          </a:bodyPr>
          <a:lstStyle/>
          <a:p>
            <a:r>
              <a:rPr lang="en-US" i="1" dirty="0" smtClean="0"/>
              <a:t> </a:t>
            </a:r>
            <a:r>
              <a:rPr lang="en-US" sz="2700" i="1" dirty="0" err="1" smtClean="0"/>
              <a:t>Premisele</a:t>
            </a:r>
            <a:r>
              <a:rPr lang="en-US" sz="2700" i="1" dirty="0" smtClean="0"/>
              <a:t> </a:t>
            </a:r>
            <a:r>
              <a:rPr lang="en-US" sz="2700" i="1" dirty="0" err="1" smtClean="0"/>
              <a:t>ştiinţifice</a:t>
            </a:r>
            <a:r>
              <a:rPr lang="en-US" sz="2700" i="1" dirty="0" smtClean="0"/>
              <a:t> ale </a:t>
            </a:r>
            <a:r>
              <a:rPr lang="en-US" sz="2700" i="1" dirty="0" err="1" smtClean="0"/>
              <a:t>identificării</a:t>
            </a:r>
            <a:r>
              <a:rPr lang="en-US" sz="2700" i="1" dirty="0" smtClean="0"/>
              <a:t> </a:t>
            </a:r>
            <a:r>
              <a:rPr lang="en-US" sz="2700" i="1" dirty="0" err="1" smtClean="0"/>
              <a:t>criminalistice</a:t>
            </a:r>
            <a:r>
              <a:rPr lang="en-US" sz="2700" i="1" dirty="0" smtClean="0"/>
              <a:t> </a:t>
            </a:r>
            <a:endParaRPr lang="ru-RU" sz="2700" dirty="0"/>
          </a:p>
        </p:txBody>
      </p:sp>
      <p:sp>
        <p:nvSpPr>
          <p:cNvPr id="3" name="Содержимое 2"/>
          <p:cNvSpPr>
            <a:spLocks noGrp="1"/>
          </p:cNvSpPr>
          <p:nvPr>
            <p:ph idx="1"/>
          </p:nvPr>
        </p:nvSpPr>
        <p:spPr>
          <a:xfrm>
            <a:off x="457200" y="1357298"/>
            <a:ext cx="8229600" cy="5217238"/>
          </a:xfrm>
        </p:spPr>
        <p:txBody>
          <a:bodyPr>
            <a:normAutofit fontScale="62500" lnSpcReduction="20000"/>
          </a:bodyPr>
          <a:lstStyle/>
          <a:p>
            <a:r>
              <a:rPr lang="ro-RO" dirty="0" smtClean="0"/>
              <a:t>La temelia identificîrii stau cunoscutele teze dialectice privind individualitatea, stabilitatea relativă şi reflectivitatea obiectelor lumii înconjurătoare. </a:t>
            </a:r>
            <a:endParaRPr lang="ru-RU" dirty="0" smtClean="0"/>
          </a:p>
          <a:p>
            <a:r>
              <a:rPr lang="ro-RO" dirty="0" smtClean="0"/>
              <a:t>Esenţa </a:t>
            </a:r>
            <a:r>
              <a:rPr lang="ro-RO" u="sng" dirty="0" smtClean="0"/>
              <a:t>individualităţii</a:t>
            </a:r>
            <a:r>
              <a:rPr lang="ro-RO" dirty="0" smtClean="0"/>
              <a:t> constă în aceea că chiar şi printre obiectele similare cuprinse în clase, genuri, tipuri etc. nu există şi nici nu pot exista asemenea, care ar coincide între ele pe deplin. Fiecare obiect este strict individual, irepetabil, la singular, adică se distinge prin ceva de altele, asemănătoare lui. În ce priveşte a doua premisă ştiinţifică – </a:t>
            </a:r>
            <a:r>
              <a:rPr lang="ro-RO" u="sng" dirty="0" smtClean="0"/>
              <a:t>stabilitatea relativă,</a:t>
            </a:r>
            <a:r>
              <a:rPr lang="ro-RO" dirty="0" smtClean="0"/>
              <a:t> trebuie de subliniat că cu scurgerea timpului obiectele şi fiinţele suferă prefaceri. Nimic nu este constant, neschimbător. Totul se modifică şi se consumă. Însă, pentru o anumită perioadă de timp orice obiect îşi păstrează un oarecare număr de trăsături calitative, care îl face să rămînă ceea ce este. Deci, identificarea este obiectiv posibilă numai dacă schimbările sunt neînsemnate, adică  dacă ele nu modifică esenţa obiectului, proprietăţile lui. În caz contrar, obiectul încetează de a mai fi acelaşi, el devine alt obiect. Iată de ce, individualitatea apare relativ stabilă.</a:t>
            </a:r>
            <a:endParaRPr lang="ru-RU" dirty="0" smtClean="0"/>
          </a:p>
          <a:p>
            <a:r>
              <a:rPr lang="ro-RO" dirty="0" smtClean="0"/>
              <a:t>O altă premisă o constituie </a:t>
            </a:r>
            <a:r>
              <a:rPr lang="ro-RO" u="sng" dirty="0" smtClean="0"/>
              <a:t>reflectivitatea,</a:t>
            </a:r>
            <a:r>
              <a:rPr lang="ro-RO" dirty="0" smtClean="0"/>
              <a:t> adică capacitatea obiectelor de a se reflecta şi de a fi reflectate. Reflectarea constă în însuşirea sistemelor materiale de a reproduce particularităţile obiectelor aflate în conexiune. Reflectarea ca imagine a obiectului, de rând cu celelalte premise permit identificarea, fie în sens pozitiv, fie în sens negativ, de excludere a acestuia.</a:t>
            </a:r>
            <a:endParaRPr lang="ru-RU" dirty="0" smtClean="0"/>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714356"/>
            <a:ext cx="8229600" cy="714380"/>
          </a:xfrm>
        </p:spPr>
        <p:txBody>
          <a:bodyPr>
            <a:noAutofit/>
          </a:bodyPr>
          <a:lstStyle/>
          <a:p>
            <a:r>
              <a:rPr lang="en-US" sz="3200" i="1" dirty="0" err="1" smtClean="0"/>
              <a:t>Principiile</a:t>
            </a:r>
            <a:r>
              <a:rPr lang="en-US" sz="3200" i="1" dirty="0" smtClean="0"/>
              <a:t> </a:t>
            </a:r>
            <a:r>
              <a:rPr lang="en-US" sz="3200" i="1" dirty="0" err="1" smtClean="0"/>
              <a:t>identificării</a:t>
            </a:r>
            <a:r>
              <a:rPr lang="en-US" sz="3200" i="1" dirty="0" smtClean="0"/>
              <a:t> </a:t>
            </a:r>
            <a:r>
              <a:rPr lang="en-US" sz="3200" i="1" dirty="0" err="1" smtClean="0"/>
              <a:t>criminalistice</a:t>
            </a:r>
            <a:r>
              <a:rPr lang="en-US" sz="3200" i="1" dirty="0" smtClean="0"/>
              <a:t> </a:t>
            </a:r>
            <a:r>
              <a:rPr lang="ru-RU" sz="3200" dirty="0" smtClean="0"/>
              <a:t/>
            </a:r>
            <a:br>
              <a:rPr lang="ru-RU" sz="3200" dirty="0" smtClean="0"/>
            </a:br>
            <a:endParaRPr lang="ru-RU" sz="3200" dirty="0"/>
          </a:p>
        </p:txBody>
      </p:sp>
      <p:sp>
        <p:nvSpPr>
          <p:cNvPr id="3" name="Содержимое 2"/>
          <p:cNvSpPr>
            <a:spLocks noGrp="1"/>
          </p:cNvSpPr>
          <p:nvPr>
            <p:ph idx="1"/>
          </p:nvPr>
        </p:nvSpPr>
        <p:spPr>
          <a:xfrm>
            <a:off x="457200" y="1142984"/>
            <a:ext cx="8229600" cy="5431552"/>
          </a:xfrm>
        </p:spPr>
        <p:txBody>
          <a:bodyPr>
            <a:normAutofit fontScale="77500" lnSpcReduction="20000"/>
          </a:bodyPr>
          <a:lstStyle/>
          <a:p>
            <a:r>
              <a:rPr lang="en-US" b="1" i="1" dirty="0" err="1" smtClean="0"/>
              <a:t>Principiul</a:t>
            </a:r>
            <a:r>
              <a:rPr lang="en-US" b="1" i="1" dirty="0" smtClean="0"/>
              <a:t> </a:t>
            </a:r>
            <a:r>
              <a:rPr lang="en-US" b="1" i="1" dirty="0" err="1" smtClean="0"/>
              <a:t>identităţii</a:t>
            </a:r>
            <a:r>
              <a:rPr lang="en-US" dirty="0" smtClean="0"/>
              <a:t>. </a:t>
            </a:r>
            <a:r>
              <a:rPr lang="en-US" dirty="0" err="1" smtClean="0"/>
              <a:t>În</a:t>
            </a:r>
            <a:r>
              <a:rPr lang="en-US" dirty="0" smtClean="0"/>
              <a:t> </a:t>
            </a:r>
            <a:r>
              <a:rPr lang="en-US" dirty="0" err="1" smtClean="0"/>
              <a:t>stabilirea</a:t>
            </a:r>
            <a:r>
              <a:rPr lang="en-US" dirty="0" smtClean="0"/>
              <a:t> </a:t>
            </a:r>
            <a:r>
              <a:rPr lang="en-US" dirty="0" err="1" smtClean="0"/>
              <a:t>identităţii</a:t>
            </a:r>
            <a:r>
              <a:rPr lang="en-US" dirty="0" smtClean="0"/>
              <a:t> se </a:t>
            </a:r>
            <a:r>
              <a:rPr lang="en-US" dirty="0" err="1" smtClean="0"/>
              <a:t>va</a:t>
            </a:r>
            <a:r>
              <a:rPr lang="en-US" dirty="0" smtClean="0"/>
              <a:t> </a:t>
            </a:r>
            <a:r>
              <a:rPr lang="en-US" dirty="0" err="1" smtClean="0"/>
              <a:t>avea</a:t>
            </a:r>
            <a:r>
              <a:rPr lang="en-US" dirty="0" smtClean="0"/>
              <a:t> </a:t>
            </a:r>
            <a:r>
              <a:rPr lang="en-US" dirty="0" err="1" smtClean="0"/>
              <a:t>în</a:t>
            </a:r>
            <a:r>
              <a:rPr lang="en-US" dirty="0" smtClean="0"/>
              <a:t> </a:t>
            </a:r>
            <a:r>
              <a:rPr lang="en-US" dirty="0" err="1" smtClean="0"/>
              <a:t>vedere</a:t>
            </a:r>
            <a:r>
              <a:rPr lang="en-US" dirty="0" smtClean="0"/>
              <a:t> </a:t>
            </a:r>
            <a:r>
              <a:rPr lang="en-US" dirty="0" err="1" smtClean="0"/>
              <a:t>atât</a:t>
            </a:r>
            <a:r>
              <a:rPr lang="en-US" dirty="0" smtClean="0"/>
              <a:t> </a:t>
            </a:r>
            <a:r>
              <a:rPr lang="en-US" dirty="0" err="1" smtClean="0"/>
              <a:t>identitatea</a:t>
            </a:r>
            <a:r>
              <a:rPr lang="en-US" dirty="0" smtClean="0"/>
              <a:t> cu sine </a:t>
            </a:r>
            <a:r>
              <a:rPr lang="en-US" dirty="0" err="1" smtClean="0"/>
              <a:t>cât</a:t>
            </a:r>
            <a:r>
              <a:rPr lang="en-US" dirty="0" smtClean="0"/>
              <a:t> </a:t>
            </a:r>
            <a:r>
              <a:rPr lang="en-US" dirty="0" err="1" smtClean="0"/>
              <a:t>şi</a:t>
            </a:r>
            <a:r>
              <a:rPr lang="en-US" dirty="0" smtClean="0"/>
              <a:t> </a:t>
            </a:r>
            <a:r>
              <a:rPr lang="en-US" dirty="0" err="1" smtClean="0"/>
              <a:t>deosebirea</a:t>
            </a:r>
            <a:r>
              <a:rPr lang="en-US" dirty="0" smtClean="0"/>
              <a:t> de </a:t>
            </a:r>
            <a:r>
              <a:rPr lang="en-US" dirty="0" err="1" smtClean="0"/>
              <a:t>orice</a:t>
            </a:r>
            <a:r>
              <a:rPr lang="en-US" dirty="0" smtClean="0"/>
              <a:t> </a:t>
            </a:r>
            <a:r>
              <a:rPr lang="en-US" dirty="0" err="1" smtClean="0"/>
              <a:t>este</a:t>
            </a:r>
            <a:r>
              <a:rPr lang="en-US" dirty="0" smtClean="0"/>
              <a:t> </a:t>
            </a:r>
            <a:r>
              <a:rPr lang="en-US" dirty="0" err="1" smtClean="0"/>
              <a:t>altul</a:t>
            </a:r>
            <a:r>
              <a:rPr lang="en-US" dirty="0" smtClean="0"/>
              <a:t>, </a:t>
            </a:r>
            <a:r>
              <a:rPr lang="en-US" dirty="0" err="1" smtClean="0"/>
              <a:t>stabilindu</a:t>
            </a:r>
            <a:r>
              <a:rPr lang="en-US" dirty="0" smtClean="0"/>
              <a:t>-se </a:t>
            </a:r>
            <a:r>
              <a:rPr lang="en-US" dirty="0" err="1" smtClean="0"/>
              <a:t>atât</a:t>
            </a:r>
            <a:r>
              <a:rPr lang="en-US" dirty="0" smtClean="0"/>
              <a:t> </a:t>
            </a:r>
            <a:r>
              <a:rPr lang="en-US" dirty="0" err="1" smtClean="0"/>
              <a:t>identitatea</a:t>
            </a:r>
            <a:r>
              <a:rPr lang="en-US" dirty="0" smtClean="0"/>
              <a:t> </a:t>
            </a:r>
            <a:r>
              <a:rPr lang="en-US" dirty="0" err="1" smtClean="0"/>
              <a:t>cât</a:t>
            </a:r>
            <a:r>
              <a:rPr lang="en-US" dirty="0" smtClean="0"/>
              <a:t> </a:t>
            </a:r>
            <a:r>
              <a:rPr lang="en-US" dirty="0" err="1" smtClean="0"/>
              <a:t>şi</a:t>
            </a:r>
            <a:r>
              <a:rPr lang="en-US" dirty="0" smtClean="0"/>
              <a:t> </a:t>
            </a:r>
            <a:r>
              <a:rPr lang="en-US" dirty="0" err="1" smtClean="0"/>
              <a:t>neidentitatea</a:t>
            </a:r>
            <a:r>
              <a:rPr lang="en-US" dirty="0" smtClean="0"/>
              <a:t>. </a:t>
            </a:r>
            <a:endParaRPr lang="ru-RU" dirty="0" smtClean="0"/>
          </a:p>
          <a:p>
            <a:r>
              <a:rPr lang="en-US" dirty="0" smtClean="0"/>
              <a:t>      </a:t>
            </a:r>
            <a:r>
              <a:rPr lang="en-US" b="1" i="1" dirty="0" err="1" smtClean="0"/>
              <a:t>Principiul</a:t>
            </a:r>
            <a:r>
              <a:rPr lang="en-US" b="1" i="1" dirty="0" smtClean="0"/>
              <a:t> </a:t>
            </a:r>
            <a:r>
              <a:rPr lang="en-US" b="1" i="1" dirty="0" err="1" smtClean="0"/>
              <a:t>delimitării</a:t>
            </a:r>
            <a:r>
              <a:rPr lang="en-US" b="1" i="1" dirty="0" smtClean="0"/>
              <a:t> </a:t>
            </a:r>
            <a:r>
              <a:rPr lang="en-US" b="1" i="1" dirty="0" err="1" smtClean="0"/>
              <a:t>obiectelor</a:t>
            </a:r>
            <a:r>
              <a:rPr lang="en-US" dirty="0" smtClean="0"/>
              <a:t> </a:t>
            </a:r>
            <a:r>
              <a:rPr lang="en-US" dirty="0" err="1" smtClean="0"/>
              <a:t>identificării</a:t>
            </a:r>
            <a:r>
              <a:rPr lang="en-US" dirty="0" smtClean="0"/>
              <a:t> </a:t>
            </a:r>
            <a:r>
              <a:rPr lang="en-US" dirty="0" err="1" smtClean="0"/>
              <a:t>criminalistice</a:t>
            </a:r>
            <a:r>
              <a:rPr lang="en-US" dirty="0" smtClean="0"/>
              <a:t> </a:t>
            </a:r>
            <a:r>
              <a:rPr lang="en-US" dirty="0" err="1" smtClean="0"/>
              <a:t>în</a:t>
            </a:r>
            <a:r>
              <a:rPr lang="en-US" dirty="0" smtClean="0"/>
              <a:t> </a:t>
            </a:r>
            <a:r>
              <a:rPr lang="en-US" dirty="0" err="1" smtClean="0"/>
              <a:t>obiecte</a:t>
            </a:r>
            <a:r>
              <a:rPr lang="en-US" dirty="0" smtClean="0"/>
              <a:t> </a:t>
            </a:r>
            <a:r>
              <a:rPr lang="en-US" dirty="0" err="1" smtClean="0"/>
              <a:t>scop</a:t>
            </a:r>
            <a:r>
              <a:rPr lang="en-US" dirty="0" smtClean="0"/>
              <a:t> </a:t>
            </a:r>
            <a:r>
              <a:rPr lang="en-US" dirty="0" err="1" smtClean="0"/>
              <a:t>şi</a:t>
            </a:r>
            <a:r>
              <a:rPr lang="en-US" dirty="0" smtClean="0"/>
              <a:t> </a:t>
            </a:r>
            <a:r>
              <a:rPr lang="en-US" dirty="0" err="1" smtClean="0"/>
              <a:t>obiecte</a:t>
            </a:r>
            <a:r>
              <a:rPr lang="en-US" dirty="0" smtClean="0"/>
              <a:t> </a:t>
            </a:r>
            <a:r>
              <a:rPr lang="en-US" dirty="0" err="1" smtClean="0"/>
              <a:t>mijloc</a:t>
            </a:r>
            <a:r>
              <a:rPr lang="en-US" dirty="0" smtClean="0"/>
              <a:t> al </a:t>
            </a:r>
            <a:r>
              <a:rPr lang="en-US" dirty="0" err="1" smtClean="0"/>
              <a:t>identificării</a:t>
            </a:r>
            <a:r>
              <a:rPr lang="en-US" dirty="0" smtClean="0"/>
              <a:t>. </a:t>
            </a:r>
            <a:r>
              <a:rPr lang="en-US" dirty="0" err="1" smtClean="0"/>
              <a:t>Obiectul</a:t>
            </a:r>
            <a:r>
              <a:rPr lang="en-US" dirty="0" smtClean="0"/>
              <a:t> </a:t>
            </a:r>
            <a:r>
              <a:rPr lang="en-US" dirty="0" err="1" smtClean="0"/>
              <a:t>scop</a:t>
            </a:r>
            <a:r>
              <a:rPr lang="en-US" dirty="0" smtClean="0"/>
              <a:t> al </a:t>
            </a:r>
            <a:r>
              <a:rPr lang="en-US" dirty="0" err="1" smtClean="0"/>
              <a:t>identificării</a:t>
            </a:r>
            <a:r>
              <a:rPr lang="en-US" dirty="0" smtClean="0"/>
              <a:t> </a:t>
            </a:r>
            <a:r>
              <a:rPr lang="en-US" dirty="0" err="1" smtClean="0"/>
              <a:t>este</a:t>
            </a:r>
            <a:r>
              <a:rPr lang="en-US" dirty="0" smtClean="0"/>
              <a:t> un </a:t>
            </a:r>
            <a:r>
              <a:rPr lang="en-US" dirty="0" err="1" smtClean="0"/>
              <a:t>obiect</a:t>
            </a:r>
            <a:r>
              <a:rPr lang="en-US" dirty="0" smtClean="0"/>
              <a:t> material care se </a:t>
            </a:r>
            <a:r>
              <a:rPr lang="en-US" dirty="0" err="1" smtClean="0"/>
              <a:t>află</a:t>
            </a:r>
            <a:r>
              <a:rPr lang="en-US" dirty="0" smtClean="0"/>
              <a:t> </a:t>
            </a:r>
            <a:r>
              <a:rPr lang="en-US" dirty="0" err="1" smtClean="0"/>
              <a:t>în</a:t>
            </a:r>
            <a:r>
              <a:rPr lang="en-US" dirty="0" smtClean="0"/>
              <a:t> </a:t>
            </a:r>
            <a:r>
              <a:rPr lang="en-US" dirty="0" err="1" smtClean="0"/>
              <a:t>legătură</a:t>
            </a:r>
            <a:r>
              <a:rPr lang="en-US" dirty="0" smtClean="0"/>
              <a:t> </a:t>
            </a:r>
            <a:r>
              <a:rPr lang="en-US" dirty="0" err="1" smtClean="0"/>
              <a:t>cauzală</a:t>
            </a:r>
            <a:r>
              <a:rPr lang="en-US" dirty="0" smtClean="0"/>
              <a:t> </a:t>
            </a:r>
            <a:r>
              <a:rPr lang="en-US" dirty="0" err="1" smtClean="0"/>
              <a:t>ci</a:t>
            </a:r>
            <a:r>
              <a:rPr lang="en-US" dirty="0" smtClean="0"/>
              <a:t> </a:t>
            </a:r>
            <a:r>
              <a:rPr lang="en-US" dirty="0" err="1" smtClean="0"/>
              <a:t>fapta</a:t>
            </a:r>
            <a:r>
              <a:rPr lang="en-US" dirty="0" smtClean="0"/>
              <a:t> </a:t>
            </a:r>
            <a:r>
              <a:rPr lang="en-US" dirty="0" err="1" smtClean="0"/>
              <a:t>ilicită</a:t>
            </a:r>
            <a:r>
              <a:rPr lang="en-US" dirty="0" smtClean="0"/>
              <a:t>. </a:t>
            </a:r>
            <a:r>
              <a:rPr lang="en-US" dirty="0" err="1" smtClean="0"/>
              <a:t>Obiectul</a:t>
            </a:r>
            <a:r>
              <a:rPr lang="en-US" dirty="0" smtClean="0"/>
              <a:t> </a:t>
            </a:r>
            <a:r>
              <a:rPr lang="en-US" dirty="0" err="1" smtClean="0"/>
              <a:t>mijloc</a:t>
            </a:r>
            <a:r>
              <a:rPr lang="en-US" dirty="0" smtClean="0"/>
              <a:t> de </a:t>
            </a:r>
            <a:r>
              <a:rPr lang="en-US" dirty="0" err="1" smtClean="0"/>
              <a:t>identificare</a:t>
            </a:r>
            <a:r>
              <a:rPr lang="en-US" dirty="0" smtClean="0"/>
              <a:t> </a:t>
            </a:r>
            <a:r>
              <a:rPr lang="en-US" dirty="0" err="1" smtClean="0"/>
              <a:t>îl</a:t>
            </a:r>
            <a:r>
              <a:rPr lang="en-US" dirty="0" smtClean="0"/>
              <a:t> </a:t>
            </a:r>
            <a:r>
              <a:rPr lang="en-US" dirty="0" err="1" smtClean="0"/>
              <a:t>reprezintă</a:t>
            </a:r>
            <a:r>
              <a:rPr lang="en-US" dirty="0" smtClean="0"/>
              <a:t> </a:t>
            </a:r>
            <a:r>
              <a:rPr lang="en-US" dirty="0" err="1" smtClean="0"/>
              <a:t>urmele</a:t>
            </a:r>
            <a:r>
              <a:rPr lang="en-US" dirty="0" smtClean="0"/>
              <a:t> </a:t>
            </a:r>
            <a:r>
              <a:rPr lang="en-US" dirty="0" err="1" smtClean="0"/>
              <a:t>obiectului</a:t>
            </a:r>
            <a:r>
              <a:rPr lang="en-US" dirty="0" smtClean="0"/>
              <a:t> </a:t>
            </a:r>
            <a:r>
              <a:rPr lang="en-US" dirty="0" err="1" smtClean="0"/>
              <a:t>scop</a:t>
            </a:r>
            <a:r>
              <a:rPr lang="en-US" dirty="0" smtClean="0"/>
              <a:t>, </a:t>
            </a:r>
            <a:r>
              <a:rPr lang="en-US" dirty="0" err="1" smtClean="0"/>
              <a:t>precum</a:t>
            </a:r>
            <a:r>
              <a:rPr lang="en-US" dirty="0" smtClean="0"/>
              <a:t> </a:t>
            </a:r>
            <a:r>
              <a:rPr lang="en-US" dirty="0" err="1" smtClean="0"/>
              <a:t>şi</a:t>
            </a:r>
            <a:r>
              <a:rPr lang="en-US" dirty="0" smtClean="0"/>
              <a:t> </a:t>
            </a:r>
            <a:r>
              <a:rPr lang="en-US" dirty="0" err="1" smtClean="0"/>
              <a:t>modelele</a:t>
            </a:r>
            <a:r>
              <a:rPr lang="en-US" dirty="0" smtClean="0"/>
              <a:t> de </a:t>
            </a:r>
            <a:r>
              <a:rPr lang="en-US" dirty="0" err="1" smtClean="0"/>
              <a:t>comparaţie</a:t>
            </a:r>
            <a:r>
              <a:rPr lang="en-US" dirty="0" smtClean="0"/>
              <a:t>. </a:t>
            </a:r>
            <a:endParaRPr lang="ru-RU" dirty="0" smtClean="0"/>
          </a:p>
          <a:p>
            <a:r>
              <a:rPr lang="en-US" b="1" i="1" dirty="0" smtClean="0"/>
              <a:t>       </a:t>
            </a:r>
            <a:r>
              <a:rPr lang="en-US" b="1" i="1" dirty="0" err="1" smtClean="0"/>
              <a:t>Principiul</a:t>
            </a:r>
            <a:r>
              <a:rPr lang="en-US" b="1" i="1" dirty="0" smtClean="0"/>
              <a:t> </a:t>
            </a:r>
            <a:r>
              <a:rPr lang="en-US" b="1" i="1" dirty="0" err="1" smtClean="0"/>
              <a:t>stabilităţii</a:t>
            </a:r>
            <a:r>
              <a:rPr lang="en-US" b="1" i="1" dirty="0" smtClean="0"/>
              <a:t> relative a </a:t>
            </a:r>
            <a:r>
              <a:rPr lang="en-US" b="1" i="1" dirty="0" err="1" smtClean="0"/>
              <a:t>caracteristicilor</a:t>
            </a:r>
            <a:r>
              <a:rPr lang="en-US" dirty="0" smtClean="0"/>
              <a:t> de </a:t>
            </a:r>
            <a:r>
              <a:rPr lang="en-US" dirty="0" err="1" smtClean="0"/>
              <a:t>identificare.Identitatea</a:t>
            </a:r>
            <a:r>
              <a:rPr lang="en-US" dirty="0" smtClean="0"/>
              <a:t> </a:t>
            </a:r>
            <a:r>
              <a:rPr lang="en-US" dirty="0" err="1" smtClean="0"/>
              <a:t>unei</a:t>
            </a:r>
            <a:r>
              <a:rPr lang="en-US" dirty="0" smtClean="0"/>
              <a:t> </a:t>
            </a:r>
            <a:r>
              <a:rPr lang="en-US" dirty="0" err="1" smtClean="0"/>
              <a:t>persoane</a:t>
            </a:r>
            <a:r>
              <a:rPr lang="en-US" dirty="0" smtClean="0"/>
              <a:t> </a:t>
            </a:r>
            <a:r>
              <a:rPr lang="en-US" dirty="0" err="1" smtClean="0"/>
              <a:t>sau</a:t>
            </a:r>
            <a:r>
              <a:rPr lang="en-US" dirty="0" smtClean="0"/>
              <a:t> a </a:t>
            </a:r>
            <a:r>
              <a:rPr lang="en-US" dirty="0" err="1" smtClean="0"/>
              <a:t>unui</a:t>
            </a:r>
            <a:r>
              <a:rPr lang="en-US" dirty="0" smtClean="0"/>
              <a:t> </a:t>
            </a:r>
            <a:r>
              <a:rPr lang="en-US" dirty="0" err="1" smtClean="0"/>
              <a:t>obiect</a:t>
            </a:r>
            <a:r>
              <a:rPr lang="en-US" dirty="0" smtClean="0"/>
              <a:t> </a:t>
            </a:r>
            <a:r>
              <a:rPr lang="en-US" dirty="0" err="1" smtClean="0"/>
              <a:t>poate</a:t>
            </a:r>
            <a:r>
              <a:rPr lang="en-US" dirty="0" smtClean="0"/>
              <a:t> </a:t>
            </a:r>
            <a:r>
              <a:rPr lang="en-US" dirty="0" err="1" smtClean="0"/>
              <a:t>fi</a:t>
            </a:r>
            <a:r>
              <a:rPr lang="en-US" dirty="0" smtClean="0"/>
              <a:t> </a:t>
            </a:r>
            <a:r>
              <a:rPr lang="en-US" dirty="0" err="1" smtClean="0"/>
              <a:t>determinată</a:t>
            </a:r>
            <a:r>
              <a:rPr lang="en-US" dirty="0" smtClean="0"/>
              <a:t> </a:t>
            </a:r>
            <a:r>
              <a:rPr lang="en-US" dirty="0" err="1" smtClean="0"/>
              <a:t>în</a:t>
            </a:r>
            <a:r>
              <a:rPr lang="en-US" dirty="0" smtClean="0"/>
              <a:t> </a:t>
            </a:r>
            <a:r>
              <a:rPr lang="en-US" dirty="0" err="1" smtClean="0"/>
              <a:t>măsura</a:t>
            </a:r>
            <a:r>
              <a:rPr lang="en-US" dirty="0" smtClean="0"/>
              <a:t> </a:t>
            </a:r>
            <a:r>
              <a:rPr lang="en-US" dirty="0" err="1" smtClean="0"/>
              <a:t>în</a:t>
            </a:r>
            <a:r>
              <a:rPr lang="en-US" dirty="0" smtClean="0"/>
              <a:t> care </a:t>
            </a:r>
            <a:r>
              <a:rPr lang="en-US" dirty="0" err="1" smtClean="0"/>
              <a:t>urmele</a:t>
            </a:r>
            <a:r>
              <a:rPr lang="en-US" dirty="0" smtClean="0"/>
              <a:t> create </a:t>
            </a:r>
            <a:r>
              <a:rPr lang="en-US" dirty="0" err="1" smtClean="0"/>
              <a:t>în</a:t>
            </a:r>
            <a:r>
              <a:rPr lang="en-US" dirty="0" smtClean="0"/>
              <a:t> </a:t>
            </a:r>
            <a:r>
              <a:rPr lang="en-US" dirty="0" err="1" smtClean="0"/>
              <a:t>câmpul</a:t>
            </a:r>
            <a:r>
              <a:rPr lang="en-US" dirty="0" smtClean="0"/>
              <a:t> </a:t>
            </a:r>
            <a:r>
              <a:rPr lang="en-US" dirty="0" err="1" smtClean="0"/>
              <a:t>infracţional</a:t>
            </a:r>
            <a:r>
              <a:rPr lang="en-US" dirty="0" smtClean="0"/>
              <a:t> </a:t>
            </a:r>
            <a:r>
              <a:rPr lang="en-US" dirty="0" err="1" smtClean="0"/>
              <a:t>reflectă</a:t>
            </a:r>
            <a:r>
              <a:rPr lang="en-US" dirty="0" smtClean="0"/>
              <a:t> </a:t>
            </a:r>
            <a:r>
              <a:rPr lang="en-US" dirty="0" err="1" smtClean="0"/>
              <a:t>caracteristicile</a:t>
            </a:r>
            <a:r>
              <a:rPr lang="en-US" dirty="0" smtClean="0"/>
              <a:t> sale </a:t>
            </a:r>
            <a:r>
              <a:rPr lang="en-US" dirty="0" err="1" smtClean="0"/>
              <a:t>esnţiale</a:t>
            </a:r>
            <a:r>
              <a:rPr lang="en-US" dirty="0" smtClean="0"/>
              <a:t>. </a:t>
            </a:r>
            <a:endParaRPr lang="ru-RU" dirty="0" smtClean="0"/>
          </a:p>
          <a:p>
            <a:r>
              <a:rPr lang="en-US" b="1" i="1" dirty="0" smtClean="0"/>
              <a:t>       </a:t>
            </a:r>
            <a:r>
              <a:rPr lang="en-US" b="1" i="1" dirty="0" err="1" smtClean="0"/>
              <a:t>Principiul</a:t>
            </a:r>
            <a:r>
              <a:rPr lang="en-US" b="1" i="1" dirty="0" smtClean="0"/>
              <a:t> </a:t>
            </a:r>
            <a:r>
              <a:rPr lang="en-US" b="1" i="1" dirty="0" err="1" smtClean="0"/>
              <a:t>dinamicii</a:t>
            </a:r>
            <a:r>
              <a:rPr lang="en-US" b="1" i="1" dirty="0" smtClean="0"/>
              <a:t> </a:t>
            </a:r>
            <a:r>
              <a:rPr lang="en-US" b="1" i="1" dirty="0" err="1" smtClean="0"/>
              <a:t>caracteristicilor</a:t>
            </a:r>
            <a:r>
              <a:rPr lang="en-US" dirty="0" smtClean="0"/>
              <a:t> de </a:t>
            </a:r>
            <a:r>
              <a:rPr lang="en-US" dirty="0" err="1" smtClean="0"/>
              <a:t>identificare</a:t>
            </a:r>
            <a:r>
              <a:rPr lang="en-US" dirty="0" smtClean="0"/>
              <a:t> </a:t>
            </a:r>
            <a:r>
              <a:rPr lang="en-US" dirty="0" err="1" smtClean="0"/>
              <a:t>şi</a:t>
            </a:r>
            <a:r>
              <a:rPr lang="en-US" dirty="0" smtClean="0"/>
              <a:t> a </a:t>
            </a:r>
            <a:r>
              <a:rPr lang="en-US" dirty="0" err="1" smtClean="0"/>
              <a:t>interdependenţei</a:t>
            </a:r>
            <a:r>
              <a:rPr lang="en-US" dirty="0" smtClean="0"/>
              <a:t> </a:t>
            </a:r>
            <a:r>
              <a:rPr lang="en-US" dirty="0" err="1" smtClean="0"/>
              <a:t>cauzale</a:t>
            </a:r>
            <a:r>
              <a:rPr lang="en-US" dirty="0" smtClean="0"/>
              <a:t>. </a:t>
            </a:r>
            <a:r>
              <a:rPr lang="en-US" dirty="0" err="1" smtClean="0"/>
              <a:t>Realitatea</a:t>
            </a:r>
            <a:r>
              <a:rPr lang="en-US" dirty="0" smtClean="0"/>
              <a:t> </a:t>
            </a:r>
            <a:r>
              <a:rPr lang="en-US" dirty="0" err="1" smtClean="0"/>
              <a:t>obiectivă</a:t>
            </a:r>
            <a:r>
              <a:rPr lang="en-US" dirty="0" smtClean="0"/>
              <a:t> </a:t>
            </a:r>
            <a:r>
              <a:rPr lang="en-US" dirty="0" err="1" smtClean="0"/>
              <a:t>este</a:t>
            </a:r>
            <a:r>
              <a:rPr lang="en-US" dirty="0" smtClean="0"/>
              <a:t> </a:t>
            </a:r>
            <a:r>
              <a:rPr lang="en-US" dirty="0" err="1" smtClean="0"/>
              <a:t>reprezentată</a:t>
            </a:r>
            <a:r>
              <a:rPr lang="en-US" dirty="0" smtClean="0"/>
              <a:t> de </a:t>
            </a:r>
            <a:r>
              <a:rPr lang="en-US" dirty="0" err="1" smtClean="0"/>
              <a:t>dinamicitatea</a:t>
            </a:r>
            <a:r>
              <a:rPr lang="en-US" dirty="0" smtClean="0"/>
              <a:t> </a:t>
            </a:r>
            <a:r>
              <a:rPr lang="en-US" dirty="0" err="1" smtClean="0"/>
              <a:t>sistemelor</a:t>
            </a:r>
            <a:r>
              <a:rPr lang="en-US" dirty="0" smtClean="0"/>
              <a:t> </a:t>
            </a:r>
            <a:r>
              <a:rPr lang="en-US" dirty="0" err="1" smtClean="0"/>
              <a:t>materiale</a:t>
            </a:r>
            <a:r>
              <a:rPr lang="en-US" dirty="0" smtClean="0"/>
              <a:t> care se </a:t>
            </a:r>
            <a:r>
              <a:rPr lang="en-US" dirty="0" err="1" smtClean="0"/>
              <a:t>află</a:t>
            </a:r>
            <a:r>
              <a:rPr lang="en-US" dirty="0" smtClean="0"/>
              <a:t> </a:t>
            </a:r>
            <a:r>
              <a:rPr lang="en-US" dirty="0" err="1" smtClean="0"/>
              <a:t>în</a:t>
            </a:r>
            <a:r>
              <a:rPr lang="en-US" dirty="0" smtClean="0"/>
              <a:t> </a:t>
            </a:r>
            <a:r>
              <a:rPr lang="en-US" dirty="0" err="1" smtClean="0"/>
              <a:t>continuă</a:t>
            </a:r>
            <a:r>
              <a:rPr lang="en-US" dirty="0" smtClean="0"/>
              <a:t> </a:t>
            </a:r>
            <a:r>
              <a:rPr lang="en-US" dirty="0" err="1" smtClean="0"/>
              <a:t>interacţiune</a:t>
            </a:r>
            <a:r>
              <a:rPr lang="en-US" dirty="0" smtClean="0"/>
              <a:t>, </a:t>
            </a:r>
            <a:r>
              <a:rPr lang="en-US" dirty="0" err="1" smtClean="0"/>
              <a:t>schimbare</a:t>
            </a:r>
            <a:r>
              <a:rPr lang="en-US" dirty="0" smtClean="0"/>
              <a:t> </a:t>
            </a:r>
            <a:r>
              <a:rPr lang="en-US" dirty="0" err="1" smtClean="0"/>
              <a:t>şi</a:t>
            </a:r>
            <a:r>
              <a:rPr lang="en-US" dirty="0" smtClean="0"/>
              <a:t> </a:t>
            </a:r>
            <a:r>
              <a:rPr lang="en-US" dirty="0" err="1" smtClean="0"/>
              <a:t>tranformare</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42918"/>
            <a:ext cx="8229600" cy="1566882"/>
          </a:xfrm>
        </p:spPr>
        <p:txBody>
          <a:bodyPr>
            <a:normAutofit fontScale="90000"/>
          </a:bodyPr>
          <a:lstStyle/>
          <a:p>
            <a:r>
              <a:rPr lang="en-US" b="1" dirty="0" smtClean="0"/>
              <a:t>2.2.Obiectele </a:t>
            </a:r>
            <a:r>
              <a:rPr lang="en-US" b="1" dirty="0" err="1" smtClean="0"/>
              <a:t>și</a:t>
            </a:r>
            <a:r>
              <a:rPr lang="en-US" b="1" dirty="0" smtClean="0"/>
              <a:t> </a:t>
            </a:r>
            <a:r>
              <a:rPr lang="en-US" b="1" dirty="0" err="1" smtClean="0"/>
              <a:t>genurile</a:t>
            </a:r>
            <a:r>
              <a:rPr lang="en-US" b="1" dirty="0" smtClean="0"/>
              <a:t> </a:t>
            </a:r>
            <a:r>
              <a:rPr lang="en-US" b="1" dirty="0" err="1" smtClean="0"/>
              <a:t>identificării</a:t>
            </a:r>
            <a:r>
              <a:rPr lang="en-US" b="1" dirty="0" smtClean="0"/>
              <a:t> </a:t>
            </a:r>
            <a:r>
              <a:rPr lang="en-US" b="1" dirty="0" err="1" smtClean="0"/>
              <a:t>criminalistice</a:t>
            </a:r>
            <a:r>
              <a:rPr lang="en-US" b="1" dirty="0" smtClean="0"/>
              <a:t> .</a:t>
            </a:r>
            <a:r>
              <a:rPr lang="ru-RU" dirty="0" smtClean="0"/>
              <a:t/>
            </a:r>
            <a:br>
              <a:rPr lang="ru-RU" dirty="0" smtClean="0"/>
            </a:br>
            <a:endParaRPr lang="ru-RU" dirty="0"/>
          </a:p>
        </p:txBody>
      </p:sp>
      <p:sp>
        <p:nvSpPr>
          <p:cNvPr id="3" name="Содержимое 2"/>
          <p:cNvSpPr>
            <a:spLocks noGrp="1"/>
          </p:cNvSpPr>
          <p:nvPr>
            <p:ph idx="1"/>
          </p:nvPr>
        </p:nvSpPr>
        <p:spPr>
          <a:xfrm>
            <a:off x="457200" y="1714488"/>
            <a:ext cx="8229600" cy="4860048"/>
          </a:xfrm>
        </p:spPr>
        <p:txBody>
          <a:bodyPr>
            <a:normAutofit fontScale="62500" lnSpcReduction="20000"/>
          </a:bodyPr>
          <a:lstStyle/>
          <a:p>
            <a:r>
              <a:rPr lang="en-US" dirty="0" err="1" smtClean="0"/>
              <a:t>După</a:t>
            </a:r>
            <a:r>
              <a:rPr lang="en-US" dirty="0" smtClean="0"/>
              <a:t> cum s-a </a:t>
            </a:r>
            <a:r>
              <a:rPr lang="en-US" dirty="0" err="1" smtClean="0"/>
              <a:t>menţionat</a:t>
            </a:r>
            <a:r>
              <a:rPr lang="en-US" dirty="0" smtClean="0"/>
              <a:t>, </a:t>
            </a:r>
            <a:r>
              <a:rPr lang="en-US" dirty="0" err="1" smtClean="0"/>
              <a:t>identificarea</a:t>
            </a:r>
            <a:r>
              <a:rPr lang="en-US" dirty="0" smtClean="0"/>
              <a:t> </a:t>
            </a:r>
            <a:r>
              <a:rPr lang="en-US" dirty="0" err="1" smtClean="0"/>
              <a:t>criminalistică</a:t>
            </a:r>
            <a:r>
              <a:rPr lang="en-US" dirty="0" smtClean="0"/>
              <a:t> </a:t>
            </a:r>
            <a:r>
              <a:rPr lang="en-US" dirty="0" err="1" smtClean="0"/>
              <a:t>constă</a:t>
            </a:r>
            <a:r>
              <a:rPr lang="en-US" dirty="0" smtClean="0"/>
              <a:t> </a:t>
            </a:r>
            <a:r>
              <a:rPr lang="en-US" dirty="0" err="1" smtClean="0"/>
              <a:t>în</a:t>
            </a:r>
            <a:r>
              <a:rPr lang="en-US" dirty="0" smtClean="0"/>
              <a:t> </a:t>
            </a:r>
            <a:r>
              <a:rPr lang="en-US" dirty="0" err="1" smtClean="0"/>
              <a:t>stabilirea</a:t>
            </a:r>
            <a:r>
              <a:rPr lang="en-US" dirty="0" smtClean="0"/>
              <a:t> </a:t>
            </a:r>
            <a:r>
              <a:rPr lang="en-US" dirty="0" err="1" smtClean="0"/>
              <a:t>identităţii</a:t>
            </a:r>
            <a:r>
              <a:rPr lang="en-US" dirty="0" smtClean="0"/>
              <a:t> </a:t>
            </a:r>
            <a:r>
              <a:rPr lang="en-US" dirty="0" err="1" smtClean="0"/>
              <a:t>unei</a:t>
            </a:r>
            <a:r>
              <a:rPr lang="en-US" dirty="0" smtClean="0"/>
              <a:t> </a:t>
            </a:r>
            <a:r>
              <a:rPr lang="en-US" dirty="0" err="1" smtClean="0"/>
              <a:t>fiinţe</a:t>
            </a:r>
            <a:r>
              <a:rPr lang="en-US" dirty="0" smtClean="0"/>
              <a:t> </a:t>
            </a:r>
            <a:r>
              <a:rPr lang="en-US" dirty="0" err="1" smtClean="0"/>
              <a:t>sau</a:t>
            </a:r>
            <a:r>
              <a:rPr lang="en-US" dirty="0" smtClean="0"/>
              <a:t> a </a:t>
            </a:r>
            <a:r>
              <a:rPr lang="en-US" dirty="0" err="1" smtClean="0"/>
              <a:t>unui</a:t>
            </a:r>
            <a:r>
              <a:rPr lang="en-US" dirty="0" smtClean="0"/>
              <a:t> </a:t>
            </a:r>
            <a:r>
              <a:rPr lang="en-US" dirty="0" err="1" smtClean="0"/>
              <a:t>obiect</a:t>
            </a:r>
            <a:r>
              <a:rPr lang="en-US" dirty="0" smtClean="0"/>
              <a:t> material </a:t>
            </a:r>
            <a:r>
              <a:rPr lang="en-US" dirty="0" err="1" smtClean="0"/>
              <a:t>cauzal</a:t>
            </a:r>
            <a:r>
              <a:rPr lang="en-US" dirty="0" smtClean="0"/>
              <a:t> legate de </a:t>
            </a:r>
            <a:r>
              <a:rPr lang="en-US" dirty="0" err="1" smtClean="0"/>
              <a:t>acţiunea</a:t>
            </a:r>
            <a:r>
              <a:rPr lang="en-US" dirty="0" smtClean="0"/>
              <a:t> </a:t>
            </a:r>
            <a:r>
              <a:rPr lang="en-US" dirty="0" err="1" smtClean="0"/>
              <a:t>ilicită</a:t>
            </a:r>
            <a:r>
              <a:rPr lang="en-US" dirty="0" smtClean="0"/>
              <a:t>. Ea </a:t>
            </a:r>
            <a:r>
              <a:rPr lang="en-US" dirty="0" err="1" smtClean="0"/>
              <a:t>este</a:t>
            </a:r>
            <a:r>
              <a:rPr lang="en-US" dirty="0" smtClean="0"/>
              <a:t> </a:t>
            </a:r>
            <a:r>
              <a:rPr lang="en-US" dirty="0" err="1" smtClean="0"/>
              <a:t>posibilă</a:t>
            </a:r>
            <a:r>
              <a:rPr lang="en-US" dirty="0" smtClean="0"/>
              <a:t> </a:t>
            </a:r>
            <a:r>
              <a:rPr lang="en-US" dirty="0" err="1" smtClean="0"/>
              <a:t>numai</a:t>
            </a:r>
            <a:r>
              <a:rPr lang="en-US" dirty="0" smtClean="0"/>
              <a:t> </a:t>
            </a:r>
            <a:r>
              <a:rPr lang="en-US" dirty="0" err="1" smtClean="0"/>
              <a:t>atunci</a:t>
            </a:r>
            <a:r>
              <a:rPr lang="en-US" dirty="0" smtClean="0"/>
              <a:t> </a:t>
            </a:r>
            <a:r>
              <a:rPr lang="en-US" dirty="0" err="1" smtClean="0"/>
              <a:t>când</a:t>
            </a:r>
            <a:r>
              <a:rPr lang="en-US" dirty="0" smtClean="0"/>
              <a:t> </a:t>
            </a:r>
            <a:r>
              <a:rPr lang="en-US" dirty="0" err="1" smtClean="0"/>
              <a:t>obiectul</a:t>
            </a:r>
            <a:r>
              <a:rPr lang="en-US" dirty="0" smtClean="0"/>
              <a:t> </a:t>
            </a:r>
            <a:r>
              <a:rPr lang="en-US" dirty="0" err="1" smtClean="0"/>
              <a:t>identificării</a:t>
            </a:r>
            <a:r>
              <a:rPr lang="en-US" dirty="0" smtClean="0"/>
              <a:t> </a:t>
            </a:r>
            <a:r>
              <a:rPr lang="en-US" dirty="0" err="1" smtClean="0"/>
              <a:t>posedă</a:t>
            </a:r>
            <a:r>
              <a:rPr lang="en-US" dirty="0" smtClean="0"/>
              <a:t> </a:t>
            </a:r>
            <a:r>
              <a:rPr lang="en-US" dirty="0" err="1" smtClean="0"/>
              <a:t>caracteristici</a:t>
            </a:r>
            <a:r>
              <a:rPr lang="en-US" dirty="0" smtClean="0"/>
              <a:t> </a:t>
            </a:r>
            <a:r>
              <a:rPr lang="en-US" dirty="0" err="1" smtClean="0"/>
              <a:t>ce</a:t>
            </a:r>
            <a:r>
              <a:rPr lang="en-US" dirty="0" smtClean="0"/>
              <a:t> </a:t>
            </a:r>
            <a:r>
              <a:rPr lang="en-US" dirty="0" err="1" smtClean="0"/>
              <a:t>îl</a:t>
            </a:r>
            <a:r>
              <a:rPr lang="en-US" dirty="0" smtClean="0"/>
              <a:t> </a:t>
            </a:r>
            <a:r>
              <a:rPr lang="en-US" dirty="0" err="1" smtClean="0"/>
              <a:t>deosebesc</a:t>
            </a:r>
            <a:r>
              <a:rPr lang="en-US" dirty="0" smtClean="0"/>
              <a:t> de </a:t>
            </a:r>
            <a:r>
              <a:rPr lang="en-US" dirty="0" err="1" smtClean="0"/>
              <a:t>celelalte</a:t>
            </a:r>
            <a:r>
              <a:rPr lang="en-US" dirty="0" smtClean="0"/>
              <a:t>, </a:t>
            </a:r>
            <a:r>
              <a:rPr lang="en-US" dirty="0" err="1" smtClean="0"/>
              <a:t>îl</a:t>
            </a:r>
            <a:r>
              <a:rPr lang="en-US" dirty="0" smtClean="0"/>
              <a:t> </a:t>
            </a:r>
            <a:r>
              <a:rPr lang="en-US" dirty="0" err="1" smtClean="0"/>
              <a:t>individualizează</a:t>
            </a:r>
            <a:r>
              <a:rPr lang="en-US" dirty="0" smtClean="0"/>
              <a:t>. </a:t>
            </a:r>
            <a:endParaRPr lang="ru-RU" dirty="0" smtClean="0"/>
          </a:p>
          <a:p>
            <a:r>
              <a:rPr lang="en-US" dirty="0" smtClean="0"/>
              <a:t>      </a:t>
            </a:r>
            <a:r>
              <a:rPr lang="en-US" dirty="0" err="1" smtClean="0"/>
              <a:t>Rezultă</a:t>
            </a:r>
            <a:r>
              <a:rPr lang="en-US" dirty="0" smtClean="0"/>
              <a:t> </a:t>
            </a:r>
            <a:r>
              <a:rPr lang="en-US" dirty="0" err="1" smtClean="0"/>
              <a:t>deci</a:t>
            </a:r>
            <a:r>
              <a:rPr lang="en-US" dirty="0" smtClean="0"/>
              <a:t> </a:t>
            </a:r>
            <a:r>
              <a:rPr lang="en-US" dirty="0" err="1" smtClean="0"/>
              <a:t>că</a:t>
            </a:r>
            <a:r>
              <a:rPr lang="en-US" dirty="0" smtClean="0"/>
              <a:t> </a:t>
            </a:r>
            <a:r>
              <a:rPr lang="en-US" i="1" dirty="0" err="1" smtClean="0"/>
              <a:t>obiectele</a:t>
            </a:r>
            <a:r>
              <a:rPr lang="en-US" i="1" dirty="0" smtClean="0"/>
              <a:t> </a:t>
            </a:r>
            <a:r>
              <a:rPr lang="en-US" i="1" dirty="0" err="1" smtClean="0"/>
              <a:t>propriu-zise</a:t>
            </a:r>
            <a:r>
              <a:rPr lang="en-US" i="1" dirty="0" smtClean="0"/>
              <a:t>, </a:t>
            </a:r>
            <a:r>
              <a:rPr lang="en-US" dirty="0" err="1" smtClean="0"/>
              <a:t>pe</a:t>
            </a:r>
            <a:r>
              <a:rPr lang="en-US" dirty="0" smtClean="0"/>
              <a:t> de o parte, </a:t>
            </a:r>
            <a:r>
              <a:rPr lang="en-US" dirty="0" err="1" smtClean="0"/>
              <a:t>şi</a:t>
            </a:r>
            <a:r>
              <a:rPr lang="en-US" dirty="0" smtClean="0"/>
              <a:t> </a:t>
            </a:r>
            <a:r>
              <a:rPr lang="en-US" i="1" dirty="0" err="1" smtClean="0"/>
              <a:t>caracteristicile</a:t>
            </a:r>
            <a:r>
              <a:rPr lang="en-US" i="1" dirty="0" smtClean="0"/>
              <a:t> </a:t>
            </a:r>
            <a:r>
              <a:rPr lang="en-US" dirty="0" err="1" smtClean="0"/>
              <a:t>prin</a:t>
            </a:r>
            <a:r>
              <a:rPr lang="en-US" dirty="0" smtClean="0"/>
              <a:t> care </a:t>
            </a:r>
            <a:r>
              <a:rPr lang="en-US" dirty="0" err="1" smtClean="0"/>
              <a:t>acestea</a:t>
            </a:r>
            <a:r>
              <a:rPr lang="en-US" dirty="0" smtClean="0"/>
              <a:t> </a:t>
            </a:r>
            <a:r>
              <a:rPr lang="en-US" dirty="0" err="1" smtClean="0"/>
              <a:t>îşi</a:t>
            </a:r>
            <a:r>
              <a:rPr lang="en-US" dirty="0" smtClean="0"/>
              <a:t> </a:t>
            </a:r>
            <a:r>
              <a:rPr lang="en-US" dirty="0" err="1" smtClean="0"/>
              <a:t>manifestă</a:t>
            </a:r>
            <a:r>
              <a:rPr lang="en-US" dirty="0" smtClean="0"/>
              <a:t> </a:t>
            </a:r>
            <a:r>
              <a:rPr lang="en-US" dirty="0" err="1" smtClean="0"/>
              <a:t>individualitatea</a:t>
            </a:r>
            <a:r>
              <a:rPr lang="en-US" dirty="0" smtClean="0"/>
              <a:t>, </a:t>
            </a:r>
            <a:r>
              <a:rPr lang="en-US" dirty="0" err="1" smtClean="0"/>
              <a:t>pe</a:t>
            </a:r>
            <a:r>
              <a:rPr lang="en-US" dirty="0" smtClean="0"/>
              <a:t> de </a:t>
            </a:r>
            <a:r>
              <a:rPr lang="en-US" dirty="0" err="1" smtClean="0"/>
              <a:t>altă</a:t>
            </a:r>
            <a:r>
              <a:rPr lang="en-US" dirty="0" smtClean="0"/>
              <a:t> parte, </a:t>
            </a:r>
            <a:r>
              <a:rPr lang="en-US" dirty="0" err="1" smtClean="0"/>
              <a:t>constituie</a:t>
            </a:r>
            <a:r>
              <a:rPr lang="en-US" dirty="0" smtClean="0"/>
              <a:t> </a:t>
            </a:r>
            <a:r>
              <a:rPr lang="en-US" b="1" i="1" dirty="0" err="1" smtClean="0"/>
              <a:t>elemente</a:t>
            </a:r>
            <a:r>
              <a:rPr lang="en-US" b="1" i="1" dirty="0" smtClean="0"/>
              <a:t> de </a:t>
            </a:r>
            <a:r>
              <a:rPr lang="en-US" b="1" i="1" dirty="0" err="1" smtClean="0"/>
              <a:t>bază</a:t>
            </a:r>
            <a:r>
              <a:rPr lang="en-US" b="1" i="1" dirty="0" smtClean="0"/>
              <a:t> ale </a:t>
            </a:r>
            <a:r>
              <a:rPr lang="en-US" b="1" i="1" dirty="0" err="1" smtClean="0"/>
              <a:t>identificării</a:t>
            </a:r>
            <a:r>
              <a:rPr lang="en-US" b="1" i="1" dirty="0" smtClean="0"/>
              <a:t> </a:t>
            </a:r>
            <a:r>
              <a:rPr lang="en-US" b="1" i="1" dirty="0" err="1" smtClean="0"/>
              <a:t>criminalistice</a:t>
            </a:r>
            <a:r>
              <a:rPr lang="en-US" b="1" i="1" dirty="0" smtClean="0"/>
              <a:t>.</a:t>
            </a:r>
            <a:endParaRPr lang="ru-RU" dirty="0" smtClean="0"/>
          </a:p>
          <a:p>
            <a:r>
              <a:rPr lang="en-US" dirty="0" smtClean="0"/>
              <a:t>       De </a:t>
            </a:r>
            <a:r>
              <a:rPr lang="en-US" dirty="0" err="1" smtClean="0"/>
              <a:t>asemenea</a:t>
            </a:r>
            <a:r>
              <a:rPr lang="en-US" dirty="0" smtClean="0"/>
              <a:t>, nu </a:t>
            </a:r>
            <a:r>
              <a:rPr lang="en-US" dirty="0" err="1" smtClean="0"/>
              <a:t>sunt</a:t>
            </a:r>
            <a:r>
              <a:rPr lang="en-US" dirty="0" smtClean="0"/>
              <a:t> </a:t>
            </a:r>
            <a:r>
              <a:rPr lang="en-US" dirty="0" err="1" smtClean="0"/>
              <a:t>obiecte</a:t>
            </a:r>
            <a:r>
              <a:rPr lang="en-US" dirty="0" smtClean="0"/>
              <a:t> de </a:t>
            </a:r>
            <a:r>
              <a:rPr lang="en-US" dirty="0" err="1" smtClean="0"/>
              <a:t>identificare</a:t>
            </a:r>
            <a:r>
              <a:rPr lang="en-US" dirty="0" smtClean="0"/>
              <a:t> </a:t>
            </a:r>
            <a:r>
              <a:rPr lang="en-US" dirty="0" err="1" smtClean="0"/>
              <a:t>însuşirile</a:t>
            </a:r>
            <a:r>
              <a:rPr lang="en-US" dirty="0" smtClean="0"/>
              <a:t> </a:t>
            </a:r>
            <a:r>
              <a:rPr lang="en-US" dirty="0" err="1" smtClean="0"/>
              <a:t>şi</a:t>
            </a:r>
            <a:r>
              <a:rPr lang="en-US" dirty="0" smtClean="0"/>
              <a:t> </a:t>
            </a:r>
            <a:r>
              <a:rPr lang="en-US" dirty="0" err="1" smtClean="0"/>
              <a:t>stările</a:t>
            </a:r>
            <a:r>
              <a:rPr lang="en-US" dirty="0" smtClean="0"/>
              <a:t> </a:t>
            </a:r>
            <a:r>
              <a:rPr lang="en-US" dirty="0" err="1" smtClean="0"/>
              <a:t>obiectelor</a:t>
            </a:r>
            <a:r>
              <a:rPr lang="en-US" dirty="0" smtClean="0"/>
              <a:t> </a:t>
            </a:r>
            <a:r>
              <a:rPr lang="en-US" dirty="0" err="1" smtClean="0"/>
              <a:t>materiale</a:t>
            </a:r>
            <a:r>
              <a:rPr lang="en-US" dirty="0" smtClean="0"/>
              <a:t>. </a:t>
            </a:r>
            <a:r>
              <a:rPr lang="en-US" dirty="0" err="1" smtClean="0"/>
              <a:t>Acestea</a:t>
            </a:r>
            <a:r>
              <a:rPr lang="en-US" dirty="0" smtClean="0"/>
              <a:t> </a:t>
            </a:r>
            <a:r>
              <a:rPr lang="en-US" dirty="0" err="1" smtClean="0"/>
              <a:t>reprezintă</a:t>
            </a:r>
            <a:r>
              <a:rPr lang="en-US" dirty="0" smtClean="0"/>
              <a:t> </a:t>
            </a:r>
            <a:r>
              <a:rPr lang="en-US" dirty="0" err="1" smtClean="0"/>
              <a:t>calitatea</a:t>
            </a:r>
            <a:r>
              <a:rPr lang="en-US" dirty="0" smtClean="0"/>
              <a:t> </a:t>
            </a:r>
            <a:r>
              <a:rPr lang="en-US" dirty="0" err="1" smtClean="0"/>
              <a:t>obiectelor</a:t>
            </a:r>
            <a:r>
              <a:rPr lang="en-US" dirty="0" smtClean="0"/>
              <a:t> </a:t>
            </a:r>
            <a:r>
              <a:rPr lang="en-US" dirty="0" err="1" smtClean="0"/>
              <a:t>şi</a:t>
            </a:r>
            <a:r>
              <a:rPr lang="en-US" dirty="0" smtClean="0"/>
              <a:t> </a:t>
            </a:r>
            <a:r>
              <a:rPr lang="en-US" dirty="0" err="1" smtClean="0"/>
              <a:t>îndeplinesc</a:t>
            </a:r>
            <a:r>
              <a:rPr lang="en-US" dirty="0" smtClean="0"/>
              <a:t> un </a:t>
            </a:r>
            <a:r>
              <a:rPr lang="en-US" dirty="0" err="1" smtClean="0"/>
              <a:t>rol</a:t>
            </a:r>
            <a:r>
              <a:rPr lang="en-US" dirty="0" smtClean="0"/>
              <a:t> </a:t>
            </a:r>
            <a:r>
              <a:rPr lang="en-US" dirty="0" err="1" smtClean="0"/>
              <a:t>deosebit</a:t>
            </a:r>
            <a:r>
              <a:rPr lang="en-US" dirty="0" smtClean="0"/>
              <a:t> </a:t>
            </a:r>
            <a:r>
              <a:rPr lang="en-US" dirty="0" err="1" smtClean="0"/>
              <a:t>în</a:t>
            </a:r>
            <a:r>
              <a:rPr lang="en-US" dirty="0" smtClean="0"/>
              <a:t> </a:t>
            </a:r>
            <a:r>
              <a:rPr lang="en-US" dirty="0" err="1" smtClean="0"/>
              <a:t>procesul</a:t>
            </a:r>
            <a:r>
              <a:rPr lang="en-US" dirty="0" smtClean="0"/>
              <a:t> de </a:t>
            </a:r>
            <a:r>
              <a:rPr lang="en-US" dirty="0" err="1" smtClean="0"/>
              <a:t>identificare</a:t>
            </a:r>
            <a:r>
              <a:rPr lang="en-US" dirty="0" smtClean="0"/>
              <a:t> - </a:t>
            </a:r>
            <a:r>
              <a:rPr lang="en-US" dirty="0" err="1" smtClean="0"/>
              <a:t>individualizează</a:t>
            </a:r>
            <a:r>
              <a:rPr lang="en-US" dirty="0" smtClean="0"/>
              <a:t> </a:t>
            </a:r>
            <a:r>
              <a:rPr lang="en-US" dirty="0" err="1" smtClean="0"/>
              <a:t>obiectul</a:t>
            </a:r>
            <a:r>
              <a:rPr lang="en-US" dirty="0" smtClean="0"/>
              <a:t> </a:t>
            </a:r>
            <a:r>
              <a:rPr lang="en-US" dirty="0" err="1" smtClean="0"/>
              <a:t>şi</a:t>
            </a:r>
            <a:r>
              <a:rPr lang="en-US" dirty="0" smtClean="0"/>
              <a:t>, </a:t>
            </a:r>
            <a:r>
              <a:rPr lang="en-US" dirty="0" err="1" smtClean="0"/>
              <a:t>totodată</a:t>
            </a:r>
            <a:r>
              <a:rPr lang="en-US" dirty="0" smtClean="0"/>
              <a:t>, </a:t>
            </a:r>
            <a:r>
              <a:rPr lang="en-US" dirty="0" err="1" smtClean="0"/>
              <a:t>îl</a:t>
            </a:r>
            <a:r>
              <a:rPr lang="en-US" dirty="0" smtClean="0"/>
              <a:t> </a:t>
            </a:r>
            <a:r>
              <a:rPr lang="en-US" dirty="0" err="1" smtClean="0"/>
              <a:t>deosebeşte</a:t>
            </a:r>
            <a:r>
              <a:rPr lang="en-US" dirty="0" smtClean="0"/>
              <a:t> de </a:t>
            </a:r>
            <a:r>
              <a:rPr lang="en-US" dirty="0" err="1" smtClean="0"/>
              <a:t>altele</a:t>
            </a:r>
            <a:r>
              <a:rPr lang="en-US" dirty="0" smtClean="0"/>
              <a:t>. </a:t>
            </a:r>
            <a:endParaRPr lang="ru-RU" dirty="0" smtClean="0"/>
          </a:p>
          <a:p>
            <a:r>
              <a:rPr lang="en-US" dirty="0" smtClean="0"/>
              <a:t>       </a:t>
            </a:r>
            <a:r>
              <a:rPr lang="en-US" dirty="0" err="1" smtClean="0"/>
              <a:t>Pornind</a:t>
            </a:r>
            <a:r>
              <a:rPr lang="en-US" dirty="0" smtClean="0"/>
              <a:t> de la </a:t>
            </a:r>
            <a:r>
              <a:rPr lang="en-US" dirty="0" err="1" smtClean="0"/>
              <a:t>cele</a:t>
            </a:r>
            <a:r>
              <a:rPr lang="en-US" dirty="0" smtClean="0"/>
              <a:t> </a:t>
            </a:r>
            <a:r>
              <a:rPr lang="en-US" dirty="0" err="1" smtClean="0"/>
              <a:t>menţionate</a:t>
            </a:r>
            <a:r>
              <a:rPr lang="en-US" dirty="0" smtClean="0"/>
              <a:t> </a:t>
            </a:r>
            <a:r>
              <a:rPr lang="en-US" dirty="0" err="1" smtClean="0"/>
              <a:t>şi</a:t>
            </a:r>
            <a:r>
              <a:rPr lang="en-US" dirty="0" smtClean="0"/>
              <a:t> </a:t>
            </a:r>
            <a:r>
              <a:rPr lang="en-US" dirty="0" err="1" smtClean="0"/>
              <a:t>ţinând</a:t>
            </a:r>
            <a:r>
              <a:rPr lang="en-US" dirty="0" smtClean="0"/>
              <a:t> cont de </a:t>
            </a:r>
            <a:r>
              <a:rPr lang="en-US" dirty="0" err="1" smtClean="0"/>
              <a:t>datele</a:t>
            </a:r>
            <a:r>
              <a:rPr lang="en-US" dirty="0" smtClean="0"/>
              <a:t> </a:t>
            </a:r>
            <a:r>
              <a:rPr lang="en-US" dirty="0" err="1" smtClean="0"/>
              <a:t>practicii</a:t>
            </a:r>
            <a:r>
              <a:rPr lang="en-US" dirty="0" smtClean="0"/>
              <a:t> </a:t>
            </a:r>
            <a:r>
              <a:rPr lang="en-US" dirty="0" err="1" smtClean="0"/>
              <a:t>judiciare</a:t>
            </a:r>
            <a:r>
              <a:rPr lang="en-US" dirty="0" smtClean="0"/>
              <a:t>, </a:t>
            </a:r>
            <a:r>
              <a:rPr lang="en-US" dirty="0" err="1" smtClean="0"/>
              <a:t>putem</a:t>
            </a:r>
            <a:r>
              <a:rPr lang="en-US" dirty="0" smtClean="0"/>
              <a:t> </a:t>
            </a:r>
            <a:r>
              <a:rPr lang="en-US" dirty="0" err="1" smtClean="0"/>
              <a:t>afirma</a:t>
            </a:r>
            <a:r>
              <a:rPr lang="en-US" dirty="0" smtClean="0"/>
              <a:t> </a:t>
            </a:r>
            <a:r>
              <a:rPr lang="en-US" dirty="0" err="1" smtClean="0"/>
              <a:t>că</a:t>
            </a:r>
            <a:r>
              <a:rPr lang="en-US" dirty="0" smtClean="0"/>
              <a:t> </a:t>
            </a:r>
            <a:r>
              <a:rPr lang="en-US" dirty="0" err="1" smtClean="0"/>
              <a:t>obiectele</a:t>
            </a:r>
            <a:r>
              <a:rPr lang="en-US" dirty="0" smtClean="0"/>
              <a:t> </a:t>
            </a:r>
            <a:r>
              <a:rPr lang="en-US" dirty="0" err="1" smtClean="0"/>
              <a:t>identificării</a:t>
            </a:r>
            <a:r>
              <a:rPr lang="en-US" dirty="0" smtClean="0"/>
              <a:t> </a:t>
            </a:r>
            <a:r>
              <a:rPr lang="en-US" dirty="0" err="1" smtClean="0"/>
              <a:t>criminalistice</a:t>
            </a:r>
            <a:r>
              <a:rPr lang="en-US" dirty="0" smtClean="0"/>
              <a:t> </a:t>
            </a:r>
            <a:r>
              <a:rPr lang="en-US" dirty="0" err="1" smtClean="0"/>
              <a:t>sunt</a:t>
            </a:r>
            <a:r>
              <a:rPr lang="en-US" dirty="0" smtClean="0"/>
              <a:t>: </a:t>
            </a:r>
            <a:endParaRPr lang="ru-RU" dirty="0" smtClean="0"/>
          </a:p>
          <a:p>
            <a:r>
              <a:rPr lang="en-US" dirty="0" smtClean="0"/>
              <a:t>     a) </a:t>
            </a:r>
            <a:r>
              <a:rPr lang="en-US" dirty="0" err="1" smtClean="0"/>
              <a:t>persoanele</a:t>
            </a:r>
            <a:r>
              <a:rPr lang="en-US" dirty="0" smtClean="0"/>
              <a:t> </a:t>
            </a:r>
            <a:r>
              <a:rPr lang="en-US" dirty="0" err="1" smtClean="0"/>
              <a:t>participante</a:t>
            </a:r>
            <a:r>
              <a:rPr lang="en-US" dirty="0" smtClean="0"/>
              <a:t> </a:t>
            </a:r>
            <a:r>
              <a:rPr lang="en-US" dirty="0" err="1" smtClean="0"/>
              <a:t>sau</a:t>
            </a:r>
            <a:r>
              <a:rPr lang="en-US" dirty="0" smtClean="0"/>
              <a:t> implicate </a:t>
            </a:r>
            <a:r>
              <a:rPr lang="en-US" dirty="0" err="1" smtClean="0"/>
              <a:t>în</a:t>
            </a:r>
            <a:r>
              <a:rPr lang="en-US" dirty="0" smtClean="0"/>
              <a:t> </a:t>
            </a:r>
            <a:r>
              <a:rPr lang="en-US" dirty="0" err="1" smtClean="0"/>
              <a:t>activitatea</a:t>
            </a:r>
            <a:r>
              <a:rPr lang="en-US" dirty="0" smtClean="0"/>
              <a:t> </a:t>
            </a:r>
            <a:r>
              <a:rPr lang="en-US" dirty="0" err="1" smtClean="0"/>
              <a:t>infracţională</a:t>
            </a:r>
            <a:r>
              <a:rPr lang="en-US" dirty="0" smtClean="0"/>
              <a:t>; </a:t>
            </a:r>
            <a:endParaRPr lang="ru-RU" dirty="0" smtClean="0"/>
          </a:p>
          <a:p>
            <a:r>
              <a:rPr lang="en-US" dirty="0" smtClean="0"/>
              <a:t>     b) </a:t>
            </a:r>
            <a:r>
              <a:rPr lang="en-US" dirty="0" err="1" smtClean="0"/>
              <a:t>cadavrele</a:t>
            </a:r>
            <a:r>
              <a:rPr lang="en-US" dirty="0" smtClean="0"/>
              <a:t> </a:t>
            </a:r>
            <a:r>
              <a:rPr lang="en-US" dirty="0" err="1" smtClean="0"/>
              <a:t>şi</a:t>
            </a:r>
            <a:r>
              <a:rPr lang="en-US" dirty="0" smtClean="0"/>
              <a:t> </a:t>
            </a:r>
            <a:r>
              <a:rPr lang="en-US" dirty="0" err="1" smtClean="0"/>
              <a:t>resturile</a:t>
            </a:r>
            <a:r>
              <a:rPr lang="en-US" dirty="0" smtClean="0"/>
              <a:t> </a:t>
            </a:r>
            <a:r>
              <a:rPr lang="en-US" dirty="0" err="1" smtClean="0"/>
              <a:t>oaselor</a:t>
            </a:r>
            <a:r>
              <a:rPr lang="en-US" dirty="0" smtClean="0"/>
              <a:t> </a:t>
            </a:r>
            <a:r>
              <a:rPr lang="en-US" dirty="0" err="1" smtClean="0"/>
              <a:t>craniene</a:t>
            </a:r>
            <a:r>
              <a:rPr lang="en-US" dirty="0" smtClean="0"/>
              <a:t> ale </a:t>
            </a:r>
            <a:r>
              <a:rPr lang="en-US" dirty="0" err="1" smtClean="0"/>
              <a:t>acestora</a:t>
            </a:r>
            <a:r>
              <a:rPr lang="en-US" dirty="0" smtClean="0"/>
              <a:t>; </a:t>
            </a:r>
            <a:endParaRPr lang="ru-RU" dirty="0" smtClean="0"/>
          </a:p>
          <a:p>
            <a:r>
              <a:rPr lang="en-US" dirty="0" smtClean="0"/>
              <a:t>     c) </a:t>
            </a:r>
            <a:r>
              <a:rPr lang="en-US" dirty="0" err="1" smtClean="0"/>
              <a:t>lucrurile</a:t>
            </a:r>
            <a:r>
              <a:rPr lang="en-US" dirty="0" smtClean="0"/>
              <a:t>, </a:t>
            </a:r>
            <a:r>
              <a:rPr lang="en-US" dirty="0" err="1" smtClean="0"/>
              <a:t>uneltele</a:t>
            </a:r>
            <a:r>
              <a:rPr lang="en-US" dirty="0" smtClean="0"/>
              <a:t>, </a:t>
            </a:r>
            <a:r>
              <a:rPr lang="en-US" dirty="0" err="1" smtClean="0"/>
              <a:t>utilajele</a:t>
            </a:r>
            <a:r>
              <a:rPr lang="en-US" dirty="0" smtClean="0"/>
              <a:t> </a:t>
            </a:r>
            <a:r>
              <a:rPr lang="en-US" dirty="0" err="1" smtClean="0"/>
              <a:t>şi</a:t>
            </a:r>
            <a:r>
              <a:rPr lang="en-US" dirty="0" smtClean="0"/>
              <a:t> </a:t>
            </a:r>
            <a:r>
              <a:rPr lang="en-US" dirty="0" err="1" smtClean="0"/>
              <a:t>mecanismele</a:t>
            </a:r>
            <a:r>
              <a:rPr lang="en-US" dirty="0" smtClean="0"/>
              <a:t> care </a:t>
            </a:r>
            <a:r>
              <a:rPr lang="en-US" dirty="0" err="1" smtClean="0"/>
              <a:t>contribuie</a:t>
            </a:r>
            <a:r>
              <a:rPr lang="en-US" dirty="0" smtClean="0"/>
              <a:t> la </a:t>
            </a:r>
            <a:r>
              <a:rPr lang="en-US" dirty="0" err="1" smtClean="0"/>
              <a:t>soluţionarea</a:t>
            </a:r>
            <a:r>
              <a:rPr lang="en-US" dirty="0" smtClean="0"/>
              <a:t> </a:t>
            </a:r>
            <a:r>
              <a:rPr lang="en-US" dirty="0" err="1" smtClean="0"/>
              <a:t>justă</a:t>
            </a:r>
            <a:r>
              <a:rPr lang="en-US" dirty="0" smtClean="0"/>
              <a:t> a </a:t>
            </a:r>
            <a:r>
              <a:rPr lang="en-US" dirty="0" err="1" smtClean="0"/>
              <a:t>cauzei</a:t>
            </a:r>
            <a:r>
              <a:rPr lang="en-US" dirty="0" smtClean="0"/>
              <a:t>; </a:t>
            </a:r>
            <a:endParaRPr lang="ru-RU" dirty="0" smtClean="0"/>
          </a:p>
          <a:p>
            <a:r>
              <a:rPr lang="en-US" dirty="0" smtClean="0"/>
              <a:t>    d) </a:t>
            </a:r>
            <a:r>
              <a:rPr lang="en-US" dirty="0" err="1" smtClean="0"/>
              <a:t>obiectele</a:t>
            </a:r>
            <a:r>
              <a:rPr lang="en-US" dirty="0" smtClean="0"/>
              <a:t> </a:t>
            </a:r>
            <a:r>
              <a:rPr lang="en-US" dirty="0" err="1" smtClean="0"/>
              <a:t>şi</a:t>
            </a:r>
            <a:r>
              <a:rPr lang="en-US" dirty="0" smtClean="0"/>
              <a:t> </a:t>
            </a:r>
            <a:r>
              <a:rPr lang="en-US" dirty="0" err="1" smtClean="0"/>
              <a:t>substanţele</a:t>
            </a:r>
            <a:r>
              <a:rPr lang="en-US" dirty="0" smtClean="0"/>
              <a:t> </a:t>
            </a:r>
            <a:r>
              <a:rPr lang="en-US" dirty="0" err="1" smtClean="0"/>
              <a:t>folosite</a:t>
            </a:r>
            <a:r>
              <a:rPr lang="en-US" dirty="0" smtClean="0"/>
              <a:t> la </a:t>
            </a:r>
            <a:r>
              <a:rPr lang="en-US" dirty="0" err="1" smtClean="0"/>
              <a:t>săvârşirea</a:t>
            </a:r>
            <a:r>
              <a:rPr lang="en-US" dirty="0" smtClean="0"/>
              <a:t> </a:t>
            </a:r>
            <a:r>
              <a:rPr lang="en-US" dirty="0" err="1" smtClean="0"/>
              <a:t>actului</a:t>
            </a:r>
            <a:r>
              <a:rPr lang="en-US" dirty="0" smtClean="0"/>
              <a:t> penal; </a:t>
            </a:r>
            <a:endParaRPr lang="ru-RU" dirty="0" smtClean="0"/>
          </a:p>
          <a:p>
            <a:r>
              <a:rPr lang="en-US" dirty="0" smtClean="0"/>
              <a:t>    e) </a:t>
            </a:r>
            <a:r>
              <a:rPr lang="en-US" dirty="0" err="1" smtClean="0"/>
              <a:t>animalele</a:t>
            </a:r>
            <a:r>
              <a:rPr lang="en-US" dirty="0" smtClean="0"/>
              <a:t>. </a:t>
            </a:r>
            <a:endParaRPr lang="ru-RU" dirty="0" smtClean="0"/>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6145932"/>
          </a:xfrm>
        </p:spPr>
        <p:txBody>
          <a:bodyPr>
            <a:noAutofit/>
          </a:bodyPr>
          <a:lstStyle/>
          <a:p>
            <a:r>
              <a:rPr lang="en-US" sz="1800" dirty="0" smtClean="0"/>
              <a:t>Cu </a:t>
            </a:r>
            <a:r>
              <a:rPr lang="en-US" sz="1800" dirty="0" err="1" smtClean="0"/>
              <a:t>excepţia</a:t>
            </a:r>
            <a:r>
              <a:rPr lang="en-US" sz="1800" dirty="0" smtClean="0"/>
              <a:t> </a:t>
            </a:r>
            <a:r>
              <a:rPr lang="en-US" sz="1800" dirty="0" err="1" smtClean="0"/>
              <a:t>cazurilor</a:t>
            </a:r>
            <a:r>
              <a:rPr lang="en-US" sz="1800" dirty="0" smtClean="0"/>
              <a:t> </a:t>
            </a:r>
            <a:r>
              <a:rPr lang="en-US" sz="1800" dirty="0" err="1" smtClean="0"/>
              <a:t>reconstituirii</a:t>
            </a:r>
            <a:r>
              <a:rPr lang="en-US" sz="1800" dirty="0" smtClean="0"/>
              <a:t> </a:t>
            </a:r>
            <a:r>
              <a:rPr lang="en-US" sz="1800" dirty="0" err="1" smtClean="0"/>
              <a:t>unui</a:t>
            </a:r>
            <a:r>
              <a:rPr lang="en-US" sz="1800" dirty="0" smtClean="0"/>
              <a:t> </a:t>
            </a:r>
            <a:r>
              <a:rPr lang="en-US" sz="1800" dirty="0" err="1" smtClean="0"/>
              <a:t>întreg</a:t>
            </a:r>
            <a:r>
              <a:rPr lang="en-US" sz="1800" dirty="0" smtClean="0"/>
              <a:t> </a:t>
            </a:r>
            <a:r>
              <a:rPr lang="en-US" sz="1800" dirty="0" err="1" smtClean="0"/>
              <a:t>după</a:t>
            </a:r>
            <a:r>
              <a:rPr lang="en-US" sz="1800" dirty="0" smtClean="0"/>
              <a:t> </a:t>
            </a:r>
            <a:r>
              <a:rPr lang="en-US" sz="1800" dirty="0" err="1" smtClean="0"/>
              <a:t>părţile</a:t>
            </a:r>
            <a:r>
              <a:rPr lang="en-US" sz="1800" dirty="0" smtClean="0"/>
              <a:t> </a:t>
            </a:r>
            <a:r>
              <a:rPr lang="en-US" sz="1800" dirty="0" err="1" smtClean="0"/>
              <a:t>componente</a:t>
            </a:r>
            <a:r>
              <a:rPr lang="en-US" sz="1800" dirty="0" smtClean="0"/>
              <a:t>, </a:t>
            </a:r>
            <a:r>
              <a:rPr lang="en-US" sz="1800" dirty="0" err="1" smtClean="0"/>
              <a:t>identificarea</a:t>
            </a:r>
            <a:r>
              <a:rPr lang="en-US" sz="1800" dirty="0" smtClean="0"/>
              <a:t> </a:t>
            </a:r>
            <a:r>
              <a:rPr lang="en-US" sz="1800" dirty="0" err="1" smtClean="0"/>
              <a:t>criminalistică</a:t>
            </a:r>
            <a:r>
              <a:rPr lang="en-US" sz="1800" dirty="0" smtClean="0"/>
              <a:t> </a:t>
            </a:r>
            <a:r>
              <a:rPr lang="en-US" sz="1800" dirty="0" err="1" smtClean="0"/>
              <a:t>presupune</a:t>
            </a:r>
            <a:r>
              <a:rPr lang="en-US" sz="1800" dirty="0" smtClean="0"/>
              <a:t> </a:t>
            </a:r>
            <a:r>
              <a:rPr lang="en-US" sz="1800" dirty="0" err="1" smtClean="0"/>
              <a:t>întotdeauna</a:t>
            </a:r>
            <a:r>
              <a:rPr lang="en-US" sz="1800" dirty="0" smtClean="0"/>
              <a:t> </a:t>
            </a:r>
            <a:r>
              <a:rPr lang="en-US" sz="1800" dirty="0" err="1" smtClean="0"/>
              <a:t>prezenţa</a:t>
            </a:r>
            <a:r>
              <a:rPr lang="en-US" sz="1800" dirty="0" smtClean="0"/>
              <a:t> </a:t>
            </a:r>
            <a:r>
              <a:rPr lang="en-US" sz="1800" i="1" dirty="0" smtClean="0"/>
              <a:t>a </a:t>
            </a:r>
            <a:r>
              <a:rPr lang="en-US" sz="1800" i="1" dirty="0" err="1" smtClean="0"/>
              <a:t>patru</a:t>
            </a:r>
            <a:r>
              <a:rPr lang="en-US" sz="1800" i="1" dirty="0" smtClean="0"/>
              <a:t> </a:t>
            </a:r>
            <a:r>
              <a:rPr lang="en-US" sz="1800" i="1" dirty="0" err="1" smtClean="0"/>
              <a:t>categorii</a:t>
            </a:r>
            <a:r>
              <a:rPr lang="en-US" sz="1800" i="1" dirty="0" smtClean="0"/>
              <a:t> de </a:t>
            </a:r>
            <a:r>
              <a:rPr lang="en-US" sz="1800" i="1" dirty="0" err="1" smtClean="0"/>
              <a:t>obiecte</a:t>
            </a:r>
            <a:r>
              <a:rPr lang="en-US" sz="1800" i="1" dirty="0" smtClean="0"/>
              <a:t>:</a:t>
            </a:r>
            <a:endParaRPr lang="ru-RU" sz="1800" i="1" dirty="0" smtClean="0"/>
          </a:p>
          <a:p>
            <a:r>
              <a:rPr lang="ro-RO" sz="1800" b="1" i="1" dirty="0" smtClean="0"/>
              <a:t>   </a:t>
            </a:r>
            <a:r>
              <a:rPr lang="en-US" sz="1800" b="1" i="1" dirty="0" smtClean="0"/>
              <a:t>1.Obiecte </a:t>
            </a:r>
            <a:r>
              <a:rPr lang="en-US" sz="1800" b="1" i="1" dirty="0" smtClean="0"/>
              <a:t>de </a:t>
            </a:r>
            <a:r>
              <a:rPr lang="en-US" sz="1800" b="1" i="1" dirty="0" err="1" smtClean="0"/>
              <a:t>identificat</a:t>
            </a:r>
            <a:r>
              <a:rPr lang="en-US" sz="1800" b="1" i="1" dirty="0" smtClean="0"/>
              <a:t> </a:t>
            </a:r>
            <a:r>
              <a:rPr lang="en-US" sz="1800" dirty="0" smtClean="0"/>
              <a:t>pot </a:t>
            </a:r>
            <a:r>
              <a:rPr lang="en-US" sz="1800" dirty="0" err="1" smtClean="0"/>
              <a:t>fi</a:t>
            </a:r>
            <a:r>
              <a:rPr lang="en-US" sz="1800" dirty="0" smtClean="0"/>
              <a:t> </a:t>
            </a:r>
            <a:r>
              <a:rPr lang="en-US" sz="1800" dirty="0" err="1" smtClean="0"/>
              <a:t>persoanele</a:t>
            </a:r>
            <a:r>
              <a:rPr lang="en-US" sz="1800" dirty="0" smtClean="0"/>
              <a:t> vii, </a:t>
            </a:r>
            <a:r>
              <a:rPr lang="en-US" sz="1800" dirty="0" err="1" smtClean="0"/>
              <a:t>cadavrele</a:t>
            </a:r>
            <a:r>
              <a:rPr lang="en-US" sz="1800" dirty="0" smtClean="0"/>
              <a:t>, </a:t>
            </a:r>
            <a:r>
              <a:rPr lang="en-US" sz="1800" dirty="0" err="1" smtClean="0"/>
              <a:t>animalele</a:t>
            </a:r>
            <a:r>
              <a:rPr lang="en-US" sz="1800" dirty="0" smtClean="0"/>
              <a:t> </a:t>
            </a:r>
            <a:r>
              <a:rPr lang="en-US" sz="1800" dirty="0" err="1" smtClean="0"/>
              <a:t>şi</a:t>
            </a:r>
            <a:r>
              <a:rPr lang="en-US" sz="1800" dirty="0" smtClean="0"/>
              <a:t> tot </a:t>
            </a:r>
            <a:r>
              <a:rPr lang="en-US" sz="1800" dirty="0" err="1" smtClean="0"/>
              <a:t>felul</a:t>
            </a:r>
            <a:r>
              <a:rPr lang="en-US" sz="1800" dirty="0" smtClean="0"/>
              <a:t> de </a:t>
            </a:r>
            <a:r>
              <a:rPr lang="en-US" sz="1800" dirty="0" err="1" smtClean="0"/>
              <a:t>obiecte</a:t>
            </a:r>
            <a:r>
              <a:rPr lang="en-US" sz="1800" dirty="0" smtClean="0"/>
              <a:t> inanimate, </a:t>
            </a:r>
            <a:r>
              <a:rPr lang="en-US" sz="1800" dirty="0" err="1" smtClean="0"/>
              <a:t>caracteristicile</a:t>
            </a:r>
            <a:r>
              <a:rPr lang="en-US" sz="1800" dirty="0" smtClean="0"/>
              <a:t> </a:t>
            </a:r>
            <a:r>
              <a:rPr lang="en-US" sz="1800" dirty="0" err="1" smtClean="0"/>
              <a:t>cărora</a:t>
            </a:r>
            <a:r>
              <a:rPr lang="en-US" sz="1800" dirty="0" smtClean="0"/>
              <a:t> se </a:t>
            </a:r>
            <a:r>
              <a:rPr lang="en-US" sz="1800" dirty="0" err="1" smtClean="0"/>
              <a:t>examinează</a:t>
            </a:r>
            <a:r>
              <a:rPr lang="en-US" sz="1800" dirty="0" smtClean="0"/>
              <a:t> </a:t>
            </a:r>
            <a:r>
              <a:rPr lang="en-US" sz="1800" dirty="0" err="1" smtClean="0"/>
              <a:t>în</a:t>
            </a:r>
            <a:r>
              <a:rPr lang="en-US" sz="1800" dirty="0" smtClean="0"/>
              <a:t> </a:t>
            </a:r>
            <a:r>
              <a:rPr lang="en-US" sz="1800" dirty="0" err="1" smtClean="0"/>
              <a:t>vederea</a:t>
            </a:r>
            <a:r>
              <a:rPr lang="en-US" sz="1800" dirty="0" smtClean="0"/>
              <a:t> </a:t>
            </a:r>
            <a:r>
              <a:rPr lang="en-US" sz="1800" dirty="0" err="1" smtClean="0"/>
              <a:t>identificării</a:t>
            </a:r>
            <a:r>
              <a:rPr lang="en-US" sz="1800" dirty="0" smtClean="0"/>
              <a:t> </a:t>
            </a:r>
            <a:r>
              <a:rPr lang="en-US" sz="1800" dirty="0" err="1" smtClean="0"/>
              <a:t>lor</a:t>
            </a:r>
            <a:r>
              <a:rPr lang="en-US" sz="1800" dirty="0" smtClean="0"/>
              <a:t>. </a:t>
            </a:r>
            <a:r>
              <a:rPr lang="en-US" sz="1800" dirty="0" err="1" smtClean="0"/>
              <a:t>Deoarece</a:t>
            </a:r>
            <a:r>
              <a:rPr lang="en-US" sz="1800" dirty="0" smtClean="0"/>
              <a:t> </a:t>
            </a:r>
            <a:r>
              <a:rPr lang="en-US" sz="1800" dirty="0" err="1" smtClean="0"/>
              <a:t>determinarea</a:t>
            </a:r>
            <a:r>
              <a:rPr lang="en-US" sz="1800" dirty="0" smtClean="0"/>
              <a:t> </a:t>
            </a:r>
            <a:r>
              <a:rPr lang="en-US" sz="1800" dirty="0" err="1" smtClean="0"/>
              <a:t>obiectelor</a:t>
            </a:r>
            <a:r>
              <a:rPr lang="en-US" sz="1800" dirty="0" smtClean="0"/>
              <a:t> </a:t>
            </a:r>
            <a:r>
              <a:rPr lang="en-US" sz="1800" dirty="0" err="1" smtClean="0"/>
              <a:t>menţionate</a:t>
            </a:r>
            <a:r>
              <a:rPr lang="en-US" sz="1800" dirty="0" smtClean="0"/>
              <a:t> </a:t>
            </a:r>
            <a:r>
              <a:rPr lang="en-US" sz="1800" dirty="0" err="1" smtClean="0"/>
              <a:t>constituie</a:t>
            </a:r>
            <a:r>
              <a:rPr lang="en-US" sz="1800" dirty="0" smtClean="0"/>
              <a:t> </a:t>
            </a:r>
            <a:r>
              <a:rPr lang="en-US" sz="1800" dirty="0" err="1" smtClean="0"/>
              <a:t>scopul</a:t>
            </a:r>
            <a:r>
              <a:rPr lang="en-US" sz="1800" dirty="0" smtClean="0"/>
              <a:t> </a:t>
            </a:r>
            <a:r>
              <a:rPr lang="en-US" sz="1800" dirty="0" err="1" smtClean="0"/>
              <a:t>cercetării</a:t>
            </a:r>
            <a:r>
              <a:rPr lang="en-US" sz="1800" dirty="0" smtClean="0"/>
              <a:t>, </a:t>
            </a:r>
            <a:r>
              <a:rPr lang="en-US" sz="1800" dirty="0" err="1" smtClean="0"/>
              <a:t>acestea</a:t>
            </a:r>
            <a:r>
              <a:rPr lang="en-US" sz="1800" dirty="0" smtClean="0"/>
              <a:t> se </a:t>
            </a:r>
            <a:r>
              <a:rPr lang="en-US" sz="1800" dirty="0" err="1" smtClean="0"/>
              <a:t>numesc</a:t>
            </a:r>
            <a:r>
              <a:rPr lang="en-US" sz="1800" dirty="0" smtClean="0"/>
              <a:t> </a:t>
            </a:r>
            <a:r>
              <a:rPr lang="en-US" sz="1800" dirty="0" err="1" smtClean="0"/>
              <a:t>şi</a:t>
            </a:r>
            <a:r>
              <a:rPr lang="en-US" sz="1800" dirty="0" smtClean="0"/>
              <a:t> </a:t>
            </a:r>
            <a:r>
              <a:rPr lang="en-US" sz="1800" dirty="0" err="1" smtClean="0"/>
              <a:t>obiecte-scop</a:t>
            </a:r>
            <a:r>
              <a:rPr lang="en-US" sz="1800" dirty="0" smtClean="0"/>
              <a:t>. </a:t>
            </a:r>
            <a:endParaRPr lang="ru-RU" sz="1800" dirty="0" smtClean="0"/>
          </a:p>
          <a:p>
            <a:r>
              <a:rPr lang="en-US" sz="1800" b="1" i="1" dirty="0" smtClean="0"/>
              <a:t>  2.Obiecte </a:t>
            </a:r>
            <a:r>
              <a:rPr lang="en-US" sz="1800" b="1" i="1" dirty="0" err="1" smtClean="0"/>
              <a:t>identificatoare</a:t>
            </a:r>
            <a:r>
              <a:rPr lang="en-US" sz="1800" b="1" i="1" dirty="0" smtClean="0"/>
              <a:t> </a:t>
            </a:r>
            <a:r>
              <a:rPr lang="en-US" sz="1800" dirty="0" err="1" smtClean="0"/>
              <a:t>sunt</a:t>
            </a:r>
            <a:r>
              <a:rPr lang="en-US" sz="1800" dirty="0" smtClean="0"/>
              <a:t> </a:t>
            </a:r>
            <a:r>
              <a:rPr lang="en-US" sz="1800" dirty="0" err="1" smtClean="0"/>
              <a:t>reflectările</a:t>
            </a:r>
            <a:r>
              <a:rPr lang="en-US" sz="1800" dirty="0" smtClean="0"/>
              <a:t> </a:t>
            </a:r>
            <a:r>
              <a:rPr lang="en-US" sz="1800" dirty="0" err="1" smtClean="0"/>
              <a:t>obiectelor</a:t>
            </a:r>
            <a:r>
              <a:rPr lang="en-US" sz="1800" dirty="0" smtClean="0"/>
              <a:t> de </a:t>
            </a:r>
            <a:r>
              <a:rPr lang="en-US" sz="1800" dirty="0" err="1" smtClean="0"/>
              <a:t>identificat</a:t>
            </a:r>
            <a:r>
              <a:rPr lang="en-US" sz="1800" dirty="0" smtClean="0"/>
              <a:t> sub forma </a:t>
            </a:r>
            <a:r>
              <a:rPr lang="en-US" sz="1800" dirty="0" err="1" smtClean="0"/>
              <a:t>reflectărilor</a:t>
            </a:r>
            <a:r>
              <a:rPr lang="en-US" sz="1800" dirty="0" smtClean="0"/>
              <a:t> </a:t>
            </a:r>
            <a:r>
              <a:rPr lang="en-US" sz="1800" dirty="0" err="1" smtClean="0"/>
              <a:t>memoriale</a:t>
            </a:r>
            <a:r>
              <a:rPr lang="en-US" sz="1800" dirty="0" smtClean="0"/>
              <a:t> </a:t>
            </a:r>
            <a:r>
              <a:rPr lang="en-US" sz="1800" dirty="0" err="1" smtClean="0"/>
              <a:t>sau</a:t>
            </a:r>
            <a:r>
              <a:rPr lang="en-US" sz="1800" dirty="0" smtClean="0"/>
              <a:t> material-fixate (</a:t>
            </a:r>
            <a:r>
              <a:rPr lang="en-US" sz="1800" dirty="0" err="1" smtClean="0"/>
              <a:t>urme</a:t>
            </a:r>
            <a:r>
              <a:rPr lang="en-US" sz="1800" dirty="0" smtClean="0"/>
              <a:t>, </a:t>
            </a:r>
            <a:r>
              <a:rPr lang="en-US" sz="1800" dirty="0" err="1" smtClean="0"/>
              <a:t>înscrieri</a:t>
            </a:r>
            <a:r>
              <a:rPr lang="en-US" sz="1800" dirty="0" smtClean="0"/>
              <a:t>, </a:t>
            </a:r>
            <a:r>
              <a:rPr lang="en-US" sz="1800" dirty="0" err="1" smtClean="0"/>
              <a:t>imprimări</a:t>
            </a:r>
            <a:r>
              <a:rPr lang="en-US" sz="1800" dirty="0" smtClean="0"/>
              <a:t>, </a:t>
            </a:r>
            <a:r>
              <a:rPr lang="en-US" sz="1800" dirty="0" err="1" smtClean="0"/>
              <a:t>amprente</a:t>
            </a:r>
            <a:r>
              <a:rPr lang="en-US" sz="1800" dirty="0" smtClean="0"/>
              <a:t> etc), care </a:t>
            </a:r>
            <a:r>
              <a:rPr lang="en-US" sz="1800" dirty="0" err="1" smtClean="0"/>
              <a:t>reproduc</a:t>
            </a:r>
            <a:r>
              <a:rPr lang="en-US" sz="1800" dirty="0" smtClean="0"/>
              <a:t> </a:t>
            </a:r>
            <a:r>
              <a:rPr lang="en-US" sz="1800" dirty="0" err="1" smtClean="0"/>
              <a:t>caracteristicile</a:t>
            </a:r>
            <a:r>
              <a:rPr lang="en-US" sz="1800" dirty="0" smtClean="0"/>
              <a:t> </a:t>
            </a:r>
            <a:r>
              <a:rPr lang="en-US" sz="1800" dirty="0" err="1" smtClean="0"/>
              <a:t>obiectului</a:t>
            </a:r>
            <a:r>
              <a:rPr lang="en-US" sz="1800" dirty="0" smtClean="0"/>
              <a:t> de </a:t>
            </a:r>
            <a:r>
              <a:rPr lang="en-US" sz="1800" dirty="0" err="1" smtClean="0"/>
              <a:t>identificat</a:t>
            </a:r>
            <a:r>
              <a:rPr lang="en-US" sz="1800" dirty="0" smtClean="0"/>
              <a:t> </a:t>
            </a:r>
            <a:r>
              <a:rPr lang="en-US" sz="1800" dirty="0" err="1" smtClean="0"/>
              <a:t>şi</a:t>
            </a:r>
            <a:r>
              <a:rPr lang="en-US" sz="1800" dirty="0" smtClean="0"/>
              <a:t> </a:t>
            </a:r>
            <a:r>
              <a:rPr lang="en-US" sz="1800" dirty="0" err="1" smtClean="0"/>
              <a:t>pe</a:t>
            </a:r>
            <a:r>
              <a:rPr lang="en-US" sz="1800" dirty="0" smtClean="0"/>
              <a:t> </a:t>
            </a:r>
            <a:r>
              <a:rPr lang="en-US" sz="1800" dirty="0" err="1" smtClean="0"/>
              <a:t>baza</a:t>
            </a:r>
            <a:r>
              <a:rPr lang="en-US" sz="1800" dirty="0" smtClean="0"/>
              <a:t> </a:t>
            </a:r>
            <a:r>
              <a:rPr lang="en-US" sz="1800" dirty="0" err="1" smtClean="0"/>
              <a:t>cărora</a:t>
            </a:r>
            <a:r>
              <a:rPr lang="en-US" sz="1800" dirty="0" smtClean="0"/>
              <a:t> se </a:t>
            </a:r>
            <a:r>
              <a:rPr lang="en-US" sz="1800" dirty="0" err="1" smtClean="0"/>
              <a:t>realizează</a:t>
            </a:r>
            <a:r>
              <a:rPr lang="en-US" sz="1800" dirty="0" smtClean="0"/>
              <a:t> </a:t>
            </a:r>
            <a:r>
              <a:rPr lang="en-US" sz="1800" dirty="0" err="1" smtClean="0"/>
              <a:t>identificarea</a:t>
            </a:r>
            <a:r>
              <a:rPr lang="en-US" sz="1800" dirty="0" smtClean="0"/>
              <a:t>. </a:t>
            </a:r>
            <a:r>
              <a:rPr lang="en-US" sz="1800" dirty="0" err="1" smtClean="0"/>
              <a:t>Având</a:t>
            </a:r>
            <a:r>
              <a:rPr lang="en-US" sz="1800" dirty="0" smtClean="0"/>
              <a:t> </a:t>
            </a:r>
            <a:r>
              <a:rPr lang="en-US" sz="1800" dirty="0" err="1" smtClean="0"/>
              <a:t>în</a:t>
            </a:r>
            <a:r>
              <a:rPr lang="en-US" sz="1800" dirty="0" smtClean="0"/>
              <a:t> </a:t>
            </a:r>
            <a:r>
              <a:rPr lang="en-US" sz="1800" dirty="0" err="1" smtClean="0"/>
              <a:t>vedere</a:t>
            </a:r>
            <a:r>
              <a:rPr lang="en-US" sz="1800" dirty="0" smtClean="0"/>
              <a:t> </a:t>
            </a:r>
            <a:r>
              <a:rPr lang="en-US" sz="1800" dirty="0" err="1" smtClean="0"/>
              <a:t>rolul</a:t>
            </a:r>
            <a:r>
              <a:rPr lang="en-US" sz="1800" dirty="0" smtClean="0"/>
              <a:t> </a:t>
            </a:r>
            <a:r>
              <a:rPr lang="en-US" sz="1800" dirty="0" err="1" smtClean="0"/>
              <a:t>acestor</a:t>
            </a:r>
            <a:r>
              <a:rPr lang="en-US" sz="1800" dirty="0" smtClean="0"/>
              <a:t> </a:t>
            </a:r>
            <a:r>
              <a:rPr lang="en-US" sz="1800" dirty="0" err="1" smtClean="0"/>
              <a:t>obiecte</a:t>
            </a:r>
            <a:r>
              <a:rPr lang="en-US" sz="1800" dirty="0" smtClean="0"/>
              <a:t> de a </a:t>
            </a:r>
            <a:r>
              <a:rPr lang="en-US" sz="1800" dirty="0" err="1" smtClean="0"/>
              <a:t>servi</a:t>
            </a:r>
            <a:r>
              <a:rPr lang="en-US" sz="1800" dirty="0" smtClean="0"/>
              <a:t> la </a:t>
            </a:r>
            <a:r>
              <a:rPr lang="en-US" sz="1800" dirty="0" err="1" smtClean="0"/>
              <a:t>identificarea</a:t>
            </a:r>
            <a:r>
              <a:rPr lang="en-US" sz="1800" dirty="0" smtClean="0"/>
              <a:t> </a:t>
            </a:r>
            <a:r>
              <a:rPr lang="en-US" sz="1800" dirty="0" err="1" smtClean="0"/>
              <a:t>obiectelor</a:t>
            </a:r>
            <a:r>
              <a:rPr lang="en-US" sz="1800" dirty="0" smtClean="0"/>
              <a:t> de </a:t>
            </a:r>
            <a:r>
              <a:rPr lang="en-US" sz="1800" dirty="0" err="1" smtClean="0"/>
              <a:t>identificat</a:t>
            </a:r>
            <a:r>
              <a:rPr lang="en-US" sz="1800" dirty="0" smtClean="0"/>
              <a:t>, </a:t>
            </a:r>
            <a:r>
              <a:rPr lang="en-US" sz="1800" dirty="0" err="1" smtClean="0"/>
              <a:t>ele</a:t>
            </a:r>
            <a:r>
              <a:rPr lang="en-US" sz="1800" dirty="0" smtClean="0"/>
              <a:t> se </a:t>
            </a:r>
            <a:r>
              <a:rPr lang="en-US" sz="1800" dirty="0" err="1" smtClean="0"/>
              <a:t>numesc</a:t>
            </a:r>
            <a:r>
              <a:rPr lang="en-US" sz="1800" dirty="0" smtClean="0"/>
              <a:t> </a:t>
            </a:r>
            <a:r>
              <a:rPr lang="en-US" sz="1800" dirty="0" err="1" smtClean="0"/>
              <a:t>şi</a:t>
            </a:r>
            <a:r>
              <a:rPr lang="en-US" sz="1800" dirty="0" smtClean="0"/>
              <a:t> </a:t>
            </a:r>
            <a:r>
              <a:rPr lang="en-US" sz="1800" dirty="0" err="1" smtClean="0"/>
              <a:t>obiecte-mijloc</a:t>
            </a:r>
            <a:r>
              <a:rPr lang="en-US" sz="1800" dirty="0" smtClean="0"/>
              <a:t>. </a:t>
            </a:r>
            <a:r>
              <a:rPr lang="en-US" sz="1800" dirty="0" err="1" smtClean="0"/>
              <a:t>Apariţia</a:t>
            </a:r>
            <a:r>
              <a:rPr lang="en-US" sz="1800" dirty="0" smtClean="0"/>
              <a:t> </a:t>
            </a:r>
            <a:r>
              <a:rPr lang="en-US" sz="1800" dirty="0" err="1" smtClean="0"/>
              <a:t>obiectelor</a:t>
            </a:r>
            <a:r>
              <a:rPr lang="en-US" sz="1800" dirty="0" smtClean="0"/>
              <a:t> </a:t>
            </a:r>
            <a:r>
              <a:rPr lang="en-US" sz="1800" dirty="0" err="1" smtClean="0"/>
              <a:t>identificatoare</a:t>
            </a:r>
            <a:r>
              <a:rPr lang="en-US" sz="1800" dirty="0" smtClean="0"/>
              <a:t> </a:t>
            </a:r>
            <a:r>
              <a:rPr lang="en-US" sz="1800" dirty="0" err="1" smtClean="0"/>
              <a:t>este</a:t>
            </a:r>
            <a:r>
              <a:rPr lang="en-US" sz="1800" dirty="0" smtClean="0"/>
              <a:t>, de </a:t>
            </a:r>
            <a:r>
              <a:rPr lang="en-US" sz="1800" dirty="0" err="1" smtClean="0"/>
              <a:t>regulă</a:t>
            </a:r>
            <a:r>
              <a:rPr lang="en-US" sz="1800" dirty="0" smtClean="0"/>
              <a:t>, </a:t>
            </a:r>
            <a:r>
              <a:rPr lang="en-US" sz="1800" dirty="0" err="1" smtClean="0"/>
              <a:t>legată</a:t>
            </a:r>
            <a:r>
              <a:rPr lang="en-US" sz="1800" dirty="0" smtClean="0"/>
              <a:t> </a:t>
            </a:r>
            <a:r>
              <a:rPr lang="en-US" sz="1800" dirty="0" err="1" smtClean="0"/>
              <a:t>cauzal</a:t>
            </a:r>
            <a:r>
              <a:rPr lang="en-US" sz="1800" dirty="0" smtClean="0"/>
              <a:t> de </a:t>
            </a:r>
            <a:r>
              <a:rPr lang="en-US" sz="1800" dirty="0" err="1" smtClean="0"/>
              <a:t>fapta</a:t>
            </a:r>
            <a:r>
              <a:rPr lang="en-US" sz="1800" dirty="0" smtClean="0"/>
              <a:t> </a:t>
            </a:r>
            <a:r>
              <a:rPr lang="en-US" sz="1800" dirty="0" err="1" smtClean="0"/>
              <a:t>săvârşită</a:t>
            </a:r>
            <a:r>
              <a:rPr lang="en-US" sz="1800" dirty="0" smtClean="0"/>
              <a:t> </a:t>
            </a:r>
            <a:r>
              <a:rPr lang="en-US" sz="1800" dirty="0" err="1" smtClean="0"/>
              <a:t>şi</a:t>
            </a:r>
            <a:r>
              <a:rPr lang="en-US" sz="1800" dirty="0" smtClean="0"/>
              <a:t> </a:t>
            </a:r>
            <a:r>
              <a:rPr lang="en-US" sz="1800" dirty="0" err="1" smtClean="0"/>
              <a:t>deci</a:t>
            </a:r>
            <a:r>
              <a:rPr lang="en-US" sz="1800" dirty="0" smtClean="0"/>
              <a:t> </a:t>
            </a:r>
            <a:r>
              <a:rPr lang="en-US" sz="1800" dirty="0" err="1" smtClean="0"/>
              <a:t>ele</a:t>
            </a:r>
            <a:r>
              <a:rPr lang="en-US" sz="1800" dirty="0" smtClean="0"/>
              <a:t> se </a:t>
            </a:r>
            <a:r>
              <a:rPr lang="en-US" sz="1800" dirty="0" err="1" smtClean="0"/>
              <a:t>înscriu</a:t>
            </a:r>
            <a:r>
              <a:rPr lang="en-US" sz="1800" dirty="0" smtClean="0"/>
              <a:t> </a:t>
            </a:r>
            <a:r>
              <a:rPr lang="en-US" sz="1800" dirty="0" err="1" smtClean="0"/>
              <a:t>în</a:t>
            </a:r>
            <a:r>
              <a:rPr lang="en-US" sz="1800" dirty="0" smtClean="0"/>
              <a:t> </a:t>
            </a:r>
            <a:r>
              <a:rPr lang="en-US" sz="1800" dirty="0" err="1" smtClean="0"/>
              <a:t>cadrul</a:t>
            </a:r>
            <a:r>
              <a:rPr lang="en-US" sz="1800" dirty="0" smtClean="0"/>
              <a:t> </a:t>
            </a:r>
            <a:r>
              <a:rPr lang="en-US" sz="1800" dirty="0" err="1" smtClean="0"/>
              <a:t>obiectelor</a:t>
            </a:r>
            <a:r>
              <a:rPr lang="en-US" sz="1800" dirty="0" smtClean="0"/>
              <a:t>-probe </a:t>
            </a:r>
            <a:r>
              <a:rPr lang="en-US" sz="1800" dirty="0" err="1" smtClean="0"/>
              <a:t>materiale</a:t>
            </a:r>
            <a:r>
              <a:rPr lang="en-US" sz="1800" dirty="0" smtClean="0"/>
              <a:t>. </a:t>
            </a:r>
            <a:endParaRPr lang="ru-RU" sz="1800" dirty="0" smtClean="0"/>
          </a:p>
          <a:p>
            <a:r>
              <a:rPr lang="en-US" sz="1800" i="1" dirty="0" smtClean="0"/>
              <a:t>   </a:t>
            </a:r>
            <a:r>
              <a:rPr lang="en-US" sz="1800" b="1" i="1" dirty="0" smtClean="0"/>
              <a:t>3.Obiecte de </a:t>
            </a:r>
            <a:r>
              <a:rPr lang="en-US" sz="1800" b="1" i="1" dirty="0" err="1" smtClean="0"/>
              <a:t>verificat</a:t>
            </a:r>
            <a:r>
              <a:rPr lang="en-US" sz="1800" b="1" i="1" dirty="0" smtClean="0"/>
              <a:t> </a:t>
            </a:r>
            <a:r>
              <a:rPr lang="en-US" sz="1800" dirty="0" err="1" smtClean="0"/>
              <a:t>sunt</a:t>
            </a:r>
            <a:r>
              <a:rPr lang="en-US" sz="1800" dirty="0" smtClean="0"/>
              <a:t> </a:t>
            </a:r>
            <a:r>
              <a:rPr lang="en-US" sz="1800" dirty="0" err="1" smtClean="0"/>
              <a:t>cele</a:t>
            </a:r>
            <a:r>
              <a:rPr lang="en-US" sz="1800" dirty="0" smtClean="0"/>
              <a:t> </a:t>
            </a:r>
            <a:r>
              <a:rPr lang="en-US" sz="1800" dirty="0" err="1" smtClean="0"/>
              <a:t>presupuse</a:t>
            </a:r>
            <a:r>
              <a:rPr lang="en-US" sz="1800" dirty="0" smtClean="0"/>
              <a:t> a </a:t>
            </a:r>
            <a:r>
              <a:rPr lang="en-US" sz="1800" dirty="0" err="1" smtClean="0"/>
              <a:t>fi</a:t>
            </a:r>
            <a:r>
              <a:rPr lang="en-US" sz="1800" dirty="0" smtClean="0"/>
              <a:t> </a:t>
            </a:r>
            <a:r>
              <a:rPr lang="en-US" sz="1800" dirty="0" err="1" smtClean="0"/>
              <a:t>creat</a:t>
            </a:r>
            <a:r>
              <a:rPr lang="en-US" sz="1800" dirty="0" smtClean="0"/>
              <a:t> </a:t>
            </a:r>
            <a:r>
              <a:rPr lang="en-US" sz="1800" dirty="0" err="1" smtClean="0"/>
              <a:t>reflectări</a:t>
            </a:r>
            <a:r>
              <a:rPr lang="en-US" sz="1800" dirty="0" smtClean="0"/>
              <a:t> </a:t>
            </a:r>
            <a:r>
              <a:rPr lang="en-US" sz="1800" dirty="0" err="1" smtClean="0"/>
              <a:t>materiale</a:t>
            </a:r>
            <a:r>
              <a:rPr lang="en-US" sz="1800" dirty="0" smtClean="0"/>
              <a:t>, </a:t>
            </a:r>
            <a:r>
              <a:rPr lang="en-US" sz="1800" dirty="0" err="1" smtClean="0"/>
              <a:t>printre</a:t>
            </a:r>
            <a:r>
              <a:rPr lang="en-US" sz="1800" dirty="0" smtClean="0"/>
              <a:t> care se </a:t>
            </a:r>
            <a:r>
              <a:rPr lang="en-US" sz="1800" dirty="0" err="1" smtClean="0"/>
              <a:t>află</a:t>
            </a:r>
            <a:r>
              <a:rPr lang="en-US" sz="1800" dirty="0" smtClean="0"/>
              <a:t> </a:t>
            </a:r>
            <a:r>
              <a:rPr lang="en-US" sz="1800" dirty="0" err="1" smtClean="0"/>
              <a:t>şi</a:t>
            </a:r>
            <a:r>
              <a:rPr lang="en-US" sz="1800" dirty="0" smtClean="0"/>
              <a:t> </a:t>
            </a:r>
            <a:r>
              <a:rPr lang="en-US" sz="1800" dirty="0" err="1" smtClean="0"/>
              <a:t>obiectul</a:t>
            </a:r>
            <a:r>
              <a:rPr lang="en-US" sz="1800" dirty="0" smtClean="0"/>
              <a:t> de </a:t>
            </a:r>
            <a:r>
              <a:rPr lang="en-US" sz="1800" dirty="0" err="1" smtClean="0"/>
              <a:t>identificat</a:t>
            </a:r>
            <a:r>
              <a:rPr lang="en-US" sz="1800" dirty="0" smtClean="0"/>
              <a:t>. De </a:t>
            </a:r>
            <a:r>
              <a:rPr lang="en-US" sz="1800" dirty="0" err="1" smtClean="0"/>
              <a:t>exemplu</a:t>
            </a:r>
            <a:r>
              <a:rPr lang="en-US" sz="1800" dirty="0" smtClean="0"/>
              <a:t>, </a:t>
            </a:r>
            <a:r>
              <a:rPr lang="en-US" sz="1800" dirty="0" err="1" smtClean="0"/>
              <a:t>în</a:t>
            </a:r>
            <a:r>
              <a:rPr lang="en-US" sz="1800" dirty="0" smtClean="0"/>
              <a:t> </a:t>
            </a:r>
            <a:r>
              <a:rPr lang="en-US" sz="1800" dirty="0" err="1" smtClean="0"/>
              <a:t>cazul</a:t>
            </a:r>
            <a:r>
              <a:rPr lang="en-US" sz="1800" dirty="0" smtClean="0"/>
              <a:t> </a:t>
            </a:r>
            <a:r>
              <a:rPr lang="en-US" sz="1800" dirty="0" err="1" smtClean="0"/>
              <a:t>când</a:t>
            </a:r>
            <a:r>
              <a:rPr lang="en-US" sz="1800" dirty="0" smtClean="0"/>
              <a:t> la </a:t>
            </a:r>
            <a:r>
              <a:rPr lang="en-US" sz="1800" dirty="0" err="1" smtClean="0"/>
              <a:t>locul</a:t>
            </a:r>
            <a:r>
              <a:rPr lang="en-US" sz="1800" dirty="0" smtClean="0"/>
              <a:t> </a:t>
            </a:r>
            <a:r>
              <a:rPr lang="en-US" sz="1800" dirty="0" err="1" smtClean="0"/>
              <a:t>comiterii</a:t>
            </a:r>
            <a:r>
              <a:rPr lang="en-US" sz="1800" dirty="0" smtClean="0"/>
              <a:t> </a:t>
            </a:r>
            <a:r>
              <a:rPr lang="en-US" sz="1800" dirty="0" err="1" smtClean="0"/>
              <a:t>faptei</a:t>
            </a:r>
            <a:r>
              <a:rPr lang="en-US" sz="1800" dirty="0" smtClean="0"/>
              <a:t> au </a:t>
            </a:r>
            <a:r>
              <a:rPr lang="en-US" sz="1800" dirty="0" err="1" smtClean="0"/>
              <a:t>fost</a:t>
            </a:r>
            <a:r>
              <a:rPr lang="en-US" sz="1800" dirty="0" smtClean="0"/>
              <a:t> </a:t>
            </a:r>
            <a:r>
              <a:rPr lang="en-US" sz="1800" dirty="0" err="1" smtClean="0"/>
              <a:t>descoperite</a:t>
            </a:r>
            <a:r>
              <a:rPr lang="en-US" sz="1800" dirty="0" smtClean="0"/>
              <a:t> </a:t>
            </a:r>
            <a:r>
              <a:rPr lang="en-US" sz="1800" dirty="0" err="1" smtClean="0"/>
              <a:t>urme</a:t>
            </a:r>
            <a:r>
              <a:rPr lang="en-US" sz="1800" dirty="0" smtClean="0"/>
              <a:t> de </a:t>
            </a:r>
            <a:r>
              <a:rPr lang="en-US" sz="1800" dirty="0" err="1" smtClean="0"/>
              <a:t>spargere</a:t>
            </a:r>
            <a:r>
              <a:rPr lang="en-US" sz="1800" dirty="0" smtClean="0"/>
              <a:t>, </a:t>
            </a:r>
            <a:r>
              <a:rPr lang="en-US" sz="1800" dirty="0" err="1" smtClean="0"/>
              <a:t>instrumentul</a:t>
            </a:r>
            <a:r>
              <a:rPr lang="en-US" sz="1800" dirty="0" smtClean="0"/>
              <a:t> care s-a </a:t>
            </a:r>
            <a:r>
              <a:rPr lang="en-US" sz="1800" dirty="0" err="1" smtClean="0"/>
              <a:t>folosit</a:t>
            </a:r>
            <a:r>
              <a:rPr lang="en-US" sz="1800" dirty="0" smtClean="0"/>
              <a:t> </a:t>
            </a:r>
            <a:r>
              <a:rPr lang="en-US" sz="1800" dirty="0" err="1" smtClean="0"/>
              <a:t>în</a:t>
            </a:r>
            <a:r>
              <a:rPr lang="en-US" sz="1800" dirty="0" smtClean="0"/>
              <a:t> </a:t>
            </a:r>
            <a:r>
              <a:rPr lang="en-US" sz="1800" dirty="0" err="1" smtClean="0"/>
              <a:t>acest</a:t>
            </a:r>
            <a:r>
              <a:rPr lang="en-US" sz="1800" dirty="0" smtClean="0"/>
              <a:t> </a:t>
            </a:r>
            <a:r>
              <a:rPr lang="en-US" sz="1800" dirty="0" err="1" smtClean="0"/>
              <a:t>scop</a:t>
            </a:r>
            <a:r>
              <a:rPr lang="en-US" sz="1800" dirty="0" smtClean="0"/>
              <a:t> </a:t>
            </a:r>
            <a:r>
              <a:rPr lang="en-US" sz="1800" dirty="0" err="1" smtClean="0"/>
              <a:t>va</a:t>
            </a:r>
            <a:r>
              <a:rPr lang="en-US" sz="1800" dirty="0" smtClean="0"/>
              <a:t> </a:t>
            </a:r>
            <a:r>
              <a:rPr lang="en-US" sz="1800" dirty="0" err="1" smtClean="0"/>
              <a:t>fi</a:t>
            </a:r>
            <a:r>
              <a:rPr lang="en-US" sz="1800" dirty="0" smtClean="0"/>
              <a:t> </a:t>
            </a:r>
            <a:r>
              <a:rPr lang="en-US" sz="1800" dirty="0" err="1" smtClean="0"/>
              <a:t>obiectul</a:t>
            </a:r>
            <a:r>
              <a:rPr lang="en-US" sz="1800" dirty="0" smtClean="0"/>
              <a:t> de </a:t>
            </a:r>
            <a:r>
              <a:rPr lang="en-US" sz="1800" dirty="0" err="1" smtClean="0"/>
              <a:t>identificat</a:t>
            </a:r>
            <a:r>
              <a:rPr lang="en-US" sz="1800" dirty="0" smtClean="0"/>
              <a:t>; </a:t>
            </a:r>
            <a:r>
              <a:rPr lang="en-US" sz="1800" dirty="0" err="1" smtClean="0"/>
              <a:t>urmele</a:t>
            </a:r>
            <a:r>
              <a:rPr lang="en-US" sz="1800" dirty="0" smtClean="0"/>
              <a:t> </a:t>
            </a:r>
            <a:r>
              <a:rPr lang="en-US" sz="1800" dirty="0" err="1" smtClean="0"/>
              <a:t>depistate</a:t>
            </a:r>
            <a:r>
              <a:rPr lang="en-US" sz="1800" dirty="0" smtClean="0"/>
              <a:t> </a:t>
            </a:r>
            <a:r>
              <a:rPr lang="en-US" sz="1800" dirty="0" err="1" smtClean="0"/>
              <a:t>servesc</a:t>
            </a:r>
            <a:r>
              <a:rPr lang="en-US" sz="1800" dirty="0" smtClean="0"/>
              <a:t> la </a:t>
            </a:r>
            <a:r>
              <a:rPr lang="en-US" sz="1800" dirty="0" err="1" smtClean="0"/>
              <a:t>identificarea</a:t>
            </a:r>
            <a:r>
              <a:rPr lang="en-US" sz="1800" dirty="0" smtClean="0"/>
              <a:t> </a:t>
            </a:r>
            <a:r>
              <a:rPr lang="en-US" sz="1800" dirty="0" err="1" smtClean="0"/>
              <a:t>acestuia</a:t>
            </a:r>
            <a:r>
              <a:rPr lang="en-US" sz="1800" dirty="0" smtClean="0"/>
              <a:t> </a:t>
            </a:r>
            <a:r>
              <a:rPr lang="en-US" sz="1800" dirty="0" err="1" smtClean="0"/>
              <a:t>şi</a:t>
            </a:r>
            <a:r>
              <a:rPr lang="en-US" sz="1800" dirty="0" smtClean="0"/>
              <a:t> </a:t>
            </a:r>
            <a:r>
              <a:rPr lang="en-US" sz="1800" dirty="0" err="1" smtClean="0"/>
              <a:t>deci</a:t>
            </a:r>
            <a:r>
              <a:rPr lang="en-US" sz="1800" dirty="0" smtClean="0"/>
              <a:t> se </a:t>
            </a:r>
            <a:r>
              <a:rPr lang="en-US" sz="1800" dirty="0" err="1" smtClean="0"/>
              <a:t>vor</a:t>
            </a:r>
            <a:r>
              <a:rPr lang="en-US" sz="1800" dirty="0" smtClean="0"/>
              <a:t> </a:t>
            </a:r>
            <a:r>
              <a:rPr lang="en-US" sz="1800" dirty="0" err="1" smtClean="0"/>
              <a:t>manifesta</a:t>
            </a:r>
            <a:r>
              <a:rPr lang="en-US" sz="1800" dirty="0" smtClean="0"/>
              <a:t> ca </a:t>
            </a:r>
            <a:r>
              <a:rPr lang="en-US" sz="1800" dirty="0" err="1" smtClean="0"/>
              <a:t>obiecte</a:t>
            </a:r>
            <a:r>
              <a:rPr lang="en-US" sz="1800" dirty="0" smtClean="0"/>
              <a:t> </a:t>
            </a:r>
            <a:r>
              <a:rPr lang="en-US" sz="1800" dirty="0" err="1" smtClean="0"/>
              <a:t>identificatoare</a:t>
            </a:r>
            <a:r>
              <a:rPr lang="en-US" sz="1800" dirty="0" smtClean="0"/>
              <a:t>, </a:t>
            </a:r>
            <a:r>
              <a:rPr lang="en-US" sz="1800" dirty="0" err="1" smtClean="0"/>
              <a:t>iar</a:t>
            </a:r>
            <a:r>
              <a:rPr lang="en-US" sz="1800" dirty="0" smtClean="0"/>
              <a:t> </a:t>
            </a:r>
            <a:r>
              <a:rPr lang="en-US" sz="1800" dirty="0" err="1" smtClean="0"/>
              <a:t>instrumentele</a:t>
            </a:r>
            <a:r>
              <a:rPr lang="en-US" sz="1800" dirty="0" smtClean="0"/>
              <a:t> </a:t>
            </a:r>
            <a:r>
              <a:rPr lang="en-US" sz="1800" dirty="0" err="1" smtClean="0"/>
              <a:t>ridicate</a:t>
            </a:r>
            <a:r>
              <a:rPr lang="en-US" sz="1800" dirty="0" smtClean="0"/>
              <a:t> </a:t>
            </a:r>
            <a:r>
              <a:rPr lang="en-US" sz="1800" dirty="0" err="1" smtClean="0"/>
              <a:t>prin</a:t>
            </a:r>
            <a:r>
              <a:rPr lang="en-US" sz="1800" dirty="0" smtClean="0"/>
              <a:t> </a:t>
            </a:r>
            <a:r>
              <a:rPr lang="en-US" sz="1800" dirty="0" err="1" smtClean="0"/>
              <a:t>percheziţie</a:t>
            </a:r>
            <a:r>
              <a:rPr lang="en-US" sz="1800" dirty="0" smtClean="0"/>
              <a:t> </a:t>
            </a:r>
            <a:r>
              <a:rPr lang="en-US" sz="1800" dirty="0" err="1" smtClean="0"/>
              <a:t>sau</a:t>
            </a:r>
            <a:r>
              <a:rPr lang="en-US" sz="1800" dirty="0" smtClean="0"/>
              <a:t> </a:t>
            </a:r>
            <a:r>
              <a:rPr lang="en-US" sz="1800" dirty="0" err="1" smtClean="0"/>
              <a:t>alte</a:t>
            </a:r>
            <a:r>
              <a:rPr lang="en-US" sz="1800" dirty="0" smtClean="0"/>
              <a:t> </a:t>
            </a:r>
            <a:r>
              <a:rPr lang="en-US" sz="1800" dirty="0" err="1" smtClean="0"/>
              <a:t>acţiuni</a:t>
            </a:r>
            <a:r>
              <a:rPr lang="en-US" sz="1800" dirty="0" smtClean="0"/>
              <a:t> </a:t>
            </a:r>
            <a:r>
              <a:rPr lang="en-US" sz="1800" dirty="0" err="1" smtClean="0"/>
              <a:t>procesuale</a:t>
            </a:r>
            <a:r>
              <a:rPr lang="en-US" sz="1800" dirty="0" smtClean="0"/>
              <a:t> </a:t>
            </a:r>
            <a:r>
              <a:rPr lang="en-US" sz="1800" dirty="0" err="1" smtClean="0"/>
              <a:t>fiind</a:t>
            </a:r>
            <a:r>
              <a:rPr lang="en-US" sz="1800" dirty="0" smtClean="0"/>
              <a:t> </a:t>
            </a:r>
            <a:r>
              <a:rPr lang="en-US" sz="1800" dirty="0" err="1" smtClean="0"/>
              <a:t>doar</a:t>
            </a:r>
            <a:r>
              <a:rPr lang="en-US" sz="1800" dirty="0" smtClean="0"/>
              <a:t> </a:t>
            </a:r>
            <a:r>
              <a:rPr lang="en-US" sz="1800" dirty="0" err="1" smtClean="0"/>
              <a:t>prezumate</a:t>
            </a:r>
            <a:r>
              <a:rPr lang="en-US" sz="1800" dirty="0" smtClean="0"/>
              <a:t> a </a:t>
            </a:r>
            <a:r>
              <a:rPr lang="en-US" sz="1800" dirty="0" err="1" smtClean="0"/>
              <a:t>fi</a:t>
            </a:r>
            <a:r>
              <a:rPr lang="en-US" sz="1800" dirty="0" smtClean="0"/>
              <a:t> </a:t>
            </a:r>
            <a:r>
              <a:rPr lang="en-US" sz="1800" dirty="0" err="1" smtClean="0"/>
              <a:t>utilizate</a:t>
            </a:r>
            <a:r>
              <a:rPr lang="en-US" sz="1800" dirty="0" smtClean="0"/>
              <a:t> de </a:t>
            </a:r>
            <a:r>
              <a:rPr lang="en-US" sz="1800" dirty="0" err="1" smtClean="0"/>
              <a:t>făptuitor</a:t>
            </a:r>
            <a:r>
              <a:rPr lang="en-US" sz="1800" dirty="0" smtClean="0"/>
              <a:t>, </a:t>
            </a:r>
            <a:r>
              <a:rPr lang="en-US" sz="1800" dirty="0" err="1" smtClean="0"/>
              <a:t>constituie</a:t>
            </a:r>
            <a:r>
              <a:rPr lang="en-US" sz="1800" dirty="0" smtClean="0"/>
              <a:t> </a:t>
            </a:r>
            <a:r>
              <a:rPr lang="en-US" sz="1800" dirty="0" err="1" smtClean="0"/>
              <a:t>obiecte</a:t>
            </a:r>
            <a:r>
              <a:rPr lang="en-US" sz="1800" dirty="0" smtClean="0"/>
              <a:t> de </a:t>
            </a:r>
            <a:r>
              <a:rPr lang="en-US" sz="1800" dirty="0" err="1" smtClean="0"/>
              <a:t>verificat</a:t>
            </a:r>
            <a:r>
              <a:rPr lang="en-US" sz="1800" dirty="0" smtClean="0"/>
              <a:t>. </a:t>
            </a:r>
            <a:endParaRPr lang="ru-RU" sz="1800" dirty="0" smtClean="0"/>
          </a:p>
          <a:p>
            <a:endParaRPr lang="ru-RU"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6003056"/>
          </a:xfrm>
        </p:spPr>
        <p:txBody>
          <a:bodyPr>
            <a:normAutofit fontScale="85000" lnSpcReduction="10000"/>
          </a:bodyPr>
          <a:lstStyle/>
          <a:p>
            <a:r>
              <a:rPr lang="en-US" dirty="0" smtClean="0"/>
              <a:t> 4.Dacă </a:t>
            </a:r>
            <a:r>
              <a:rPr lang="en-US" dirty="0" err="1" smtClean="0"/>
              <a:t>obiectele</a:t>
            </a:r>
            <a:r>
              <a:rPr lang="en-US" dirty="0" smtClean="0"/>
              <a:t> de </a:t>
            </a:r>
            <a:r>
              <a:rPr lang="en-US" dirty="0" err="1" smtClean="0"/>
              <a:t>verificat</a:t>
            </a:r>
            <a:r>
              <a:rPr lang="en-US" dirty="0" smtClean="0"/>
              <a:t> nu pot </a:t>
            </a:r>
            <a:r>
              <a:rPr lang="en-US" dirty="0" err="1" smtClean="0"/>
              <a:t>fi</a:t>
            </a:r>
            <a:r>
              <a:rPr lang="en-US" dirty="0" smtClean="0"/>
              <a:t> </a:t>
            </a:r>
            <a:r>
              <a:rPr lang="en-US" dirty="0" err="1" smtClean="0"/>
              <a:t>examinate</a:t>
            </a:r>
            <a:r>
              <a:rPr lang="en-US" dirty="0" smtClean="0"/>
              <a:t> </a:t>
            </a:r>
            <a:r>
              <a:rPr lang="en-US" dirty="0" err="1" smtClean="0"/>
              <a:t>nemijlocit</a:t>
            </a:r>
            <a:r>
              <a:rPr lang="en-US" dirty="0" smtClean="0"/>
              <a:t> din </a:t>
            </a:r>
            <a:r>
              <a:rPr lang="en-US" dirty="0" err="1" smtClean="0"/>
              <a:t>cauza</a:t>
            </a:r>
            <a:r>
              <a:rPr lang="en-US" dirty="0" smtClean="0"/>
              <a:t> </a:t>
            </a:r>
            <a:r>
              <a:rPr lang="en-US" dirty="0" err="1" smtClean="0"/>
              <a:t>imposibilităţii</a:t>
            </a:r>
            <a:r>
              <a:rPr lang="en-US" dirty="0" smtClean="0"/>
              <a:t> </a:t>
            </a:r>
            <a:r>
              <a:rPr lang="en-US" dirty="0" err="1" smtClean="0"/>
              <a:t>sau</a:t>
            </a:r>
            <a:r>
              <a:rPr lang="en-US" dirty="0" smtClean="0"/>
              <a:t> a </a:t>
            </a:r>
            <a:r>
              <a:rPr lang="en-US" dirty="0" err="1" smtClean="0"/>
              <a:t>iraţionalităţii</a:t>
            </a:r>
            <a:r>
              <a:rPr lang="en-US" dirty="0" smtClean="0"/>
              <a:t> </a:t>
            </a:r>
            <a:r>
              <a:rPr lang="en-US" dirty="0" err="1" smtClean="0"/>
              <a:t>prezentării</a:t>
            </a:r>
            <a:r>
              <a:rPr lang="en-US" dirty="0" smtClean="0"/>
              <a:t> </a:t>
            </a:r>
            <a:r>
              <a:rPr lang="en-US" dirty="0" err="1" smtClean="0"/>
              <a:t>acestora</a:t>
            </a:r>
            <a:r>
              <a:rPr lang="en-US" dirty="0" smtClean="0"/>
              <a:t>, se </a:t>
            </a:r>
            <a:r>
              <a:rPr lang="en-US" dirty="0" err="1" smtClean="0"/>
              <a:t>apelează</a:t>
            </a:r>
            <a:r>
              <a:rPr lang="en-US" dirty="0" smtClean="0"/>
              <a:t> la </a:t>
            </a:r>
            <a:r>
              <a:rPr lang="en-US" b="1" i="1" dirty="0" err="1" smtClean="0"/>
              <a:t>modele</a:t>
            </a:r>
            <a:r>
              <a:rPr lang="en-US" b="1" i="1" dirty="0" smtClean="0"/>
              <a:t> de </a:t>
            </a:r>
            <a:r>
              <a:rPr lang="en-US" b="1" i="1" dirty="0" err="1" smtClean="0"/>
              <a:t>comparaţie</a:t>
            </a:r>
            <a:r>
              <a:rPr lang="en-US" b="1" i="1" dirty="0" smtClean="0"/>
              <a:t> </a:t>
            </a:r>
            <a:r>
              <a:rPr lang="en-US" dirty="0" smtClean="0"/>
              <a:t>(</a:t>
            </a:r>
            <a:r>
              <a:rPr lang="en-US" dirty="0" err="1" smtClean="0"/>
              <a:t>reflectări</a:t>
            </a:r>
            <a:r>
              <a:rPr lang="en-US" dirty="0" smtClean="0"/>
              <a:t> de </a:t>
            </a:r>
            <a:r>
              <a:rPr lang="en-US" dirty="0" err="1" smtClean="0"/>
              <a:t>obiecte</a:t>
            </a:r>
            <a:r>
              <a:rPr lang="en-US" dirty="0" smtClean="0"/>
              <a:t> </a:t>
            </a:r>
            <a:r>
              <a:rPr lang="en-US" dirty="0" err="1" smtClean="0"/>
              <a:t>verificate</a:t>
            </a:r>
            <a:r>
              <a:rPr lang="en-US" dirty="0" smtClean="0"/>
              <a:t>) </a:t>
            </a:r>
            <a:r>
              <a:rPr lang="en-US" dirty="0" err="1" smtClean="0"/>
              <a:t>prelevate</a:t>
            </a:r>
            <a:r>
              <a:rPr lang="en-US" dirty="0" smtClean="0"/>
              <a:t> de </a:t>
            </a:r>
            <a:r>
              <a:rPr lang="en-US" dirty="0" err="1" smtClean="0"/>
              <a:t>organul</a:t>
            </a:r>
            <a:r>
              <a:rPr lang="en-US" dirty="0" smtClean="0"/>
              <a:t> </a:t>
            </a:r>
            <a:r>
              <a:rPr lang="en-US" dirty="0" err="1" smtClean="0"/>
              <a:t>judiciar</a:t>
            </a:r>
            <a:r>
              <a:rPr lang="en-US" dirty="0" smtClean="0"/>
              <a:t> </a:t>
            </a:r>
            <a:r>
              <a:rPr lang="en-US" dirty="0" err="1" smtClean="0"/>
              <a:t>în</a:t>
            </a:r>
            <a:r>
              <a:rPr lang="en-US" dirty="0" smtClean="0"/>
              <a:t> </a:t>
            </a:r>
            <a:r>
              <a:rPr lang="en-US" dirty="0" err="1" smtClean="0"/>
              <a:t>ordinea</a:t>
            </a:r>
            <a:r>
              <a:rPr lang="en-US" dirty="0" smtClean="0"/>
              <a:t> </a:t>
            </a:r>
            <a:r>
              <a:rPr lang="en-US" dirty="0" err="1" smtClean="0"/>
              <a:t>prevăzută</a:t>
            </a:r>
            <a:r>
              <a:rPr lang="en-US" dirty="0" smtClean="0"/>
              <a:t> de </a:t>
            </a:r>
            <a:r>
              <a:rPr lang="en-US" dirty="0" err="1" smtClean="0"/>
              <a:t>legislaţia</a:t>
            </a:r>
            <a:r>
              <a:rPr lang="en-US" dirty="0" smtClean="0"/>
              <a:t> </a:t>
            </a:r>
            <a:r>
              <a:rPr lang="en-US" dirty="0" err="1" smtClean="0"/>
              <a:t>în</a:t>
            </a:r>
            <a:r>
              <a:rPr lang="en-US" dirty="0" smtClean="0"/>
              <a:t> </a:t>
            </a:r>
            <a:r>
              <a:rPr lang="en-US" dirty="0" err="1" smtClean="0"/>
              <a:t>vigoare</a:t>
            </a:r>
            <a:r>
              <a:rPr lang="en-US" dirty="0" smtClean="0"/>
              <a:t> (art.154-156 </a:t>
            </a:r>
            <a:r>
              <a:rPr lang="en-US" dirty="0" err="1" smtClean="0"/>
              <a:t>Cod.proc.pen</a:t>
            </a:r>
            <a:r>
              <a:rPr lang="en-US" dirty="0" smtClean="0"/>
              <a:t>.), </a:t>
            </a:r>
            <a:r>
              <a:rPr lang="en-US" dirty="0" err="1" smtClean="0"/>
              <a:t>dar</a:t>
            </a:r>
            <a:r>
              <a:rPr lang="en-US" dirty="0" smtClean="0"/>
              <a:t> </a:t>
            </a:r>
            <a:r>
              <a:rPr lang="en-US" dirty="0" err="1" smtClean="0"/>
              <a:t>şi</a:t>
            </a:r>
            <a:r>
              <a:rPr lang="en-US" dirty="0" smtClean="0"/>
              <a:t> conform </a:t>
            </a:r>
            <a:r>
              <a:rPr lang="en-US" dirty="0" err="1" smtClean="0"/>
              <a:t>anumitor</a:t>
            </a:r>
            <a:r>
              <a:rPr lang="en-US" dirty="0" smtClean="0"/>
              <a:t> </a:t>
            </a:r>
            <a:r>
              <a:rPr lang="en-US" dirty="0" err="1" smtClean="0"/>
              <a:t>reguli</a:t>
            </a:r>
            <a:r>
              <a:rPr lang="en-US" dirty="0" smtClean="0"/>
              <a:t> </a:t>
            </a:r>
            <a:r>
              <a:rPr lang="en-US" dirty="0" err="1" smtClean="0"/>
              <a:t>tactice</a:t>
            </a:r>
            <a:r>
              <a:rPr lang="en-US" dirty="0" smtClean="0"/>
              <a:t>. </a:t>
            </a:r>
          </a:p>
          <a:p>
            <a:r>
              <a:rPr lang="en-US" i="1" dirty="0" err="1" smtClean="0"/>
              <a:t>Modele</a:t>
            </a:r>
            <a:r>
              <a:rPr lang="en-US" i="1" dirty="0" smtClean="0"/>
              <a:t> de </a:t>
            </a:r>
            <a:r>
              <a:rPr lang="en-US" i="1" dirty="0" err="1" smtClean="0"/>
              <a:t>compara</a:t>
            </a:r>
            <a:r>
              <a:rPr lang="ro-RO" i="1" dirty="0" smtClean="0"/>
              <a:t>ț</a:t>
            </a:r>
            <a:r>
              <a:rPr lang="en-US" i="1" dirty="0" err="1" smtClean="0"/>
              <a:t>ie</a:t>
            </a:r>
            <a:r>
              <a:rPr lang="en-US" i="1" dirty="0" smtClean="0"/>
              <a:t> </a:t>
            </a:r>
            <a:r>
              <a:rPr lang="en-US" i="1" dirty="0" err="1" smtClean="0"/>
              <a:t>libere</a:t>
            </a:r>
            <a:r>
              <a:rPr lang="en-US" i="1" dirty="0" smtClean="0"/>
              <a:t>…..</a:t>
            </a:r>
            <a:endParaRPr lang="ro-RO" i="1" dirty="0" smtClean="0"/>
          </a:p>
          <a:p>
            <a:r>
              <a:rPr lang="en-US" i="1" dirty="0" err="1" smtClean="0"/>
              <a:t>Modele</a:t>
            </a:r>
            <a:r>
              <a:rPr lang="en-US" i="1" dirty="0" smtClean="0"/>
              <a:t> de </a:t>
            </a:r>
            <a:r>
              <a:rPr lang="en-US" i="1" dirty="0" err="1" smtClean="0"/>
              <a:t>compara</a:t>
            </a:r>
            <a:r>
              <a:rPr lang="ro-RO" i="1" dirty="0" smtClean="0"/>
              <a:t>ț</a:t>
            </a:r>
            <a:r>
              <a:rPr lang="en-US" i="1" dirty="0" err="1" smtClean="0"/>
              <a:t>ie</a:t>
            </a:r>
            <a:r>
              <a:rPr lang="en-US" i="1" dirty="0" smtClean="0"/>
              <a:t> </a:t>
            </a:r>
            <a:r>
              <a:rPr lang="ro-RO" i="1" dirty="0" smtClean="0"/>
              <a:t>experimentale</a:t>
            </a:r>
            <a:r>
              <a:rPr lang="en-US" i="1" dirty="0" smtClean="0"/>
              <a:t>…..</a:t>
            </a:r>
            <a:endParaRPr lang="ro-RO" i="1" dirty="0" smtClean="0"/>
          </a:p>
          <a:p>
            <a:pPr>
              <a:buNone/>
            </a:pPr>
            <a:r>
              <a:rPr lang="ro-RO" dirty="0" smtClean="0"/>
              <a:t>        </a:t>
            </a:r>
            <a:r>
              <a:rPr lang="vi-VN" dirty="0" smtClean="0"/>
              <a:t>În funcţie de modul de obţinere, se disting următoarele modele:</a:t>
            </a:r>
            <a:br>
              <a:rPr lang="vi-VN" dirty="0" smtClean="0"/>
            </a:br>
            <a:r>
              <a:rPr lang="vi-VN" dirty="0" smtClean="0"/>
              <a:t>a)    libere – acestea i-au naştere înaintea comiterii faptei, neavînd legătură cu cauza cercetată;</a:t>
            </a:r>
            <a:br>
              <a:rPr lang="vi-VN" dirty="0" smtClean="0"/>
            </a:br>
            <a:r>
              <a:rPr lang="vi-VN" dirty="0" smtClean="0"/>
              <a:t>b)    experimentale – se obţin în cadrul cercetării de expertiză a obiectulu concret. Exemplu: gloanţele trase din arma suspectă.</a:t>
            </a:r>
            <a:r>
              <a:rPr lang="ro-RO" dirty="0" smtClean="0"/>
              <a:t> </a:t>
            </a:r>
          </a:p>
          <a:p>
            <a:pPr>
              <a:buNone/>
            </a:pPr>
            <a:r>
              <a:rPr lang="ro-RO" dirty="0" smtClean="0"/>
              <a:t>        Regulile (cerințele) de obținere a modelelor de comparație....</a:t>
            </a:r>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71480"/>
            <a:ext cx="8229600" cy="785818"/>
          </a:xfrm>
        </p:spPr>
        <p:txBody>
          <a:bodyPr>
            <a:normAutofit/>
          </a:bodyPr>
          <a:lstStyle/>
          <a:p>
            <a:r>
              <a:rPr lang="en-US" sz="3200" b="1" i="1" dirty="0" err="1" smtClean="0"/>
              <a:t>Genurile</a:t>
            </a:r>
            <a:r>
              <a:rPr lang="en-US" sz="3200" b="1" i="1" dirty="0" smtClean="0"/>
              <a:t> </a:t>
            </a:r>
            <a:r>
              <a:rPr lang="en-US" sz="3200" b="1" i="1" dirty="0" err="1" smtClean="0"/>
              <a:t>identificării</a:t>
            </a:r>
            <a:r>
              <a:rPr lang="en-US" sz="3200" b="1" i="1" dirty="0" smtClean="0"/>
              <a:t> </a:t>
            </a:r>
            <a:r>
              <a:rPr lang="en-US" sz="3200" b="1" i="1" dirty="0" err="1" smtClean="0"/>
              <a:t>criminalistice</a:t>
            </a:r>
            <a:r>
              <a:rPr lang="en-US" sz="3200" b="1" i="1" dirty="0" smtClean="0"/>
              <a:t> </a:t>
            </a:r>
            <a:endParaRPr lang="ru-RU" sz="3200" dirty="0"/>
          </a:p>
        </p:txBody>
      </p:sp>
      <p:sp>
        <p:nvSpPr>
          <p:cNvPr id="3" name="Содержимое 2"/>
          <p:cNvSpPr>
            <a:spLocks noGrp="1"/>
          </p:cNvSpPr>
          <p:nvPr>
            <p:ph idx="1"/>
          </p:nvPr>
        </p:nvSpPr>
        <p:spPr>
          <a:xfrm>
            <a:off x="457200" y="1428736"/>
            <a:ext cx="8229600" cy="5145800"/>
          </a:xfrm>
        </p:spPr>
        <p:txBody>
          <a:bodyPr>
            <a:normAutofit fontScale="85000" lnSpcReduction="20000"/>
          </a:bodyPr>
          <a:lstStyle/>
          <a:p>
            <a:r>
              <a:rPr lang="en-US" dirty="0" smtClean="0"/>
              <a:t> </a:t>
            </a:r>
            <a:r>
              <a:rPr lang="en-US" dirty="0" err="1" smtClean="0"/>
              <a:t>După</a:t>
            </a:r>
            <a:r>
              <a:rPr lang="en-US" dirty="0" smtClean="0"/>
              <a:t> </a:t>
            </a:r>
            <a:r>
              <a:rPr lang="en-US" dirty="0" err="1" smtClean="0"/>
              <a:t>caracterul</a:t>
            </a:r>
            <a:r>
              <a:rPr lang="en-US" dirty="0" smtClean="0"/>
              <a:t> </a:t>
            </a:r>
            <a:r>
              <a:rPr lang="en-US" dirty="0" err="1" smtClean="0"/>
              <a:t>obiectelor</a:t>
            </a:r>
            <a:r>
              <a:rPr lang="en-US" dirty="0" smtClean="0"/>
              <a:t> </a:t>
            </a:r>
            <a:r>
              <a:rPr lang="en-US" dirty="0" err="1" smtClean="0"/>
              <a:t>identificate</a:t>
            </a:r>
            <a:r>
              <a:rPr lang="en-US" dirty="0" smtClean="0"/>
              <a:t>, </a:t>
            </a:r>
            <a:r>
              <a:rPr lang="en-US" dirty="0" err="1" smtClean="0"/>
              <a:t>distingem</a:t>
            </a:r>
            <a:r>
              <a:rPr lang="en-US" dirty="0" smtClean="0"/>
              <a:t> </a:t>
            </a:r>
            <a:r>
              <a:rPr lang="en-US" dirty="0" err="1" smtClean="0"/>
              <a:t>următoarele</a:t>
            </a:r>
            <a:r>
              <a:rPr lang="en-US" dirty="0" smtClean="0"/>
              <a:t> </a:t>
            </a:r>
            <a:r>
              <a:rPr lang="en-US" dirty="0" err="1" smtClean="0"/>
              <a:t>genuri</a:t>
            </a:r>
            <a:r>
              <a:rPr lang="en-US" dirty="0" smtClean="0"/>
              <a:t> de </a:t>
            </a:r>
            <a:r>
              <a:rPr lang="en-US" dirty="0" err="1" smtClean="0"/>
              <a:t>identificare</a:t>
            </a:r>
            <a:r>
              <a:rPr lang="en-US" dirty="0" smtClean="0"/>
              <a:t>:</a:t>
            </a:r>
            <a:endParaRPr lang="ru-RU" dirty="0" smtClean="0"/>
          </a:p>
          <a:p>
            <a:r>
              <a:rPr lang="en-US" i="1" dirty="0" smtClean="0"/>
              <a:t>1)-</a:t>
            </a:r>
            <a:r>
              <a:rPr lang="en-US" i="1" dirty="0" err="1" smtClean="0"/>
              <a:t>identificarea</a:t>
            </a:r>
            <a:r>
              <a:rPr lang="en-US" i="1" dirty="0" smtClean="0"/>
              <a:t> </a:t>
            </a:r>
            <a:r>
              <a:rPr lang="en-US" i="1" dirty="0" err="1" smtClean="0"/>
              <a:t>după</a:t>
            </a:r>
            <a:r>
              <a:rPr lang="en-US" i="1" dirty="0" smtClean="0"/>
              <a:t> </a:t>
            </a:r>
            <a:r>
              <a:rPr lang="en-US" i="1" dirty="0" err="1" smtClean="0"/>
              <a:t>imaginea</a:t>
            </a:r>
            <a:r>
              <a:rPr lang="en-US" i="1" dirty="0" smtClean="0"/>
              <a:t> </a:t>
            </a:r>
            <a:r>
              <a:rPr lang="en-US" i="1" dirty="0" err="1" smtClean="0"/>
              <a:t>păstrată</a:t>
            </a:r>
            <a:r>
              <a:rPr lang="en-US" i="1" dirty="0" smtClean="0"/>
              <a:t> </a:t>
            </a:r>
            <a:r>
              <a:rPr lang="en-US" i="1" dirty="0" err="1" smtClean="0"/>
              <a:t>în</a:t>
            </a:r>
            <a:r>
              <a:rPr lang="en-US" i="1" dirty="0" smtClean="0"/>
              <a:t> </a:t>
            </a:r>
            <a:r>
              <a:rPr lang="en-US" i="1" dirty="0" err="1" smtClean="0"/>
              <a:t>memoria</a:t>
            </a:r>
            <a:r>
              <a:rPr lang="en-US" i="1" dirty="0" smtClean="0"/>
              <a:t> </a:t>
            </a:r>
            <a:r>
              <a:rPr lang="en-US" i="1" dirty="0" err="1" smtClean="0"/>
              <a:t>omului</a:t>
            </a:r>
            <a:r>
              <a:rPr lang="en-US" i="1" dirty="0" smtClean="0"/>
              <a:t> </a:t>
            </a:r>
            <a:r>
              <a:rPr lang="en-US" i="1" dirty="0" err="1" smtClean="0"/>
              <a:t>și</a:t>
            </a:r>
            <a:r>
              <a:rPr lang="en-US" i="1" dirty="0" smtClean="0"/>
              <a:t> </a:t>
            </a:r>
            <a:r>
              <a:rPr lang="en-US" i="1" dirty="0" err="1" smtClean="0"/>
              <a:t>reflectările</a:t>
            </a:r>
            <a:r>
              <a:rPr lang="en-US" i="1" dirty="0" smtClean="0"/>
              <a:t> </a:t>
            </a:r>
            <a:r>
              <a:rPr lang="en-US" i="1" dirty="0" err="1" smtClean="0"/>
              <a:t>senzoriale</a:t>
            </a:r>
            <a:r>
              <a:rPr lang="en-US" i="1" dirty="0" smtClean="0"/>
              <a:t>;</a:t>
            </a:r>
            <a:endParaRPr lang="ru-RU" dirty="0" smtClean="0"/>
          </a:p>
          <a:p>
            <a:r>
              <a:rPr lang="en-US" i="1" dirty="0" smtClean="0"/>
              <a:t>2)-</a:t>
            </a:r>
            <a:r>
              <a:rPr lang="en-US" i="1" dirty="0" err="1" smtClean="0"/>
              <a:t>identificarea</a:t>
            </a:r>
            <a:r>
              <a:rPr lang="en-US" i="1" dirty="0" smtClean="0"/>
              <a:t> </a:t>
            </a:r>
            <a:r>
              <a:rPr lang="en-US" i="1" dirty="0" err="1" smtClean="0"/>
              <a:t>după</a:t>
            </a:r>
            <a:r>
              <a:rPr lang="en-US" i="1" dirty="0" smtClean="0"/>
              <a:t> </a:t>
            </a:r>
            <a:r>
              <a:rPr lang="en-US" i="1" dirty="0" err="1" smtClean="0"/>
              <a:t>reflectările</a:t>
            </a:r>
            <a:r>
              <a:rPr lang="en-US" i="1" dirty="0" smtClean="0"/>
              <a:t> material-fixate;</a:t>
            </a:r>
            <a:endParaRPr lang="ru-RU" dirty="0" smtClean="0"/>
          </a:p>
          <a:p>
            <a:r>
              <a:rPr lang="en-US" i="1" dirty="0" smtClean="0"/>
              <a:t>3)-</a:t>
            </a:r>
            <a:r>
              <a:rPr lang="en-US" i="1" dirty="0" err="1" smtClean="0"/>
              <a:t>identificarea</a:t>
            </a:r>
            <a:r>
              <a:rPr lang="en-US" i="1" dirty="0" smtClean="0"/>
              <a:t> </a:t>
            </a:r>
            <a:r>
              <a:rPr lang="en-US" i="1" dirty="0" err="1" smtClean="0"/>
              <a:t>unui</a:t>
            </a:r>
            <a:r>
              <a:rPr lang="en-US" i="1" dirty="0" smtClean="0"/>
              <a:t> </a:t>
            </a:r>
            <a:r>
              <a:rPr lang="en-US" i="1" dirty="0" err="1" smtClean="0"/>
              <a:t>obiect</a:t>
            </a:r>
            <a:r>
              <a:rPr lang="en-US" i="1" dirty="0" smtClean="0"/>
              <a:t> </a:t>
            </a:r>
            <a:r>
              <a:rPr lang="en-US" i="1" dirty="0" err="1" smtClean="0"/>
              <a:t>pe</a:t>
            </a:r>
            <a:r>
              <a:rPr lang="en-US" i="1" dirty="0" smtClean="0"/>
              <a:t> </a:t>
            </a:r>
            <a:r>
              <a:rPr lang="en-US" i="1" dirty="0" err="1" smtClean="0"/>
              <a:t>baza</a:t>
            </a:r>
            <a:r>
              <a:rPr lang="en-US" i="1" dirty="0" smtClean="0"/>
              <a:t> </a:t>
            </a:r>
            <a:r>
              <a:rPr lang="en-US" i="1" dirty="0" err="1" smtClean="0"/>
              <a:t>fragmentelor</a:t>
            </a:r>
            <a:r>
              <a:rPr lang="en-US" i="1" dirty="0" smtClean="0"/>
              <a:t> </a:t>
            </a:r>
            <a:r>
              <a:rPr lang="en-US" i="1" dirty="0" err="1" smtClean="0"/>
              <a:t>acestuia</a:t>
            </a:r>
            <a:r>
              <a:rPr lang="en-US" i="1" dirty="0" smtClean="0"/>
              <a:t>.(</a:t>
            </a:r>
            <a:r>
              <a:rPr lang="en-US" i="1" dirty="0" err="1" smtClean="0"/>
              <a:t>Doraș</a:t>
            </a:r>
            <a:r>
              <a:rPr lang="en-US" i="1" dirty="0" smtClean="0"/>
              <a:t> S.)pag.48.</a:t>
            </a:r>
            <a:r>
              <a:rPr lang="vi-VN" dirty="0" smtClean="0"/>
              <a:t> </a:t>
            </a:r>
            <a:endParaRPr lang="ro-RO" dirty="0" smtClean="0"/>
          </a:p>
          <a:p>
            <a:pPr>
              <a:buNone/>
            </a:pPr>
            <a:endParaRPr lang="ro-RO" dirty="0" smtClean="0"/>
          </a:p>
          <a:p>
            <a:r>
              <a:rPr lang="vi-VN" dirty="0" smtClean="0"/>
              <a:t>Identificarea se poate realiza sub </a:t>
            </a:r>
            <a:r>
              <a:rPr lang="vi-VN" b="1" i="1" dirty="0" smtClean="0"/>
              <a:t>2 forme</a:t>
            </a:r>
            <a:r>
              <a:rPr lang="vi-VN" dirty="0" smtClean="0"/>
              <a:t>:</a:t>
            </a:r>
            <a:br>
              <a:rPr lang="vi-VN" dirty="0" smtClean="0"/>
            </a:br>
            <a:r>
              <a:rPr lang="vi-VN" i="1" dirty="0" smtClean="0"/>
              <a:t>a)    Procesuală </a:t>
            </a:r>
            <a:r>
              <a:rPr lang="vi-VN" dirty="0" smtClean="0"/>
              <a:t>– care are loc în cadrul expertizelor, acţiunilor de urmărire penală, rezultatele cărora prezintă probe judiciare.</a:t>
            </a:r>
            <a:br>
              <a:rPr lang="vi-VN" dirty="0" smtClean="0"/>
            </a:br>
            <a:r>
              <a:rPr lang="vi-VN" i="1" dirty="0" smtClean="0"/>
              <a:t>b)    Neprocesuală </a:t>
            </a:r>
            <a:r>
              <a:rPr lang="vi-VN" dirty="0" smtClean="0"/>
              <a:t>– are loc la activitatea specială de investigaţie, ş.a.,efectele căreia nu posedă forţă probantă.</a:t>
            </a:r>
            <a:br>
              <a:rPr lang="vi-VN" dirty="0" smtClean="0"/>
            </a:br>
            <a:r>
              <a:rPr lang="vi-VN" dirty="0" smtClean="0"/>
              <a:t>În cadrul cercetării identificatoare, sunt antrenate multiple obiecte, rolul lor fiind diferit</a:t>
            </a:r>
            <a:r>
              <a:rPr lang="ro-RO" dirty="0" smtClean="0"/>
              <a:t>.....</a:t>
            </a:r>
            <a:r>
              <a:rPr lang="vi-VN" dirty="0" smtClean="0"/>
              <a:t> </a:t>
            </a:r>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ородская">
  <a:themeElements>
    <a:clrScheme name="Городская">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Городская">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Городская">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262</TotalTime>
  <Words>1958</Words>
  <Application>Microsoft Office PowerPoint</Application>
  <PresentationFormat>Экран (4:3)</PresentationFormat>
  <Paragraphs>88</Paragraphs>
  <Slides>17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Городская</vt:lpstr>
      <vt:lpstr>TEMA II.   IDENTIFICAREA   CRIMINALISTlCĂ</vt:lpstr>
      <vt:lpstr>IDENTIFICAREA   CRIMINALISTlCĂ</vt:lpstr>
      <vt:lpstr>2.1. Noțiunea și premisele științifice ale identificării criminalistice. </vt:lpstr>
      <vt:lpstr> Premisele ştiinţifice ale identificării criminalistice </vt:lpstr>
      <vt:lpstr>Principiile identificării criminalistice  </vt:lpstr>
      <vt:lpstr>2.2.Obiectele și genurile identificării criminalistice . </vt:lpstr>
      <vt:lpstr>Слайд 7</vt:lpstr>
      <vt:lpstr>Слайд 8</vt:lpstr>
      <vt:lpstr>Genurile identificării criminalistice </vt:lpstr>
      <vt:lpstr>2.3.Procesul și etapele identificării criminalistice. </vt:lpstr>
      <vt:lpstr>Слайд 11</vt:lpstr>
      <vt:lpstr>Stabilirea întregului după părţile componente - variantă a identificării criminalistice.</vt:lpstr>
      <vt:lpstr>Conţinutul raportului de expertiză </vt:lpstr>
      <vt:lpstr>2.4.Noţiunea şi sarcinile diagnosticii criminalistice</vt:lpstr>
      <vt:lpstr>Întrebări pentru autoevaluare: </vt:lpstr>
      <vt:lpstr>L I T E R A T U R A </vt:lpstr>
      <vt:lpstr>        Mulțumim pentru atenție!</vt:lpstr>
    </vt:vector>
  </TitlesOfParts>
  <Company>Reanimator Extreme Edition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II.   IDENTIFICĂREA   CRIMINALISTlCĂ</dc:title>
  <dc:creator>Admin</dc:creator>
  <cp:lastModifiedBy>Admin</cp:lastModifiedBy>
  <cp:revision>13</cp:revision>
  <dcterms:created xsi:type="dcterms:W3CDTF">2020-09-05T10:41:33Z</dcterms:created>
  <dcterms:modified xsi:type="dcterms:W3CDTF">2020-09-07T10:17:24Z</dcterms:modified>
</cp:coreProperties>
</file>