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2" r:id="rId6"/>
    <p:sldId id="263" r:id="rId7"/>
    <p:sldId id="264" r:id="rId8"/>
    <p:sldId id="261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71" autoAdjust="0"/>
    <p:restoredTop sz="94660"/>
  </p:normalViewPr>
  <p:slideViewPr>
    <p:cSldViewPr snapToGrid="0">
      <p:cViewPr varScale="1">
        <p:scale>
          <a:sx n="69" d="100"/>
          <a:sy n="69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304E1A12-14C0-4504-A126-EA45DBC18EAC}" type="datetimeFigureOut">
              <a:rPr lang="ru-RU" smtClean="0"/>
              <a:t>21.02.2021</a:t>
            </a:fld>
            <a:endParaRPr lang="ru-RU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B422692-66E0-40DE-AA39-F4BC590D63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3161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E1A12-14C0-4504-A126-EA45DBC18EAC}" type="datetimeFigureOut">
              <a:rPr lang="ru-RU" smtClean="0"/>
              <a:t>21.02.2021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22692-66E0-40DE-AA39-F4BC590D63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3303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E1A12-14C0-4504-A126-EA45DBC18EAC}" type="datetimeFigureOut">
              <a:rPr lang="ru-RU" smtClean="0"/>
              <a:t>21.02.2021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22692-66E0-40DE-AA39-F4BC590D63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4296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E1A12-14C0-4504-A126-EA45DBC18EAC}" type="datetimeFigureOut">
              <a:rPr lang="ru-RU" smtClean="0"/>
              <a:t>21.02.2021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22692-66E0-40DE-AA39-F4BC590D63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5405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04E1A12-14C0-4504-A126-EA45DBC18EAC}" type="datetimeFigureOut">
              <a:rPr lang="ru-RU" smtClean="0"/>
              <a:t>21.02.2021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9B422692-66E0-40DE-AA39-F4BC590D63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31650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E1A12-14C0-4504-A126-EA45DBC18EAC}" type="datetimeFigureOut">
              <a:rPr lang="ru-RU" smtClean="0"/>
              <a:t>21.02.2021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22692-66E0-40DE-AA39-F4BC590D63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56611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E1A12-14C0-4504-A126-EA45DBC18EAC}" type="datetimeFigureOut">
              <a:rPr lang="ru-RU" smtClean="0"/>
              <a:t>21.02.2021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22692-66E0-40DE-AA39-F4BC590D63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6104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E1A12-14C0-4504-A126-EA45DBC18EAC}" type="datetimeFigureOut">
              <a:rPr lang="ru-RU" smtClean="0"/>
              <a:t>21.02.2021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22692-66E0-40DE-AA39-F4BC590D63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7024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E1A12-14C0-4504-A126-EA45DBC18EAC}" type="datetimeFigureOut">
              <a:rPr lang="ru-RU" smtClean="0"/>
              <a:t>21.02.2021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422692-66E0-40DE-AA39-F4BC590D63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9290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4E1A12-14C0-4504-A126-EA45DBC18EAC}" type="datetimeFigureOut">
              <a:rPr lang="ru-RU" smtClean="0"/>
              <a:t>21.02.2021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B422692-66E0-40DE-AA39-F4BC590D6337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148623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04E1A12-14C0-4504-A126-EA45DBC18EAC}" type="datetimeFigureOut">
              <a:rPr lang="ru-RU" smtClean="0"/>
              <a:t>21.02.2021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B422692-66E0-40DE-AA39-F4BC590D6337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8168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04E1A12-14C0-4504-A126-EA45DBC18EAC}" type="datetimeFigureOut">
              <a:rPr lang="ru-RU" smtClean="0"/>
              <a:t>21.02.2021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9B422692-66E0-40DE-AA39-F4BC590D63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7676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cesamancam.ro/calciu-si-sanatatea.html" TargetMode="External"/><Relationship Id="rId2" Type="http://schemas.openxmlformats.org/officeDocument/2006/relationships/hyperlink" Target="http://cesamancam.ro/sodiu-sare-de-bucatarie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hyperlink" Target="http://cesamancam.ro/potasiu.html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ofetarulistet.ro/coloranti-materii-prime-decoruri-alimentare/ingrediente-materiale-adaos/dioxid-de-titan-/-colorant-pigment-alb-artificial-e171-250-gr-biossidotitanio.html" TargetMode="External"/><Relationship Id="rId2" Type="http://schemas.openxmlformats.org/officeDocument/2006/relationships/hyperlink" Target="http://cesamancam.ro/negru-briliant-e151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</a:t>
            </a:r>
            <a:r>
              <a:rPr lang="ro-MD" dirty="0" smtClean="0"/>
              <a:t>loranți sintetici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o-MD" dirty="0" smtClean="0"/>
              <a:t>Ala Marius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607477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5527" y="254667"/>
            <a:ext cx="10058400" cy="1371600"/>
          </a:xfrm>
        </p:spPr>
        <p:txBody>
          <a:bodyPr/>
          <a:lstStyle/>
          <a:p>
            <a:r>
              <a:rPr lang="ro-MD" dirty="0" smtClean="0"/>
              <a:t>Negru briliant – E151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5527" y="1326752"/>
            <a:ext cx="10058400" cy="3931920"/>
          </a:xfrm>
        </p:spPr>
        <p:txBody>
          <a:bodyPr/>
          <a:lstStyle/>
          <a:p>
            <a:pPr marL="274320" lvl="1" indent="0">
              <a:buNone/>
            </a:pPr>
            <a:r>
              <a:rPr lang="ro-MD" dirty="0" smtClean="0"/>
              <a:t>	</a:t>
            </a:r>
            <a:r>
              <a:rPr lang="en-US" sz="2200" dirty="0" smtClean="0"/>
              <a:t>Colorant </a:t>
            </a:r>
            <a:r>
              <a:rPr lang="en-US" sz="2200" dirty="0" err="1"/>
              <a:t>alimentar</a:t>
            </a:r>
            <a:r>
              <a:rPr lang="en-US" sz="2200" dirty="0"/>
              <a:t> </a:t>
            </a:r>
            <a:r>
              <a:rPr lang="en-US" sz="2200" dirty="0" err="1" smtClean="0"/>
              <a:t>negru</a:t>
            </a:r>
            <a:r>
              <a:rPr lang="ro-MD" sz="2200" dirty="0" smtClean="0"/>
              <a:t> sub formă de pudră sau granule ,fară miros</a:t>
            </a:r>
            <a:r>
              <a:rPr lang="en-US" sz="2200" dirty="0" smtClean="0"/>
              <a:t>. </a:t>
            </a:r>
            <a:r>
              <a:rPr lang="en-US" sz="2200" dirty="0" err="1"/>
              <a:t>Foarte</a:t>
            </a:r>
            <a:r>
              <a:rPr lang="en-US" sz="2200" dirty="0"/>
              <a:t> </a:t>
            </a:r>
            <a:r>
              <a:rPr lang="en-US" sz="2200" dirty="0" err="1"/>
              <a:t>solubil</a:t>
            </a:r>
            <a:r>
              <a:rPr lang="en-US" sz="2200" dirty="0"/>
              <a:t> in </a:t>
            </a:r>
            <a:r>
              <a:rPr lang="en-US" sz="2200" dirty="0" err="1"/>
              <a:t>apă</a:t>
            </a:r>
            <a:r>
              <a:rPr lang="en-US" sz="2200" dirty="0"/>
              <a:t>. E151 </a:t>
            </a:r>
            <a:r>
              <a:rPr lang="en-US" sz="2200" dirty="0" err="1"/>
              <a:t>sau</a:t>
            </a:r>
            <a:r>
              <a:rPr lang="en-US" sz="2200" dirty="0"/>
              <a:t> </a:t>
            </a:r>
            <a:r>
              <a:rPr lang="en-US" sz="2200" dirty="0" err="1"/>
              <a:t>negru</a:t>
            </a:r>
            <a:r>
              <a:rPr lang="en-US" sz="2200" dirty="0"/>
              <a:t> </a:t>
            </a:r>
            <a:r>
              <a:rPr lang="en-US" sz="2200" dirty="0" err="1"/>
              <a:t>briliant</a:t>
            </a:r>
            <a:r>
              <a:rPr lang="en-US" sz="2200" dirty="0"/>
              <a:t> BN </a:t>
            </a:r>
            <a:r>
              <a:rPr lang="en-US" sz="2200" dirty="0" err="1"/>
              <a:t>sau</a:t>
            </a:r>
            <a:r>
              <a:rPr lang="en-US" sz="2200" dirty="0"/>
              <a:t> </a:t>
            </a:r>
            <a:r>
              <a:rPr lang="en-US" sz="2200" dirty="0" err="1"/>
              <a:t>negru</a:t>
            </a:r>
            <a:r>
              <a:rPr lang="en-US" sz="2200" dirty="0"/>
              <a:t> PN, </a:t>
            </a:r>
            <a:r>
              <a:rPr lang="en-US" sz="2200" dirty="0" err="1"/>
              <a:t>este</a:t>
            </a:r>
            <a:r>
              <a:rPr lang="en-US" sz="2200" dirty="0"/>
              <a:t> un </a:t>
            </a:r>
            <a:r>
              <a:rPr lang="en-US" sz="2200" dirty="0" smtClean="0"/>
              <a:t>colorant </a:t>
            </a:r>
            <a:r>
              <a:rPr lang="en-US" sz="2200" dirty="0" err="1" smtClean="0"/>
              <a:t>negru</a:t>
            </a:r>
            <a:r>
              <a:rPr lang="en-US" sz="2200" dirty="0" smtClean="0"/>
              <a:t>, </a:t>
            </a:r>
            <a:r>
              <a:rPr lang="ro-MD" sz="2200" dirty="0" smtClean="0"/>
              <a:t>sintetic</a:t>
            </a:r>
            <a:r>
              <a:rPr lang="en-US" sz="2200" dirty="0" smtClean="0"/>
              <a:t>,</a:t>
            </a:r>
            <a:r>
              <a:rPr lang="ro-MD" sz="2200" dirty="0" smtClean="0"/>
              <a:t> azotic,</a:t>
            </a:r>
            <a:r>
              <a:rPr lang="en-US" sz="2200" dirty="0" smtClean="0"/>
              <a:t> </a:t>
            </a:r>
            <a:r>
              <a:rPr lang="en-US" sz="2200" dirty="0"/>
              <a:t>care se </a:t>
            </a:r>
            <a:r>
              <a:rPr lang="en-US" sz="2200" dirty="0" err="1"/>
              <a:t>obtine</a:t>
            </a:r>
            <a:r>
              <a:rPr lang="en-US" sz="2200" dirty="0"/>
              <a:t> din </a:t>
            </a:r>
            <a:r>
              <a:rPr lang="en-US" sz="2200" dirty="0" err="1"/>
              <a:t>acidul</a:t>
            </a:r>
            <a:r>
              <a:rPr lang="en-US" sz="2200" dirty="0"/>
              <a:t> [ (sulfo-4fenilazo-1) -4` </a:t>
            </a:r>
            <a:r>
              <a:rPr lang="en-US" sz="2200" dirty="0" err="1"/>
              <a:t>sulfo</a:t>
            </a:r>
            <a:r>
              <a:rPr lang="en-US" sz="2200" dirty="0"/>
              <a:t> 7` </a:t>
            </a:r>
            <a:r>
              <a:rPr lang="en-US" sz="2200" dirty="0" err="1"/>
              <a:t>naftilazo</a:t>
            </a:r>
            <a:r>
              <a:rPr lang="en-US" sz="2200" dirty="0"/>
              <a:t> 1`] hidroxi-1-acetil 8 </a:t>
            </a:r>
            <a:r>
              <a:rPr lang="en-US" sz="2200" dirty="0" err="1"/>
              <a:t>naftalin</a:t>
            </a:r>
            <a:r>
              <a:rPr lang="en-US" sz="2200" dirty="0"/>
              <a:t> </a:t>
            </a:r>
            <a:r>
              <a:rPr lang="en-US" sz="2200" dirty="0" err="1"/>
              <a:t>disulfonic</a:t>
            </a:r>
            <a:r>
              <a:rPr lang="en-US" sz="2200" dirty="0"/>
              <a:t> 3, 5</a:t>
            </a:r>
            <a:r>
              <a:rPr lang="en-US" sz="2200" dirty="0" smtClean="0"/>
              <a:t>.</a:t>
            </a:r>
            <a:r>
              <a:rPr lang="ro-MD" sz="2200" dirty="0" smtClean="0"/>
              <a:t> [</a:t>
            </a:r>
            <a:r>
              <a:rPr lang="ro-MD" sz="2200" dirty="0"/>
              <a:t>1</a:t>
            </a:r>
            <a:r>
              <a:rPr lang="ro-MD" sz="2200" dirty="0" smtClean="0"/>
              <a:t>]</a:t>
            </a:r>
            <a:endParaRPr lang="ru-RU" sz="2200" dirty="0"/>
          </a:p>
        </p:txBody>
      </p:sp>
      <p:pic>
        <p:nvPicPr>
          <p:cNvPr id="1026" name="Picture 2" descr="E 151 negru brilian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037" y="3375472"/>
            <a:ext cx="7204363" cy="3247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3962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MD" dirty="0" smtClean="0"/>
              <a:t>Negru briliant – E151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047188"/>
            <a:ext cx="10058400" cy="3931920"/>
          </a:xfrm>
        </p:spPr>
        <p:txBody>
          <a:bodyPr/>
          <a:lstStyle/>
          <a:p>
            <a:pPr marL="0" indent="0">
              <a:buNone/>
            </a:pPr>
            <a:r>
              <a:rPr lang="ro-MD" dirty="0" smtClean="0"/>
              <a:t>	</a:t>
            </a:r>
            <a:r>
              <a:rPr lang="en-US" dirty="0" err="1" smtClean="0"/>
              <a:t>Doza</a:t>
            </a:r>
            <a:r>
              <a:rPr lang="en-US" dirty="0" smtClean="0"/>
              <a:t> </a:t>
            </a:r>
            <a:r>
              <a:rPr lang="en-US" dirty="0" err="1"/>
              <a:t>maximă</a:t>
            </a:r>
            <a:r>
              <a:rPr lang="en-US" dirty="0"/>
              <a:t> </a:t>
            </a:r>
            <a:r>
              <a:rPr lang="en-US" dirty="0" err="1"/>
              <a:t>zilnică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 </a:t>
            </a:r>
            <a:r>
              <a:rPr lang="en-US" b="1" dirty="0"/>
              <a:t>E151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en-US" dirty="0"/>
              <a:t>de 5 mg/kg</a:t>
            </a:r>
            <a:r>
              <a:rPr lang="en-US" dirty="0" smtClean="0"/>
              <a:t>.</a:t>
            </a:r>
            <a:endParaRPr lang="ro-MD" dirty="0" smtClean="0"/>
          </a:p>
          <a:p>
            <a:pPr marL="0" indent="0">
              <a:buNone/>
            </a:pPr>
            <a:r>
              <a:rPr lang="ro-MD" dirty="0" smtClean="0"/>
              <a:t>	</a:t>
            </a:r>
            <a:r>
              <a:rPr lang="en-US" dirty="0"/>
              <a:t>E151 </a:t>
            </a:r>
            <a:r>
              <a:rPr lang="en-US" dirty="0" err="1"/>
              <a:t>poate</a:t>
            </a:r>
            <a:r>
              <a:rPr lang="en-US" dirty="0"/>
              <a:t> produce </a:t>
            </a:r>
            <a:r>
              <a:rPr lang="en-US" dirty="0" err="1"/>
              <a:t>reacții</a:t>
            </a:r>
            <a:r>
              <a:rPr lang="en-US" dirty="0"/>
              <a:t> </a:t>
            </a:r>
            <a:r>
              <a:rPr lang="en-US" dirty="0" err="1"/>
              <a:t>alergice</a:t>
            </a:r>
            <a:r>
              <a:rPr lang="en-US" dirty="0"/>
              <a:t>, </a:t>
            </a:r>
            <a:r>
              <a:rPr lang="en-US" dirty="0" err="1"/>
              <a:t>în</a:t>
            </a:r>
            <a:r>
              <a:rPr lang="en-US" dirty="0"/>
              <a:t> special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cazul</a:t>
            </a:r>
            <a:r>
              <a:rPr lang="en-US" dirty="0"/>
              <a:t> </a:t>
            </a:r>
            <a:r>
              <a:rPr lang="en-US" dirty="0" err="1"/>
              <a:t>persoanelor</a:t>
            </a:r>
            <a:r>
              <a:rPr lang="en-US" dirty="0"/>
              <a:t> </a:t>
            </a:r>
            <a:r>
              <a:rPr lang="en-US" dirty="0" err="1"/>
              <a:t>sensibile</a:t>
            </a:r>
            <a:r>
              <a:rPr lang="en-US" dirty="0"/>
              <a:t> la </a:t>
            </a:r>
            <a:r>
              <a:rPr lang="en-US" dirty="0" err="1"/>
              <a:t>aspirină</a:t>
            </a:r>
            <a:r>
              <a:rPr lang="en-US" dirty="0"/>
              <a:t>. De </a:t>
            </a:r>
            <a:r>
              <a:rPr lang="en-US" dirty="0" err="1"/>
              <a:t>asemenea</a:t>
            </a:r>
            <a:r>
              <a:rPr lang="en-US" dirty="0"/>
              <a:t>,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cazul</a:t>
            </a:r>
            <a:r>
              <a:rPr lang="en-US" dirty="0"/>
              <a:t> </a:t>
            </a:r>
            <a:r>
              <a:rPr lang="en-US" dirty="0" err="1"/>
              <a:t>persoanelor</a:t>
            </a:r>
            <a:r>
              <a:rPr lang="en-US" dirty="0"/>
              <a:t> care </a:t>
            </a:r>
            <a:r>
              <a:rPr lang="en-US" dirty="0" err="1"/>
              <a:t>suferă</a:t>
            </a:r>
            <a:r>
              <a:rPr lang="en-US" dirty="0"/>
              <a:t> de </a:t>
            </a:r>
            <a:r>
              <a:rPr lang="en-US" dirty="0" err="1" smtClean="0"/>
              <a:t>astm</a:t>
            </a:r>
            <a:r>
              <a:rPr lang="ro-MD" dirty="0" smtClean="0"/>
              <a:t>ă </a:t>
            </a:r>
            <a:r>
              <a:rPr lang="en-US" dirty="0" err="1" smtClean="0"/>
              <a:t>poate</a:t>
            </a:r>
            <a:r>
              <a:rPr lang="en-US" dirty="0" smtClean="0"/>
              <a:t> </a:t>
            </a:r>
            <a:r>
              <a:rPr lang="en-US" dirty="0" err="1"/>
              <a:t>agrava</a:t>
            </a:r>
            <a:r>
              <a:rPr lang="en-US" dirty="0"/>
              <a:t> </a:t>
            </a:r>
            <a:r>
              <a:rPr lang="en-US" dirty="0" err="1" smtClean="0"/>
              <a:t>simptomele</a:t>
            </a:r>
            <a:r>
              <a:rPr lang="en-US" dirty="0" smtClean="0"/>
              <a:t>.</a:t>
            </a:r>
            <a:r>
              <a:rPr lang="ro-MD" dirty="0" smtClean="0"/>
              <a:t>Poate provoca hiperactivitate și lipsă de concetrare.</a:t>
            </a:r>
            <a:endParaRPr lang="ro-MD" dirty="0"/>
          </a:p>
          <a:p>
            <a:pPr marL="0" indent="0">
              <a:buNone/>
            </a:pPr>
            <a:r>
              <a:rPr lang="ro-MD" dirty="0" smtClean="0"/>
              <a:t>	</a:t>
            </a:r>
            <a:r>
              <a:rPr lang="en-US" dirty="0" smtClean="0"/>
              <a:t>E151 </a:t>
            </a:r>
            <a:r>
              <a:rPr lang="en-US" dirty="0" err="1"/>
              <a:t>poate</a:t>
            </a:r>
            <a:r>
              <a:rPr lang="en-US" dirty="0"/>
              <a:t> fi </a:t>
            </a:r>
            <a:r>
              <a:rPr lang="en-US" dirty="0" err="1"/>
              <a:t>întâlnit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bomboane</a:t>
            </a:r>
            <a:r>
              <a:rPr lang="en-US" dirty="0"/>
              <a:t>, </a:t>
            </a:r>
            <a:r>
              <a:rPr lang="en-US" dirty="0" err="1"/>
              <a:t>prăjituri</a:t>
            </a:r>
            <a:r>
              <a:rPr lang="en-US" dirty="0"/>
              <a:t>, </a:t>
            </a:r>
            <a:r>
              <a:rPr lang="en-US" dirty="0" err="1"/>
              <a:t>înghețată</a:t>
            </a:r>
            <a:r>
              <a:rPr lang="en-US" dirty="0"/>
              <a:t>, </a:t>
            </a:r>
            <a:r>
              <a:rPr lang="en-US" dirty="0" err="1"/>
              <a:t>muștar</a:t>
            </a:r>
            <a:r>
              <a:rPr lang="en-US" dirty="0"/>
              <a:t>, </a:t>
            </a:r>
            <a:r>
              <a:rPr lang="en-US" dirty="0" err="1"/>
              <a:t>pastă</a:t>
            </a:r>
            <a:r>
              <a:rPr lang="en-US" dirty="0"/>
              <a:t> de </a:t>
            </a:r>
            <a:r>
              <a:rPr lang="en-US" dirty="0" err="1"/>
              <a:t>pește</a:t>
            </a:r>
            <a:r>
              <a:rPr lang="en-US" dirty="0"/>
              <a:t>, gem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dulceață</a:t>
            </a:r>
            <a:r>
              <a:rPr lang="en-US" dirty="0"/>
              <a:t> de </a:t>
            </a:r>
            <a:r>
              <a:rPr lang="en-US" dirty="0" err="1"/>
              <a:t>fructe</a:t>
            </a:r>
            <a:r>
              <a:rPr lang="en-US" dirty="0"/>
              <a:t> </a:t>
            </a:r>
            <a:r>
              <a:rPr lang="en-US" dirty="0" err="1"/>
              <a:t>roșii</a:t>
            </a:r>
            <a:r>
              <a:rPr lang="en-US" dirty="0"/>
              <a:t>, </a:t>
            </a:r>
            <a:r>
              <a:rPr lang="en-US" dirty="0" err="1"/>
              <a:t>băuturi</a:t>
            </a:r>
            <a:r>
              <a:rPr lang="en-US" dirty="0"/>
              <a:t> </a:t>
            </a:r>
            <a:r>
              <a:rPr lang="en-US" dirty="0" err="1"/>
              <a:t>alcoolice</a:t>
            </a:r>
            <a:r>
              <a:rPr lang="en-US" dirty="0"/>
              <a:t>, </a:t>
            </a:r>
            <a:r>
              <a:rPr lang="en-US" dirty="0" err="1"/>
              <a:t>sucuri</a:t>
            </a:r>
            <a:r>
              <a:rPr lang="en-US" dirty="0"/>
              <a:t>, </a:t>
            </a:r>
            <a:r>
              <a:rPr lang="en-US" dirty="0" err="1"/>
              <a:t>sosuri</a:t>
            </a:r>
            <a:r>
              <a:rPr lang="en-US" dirty="0"/>
              <a:t>, </a:t>
            </a:r>
            <a:r>
              <a:rPr lang="en-US" dirty="0" err="1"/>
              <a:t>supe</a:t>
            </a:r>
            <a:r>
              <a:rPr lang="en-US" dirty="0"/>
              <a:t>, caviar etc</a:t>
            </a:r>
            <a:r>
              <a:rPr lang="en-US" dirty="0" smtClean="0"/>
              <a:t>.</a:t>
            </a:r>
            <a:r>
              <a:rPr lang="ro-MD" dirty="0" smtClean="0"/>
              <a:t> [2]</a:t>
            </a:r>
          </a:p>
        </p:txBody>
      </p:sp>
    </p:spTree>
    <p:extLst>
      <p:ext uri="{BB962C8B-B14F-4D97-AF65-F5344CB8AC3E}">
        <p14:creationId xmlns:p14="http://schemas.microsoft.com/office/powerpoint/2010/main" val="2908557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7819" y="180108"/>
            <a:ext cx="10058400" cy="872837"/>
          </a:xfrm>
        </p:spPr>
        <p:txBody>
          <a:bodyPr/>
          <a:lstStyle/>
          <a:p>
            <a:r>
              <a:rPr lang="ro-MD" dirty="0" smtClean="0"/>
              <a:t>Roșu Allura – E129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7819" y="1188719"/>
            <a:ext cx="6954981" cy="54476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o-MD" dirty="0" smtClean="0"/>
              <a:t>	</a:t>
            </a:r>
            <a:r>
              <a:rPr lang="en-US" dirty="0" err="1" smtClean="0"/>
              <a:t>Roșu</a:t>
            </a:r>
            <a:r>
              <a:rPr lang="en-US" dirty="0" smtClean="0"/>
              <a:t> </a:t>
            </a:r>
            <a:r>
              <a:rPr lang="en-US" dirty="0" err="1"/>
              <a:t>allura</a:t>
            </a:r>
            <a:r>
              <a:rPr lang="en-US" dirty="0"/>
              <a:t> AC </a:t>
            </a:r>
            <a:r>
              <a:rPr lang="ro-MD" dirty="0" smtClean="0"/>
              <a:t>. </a:t>
            </a:r>
            <a:r>
              <a:rPr lang="en-US" dirty="0" err="1" smtClean="0"/>
              <a:t>este</a:t>
            </a:r>
            <a:r>
              <a:rPr lang="en-US" dirty="0" smtClean="0"/>
              <a:t> </a:t>
            </a:r>
            <a:r>
              <a:rPr lang="ro-MD" dirty="0" smtClean="0"/>
              <a:t>un aditiv sintetic sub formă de</a:t>
            </a:r>
            <a:r>
              <a:rPr lang="en-US" dirty="0" smtClean="0"/>
              <a:t> </a:t>
            </a:r>
            <a:r>
              <a:rPr lang="en-US" dirty="0" err="1"/>
              <a:t>pulbere</a:t>
            </a:r>
            <a:r>
              <a:rPr lang="en-US" dirty="0"/>
              <a:t> de </a:t>
            </a:r>
            <a:r>
              <a:rPr lang="en-US" dirty="0" err="1"/>
              <a:t>culoare</a:t>
            </a:r>
            <a:r>
              <a:rPr lang="en-US" dirty="0"/>
              <a:t> </a:t>
            </a:r>
            <a:r>
              <a:rPr lang="en-US" dirty="0" err="1"/>
              <a:t>roșu-închis</a:t>
            </a:r>
            <a:r>
              <a:rPr lang="en-US" dirty="0"/>
              <a:t>. De </a:t>
            </a:r>
            <a:r>
              <a:rPr lang="en-US" dirty="0" err="1"/>
              <a:t>obicei</a:t>
            </a:r>
            <a:r>
              <a:rPr lang="en-US" dirty="0"/>
              <a:t>, </a:t>
            </a:r>
            <a:r>
              <a:rPr lang="en-US" dirty="0" err="1"/>
              <a:t>este</a:t>
            </a:r>
            <a:r>
              <a:rPr lang="en-US" dirty="0"/>
              <a:t> o </a:t>
            </a:r>
            <a:r>
              <a:rPr lang="en-US" dirty="0" err="1"/>
              <a:t>sare</a:t>
            </a:r>
            <a:r>
              <a:rPr lang="en-US" dirty="0"/>
              <a:t> de </a:t>
            </a:r>
            <a:r>
              <a:rPr lang="en-US" dirty="0" err="1">
                <a:hlinkClick r:id="rId2"/>
              </a:rPr>
              <a:t>sodiu</a:t>
            </a:r>
            <a:r>
              <a:rPr lang="en-US" dirty="0"/>
              <a:t>, </a:t>
            </a:r>
            <a:r>
              <a:rPr lang="en-US" dirty="0" err="1"/>
              <a:t>dar</a:t>
            </a:r>
            <a:r>
              <a:rPr lang="en-US" dirty="0"/>
              <a:t> </a:t>
            </a:r>
            <a:r>
              <a:rPr lang="en-US" dirty="0" err="1"/>
              <a:t>poate</a:t>
            </a:r>
            <a:r>
              <a:rPr lang="en-US" dirty="0"/>
              <a:t> fi, de </a:t>
            </a:r>
            <a:r>
              <a:rPr lang="en-US" dirty="0" err="1"/>
              <a:t>asemenea</a:t>
            </a:r>
            <a:r>
              <a:rPr lang="en-US" dirty="0"/>
              <a:t>, </a:t>
            </a:r>
            <a:r>
              <a:rPr lang="en-US" dirty="0" err="1"/>
              <a:t>folosit</a:t>
            </a:r>
            <a:r>
              <a:rPr lang="en-US" dirty="0"/>
              <a:t> ca </a:t>
            </a:r>
            <a:r>
              <a:rPr lang="en-US" dirty="0" err="1"/>
              <a:t>săruri</a:t>
            </a:r>
            <a:r>
              <a:rPr lang="en-US" dirty="0"/>
              <a:t> de </a:t>
            </a:r>
            <a:r>
              <a:rPr lang="en-US" dirty="0" err="1">
                <a:hlinkClick r:id="rId3"/>
              </a:rPr>
              <a:t>calciu</a:t>
            </a:r>
            <a:r>
              <a:rPr lang="en-US" dirty="0"/>
              <a:t> </a:t>
            </a:r>
            <a:r>
              <a:rPr lang="en-US" dirty="0" err="1"/>
              <a:t>și</a:t>
            </a:r>
            <a:r>
              <a:rPr lang="en-US" dirty="0"/>
              <a:t> </a:t>
            </a:r>
            <a:r>
              <a:rPr lang="en-US" dirty="0" err="1">
                <a:hlinkClick r:id="rId4" tooltip="carenta si excesul de potasiu"/>
              </a:rPr>
              <a:t>potasiu</a:t>
            </a:r>
            <a:r>
              <a:rPr lang="en-US" dirty="0" smtClean="0"/>
              <a:t>.</a:t>
            </a:r>
            <a:r>
              <a:rPr lang="ro-MD" dirty="0" smtClean="0"/>
              <a:t>	</a:t>
            </a:r>
          </a:p>
          <a:p>
            <a:pPr marL="0" indent="0">
              <a:buNone/>
            </a:pPr>
            <a:r>
              <a:rPr lang="ro-MD" dirty="0"/>
              <a:t>	</a:t>
            </a:r>
            <a:r>
              <a:rPr lang="en-US" dirty="0" err="1"/>
              <a:t>Roșu</a:t>
            </a:r>
            <a:r>
              <a:rPr lang="en-US" dirty="0"/>
              <a:t> </a:t>
            </a:r>
            <a:r>
              <a:rPr lang="en-US" dirty="0" err="1"/>
              <a:t>allura</a:t>
            </a:r>
            <a:r>
              <a:rPr lang="en-US" dirty="0"/>
              <a:t> a </a:t>
            </a:r>
            <a:r>
              <a:rPr lang="en-US" dirty="0" err="1"/>
              <a:t>fost</a:t>
            </a:r>
            <a:r>
              <a:rPr lang="en-US" dirty="0"/>
              <a:t> </a:t>
            </a:r>
            <a:r>
              <a:rPr lang="en-US" dirty="0" err="1"/>
              <a:t>inițial</a:t>
            </a:r>
            <a:r>
              <a:rPr lang="en-US" dirty="0"/>
              <a:t> </a:t>
            </a:r>
            <a:r>
              <a:rPr lang="en-US" dirty="0" err="1"/>
              <a:t>fabricat</a:t>
            </a:r>
            <a:r>
              <a:rPr lang="en-US" dirty="0"/>
              <a:t> din </a:t>
            </a:r>
            <a:r>
              <a:rPr lang="en-US" dirty="0" err="1"/>
              <a:t>gudron</a:t>
            </a:r>
            <a:r>
              <a:rPr lang="en-US" dirty="0"/>
              <a:t> de </a:t>
            </a:r>
            <a:r>
              <a:rPr lang="en-US" dirty="0" err="1"/>
              <a:t>carbune</a:t>
            </a:r>
            <a:r>
              <a:rPr lang="en-US" dirty="0"/>
              <a:t>, </a:t>
            </a:r>
            <a:r>
              <a:rPr lang="en-US" dirty="0" err="1"/>
              <a:t>dar</a:t>
            </a:r>
            <a:r>
              <a:rPr lang="en-US" dirty="0"/>
              <a:t> </a:t>
            </a:r>
            <a:r>
              <a:rPr lang="en-US" dirty="0" err="1"/>
              <a:t>acum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</a:t>
            </a:r>
            <a:r>
              <a:rPr lang="en-US" dirty="0" err="1"/>
              <a:t>realizat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cele</a:t>
            </a:r>
            <a:r>
              <a:rPr lang="en-US" dirty="0"/>
              <a:t> </a:t>
            </a:r>
            <a:r>
              <a:rPr lang="en-US" dirty="0" err="1"/>
              <a:t>mai</a:t>
            </a:r>
            <a:r>
              <a:rPr lang="en-US" dirty="0"/>
              <a:t> </a:t>
            </a:r>
            <a:r>
              <a:rPr lang="en-US" dirty="0" err="1"/>
              <a:t>multe</a:t>
            </a:r>
            <a:r>
              <a:rPr lang="en-US" dirty="0"/>
              <a:t> </a:t>
            </a:r>
            <a:r>
              <a:rPr lang="en-US" dirty="0" err="1"/>
              <a:t>cazuri</a:t>
            </a:r>
            <a:r>
              <a:rPr lang="en-US" dirty="0"/>
              <a:t>, din petrol</a:t>
            </a:r>
            <a:r>
              <a:rPr lang="en-US" dirty="0" smtClean="0"/>
              <a:t>.</a:t>
            </a:r>
            <a:endParaRPr lang="ro-MD" dirty="0" smtClean="0"/>
          </a:p>
          <a:p>
            <a:pPr marL="0" indent="0">
              <a:buNone/>
            </a:pPr>
            <a:r>
              <a:rPr lang="ro-MD" dirty="0"/>
              <a:t>	</a:t>
            </a:r>
            <a:r>
              <a:rPr lang="en-US" dirty="0" err="1"/>
              <a:t>Doza</a:t>
            </a:r>
            <a:r>
              <a:rPr lang="en-US" dirty="0"/>
              <a:t> </a:t>
            </a:r>
            <a:r>
              <a:rPr lang="en-US" dirty="0" err="1"/>
              <a:t>zilnică</a:t>
            </a:r>
            <a:r>
              <a:rPr lang="en-US" dirty="0"/>
              <a:t> </a:t>
            </a:r>
            <a:r>
              <a:rPr lang="en-US" dirty="0" err="1"/>
              <a:t>admisă</a:t>
            </a:r>
            <a:r>
              <a:rPr lang="en-US" dirty="0"/>
              <a:t> </a:t>
            </a:r>
            <a:r>
              <a:rPr lang="en-US" dirty="0" err="1"/>
              <a:t>pentru</a:t>
            </a:r>
            <a:r>
              <a:rPr lang="en-US" dirty="0"/>
              <a:t> </a:t>
            </a:r>
            <a:r>
              <a:rPr lang="en-US" dirty="0" err="1"/>
              <a:t>consumul</a:t>
            </a:r>
            <a:r>
              <a:rPr lang="en-US" dirty="0"/>
              <a:t> </a:t>
            </a:r>
            <a:r>
              <a:rPr lang="en-US" dirty="0" err="1"/>
              <a:t>uman</a:t>
            </a:r>
            <a:r>
              <a:rPr lang="en-US" dirty="0"/>
              <a:t> </a:t>
            </a:r>
            <a:r>
              <a:rPr lang="en-US" dirty="0" err="1"/>
              <a:t>este</a:t>
            </a:r>
            <a:r>
              <a:rPr lang="en-US" dirty="0"/>
              <a:t> de </a:t>
            </a:r>
            <a:r>
              <a:rPr lang="en-US" dirty="0" err="1"/>
              <a:t>până</a:t>
            </a:r>
            <a:r>
              <a:rPr lang="en-US" dirty="0"/>
              <a:t> la 7 </a:t>
            </a:r>
            <a:r>
              <a:rPr lang="en-US" dirty="0" smtClean="0"/>
              <a:t>mg/kg</a:t>
            </a:r>
            <a:endParaRPr lang="ro-MD" dirty="0" smtClean="0"/>
          </a:p>
          <a:p>
            <a:pPr marL="0" indent="0">
              <a:buNone/>
            </a:pPr>
            <a:r>
              <a:rPr lang="ro-MD" dirty="0" smtClean="0"/>
              <a:t>	</a:t>
            </a:r>
            <a:r>
              <a:rPr lang="en-US" dirty="0" smtClean="0"/>
              <a:t>D</a:t>
            </a:r>
            <a:r>
              <a:rPr lang="ro-MD" dirty="0" smtClean="0"/>
              <a:t>in cauza că</a:t>
            </a:r>
            <a:r>
              <a:rPr lang="en-US" dirty="0" smtClean="0"/>
              <a:t> </a:t>
            </a:r>
            <a:r>
              <a:rPr lang="en-US" dirty="0" err="1"/>
              <a:t>este</a:t>
            </a:r>
            <a:r>
              <a:rPr lang="en-US" dirty="0"/>
              <a:t> un colorant azoic, cu </a:t>
            </a:r>
            <a:r>
              <a:rPr lang="en-US" dirty="0" err="1"/>
              <a:t>potenţial</a:t>
            </a:r>
            <a:r>
              <a:rPr lang="en-US" dirty="0"/>
              <a:t> toxic </a:t>
            </a:r>
            <a:r>
              <a:rPr lang="en-US" dirty="0" err="1"/>
              <a:t>recunoscut</a:t>
            </a:r>
            <a:r>
              <a:rPr lang="en-US" dirty="0"/>
              <a:t>, </a:t>
            </a:r>
            <a:r>
              <a:rPr lang="en-US" dirty="0" err="1"/>
              <a:t>poate</a:t>
            </a:r>
            <a:r>
              <a:rPr lang="en-US" dirty="0"/>
              <a:t> produce </a:t>
            </a:r>
            <a:r>
              <a:rPr lang="en-US" dirty="0" err="1"/>
              <a:t>intoleranţă</a:t>
            </a:r>
            <a:r>
              <a:rPr lang="en-US" dirty="0"/>
              <a:t> la </a:t>
            </a:r>
            <a:r>
              <a:rPr lang="en-US" dirty="0" err="1"/>
              <a:t>persoanele</a:t>
            </a:r>
            <a:r>
              <a:rPr lang="en-US" dirty="0"/>
              <a:t> </a:t>
            </a:r>
            <a:r>
              <a:rPr lang="en-US" dirty="0" err="1"/>
              <a:t>sensibile</a:t>
            </a:r>
            <a:r>
              <a:rPr lang="en-US" dirty="0"/>
              <a:t> la </a:t>
            </a:r>
            <a:r>
              <a:rPr lang="en-US" dirty="0" err="1"/>
              <a:t>salicilaţi</a:t>
            </a:r>
            <a:r>
              <a:rPr lang="en-US" dirty="0"/>
              <a:t>. Ca </a:t>
            </a:r>
            <a:r>
              <a:rPr lang="en-US" dirty="0" err="1"/>
              <a:t>eliberator</a:t>
            </a:r>
            <a:r>
              <a:rPr lang="en-US" dirty="0"/>
              <a:t> de </a:t>
            </a:r>
            <a:r>
              <a:rPr lang="en-US" dirty="0" err="1"/>
              <a:t>histamină</a:t>
            </a:r>
            <a:r>
              <a:rPr lang="en-US" dirty="0"/>
              <a:t>, </a:t>
            </a:r>
            <a:r>
              <a:rPr lang="en-US" dirty="0" err="1"/>
              <a:t>poate</a:t>
            </a:r>
            <a:r>
              <a:rPr lang="en-US" dirty="0"/>
              <a:t> </a:t>
            </a:r>
            <a:r>
              <a:rPr lang="en-US" dirty="0" err="1"/>
              <a:t>intensifica</a:t>
            </a:r>
            <a:r>
              <a:rPr lang="en-US" dirty="0"/>
              <a:t> </a:t>
            </a:r>
            <a:r>
              <a:rPr lang="en-US" dirty="0" err="1"/>
              <a:t>simptomele</a:t>
            </a:r>
            <a:r>
              <a:rPr lang="en-US" dirty="0"/>
              <a:t> </a:t>
            </a:r>
            <a:r>
              <a:rPr lang="en-US" dirty="0" err="1"/>
              <a:t>caracteristice</a:t>
            </a:r>
            <a:r>
              <a:rPr lang="en-US" dirty="0"/>
              <a:t> </a:t>
            </a:r>
            <a:r>
              <a:rPr lang="en-US" dirty="0" err="1"/>
              <a:t>astmului</a:t>
            </a:r>
            <a:r>
              <a:rPr lang="en-US" dirty="0" smtClean="0"/>
              <a:t>.</a:t>
            </a:r>
            <a:r>
              <a:rPr lang="ro-MD" dirty="0" smtClean="0"/>
              <a:t>	</a:t>
            </a:r>
          </a:p>
          <a:p>
            <a:pPr marL="0" indent="0">
              <a:buNone/>
            </a:pPr>
            <a:r>
              <a:rPr lang="ro-MD" dirty="0"/>
              <a:t>	</a:t>
            </a:r>
            <a:r>
              <a:rPr lang="ro-MD" dirty="0"/>
              <a:t>E</a:t>
            </a:r>
            <a:r>
              <a:rPr lang="en-US" dirty="0" err="1" smtClean="0"/>
              <a:t>ste</a:t>
            </a:r>
            <a:r>
              <a:rPr lang="en-US" dirty="0" smtClean="0"/>
              <a:t> </a:t>
            </a:r>
            <a:r>
              <a:rPr lang="en-US" dirty="0" err="1"/>
              <a:t>admis</a:t>
            </a:r>
            <a:r>
              <a:rPr lang="en-US" dirty="0"/>
              <a:t> a se </a:t>
            </a:r>
            <a:r>
              <a:rPr lang="en-US" dirty="0" err="1"/>
              <a:t>folosi</a:t>
            </a:r>
            <a:r>
              <a:rPr lang="en-US" dirty="0"/>
              <a:t> </a:t>
            </a:r>
            <a:r>
              <a:rPr lang="en-US" dirty="0" err="1"/>
              <a:t>într</a:t>
            </a:r>
            <a:r>
              <a:rPr lang="en-US" dirty="0"/>
              <a:t>-o </a:t>
            </a:r>
            <a:r>
              <a:rPr lang="en-US" dirty="0" err="1"/>
              <a:t>gamă</a:t>
            </a:r>
            <a:r>
              <a:rPr lang="en-US" dirty="0"/>
              <a:t> </a:t>
            </a:r>
            <a:r>
              <a:rPr lang="en-US" dirty="0" err="1"/>
              <a:t>diversă</a:t>
            </a:r>
            <a:r>
              <a:rPr lang="en-US" dirty="0"/>
              <a:t> de </a:t>
            </a:r>
            <a:r>
              <a:rPr lang="en-US" dirty="0" err="1"/>
              <a:t>produse</a:t>
            </a:r>
            <a:r>
              <a:rPr lang="en-US" dirty="0"/>
              <a:t>, cum </a:t>
            </a:r>
            <a:r>
              <a:rPr lang="en-US" dirty="0" err="1"/>
              <a:t>sunt</a:t>
            </a:r>
            <a:r>
              <a:rPr lang="en-US" dirty="0"/>
              <a:t>: </a:t>
            </a:r>
            <a:r>
              <a:rPr lang="en-US" dirty="0" err="1"/>
              <a:t>băuturile</a:t>
            </a:r>
            <a:r>
              <a:rPr lang="en-US" dirty="0"/>
              <a:t> </a:t>
            </a:r>
            <a:r>
              <a:rPr lang="en-US" dirty="0" err="1"/>
              <a:t>alcoolice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</a:t>
            </a:r>
            <a:r>
              <a:rPr lang="en-US" dirty="0" err="1"/>
              <a:t>nealcoolice</a:t>
            </a:r>
            <a:r>
              <a:rPr lang="en-US" dirty="0"/>
              <a:t>, </a:t>
            </a:r>
            <a:r>
              <a:rPr lang="en-US" dirty="0" err="1"/>
              <a:t>produse</a:t>
            </a:r>
            <a:r>
              <a:rPr lang="en-US" dirty="0"/>
              <a:t> </a:t>
            </a:r>
            <a:r>
              <a:rPr lang="en-US" dirty="0" err="1"/>
              <a:t>conservate</a:t>
            </a:r>
            <a:r>
              <a:rPr lang="en-US" dirty="0"/>
              <a:t> din </a:t>
            </a:r>
            <a:r>
              <a:rPr lang="en-US" dirty="0" err="1"/>
              <a:t>fructe</a:t>
            </a:r>
            <a:r>
              <a:rPr lang="en-US" dirty="0"/>
              <a:t> </a:t>
            </a:r>
            <a:r>
              <a:rPr lang="en-US" dirty="0" err="1"/>
              <a:t>şi</a:t>
            </a:r>
            <a:r>
              <a:rPr lang="en-US" dirty="0"/>
              <a:t> legume, </a:t>
            </a:r>
            <a:r>
              <a:rPr lang="en-US" dirty="0" err="1"/>
              <a:t>deserturi</a:t>
            </a:r>
            <a:r>
              <a:rPr lang="en-US" dirty="0"/>
              <a:t> </a:t>
            </a:r>
            <a:r>
              <a:rPr lang="en-US" dirty="0" err="1"/>
              <a:t>pe</a:t>
            </a:r>
            <a:r>
              <a:rPr lang="en-US" dirty="0"/>
              <a:t> </a:t>
            </a:r>
            <a:r>
              <a:rPr lang="en-US" dirty="0" err="1"/>
              <a:t>bază</a:t>
            </a:r>
            <a:r>
              <a:rPr lang="en-US" dirty="0"/>
              <a:t> de </a:t>
            </a:r>
            <a:r>
              <a:rPr lang="en-US" dirty="0" err="1"/>
              <a:t>grăsimi</a:t>
            </a:r>
            <a:r>
              <a:rPr lang="en-US" dirty="0"/>
              <a:t>, </a:t>
            </a:r>
            <a:r>
              <a:rPr lang="en-US" dirty="0" err="1"/>
              <a:t>fructe</a:t>
            </a:r>
            <a:r>
              <a:rPr lang="en-US" dirty="0"/>
              <a:t> </a:t>
            </a:r>
            <a:r>
              <a:rPr lang="en-US" dirty="0" err="1"/>
              <a:t>sau</a:t>
            </a:r>
            <a:r>
              <a:rPr lang="en-US" dirty="0"/>
              <a:t> </a:t>
            </a:r>
            <a:r>
              <a:rPr lang="en-US" dirty="0" err="1"/>
              <a:t>lapte</a:t>
            </a:r>
            <a:r>
              <a:rPr lang="en-US" dirty="0"/>
              <a:t>, </a:t>
            </a:r>
            <a:r>
              <a:rPr lang="en-US" dirty="0" err="1"/>
              <a:t>prăjituri</a:t>
            </a:r>
            <a:r>
              <a:rPr lang="en-US" dirty="0"/>
              <a:t>, </a:t>
            </a:r>
            <a:r>
              <a:rPr lang="en-US" dirty="0" err="1"/>
              <a:t>biscuiţi</a:t>
            </a:r>
            <a:r>
              <a:rPr lang="en-US" dirty="0"/>
              <a:t>, </a:t>
            </a:r>
            <a:r>
              <a:rPr lang="en-US" dirty="0" err="1" smtClean="0"/>
              <a:t>napolitane</a:t>
            </a:r>
            <a:r>
              <a:rPr lang="ro-MD" dirty="0" smtClean="0"/>
              <a:t>. [3]</a:t>
            </a:r>
          </a:p>
        </p:txBody>
      </p:sp>
      <p:pic>
        <p:nvPicPr>
          <p:cNvPr id="2050" name="Picture 2" descr="Картинки по запросу &quot;allura rosu&quot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7493" y="1188718"/>
            <a:ext cx="4627418" cy="54476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7436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3237" y="282374"/>
            <a:ext cx="10058400" cy="784425"/>
          </a:xfrm>
        </p:spPr>
        <p:txBody>
          <a:bodyPr/>
          <a:lstStyle/>
          <a:p>
            <a:r>
              <a:rPr lang="ro-MD" dirty="0" smtClean="0"/>
              <a:t>Ponceau 4R – E124a</a:t>
            </a:r>
            <a:endParaRPr lang="ru-RU" dirty="0"/>
          </a:p>
        </p:txBody>
      </p:sp>
      <p:pic>
        <p:nvPicPr>
          <p:cNvPr id="4098" name="Picture 2" descr="Картинки по запросу &quot;Ponceau 4R doza maxima&quot;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0908" y="827593"/>
            <a:ext cx="5486399" cy="5486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63237" y="1551709"/>
            <a:ext cx="6123708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MD" dirty="0" smtClean="0"/>
              <a:t>	</a:t>
            </a:r>
            <a:r>
              <a:rPr lang="en-US" dirty="0" smtClean="0"/>
              <a:t>Colorant</a:t>
            </a:r>
            <a:r>
              <a:rPr lang="ro-MD" dirty="0" smtClean="0"/>
              <a:t> sintetic azotic obținut prin sinteza chimică</a:t>
            </a:r>
            <a:r>
              <a:rPr lang="en-US" dirty="0" smtClean="0"/>
              <a:t>. </a:t>
            </a:r>
            <a:r>
              <a:rPr lang="ro-MD" dirty="0" smtClean="0"/>
              <a:t>Este de culoarea roșie  , f</a:t>
            </a:r>
            <a:r>
              <a:rPr lang="en-US" dirty="0" err="1" smtClean="0"/>
              <a:t>oarte</a:t>
            </a:r>
            <a:r>
              <a:rPr lang="en-US" dirty="0" smtClean="0"/>
              <a:t> </a:t>
            </a:r>
            <a:r>
              <a:rPr lang="en-US" dirty="0" err="1"/>
              <a:t>solubil</a:t>
            </a:r>
            <a:r>
              <a:rPr lang="en-US" dirty="0"/>
              <a:t> </a:t>
            </a:r>
            <a:r>
              <a:rPr lang="en-US" dirty="0" err="1"/>
              <a:t>în</a:t>
            </a:r>
            <a:r>
              <a:rPr lang="en-US" dirty="0"/>
              <a:t> </a:t>
            </a:r>
            <a:r>
              <a:rPr lang="en-US" dirty="0" err="1"/>
              <a:t>apă</a:t>
            </a:r>
            <a:r>
              <a:rPr lang="en-US" dirty="0" smtClean="0"/>
              <a:t>.</a:t>
            </a:r>
            <a:r>
              <a:rPr lang="ro-MD" dirty="0" smtClean="0"/>
              <a:t> </a:t>
            </a:r>
          </a:p>
          <a:p>
            <a:r>
              <a:rPr lang="ro-MD" dirty="0" smtClean="0"/>
              <a:t>	</a:t>
            </a:r>
            <a:r>
              <a:rPr lang="pt-BR" dirty="0" smtClean="0"/>
              <a:t>Doza </a:t>
            </a:r>
            <a:r>
              <a:rPr lang="pt-BR" dirty="0"/>
              <a:t>maximă zilnică pentru </a:t>
            </a:r>
            <a:r>
              <a:rPr lang="pt-BR" b="1" dirty="0"/>
              <a:t>E124a (Rosu Ponceau 4R, Rosu de cosenila A)</a:t>
            </a:r>
            <a:r>
              <a:rPr lang="pt-BR" dirty="0"/>
              <a:t> este de </a:t>
            </a:r>
            <a:r>
              <a:rPr lang="ro-MD" dirty="0" smtClean="0"/>
              <a:t>0.7 - </a:t>
            </a:r>
            <a:r>
              <a:rPr lang="pt-BR" dirty="0" smtClean="0"/>
              <a:t>4 </a:t>
            </a:r>
            <a:r>
              <a:rPr lang="pt-BR" dirty="0"/>
              <a:t>mg/kg</a:t>
            </a:r>
            <a:r>
              <a:rPr lang="pt-BR" dirty="0" smtClean="0"/>
              <a:t>.</a:t>
            </a:r>
            <a:endParaRPr lang="ro-MD" dirty="0" smtClean="0"/>
          </a:p>
          <a:p>
            <a:r>
              <a:rPr lang="ro-MD" dirty="0" smtClean="0"/>
              <a:t>	</a:t>
            </a:r>
            <a:r>
              <a:rPr lang="en-US" dirty="0" err="1" smtClean="0"/>
              <a:t>Deoarece</a:t>
            </a:r>
            <a:r>
              <a:rPr lang="en-US" dirty="0" smtClean="0"/>
              <a:t> </a:t>
            </a:r>
            <a:r>
              <a:rPr lang="en-US" dirty="0" err="1"/>
              <a:t>este</a:t>
            </a:r>
            <a:r>
              <a:rPr lang="en-US" dirty="0"/>
              <a:t> un colorant azoic, </a:t>
            </a:r>
            <a:r>
              <a:rPr lang="en-US" dirty="0" err="1"/>
              <a:t>poate</a:t>
            </a:r>
            <a:r>
              <a:rPr lang="en-US" dirty="0"/>
              <a:t> genera </a:t>
            </a:r>
            <a:r>
              <a:rPr lang="en-US" dirty="0" err="1"/>
              <a:t>intoleranţă</a:t>
            </a:r>
            <a:r>
              <a:rPr lang="en-US" dirty="0"/>
              <a:t> la </a:t>
            </a:r>
            <a:r>
              <a:rPr lang="en-US" dirty="0" err="1"/>
              <a:t>persoanele</a:t>
            </a:r>
            <a:r>
              <a:rPr lang="en-US" dirty="0"/>
              <a:t> </a:t>
            </a:r>
            <a:r>
              <a:rPr lang="en-US" dirty="0" err="1"/>
              <a:t>intolerante</a:t>
            </a:r>
            <a:r>
              <a:rPr lang="en-US" dirty="0"/>
              <a:t> la </a:t>
            </a:r>
            <a:r>
              <a:rPr lang="en-US" dirty="0" err="1"/>
              <a:t>salicilaţi</a:t>
            </a:r>
            <a:r>
              <a:rPr lang="en-US" dirty="0"/>
              <a:t>. </a:t>
            </a:r>
            <a:r>
              <a:rPr lang="en-US" dirty="0" err="1"/>
              <a:t>În</a:t>
            </a:r>
            <a:r>
              <a:rPr lang="en-US" dirty="0"/>
              <a:t> plus, </a:t>
            </a:r>
            <a:r>
              <a:rPr lang="en-US" dirty="0" err="1"/>
              <a:t>fiind</a:t>
            </a:r>
            <a:r>
              <a:rPr lang="en-US" dirty="0"/>
              <a:t> un </a:t>
            </a:r>
            <a:r>
              <a:rPr lang="en-US" dirty="0" err="1"/>
              <a:t>eliberator</a:t>
            </a:r>
            <a:r>
              <a:rPr lang="en-US" dirty="0"/>
              <a:t> de </a:t>
            </a:r>
            <a:r>
              <a:rPr lang="en-US" dirty="0" err="1"/>
              <a:t>histamină</a:t>
            </a:r>
            <a:r>
              <a:rPr lang="en-US" dirty="0"/>
              <a:t>, </a:t>
            </a:r>
            <a:r>
              <a:rPr lang="en-US" dirty="0" err="1"/>
              <a:t>poate</a:t>
            </a:r>
            <a:r>
              <a:rPr lang="en-US" dirty="0"/>
              <a:t> </a:t>
            </a:r>
            <a:r>
              <a:rPr lang="en-US" dirty="0" err="1"/>
              <a:t>intensifica</a:t>
            </a:r>
            <a:r>
              <a:rPr lang="en-US" dirty="0"/>
              <a:t> </a:t>
            </a:r>
            <a:r>
              <a:rPr lang="en-US" dirty="0" err="1"/>
              <a:t>simptomele</a:t>
            </a:r>
            <a:r>
              <a:rPr lang="en-US" dirty="0"/>
              <a:t> </a:t>
            </a:r>
            <a:r>
              <a:rPr lang="en-US" dirty="0" err="1" smtClean="0"/>
              <a:t>astmului</a:t>
            </a:r>
            <a:r>
              <a:rPr lang="ro-MD" dirty="0" smtClean="0"/>
              <a:t>.</a:t>
            </a:r>
          </a:p>
          <a:p>
            <a:pPr marL="0" lvl="1"/>
            <a:r>
              <a:rPr lang="ro-MD" dirty="0" smtClean="0"/>
              <a:t>	E124a poate fi folosit în mai multe produse: băuturi alcoolice și nealcoolice , </a:t>
            </a:r>
            <a:r>
              <a:rPr lang="ro-RO" altLang="ru-RU" dirty="0" smtClean="0"/>
              <a:t>cârnaţi uscaţi, gemuri, jeleuri, marmelade şi alte produse din fructe</a:t>
            </a:r>
            <a:r>
              <a:rPr lang="ro-MD" dirty="0" smtClean="0"/>
              <a:t>. [4]</a:t>
            </a:r>
          </a:p>
        </p:txBody>
      </p:sp>
    </p:spTree>
    <p:extLst>
      <p:ext uri="{BB962C8B-B14F-4D97-AF65-F5344CB8AC3E}">
        <p14:creationId xmlns:p14="http://schemas.microsoft.com/office/powerpoint/2010/main" val="33760642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546" y="74815"/>
            <a:ext cx="10058400" cy="1371600"/>
          </a:xfrm>
        </p:spPr>
        <p:txBody>
          <a:bodyPr/>
          <a:lstStyle/>
          <a:p>
            <a:r>
              <a:rPr lang="ro-MD" dirty="0" smtClean="0"/>
              <a:t>Dioxid de Titan – E171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8546" y="1299555"/>
            <a:ext cx="7509163" cy="5336771"/>
          </a:xfrm>
        </p:spPr>
        <p:txBody>
          <a:bodyPr>
            <a:normAutofit/>
          </a:bodyPr>
          <a:lstStyle/>
          <a:p>
            <a:pPr marL="274320" lvl="1" indent="0">
              <a:buNone/>
            </a:pPr>
            <a:r>
              <a:rPr lang="ro-MD" dirty="0" smtClean="0"/>
              <a:t>	</a:t>
            </a:r>
            <a:r>
              <a:rPr lang="ro-MD" sz="1900" dirty="0" smtClean="0"/>
              <a:t>Formula chimica TiO2</a:t>
            </a:r>
          </a:p>
          <a:p>
            <a:pPr marL="274320" lvl="1" indent="0">
              <a:buNone/>
            </a:pPr>
            <a:r>
              <a:rPr lang="ro-MD" sz="1900" dirty="0"/>
              <a:t>	</a:t>
            </a:r>
            <a:r>
              <a:rPr lang="ro-MD" sz="1900" dirty="0" smtClean="0"/>
              <a:t>Ad</a:t>
            </a:r>
            <a:r>
              <a:rPr lang="it-IT" sz="1900" dirty="0" smtClean="0"/>
              <a:t>itiv </a:t>
            </a:r>
            <a:r>
              <a:rPr lang="it-IT" sz="1900" dirty="0"/>
              <a:t>alimentar, un colorant alb din categoria coloranţilor naturali de origine minerală, care are capacitatea de a colora produsele alimentare in </a:t>
            </a:r>
            <a:r>
              <a:rPr lang="it-IT" sz="1900" dirty="0" smtClean="0"/>
              <a:t>alb</a:t>
            </a:r>
            <a:r>
              <a:rPr lang="ro-MD" sz="1900" dirty="0" smtClean="0"/>
              <a:t>. </a:t>
            </a:r>
            <a:r>
              <a:rPr lang="en-US" sz="1900" dirty="0"/>
              <a:t>Se </a:t>
            </a:r>
            <a:r>
              <a:rPr lang="en-US" sz="1900" dirty="0" err="1"/>
              <a:t>prezinta</a:t>
            </a:r>
            <a:r>
              <a:rPr lang="en-US" sz="1900" dirty="0"/>
              <a:t> sub </a:t>
            </a:r>
            <a:r>
              <a:rPr lang="en-US" sz="1900" dirty="0" err="1"/>
              <a:t>formă</a:t>
            </a:r>
            <a:r>
              <a:rPr lang="en-US" sz="1900" dirty="0"/>
              <a:t> de </a:t>
            </a:r>
            <a:r>
              <a:rPr lang="en-US" sz="1900" dirty="0" err="1"/>
              <a:t>pudră</a:t>
            </a:r>
            <a:r>
              <a:rPr lang="en-US" sz="1900" dirty="0"/>
              <a:t> </a:t>
            </a:r>
            <a:r>
              <a:rPr lang="en-US" sz="1900" dirty="0" err="1"/>
              <a:t>albă</a:t>
            </a:r>
            <a:r>
              <a:rPr lang="en-US" sz="1900" dirty="0"/>
              <a:t> </a:t>
            </a:r>
            <a:r>
              <a:rPr lang="en-US" sz="1900" dirty="0" err="1"/>
              <a:t>amorfa</a:t>
            </a:r>
            <a:r>
              <a:rPr lang="en-US" sz="1900" dirty="0"/>
              <a:t> </a:t>
            </a:r>
            <a:r>
              <a:rPr lang="en-US" sz="1900" dirty="0" err="1"/>
              <a:t>si</a:t>
            </a:r>
            <a:r>
              <a:rPr lang="en-US" sz="1900" dirty="0"/>
              <a:t> </a:t>
            </a:r>
            <a:r>
              <a:rPr lang="en-US" sz="1900" dirty="0" err="1"/>
              <a:t>este</a:t>
            </a:r>
            <a:r>
              <a:rPr lang="en-US" sz="1900" dirty="0"/>
              <a:t> o </a:t>
            </a:r>
            <a:r>
              <a:rPr lang="en-US" sz="1900" dirty="0" err="1"/>
              <a:t>substanta</a:t>
            </a:r>
            <a:r>
              <a:rPr lang="en-US" sz="1900" dirty="0"/>
              <a:t> </a:t>
            </a:r>
            <a:r>
              <a:rPr lang="en-US" sz="1900" dirty="0" err="1"/>
              <a:t>insolubila</a:t>
            </a:r>
            <a:r>
              <a:rPr lang="en-US" sz="1900" dirty="0"/>
              <a:t> in </a:t>
            </a:r>
            <a:r>
              <a:rPr lang="en-US" sz="1900" dirty="0" err="1"/>
              <a:t>apa</a:t>
            </a:r>
            <a:r>
              <a:rPr lang="en-US" sz="1900" dirty="0" smtClean="0"/>
              <a:t>.</a:t>
            </a:r>
            <a:r>
              <a:rPr lang="ro-MD" sz="1900" dirty="0" smtClean="0"/>
              <a:t>	</a:t>
            </a:r>
          </a:p>
          <a:p>
            <a:pPr marL="274320" lvl="1" indent="0">
              <a:buNone/>
            </a:pPr>
            <a:r>
              <a:rPr lang="ro-MD" sz="1900" dirty="0"/>
              <a:t>	</a:t>
            </a:r>
            <a:r>
              <a:rPr lang="it-IT" sz="1900" dirty="0"/>
              <a:t>E 171 si este considerat inofensiv pentru sănătate</a:t>
            </a:r>
            <a:r>
              <a:rPr lang="it-IT" sz="1900" dirty="0" smtClean="0"/>
              <a:t>.</a:t>
            </a:r>
            <a:r>
              <a:rPr lang="ro-MD" sz="1900" dirty="0" smtClean="0"/>
              <a:t> </a:t>
            </a:r>
            <a:r>
              <a:rPr lang="pt-BR" sz="1900" dirty="0"/>
              <a:t>face parte totusi din categoria E-urilor suspecte</a:t>
            </a:r>
            <a:r>
              <a:rPr lang="pt-BR" sz="1900" dirty="0" smtClean="0"/>
              <a:t>.</a:t>
            </a:r>
            <a:r>
              <a:rPr lang="en-US" sz="1900" dirty="0"/>
              <a:t> ca nu </a:t>
            </a:r>
            <a:r>
              <a:rPr lang="en-US" sz="1900" dirty="0" err="1"/>
              <a:t>exista</a:t>
            </a:r>
            <a:r>
              <a:rPr lang="en-US" sz="1900" dirty="0"/>
              <a:t> </a:t>
            </a:r>
            <a:r>
              <a:rPr lang="en-US" sz="1900" dirty="0" err="1"/>
              <a:t>rezultate</a:t>
            </a:r>
            <a:r>
              <a:rPr lang="en-US" sz="1900" dirty="0"/>
              <a:t> ale </a:t>
            </a:r>
            <a:r>
              <a:rPr lang="en-US" sz="1900" dirty="0" err="1"/>
              <a:t>unor</a:t>
            </a:r>
            <a:r>
              <a:rPr lang="en-US" sz="1900" dirty="0"/>
              <a:t> </a:t>
            </a:r>
            <a:r>
              <a:rPr lang="en-US" sz="1900" dirty="0" err="1"/>
              <a:t>studii</a:t>
            </a:r>
            <a:r>
              <a:rPr lang="en-US" sz="1900" dirty="0"/>
              <a:t> </a:t>
            </a:r>
            <a:r>
              <a:rPr lang="en-US" sz="1900" dirty="0" err="1"/>
              <a:t>detaliate</a:t>
            </a:r>
            <a:r>
              <a:rPr lang="en-US" sz="1900" dirty="0"/>
              <a:t> </a:t>
            </a:r>
            <a:r>
              <a:rPr lang="en-US" sz="1900" dirty="0" err="1"/>
              <a:t>asupra</a:t>
            </a:r>
            <a:r>
              <a:rPr lang="en-US" sz="1900" dirty="0"/>
              <a:t> </a:t>
            </a:r>
            <a:r>
              <a:rPr lang="en-US" sz="1900" dirty="0" err="1"/>
              <a:t>acestui</a:t>
            </a:r>
            <a:r>
              <a:rPr lang="en-US" sz="1900" dirty="0"/>
              <a:t> </a:t>
            </a:r>
            <a:r>
              <a:rPr lang="en-US" sz="1900" dirty="0" err="1"/>
              <a:t>aditiv</a:t>
            </a:r>
            <a:r>
              <a:rPr lang="en-US" sz="1900" dirty="0"/>
              <a:t>. De </a:t>
            </a:r>
            <a:r>
              <a:rPr lang="en-US" sz="1900" dirty="0" err="1"/>
              <a:t>aceea</a:t>
            </a:r>
            <a:r>
              <a:rPr lang="en-US" sz="1900" dirty="0"/>
              <a:t> nu </a:t>
            </a:r>
            <a:r>
              <a:rPr lang="en-US" sz="1900" dirty="0" err="1"/>
              <a:t>este</a:t>
            </a:r>
            <a:r>
              <a:rPr lang="en-US" sz="1900" dirty="0"/>
              <a:t> </a:t>
            </a:r>
            <a:r>
              <a:rPr lang="en-US" sz="1900" dirty="0" err="1"/>
              <a:t>cunoscuta</a:t>
            </a:r>
            <a:r>
              <a:rPr lang="en-US" sz="1900" dirty="0"/>
              <a:t> cu </a:t>
            </a:r>
            <a:r>
              <a:rPr lang="en-US" sz="1900" dirty="0" err="1"/>
              <a:t>exactitate</a:t>
            </a:r>
            <a:r>
              <a:rPr lang="en-US" sz="1900" dirty="0"/>
              <a:t> </a:t>
            </a:r>
            <a:r>
              <a:rPr lang="en-US" sz="1900" dirty="0" err="1"/>
              <a:t>actiunea</a:t>
            </a:r>
            <a:r>
              <a:rPr lang="en-US" sz="1900" dirty="0"/>
              <a:t> </a:t>
            </a:r>
            <a:r>
              <a:rPr lang="en-US" sz="1900" dirty="0" err="1"/>
              <a:t>dioxidului</a:t>
            </a:r>
            <a:r>
              <a:rPr lang="en-US" sz="1900" dirty="0"/>
              <a:t> de titan </a:t>
            </a:r>
            <a:r>
              <a:rPr lang="en-US" sz="1900" dirty="0" err="1"/>
              <a:t>asupra</a:t>
            </a:r>
            <a:r>
              <a:rPr lang="en-US" sz="1900" dirty="0"/>
              <a:t> </a:t>
            </a:r>
            <a:r>
              <a:rPr lang="en-US" sz="1900" dirty="0" err="1"/>
              <a:t>organismului</a:t>
            </a:r>
            <a:r>
              <a:rPr lang="en-US" sz="1900" dirty="0"/>
              <a:t> </a:t>
            </a:r>
            <a:r>
              <a:rPr lang="en-US" sz="1900" dirty="0" err="1"/>
              <a:t>uman</a:t>
            </a:r>
            <a:r>
              <a:rPr lang="en-US" sz="1900" dirty="0"/>
              <a:t> </a:t>
            </a:r>
            <a:r>
              <a:rPr lang="en-US" sz="1900" dirty="0" err="1"/>
              <a:t>pentru</a:t>
            </a:r>
            <a:r>
              <a:rPr lang="en-US" sz="1900" dirty="0"/>
              <a:t> a </a:t>
            </a:r>
            <a:r>
              <a:rPr lang="en-US" sz="1900" dirty="0" err="1"/>
              <a:t>putea</a:t>
            </a:r>
            <a:r>
              <a:rPr lang="en-US" sz="1900" dirty="0"/>
              <a:t> </a:t>
            </a:r>
            <a:r>
              <a:rPr lang="en-US" sz="1900" dirty="0" err="1"/>
              <a:t>trage</a:t>
            </a:r>
            <a:r>
              <a:rPr lang="en-US" sz="1900" dirty="0"/>
              <a:t> </a:t>
            </a:r>
            <a:r>
              <a:rPr lang="en-US" sz="1900" dirty="0" err="1"/>
              <a:t>concluzii</a:t>
            </a:r>
            <a:r>
              <a:rPr lang="en-US" sz="1900" dirty="0"/>
              <a:t> </a:t>
            </a:r>
            <a:r>
              <a:rPr lang="en-US" sz="1900" dirty="0" err="1"/>
              <a:t>foarte</a:t>
            </a:r>
            <a:r>
              <a:rPr lang="en-US" sz="1900" dirty="0"/>
              <a:t> </a:t>
            </a:r>
            <a:r>
              <a:rPr lang="en-US" sz="1900" dirty="0" err="1" smtClean="0"/>
              <a:t>clare</a:t>
            </a:r>
            <a:r>
              <a:rPr lang="ro-MD" sz="1900" dirty="0" smtClean="0"/>
              <a:t>.</a:t>
            </a:r>
          </a:p>
          <a:p>
            <a:pPr marL="274320" lvl="1" indent="0">
              <a:buNone/>
            </a:pPr>
            <a:r>
              <a:rPr lang="ro-MD" sz="1900" dirty="0"/>
              <a:t>	</a:t>
            </a:r>
            <a:r>
              <a:rPr lang="fr-FR" sz="1900" dirty="0"/>
              <a:t>Nu au </a:t>
            </a:r>
            <a:r>
              <a:rPr lang="fr-FR" sz="1900" dirty="0" err="1"/>
              <a:t>fost</a:t>
            </a:r>
            <a:r>
              <a:rPr lang="fr-FR" sz="1900" dirty="0"/>
              <a:t> </a:t>
            </a:r>
            <a:r>
              <a:rPr lang="fr-FR" sz="1900" dirty="0" err="1"/>
              <a:t>semnalate</a:t>
            </a:r>
            <a:r>
              <a:rPr lang="fr-FR" sz="1900" dirty="0"/>
              <a:t> </a:t>
            </a:r>
            <a:r>
              <a:rPr lang="fr-FR" sz="1900" dirty="0" err="1"/>
              <a:t>efecte</a:t>
            </a:r>
            <a:r>
              <a:rPr lang="fr-FR" sz="1900" dirty="0"/>
              <a:t> </a:t>
            </a:r>
            <a:r>
              <a:rPr lang="fr-FR" sz="1900" dirty="0" err="1"/>
              <a:t>secundare</a:t>
            </a:r>
            <a:r>
              <a:rPr lang="fr-FR" sz="1900" dirty="0"/>
              <a:t> la </a:t>
            </a:r>
            <a:r>
              <a:rPr lang="fr-FR" sz="1900" dirty="0" err="1"/>
              <a:t>cantităţile</a:t>
            </a:r>
            <a:r>
              <a:rPr lang="fr-FR" sz="1900" dirty="0"/>
              <a:t> </a:t>
            </a:r>
            <a:r>
              <a:rPr lang="fr-FR" sz="1900" dirty="0" err="1"/>
              <a:t>folosite</a:t>
            </a:r>
            <a:r>
              <a:rPr lang="fr-FR" sz="1900" dirty="0"/>
              <a:t> </a:t>
            </a:r>
            <a:r>
              <a:rPr lang="fr-FR" sz="1900" dirty="0" err="1"/>
              <a:t>în</a:t>
            </a:r>
            <a:r>
              <a:rPr lang="fr-FR" sz="1900" dirty="0"/>
              <a:t> alimente</a:t>
            </a:r>
            <a:r>
              <a:rPr lang="fr-FR" sz="1900" dirty="0" smtClean="0"/>
              <a:t>.</a:t>
            </a:r>
            <a:endParaRPr lang="ro-MD" sz="1900" dirty="0" smtClean="0"/>
          </a:p>
          <a:p>
            <a:pPr marL="274320" lvl="1" indent="0">
              <a:buNone/>
            </a:pPr>
            <a:r>
              <a:rPr lang="en-US" sz="1900" dirty="0" err="1"/>
              <a:t>Aditivul</a:t>
            </a:r>
            <a:r>
              <a:rPr lang="en-US" sz="1900" dirty="0"/>
              <a:t> se </a:t>
            </a:r>
            <a:r>
              <a:rPr lang="en-US" sz="1900" dirty="0" err="1"/>
              <a:t>utilizează</a:t>
            </a:r>
            <a:r>
              <a:rPr lang="en-US" sz="1900" dirty="0"/>
              <a:t> </a:t>
            </a:r>
            <a:r>
              <a:rPr lang="en-US" sz="1900" dirty="0" smtClean="0"/>
              <a:t>in</a:t>
            </a:r>
            <a:r>
              <a:rPr lang="ro-MD" sz="1900" dirty="0" smtClean="0"/>
              <a:t> </a:t>
            </a:r>
            <a:r>
              <a:rPr lang="en-US" sz="1900" dirty="0" err="1"/>
              <a:t>patiserie</a:t>
            </a:r>
            <a:r>
              <a:rPr lang="en-US" sz="1900" dirty="0"/>
              <a:t> </a:t>
            </a:r>
            <a:r>
              <a:rPr lang="en-US" sz="1900" dirty="0" err="1"/>
              <a:t>si</a:t>
            </a:r>
            <a:r>
              <a:rPr lang="en-US" sz="1900" dirty="0"/>
              <a:t> </a:t>
            </a:r>
            <a:r>
              <a:rPr lang="en-US" sz="1900" dirty="0" err="1" smtClean="0"/>
              <a:t>cofetarie</a:t>
            </a:r>
            <a:r>
              <a:rPr lang="ro-MD" sz="1900" dirty="0" smtClean="0"/>
              <a:t> , </a:t>
            </a:r>
            <a:r>
              <a:rPr lang="en-US" sz="1900" dirty="0" err="1"/>
              <a:t>uma</a:t>
            </a:r>
            <a:r>
              <a:rPr lang="en-US" sz="1900" dirty="0"/>
              <a:t> de </a:t>
            </a:r>
            <a:r>
              <a:rPr lang="en-US" sz="1900" dirty="0" err="1" smtClean="0"/>
              <a:t>mestecat</a:t>
            </a:r>
            <a:r>
              <a:rPr lang="ro-MD" sz="1900" dirty="0" smtClean="0"/>
              <a:t> , </a:t>
            </a:r>
            <a:r>
              <a:rPr lang="en-US" sz="1900" dirty="0" err="1"/>
              <a:t>iaurturi</a:t>
            </a:r>
            <a:r>
              <a:rPr lang="en-US" sz="1900" dirty="0"/>
              <a:t> </a:t>
            </a:r>
            <a:r>
              <a:rPr lang="en-US" sz="1900" dirty="0" err="1"/>
              <a:t>si</a:t>
            </a:r>
            <a:r>
              <a:rPr lang="en-US" sz="1900" dirty="0"/>
              <a:t> </a:t>
            </a:r>
            <a:r>
              <a:rPr lang="en-US" sz="1900" dirty="0" err="1" smtClean="0"/>
              <a:t>sosuri</a:t>
            </a:r>
            <a:r>
              <a:rPr lang="ro-MD" sz="1900" dirty="0" smtClean="0"/>
              <a:t> , </a:t>
            </a:r>
            <a:r>
              <a:rPr lang="it-IT" sz="1900" dirty="0"/>
              <a:t>drajeuri, capsule, pasta de dinti, in diverse produse </a:t>
            </a:r>
            <a:r>
              <a:rPr lang="it-IT" sz="1900" dirty="0" smtClean="0"/>
              <a:t>farmaceutice</a:t>
            </a:r>
            <a:r>
              <a:rPr lang="ro-MD" sz="1900" dirty="0" smtClean="0"/>
              <a:t> [5]</a:t>
            </a:r>
            <a:endParaRPr lang="ru-RU" sz="1900" dirty="0"/>
          </a:p>
        </p:txBody>
      </p:sp>
      <p:pic>
        <p:nvPicPr>
          <p:cNvPr id="5122" name="Picture 2" descr="Dioxid de Titan / Colorant, Pigment Alb Artificial (E171), 250 g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3375" y="1299555"/>
            <a:ext cx="4238625" cy="42386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09303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575" y="107728"/>
            <a:ext cx="10058400" cy="1371600"/>
          </a:xfrm>
        </p:spPr>
        <p:txBody>
          <a:bodyPr/>
          <a:lstStyle/>
          <a:p>
            <a:r>
              <a:rPr lang="ro-MD" dirty="0" smtClean="0"/>
              <a:t>Indigotina – E132</a:t>
            </a:r>
            <a:endParaRPr lang="ru-RU" dirty="0"/>
          </a:p>
        </p:txBody>
      </p:sp>
      <p:sp>
        <p:nvSpPr>
          <p:cNvPr id="5" name="AutoShape 4" descr="Картинки по запросу &quot;indigotine e132&quot;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dirty="0"/>
          </a:p>
        </p:txBody>
      </p:sp>
      <p:sp>
        <p:nvSpPr>
          <p:cNvPr id="6" name="AutoShape 6" descr="Картинки по запросу &quot;indigotine e132&quot;"/>
          <p:cNvSpPr>
            <a:spLocks noChangeAspect="1" noChangeArrowheads="1"/>
          </p:cNvSpPr>
          <p:nvPr/>
        </p:nvSpPr>
        <p:spPr bwMode="auto">
          <a:xfrm>
            <a:off x="518967" y="1328394"/>
            <a:ext cx="9608705" cy="9608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0" name="AutoShape 14" descr="Картинки по запросу &quot;indigotine e132&quot;"/>
          <p:cNvSpPr>
            <a:spLocks noGrp="1" noChangeAspect="1" noChangeArrowheads="1"/>
          </p:cNvSpPr>
          <p:nvPr>
            <p:ph idx="1"/>
          </p:nvPr>
        </p:nvSpPr>
        <p:spPr bwMode="auto">
          <a:xfrm>
            <a:off x="259483" y="1051229"/>
            <a:ext cx="11665527" cy="3520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marL="0" lvl="0" indent="0">
              <a:buNone/>
            </a:pPr>
            <a:r>
              <a:rPr lang="en-US" sz="1650" dirty="0">
                <a:latin typeface="+mj-lt"/>
              </a:rPr>
              <a:t/>
            </a:r>
            <a:br>
              <a:rPr lang="en-US" sz="1650" dirty="0">
                <a:latin typeface="+mj-lt"/>
              </a:rPr>
            </a:br>
            <a:r>
              <a:rPr lang="ro-MD" sz="1650" dirty="0" smtClean="0">
                <a:latin typeface="+mj-lt"/>
              </a:rPr>
              <a:t>	</a:t>
            </a:r>
            <a:r>
              <a:rPr lang="ro-MD" sz="1650" dirty="0">
                <a:latin typeface="+mj-lt"/>
              </a:rPr>
              <a:t>E</a:t>
            </a:r>
            <a:r>
              <a:rPr lang="en-US" sz="1650" dirty="0" err="1" smtClean="0">
                <a:latin typeface="+mj-lt"/>
              </a:rPr>
              <a:t>ste</a:t>
            </a:r>
            <a:r>
              <a:rPr lang="en-US" sz="1650" dirty="0" smtClean="0">
                <a:latin typeface="+mj-lt"/>
              </a:rPr>
              <a:t> un </a:t>
            </a:r>
            <a:r>
              <a:rPr lang="en-US" sz="1650" dirty="0" err="1" smtClean="0">
                <a:latin typeface="+mj-lt"/>
              </a:rPr>
              <a:t>aditiv</a:t>
            </a:r>
            <a:r>
              <a:rPr lang="en-US" sz="1650" dirty="0" smtClean="0">
                <a:latin typeface="+mj-lt"/>
              </a:rPr>
              <a:t> </a:t>
            </a:r>
            <a:r>
              <a:rPr lang="en-US" sz="1650" dirty="0" err="1" smtClean="0">
                <a:latin typeface="+mj-lt"/>
              </a:rPr>
              <a:t>sintetic</a:t>
            </a:r>
            <a:r>
              <a:rPr lang="en-US" sz="1650" dirty="0" smtClean="0">
                <a:latin typeface="+mj-lt"/>
              </a:rPr>
              <a:t> , o </a:t>
            </a:r>
            <a:r>
              <a:rPr lang="en-US" sz="1650" dirty="0" err="1">
                <a:latin typeface="+mj-lt"/>
              </a:rPr>
              <a:t>sare</a:t>
            </a:r>
            <a:r>
              <a:rPr lang="en-US" sz="1650" dirty="0">
                <a:latin typeface="+mj-lt"/>
              </a:rPr>
              <a:t> </a:t>
            </a:r>
            <a:r>
              <a:rPr lang="ro-RO" altLang="ru-RU" sz="1650" dirty="0" smtClean="0">
                <a:solidFill>
                  <a:srgbClr val="202124"/>
                </a:solidFill>
                <a:latin typeface="+mj-lt"/>
              </a:rPr>
              <a:t>disodică </a:t>
            </a:r>
            <a:r>
              <a:rPr lang="ro-RO" altLang="ru-RU" sz="1650" dirty="0">
                <a:solidFill>
                  <a:srgbClr val="202124"/>
                </a:solidFill>
                <a:latin typeface="+mj-lt"/>
              </a:rPr>
              <a:t>a acidului indigo-5,5'-disulfonic</a:t>
            </a:r>
            <a:r>
              <a:rPr lang="ro-RO" altLang="ru-RU" sz="1650" dirty="0">
                <a:latin typeface="+mj-lt"/>
              </a:rPr>
              <a:t> </a:t>
            </a:r>
            <a:r>
              <a:rPr lang="ro-RO" altLang="ru-RU" sz="1650" dirty="0" smtClean="0">
                <a:latin typeface="+mj-lt"/>
              </a:rPr>
              <a:t>, </a:t>
            </a:r>
            <a:r>
              <a:rPr lang="en-US" sz="1650" dirty="0" err="1">
                <a:latin typeface="+mj-lt"/>
              </a:rPr>
              <a:t>derivată</a:t>
            </a:r>
            <a:r>
              <a:rPr lang="en-US" sz="1650" dirty="0">
                <a:latin typeface="+mj-lt"/>
              </a:rPr>
              <a:t> din indigo </a:t>
            </a:r>
            <a:r>
              <a:rPr lang="en-US" sz="1650" dirty="0" err="1">
                <a:latin typeface="+mj-lt"/>
              </a:rPr>
              <a:t>prin</a:t>
            </a:r>
            <a:r>
              <a:rPr lang="en-US" sz="1650" dirty="0">
                <a:latin typeface="+mj-lt"/>
              </a:rPr>
              <a:t> </a:t>
            </a:r>
            <a:r>
              <a:rPr lang="en-US" sz="1650" dirty="0" err="1">
                <a:latin typeface="+mj-lt"/>
              </a:rPr>
              <a:t>sulfonare</a:t>
            </a:r>
            <a:r>
              <a:rPr lang="en-US" sz="1650" dirty="0">
                <a:latin typeface="+mj-lt"/>
              </a:rPr>
              <a:t> </a:t>
            </a:r>
            <a:r>
              <a:rPr lang="en-US" sz="1650" dirty="0" err="1">
                <a:latin typeface="+mj-lt"/>
              </a:rPr>
              <a:t>aromatică</a:t>
            </a:r>
            <a:r>
              <a:rPr lang="en-US" sz="1650" dirty="0">
                <a:latin typeface="+mj-lt"/>
              </a:rPr>
              <a:t>, care face </a:t>
            </a:r>
            <a:r>
              <a:rPr lang="en-US" sz="1650" dirty="0" err="1">
                <a:latin typeface="+mj-lt"/>
              </a:rPr>
              <a:t>compusul</a:t>
            </a:r>
            <a:r>
              <a:rPr lang="en-US" sz="1650" dirty="0">
                <a:latin typeface="+mj-lt"/>
              </a:rPr>
              <a:t> </a:t>
            </a:r>
            <a:r>
              <a:rPr lang="en-US" sz="1650" dirty="0" err="1">
                <a:latin typeface="+mj-lt"/>
              </a:rPr>
              <a:t>solubil</a:t>
            </a:r>
            <a:r>
              <a:rPr lang="en-US" sz="1650" dirty="0">
                <a:latin typeface="+mj-lt"/>
              </a:rPr>
              <a:t> </a:t>
            </a:r>
            <a:r>
              <a:rPr lang="en-US" sz="1650" dirty="0" err="1">
                <a:latin typeface="+mj-lt"/>
              </a:rPr>
              <a:t>în</a:t>
            </a:r>
            <a:r>
              <a:rPr lang="en-US" sz="1650" dirty="0">
                <a:latin typeface="+mj-lt"/>
              </a:rPr>
              <a:t> </a:t>
            </a:r>
            <a:r>
              <a:rPr lang="en-US" sz="1650" dirty="0" err="1">
                <a:latin typeface="+mj-lt"/>
              </a:rPr>
              <a:t>apă</a:t>
            </a:r>
            <a:r>
              <a:rPr lang="en-US" sz="1650" dirty="0">
                <a:latin typeface="+mj-lt"/>
              </a:rPr>
              <a:t>.</a:t>
            </a:r>
            <a:r>
              <a:rPr lang="ro-MD" sz="1650" dirty="0">
                <a:latin typeface="+mj-lt"/>
              </a:rPr>
              <a:t> </a:t>
            </a:r>
            <a:r>
              <a:rPr lang="ro-MD" sz="1650" dirty="0" smtClean="0">
                <a:latin typeface="+mj-lt"/>
              </a:rPr>
              <a:t>Sub formă de pulbere sau granule de culoarea albastru închis.</a:t>
            </a:r>
          </a:p>
          <a:p>
            <a:pPr marL="0" indent="0">
              <a:buNone/>
            </a:pPr>
            <a:r>
              <a:rPr lang="ro-MD" sz="1650" dirty="0" smtClean="0">
                <a:latin typeface="+mj-lt"/>
              </a:rPr>
              <a:t>	</a:t>
            </a:r>
            <a:r>
              <a:rPr lang="ro-RO" altLang="ru-RU" sz="1650" dirty="0" smtClean="0">
                <a:solidFill>
                  <a:srgbClr val="202124"/>
                </a:solidFill>
                <a:latin typeface="+mj-lt"/>
              </a:rPr>
              <a:t>Colorantul </a:t>
            </a:r>
            <a:r>
              <a:rPr lang="ro-RO" altLang="ru-RU" sz="1650" dirty="0">
                <a:solidFill>
                  <a:srgbClr val="202124"/>
                </a:solidFill>
                <a:latin typeface="+mj-lt"/>
              </a:rPr>
              <a:t>E132 este </a:t>
            </a:r>
            <a:r>
              <a:rPr lang="ro-RO" altLang="ru-RU" sz="1650" dirty="0" smtClean="0">
                <a:solidFill>
                  <a:srgbClr val="202124"/>
                </a:solidFill>
                <a:latin typeface="+mj-lt"/>
              </a:rPr>
              <a:t>utilizat </a:t>
            </a:r>
            <a:r>
              <a:rPr lang="ro-RO" altLang="ru-RU" sz="1650" dirty="0">
                <a:solidFill>
                  <a:srgbClr val="202124"/>
                </a:solidFill>
                <a:latin typeface="+mj-lt"/>
              </a:rPr>
              <a:t>în industria alimentară. Se folosește pentru colorarea băuturilor răcoritoare produse în recipiente de sticlă, precum și a înghețatei. Aditivul se adaugă produselor în timpul preparării biscuiților uscați, a produselor de patiserie, a cofetăriei și a deserturilor. De asemenea, acest colorant este utilizat singur sau cu alți coloranți pentru a colora lichiorurile. Doza de substanță în multe produse nu trebuie să depășească 0,5 g / kg.</a:t>
            </a:r>
            <a:r>
              <a:rPr lang="ro-RO" altLang="ru-RU" sz="1650" dirty="0">
                <a:latin typeface="+mj-lt"/>
              </a:rPr>
              <a:t> </a:t>
            </a:r>
            <a:endParaRPr lang="ro-MD" sz="1650" dirty="0" smtClean="0">
              <a:latin typeface="+mj-lt"/>
            </a:endParaRPr>
          </a:p>
          <a:p>
            <a:pPr marL="0" lvl="0" indent="0">
              <a:buNone/>
            </a:pPr>
            <a:r>
              <a:rPr lang="ro-MD" sz="1650" dirty="0" smtClean="0">
                <a:latin typeface="+mj-lt"/>
              </a:rPr>
              <a:t>	</a:t>
            </a:r>
            <a:r>
              <a:rPr lang="ro-RO" altLang="ru-RU" sz="1650" dirty="0" smtClean="0">
                <a:solidFill>
                  <a:srgbClr val="202124"/>
                </a:solidFill>
                <a:latin typeface="+mj-lt"/>
              </a:rPr>
              <a:t>E132 </a:t>
            </a:r>
            <a:r>
              <a:rPr lang="ro-RO" altLang="ru-RU" sz="1650" dirty="0">
                <a:solidFill>
                  <a:srgbClr val="202124"/>
                </a:solidFill>
                <a:latin typeface="+mj-lt"/>
              </a:rPr>
              <a:t>are un efect negativ asupra corpului uman, provocând, în primul rând, reacții alergice, provocând atacuri de sufocare. Dacă procesul tehnologic este încălcat, atunci E-132, dar afectează sănătatea umană, provoacă stări de rău, greață și perturbarea inimii. Există o versiune conform căreia indigotina este cancerigenă, dar experimentele efectuate pe șobolani nu au confirmat această versiune.</a:t>
            </a:r>
            <a:r>
              <a:rPr lang="ro-RO" altLang="ru-RU" sz="1650" dirty="0">
                <a:latin typeface="+mj-lt"/>
              </a:rPr>
              <a:t> </a:t>
            </a:r>
            <a:endParaRPr lang="ro-RO" altLang="ru-RU" sz="1650" dirty="0" smtClean="0">
              <a:latin typeface="+mj-lt"/>
            </a:endParaRPr>
          </a:p>
          <a:p>
            <a:pPr marL="0" lvl="0" indent="0">
              <a:buNone/>
            </a:pPr>
            <a:r>
              <a:rPr lang="ro-MD" sz="1650" dirty="0">
                <a:latin typeface="+mj-lt"/>
              </a:rPr>
              <a:t>Folosit ca indicator , soluția de 0.2% este albastră la pH=11.4 și galbenă la </a:t>
            </a:r>
            <a:r>
              <a:rPr lang="ro-MD" sz="1650" dirty="0" smtClean="0">
                <a:latin typeface="+mj-lt"/>
              </a:rPr>
              <a:t>pH=13</a:t>
            </a:r>
            <a:endParaRPr lang="ro-MD" sz="1650" dirty="0" smtClean="0"/>
          </a:p>
        </p:txBody>
      </p:sp>
      <p:sp>
        <p:nvSpPr>
          <p:cNvPr id="13" name="Rectangle 17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o-RO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6163" name="Picture 19" descr="Картинки по запросу &quot;e 132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967" y="4684228"/>
            <a:ext cx="11146560" cy="20505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20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o-RO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97505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MD" dirty="0" smtClean="0"/>
              <a:t>Bibliografie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82880" lvl="1">
              <a:spcBef>
                <a:spcPts val="900"/>
              </a:spcBef>
            </a:pPr>
            <a:r>
              <a:rPr lang="ro-MD" dirty="0" smtClean="0"/>
              <a:t>[1] - </a:t>
            </a:r>
            <a:r>
              <a:rPr lang="ro-MD" sz="2200" dirty="0"/>
              <a:t>https://rum.activehealthrt.com/e151-pishhevaja-dobavka.php</a:t>
            </a:r>
            <a:endParaRPr lang="ru-RU" sz="2200" dirty="0"/>
          </a:p>
          <a:p>
            <a:r>
              <a:rPr lang="ro-MD" dirty="0" smtClean="0">
                <a:hlinkClick r:id="rId2"/>
              </a:rPr>
              <a:t>[2] - </a:t>
            </a: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cesamancam.ro/negru-briliant-e151.html</a:t>
            </a:r>
            <a:endParaRPr lang="ro-MD" dirty="0" smtClean="0"/>
          </a:p>
          <a:p>
            <a:r>
              <a:rPr lang="ro-MD" dirty="0" smtClean="0"/>
              <a:t>[3] - </a:t>
            </a:r>
            <a:r>
              <a:rPr lang="en-US" dirty="0" smtClean="0"/>
              <a:t>https</a:t>
            </a:r>
            <a:r>
              <a:rPr lang="en-US" dirty="0"/>
              <a:t>://www.infocons.ro/ro/dictionar/ro%C5%9Fu-allura-ac</a:t>
            </a:r>
            <a:endParaRPr lang="ru-RU" dirty="0"/>
          </a:p>
          <a:p>
            <a:r>
              <a:rPr lang="ro-MD" dirty="0"/>
              <a:t>[4] - https://www.tocilar.ro/industria-alimentara/ponceau-4r-rosu-cosenila-a-e124a-43661</a:t>
            </a:r>
            <a:endParaRPr lang="ru-RU" dirty="0"/>
          </a:p>
          <a:p>
            <a:r>
              <a:rPr lang="ro-MD" dirty="0"/>
              <a:t>[5] - </a:t>
            </a:r>
            <a:r>
              <a:rPr lang="ro-MD" dirty="0">
                <a:hlinkClick r:id="rId3"/>
              </a:rPr>
              <a:t>https://www.cofetarulistet.ro/coloranti-materii-prime-decoruri-alimentare/ingrediente-materiale-adaos/dioxid-de-titan-/-</a:t>
            </a:r>
            <a:r>
              <a:rPr lang="ro-MD" dirty="0" smtClean="0">
                <a:hlinkClick r:id="rId3"/>
              </a:rPr>
              <a:t>colorant-pigment-alb-artificial-e171-250-gr-biossidotitanio.html</a:t>
            </a:r>
            <a:endParaRPr lang="ro-MD" dirty="0" smtClean="0"/>
          </a:p>
          <a:p>
            <a:r>
              <a:rPr lang="ro-MD" dirty="0"/>
              <a:t>[6] - https://dukan-menu.com/supplement/e132.htm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36210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91</TotalTime>
  <Words>74</Words>
  <Application>Microsoft Office PowerPoint</Application>
  <PresentationFormat>Widescreen</PresentationFormat>
  <Paragraphs>37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Garamond</vt:lpstr>
      <vt:lpstr>Savon</vt:lpstr>
      <vt:lpstr>Coloranți sintetici</vt:lpstr>
      <vt:lpstr>Negru briliant – E151</vt:lpstr>
      <vt:lpstr>Negru briliant – E151</vt:lpstr>
      <vt:lpstr>Roșu Allura – E129</vt:lpstr>
      <vt:lpstr>Ponceau 4R – E124a</vt:lpstr>
      <vt:lpstr>Dioxid de Titan – E171</vt:lpstr>
      <vt:lpstr>Indigotina – E132</vt:lpstr>
      <vt:lpstr>Bibliografie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Coloranți sintetici</dc:title>
  <dc:creator>Marius Ala</dc:creator>
  <cp:lastModifiedBy>Marius Ala</cp:lastModifiedBy>
  <cp:revision>9</cp:revision>
  <dcterms:created xsi:type="dcterms:W3CDTF">2021-02-21T13:46:18Z</dcterms:created>
  <dcterms:modified xsi:type="dcterms:W3CDTF">2021-02-21T15:17:34Z</dcterms:modified>
</cp:coreProperties>
</file>