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0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7" r:id="rId8"/>
    <p:sldId id="261" r:id="rId9"/>
    <p:sldId id="262" r:id="rId10"/>
    <p:sldId id="263" r:id="rId11"/>
    <p:sldId id="264" r:id="rId12"/>
    <p:sldId id="265" r:id="rId13"/>
    <p:sldId id="266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5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D64F8-7407-436C-8C9D-B0DBED0F955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54B2E-009B-4321-9BEF-4E69CDF99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645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54B2E-009B-4321-9BEF-4E69CDF99CA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44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49CFC-ACBC-4531-A016-D8B024370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8F2167-612A-4D3E-BA10-BD6894581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21E0FC-384C-408E-BF74-070EEC5EE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4B1305-944E-45F7-97A3-4526DD003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BADA5C-10F7-4F9A-B1E7-72CD53DF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9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3663B-E34D-416E-B1BB-57575861A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07D2B9-CF0C-47DA-B561-62E2E20AB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82096-B2FB-453F-ABF5-A4E92696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1C1C3F-1D21-4833-85E5-907FC9848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A5BAD6-D1CD-46E1-8CE9-BF34963B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21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E5B992-3DB0-4536-AE2F-28F588A194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5306F3-71BD-48A4-AB82-E4EEE9B1F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79E2E1-6169-4F19-A039-E98C5C196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F0825C-03C1-4C5E-933D-B6EED8F96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282E93-0775-42B5-80E4-0B527751D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319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661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192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17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980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904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628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395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26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587B53-EA74-45A8-9C17-F9CE2C720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01AB9D-211A-4B68-9848-8DCBD915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C2C680-4282-45B6-B711-6182199DA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F786A9-3531-4C00-8293-71E4E08F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E7BBAF-16E0-43F6-86DD-7C3AA23B6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898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031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971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437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672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727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733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221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049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508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BF618-94B3-4E27-880A-CE59C776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6AF064-B695-4C34-8622-60780C858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977EB4-1D37-4040-99C3-FC99B71E1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798849-D59B-476C-B11B-BF2208C8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9B7A86-D805-48CE-9EF1-AE6989A9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36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FB4F0-96B0-49A5-A12D-65A548110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B75EBF-BA94-4EDC-B928-96490A281E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D16468-9142-4224-9997-290B0F477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730728-4210-4CC0-9DE3-D13516E42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3DE07C-B0CB-44D5-9C59-27B8C0E1E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C027CA-346B-4382-97B4-6642BFB6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639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64979-A183-42D5-A53D-67DA3AD2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568FAD-F77A-47A9-B56A-4B6E32FBE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F17C5E-7317-485E-AAF9-25971BFB8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79982B-B2C1-4FAC-A918-892153820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4E96EB-464A-41E1-9004-A50B1C224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D12296-3A23-48D0-A389-70CF4CB5C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AE347B-3C0D-456A-BACD-EAB828122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E41601-010C-45D0-8C6E-E53BE7C97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731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6724-184F-4829-8033-83F13166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4501CAB-6B54-4E87-8F4C-435BB69D3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FA3093D-8A91-404F-9BAC-D78A53702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E55F29-B817-4408-9ABC-1D4AF2290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06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0B8FDAA-6EA4-465C-B51D-C9E1CA0E4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D48BC5-5F65-4A4D-AE09-24EEEFCB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46152D-CE70-4468-A188-9130A2439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675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88F941-76F1-4474-ACBE-69D8CA585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7BB022-D76F-4034-8079-CEF22BFF3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A28119-A84A-4AC9-BD3F-EEF44AE83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56C076-7177-4633-A9E4-83FA9DDCF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2ECA91-0E95-4917-84DF-D44309341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B8B6A4-EF7B-4593-9842-519B9ADE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19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B6DD4-9E27-4BD9-8965-E0EE58073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B3B6E2F-30BC-45FF-A5C5-E2B18F4502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524425-FDB2-4557-B06C-FE39E339D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487A36-ED8B-42E5-85A7-8B0AF6F34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537E14-E235-4A56-8F0B-82C0CE08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5E738D-5C7F-4024-9171-FAE42624D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065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04F73-317E-43CB-84B2-AC3F98F40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4D1898-6E36-4671-A19F-50D6E8938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7E7C48-ACE1-41F0-A6DF-FAAEBFD62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1A4BB7-F715-4BC5-B2E1-C98BB78C2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054CB-94FB-4EE9-A4B0-A97A1040F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99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212631C-2388-4816-A8DE-2BF1EA0300E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CDD0D3E-5DFB-4700-B003-DB965EE1B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21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www.bbc.com/russian/features-43947310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://oilsoap.ru/nauchnaya-kosmetologiya/krasiteli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patee.ru/cookingpedia/additives/e100-199/e130-139/E133/" TargetMode="External"/><Relationship Id="rId5" Type="http://schemas.openxmlformats.org/officeDocument/2006/relationships/hyperlink" Target="https://servataforma.ru/reference/colorant/382-ci-19140#:~:text=%D0%A2%D0%B0%D1%80%D1%82%D1%80%D0%B0%D0%B7%D0%B8%D0%BD%20(E102%2C%20FD%26C%20Yellow%205,%D0%B4." TargetMode="External"/><Relationship Id="rId4" Type="http://schemas.openxmlformats.org/officeDocument/2006/relationships/hyperlink" Target="http://cosmetic.ua/lyutein_v_kosmetike" TargetMode="Externa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ED19F-161C-45E0-B41C-8A71BB94D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788" y="160854"/>
            <a:ext cx="8474475" cy="118862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Красители в косметике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5ADD4-CA13-4475-B933-63F5850E9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2788" y="5903107"/>
            <a:ext cx="6168887" cy="1188623"/>
          </a:xfrm>
        </p:spPr>
        <p:txBody>
          <a:bodyPr/>
          <a:lstStyle/>
          <a:p>
            <a:r>
              <a:rPr lang="ru-RU" dirty="0"/>
              <a:t>Подготовила: </a:t>
            </a:r>
            <a:r>
              <a:rPr lang="ru-RU" dirty="0" err="1"/>
              <a:t>Кельбуц</a:t>
            </a:r>
            <a:r>
              <a:rPr lang="ru-RU" dirty="0"/>
              <a:t> Арина</a:t>
            </a:r>
          </a:p>
        </p:txBody>
      </p:sp>
    </p:spTree>
    <p:extLst>
      <p:ext uri="{BB962C8B-B14F-4D97-AF65-F5344CB8AC3E}">
        <p14:creationId xmlns:p14="http://schemas.microsoft.com/office/powerpoint/2010/main" val="3435127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01EB9-464A-4BF5-A471-3C0394E7D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Лютеин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E71243-6B9F-49DE-B5F8-4A6B35E8D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347" y="2404341"/>
            <a:ext cx="4940300" cy="98806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DB1A01-1C82-42B5-ABD1-AF56726AE892}"/>
              </a:ext>
            </a:extLst>
          </p:cNvPr>
          <p:cNvSpPr/>
          <p:nvPr/>
        </p:nvSpPr>
        <p:spPr>
          <a:xfrm>
            <a:off x="531353" y="2404341"/>
            <a:ext cx="618899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Лютеин</a:t>
            </a:r>
            <a:r>
              <a:rPr lang="ru-RU" sz="2000" dirty="0"/>
              <a:t> является антиоксидантом, который борется со свободными радикалами, причем он может делать это как снаружи нашего организма, так и внутри – в составе косметики. Многочисленные исследования показали, что этот пигмент способствует увлажнению, повышению эластичности и укреплению </a:t>
            </a:r>
            <a:r>
              <a:rPr lang="ru-RU" sz="2000" dirty="0" err="1"/>
              <a:t>гидро</a:t>
            </a:r>
            <a:r>
              <a:rPr lang="ru-RU" sz="2000" dirty="0"/>
              <a:t>-липидной мантии кожи. </a:t>
            </a:r>
            <a:r>
              <a:rPr lang="ru-RU" sz="2000" dirty="0" err="1"/>
              <a:t>Лютеин</a:t>
            </a:r>
            <a:r>
              <a:rPr lang="ru-RU" sz="2000" dirty="0"/>
              <a:t> принадлежит к обширному классу растительных пигментов – </a:t>
            </a:r>
            <a:r>
              <a:rPr lang="ru-RU" sz="2000" b="1" dirty="0" err="1"/>
              <a:t>каротиноидов</a:t>
            </a:r>
            <a:r>
              <a:rPr lang="ru-RU" sz="2000" dirty="0"/>
              <a:t>, которые эффективно защищают кожу от ультрафиолетового излучения, ионизирующей радиации и других агрессивных факторов окружающей среды.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C68962-D6A6-48FB-960C-1F06CD90B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400" y="3553816"/>
            <a:ext cx="4392253" cy="292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5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49267C-BDD5-4834-8D01-BEE8CD97578A}"/>
              </a:ext>
            </a:extLst>
          </p:cNvPr>
          <p:cNvSpPr/>
          <p:nvPr/>
        </p:nvSpPr>
        <p:spPr>
          <a:xfrm>
            <a:off x="208935" y="70162"/>
            <a:ext cx="588706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Лютеин</a:t>
            </a:r>
            <a:r>
              <a:rPr lang="ru-RU" sz="2000" dirty="0"/>
              <a:t> – </a:t>
            </a:r>
            <a:r>
              <a:rPr lang="ru-RU" sz="2000" dirty="0" err="1"/>
              <a:t>фитоингредиент</a:t>
            </a:r>
            <a:r>
              <a:rPr lang="ru-RU" sz="2000" dirty="0"/>
              <a:t>, жирорастворимое вещество, которое можно найти в составе различных растений, в том числе и продуктов питания. Например, особенно богаты </a:t>
            </a:r>
            <a:r>
              <a:rPr lang="ru-RU" sz="2000" dirty="0" err="1"/>
              <a:t>лютеином</a:t>
            </a:r>
            <a:r>
              <a:rPr lang="ru-RU" sz="2000" dirty="0"/>
              <a:t> зеленые листовые овощи и яичный желток. Зеленые овощи являются лучшим источником </a:t>
            </a:r>
            <a:r>
              <a:rPr lang="ru-RU" sz="2000" dirty="0" err="1"/>
              <a:t>лютеина</a:t>
            </a:r>
            <a:r>
              <a:rPr lang="ru-RU" sz="2000" dirty="0"/>
              <a:t>, особенно если это шпинат, капуста, зелень, салат </a:t>
            </a:r>
            <a:r>
              <a:rPr lang="ru-RU" sz="2000" dirty="0" err="1"/>
              <a:t>ромэн</a:t>
            </a:r>
            <a:r>
              <a:rPr lang="ru-RU" sz="2000" dirty="0"/>
              <a:t>, лук-порей и горох.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BFF3E7-176D-403A-8815-900290367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305" y="0"/>
            <a:ext cx="5979244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5724EF-1834-4455-B30F-57BE4F5BB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34" y="3244009"/>
            <a:ext cx="5739580" cy="361399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0449F1-D6EF-429D-97C8-B4DB8CDB32CE}"/>
              </a:ext>
            </a:extLst>
          </p:cNvPr>
          <p:cNvSpPr/>
          <p:nvPr/>
        </p:nvSpPr>
        <p:spPr>
          <a:xfrm>
            <a:off x="5948514" y="3462882"/>
            <a:ext cx="618203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Лютеин</a:t>
            </a:r>
            <a:r>
              <a:rPr lang="ru-RU" sz="2000" dirty="0"/>
              <a:t> зарегистрирован в качестве разрешённой добавки к пище E161 b (относится к красителям). Он используется в фармацевтической и косметической промышленности, для обогащения пищевых изделий, входит в состав кормов для животных и рыб. </a:t>
            </a:r>
            <a:r>
              <a:rPr lang="ru-RU" sz="2000" dirty="0" err="1"/>
              <a:t>Лютеин</a:t>
            </a:r>
            <a:r>
              <a:rPr lang="ru-RU" sz="2000" dirty="0"/>
              <a:t> входит в состав биологически активных </a:t>
            </a:r>
            <a:r>
              <a:rPr lang="ru-RU" sz="2000" dirty="0" err="1"/>
              <a:t>добавок.Рекомендуемый</a:t>
            </a:r>
            <a:r>
              <a:rPr lang="ru-RU" sz="2000" dirty="0"/>
              <a:t> уровень потребления </a:t>
            </a:r>
            <a:r>
              <a:rPr lang="ru-RU" sz="2000" dirty="0" err="1"/>
              <a:t>лютеина</a:t>
            </a:r>
            <a:r>
              <a:rPr lang="ru-RU" sz="2000" dirty="0"/>
              <a:t> — 5 мг в сутки. Верхний допустимый уровень потребления — 10 мг в сутки</a:t>
            </a:r>
          </a:p>
        </p:txBody>
      </p:sp>
    </p:spTree>
    <p:extLst>
      <p:ext uri="{BB962C8B-B14F-4D97-AF65-F5344CB8AC3E}">
        <p14:creationId xmlns:p14="http://schemas.microsoft.com/office/powerpoint/2010/main" val="3983352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1C615A-45C0-42B5-9ABF-E1BFEF0DB565}"/>
              </a:ext>
            </a:extLst>
          </p:cNvPr>
          <p:cNvSpPr/>
          <p:nvPr/>
        </p:nvSpPr>
        <p:spPr>
          <a:xfrm>
            <a:off x="194800" y="151179"/>
            <a:ext cx="787256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Лютеин,помогает</a:t>
            </a:r>
            <a:r>
              <a:rPr lang="ru-RU" sz="2000" dirty="0"/>
              <a:t> уменьшить перекисное окисление липидов – процесс , который вызывает деградацию клеток на поверхности эпидермиса – на 55%</a:t>
            </a:r>
          </a:p>
          <a:p>
            <a:endParaRPr lang="ru-RU" sz="2000" dirty="0"/>
          </a:p>
          <a:p>
            <a:r>
              <a:rPr lang="ru-RU" sz="2000" u="sng" dirty="0"/>
              <a:t>Как косметический ингредиент </a:t>
            </a:r>
            <a:r>
              <a:rPr lang="ru-RU" sz="2000" dirty="0" err="1"/>
              <a:t>лютеин</a:t>
            </a:r>
            <a:r>
              <a:rPr lang="ru-RU" sz="2000" dirty="0"/>
              <a:t> может работать в двух направлениях: действуя непосредственно как пигмент для образования естественного загара, а также путем нейтрализации свободных радикалов, которые могут повредить клетки кожи. Клинические исследования показывают, что </a:t>
            </a:r>
            <a:r>
              <a:rPr lang="ru-RU" sz="2000" dirty="0" err="1"/>
              <a:t>лютеин</a:t>
            </a:r>
            <a:r>
              <a:rPr lang="ru-RU" sz="2000" dirty="0"/>
              <a:t> защищает кожу от видимых признаков старения, вызванных солнцем и воздействием других факторов окружающей среды.</a:t>
            </a:r>
          </a:p>
          <a:p>
            <a:endParaRPr lang="ru-RU" sz="2000" dirty="0"/>
          </a:p>
          <a:p>
            <a:r>
              <a:rPr lang="ru-RU" sz="2000" dirty="0"/>
              <a:t>Пока что </a:t>
            </a:r>
            <a:r>
              <a:rPr lang="ru-RU" sz="2000" dirty="0" err="1"/>
              <a:t>лютеин</a:t>
            </a:r>
            <a:r>
              <a:rPr lang="ru-RU" sz="2000" dirty="0"/>
              <a:t> наиболее распространен в составе омолаживающей и солнцезащитной косметики. К тому же при сочетании с такими компонентами, как фосфолипиды и стерины </a:t>
            </a:r>
            <a:r>
              <a:rPr lang="ru-RU" sz="2000" dirty="0" err="1"/>
              <a:t>лютеин</a:t>
            </a:r>
            <a:r>
              <a:rPr lang="ru-RU" sz="2000" dirty="0"/>
              <a:t> более эффективно помогает успокоить и смягчить кожу. Так что наиболее эффективны как средства профилактики старения кожи формулы с </a:t>
            </a:r>
            <a:r>
              <a:rPr lang="ru-RU" sz="2000" dirty="0" err="1"/>
              <a:t>липосомами</a:t>
            </a:r>
            <a:r>
              <a:rPr lang="ru-RU" sz="2000" dirty="0"/>
              <a:t>, например, </a:t>
            </a:r>
            <a:r>
              <a:rPr lang="ru-RU" sz="2000" dirty="0" err="1"/>
              <a:t>липофильный</a:t>
            </a:r>
            <a:r>
              <a:rPr lang="ru-RU" sz="2000" dirty="0"/>
              <a:t> экстракт календулы.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3079D0-B595-464E-ADA8-F3CDB9355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970" y="0"/>
            <a:ext cx="2838450" cy="37814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5B69A5-855A-4741-8196-86188BB3C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377" y="1992323"/>
            <a:ext cx="2384623" cy="471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30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D7B89-0AC1-490C-93B9-9257B4313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Библиография: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894AA4-2FCD-4E18-8C79-2F47CA6A1E26}"/>
              </a:ext>
            </a:extLst>
          </p:cNvPr>
          <p:cNvSpPr txBox="1"/>
          <p:nvPr/>
        </p:nvSpPr>
        <p:spPr>
          <a:xfrm>
            <a:off x="530943" y="2274838"/>
            <a:ext cx="11164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hlinkClick r:id="rId2"/>
              </a:rPr>
              <a:t>1.</a:t>
            </a:r>
            <a:r>
              <a:rPr lang="en-US" sz="2400" dirty="0">
                <a:hlinkClick r:id="rId2"/>
              </a:rPr>
              <a:t>http://oilsoap.ru/nauchnaya-kosmetologiya/krasiteli</a:t>
            </a:r>
            <a:r>
              <a:rPr lang="ru-RU" sz="2400" dirty="0"/>
              <a:t> 2.</a:t>
            </a:r>
            <a:r>
              <a:rPr lang="en-US" sz="2400" dirty="0">
                <a:hlinkClick r:id="rId3"/>
              </a:rPr>
              <a:t>https://www.bbc.com/russian/features-43947310</a:t>
            </a:r>
            <a:r>
              <a:rPr lang="ru-RU" sz="2400" dirty="0"/>
              <a:t>.</a:t>
            </a:r>
          </a:p>
          <a:p>
            <a:r>
              <a:rPr lang="ru-RU" sz="2400" dirty="0"/>
              <a:t>3.</a:t>
            </a:r>
            <a:r>
              <a:rPr lang="en-US" sz="2400" dirty="0">
                <a:hlinkClick r:id="rId4"/>
              </a:rPr>
              <a:t>http://cosmetic.ua/lyutein_v_kosmetike</a:t>
            </a:r>
            <a:endParaRPr lang="ru-RU" sz="2400" dirty="0"/>
          </a:p>
          <a:p>
            <a:r>
              <a:rPr lang="ru-RU" sz="2400" dirty="0"/>
              <a:t>4.</a:t>
            </a:r>
            <a:r>
              <a:rPr lang="en-US" sz="2400" dirty="0">
                <a:hlinkClick r:id="rId5"/>
              </a:rPr>
              <a:t>https://servataforma.ru/reference/colorant/</a:t>
            </a:r>
            <a:endParaRPr lang="ru-RU" sz="2400" dirty="0"/>
          </a:p>
          <a:p>
            <a:r>
              <a:rPr lang="ru-RU" sz="2400" dirty="0"/>
              <a:t>5.</a:t>
            </a:r>
            <a:r>
              <a:rPr lang="en-US" sz="2400" dirty="0">
                <a:hlinkClick r:id="rId6"/>
              </a:rPr>
              <a:t>https://www.patee.ru/cookingpedia/additives/e100-199/e130-139/E133/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1FB796-F4C7-443A-90C3-8F3C5E298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775" y="4268562"/>
            <a:ext cx="3045071" cy="23857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B1115E-6586-4FC0-96A5-2472B5DA7E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1172" y="4169310"/>
            <a:ext cx="3840725" cy="25635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7F39FE-DFBF-4F35-9004-EE97C9D4EA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8975" y="4139329"/>
            <a:ext cx="3299417" cy="26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07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556DF7-B747-4860-9167-7643490D6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Тартразин</a:t>
            </a:r>
            <a:r>
              <a:rPr lang="ru-RU" dirty="0"/>
              <a:t>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5B918A0-023A-4FA9-A4FD-5BE09AD9F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1" y="2328828"/>
            <a:ext cx="4513862" cy="1706460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61AFB4-DF44-4414-B6E6-6739EC3CF761}"/>
              </a:ext>
            </a:extLst>
          </p:cNvPr>
          <p:cNvSpPr/>
          <p:nvPr/>
        </p:nvSpPr>
        <p:spPr>
          <a:xfrm>
            <a:off x="4970206" y="2310738"/>
            <a:ext cx="72217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Тартразин</a:t>
            </a:r>
            <a:r>
              <a:rPr lang="ru-RU" sz="2400" dirty="0"/>
              <a:t> (E102,Yellow 5, </a:t>
            </a:r>
            <a:r>
              <a:rPr lang="ru-RU" sz="2400" dirty="0" err="1"/>
              <a:t>Acid</a:t>
            </a:r>
            <a:r>
              <a:rPr lang="ru-RU" sz="2400" dirty="0"/>
              <a:t> </a:t>
            </a:r>
            <a:r>
              <a:rPr lang="ru-RU" sz="2400" dirty="0" err="1"/>
              <a:t>Yellow</a:t>
            </a:r>
            <a:r>
              <a:rPr lang="ru-RU" sz="2400" dirty="0"/>
              <a:t> 23, </a:t>
            </a:r>
            <a:r>
              <a:rPr lang="ru-RU" sz="2400" dirty="0" err="1"/>
              <a:t>Food</a:t>
            </a:r>
            <a:r>
              <a:rPr lang="ru-RU" sz="2400" dirty="0"/>
              <a:t> </a:t>
            </a:r>
            <a:r>
              <a:rPr lang="ru-RU" sz="2400" dirty="0" err="1"/>
              <a:t>Yellow</a:t>
            </a:r>
            <a:r>
              <a:rPr lang="ru-RU" sz="2400" dirty="0"/>
              <a:t> 4) — синтетический желтый краситель. Принадлежит к многочисленному классу </a:t>
            </a:r>
            <a:r>
              <a:rPr lang="ru-RU" sz="2400" b="1" dirty="0" err="1"/>
              <a:t>азокрасителей</a:t>
            </a:r>
            <a:r>
              <a:rPr lang="ru-RU" sz="2400" dirty="0"/>
              <a:t>. Широко используется в косметике, пищевой промышленности, при производстве пластмасс, резины, красок.</a:t>
            </a:r>
          </a:p>
          <a:p>
            <a:r>
              <a:rPr lang="ru-RU" sz="2400" dirty="0"/>
              <a:t>Агрегатное состояние - мелкодисперсный порошок желтого цвета с золотистым отливом, растворимый в воде без осадка. Синтезирован путем фракционной переработки отходов от каменноугольного дегтя.</a:t>
            </a:r>
            <a:endParaRPr lang="ru-RU" sz="2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E5E34B-D32B-4EBB-B29D-CE7996DE5C2F}"/>
              </a:ext>
            </a:extLst>
          </p:cNvPr>
          <p:cNvSpPr/>
          <p:nvPr/>
        </p:nvSpPr>
        <p:spPr>
          <a:xfrm>
            <a:off x="334296" y="3860456"/>
            <a:ext cx="64352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Применение в косметике:</a:t>
            </a:r>
          </a:p>
          <a:p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жидкое и твердое мыло;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пудра, румяна;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губная помада;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лак для ногтей;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средства для волос (шампуни, кондиционеры и т. д.);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временные татуировки;</a:t>
            </a:r>
          </a:p>
        </p:txBody>
      </p:sp>
    </p:spTree>
    <p:extLst>
      <p:ext uri="{BB962C8B-B14F-4D97-AF65-F5344CB8AC3E}">
        <p14:creationId xmlns:p14="http://schemas.microsoft.com/office/powerpoint/2010/main" val="3696097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DD5C10-E729-4D59-BAF5-486CAD170F8F}"/>
              </a:ext>
            </a:extLst>
          </p:cNvPr>
          <p:cNvSpPr/>
          <p:nvPr/>
        </p:nvSpPr>
        <p:spPr>
          <a:xfrm>
            <a:off x="0" y="136431"/>
            <a:ext cx="977817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Широкое применение в пищевой промышленности краситель получил благодаря цвету с золотистым оттенком. Используют для окраски продуктов, которые потребитель ожидает увидеть именно в данной цветовой гамме, например, печенье со словом «лимонное» в своем названии, очевидно, должно быть окрашено в характерный желтый цвет.     Предосторожности: краситель при воздействии солнечного излучения распадается на молекулярном уровне, что необходимо учитывать при хранении вещества, упаковывая его в непрозрачную стеклянную тару. Внесен в реестр пищевых добавок. </a:t>
            </a:r>
          </a:p>
          <a:p>
            <a:r>
              <a:rPr lang="ru-RU" sz="2000" dirty="0"/>
              <a:t> Но несмотря на это, у </a:t>
            </a:r>
            <a:r>
              <a:rPr lang="ru-RU" sz="2000" dirty="0" err="1"/>
              <a:t>тартразина</a:t>
            </a:r>
            <a:r>
              <a:rPr lang="ru-RU" sz="2000" dirty="0"/>
              <a:t> непростая судьба: сначала он был запрещен во многих государствах ЕС. Затем снова разрешен для применения в качестве пищевого красителя. В 2008 году Агентство по пищевым стандартам (</a:t>
            </a:r>
            <a:r>
              <a:rPr lang="ru-RU" sz="2000" dirty="0" err="1"/>
              <a:t>British</a:t>
            </a:r>
            <a:r>
              <a:rPr lang="ru-RU" sz="2000" dirty="0"/>
              <a:t> </a:t>
            </a:r>
            <a:r>
              <a:rPr lang="ru-RU" sz="2000" dirty="0" err="1"/>
              <a:t>Food</a:t>
            </a:r>
            <a:r>
              <a:rPr lang="ru-RU" sz="2000" dirty="0"/>
              <a:t> </a:t>
            </a:r>
            <a:r>
              <a:rPr lang="ru-RU" sz="2000" dirty="0" err="1"/>
              <a:t>Standards</a:t>
            </a:r>
            <a:r>
              <a:rPr lang="ru-RU" sz="2000" dirty="0"/>
              <a:t> </a:t>
            </a:r>
            <a:r>
              <a:rPr lang="ru-RU" sz="2000" dirty="0" err="1"/>
              <a:t>Agency</a:t>
            </a:r>
            <a:r>
              <a:rPr lang="ru-RU" sz="2000" dirty="0"/>
              <a:t>) призвало производителей постепенно отказываться от </a:t>
            </a:r>
            <a:r>
              <a:rPr lang="ru-RU" sz="2000" dirty="0" err="1"/>
              <a:t>тартразина</a:t>
            </a:r>
            <a:r>
              <a:rPr lang="ru-RU" sz="2000" dirty="0"/>
              <a:t>, хотя и не запретило его.</a:t>
            </a:r>
          </a:p>
          <a:p>
            <a:r>
              <a:rPr lang="ru-RU" sz="2000" dirty="0"/>
              <a:t> Из всех </a:t>
            </a:r>
            <a:r>
              <a:rPr lang="ru-RU" sz="2000" dirty="0" err="1"/>
              <a:t>азокрасителей</a:t>
            </a:r>
            <a:r>
              <a:rPr lang="ru-RU" sz="2000" dirty="0"/>
              <a:t> </a:t>
            </a:r>
            <a:r>
              <a:rPr lang="ru-RU" sz="2000" dirty="0" err="1"/>
              <a:t>тетразин</a:t>
            </a:r>
            <a:r>
              <a:rPr lang="ru-RU" sz="2000" dirty="0"/>
              <a:t> обладает наибольшим количеством аллергических реакций — около 0,01% (т. е. аллергия проявляется у 1 человека из 10000). Особенно подвержены риску астматики и люди с непереносимостью аспирина. В пищевой отрасли употребление подобного вещества не должно превышать 0,5 грамма на 1 килограмм исходного продукта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23E1B6-80DD-452E-99AC-0BFFC9089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520" y="1085840"/>
            <a:ext cx="2763480" cy="27634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1E857F-B852-41A2-8268-8D1D7ACA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384932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41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712B8-EA73-4CF5-B2E1-1B32FF73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Кармин(кошениль)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353E8B-3169-4206-AD36-5E8CCD79F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89" y="2295282"/>
            <a:ext cx="8761412" cy="4695453"/>
          </a:xfrm>
        </p:spPr>
        <p:txBody>
          <a:bodyPr>
            <a:normAutofit fontScale="85000" lnSpcReduction="20000"/>
          </a:bodyPr>
          <a:lstStyle/>
          <a:p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Кармин</a:t>
            </a:r>
            <a:r>
              <a:rPr lang="ru-RU" sz="2600" dirty="0"/>
              <a:t> (реже его называют «кошениль») – природное соединение, которое относится к группе </a:t>
            </a:r>
            <a:r>
              <a:rPr lang="ru-RU" sz="2600" b="1" dirty="0" err="1"/>
              <a:t>антрахиноновые</a:t>
            </a:r>
            <a:r>
              <a:rPr lang="ru-RU" sz="2600" dirty="0"/>
              <a:t>. Это красящее вещество, придающее косметике необходимый приятный цвет (в случае кармина – это оттенки красного). Часто используется как цветной наполнитель в блесках для губ, помадах, пудрах, румянах, тенях для глаз и других декоративных косметических продуктах. Реже используется в средствах для ухода за кожей и личной гигиены, продуктах для волос и лаках для ногтей. Кармин извлекают из весьма оригинального сырья – высушенного жука кошениль (</a:t>
            </a:r>
            <a:r>
              <a:rPr lang="ru-RU" sz="2600" dirty="0" err="1"/>
              <a:t>Dactylopius</a:t>
            </a:r>
            <a:r>
              <a:rPr lang="ru-RU" sz="2600" dirty="0"/>
              <a:t> </a:t>
            </a:r>
            <a:r>
              <a:rPr lang="ru-RU" sz="2600" dirty="0" err="1"/>
              <a:t>coccus</a:t>
            </a:r>
            <a:r>
              <a:rPr lang="ru-RU" sz="2600" dirty="0"/>
              <a:t>), причем с этой целью используют особей женского пола. Косметическое сырье полученное таким образом, представляет собой порошок с мягкой легкой текстурой, устойчиво к действию высоких температур, света и кислорода.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877D3B-8924-498D-8967-1727FDCC1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605" y="2295282"/>
            <a:ext cx="3099187" cy="14480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CEB1A7-0077-4E84-8E3F-2586A653A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604" y="4575843"/>
            <a:ext cx="3272395" cy="220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59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AE6786-8716-459A-A404-318F75D69831}"/>
              </a:ext>
            </a:extLst>
          </p:cNvPr>
          <p:cNvSpPr/>
          <p:nvPr/>
        </p:nvSpPr>
        <p:spPr>
          <a:xfrm>
            <a:off x="1027470" y="0"/>
            <a:ext cx="966019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Обычно, такие вещества как «кармины» не имеют терапевтической ценности – их добавляют в косметику исключительно для придания средству нужного оттенка – от бледно-розового до глубокого красного. Кармин обеспечивает отличное покрытие декоративной косметики и ее характерный красновато-золотистый блеск (часто к нему добавляют такие компоненты как слюда, диоксид титана). Кармин таким образом придает косметике интенсивные оттенки с различными эффектами – перламутра, жемчуга, переливов, обеспечивая гораздо более интенсивный и богатый цвет продукта.  Допустимая суточная доза Е120 не должна превышать 5 миллиграмм на 1 килограмм веса человека.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D82D28-149B-42EC-ADE7-C0BE0B80C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169982"/>
            <a:ext cx="6096000" cy="342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42E7E7-15F0-499C-AAE8-B42984A0E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60546"/>
            <a:ext cx="6039627" cy="32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33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AB279-3692-46AF-A0EE-AA17EC6E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860" y="527120"/>
            <a:ext cx="8992472" cy="770739"/>
          </a:xfrm>
        </p:spPr>
        <p:txBody>
          <a:bodyPr/>
          <a:lstStyle/>
          <a:p>
            <a:pPr algn="ctr"/>
            <a:r>
              <a:rPr lang="ru-RU" b="1" dirty="0"/>
              <a:t>Производство кармина</a:t>
            </a:r>
          </a:p>
        </p:txBody>
      </p:sp>
      <p:pic>
        <p:nvPicPr>
          <p:cNvPr id="4" name="Как это сделано _ Кармин _ Carmin. Mexico_Trim">
            <a:hlinkClick r:id="" action="ppaction://media"/>
            <a:extLst>
              <a:ext uri="{FF2B5EF4-FFF2-40B4-BE49-F238E27FC236}">
                <a16:creationId xmlns:a16="http://schemas.microsoft.com/office/drawing/2014/main" id="{BDDA9F30-7548-4CB3-8B4A-D060D670C0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3180" y="1423628"/>
            <a:ext cx="8391832" cy="472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2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A5328-E3F3-4067-8722-D9F5F89ED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987" y="762000"/>
            <a:ext cx="8761413" cy="706964"/>
          </a:xfrm>
        </p:spPr>
        <p:txBody>
          <a:bodyPr/>
          <a:lstStyle/>
          <a:p>
            <a:r>
              <a:rPr lang="ru-RU" dirty="0"/>
              <a:t> Бриллиантовый голубой FCF (синий блестящий FCF)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ABEC13-A2DE-4784-85B4-5AEFDEF7D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70" y="2347451"/>
            <a:ext cx="7388942" cy="3994355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/>
              <a:t>Синтетический краситель класса </a:t>
            </a:r>
            <a:r>
              <a:rPr lang="ru-RU" sz="2400" b="1" dirty="0"/>
              <a:t>триарилметановые</a:t>
            </a:r>
            <a:r>
              <a:rPr lang="ru-RU" sz="2400" dirty="0"/>
              <a:t>, который получают из каменноугольной смолы путем органического синтеза. Представляет собой красной-синий порошок. Плохо растворим в воде. </a:t>
            </a:r>
          </a:p>
          <a:p>
            <a:r>
              <a:rPr lang="ru-RU" sz="2400" dirty="0"/>
              <a:t>Часто применяется в смеси с другими красителями: в сочетании с желтыми дает зеленый цвет, с красными - фиолетовый, с оранжевыми – коричневый, с красными – черный. Чаще всего используются с пищевой добавкой Е101 (</a:t>
            </a:r>
            <a:r>
              <a:rPr lang="ru-RU" sz="2400" dirty="0" err="1"/>
              <a:t>тартразин</a:t>
            </a:r>
            <a:r>
              <a:rPr lang="ru-RU" sz="2400" dirty="0"/>
              <a:t>) для получения разнообразных оттенков зеленого цвета.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D971D4-7B06-443D-A2D4-6E6C05EB2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12" y="2810335"/>
            <a:ext cx="391477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68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479125-2E11-46E3-BB2D-BD6F70A878AE}"/>
              </a:ext>
            </a:extLst>
          </p:cNvPr>
          <p:cNvSpPr/>
          <p:nvPr/>
        </p:nvSpPr>
        <p:spPr>
          <a:xfrm>
            <a:off x="973394" y="187099"/>
            <a:ext cx="85688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/>
              <a:t>В пищевой промышленности </a:t>
            </a:r>
            <a:r>
              <a:rPr lang="ru-RU" sz="2000" dirty="0"/>
              <a:t>используется для окрашивания желатина, десертов, мороженого, сладостей, безалкогольных и алкогольных напитков, сухих завтраков, молочных продуктов, консервированных фруктов и овощей, фруктового льда, хлебобулочных и макаронных изделий.</a:t>
            </a:r>
          </a:p>
          <a:p>
            <a:r>
              <a:rPr lang="ru-RU" sz="2000" u="sng" dirty="0"/>
              <a:t>В косметической промышленности </a:t>
            </a:r>
            <a:r>
              <a:rPr lang="ru-RU" sz="2000" dirty="0"/>
              <a:t>применяют для окрашивания дезодорантов, шампуней, кремов, красок для волос, а также декоративной косметики. В текстильной промышленности используется для окрашивания шерсти и шелка. Также его применяют в фармацевтике и для приготовления бытовых чистящих средств.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27F86D-9B89-45EC-8629-4BCE59AF8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553" y="2914717"/>
            <a:ext cx="3756184" cy="37561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BBDFF7-D3D5-4DF5-ACF1-51592E099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170" y="3686438"/>
            <a:ext cx="4801829" cy="304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39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CD0050-2EDD-4254-AC96-0D017A19915B}"/>
              </a:ext>
            </a:extLst>
          </p:cNvPr>
          <p:cNvSpPr/>
          <p:nvPr/>
        </p:nvSpPr>
        <p:spPr>
          <a:xfrm>
            <a:off x="280219" y="135662"/>
            <a:ext cx="762491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/>
              <a:t>Воздействие на организм</a:t>
            </a:r>
          </a:p>
          <a:p>
            <a:r>
              <a:rPr lang="ru-RU" sz="2000" dirty="0"/>
              <a:t>95 процентов красителя Е133, который поступает месте пищей, выводится из организма вместе с ее остатками. Соединяясь с некоторыми пигментами желчи, может окрашивать продукты жизнедеятельности человека в зеленый цвет.</a:t>
            </a:r>
          </a:p>
          <a:p>
            <a:endParaRPr lang="ru-RU" sz="2000" dirty="0"/>
          </a:p>
          <a:p>
            <a:r>
              <a:rPr lang="ru-RU" sz="2000" dirty="0"/>
              <a:t>В настоящее время до конца не выяснено влияние этого красителя на организм человека. Существуют данные о том, что он способен вызывать приступы удушья у астматиков, а также аллергические реакции.</a:t>
            </a:r>
          </a:p>
          <a:p>
            <a:r>
              <a:rPr lang="ru-RU" sz="2000" dirty="0"/>
              <a:t>Противопоказан для употребления людям, чувствительным к аспирину.</a:t>
            </a:r>
          </a:p>
          <a:p>
            <a:r>
              <a:rPr lang="ru-RU" sz="2000" dirty="0"/>
              <a:t>Предположительно, может обладать канцерогенными свойствами.</a:t>
            </a:r>
          </a:p>
          <a:p>
            <a:r>
              <a:rPr lang="ru-RU" sz="2000" dirty="0"/>
              <a:t>Эксперименты на лабораторных крысах показали, что добавка Е133 может способствовать лечению травм спинного мозга.</a:t>
            </a:r>
          </a:p>
          <a:p>
            <a:endParaRPr lang="ru-RU" sz="2000" dirty="0"/>
          </a:p>
          <a:p>
            <a:r>
              <a:rPr lang="ru-RU" sz="2000" u="sng" dirty="0"/>
              <a:t>Максимально допустимая суточная доза</a:t>
            </a:r>
          </a:p>
          <a:p>
            <a:r>
              <a:rPr lang="ru-RU" sz="2000" dirty="0"/>
              <a:t>До 12,5 мг/кг массы тела.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2C1C54-8E47-4431-AE23-B1759EB5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636" y="3155317"/>
            <a:ext cx="3529890" cy="35359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91AAE6-EE56-4602-A3C6-3D4DB5C19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695" y="458602"/>
            <a:ext cx="3723771" cy="256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5426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1207</Words>
  <Application>Microsoft Office PowerPoint</Application>
  <PresentationFormat>Широкоэкранный</PresentationFormat>
  <Paragraphs>50</Paragraphs>
  <Slides>13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Wingdings 3</vt:lpstr>
      <vt:lpstr>Тема Office</vt:lpstr>
      <vt:lpstr>Совет директоров</vt:lpstr>
      <vt:lpstr>Красители в косметике</vt:lpstr>
      <vt:lpstr>Тартразин </vt:lpstr>
      <vt:lpstr>Презентация PowerPoint</vt:lpstr>
      <vt:lpstr>Кармин(кошениль)</vt:lpstr>
      <vt:lpstr>Презентация PowerPoint</vt:lpstr>
      <vt:lpstr>Производство кармина</vt:lpstr>
      <vt:lpstr> Бриллиантовый голубой FCF (синий блестящий FCF)</vt:lpstr>
      <vt:lpstr>Презентация PowerPoint</vt:lpstr>
      <vt:lpstr>Презентация PowerPoint</vt:lpstr>
      <vt:lpstr>Лютеин</vt:lpstr>
      <vt:lpstr>Презентация PowerPoint</vt:lpstr>
      <vt:lpstr>Презентация PowerPoint</vt:lpstr>
      <vt:lpstr>Библиография: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Красители в косметике и парфюмерии</dc:title>
  <dc:creator>Hi-tech</dc:creator>
  <cp:lastModifiedBy>Hi-tech</cp:lastModifiedBy>
  <cp:revision>26</cp:revision>
  <dcterms:created xsi:type="dcterms:W3CDTF">2021-02-13T11:15:21Z</dcterms:created>
  <dcterms:modified xsi:type="dcterms:W3CDTF">2021-02-15T13:46:12Z</dcterms:modified>
</cp:coreProperties>
</file>