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9"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FFEEAA-5659-4A7B-AE08-CDA06FF68210}" type="datetimeFigureOut">
              <a:rPr lang="ru-RU" smtClean="0"/>
              <a:pPr/>
              <a:t>22.02.2021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8CD656-85EE-4BD3-A940-075085DA7CC1}"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4C8CD656-85EE-4BD3-A940-075085DA7CC1}" type="slidenum">
              <a:rPr lang="ru-RU" smtClean="0"/>
              <a:pPr/>
              <a:t>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22.02.2021</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22.02.2021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22.02.2021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22.02.2021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22.02.2021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22.02.2021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22.02.2021</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22.02.2021</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22.02.2021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22.02.2021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22.02.2021</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rum.activehealthrt.com/e-102-pishhevaja-dobavka-vlijanie-na-organizm.php" TargetMode="External"/><Relationship Id="rId2" Type="http://schemas.openxmlformats.org/officeDocument/2006/relationships/hyperlink" Target="https://obliznis.ru/ro/nitrit-natriya-v-produktah-pishchevaya-dobavka-e250-vliyanie-na-organizm.html" TargetMode="External"/><Relationship Id="rId1" Type="http://schemas.openxmlformats.org/officeDocument/2006/relationships/slideLayout" Target="../slideLayouts/slideLayout2.xml"/><Relationship Id="rId6" Type="http://schemas.openxmlformats.org/officeDocument/2006/relationships/hyperlink" Target="http://cesamancam.ro/e-110_galben_fcf.html" TargetMode="External"/><Relationship Id="rId5" Type="http://schemas.openxmlformats.org/officeDocument/2006/relationships/hyperlink" Target="http://cesamancam.ro/e122_azorubina.html" TargetMode="External"/><Relationship Id="rId4" Type="http://schemas.openxmlformats.org/officeDocument/2006/relationships/hyperlink" Target="https://ro.wikipedia.org/wiki/Eritrozin%C4%8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ro.wikipedia.org/wiki/Num%C4%83r_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cesamancam.ro/aluminiul-si-sanatatea.html" TargetMode="External"/><Relationship Id="rId2" Type="http://schemas.openxmlformats.org/officeDocument/2006/relationships/hyperlink" Target="http://cesamancam.ro/plumbul-efecte-surse.html"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cesamancam.ro/Alergeni.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285776"/>
            <a:ext cx="8458200" cy="3143272"/>
          </a:xfrm>
        </p:spPr>
        <p:txBody>
          <a:bodyPr>
            <a:normAutofit/>
          </a:bodyPr>
          <a:lstStyle/>
          <a:p>
            <a:pPr lvl="0" algn="ctr" fontAlgn="base">
              <a:spcAft>
                <a:spcPct val="0"/>
              </a:spcAft>
            </a:pPr>
            <a:r>
              <a:rPr lang="ro-RO" sz="1200" b="1" dirty="0" smtClean="0">
                <a:latin typeface="Times New Roman" pitchFamily="18" charset="0"/>
                <a:ea typeface="Times New Roman" pitchFamily="18" charset="0"/>
                <a:cs typeface="Times New Roman" pitchFamily="18" charset="0"/>
              </a:rPr>
              <a:t>MINISTERUL EDUCAȚIEI, CULTURII ȘI CERCETĂRII</a:t>
            </a: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ro-RO" sz="1200" b="1" dirty="0" smtClean="0">
                <a:latin typeface="Times New Roman" pitchFamily="18" charset="0"/>
                <a:ea typeface="Times New Roman" pitchFamily="18" charset="0"/>
                <a:cs typeface="Times New Roman" pitchFamily="18" charset="0"/>
              </a:rPr>
              <a:t>AL REPUBLICII MOLDOVA</a:t>
            </a: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ro-RO" sz="1200" b="1" dirty="0" smtClean="0">
                <a:latin typeface="Times New Roman" pitchFamily="18" charset="0"/>
                <a:ea typeface="Times New Roman" pitchFamily="18" charset="0"/>
                <a:cs typeface="Times New Roman" pitchFamily="18" charset="0"/>
              </a:rPr>
              <a:t>UNIVERSITATEA DE STAT DIN MOLDOVA</a:t>
            </a: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ro-RO" sz="1200" b="1" dirty="0" smtClean="0">
                <a:latin typeface="Times New Roman" pitchFamily="18" charset="0"/>
                <a:ea typeface="Times New Roman" pitchFamily="18" charset="0"/>
                <a:cs typeface="Times New Roman" pitchFamily="18" charset="0"/>
              </a:rPr>
              <a:t>FACULTATEA DE CHIMIE ȘI TEHNOLOGIE CHIMICĂ</a:t>
            </a: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ro-RO" sz="1200" b="1" dirty="0" smtClean="0">
                <a:latin typeface="Times New Roman" pitchFamily="18" charset="0"/>
                <a:ea typeface="Times New Roman" pitchFamily="18" charset="0"/>
                <a:cs typeface="Times New Roman" pitchFamily="18" charset="0"/>
              </a:rPr>
              <a:t>Departament Chimie industrială și ecologică</a:t>
            </a: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ru-RU" sz="1200" b="1" dirty="0" err="1" smtClean="0">
                <a:latin typeface="Times New Roman" pitchFamily="18" charset="0"/>
                <a:ea typeface="Times New Roman" pitchFamily="18" charset="0"/>
                <a:cs typeface="Times New Roman" pitchFamily="18" charset="0"/>
              </a:rPr>
              <a:t>Specialitatea</a:t>
            </a:r>
            <a:r>
              <a:rPr lang="ru-RU" sz="1200" b="1" dirty="0" smtClean="0">
                <a:latin typeface="Times New Roman" pitchFamily="18" charset="0"/>
                <a:ea typeface="Times New Roman" pitchFamily="18" charset="0"/>
                <a:cs typeface="Times New Roman" pitchFamily="18" charset="0"/>
              </a:rPr>
              <a:t>: </a:t>
            </a:r>
            <a:r>
              <a:rPr lang="ru-RU" sz="1200" b="1" dirty="0" err="1" smtClean="0">
                <a:latin typeface="Times New Roman" pitchFamily="18" charset="0"/>
                <a:ea typeface="Times New Roman" pitchFamily="18" charset="0"/>
                <a:cs typeface="Times New Roman" pitchFamily="18" charset="0"/>
              </a:rPr>
              <a:t>Tehnologie</a:t>
            </a:r>
            <a:r>
              <a:rPr lang="ru-RU" sz="1200" b="1" dirty="0" smtClean="0">
                <a:latin typeface="Times New Roman" pitchFamily="18" charset="0"/>
                <a:ea typeface="Times New Roman" pitchFamily="18" charset="0"/>
                <a:cs typeface="Times New Roman" pitchFamily="18" charset="0"/>
              </a:rPr>
              <a:t> </a:t>
            </a:r>
            <a:r>
              <a:rPr lang="ru-RU" sz="1200" b="1" dirty="0" err="1" smtClean="0">
                <a:latin typeface="Times New Roman" pitchFamily="18" charset="0"/>
                <a:ea typeface="Times New Roman" pitchFamily="18" charset="0"/>
                <a:cs typeface="Times New Roman" pitchFamily="18" charset="0"/>
              </a:rPr>
              <a:t>chimica</a:t>
            </a:r>
            <a:r>
              <a:rPr lang="ru-RU" sz="1200" b="1" dirty="0" smtClean="0">
                <a:latin typeface="Times New Roman" pitchFamily="18" charset="0"/>
                <a:ea typeface="Times New Roman" pitchFamily="18" charset="0"/>
                <a:cs typeface="Times New Roman" pitchFamily="18" charset="0"/>
              </a:rPr>
              <a:t> </a:t>
            </a:r>
            <a:r>
              <a:rPr lang="ru-RU" sz="1200" b="1" dirty="0" err="1" smtClean="0">
                <a:latin typeface="Times New Roman" pitchFamily="18" charset="0"/>
                <a:ea typeface="Times New Roman" pitchFamily="18" charset="0"/>
                <a:cs typeface="Times New Roman" pitchFamily="18" charset="0"/>
              </a:rPr>
              <a:t>industrial</a:t>
            </a:r>
            <a:r>
              <a:rPr lang="en-US" sz="1200" b="1" dirty="0" smtClean="0">
                <a:latin typeface="Times New Roman" pitchFamily="18" charset="0"/>
                <a:ea typeface="Times New Roman" pitchFamily="18" charset="0"/>
                <a:cs typeface="Times New Roman" pitchFamily="18" charset="0"/>
              </a:rPr>
              <a:t>a</a:t>
            </a:r>
            <a:br>
              <a:rPr lang="en-US" sz="1200" b="1" dirty="0" smtClean="0">
                <a:latin typeface="Times New Roman" pitchFamily="18" charset="0"/>
                <a:ea typeface="Times New Roman" pitchFamily="18" charset="0"/>
                <a:cs typeface="Times New Roman" pitchFamily="18" charset="0"/>
              </a:rPr>
            </a:br>
            <a:r>
              <a:rPr lang="en-US" sz="1200" b="1" dirty="0" err="1" smtClean="0">
                <a:latin typeface="Times New Roman" pitchFamily="18" charset="0"/>
                <a:ea typeface="Times New Roman" pitchFamily="18" charset="0"/>
                <a:cs typeface="Times New Roman" pitchFamily="18" charset="0"/>
              </a:rPr>
              <a:t>Anul</a:t>
            </a:r>
            <a:r>
              <a:rPr lang="en-US" sz="1200" b="1" dirty="0" smtClean="0">
                <a:latin typeface="Times New Roman" pitchFamily="18" charset="0"/>
                <a:ea typeface="Times New Roman" pitchFamily="18" charset="0"/>
                <a:cs typeface="Times New Roman" pitchFamily="18" charset="0"/>
              </a:rPr>
              <a:t> II</a:t>
            </a:r>
            <a:r>
              <a:rPr lang="en-US" sz="5400" b="1" dirty="0" smtClean="0">
                <a:latin typeface="Times New Roman" pitchFamily="18" charset="0"/>
                <a:ea typeface="Times New Roman" pitchFamily="18" charset="0"/>
                <a:cs typeface="Times New Roman" pitchFamily="18" charset="0"/>
              </a:rPr>
              <a:t/>
            </a:r>
            <a:br>
              <a:rPr lang="en-US" sz="5400" b="1" dirty="0" smtClean="0">
                <a:latin typeface="Times New Roman" pitchFamily="18" charset="0"/>
                <a:ea typeface="Times New Roman" pitchFamily="18" charset="0"/>
                <a:cs typeface="Times New Roman" pitchFamily="18" charset="0"/>
              </a:rPr>
            </a:br>
            <a:r>
              <a:rPr lang="ro-RO" sz="5400" b="1" dirty="0" smtClean="0">
                <a:solidFill>
                  <a:schemeClr val="bg2">
                    <a:lumMod val="50000"/>
                  </a:schemeClr>
                </a:solidFill>
                <a:latin typeface="Times New Roman" pitchFamily="18" charset="0"/>
                <a:ea typeface="Times New Roman" pitchFamily="18" charset="0"/>
                <a:cs typeface="Times New Roman" pitchFamily="18" charset="0"/>
              </a:rPr>
              <a:t>Coloranti sintetici</a:t>
            </a:r>
            <a:endParaRPr lang="ro-RO" sz="5400" b="1" i="1" dirty="0">
              <a:solidFill>
                <a:schemeClr val="bg2">
                  <a:lumMod val="50000"/>
                </a:schemeClr>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0" y="4643446"/>
            <a:ext cx="3571868" cy="1752600"/>
          </a:xfrm>
        </p:spPr>
        <p:txBody>
          <a:bodyPr/>
          <a:lstStyle/>
          <a:p>
            <a:r>
              <a:rPr lang="ro-RO" b="1" i="1" dirty="0" smtClean="0">
                <a:latin typeface="Times New Roman" pitchFamily="18" charset="0"/>
                <a:cs typeface="Times New Roman" pitchFamily="18" charset="0"/>
              </a:rPr>
              <a:t>A realizat</a:t>
            </a:r>
          </a:p>
          <a:p>
            <a:r>
              <a:rPr lang="ro-RO" b="1" i="1" dirty="0" smtClean="0">
                <a:latin typeface="Times New Roman" pitchFamily="18" charset="0"/>
                <a:cs typeface="Times New Roman" pitchFamily="18" charset="0"/>
              </a:rPr>
              <a:t>Ciobanu Daniela</a:t>
            </a:r>
            <a:endParaRPr lang="ro-RO" b="1" i="1" dirty="0">
              <a:latin typeface="Times New Roman" pitchFamily="18" charset="0"/>
              <a:cs typeface="Times New Roman" pitchFamily="18" charset="0"/>
            </a:endParaRPr>
          </a:p>
        </p:txBody>
      </p:sp>
      <p:pic>
        <p:nvPicPr>
          <p:cNvPr id="1027" name="Picture 3" descr="C:\Users\Dana\Desktop\e3aaf8617e3e0ed3.jpg"/>
          <p:cNvPicPr>
            <a:picLocks noChangeAspect="1" noChangeArrowheads="1"/>
          </p:cNvPicPr>
          <p:nvPr/>
        </p:nvPicPr>
        <p:blipFill>
          <a:blip r:embed="rId2"/>
          <a:srcRect/>
          <a:stretch>
            <a:fillRect/>
          </a:stretch>
        </p:blipFill>
        <p:spPr bwMode="auto">
          <a:xfrm>
            <a:off x="4500562" y="3929065"/>
            <a:ext cx="4267200" cy="292893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785794"/>
            <a:ext cx="9144000" cy="5788742"/>
          </a:xfrm>
        </p:spPr>
        <p:txBody>
          <a:bodyPr>
            <a:normAutofit/>
          </a:bodyPr>
          <a:lstStyle/>
          <a:p>
            <a:r>
              <a:rPr lang="vi-VN" sz="2200" dirty="0" smtClean="0">
                <a:latin typeface="Times New Roman" pitchFamily="18" charset="0"/>
                <a:cs typeface="Times New Roman" pitchFamily="18" charset="0"/>
              </a:rPr>
              <a:t>Aproximativ 7% dintre persoanele care cel puțin o dată în viață încearcă alimente care includ colorantul E102 se plâng de urticarie - blistere care apar pe diferite părți ale corpului și mâncăresc foarte mult. 2% dintre persoanele care mănâncă suc sau înghețată</a:t>
            </a:r>
            <a:endParaRPr lang="en-US" sz="2200" dirty="0" smtClean="0">
              <a:latin typeface="Times New Roman" pitchFamily="18" charset="0"/>
              <a:cs typeface="Times New Roman" pitchFamily="18" charset="0"/>
            </a:endParaRPr>
          </a:p>
          <a:p>
            <a:pPr>
              <a:buNone/>
            </a:pP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 cu tartrazină dezvoltă edemul lui Quincke,</a:t>
            </a:r>
            <a:endParaRPr lang="en-US" sz="2200" dirty="0" smtClean="0">
              <a:latin typeface="Times New Roman" pitchFamily="18" charset="0"/>
              <a:cs typeface="Times New Roman" pitchFamily="18" charset="0"/>
            </a:endParaRPr>
          </a:p>
          <a:p>
            <a:pPr>
              <a:buNone/>
            </a:pP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 care poate fi fatal. Cele mai frecvente </a:t>
            </a:r>
            <a:endParaRPr lang="en-US" sz="2200" dirty="0" smtClean="0">
              <a:latin typeface="Times New Roman" pitchFamily="18" charset="0"/>
              <a:cs typeface="Times New Roman" pitchFamily="18" charset="0"/>
            </a:endParaRPr>
          </a:p>
          <a:p>
            <a:pPr>
              <a:buNone/>
            </a:pP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victime ale tartrazinei sunt copiii care nu </a:t>
            </a:r>
            <a:endParaRPr lang="en-US" sz="2200" dirty="0" smtClean="0">
              <a:latin typeface="Times New Roman" pitchFamily="18" charset="0"/>
              <a:cs typeface="Times New Roman" pitchFamily="18" charset="0"/>
            </a:endParaRPr>
          </a:p>
          <a:p>
            <a:pPr>
              <a:buNone/>
            </a:pP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pot rezista bomboanelor galbene strălucitoare </a:t>
            </a:r>
            <a:endParaRPr lang="en-US" sz="2200" dirty="0" smtClean="0">
              <a:latin typeface="Times New Roman" pitchFamily="18" charset="0"/>
              <a:cs typeface="Times New Roman" pitchFamily="18" charset="0"/>
            </a:endParaRPr>
          </a:p>
          <a:p>
            <a:pPr>
              <a:buNone/>
            </a:pP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sau iaurturilor cu acest supliment alimentar </a:t>
            </a: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periculos.</a:t>
            </a: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De asemenea, se dovedește că </a:t>
            </a: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E102 este foarte </a:t>
            </a: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greu de excretat din corp și are capacitatea de a se acumula în țesuturi. Din acest motiv, doza de tartrazină în alimente este strict limitată, iar cantitatea sa în 1 kg de mâncare gata preparată nu poate depăși 100 mg. În același timp, s-a dovedit că dacă cantitatea de tartrazină din corpul uman depășește 7,5 mg la 1 kg greutate corporală, acest lucru poate duce la moarte.</a:t>
            </a:r>
          </a:p>
          <a:p>
            <a:pPr>
              <a:buNone/>
            </a:pPr>
            <a:endParaRPr lang="ru-RU" dirty="0"/>
          </a:p>
        </p:txBody>
      </p:sp>
      <p:pic>
        <p:nvPicPr>
          <p:cNvPr id="6146" name="Picture 2" descr="C:\Users\Dana\Desktop\images.jpg"/>
          <p:cNvPicPr>
            <a:picLocks noChangeAspect="1" noChangeArrowheads="1"/>
          </p:cNvPicPr>
          <p:nvPr/>
        </p:nvPicPr>
        <p:blipFill>
          <a:blip r:embed="rId2"/>
          <a:srcRect/>
          <a:stretch>
            <a:fillRect/>
          </a:stretch>
        </p:blipFill>
        <p:spPr bwMode="auto">
          <a:xfrm>
            <a:off x="5172075" y="2285992"/>
            <a:ext cx="3971925" cy="1152525"/>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642918"/>
            <a:ext cx="8229600" cy="1066800"/>
          </a:xfrm>
        </p:spPr>
        <p:txBody>
          <a:bodyPr/>
          <a:lstStyle/>
          <a:p>
            <a:r>
              <a:rPr lang="en-US" dirty="0" smtClean="0"/>
              <a:t>E250 (</a:t>
            </a:r>
            <a:r>
              <a:rPr lang="en-US" dirty="0" err="1" smtClean="0"/>
              <a:t>Nitrit</a:t>
            </a:r>
            <a:r>
              <a:rPr lang="en-US" dirty="0" smtClean="0"/>
              <a:t> de </a:t>
            </a:r>
            <a:r>
              <a:rPr lang="en-US" dirty="0" err="1" smtClean="0"/>
              <a:t>sodiu</a:t>
            </a:r>
            <a:r>
              <a:rPr lang="en-US" dirty="0" smtClean="0"/>
              <a:t>)</a:t>
            </a:r>
            <a:endParaRPr lang="ru-RU" dirty="0"/>
          </a:p>
        </p:txBody>
      </p:sp>
      <p:sp>
        <p:nvSpPr>
          <p:cNvPr id="3" name="Содержимое 2"/>
          <p:cNvSpPr>
            <a:spLocks noGrp="1"/>
          </p:cNvSpPr>
          <p:nvPr>
            <p:ph idx="1"/>
          </p:nvPr>
        </p:nvSpPr>
        <p:spPr>
          <a:xfrm>
            <a:off x="285720" y="1500174"/>
            <a:ext cx="8858280" cy="5074362"/>
          </a:xfrm>
        </p:spPr>
        <p:txBody>
          <a:bodyPr>
            <a:normAutofit lnSpcReduction="10000"/>
          </a:bodyPr>
          <a:lstStyle/>
          <a:p>
            <a:r>
              <a:rPr lang="vi-VN" dirty="0" smtClean="0"/>
              <a:t>Conservantul E250 este o substanță foarte toxică și pentru o persoană o cantitate unică din acesta care depășește 2 grame este fatală. Pentru a reduce toxicitatea nitritului de sodiu, acesta este amestecat cu sare comestibilă. Și chiar și în ciuda tuturor măsurilor de precauție atunci când utilizați acest supliment, acesta poate provoca daune grave sănătății umane. Faptul este că acidul azotat de sodiu în anumite circumstanțe poate reacționa cu aminele conținute în corpul uman și formează N-nitrozamine, care contribuie la apariția cancerului.</a:t>
            </a:r>
            <a:r>
              <a:rPr lang="en-US" dirty="0" smtClean="0"/>
              <a:t> </a:t>
            </a:r>
            <a:r>
              <a:rPr lang="vi-VN" dirty="0" smtClean="0"/>
              <a:t>Surse științifice americane indică faptul că utilizarea aditivului alimentar E250 în dozele recomandate nu dăunează sănătății umane.</a:t>
            </a:r>
            <a:r>
              <a:rPr lang="en-US" dirty="0" smtClean="0"/>
              <a:t> </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717304"/>
          </a:xfrm>
        </p:spPr>
        <p:txBody>
          <a:bodyPr/>
          <a:lstStyle/>
          <a:p>
            <a:r>
              <a:rPr lang="vi-VN" dirty="0" smtClean="0"/>
              <a:t>În condiții moderne, adăugarea acestuia la produsele din carne devine o necesitate. Nu este vorba doar de faptul că </a:t>
            </a:r>
            <a:r>
              <a:rPr lang="en-US" dirty="0" err="1" smtClean="0"/>
              <a:t>transforma</a:t>
            </a:r>
            <a:r>
              <a:rPr lang="en-US" dirty="0" smtClean="0"/>
              <a:t> </a:t>
            </a:r>
            <a:r>
              <a:rPr lang="vi-VN" dirty="0" smtClean="0"/>
              <a:t>carnea într-o culoare roșie mai atractivă, ci și de faptul că o protejează de oxidare și afectează negativ bacteriile dăunătoare. Datorită E250, carnea poate fi păstrată mult mai mult timp</a:t>
            </a:r>
            <a:r>
              <a:rPr lang="en-US" dirty="0" smtClean="0"/>
              <a:t>,</a:t>
            </a:r>
            <a:r>
              <a:rPr lang="en-US" dirty="0" err="1" smtClean="0"/>
              <a:t>dar</a:t>
            </a:r>
            <a:r>
              <a:rPr lang="en-US" dirty="0" smtClean="0"/>
              <a:t> </a:t>
            </a:r>
            <a:r>
              <a:rPr lang="en-US" dirty="0" err="1" smtClean="0"/>
              <a:t>trebuie</a:t>
            </a:r>
            <a:r>
              <a:rPr lang="en-US" dirty="0" smtClean="0"/>
              <a:t> </a:t>
            </a:r>
            <a:r>
              <a:rPr lang="en-US" dirty="0" err="1" smtClean="0"/>
              <a:t>sa</a:t>
            </a:r>
            <a:r>
              <a:rPr lang="en-US" dirty="0" smtClean="0"/>
              <a:t> </a:t>
            </a:r>
            <a:r>
              <a:rPr lang="en-US" dirty="0" err="1" smtClean="0"/>
              <a:t>stim</a:t>
            </a:r>
            <a:r>
              <a:rPr lang="en-US" dirty="0" smtClean="0"/>
              <a:t> ca </a:t>
            </a:r>
            <a:r>
              <a:rPr lang="en-US" dirty="0" err="1" smtClean="0"/>
              <a:t>prezinta</a:t>
            </a:r>
            <a:r>
              <a:rPr lang="en-US" dirty="0" smtClean="0"/>
              <a:t> </a:t>
            </a:r>
            <a:r>
              <a:rPr lang="en-US" dirty="0" err="1" smtClean="0"/>
              <a:t>si</a:t>
            </a:r>
            <a:r>
              <a:rPr lang="en-US" dirty="0" smtClean="0"/>
              <a:t> </a:t>
            </a:r>
            <a:r>
              <a:rPr lang="en-US" dirty="0" err="1" smtClean="0"/>
              <a:t>daune</a:t>
            </a:r>
            <a:r>
              <a:rPr lang="en-US" dirty="0" smtClean="0"/>
              <a:t> </a:t>
            </a:r>
            <a:r>
              <a:rPr lang="en-US" dirty="0" err="1" smtClean="0"/>
              <a:t>asupra</a:t>
            </a:r>
            <a:r>
              <a:rPr lang="en-US" dirty="0" smtClean="0"/>
              <a:t> </a:t>
            </a:r>
            <a:r>
              <a:rPr lang="en-US" dirty="0" err="1" smtClean="0"/>
              <a:t>sanatatii</a:t>
            </a:r>
            <a:r>
              <a:rPr lang="en-US" dirty="0" smtClean="0"/>
              <a:t>.</a:t>
            </a:r>
            <a:endParaRPr lang="vi-VN" dirty="0" smtClean="0"/>
          </a:p>
          <a:p>
            <a:pPr>
              <a:buNone/>
            </a:pPr>
            <a:r>
              <a:rPr lang="en-US" dirty="0" smtClean="0"/>
              <a:t>   </a:t>
            </a:r>
            <a:r>
              <a:rPr lang="vi-VN" dirty="0" smtClean="0"/>
              <a:t>Pe lângă industria alimentară, această substanță este utilizată și în alte domenii ale vieții umane. De exemplu, în medicină, este utilizat pentru tratarea otrăvirii cu cianură, precum și a unui vasodilatator și ca medicament pentru bolile tractului respirator.</a:t>
            </a:r>
          </a:p>
          <a:p>
            <a:pPr>
              <a:buNone/>
            </a:pP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t>Carnea</a:t>
            </a:r>
            <a:r>
              <a:rPr lang="en-US" dirty="0" smtClean="0"/>
              <a:t> </a:t>
            </a:r>
            <a:r>
              <a:rPr lang="en-US" dirty="0" err="1" smtClean="0"/>
              <a:t>prelucrata</a:t>
            </a:r>
            <a:r>
              <a:rPr lang="en-US" dirty="0" smtClean="0"/>
              <a:t> cu NaNO2</a:t>
            </a:r>
            <a:endParaRPr lang="ru-RU" dirty="0"/>
          </a:p>
        </p:txBody>
      </p:sp>
      <p:sp>
        <p:nvSpPr>
          <p:cNvPr id="3" name="Содержимое 2"/>
          <p:cNvSpPr>
            <a:spLocks noGrp="1"/>
          </p:cNvSpPr>
          <p:nvPr>
            <p:ph idx="1"/>
          </p:nvPr>
        </p:nvSpPr>
        <p:spPr/>
        <p:txBody>
          <a:bodyPr/>
          <a:lstStyle/>
          <a:p>
            <a:endParaRPr lang="ru-RU" dirty="0"/>
          </a:p>
        </p:txBody>
      </p:sp>
      <p:pic>
        <p:nvPicPr>
          <p:cNvPr id="7170" name="Picture 2" descr="C:\Users\Dana\Desktop\1533632143455-800px-sodium-acetate-2d-skeletal-S4.png"/>
          <p:cNvPicPr>
            <a:picLocks noChangeAspect="1" noChangeArrowheads="1"/>
          </p:cNvPicPr>
          <p:nvPr/>
        </p:nvPicPr>
        <p:blipFill>
          <a:blip r:embed="rId2"/>
          <a:srcRect/>
          <a:stretch>
            <a:fillRect/>
          </a:stretch>
        </p:blipFill>
        <p:spPr bwMode="auto">
          <a:xfrm>
            <a:off x="0" y="4210247"/>
            <a:ext cx="4403748" cy="2647753"/>
          </a:xfrm>
          <a:prstGeom prst="rect">
            <a:avLst/>
          </a:prstGeom>
          <a:noFill/>
        </p:spPr>
      </p:pic>
      <p:pic>
        <p:nvPicPr>
          <p:cNvPr id="7171" name="Picture 3" descr="C:\Users\Dana\Desktop\Sodium-Nitrite-Dangers-You-Cant-Afford-to-Ignore.jpg"/>
          <p:cNvPicPr>
            <a:picLocks noChangeAspect="1" noChangeArrowheads="1"/>
          </p:cNvPicPr>
          <p:nvPr/>
        </p:nvPicPr>
        <p:blipFill>
          <a:blip r:embed="rId3"/>
          <a:srcRect/>
          <a:stretch>
            <a:fillRect/>
          </a:stretch>
        </p:blipFill>
        <p:spPr bwMode="auto">
          <a:xfrm>
            <a:off x="2571736" y="2786058"/>
            <a:ext cx="6191250" cy="2828925"/>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err="1" smtClean="0"/>
              <a:t>Bibliografie</a:t>
            </a:r>
            <a:r>
              <a:rPr lang="en-US" dirty="0" smtClean="0"/>
              <a:t/>
            </a:r>
            <a:br>
              <a:rPr lang="en-US" dirty="0" smtClean="0"/>
            </a:br>
            <a:endParaRPr lang="ru-RU" dirty="0"/>
          </a:p>
        </p:txBody>
      </p:sp>
      <p:sp>
        <p:nvSpPr>
          <p:cNvPr id="3" name="Содержимое 2"/>
          <p:cNvSpPr>
            <a:spLocks noGrp="1"/>
          </p:cNvSpPr>
          <p:nvPr>
            <p:ph idx="1"/>
          </p:nvPr>
        </p:nvSpPr>
        <p:spPr/>
        <p:txBody>
          <a:bodyPr/>
          <a:lstStyle/>
          <a:p>
            <a:pPr marL="624078" indent="-514350">
              <a:buFont typeface="+mj-lt"/>
              <a:buAutoNum type="arabicPeriod"/>
            </a:pPr>
            <a:r>
              <a:rPr lang="ro-RO" dirty="0" smtClean="0">
                <a:hlinkClick r:id="rId2"/>
              </a:rPr>
              <a:t>https://obliznis.ru/ro/nitrit-natriya-v-produktah-pishchevaya-dobavka-e250-vliyanie-na-organizm.html</a:t>
            </a:r>
            <a:endParaRPr lang="en-US" dirty="0" smtClean="0"/>
          </a:p>
          <a:p>
            <a:pPr marL="624078" indent="-514350">
              <a:buFont typeface="+mj-lt"/>
              <a:buAutoNum type="arabicPeriod"/>
            </a:pPr>
            <a:r>
              <a:rPr lang="ro-RO" dirty="0" smtClean="0">
                <a:hlinkClick r:id="rId3"/>
              </a:rPr>
              <a:t>https://rum.activehealthrt.com/e-102-pishhevaja-dobavka-vlijanie-na-organizm.php</a:t>
            </a:r>
            <a:endParaRPr lang="en-US" dirty="0" smtClean="0"/>
          </a:p>
          <a:p>
            <a:pPr marL="624078" indent="-514350">
              <a:buFont typeface="+mj-lt"/>
              <a:buAutoNum type="arabicPeriod"/>
            </a:pPr>
            <a:r>
              <a:rPr lang="ro-RO" dirty="0" smtClean="0">
                <a:hlinkClick r:id="rId4"/>
              </a:rPr>
              <a:t>https://ro.wikipedia.org/wiki/Eritrozin%C4%83</a:t>
            </a:r>
            <a:endParaRPr lang="en-US" dirty="0" smtClean="0"/>
          </a:p>
          <a:p>
            <a:pPr marL="624078" indent="-514350">
              <a:buFont typeface="+mj-lt"/>
              <a:buAutoNum type="arabicPeriod"/>
            </a:pPr>
            <a:r>
              <a:rPr lang="ro-RO" dirty="0" smtClean="0">
                <a:hlinkClick r:id="rId5"/>
              </a:rPr>
              <a:t>http://cesamancam.ro/e122_azorubina.html</a:t>
            </a:r>
            <a:endParaRPr lang="en-US" dirty="0" smtClean="0"/>
          </a:p>
          <a:p>
            <a:pPr marL="624078" indent="-514350">
              <a:buFont typeface="+mj-lt"/>
              <a:buAutoNum type="arabicPeriod"/>
            </a:pPr>
            <a:r>
              <a:rPr lang="ro-RO" dirty="0" smtClean="0">
                <a:hlinkClick r:id="rId6"/>
              </a:rPr>
              <a:t>http://cesamancam.ro/e-110_galben_fcf.html</a:t>
            </a:r>
            <a:endParaRPr lang="en-US" dirty="0" smtClean="0"/>
          </a:p>
          <a:p>
            <a:pPr marL="624078" indent="-514350">
              <a:buNone/>
            </a:pP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a:buNone/>
            </a:pPr>
            <a:r>
              <a:rPr lang="en-US" sz="3600" dirty="0" smtClean="0">
                <a:latin typeface="Times New Roman" pitchFamily="18" charset="0"/>
                <a:cs typeface="Times New Roman" pitchFamily="18" charset="0"/>
              </a:rPr>
              <a:t>   </a:t>
            </a:r>
            <a:r>
              <a:rPr lang="ro-RO" sz="3600" dirty="0" smtClean="0">
                <a:latin typeface="Times New Roman" pitchFamily="18" charset="0"/>
                <a:cs typeface="Times New Roman" pitchFamily="18" charset="0"/>
              </a:rPr>
              <a:t>Majoritatea colorantilor folositi in vopsirea textilelor sunt cei care se dizolva in apa sicare pot vopsi in mod direct fibrele in baie neutra ori slab alcalina. In cazul lanii si almatasei artificiale se utilizeaza coloranti acizi, caci dau culori mai rezistente.</a:t>
            </a:r>
            <a:r>
              <a:rPr lang="en-US" sz="3600" dirty="0" smtClean="0">
                <a:latin typeface="Times New Roman" pitchFamily="18" charset="0"/>
                <a:cs typeface="Times New Roman" pitchFamily="18" charset="0"/>
              </a:rPr>
              <a:t> </a:t>
            </a:r>
            <a:endParaRPr lang="ru-RU"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rot="10800000" flipV="1">
            <a:off x="457200" y="571500"/>
            <a:ext cx="8258204" cy="6286500"/>
          </a:xfrm>
        </p:spPr>
        <p:txBody>
          <a:bodyPr>
            <a:normAutofit fontScale="90000" lnSpcReduction="20000"/>
          </a:bodyPr>
          <a:lstStyle/>
          <a:p>
            <a:r>
              <a:rPr lang="vi-VN" b="1" dirty="0" smtClean="0">
                <a:latin typeface="Times New Roman" pitchFamily="18" charset="0"/>
                <a:cs typeface="Times New Roman" pitchFamily="18" charset="0"/>
              </a:rPr>
              <a:t>Eritrozina</a:t>
            </a:r>
            <a:r>
              <a:rPr lang="vi-VN" dirty="0" smtClean="0">
                <a:latin typeface="Times New Roman" pitchFamily="18" charset="0"/>
                <a:cs typeface="Times New Roman" pitchFamily="18" charset="0"/>
              </a:rPr>
              <a:t>, cunoscută și sub denumirile de </a:t>
            </a:r>
            <a:r>
              <a:rPr lang="vi-VN" b="1" dirty="0" smtClean="0">
                <a:latin typeface="Times New Roman" pitchFamily="18" charset="0"/>
                <a:cs typeface="Times New Roman" pitchFamily="18" charset="0"/>
                <a:hlinkClick r:id="rId3" tooltip="Număr E"/>
              </a:rPr>
              <a:t>E127</a:t>
            </a:r>
            <a:r>
              <a:rPr lang="vi-VN" dirty="0" smtClean="0">
                <a:latin typeface="Times New Roman" pitchFamily="18" charset="0"/>
                <a:cs typeface="Times New Roman" pitchFamily="18" charset="0"/>
              </a:rPr>
              <a:t>, este un colo</a:t>
            </a:r>
            <a:r>
              <a:rPr lang="en-US" dirty="0" smtClean="0">
                <a:latin typeface="Times New Roman" pitchFamily="18" charset="0"/>
                <a:cs typeface="Times New Roman" pitchFamily="18" charset="0"/>
              </a:rPr>
              <a:t>rant </a:t>
            </a:r>
            <a:r>
              <a:rPr lang="vi-VN" dirty="0" smtClean="0">
                <a:latin typeface="Times New Roman" pitchFamily="18" charset="0"/>
                <a:cs typeface="Times New Roman" pitchFamily="18" charset="0"/>
              </a:rPr>
              <a:t>alimentar de culoare roșie-roz, ce conține iod</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 folosit în special pentru compoturi și alte alimente. Este întâlnit în băuturi alcoolice, înghețată, prăjituri, bomboane, sucuri răcoritoare și mai rar în filmul medicamentelor</a:t>
            </a:r>
            <a:r>
              <a:rPr lang="en-US" dirty="0" smtClean="0">
                <a:latin typeface="Times New Roman" pitchFamily="18" charset="0"/>
                <a:cs typeface="Times New Roman" pitchFamily="18" charset="0"/>
              </a:rPr>
              <a:t>.</a:t>
            </a:r>
            <a:r>
              <a:rPr lang="vi-VN" dirty="0" smtClean="0">
                <a:latin typeface="Times New Roman" pitchFamily="18" charset="0"/>
                <a:cs typeface="Times New Roman" pitchFamily="18" charset="0"/>
              </a:rPr>
              <a:t> Din punct de vedere chimic este sarea disodică a 2,4,5,7-tetraiodofluoresceinei. </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Doza zilnică admisă este </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0,1 mg/kg corp.</a:t>
            </a:r>
            <a:r>
              <a:rPr lang="it-IT" dirty="0" smtClean="0">
                <a:latin typeface="Times New Roman" pitchFamily="18" charset="0"/>
                <a:cs typeface="Times New Roman" pitchFamily="18" charset="0"/>
              </a:rPr>
              <a:t> Un studiu </a:t>
            </a:r>
          </a:p>
          <a:p>
            <a:pPr>
              <a:buNone/>
            </a:pPr>
            <a:r>
              <a:rPr lang="it-IT" dirty="0" smtClean="0">
                <a:latin typeface="Times New Roman" pitchFamily="18" charset="0"/>
                <a:cs typeface="Times New Roman" pitchFamily="18" charset="0"/>
              </a:rPr>
              <a:t>facut in 1990 a aratat ca</a:t>
            </a:r>
          </a:p>
          <a:p>
            <a:pPr>
              <a:buNone/>
            </a:pPr>
            <a:r>
              <a:rPr lang="it-IT" dirty="0" smtClean="0">
                <a:latin typeface="Times New Roman" pitchFamily="18" charset="0"/>
                <a:cs typeface="Times New Roman" pitchFamily="18" charset="0"/>
              </a:rPr>
              <a:t> aceasta substanta poate</a:t>
            </a:r>
          </a:p>
          <a:p>
            <a:pPr>
              <a:buNone/>
            </a:pPr>
            <a:r>
              <a:rPr lang="it-IT" dirty="0" smtClean="0">
                <a:latin typeface="Times New Roman" pitchFamily="18" charset="0"/>
                <a:cs typeface="Times New Roman" pitchFamily="18" charset="0"/>
              </a:rPr>
              <a:t> provoca cancer de tiroida la</a:t>
            </a:r>
          </a:p>
          <a:p>
            <a:pPr>
              <a:buNone/>
            </a:pPr>
            <a:r>
              <a:rPr lang="it-IT" dirty="0" smtClean="0">
                <a:latin typeface="Times New Roman" pitchFamily="18" charset="0"/>
                <a:cs typeface="Times New Roman" pitchFamily="18" charset="0"/>
              </a:rPr>
              <a:t> sobolani, boala posibila si in</a:t>
            </a:r>
          </a:p>
          <a:p>
            <a:pPr>
              <a:buNone/>
            </a:pPr>
            <a:r>
              <a:rPr lang="it-IT" dirty="0" smtClean="0">
                <a:latin typeface="Times New Roman" pitchFamily="18" charset="0"/>
                <a:cs typeface="Times New Roman" pitchFamily="18" charset="0"/>
              </a:rPr>
              <a:t> cazul omului. Din 1990 </a:t>
            </a:r>
          </a:p>
          <a:p>
            <a:pPr>
              <a:buNone/>
            </a:pPr>
            <a:r>
              <a:rPr lang="it-IT" dirty="0" smtClean="0">
                <a:latin typeface="Times New Roman" pitchFamily="18" charset="0"/>
                <a:cs typeface="Times New Roman" pitchFamily="18" charset="0"/>
              </a:rPr>
              <a:t>colorantul a fost interzis in</a:t>
            </a:r>
          </a:p>
          <a:p>
            <a:pPr>
              <a:buNone/>
            </a:pPr>
            <a:r>
              <a:rPr lang="it-IT" dirty="0" smtClean="0">
                <a:latin typeface="Times New Roman" pitchFamily="18" charset="0"/>
                <a:cs typeface="Times New Roman" pitchFamily="18" charset="0"/>
              </a:rPr>
              <a:t> Statele Unite si Norvegia.</a:t>
            </a:r>
            <a:r>
              <a:rPr lang="vi-VN" dirty="0" smtClean="0">
                <a:latin typeface="Times New Roman" pitchFamily="18" charset="0"/>
                <a:cs typeface="Times New Roman" pitchFamily="18" charset="0"/>
              </a:rPr>
              <a:t> În industria </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nealimentară, E-127 este utilizat pentru vopsirea țesăturilor, </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lacurilor, medicamentelor, cosmeticelor igienice și decorative.</a:t>
            </a:r>
            <a:endParaRPr lang="ru-RU" dirty="0">
              <a:latin typeface="Times New Roman" pitchFamily="18" charset="0"/>
              <a:cs typeface="Times New Roman" pitchFamily="18" charset="0"/>
            </a:endParaRPr>
          </a:p>
        </p:txBody>
      </p:sp>
      <p:pic>
        <p:nvPicPr>
          <p:cNvPr id="2050" name="Picture 2" descr="C:\Users\Dana\Desktop\800px-Erythrosine.svg.png"/>
          <p:cNvPicPr>
            <a:picLocks noChangeAspect="1" noChangeArrowheads="1"/>
          </p:cNvPicPr>
          <p:nvPr/>
        </p:nvPicPr>
        <p:blipFill>
          <a:blip r:embed="rId4"/>
          <a:srcRect/>
          <a:stretch>
            <a:fillRect/>
          </a:stretch>
        </p:blipFill>
        <p:spPr bwMode="auto">
          <a:xfrm>
            <a:off x="4643439" y="2643182"/>
            <a:ext cx="3939426" cy="2896274"/>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0" y="428624"/>
            <a:ext cx="9144000" cy="6072210"/>
          </a:xfrm>
        </p:spPr>
        <p:txBody>
          <a:bodyPr>
            <a:normAutofit fontScale="85000" lnSpcReduction="20000"/>
          </a:bodyPr>
          <a:lstStyle/>
          <a:p>
            <a:pPr>
              <a:buNone/>
            </a:pPr>
            <a:r>
              <a:rPr lang="en-US" dirty="0" smtClean="0">
                <a:latin typeface="Times New Roman" pitchFamily="18" charset="0"/>
                <a:cs typeface="Times New Roman" pitchFamily="18" charset="0"/>
              </a:rPr>
              <a:t>   </a:t>
            </a:r>
            <a:r>
              <a:rPr lang="vi-VN" b="1" dirty="0" smtClean="0">
                <a:solidFill>
                  <a:schemeClr val="bg2">
                    <a:lumMod val="75000"/>
                  </a:schemeClr>
                </a:solidFill>
                <a:latin typeface="Times New Roman" pitchFamily="18" charset="0"/>
                <a:cs typeface="Times New Roman" pitchFamily="18" charset="0"/>
              </a:rPr>
              <a:t>Galben FCF</a:t>
            </a:r>
            <a:r>
              <a:rPr lang="vi-VN"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E 110</a:t>
            </a:r>
            <a:r>
              <a:rPr lang="en-US" dirty="0" smtClean="0">
                <a:latin typeface="Times New Roman" pitchFamily="18" charset="0"/>
                <a:cs typeface="Times New Roman" pitchFamily="18" charset="0"/>
              </a:rPr>
              <a:t>)</a:t>
            </a:r>
            <a:r>
              <a:rPr lang="vi-VN" dirty="0" smtClean="0">
                <a:latin typeface="Times New Roman" pitchFamily="18" charset="0"/>
                <a:cs typeface="Times New Roman" pitchFamily="18" charset="0"/>
              </a:rPr>
              <a:t> este un colorant galben sintetic, fabricat din petrol. Acesta se mai numește și  galben amurg FCF, galben orange S, sunset yellow .</a:t>
            </a:r>
          </a:p>
          <a:p>
            <a:pPr>
              <a:buNone/>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Acest colorant este folosit de obicei împreună cu E 123, amarant, pentru a produce culoarea maro în ciocolată și caramel.</a:t>
            </a:r>
            <a:r>
              <a:rPr lang="vi-VN" dirty="0" smtClean="0"/>
              <a:t> Ca și ceilalți coloranți, galben FCF poate produce alergii la persoanele sensibile la aspirină și poate agrava astmul. Poate produce vărsături, diaree, urticarie, gastrite, umflarea pielii și migrene.</a:t>
            </a:r>
          </a:p>
          <a:p>
            <a:pPr>
              <a:buNone/>
            </a:pPr>
            <a:r>
              <a:rPr lang="en-US" dirty="0" smtClean="0"/>
              <a:t>   </a:t>
            </a:r>
            <a:r>
              <a:rPr lang="vi-VN" dirty="0" smtClean="0"/>
              <a:t>Colorantul este suspectat și de </a:t>
            </a:r>
            <a:endParaRPr lang="en-US" dirty="0" smtClean="0"/>
          </a:p>
          <a:p>
            <a:pPr>
              <a:buNone/>
            </a:pPr>
            <a:r>
              <a:rPr lang="en-US" dirty="0" smtClean="0"/>
              <a:t>   </a:t>
            </a:r>
            <a:r>
              <a:rPr lang="vi-VN" dirty="0" smtClean="0"/>
              <a:t>producerea sindromului de </a:t>
            </a:r>
            <a:endParaRPr lang="en-US" dirty="0" smtClean="0"/>
          </a:p>
          <a:p>
            <a:pPr>
              <a:buNone/>
            </a:pPr>
            <a:r>
              <a:rPr lang="en-US" dirty="0" smtClean="0"/>
              <a:t>   </a:t>
            </a:r>
            <a:r>
              <a:rPr lang="vi-VN" dirty="0" smtClean="0"/>
              <a:t>hiperactivitate la copii.</a:t>
            </a:r>
          </a:p>
          <a:p>
            <a:pPr>
              <a:buNone/>
            </a:pPr>
            <a:r>
              <a:rPr lang="en-US" dirty="0" smtClean="0"/>
              <a:t>  </a:t>
            </a:r>
            <a:r>
              <a:rPr lang="vi-VN" dirty="0" smtClean="0"/>
              <a:t>Acest colorant conține </a:t>
            </a:r>
            <a:r>
              <a:rPr lang="vi-VN" dirty="0" smtClean="0">
                <a:hlinkClick r:id="rId2"/>
              </a:rPr>
              <a:t>pl</a:t>
            </a:r>
            <a:r>
              <a:rPr lang="en-US" dirty="0" smtClean="0">
                <a:hlinkClick r:id="rId2"/>
              </a:rPr>
              <a:t>u</a:t>
            </a:r>
            <a:r>
              <a:rPr lang="vi-VN" dirty="0" smtClean="0">
                <a:hlinkClick r:id="rId2"/>
              </a:rPr>
              <a:t>mb</a:t>
            </a:r>
            <a:r>
              <a:rPr lang="vi-VN" dirty="0" smtClean="0"/>
              <a:t> și</a:t>
            </a:r>
            <a:endParaRPr lang="en-US" dirty="0" smtClean="0"/>
          </a:p>
          <a:p>
            <a:pPr>
              <a:buNone/>
            </a:pPr>
            <a:r>
              <a:rPr lang="vi-VN" dirty="0" smtClean="0"/>
              <a:t> </a:t>
            </a:r>
            <a:r>
              <a:rPr lang="en-US" dirty="0" smtClean="0"/>
              <a:t> </a:t>
            </a:r>
            <a:r>
              <a:rPr lang="vi-VN" dirty="0" smtClean="0">
                <a:hlinkClick r:id="rId3"/>
              </a:rPr>
              <a:t>aluminiu</a:t>
            </a:r>
            <a:r>
              <a:rPr lang="vi-VN" dirty="0" smtClean="0"/>
              <a:t> și astfel mărește doza </a:t>
            </a:r>
            <a:endParaRPr lang="en-US" dirty="0" smtClean="0"/>
          </a:p>
          <a:p>
            <a:pPr>
              <a:buNone/>
            </a:pPr>
            <a:r>
              <a:rPr lang="en-US" dirty="0" smtClean="0"/>
              <a:t>  </a:t>
            </a:r>
            <a:r>
              <a:rPr lang="vi-VN" dirty="0" smtClean="0"/>
              <a:t>zilnică ingerată.</a:t>
            </a:r>
          </a:p>
          <a:p>
            <a:pPr>
              <a:buNone/>
            </a:pPr>
            <a:r>
              <a:rPr lang="en-US" dirty="0" smtClean="0"/>
              <a:t>    </a:t>
            </a:r>
            <a:r>
              <a:rPr lang="vi-VN" dirty="0" smtClean="0"/>
              <a:t>În Europa galben FCF este interzis în </a:t>
            </a:r>
            <a:endParaRPr lang="en-US" dirty="0" smtClean="0"/>
          </a:p>
          <a:p>
            <a:pPr>
              <a:buNone/>
            </a:pPr>
            <a:r>
              <a:rPr lang="en-US" dirty="0" smtClean="0"/>
              <a:t>   </a:t>
            </a:r>
            <a:r>
              <a:rPr lang="vi-VN" dirty="0" smtClean="0"/>
              <a:t>Norvegia și Finlanda.</a:t>
            </a:r>
          </a:p>
          <a:p>
            <a:pPr>
              <a:buNone/>
            </a:pPr>
            <a:r>
              <a:rPr lang="en-US" dirty="0" smtClean="0"/>
              <a:t>   </a:t>
            </a:r>
            <a:r>
              <a:rPr lang="vi-VN" dirty="0" smtClean="0"/>
              <a:t>În 2009 doza maximă admisă a fost scăzută de la 2.5 mg/kgc la 1 mg/kgc, iar în 2011 a fost scăzută cantitatea maximă de colorant ce poate fi folosită în băuturi de la 50 mg/L la 20 mg/L.</a:t>
            </a:r>
          </a:p>
          <a:p>
            <a:pPr>
              <a:buNone/>
            </a:pPr>
            <a:endParaRPr lang="vi-VN" dirty="0" smtClean="0">
              <a:latin typeface="Times New Roman" pitchFamily="18" charset="0"/>
              <a:cs typeface="Times New Roman" pitchFamily="18" charset="0"/>
            </a:endParaRPr>
          </a:p>
          <a:p>
            <a:pPr>
              <a:buNone/>
            </a:pPr>
            <a:endParaRPr lang="ru-RU" dirty="0"/>
          </a:p>
        </p:txBody>
      </p:sp>
      <p:pic>
        <p:nvPicPr>
          <p:cNvPr id="3074" name="Picture 2" descr="C:\Users\Dana\Desktop\galben_FCF_E-110-300x126.png"/>
          <p:cNvPicPr>
            <a:picLocks noChangeAspect="1" noChangeArrowheads="1"/>
          </p:cNvPicPr>
          <p:nvPr/>
        </p:nvPicPr>
        <p:blipFill>
          <a:blip r:embed="rId4"/>
          <a:srcRect/>
          <a:stretch>
            <a:fillRect/>
          </a:stretch>
        </p:blipFill>
        <p:spPr bwMode="auto">
          <a:xfrm>
            <a:off x="4429124" y="2928934"/>
            <a:ext cx="4259810" cy="207170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356"/>
            <a:ext cx="8229600" cy="1071570"/>
          </a:xfrm>
        </p:spPr>
        <p:txBody>
          <a:bodyPr>
            <a:normAutofit/>
          </a:bodyPr>
          <a:lstStyle/>
          <a:p>
            <a:r>
              <a:rPr lang="en-US" sz="6000" b="1" i="1" dirty="0" smtClean="0">
                <a:solidFill>
                  <a:schemeClr val="bg2">
                    <a:lumMod val="75000"/>
                  </a:schemeClr>
                </a:solidFill>
              </a:rPr>
              <a:t>E110</a:t>
            </a:r>
            <a:endParaRPr lang="ru-RU" sz="6000" b="1" i="1" dirty="0">
              <a:solidFill>
                <a:schemeClr val="bg2">
                  <a:lumMod val="75000"/>
                </a:schemeClr>
              </a:solidFill>
            </a:endParaRPr>
          </a:p>
        </p:txBody>
      </p:sp>
      <p:sp>
        <p:nvSpPr>
          <p:cNvPr id="3" name="Содержимое 2"/>
          <p:cNvSpPr>
            <a:spLocks noGrp="1"/>
          </p:cNvSpPr>
          <p:nvPr>
            <p:ph idx="1"/>
          </p:nvPr>
        </p:nvSpPr>
        <p:spPr>
          <a:xfrm>
            <a:off x="428596" y="1928802"/>
            <a:ext cx="8229600" cy="4325112"/>
          </a:xfrm>
        </p:spPr>
        <p:txBody>
          <a:bodyPr>
            <a:normAutofit/>
          </a:bodyPr>
          <a:lstStyle/>
          <a:p>
            <a:r>
              <a:rPr lang="vi-VN" dirty="0" smtClean="0"/>
              <a:t>Galben FCF este foarte des întâlnit în alimentele fermentate ce sunt supuse unor tratamente termice.</a:t>
            </a:r>
          </a:p>
          <a:p>
            <a:pPr>
              <a:buNone/>
            </a:pPr>
            <a:r>
              <a:rPr lang="en-US" dirty="0" smtClean="0"/>
              <a:t>    </a:t>
            </a:r>
            <a:r>
              <a:rPr lang="vi-VN" dirty="0" smtClean="0"/>
              <a:t>E110 se găsește în urmatoarele alimente: băuturi răcoritoare de portocale, gem de caise și piersici, marțipan, marmeladă de citrice, supe instant, margarină, creme pentru prăjituri și torturi, băuturi energizante, pesmet, supe instant cu tăieței, înghețată și în multe alte alimente ce sunt galbene, roșii sau portocalii.</a:t>
            </a:r>
          </a:p>
          <a:p>
            <a:pPr>
              <a:buNone/>
            </a:pP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1026" name="Picture 2" descr="C:\Users\Dana\Desktop\aditivi.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71480"/>
            <a:ext cx="8229600" cy="642942"/>
          </a:xfrm>
        </p:spPr>
        <p:txBody>
          <a:bodyPr>
            <a:normAutofit fontScale="90000"/>
          </a:bodyPr>
          <a:lstStyle/>
          <a:p>
            <a:r>
              <a:rPr lang="ro-RO" b="1" i="1" dirty="0" smtClean="0">
                <a:solidFill>
                  <a:srgbClr val="C00000"/>
                </a:solidFill>
              </a:rPr>
              <a:t>Azorubina – E122</a:t>
            </a:r>
            <a:r>
              <a:rPr lang="ro-RO" b="1" dirty="0" smtClean="0"/>
              <a:t/>
            </a:r>
            <a:br>
              <a:rPr lang="ro-RO" b="1" dirty="0" smtClean="0"/>
            </a:br>
            <a:endParaRPr lang="ru-RU" dirty="0"/>
          </a:p>
        </p:txBody>
      </p:sp>
      <p:sp>
        <p:nvSpPr>
          <p:cNvPr id="3" name="Содержимое 2"/>
          <p:cNvSpPr>
            <a:spLocks noGrp="1"/>
          </p:cNvSpPr>
          <p:nvPr>
            <p:ph idx="1"/>
          </p:nvPr>
        </p:nvSpPr>
        <p:spPr>
          <a:xfrm>
            <a:off x="0" y="1000108"/>
            <a:ext cx="9144000" cy="5857892"/>
          </a:xfrm>
        </p:spPr>
        <p:txBody>
          <a:bodyPr>
            <a:normAutofit fontScale="70000" lnSpcReduction="20000"/>
          </a:bodyPr>
          <a:lstStyle/>
          <a:p>
            <a:endParaRPr lang="en-US" sz="3300" dirty="0" smtClean="0">
              <a:latin typeface="Times New Roman" pitchFamily="18" charset="0"/>
              <a:cs typeface="Times New Roman" pitchFamily="18" charset="0"/>
            </a:endParaRPr>
          </a:p>
          <a:p>
            <a:r>
              <a:rPr lang="vi-VN" sz="3300" dirty="0" smtClean="0">
                <a:latin typeface="Times New Roman" pitchFamily="18" charset="0"/>
                <a:cs typeface="Times New Roman" pitchFamily="18" charset="0"/>
              </a:rPr>
              <a:t>Azorubina este un colorant alimentar ce dă culoarea roșie a alimentelor. Aceasta mai poate fi gasită pe ambalajele alimentelor și sub denumirea de carmoizină, azorubină S, roșu alimentar 3 și E122.</a:t>
            </a:r>
            <a:r>
              <a:rPr lang="en-US" sz="3300" dirty="0" smtClean="0">
                <a:latin typeface="Times New Roman" pitchFamily="18" charset="0"/>
                <a:cs typeface="Times New Roman" pitchFamily="18" charset="0"/>
              </a:rPr>
              <a:t> </a:t>
            </a:r>
            <a:r>
              <a:rPr lang="vi-VN" sz="3300" dirty="0" smtClean="0">
                <a:latin typeface="Times New Roman" pitchFamily="18" charset="0"/>
                <a:cs typeface="Times New Roman" pitchFamily="18" charset="0"/>
              </a:rPr>
              <a:t>Ca și ceilalți coloranți alimentari obținuți prin sinteză din produse petroliere, și azorubina produce </a:t>
            </a:r>
            <a:r>
              <a:rPr lang="vi-VN" sz="3300" dirty="0" smtClean="0">
                <a:latin typeface="Times New Roman" pitchFamily="18" charset="0"/>
                <a:cs typeface="Times New Roman" pitchFamily="18" charset="0"/>
                <a:hlinkClick r:id="rId2"/>
              </a:rPr>
              <a:t>reacții alergi</a:t>
            </a:r>
            <a:r>
              <a:rPr lang="en-US" sz="3300" dirty="0" smtClean="0">
                <a:latin typeface="Times New Roman" pitchFamily="18" charset="0"/>
                <a:cs typeface="Times New Roman" pitchFamily="18" charset="0"/>
                <a:hlinkClick r:id="rId2"/>
              </a:rPr>
              <a:t>c</a:t>
            </a:r>
            <a:r>
              <a:rPr lang="vi-VN" sz="3300" dirty="0" smtClean="0">
                <a:latin typeface="Times New Roman" pitchFamily="18" charset="0"/>
                <a:cs typeface="Times New Roman" pitchFamily="18" charset="0"/>
                <a:hlinkClick r:id="rId2"/>
              </a:rPr>
              <a:t>e</a:t>
            </a:r>
            <a:r>
              <a:rPr lang="vi-VN" sz="3300" dirty="0" smtClean="0">
                <a:latin typeface="Times New Roman" pitchFamily="18" charset="0"/>
                <a:cs typeface="Times New Roman" pitchFamily="18" charset="0"/>
              </a:rPr>
              <a:t> persoanelor ce sunt sensibile la aspirină și agravează astmul.</a:t>
            </a:r>
          </a:p>
          <a:p>
            <a:pPr>
              <a:buNone/>
            </a:pPr>
            <a:r>
              <a:rPr lang="en-US" sz="3300" dirty="0" smtClean="0">
                <a:latin typeface="Times New Roman" pitchFamily="18" charset="0"/>
                <a:cs typeface="Times New Roman" pitchFamily="18" charset="0"/>
              </a:rPr>
              <a:t>   </a:t>
            </a:r>
            <a:r>
              <a:rPr lang="vi-VN" sz="3300" dirty="0" smtClean="0">
                <a:latin typeface="Times New Roman" pitchFamily="18" charset="0"/>
                <a:cs typeface="Times New Roman" pitchFamily="18" charset="0"/>
              </a:rPr>
              <a:t>Alte reacții adverse sunt: erupții cutanate, edem, cancer al vezicii urinare.</a:t>
            </a:r>
          </a:p>
          <a:p>
            <a:pPr>
              <a:buNone/>
            </a:pPr>
            <a:r>
              <a:rPr lang="en-US" sz="3300" dirty="0" smtClean="0">
                <a:latin typeface="Times New Roman" pitchFamily="18" charset="0"/>
                <a:cs typeface="Times New Roman" pitchFamily="18" charset="0"/>
              </a:rPr>
              <a:t>   </a:t>
            </a:r>
            <a:r>
              <a:rPr lang="vi-VN" sz="3300" dirty="0" smtClean="0">
                <a:latin typeface="Times New Roman" pitchFamily="18" charset="0"/>
                <a:cs typeface="Times New Roman" pitchFamily="18" charset="0"/>
              </a:rPr>
              <a:t>Alimentele ce conțin azorubină nu sunt </a:t>
            </a:r>
            <a:endParaRPr lang="en-US" sz="3300" dirty="0" smtClean="0">
              <a:latin typeface="Times New Roman" pitchFamily="18" charset="0"/>
              <a:cs typeface="Times New Roman" pitchFamily="18" charset="0"/>
            </a:endParaRPr>
          </a:p>
          <a:p>
            <a:pPr>
              <a:buNone/>
            </a:pPr>
            <a:r>
              <a:rPr lang="vi-VN" sz="3300" dirty="0" smtClean="0">
                <a:latin typeface="Times New Roman" pitchFamily="18" charset="0"/>
                <a:cs typeface="Times New Roman" pitchFamily="18" charset="0"/>
              </a:rPr>
              <a:t>recomandate copiilor pentru că această </a:t>
            </a:r>
            <a:endParaRPr lang="en-US" sz="3300" dirty="0" smtClean="0">
              <a:latin typeface="Times New Roman" pitchFamily="18" charset="0"/>
              <a:cs typeface="Times New Roman" pitchFamily="18" charset="0"/>
            </a:endParaRPr>
          </a:p>
          <a:p>
            <a:pPr>
              <a:buNone/>
            </a:pPr>
            <a:r>
              <a:rPr lang="vi-VN" sz="3300" dirty="0" smtClean="0">
                <a:latin typeface="Times New Roman" pitchFamily="18" charset="0"/>
                <a:cs typeface="Times New Roman" pitchFamily="18" charset="0"/>
              </a:rPr>
              <a:t>substanță produce sindromul hiperactivității </a:t>
            </a:r>
            <a:endParaRPr lang="en-US" sz="3300" dirty="0" smtClean="0">
              <a:latin typeface="Times New Roman" pitchFamily="18" charset="0"/>
              <a:cs typeface="Times New Roman" pitchFamily="18" charset="0"/>
            </a:endParaRPr>
          </a:p>
          <a:p>
            <a:pPr>
              <a:buNone/>
            </a:pPr>
            <a:r>
              <a:rPr lang="vi-VN" sz="3300" dirty="0" smtClean="0">
                <a:latin typeface="Times New Roman" pitchFamily="18" charset="0"/>
                <a:cs typeface="Times New Roman" pitchFamily="18" charset="0"/>
              </a:rPr>
              <a:t>și lipsei de concentrare. E 122 este folosit în mod</a:t>
            </a:r>
            <a:endParaRPr lang="en-US" sz="3300" dirty="0" smtClean="0">
              <a:latin typeface="Times New Roman" pitchFamily="18" charset="0"/>
              <a:cs typeface="Times New Roman" pitchFamily="18" charset="0"/>
            </a:endParaRPr>
          </a:p>
          <a:p>
            <a:pPr>
              <a:buNone/>
            </a:pPr>
            <a:r>
              <a:rPr lang="vi-VN" sz="3300" dirty="0" smtClean="0">
                <a:latin typeface="Times New Roman" pitchFamily="18" charset="0"/>
                <a:cs typeface="Times New Roman" pitchFamily="18" charset="0"/>
              </a:rPr>
              <a:t> special în alimentele ce sunt tratate termic după </a:t>
            </a:r>
            <a:endParaRPr lang="en-US" sz="3300" dirty="0" smtClean="0">
              <a:latin typeface="Times New Roman" pitchFamily="18" charset="0"/>
              <a:cs typeface="Times New Roman" pitchFamily="18" charset="0"/>
            </a:endParaRPr>
          </a:p>
          <a:p>
            <a:pPr>
              <a:buNone/>
            </a:pPr>
            <a:r>
              <a:rPr lang="vi-VN" sz="3300" dirty="0" smtClean="0">
                <a:latin typeface="Times New Roman" pitchFamily="18" charset="0"/>
                <a:cs typeface="Times New Roman" pitchFamily="18" charset="0"/>
              </a:rPr>
              <a:t>fermentare.</a:t>
            </a:r>
          </a:p>
          <a:p>
            <a:pPr>
              <a:buNone/>
            </a:pPr>
            <a:r>
              <a:rPr lang="en-US" sz="3300" dirty="0" smtClean="0">
                <a:latin typeface="Times New Roman" pitchFamily="18" charset="0"/>
                <a:cs typeface="Times New Roman" pitchFamily="18" charset="0"/>
              </a:rPr>
              <a:t>   </a:t>
            </a:r>
            <a:r>
              <a:rPr lang="vi-VN" sz="3300" dirty="0" smtClean="0">
                <a:latin typeface="Times New Roman" pitchFamily="18" charset="0"/>
                <a:cs typeface="Times New Roman" pitchFamily="18" charset="0"/>
              </a:rPr>
              <a:t>Alimentele în care se găsește azorubina sunt: </a:t>
            </a:r>
            <a:endParaRPr lang="en-US" sz="3300" dirty="0" smtClean="0">
              <a:latin typeface="Times New Roman" pitchFamily="18" charset="0"/>
              <a:cs typeface="Times New Roman" pitchFamily="18" charset="0"/>
            </a:endParaRPr>
          </a:p>
          <a:p>
            <a:pPr>
              <a:buNone/>
            </a:pPr>
            <a:r>
              <a:rPr lang="vi-VN" sz="3300" dirty="0" smtClean="0">
                <a:latin typeface="Times New Roman" pitchFamily="18" charset="0"/>
                <a:cs typeface="Times New Roman" pitchFamily="18" charset="0"/>
              </a:rPr>
              <a:t>iaurturi, jeleuri, dulceață, gem, pesmet, conserve, </a:t>
            </a:r>
            <a:endParaRPr lang="en-US" sz="3300" dirty="0" smtClean="0">
              <a:latin typeface="Times New Roman" pitchFamily="18" charset="0"/>
              <a:cs typeface="Times New Roman" pitchFamily="18" charset="0"/>
            </a:endParaRPr>
          </a:p>
          <a:p>
            <a:pPr>
              <a:buNone/>
            </a:pPr>
            <a:r>
              <a:rPr lang="vi-VN" sz="3300" dirty="0" smtClean="0">
                <a:latin typeface="Times New Roman" pitchFamily="18" charset="0"/>
                <a:cs typeface="Times New Roman" pitchFamily="18" charset="0"/>
              </a:rPr>
              <a:t>rulade</a:t>
            </a:r>
            <a:r>
              <a:rPr lang="en-US" sz="3300" dirty="0" smtClean="0">
                <a:latin typeface="Times New Roman" pitchFamily="18" charset="0"/>
                <a:cs typeface="Times New Roman" pitchFamily="18" charset="0"/>
              </a:rPr>
              <a:t>.</a:t>
            </a:r>
            <a:r>
              <a:rPr lang="pt-BR" dirty="0" smtClean="0"/>
              <a:t> Doza maxima  zilnica este de 4 mg/kg.</a:t>
            </a:r>
            <a:endParaRPr lang="vi-VN" sz="3300" dirty="0" smtClean="0">
              <a:latin typeface="Times New Roman" pitchFamily="18" charset="0"/>
              <a:cs typeface="Times New Roman" pitchFamily="18" charset="0"/>
            </a:endParaRPr>
          </a:p>
          <a:p>
            <a:pPr>
              <a:buNone/>
            </a:pPr>
            <a:endParaRPr lang="vi-VN"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pic>
        <p:nvPicPr>
          <p:cNvPr id="4098" name="Picture 2" descr="C:\Users\Dana\Desktop\Azorubina-E122-300x205.png"/>
          <p:cNvPicPr>
            <a:picLocks noChangeAspect="1" noChangeArrowheads="1"/>
          </p:cNvPicPr>
          <p:nvPr/>
        </p:nvPicPr>
        <p:blipFill>
          <a:blip r:embed="rId3"/>
          <a:srcRect/>
          <a:stretch>
            <a:fillRect/>
          </a:stretch>
        </p:blipFill>
        <p:spPr bwMode="auto">
          <a:xfrm>
            <a:off x="6072198" y="3357562"/>
            <a:ext cx="3071802" cy="235745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857256"/>
          </a:xfrm>
        </p:spPr>
        <p:txBody>
          <a:bodyPr/>
          <a:lstStyle/>
          <a:p>
            <a:r>
              <a:rPr lang="en-US" dirty="0" smtClean="0">
                <a:latin typeface="Times New Roman" pitchFamily="18" charset="0"/>
                <a:cs typeface="Times New Roman" pitchFamily="18" charset="0"/>
              </a:rPr>
              <a:t>E102</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285720" y="1643050"/>
            <a:ext cx="8858280" cy="4931486"/>
          </a:xfrm>
        </p:spPr>
        <p:txBody>
          <a:bodyPr>
            <a:normAutofit fontScale="92500"/>
          </a:bodyPr>
          <a:lstStyle/>
          <a:p>
            <a:pPr>
              <a:buNone/>
            </a:pPr>
            <a:r>
              <a:rPr lang="en-US" dirty="0" smtClean="0"/>
              <a:t>   </a:t>
            </a:r>
            <a:r>
              <a:rPr lang="ro-RO" dirty="0" smtClean="0">
                <a:latin typeface="Times New Roman" pitchFamily="18" charset="0"/>
                <a:cs typeface="Times New Roman" pitchFamily="18" charset="0"/>
              </a:rPr>
              <a:t>E10</a:t>
            </a:r>
            <a:r>
              <a:rPr lang="en-US" dirty="0" smtClean="0">
                <a:latin typeface="Times New Roman" pitchFamily="18" charset="0"/>
                <a:cs typeface="Times New Roman" pitchFamily="18" charset="0"/>
              </a:rPr>
              <a:t>2</a:t>
            </a:r>
            <a:r>
              <a:rPr lang="ro-RO" dirty="0" smtClean="0">
                <a:latin typeface="Times New Roman" pitchFamily="18" charset="0"/>
                <a:cs typeface="Times New Roman" pitchFamily="18" charset="0"/>
              </a:rPr>
              <a:t> sau tartrazina - este colorantul galben care se </a:t>
            </a:r>
            <a:r>
              <a:rPr lang="en-US" dirty="0" err="1" smtClean="0">
                <a:latin typeface="Times New Roman" pitchFamily="18" charset="0"/>
                <a:cs typeface="Times New Roman" pitchFamily="18" charset="0"/>
              </a:rPr>
              <a:t>ga</a:t>
            </a:r>
            <a:r>
              <a:rPr lang="ro-RO" dirty="0" smtClean="0">
                <a:latin typeface="Times New Roman" pitchFamily="18" charset="0"/>
                <a:cs typeface="Times New Roman" pitchFamily="18" charset="0"/>
              </a:rPr>
              <a:t>seste de cele mai multe ori in dulciuri precum budinci si bomboane, dar si in supele instant, un</a:t>
            </a:r>
            <a:r>
              <a:rPr lang="en-US" dirty="0" smtClean="0">
                <a:latin typeface="Times New Roman" pitchFamily="18" charset="0"/>
                <a:cs typeface="Times New Roman" pitchFamily="18" charset="0"/>
              </a:rPr>
              <a:t>e</a:t>
            </a:r>
            <a:r>
              <a:rPr lang="ro-RO" dirty="0" smtClean="0">
                <a:latin typeface="Times New Roman" pitchFamily="18" charset="0"/>
                <a:cs typeface="Times New Roman" pitchFamily="18" charset="0"/>
              </a:rPr>
              <a:t>le bauturi, mustar</a:t>
            </a:r>
            <a:r>
              <a:rPr lang="en-US" dirty="0" smtClean="0">
                <a:latin typeface="Times New Roman" pitchFamily="18" charset="0"/>
                <a:cs typeface="Times New Roman" pitchFamily="18" charset="0"/>
              </a:rPr>
              <a:t>,</a:t>
            </a:r>
            <a:r>
              <a:rPr lang="ro-RO" dirty="0" smtClean="0">
                <a:latin typeface="Times New Roman" pitchFamily="18" charset="0"/>
                <a:cs typeface="Times New Roman" pitchFamily="18" charset="0"/>
              </a:rPr>
              <a:t> cer</a:t>
            </a:r>
            <a:r>
              <a:rPr lang="en-US" dirty="0" smtClean="0">
                <a:latin typeface="Times New Roman" pitchFamily="18" charset="0"/>
                <a:cs typeface="Times New Roman" pitchFamily="18" charset="0"/>
              </a:rPr>
              <a:t>e</a:t>
            </a:r>
            <a:r>
              <a:rPr lang="ro-RO" dirty="0" smtClean="0">
                <a:latin typeface="Times New Roman" pitchFamily="18" charset="0"/>
                <a:cs typeface="Times New Roman" pitchFamily="18" charset="0"/>
              </a:rPr>
              <a:t>ale et</a:t>
            </a:r>
            <a:r>
              <a:rPr lang="en-US" dirty="0" smtClean="0">
                <a:latin typeface="Times New Roman" pitchFamily="18" charset="0"/>
                <a:cs typeface="Times New Roman" pitchFamily="18" charset="0"/>
              </a:rPr>
              <a:t>c</a:t>
            </a:r>
            <a:r>
              <a:rPr lang="ro-RO" dirty="0" smtClean="0">
                <a:latin typeface="Times New Roman" pitchFamily="18" charset="0"/>
                <a:cs typeface="Times New Roman" pitchFamily="18" charset="0"/>
              </a:rPr>
              <a:t>. Accasta substanta poate determina de</a:t>
            </a:r>
            <a:r>
              <a:rPr lang="en-US" dirty="0" err="1" smtClean="0">
                <a:latin typeface="Times New Roman" pitchFamily="18" charset="0"/>
                <a:cs typeface="Times New Roman" pitchFamily="18" charset="0"/>
              </a:rPr>
              <a:t>fi</a:t>
            </a:r>
            <a:r>
              <a:rPr lang="ro-RO" dirty="0" smtClean="0">
                <a:latin typeface="Times New Roman" pitchFamily="18" charset="0"/>
                <a:cs typeface="Times New Roman" pitchFamily="18" charset="0"/>
              </a:rPr>
              <a:t>ciente de vitamina B</a:t>
            </a:r>
            <a:r>
              <a:rPr lang="en-US" dirty="0" smtClean="0">
                <a:latin typeface="Times New Roman" pitchFamily="18" charset="0"/>
                <a:cs typeface="Times New Roman" pitchFamily="18" charset="0"/>
              </a:rPr>
              <a:t>6</a:t>
            </a:r>
            <a:r>
              <a:rPr lang="ro-RO" dirty="0" smtClean="0">
                <a:latin typeface="Times New Roman" pitchFamily="18" charset="0"/>
                <a:cs typeface="Times New Roman" pitchFamily="18" charset="0"/>
              </a:rPr>
              <a:t> si zin</a:t>
            </a:r>
            <a:r>
              <a:rPr lang="en-US" dirty="0" smtClean="0">
                <a:latin typeface="Times New Roman" pitchFamily="18" charset="0"/>
                <a:cs typeface="Times New Roman" pitchFamily="18" charset="0"/>
              </a:rPr>
              <a:t>c</a:t>
            </a:r>
            <a:r>
              <a:rPr lang="ro-RO" dirty="0" smtClean="0">
                <a:latin typeface="Times New Roman" pitchFamily="18" charset="0"/>
                <a:cs typeface="Times New Roman" pitchFamily="18" charset="0"/>
              </a:rPr>
              <a:t>, poate provoca mutatii cromozomiale si este un colorant sintetic cancerigen. Tartrazina a fost interzisa in Norgegia, Suedia</a:t>
            </a:r>
            <a:r>
              <a:rPr lang="en-US" dirty="0" smtClean="0">
                <a:latin typeface="Times New Roman" pitchFamily="18" charset="0"/>
                <a:cs typeface="Times New Roman" pitchFamily="18" charset="0"/>
              </a:rPr>
              <a:t>,</a:t>
            </a:r>
            <a:r>
              <a:rPr lang="ro-RO" dirty="0" smtClean="0">
                <a:latin typeface="Times New Roman" pitchFamily="18" charset="0"/>
                <a:cs typeface="Times New Roman" pitchFamily="18" charset="0"/>
              </a:rPr>
              <a:t>Austria, Elvetia, Olanda si Mar</a:t>
            </a:r>
            <a:r>
              <a:rPr lang="en-US" dirty="0" smtClean="0">
                <a:latin typeface="Times New Roman" pitchFamily="18" charset="0"/>
                <a:cs typeface="Times New Roman" pitchFamily="18" charset="0"/>
              </a:rPr>
              <a:t>e</a:t>
            </a:r>
            <a:r>
              <a:rPr lang="ro-RO" dirty="0" smtClean="0">
                <a:latin typeface="Times New Roman" pitchFamily="18" charset="0"/>
                <a:cs typeface="Times New Roman" pitchFamily="18" charset="0"/>
              </a:rPr>
              <a:t>a Britani</a:t>
            </a:r>
            <a:r>
              <a:rPr lang="en-US" dirty="0" smtClean="0">
                <a:latin typeface="Times New Roman" pitchFamily="18" charset="0"/>
                <a:cs typeface="Times New Roman" pitchFamily="18" charset="0"/>
              </a:rPr>
              <a:t>e</a:t>
            </a:r>
            <a:r>
              <a:rPr lang="ro-RO"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Poate avea un efect negativ asupra sănătății copiilor, determinând o creștere a tulburării deficitului de atenție și chiar o scădere a coeficientului intelectual. În special în combinație cu benzoat de sodiu (E211).</a:t>
            </a:r>
            <a:r>
              <a:rPr lang="vi-VN" dirty="0" smtClean="0"/>
              <a:t> </a:t>
            </a:r>
            <a:r>
              <a:rPr lang="en-US" dirty="0" smtClean="0"/>
              <a:t>P</a:t>
            </a:r>
            <a:r>
              <a:rPr lang="vi-VN" dirty="0" smtClean="0"/>
              <a:t>rovoacă cancer, dureri de cap, are un efect rău asupra digestiei </a:t>
            </a:r>
            <a:r>
              <a:rPr lang="en-US" dirty="0" smtClean="0"/>
              <a:t>.</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idx="1"/>
          </p:nvPr>
        </p:nvSpPr>
        <p:spPr>
          <a:xfrm>
            <a:off x="0" y="857250"/>
            <a:ext cx="9144000" cy="5716588"/>
          </a:xfrm>
        </p:spPr>
        <p:txBody>
          <a:bodyPr/>
          <a:lstStyle/>
          <a:p>
            <a:pPr>
              <a:buNone/>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Această substanță galbenă saturată este obținută din gudronul de cărbune, care este considerat deșeuri miniere.</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Costul redus al colorantului sintetizat E102 este un</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argument foarte bun pentru </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mulți producători de a adopta </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această substanță, fără a fi interesați </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cât de periculos poate fi pentru </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sănătatea umană. Principalul avantaj </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al acestei substanțe este ieftinitatea sa, </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deoarece 1 kg de colorant costă </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aproximativ 10 dolari. Vopseaua E102 </a:t>
            </a:r>
            <a:endParaRPr lang="en-US" dirty="0" smtClean="0">
              <a:latin typeface="Times New Roman" pitchFamily="18" charset="0"/>
              <a:cs typeface="Times New Roman" pitchFamily="18" charset="0"/>
            </a:endParaRPr>
          </a:p>
          <a:p>
            <a:pPr>
              <a:buNone/>
            </a:pPr>
            <a:r>
              <a:rPr lang="vi-VN" dirty="0" smtClean="0">
                <a:latin typeface="Times New Roman" pitchFamily="18" charset="0"/>
                <a:cs typeface="Times New Roman" pitchFamily="18" charset="0"/>
              </a:rPr>
              <a:t>oferă produselor alimentare o culoare galbenă foarte atractivă</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pic>
        <p:nvPicPr>
          <p:cNvPr id="5122" name="Picture 2" descr="C:\Users\Dana\Desktop\tatata.jpg"/>
          <p:cNvPicPr>
            <a:picLocks noChangeAspect="1" noChangeArrowheads="1"/>
          </p:cNvPicPr>
          <p:nvPr/>
        </p:nvPicPr>
        <p:blipFill>
          <a:blip r:embed="rId2"/>
          <a:srcRect/>
          <a:stretch>
            <a:fillRect/>
          </a:stretch>
        </p:blipFill>
        <p:spPr bwMode="auto">
          <a:xfrm>
            <a:off x="5643570" y="2285992"/>
            <a:ext cx="3500430" cy="3043739"/>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118</TotalTime>
  <Words>831</Words>
  <PresentationFormat>Экран (4:3)</PresentationFormat>
  <Paragraphs>76</Paragraphs>
  <Slides>14</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Городская</vt:lpstr>
      <vt:lpstr>MINISTERUL EDUCAȚIEI, CULTURII ȘI CERCETĂRII AL REPUBLICII MOLDOVA UNIVERSITATEA DE STAT DIN MOLDOVA FACULTATEA DE CHIMIE ȘI TEHNOLOGIE CHIMICĂ Departament Chimie industrială și ecologică Specialitatea: Tehnologie chimica industriala Anul II Coloranti sintetici</vt:lpstr>
      <vt:lpstr>Слайд 2</vt:lpstr>
      <vt:lpstr>Слайд 3</vt:lpstr>
      <vt:lpstr>Слайд 4</vt:lpstr>
      <vt:lpstr>E110</vt:lpstr>
      <vt:lpstr>Слайд 6</vt:lpstr>
      <vt:lpstr>Azorubina – E122 </vt:lpstr>
      <vt:lpstr>E102</vt:lpstr>
      <vt:lpstr>Слайд 9</vt:lpstr>
      <vt:lpstr>Слайд 10</vt:lpstr>
      <vt:lpstr>E250 (Nitrit de sodiu)</vt:lpstr>
      <vt:lpstr>Слайд 12</vt:lpstr>
      <vt:lpstr>Carnea prelucrata cu NaNO2</vt:lpstr>
      <vt:lpstr>Bibliografie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MINISTERUL EDUCAȚIEI, CULTURII ȘI CERCETĂRII AL REPUBLICII MOLDOVA UNIVERSITATEA DE STAT DIN MOLDOVA FACULTATEA DE CHIMIE ȘI TEHNOLOGIE CHIMICĂ Departament Chimie industrială și ecologică Specialitatea: Tehnologie chimica industriala Anul II Coloranti sintetici</dc:title>
  <dc:creator>Dana</dc:creator>
  <cp:lastModifiedBy>Dana</cp:lastModifiedBy>
  <cp:revision>14</cp:revision>
  <dcterms:created xsi:type="dcterms:W3CDTF">2021-02-22T13:55:51Z</dcterms:created>
  <dcterms:modified xsi:type="dcterms:W3CDTF">2021-02-22T16:05:15Z</dcterms:modified>
</cp:coreProperties>
</file>