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A0A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E68467-0ADA-144E-A258-ED192D23061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BA6A0-701F-7742-9729-1F2DFB5A04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bavkam.net/additives/e16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4055D-89E6-9647-B0ED-632D3782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800" y="2133600"/>
            <a:ext cx="5334000" cy="15895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481F67"/>
                </a:solidFill>
              </a:rPr>
              <a:t>Натуральные красители</a:t>
            </a:r>
            <a:endParaRPr lang="ru-RU" sz="5400" dirty="0">
              <a:solidFill>
                <a:srgbClr val="481F67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1F2F8B-CFDE-3F43-B97E-5CCA8735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152400"/>
            <a:ext cx="5410200" cy="81756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Республики Молдова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Молдавский Государственный Университет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355068"/>
            <a:ext cx="268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Выполнил: Русс Виталий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876800"/>
            <a:ext cx="188621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4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FFB41F4-0573-0642-83DE-24D31EE16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4" y="1594966"/>
            <a:ext cx="2895600" cy="28956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5DD679F-DCA5-1043-B7D2-C73C91E4E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4" y="1557388"/>
            <a:ext cx="4267200" cy="2840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9F7FB-F383-CB41-B615-96B82EED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3429000" cy="7318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Применение: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5FF954-BF3E-A441-875D-8ABC4DA645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10515070" cy="5102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 пищевой промышленности бета-каротин применяется в качестве безопасного красителя для окрашивания различных продуктов</a:t>
            </a:r>
            <a:r>
              <a:rPr lang="ru-RU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:</a:t>
            </a:r>
          </a:p>
          <a:p>
            <a:pPr marL="0" indent="0">
              <a:buNone/>
            </a:pPr>
            <a:endParaRPr lang="ru-RU" b="0" i="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соков и напитков;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кондитерских изделий;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сливочного масла и маргаринов;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некоторых видов сыра;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консервированных овощей;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сухих завтраков;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джемов, желе и мармеладов;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продуктов переработки фруктов;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мясных изделий – сосисок, сарделек, паштетов, мяса, вареных колбас.</a:t>
            </a:r>
          </a:p>
          <a:p>
            <a:pPr marL="0" indent="0">
              <a:buNone/>
            </a:pPr>
            <a:endParaRPr lang="ru-RU" b="0" i="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Кроме 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пищевой промышленности бета-каротин применяется в сфере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нанотехнологий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 и в медицине.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3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CF5B036-2936-AE42-84FA-B4ADA1FA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29255"/>
            <a:ext cx="5622640" cy="23193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0F8510-AF4F-A24F-A8F5-D6B7F54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2705"/>
            <a:ext cx="4572000" cy="731838"/>
          </a:xfrm>
        </p:spPr>
        <p:txBody>
          <a:bodyPr/>
          <a:lstStyle/>
          <a:p>
            <a:r>
              <a:rPr lang="ru-RU" b="1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Маслосмолы</a:t>
            </a:r>
            <a:r>
              <a:rPr lang="ru-RU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паприки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A263FC-11AA-C845-86DF-DBE188EEC6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3860" y="774557"/>
            <a:ext cx="6096000" cy="3754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Пищевая добавка Е160с (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маслосмолы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 паприки) входит в группу добавок </a:t>
            </a:r>
            <a:r>
              <a:rPr lang="ru-RU" sz="18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hlinkClick r:id="rId3"/>
              </a:rPr>
              <a:t>Е160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Она имеет натуральное происхождение – ее получают из натуральной паприки — красного стручкового перца (чили), который относится к растениям рода </a:t>
            </a:r>
            <a:r>
              <a:rPr lang="af-ZA" sz="1800" b="0" i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Capsicum</a:t>
            </a:r>
            <a:r>
              <a:rPr lang="af-Z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Основной метод получения добавки Е160с — воздействие растворителей на растения. 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Пищевая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добавка Е160с (экстракт паприки) содержит несколько пигментов: каротин (провитамин А, желтый пигмент), 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капсантин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 и 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капсорубин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Также в состав красителя Е160с входят некоторые жирные кислоты — олеиновая, линоленовая, стеариновая, пальмитиновая и 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миристиновая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Данный краситель может быть двух видов – жирорастворимый и 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вододисперсный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Еще одно распространенное название данного красителя - 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капсантен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</a:t>
            </a:r>
            <a:endParaRPr lang="ru-RU" sz="1800" b="0" i="0" dirty="0"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ED5D98B-7679-E94B-ADDF-4B14BB63B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20" y="243214"/>
            <a:ext cx="4333559" cy="2734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3137530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тлично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противостоит воздействию света и температуры и способна сохранять цвет продукта практически в любых условиях. Применение экстракта паприки позволяет получать продукты с различными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оттенками: 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персикового до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красно-оранжевого. Основные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характеристики пищевой добавки Е160с: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Вкус – почти не выражен.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Запах – специфический, при обработке продукта удаляется.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Консистенция – порошок, жидкая паста, эмульсия.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Цвет – коричнево-оранжевый.</a:t>
            </a:r>
          </a:p>
        </p:txBody>
      </p:sp>
    </p:spTree>
    <p:extLst>
      <p:ext uri="{BB962C8B-B14F-4D97-AF65-F5344CB8AC3E}">
        <p14:creationId xmlns:p14="http://schemas.microsoft.com/office/powerpoint/2010/main" val="357270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996E52-35C0-3543-8C54-9CDBF8683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10400" y="646231"/>
            <a:ext cx="3812381" cy="392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0" dirty="0">
                <a:solidFill>
                  <a:srgbClr val="FF0000"/>
                </a:solidFill>
                <a:effectLst/>
              </a:rPr>
              <a:t>Вред</a:t>
            </a:r>
          </a:p>
          <a:p>
            <a:pPr marL="0" indent="0">
              <a:buNone/>
            </a:pPr>
            <a:r>
              <a:rPr lang="ru-RU" sz="1900" b="0" i="0" dirty="0">
                <a:solidFill>
                  <a:srgbClr val="FF0000"/>
                </a:solidFill>
                <a:effectLst/>
              </a:rPr>
              <a:t>Не существует ни одного факта отрицательного влияния красителя Е160с на организм человека. Побочных эффектов от употребления добавки также нет, однако паприка и другие виды красного перца, из которых ее получают, могут вызывать аллергические </a:t>
            </a:r>
            <a:r>
              <a:rPr lang="ru-RU" sz="1900" b="0" i="0" dirty="0" smtClean="0">
                <a:solidFill>
                  <a:srgbClr val="FF0000"/>
                </a:solidFill>
                <a:effectLst/>
              </a:rPr>
              <a:t>реакции.</a:t>
            </a:r>
            <a:endParaRPr lang="ru-RU" sz="19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9114B7-34BF-3244-952F-7BFC7416718E}"/>
              </a:ext>
            </a:extLst>
          </p:cNvPr>
          <p:cNvSpPr txBox="1"/>
          <p:nvPr/>
        </p:nvSpPr>
        <p:spPr>
          <a:xfrm>
            <a:off x="457200" y="641109"/>
            <a:ext cx="5029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119A0A"/>
                </a:solidFill>
                <a:effectLst/>
              </a:rPr>
              <a:t>Польза</a:t>
            </a:r>
          </a:p>
          <a:p>
            <a:r>
              <a:rPr lang="ru-RU" b="0" i="0" dirty="0" err="1">
                <a:solidFill>
                  <a:srgbClr val="119A0A"/>
                </a:solidFill>
                <a:effectLst/>
              </a:rPr>
              <a:t>Маслосмолы</a:t>
            </a:r>
            <a:r>
              <a:rPr lang="ru-RU" b="0" i="0" dirty="0">
                <a:solidFill>
                  <a:srgbClr val="119A0A"/>
                </a:solidFill>
                <a:effectLst/>
              </a:rPr>
              <a:t> паприки – безопасная для здоровья пищевая добавка. Она добывается из растений и таким образом является натуральным красителем. Добавка Е160с оказывает благотворное воздействие на организм: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улучшает кровообращение;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стимулирует выработку желудочного сока и улучшает пищеварение;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усиливает аппетит;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обладает мягким стимулирующим, тонизирующим действием;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имеет противовоспалительный эффект;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помогает бороться с метеоризмом;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способствует борьбе с простудой, уменьшает озноб;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помогает останавливать язвенное кровотечение;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9A0A"/>
                </a:solidFill>
                <a:effectLst/>
              </a:rPr>
              <a:t>благотворно сказывается на работе почек, селезенки, легких, поджелудочной железы, желудка, сердца.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863"/>
            <a:ext cx="969962" cy="699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8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AD02A-FBB6-5144-8592-D88C5C6B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733800" cy="65563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Применение: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96539E-073B-A849-8F59-1AA39B9E92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1" y="609600"/>
            <a:ext cx="11353800" cy="362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Пищевую добавку Е160с используют для окрашивания пищевых продуктов или восстановления цвета, утраченного во время термической обработки. В более высоких концентрациях добавка Е160с придает продуктам острый вкус, особенно ярко он проявляется в отдельных продуктах – например, в чипсах или сыре. 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Жирорастворимый краситель Е160с используется для окрашивания различной 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продукции: майонезов, маргарина, чипсов, соусов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на жировой основе. </a:t>
            </a:r>
          </a:p>
          <a:p>
            <a:pPr marL="0" indent="0">
              <a:buNone/>
            </a:pP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Вододисперсную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 добавку Е160с применяют для окрашивания молочных десертов, сыров, соусов на водной основе, мороженого. 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Часто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 краситель Е160с можно найти в составе апельсинового сока, смесей специй, конфет, 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эмульгированных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мясопродуктов. 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Вне пищевой промышленности пищевая добавка Е160с применяется для изготовления корма для домашних птиц. Употребление таких кормов углубляет цвет яичных желтков - делает их более оранжевыми.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30259"/>
            <a:ext cx="5609355" cy="25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" y="4230259"/>
            <a:ext cx="4144245" cy="25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6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D5633-A561-2946-8434-2A770EE0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1734"/>
            <a:ext cx="3276600" cy="5794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Антоцианы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7C5E-B215-F844-9792-5B6F29F24C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6781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Пищевая добавка Е163 представляет группу природных красителей — антоцианов. Антоцианы — водорастворимые пигменты вакуолей растений, которые могут быть красных, фиолетовых или синих цветов и их оттенков в зависимости о кислотности. 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Пищевая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добавка Е163 не имеет запаха и практически безвкусна. </a:t>
            </a:r>
            <a:endParaRPr lang="ru-RU" sz="1800" b="0" i="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 природе антоцианы служат для придания растениям ярких цветов для привлечения 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опылителей.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Наиболее богаты антоцианами черника, клюква, малина, черная малина, ежевика, черная смородина, виноград и другие растения. </a:t>
            </a:r>
            <a:endParaRPr lang="ru-RU" sz="1800" b="0" i="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Впервые 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строение молекул антоцианов было определено немецким химиком-биологом 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Вильштеттером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в 1913 году, а в 1928 году английский химик Робинсон впервые синтезировал антоцианы в лабораторных условиях. В промышленности пищевую добавку Е163 получают из красной капусты, черной моркови, винограда, смородины и других продуктов, богатых антоцианами</a:t>
            </a:r>
            <a:r>
              <a:rPr lang="ru-RU" sz="18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endParaRPr lang="ru-RU" sz="1800" b="0" i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0A7664B8-241E-C34D-BE13-0CB41095A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1734"/>
            <a:ext cx="4267200" cy="300837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4419600" cy="29312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45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090C80-7D23-D34C-97D9-495C8FAE8C64}"/>
              </a:ext>
            </a:extLst>
          </p:cNvPr>
          <p:cNvSpPr txBox="1"/>
          <p:nvPr/>
        </p:nvSpPr>
        <p:spPr>
          <a:xfrm>
            <a:off x="5486400" y="685800"/>
            <a:ext cx="6172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</a:rPr>
              <a:t>Вред </a:t>
            </a:r>
            <a:r>
              <a:rPr lang="ru-RU" sz="2000" dirty="0">
                <a:solidFill>
                  <a:srgbClr val="FF0000"/>
                </a:solidFill>
              </a:rPr>
              <a:t>может быть обусловлен индивидуальной непереносимостью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</a:p>
          <a:p>
            <a:pPr algn="l"/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>
                <a:solidFill>
                  <a:srgbClr val="00B050"/>
                </a:solidFill>
              </a:rPr>
              <a:t>Рекомендуется </a:t>
            </a:r>
            <a:r>
              <a:rPr lang="ru-RU" sz="2000" dirty="0">
                <a:solidFill>
                  <a:srgbClr val="00B050"/>
                </a:solidFill>
              </a:rPr>
              <a:t>ежедневно употреблять в пищу антоцианы в количестве 2,5 мг на 1 кг массы тела. Вещество полностью усваивается организмом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pPr algn="l"/>
            <a:endParaRPr lang="ru-RU" sz="2000" dirty="0">
              <a:solidFill>
                <a:srgbClr val="00B05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B050"/>
                </a:solidFill>
              </a:rPr>
              <a:t>Польза </a:t>
            </a:r>
            <a:r>
              <a:rPr lang="ru-RU" sz="2000" dirty="0">
                <a:solidFill>
                  <a:srgbClr val="00B050"/>
                </a:solidFill>
              </a:rPr>
              <a:t>добавки </a:t>
            </a:r>
            <a:r>
              <a:rPr lang="af-ZA" sz="2000" dirty="0">
                <a:solidFill>
                  <a:srgbClr val="00B050"/>
                </a:solidFill>
              </a:rPr>
              <a:t>E163 </a:t>
            </a:r>
            <a:r>
              <a:rPr lang="ru-RU" sz="2000" dirty="0">
                <a:solidFill>
                  <a:srgbClr val="00B050"/>
                </a:solidFill>
              </a:rPr>
              <a:t>напрямую связана с природными свойствами антоцианов оказывать благоприятное воздействие на весь организм. 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l"/>
            <a:r>
              <a:rPr lang="ru-RU" sz="2000" dirty="0" smtClean="0">
                <a:solidFill>
                  <a:srgbClr val="00B050"/>
                </a:solidFill>
              </a:rPr>
              <a:t>Употребление </a:t>
            </a:r>
            <a:r>
              <a:rPr lang="ru-RU" sz="2000" dirty="0" err="1">
                <a:solidFill>
                  <a:srgbClr val="00B050"/>
                </a:solidFill>
              </a:rPr>
              <a:t>энокрасителя</a:t>
            </a:r>
            <a:r>
              <a:rPr lang="ru-RU" sz="2000" dirty="0">
                <a:solidFill>
                  <a:srgbClr val="00B050"/>
                </a:solidFill>
              </a:rPr>
              <a:t> помогает</a:t>
            </a:r>
            <a:r>
              <a:rPr lang="ru-RU" sz="2000" dirty="0" smtClean="0">
                <a:solidFill>
                  <a:srgbClr val="00B050"/>
                </a:solidFill>
              </a:rPr>
              <a:t>: уменьшить </a:t>
            </a:r>
            <a:r>
              <a:rPr lang="ru-RU" sz="2000" dirty="0">
                <a:solidFill>
                  <a:srgbClr val="00B050"/>
                </a:solidFill>
              </a:rPr>
              <a:t>риск возникновения злокачественных новообразований</a:t>
            </a:r>
            <a:r>
              <a:rPr lang="ru-RU" sz="2000" dirty="0" smtClean="0">
                <a:solidFill>
                  <a:srgbClr val="00B050"/>
                </a:solidFill>
              </a:rPr>
              <a:t>; снизить </a:t>
            </a:r>
            <a:r>
              <a:rPr lang="ru-RU" sz="2000" dirty="0">
                <a:solidFill>
                  <a:srgbClr val="00B050"/>
                </a:solidFill>
              </a:rPr>
              <a:t>воспалительные процессы</a:t>
            </a:r>
            <a:r>
              <a:rPr lang="ru-RU" sz="2000" dirty="0" smtClean="0">
                <a:solidFill>
                  <a:srgbClr val="00B050"/>
                </a:solidFill>
              </a:rPr>
              <a:t>; повысить </a:t>
            </a:r>
            <a:r>
              <a:rPr lang="ru-RU" sz="2000" dirty="0">
                <a:solidFill>
                  <a:srgbClr val="00B050"/>
                </a:solidFill>
              </a:rPr>
              <a:t>защитную функцию организма</a:t>
            </a:r>
            <a:r>
              <a:rPr lang="ru-RU" sz="2000" dirty="0" smtClean="0">
                <a:solidFill>
                  <a:srgbClr val="00B050"/>
                </a:solidFill>
              </a:rPr>
              <a:t>; снизить </a:t>
            </a:r>
            <a:r>
              <a:rPr lang="ru-RU" sz="2000" dirty="0">
                <a:solidFill>
                  <a:srgbClr val="00B050"/>
                </a:solidFill>
              </a:rPr>
              <a:t>риск развития глаукомы</a:t>
            </a:r>
            <a:r>
              <a:rPr lang="ru-RU" sz="2000" dirty="0" smtClean="0">
                <a:solidFill>
                  <a:srgbClr val="00B050"/>
                </a:solidFill>
              </a:rPr>
              <a:t>; повысить </a:t>
            </a:r>
            <a:r>
              <a:rPr lang="ru-RU" sz="2000" dirty="0">
                <a:solidFill>
                  <a:srgbClr val="00B050"/>
                </a:solidFill>
              </a:rPr>
              <a:t>эластичность кровеносных сосудов</a:t>
            </a:r>
            <a:r>
              <a:rPr lang="ru-RU" sz="2000" dirty="0" smtClean="0">
                <a:solidFill>
                  <a:srgbClr val="00B050"/>
                </a:solidFill>
              </a:rPr>
              <a:t>; нормализовать </a:t>
            </a:r>
            <a:r>
              <a:rPr lang="ru-RU" sz="2000" dirty="0">
                <a:solidFill>
                  <a:srgbClr val="00B050"/>
                </a:solidFill>
              </a:rPr>
              <a:t>артериальное давление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2F6A431-10DE-D745-AC2F-1B391219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8" y="3153538"/>
            <a:ext cx="4952833" cy="310869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BC4160C-FFD5-9C4C-971F-664DA7CCD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3048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D2104-6972-D54F-A735-A881BA98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28600"/>
            <a:ext cx="4114800" cy="80803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Применение: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02E67C-E437-FC4B-B404-7B86879E5D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83488" y="1371600"/>
            <a:ext cx="7848600" cy="4949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 пищевой промышленности антоцианы в виде добавки Е163 используются в качестве природных красителей. Добавка Е163 применяется в производстве кондитерских изделий, напитков, йогуртов и других пищевых продуктов.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Кроме пищевой промышленности пищевая добавка Е163 (антоцианы) используется: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 медицине (в качестве антиоксидантов и добавок, препятствующих и снижающих темпы развитие раковых заболеваний);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 косметике (антоцианы обладают стабилизирующим эффектом и являются коллагенами);</a:t>
            </a:r>
          </a:p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в технике (в качестве краски для органических солнечных батарей из-за способности антоцианов поглощать свет и преобразовывать его в электроны).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</a:rPr>
              <a:t>Краситель Е163 входит в список добавок, одобренных для применения в пищевой промышленности в России, Украине, странах Европы и других странах мира.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FC59D6E-AC8F-C548-A648-1B5A95704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4" y="553233"/>
            <a:ext cx="2055531" cy="25146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1704"/>
            <a:ext cx="2895600" cy="36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4E4D9561-0493-DD47-B25C-4C56E600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00" y="3510734"/>
            <a:ext cx="5384997" cy="3347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75D9E-BF84-4B41-99D4-32668CC4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875091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Хлорофилл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B6CBE-E880-E440-9B97-07D9409F74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9245" y="1238250"/>
            <a:ext cx="7920355" cy="234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 (пищевая добавка Е140) — натуральный краситель, обладающий зеленым цветом. Краситель Е140 с легкостью растворяется в маслах и жирах, очень чувствителен к воздействию высоких температур и света. При их воздействии краситель Е140 распадается и теряет окраску. 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 химическому строению, хлорофилл представляет собой магниевые комплексы </a:t>
            </a:r>
            <a:r>
              <a:rPr lang="ru-RU" sz="1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тетрапирролов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Молекулярная формула добавки Е140: </a:t>
            </a:r>
            <a:r>
              <a:rPr lang="af-ZA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af-ZA" sz="1800" b="0" i="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af-ZA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af-ZA" sz="1800" b="0" i="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af-ZA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af-ZA" sz="1800" b="0" i="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f-ZA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af-ZA" sz="1800" b="0" i="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f-ZA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09E4075-DE47-3E4A-8977-AF5DCAD6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99" y="787778"/>
            <a:ext cx="3148117" cy="283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FE474F-2A53-B246-BD04-87B5ED3CC5F5}"/>
              </a:ext>
            </a:extLst>
          </p:cNvPr>
          <p:cNvSpPr txBox="1"/>
          <p:nvPr/>
        </p:nvSpPr>
        <p:spPr>
          <a:xfrm>
            <a:off x="325946" y="3810000"/>
            <a:ext cx="5177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природе хлорофилл это зеленый пигмент в большинстве растений , водорослей и </a:t>
            </a:r>
            <a:r>
              <a:rPr lang="ru-RU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цианобактерий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Его название происходит от двух греческих слов </a:t>
            </a:r>
            <a:r>
              <a:rPr lang="af-ZA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chloros</a:t>
            </a:r>
            <a:r>
              <a:rPr lang="af-ZA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зеленый» и </a:t>
            </a:r>
            <a:r>
              <a:rPr lang="af-ZA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phyllon</a:t>
            </a:r>
            <a:r>
              <a:rPr lang="af-ZA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лист».</a:t>
            </a:r>
          </a:p>
          <a:p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хлорофилл был открыт в 1915 году доктором Рихардом </a:t>
            </a:r>
            <a:r>
              <a:rPr lang="ru-RU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Вальштаттером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 что тот был награжден Нобелевской премией.</a:t>
            </a:r>
          </a:p>
        </p:txBody>
      </p:sp>
    </p:spTree>
    <p:extLst>
      <p:ext uri="{BB962C8B-B14F-4D97-AF65-F5344CB8AC3E}">
        <p14:creationId xmlns:p14="http://schemas.microsoft.com/office/powerpoint/2010/main" val="9766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49F6C7-0485-5746-AD85-FD6B2CBA14CD}"/>
              </a:ext>
            </a:extLst>
          </p:cNvPr>
          <p:cNvSpPr txBox="1"/>
          <p:nvPr/>
        </p:nvSpPr>
        <p:spPr>
          <a:xfrm>
            <a:off x="7439416" y="1063376"/>
            <a:ext cx="40114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В настоящее время довольно большой объем добавки Е140 получают путем синтезирования. И хотя по своей молекулярной структуре такой хлорофилл идентичен природному, в нем могут содержаться различные примеси, неизбежно появляющиеся в любом химическом производстве. В зависимости от рода и количества остаточных включений побочных продуктов, такая пищевая добавка может вызывать у ряда людей различные аллергические реакции – от высыпаний на коже до расстройства желудка.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47A0A-DFA7-9B40-B14C-89735FD15C00}"/>
              </a:ext>
            </a:extLst>
          </p:cNvPr>
          <p:cNvSpPr txBox="1"/>
          <p:nvPr/>
        </p:nvSpPr>
        <p:spPr>
          <a:xfrm>
            <a:off x="406052" y="1201877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  <a:r>
              <a:rPr lang="ru-RU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Хлорофилл (краситель Е140) полезен для здоровья человека. Например, было доказано, что он обладает противораковыми свойствами, за счет способности снижать активность </a:t>
            </a:r>
            <a:r>
              <a:rPr lang="ru-RU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энзимов</a:t>
            </a:r>
            <a:r>
              <a:rPr lang="ru-RU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вызывают трансформацию некоторых химических препаратов в разрушающие организм канцерогены. Хлорофилл является важнейшим элементом для вывода различного рода токсинов из организма человека.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3" y="-66611"/>
            <a:ext cx="3321747" cy="693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8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BBAC6-61E7-2843-9C13-1F7F75D0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3429000" cy="6556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Применение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0E610-4112-0B4B-816E-F56B3BADCC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пищевой промышленности хлорофилл используется в качестве добавки Е140. Краситель Е140 придает оливковые оттенки продуктам при производстве кремов, мороженного, молочных десертов, майонеза и различных соусов.</a:t>
            </a:r>
          </a:p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применения добавки Е140:</a:t>
            </a:r>
          </a:p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фармацевтической промышленности, для производства биологически-активных добавок;</a:t>
            </a:r>
          </a:p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медицине, для очищения крови обогащения ее кислородом;</a:t>
            </a:r>
          </a:p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клинической практике, для заживления некоторых ран;</a:t>
            </a:r>
          </a:p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хлорофилл может использоваться как средство, устраняющее неприятные запахи человеческого тела, обладая дезодорирующим действием.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C2F60E1-5AB9-EC43-9DAA-5356AFE6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44843"/>
            <a:ext cx="6446849" cy="28003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75" y="319060"/>
            <a:ext cx="3505200" cy="241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9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59D88A4-D33B-CC43-9250-C4F2C2B2B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48200"/>
            <a:ext cx="5786063" cy="2076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3EF0F-7635-9C4A-8A68-9A7F446D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4191000" cy="884238"/>
          </a:xfrm>
        </p:spPr>
        <p:txBody>
          <a:bodyPr>
            <a:normAutofit/>
          </a:bodyPr>
          <a:lstStyle/>
          <a:p>
            <a:r>
              <a:rPr lang="ru-RU" sz="4800" dirty="0" err="1"/>
              <a:t>Аннато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0E579-CDB6-2E41-8D36-0E2331F837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118394"/>
            <a:ext cx="5404247" cy="5234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добавка Е160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краситель растительного происхождения. Ее получают из семян дерева Бикса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орельяна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Bíxa orellána),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растет в тропических и субтропических лесах. В качестве исходного материала для красителя Е160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красноватый околоплодник, окружающий семена растения. Добавку Е160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путем измельчения семян или их кипячения в масле или воде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Жирорастворимые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экстракты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носят название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биксин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bixin),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водорастворимые -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норбиксин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f-Z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norbixin).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около 5% пигмента, который на 70-80% состоит из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биксина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5513A3-E3B4-6C40-9FDB-0D387BCE06B0}"/>
              </a:ext>
            </a:extLst>
          </p:cNvPr>
          <p:cNvSpPr txBox="1"/>
          <p:nvPr/>
        </p:nvSpPr>
        <p:spPr>
          <a:xfrm>
            <a:off x="6303612" y="3075413"/>
            <a:ext cx="54411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Краситель Е160</a:t>
            </a:r>
            <a:r>
              <a:rPr lang="af-Z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 к воздействию повышенной температуры, кислым средам, воздействию света.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биксина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f-Z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C25H30O4</a:t>
            </a:r>
            <a:r>
              <a:rPr lang="af-Z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добавки Е160</a:t>
            </a:r>
            <a:r>
              <a:rPr lang="af-Z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f-Z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желтого до темно-оранжевого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перечный, с нотами мускатного ореха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жидкая форма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норбиксин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порошок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биксин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остро-сладкий.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12" y="321500"/>
            <a:ext cx="5276454" cy="27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9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E1343-809E-5B4F-8A02-5256818099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3733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Экстракты </a:t>
            </a:r>
            <a:r>
              <a:rPr lang="ru-RU" sz="1800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другие </a:t>
            </a:r>
            <a:r>
              <a:rPr lang="ru-RU" sz="1800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каротиноиды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богаты антиоксидантами и </a:t>
            </a:r>
            <a:r>
              <a:rPr lang="ru-RU" sz="1800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токотриенолами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своей структуре и функциям в организме они являются схожими с витамином Е. В настоящий момент продолжаются исследования влияния продуктов богатых </a:t>
            </a:r>
            <a:r>
              <a:rPr lang="ru-RU" sz="1800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каротиноидами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(пальмовое масло, рисовые отруби) на организм человека. Ученые полагают что </a:t>
            </a:r>
            <a:r>
              <a:rPr lang="ru-RU" sz="1800" dirty="0" err="1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dirty="0">
                <a:solidFill>
                  <a:srgbClr val="119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оказать положительный эффект в борьбе с раковыми заболеваниями.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4BA0C8-A768-324A-AB59-3BC10CF6F381}"/>
              </a:ext>
            </a:extLst>
          </p:cNvPr>
          <p:cNvSpPr txBox="1"/>
          <p:nvPr/>
        </p:nvSpPr>
        <p:spPr>
          <a:xfrm>
            <a:off x="7183899" y="814255"/>
            <a:ext cx="41051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пищевая добавка Е160</a:t>
            </a: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краситель, есть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подверждающие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она вызывает пищевую аллергию. Одно из исследований было проведено в 1978 году. В нем участвовал 61 пациент с хронической крапивницей и симптомом отека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Квинке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26% пациентов отреагировали на употребление пищевой добавки Е160</a:t>
            </a: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уже через 4 часа после употребления в пищу продуктов, ее содержащих. Этот результат хуже аналогичных показателей реакции на другие натуральные или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синтетические. Ряд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ученых считает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из сильнейших аллергенов в пище.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8D37C-7651-094F-A40A-B974B674EC89}"/>
              </a:ext>
            </a:extLst>
          </p:cNvPr>
          <p:cNvSpPr txBox="1"/>
          <p:nvPr/>
        </p:nvSpPr>
        <p:spPr>
          <a:xfrm>
            <a:off x="5180244" y="251595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6146" name="Picture 2" descr="D:\муз\image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96" y="-52192"/>
            <a:ext cx="2483048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8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CBA64-370D-B146-9AF9-71B9C88B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0"/>
            <a:ext cx="3733800" cy="80803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Применение: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A2ABFF-E729-DC47-885F-2CE46D3390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0600" y="990600"/>
            <a:ext cx="6324600" cy="5350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добавка Е160</a:t>
            </a:r>
            <a:r>
              <a:rPr lang="af-ZA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пищевой промышленности, как пищевой краситель, окрашивающий продукты в желтый и оранжевый цвета. 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добавка Е160</a:t>
            </a:r>
            <a:r>
              <a:rPr lang="af-ZA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окрашивания сыров (например, сыра «Чеддер» или «Глостер», который окрашивался при помощи </a:t>
            </a:r>
            <a:r>
              <a:rPr lang="ru-RU" sz="1800" b="0" i="0" dirty="0" err="1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еще в 16 веке).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краситель Е160</a:t>
            </a:r>
            <a:r>
              <a:rPr lang="af-ZA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придания необходимого 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оттенка: молочным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пастам, 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маслу, маргарину, майонезу, заварным кремам, приправам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хлебобулочным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изделиям, 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обработанному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картофелю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сухим 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завтракам, </a:t>
            </a: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копченой рыбе, чипсам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1800" b="0" i="0" dirty="0" smtClean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добавка </a:t>
            </a:r>
            <a:r>
              <a:rPr lang="ru-RU" sz="1800" b="0" i="0" dirty="0" err="1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используется:</a:t>
            </a:r>
          </a:p>
          <a:p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косметической промышленности: с ее помощью придают нужные оттенки краскам для тела и губной помаде;</a:t>
            </a:r>
          </a:p>
          <a:p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медицине: на основе </a:t>
            </a:r>
            <a:r>
              <a:rPr lang="ru-RU" sz="1800" b="0" i="0" dirty="0" err="1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аннато</a:t>
            </a:r>
            <a:r>
              <a:rPr lang="ru-RU" sz="1800" b="0" i="0" dirty="0">
                <a:solidFill>
                  <a:srgbClr val="481F6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производят кремы от солнечных ожогов и защитные средства от укусов насекомых.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604461" cy="23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33061" cy="367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9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AE091-CCFC-FA47-BFD7-5BEFD8E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636" y="152400"/>
            <a:ext cx="3175348" cy="1112838"/>
          </a:xfrm>
        </p:spPr>
        <p:txBody>
          <a:bodyPr>
            <a:noAutofit/>
          </a:bodyPr>
          <a:lstStyle/>
          <a:p>
            <a:r>
              <a:rPr lang="ru-RU" sz="4000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Каротин</a:t>
            </a:r>
            <a:r>
              <a:rPr lang="ru-RU" sz="4000" b="1" i="0" dirty="0">
                <a:solidFill>
                  <a:srgbClr val="209E20"/>
                </a:solidFill>
                <a:effectLst/>
              </a:rPr>
              <a:t/>
            </a:r>
            <a:br>
              <a:rPr lang="ru-RU" sz="4000" b="1" i="0" dirty="0">
                <a:solidFill>
                  <a:srgbClr val="209E20"/>
                </a:solidFill>
                <a:effectLst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498541-B3EE-6C4E-A960-081F00A5A6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>
              <a:effectLst/>
            </a:endParaRPr>
          </a:p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FBF024-98AF-F54C-A88D-3F235B29EB64}"/>
              </a:ext>
            </a:extLst>
          </p:cNvPr>
          <p:cNvSpPr txBox="1"/>
          <p:nvPr/>
        </p:nvSpPr>
        <p:spPr>
          <a:xfrm>
            <a:off x="4980140" y="914400"/>
            <a:ext cx="655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Пищевая добавка E160a (каротины) относится к группе красящих веществ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каротиноидов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маркирующихся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пищевой промышленности добавкой Е160.
Термин «Каротин» берет свое название от слова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carota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морковь. Он представляет собой оранжевый пигмент, который образуется в ходе фотосинтеза растений. Каротины окрашивают фрукты и овощи в оранжевый и желтый цвета. В организме человека и животных не вырабатываются. Каротин содержится в моркови, абрикосах, дыне, хурме, капусте, петрушке, тыкве, сладком картофеле, манго. Существует две основные формы каротинов: альфа-каротин (α-каротин) и бета-каротин (β-каротин). 
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Пищевой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краситель E160a получают из моркови, красного пальмового масла, семян кукурузы. Источником добавки Е160а могут быть и другие растения, а также некоторые виды бактерий.
Химическая формула каротина – С40H56.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80456E2-E1E2-2C47-A770-3F235F61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257800"/>
            <a:ext cx="4286250" cy="116205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6A484C75-D318-C646-8D26-64296E945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1" y="228600"/>
            <a:ext cx="4286251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F0FC6E-107C-AF46-85B7-0FF587FDC1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77000" y="630477"/>
            <a:ext cx="4724400" cy="5390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0" dirty="0">
                <a:solidFill>
                  <a:srgbClr val="FF0000"/>
                </a:solidFill>
                <a:effectLst/>
              </a:rPr>
              <a:t>Вред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FF0000"/>
                </a:solidFill>
                <a:effectLst/>
              </a:rPr>
              <a:t>Вреден только избыток каротинов, вызывающий развитие </a:t>
            </a:r>
            <a:r>
              <a:rPr lang="ru-RU" sz="1800" b="0" i="0" dirty="0" err="1">
                <a:solidFill>
                  <a:srgbClr val="FF0000"/>
                </a:solidFill>
                <a:effectLst/>
              </a:rPr>
              <a:t>каротинемии</a:t>
            </a:r>
            <a:r>
              <a:rPr lang="ru-RU" sz="1800" b="0" i="0" dirty="0">
                <a:solidFill>
                  <a:srgbClr val="FF0000"/>
                </a:solidFill>
                <a:effectLst/>
              </a:rPr>
              <a:t>. Однако при этом каротин обладает малой токсичностью, поэтому такое состояние не опасно. Основное проявление избытка вещества в организме – изменение цвета кожи (она становится оранжевой). Каротин может откладываться в жировых тканях и печени (человеческий жир имеет желтый оттенок именно из-за накопления каротина). </a:t>
            </a:r>
            <a:r>
              <a:rPr lang="ru-RU" sz="1800" b="0" i="0" dirty="0" smtClean="0">
                <a:solidFill>
                  <a:srgbClr val="FF0000"/>
                </a:solidFill>
                <a:effectLst/>
              </a:rPr>
              <a:t>Согласно</a:t>
            </a:r>
            <a:r>
              <a:rPr lang="ru-RU" sz="18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1800" b="0" i="0" u="none" strike="noStrike" dirty="0" smtClean="0">
                <a:solidFill>
                  <a:srgbClr val="FF0000"/>
                </a:solidFill>
                <a:effectLst/>
              </a:rPr>
              <a:t>исследованиям</a:t>
            </a:r>
            <a:r>
              <a:rPr lang="ru-RU" sz="1800" b="0" i="0" dirty="0" smtClean="0">
                <a:solidFill>
                  <a:srgbClr val="FF0000"/>
                </a:solidFill>
                <a:effectLst/>
              </a:rPr>
              <a:t>, </a:t>
            </a:r>
            <a:r>
              <a:rPr lang="ru-RU" sz="1800" b="0" i="0" dirty="0">
                <a:solidFill>
                  <a:srgbClr val="FF0000"/>
                </a:solidFill>
                <a:effectLst/>
              </a:rPr>
              <a:t>опубликованным </a:t>
            </a:r>
            <a:r>
              <a:rPr lang="af-ZA" sz="1800" b="0" i="0" dirty="0">
                <a:solidFill>
                  <a:srgbClr val="FF0000"/>
                </a:solidFill>
                <a:effectLst/>
              </a:rPr>
              <a:t>Journal of the National Cancer Institute, </a:t>
            </a:r>
            <a:r>
              <a:rPr lang="ru-RU" sz="1800" b="0" i="0" dirty="0">
                <a:solidFill>
                  <a:srgbClr val="FF0000"/>
                </a:solidFill>
                <a:effectLst/>
              </a:rPr>
              <a:t>чрезмерное употребление бета-каротина в пищу увеличивает риск раковых заболеваний у людей этой группы. Однако нет никаких исследований, которые бы доказывали что это относится ко всему населению в целом.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98B135-781D-1F4A-88FA-B49A8CC06EAF}"/>
              </a:ext>
            </a:extLst>
          </p:cNvPr>
          <p:cNvSpPr txBox="1"/>
          <p:nvPr/>
        </p:nvSpPr>
        <p:spPr>
          <a:xfrm>
            <a:off x="838200" y="812899"/>
            <a:ext cx="457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119A0A"/>
                </a:solidFill>
                <a:effectLst/>
              </a:rPr>
              <a:t>Польза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Каротин – жизненно необходимый элемент, являющийся основным источником витамина А. Таким образом добавка Е160а: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является антиоксидантом;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замедляет процессы старения;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предотвращает снижение когнитивных функций.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Прием бета-каротина назначают людям, страдающим повышенной светочувствительностью.</a:t>
            </a:r>
          </a:p>
          <a:p>
            <a:r>
              <a:rPr lang="ru-RU" b="0" i="0" dirty="0">
                <a:solidFill>
                  <a:srgbClr val="119A0A"/>
                </a:solidFill>
                <a:effectLst/>
              </a:rPr>
              <a:t>Употребление бета-каротина в составе продуктов, содержащих пищевую добавку Е160а не может нанести никакого вреда организму вследствие небольших доз и способностью организма синтезировать каротин в жизненно необходимый витамин 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0201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26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68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82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736</Words>
  <Application>Microsoft Office PowerPoint</Application>
  <PresentationFormat>Произвольный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Натуральные красители</vt:lpstr>
      <vt:lpstr>Хлорофилл </vt:lpstr>
      <vt:lpstr>Презентация PowerPoint</vt:lpstr>
      <vt:lpstr>Применение:</vt:lpstr>
      <vt:lpstr>Аннато</vt:lpstr>
      <vt:lpstr>Презентация PowerPoint</vt:lpstr>
      <vt:lpstr> Применение:</vt:lpstr>
      <vt:lpstr>Каротин </vt:lpstr>
      <vt:lpstr>Презентация PowerPoint</vt:lpstr>
      <vt:lpstr>Применение:</vt:lpstr>
      <vt:lpstr>Маслосмолы паприки</vt:lpstr>
      <vt:lpstr>Презентация PowerPoint</vt:lpstr>
      <vt:lpstr>Применение: </vt:lpstr>
      <vt:lpstr>Антоцианы</vt:lpstr>
      <vt:lpstr>Презентация PowerPoint</vt:lpstr>
      <vt:lpstr>Применение: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Русс</dc:creator>
  <cp:lastModifiedBy>Admin</cp:lastModifiedBy>
  <cp:revision>43</cp:revision>
  <dcterms:created xsi:type="dcterms:W3CDTF">2021-02-23T01:16:33Z</dcterms:created>
  <dcterms:modified xsi:type="dcterms:W3CDTF">2021-02-23T04:57:19Z</dcterms:modified>
</cp:coreProperties>
</file>