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58" r:id="rId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60206B50-D951-48A7-B0C4-64B87554E052}" type="datetimeFigureOut">
              <a:rPr lang="ru-RU" smtClean="0"/>
              <a:t>15.03.2021</a:t>
            </a:fld>
            <a:endParaRPr lang="ru-RU"/>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BC8E29E-4C58-40F4-A4AB-96B1390A95EC}" type="slidenum">
              <a:rPr lang="ru-RU" smtClean="0"/>
              <a:t>‹#›</a:t>
            </a:fld>
            <a:endParaRPr lang="ru-RU"/>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50767511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0206B50-D951-48A7-B0C4-64B87554E052}" type="datetimeFigureOut">
              <a:rPr lang="ru-RU" smtClean="0"/>
              <a:t>15.03.2021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C8E29E-4C58-40F4-A4AB-96B1390A95EC}" type="slidenum">
              <a:rPr lang="ru-RU" smtClean="0"/>
              <a:t>‹#›</a:t>
            </a:fld>
            <a:endParaRPr lang="ru-RU"/>
          </a:p>
        </p:txBody>
      </p:sp>
    </p:spTree>
    <p:extLst>
      <p:ext uri="{BB962C8B-B14F-4D97-AF65-F5344CB8AC3E}">
        <p14:creationId xmlns:p14="http://schemas.microsoft.com/office/powerpoint/2010/main" val="3777247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0206B50-D951-48A7-B0C4-64B87554E052}" type="datetimeFigureOut">
              <a:rPr lang="ru-RU" smtClean="0"/>
              <a:t>15.03.2021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C8E29E-4C58-40F4-A4AB-96B1390A95EC}" type="slidenum">
              <a:rPr lang="ru-RU" smtClean="0"/>
              <a:t>‹#›</a:t>
            </a:fld>
            <a:endParaRPr lang="ru-RU"/>
          </a:p>
        </p:txBody>
      </p:sp>
    </p:spTree>
    <p:extLst>
      <p:ext uri="{BB962C8B-B14F-4D97-AF65-F5344CB8AC3E}">
        <p14:creationId xmlns:p14="http://schemas.microsoft.com/office/powerpoint/2010/main" val="429877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0206B50-D951-48A7-B0C4-64B87554E052}" type="datetimeFigureOut">
              <a:rPr lang="ru-RU" smtClean="0"/>
              <a:t>15.03.2021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C8E29E-4C58-40F4-A4AB-96B1390A95EC}" type="slidenum">
              <a:rPr lang="ru-RU" smtClean="0"/>
              <a:t>‹#›</a:t>
            </a:fld>
            <a:endParaRPr lang="ru-RU"/>
          </a:p>
        </p:txBody>
      </p:sp>
    </p:spTree>
    <p:extLst>
      <p:ext uri="{BB962C8B-B14F-4D97-AF65-F5344CB8AC3E}">
        <p14:creationId xmlns:p14="http://schemas.microsoft.com/office/powerpoint/2010/main" val="2742453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60206B50-D951-48A7-B0C4-64B87554E052}" type="datetimeFigureOut">
              <a:rPr lang="ru-RU" smtClean="0"/>
              <a:t>15.03.2021</a:t>
            </a:fld>
            <a:endParaRPr lang="ru-RU"/>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BC8E29E-4C58-40F4-A4AB-96B1390A95EC}" type="slidenum">
              <a:rPr lang="ru-RU" smtClean="0"/>
              <a:t>‹#›</a:t>
            </a:fld>
            <a:endParaRPr lang="ru-RU"/>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407079117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0206B50-D951-48A7-B0C4-64B87554E052}" type="datetimeFigureOut">
              <a:rPr lang="ru-RU" smtClean="0"/>
              <a:t>15.03.2021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BC8E29E-4C58-40F4-A4AB-96B1390A95EC}" type="slidenum">
              <a:rPr lang="ru-RU" smtClean="0"/>
              <a:t>‹#›</a:t>
            </a:fld>
            <a:endParaRPr lang="ru-RU"/>
          </a:p>
        </p:txBody>
      </p:sp>
    </p:spTree>
    <p:extLst>
      <p:ext uri="{BB962C8B-B14F-4D97-AF65-F5344CB8AC3E}">
        <p14:creationId xmlns:p14="http://schemas.microsoft.com/office/powerpoint/2010/main" val="1614292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0206B50-D951-48A7-B0C4-64B87554E052}" type="datetimeFigureOut">
              <a:rPr lang="ru-RU" smtClean="0"/>
              <a:t>15.03.2021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BC8E29E-4C58-40F4-A4AB-96B1390A95EC}" type="slidenum">
              <a:rPr lang="ru-RU" smtClean="0"/>
              <a:t>‹#›</a:t>
            </a:fld>
            <a:endParaRPr lang="ru-RU"/>
          </a:p>
        </p:txBody>
      </p:sp>
    </p:spTree>
    <p:extLst>
      <p:ext uri="{BB962C8B-B14F-4D97-AF65-F5344CB8AC3E}">
        <p14:creationId xmlns:p14="http://schemas.microsoft.com/office/powerpoint/2010/main" val="3805173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0206B50-D951-48A7-B0C4-64B87554E052}" type="datetimeFigureOut">
              <a:rPr lang="ru-RU" smtClean="0"/>
              <a:t>15.03.2021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BC8E29E-4C58-40F4-A4AB-96B1390A95EC}" type="slidenum">
              <a:rPr lang="ru-RU" smtClean="0"/>
              <a:t>‹#›</a:t>
            </a:fld>
            <a:endParaRPr lang="ru-RU"/>
          </a:p>
        </p:txBody>
      </p:sp>
    </p:spTree>
    <p:extLst>
      <p:ext uri="{BB962C8B-B14F-4D97-AF65-F5344CB8AC3E}">
        <p14:creationId xmlns:p14="http://schemas.microsoft.com/office/powerpoint/2010/main" val="296528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206B50-D951-48A7-B0C4-64B87554E052}" type="datetimeFigureOut">
              <a:rPr lang="ru-RU" smtClean="0"/>
              <a:t>15.03.2021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BC8E29E-4C58-40F4-A4AB-96B1390A95EC}" type="slidenum">
              <a:rPr lang="ru-RU" smtClean="0"/>
              <a:t>‹#›</a:t>
            </a:fld>
            <a:endParaRPr lang="ru-RU"/>
          </a:p>
        </p:txBody>
      </p:sp>
    </p:spTree>
    <p:extLst>
      <p:ext uri="{BB962C8B-B14F-4D97-AF65-F5344CB8AC3E}">
        <p14:creationId xmlns:p14="http://schemas.microsoft.com/office/powerpoint/2010/main" val="2908425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0206B50-D951-48A7-B0C4-64B87554E052}" type="datetimeFigureOut">
              <a:rPr lang="ru-RU" smtClean="0"/>
              <a:t>15.03.2021</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BC8E29E-4C58-40F4-A4AB-96B1390A95EC}" type="slidenum">
              <a:rPr lang="ru-RU" smtClean="0"/>
              <a:t>‹#›</a:t>
            </a:fld>
            <a:endParaRPr lang="ru-RU"/>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31338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0206B50-D951-48A7-B0C4-64B87554E052}" type="datetimeFigureOut">
              <a:rPr lang="ru-RU" smtClean="0"/>
              <a:t>15.03.2021</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BC8E29E-4C58-40F4-A4AB-96B1390A95EC}" type="slidenum">
              <a:rPr lang="ru-RU" smtClean="0"/>
              <a:t>‹#›</a:t>
            </a:fld>
            <a:endParaRPr lang="ru-RU"/>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00262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60206B50-D951-48A7-B0C4-64B87554E052}" type="datetimeFigureOut">
              <a:rPr lang="ru-RU" smtClean="0"/>
              <a:t>15.03.2021</a:t>
            </a:fld>
            <a:endParaRPr lang="ru-RU"/>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ru-RU"/>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BC8E29E-4C58-40F4-A4AB-96B1390A95EC}" type="slidenum">
              <a:rPr lang="ru-RU" smtClean="0"/>
              <a:t>‹#›</a:t>
            </a:fld>
            <a:endParaRPr lang="ru-RU"/>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677269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ru.wikipedia.org/wiki/%D0%A3%D1%80%D0%BE%D1%82%D1%80%D0%BE%D0%BF%D0%B8%D0%BD" TargetMode="External"/><Relationship Id="rId2" Type="http://schemas.openxmlformats.org/officeDocument/2006/relationships/hyperlink" Target="https://dobavkam.net/additives/e231" TargetMode="External"/><Relationship Id="rId1" Type="http://schemas.openxmlformats.org/officeDocument/2006/relationships/slideLayout" Target="../slideLayouts/slideLayout2.xml"/><Relationship Id="rId5" Type="http://schemas.openxmlformats.org/officeDocument/2006/relationships/hyperlink" Target="https://foodandhealth.ru/dobavki/benzoat-natriya-e211/#opisanie-dobavki-sposoby-ee-sintezirovaniya-i-mehanizm-deystviya" TargetMode="External"/><Relationship Id="rId4" Type="http://schemas.openxmlformats.org/officeDocument/2006/relationships/hyperlink" Target="http://cesamancam.ro/e200-acid-sorbic.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802309"/>
            <a:ext cx="8361229" cy="2098226"/>
          </a:xfrm>
        </p:spPr>
        <p:txBody>
          <a:bodyPr/>
          <a:lstStyle/>
          <a:p>
            <a:r>
              <a:rPr lang="en-US" sz="8800" dirty="0" smtClean="0"/>
              <a:t>	</a:t>
            </a:r>
            <a:r>
              <a:rPr lang="en-US" sz="8800" dirty="0" err="1" smtClean="0"/>
              <a:t>Antiseptici</a:t>
            </a:r>
            <a:r>
              <a:rPr lang="en-US" sz="8800" dirty="0" smtClean="0"/>
              <a:t> 	</a:t>
            </a:r>
            <a:endParaRPr lang="ru-RU" sz="8800" dirty="0"/>
          </a:p>
        </p:txBody>
      </p:sp>
      <p:sp>
        <p:nvSpPr>
          <p:cNvPr id="3" name="Subtitle 2"/>
          <p:cNvSpPr>
            <a:spLocks noGrp="1"/>
          </p:cNvSpPr>
          <p:nvPr>
            <p:ph type="subTitle" idx="1"/>
          </p:nvPr>
        </p:nvSpPr>
        <p:spPr>
          <a:xfrm>
            <a:off x="8360714" y="4524316"/>
            <a:ext cx="1915643" cy="421757"/>
          </a:xfrm>
        </p:spPr>
        <p:txBody>
          <a:bodyPr>
            <a:noAutofit/>
          </a:bodyPr>
          <a:lstStyle/>
          <a:p>
            <a:pPr algn="r"/>
            <a:r>
              <a:rPr lang="en-US" sz="2800" b="1" dirty="0" smtClean="0"/>
              <a:t>Ala Marius</a:t>
            </a:r>
            <a:endParaRPr lang="ru-RU" sz="2800" b="1" dirty="0"/>
          </a:p>
        </p:txBody>
      </p:sp>
    </p:spTree>
    <p:extLst>
      <p:ext uri="{BB962C8B-B14F-4D97-AF65-F5344CB8AC3E}">
        <p14:creationId xmlns:p14="http://schemas.microsoft.com/office/powerpoint/2010/main" val="10473825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6581" y="0"/>
            <a:ext cx="5777345" cy="678873"/>
          </a:xfrm>
        </p:spPr>
        <p:txBody>
          <a:bodyPr>
            <a:normAutofit fontScale="90000"/>
          </a:bodyPr>
          <a:lstStyle/>
          <a:p>
            <a:r>
              <a:rPr lang="en-US" b="1" dirty="0" smtClean="0">
                <a:latin typeface="Google Sans"/>
              </a:rPr>
              <a:t>Orto-</a:t>
            </a:r>
            <a:r>
              <a:rPr lang="en-US" b="1" dirty="0" err="1" smtClean="0">
                <a:latin typeface="Google Sans"/>
              </a:rPr>
              <a:t>fenilfenol</a:t>
            </a:r>
            <a:r>
              <a:rPr lang="en-US" b="1" dirty="0" smtClean="0">
                <a:latin typeface="Google Sans"/>
              </a:rPr>
              <a:t>, E231</a:t>
            </a:r>
            <a:endParaRPr lang="ru-RU" b="1" dirty="0">
              <a:latin typeface="Google Sans"/>
            </a:endParaRPr>
          </a:p>
        </p:txBody>
      </p:sp>
      <p:sp>
        <p:nvSpPr>
          <p:cNvPr id="3" name="Content Placeholder 2"/>
          <p:cNvSpPr>
            <a:spLocks noGrp="1"/>
          </p:cNvSpPr>
          <p:nvPr>
            <p:ph idx="1"/>
          </p:nvPr>
        </p:nvSpPr>
        <p:spPr>
          <a:xfrm>
            <a:off x="969818" y="821747"/>
            <a:ext cx="7701755" cy="6036253"/>
          </a:xfrm>
        </p:spPr>
        <p:txBody>
          <a:bodyPr>
            <a:normAutofit fontScale="92500" lnSpcReduction="20000"/>
          </a:bodyPr>
          <a:lstStyle/>
          <a:p>
            <a:pPr marL="0" indent="0">
              <a:buNone/>
            </a:pPr>
            <a:r>
              <a:rPr lang="en-US" dirty="0" smtClean="0"/>
              <a:t>	</a:t>
            </a:r>
            <a:r>
              <a:rPr lang="en-US" sz="2400" dirty="0" err="1" smtClean="0">
                <a:latin typeface="Google Sans"/>
              </a:rPr>
              <a:t>Aditiv</a:t>
            </a:r>
            <a:r>
              <a:rPr lang="en-US" sz="2400" dirty="0" smtClean="0">
                <a:latin typeface="Google Sans"/>
              </a:rPr>
              <a:t> de </a:t>
            </a:r>
            <a:r>
              <a:rPr lang="en-US" sz="2400" dirty="0" err="1" smtClean="0">
                <a:latin typeface="Google Sans"/>
              </a:rPr>
              <a:t>conservare</a:t>
            </a:r>
            <a:r>
              <a:rPr lang="en-US" sz="2400" dirty="0" smtClean="0">
                <a:latin typeface="Google Sans"/>
              </a:rPr>
              <a:t> organic cu formula </a:t>
            </a:r>
            <a:r>
              <a:rPr lang="en-US" sz="2400" dirty="0" err="1" smtClean="0">
                <a:latin typeface="Google Sans"/>
              </a:rPr>
              <a:t>chimica</a:t>
            </a:r>
            <a:r>
              <a:rPr lang="en-US" sz="2400" dirty="0" smtClean="0">
                <a:latin typeface="Google Sans"/>
              </a:rPr>
              <a:t> C12H9OH.</a:t>
            </a:r>
          </a:p>
          <a:p>
            <a:pPr marL="0" lvl="0" indent="0">
              <a:buNone/>
            </a:pPr>
            <a:r>
              <a:rPr lang="en-US" sz="2400" dirty="0" smtClean="0">
                <a:latin typeface="Google Sans"/>
              </a:rPr>
              <a:t>	Se </a:t>
            </a:r>
            <a:r>
              <a:rPr lang="en-US" sz="2400" dirty="0" err="1" smtClean="0">
                <a:latin typeface="Google Sans"/>
              </a:rPr>
              <a:t>prezint</a:t>
            </a:r>
            <a:r>
              <a:rPr lang="ro-MD" sz="2400" dirty="0" smtClean="0">
                <a:latin typeface="Google Sans"/>
              </a:rPr>
              <a:t>ă sub formă de subtanță cristalină de culoare albă , cu punct de topire de 57</a:t>
            </a:r>
            <a:r>
              <a:rPr lang="ro-MD" sz="2400" dirty="0" smtClean="0">
                <a:latin typeface="Google Sans"/>
                <a:cs typeface="Calibri" panose="020F0502020204030204" pitchFamily="34" charset="0"/>
              </a:rPr>
              <a:t>⁰C. </a:t>
            </a:r>
            <a:br>
              <a:rPr lang="ro-MD" sz="2400" dirty="0" smtClean="0">
                <a:latin typeface="Google Sans"/>
                <a:cs typeface="Calibri" panose="020F0502020204030204" pitchFamily="34" charset="0"/>
              </a:rPr>
            </a:br>
            <a:r>
              <a:rPr lang="ro-MD" sz="2400" dirty="0" smtClean="0">
                <a:latin typeface="Google Sans"/>
                <a:cs typeface="Calibri" panose="020F0502020204030204" pitchFamily="34" charset="0"/>
              </a:rPr>
              <a:t>	Este obținut sintetic. Materia primă o constitutie ciclohexanona care se încălzește la o temperatură de 120 </a:t>
            </a:r>
            <a:r>
              <a:rPr lang="ro-MD" sz="2400" dirty="0">
                <a:latin typeface="Google Sans"/>
                <a:cs typeface="Calibri" panose="020F0502020204030204" pitchFamily="34" charset="0"/>
              </a:rPr>
              <a:t>⁰</a:t>
            </a:r>
            <a:r>
              <a:rPr lang="ro-MD" sz="2400" dirty="0" smtClean="0">
                <a:latin typeface="Google Sans"/>
                <a:cs typeface="Calibri" panose="020F0502020204030204" pitchFamily="34" charset="0"/>
              </a:rPr>
              <a:t>C în prezența a catalizatorilor acizi. Produsul obținut ,  </a:t>
            </a:r>
            <a:r>
              <a:rPr lang="ro-RO" altLang="ru-RU" sz="2400" dirty="0" smtClean="0">
                <a:solidFill>
                  <a:srgbClr val="202124"/>
                </a:solidFill>
                <a:latin typeface="Google Sans"/>
              </a:rPr>
              <a:t>ciclohexenilciclohexanona , este supus dezhidrogenării catalitice și izomerizării catalitice a eterului bifenilic</a:t>
            </a:r>
          </a:p>
          <a:p>
            <a:pPr marL="0" lvl="0" indent="0">
              <a:buNone/>
            </a:pPr>
            <a:r>
              <a:rPr lang="ro-RO" altLang="ru-RU" sz="2400" dirty="0">
                <a:solidFill>
                  <a:srgbClr val="202124"/>
                </a:solidFill>
                <a:latin typeface="Google Sans"/>
              </a:rPr>
              <a:t>	</a:t>
            </a:r>
            <a:r>
              <a:rPr lang="ro-RO" altLang="ru-RU" sz="2400" dirty="0" smtClean="0">
                <a:solidFill>
                  <a:srgbClr val="202124"/>
                </a:solidFill>
                <a:latin typeface="Google Sans"/>
              </a:rPr>
              <a:t>În industria alimentară aditivul este folosit pentru prelucrarea externă a fructelor și legumelor pentru a preveni dezvoltarea și bacteriilor.</a:t>
            </a:r>
          </a:p>
          <a:p>
            <a:pPr marL="0" lvl="0" indent="0">
              <a:buNone/>
            </a:pPr>
            <a:r>
              <a:rPr lang="ro-RO" sz="2400" dirty="0">
                <a:solidFill>
                  <a:srgbClr val="202124"/>
                </a:solidFill>
                <a:latin typeface="Google Sans"/>
              </a:rPr>
              <a:t>	</a:t>
            </a:r>
            <a:r>
              <a:rPr lang="ro-RO" sz="2400" dirty="0" smtClean="0">
                <a:solidFill>
                  <a:srgbClr val="202124"/>
                </a:solidFill>
                <a:latin typeface="Google Sans"/>
              </a:rPr>
              <a:t>Doza maximă admisibilă constituie 0.2 mg/kg-corp. </a:t>
            </a:r>
          </a:p>
          <a:p>
            <a:pPr marL="0" lvl="0" indent="0">
              <a:buNone/>
            </a:pPr>
            <a:r>
              <a:rPr lang="ro-RO" sz="2400" dirty="0">
                <a:solidFill>
                  <a:srgbClr val="202124"/>
                </a:solidFill>
                <a:latin typeface="Google Sans"/>
              </a:rPr>
              <a:t>	</a:t>
            </a:r>
            <a:r>
              <a:rPr lang="ro-RO" sz="2400" dirty="0" smtClean="0">
                <a:solidFill>
                  <a:srgbClr val="202124"/>
                </a:solidFill>
                <a:latin typeface="Google Sans"/>
              </a:rPr>
              <a:t>În contact cu pielea sau cu căile mucoase , poate provoca iritație și arsuri chimice grave a ochilor , nasului și căilor respiratorii</a:t>
            </a:r>
          </a:p>
          <a:p>
            <a:pPr marL="0" lvl="0" indent="0">
              <a:buNone/>
            </a:pPr>
            <a:r>
              <a:rPr lang="ro-RO" sz="2400" dirty="0">
                <a:solidFill>
                  <a:srgbClr val="202124"/>
                </a:solidFill>
                <a:latin typeface="Google Sans"/>
              </a:rPr>
              <a:t>	</a:t>
            </a:r>
            <a:r>
              <a:rPr lang="ro-RO" sz="2400" dirty="0" smtClean="0">
                <a:solidFill>
                  <a:srgbClr val="202124"/>
                </a:solidFill>
                <a:latin typeface="Google Sans"/>
              </a:rPr>
              <a:t>În caz de încălcare a tehnologiei de producere și consumul excesiv se observă iritație a pielii , convulsii și vomă.</a:t>
            </a:r>
            <a:r>
              <a:rPr lang="ro-RO" sz="1300" dirty="0" smtClean="0">
                <a:solidFill>
                  <a:srgbClr val="202124"/>
                </a:solidFill>
                <a:latin typeface="Google Sans"/>
              </a:rPr>
              <a:t> </a:t>
            </a:r>
            <a:r>
              <a:rPr lang="en-US" sz="1700" dirty="0" smtClean="0">
                <a:solidFill>
                  <a:srgbClr val="202124"/>
                </a:solidFill>
                <a:latin typeface="Google Sans"/>
              </a:rPr>
              <a:t>[1]</a:t>
            </a:r>
            <a:endParaRPr lang="ro-RO" sz="1700" dirty="0" smtClean="0">
              <a:solidFill>
                <a:srgbClr val="202124"/>
              </a:solidFill>
              <a:latin typeface="Google Sans"/>
            </a:endParaRPr>
          </a:p>
          <a:p>
            <a:pPr marL="0" lvl="0" indent="0">
              <a:buNone/>
            </a:pPr>
            <a:r>
              <a:rPr lang="ro-RO" dirty="0">
                <a:solidFill>
                  <a:srgbClr val="202124"/>
                </a:solidFill>
                <a:latin typeface="Google Sans"/>
              </a:rPr>
              <a:t>	</a:t>
            </a:r>
            <a:endParaRPr lang="ro-RO" dirty="0" smtClean="0">
              <a:solidFill>
                <a:srgbClr val="202124"/>
              </a:solidFill>
              <a:latin typeface="Google Sans"/>
            </a:endParaRPr>
          </a:p>
          <a:p>
            <a:pPr marL="0" lvl="0" indent="0">
              <a:buNone/>
            </a:pPr>
            <a:endParaRPr lang="ru-RU" dirty="0"/>
          </a:p>
        </p:txBody>
      </p:sp>
      <p:pic>
        <p:nvPicPr>
          <p:cNvPr id="1026" name="Picture 2" descr="2-Фенилфенол — Википедия"/>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71573" y="678873"/>
            <a:ext cx="2511945" cy="26447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31383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6581" y="0"/>
            <a:ext cx="7342909" cy="775855"/>
          </a:xfrm>
        </p:spPr>
        <p:txBody>
          <a:bodyPr>
            <a:normAutofit fontScale="90000"/>
          </a:bodyPr>
          <a:lstStyle/>
          <a:p>
            <a:pPr lvl="2" algn="l" rtl="0">
              <a:lnSpc>
                <a:spcPct val="89000"/>
              </a:lnSpc>
              <a:spcBef>
                <a:spcPct val="0"/>
              </a:spcBef>
            </a:pPr>
            <a:r>
              <a:rPr lang="en-US" altLang="ru-RU" sz="4400" b="1" dirty="0">
                <a:latin typeface="Google Sans"/>
              </a:rPr>
              <a:t>H</a:t>
            </a:r>
            <a:r>
              <a:rPr lang="ro-RO" altLang="ru-RU" sz="4400" b="1" dirty="0" smtClean="0">
                <a:latin typeface="Google Sans"/>
              </a:rPr>
              <a:t>exametilentetra</a:t>
            </a:r>
            <a:r>
              <a:rPr lang="en-US" altLang="ru-RU" sz="4400" b="1" dirty="0" smtClean="0">
                <a:latin typeface="Google Sans"/>
              </a:rPr>
              <a:t>a</a:t>
            </a:r>
            <a:r>
              <a:rPr lang="ro-RO" altLang="ru-RU" sz="4400" b="1" dirty="0" smtClean="0">
                <a:latin typeface="Google Sans"/>
              </a:rPr>
              <a:t>mina</a:t>
            </a:r>
            <a:r>
              <a:rPr lang="en-US" altLang="ru-RU" sz="4400" b="1" dirty="0" smtClean="0">
                <a:latin typeface="Google Sans"/>
              </a:rPr>
              <a:t>, e 239</a:t>
            </a:r>
            <a:r>
              <a:rPr lang="ro-RO" altLang="ru-RU" sz="4400" b="1" dirty="0" smtClean="0">
                <a:latin typeface="Google Sans"/>
              </a:rPr>
              <a:t/>
            </a:r>
            <a:br>
              <a:rPr lang="ro-RO" altLang="ru-RU" sz="4400" b="1" dirty="0" smtClean="0">
                <a:latin typeface="Google Sans"/>
              </a:rPr>
            </a:br>
            <a:endParaRPr lang="ru-RU" sz="4000" b="1" dirty="0">
              <a:latin typeface="Google Sans"/>
            </a:endParaRPr>
          </a:p>
        </p:txBody>
      </p:sp>
      <p:sp>
        <p:nvSpPr>
          <p:cNvPr id="7" name="Content Placeholder 6"/>
          <p:cNvSpPr>
            <a:spLocks noGrp="1"/>
          </p:cNvSpPr>
          <p:nvPr>
            <p:ph idx="1"/>
          </p:nvPr>
        </p:nvSpPr>
        <p:spPr>
          <a:xfrm>
            <a:off x="955963" y="845128"/>
            <a:ext cx="7910948" cy="5749636"/>
          </a:xfrm>
        </p:spPr>
        <p:txBody>
          <a:bodyPr/>
          <a:lstStyle/>
          <a:p>
            <a:pPr marL="0" indent="0">
              <a:buNone/>
            </a:pPr>
            <a:r>
              <a:rPr lang="en-US" dirty="0" smtClean="0">
                <a:latin typeface="Google Sans"/>
              </a:rPr>
              <a:t>	</a:t>
            </a:r>
            <a:r>
              <a:rPr lang="en-US" dirty="0" err="1" smtClean="0">
                <a:latin typeface="Google Sans"/>
              </a:rPr>
              <a:t>Aditiv</a:t>
            </a:r>
            <a:r>
              <a:rPr lang="en-US" dirty="0" smtClean="0">
                <a:latin typeface="Google Sans"/>
              </a:rPr>
              <a:t> de </a:t>
            </a:r>
            <a:r>
              <a:rPr lang="en-US" dirty="0" err="1" smtClean="0">
                <a:latin typeface="Google Sans"/>
              </a:rPr>
              <a:t>conservare</a:t>
            </a:r>
            <a:r>
              <a:rPr lang="en-US" dirty="0" smtClean="0">
                <a:latin typeface="Google Sans"/>
              </a:rPr>
              <a:t> </a:t>
            </a:r>
            <a:r>
              <a:rPr lang="ro-MD" dirty="0" smtClean="0">
                <a:latin typeface="Google Sans"/>
              </a:rPr>
              <a:t>organic </a:t>
            </a:r>
            <a:r>
              <a:rPr lang="en-US" dirty="0" smtClean="0">
                <a:latin typeface="Google Sans"/>
              </a:rPr>
              <a:t>cu formula </a:t>
            </a:r>
            <a:r>
              <a:rPr lang="en-US" dirty="0"/>
              <a:t>C</a:t>
            </a:r>
            <a:r>
              <a:rPr lang="en-US" baseline="-25000" dirty="0"/>
              <a:t>6</a:t>
            </a:r>
            <a:r>
              <a:rPr lang="en-US" dirty="0"/>
              <a:t>H</a:t>
            </a:r>
            <a:r>
              <a:rPr lang="en-US" baseline="-25000" dirty="0"/>
              <a:t>12</a:t>
            </a:r>
            <a:r>
              <a:rPr lang="en-US" dirty="0"/>
              <a:t>N</a:t>
            </a:r>
            <a:r>
              <a:rPr lang="en-US" baseline="-25000" dirty="0"/>
              <a:t>4 </a:t>
            </a:r>
            <a:r>
              <a:rPr lang="en-US" dirty="0" smtClean="0">
                <a:latin typeface="Google Sans"/>
              </a:rPr>
              <a:t>,</a:t>
            </a:r>
          </a:p>
          <a:p>
            <a:pPr marL="0" indent="0">
              <a:buNone/>
            </a:pPr>
            <a:r>
              <a:rPr lang="en-US" dirty="0" smtClean="0"/>
              <a:t>	</a:t>
            </a:r>
            <a:r>
              <a:rPr lang="en-US" dirty="0" err="1" smtClean="0">
                <a:latin typeface="Google Sans"/>
              </a:rPr>
              <a:t>Substan</a:t>
            </a:r>
            <a:r>
              <a:rPr lang="ro-MD" dirty="0" smtClean="0">
                <a:latin typeface="Google Sans"/>
              </a:rPr>
              <a:t>ță cristalină albă de culoare albă, inflamabil și cu o solubilitate bună în apă, alcool și cloroform. </a:t>
            </a:r>
          </a:p>
          <a:p>
            <a:pPr marL="0" indent="0">
              <a:buNone/>
            </a:pPr>
            <a:r>
              <a:rPr lang="ro-MD" dirty="0">
                <a:latin typeface="Google Sans"/>
              </a:rPr>
              <a:t>	</a:t>
            </a:r>
            <a:r>
              <a:rPr lang="ro-MD" dirty="0" smtClean="0">
                <a:latin typeface="Google Sans"/>
              </a:rPr>
              <a:t>În industrie este obținut sintetic din formaldehidă și a amoniac.</a:t>
            </a:r>
          </a:p>
          <a:p>
            <a:pPr marL="0" indent="0">
              <a:buNone/>
            </a:pPr>
            <a:r>
              <a:rPr lang="ro-MD" dirty="0">
                <a:latin typeface="Google Sans"/>
              </a:rPr>
              <a:t>	</a:t>
            </a:r>
            <a:r>
              <a:rPr lang="ro-MD" dirty="0" smtClean="0">
                <a:latin typeface="Google Sans"/>
              </a:rPr>
              <a:t>În industria alimentară este folosit limitat pentru conservarea caviarului roșu, la fabricarea brânzeturilor și la cultivarea unor culturi de drojdie. De asemenea este utilizat în medicină , în producerea materialelor polimere și ca comustibil uscat.</a:t>
            </a:r>
          </a:p>
          <a:p>
            <a:pPr marL="0" indent="0">
              <a:buNone/>
            </a:pPr>
            <a:r>
              <a:rPr lang="ro-MD" dirty="0">
                <a:latin typeface="Google Sans"/>
              </a:rPr>
              <a:t>	</a:t>
            </a:r>
            <a:r>
              <a:rPr lang="ro-MD" dirty="0" smtClean="0">
                <a:latin typeface="Google Sans"/>
              </a:rPr>
              <a:t>Nimerind în organism, se absoarbe în tractul gastrointestinal. Se elimină din organism în aproximativ 24 zile.</a:t>
            </a:r>
          </a:p>
          <a:p>
            <a:pPr marL="0" indent="0">
              <a:buNone/>
            </a:pPr>
            <a:r>
              <a:rPr lang="ro-MD" dirty="0">
                <a:latin typeface="Google Sans"/>
              </a:rPr>
              <a:t>	</a:t>
            </a:r>
            <a:r>
              <a:rPr lang="ro-MD" dirty="0" smtClean="0">
                <a:latin typeface="Google Sans"/>
              </a:rPr>
              <a:t>La persoanele predispuse alergiilor, aditivul poate provoca reacții alergice sub formă de iritație a pielii. </a:t>
            </a:r>
            <a:r>
              <a:rPr lang="en-US" sz="1600" dirty="0" smtClean="0">
                <a:latin typeface="Google Sans"/>
              </a:rPr>
              <a:t>[2]</a:t>
            </a:r>
            <a:endParaRPr lang="ro-MD" sz="1600" dirty="0" smtClean="0">
              <a:latin typeface="Google Sans"/>
            </a:endParaRPr>
          </a:p>
          <a:p>
            <a:pPr marL="0" indent="0">
              <a:buNone/>
            </a:pPr>
            <a:r>
              <a:rPr lang="ro-MD" dirty="0">
                <a:latin typeface="Google Sans"/>
              </a:rPr>
              <a:t>	</a:t>
            </a:r>
            <a:endParaRPr lang="ro-MD" dirty="0" smtClean="0">
              <a:latin typeface="Google Sans"/>
            </a:endParaRPr>
          </a:p>
          <a:p>
            <a:pPr marL="0" indent="0">
              <a:buNone/>
            </a:pPr>
            <a:r>
              <a:rPr lang="ro-MD" dirty="0">
                <a:latin typeface="Google Sans"/>
              </a:rPr>
              <a:t>	</a:t>
            </a:r>
            <a:r>
              <a:rPr lang="ro-MD" dirty="0" smtClean="0">
                <a:latin typeface="Google Sans"/>
              </a:rPr>
              <a:t> </a:t>
            </a:r>
            <a:endParaRPr lang="ru-RU" dirty="0"/>
          </a:p>
        </p:txBody>
      </p:sp>
      <p:pic>
        <p:nvPicPr>
          <p:cNvPr id="8" name="Content Placeholder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66911" y="775855"/>
            <a:ext cx="3325089" cy="4170218"/>
          </a:xfrm>
          <a:prstGeom prst="rect">
            <a:avLst/>
          </a:prstGeom>
        </p:spPr>
      </p:pic>
    </p:spTree>
    <p:extLst>
      <p:ext uri="{BB962C8B-B14F-4D97-AF65-F5344CB8AC3E}">
        <p14:creationId xmlns:p14="http://schemas.microsoft.com/office/powerpoint/2010/main" val="38742104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8146" y="0"/>
            <a:ext cx="5417127" cy="734291"/>
          </a:xfrm>
        </p:spPr>
        <p:txBody>
          <a:bodyPr/>
          <a:lstStyle/>
          <a:p>
            <a:r>
              <a:rPr lang="en-US" b="1" dirty="0" err="1" smtClean="0">
                <a:latin typeface="Google Sans"/>
              </a:rPr>
              <a:t>Acidul</a:t>
            </a:r>
            <a:r>
              <a:rPr lang="en-US" b="1" dirty="0" smtClean="0">
                <a:latin typeface="Google Sans"/>
              </a:rPr>
              <a:t> </a:t>
            </a:r>
            <a:r>
              <a:rPr lang="en-US" b="1" dirty="0" err="1" smtClean="0">
                <a:latin typeface="Google Sans"/>
              </a:rPr>
              <a:t>sorbic</a:t>
            </a:r>
            <a:r>
              <a:rPr lang="en-US" b="1" dirty="0" smtClean="0">
                <a:latin typeface="Google Sans"/>
              </a:rPr>
              <a:t>,</a:t>
            </a:r>
            <a:r>
              <a:rPr lang="en-US" b="1" dirty="0">
                <a:latin typeface="Google Sans"/>
              </a:rPr>
              <a:t> </a:t>
            </a:r>
            <a:r>
              <a:rPr lang="en-US" b="1" dirty="0" smtClean="0">
                <a:latin typeface="Google Sans"/>
              </a:rPr>
              <a:t>e200</a:t>
            </a:r>
            <a:endParaRPr lang="ru-RU" b="1" dirty="0">
              <a:latin typeface="Google Sans"/>
            </a:endParaRPr>
          </a:p>
        </p:txBody>
      </p:sp>
      <p:sp>
        <p:nvSpPr>
          <p:cNvPr id="3" name="Content Placeholder 2"/>
          <p:cNvSpPr>
            <a:spLocks noGrp="1"/>
          </p:cNvSpPr>
          <p:nvPr>
            <p:ph idx="1"/>
          </p:nvPr>
        </p:nvSpPr>
        <p:spPr>
          <a:xfrm>
            <a:off x="748146" y="789708"/>
            <a:ext cx="8188036" cy="5500255"/>
          </a:xfrm>
        </p:spPr>
        <p:txBody>
          <a:bodyPr/>
          <a:lstStyle/>
          <a:p>
            <a:pPr marL="0" indent="0">
              <a:buNone/>
            </a:pPr>
            <a:r>
              <a:rPr lang="ro-MD" dirty="0" smtClean="0">
                <a:latin typeface="Google Sans"/>
              </a:rPr>
              <a:t>	</a:t>
            </a:r>
            <a:r>
              <a:rPr lang="en-US" dirty="0" err="1" smtClean="0">
                <a:latin typeface="Google Sans"/>
              </a:rPr>
              <a:t>Acidul</a:t>
            </a:r>
            <a:r>
              <a:rPr lang="en-US" dirty="0" smtClean="0">
                <a:latin typeface="Google Sans"/>
              </a:rPr>
              <a:t> </a:t>
            </a:r>
            <a:r>
              <a:rPr lang="en-US" dirty="0" err="1" smtClean="0">
                <a:latin typeface="Google Sans"/>
              </a:rPr>
              <a:t>sorbic</a:t>
            </a:r>
            <a:r>
              <a:rPr lang="en-US" dirty="0" smtClean="0">
                <a:latin typeface="Google Sans"/>
              </a:rPr>
              <a:t> </a:t>
            </a:r>
            <a:r>
              <a:rPr lang="en-US" dirty="0" err="1" smtClean="0">
                <a:latin typeface="Google Sans"/>
              </a:rPr>
              <a:t>este</a:t>
            </a:r>
            <a:r>
              <a:rPr lang="en-US" dirty="0" smtClean="0">
                <a:latin typeface="Google Sans"/>
              </a:rPr>
              <a:t> un </a:t>
            </a:r>
            <a:r>
              <a:rPr lang="en-US" dirty="0" err="1" smtClean="0">
                <a:latin typeface="Google Sans"/>
              </a:rPr>
              <a:t>conservant</a:t>
            </a:r>
            <a:r>
              <a:rPr lang="en-US" dirty="0" smtClean="0">
                <a:latin typeface="Google Sans"/>
              </a:rPr>
              <a:t> </a:t>
            </a:r>
            <a:r>
              <a:rPr lang="ro-MD" dirty="0" smtClean="0">
                <a:latin typeface="Google Sans"/>
              </a:rPr>
              <a:t>ce se prezintă sub forma de cristale de culoare albă</a:t>
            </a:r>
            <a:r>
              <a:rPr lang="ro-MD" dirty="0">
                <a:latin typeface="Google Sans"/>
              </a:rPr>
              <a:t>. </a:t>
            </a:r>
            <a:r>
              <a:rPr lang="ro-MD" dirty="0" smtClean="0">
                <a:latin typeface="Google Sans"/>
              </a:rPr>
              <a:t>Formula chimică </a:t>
            </a:r>
            <a:r>
              <a:rPr lang="en-US" dirty="0" smtClean="0">
                <a:latin typeface="Google Sans"/>
              </a:rPr>
              <a:t>C</a:t>
            </a:r>
            <a:r>
              <a:rPr lang="en-US" baseline="-25000" dirty="0" smtClean="0">
                <a:latin typeface="Google Sans"/>
              </a:rPr>
              <a:t>6</a:t>
            </a:r>
            <a:r>
              <a:rPr lang="en-US" dirty="0" smtClean="0">
                <a:latin typeface="Google Sans"/>
              </a:rPr>
              <a:t>H</a:t>
            </a:r>
            <a:r>
              <a:rPr lang="en-US" baseline="-25000" dirty="0" smtClean="0">
                <a:latin typeface="Google Sans"/>
              </a:rPr>
              <a:t>8</a:t>
            </a:r>
            <a:r>
              <a:rPr lang="en-US" dirty="0" smtClean="0">
                <a:latin typeface="Google Sans"/>
              </a:rPr>
              <a:t>O</a:t>
            </a:r>
          </a:p>
          <a:p>
            <a:pPr marL="0" indent="0">
              <a:buNone/>
            </a:pPr>
            <a:r>
              <a:rPr lang="en-US" dirty="0">
                <a:latin typeface="Google Sans"/>
              </a:rPr>
              <a:t>	</a:t>
            </a:r>
            <a:r>
              <a:rPr lang="en-US" dirty="0" smtClean="0">
                <a:latin typeface="Google Sans"/>
              </a:rPr>
              <a:t>Este un acid slab </a:t>
            </a:r>
            <a:r>
              <a:rPr lang="ro-MD" dirty="0" smtClean="0">
                <a:latin typeface="Google Sans"/>
              </a:rPr>
              <a:t>folosit pentru extinderea termenului de valabilitate a produselor alimentare. Este eficient impotriva fungilor , dar mai puțin eficient împotriva bacteriilor.</a:t>
            </a:r>
          </a:p>
          <a:p>
            <a:pPr marL="0" indent="0">
              <a:buNone/>
            </a:pPr>
            <a:r>
              <a:rPr lang="ro-MD" dirty="0">
                <a:latin typeface="Google Sans"/>
              </a:rPr>
              <a:t>	</a:t>
            </a:r>
            <a:r>
              <a:rPr lang="ro-MD" dirty="0" smtClean="0">
                <a:latin typeface="Google Sans"/>
              </a:rPr>
              <a:t>În industrie este sintetizat prin codensarea cetonei cu aldehida crotonică în prezența catalizatorilor acizi.</a:t>
            </a:r>
          </a:p>
          <a:p>
            <a:pPr marL="0" indent="0">
              <a:buNone/>
            </a:pPr>
            <a:r>
              <a:rPr lang="ro-MD" dirty="0">
                <a:latin typeface="Google Sans"/>
              </a:rPr>
              <a:t>	</a:t>
            </a:r>
            <a:r>
              <a:rPr lang="ro-MD" dirty="0" smtClean="0">
                <a:latin typeface="Google Sans"/>
              </a:rPr>
              <a:t>Acidul sorbic și sarurile sale sunt folosiți pentru conservarea produselor alimentare cum ar fi: sosuri, jeleuri, produse de patiserie, pâine, mezeluri, margarină, cereale.</a:t>
            </a:r>
          </a:p>
          <a:p>
            <a:pPr marL="0" indent="0">
              <a:buNone/>
            </a:pPr>
            <a:r>
              <a:rPr lang="ro-MD" dirty="0">
                <a:latin typeface="Google Sans"/>
              </a:rPr>
              <a:t>	</a:t>
            </a:r>
            <a:r>
              <a:rPr lang="ro-MD" dirty="0" smtClean="0">
                <a:latin typeface="Google Sans"/>
              </a:rPr>
              <a:t>E200 a fost studiat pe perioade scurte și îndelugate de timp. Studiile au arătat că acidul ascorbic, în dozele în care este prezent în alimente, nu prezintă un grad mare de toxicitate. Toxicitatea scăzută este datorată faptului că este metabolizat rapid asemenea acizilor grași. </a:t>
            </a:r>
            <a:r>
              <a:rPr lang="en-US" sz="1400" dirty="0" smtClean="0">
                <a:latin typeface="Google Sans"/>
              </a:rPr>
              <a:t>[3]</a:t>
            </a:r>
            <a:endParaRPr lang="ru-RU" sz="1400" dirty="0">
              <a:latin typeface="Google Sans"/>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78448" y="789708"/>
            <a:ext cx="2864169" cy="1990565"/>
          </a:xfrm>
          <a:prstGeom prst="rect">
            <a:avLst/>
          </a:prstGeom>
        </p:spPr>
      </p:pic>
    </p:spTree>
    <p:extLst>
      <p:ext uri="{BB962C8B-B14F-4D97-AF65-F5344CB8AC3E}">
        <p14:creationId xmlns:p14="http://schemas.microsoft.com/office/powerpoint/2010/main" val="1972471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0437" y="0"/>
            <a:ext cx="5361708" cy="748145"/>
          </a:xfrm>
        </p:spPr>
        <p:txBody>
          <a:bodyPr>
            <a:normAutofit/>
          </a:bodyPr>
          <a:lstStyle/>
          <a:p>
            <a:r>
              <a:rPr lang="en-US" dirty="0" err="1" smtClean="0"/>
              <a:t>Benzoat</a:t>
            </a:r>
            <a:r>
              <a:rPr lang="en-US" dirty="0" smtClean="0"/>
              <a:t> de Na, E211</a:t>
            </a:r>
            <a:endParaRPr lang="ru-RU"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672945" y="748145"/>
            <a:ext cx="3197992" cy="3086174"/>
          </a:xfrm>
        </p:spPr>
      </p:pic>
      <p:sp>
        <p:nvSpPr>
          <p:cNvPr id="5" name="TextBox 4"/>
          <p:cNvSpPr txBox="1"/>
          <p:nvPr/>
        </p:nvSpPr>
        <p:spPr>
          <a:xfrm>
            <a:off x="720437" y="748145"/>
            <a:ext cx="6927272" cy="4247317"/>
          </a:xfrm>
          <a:prstGeom prst="rect">
            <a:avLst/>
          </a:prstGeom>
          <a:noFill/>
        </p:spPr>
        <p:txBody>
          <a:bodyPr wrap="square" rtlCol="0">
            <a:spAutoFit/>
          </a:bodyPr>
          <a:lstStyle/>
          <a:p>
            <a:r>
              <a:rPr lang="ro-MD" b="1" dirty="0" smtClean="0">
                <a:latin typeface="Google Sans"/>
              </a:rPr>
              <a:t>	</a:t>
            </a:r>
            <a:r>
              <a:rPr lang="en-US" b="1" dirty="0" err="1" smtClean="0">
                <a:latin typeface="Google Sans"/>
              </a:rPr>
              <a:t>Benzoatul</a:t>
            </a:r>
            <a:r>
              <a:rPr lang="en-US" b="1" dirty="0" smtClean="0">
                <a:latin typeface="Google Sans"/>
              </a:rPr>
              <a:t> de </a:t>
            </a:r>
            <a:r>
              <a:rPr lang="en-US" b="1" dirty="0" err="1" smtClean="0">
                <a:latin typeface="Google Sans"/>
              </a:rPr>
              <a:t>Natriu</a:t>
            </a:r>
            <a:r>
              <a:rPr lang="en-US" b="1" dirty="0" smtClean="0">
                <a:latin typeface="Google Sans"/>
              </a:rPr>
              <a:t> face parte din </a:t>
            </a:r>
            <a:r>
              <a:rPr lang="en-US" b="1" dirty="0" err="1" smtClean="0">
                <a:latin typeface="Google Sans"/>
              </a:rPr>
              <a:t>clasa</a:t>
            </a:r>
            <a:r>
              <a:rPr lang="en-US" b="1" dirty="0">
                <a:latin typeface="Google Sans"/>
              </a:rPr>
              <a:t> </a:t>
            </a:r>
            <a:r>
              <a:rPr lang="en-US" b="1" dirty="0" err="1" smtClean="0">
                <a:latin typeface="Google Sans"/>
              </a:rPr>
              <a:t>conservan</a:t>
            </a:r>
            <a:r>
              <a:rPr lang="ro-MD" b="1" dirty="0" smtClean="0">
                <a:latin typeface="Google Sans"/>
              </a:rPr>
              <a:t>ților. Se prezintă sub formă de praf alb cu miros slab de aldehidă benzoică, solubil în apă . Formula chimică CH5COONa</a:t>
            </a:r>
            <a:r>
              <a:rPr lang="ru-RU" b="1" dirty="0" smtClean="0">
                <a:latin typeface="Google Sans"/>
              </a:rPr>
              <a:t>.</a:t>
            </a:r>
          </a:p>
          <a:p>
            <a:r>
              <a:rPr lang="ru-RU" b="1" dirty="0">
                <a:latin typeface="Google Sans"/>
              </a:rPr>
              <a:t>	</a:t>
            </a:r>
            <a:r>
              <a:rPr lang="en-US" b="1" dirty="0" smtClean="0">
                <a:latin typeface="Google Sans"/>
              </a:rPr>
              <a:t>Se</a:t>
            </a:r>
            <a:r>
              <a:rPr lang="ro-MD" b="1" dirty="0" smtClean="0">
                <a:latin typeface="Google Sans"/>
              </a:rPr>
              <a:t> obține la interacțiunea acidului benzoic cu hidroxidul de Na. </a:t>
            </a:r>
          </a:p>
          <a:p>
            <a:r>
              <a:rPr lang="ro-MD" b="1" dirty="0">
                <a:latin typeface="Google Sans"/>
              </a:rPr>
              <a:t>	</a:t>
            </a:r>
            <a:r>
              <a:rPr lang="ro-MD" b="1" dirty="0" smtClean="0">
                <a:latin typeface="Google Sans"/>
              </a:rPr>
              <a:t>În industrie este folosit ca agent de conservare pentru produse din pește, sucuri de fructe și legume, produse din fructe și legume și băuturi răcoritoare.</a:t>
            </a:r>
            <a:endParaRPr lang="ru-RU" b="1" dirty="0" smtClean="0">
              <a:latin typeface="Google Sans"/>
            </a:endParaRPr>
          </a:p>
          <a:p>
            <a:r>
              <a:rPr lang="ru-RU" b="1" dirty="0">
                <a:latin typeface="Google Sans"/>
              </a:rPr>
              <a:t>	</a:t>
            </a:r>
            <a:r>
              <a:rPr lang="en-US" b="1" dirty="0" err="1" smtClean="0">
                <a:latin typeface="Google Sans"/>
              </a:rPr>
              <a:t>Conservantul</a:t>
            </a:r>
            <a:r>
              <a:rPr lang="en-US" b="1" dirty="0" smtClean="0">
                <a:latin typeface="Google Sans"/>
              </a:rPr>
              <a:t> s-a </a:t>
            </a:r>
            <a:r>
              <a:rPr lang="en-US" b="1" dirty="0" err="1" smtClean="0">
                <a:latin typeface="Google Sans"/>
              </a:rPr>
              <a:t>dovedit</a:t>
            </a:r>
            <a:r>
              <a:rPr lang="en-US" b="1" dirty="0" smtClean="0">
                <a:latin typeface="Google Sans"/>
              </a:rPr>
              <a:t> a fi un </a:t>
            </a:r>
            <a:r>
              <a:rPr lang="en-US" b="1" dirty="0" err="1" smtClean="0">
                <a:latin typeface="Google Sans"/>
              </a:rPr>
              <a:t>conservant</a:t>
            </a:r>
            <a:r>
              <a:rPr lang="en-US" b="1" dirty="0" smtClean="0">
                <a:latin typeface="Google Sans"/>
              </a:rPr>
              <a:t> </a:t>
            </a:r>
            <a:r>
              <a:rPr lang="ro-MD" b="1" dirty="0" smtClean="0">
                <a:latin typeface="Google Sans"/>
              </a:rPr>
              <a:t>relativ inofensiv. Poate provoca alergii (dermatita) și efecte minore cum ar fi acutizarea simptomelor astmei. În cazul utilizării în produsele ce conțin vitamina C, poate fi posibilă formarea a benzenului cancerogen, a cărui concentrație depășește limitele admisibile.</a:t>
            </a:r>
            <a:r>
              <a:rPr lang="en-US" b="1" dirty="0">
                <a:latin typeface="Google Sans"/>
              </a:rPr>
              <a:t> </a:t>
            </a:r>
            <a:r>
              <a:rPr lang="en-US" sz="1600" dirty="0" smtClean="0">
                <a:latin typeface="Google Sans"/>
              </a:rPr>
              <a:t>[4]</a:t>
            </a:r>
            <a:endParaRPr lang="ro-MD" sz="1600" dirty="0" smtClean="0">
              <a:latin typeface="Google Sans"/>
            </a:endParaRPr>
          </a:p>
        </p:txBody>
      </p:sp>
    </p:spTree>
    <p:extLst>
      <p:ext uri="{BB962C8B-B14F-4D97-AF65-F5344CB8AC3E}">
        <p14:creationId xmlns:p14="http://schemas.microsoft.com/office/powerpoint/2010/main" val="2298262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Bibliografie</a:t>
            </a:r>
            <a:endParaRPr lang="ru-RU" dirty="0"/>
          </a:p>
        </p:txBody>
      </p:sp>
      <p:sp>
        <p:nvSpPr>
          <p:cNvPr id="3" name="Content Placeholder 2"/>
          <p:cNvSpPr>
            <a:spLocks noGrp="1"/>
          </p:cNvSpPr>
          <p:nvPr>
            <p:ph idx="1"/>
          </p:nvPr>
        </p:nvSpPr>
        <p:spPr/>
        <p:txBody>
          <a:bodyPr/>
          <a:lstStyle/>
          <a:p>
            <a:pPr marL="457200" indent="-457200">
              <a:buFont typeface="+mj-lt"/>
              <a:buAutoNum type="arabicPeriod"/>
            </a:pPr>
            <a:r>
              <a:rPr lang="en-US" dirty="0">
                <a:hlinkClick r:id="rId2"/>
              </a:rPr>
              <a:t>https://</a:t>
            </a:r>
            <a:r>
              <a:rPr lang="en-US" dirty="0" smtClean="0">
                <a:hlinkClick r:id="rId2"/>
              </a:rPr>
              <a:t>dobavkam.net/additives/e231</a:t>
            </a:r>
            <a:endParaRPr lang="en-US" dirty="0" smtClean="0"/>
          </a:p>
          <a:p>
            <a:pPr marL="457200" indent="-457200">
              <a:buFont typeface="+mj-lt"/>
              <a:buAutoNum type="arabicPeriod"/>
            </a:pPr>
            <a:r>
              <a:rPr lang="en-US" dirty="0">
                <a:hlinkClick r:id="rId3"/>
              </a:rPr>
              <a:t>https://ru.wikipedia.org/wiki/%</a:t>
            </a:r>
            <a:r>
              <a:rPr lang="en-US" dirty="0" smtClean="0">
                <a:hlinkClick r:id="rId3"/>
              </a:rPr>
              <a:t>D0%A3%D1%80%D0%BE%D1%82%D1%80%D0%BE%D0%BF%D0%B8%D0%BD</a:t>
            </a:r>
            <a:endParaRPr lang="en-US" dirty="0" smtClean="0"/>
          </a:p>
          <a:p>
            <a:pPr marL="457200" indent="-457200">
              <a:buFont typeface="+mj-lt"/>
              <a:buAutoNum type="arabicPeriod"/>
            </a:pPr>
            <a:r>
              <a:rPr lang="en-US" dirty="0">
                <a:hlinkClick r:id="rId4"/>
              </a:rPr>
              <a:t>http://</a:t>
            </a:r>
            <a:r>
              <a:rPr lang="en-US" dirty="0" smtClean="0">
                <a:hlinkClick r:id="rId4"/>
              </a:rPr>
              <a:t>cesamancam.ro/e200-acid-sorbic.html</a:t>
            </a:r>
            <a:endParaRPr lang="en-US" dirty="0" smtClean="0"/>
          </a:p>
          <a:p>
            <a:pPr marL="457200" indent="-457200">
              <a:buFont typeface="+mj-lt"/>
              <a:buAutoNum type="arabicPeriod"/>
            </a:pPr>
            <a:r>
              <a:rPr lang="en-US" dirty="0">
                <a:hlinkClick r:id="rId5"/>
              </a:rPr>
              <a:t>https://foodandhealth.ru/dobavki/benzoat-natriya-e211/#</a:t>
            </a:r>
            <a:r>
              <a:rPr lang="en-US" dirty="0" smtClean="0">
                <a:hlinkClick r:id="rId5"/>
              </a:rPr>
              <a:t>opisanie-dobavki-sposoby-ee-sintezirovaniya-i-mehanizm-deystviya</a:t>
            </a:r>
            <a:endParaRPr lang="en-US" dirty="0" smtClean="0"/>
          </a:p>
          <a:p>
            <a:pPr marL="0" indent="0">
              <a:buNone/>
            </a:pPr>
            <a:endParaRPr lang="ru-RU" dirty="0"/>
          </a:p>
        </p:txBody>
      </p:sp>
    </p:spTree>
    <p:extLst>
      <p:ext uri="{BB962C8B-B14F-4D97-AF65-F5344CB8AC3E}">
        <p14:creationId xmlns:p14="http://schemas.microsoft.com/office/powerpoint/2010/main" val="538135067"/>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145</TotalTime>
  <Words>38</Words>
  <Application>Microsoft Office PowerPoint</Application>
  <PresentationFormat>Широкоэкранный</PresentationFormat>
  <Paragraphs>35</Paragraphs>
  <Slides>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6</vt:i4>
      </vt:variant>
    </vt:vector>
  </HeadingPairs>
  <TitlesOfParts>
    <vt:vector size="10" baseType="lpstr">
      <vt:lpstr>Calibri</vt:lpstr>
      <vt:lpstr>Franklin Gothic Book</vt:lpstr>
      <vt:lpstr>Google Sans</vt:lpstr>
      <vt:lpstr>Crop</vt:lpstr>
      <vt:lpstr> Antiseptici  </vt:lpstr>
      <vt:lpstr>Orto-fenilfenol, E231</vt:lpstr>
      <vt:lpstr>Hexametilentetraamina, e 239 </vt:lpstr>
      <vt:lpstr>Acidul sorbic, e200</vt:lpstr>
      <vt:lpstr>Benzoat de Na, E211</vt:lpstr>
      <vt:lpstr>Bibliografie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Antiseptici  </dc:title>
  <dc:creator>Marius Ala</dc:creator>
  <cp:lastModifiedBy>User</cp:lastModifiedBy>
  <cp:revision>16</cp:revision>
  <dcterms:created xsi:type="dcterms:W3CDTF">2021-03-09T16:17:22Z</dcterms:created>
  <dcterms:modified xsi:type="dcterms:W3CDTF">2021-03-15T10:55:28Z</dcterms:modified>
</cp:coreProperties>
</file>