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66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ECFA-EB8D-4271-8D3A-5B6254EF6F2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35FD-8625-4F5A-8B88-D2CF99791A71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224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ECFA-EB8D-4271-8D3A-5B6254EF6F2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35FD-8625-4F5A-8B88-D2CF99791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610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ECFA-EB8D-4271-8D3A-5B6254EF6F2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35FD-8625-4F5A-8B88-D2CF99791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991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ECFA-EB8D-4271-8D3A-5B6254EF6F2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35FD-8625-4F5A-8B88-D2CF99791A7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9732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ECFA-EB8D-4271-8D3A-5B6254EF6F2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35FD-8625-4F5A-8B88-D2CF99791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140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ECFA-EB8D-4271-8D3A-5B6254EF6F2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35FD-8625-4F5A-8B88-D2CF99791A7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3096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ECFA-EB8D-4271-8D3A-5B6254EF6F2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35FD-8625-4F5A-8B88-D2CF99791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960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ECFA-EB8D-4271-8D3A-5B6254EF6F2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35FD-8625-4F5A-8B88-D2CF99791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46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ECFA-EB8D-4271-8D3A-5B6254EF6F2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35FD-8625-4F5A-8B88-D2CF99791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577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ECFA-EB8D-4271-8D3A-5B6254EF6F2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35FD-8625-4F5A-8B88-D2CF99791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536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ECFA-EB8D-4271-8D3A-5B6254EF6F2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35FD-8625-4F5A-8B88-D2CF99791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746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ECFA-EB8D-4271-8D3A-5B6254EF6F2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35FD-8625-4F5A-8B88-D2CF99791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55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ECFA-EB8D-4271-8D3A-5B6254EF6F2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35FD-8625-4F5A-8B88-D2CF99791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068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ECFA-EB8D-4271-8D3A-5B6254EF6F2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35FD-8625-4F5A-8B88-D2CF99791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368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ECFA-EB8D-4271-8D3A-5B6254EF6F2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35FD-8625-4F5A-8B88-D2CF99791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31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ECFA-EB8D-4271-8D3A-5B6254EF6F2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35FD-8625-4F5A-8B88-D2CF99791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57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ECFA-EB8D-4271-8D3A-5B6254EF6F2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35FD-8625-4F5A-8B88-D2CF99791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004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9DAECFA-EB8D-4271-8D3A-5B6254EF6F2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29C35FD-8625-4F5A-8B88-D2CF99791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367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bavkam.net/additives/e296" TargetMode="External"/><Relationship Id="rId7" Type="http://schemas.openxmlformats.org/officeDocument/2006/relationships/image" Target="../media/image25.png"/><Relationship Id="rId2" Type="http://schemas.openxmlformats.org/officeDocument/2006/relationships/hyperlink" Target="https://vkusologia.ru/dobavki/konservanty/e284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A1%D0%BF%D0%B8%D1%81%D0%BE%D0%BA_%D0%BF%D0%B8%D1%89%D0%B5%D0%B2%D1%8B%D1%85_%D0%B4%D0%BE%D0%B1%D0%B0%D0%B2%D0%BE%D0%BA_E200_%E2%80%94_E299" TargetMode="External"/><Relationship Id="rId5" Type="http://schemas.openxmlformats.org/officeDocument/2006/relationships/hyperlink" Target="https://vkusologia.ru/dobavki/konservanty/e264.html" TargetMode="External"/><Relationship Id="rId4" Type="http://schemas.openxmlformats.org/officeDocument/2006/relationships/hyperlink" Target="https://dobavkam.net/additives/e29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61736"/>
            <a:ext cx="7473199" cy="2683042"/>
          </a:xfrm>
          <a:solidFill>
            <a:schemeClr val="tx1">
              <a:alpha val="48000"/>
            </a:schemeClr>
          </a:solidFill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Вторичные органические антисептики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2" y="4349193"/>
            <a:ext cx="6342230" cy="1233459"/>
          </a:xfrm>
          <a:solidFill>
            <a:schemeClr val="tx1">
              <a:alpha val="63000"/>
            </a:schemeClr>
          </a:solidFill>
        </p:spPr>
        <p:txBody>
          <a:bodyPr/>
          <a:lstStyle/>
          <a:p>
            <a:r>
              <a:rPr lang="ru-RU" b="1" dirty="0" smtClean="0"/>
              <a:t>Подготовила: </a:t>
            </a:r>
            <a:r>
              <a:rPr lang="ru-RU" b="1" dirty="0" err="1" smtClean="0"/>
              <a:t>Кельбуц</a:t>
            </a:r>
            <a:r>
              <a:rPr lang="ru-RU" b="1" dirty="0" smtClean="0"/>
              <a:t> Арина</a:t>
            </a:r>
          </a:p>
          <a:p>
            <a:r>
              <a:rPr lang="en-US" b="1" dirty="0" smtClean="0"/>
              <a:t>TCI, </a:t>
            </a:r>
            <a:r>
              <a:rPr lang="en-US" b="1" dirty="0" err="1" smtClean="0"/>
              <a:t>anul</a:t>
            </a:r>
            <a:r>
              <a:rPr lang="en-US" b="1" dirty="0" smtClean="0"/>
              <a:t> 2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35172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4571" y="151816"/>
            <a:ext cx="9216532" cy="825646"/>
          </a:xfrm>
        </p:spPr>
        <p:txBody>
          <a:bodyPr/>
          <a:lstStyle/>
          <a:p>
            <a:r>
              <a:rPr lang="ru-RU" b="1" dirty="0" smtClean="0"/>
              <a:t>Ацетат аммония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668" y="0"/>
            <a:ext cx="3930869" cy="1631311"/>
          </a:xfrm>
        </p:spPr>
      </p:pic>
      <p:sp>
        <p:nvSpPr>
          <p:cNvPr id="5" name="Прямоугольник 4"/>
          <p:cNvSpPr/>
          <p:nvPr/>
        </p:nvSpPr>
        <p:spPr>
          <a:xfrm>
            <a:off x="599090" y="977462"/>
            <a:ext cx="6747641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</a:rPr>
              <a:t>Ацета́т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аммо́ния</a:t>
            </a:r>
            <a:r>
              <a:rPr lang="ru-RU" sz="2000" dirty="0">
                <a:solidFill>
                  <a:schemeClr val="bg1"/>
                </a:solidFill>
              </a:rPr>
              <a:t> — органическое вещество, аммониевая соль уксусной кислоты. </a:t>
            </a:r>
            <a:r>
              <a:rPr lang="ru-RU" sz="2000" dirty="0" smtClean="0">
                <a:solidFill>
                  <a:schemeClr val="bg1"/>
                </a:solidFill>
              </a:rPr>
              <a:t>Пищевая </a:t>
            </a:r>
            <a:r>
              <a:rPr lang="ru-RU" sz="2000" dirty="0">
                <a:solidFill>
                  <a:schemeClr val="bg1"/>
                </a:solidFill>
              </a:rPr>
              <a:t>добавка </a:t>
            </a:r>
            <a:r>
              <a:rPr lang="ru-RU" sz="2000" b="1" dirty="0">
                <a:solidFill>
                  <a:schemeClr val="bg1"/>
                </a:solidFill>
              </a:rPr>
              <a:t>E264</a:t>
            </a:r>
            <a:r>
              <a:rPr lang="ru-RU" sz="2000" dirty="0">
                <a:solidFill>
                  <a:schemeClr val="bg1"/>
                </a:solidFill>
              </a:rPr>
              <a:t> (консервант</a:t>
            </a:r>
            <a:r>
              <a:rPr lang="ru-RU" sz="2000" dirty="0" smtClean="0">
                <a:solidFill>
                  <a:schemeClr val="bg1"/>
                </a:solidFill>
              </a:rPr>
              <a:t>)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Получают </a:t>
            </a:r>
            <a:r>
              <a:rPr lang="ru-RU" sz="2000" dirty="0">
                <a:solidFill>
                  <a:schemeClr val="bg1"/>
                </a:solidFill>
              </a:rPr>
              <a:t>пищевую добавку E 264 путем химической реакции нейтрализации ледяной уксусной кислоты (результат уксуснокислого брожения этилового спирта) аммониевой солью угольной кислоты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В </a:t>
            </a:r>
            <a:r>
              <a:rPr lang="ru-RU" sz="2000" dirty="0">
                <a:solidFill>
                  <a:schemeClr val="bg1"/>
                </a:solidFill>
              </a:rPr>
              <a:t>странах Европейского Союза добавка запрещена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Внешний вид- белые кристаллы, хорошо растворимы в воде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268" y="1923393"/>
            <a:ext cx="4083269" cy="408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71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86400" y="0"/>
            <a:ext cx="67056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Добавку Е264 используют при консервировании овощей и фруктов (в качестве регулятора кислотного баланса), при изготовлении маринованных огурцов и помидоров, грибов, </a:t>
            </a:r>
            <a:r>
              <a:rPr lang="ru-RU" sz="2000" dirty="0" smtClean="0">
                <a:solidFill>
                  <a:schemeClr val="bg1"/>
                </a:solidFill>
              </a:rPr>
              <a:t>лечо, </a:t>
            </a:r>
            <a:r>
              <a:rPr lang="ru-RU" sz="2000" dirty="0">
                <a:solidFill>
                  <a:schemeClr val="bg1"/>
                </a:solidFill>
              </a:rPr>
              <a:t>слив, яблок, персиков, вишни, баклажанов, кабачков и различных соусов, в которых присутствует уксусная кислота, при изготовлении плавленых сыров. 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Пищевая добавка Е264 может добавляться в вина для ускорения созревания и стабилизации вкуса.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28" y="0"/>
            <a:ext cx="4696939" cy="3126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366" y="3362883"/>
            <a:ext cx="4726034" cy="31506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8028" y="3126400"/>
            <a:ext cx="62734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В фармацевтике раствор ацетата аммония вводят в состав мочегонных препаратов, редко — антибиотиков.</a:t>
            </a:r>
          </a:p>
          <a:p>
            <a:r>
              <a:rPr lang="ru-RU" sz="2000" dirty="0">
                <a:solidFill>
                  <a:schemeClr val="bg1"/>
                </a:solidFill>
              </a:rPr>
              <a:t>В качестве пестицида используется в сельском хозяйстве для борьбы с плодовой мушкой и другими вредителями.</a:t>
            </a:r>
          </a:p>
          <a:p>
            <a:r>
              <a:rPr lang="ru-RU" sz="2000" dirty="0">
                <a:solidFill>
                  <a:schemeClr val="bg1"/>
                </a:solidFill>
              </a:rPr>
              <a:t>Вред добавки Е 264 связывают с возможными аллергическими реакциями, нарушением работы печени и индивидуальной непереносимостью</a:t>
            </a:r>
          </a:p>
          <a:p>
            <a:r>
              <a:rPr lang="ru-RU" sz="2000" dirty="0">
                <a:solidFill>
                  <a:schemeClr val="bg1"/>
                </a:solidFill>
              </a:rPr>
              <a:t>Допустимое суточное потребление не установлено.</a:t>
            </a:r>
          </a:p>
        </p:txBody>
      </p:sp>
    </p:spTree>
    <p:extLst>
      <p:ext uri="{BB962C8B-B14F-4D97-AF65-F5344CB8AC3E}">
        <p14:creationId xmlns:p14="http://schemas.microsoft.com/office/powerpoint/2010/main" val="987592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2966" y="73094"/>
            <a:ext cx="1120928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Библиография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1.</a:t>
            </a:r>
            <a:r>
              <a:rPr lang="ro-MD" sz="2400" dirty="0" smtClean="0">
                <a:solidFill>
                  <a:schemeClr val="bg1"/>
                </a:solidFill>
                <a:hlinkClick r:id="rId2"/>
              </a:rPr>
              <a:t>https://vkusologia.ru/dobavki/konservanty/e284.html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2.</a:t>
            </a:r>
            <a:r>
              <a:rPr lang="ro-MD" sz="2400" dirty="0" smtClean="0">
                <a:solidFill>
                  <a:schemeClr val="bg1"/>
                </a:solidFill>
                <a:hlinkClick r:id="rId3"/>
              </a:rPr>
              <a:t>https://dobavkam.net/additives/e296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3.</a:t>
            </a:r>
            <a:r>
              <a:rPr lang="ro-MD" sz="2400" dirty="0" smtClean="0">
                <a:solidFill>
                  <a:schemeClr val="bg1"/>
                </a:solidFill>
                <a:hlinkClick r:id="rId4"/>
              </a:rPr>
              <a:t>https://dobavkam.net/additives/e297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4.</a:t>
            </a:r>
            <a:r>
              <a:rPr lang="ro-MD" sz="2400" dirty="0" smtClean="0">
                <a:solidFill>
                  <a:schemeClr val="bg1"/>
                </a:solidFill>
                <a:hlinkClick r:id="rId5"/>
              </a:rPr>
              <a:t>https://vkusologia.ru/dobavki/konservanty/e264.html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5.</a:t>
            </a:r>
            <a:r>
              <a:rPr lang="ro-MD" sz="2400" dirty="0" smtClean="0">
                <a:solidFill>
                  <a:schemeClr val="bg1"/>
                </a:solidFill>
                <a:hlinkClick r:id="rId6"/>
              </a:rPr>
              <a:t>https://ru.wikipedia.org/wiki/%D0%A1%D0%BF%D0%B8%D1%81%D0%BE%D0%BA_%D0%BF%D0%B8%D1%89%D0%B5%D0%B2%D1%8B%D1%85_%D0%B4%D0%BE%D0%B1%D0%B0%D0%B2%D0%BE%D0%BA_E200_%E2%80%94_E299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8324" y="3136024"/>
            <a:ext cx="7443952" cy="372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5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003" y="-15765"/>
            <a:ext cx="8573294" cy="867104"/>
          </a:xfrm>
        </p:spPr>
        <p:txBody>
          <a:bodyPr/>
          <a:lstStyle/>
          <a:p>
            <a:r>
              <a:rPr lang="ru-RU" b="1" dirty="0" smtClean="0"/>
              <a:t>Борная кислота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100" y="261901"/>
            <a:ext cx="2080579" cy="2301246"/>
          </a:xfrm>
        </p:spPr>
      </p:pic>
      <p:sp>
        <p:nvSpPr>
          <p:cNvPr id="5" name="Прямоугольник 4"/>
          <p:cNvSpPr/>
          <p:nvPr/>
        </p:nvSpPr>
        <p:spPr>
          <a:xfrm>
            <a:off x="151346" y="700691"/>
            <a:ext cx="95066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Основное название пищевой добавки Е284 — борная кислота.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Также </a:t>
            </a:r>
            <a:r>
              <a:rPr lang="ru-RU" sz="2400" dirty="0">
                <a:solidFill>
                  <a:schemeClr val="bg1"/>
                </a:solidFill>
              </a:rPr>
              <a:t>встречаются следующие названия</a:t>
            </a:r>
            <a:r>
              <a:rPr lang="ru-RU" sz="2400" dirty="0" smtClean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Ортоборная </a:t>
            </a:r>
            <a:r>
              <a:rPr lang="ru-RU" sz="2400" dirty="0">
                <a:solidFill>
                  <a:schemeClr val="bg1"/>
                </a:solidFill>
              </a:rPr>
              <a:t>кислота,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chemeClr val="bg1"/>
                </a:solidFill>
              </a:rPr>
              <a:t>Boric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acid</a:t>
            </a:r>
            <a:r>
              <a:rPr lang="ru-RU" sz="2400" dirty="0">
                <a:solidFill>
                  <a:schemeClr val="bg1"/>
                </a:solidFill>
              </a:rPr>
              <a:t> (англ.),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chemeClr val="bg1"/>
                </a:solidFill>
              </a:rPr>
              <a:t>Acidum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boricum</a:t>
            </a:r>
            <a:r>
              <a:rPr lang="ru-RU" sz="2400" dirty="0">
                <a:solidFill>
                  <a:schemeClr val="bg1"/>
                </a:solidFill>
              </a:rPr>
              <a:t> (лат</a:t>
            </a:r>
            <a:r>
              <a:rPr lang="ru-RU" sz="2400" dirty="0" smtClean="0">
                <a:solidFill>
                  <a:schemeClr val="bg1"/>
                </a:solidFill>
              </a:rPr>
              <a:t>.)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00" y="3347443"/>
            <a:ext cx="2810000" cy="315999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48000" y="2901575"/>
            <a:ext cx="893682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prstClr val="black"/>
                </a:solidFill>
              </a:rPr>
              <a:t>Борная кислота относится к </a:t>
            </a:r>
            <a:r>
              <a:rPr lang="ru-RU" sz="2400" u="sng" dirty="0">
                <a:solidFill>
                  <a:prstClr val="black"/>
                </a:solidFill>
              </a:rPr>
              <a:t>минеральным кислотам</a:t>
            </a:r>
            <a:r>
              <a:rPr lang="ru-RU" sz="2400" dirty="0">
                <a:solidFill>
                  <a:prstClr val="black"/>
                </a:solidFill>
              </a:rPr>
              <a:t> и имеет формулу H3BO3 (или B(OH)3).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prstClr val="black"/>
                </a:solidFill>
              </a:rPr>
              <a:t>Имеет вид белого кристаллического порошка без особого запаха и вкуса, иногда кристаллы принимают форму чешуек.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prstClr val="black"/>
                </a:solidFill>
              </a:rPr>
              <a:t>Являясь слабой кислотой, </a:t>
            </a:r>
            <a:r>
              <a:rPr lang="ru-RU" sz="2400" dirty="0" err="1">
                <a:solidFill>
                  <a:prstClr val="black"/>
                </a:solidFill>
              </a:rPr>
              <a:t>малорастворима</a:t>
            </a:r>
            <a:r>
              <a:rPr lang="ru-RU" sz="2400" dirty="0">
                <a:solidFill>
                  <a:prstClr val="black"/>
                </a:solidFill>
              </a:rPr>
              <a:t> в воде и спирте, химически стабильна, термически устойчива.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prstClr val="black"/>
                </a:solidFill>
              </a:rPr>
              <a:t>В природе свободная борная кислота встречается в виде минерала </a:t>
            </a:r>
            <a:r>
              <a:rPr lang="ru-RU" sz="2400" dirty="0" err="1">
                <a:solidFill>
                  <a:prstClr val="black"/>
                </a:solidFill>
              </a:rPr>
              <a:t>сассолина</a:t>
            </a:r>
            <a:r>
              <a:rPr lang="ru-RU" sz="2400" dirty="0">
                <a:solidFill>
                  <a:prstClr val="black"/>
                </a:solidFill>
              </a:rPr>
              <a:t>, в горячих источниках и </a:t>
            </a:r>
          </a:p>
          <a:p>
            <a:pPr lvl="0"/>
            <a:r>
              <a:rPr lang="ru-RU" sz="2400" dirty="0">
                <a:solidFill>
                  <a:prstClr val="black"/>
                </a:solidFill>
              </a:rPr>
              <a:t> минеральных водах</a:t>
            </a:r>
          </a:p>
        </p:txBody>
      </p:sp>
    </p:spTree>
    <p:extLst>
      <p:ext uri="{BB962C8B-B14F-4D97-AF65-F5344CB8AC3E}">
        <p14:creationId xmlns:p14="http://schemas.microsoft.com/office/powerpoint/2010/main" val="1482251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1076" y="126125"/>
            <a:ext cx="1141423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Е284 относится к категории </a:t>
            </a:r>
            <a:r>
              <a:rPr lang="ru-RU" sz="2000" b="1" dirty="0">
                <a:solidFill>
                  <a:schemeClr val="bg1"/>
                </a:solidFill>
              </a:rPr>
              <a:t>консервантов</a:t>
            </a:r>
            <a:r>
              <a:rPr lang="ru-RU" sz="2000" dirty="0">
                <a:solidFill>
                  <a:schemeClr val="bg1"/>
                </a:solidFill>
              </a:rPr>
              <a:t>. Обладая антисептическими свойствами, борная кислота используется для консервации продуктов питания — мяса, масла, маргарина, пива, икры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pPr algn="r"/>
            <a:r>
              <a:rPr lang="ru-RU" sz="2000" dirty="0" smtClean="0">
                <a:solidFill>
                  <a:schemeClr val="bg1"/>
                </a:solidFill>
              </a:rPr>
              <a:t>Известен </a:t>
            </a:r>
            <a:r>
              <a:rPr lang="ru-RU" sz="2000" dirty="0">
                <a:solidFill>
                  <a:schemeClr val="bg1"/>
                </a:solidFill>
              </a:rPr>
              <a:t>специальный порошок — </a:t>
            </a:r>
            <a:r>
              <a:rPr lang="ru-RU" sz="2000" dirty="0" err="1">
                <a:solidFill>
                  <a:schemeClr val="bg1"/>
                </a:solidFill>
              </a:rPr>
              <a:t>галактофиль</a:t>
            </a:r>
            <a:r>
              <a:rPr lang="ru-RU" sz="2000" dirty="0">
                <a:solidFill>
                  <a:schemeClr val="bg1"/>
                </a:solidFill>
              </a:rPr>
              <a:t> — в котором на 4 части сахарной пудры приходится 1 часть E284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pPr algn="r"/>
            <a:r>
              <a:rPr lang="ru-RU" sz="2000" dirty="0" err="1">
                <a:solidFill>
                  <a:schemeClr val="bg1"/>
                </a:solidFill>
              </a:rPr>
              <a:t>Галактофиль</a:t>
            </a:r>
            <a:r>
              <a:rPr lang="ru-RU" sz="2000" dirty="0">
                <a:solidFill>
                  <a:schemeClr val="bg1"/>
                </a:solidFill>
              </a:rPr>
              <a:t> предохраняет молоко от скисания в течение 2-х суток без холодильника. В Европе выпускаются порошки, консервирующие мясные продукты, на основе борной кислоты в сочетании с солью, перцем и некоторыми другими веществами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pPr algn="r"/>
            <a:r>
              <a:rPr lang="ru-RU" sz="2000" dirty="0">
                <a:solidFill>
                  <a:schemeClr val="bg1"/>
                </a:solidFill>
              </a:rPr>
              <a:t>В настоящее время пищевая добавка E284 не разрешена к использованию в России, но разрешена в странах </a:t>
            </a:r>
            <a:r>
              <a:rPr lang="ru-RU" sz="2000" dirty="0" smtClean="0">
                <a:solidFill>
                  <a:schemeClr val="bg1"/>
                </a:solidFill>
              </a:rPr>
              <a:t>ЕС.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944" y="3302876"/>
            <a:ext cx="534451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20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5669" y="173421"/>
            <a:ext cx="837149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Сейчас токсичность E284 признана официально. Уже в 1987 году она была запрещена как фармацевтическое средство для детей, беременных и кормящих матерей специальным приказом Министерства здравоохранения </a:t>
            </a:r>
            <a:r>
              <a:rPr lang="ru-RU" sz="2000" dirty="0" smtClean="0">
                <a:solidFill>
                  <a:schemeClr val="bg1"/>
                </a:solidFill>
              </a:rPr>
              <a:t>СССР.</a:t>
            </a:r>
          </a:p>
          <a:p>
            <a:r>
              <a:rPr lang="ru-RU" sz="2000" dirty="0">
                <a:solidFill>
                  <a:schemeClr val="bg1"/>
                </a:solidFill>
              </a:rPr>
              <a:t>Безопасная концентрация не должна превышать 10%, а длительность применения — 2-х недель. Е284 медленно выводится почками и склонна к накоплению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Опасность </a:t>
            </a:r>
            <a:r>
              <a:rPr lang="ru-RU" sz="2000" dirty="0">
                <a:solidFill>
                  <a:schemeClr val="bg1"/>
                </a:solidFill>
              </a:rPr>
              <a:t>представляет попадание борной кислоты в чистом виде в пищеварительную систему и на слизистые оболочки. Симптомами отравления будут тошнота, судороги, диарея. На слизистых могут появиться язвы. Аккумулируясь в организме, борная кислота поражает сердце, печень, почки, а также влияет на репродуктивную функцию. Очень опасна она для развивающегося плода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 В некоторых странах ее добавляют в концентрации не выше 4 г/кг. в </a:t>
            </a:r>
            <a:r>
              <a:rPr lang="ru-RU" sz="2000" dirty="0" smtClean="0">
                <a:solidFill>
                  <a:schemeClr val="bg1"/>
                </a:solidFill>
              </a:rPr>
              <a:t>икру. </a:t>
            </a:r>
            <a:r>
              <a:rPr lang="ru-RU" sz="2000" b="1" dirty="0">
                <a:solidFill>
                  <a:schemeClr val="bg1"/>
                </a:solidFill>
              </a:rPr>
              <a:t>Смертельной является доза</a:t>
            </a:r>
            <a:r>
              <a:rPr lang="ru-RU" sz="2000" dirty="0">
                <a:solidFill>
                  <a:schemeClr val="bg1"/>
                </a:solidFill>
              </a:rPr>
              <a:t>: от 5 до 20 г для взрослого (в зависимости от состояния почек), и от 2 г - для </a:t>
            </a:r>
            <a:r>
              <a:rPr lang="ru-RU" sz="2000" dirty="0" smtClean="0">
                <a:solidFill>
                  <a:schemeClr val="bg1"/>
                </a:solidFill>
              </a:rPr>
              <a:t>ребенка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173421"/>
            <a:ext cx="3429000" cy="2667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961" y="3378913"/>
            <a:ext cx="3299077" cy="219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06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0"/>
            <a:ext cx="8680505" cy="983303"/>
          </a:xfrm>
        </p:spPr>
        <p:txBody>
          <a:bodyPr/>
          <a:lstStyle/>
          <a:p>
            <a:r>
              <a:rPr lang="ru-RU" b="1" dirty="0" smtClean="0"/>
              <a:t>Яблочная кислота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9167" y="784264"/>
            <a:ext cx="8738658" cy="2948152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bg1"/>
                </a:solidFill>
              </a:rPr>
              <a:t>Двухосновная </a:t>
            </a:r>
            <a:r>
              <a:rPr lang="ru-RU" sz="1800" dirty="0" err="1">
                <a:solidFill>
                  <a:schemeClr val="bg1"/>
                </a:solidFill>
              </a:rPr>
              <a:t>оксикарбоновая</a:t>
            </a:r>
            <a:r>
              <a:rPr lang="ru-RU" sz="1800" dirty="0">
                <a:solidFill>
                  <a:schemeClr val="bg1"/>
                </a:solidFill>
              </a:rPr>
              <a:t> кислота. Соли и сложные эфиры яблочной кислоты называются </a:t>
            </a:r>
            <a:r>
              <a:rPr lang="ru-RU" sz="1800" dirty="0" err="1">
                <a:solidFill>
                  <a:schemeClr val="bg1"/>
                </a:solidFill>
              </a:rPr>
              <a:t>малатами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1800" dirty="0">
                <a:solidFill>
                  <a:schemeClr val="bg1"/>
                </a:solidFill>
              </a:rPr>
              <a:t>Яблочная кислота представляет собой бесцветные гигроскопичные кристаллы, хорошо растворимые в воде, этиловом спирте и </a:t>
            </a:r>
            <a:r>
              <a:rPr lang="ru-RU" sz="1800" dirty="0" err="1">
                <a:solidFill>
                  <a:schemeClr val="bg1"/>
                </a:solidFill>
              </a:rPr>
              <a:t>диэтиловом</a:t>
            </a:r>
            <a:r>
              <a:rPr lang="ru-RU" sz="1800" dirty="0">
                <a:solidFill>
                  <a:schemeClr val="bg1"/>
                </a:solidFill>
              </a:rPr>
              <a:t> эфире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1800" dirty="0">
                <a:solidFill>
                  <a:schemeClr val="bg1"/>
                </a:solidFill>
              </a:rPr>
              <a:t>Яблочная кислота содержится в незрелых яблоках, винограде, рябине, барбарисе, малине, апельсине, мандарине, лимоне[4] и </a:t>
            </a:r>
            <a:r>
              <a:rPr lang="ru-RU" sz="1800" dirty="0" smtClean="0">
                <a:solidFill>
                  <a:schemeClr val="bg1"/>
                </a:solidFill>
              </a:rPr>
              <a:t>др.</a:t>
            </a:r>
          </a:p>
          <a:p>
            <a:r>
              <a:rPr lang="ru-RU" sz="1800" dirty="0" smtClean="0">
                <a:solidFill>
                  <a:schemeClr val="bg1"/>
                </a:solidFill>
              </a:rPr>
              <a:t>В </a:t>
            </a:r>
            <a:r>
              <a:rPr lang="ru-RU" sz="1800" dirty="0">
                <a:solidFill>
                  <a:schemeClr val="bg1"/>
                </a:solidFill>
              </a:rPr>
              <a:t>растениях махорки и табака содержится в виде химического соединения с никотином. В природе преобладает L-форма яблочной кислоты.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254" y="27048"/>
            <a:ext cx="2931837" cy="15538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4716" y="4653543"/>
            <a:ext cx="2723804" cy="2193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4716" y="1607970"/>
            <a:ext cx="2619375" cy="30455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0690" y="3553575"/>
            <a:ext cx="5488455" cy="329307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26042" y="3968898"/>
            <a:ext cx="21552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 международной классификации зарегистрирована как пищевая добавка с индексом </a:t>
            </a:r>
            <a:r>
              <a:rPr lang="ru-RU" b="1" dirty="0">
                <a:solidFill>
                  <a:schemeClr val="bg1"/>
                </a:solidFill>
              </a:rPr>
              <a:t>Е296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9996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29911" y="382976"/>
            <a:ext cx="673975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Яблочная кислота принимает участие в обмене веществ, повышает общий тонус организма, способствует снижению артериального давления. </a:t>
            </a:r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Е296 </a:t>
            </a:r>
            <a:r>
              <a:rPr lang="ru-RU" sz="2000" dirty="0">
                <a:solidFill>
                  <a:schemeClr val="bg1"/>
                </a:solidFill>
              </a:rPr>
              <a:t>используется в пищевой промышленности как регулятор кислотности и консервант, который предотвращает размножение грибков и бактерий, тем самым продлевая срок хранения продуктов питания. Чаще всего Е296 добавляют в выпечку, </a:t>
            </a:r>
            <a:r>
              <a:rPr lang="ru-RU" sz="2000" dirty="0" smtClean="0">
                <a:solidFill>
                  <a:schemeClr val="bg1"/>
                </a:solidFill>
              </a:rPr>
              <a:t>кондитерские </a:t>
            </a:r>
            <a:r>
              <a:rPr lang="ru-RU" sz="2000" dirty="0">
                <a:solidFill>
                  <a:schemeClr val="bg1"/>
                </a:solidFill>
              </a:rPr>
              <a:t>изделия, соки и газированные напитки, виноматериалы. </a:t>
            </a:r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Яблочная </a:t>
            </a:r>
            <a:r>
              <a:rPr lang="ru-RU" sz="2000" dirty="0">
                <a:solidFill>
                  <a:schemeClr val="bg1"/>
                </a:solidFill>
              </a:rPr>
              <a:t>кислота также применяется в косметологии и медицине, как усилитель вкуса некоторых лекарственных препаратов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Допустимое </a:t>
            </a:r>
            <a:r>
              <a:rPr lang="ru-RU" sz="2000" dirty="0">
                <a:solidFill>
                  <a:schemeClr val="bg1"/>
                </a:solidFill>
              </a:rPr>
              <a:t>количество употребления в сутки - </a:t>
            </a:r>
            <a:r>
              <a:rPr lang="ru-RU" sz="2000" b="1" dirty="0">
                <a:solidFill>
                  <a:schemeClr val="bg1"/>
                </a:solidFill>
              </a:rPr>
              <a:t>не установлено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04" y="556397"/>
            <a:ext cx="2695905" cy="17940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120" y="503177"/>
            <a:ext cx="2775880" cy="18472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05" y="3620459"/>
            <a:ext cx="2695905" cy="18911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500" y="3465291"/>
            <a:ext cx="285750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23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619" y="0"/>
            <a:ext cx="8534400" cy="867103"/>
          </a:xfrm>
        </p:spPr>
        <p:txBody>
          <a:bodyPr/>
          <a:lstStyle/>
          <a:p>
            <a:r>
              <a:rPr lang="ru-RU" b="1" dirty="0" err="1"/>
              <a:t>Фумаровая</a:t>
            </a:r>
            <a:r>
              <a:rPr lang="ru-RU" b="1" dirty="0"/>
              <a:t> кислота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560" y="961696"/>
            <a:ext cx="8570146" cy="5519651"/>
          </a:xfrm>
        </p:spPr>
        <p:txBody>
          <a:bodyPr>
            <a:normAutofit fontScale="92500" lnSpcReduction="20000"/>
          </a:bodyPr>
          <a:lstStyle/>
          <a:p>
            <a:r>
              <a:rPr lang="ru-RU" sz="2600" dirty="0" err="1">
                <a:solidFill>
                  <a:schemeClr val="bg1"/>
                </a:solidFill>
              </a:rPr>
              <a:t>Фумаровая</a:t>
            </a:r>
            <a:r>
              <a:rPr lang="ru-RU" sz="2600" dirty="0">
                <a:solidFill>
                  <a:schemeClr val="bg1"/>
                </a:solidFill>
              </a:rPr>
              <a:t> </a:t>
            </a:r>
            <a:r>
              <a:rPr lang="ru-RU" sz="2600" dirty="0" smtClean="0">
                <a:solidFill>
                  <a:schemeClr val="bg1"/>
                </a:solidFill>
              </a:rPr>
              <a:t>кислота является </a:t>
            </a:r>
            <a:r>
              <a:rPr lang="ru-RU" sz="2600" dirty="0">
                <a:solidFill>
                  <a:schemeClr val="bg1"/>
                </a:solidFill>
              </a:rPr>
              <a:t>транс-изомером, </a:t>
            </a:r>
            <a:r>
              <a:rPr lang="ru-RU" sz="2600" dirty="0" err="1">
                <a:solidFill>
                  <a:schemeClr val="bg1"/>
                </a:solidFill>
              </a:rPr>
              <a:t>цис</a:t>
            </a:r>
            <a:r>
              <a:rPr lang="ru-RU" sz="2600" dirty="0">
                <a:solidFill>
                  <a:schemeClr val="bg1"/>
                </a:solidFill>
              </a:rPr>
              <a:t>-изомер — малеиновая кислота. Кристаллы имеют фруктовый вкус. Соли и эфиры называют </a:t>
            </a:r>
            <a:r>
              <a:rPr lang="ru-RU" sz="2600" dirty="0" err="1" smtClean="0">
                <a:solidFill>
                  <a:schemeClr val="bg1"/>
                </a:solidFill>
              </a:rPr>
              <a:t>фумаратами</a:t>
            </a:r>
            <a:r>
              <a:rPr lang="ru-RU" sz="26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600" dirty="0" err="1" smtClean="0">
                <a:solidFill>
                  <a:schemeClr val="bg1"/>
                </a:solidFill>
              </a:rPr>
              <a:t>Фумаровая</a:t>
            </a:r>
            <a:r>
              <a:rPr lang="ru-RU" sz="2600" dirty="0" smtClean="0">
                <a:solidFill>
                  <a:schemeClr val="bg1"/>
                </a:solidFill>
              </a:rPr>
              <a:t> </a:t>
            </a:r>
            <a:r>
              <a:rPr lang="ru-RU" sz="2600" dirty="0">
                <a:solidFill>
                  <a:schemeClr val="bg1"/>
                </a:solidFill>
              </a:rPr>
              <a:t>кислота в качестве пищевой добавки обозначается </a:t>
            </a:r>
            <a:r>
              <a:rPr lang="ru-RU" sz="2600" b="1" dirty="0">
                <a:solidFill>
                  <a:schemeClr val="bg1"/>
                </a:solidFill>
              </a:rPr>
              <a:t>E297</a:t>
            </a:r>
            <a:r>
              <a:rPr lang="ru-RU" sz="26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600" dirty="0">
                <a:solidFill>
                  <a:schemeClr val="bg1"/>
                </a:solidFill>
              </a:rPr>
              <a:t>Добавка Е297, как химический элемент присутствует в любых живых клетках, являясь участником цикла лимонной кислоты. В природе </a:t>
            </a:r>
            <a:r>
              <a:rPr lang="ru-RU" sz="2600" dirty="0" err="1">
                <a:solidFill>
                  <a:schemeClr val="bg1"/>
                </a:solidFill>
              </a:rPr>
              <a:t>фумаровая</a:t>
            </a:r>
            <a:r>
              <a:rPr lang="ru-RU" sz="2600" dirty="0">
                <a:solidFill>
                  <a:schemeClr val="bg1"/>
                </a:solidFill>
              </a:rPr>
              <a:t> кислота в больших количествах содержится в лишайниках, ирландском мхе и аптечной </a:t>
            </a:r>
            <a:r>
              <a:rPr lang="ru-RU" sz="2600" dirty="0" smtClean="0">
                <a:solidFill>
                  <a:schemeClr val="bg1"/>
                </a:solidFill>
              </a:rPr>
              <a:t>дымянке.</a:t>
            </a:r>
          </a:p>
          <a:p>
            <a:r>
              <a:rPr lang="ru-RU" sz="2600" dirty="0" smtClean="0">
                <a:solidFill>
                  <a:schemeClr val="bg1"/>
                </a:solidFill>
              </a:rPr>
              <a:t>Клетки </a:t>
            </a:r>
            <a:r>
              <a:rPr lang="ru-RU" sz="2600" dirty="0">
                <a:solidFill>
                  <a:schemeClr val="bg1"/>
                </a:solidFill>
              </a:rPr>
              <a:t>кожи человека естественным образом вырабатывают </a:t>
            </a:r>
            <a:r>
              <a:rPr lang="ru-RU" sz="2600" dirty="0" err="1">
                <a:solidFill>
                  <a:schemeClr val="bg1"/>
                </a:solidFill>
              </a:rPr>
              <a:t>фумаровую</a:t>
            </a:r>
            <a:r>
              <a:rPr lang="ru-RU" sz="2600" dirty="0">
                <a:solidFill>
                  <a:schemeClr val="bg1"/>
                </a:solidFill>
              </a:rPr>
              <a:t> кислоту под действием солнечного света.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986" y="0"/>
            <a:ext cx="2869325" cy="13479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019" y="1608082"/>
            <a:ext cx="2619375" cy="1962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75986" y="3570232"/>
            <a:ext cx="314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err="1" smtClean="0">
                <a:solidFill>
                  <a:schemeClr val="bg1"/>
                </a:solidFill>
              </a:rPr>
              <a:t>Дымьянка</a:t>
            </a:r>
            <a:r>
              <a:rPr lang="ru-RU" i="1" dirty="0" smtClean="0">
                <a:solidFill>
                  <a:schemeClr val="bg1"/>
                </a:solidFill>
              </a:rPr>
              <a:t> лекарственная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4023" y="4015029"/>
            <a:ext cx="2619375" cy="23717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339" y="6386754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Исландский мох</a:t>
            </a:r>
            <a:endParaRPr lang="ru-RU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766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6909" y="0"/>
            <a:ext cx="91597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Пищевая </a:t>
            </a:r>
            <a:r>
              <a:rPr lang="ru-RU" dirty="0">
                <a:solidFill>
                  <a:schemeClr val="bg1"/>
                </a:solidFill>
              </a:rPr>
              <a:t>добавка Е297 является консервантом, выступает как регулятор кислотности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Популярность </a:t>
            </a:r>
            <a:r>
              <a:rPr lang="ru-RU" dirty="0">
                <a:solidFill>
                  <a:schemeClr val="bg1"/>
                </a:solidFill>
              </a:rPr>
              <a:t>пищевой добавки Е297 обусловлена низкой стоимостью получения </a:t>
            </a:r>
            <a:r>
              <a:rPr lang="ru-RU" dirty="0" err="1">
                <a:solidFill>
                  <a:schemeClr val="bg1"/>
                </a:solidFill>
              </a:rPr>
              <a:t>фумаровой</a:t>
            </a:r>
            <a:r>
              <a:rPr lang="ru-RU" dirty="0">
                <a:solidFill>
                  <a:schemeClr val="bg1"/>
                </a:solidFill>
              </a:rPr>
              <a:t> кислоты. Часто пищевая добавка заменяет более дорогие винную и лимонную кислоты. Так, например, при одинаковом количестве требуемых напитков, расход Е297 составляет в два раза ниже аналогичных кислот.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Как консервант, Е297 разрушает среду для образования и размножения плесневых грибов, бактерий и болезнетворных микроорганизмов.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765" y="3132579"/>
            <a:ext cx="7965856" cy="355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27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4027" y="0"/>
            <a:ext cx="818230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Продукты, в которых наиболее часто встречается пищевая добавка Е297: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bg1"/>
                </a:solidFill>
              </a:rPr>
              <a:t>Жевательная резинка, добавка сохраняет «тягучесть» и вкус.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bg1"/>
                </a:solidFill>
              </a:rPr>
              <a:t>Фруктовый чай — благодаря компоненту улучшаются вкусовые качества.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bg1"/>
                </a:solidFill>
              </a:rPr>
              <a:t>Мармелад, добавка обладает </a:t>
            </a:r>
            <a:r>
              <a:rPr lang="ru-RU" dirty="0" err="1">
                <a:solidFill>
                  <a:schemeClr val="bg1"/>
                </a:solidFill>
              </a:rPr>
              <a:t>фруктовокислым</a:t>
            </a:r>
            <a:r>
              <a:rPr lang="ru-RU" dirty="0">
                <a:solidFill>
                  <a:schemeClr val="bg1"/>
                </a:solidFill>
              </a:rPr>
              <a:t> вкусом, передает его продукту.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bg1"/>
                </a:solidFill>
              </a:rPr>
              <a:t>Вино. Е297 выступает консервантом.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bg1"/>
                </a:solidFill>
              </a:rPr>
              <a:t>Фруктовые десерты. </a:t>
            </a:r>
            <a:r>
              <a:rPr lang="ru-RU" dirty="0" err="1">
                <a:solidFill>
                  <a:schemeClr val="bg1"/>
                </a:solidFill>
              </a:rPr>
              <a:t>Фумаровая</a:t>
            </a:r>
            <a:r>
              <a:rPr lang="ru-RU" dirty="0">
                <a:solidFill>
                  <a:schemeClr val="bg1"/>
                </a:solidFill>
              </a:rPr>
              <a:t> кислота является </a:t>
            </a:r>
            <a:r>
              <a:rPr lang="ru-RU" dirty="0" err="1">
                <a:solidFill>
                  <a:schemeClr val="bg1"/>
                </a:solidFill>
              </a:rPr>
              <a:t>подкислителем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bg1"/>
                </a:solidFill>
              </a:rPr>
              <a:t>Кондитерские изделия.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27" y="3374149"/>
            <a:ext cx="7353731" cy="32788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606330" y="2610683"/>
            <a:ext cx="345429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Е297 пищевая </a:t>
            </a:r>
            <a:r>
              <a:rPr lang="ru-RU" dirty="0" err="1">
                <a:solidFill>
                  <a:schemeClr val="bg1"/>
                </a:solidFill>
              </a:rPr>
              <a:t>фумаровая</a:t>
            </a:r>
            <a:r>
              <a:rPr lang="ru-RU" dirty="0">
                <a:solidFill>
                  <a:schemeClr val="bg1"/>
                </a:solidFill>
              </a:rPr>
              <a:t> кислота является безопасным разрешенным консервантом. Самостоятельно синтезируется организмом, при употреблении продуктов содержащих Е-297 полностью выводится организмом </a:t>
            </a:r>
            <a:r>
              <a:rPr lang="ru-RU" dirty="0" smtClean="0">
                <a:solidFill>
                  <a:schemeClr val="bg1"/>
                </a:solidFill>
              </a:rPr>
              <a:t>Не </a:t>
            </a:r>
            <a:r>
              <a:rPr lang="ru-RU" dirty="0">
                <a:solidFill>
                  <a:schemeClr val="bg1"/>
                </a:solidFill>
              </a:rPr>
              <a:t>обладает токсичностью.</a:t>
            </a:r>
          </a:p>
          <a:p>
            <a:r>
              <a:rPr lang="ru-RU" dirty="0">
                <a:solidFill>
                  <a:schemeClr val="bg1"/>
                </a:solidFill>
              </a:rPr>
              <a:t>Норма употребления Е297 за 1 сутки ограничивается </a:t>
            </a:r>
            <a:r>
              <a:rPr lang="ru-RU" b="1" dirty="0">
                <a:solidFill>
                  <a:schemeClr val="bg1"/>
                </a:solidFill>
              </a:rPr>
              <a:t>6 мг на 1 килограмм веса человека.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4919" y="0"/>
            <a:ext cx="2637111" cy="253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81967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Оранжевый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TM02900771[[fn=Сектор]]</Template>
  <TotalTime>144</TotalTime>
  <Words>865</Words>
  <Application>Microsoft Office PowerPoint</Application>
  <PresentationFormat>Широкоэкранный</PresentationFormat>
  <Paragraphs>81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Century Gothic</vt:lpstr>
      <vt:lpstr>Wingdings</vt:lpstr>
      <vt:lpstr>Wingdings 3</vt:lpstr>
      <vt:lpstr>Сектор</vt:lpstr>
      <vt:lpstr>Вторичные органические антисептики</vt:lpstr>
      <vt:lpstr>Борная кислота</vt:lpstr>
      <vt:lpstr>Презентация PowerPoint</vt:lpstr>
      <vt:lpstr>Презентация PowerPoint</vt:lpstr>
      <vt:lpstr>Яблочная кислота</vt:lpstr>
      <vt:lpstr>Презентация PowerPoint</vt:lpstr>
      <vt:lpstr>Фумаровая кислота</vt:lpstr>
      <vt:lpstr>Презентация PowerPoint</vt:lpstr>
      <vt:lpstr>Презентация PowerPoint</vt:lpstr>
      <vt:lpstr>Ацетат аммония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Лада</dc:creator>
  <cp:lastModifiedBy>Лада</cp:lastModifiedBy>
  <cp:revision>25</cp:revision>
  <dcterms:created xsi:type="dcterms:W3CDTF">2021-03-05T18:12:46Z</dcterms:created>
  <dcterms:modified xsi:type="dcterms:W3CDTF">2021-03-08T17:35:38Z</dcterms:modified>
</cp:coreProperties>
</file>