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7" r:id="rId5"/>
    <p:sldId id="259" r:id="rId6"/>
    <p:sldId id="260" r:id="rId7"/>
    <p:sldId id="261" r:id="rId8"/>
    <p:sldId id="262" r:id="rId9"/>
    <p:sldId id="263" r:id="rId10"/>
    <p:sldId id="264" r:id="rId11"/>
    <p:sldId id="265" r:id="rId12"/>
    <p:sldId id="266"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798" autoAdjust="0"/>
    <p:restoredTop sz="94660"/>
  </p:normalViewPr>
  <p:slideViewPr>
    <p:cSldViewPr>
      <p:cViewPr varScale="1">
        <p:scale>
          <a:sx n="45" d="100"/>
          <a:sy n="45" d="100"/>
        </p:scale>
        <p:origin x="-12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08.03.2021</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08.03.2021</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08.03.2021</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08.03.2021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08.03.2021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08.03.2021</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Dana\Desktop\&#1055;&#1080;&#1097;&#1077;&#1074;&#1072;&#1103;%20&#1061;&#1080;&#1084;&#1080;&#1103;.%20&#1053;&#1080;&#1090;&#1088;&#1072;&#1090;%20&#1050;&#1072;&#1083;&#1080;&#1103;%20(E252).%20&#1061;&#1080;&#1084;&#1080;&#1103;%20&#8211;%20&#1087;&#1088;&#1086;&#1089;&#1090;&#1086;..mp4"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rum.activehealthrt.com/e-252-pishhevaja-dobavka.php" TargetMode="External"/><Relationship Id="rId2" Type="http://schemas.openxmlformats.org/officeDocument/2006/relationships/hyperlink" Target="http://materiale.pvgazeta.info/utilizator-135/conservantul-e252-nitrat-de-potasiu-sau-nitrat-de.html" TargetMode="External"/><Relationship Id="rId1" Type="http://schemas.openxmlformats.org/officeDocument/2006/relationships/slideLayout" Target="../slideLayouts/slideLayout2.xml"/><Relationship Id="rId6" Type="http://schemas.openxmlformats.org/officeDocument/2006/relationships/hyperlink" Target="http://e.slabute.ro/e220-dioxid-sulf.html" TargetMode="External"/><Relationship Id="rId5" Type="http://schemas.openxmlformats.org/officeDocument/2006/relationships/hyperlink" Target="https://www.infocons.ro/ro/i-nitrit-de-sodiu-e250-stiti-ce-reprezinta-MjA1ODItMQ.html" TargetMode="External"/><Relationship Id="rId4" Type="http://schemas.openxmlformats.org/officeDocument/2006/relationships/hyperlink" Target="http://cesamancam.ro/nitrat-de-sodiu-e-251.html"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C:\Users\Dana\Desktop\&#1060;&#1048;&#1053;&#1048;&#1050;&#1048;.&#1055;&#1086;&#1083;&#1100;&#1079;&#1072;.&#1050;&#1072;&#1082;%20&#1087;&#1088;&#1072;&#1074;&#1080;&#1083;&#1100;&#1085;&#1086;%20&#1074;&#1099;&#1073;&#1088;&#1072;&#1090;&#1100;.&#1045;%20220%20&#1074;%20&#1057;&#1059;&#1061;&#1054;&#1060;&#1056;&#1059;&#1050;&#1058;&#1040;&#1061;!.mp4"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ro.wikipedia.org/wiki/Toxina_botulinic%C4%8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cesamancam.ro/nitrat-de-potasiu-e252.html" TargetMode="External"/><Relationship Id="rId2" Type="http://schemas.openxmlformats.org/officeDocument/2006/relationships/hyperlink" Target="http://cesamancam.ro/nitrit-de-potasiu-e249.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8458200" cy="4000504"/>
          </a:xfrm>
        </p:spPr>
        <p:txBody>
          <a:bodyPr>
            <a:normAutofit fontScale="90000"/>
          </a:bodyPr>
          <a:lstStyle/>
          <a:p>
            <a:pPr algn="ctr" fontAlgn="base">
              <a:spcAft>
                <a:spcPct val="0"/>
              </a:spcAft>
            </a:pP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ro-RO" sz="1300" b="1" dirty="0" smtClean="0">
                <a:latin typeface="Times New Roman" pitchFamily="18" charset="0"/>
                <a:ea typeface="Times New Roman" pitchFamily="18" charset="0"/>
                <a:cs typeface="Times New Roman" pitchFamily="18" charset="0"/>
              </a:rPr>
              <a:t>MINISTERUL EDUCAȚIEI, CULTURII ȘI CERCETĂRII</a:t>
            </a: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o-RO" sz="1300" b="1" dirty="0" smtClean="0">
                <a:latin typeface="Times New Roman" pitchFamily="18" charset="0"/>
                <a:ea typeface="Times New Roman" pitchFamily="18" charset="0"/>
                <a:cs typeface="Times New Roman" pitchFamily="18" charset="0"/>
              </a:rPr>
              <a:t>AL REPUBLICII MOLDOVA</a:t>
            </a: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o-RO" sz="1300" b="1" dirty="0" smtClean="0">
                <a:latin typeface="Times New Roman" pitchFamily="18" charset="0"/>
                <a:ea typeface="Times New Roman" pitchFamily="18" charset="0"/>
                <a:cs typeface="Times New Roman" pitchFamily="18" charset="0"/>
              </a:rPr>
              <a:t>UNIVERSITATEA DE STAT DIN MOLDOVA</a:t>
            </a: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o-RO" sz="1300" b="1" dirty="0" smtClean="0">
                <a:latin typeface="Times New Roman" pitchFamily="18" charset="0"/>
                <a:ea typeface="Times New Roman" pitchFamily="18" charset="0"/>
                <a:cs typeface="Times New Roman" pitchFamily="18" charset="0"/>
              </a:rPr>
              <a:t>FACULTATEA DE CHIMIE ȘI TEHNOLOGIE CHIMICĂ</a:t>
            </a: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o-RO" sz="1300" b="1" dirty="0" smtClean="0">
                <a:latin typeface="Times New Roman" pitchFamily="18" charset="0"/>
                <a:ea typeface="Times New Roman" pitchFamily="18" charset="0"/>
                <a:cs typeface="Times New Roman" pitchFamily="18" charset="0"/>
              </a:rPr>
              <a:t>Departament Chimie industrială și ecologică</a:t>
            </a:r>
            <a:r>
              <a:rPr lang="en-US" sz="1300" b="1" dirty="0" smtClean="0">
                <a:latin typeface="Times New Roman" pitchFamily="18" charset="0"/>
                <a:ea typeface="Times New Roman" pitchFamily="18" charset="0"/>
                <a:cs typeface="Times New Roman" pitchFamily="18" charset="0"/>
              </a:rPr>
              <a:t/>
            </a:r>
            <a:br>
              <a:rPr lang="en-US" sz="1300" b="1" dirty="0" smtClean="0">
                <a:latin typeface="Times New Roman" pitchFamily="18" charset="0"/>
                <a:ea typeface="Times New Roman" pitchFamily="18" charset="0"/>
                <a:cs typeface="Times New Roman" pitchFamily="18" charset="0"/>
              </a:rPr>
            </a:br>
            <a:r>
              <a:rPr lang="ru-RU" sz="1300" b="1" dirty="0" err="1" smtClean="0">
                <a:latin typeface="Times New Roman" pitchFamily="18" charset="0"/>
                <a:ea typeface="Times New Roman" pitchFamily="18" charset="0"/>
                <a:cs typeface="Times New Roman" pitchFamily="18" charset="0"/>
              </a:rPr>
              <a:t>Specialitatea</a:t>
            </a:r>
            <a:r>
              <a:rPr lang="ru-RU" sz="1300" b="1" dirty="0" smtClean="0">
                <a:latin typeface="Times New Roman" pitchFamily="18" charset="0"/>
                <a:ea typeface="Times New Roman" pitchFamily="18" charset="0"/>
                <a:cs typeface="Times New Roman" pitchFamily="18" charset="0"/>
              </a:rPr>
              <a:t>: </a:t>
            </a:r>
            <a:r>
              <a:rPr lang="ru-RU" sz="1300" b="1" dirty="0" err="1" smtClean="0">
                <a:latin typeface="Times New Roman" pitchFamily="18" charset="0"/>
                <a:ea typeface="Times New Roman" pitchFamily="18" charset="0"/>
                <a:cs typeface="Times New Roman" pitchFamily="18" charset="0"/>
              </a:rPr>
              <a:t>Tehnologie</a:t>
            </a:r>
            <a:r>
              <a:rPr lang="ru-RU" sz="1300" b="1" dirty="0" smtClean="0">
                <a:latin typeface="Times New Roman" pitchFamily="18" charset="0"/>
                <a:ea typeface="Times New Roman" pitchFamily="18" charset="0"/>
                <a:cs typeface="Times New Roman" pitchFamily="18" charset="0"/>
              </a:rPr>
              <a:t> </a:t>
            </a:r>
            <a:r>
              <a:rPr lang="ru-RU" sz="1300" b="1" dirty="0" err="1" smtClean="0">
                <a:latin typeface="Times New Roman" pitchFamily="18" charset="0"/>
                <a:ea typeface="Times New Roman" pitchFamily="18" charset="0"/>
                <a:cs typeface="Times New Roman" pitchFamily="18" charset="0"/>
              </a:rPr>
              <a:t>chimica</a:t>
            </a:r>
            <a:r>
              <a:rPr lang="ru-RU" sz="1300" b="1" dirty="0" smtClean="0">
                <a:latin typeface="Times New Roman" pitchFamily="18" charset="0"/>
                <a:ea typeface="Times New Roman" pitchFamily="18" charset="0"/>
                <a:cs typeface="Times New Roman" pitchFamily="18" charset="0"/>
              </a:rPr>
              <a:t> </a:t>
            </a:r>
            <a:r>
              <a:rPr lang="ru-RU" sz="1300" b="1" dirty="0" err="1" smtClean="0">
                <a:latin typeface="Times New Roman" pitchFamily="18" charset="0"/>
                <a:ea typeface="Times New Roman" pitchFamily="18" charset="0"/>
                <a:cs typeface="Times New Roman" pitchFamily="18" charset="0"/>
              </a:rPr>
              <a:t>industrial</a:t>
            </a:r>
            <a:r>
              <a:rPr lang="en-US" sz="1300" b="1" dirty="0" smtClean="0">
                <a:latin typeface="Times New Roman" pitchFamily="18" charset="0"/>
                <a:ea typeface="Times New Roman" pitchFamily="18" charset="0"/>
                <a:cs typeface="Times New Roman" pitchFamily="18" charset="0"/>
              </a:rPr>
              <a:t>a</a:t>
            </a:r>
            <a:br>
              <a:rPr lang="en-US" sz="1300" b="1" dirty="0" smtClean="0">
                <a:latin typeface="Times New Roman" pitchFamily="18" charset="0"/>
                <a:ea typeface="Times New Roman" pitchFamily="18" charset="0"/>
                <a:cs typeface="Times New Roman" pitchFamily="18" charset="0"/>
              </a:rPr>
            </a:br>
            <a:r>
              <a:rPr lang="en-US" sz="1300" b="1" dirty="0" err="1" smtClean="0">
                <a:latin typeface="Times New Roman" pitchFamily="18" charset="0"/>
                <a:ea typeface="Times New Roman" pitchFamily="18" charset="0"/>
                <a:cs typeface="Times New Roman" pitchFamily="18" charset="0"/>
              </a:rPr>
              <a:t>Anul</a:t>
            </a:r>
            <a:r>
              <a:rPr lang="en-US" sz="1300" b="1" dirty="0" smtClean="0">
                <a:latin typeface="Times New Roman" pitchFamily="18" charset="0"/>
                <a:ea typeface="Times New Roman" pitchFamily="18" charset="0"/>
                <a:cs typeface="Times New Roman" pitchFamily="18" charset="0"/>
              </a:rPr>
              <a:t> II             </a:t>
            </a:r>
            <a:br>
              <a:rPr lang="en-US" sz="1300" b="1" dirty="0" smtClean="0">
                <a:latin typeface="Times New Roman" pitchFamily="18" charset="0"/>
                <a:ea typeface="Times New Roman" pitchFamily="18" charset="0"/>
                <a:cs typeface="Times New Roman" pitchFamily="18" charset="0"/>
              </a:rPr>
            </a:br>
            <a:r>
              <a:rPr lang="en-US" sz="1300" b="1" dirty="0" smtClean="0">
                <a:latin typeface="Times New Roman" pitchFamily="18" charset="0"/>
                <a:ea typeface="Times New Roman" pitchFamily="18" charset="0"/>
                <a:cs typeface="Times New Roman" pitchFamily="18" charset="0"/>
              </a:rPr>
              <a:t/>
            </a:r>
            <a:br>
              <a:rPr lang="en-US" sz="13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t>
            </a:r>
            <a:r>
              <a:rPr lang="ru-RU" b="1" i="1" dirty="0" err="1" smtClean="0">
                <a:solidFill>
                  <a:srgbClr val="C00000"/>
                </a:solidFill>
                <a:latin typeface="Times New Roman" pitchFamily="18" charset="0"/>
                <a:ea typeface="BatangChe" pitchFamily="49" charset="-127"/>
                <a:cs typeface="Times New Roman" pitchFamily="18" charset="0"/>
              </a:rPr>
              <a:t>Conservanti</a:t>
            </a:r>
            <a:r>
              <a:rPr lang="ru-RU" b="1" i="1" dirty="0" smtClean="0">
                <a:solidFill>
                  <a:srgbClr val="C00000"/>
                </a:solidFill>
                <a:latin typeface="Times New Roman" pitchFamily="18" charset="0"/>
                <a:ea typeface="BatangChe" pitchFamily="49" charset="-127"/>
                <a:cs typeface="Times New Roman" pitchFamily="18" charset="0"/>
              </a:rPr>
              <a:t> </a:t>
            </a:r>
            <a:r>
              <a:rPr lang="ru-RU" b="1" i="1" dirty="0" err="1" smtClean="0">
                <a:solidFill>
                  <a:srgbClr val="C00000"/>
                </a:solidFill>
                <a:latin typeface="Times New Roman" pitchFamily="18" charset="0"/>
                <a:ea typeface="BatangChe" pitchFamily="49" charset="-127"/>
                <a:cs typeface="Times New Roman" pitchFamily="18" charset="0"/>
              </a:rPr>
              <a:t>anorganici</a:t>
            </a:r>
            <a:r>
              <a:rPr lang="ru-RU" b="1" i="1" dirty="0" smtClean="0">
                <a:solidFill>
                  <a:srgbClr val="C00000"/>
                </a:solidFill>
                <a:latin typeface="Times New Roman" pitchFamily="18" charset="0"/>
                <a:ea typeface="BatangChe" pitchFamily="49" charset="-127"/>
                <a:cs typeface="Times New Roman" pitchFamily="18" charset="0"/>
              </a:rPr>
              <a:t> </a:t>
            </a:r>
            <a:r>
              <a:rPr lang="ru-RU" b="1" i="1" dirty="0" err="1" smtClean="0">
                <a:solidFill>
                  <a:srgbClr val="C00000"/>
                </a:solidFill>
                <a:latin typeface="Times New Roman" pitchFamily="18" charset="0"/>
                <a:ea typeface="BatangChe" pitchFamily="49" charset="-127"/>
                <a:cs typeface="Times New Roman" pitchFamily="18" charset="0"/>
              </a:rPr>
              <a:t>primar</a:t>
            </a:r>
            <a:r>
              <a:rPr lang="en-US" b="1" i="1" dirty="0" err="1" smtClean="0">
                <a:solidFill>
                  <a:srgbClr val="C00000"/>
                </a:solidFill>
                <a:latin typeface="Times New Roman" pitchFamily="18" charset="0"/>
                <a:ea typeface="BatangChe" pitchFamily="49" charset="-127"/>
                <a:cs typeface="Times New Roman" pitchFamily="18" charset="0"/>
              </a:rPr>
              <a:t>i</a:t>
            </a:r>
            <a:r>
              <a:rPr lang="ru-RU" sz="1200" b="1" i="1" dirty="0" smtClean="0">
                <a:solidFill>
                  <a:srgbClr val="C00000"/>
                </a:solidFill>
                <a:latin typeface="Times New Roman" pitchFamily="18" charset="0"/>
                <a:cs typeface="Times New Roman" pitchFamily="18" charset="0"/>
              </a:rPr>
              <a:t/>
            </a:r>
            <a:br>
              <a:rPr lang="ru-RU" sz="1200" b="1" i="1" dirty="0" smtClean="0">
                <a:solidFill>
                  <a:srgbClr val="C00000"/>
                </a:solidFill>
                <a:latin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r>
              <a:rPr lang="en-US" sz="1200" b="1" dirty="0" smtClean="0">
                <a:latin typeface="Times New Roman" pitchFamily="18" charset="0"/>
                <a:ea typeface="Times New Roman" pitchFamily="18" charset="0"/>
                <a:cs typeface="Times New Roman" pitchFamily="18" charset="0"/>
              </a:rPr>
              <a:t/>
            </a:r>
            <a:br>
              <a:rPr lang="en-US" sz="1200" b="1" dirty="0" smtClean="0">
                <a:latin typeface="Times New Roman" pitchFamily="18" charset="0"/>
                <a:ea typeface="Times New Roman" pitchFamily="18" charset="0"/>
                <a:cs typeface="Times New Roman" pitchFamily="18" charset="0"/>
              </a:rPr>
            </a:br>
            <a:endParaRPr lang="ru-RU" sz="1200" dirty="0">
              <a:latin typeface="Times New Roman" pitchFamily="18" charset="0"/>
              <a:ea typeface="BatangChe" pitchFamily="49" charset="-127"/>
              <a:cs typeface="Times New Roman" pitchFamily="18" charset="0"/>
            </a:endParaRPr>
          </a:p>
        </p:txBody>
      </p:sp>
      <p:sp>
        <p:nvSpPr>
          <p:cNvPr id="3" name="Подзаголовок 2"/>
          <p:cNvSpPr>
            <a:spLocks noGrp="1"/>
          </p:cNvSpPr>
          <p:nvPr>
            <p:ph type="subTitle" idx="1"/>
          </p:nvPr>
        </p:nvSpPr>
        <p:spPr>
          <a:xfrm>
            <a:off x="0" y="4786322"/>
            <a:ext cx="4953000" cy="1752600"/>
          </a:xfrm>
        </p:spPr>
        <p:txBody>
          <a:bodyPr/>
          <a:lstStyle/>
          <a:p>
            <a:r>
              <a:rPr lang="en-US" dirty="0" smtClean="0"/>
              <a:t>A </a:t>
            </a:r>
            <a:r>
              <a:rPr lang="en-US" dirty="0" err="1" smtClean="0"/>
              <a:t>realizat</a:t>
            </a:r>
            <a:r>
              <a:rPr lang="en-US" dirty="0" smtClean="0"/>
              <a:t>:</a:t>
            </a:r>
          </a:p>
          <a:p>
            <a:r>
              <a:rPr lang="en-US" dirty="0" smtClean="0"/>
              <a:t>   </a:t>
            </a:r>
            <a:r>
              <a:rPr lang="en-US" dirty="0" err="1" smtClean="0"/>
              <a:t>Ciobanu</a:t>
            </a:r>
            <a:r>
              <a:rPr lang="en-US" dirty="0" smtClean="0"/>
              <a:t> Daniela</a:t>
            </a:r>
            <a:endParaRPr lang="ru-RU" dirty="0"/>
          </a:p>
        </p:txBody>
      </p:sp>
      <p:pic>
        <p:nvPicPr>
          <p:cNvPr id="1026" name="Picture 2" descr="C:\Users\Dana\Desktop\Без названия.jpg"/>
          <p:cNvPicPr>
            <a:picLocks noChangeAspect="1" noChangeArrowheads="1"/>
          </p:cNvPicPr>
          <p:nvPr/>
        </p:nvPicPr>
        <p:blipFill>
          <a:blip r:embed="rId2"/>
          <a:srcRect/>
          <a:stretch>
            <a:fillRect/>
          </a:stretch>
        </p:blipFill>
        <p:spPr bwMode="auto">
          <a:xfrm>
            <a:off x="6215074" y="4286256"/>
            <a:ext cx="2571744" cy="257174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229600" cy="1066800"/>
          </a:xfrm>
        </p:spPr>
        <p:txBody>
          <a:bodyPr/>
          <a:lstStyle/>
          <a:p>
            <a:r>
              <a:rPr lang="en-US" dirty="0" smtClean="0">
                <a:solidFill>
                  <a:srgbClr val="C00000"/>
                </a:solidFill>
                <a:latin typeface="Times New Roman" pitchFamily="18" charset="0"/>
                <a:cs typeface="Times New Roman" pitchFamily="18" charset="0"/>
              </a:rPr>
              <a:t>E252 – </a:t>
            </a:r>
            <a:r>
              <a:rPr lang="en-US" dirty="0" err="1" smtClean="0">
                <a:solidFill>
                  <a:srgbClr val="C00000"/>
                </a:solidFill>
                <a:latin typeface="Times New Roman" pitchFamily="18" charset="0"/>
                <a:cs typeface="Times New Roman" pitchFamily="18" charset="0"/>
              </a:rPr>
              <a:t>Nitrat</a:t>
            </a:r>
            <a:r>
              <a:rPr lang="en-US" dirty="0" smtClean="0">
                <a:solidFill>
                  <a:srgbClr val="C00000"/>
                </a:solidFill>
                <a:latin typeface="Times New Roman" pitchFamily="18" charset="0"/>
                <a:cs typeface="Times New Roman" pitchFamily="18" charset="0"/>
              </a:rPr>
              <a:t> de </a:t>
            </a:r>
            <a:r>
              <a:rPr lang="en-US" dirty="0" err="1" smtClean="0">
                <a:solidFill>
                  <a:srgbClr val="C00000"/>
                </a:solidFill>
                <a:latin typeface="Times New Roman" pitchFamily="18" charset="0"/>
                <a:cs typeface="Times New Roman" pitchFamily="18" charset="0"/>
              </a:rPr>
              <a:t>potasiu</a:t>
            </a:r>
            <a:endParaRPr lang="ru-RU"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357298"/>
            <a:ext cx="8401080" cy="5217238"/>
          </a:xfrm>
        </p:spPr>
        <p:txBody>
          <a:bodyPr/>
          <a:lstStyle/>
          <a:p>
            <a:r>
              <a:rPr lang="vi-VN" dirty="0" smtClean="0"/>
              <a:t>Adaosul alimentar E252 - unul dintre cei mai vechi conservanți, a fost folosit în Evul Mediu, lipsa frigiderelor a făcut nitrat</a:t>
            </a:r>
            <a:r>
              <a:rPr lang="en-US" dirty="0" err="1" smtClean="0"/>
              <a:t>ul</a:t>
            </a:r>
            <a:r>
              <a:rPr lang="en-US" dirty="0" smtClean="0"/>
              <a:t> </a:t>
            </a:r>
            <a:r>
              <a:rPr lang="vi-VN" dirty="0" smtClean="0"/>
              <a:t>de potasiu de neînlocuit.</a:t>
            </a:r>
            <a:endParaRPr lang="en-US" dirty="0" smtClean="0"/>
          </a:p>
          <a:p>
            <a:r>
              <a:rPr lang="vi-VN" dirty="0" smtClean="0"/>
              <a:t>Azotatul de potasiu este utilizat acum nu numai ca conservant, ci și ca îngrășământ mineral, în metalurgie și în industria electrovacuumului, în fabricarea prafului de pușcă și a sticlei pentru lentile.</a:t>
            </a:r>
            <a:endParaRPr lang="en-US" dirty="0" smtClean="0"/>
          </a:p>
          <a:p>
            <a:r>
              <a:rPr lang="it-IT" b="1" dirty="0" smtClean="0">
                <a:latin typeface="Times New Roman" pitchFamily="18" charset="0"/>
                <a:cs typeface="Times New Roman" pitchFamily="18" charset="0"/>
              </a:rPr>
              <a:t>Cantitate max zilnica permisa/corp</a:t>
            </a:r>
            <a:r>
              <a:rPr lang="it-IT" dirty="0" smtClean="0">
                <a:latin typeface="Times New Roman" pitchFamily="18" charset="0"/>
                <a:cs typeface="Times New Roman" pitchFamily="18" charset="0"/>
              </a:rPr>
              <a:t>: 3,7mg/kg corp</a:t>
            </a:r>
            <a:r>
              <a:rPr lang="en-US"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6074494"/>
          </a:xfrm>
        </p:spPr>
        <p:txBody>
          <a:bodyPr>
            <a:normAutofit/>
          </a:bodyPr>
          <a:lstStyle/>
          <a:p>
            <a:r>
              <a:rPr lang="vi-VN" dirty="0" smtClean="0"/>
              <a:t>E252 nu aduce în sine, ci suprimă dezvoltarea bacteriilor care provoacă botulism. Cu toate acestea, și răul de la el poate fi semnificativ - nitrații din organism sunt transformați în nitriți și aceștia, la rândul lor, au proprietăți carcinogene, pot fi dăunători pentru sistemul reproducător.</a:t>
            </a:r>
          </a:p>
          <a:p>
            <a:r>
              <a:rPr lang="vi-VN" dirty="0" smtClean="0"/>
              <a:t>Prin urmare, în timpul utilizării prelungite chiar în cantități mici, pot să apară slăbiciune, amețeală, greață, anemie, dureri abdominale, aritmie, tulburări psihice, orientarea în spațiu, inflamații ale rinichilor.</a:t>
            </a:r>
          </a:p>
          <a:p>
            <a:r>
              <a:rPr lang="vi-VN" dirty="0" smtClean="0"/>
              <a:t>În acest caz, din conservanții grupului său, nitratul de potasiu este unul dintre cele mai inofensive, deoarece el însuși nu conține nitriți.</a:t>
            </a:r>
          </a:p>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785794"/>
            <a:ext cx="4572000" cy="5509200"/>
          </a:xfrm>
          <a:prstGeom prst="rect">
            <a:avLst/>
          </a:prstGeom>
        </p:spPr>
        <p:txBody>
          <a:bodyPr wrap="square">
            <a:spAutoFit/>
          </a:bodyPr>
          <a:lstStyle/>
          <a:p>
            <a:r>
              <a:rPr lang="vi-VN" sz="3200" dirty="0" smtClean="0">
                <a:solidFill>
                  <a:srgbClr val="C00000"/>
                </a:solidFill>
              </a:rPr>
              <a:t>De asemenea, se folosește nitrat de potasiu:</a:t>
            </a:r>
            <a:r>
              <a:rPr lang="vi-VN" sz="3200" dirty="0" smtClean="0"/>
              <a:t/>
            </a:r>
            <a:br>
              <a:rPr lang="vi-VN" sz="3200" dirty="0" smtClean="0"/>
            </a:br>
            <a:r>
              <a:rPr lang="vi-VN" sz="3200" dirty="0" smtClean="0"/>
              <a:t>- în producția de sticlă,</a:t>
            </a:r>
            <a:br>
              <a:rPr lang="vi-VN" sz="3200" dirty="0" smtClean="0"/>
            </a:br>
            <a:r>
              <a:rPr lang="vi-VN" sz="3200" dirty="0" smtClean="0"/>
              <a:t>- la fabricarea combustibilului rachetelor,</a:t>
            </a:r>
            <a:br>
              <a:rPr lang="vi-VN" sz="3200" dirty="0" smtClean="0"/>
            </a:br>
            <a:r>
              <a:rPr lang="vi-VN" sz="3200" dirty="0" smtClean="0"/>
              <a:t>- ca una dintre componentele prafului de pușcă,</a:t>
            </a:r>
            <a:br>
              <a:rPr lang="vi-VN" sz="3200" dirty="0" smtClean="0"/>
            </a:br>
            <a:r>
              <a:rPr lang="vi-VN" sz="3200" dirty="0" smtClean="0"/>
              <a:t>- ca îngrășământ,</a:t>
            </a:r>
            <a:br>
              <a:rPr lang="vi-VN" sz="3200" dirty="0" smtClean="0"/>
            </a:br>
            <a:r>
              <a:rPr lang="vi-VN" sz="3200" dirty="0" smtClean="0"/>
              <a:t>- în pastele de dinți preventive.</a:t>
            </a:r>
            <a:endParaRPr lang="en-US" sz="3200" dirty="0" smtClean="0"/>
          </a:p>
        </p:txBody>
      </p:sp>
      <p:pic>
        <p:nvPicPr>
          <p:cNvPr id="5" name="Пищевая Химия. Нитрат Калия (E252). Химия – просто..mp4">
            <a:hlinkClick r:id="" action="ppaction://media"/>
          </p:cNvPr>
          <p:cNvPicPr>
            <a:picLocks noGrp="1" noRot="1" noChangeAspect="1"/>
          </p:cNvPicPr>
          <p:nvPr>
            <p:ph idx="1"/>
            <a:videoFile r:link="rId1"/>
          </p:nvPr>
        </p:nvPicPr>
        <p:blipFill>
          <a:blip r:embed="rId3"/>
          <a:stretch>
            <a:fillRect/>
          </a:stretch>
        </p:blipFill>
        <p:spPr>
          <a:xfrm>
            <a:off x="4357686" y="1268014"/>
            <a:ext cx="4786314" cy="473275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solidFill>
                  <a:srgbClr val="FF0000"/>
                </a:solidFill>
                <a:latin typeface="Times New Roman" pitchFamily="18" charset="0"/>
                <a:cs typeface="Times New Roman" pitchFamily="18" charset="0"/>
              </a:rPr>
              <a:t>Bibliografie</a:t>
            </a:r>
            <a:endParaRPr lang="ru-RU"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lnSpcReduction="10000"/>
          </a:bodyPr>
          <a:lstStyle/>
          <a:p>
            <a:r>
              <a:rPr lang="ro-RO" dirty="0" smtClean="0">
                <a:hlinkClick r:id="rId2"/>
              </a:rPr>
              <a:t>http://</a:t>
            </a:r>
            <a:r>
              <a:rPr lang="ro-RO" dirty="0" smtClean="0">
                <a:hlinkClick r:id="rId2"/>
              </a:rPr>
              <a:t>materiale.pvgazeta.info/utilizator-135/conservantul-e252-nitrat-de-potasiu-sau-nitrat-de.html</a:t>
            </a:r>
            <a:r>
              <a:rPr lang="en-US" dirty="0" smtClean="0"/>
              <a:t> </a:t>
            </a:r>
          </a:p>
          <a:p>
            <a:r>
              <a:rPr lang="ro-RO" dirty="0" smtClean="0">
                <a:hlinkClick r:id="rId3"/>
              </a:rPr>
              <a:t>https://</a:t>
            </a:r>
            <a:r>
              <a:rPr lang="ro-RO" dirty="0" smtClean="0">
                <a:hlinkClick r:id="rId3"/>
              </a:rPr>
              <a:t>rum.activehealthrt.com/e-252-pishhevaja-dobavka.php</a:t>
            </a:r>
            <a:endParaRPr lang="en-US" dirty="0" smtClean="0"/>
          </a:p>
          <a:p>
            <a:r>
              <a:rPr lang="en-US" dirty="0" smtClean="0"/>
              <a:t> </a:t>
            </a:r>
            <a:r>
              <a:rPr lang="en-US" dirty="0" smtClean="0">
                <a:hlinkClick r:id="rId4"/>
              </a:rPr>
              <a:t>http://</a:t>
            </a:r>
            <a:r>
              <a:rPr lang="en-US" dirty="0" smtClean="0">
                <a:hlinkClick r:id="rId4"/>
              </a:rPr>
              <a:t>cesamancam.ro/nitrat-de-sodiu-e-251.html</a:t>
            </a:r>
            <a:endParaRPr lang="en-US" dirty="0" smtClean="0"/>
          </a:p>
          <a:p>
            <a:r>
              <a:rPr lang="ro-RO" dirty="0" smtClean="0">
                <a:hlinkClick r:id="rId5"/>
              </a:rPr>
              <a:t>https://</a:t>
            </a:r>
            <a:r>
              <a:rPr lang="ro-RO" dirty="0" smtClean="0">
                <a:hlinkClick r:id="rId5"/>
              </a:rPr>
              <a:t>www.infocons.ro/ro/i-nitrit-de-sodiu-e250-stiti-ce-reprezinta-MjA1ODItMQ.html</a:t>
            </a:r>
            <a:endParaRPr lang="en-US" dirty="0" smtClean="0"/>
          </a:p>
          <a:p>
            <a:r>
              <a:rPr lang="en-US" smtClean="0">
                <a:hlinkClick r:id="rId6"/>
              </a:rPr>
              <a:t>http</a:t>
            </a:r>
            <a:r>
              <a:rPr lang="en-US" smtClean="0">
                <a:hlinkClick r:id="rId6"/>
              </a:rPr>
              <a:t>://</a:t>
            </a:r>
            <a:r>
              <a:rPr lang="en-US" smtClean="0">
                <a:hlinkClick r:id="rId6"/>
              </a:rPr>
              <a:t>e.slabute.ro/e220-dioxid-sulf.html</a:t>
            </a:r>
            <a:endParaRPr lang="en-US" smtClean="0"/>
          </a:p>
          <a:p>
            <a:pPr>
              <a:buNone/>
            </a:pPr>
            <a:endParaRPr lang="en-US" dirty="0" smtClean="0"/>
          </a:p>
          <a:p>
            <a:endParaRPr lang="en-US"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57166"/>
            <a:ext cx="8229600" cy="1214446"/>
          </a:xfrm>
        </p:spPr>
        <p:txBody>
          <a:bodyPr>
            <a:normAutofit fontScale="90000"/>
          </a:bodyPr>
          <a:lstStyle/>
          <a:p>
            <a:r>
              <a:rPr lang="ro-RO" dirty="0" smtClean="0">
                <a:solidFill>
                  <a:srgbClr val="C00000"/>
                </a:solidFill>
                <a:latin typeface="Times New Roman" pitchFamily="18" charset="0"/>
                <a:cs typeface="Times New Roman" pitchFamily="18" charset="0"/>
              </a:rPr>
              <a:t>E220 - Dioxid de sulf</a:t>
            </a:r>
            <a:br>
              <a:rPr lang="ro-RO" dirty="0" smtClean="0">
                <a:solidFill>
                  <a:srgbClr val="C00000"/>
                </a:solidFill>
                <a:latin typeface="Times New Roman" pitchFamily="18" charset="0"/>
                <a:cs typeface="Times New Roman" pitchFamily="18" charset="0"/>
              </a:rPr>
            </a:br>
            <a:endParaRPr lang="ru-RU"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0" y="1000108"/>
            <a:ext cx="9144000" cy="5574428"/>
          </a:xfrm>
        </p:spPr>
        <p:txBody>
          <a:bodyPr>
            <a:noAutofit/>
          </a:bodyPr>
          <a:lstStyle/>
          <a:p>
            <a:r>
              <a:rPr lang="vi-VN" sz="2400" dirty="0" smtClean="0"/>
              <a:t>Este un gaz incolor, utilizat drept conservant.</a:t>
            </a:r>
            <a:endParaRPr lang="en-US" sz="2400" dirty="0" smtClean="0"/>
          </a:p>
          <a:p>
            <a:pPr>
              <a:buNone/>
            </a:pPr>
            <a:r>
              <a:rPr lang="vi-VN" sz="2400" dirty="0" smtClean="0"/>
              <a:t> Previne degradările enzimatice şi de natură</a:t>
            </a:r>
            <a:endParaRPr lang="en-US" sz="2400" dirty="0" smtClean="0"/>
          </a:p>
          <a:p>
            <a:pPr>
              <a:buNone/>
            </a:pPr>
            <a:r>
              <a:rPr lang="vi-VN" sz="2400" dirty="0" smtClean="0"/>
              <a:t> bacteriană ale produselor.</a:t>
            </a:r>
          </a:p>
          <a:p>
            <a:r>
              <a:rPr lang="vi-VN" sz="2400" dirty="0" smtClean="0"/>
              <a:t>Dioxidul de sulf de dizolvă în faza apoasă a </a:t>
            </a:r>
            <a:endParaRPr lang="en-US" sz="2400" dirty="0" smtClean="0"/>
          </a:p>
          <a:p>
            <a:pPr>
              <a:buNone/>
            </a:pPr>
            <a:r>
              <a:rPr lang="vi-VN" sz="2400" dirty="0" smtClean="0"/>
              <a:t>produsului; forma acidă rezultată din această reacţie este agentul activ.</a:t>
            </a:r>
          </a:p>
          <a:p>
            <a:r>
              <a:rPr lang="vi-VN" sz="2400" dirty="0" smtClean="0"/>
              <a:t>Astfel este mult mai activ în produsele acide şi uşor acide. Este ineficient la pH neutru.</a:t>
            </a:r>
          </a:p>
          <a:p>
            <a:r>
              <a:rPr lang="vi-VN" sz="2400" dirty="0" smtClean="0"/>
              <a:t>De asemenea acţionează ca agent oxidant, cu efect de albire. Este utilizat ca agent de albire în cazul făinii; în orice caz el oxidează culoarea (naturală) alimentelor, fapt care îi restrânge utilizarea.</a:t>
            </a:r>
          </a:p>
          <a:p>
            <a:r>
              <a:rPr lang="vi-VN" sz="2400" dirty="0" smtClean="0"/>
              <a:t>El stabilizează vitamina C în produse şi previne decolorarea vinului.</a:t>
            </a:r>
          </a:p>
          <a:p>
            <a:r>
              <a:rPr lang="vi-VN" sz="2400" dirty="0" smtClean="0"/>
              <a:t>Încălzirea elimină dioxidul de sulf din produs sub formă de gaz.</a:t>
            </a:r>
            <a:endParaRPr lang="en-US" sz="2400" dirty="0" smtClean="0"/>
          </a:p>
          <a:p>
            <a:r>
              <a:rPr lang="vi-VN" sz="2400" dirty="0" smtClean="0"/>
              <a:t>Doza maximă zilnică pentru </a:t>
            </a:r>
            <a:r>
              <a:rPr lang="vi-VN" sz="2400" b="1" dirty="0" smtClean="0"/>
              <a:t>E220 (Dioxid de sulf)</a:t>
            </a:r>
            <a:r>
              <a:rPr lang="vi-VN" sz="2400" dirty="0" smtClean="0"/>
              <a:t> este de 0.7 mg/kg.</a:t>
            </a:r>
            <a:r>
              <a:rPr lang="en-US" sz="2400" dirty="0" smtClean="0"/>
              <a:t> </a:t>
            </a:r>
            <a:endParaRPr lang="vi-VN" sz="2400" dirty="0" smtClean="0"/>
          </a:p>
          <a:p>
            <a:pPr>
              <a:buNone/>
            </a:pPr>
            <a:endParaRPr lang="ru-RU" dirty="0"/>
          </a:p>
        </p:txBody>
      </p:sp>
      <p:pic>
        <p:nvPicPr>
          <p:cNvPr id="3074" name="Picture 2" descr="C:\Users\Dana\Desktop\1200px-Structural_formula_of_sulfur_dioxide.svg.png"/>
          <p:cNvPicPr>
            <a:picLocks noChangeAspect="1" noChangeArrowheads="1"/>
          </p:cNvPicPr>
          <p:nvPr/>
        </p:nvPicPr>
        <p:blipFill>
          <a:blip r:embed="rId2"/>
          <a:srcRect/>
          <a:stretch>
            <a:fillRect/>
          </a:stretch>
        </p:blipFill>
        <p:spPr bwMode="auto">
          <a:xfrm>
            <a:off x="5786446" y="928670"/>
            <a:ext cx="2808317" cy="1472027"/>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785813"/>
            <a:ext cx="8229600" cy="6072187"/>
          </a:xfrm>
        </p:spPr>
        <p:txBody>
          <a:bodyPr>
            <a:normAutofit fontScale="92500" lnSpcReduction="10000"/>
          </a:bodyPr>
          <a:lstStyle/>
          <a:p>
            <a:r>
              <a:rPr lang="vi-VN" sz="2400" dirty="0" smtClean="0">
                <a:latin typeface="Times New Roman" pitchFamily="18" charset="0"/>
                <a:cs typeface="Times New Roman" pitchFamily="18" charset="0"/>
              </a:rPr>
              <a:t>Majoritatea fructelor uscate, livrate pe piață, sînt prelucrate cu dioxid de sulf, notat pe ambalaj drept conservant E220. Acest conservant previne dezvoltarea microorganismelor în fructele </a:t>
            </a:r>
            <a:endParaRPr lang="en-US" sz="2400" dirty="0" smtClean="0">
              <a:latin typeface="Times New Roman" pitchFamily="18" charset="0"/>
              <a:cs typeface="Times New Roman" pitchFamily="18" charset="0"/>
            </a:endParaRPr>
          </a:p>
          <a:p>
            <a:pPr>
              <a:buNone/>
            </a:pPr>
            <a:r>
              <a:rPr lang="vi-VN" sz="2400" dirty="0" smtClean="0">
                <a:latin typeface="Times New Roman" pitchFamily="18" charset="0"/>
                <a:cs typeface="Times New Roman" pitchFamily="18" charset="0"/>
              </a:rPr>
              <a:t>uscate, le permite să nu se</a:t>
            </a:r>
            <a:endParaRPr lang="en-US" sz="2400" dirty="0" smtClean="0">
              <a:latin typeface="Times New Roman" pitchFamily="18" charset="0"/>
              <a:cs typeface="Times New Roman" pitchFamily="18" charset="0"/>
            </a:endParaRPr>
          </a:p>
          <a:p>
            <a:pPr>
              <a:buNone/>
            </a:pPr>
            <a:r>
              <a:rPr lang="vi-VN" sz="2400" dirty="0" smtClean="0">
                <a:latin typeface="Times New Roman" pitchFamily="18" charset="0"/>
                <a:cs typeface="Times New Roman" pitchFamily="18" charset="0"/>
              </a:rPr>
              <a:t> înnegrească, cu alte cuvinte, </a:t>
            </a:r>
            <a:endParaRPr lang="en-US" sz="2400" dirty="0" smtClean="0">
              <a:latin typeface="Times New Roman" pitchFamily="18" charset="0"/>
              <a:cs typeface="Times New Roman" pitchFamily="18" charset="0"/>
            </a:endParaRPr>
          </a:p>
          <a:p>
            <a:pPr>
              <a:buNone/>
            </a:pPr>
            <a:r>
              <a:rPr lang="vi-VN" sz="2400" dirty="0" smtClean="0">
                <a:latin typeface="Times New Roman" pitchFamily="18" charset="0"/>
                <a:cs typeface="Times New Roman" pitchFamily="18" charset="0"/>
              </a:rPr>
              <a:t>le conferă un aspect apetisant </a:t>
            </a:r>
            <a:endParaRPr lang="en-US" sz="2400" dirty="0" smtClean="0">
              <a:latin typeface="Times New Roman" pitchFamily="18" charset="0"/>
              <a:cs typeface="Times New Roman" pitchFamily="18" charset="0"/>
            </a:endParaRPr>
          </a:p>
          <a:p>
            <a:pPr>
              <a:buNone/>
            </a:pPr>
            <a:r>
              <a:rPr lang="vi-VN" sz="2400" dirty="0" smtClean="0">
                <a:latin typeface="Times New Roman" pitchFamily="18" charset="0"/>
                <a:cs typeface="Times New Roman" pitchFamily="18" charset="0"/>
              </a:rPr>
              <a:t>și sporește foarte mult </a:t>
            </a:r>
            <a:endParaRPr lang="en-US" sz="2400" dirty="0" smtClean="0">
              <a:latin typeface="Times New Roman" pitchFamily="18" charset="0"/>
              <a:cs typeface="Times New Roman" pitchFamily="18" charset="0"/>
            </a:endParaRPr>
          </a:p>
          <a:p>
            <a:pPr>
              <a:buNone/>
            </a:pPr>
            <a:r>
              <a:rPr lang="vi-VN" sz="2400" dirty="0" smtClean="0">
                <a:latin typeface="Times New Roman" pitchFamily="18" charset="0"/>
                <a:cs typeface="Times New Roman" pitchFamily="18" charset="0"/>
              </a:rPr>
              <a:t>termenul de păstrare.</a:t>
            </a:r>
          </a:p>
          <a:p>
            <a:pPr>
              <a:buNone/>
            </a:pP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Însă dioxidul de sulf este un </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compus foarte toxic.</a:t>
            </a:r>
            <a:r>
              <a:rPr lang="ro-RO" sz="2400" dirty="0" smtClean="0">
                <a:latin typeface="Times New Roman" pitchFamily="18" charset="0"/>
                <a:cs typeface="Times New Roman" pitchFamily="18" charset="0"/>
              </a:rPr>
              <a:t> Efectele </a:t>
            </a:r>
            <a:endParaRPr lang="en-US" sz="2400" dirty="0" smtClean="0">
              <a:latin typeface="Times New Roman" pitchFamily="18" charset="0"/>
              <a:cs typeface="Times New Roman" pitchFamily="18" charset="0"/>
            </a:endParaRPr>
          </a:p>
          <a:p>
            <a:pPr>
              <a:buNone/>
            </a:pPr>
            <a:r>
              <a:rPr lang="ro-RO" sz="2400" dirty="0" smtClean="0">
                <a:latin typeface="Times New Roman" pitchFamily="18" charset="0"/>
                <a:cs typeface="Times New Roman" pitchFamily="18" charset="0"/>
              </a:rPr>
              <a:t>adverse ale E-urilor sunt potentate </a:t>
            </a:r>
            <a:endParaRPr lang="en-US" sz="2400" dirty="0" smtClean="0">
              <a:latin typeface="Times New Roman" pitchFamily="18" charset="0"/>
              <a:cs typeface="Times New Roman" pitchFamily="18" charset="0"/>
            </a:endParaRPr>
          </a:p>
          <a:p>
            <a:pPr>
              <a:buNone/>
            </a:pPr>
            <a:r>
              <a:rPr lang="ro-RO" sz="2400" dirty="0" smtClean="0">
                <a:latin typeface="Times New Roman" pitchFamily="18" charset="0"/>
                <a:cs typeface="Times New Roman" pitchFamily="18" charset="0"/>
              </a:rPr>
              <a:t>de cantitatea si regularitatea cu care </a:t>
            </a:r>
            <a:endParaRPr lang="en-US" sz="2400" dirty="0" smtClean="0">
              <a:latin typeface="Times New Roman" pitchFamily="18" charset="0"/>
              <a:cs typeface="Times New Roman" pitchFamily="18" charset="0"/>
            </a:endParaRPr>
          </a:p>
          <a:p>
            <a:pPr>
              <a:buNone/>
            </a:pPr>
            <a:r>
              <a:rPr lang="ro-RO" sz="2400" dirty="0" smtClean="0">
                <a:latin typeface="Times New Roman" pitchFamily="18" charset="0"/>
                <a:cs typeface="Times New Roman" pitchFamily="18" charset="0"/>
              </a:rPr>
              <a:t>obisnuim sa consumam produsele alimentare in care sunt introduse.</a:t>
            </a:r>
            <a:br>
              <a:rPr lang="ro-RO" sz="2400" dirty="0" smtClean="0">
                <a:latin typeface="Times New Roman" pitchFamily="18" charset="0"/>
                <a:cs typeface="Times New Roman" pitchFamily="18" charset="0"/>
              </a:rPr>
            </a:br>
            <a:r>
              <a:rPr lang="ro-RO" sz="2400" dirty="0" smtClean="0">
                <a:latin typeface="Times New Roman" pitchFamily="18" charset="0"/>
                <a:cs typeface="Times New Roman" pitchFamily="18" charset="0"/>
              </a:rPr>
              <a:t>Printre pericolele care pandesc organismul in urma consumarii e-urilor "periculoase" se numara: tumorile si cancerul. Acest conservant se gaseste in bauturi nealcoolice, alimente, sucuri de fructe, fructe conservate si preparate din acestea, vinuri, otet, bere, produse din cartofi.</a:t>
            </a:r>
            <a:r>
              <a:rPr lang="en-US" sz="2400" dirty="0" smtClean="0">
                <a:latin typeface="Times New Roman" pitchFamily="18" charset="0"/>
                <a:cs typeface="Times New Roman" pitchFamily="18" charset="0"/>
              </a:rPr>
              <a:t> </a:t>
            </a:r>
            <a:endParaRPr lang="vi-VN" sz="2400" dirty="0" smtClean="0">
              <a:latin typeface="Times New Roman" pitchFamily="18" charset="0"/>
              <a:cs typeface="Times New Roman" pitchFamily="18" charset="0"/>
            </a:endParaRPr>
          </a:p>
          <a:p>
            <a:pPr>
              <a:buNone/>
            </a:pPr>
            <a:endParaRPr lang="ru-RU" dirty="0"/>
          </a:p>
        </p:txBody>
      </p:sp>
      <p:pic>
        <p:nvPicPr>
          <p:cNvPr id="2050" name="Picture 2" descr="C:\Users\Dana\Desktop\suhofrukty.jpg"/>
          <p:cNvPicPr>
            <a:picLocks noChangeAspect="1" noChangeArrowheads="1"/>
          </p:cNvPicPr>
          <p:nvPr/>
        </p:nvPicPr>
        <p:blipFill>
          <a:blip r:embed="rId2"/>
          <a:srcRect/>
          <a:stretch>
            <a:fillRect/>
          </a:stretch>
        </p:blipFill>
        <p:spPr bwMode="auto">
          <a:xfrm>
            <a:off x="5072066" y="1857364"/>
            <a:ext cx="3428992" cy="2880353"/>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4" name="ФИНИКИ.Польза.Как правильно выбрать.Е 220 в СУХОФРУКТАХ!.mp4">
            <a:hlinkClick r:id="" action="ppaction://media"/>
          </p:cNvPr>
          <p:cNvPicPr>
            <a:picLocks noGrp="1" noRot="1" noChangeAspect="1"/>
          </p:cNvPicPr>
          <p:nvPr>
            <p:ph idx="1"/>
            <a:videoFile r:link="rId1"/>
          </p:nvPr>
        </p:nvPicPr>
        <p:blipFill>
          <a:blip r:embed="rId3"/>
          <a:stretch>
            <a:fillRect/>
          </a:stretch>
        </p:blipFill>
        <p:spPr>
          <a:xfrm>
            <a:off x="0" y="0"/>
            <a:ext cx="9144000" cy="687627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428604"/>
            <a:ext cx="8229600" cy="1066800"/>
          </a:xfrm>
        </p:spPr>
        <p:txBody>
          <a:bodyPr/>
          <a:lstStyle/>
          <a:p>
            <a:r>
              <a:rPr lang="ro-RO" dirty="0" smtClean="0">
                <a:solidFill>
                  <a:srgbClr val="C00000"/>
                </a:solidFill>
                <a:latin typeface="Times New Roman" pitchFamily="18" charset="0"/>
                <a:cs typeface="Times New Roman" pitchFamily="18" charset="0"/>
              </a:rPr>
              <a:t>E250</a:t>
            </a:r>
            <a:r>
              <a:rPr lang="en-US" dirty="0" smtClean="0">
                <a:solidFill>
                  <a:srgbClr val="C00000"/>
                </a:solidFill>
                <a:latin typeface="Times New Roman" pitchFamily="18" charset="0"/>
                <a:cs typeface="Times New Roman" pitchFamily="18" charset="0"/>
              </a:rPr>
              <a:t> –</a:t>
            </a:r>
            <a:r>
              <a:rPr lang="en-US" dirty="0" err="1" smtClean="0">
                <a:solidFill>
                  <a:srgbClr val="C00000"/>
                </a:solidFill>
                <a:latin typeface="Times New Roman" pitchFamily="18" charset="0"/>
                <a:cs typeface="Times New Roman" pitchFamily="18" charset="0"/>
              </a:rPr>
              <a:t>Nitrit</a:t>
            </a:r>
            <a:r>
              <a:rPr lang="en-US" dirty="0" smtClean="0">
                <a:solidFill>
                  <a:srgbClr val="C00000"/>
                </a:solidFill>
                <a:latin typeface="Times New Roman" pitchFamily="18" charset="0"/>
                <a:cs typeface="Times New Roman" pitchFamily="18" charset="0"/>
              </a:rPr>
              <a:t> de </a:t>
            </a:r>
            <a:r>
              <a:rPr lang="en-US" dirty="0" err="1" smtClean="0">
                <a:solidFill>
                  <a:srgbClr val="C00000"/>
                </a:solidFill>
                <a:latin typeface="Times New Roman" pitchFamily="18" charset="0"/>
                <a:cs typeface="Times New Roman" pitchFamily="18" charset="0"/>
              </a:rPr>
              <a:t>sodiu</a:t>
            </a:r>
            <a:endParaRPr lang="ru-RU"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0" y="1285860"/>
            <a:ext cx="9144000" cy="5572140"/>
          </a:xfrm>
        </p:spPr>
        <p:txBody>
          <a:bodyPr>
            <a:normAutofit fontScale="77500" lnSpcReduction="20000"/>
          </a:bodyPr>
          <a:lstStyle/>
          <a:p>
            <a:r>
              <a:rPr lang="vi-VN" dirty="0" smtClean="0"/>
              <a:t>Este frecvent utilizat cu rol dublu în produsele din carne (pastramă, șuncă etc.) pentru a păstra culoarea roșiatică a cărnii, și de asemenea pentru prevenirea dezvoltării bacteriilor producătoare de </a:t>
            </a:r>
            <a:r>
              <a:rPr lang="vi-VN" dirty="0" smtClean="0">
                <a:hlinkClick r:id="rId2" tooltip="Toxina botulinică"/>
              </a:rPr>
              <a:t>toxină botulinică</a:t>
            </a:r>
            <a:r>
              <a:rPr lang="vi-VN" dirty="0" smtClean="0"/>
              <a:t>.</a:t>
            </a:r>
            <a:r>
              <a:rPr lang="en-US" dirty="0" smtClean="0">
                <a:latin typeface="Times New Roman" pitchFamily="18" charset="0"/>
                <a:cs typeface="Times New Roman" pitchFamily="18" charset="0"/>
              </a:rPr>
              <a:t> </a:t>
            </a:r>
          </a:p>
          <a:p>
            <a:r>
              <a:rPr lang="vi-VN" dirty="0" smtClean="0">
                <a:latin typeface="Times New Roman" pitchFamily="18" charset="0"/>
                <a:cs typeface="Times New Roman" pitchFamily="18" charset="0"/>
              </a:rPr>
              <a:t>Un supliment alimentar bine</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cunoscut care provoacă daune semnificative organismului - nitritul de sodiu, în formula chimică a produselor din carne este desemnat drept e250.</a:t>
            </a:r>
            <a:endParaRPr lang="en-US" dirty="0" smtClean="0">
              <a:latin typeface="Times New Roman" pitchFamily="18" charset="0"/>
              <a:cs typeface="Times New Roman" pitchFamily="18" charset="0"/>
            </a:endParaRPr>
          </a:p>
          <a:p>
            <a:r>
              <a:rPr lang="vi-VN" dirty="0" smtClean="0">
                <a:latin typeface="Times New Roman" pitchFamily="18" charset="0"/>
                <a:cs typeface="Times New Roman" pitchFamily="18" charset="0"/>
              </a:rPr>
              <a:t> Este un conservant cu efect cancerigen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care poate declanșa dezvoltarea oncologiei.</a:t>
            </a:r>
            <a:endParaRPr lang="en-US" dirty="0" smtClean="0">
              <a:latin typeface="Times New Roman" pitchFamily="18" charset="0"/>
              <a:cs typeface="Times New Roman" pitchFamily="18" charset="0"/>
            </a:endParaRPr>
          </a:p>
          <a:p>
            <a:r>
              <a:rPr lang="vi-VN" dirty="0" smtClean="0">
                <a:latin typeface="Times New Roman" pitchFamily="18" charset="0"/>
                <a:cs typeface="Times New Roman" pitchFamily="18" charset="0"/>
              </a:rPr>
              <a:t> Se găsește nu numai în carne, ci și în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produsele</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vinicole. </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În exterior, este o pudră albă sau gălbuie inodoră, care are un gust acid.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Cu o igroscopicitate bună, este solubil în mod productiv în apă și poate provoca subsidența unor cristale ca precipitat. </a:t>
            </a:r>
            <a:endParaRPr lang="en-US" dirty="0" smtClean="0">
              <a:latin typeface="Times New Roman" pitchFamily="18" charset="0"/>
              <a:cs typeface="Times New Roman" pitchFamily="18" charset="0"/>
            </a:endParaRPr>
          </a:p>
          <a:p>
            <a:r>
              <a:rPr lang="vi-VN" dirty="0" smtClean="0"/>
              <a:t>Pe lângă industria alimentară, această substanță este utilizată și în alte domenii ale vieții umane. De exemplu, în medicină, este utilizat pentru tratarea otrăvirii cu cianură, precum și a unui vasodilatator și ca medicament pentru bolile tractului respirator.</a:t>
            </a:r>
            <a:endParaRPr lang="en-US" dirty="0" smtClean="0">
              <a:latin typeface="Times New Roman" pitchFamily="18" charset="0"/>
              <a:cs typeface="Times New Roman" pitchFamily="18" charset="0"/>
            </a:endParaRPr>
          </a:p>
        </p:txBody>
      </p:sp>
      <p:pic>
        <p:nvPicPr>
          <p:cNvPr id="4098" name="Picture 2" descr="C:\Users\Dana\Desktop\1533632143455-800px-sodium-acetate-2d-skeletal-S3.png"/>
          <p:cNvPicPr>
            <a:picLocks noChangeAspect="1" noChangeArrowheads="1"/>
          </p:cNvPicPr>
          <p:nvPr/>
        </p:nvPicPr>
        <p:blipFill>
          <a:blip r:embed="rId3"/>
          <a:srcRect/>
          <a:stretch>
            <a:fillRect/>
          </a:stretch>
        </p:blipFill>
        <p:spPr bwMode="auto">
          <a:xfrm>
            <a:off x="5357818" y="2643182"/>
            <a:ext cx="2776554" cy="166593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571481"/>
            <a:ext cx="8229600" cy="6002358"/>
          </a:xfrm>
        </p:spPr>
        <p:txBody>
          <a:bodyPr/>
          <a:lstStyle/>
          <a:p>
            <a:pPr>
              <a:buNone/>
            </a:pPr>
            <a:r>
              <a:rPr lang="it-IT" dirty="0" smtClean="0">
                <a:latin typeface="Times New Roman" pitchFamily="18" charset="0"/>
                <a:cs typeface="Times New Roman" pitchFamily="18" charset="0"/>
              </a:rPr>
              <a:t>    Cantitate max zilnica permisa/corp: 0,06 mg/kg .</a:t>
            </a:r>
          </a:p>
          <a:p>
            <a:pPr>
              <a:buNone/>
            </a:pPr>
            <a:r>
              <a:rPr lang="en-US" dirty="0" smtClean="0">
                <a:latin typeface="Times New Roman" pitchFamily="18" charset="0"/>
                <a:cs typeface="Times New Roman" pitchFamily="18" charset="0"/>
              </a:rPr>
              <a:t>   E</a:t>
            </a:r>
            <a:r>
              <a:rPr lang="vi-VN" dirty="0" smtClean="0">
                <a:latin typeface="Times New Roman" pitchFamily="18" charset="0"/>
                <a:cs typeface="Times New Roman" pitchFamily="18" charset="0"/>
              </a:rPr>
              <a:t>ste un conservant care oferă mâncării</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o culoare bogată și de durată.</a:t>
            </a:r>
            <a:endParaRPr lang="en-US"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r>
              <a:rPr lang="en-US" dirty="0" smtClean="0"/>
              <a:t>  </a:t>
            </a:r>
            <a:endParaRPr lang="ru-RU" dirty="0"/>
          </a:p>
        </p:txBody>
      </p:sp>
      <p:sp>
        <p:nvSpPr>
          <p:cNvPr id="5" name="Стрелка вниз 4"/>
          <p:cNvSpPr/>
          <p:nvPr/>
        </p:nvSpPr>
        <p:spPr>
          <a:xfrm>
            <a:off x="3857620" y="1643050"/>
            <a:ext cx="285752"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122" name="Picture 2" descr="C:\Users\Dana\Desktop\2.jpg"/>
          <p:cNvPicPr>
            <a:picLocks noChangeAspect="1" noChangeArrowheads="1"/>
          </p:cNvPicPr>
          <p:nvPr/>
        </p:nvPicPr>
        <p:blipFill>
          <a:blip r:embed="rId2"/>
          <a:srcRect/>
          <a:stretch>
            <a:fillRect/>
          </a:stretch>
        </p:blipFill>
        <p:spPr bwMode="auto">
          <a:xfrm>
            <a:off x="2214546" y="2256783"/>
            <a:ext cx="5751521" cy="4315489"/>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500042"/>
            <a:ext cx="8229600" cy="1066816"/>
          </a:xfrm>
        </p:spPr>
        <p:txBody>
          <a:bodyPr/>
          <a:lstStyle/>
          <a:p>
            <a:r>
              <a:rPr lang="en-US" dirty="0" smtClean="0">
                <a:solidFill>
                  <a:srgbClr val="C00000"/>
                </a:solidFill>
                <a:latin typeface="Times New Roman" pitchFamily="18" charset="0"/>
                <a:cs typeface="Times New Roman" pitchFamily="18" charset="0"/>
              </a:rPr>
              <a:t>E251 – </a:t>
            </a:r>
            <a:r>
              <a:rPr lang="en-US" dirty="0" err="1" smtClean="0">
                <a:solidFill>
                  <a:srgbClr val="C00000"/>
                </a:solidFill>
                <a:latin typeface="Times New Roman" pitchFamily="18" charset="0"/>
                <a:cs typeface="Times New Roman" pitchFamily="18" charset="0"/>
              </a:rPr>
              <a:t>Nitrat</a:t>
            </a:r>
            <a:r>
              <a:rPr lang="en-US" dirty="0" smtClean="0">
                <a:solidFill>
                  <a:srgbClr val="C00000"/>
                </a:solidFill>
                <a:latin typeface="Times New Roman" pitchFamily="18" charset="0"/>
                <a:cs typeface="Times New Roman" pitchFamily="18" charset="0"/>
              </a:rPr>
              <a:t> de </a:t>
            </a:r>
            <a:r>
              <a:rPr lang="en-US" dirty="0" err="1" smtClean="0">
                <a:solidFill>
                  <a:srgbClr val="C00000"/>
                </a:solidFill>
                <a:latin typeface="Times New Roman" pitchFamily="18" charset="0"/>
                <a:cs typeface="Times New Roman" pitchFamily="18" charset="0"/>
              </a:rPr>
              <a:t>sodiu</a:t>
            </a:r>
            <a:endParaRPr lang="ru-RU"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357298"/>
            <a:ext cx="8229600" cy="5217238"/>
          </a:xfrm>
        </p:spPr>
        <p:txBody>
          <a:bodyPr/>
          <a:lstStyle/>
          <a:p>
            <a:r>
              <a:rPr lang="vi-VN" dirty="0" smtClean="0"/>
              <a:t>Nitratul de sodiu este un conservant alimentar ce se poate obţine prin extragere din minerale sau prin sinteză chimică.</a:t>
            </a:r>
            <a:endParaRPr lang="en-US" dirty="0" smtClean="0"/>
          </a:p>
          <a:p>
            <a:r>
              <a:rPr lang="vi-VN" dirty="0" smtClean="0"/>
              <a:t>Se foloseste nitrat de sodiu atunci când se doreşte inhibarea bacteriei Clostridium Botulinum (de multe ori împreună cu alți conservanți precum </a:t>
            </a:r>
            <a:r>
              <a:rPr lang="vi-VN" dirty="0" smtClean="0">
                <a:hlinkClick r:id="rId2"/>
              </a:rPr>
              <a:t>E 249</a:t>
            </a:r>
            <a:r>
              <a:rPr lang="vi-VN" dirty="0" smtClean="0"/>
              <a:t> și </a:t>
            </a:r>
            <a:r>
              <a:rPr lang="vi-VN" dirty="0" smtClean="0">
                <a:hlinkClick r:id="rId3"/>
              </a:rPr>
              <a:t>E 252</a:t>
            </a:r>
            <a:r>
              <a:rPr lang="vi-VN" dirty="0" smtClean="0"/>
              <a:t>).</a:t>
            </a:r>
          </a:p>
          <a:p>
            <a:r>
              <a:rPr lang="vi-VN" dirty="0" smtClean="0"/>
              <a:t>Nitratul de sodiu se mai foloseşte şi pentru fixarea culorii produselor din carne şi peşte, făcându-le să pară mai proaspete.</a:t>
            </a:r>
          </a:p>
          <a:p>
            <a:pPr>
              <a:buNone/>
            </a:pP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714356"/>
            <a:ext cx="8229600" cy="1066800"/>
          </a:xfrm>
        </p:spPr>
        <p:txBody>
          <a:bodyPr>
            <a:normAutofit fontScale="90000"/>
          </a:bodyPr>
          <a:lstStyle/>
          <a:p>
            <a:r>
              <a:rPr lang="ro-RO" dirty="0" smtClean="0">
                <a:solidFill>
                  <a:srgbClr val="C00000"/>
                </a:solidFill>
                <a:latin typeface="Times New Roman" pitchFamily="18" charset="0"/>
                <a:cs typeface="Times New Roman" pitchFamily="18" charset="0"/>
              </a:rPr>
              <a:t>Efectele consumului de alimente ce conţin</a:t>
            </a:r>
            <a:r>
              <a:rPr lang="en-US" dirty="0" smtClean="0">
                <a:solidFill>
                  <a:srgbClr val="C00000"/>
                </a:solidFill>
                <a:latin typeface="Times New Roman" pitchFamily="18" charset="0"/>
                <a:cs typeface="Times New Roman" pitchFamily="18" charset="0"/>
              </a:rPr>
              <a:t/>
            </a:r>
            <a:br>
              <a:rPr lang="en-US" dirty="0" smtClean="0">
                <a:solidFill>
                  <a:srgbClr val="C00000"/>
                </a:solidFill>
                <a:latin typeface="Times New Roman" pitchFamily="18" charset="0"/>
                <a:cs typeface="Times New Roman" pitchFamily="18" charset="0"/>
              </a:rPr>
            </a:br>
            <a:r>
              <a:rPr lang="en-US" dirty="0" smtClean="0">
                <a:solidFill>
                  <a:srgbClr val="C00000"/>
                </a:solidFill>
                <a:latin typeface="Times New Roman" pitchFamily="18" charset="0"/>
                <a:cs typeface="Times New Roman" pitchFamily="18" charset="0"/>
              </a:rPr>
              <a:t> n</a:t>
            </a:r>
            <a:r>
              <a:rPr lang="ro-RO" dirty="0" smtClean="0">
                <a:solidFill>
                  <a:srgbClr val="C00000"/>
                </a:solidFill>
                <a:latin typeface="Times New Roman" pitchFamily="18" charset="0"/>
                <a:cs typeface="Times New Roman" pitchFamily="18" charset="0"/>
              </a:rPr>
              <a:t>itrat de sodiu (E 251)</a:t>
            </a:r>
            <a:r>
              <a:rPr lang="en-US" dirty="0" smtClean="0">
                <a:solidFill>
                  <a:srgbClr val="C00000"/>
                </a:solidFill>
                <a:latin typeface="Times New Roman" pitchFamily="18" charset="0"/>
                <a:cs typeface="Times New Roman" pitchFamily="18" charset="0"/>
              </a:rPr>
              <a:t> </a:t>
            </a:r>
            <a:endParaRPr lang="ru-RU"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857364"/>
            <a:ext cx="8229600" cy="4717172"/>
          </a:xfrm>
        </p:spPr>
        <p:txBody>
          <a:bodyPr>
            <a:normAutofit fontScale="85000" lnSpcReduction="10000"/>
          </a:bodyPr>
          <a:lstStyle/>
          <a:p>
            <a:r>
              <a:rPr lang="vi-VN" sz="3200" dirty="0" smtClean="0"/>
              <a:t>Nitratul de sodiu este toxic prin faptul că în alimente o mică parte se transformă în nitrit de sodiu</a:t>
            </a:r>
            <a:r>
              <a:rPr lang="en-US" sz="3200" dirty="0" smtClean="0"/>
              <a:t>.</a:t>
            </a:r>
            <a:r>
              <a:rPr lang="vi-VN" sz="3200" dirty="0" smtClean="0"/>
              <a:t> Nitritul de sodiu reacţionează cu proteinele şi formează substanţe cancerigene numite nitrozamine.</a:t>
            </a:r>
          </a:p>
          <a:p>
            <a:r>
              <a:rPr lang="vi-VN" sz="3200" dirty="0" smtClean="0"/>
              <a:t>Multe studii leagă aceste substanţe de creşterea incidenţei cancerului, în special în cazul cancerului la stomac.</a:t>
            </a:r>
            <a:endParaRPr lang="en-US" sz="3200" dirty="0" smtClean="0"/>
          </a:p>
          <a:p>
            <a:pPr>
              <a:buNone/>
            </a:pPr>
            <a:r>
              <a:rPr lang="vi-VN" sz="3300" b="1" dirty="0" smtClean="0"/>
              <a:t>Alimente în care este prezent nitratul de sodiu (E 251)</a:t>
            </a:r>
            <a:r>
              <a:rPr lang="vi-VN" sz="3300" dirty="0" smtClean="0"/>
              <a:t/>
            </a:r>
            <a:br>
              <a:rPr lang="vi-VN" sz="3300" dirty="0" smtClean="0"/>
            </a:br>
            <a:r>
              <a:rPr lang="vi-VN" sz="3300" dirty="0" smtClean="0"/>
              <a:t>Nitratul de sodiu se găseşte în alimente ca: bacon, salam, carne afumată, cârnati, salata verde, spanac, morcovi, cartofi etc.</a:t>
            </a:r>
          </a:p>
          <a:p>
            <a:pPr>
              <a:buNone/>
            </a:pP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857250"/>
            <a:ext cx="8229600" cy="5716588"/>
          </a:xfrm>
        </p:spPr>
        <p:txBody>
          <a:bodyPr>
            <a:normAutofit lnSpcReduction="10000"/>
          </a:bodyPr>
          <a:lstStyle/>
          <a:p>
            <a:r>
              <a:rPr lang="vi-VN" dirty="0" smtClean="0"/>
              <a:t>Consecinţele consumului de alimente şi apă cu un conţinut ridicat de nitrat de sodiu pot fi urmatoarele: albăstrirea buzelor şi pielii, oboseală, dureri de cap, ritm cardiac crescut, apariţia bolilor de inimă şi a diabetului de tip 2, etc.</a:t>
            </a:r>
          </a:p>
          <a:p>
            <a:pPr>
              <a:buNone/>
            </a:pPr>
            <a:r>
              <a:rPr lang="en-US" dirty="0" smtClean="0"/>
              <a:t>   </a:t>
            </a:r>
            <a:r>
              <a:rPr lang="vi-VN" dirty="0" smtClean="0"/>
              <a:t>Vitaminele E şi C împiedică formarea nitrozaminelor în alimentele ce conţin nitrat de sodiu.</a:t>
            </a:r>
          </a:p>
          <a:p>
            <a:r>
              <a:rPr lang="vi-VN" dirty="0" smtClean="0"/>
              <a:t>Femeile însărcinate nu trebuie să consume alimente ce conţin nitrat de sodiu pentru că nitriţii formati pot traversa placenta şi astfel methemoglobina formată în sângele copilului poate duce la oxigenarea ineficientă a acestuia.</a:t>
            </a:r>
            <a:endParaRPr lang="en-US" dirty="0" smtClean="0"/>
          </a:p>
          <a:p>
            <a:r>
              <a:rPr lang="it-IT" b="1" dirty="0" smtClean="0">
                <a:latin typeface="Times New Roman" pitchFamily="18" charset="0"/>
                <a:cs typeface="Times New Roman" pitchFamily="18" charset="0"/>
              </a:rPr>
              <a:t>Cantitate max zilnica permisa/corp</a:t>
            </a:r>
            <a:r>
              <a:rPr lang="it-IT" dirty="0" smtClean="0">
                <a:latin typeface="Times New Roman" pitchFamily="18" charset="0"/>
                <a:cs typeface="Times New Roman" pitchFamily="18" charset="0"/>
              </a:rPr>
              <a:t>: 3,7mg/kg corp</a:t>
            </a:r>
            <a:endParaRPr lang="vi-VN" dirty="0" smtClean="0">
              <a:latin typeface="Times New Roman" pitchFamily="18" charset="0"/>
              <a:cs typeface="Times New Roman" pitchFamily="18" charset="0"/>
            </a:endParaRPr>
          </a:p>
          <a:p>
            <a:pPr>
              <a:buNone/>
            </a:pP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92</TotalTime>
  <Words>682</Words>
  <PresentationFormat>Экран (4:3)</PresentationFormat>
  <Paragraphs>66</Paragraphs>
  <Slides>13</Slides>
  <Notes>0</Notes>
  <HiddenSlides>0</HiddenSlides>
  <MMClips>2</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Городская</vt:lpstr>
      <vt:lpstr>                     MINISTERUL EDUCAȚIEI, CULTURII ȘI CERCETĂRII AL REPUBLICII MOLDOVA UNIVERSITATEA DE STAT DIN MOLDOVA FACULTATEA DE CHIMIE ȘI TEHNOLOGIE CHIMICĂ Departament Chimie industrială și ecologică Specialitatea: Tehnologie chimica industriala Anul II                      Conservanti anorganici primari    </vt:lpstr>
      <vt:lpstr>E220 - Dioxid de sulf </vt:lpstr>
      <vt:lpstr>Слайд 3</vt:lpstr>
      <vt:lpstr>Слайд 4</vt:lpstr>
      <vt:lpstr>E250 –Nitrit de sodiu</vt:lpstr>
      <vt:lpstr>Слайд 6</vt:lpstr>
      <vt:lpstr>E251 – Nitrat de sodiu</vt:lpstr>
      <vt:lpstr>Efectele consumului de alimente ce conţin  nitrat de sodiu (E 251) </vt:lpstr>
      <vt:lpstr>Слайд 9</vt:lpstr>
      <vt:lpstr>E252 – Nitrat de potasiu</vt:lpstr>
      <vt:lpstr>Слайд 11</vt:lpstr>
      <vt:lpstr>Слайд 12</vt:lpstr>
      <vt:lpstr>Bibliografie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MINISTERUL EDUCAȚIEI, CULTURII ȘI CERCETĂRII AL REPUBLICII MOLDOVA UNIVERSITATEA DE STAT DIN MOLDOVA FACULTATEA DE CHIMIE ȘI TEHNOLOGIE CHIMICĂ Departament Chimie industrială și ecologică Specialitatea: Tehnologie chimica industriala Anul II                      Conservanti anorganici primari    </dc:title>
  <dc:creator>Dana</dc:creator>
  <cp:lastModifiedBy>Dana</cp:lastModifiedBy>
  <cp:revision>12</cp:revision>
  <dcterms:created xsi:type="dcterms:W3CDTF">2021-03-08T11:29:49Z</dcterms:created>
  <dcterms:modified xsi:type="dcterms:W3CDTF">2021-03-08T13:17:42Z</dcterms:modified>
</cp:coreProperties>
</file>