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706869-B8C8-2043-AF4F-E4A422F79184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B56AFE-7DE6-8D4A-A425-23A02C3A02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0">
            <a:extLst>
              <a:ext uri="{FF2B5EF4-FFF2-40B4-BE49-F238E27FC236}">
                <a16:creationId xmlns:a16="http://schemas.microsoft.com/office/drawing/2014/main" id="{B1EB86B0-E983-4A5B-A734-5BCA5486D2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91000" y="2133600"/>
            <a:ext cx="6019800" cy="1368177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en-US" sz="44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Антиоксиданты</a:t>
            </a:r>
            <a:endParaRPr lang="es-ES" altLang="en-US" sz="44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0F87D5-FD07-E846-B5F4-DE2CD81CE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0" y="3657600"/>
            <a:ext cx="8229600" cy="13716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Выполнил: Русс Виталий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71800" y="3898"/>
            <a:ext cx="6052458" cy="10795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образования Республики Молдова</a:t>
            </a:r>
            <a:br>
              <a:rPr lang="ru-RU" sz="2000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Молдавский Государственный Университет</a:t>
            </a:r>
            <a:endParaRPr lang="ru-RU" sz="2000" dirty="0">
              <a:solidFill>
                <a:schemeClr val="accent1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572000"/>
            <a:ext cx="2236115" cy="21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24" y="2286000"/>
            <a:ext cx="10906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04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8915400" cy="634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2133600" cy="4270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Польза:</a:t>
            </a:r>
          </a:p>
        </p:txBody>
      </p:sp>
    </p:spTree>
    <p:extLst>
      <p:ext uri="{BB962C8B-B14F-4D97-AF65-F5344CB8AC3E}">
        <p14:creationId xmlns:p14="http://schemas.microsoft.com/office/powerpoint/2010/main" val="193100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4E6897-5662-764C-B047-3489E100897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10868416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Опасности чрезмерного потребления селена:</a:t>
            </a:r>
          </a:p>
          <a:p>
            <a:pPr marL="0" indent="0">
              <a:buNone/>
            </a:pPr>
            <a:r>
              <a:rPr lang="ru-RU" sz="1800" dirty="0"/>
              <a:t>Несмотря на то, что селен необходим организму для нормального функционирования, получение чрезмерного количества этого микроэлемента может быть опасным. В некоторых случаях потребление высоких доз селена вызывало не только нежелательные эффекты, но и летальные случаи. 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</a:rPr>
              <a:t>Рекомендуемая дозировка </a:t>
            </a:r>
            <a:r>
              <a:rPr lang="ru-RU" sz="1800" dirty="0"/>
              <a:t>составляет </a:t>
            </a:r>
            <a:r>
              <a:rPr lang="ru-RU" sz="1800" dirty="0">
                <a:solidFill>
                  <a:srgbClr val="002060"/>
                </a:solidFill>
              </a:rPr>
              <a:t>55</a:t>
            </a:r>
            <a:r>
              <a:rPr lang="ru-RU" sz="1800" dirty="0"/>
              <a:t> мкг сутки. При этом максимально допустимой дозой, не влекущей за собой летальный исход, является </a:t>
            </a:r>
            <a:r>
              <a:rPr lang="ru-RU" sz="1800" dirty="0">
                <a:solidFill>
                  <a:srgbClr val="002060"/>
                </a:solidFill>
              </a:rPr>
              <a:t> 400 </a:t>
            </a:r>
            <a:r>
              <a:rPr lang="ru-RU" sz="1800" dirty="0"/>
              <a:t>мкг. Важно отметить, что чрезмерное потребление селена встречается чаще всего при употреблении специализированных пищевых добавок. </a:t>
            </a:r>
          </a:p>
          <a:p>
            <a:pPr marL="0" indent="0">
              <a:buNone/>
            </a:pPr>
            <a:r>
              <a:rPr lang="ru-RU" sz="1800" dirty="0"/>
              <a:t>При переизбытке селена в крови могут наблюдаться </a:t>
            </a:r>
            <a:r>
              <a:rPr lang="ru-RU" sz="2000" b="1" dirty="0">
                <a:solidFill>
                  <a:srgbClr val="002060"/>
                </a:solidFill>
              </a:rPr>
              <a:t>следующие побочные эффекты</a:t>
            </a:r>
            <a:r>
              <a:rPr lang="ru-RU" sz="2000" dirty="0"/>
              <a:t>:</a:t>
            </a:r>
            <a:r>
              <a:rPr lang="ru-RU" sz="1800" dirty="0"/>
              <a:t> </a:t>
            </a:r>
          </a:p>
          <a:p>
            <a:r>
              <a:rPr lang="ru-RU" sz="1800" dirty="0"/>
              <a:t>утрата волос;</a:t>
            </a:r>
          </a:p>
          <a:p>
            <a:r>
              <a:rPr lang="ru-RU" sz="1800" dirty="0"/>
              <a:t>легкое головокружение;</a:t>
            </a:r>
          </a:p>
          <a:p>
            <a:r>
              <a:rPr lang="ru-RU" sz="1800" dirty="0"/>
              <a:t>тошнота;</a:t>
            </a:r>
          </a:p>
          <a:p>
            <a:r>
              <a:rPr lang="ru-RU" sz="1800" dirty="0"/>
              <a:t>боли в мышцах;</a:t>
            </a:r>
          </a:p>
          <a:p>
            <a:r>
              <a:rPr lang="ru-RU" sz="1800" dirty="0"/>
              <a:t>рвота;</a:t>
            </a:r>
          </a:p>
          <a:p>
            <a:r>
              <a:rPr lang="ru-RU" sz="1800" dirty="0"/>
              <a:t>спазмы;</a:t>
            </a:r>
          </a:p>
          <a:p>
            <a:r>
              <a:rPr lang="ru-RU" sz="1800" dirty="0"/>
              <a:t>изменение цвета кожи. </a:t>
            </a:r>
          </a:p>
          <a:p>
            <a:pPr marL="0" indent="0">
              <a:buNone/>
            </a:pPr>
            <a:r>
              <a:rPr lang="ru-RU" sz="1800" dirty="0"/>
              <a:t>Самыми тяжелыми последствиями переизбытка селена являются нарушение работы кишечника и нервной системы, сердечные приступы, острая почечная недостаточность и даже смерть.</a:t>
            </a:r>
          </a:p>
        </p:txBody>
      </p:sp>
    </p:spTree>
    <p:extLst>
      <p:ext uri="{BB962C8B-B14F-4D97-AF65-F5344CB8AC3E}">
        <p14:creationId xmlns:p14="http://schemas.microsoft.com/office/powerpoint/2010/main" val="322817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7696199" cy="564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4267200" cy="6858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Содержится в:</a:t>
            </a:r>
          </a:p>
        </p:txBody>
      </p:sp>
    </p:spTree>
    <p:extLst>
      <p:ext uri="{BB962C8B-B14F-4D97-AF65-F5344CB8AC3E}">
        <p14:creationId xmlns:p14="http://schemas.microsoft.com/office/powerpoint/2010/main" val="178445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1143000"/>
            <a:ext cx="69342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Спасибо за внимание</a:t>
            </a:r>
          </a:p>
        </p:txBody>
      </p:sp>
      <p:sp>
        <p:nvSpPr>
          <p:cNvPr id="4" name="Улыбающееся лицо 3"/>
          <p:cNvSpPr/>
          <p:nvPr/>
        </p:nvSpPr>
        <p:spPr>
          <a:xfrm rot="10800000">
            <a:off x="4637242" y="2895601"/>
            <a:ext cx="2362200" cy="2209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8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731838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Ацетилцистеин</a:t>
            </a:r>
            <a:endParaRPr lang="ru-RU" sz="4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582F5-1899-B843-ACD9-2B549E125A0B}"/>
              </a:ext>
            </a:extLst>
          </p:cNvPr>
          <p:cNvSpPr txBox="1">
            <a:spLocks noGrp="1"/>
          </p:cNvSpPr>
          <p:nvPr>
            <p:ph sz="quarter" idx="1"/>
          </p:nvPr>
        </p:nvSpPr>
        <p:spPr>
          <a:xfrm>
            <a:off x="457200" y="1219200"/>
            <a:ext cx="51054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sz="2000" dirty="0" err="1"/>
              <a:t>Ацетилцистеин</a:t>
            </a:r>
            <a:r>
              <a:rPr lang="ru-RU" sz="2000" dirty="0"/>
              <a:t> (N-ацетил-L-цистеин, NAC) — </a:t>
            </a:r>
            <a:r>
              <a:rPr lang="ru-RU" sz="2000" dirty="0" err="1"/>
              <a:t>муколитическое</a:t>
            </a:r>
            <a:r>
              <a:rPr lang="ru-RU" sz="2000" dirty="0"/>
              <a:t>, отхаркивающее, и антиоксидантное средство. Применяют при инфекционных заболеваниях. Также NAC – это хорошо переносимый </a:t>
            </a:r>
            <a:r>
              <a:rPr lang="ru-RU" sz="2000" dirty="0" err="1"/>
              <a:t>муколитический</a:t>
            </a:r>
            <a:r>
              <a:rPr lang="ru-RU" sz="2000" dirty="0"/>
              <a:t> препарат, который снижает секрецию слизистых выделений и усиливает активность </a:t>
            </a:r>
            <a:r>
              <a:rPr lang="ru-RU" sz="2000" dirty="0" err="1"/>
              <a:t>глутатион</a:t>
            </a:r>
            <a:r>
              <a:rPr lang="ru-RU" sz="2000" dirty="0"/>
              <a:t>-S-</a:t>
            </a:r>
            <a:r>
              <a:rPr lang="ru-RU" sz="2000" dirty="0" err="1"/>
              <a:t>трансферазы</a:t>
            </a:r>
            <a:r>
              <a:rPr lang="ru-RU" sz="2000" dirty="0"/>
              <a:t>. </a:t>
            </a:r>
          </a:p>
          <a:p>
            <a:pPr marL="0" indent="0" algn="l">
              <a:buNone/>
            </a:pPr>
            <a:r>
              <a:rPr lang="ru-RU" sz="2000" dirty="0"/>
              <a:t>NAC стимулирует биосинтез </a:t>
            </a:r>
            <a:r>
              <a:rPr lang="ru-RU" sz="2000" dirty="0" err="1"/>
              <a:t>глутатиона</a:t>
            </a:r>
            <a:r>
              <a:rPr lang="ru-RU" sz="2000" dirty="0"/>
              <a:t>, способствует </a:t>
            </a:r>
            <a:r>
              <a:rPr lang="ru-RU" sz="2000" dirty="0" err="1"/>
              <a:t>детоксикации</a:t>
            </a:r>
            <a:r>
              <a:rPr lang="ru-RU" sz="2000" dirty="0"/>
              <a:t> и действует непосредственно как поглотитель свободных радикалов. Это мощный антиоксидант и потенциальный вариант лечения заболеваний, характеризующихся образованием свободных радикалов кислорода.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4661770" cy="294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79" y="3505200"/>
            <a:ext cx="2792412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254A75-66ED-D34A-B362-6E479885EC75}"/>
              </a:ext>
            </a:extLst>
          </p:cNvPr>
          <p:cNvSpPr txBox="1"/>
          <p:nvPr/>
        </p:nvSpPr>
        <p:spPr>
          <a:xfrm>
            <a:off x="8177004" y="309622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f-ZA" sz="2000" b="0" i="0">
                <a:solidFill>
                  <a:srgbClr val="202122"/>
                </a:solidFill>
                <a:effectLst/>
                <a:latin typeface="-apple-system"/>
              </a:rPr>
              <a:t>C</a:t>
            </a:r>
            <a:r>
              <a:rPr lang="af-ZA" sz="2000" b="0" i="0" baseline="-25000">
                <a:solidFill>
                  <a:srgbClr val="202122"/>
                </a:solidFill>
                <a:effectLst/>
                <a:latin typeface="-apple-system"/>
              </a:rPr>
              <a:t>5</a:t>
            </a:r>
            <a:r>
              <a:rPr lang="af-ZA" sz="2000" b="0" i="0">
                <a:solidFill>
                  <a:srgbClr val="202122"/>
                </a:solidFill>
                <a:effectLst/>
                <a:latin typeface="-apple-system"/>
              </a:rPr>
              <a:t>H</a:t>
            </a:r>
            <a:r>
              <a:rPr lang="af-ZA" sz="2000" b="0" i="0" baseline="-25000">
                <a:solidFill>
                  <a:srgbClr val="202122"/>
                </a:solidFill>
                <a:effectLst/>
                <a:latin typeface="-apple-system"/>
              </a:rPr>
              <a:t>9</a:t>
            </a:r>
            <a:r>
              <a:rPr lang="af-ZA" sz="2000" b="0" i="0">
                <a:solidFill>
                  <a:srgbClr val="202122"/>
                </a:solidFill>
                <a:effectLst/>
                <a:latin typeface="-apple-system"/>
              </a:rPr>
              <a:t>NO</a:t>
            </a:r>
            <a:r>
              <a:rPr lang="af-ZA" sz="2000" b="0" i="0" baseline="-25000">
                <a:solidFill>
                  <a:srgbClr val="202122"/>
                </a:solidFill>
                <a:effectLst/>
                <a:latin typeface="-apple-system"/>
              </a:rPr>
              <a:t>3</a:t>
            </a:r>
            <a:r>
              <a:rPr lang="af-ZA" sz="2000" b="0" i="0">
                <a:solidFill>
                  <a:srgbClr val="202122"/>
                </a:solidFill>
                <a:effectLst/>
                <a:latin typeface="-apple-system"/>
              </a:rPr>
              <a:t>S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8366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9F67A0-64A4-0140-8816-F28F111659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19800" y="457200"/>
            <a:ext cx="4341312" cy="5509200"/>
          </a:xfrm>
          <a:ln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Побочные эффекты: 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af-ZA" sz="1900" dirty="0"/>
              <a:t>NAC </a:t>
            </a:r>
            <a:r>
              <a:rPr lang="ru-RU" sz="1900" dirty="0"/>
              <a:t>безопасен и хорошо переносится большинством людей. Иногда пероральные добавки могут вызывать такие проблемы с пищеварением, как </a:t>
            </a:r>
          </a:p>
          <a:p>
            <a:pPr marL="0" indent="0">
              <a:buNone/>
            </a:pPr>
            <a:r>
              <a:rPr lang="ru-RU" sz="1900" dirty="0"/>
              <a:t>• Тошнота </a:t>
            </a:r>
          </a:p>
          <a:p>
            <a:pPr marL="0" indent="0">
              <a:buNone/>
            </a:pPr>
            <a:r>
              <a:rPr lang="ru-RU" sz="1900" dirty="0"/>
              <a:t>• Рвота </a:t>
            </a:r>
          </a:p>
          <a:p>
            <a:pPr marL="0" indent="0">
              <a:buNone/>
            </a:pPr>
            <a:r>
              <a:rPr lang="ru-RU" sz="1900" dirty="0"/>
              <a:t>• Диарея </a:t>
            </a:r>
          </a:p>
          <a:p>
            <a:pPr marL="0" indent="0">
              <a:buNone/>
            </a:pPr>
            <a:r>
              <a:rPr lang="ru-RU" sz="1900" dirty="0"/>
              <a:t>• Запор </a:t>
            </a:r>
          </a:p>
          <a:p>
            <a:pPr marL="0" indent="0">
              <a:buNone/>
            </a:pPr>
            <a:r>
              <a:rPr lang="ru-RU" sz="1900" dirty="0"/>
              <a:t>• Кожная сыпь </a:t>
            </a:r>
          </a:p>
          <a:p>
            <a:pPr marL="0" indent="0">
              <a:buNone/>
            </a:pPr>
            <a:r>
              <a:rPr lang="ru-RU" sz="1900" dirty="0"/>
              <a:t>• Потливость </a:t>
            </a:r>
          </a:p>
          <a:p>
            <a:pPr marL="0" indent="0">
              <a:buNone/>
            </a:pPr>
            <a:r>
              <a:rPr lang="ru-RU" sz="1900" dirty="0"/>
              <a:t>• Головная боль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26A8E-227F-D742-A0F3-ACDF4AA4F642}"/>
              </a:ext>
            </a:extLst>
          </p:cNvPr>
          <p:cNvSpPr txBox="1"/>
          <p:nvPr/>
        </p:nvSpPr>
        <p:spPr>
          <a:xfrm>
            <a:off x="685800" y="457200"/>
            <a:ext cx="4343400" cy="5509200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Дозировка:</a:t>
            </a:r>
            <a:r>
              <a:rPr lang="ru-RU" dirty="0"/>
              <a:t>
</a:t>
            </a:r>
          </a:p>
          <a:p>
            <a:pPr algn="l"/>
            <a:r>
              <a:rPr lang="ru-RU" dirty="0"/>
              <a:t>Не существует официальной безопасной дозы NAC.
800 – 2400 мг NAC было очень распространено в клинических исследованиях, обычно разделенных на 2-3 приема в течение дня.
В некоторых исследованиях по борьбе с зависимостью и проблемами психического здоровья использовались дозы, близкие к 3000 мг / день.
Для общего самочувствия или здоровья кишечника обычная доза составляет 600 мг в день.
NAC выпускается в таблетках по 500, 600, 750 и 1000 мг. 
NAC можно принимать в любое удобное время суток. </a:t>
            </a:r>
          </a:p>
        </p:txBody>
      </p:sp>
    </p:spTree>
    <p:extLst>
      <p:ext uri="{BB962C8B-B14F-4D97-AF65-F5344CB8AC3E}">
        <p14:creationId xmlns:p14="http://schemas.microsoft.com/office/powerpoint/2010/main" val="417361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B50F1A4-31C7-F742-A665-14CADE85B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315" y="1219200"/>
            <a:ext cx="3184112" cy="35052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21FC6-F658-AA4E-AC10-67445C61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7362"/>
            <a:ext cx="2971800" cy="731838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Получение</a:t>
            </a:r>
            <a:r>
              <a:rPr lang="ru-RU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70F68-B1DC-EF4B-8692-60D9094F60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9482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f-ZA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NAC</a:t>
            </a:r>
            <a:r>
              <a:rPr lang="af-ZA" sz="2000" dirty="0"/>
              <a:t> </a:t>
            </a:r>
            <a:r>
              <a:rPr lang="ru-RU" sz="2000" dirty="0"/>
              <a:t>не содержится в продуктах питания. Но можно получить цистеин из различных продуктов.</a:t>
            </a:r>
          </a:p>
          <a:p>
            <a:pPr marL="0" indent="0">
              <a:buNone/>
            </a:pPr>
            <a:r>
              <a:rPr lang="ru-RU" sz="2000" dirty="0"/>
              <a:t>В качестве аминокислоты цистеин содержится в продуктах, богатых белком. Пищевые источники цистеина включают: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Красное мясо и птица (равное соотношение цистеин / метионин)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Яйца (с высоким содержанием цистеина)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Рыба (с повышенным содержанием метионина)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Молочные продукты (с высоким содержанием метионина)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Зерновые и продукты, богатые крахмалом (больше цистеина, чем метионина)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Соевые бобы (с меньшим содержанием обеих аминокислот, чем животные белки)</a:t>
            </a:r>
          </a:p>
        </p:txBody>
      </p:sp>
    </p:spTree>
    <p:extLst>
      <p:ext uri="{BB962C8B-B14F-4D97-AF65-F5344CB8AC3E}">
        <p14:creationId xmlns:p14="http://schemas.microsoft.com/office/powerpoint/2010/main" val="267444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29ADD45-7208-DC4E-8748-AB7782D7C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4614"/>
            <a:ext cx="3581400" cy="4124021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B9D740B-A847-3543-95A0-118B89AA1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4" y="3861157"/>
            <a:ext cx="5334000" cy="23893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7ED14-4485-2746-96F1-35E846D8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359"/>
            <a:ext cx="4953000" cy="88423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Альфа-</a:t>
            </a:r>
            <a:r>
              <a:rPr lang="ru-RU" b="1" dirty="0" err="1">
                <a:solidFill>
                  <a:srgbClr val="002060"/>
                </a:solidFill>
              </a:rPr>
              <a:t>липоевая</a:t>
            </a:r>
            <a:r>
              <a:rPr lang="ru-RU" b="1" dirty="0">
                <a:solidFill>
                  <a:srgbClr val="002060"/>
                </a:solidFill>
              </a:rPr>
              <a:t> кислота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16676-94D8-034A-885E-6261090EB41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20581"/>
            <a:ext cx="7086600" cy="2741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Альфа-</a:t>
            </a:r>
            <a:r>
              <a:rPr lang="ru-RU" sz="2000" dirty="0" err="1"/>
              <a:t>липоевая</a:t>
            </a:r>
            <a:r>
              <a:rPr lang="ru-RU" sz="2000" dirty="0"/>
              <a:t> кислота – это </a:t>
            </a:r>
            <a:r>
              <a:rPr lang="ru-RU" sz="2000" dirty="0" err="1"/>
              <a:t>сероорганическое</a:t>
            </a:r>
            <a:r>
              <a:rPr lang="ru-RU" sz="2000" dirty="0"/>
              <a:t> соединение с мощными антиоксидантными свойствами. Она синтезируется в организме человека и поступает в него с некоторыми продуктами. Поскольку вещество способствует похудению и нейтрализации свободных радикалов, его используют как основной компонент при производстве препаратов для снижения веса и как дополнительный в составе различных витаминных добавок.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5550F-C353-4E4B-BD54-6A50C21B4BA8}"/>
              </a:ext>
            </a:extLst>
          </p:cNvPr>
          <p:cNvSpPr txBox="1"/>
          <p:nvPr/>
        </p:nvSpPr>
        <p:spPr>
          <a:xfrm>
            <a:off x="5586412" y="4455675"/>
            <a:ext cx="5843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/>
              <a:t>Альфа-</a:t>
            </a:r>
            <a:r>
              <a:rPr lang="ru-RU" sz="2000" dirty="0" err="1"/>
              <a:t>липоевая</a:t>
            </a:r>
            <a:r>
              <a:rPr lang="ru-RU" sz="2000" dirty="0"/>
              <a:t> кислота усиливает действие витаминов E и C, что способствует улучшению иммунитета и состояния кожи. По спектру биохимического воздействия на организм она схожа с витаминами B.</a:t>
            </a:r>
          </a:p>
        </p:txBody>
      </p:sp>
    </p:spTree>
    <p:extLst>
      <p:ext uri="{BB962C8B-B14F-4D97-AF65-F5344CB8AC3E}">
        <p14:creationId xmlns:p14="http://schemas.microsoft.com/office/powerpoint/2010/main" val="63999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9E8912-3868-E947-8B07-5727C7836C3A}"/>
              </a:ext>
            </a:extLst>
          </p:cNvPr>
          <p:cNvSpPr txBox="1"/>
          <p:nvPr/>
        </p:nvSpPr>
        <p:spPr>
          <a:xfrm>
            <a:off x="460332" y="316095"/>
            <a:ext cx="5181600" cy="2677656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</a:rPr>
              <a:t>Дозировка:</a:t>
            </a:r>
          </a:p>
          <a:p>
            <a:pPr algn="l"/>
            <a:r>
              <a:rPr lang="ru-RU" sz="2000" dirty="0"/>
              <a:t>Принимать альфа-</a:t>
            </a:r>
            <a:r>
              <a:rPr lang="ru-RU" sz="2000" dirty="0" err="1"/>
              <a:t>липоевую</a:t>
            </a:r>
            <a:r>
              <a:rPr lang="ru-RU" sz="2000" dirty="0"/>
              <a:t> кислоту можно как для лечения, так и для профилактики перечисленных болезней. Здоровому человеку можно пить по 75 мг активного вещества в день. Пациентам врачи назначают индивидуальные дозировки, которые могут достигать 600 мг.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F5C42-4966-1B4B-8D90-A0A5DEEC6B33}"/>
              </a:ext>
            </a:extLst>
          </p:cNvPr>
          <p:cNvSpPr txBox="1"/>
          <p:nvPr/>
        </p:nvSpPr>
        <p:spPr>
          <a:xfrm>
            <a:off x="6172200" y="306513"/>
            <a:ext cx="5257800" cy="2677656"/>
          </a:xfrm>
          <a:prstGeom prst="rect">
            <a:avLst/>
          </a:prstGeom>
          <a:noFill/>
          <a:ln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</a:rPr>
              <a:t>Противопоказания:</a:t>
            </a:r>
          </a:p>
          <a:p>
            <a:pPr algn="l"/>
            <a:r>
              <a:rPr lang="ru-RU" sz="2000" dirty="0" err="1"/>
              <a:t>Липоевую</a:t>
            </a:r>
            <a:r>
              <a:rPr lang="ru-RU" sz="2000" dirty="0"/>
              <a:t> аминокислоту нельзя принимать детям младше 6 лет, в период беременности и грудного вскармливания, при наличии чувствительности к отдельным компонентам, и в сочетании с приемом разжижающих кровь и железосодержащих средств, кальция, магния, </a:t>
            </a:r>
            <a:r>
              <a:rPr lang="ru-RU" sz="2000" dirty="0" err="1"/>
              <a:t>Цисплатина</a:t>
            </a:r>
            <a:r>
              <a:rPr lang="ru-RU" sz="2000" dirty="0"/>
              <a:t>.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48D912A-A1D9-704D-9DFF-C5361FB7DD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6449" y="3581400"/>
            <a:ext cx="10803698" cy="1981200"/>
          </a:xfrm>
          <a:ln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2060"/>
                </a:solidFill>
              </a:rPr>
              <a:t>Показания к применению: </a:t>
            </a:r>
          </a:p>
          <a:p>
            <a:pPr marL="0" indent="0">
              <a:buNone/>
            </a:pPr>
            <a:r>
              <a:rPr lang="ru-RU" sz="2200" dirty="0"/>
              <a:t>А</a:t>
            </a:r>
            <a:r>
              <a:rPr lang="ru-RU" sz="2000" dirty="0"/>
              <a:t>льфа-</a:t>
            </a:r>
            <a:r>
              <a:rPr lang="ru-RU" sz="2000" dirty="0" err="1"/>
              <a:t>липоевая</a:t>
            </a:r>
            <a:r>
              <a:rPr lang="ru-RU" sz="2000" dirty="0"/>
              <a:t> кислота быстро поглощается нервными, мозговыми и сердечными клетками. Это позволяет использовать ее не только как спортивное питание, но и как лекарственный препарат при лечении многих болезней. В их числе: диабетическая невропатия; атеросклероз; сахарный диабет; болезни печени; болезнь Альцгеймера; рассеянный склероз; онкологические патологии; алкоголизм; глаукома; катаракта; различные отравления; проблемы с памятью.</a:t>
            </a:r>
          </a:p>
        </p:txBody>
      </p:sp>
    </p:spTree>
    <p:extLst>
      <p:ext uri="{BB962C8B-B14F-4D97-AF65-F5344CB8AC3E}">
        <p14:creationId xmlns:p14="http://schemas.microsoft.com/office/powerpoint/2010/main" val="265978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1A88DA3-FECC-E441-AB43-477BE4CD3F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479961"/>
            <a:ext cx="3352800" cy="2551272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EC95860-F4CF-E94E-800F-003C5664C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97" y="17919"/>
            <a:ext cx="3489303" cy="34620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BFE19-2681-F24B-800A-3C0D0863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2133600" cy="655638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Ликопин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51C2C-2A1D-CE4E-B6BE-02C6332914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21990"/>
            <a:ext cx="6781800" cy="5316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Ликопин</a:t>
            </a:r>
            <a:r>
              <a:rPr lang="ru-RU" sz="2000" dirty="0"/>
              <a:t> – </a:t>
            </a:r>
            <a:r>
              <a:rPr lang="ru-RU" sz="2000" dirty="0" err="1"/>
              <a:t>каротиноид</a:t>
            </a:r>
            <a:r>
              <a:rPr lang="ru-RU" sz="2000" dirty="0"/>
              <a:t> и растительный пигмент, обладающий высокой антиоксидантной активностью.</a:t>
            </a:r>
          </a:p>
          <a:p>
            <a:pPr marL="0" indent="0">
              <a:buNone/>
            </a:pPr>
            <a:r>
              <a:rPr lang="ru-RU" sz="2000" dirty="0"/>
              <a:t>Обладает ярко выраженными антиоксидантными свойствами. Замедляет старение клеток, активно противодействуя развитию ишемической болезни сердца. В достаточно больших количествах содержится во многих овощах и фруктах красного цвета.</a:t>
            </a:r>
          </a:p>
          <a:p>
            <a:pPr marL="0" indent="0">
              <a:buNone/>
            </a:pPr>
            <a:r>
              <a:rPr lang="ru-RU" sz="2000" dirty="0"/>
              <a:t>На предприятиях Е160</a:t>
            </a:r>
            <a:r>
              <a:rPr lang="af-ZA" sz="2000" dirty="0"/>
              <a:t>d </a:t>
            </a:r>
            <a:r>
              <a:rPr lang="ru-RU" sz="2000" dirty="0"/>
              <a:t>производят несколькими путями: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биотехнологический метод (биосинтез из грибов </a:t>
            </a:r>
            <a:r>
              <a:rPr lang="af-ZA" sz="2000" dirty="0"/>
              <a:t>Blakeslea trispora</a:t>
            </a:r>
            <a:r>
              <a:rPr lang="ru-RU" sz="20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 выделение </a:t>
            </a:r>
            <a:r>
              <a:rPr lang="ru-RU" sz="2000" dirty="0" err="1"/>
              <a:t>каротиноидного</a:t>
            </a:r>
            <a:r>
              <a:rPr lang="ru-RU" sz="2000" dirty="0"/>
              <a:t> пигмента из овощных культур, а точнее томатов. Данный метод более затратный в масштабах производства, из-за этого он менее распространен.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AECB0-4852-3E40-907B-D63475BE8CDC}"/>
              </a:ext>
            </a:extLst>
          </p:cNvPr>
          <p:cNvSpPr txBox="1"/>
          <p:nvPr/>
        </p:nvSpPr>
        <p:spPr>
          <a:xfrm>
            <a:off x="8479632" y="6326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C40H56</a:t>
            </a:r>
          </a:p>
        </p:txBody>
      </p:sp>
    </p:spTree>
    <p:extLst>
      <p:ext uri="{BB962C8B-B14F-4D97-AF65-F5344CB8AC3E}">
        <p14:creationId xmlns:p14="http://schemas.microsoft.com/office/powerpoint/2010/main" val="11797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FB384A-F477-CA43-BE65-24DEF4A851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81600" y="687324"/>
            <a:ext cx="5638800" cy="5026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Суточная потребность в </a:t>
            </a:r>
            <a:r>
              <a:rPr lang="ru-RU" sz="3000" b="1" dirty="0" err="1">
                <a:solidFill>
                  <a:srgbClr val="002060"/>
                </a:solidFill>
              </a:rPr>
              <a:t>ликопине</a:t>
            </a:r>
            <a:r>
              <a:rPr lang="ru-RU" sz="3000" b="1" dirty="0">
                <a:solidFill>
                  <a:srgbClr val="002060"/>
                </a:solidFill>
              </a:rPr>
              <a:t>:</a:t>
            </a:r>
            <a:r>
              <a:rPr lang="ru-RU" dirty="0"/>
              <a:t>
Уровень потребления </a:t>
            </a:r>
            <a:r>
              <a:rPr lang="ru-RU" dirty="0" err="1"/>
              <a:t>ликопина</a:t>
            </a:r>
            <a:r>
              <a:rPr lang="ru-RU" dirty="0"/>
              <a:t> у разных народов отличается. Например, жители западных стран употребляют в среднем около 2 мг </a:t>
            </a:r>
            <a:r>
              <a:rPr lang="ru-RU" dirty="0" err="1"/>
              <a:t>ликопина</a:t>
            </a:r>
            <a:r>
              <a:rPr lang="ru-RU" dirty="0"/>
              <a:t> в сутки.
В соответствии с рекомендациями медиков, необходимо ежедневно взрослым употреблять от 5 до 10 мг данного вещества. Детям до 3мг в день. Для полноценного обеспечения дневной нормой организма взрослого человека, достаточно двух стаканов томатного сока или съедать соответствующее количество помидоров.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DF526FF-C7C2-324A-B482-14C4A78F8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52400"/>
            <a:ext cx="2524125" cy="304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07159"/>
            <a:ext cx="35909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09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7329D-196E-DE4C-B3D8-7BE588963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2362200" cy="481629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Селен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D18B9B1-9936-F740-A886-375ADE3538A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-2725738"/>
            <a:ext cx="3295650" cy="13811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D4051E-177C-614B-8355-8674AED45792}"/>
              </a:ext>
            </a:extLst>
          </p:cNvPr>
          <p:cNvSpPr txBox="1"/>
          <p:nvPr/>
        </p:nvSpPr>
        <p:spPr>
          <a:xfrm>
            <a:off x="533400" y="8854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Селен – необходимый для жизнедеятельности организма микроэлемент, который ежедневно должен поступать в наш организм с пищей. Селен имеет важное значение в антиоксидантной, иммунной и </a:t>
            </a:r>
            <a:r>
              <a:rPr lang="ru-RU" dirty="0" err="1"/>
              <a:t>детоксицирующей</a:t>
            </a:r>
            <a:r>
              <a:rPr lang="ru-RU" dirty="0"/>
              <a:t> системе защиты организма, поддерживает работу сердца и сосудов, участвует в обмене веществ.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421E8-09E5-1748-9596-1D2F69E753ED}"/>
              </a:ext>
            </a:extLst>
          </p:cNvPr>
          <p:cNvSpPr txBox="1"/>
          <p:nvPr/>
        </p:nvSpPr>
        <p:spPr>
          <a:xfrm>
            <a:off x="4846530" y="3962400"/>
            <a:ext cx="624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Селен является антиоксидантом, позволяющим осуществлять контроль над количеством свободных радикалов, понижающим их объем в случае необходимости и обеспечивающим защиту клеток от </a:t>
            </a:r>
            <a:r>
              <a:rPr lang="ru-RU" dirty="0" err="1"/>
              <a:t>повреждения.Чрезмерное</a:t>
            </a:r>
            <a:r>
              <a:rPr lang="ru-RU" dirty="0"/>
              <a:t> количество свободных радикалов приводит к повреждению клеток и преждевременному их старению, что приводит к хроническим заболеваниям, таким как болезни сердечно-сосудистой системы, онкологические заболевания, болезнь Альцгеймера и инсульт.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CC07796-BF4E-E244-992E-519B5DFFE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9" y="4143316"/>
            <a:ext cx="3517090" cy="271468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5325"/>
            <a:ext cx="4983162" cy="338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798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02060"/>
      </a:accent1>
      <a:accent2>
        <a:srgbClr val="ADB7C3"/>
      </a:accent2>
      <a:accent3>
        <a:srgbClr val="D6DBE1"/>
      </a:accent3>
      <a:accent4>
        <a:srgbClr val="808DA9"/>
      </a:accent4>
      <a:accent5>
        <a:srgbClr val="424E5B"/>
      </a:accent5>
      <a:accent6>
        <a:srgbClr val="313A44"/>
      </a:accent6>
      <a:hlink>
        <a:srgbClr val="D26900"/>
      </a:hlink>
      <a:folHlink>
        <a:srgbClr val="D89243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</TotalTime>
  <Words>470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Антиоксиданты</vt:lpstr>
      <vt:lpstr>Ацетилцистеин</vt:lpstr>
      <vt:lpstr>Презентация PowerPoint</vt:lpstr>
      <vt:lpstr>Получение:</vt:lpstr>
      <vt:lpstr>Альфа-липоевая кислота </vt:lpstr>
      <vt:lpstr>Презентация PowerPoint</vt:lpstr>
      <vt:lpstr>Ликопин</vt:lpstr>
      <vt:lpstr>Презентация PowerPoint</vt:lpstr>
      <vt:lpstr>Селен</vt:lpstr>
      <vt:lpstr>Польза:</vt:lpstr>
      <vt:lpstr>Презентация PowerPoint</vt:lpstr>
      <vt:lpstr>Содержится в: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Русс</dc:creator>
  <cp:lastModifiedBy>Виталий Русс</cp:lastModifiedBy>
  <cp:revision>19</cp:revision>
  <dcterms:created xsi:type="dcterms:W3CDTF">2021-03-22T23:17:35Z</dcterms:created>
  <dcterms:modified xsi:type="dcterms:W3CDTF">2021-03-23T05:28:56Z</dcterms:modified>
</cp:coreProperties>
</file>