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91" d="100"/>
          <a:sy n="91" d="100"/>
        </p:scale>
        <p:origin x="53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C082E33C-BE7C-498F-A6E3-97935ACFABC7}" type="datetimeFigureOut">
              <a:rPr lang="ru-RU" smtClean="0"/>
              <a:t>30.03.2021</a:t>
            </a:fld>
            <a:endParaRPr lang="ru-RU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B3205B22-B721-481F-82A8-E83F97189F7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9097860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82E33C-BE7C-498F-A6E3-97935ACFABC7}" type="datetimeFigureOut">
              <a:rPr lang="ru-RU" smtClean="0"/>
              <a:t>30.03.2021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205B22-B721-481F-82A8-E83F97189F7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915064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82E33C-BE7C-498F-A6E3-97935ACFABC7}" type="datetimeFigureOut">
              <a:rPr lang="ru-RU" smtClean="0"/>
              <a:t>30.03.2021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205B22-B721-481F-82A8-E83F97189F7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036193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82E33C-BE7C-498F-A6E3-97935ACFABC7}" type="datetimeFigureOut">
              <a:rPr lang="ru-RU" smtClean="0"/>
              <a:t>30.03.2021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205B22-B721-481F-82A8-E83F97189F7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031715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C082E33C-BE7C-498F-A6E3-97935ACFABC7}" type="datetimeFigureOut">
              <a:rPr lang="ru-RU" smtClean="0"/>
              <a:t>30.03.2021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B3205B22-B721-481F-82A8-E83F97189F7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2686191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82E33C-BE7C-498F-A6E3-97935ACFABC7}" type="datetimeFigureOut">
              <a:rPr lang="ru-RU" smtClean="0"/>
              <a:t>30.03.2021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205B22-B721-481F-82A8-E83F97189F7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787932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82E33C-BE7C-498F-A6E3-97935ACFABC7}" type="datetimeFigureOut">
              <a:rPr lang="ru-RU" smtClean="0"/>
              <a:t>30.03.2021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205B22-B721-481F-82A8-E83F97189F7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256717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82E33C-BE7C-498F-A6E3-97935ACFABC7}" type="datetimeFigureOut">
              <a:rPr lang="ru-RU" smtClean="0"/>
              <a:t>30.03.2021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205B22-B721-481F-82A8-E83F97189F7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727815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82E33C-BE7C-498F-A6E3-97935ACFABC7}" type="datetimeFigureOut">
              <a:rPr lang="ru-RU" smtClean="0"/>
              <a:t>30.03.2021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205B22-B721-481F-82A8-E83F97189F7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550608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82E33C-BE7C-498F-A6E3-97935ACFABC7}" type="datetimeFigureOut">
              <a:rPr lang="ru-RU" smtClean="0"/>
              <a:t>30.03.2021</a:t>
            </a:fld>
            <a:endParaRPr lang="ru-RU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ru-RU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3205B22-B721-481F-82A8-E83F97189F77}" type="slidenum">
              <a:rPr lang="ru-RU" smtClean="0"/>
              <a:t>‹#›</a:t>
            </a:fld>
            <a:endParaRPr lang="ru-RU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3411238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C082E33C-BE7C-498F-A6E3-97935ACFABC7}" type="datetimeFigureOut">
              <a:rPr lang="ru-RU" smtClean="0"/>
              <a:t>30.03.2021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3205B22-B721-481F-82A8-E83F97189F77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724091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C082E33C-BE7C-498F-A6E3-97935ACFABC7}" type="datetimeFigureOut">
              <a:rPr lang="ru-RU" smtClean="0"/>
              <a:t>30.03.2021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B3205B22-B721-481F-82A8-E83F97189F7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285025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целлюлоза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/>
              <a:t>Подготовила: Спиридонова Татьяна,</a:t>
            </a:r>
            <a:r>
              <a:rPr lang="en-US" dirty="0" smtClean="0"/>
              <a:t> TCI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8908998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14399" y="443494"/>
            <a:ext cx="10415753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/>
              <a:t>Пищевая добавка E 463 не приносит человеку ни пользы, ни ощутимого вреда.</a:t>
            </a:r>
          </a:p>
          <a:p>
            <a:pPr algn="just"/>
            <a:endParaRPr lang="ru-RU" sz="2400" dirty="0"/>
          </a:p>
          <a:p>
            <a:pPr algn="just"/>
            <a:r>
              <a:rPr lang="ru-RU" sz="2400" dirty="0"/>
              <a:t>Продукт практически не обладает способностью связывать и выводить токсины, не активен в отношении радионуклидов. Это нейтральное балластное вещество.</a:t>
            </a:r>
          </a:p>
          <a:p>
            <a:pPr algn="just"/>
            <a:endParaRPr lang="ru-RU" sz="2400" dirty="0"/>
          </a:p>
          <a:p>
            <a:pPr algn="just"/>
            <a:r>
              <a:rPr lang="ru-RU" sz="2400" dirty="0"/>
              <a:t>Разовый прием более 5 г </a:t>
            </a:r>
            <a:r>
              <a:rPr lang="ru-RU" sz="2400" dirty="0" err="1"/>
              <a:t>гидроксипропилцеллюлозы</a:t>
            </a:r>
            <a:r>
              <a:rPr lang="ru-RU" sz="2400" dirty="0"/>
              <a:t> может спровоцировать нарушение перистальтики кишечника, боли в животе. Употребить такое количество добавки маловероятно. По этой причине допустимая суточная норма не установлена</a:t>
            </a:r>
            <a:r>
              <a:rPr lang="ru-RU" sz="2400" dirty="0" smtClean="0"/>
              <a:t>.</a:t>
            </a:r>
          </a:p>
          <a:p>
            <a:pPr algn="just"/>
            <a:endParaRPr lang="ru-RU" sz="2400" dirty="0" smtClean="0"/>
          </a:p>
          <a:p>
            <a:pPr algn="just"/>
            <a:r>
              <a:rPr lang="ru-RU" sz="2400" dirty="0" smtClean="0"/>
              <a:t>Влияние добавки E 463 на здоровье человека изучено мало. Исследования в этой области не закончены. Официальных документов, запрещающих или ограничивающих применение </a:t>
            </a:r>
            <a:r>
              <a:rPr lang="ru-RU" sz="2400" dirty="0" err="1" smtClean="0"/>
              <a:t>гидроксипропилцеллюлозы</a:t>
            </a:r>
            <a:r>
              <a:rPr lang="ru-RU" sz="2400" dirty="0" smtClean="0"/>
              <a:t> нет.</a:t>
            </a:r>
          </a:p>
        </p:txBody>
      </p:sp>
    </p:spTree>
    <p:extLst>
      <p:ext uri="{BB962C8B-B14F-4D97-AF65-F5344CB8AC3E}">
        <p14:creationId xmlns:p14="http://schemas.microsoft.com/office/powerpoint/2010/main" val="383333859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408855"/>
            <a:ext cx="10058400" cy="1371600"/>
          </a:xfrm>
        </p:spPr>
        <p:txBody>
          <a:bodyPr/>
          <a:lstStyle/>
          <a:p>
            <a:r>
              <a:rPr lang="ru-RU" dirty="0" err="1" smtClean="0"/>
              <a:t>Метилэтилцеллюлоза</a:t>
            </a:r>
            <a:r>
              <a:rPr lang="ru-RU" dirty="0" smtClean="0"/>
              <a:t> (Е 465)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872357" y="1517697"/>
            <a:ext cx="10447283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/>
              <a:t>Пищевая добавка E465 (</a:t>
            </a:r>
            <a:r>
              <a:rPr lang="ru-RU" sz="2400" dirty="0" err="1"/>
              <a:t>метилэтилцеллюлоза</a:t>
            </a:r>
            <a:r>
              <a:rPr lang="ru-RU" sz="2400" dirty="0"/>
              <a:t>) — относится к загустителям, пенообразователям, стабилизаторам и эмульгаторам синтетического происхождения, используется в технологических целях в процессе производства пищевых продуктов. </a:t>
            </a:r>
            <a:endParaRPr lang="ru-RU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22966" y="3181511"/>
            <a:ext cx="2502234" cy="2768040"/>
          </a:xfrm>
          <a:prstGeom prst="rect">
            <a:avLst/>
          </a:prstGeom>
        </p:spPr>
      </p:pic>
      <p:sp>
        <p:nvSpPr>
          <p:cNvPr id="6" name="Прямоугольник 5"/>
          <p:cNvSpPr/>
          <p:nvPr/>
        </p:nvSpPr>
        <p:spPr>
          <a:xfrm>
            <a:off x="872357" y="3624854"/>
            <a:ext cx="7641022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/>
              <a:t>Представляет светлый гигроскопичный порошок или </a:t>
            </a:r>
            <a:r>
              <a:rPr lang="ru-RU" sz="2400" dirty="0" err="1"/>
              <a:t>гранулят</a:t>
            </a:r>
            <a:r>
              <a:rPr lang="ru-RU" sz="2400" dirty="0"/>
              <a:t>. Хорошо растворим в холодной воде; средне растворим в органических растворителях, этаноле; нерастворим в горячей воде (образование геля или осаждение). Физико-химические свойства зависят от длины цепи и степени замещения.</a:t>
            </a:r>
          </a:p>
        </p:txBody>
      </p:sp>
    </p:spTree>
    <p:extLst>
      <p:ext uri="{BB962C8B-B14F-4D97-AF65-F5344CB8AC3E}">
        <p14:creationId xmlns:p14="http://schemas.microsoft.com/office/powerpoint/2010/main" val="137831488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19504" y="751344"/>
            <a:ext cx="10447282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/>
              <a:t>Получение</a:t>
            </a:r>
          </a:p>
          <a:p>
            <a:pPr algn="just"/>
            <a:r>
              <a:rPr lang="ru-RU" sz="2400" dirty="0"/>
              <a:t>α-Целлюлозу подвергают набуханию в сильной щёлочи и затем взаимодействию с метил- и </a:t>
            </a:r>
            <a:r>
              <a:rPr lang="ru-RU" sz="2400" dirty="0" err="1"/>
              <a:t>этилхлоридом</a:t>
            </a:r>
            <a:r>
              <a:rPr lang="ru-RU" sz="2400" dirty="0"/>
              <a:t>, моют и высушивают. </a:t>
            </a:r>
            <a:r>
              <a:rPr lang="ru-RU" sz="2400" dirty="0" err="1"/>
              <a:t>Эпоксиды</a:t>
            </a:r>
            <a:r>
              <a:rPr lang="ru-RU" sz="2400" dirty="0"/>
              <a:t> при этом не используются</a:t>
            </a:r>
            <a:r>
              <a:rPr lang="ru-RU" sz="2400" dirty="0" smtClean="0"/>
              <a:t>.</a:t>
            </a:r>
            <a:endParaRPr lang="ru-RU" sz="2400" dirty="0"/>
          </a:p>
          <a:p>
            <a:pPr algn="just"/>
            <a:r>
              <a:rPr lang="ru-RU" sz="2400" dirty="0"/>
              <a:t>Примеси: поваренная соль, незамещённая целлюлоза.</a:t>
            </a:r>
          </a:p>
          <a:p>
            <a:pPr algn="just"/>
            <a:endParaRPr lang="ru-RU" sz="2400" dirty="0"/>
          </a:p>
          <a:p>
            <a:pPr algn="ctr"/>
            <a:r>
              <a:rPr lang="ru-RU" sz="2400" b="1" dirty="0"/>
              <a:t>Метаболизм и токсичность</a:t>
            </a:r>
          </a:p>
          <a:p>
            <a:pPr algn="just"/>
            <a:r>
              <a:rPr lang="ru-RU" sz="2400" dirty="0" err="1"/>
              <a:t>Невсасываемое</a:t>
            </a:r>
            <a:r>
              <a:rPr lang="ru-RU" sz="2400" dirty="0"/>
              <a:t>, нерасщепляемое, растворимое балластное вещество. Совместное применение </a:t>
            </a:r>
            <a:r>
              <a:rPr lang="ru-RU" sz="2400" dirty="0" err="1"/>
              <a:t>метилэтилцеллюлозы</a:t>
            </a:r>
            <a:r>
              <a:rPr lang="ru-RU" sz="2400" dirty="0"/>
              <a:t> с окисью этилена приводит к образованию не имеющей разрешения </a:t>
            </a:r>
            <a:r>
              <a:rPr lang="ru-RU" sz="2400" dirty="0" err="1"/>
              <a:t>метилгидроксиэтилцеллюлозы</a:t>
            </a:r>
            <a:r>
              <a:rPr lang="ru-RU" sz="2400" dirty="0"/>
              <a:t>. </a:t>
            </a:r>
            <a:r>
              <a:rPr lang="ru-RU" sz="2400" dirty="0" err="1"/>
              <a:t>Метилэтилцеллюлоза</a:t>
            </a:r>
            <a:r>
              <a:rPr lang="ru-RU" sz="2400" dirty="0"/>
              <a:t> с содержанием </a:t>
            </a:r>
            <a:r>
              <a:rPr lang="ru-RU" sz="2400" dirty="0" err="1"/>
              <a:t>гидроксиэтильных</a:t>
            </a:r>
            <a:r>
              <a:rPr lang="ru-RU" sz="2400" dirty="0"/>
              <a:t> групп до 5% является разрешённой</a:t>
            </a:r>
            <a:r>
              <a:rPr lang="ru-RU" sz="2400" dirty="0" smtClean="0"/>
              <a:t>.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92636485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30013" y="2847312"/>
            <a:ext cx="9806152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/>
              <a:t>Польза</a:t>
            </a:r>
          </a:p>
          <a:p>
            <a:pPr algn="just"/>
            <a:r>
              <a:rPr lang="ru-RU" sz="2400" dirty="0"/>
              <a:t>В кишечнике не абсорбируется и не расщепляется. Сами по себе продукты с содержанием добавки Е465 способны стимулировать моторику кишечника. </a:t>
            </a:r>
            <a:r>
              <a:rPr lang="ru-RU" sz="2400" dirty="0" err="1"/>
              <a:t>Гипоаллергенна</a:t>
            </a:r>
            <a:r>
              <a:rPr lang="ru-RU" sz="2400" dirty="0"/>
              <a:t> и нетоксична.</a:t>
            </a:r>
          </a:p>
          <a:p>
            <a:endParaRPr lang="ru-RU" sz="2400" dirty="0"/>
          </a:p>
          <a:p>
            <a:pPr algn="ctr"/>
            <a:r>
              <a:rPr lang="ru-RU" sz="2400" b="1" dirty="0"/>
              <a:t>Вред</a:t>
            </a:r>
          </a:p>
          <a:p>
            <a:pPr algn="just"/>
            <a:r>
              <a:rPr lang="ru-RU" sz="2400" dirty="0"/>
              <a:t>Рекомендуется соблюдать осторожность при заболеваниях желудочно-кишечного тракта</a:t>
            </a:r>
            <a:r>
              <a:rPr lang="ru-RU" sz="2400" dirty="0" smtClean="0"/>
              <a:t>.</a:t>
            </a:r>
            <a:endParaRPr lang="ru-RU" sz="24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1030013" y="723038"/>
            <a:ext cx="9890235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/>
              <a:t>Состояние</a:t>
            </a:r>
            <a:r>
              <a:rPr lang="ru-RU" sz="2400" dirty="0" smtClean="0"/>
              <a:t>: порошок </a:t>
            </a:r>
            <a:r>
              <a:rPr lang="ru-RU" sz="2400" dirty="0"/>
              <a:t>или мелкие гранулы</a:t>
            </a:r>
          </a:p>
          <a:p>
            <a:r>
              <a:rPr lang="ru-RU" sz="2400" dirty="0"/>
              <a:t>Запах</a:t>
            </a:r>
            <a:r>
              <a:rPr lang="ru-RU" sz="2400" dirty="0" smtClean="0"/>
              <a:t>: отсутствует</a:t>
            </a:r>
            <a:endParaRPr lang="ru-RU" sz="2400" dirty="0"/>
          </a:p>
          <a:p>
            <a:r>
              <a:rPr lang="ru-RU" sz="2400" dirty="0"/>
              <a:t>Плотность</a:t>
            </a:r>
            <a:r>
              <a:rPr lang="ru-RU" sz="2400" dirty="0" smtClean="0"/>
              <a:t>: 1,33 </a:t>
            </a:r>
            <a:r>
              <a:rPr lang="ru-RU" sz="2400" dirty="0"/>
              <a:t>г/см3</a:t>
            </a:r>
          </a:p>
          <a:p>
            <a:pPr algn="just"/>
            <a:r>
              <a:rPr lang="ru-RU" sz="2400" dirty="0"/>
              <a:t>Максимально допустимая суточная доза на 1 кг массы тела</a:t>
            </a:r>
            <a:r>
              <a:rPr lang="ru-RU" sz="2400" dirty="0" smtClean="0"/>
              <a:t>: не установлена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1375381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35420" y="741514"/>
            <a:ext cx="10289628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/>
              <a:t>Применение</a:t>
            </a:r>
          </a:p>
          <a:p>
            <a:pPr algn="just"/>
            <a:r>
              <a:rPr lang="ru-RU" sz="2400" dirty="0" err="1"/>
              <a:t>Метилэтилцеллюлоза</a:t>
            </a:r>
            <a:r>
              <a:rPr lang="ru-RU" sz="2400" dirty="0"/>
              <a:t> образует и стабилизирует пену в десертах.</a:t>
            </a:r>
          </a:p>
          <a:p>
            <a:endParaRPr lang="ru-RU" sz="2400" dirty="0"/>
          </a:p>
          <a:p>
            <a:pPr algn="just"/>
            <a:r>
              <a:rPr lang="ru-RU" sz="2400" dirty="0"/>
              <a:t>Используется как регулятор консистенции в ликёрах, поскольку устойчива к спирту; компонент покрытий пищевых продуктов. Нерастворимость в горячей воде обеспечивает удобство работы в горячих растворах</a:t>
            </a:r>
            <a:r>
              <a:rPr lang="ru-RU" sz="2400" dirty="0" smtClean="0"/>
              <a:t>.</a:t>
            </a:r>
          </a:p>
          <a:p>
            <a:pPr algn="just"/>
            <a:endParaRPr lang="ru-RU" sz="2400" dirty="0"/>
          </a:p>
          <a:p>
            <a:pPr algn="just"/>
            <a:r>
              <a:rPr lang="ru-RU" sz="2400" dirty="0"/>
              <a:t>В Российской Федерации, Евросоюзе и в большинстве стран мира пищевая добавка Е465 разрешена для применения в пищевой промышленности. На Украине не входит в список разрешённых</a:t>
            </a:r>
            <a:r>
              <a:rPr lang="ru-RU" sz="2400" dirty="0" smtClean="0"/>
              <a:t>.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344586526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335001"/>
            <a:ext cx="10210800" cy="1371600"/>
          </a:xfrm>
        </p:spPr>
        <p:txBody>
          <a:bodyPr>
            <a:normAutofit fontScale="90000"/>
          </a:bodyPr>
          <a:lstStyle/>
          <a:p>
            <a:r>
              <a:rPr lang="ru-RU" dirty="0" err="1" smtClean="0"/>
              <a:t>Этилгидроксиэтилцеллюлоза</a:t>
            </a:r>
            <a:r>
              <a:rPr lang="ru-RU" dirty="0" smtClean="0"/>
              <a:t> (Е 467)</a:t>
            </a:r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61951" y="1551348"/>
            <a:ext cx="3552981" cy="2770674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1066800" y="1413191"/>
            <a:ext cx="6332484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/>
              <a:t>Пищевая добавка </a:t>
            </a:r>
            <a:r>
              <a:rPr lang="ru-RU" sz="2400" dirty="0" smtClean="0"/>
              <a:t>E467— </a:t>
            </a:r>
            <a:r>
              <a:rPr lang="ru-RU" sz="2400" dirty="0"/>
              <a:t>относится к загустителям, стабилизаторам и эмульгаторам синтетического происхождения, используется в технологических целях в процессе производства пищевых продуктов. Внешне выглядит как порошок белого цвета (возможен сероватый оттенок), </a:t>
            </a:r>
            <a:r>
              <a:rPr lang="ru-RU" sz="2400" dirty="0" smtClean="0"/>
              <a:t>в</a:t>
            </a:r>
            <a:endParaRPr lang="ru-RU" sz="24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1045781" y="4460179"/>
            <a:ext cx="1021080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/>
              <a:t>котором могут встречаться гранулы и кристаллики разного размера без запаха и вкуса. Гигроскопична, при контакте с водой преобразуется в склизкую массу; в составе добавки содержится </a:t>
            </a:r>
            <a:r>
              <a:rPr lang="ru-RU" sz="2400" dirty="0" err="1"/>
              <a:t>этильных</a:t>
            </a:r>
            <a:r>
              <a:rPr lang="ru-RU" sz="2400" dirty="0"/>
              <a:t> групп от 7 до 19 %, </a:t>
            </a:r>
            <a:r>
              <a:rPr lang="ru-RU" sz="2400" dirty="0" err="1"/>
              <a:t>гидроксиэтильных</a:t>
            </a:r>
            <a:r>
              <a:rPr lang="ru-RU" sz="2400" dirty="0"/>
              <a:t> — от 10 до 38 %.</a:t>
            </a:r>
          </a:p>
        </p:txBody>
      </p:sp>
    </p:spTree>
    <p:extLst>
      <p:ext uri="{BB962C8B-B14F-4D97-AF65-F5344CB8AC3E}">
        <p14:creationId xmlns:p14="http://schemas.microsoft.com/office/powerpoint/2010/main" val="373373717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14096" y="824410"/>
            <a:ext cx="10100441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/>
              <a:t>Получение</a:t>
            </a:r>
          </a:p>
          <a:p>
            <a:pPr algn="just"/>
            <a:r>
              <a:rPr lang="ru-RU" sz="2400" dirty="0"/>
              <a:t>Получают путём химической реакции α-целлюлозы и щёлочи, которые на следующем этапе взаимодействуют с </a:t>
            </a:r>
            <a:r>
              <a:rPr lang="ru-RU" sz="2400" dirty="0" err="1"/>
              <a:t>этиленоксидами</a:t>
            </a:r>
            <a:r>
              <a:rPr lang="ru-RU" sz="2400" dirty="0"/>
              <a:t> и </a:t>
            </a:r>
            <a:r>
              <a:rPr lang="ru-RU" sz="2400" dirty="0" err="1"/>
              <a:t>этилхлоридом</a:t>
            </a:r>
            <a:r>
              <a:rPr lang="ru-RU" sz="2400" dirty="0"/>
              <a:t>. Примеси: полимеры </a:t>
            </a:r>
            <a:r>
              <a:rPr lang="ru-RU" sz="2400" dirty="0" err="1"/>
              <a:t>этиленоксида</a:t>
            </a:r>
            <a:r>
              <a:rPr lang="ru-RU" sz="2400" dirty="0"/>
              <a:t>, целлюлоза незамещённая, соль поваренная, </a:t>
            </a:r>
            <a:r>
              <a:rPr lang="ru-RU" sz="2400" dirty="0" err="1"/>
              <a:t>хлоргидрин</a:t>
            </a:r>
            <a:r>
              <a:rPr lang="ru-RU" sz="2400" dirty="0" smtClean="0"/>
              <a:t>.</a:t>
            </a:r>
          </a:p>
          <a:p>
            <a:endParaRPr lang="ru-RU" sz="2400" dirty="0"/>
          </a:p>
          <a:p>
            <a:pPr algn="ctr"/>
            <a:r>
              <a:rPr lang="ru-RU" sz="2400" b="1" dirty="0"/>
              <a:t>Применение</a:t>
            </a:r>
          </a:p>
          <a:p>
            <a:pPr algn="just"/>
            <a:r>
              <a:rPr lang="ru-RU" sz="2400" dirty="0"/>
              <a:t>Может использоваться при производстве десертов на основе молока, сливок или сметаны; ликёров; начинок для выпечки, в состав которых входят молоко, сливки, сгущёнка, фруктовое или ягодное пюре, шоколад; плавленых сырков; соусов, майонезов, а также некоторых кремов для десертов</a:t>
            </a:r>
            <a:r>
              <a:rPr lang="ru-RU" sz="2400" dirty="0" smtClean="0"/>
              <a:t>.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216327532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502980" y="3322204"/>
            <a:ext cx="9680028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 smtClean="0"/>
              <a:t>Научные </a:t>
            </a:r>
            <a:r>
              <a:rPr lang="ru-RU" sz="2400" dirty="0"/>
              <a:t>данные о пользе применения пищевой добавки Е467 для здоровья человека в настоящий момент отсутствуют. Нетоксичен и </a:t>
            </a:r>
            <a:r>
              <a:rPr lang="ru-RU" sz="2400" dirty="0" err="1"/>
              <a:t>гипоаллергенен</a:t>
            </a:r>
            <a:r>
              <a:rPr lang="ru-RU" sz="2400" dirty="0"/>
              <a:t>. Не абсорбируется, выводится естественным путём</a:t>
            </a:r>
            <a:r>
              <a:rPr lang="ru-RU" sz="2400" dirty="0" smtClean="0"/>
              <a:t>.</a:t>
            </a:r>
            <a:endParaRPr lang="ru-RU" sz="24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1502980" y="644548"/>
            <a:ext cx="9438289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/>
              <a:t>Происхождение</a:t>
            </a:r>
            <a:r>
              <a:rPr lang="ru-RU" sz="2400" dirty="0" smtClean="0"/>
              <a:t>: синтетическое</a:t>
            </a:r>
            <a:endParaRPr lang="ru-RU" sz="2400" dirty="0"/>
          </a:p>
          <a:p>
            <a:r>
              <a:rPr lang="ru-RU" sz="2400" dirty="0"/>
              <a:t>Опасность</a:t>
            </a:r>
            <a:r>
              <a:rPr lang="ru-RU" sz="2400" dirty="0" smtClean="0"/>
              <a:t>: очень </a:t>
            </a:r>
            <a:r>
              <a:rPr lang="ru-RU" sz="2400" dirty="0"/>
              <a:t>низкая</a:t>
            </a:r>
          </a:p>
          <a:p>
            <a:r>
              <a:rPr lang="ru-RU" sz="2400" dirty="0" smtClean="0"/>
              <a:t>Состояние: порошок</a:t>
            </a:r>
            <a:endParaRPr lang="ru-RU" sz="2400" dirty="0"/>
          </a:p>
          <a:p>
            <a:r>
              <a:rPr lang="ru-RU" sz="2400" dirty="0"/>
              <a:t>Запах</a:t>
            </a:r>
            <a:r>
              <a:rPr lang="ru-RU" sz="2400" dirty="0" smtClean="0"/>
              <a:t>: отсутствует</a:t>
            </a:r>
            <a:endParaRPr lang="ru-RU" sz="2400" dirty="0"/>
          </a:p>
          <a:p>
            <a:r>
              <a:rPr lang="ru-RU" sz="2400" dirty="0" smtClean="0"/>
              <a:t>Плотность: 1,33 </a:t>
            </a:r>
            <a:r>
              <a:rPr lang="ru-RU" sz="2400" dirty="0"/>
              <a:t>г/см3</a:t>
            </a:r>
          </a:p>
          <a:p>
            <a:r>
              <a:rPr lang="ru-RU" sz="2400" dirty="0"/>
              <a:t>Максимально допустимая суточная доза на 1 кг массы тела</a:t>
            </a:r>
            <a:r>
              <a:rPr lang="ru-RU" sz="2400" dirty="0" smtClean="0"/>
              <a:t>: не установлена</a:t>
            </a:r>
            <a:endParaRPr lang="ru-RU" sz="24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502980" y="4981591"/>
            <a:ext cx="968002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/>
              <a:t>В Российской Федерации пищевая добавка Е467 разрешена для применения в пищевой промышленности. Не входит в список разрешённых в Евросоюзе и на Украине</a:t>
            </a:r>
            <a:r>
              <a:rPr lang="ru-RU" sz="2400" dirty="0" smtClean="0"/>
              <a:t>.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13650930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err="1" smtClean="0"/>
              <a:t>Этилцеллюлоза</a:t>
            </a:r>
            <a:r>
              <a:rPr lang="ru-RU" dirty="0" smtClean="0"/>
              <a:t> (Е462)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1066800" y="1920536"/>
            <a:ext cx="1005840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dirty="0"/>
              <a:t>Пищевая добавка E 462 — дешевый и весьма эффективный загуститель, полученный искусственным путем. Небольшого количества достаточно для обеспечения заданной структуры, удержания влаги, связывания компонентов.</a:t>
            </a:r>
          </a:p>
          <a:p>
            <a:pPr algn="ctr"/>
            <a:endParaRPr lang="ru-RU" sz="2400" dirty="0"/>
          </a:p>
          <a:p>
            <a:pPr algn="ctr"/>
            <a:r>
              <a:rPr lang="ru-RU" sz="2400" dirty="0"/>
              <a:t>Особенно хорошо вещество проявляет себя в дисперсных системах. С помощью этилового эфира целлюлозы можно легко и без лишних затрат образовывать прямые эмульсии («масло в воде»), устойчивые к расслоению и повторному слипанию частиц.</a:t>
            </a:r>
          </a:p>
        </p:txBody>
      </p:sp>
    </p:spTree>
    <p:extLst>
      <p:ext uri="{BB962C8B-B14F-4D97-AF65-F5344CB8AC3E}">
        <p14:creationId xmlns:p14="http://schemas.microsoft.com/office/powerpoint/2010/main" val="27230801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51032" y="715506"/>
            <a:ext cx="10089931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/>
              <a:t>Добавка E 462 по основной технологической функции классифицируется как стабилизатор консистенции продукта. Обычно применяют в качестве инертного наполнителя и пленкообразователя.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1051032" y="2476024"/>
            <a:ext cx="10089931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/>
              <a:t>Получают добавку взаимодействием щелочной целлюлозы с </a:t>
            </a:r>
            <a:r>
              <a:rPr lang="ru-RU" sz="2400" dirty="0" err="1"/>
              <a:t>этилхлоридом</a:t>
            </a:r>
            <a:r>
              <a:rPr lang="ru-RU" sz="2400" dirty="0"/>
              <a:t>. Для этого натуральную целлюлозу, входящую в клеточные стенки хлопчатника или древесины, погружают в раствор гидроксида натрия. Затем разбухшую клетчатку под давлением обрабатывают </a:t>
            </a:r>
            <a:r>
              <a:rPr lang="ru-RU" sz="2400" dirty="0" err="1"/>
              <a:t>этилхлоридом</a:t>
            </a:r>
            <a:r>
              <a:rPr lang="ru-RU" sz="2400" dirty="0"/>
              <a:t> или его смесью с бензолом, осаждают полученный продукт горячей водой, очищают, отбеливают и высушивают.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1051033" y="5344539"/>
            <a:ext cx="1008993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/>
              <a:t>Добавка Е 462 относится к категории синтетических.</a:t>
            </a:r>
          </a:p>
        </p:txBody>
      </p:sp>
    </p:spTree>
    <p:extLst>
      <p:ext uri="{BB962C8B-B14F-4D97-AF65-F5344CB8AC3E}">
        <p14:creationId xmlns:p14="http://schemas.microsoft.com/office/powerpoint/2010/main" val="25828752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229710" y="612845"/>
            <a:ext cx="7830207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/>
              <a:t>Цвет:</a:t>
            </a:r>
            <a:r>
              <a:rPr lang="ru-RU" sz="2400" dirty="0"/>
              <a:t>	белый, возможен желтоватый </a:t>
            </a:r>
            <a:r>
              <a:rPr lang="ru-RU" sz="2400" dirty="0" smtClean="0"/>
              <a:t>оттенок;</a:t>
            </a:r>
            <a:endParaRPr lang="ru-RU" sz="2400" dirty="0"/>
          </a:p>
          <a:p>
            <a:r>
              <a:rPr lang="ru-RU" sz="2400" dirty="0" smtClean="0"/>
              <a:t>Состав:</a:t>
            </a:r>
            <a:r>
              <a:rPr lang="ru-RU" sz="2400" dirty="0"/>
              <a:t>	полимер целлюлозы, примеси: хлористый натрий, </a:t>
            </a:r>
            <a:r>
              <a:rPr lang="ru-RU" sz="2400" dirty="0" err="1"/>
              <a:t>диэтиловый</a:t>
            </a:r>
            <a:r>
              <a:rPr lang="ru-RU" sz="2400" dirty="0"/>
              <a:t> эфир; </a:t>
            </a:r>
            <a:endParaRPr lang="ru-RU" sz="2400" dirty="0" smtClean="0"/>
          </a:p>
          <a:p>
            <a:r>
              <a:rPr lang="ru-RU" sz="2400" dirty="0" smtClean="0"/>
              <a:t>Внешний вид:</a:t>
            </a:r>
            <a:r>
              <a:rPr lang="ru-RU" sz="2400" dirty="0"/>
              <a:t>	</a:t>
            </a:r>
            <a:r>
              <a:rPr lang="ru-RU" sz="2400" dirty="0" smtClean="0"/>
              <a:t>порошок;</a:t>
            </a:r>
            <a:endParaRPr lang="ru-RU" sz="2400" dirty="0"/>
          </a:p>
          <a:p>
            <a:r>
              <a:rPr lang="ru-RU" sz="2400" dirty="0" smtClean="0"/>
              <a:t>Запах:</a:t>
            </a:r>
            <a:r>
              <a:rPr lang="ru-RU" sz="2400" dirty="0"/>
              <a:t>	</a:t>
            </a:r>
            <a:r>
              <a:rPr lang="ru-RU" sz="2400" dirty="0" smtClean="0"/>
              <a:t>отсутствует;</a:t>
            </a:r>
            <a:endParaRPr lang="ru-RU" sz="2400" dirty="0"/>
          </a:p>
          <a:p>
            <a:r>
              <a:rPr lang="ru-RU" sz="2400" dirty="0" smtClean="0"/>
              <a:t>Вкус:</a:t>
            </a:r>
            <a:r>
              <a:rPr lang="ru-RU" sz="2400" dirty="0"/>
              <a:t>	отсутствует</a:t>
            </a:r>
          </a:p>
          <a:p>
            <a:r>
              <a:rPr lang="ru-RU" sz="2400" dirty="0" smtClean="0"/>
              <a:t>Плотность:</a:t>
            </a:r>
            <a:r>
              <a:rPr lang="ru-RU" sz="2400" dirty="0"/>
              <a:t>	1,14 г/см³</a:t>
            </a:r>
          </a:p>
          <a:p>
            <a:r>
              <a:rPr lang="ru-RU" sz="2400" dirty="0" smtClean="0"/>
              <a:t>Другие:</a:t>
            </a:r>
            <a:r>
              <a:rPr lang="ru-RU" sz="2400" dirty="0"/>
              <a:t>	стабилен в кислой и щелочной среде; свето- и термоустойчив; пыль </a:t>
            </a:r>
            <a:r>
              <a:rPr lang="ru-RU" sz="2400" dirty="0" smtClean="0"/>
              <a:t>взрывоопасна</a:t>
            </a:r>
            <a:endParaRPr lang="ru-RU" sz="24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1229710" y="4125338"/>
            <a:ext cx="998482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/>
              <a:t>Добавка исключена из ГОСТ 33310 — 2015 (Загустители пищевых продуктов).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1229710" y="5144842"/>
            <a:ext cx="998482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/>
              <a:t>Добавка разрешена в США, Канаде. Не имеет разрешения в странах Евросоюза.</a:t>
            </a: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16500" y="612845"/>
            <a:ext cx="2424162" cy="3344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9585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66648" y="651329"/>
            <a:ext cx="9879724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/>
              <a:t>Пищевая добавка способствует развитию воспалительных процессов в кишечнике и желудке, вплоть до язвенной болезни. </a:t>
            </a:r>
            <a:r>
              <a:rPr lang="ru-RU" sz="2400" dirty="0" err="1"/>
              <a:t>Этилцеллюлоза</a:t>
            </a:r>
            <a:r>
              <a:rPr lang="ru-RU" sz="2400" dirty="0"/>
              <a:t> не является аллергеном, но может вызвать дерматологические заболевания кожи.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1166648" y="2313830"/>
            <a:ext cx="987972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/>
              <a:t>Независимые эксперты экологической группы «Кедр» относят </a:t>
            </a:r>
            <a:r>
              <a:rPr lang="ru-RU" sz="2400" dirty="0" err="1"/>
              <a:t>этилцеллюлозу</a:t>
            </a:r>
            <a:r>
              <a:rPr lang="ru-RU" sz="2400" dirty="0"/>
              <a:t> к канцерогенным продуктам, но объективные результаты исследований не опубликованы.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1166648" y="3607000"/>
            <a:ext cx="987972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/>
              <a:t>В составе наружных оболочек лекарственных средств продукт безвреден, так как количество его не превышает установленных санитарными правилами норм.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1166648" y="4900170"/>
            <a:ext cx="987972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/>
              <a:t>Добавка Е 462 не участвует в метаболических процессах, выводится естественным путем.</a:t>
            </a:r>
          </a:p>
        </p:txBody>
      </p:sp>
    </p:spTree>
    <p:extLst>
      <p:ext uri="{BB962C8B-B14F-4D97-AF65-F5344CB8AC3E}">
        <p14:creationId xmlns:p14="http://schemas.microsoft.com/office/powerpoint/2010/main" val="676008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err="1" smtClean="0"/>
              <a:t>Гидроксипропилцеллюлоза</a:t>
            </a:r>
            <a:r>
              <a:rPr lang="ru-RU" dirty="0" smtClean="0"/>
              <a:t> (Е463)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1066800" y="1906976"/>
            <a:ext cx="5891048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/>
              <a:t>Другие названия</a:t>
            </a:r>
            <a:r>
              <a:rPr lang="ru-RU" sz="2000" dirty="0" smtClean="0"/>
              <a:t>:</a:t>
            </a:r>
            <a:endParaRPr lang="ru-RU" sz="20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000" dirty="0" err="1"/>
              <a:t>гидроксипропиловый</a:t>
            </a:r>
            <a:r>
              <a:rPr lang="ru-RU" sz="2000" dirty="0"/>
              <a:t> эфир целлюлозы;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000" dirty="0"/>
              <a:t>целлюлозы 2-гидроксипропиловый эфир;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000" dirty="0"/>
              <a:t>НРС, международная </a:t>
            </a:r>
            <a:r>
              <a:rPr lang="ru-RU" sz="2000" dirty="0" err="1"/>
              <a:t>аабревиатура</a:t>
            </a:r>
            <a:r>
              <a:rPr lang="ru-RU" sz="2000" dirty="0"/>
              <a:t>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000" dirty="0" err="1"/>
              <a:t>Клуцел</a:t>
            </a:r>
            <a:r>
              <a:rPr lang="ru-RU" sz="2000" dirty="0"/>
              <a:t> (</a:t>
            </a:r>
            <a:r>
              <a:rPr lang="en-US" sz="2000" dirty="0" err="1"/>
              <a:t>Klucel</a:t>
            </a:r>
            <a:r>
              <a:rPr lang="en-US" sz="2000" dirty="0"/>
              <a:t>), </a:t>
            </a:r>
            <a:r>
              <a:rPr lang="ru-RU" sz="2000" dirty="0"/>
              <a:t>торговое название;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 err="1"/>
              <a:t>Hydroxypropylcellulose</a:t>
            </a:r>
            <a:r>
              <a:rPr lang="en-US" sz="2000" dirty="0"/>
              <a:t>, </a:t>
            </a:r>
            <a:r>
              <a:rPr lang="ru-RU" sz="2000" dirty="0"/>
              <a:t>немецкое;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 err="1"/>
              <a:t>hydroxypropyl</a:t>
            </a:r>
            <a:r>
              <a:rPr lang="en-US" sz="2000" dirty="0"/>
              <a:t>-cellulose, </a:t>
            </a:r>
            <a:r>
              <a:rPr lang="ru-RU" sz="2000" dirty="0"/>
              <a:t>французское.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70202" y="1906976"/>
            <a:ext cx="4080970" cy="2171076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1066800" y="4212472"/>
            <a:ext cx="1005840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/>
              <a:t>Добавка Е 463 — продукт химического синтеза обработанной едким натром целлюлозы с окисью пропилена. Реакция происходит в присутствии органического растворителя (например, трет-бутилового спирта) при температуре от 70 до 100º C.</a:t>
            </a:r>
          </a:p>
        </p:txBody>
      </p:sp>
    </p:spTree>
    <p:extLst>
      <p:ext uri="{BB962C8B-B14F-4D97-AF65-F5344CB8AC3E}">
        <p14:creationId xmlns:p14="http://schemas.microsoft.com/office/powerpoint/2010/main" val="31826278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40525" y="651156"/>
            <a:ext cx="10152993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/>
              <a:t>Цвет:</a:t>
            </a:r>
            <a:r>
              <a:rPr lang="ru-RU" sz="2400" dirty="0"/>
              <a:t>	белый, возможен с желтоватым или сероватым </a:t>
            </a:r>
            <a:r>
              <a:rPr lang="ru-RU" sz="2400" dirty="0" smtClean="0"/>
              <a:t>оттенком;</a:t>
            </a:r>
            <a:endParaRPr lang="ru-RU" sz="2400" dirty="0"/>
          </a:p>
          <a:p>
            <a:r>
              <a:rPr lang="ru-RU" sz="2400" dirty="0" smtClean="0"/>
              <a:t>Состав:</a:t>
            </a:r>
            <a:r>
              <a:rPr lang="ru-RU" sz="2400" dirty="0"/>
              <a:t>	</a:t>
            </a:r>
            <a:r>
              <a:rPr lang="ru-RU" sz="2400" dirty="0" err="1"/>
              <a:t>гидроксипропиловый</a:t>
            </a:r>
            <a:r>
              <a:rPr lang="ru-RU" sz="2400" dirty="0"/>
              <a:t> эфир целлюлозы, примеси: целлюлоза незамещённая, полимеры пропилена; </a:t>
            </a:r>
            <a:endParaRPr lang="ru-RU" sz="2400" dirty="0" smtClean="0"/>
          </a:p>
          <a:p>
            <a:r>
              <a:rPr lang="ru-RU" sz="2400" dirty="0" smtClean="0"/>
              <a:t>Внешний вид:</a:t>
            </a:r>
            <a:r>
              <a:rPr lang="ru-RU" sz="2400" dirty="0"/>
              <a:t>	волокнистый порошок или мелкие </a:t>
            </a:r>
            <a:r>
              <a:rPr lang="ru-RU" sz="2400" dirty="0" smtClean="0"/>
              <a:t>гранулы;</a:t>
            </a:r>
            <a:endParaRPr lang="ru-RU" sz="2400" dirty="0"/>
          </a:p>
          <a:p>
            <a:r>
              <a:rPr lang="ru-RU" sz="2400" dirty="0" smtClean="0"/>
              <a:t>Запах:</a:t>
            </a:r>
            <a:r>
              <a:rPr lang="ru-RU" sz="2400" dirty="0"/>
              <a:t>	</a:t>
            </a:r>
            <a:r>
              <a:rPr lang="ru-RU" sz="2400" dirty="0" smtClean="0"/>
              <a:t>отсутствует;</a:t>
            </a:r>
            <a:endParaRPr lang="ru-RU" sz="2400" dirty="0"/>
          </a:p>
          <a:p>
            <a:r>
              <a:rPr lang="ru-RU" sz="2400" dirty="0" smtClean="0"/>
              <a:t>Растворимость:</a:t>
            </a:r>
            <a:r>
              <a:rPr lang="ru-RU" sz="2400" dirty="0"/>
              <a:t>	хорошо в полярных органических растворителях (ацетон, этиловый спирт); в холодной воде растворим только эфир с высокой степенью молярного замещения; не растворяется в глицерине, горячей </a:t>
            </a:r>
            <a:r>
              <a:rPr lang="ru-RU" sz="2400" dirty="0" smtClean="0"/>
              <a:t>воде;</a:t>
            </a:r>
            <a:endParaRPr lang="ru-RU" sz="2400" dirty="0"/>
          </a:p>
          <a:p>
            <a:r>
              <a:rPr lang="ru-RU" sz="2400" dirty="0"/>
              <a:t>Содержание </a:t>
            </a:r>
            <a:r>
              <a:rPr lang="ru-RU" sz="2400" dirty="0" err="1"/>
              <a:t>гидроксипропильных</a:t>
            </a:r>
            <a:r>
              <a:rPr lang="ru-RU" sz="2400" dirty="0"/>
              <a:t> </a:t>
            </a:r>
            <a:r>
              <a:rPr lang="ru-RU" sz="2400" dirty="0" smtClean="0"/>
              <a:t>групп:</a:t>
            </a:r>
            <a:r>
              <a:rPr lang="ru-RU" sz="2400" dirty="0"/>
              <a:t>	80,5</a:t>
            </a:r>
            <a:r>
              <a:rPr lang="ru-RU" sz="2400" dirty="0" smtClean="0"/>
              <a:t>%;</a:t>
            </a:r>
            <a:endParaRPr lang="ru-RU" sz="2400" dirty="0"/>
          </a:p>
          <a:p>
            <a:r>
              <a:rPr lang="ru-RU" sz="2400" dirty="0" smtClean="0"/>
              <a:t>Вкус:</a:t>
            </a:r>
            <a:r>
              <a:rPr lang="ru-RU" sz="2400" dirty="0"/>
              <a:t>	</a:t>
            </a:r>
            <a:r>
              <a:rPr lang="ru-RU" sz="2400" dirty="0" smtClean="0"/>
              <a:t>отсутствует;</a:t>
            </a:r>
            <a:endParaRPr lang="ru-RU" sz="2400" dirty="0"/>
          </a:p>
          <a:p>
            <a:r>
              <a:rPr lang="ru-RU" sz="2400" dirty="0" smtClean="0"/>
              <a:t>Плотность:</a:t>
            </a:r>
            <a:r>
              <a:rPr lang="ru-RU" sz="2400" dirty="0"/>
              <a:t>	1,3 </a:t>
            </a:r>
            <a:r>
              <a:rPr lang="ru-RU" sz="2400" dirty="0" smtClean="0"/>
              <a:t>г/см³;</a:t>
            </a:r>
            <a:endParaRPr lang="ru-RU" sz="2400" dirty="0"/>
          </a:p>
          <a:p>
            <a:r>
              <a:rPr lang="ru-RU" sz="2400" dirty="0" smtClean="0"/>
              <a:t>Другие:</a:t>
            </a:r>
            <a:r>
              <a:rPr lang="ru-RU" sz="2400" dirty="0"/>
              <a:t>	устойчив в кислой и щелочной среде; гигроскопичен; термостабилен; </a:t>
            </a:r>
            <a:r>
              <a:rPr lang="ru-RU" sz="2400" dirty="0" smtClean="0"/>
              <a:t>взрывоопасен;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87898255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25214" y="582519"/>
            <a:ext cx="1066800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/>
              <a:t>Производители продуктов питания добавку Е 463 применяют </a:t>
            </a:r>
            <a:r>
              <a:rPr lang="ru-RU" sz="2400" dirty="0" smtClean="0"/>
              <a:t>редко.</a:t>
            </a:r>
          </a:p>
          <a:p>
            <a:pPr algn="just"/>
            <a:r>
              <a:rPr lang="ru-RU" sz="2400" dirty="0" smtClean="0"/>
              <a:t> </a:t>
            </a:r>
            <a:endParaRPr lang="ru-RU" sz="2400" dirty="0"/>
          </a:p>
          <a:p>
            <a:pPr algn="just"/>
            <a:r>
              <a:rPr lang="ru-RU" sz="2400" dirty="0"/>
              <a:t>Основная сфера использования — изготовление мороженого</a:t>
            </a:r>
            <a:r>
              <a:rPr lang="ru-RU" sz="2400" dirty="0" smtClean="0"/>
              <a:t>. Он: увеличивает </a:t>
            </a:r>
            <a:r>
              <a:rPr lang="ru-RU" sz="2400" dirty="0"/>
              <a:t>сухую массу;</a:t>
            </a:r>
          </a:p>
          <a:p>
            <a:pPr algn="just"/>
            <a:r>
              <a:rPr lang="ru-RU" sz="2400" dirty="0"/>
              <a:t>повышает вязкость;</a:t>
            </a:r>
          </a:p>
          <a:p>
            <a:pPr algn="just"/>
            <a:r>
              <a:rPr lang="ru-RU" sz="2400" dirty="0"/>
              <a:t>связывает воду, предупреждая образование и разрастание ледяных кристаллов, замедляя таяние;</a:t>
            </a:r>
          </a:p>
          <a:p>
            <a:pPr algn="just"/>
            <a:r>
              <a:rPr lang="ru-RU" sz="2400" dirty="0"/>
              <a:t>обеспечивает стойкость водно-жировой эмульсии: при таянии мороженое сохраняет пышную сливочную текстуру.</a:t>
            </a:r>
          </a:p>
          <a:p>
            <a:pPr algn="just"/>
            <a:endParaRPr lang="ru-RU" sz="2400" dirty="0" smtClean="0"/>
          </a:p>
          <a:p>
            <a:pPr algn="just"/>
            <a:r>
              <a:rPr lang="ru-RU" sz="2400" dirty="0" smtClean="0"/>
              <a:t>Добавка </a:t>
            </a:r>
            <a:r>
              <a:rPr lang="ru-RU" sz="2400" dirty="0"/>
              <a:t>E 463— один из компонентов глазури на основе растительных жиров (кокосовом, пальмовом и аналогичных). </a:t>
            </a:r>
            <a:r>
              <a:rPr lang="ru-RU" sz="2400" dirty="0" err="1"/>
              <a:t>Гидроксипропилцеллюлоза</a:t>
            </a:r>
            <a:r>
              <a:rPr lang="ru-RU" sz="2400" dirty="0"/>
              <a:t> способствует созданию однородной вязкой текучей массы, облегчает нанесение на поверхность мороженого, эклеров и подобных изделий</a:t>
            </a:r>
            <a:r>
              <a:rPr lang="ru-RU" sz="2400" dirty="0" smtClean="0"/>
              <a:t>.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221021582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03585" y="750838"/>
            <a:ext cx="10121463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/>
              <a:t>В хлебопекарной отрасли </a:t>
            </a:r>
            <a:r>
              <a:rPr lang="ru-RU" sz="2400" dirty="0" err="1"/>
              <a:t>гидроксипропиловый</a:t>
            </a:r>
            <a:r>
              <a:rPr lang="ru-RU" sz="2400" dirty="0"/>
              <a:t> эфир целлюлозы входит в состав смеси для улучшения качества муки. Он положительно влияет на структуру мякиша, увеличивает выход готового изделия, продлевает срок хранения.</a:t>
            </a:r>
          </a:p>
          <a:p>
            <a:pPr algn="just"/>
            <a:endParaRPr lang="ru-RU" sz="2400" dirty="0"/>
          </a:p>
          <a:p>
            <a:pPr algn="just"/>
            <a:r>
              <a:rPr lang="ru-RU" sz="2400" dirty="0"/>
              <a:t>Добавку Е 463 используют в косметической отрасли</a:t>
            </a:r>
            <a:r>
              <a:rPr lang="ru-RU" sz="2400" dirty="0" smtClean="0"/>
              <a:t>.</a:t>
            </a:r>
          </a:p>
          <a:p>
            <a:pPr algn="just"/>
            <a:endParaRPr lang="ru-RU" sz="2400" dirty="0"/>
          </a:p>
          <a:p>
            <a:pPr algn="just"/>
            <a:r>
              <a:rPr lang="ru-RU" sz="2400" dirty="0"/>
              <a:t>Основная область применения добавки E 463 — производство лекарственных </a:t>
            </a:r>
            <a:r>
              <a:rPr lang="ru-RU" sz="2400" dirty="0" smtClean="0"/>
              <a:t>средств. При </a:t>
            </a:r>
            <a:r>
              <a:rPr lang="ru-RU" sz="2400" dirty="0"/>
              <a:t>помощи добавки создают уникальные защитные оболочки для таблеток и витаминов. </a:t>
            </a:r>
            <a:endParaRPr lang="ru-RU" sz="2400" dirty="0" smtClean="0"/>
          </a:p>
          <a:p>
            <a:pPr algn="just"/>
            <a:endParaRPr lang="ru-RU" sz="2400" dirty="0"/>
          </a:p>
          <a:p>
            <a:pPr algn="just"/>
            <a:r>
              <a:rPr lang="ru-RU" sz="2400" dirty="0" err="1" smtClean="0"/>
              <a:t>Гидроксипропилцеллюлоза</a:t>
            </a:r>
            <a:r>
              <a:rPr lang="ru-RU" sz="2400" dirty="0" smtClean="0"/>
              <a:t> </a:t>
            </a:r>
            <a:r>
              <a:rPr lang="ru-RU" sz="2400" dirty="0"/>
              <a:t>разрешена к применению во всех странах. Включена в Фармакопею Японии и Национальный формуляр США.</a:t>
            </a:r>
          </a:p>
        </p:txBody>
      </p:sp>
    </p:spTree>
    <p:extLst>
      <p:ext uri="{BB962C8B-B14F-4D97-AF65-F5344CB8AC3E}">
        <p14:creationId xmlns:p14="http://schemas.microsoft.com/office/powerpoint/2010/main" val="86311543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авон">
  <a:themeElements>
    <a:clrScheme name="Савон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Савон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Савон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C20BADFE-D095-436F-9677-9264042809F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Савон</Template>
  <TotalTime>5831</TotalTime>
  <Words>1281</Words>
  <Application>Microsoft Office PowerPoint</Application>
  <PresentationFormat>Широкоэкранный</PresentationFormat>
  <Paragraphs>102</Paragraphs>
  <Slides>17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21" baseType="lpstr">
      <vt:lpstr>Arial</vt:lpstr>
      <vt:lpstr>Century Gothic</vt:lpstr>
      <vt:lpstr>Garamond</vt:lpstr>
      <vt:lpstr>Савон</vt:lpstr>
      <vt:lpstr>целлюлоза</vt:lpstr>
      <vt:lpstr>Этилцеллюлоза (Е462)</vt:lpstr>
      <vt:lpstr>Презентация PowerPoint</vt:lpstr>
      <vt:lpstr>Презентация PowerPoint</vt:lpstr>
      <vt:lpstr>Презентация PowerPoint</vt:lpstr>
      <vt:lpstr>Гидроксипропилцеллюлоза (Е463)</vt:lpstr>
      <vt:lpstr>Презентация PowerPoint</vt:lpstr>
      <vt:lpstr>Презентация PowerPoint</vt:lpstr>
      <vt:lpstr>Презентация PowerPoint</vt:lpstr>
      <vt:lpstr>Презентация PowerPoint</vt:lpstr>
      <vt:lpstr>Метилэтилцеллюлоза (Е 465)</vt:lpstr>
      <vt:lpstr>Презентация PowerPoint</vt:lpstr>
      <vt:lpstr>Презентация PowerPoint</vt:lpstr>
      <vt:lpstr>Презентация PowerPoint</vt:lpstr>
      <vt:lpstr>Этилгидроксиэтилцеллюлоза (Е 467)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целлюлоза</dc:title>
  <dc:creator>usa</dc:creator>
  <cp:lastModifiedBy>usa</cp:lastModifiedBy>
  <cp:revision>11</cp:revision>
  <dcterms:created xsi:type="dcterms:W3CDTF">2021-03-30T17:07:10Z</dcterms:created>
  <dcterms:modified xsi:type="dcterms:W3CDTF">2021-04-03T18:18:30Z</dcterms:modified>
</cp:coreProperties>
</file>