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48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4F5E2-3EDF-4B1C-AE20-2E15CEE3C10C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89577-C711-4522-85D9-896DAE8C1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310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D" dirty="0"/>
              <a:t>https://calorizator.ru/addon/e4xx/e406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9577-C711-4522-85D9-896DAE8C1B4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3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LU" dirty="0"/>
              <a:t>https://calorizator.ru/addon/e4xx/e407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9577-C711-4522-85D9-896DAE8C1B4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22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9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920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2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39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7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53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6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51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97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9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75B17D-E885-43D4-BD81-4FA9D341D669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D734F-EC6A-4FE1-B3F1-3E1C7E11E9D5}" type="slidenum">
              <a:rPr lang="ru-RU" smtClean="0"/>
              <a:t>‹#›</a:t>
            </a:fld>
            <a:endParaRPr lang="ru-RU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2447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1807" y="3429000"/>
            <a:ext cx="5987069" cy="2268558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Производные растительных протеинов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Подготовила: </a:t>
            </a:r>
            <a:r>
              <a:rPr lang="ru-RU" dirty="0" err="1"/>
              <a:t>Кельбуц</a:t>
            </a:r>
            <a:r>
              <a:rPr lang="ru-RU" dirty="0"/>
              <a:t> Арина</a:t>
            </a:r>
          </a:p>
        </p:txBody>
      </p:sp>
    </p:spTree>
    <p:extLst>
      <p:ext uri="{BB962C8B-B14F-4D97-AF65-F5344CB8AC3E}">
        <p14:creationId xmlns:p14="http://schemas.microsoft.com/office/powerpoint/2010/main" val="3927977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E61B2-E746-4680-8C95-EA50E55AE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651776"/>
          </a:xfrm>
        </p:spPr>
        <p:txBody>
          <a:bodyPr/>
          <a:lstStyle/>
          <a:p>
            <a:pPr algn="l"/>
            <a:r>
              <a:rPr lang="ru-RU" dirty="0" err="1"/>
              <a:t>Арабиногалактан</a:t>
            </a:r>
            <a:r>
              <a:rPr lang="ru-RU" dirty="0"/>
              <a:t> (Е 409)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9EBDA0-833B-4259-AD35-924BBE52F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324" y="1814829"/>
            <a:ext cx="8211950" cy="4235114"/>
          </a:xfrm>
        </p:spPr>
        <p:txBody>
          <a:bodyPr>
            <a:normAutofit/>
          </a:bodyPr>
          <a:lstStyle/>
          <a:p>
            <a:r>
              <a:rPr lang="ru-RU" sz="2400" dirty="0"/>
              <a:t>Вытяжка из древесины лиственницы сохраняет целебные свойства при высоких и низких температурах, в щелочной и кислой среде. Концентрированный раствор имеет пониженную вязкость и может стабилизировать любые эмульсии. Это послужило толчком к созданию полезной пищевой добавки Е 409.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038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33BA69-BDCC-4A70-A7DE-C5C0FFC5355F}"/>
              </a:ext>
            </a:extLst>
          </p:cNvPr>
          <p:cNvSpPr/>
          <p:nvPr/>
        </p:nvSpPr>
        <p:spPr>
          <a:xfrm>
            <a:off x="1106906" y="149068"/>
            <a:ext cx="528036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Пищевая добавка E 409 применяется как загуститель. В ряде технологических процессов играет роль стабилизатора консистенции и </a:t>
            </a:r>
            <a:r>
              <a:rPr lang="ru-RU" sz="2000" dirty="0" err="1"/>
              <a:t>гелеобразователя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r>
              <a:rPr lang="ru-RU" sz="2000" dirty="0"/>
              <a:t>Продуцентом является </a:t>
            </a:r>
            <a:r>
              <a:rPr lang="ru-RU" sz="2000" dirty="0" err="1"/>
              <a:t>кора</a:t>
            </a:r>
            <a:r>
              <a:rPr lang="ru-RU" sz="2000" dirty="0"/>
              <a:t> лиственницы. Обычно используют три вида: сибирская, западная и даурская. Их ядровая древесина может содержать от 15 до 35% </a:t>
            </a:r>
            <a:r>
              <a:rPr lang="ru-RU" sz="2000" dirty="0" err="1"/>
              <a:t>арабиногалактана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r>
              <a:rPr lang="ru-RU" sz="2000" dirty="0"/>
              <a:t>Получают продукт экстракцией измельченного сырья водой при температуре от 23 до 100ºC с последующим упариванием. Затем вещество осаждают спиртом или ацетоном, осветляют различными сорбентами (например, активированным углем), отфильтровывают и подвергают распылительной сушке.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09EBE6-3DC2-411C-9256-C0C54E50D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272" y="1633034"/>
            <a:ext cx="4919898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03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41B0CA-81A4-476F-B323-1CBBF195CEF9}"/>
              </a:ext>
            </a:extLst>
          </p:cNvPr>
          <p:cNvSpPr/>
          <p:nvPr/>
        </p:nvSpPr>
        <p:spPr>
          <a:xfrm>
            <a:off x="1138989" y="433137"/>
            <a:ext cx="991402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Физико-химические свойства добавки E 409: гигроскопичность, способность растворяться в холодной и горячей воде, связывать жиры, образовывать эмульсии с пониженной вязкостью — позволяют использовать ее в технологии производства следующих продуктов:</a:t>
            </a:r>
          </a:p>
          <a:p>
            <a:endParaRPr lang="ru-RU" sz="2000" dirty="0"/>
          </a:p>
          <a:p>
            <a:r>
              <a:rPr lang="ru-RU" sz="2000" dirty="0"/>
              <a:t>хлеб, печенье, бисквиты и другие мучные изделия</a:t>
            </a:r>
          </a:p>
          <a:p>
            <a:endParaRPr lang="ru-RU" sz="2000" dirty="0"/>
          </a:p>
          <a:p>
            <a:r>
              <a:rPr lang="ru-RU" sz="2000" dirty="0"/>
              <a:t>зерновые хлопья для предотвращения заражения патогенными микроорганизмами, увеличения срока хранения;</a:t>
            </a:r>
          </a:p>
          <a:p>
            <a:endParaRPr lang="ru-RU" sz="2000" dirty="0"/>
          </a:p>
          <a:p>
            <a:r>
              <a:rPr lang="ru-RU" sz="2000" dirty="0"/>
              <a:t>соки, безалкогольные напитки для обеспечения однородной консистенции, обогащения биологически ценными пищевыми волокнами;</a:t>
            </a:r>
          </a:p>
          <a:p>
            <a:endParaRPr lang="ru-RU" sz="2000" dirty="0"/>
          </a:p>
          <a:p>
            <a:r>
              <a:rPr lang="ru-RU" sz="2000" dirty="0"/>
              <a:t>сливочное масло, маргарин для улучшения текстуры, повышения вязкости </a:t>
            </a:r>
          </a:p>
          <a:p>
            <a:endParaRPr lang="ru-RU" sz="2000" dirty="0"/>
          </a:p>
          <a:p>
            <a:r>
              <a:rPr lang="ru-RU" sz="2000" dirty="0"/>
              <a:t>кисломолочные продукты, обогащенные лакто- и бифидобактериями. </a:t>
            </a:r>
          </a:p>
          <a:p>
            <a:endParaRPr lang="ru-RU" sz="2000" dirty="0"/>
          </a:p>
          <a:p>
            <a:r>
              <a:rPr lang="ru-RU" sz="2000" dirty="0"/>
              <a:t>В составе БАДов способствует укреплению иммунитета. Входит в перечень рекомендованных для спортивного питания.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74158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8DAB69-8418-48B5-AA90-D9F8D5669F7C}"/>
              </a:ext>
            </a:extLst>
          </p:cNvPr>
          <p:cNvSpPr/>
          <p:nvPr/>
        </p:nvSpPr>
        <p:spPr>
          <a:xfrm>
            <a:off x="1250113" y="80211"/>
            <a:ext cx="553569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Пищевая добавка E 409 является одним из самых востребованных ингредиентов в косметологии.</a:t>
            </a:r>
          </a:p>
          <a:p>
            <a:r>
              <a:rPr lang="ru-RU" sz="2400" dirty="0" err="1"/>
              <a:t>Арабиногалактан</a:t>
            </a:r>
            <a:r>
              <a:rPr lang="ru-RU" sz="2400" dirty="0"/>
              <a:t> как </a:t>
            </a:r>
            <a:r>
              <a:rPr lang="ru-RU" sz="2400" dirty="0" err="1"/>
              <a:t>влагоудерживающий</a:t>
            </a:r>
            <a:r>
              <a:rPr lang="ru-RU" sz="2400" dirty="0"/>
              <a:t> агент и эффективный эмульгатор входит в состав кремов, лосьонов, шампуней, гелей, солнцезащитных средств. Добавка глубоко проникает в кожу, улучшает ее питание на клеточном уровне, увлажняет, предупреждает шелушение и растрескивание.</a:t>
            </a:r>
          </a:p>
          <a:p>
            <a:endParaRPr lang="ru-RU" sz="2400" dirty="0"/>
          </a:p>
          <a:p>
            <a:r>
              <a:rPr lang="ru-RU" sz="2400" dirty="0"/>
              <a:t>Часто используют совместно с фруктовыми кислотами для усиления их действия и предотвращения раздражения и покраснения кожи.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C5C4DE-D4A6-4F27-964E-D8BBD393C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31" y="2691029"/>
            <a:ext cx="5053264" cy="3445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DD1BC02-821D-4094-A3F6-0F814B4E821F}"/>
              </a:ext>
            </a:extLst>
          </p:cNvPr>
          <p:cNvSpPr/>
          <p:nvPr/>
        </p:nvSpPr>
        <p:spPr>
          <a:xfrm>
            <a:off x="6729663" y="272715"/>
            <a:ext cx="46602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Несмотря на очевидную пользу </a:t>
            </a:r>
            <a:r>
              <a:rPr lang="ru-RU" sz="2400" dirty="0" err="1"/>
              <a:t>арабиногалактана</a:t>
            </a:r>
            <a:r>
              <a:rPr lang="ru-RU" sz="2400" dirty="0"/>
              <a:t>, его применение как биологически активной добавки не должно превышать 10–20 г в сутки</a:t>
            </a:r>
          </a:p>
        </p:txBody>
      </p:sp>
    </p:spTree>
    <p:extLst>
      <p:ext uri="{BB962C8B-B14F-4D97-AF65-F5344CB8AC3E}">
        <p14:creationId xmlns:p14="http://schemas.microsoft.com/office/powerpoint/2010/main" val="853984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998" y="143806"/>
            <a:ext cx="7958331" cy="1077229"/>
          </a:xfrm>
        </p:spPr>
        <p:txBody>
          <a:bodyPr/>
          <a:lstStyle/>
          <a:p>
            <a:pPr algn="l"/>
            <a:r>
              <a:rPr lang="ru-RU" b="1" dirty="0" err="1"/>
              <a:t>Агар</a:t>
            </a:r>
            <a:r>
              <a:rPr lang="ru-RU" b="1" dirty="0"/>
              <a:t> (</a:t>
            </a:r>
            <a:r>
              <a:rPr lang="ro-MD" b="1" dirty="0"/>
              <a:t>Agar, E406)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3221" y="1023173"/>
            <a:ext cx="9005108" cy="2333741"/>
          </a:xfrm>
        </p:spPr>
        <p:txBody>
          <a:bodyPr>
            <a:normAutofit/>
          </a:bodyPr>
          <a:lstStyle/>
          <a:p>
            <a:r>
              <a:rPr lang="ru-RU" sz="2400" dirty="0" err="1"/>
              <a:t>Агаром</a:t>
            </a:r>
            <a:r>
              <a:rPr lang="ru-RU" sz="2400" dirty="0"/>
              <a:t> называют органический продукт, растительный заменитель желатина. </a:t>
            </a:r>
            <a:r>
              <a:rPr lang="ru-RU" sz="2400" dirty="0" err="1"/>
              <a:t>Агар</a:t>
            </a:r>
            <a:r>
              <a:rPr lang="ru-RU" sz="2400" dirty="0"/>
              <a:t> зарегистрирован как пищевая добавка, входит в группу стабилизаторов, имеет индекс Е406 согласно международной классификации.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39" y="3093144"/>
            <a:ext cx="6145895" cy="36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13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0246" y="175847"/>
            <a:ext cx="10128739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Общая характеристика Е406</a:t>
            </a:r>
          </a:p>
          <a:p>
            <a:endParaRPr lang="ru-RU" sz="2400" dirty="0"/>
          </a:p>
          <a:p>
            <a:r>
              <a:rPr lang="ru-RU" sz="2800" dirty="0" err="1"/>
              <a:t>Агар</a:t>
            </a:r>
            <a:r>
              <a:rPr lang="ru-RU" sz="2800" dirty="0"/>
              <a:t> известен в виде пластин или порошка желтовато-белого цвета, без вкуса и запаха, не растворяется в холодной воде. Для растворения вещества необходимо подогреть жидкость до 95-100 °С, при этом </a:t>
            </a:r>
            <a:r>
              <a:rPr lang="ru-RU" sz="2800" dirty="0" err="1"/>
              <a:t>агар</a:t>
            </a:r>
            <a:r>
              <a:rPr lang="ru-RU" sz="2800" dirty="0"/>
              <a:t> полностью растворится и по мере остывания превратится в прозрачную гелеобразную субстанцию. Если застывшую массу подогреть, она превратится в жидкость, и опять застынет при охлаждении (</a:t>
            </a:r>
            <a:r>
              <a:rPr lang="ru-RU" sz="2800" dirty="0" err="1"/>
              <a:t>calorizator</a:t>
            </a:r>
            <a:r>
              <a:rPr lang="ru-RU" sz="2800" dirty="0"/>
              <a:t>). В составе </a:t>
            </a:r>
            <a:r>
              <a:rPr lang="ru-RU" sz="2800" dirty="0" err="1"/>
              <a:t>агара</a:t>
            </a:r>
            <a:r>
              <a:rPr lang="ru-RU" sz="2800" dirty="0"/>
              <a:t> – вода, полисахариды и минеральные соли.</a:t>
            </a:r>
          </a:p>
          <a:p>
            <a:r>
              <a:rPr lang="ru-RU" sz="2800" dirty="0" err="1"/>
              <a:t>Агар</a:t>
            </a:r>
            <a:r>
              <a:rPr lang="ru-RU" sz="2800" dirty="0"/>
              <a:t> практически не усваивается организмом человека и выводится через выделительную систему, вместе с шлаками и токсинами. Создает надолго чувство сытости. Поэтому часто используется в диетическом питании.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27740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645" y="175847"/>
            <a:ext cx="4762500" cy="2743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93471" y="175847"/>
            <a:ext cx="47287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Польза и вред Е406</a:t>
            </a:r>
          </a:p>
          <a:p>
            <a:r>
              <a:rPr lang="ru-RU" sz="2000" dirty="0" err="1"/>
              <a:t>Агар</a:t>
            </a:r>
            <a:r>
              <a:rPr lang="ru-RU" sz="2000" dirty="0"/>
              <a:t> не оказывает негативного воздействия на организм человека, более того, имеет свойство ускорять рост волос и улучшать их структуру, а также способствует ускорению заживления повреждений кожного покрова, вплоть до коллоидных рубцов.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8022" y="2883879"/>
            <a:ext cx="102342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Применение Е406</a:t>
            </a:r>
          </a:p>
          <a:p>
            <a:r>
              <a:rPr lang="ru-RU" sz="2400" dirty="0"/>
              <a:t>Основным применением </a:t>
            </a:r>
            <a:r>
              <a:rPr lang="ru-RU" sz="2400" dirty="0" err="1"/>
              <a:t>агара</a:t>
            </a:r>
            <a:r>
              <a:rPr lang="ru-RU" sz="2400" dirty="0"/>
              <a:t> является пищевая отрасль промышленности, где его добавляют при производстве кондитерских изделий: зефира и пастилы, мармелада, джемов и конфитюров, жевательных конфет, мороженого, как загуститель Е406 используется в супах и соусах, майонезе и сгущённом молоке.</a:t>
            </a:r>
          </a:p>
          <a:p>
            <a:endParaRPr lang="ru-RU" sz="2400" dirty="0"/>
          </a:p>
          <a:p>
            <a:r>
              <a:rPr lang="ru-RU" sz="2400" dirty="0" err="1"/>
              <a:t>Агар</a:t>
            </a:r>
            <a:r>
              <a:rPr lang="ru-RU" sz="2400" dirty="0"/>
              <a:t> имеет низкую калорийность, поэтому добавку часто можно встретить в составе диабетических продуктов, а также овощных и фруктовых консервов, пива и некоторых видов напитков. 1 грамм </a:t>
            </a:r>
            <a:r>
              <a:rPr lang="ru-RU" sz="2400" dirty="0" err="1"/>
              <a:t>агара</a:t>
            </a:r>
            <a:r>
              <a:rPr lang="ru-RU" sz="2400" dirty="0"/>
              <a:t> заменяет 3-4 грамма желатина.</a:t>
            </a:r>
          </a:p>
        </p:txBody>
      </p:sp>
    </p:spTree>
    <p:extLst>
      <p:ext uri="{BB962C8B-B14F-4D97-AF65-F5344CB8AC3E}">
        <p14:creationId xmlns:p14="http://schemas.microsoft.com/office/powerpoint/2010/main" val="337183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821" y="130051"/>
            <a:ext cx="4585580" cy="29051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9569" y="130051"/>
            <a:ext cx="580292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Помимо пищевой промышленности Е406 применяется в качестве ингредиента для многих видов лекарств, особенно слабительных, в микробиологии и химии, в качестве натурального загустителя – в косметологии и фармацевтике.</a:t>
            </a:r>
          </a:p>
          <a:p>
            <a:r>
              <a:rPr lang="ru-RU" sz="2400" dirty="0" err="1"/>
              <a:t>Агар</a:t>
            </a:r>
            <a:r>
              <a:rPr lang="ru-RU" sz="2400" dirty="0"/>
              <a:t> как низкомолекулярное вещество способен глубоко проникать в кожу. Это свойство активно использует косметическая отрасль. Добавка входит в состав очищающих кремов, </a:t>
            </a:r>
            <a:r>
              <a:rPr lang="ru-RU" sz="2400" dirty="0" err="1"/>
              <a:t>скрабов</a:t>
            </a:r>
            <a:r>
              <a:rPr lang="ru-RU" sz="2400" dirty="0"/>
              <a:t>, </a:t>
            </a:r>
            <a:r>
              <a:rPr lang="ru-RU" sz="2400" dirty="0" err="1"/>
              <a:t>лифтинг</a:t>
            </a:r>
            <a:r>
              <a:rPr lang="ru-RU" sz="2400" dirty="0"/>
              <a:t>-масок и других средств по уходу.</a:t>
            </a:r>
          </a:p>
          <a:p>
            <a:r>
              <a:rPr lang="ru-RU" sz="2400" dirty="0"/>
              <a:t>Допустимая суточная норма потребления вещества не определена, </a:t>
            </a:r>
            <a:r>
              <a:rPr lang="ru-RU" sz="2400" dirty="0" err="1"/>
              <a:t>агар</a:t>
            </a:r>
            <a:r>
              <a:rPr lang="ru-RU" sz="2400" dirty="0"/>
              <a:t> считается безвредным веществом.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821" y="3443973"/>
            <a:ext cx="4585580" cy="30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15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5D0FE-219C-407C-83A8-E4BF169F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9" y="631593"/>
            <a:ext cx="7958331" cy="1077229"/>
          </a:xfrm>
        </p:spPr>
        <p:txBody>
          <a:bodyPr/>
          <a:lstStyle/>
          <a:p>
            <a:pPr algn="l"/>
            <a:r>
              <a:rPr lang="ru-RU" b="1" dirty="0" err="1"/>
              <a:t>Каррагинан</a:t>
            </a:r>
            <a:r>
              <a:rPr lang="ru-RU" dirty="0"/>
              <a:t> или </a:t>
            </a:r>
            <a:r>
              <a:rPr lang="ru-RU" b="1" dirty="0"/>
              <a:t>карраген (Е407)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F4B5B8-49D1-48D8-95D4-A83D31EB8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538" y="1475874"/>
            <a:ext cx="9222602" cy="1764631"/>
          </a:xfrm>
        </p:spPr>
        <p:txBody>
          <a:bodyPr/>
          <a:lstStyle/>
          <a:p>
            <a:r>
              <a:rPr lang="ru-RU" dirty="0" err="1"/>
              <a:t>Каррагенан</a:t>
            </a:r>
            <a:r>
              <a:rPr lang="ru-RU" dirty="0"/>
              <a:t> (пищевая добавка Е407) представляет собой полисахариды, получаемые из красных водорослей посредством щелочного выделения. В пищевой промышленности используется в качестве эмульгатора и загустителя.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B0D943-868B-4BD5-93C0-80C2E672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666" y="2557290"/>
            <a:ext cx="5701966" cy="411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9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19FEB3-211E-4531-83D5-9175DB3D858E}"/>
              </a:ext>
            </a:extLst>
          </p:cNvPr>
          <p:cNvSpPr/>
          <p:nvPr/>
        </p:nvSpPr>
        <p:spPr>
          <a:xfrm>
            <a:off x="1195137" y="192506"/>
            <a:ext cx="98017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Общая характеристика Е407</a:t>
            </a:r>
          </a:p>
          <a:p>
            <a:r>
              <a:rPr lang="ru-RU" sz="2400" dirty="0" err="1"/>
              <a:t>Каррагинаны</a:t>
            </a:r>
            <a:r>
              <a:rPr lang="ru-RU" sz="2400" dirty="0"/>
              <a:t> имеют несколько видов, в зависимости от типа водорослей и акватории их произрастания. Процесс производства </a:t>
            </a:r>
            <a:r>
              <a:rPr lang="ru-RU" sz="2400" dirty="0" err="1"/>
              <a:t>каррагинанов</a:t>
            </a:r>
            <a:r>
              <a:rPr lang="ru-RU" sz="2400" dirty="0"/>
              <a:t> достаточно сложен, применяется метод экстракции и затем многократная очистка и промывание продукта. Вещество представляет собой небольшие, разнообразной формы гранулы, обычно прозрачные или светло-коричневого цвета, без запаха и вкуса, хорошо растворимые в воде.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2398F2-E94C-457A-BFA2-31FD419B7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2" y="3429000"/>
            <a:ext cx="4835692" cy="323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45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ADAFC4-50C3-4117-967A-D64DB2EEE58B}"/>
              </a:ext>
            </a:extLst>
          </p:cNvPr>
          <p:cNvSpPr/>
          <p:nvPr/>
        </p:nvSpPr>
        <p:spPr>
          <a:xfrm>
            <a:off x="1039980" y="0"/>
            <a:ext cx="383406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Польза и вред Е407</a:t>
            </a:r>
          </a:p>
          <a:p>
            <a:r>
              <a:rPr lang="ru-RU" sz="2400" dirty="0"/>
              <a:t>По неподтверждённым данным, </a:t>
            </a:r>
            <a:r>
              <a:rPr lang="ru-RU" sz="2400" dirty="0" err="1"/>
              <a:t>каррагинаны</a:t>
            </a:r>
            <a:r>
              <a:rPr lang="ru-RU" sz="2400" dirty="0"/>
              <a:t> обладают противовирусными и </a:t>
            </a:r>
            <a:r>
              <a:rPr lang="ru-RU" sz="2400" dirty="0" err="1"/>
              <a:t>антиязвенными</a:t>
            </a:r>
            <a:r>
              <a:rPr lang="ru-RU" sz="2400" dirty="0"/>
              <a:t> свойствами, якобы препятствуют возникновению злокачественных опухолей. Но, избыточное количество </a:t>
            </a:r>
            <a:r>
              <a:rPr lang="ru-RU" sz="2400" dirty="0" err="1"/>
              <a:t>каррагинанов</a:t>
            </a:r>
            <a:r>
              <a:rPr lang="ru-RU" sz="2400" dirty="0"/>
              <a:t> в организме человека может спровоцировать воспалительные процессы в желудочно-кишечном тракте.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F289AA-786D-47A9-93DB-48B01491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167" y="202532"/>
            <a:ext cx="6248683" cy="26629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942A30-1AF5-40F1-86C9-D1D448DE8AC9}"/>
              </a:ext>
            </a:extLst>
          </p:cNvPr>
          <p:cNvSpPr/>
          <p:nvPr/>
        </p:nvSpPr>
        <p:spPr>
          <a:xfrm>
            <a:off x="4636167" y="3159524"/>
            <a:ext cx="675372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Применение </a:t>
            </a:r>
            <a:r>
              <a:rPr lang="ru-RU" sz="2000" b="1" dirty="0" err="1"/>
              <a:t>Каррагинанов</a:t>
            </a:r>
            <a:endParaRPr lang="ru-RU" sz="2000" b="1" dirty="0"/>
          </a:p>
          <a:p>
            <a:r>
              <a:rPr lang="ru-RU" sz="2000" dirty="0"/>
              <a:t>Основное применение пищевой добавки Е407 – гелеобразование и загустение продуктов питания – молочных и шоколадных смесей, сырных паст, взбитых сливок. Вещество выступает в качестве стабилизатора для производства мороженого, кондитерских муссов, а также изделий из сдобного теста. Надпись Е407 встречается на упаковках с консервированными овощами и мясными продуктами – для того, чтобы увеличить объём продуктов.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728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накомство с каррагинаном">
            <a:hlinkClick r:id="" action="ppaction://media"/>
            <a:extLst>
              <a:ext uri="{FF2B5EF4-FFF2-40B4-BE49-F238E27FC236}">
                <a16:creationId xmlns:a16="http://schemas.microsoft.com/office/drawing/2014/main" id="{AEB46DD2-2891-46F7-B997-3C5A276336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34891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Мэдисон</Template>
  <TotalTime>61</TotalTime>
  <Words>893</Words>
  <Application>Microsoft Office PowerPoint</Application>
  <PresentationFormat>Широкоэкранный</PresentationFormat>
  <Paragraphs>54</Paragraphs>
  <Slides>13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MS Shell Dlg 2</vt:lpstr>
      <vt:lpstr>Wingdings</vt:lpstr>
      <vt:lpstr>Wingdings 3</vt:lpstr>
      <vt:lpstr>Madison</vt:lpstr>
      <vt:lpstr>Производные растительных протеинов</vt:lpstr>
      <vt:lpstr>Агар (Agar, E406)</vt:lpstr>
      <vt:lpstr>Презентация PowerPoint</vt:lpstr>
      <vt:lpstr>Презентация PowerPoint</vt:lpstr>
      <vt:lpstr>Презентация PowerPoint</vt:lpstr>
      <vt:lpstr>Каррагинан или карраген (Е407)</vt:lpstr>
      <vt:lpstr>Презентация PowerPoint</vt:lpstr>
      <vt:lpstr>Презентация PowerPoint</vt:lpstr>
      <vt:lpstr>Презентация PowerPoint</vt:lpstr>
      <vt:lpstr>Арабиногалактан (Е 409)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Производные растительных потеинов</dc:title>
  <dc:creator>Лада</dc:creator>
  <cp:lastModifiedBy>Hi-tech</cp:lastModifiedBy>
  <cp:revision>12</cp:revision>
  <dcterms:created xsi:type="dcterms:W3CDTF">2021-04-03T11:23:32Z</dcterms:created>
  <dcterms:modified xsi:type="dcterms:W3CDTF">2021-04-04T14:37:03Z</dcterms:modified>
</cp:coreProperties>
</file>