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17.04.2021</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17.04.2021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17.04.2021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17.04.2021</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17.04.2021</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17.04.2021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17.04.2021</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2071678"/>
            <a:ext cx="8458200" cy="1470025"/>
          </a:xfrm>
        </p:spPr>
        <p:txBody>
          <a:bodyPr/>
          <a:lstStyle/>
          <a:p>
            <a:pPr algn="ctr"/>
            <a:r>
              <a:rPr lang="ru-RU" i="1" dirty="0" err="1" smtClean="0">
                <a:solidFill>
                  <a:srgbClr val="FFC000"/>
                </a:solidFill>
                <a:latin typeface="Times New Roman" pitchFamily="18" charset="0"/>
                <a:cs typeface="Times New Roman" pitchFamily="18" charset="0"/>
              </a:rPr>
              <a:t>Emulgatori</a:t>
            </a:r>
            <a:r>
              <a:rPr lang="ru-RU" i="1" dirty="0" smtClean="0">
                <a:solidFill>
                  <a:srgbClr val="FFC000"/>
                </a:solidFill>
                <a:latin typeface="Times New Roman" pitchFamily="18" charset="0"/>
                <a:cs typeface="Times New Roman" pitchFamily="18" charset="0"/>
              </a:rPr>
              <a:t> </a:t>
            </a:r>
            <a:r>
              <a:rPr lang="ru-RU" i="1" dirty="0" err="1" smtClean="0">
                <a:solidFill>
                  <a:srgbClr val="FFC000"/>
                </a:solidFill>
                <a:latin typeface="Times New Roman" pitchFamily="18" charset="0"/>
                <a:cs typeface="Times New Roman" pitchFamily="18" charset="0"/>
              </a:rPr>
              <a:t>lipofilici</a:t>
            </a:r>
            <a:r>
              <a:rPr lang="ru-RU" i="1" dirty="0" smtClean="0">
                <a:solidFill>
                  <a:srgbClr val="FFC000"/>
                </a:solidFill>
                <a:latin typeface="Times New Roman" pitchFamily="18" charset="0"/>
                <a:cs typeface="Times New Roman" pitchFamily="18" charset="0"/>
              </a:rPr>
              <a:t> </a:t>
            </a:r>
            <a:r>
              <a:rPr lang="ru-RU" i="1" dirty="0" err="1" smtClean="0">
                <a:solidFill>
                  <a:srgbClr val="FFC000"/>
                </a:solidFill>
                <a:latin typeface="Times New Roman" pitchFamily="18" charset="0"/>
                <a:cs typeface="Times New Roman" pitchFamily="18" charset="0"/>
              </a:rPr>
              <a:t>alimentari</a:t>
            </a:r>
            <a:endParaRPr lang="ru-RU" i="1" dirty="0">
              <a:solidFill>
                <a:srgbClr val="FFC00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500694" y="5105400"/>
            <a:ext cx="3643306" cy="1752600"/>
          </a:xfrm>
        </p:spPr>
        <p:txBody>
          <a:bodyPr/>
          <a:lstStyle/>
          <a:p>
            <a:r>
              <a:rPr lang="en-US" dirty="0" smtClean="0"/>
              <a:t>A </a:t>
            </a:r>
            <a:r>
              <a:rPr lang="en-US" dirty="0" err="1" smtClean="0"/>
              <a:t>realizat</a:t>
            </a:r>
            <a:endParaRPr lang="en-US" dirty="0" smtClean="0"/>
          </a:p>
          <a:p>
            <a:r>
              <a:rPr lang="en-US" dirty="0" smtClean="0"/>
              <a:t>   </a:t>
            </a:r>
            <a:r>
              <a:rPr lang="en-US" dirty="0" err="1" smtClean="0"/>
              <a:t>Ciobanu</a:t>
            </a:r>
            <a:r>
              <a:rPr lang="en-US" dirty="0" smtClean="0"/>
              <a:t> Daniela</a:t>
            </a:r>
            <a:endParaRPr lang="ru-RU" dirty="0"/>
          </a:p>
        </p:txBody>
      </p:sp>
      <p:sp>
        <p:nvSpPr>
          <p:cNvPr id="4" name="Прямоугольник 3"/>
          <p:cNvSpPr/>
          <p:nvPr/>
        </p:nvSpPr>
        <p:spPr>
          <a:xfrm>
            <a:off x="2214546" y="285728"/>
            <a:ext cx="4572000" cy="1277273"/>
          </a:xfrm>
          <a:prstGeom prst="rect">
            <a:avLst/>
          </a:prstGeom>
        </p:spPr>
        <p:txBody>
          <a:bodyPr>
            <a:spAutoFit/>
          </a:bodyPr>
          <a:lstStyle/>
          <a:p>
            <a:pPr lvl="0" algn="ctr" fontAlgn="base">
              <a:spcBef>
                <a:spcPct val="0"/>
              </a:spcBef>
              <a:spcAft>
                <a:spcPct val="0"/>
              </a:spcAft>
            </a:pPr>
            <a:r>
              <a:rPr lang="ro-RO" sz="1100" b="1" dirty="0" smtClean="0">
                <a:solidFill>
                  <a:schemeClr val="bg1">
                    <a:lumMod val="95000"/>
                  </a:schemeClr>
                </a:solidFill>
                <a:latin typeface="Times New Roman" pitchFamily="18" charset="0"/>
                <a:ea typeface="Times New Roman" pitchFamily="18" charset="0"/>
                <a:cs typeface="Times New Roman" pitchFamily="18" charset="0"/>
              </a:rPr>
              <a:t>MINISTERUL EDUCAȚIEI, CULTURII ȘI CERCETĂRII</a:t>
            </a:r>
            <a:endParaRPr lang="ru-RU" sz="1100" dirty="0" smtClean="0">
              <a:solidFill>
                <a:schemeClr val="bg1">
                  <a:lumMod val="95000"/>
                </a:schemeClr>
              </a:solidFill>
              <a:latin typeface="Times New Roman" pitchFamily="18" charset="0"/>
              <a:cs typeface="Times New Roman" pitchFamily="18" charset="0"/>
            </a:endParaRPr>
          </a:p>
          <a:p>
            <a:pPr lvl="0" algn="ctr" eaLnBrk="0" fontAlgn="base" hangingPunct="0">
              <a:spcBef>
                <a:spcPct val="0"/>
              </a:spcBef>
              <a:spcAft>
                <a:spcPct val="0"/>
              </a:spcAft>
            </a:pPr>
            <a:r>
              <a:rPr lang="ro-RO" sz="1100" b="1" dirty="0" smtClean="0">
                <a:solidFill>
                  <a:schemeClr val="bg1">
                    <a:lumMod val="95000"/>
                  </a:schemeClr>
                </a:solidFill>
                <a:latin typeface="Times New Roman" pitchFamily="18" charset="0"/>
                <a:ea typeface="Times New Roman" pitchFamily="18" charset="0"/>
                <a:cs typeface="Times New Roman" pitchFamily="18" charset="0"/>
              </a:rPr>
              <a:t>AL REPUBLICII MOLDOVA</a:t>
            </a:r>
            <a:endParaRPr lang="ru-RU" sz="1100" dirty="0" smtClean="0">
              <a:solidFill>
                <a:schemeClr val="bg1">
                  <a:lumMod val="95000"/>
                </a:schemeClr>
              </a:solidFill>
              <a:latin typeface="Times New Roman" pitchFamily="18" charset="0"/>
              <a:cs typeface="Times New Roman" pitchFamily="18" charset="0"/>
            </a:endParaRPr>
          </a:p>
          <a:p>
            <a:pPr lvl="0" algn="ctr" eaLnBrk="0" fontAlgn="base" hangingPunct="0">
              <a:spcBef>
                <a:spcPct val="0"/>
              </a:spcBef>
              <a:spcAft>
                <a:spcPct val="0"/>
              </a:spcAft>
            </a:pPr>
            <a:r>
              <a:rPr lang="ro-RO" sz="1100" b="1" dirty="0" smtClean="0">
                <a:solidFill>
                  <a:schemeClr val="bg1">
                    <a:lumMod val="95000"/>
                  </a:schemeClr>
                </a:solidFill>
                <a:latin typeface="Times New Roman" pitchFamily="18" charset="0"/>
                <a:ea typeface="Times New Roman" pitchFamily="18" charset="0"/>
                <a:cs typeface="Times New Roman" pitchFamily="18" charset="0"/>
              </a:rPr>
              <a:t>UNIVERSITATEA DE STAT DIN MOLDOVA</a:t>
            </a:r>
            <a:endParaRPr lang="ru-RU" sz="1100" dirty="0" smtClean="0">
              <a:solidFill>
                <a:schemeClr val="bg1">
                  <a:lumMod val="95000"/>
                </a:schemeClr>
              </a:solidFill>
              <a:latin typeface="Times New Roman" pitchFamily="18" charset="0"/>
              <a:cs typeface="Times New Roman" pitchFamily="18" charset="0"/>
            </a:endParaRPr>
          </a:p>
          <a:p>
            <a:pPr lvl="0" algn="ctr" eaLnBrk="0" fontAlgn="base" hangingPunct="0">
              <a:spcBef>
                <a:spcPct val="0"/>
              </a:spcBef>
              <a:spcAft>
                <a:spcPct val="0"/>
              </a:spcAft>
            </a:pPr>
            <a:r>
              <a:rPr lang="ro-RO" sz="1100" b="1" dirty="0" smtClean="0">
                <a:solidFill>
                  <a:schemeClr val="bg1">
                    <a:lumMod val="95000"/>
                  </a:schemeClr>
                </a:solidFill>
                <a:latin typeface="Times New Roman" pitchFamily="18" charset="0"/>
                <a:ea typeface="Times New Roman" pitchFamily="18" charset="0"/>
                <a:cs typeface="Times New Roman" pitchFamily="18" charset="0"/>
              </a:rPr>
              <a:t>FACULTATEA DE CHIMIE ȘI TEHNOLOGIE CHIMICĂ</a:t>
            </a:r>
            <a:endParaRPr lang="ru-RU" sz="1100" dirty="0" smtClean="0">
              <a:solidFill>
                <a:schemeClr val="bg1">
                  <a:lumMod val="95000"/>
                </a:schemeClr>
              </a:solidFill>
              <a:latin typeface="Times New Roman" pitchFamily="18" charset="0"/>
              <a:cs typeface="Times New Roman" pitchFamily="18" charset="0"/>
            </a:endParaRPr>
          </a:p>
          <a:p>
            <a:pPr lvl="0" algn="ctr" eaLnBrk="0" fontAlgn="base" hangingPunct="0">
              <a:spcAft>
                <a:spcPct val="0"/>
              </a:spcAft>
            </a:pPr>
            <a:r>
              <a:rPr lang="ro-RO" sz="1100" b="1" dirty="0" smtClean="0">
                <a:solidFill>
                  <a:schemeClr val="bg1">
                    <a:lumMod val="95000"/>
                  </a:schemeClr>
                </a:solidFill>
                <a:latin typeface="Times New Roman" pitchFamily="18" charset="0"/>
                <a:ea typeface="Times New Roman" pitchFamily="18" charset="0"/>
                <a:cs typeface="Times New Roman" pitchFamily="18" charset="0"/>
              </a:rPr>
              <a:t>Departament Chimie industrială și ecologică</a:t>
            </a:r>
            <a:r>
              <a:rPr lang="en-US" sz="1100" b="1" dirty="0" smtClean="0">
                <a:solidFill>
                  <a:schemeClr val="bg1">
                    <a:lumMod val="95000"/>
                  </a:schemeClr>
                </a:solidFill>
                <a:latin typeface="Times New Roman" pitchFamily="18" charset="0"/>
                <a:ea typeface="Times New Roman" pitchFamily="18" charset="0"/>
                <a:cs typeface="Times New Roman" pitchFamily="18" charset="0"/>
              </a:rPr>
              <a:t/>
            </a:r>
            <a:br>
              <a:rPr lang="en-US" sz="1100" b="1" dirty="0" smtClean="0">
                <a:solidFill>
                  <a:schemeClr val="bg1">
                    <a:lumMod val="95000"/>
                  </a:schemeClr>
                </a:solidFill>
                <a:latin typeface="Times New Roman" pitchFamily="18" charset="0"/>
                <a:ea typeface="Times New Roman" pitchFamily="18" charset="0"/>
                <a:cs typeface="Times New Roman" pitchFamily="18" charset="0"/>
              </a:rPr>
            </a:br>
            <a:r>
              <a:rPr lang="ru-RU" sz="1100" b="1" dirty="0" err="1" smtClean="0">
                <a:solidFill>
                  <a:schemeClr val="bg1">
                    <a:lumMod val="95000"/>
                  </a:schemeClr>
                </a:solidFill>
                <a:latin typeface="Times New Roman" pitchFamily="18" charset="0"/>
                <a:ea typeface="Times New Roman" pitchFamily="18" charset="0"/>
                <a:cs typeface="Times New Roman" pitchFamily="18" charset="0"/>
              </a:rPr>
              <a:t>Specialitatea</a:t>
            </a:r>
            <a:r>
              <a:rPr lang="ru-RU" sz="1100" b="1" dirty="0" smtClean="0">
                <a:solidFill>
                  <a:schemeClr val="bg1">
                    <a:lumMod val="95000"/>
                  </a:schemeClr>
                </a:solidFill>
                <a:latin typeface="Times New Roman" pitchFamily="18" charset="0"/>
                <a:ea typeface="Times New Roman" pitchFamily="18" charset="0"/>
                <a:cs typeface="Times New Roman" pitchFamily="18" charset="0"/>
              </a:rPr>
              <a:t>: </a:t>
            </a:r>
            <a:r>
              <a:rPr lang="ru-RU" sz="1100" b="1" dirty="0" err="1" smtClean="0">
                <a:solidFill>
                  <a:schemeClr val="bg1">
                    <a:lumMod val="95000"/>
                  </a:schemeClr>
                </a:solidFill>
                <a:latin typeface="Times New Roman" pitchFamily="18" charset="0"/>
                <a:ea typeface="Times New Roman" pitchFamily="18" charset="0"/>
                <a:cs typeface="Times New Roman" pitchFamily="18" charset="0"/>
              </a:rPr>
              <a:t>Tehnologie</a:t>
            </a:r>
            <a:r>
              <a:rPr lang="ru-RU" sz="1100" b="1" dirty="0" smtClean="0">
                <a:solidFill>
                  <a:schemeClr val="bg1">
                    <a:lumMod val="95000"/>
                  </a:schemeClr>
                </a:solidFill>
                <a:latin typeface="Times New Roman" pitchFamily="18" charset="0"/>
                <a:ea typeface="Times New Roman" pitchFamily="18" charset="0"/>
                <a:cs typeface="Times New Roman" pitchFamily="18" charset="0"/>
              </a:rPr>
              <a:t> </a:t>
            </a:r>
            <a:r>
              <a:rPr lang="ru-RU" sz="1100" b="1" dirty="0" err="1" smtClean="0">
                <a:solidFill>
                  <a:schemeClr val="bg1">
                    <a:lumMod val="95000"/>
                  </a:schemeClr>
                </a:solidFill>
                <a:latin typeface="Times New Roman" pitchFamily="18" charset="0"/>
                <a:ea typeface="Times New Roman" pitchFamily="18" charset="0"/>
                <a:cs typeface="Times New Roman" pitchFamily="18" charset="0"/>
              </a:rPr>
              <a:t>chimica</a:t>
            </a:r>
            <a:r>
              <a:rPr lang="ru-RU" sz="1100" b="1" dirty="0" smtClean="0">
                <a:solidFill>
                  <a:schemeClr val="bg1">
                    <a:lumMod val="95000"/>
                  </a:schemeClr>
                </a:solidFill>
                <a:latin typeface="Times New Roman" pitchFamily="18" charset="0"/>
                <a:ea typeface="Times New Roman" pitchFamily="18" charset="0"/>
                <a:cs typeface="Times New Roman" pitchFamily="18" charset="0"/>
              </a:rPr>
              <a:t> </a:t>
            </a:r>
            <a:r>
              <a:rPr lang="ru-RU" sz="1100" b="1" dirty="0" err="1" smtClean="0">
                <a:solidFill>
                  <a:schemeClr val="bg1">
                    <a:lumMod val="95000"/>
                  </a:schemeClr>
                </a:solidFill>
                <a:latin typeface="Times New Roman" pitchFamily="18" charset="0"/>
                <a:ea typeface="Times New Roman" pitchFamily="18" charset="0"/>
                <a:cs typeface="Times New Roman" pitchFamily="18" charset="0"/>
              </a:rPr>
              <a:t>industrial</a:t>
            </a:r>
            <a:r>
              <a:rPr lang="en-US" sz="1100" b="1" dirty="0" smtClean="0">
                <a:solidFill>
                  <a:schemeClr val="bg1">
                    <a:lumMod val="95000"/>
                  </a:schemeClr>
                </a:solidFill>
                <a:latin typeface="Times New Roman" pitchFamily="18" charset="0"/>
                <a:ea typeface="Times New Roman" pitchFamily="18" charset="0"/>
                <a:cs typeface="Times New Roman" pitchFamily="18" charset="0"/>
              </a:rPr>
              <a:t>a</a:t>
            </a:r>
            <a:br>
              <a:rPr lang="en-US" sz="1100" b="1" dirty="0" smtClean="0">
                <a:solidFill>
                  <a:schemeClr val="bg1">
                    <a:lumMod val="95000"/>
                  </a:schemeClr>
                </a:solidFill>
                <a:latin typeface="Times New Roman" pitchFamily="18" charset="0"/>
                <a:ea typeface="Times New Roman" pitchFamily="18" charset="0"/>
                <a:cs typeface="Times New Roman" pitchFamily="18" charset="0"/>
              </a:rPr>
            </a:br>
            <a:r>
              <a:rPr lang="en-US" sz="1100" b="1" dirty="0" err="1" smtClean="0">
                <a:solidFill>
                  <a:schemeClr val="bg1">
                    <a:lumMod val="95000"/>
                  </a:schemeClr>
                </a:solidFill>
                <a:latin typeface="Times New Roman" pitchFamily="18" charset="0"/>
                <a:ea typeface="Times New Roman" pitchFamily="18" charset="0"/>
                <a:cs typeface="Times New Roman" pitchFamily="18" charset="0"/>
              </a:rPr>
              <a:t>Anul</a:t>
            </a:r>
            <a:r>
              <a:rPr lang="en-US" sz="1100" b="1" dirty="0" smtClean="0">
                <a:solidFill>
                  <a:schemeClr val="bg1">
                    <a:lumMod val="95000"/>
                  </a:schemeClr>
                </a:solidFill>
                <a:latin typeface="Times New Roman" pitchFamily="18" charset="0"/>
                <a:ea typeface="Times New Roman" pitchFamily="18" charset="0"/>
                <a:cs typeface="Times New Roman" pitchFamily="18" charset="0"/>
              </a:rPr>
              <a:t> II</a:t>
            </a:r>
            <a:endParaRPr lang="ru-RU" sz="1100" dirty="0">
              <a:solidFill>
                <a:schemeClr val="bg1">
                  <a:lumMod val="95000"/>
                </a:schemeClr>
              </a:solidFill>
            </a:endParaRPr>
          </a:p>
        </p:txBody>
      </p:sp>
      <p:pic>
        <p:nvPicPr>
          <p:cNvPr id="1026" name="Picture 2" descr="C:\Users\Dana\Desktop\Fat.png"/>
          <p:cNvPicPr>
            <a:picLocks noChangeAspect="1" noChangeArrowheads="1"/>
          </p:cNvPicPr>
          <p:nvPr/>
        </p:nvPicPr>
        <p:blipFill>
          <a:blip r:embed="rId2"/>
          <a:srcRect/>
          <a:stretch>
            <a:fillRect/>
          </a:stretch>
        </p:blipFill>
        <p:spPr bwMode="auto">
          <a:xfrm>
            <a:off x="285720" y="4143380"/>
            <a:ext cx="5264171" cy="2426359"/>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860180"/>
          </a:xfrm>
        </p:spPr>
        <p:txBody>
          <a:bodyPr>
            <a:normAutofit/>
          </a:bodyPr>
          <a:lstStyle/>
          <a:p>
            <a:pPr>
              <a:buNone/>
            </a:pPr>
            <a:r>
              <a:rPr lang="en-US" sz="4000" b="1" dirty="0" err="1" smtClean="0">
                <a:solidFill>
                  <a:srgbClr val="FFC000"/>
                </a:solidFill>
                <a:latin typeface="Times New Roman" pitchFamily="18" charset="0"/>
                <a:cs typeface="Times New Roman" pitchFamily="18" charset="0"/>
              </a:rPr>
              <a:t>Reactii</a:t>
            </a:r>
            <a:r>
              <a:rPr lang="en-US" sz="4000" b="1" dirty="0" smtClean="0">
                <a:solidFill>
                  <a:srgbClr val="FFC000"/>
                </a:solidFill>
                <a:latin typeface="Times New Roman" pitchFamily="18" charset="0"/>
                <a:cs typeface="Times New Roman" pitchFamily="18" charset="0"/>
              </a:rPr>
              <a:t> adverse</a:t>
            </a:r>
          </a:p>
          <a:p>
            <a:pPr marL="624078" indent="-514350">
              <a:buFont typeface="+mj-lt"/>
              <a:buAutoNum type="arabicPeriod"/>
            </a:pPr>
            <a:r>
              <a:rPr lang="ro-RO" sz="3000" dirty="0" smtClean="0">
                <a:latin typeface="Times New Roman" pitchFamily="18" charset="0"/>
                <a:cs typeface="Times New Roman" pitchFamily="18" charset="0"/>
              </a:rPr>
              <a:t>Alergiile</a:t>
            </a:r>
            <a:endParaRPr lang="en-US" sz="3000" dirty="0" smtClean="0">
              <a:latin typeface="Times New Roman" pitchFamily="18" charset="0"/>
              <a:cs typeface="Times New Roman" pitchFamily="18" charset="0"/>
            </a:endParaRPr>
          </a:p>
          <a:p>
            <a:pPr marL="624078" indent="-514350">
              <a:buFont typeface="+mj-lt"/>
              <a:buAutoNum type="arabicPeriod"/>
            </a:pPr>
            <a:r>
              <a:rPr lang="en-US" sz="3000" dirty="0" smtClean="0">
                <a:latin typeface="Times New Roman" pitchFamily="18" charset="0"/>
                <a:cs typeface="Times New Roman" pitchFamily="18" charset="0"/>
              </a:rPr>
              <a:t>d</a:t>
            </a:r>
            <a:r>
              <a:rPr lang="ro-RO" sz="3000" dirty="0" smtClean="0">
                <a:latin typeface="Times New Roman" pitchFamily="18" charset="0"/>
                <a:cs typeface="Times New Roman" pitchFamily="18" charset="0"/>
              </a:rPr>
              <a:t>ereglarile hormonale</a:t>
            </a:r>
            <a:endParaRPr lang="en-US" sz="3000" dirty="0" smtClean="0">
              <a:latin typeface="Times New Roman" pitchFamily="18" charset="0"/>
              <a:cs typeface="Times New Roman" pitchFamily="18" charset="0"/>
            </a:endParaRPr>
          </a:p>
          <a:p>
            <a:pPr marL="624078" indent="-514350">
              <a:buFont typeface="+mj-lt"/>
              <a:buAutoNum type="arabicPeriod"/>
            </a:pPr>
            <a:r>
              <a:rPr lang="ro-RO" sz="3000" dirty="0" smtClean="0">
                <a:latin typeface="Times New Roman" pitchFamily="18" charset="0"/>
                <a:cs typeface="Times New Roman" pitchFamily="18" charset="0"/>
              </a:rPr>
              <a:t>tulburarile hepatice</a:t>
            </a:r>
            <a:endParaRPr lang="en-US" sz="3000" dirty="0" smtClean="0">
              <a:latin typeface="Times New Roman" pitchFamily="18" charset="0"/>
              <a:cs typeface="Times New Roman" pitchFamily="18" charset="0"/>
            </a:endParaRPr>
          </a:p>
          <a:p>
            <a:pPr marL="624078" indent="-514350">
              <a:buFont typeface="+mj-lt"/>
              <a:buAutoNum type="arabicPeriod"/>
            </a:pPr>
            <a:r>
              <a:rPr lang="ro-RO" sz="3000" dirty="0" smtClean="0">
                <a:latin typeface="Times New Roman" pitchFamily="18" charset="0"/>
                <a:cs typeface="Times New Roman" pitchFamily="18" charset="0"/>
              </a:rPr>
              <a:t>bolile </a:t>
            </a:r>
            <a:r>
              <a:rPr lang="ro-RO" sz="3000" dirty="0" smtClean="0">
                <a:latin typeface="Times New Roman" pitchFamily="18" charset="0"/>
                <a:cs typeface="Times New Roman" pitchFamily="18" charset="0"/>
              </a:rPr>
              <a:t>intestinale si ale </a:t>
            </a:r>
            <a:r>
              <a:rPr lang="ro-RO" sz="3000" dirty="0" smtClean="0">
                <a:latin typeface="Times New Roman" pitchFamily="18" charset="0"/>
                <a:cs typeface="Times New Roman" pitchFamily="18" charset="0"/>
              </a:rPr>
              <a:t>ficatului</a:t>
            </a:r>
            <a:endParaRPr lang="en-US" sz="3000" dirty="0" smtClean="0">
              <a:latin typeface="Times New Roman" pitchFamily="18" charset="0"/>
              <a:cs typeface="Times New Roman" pitchFamily="18" charset="0"/>
            </a:endParaRPr>
          </a:p>
          <a:p>
            <a:pPr marL="624078" indent="-514350">
              <a:buFont typeface="+mj-lt"/>
              <a:buAutoNum type="arabicPeriod"/>
            </a:pPr>
            <a:r>
              <a:rPr lang="ro-RO" sz="3000" dirty="0" smtClean="0">
                <a:latin typeface="Times New Roman" pitchFamily="18" charset="0"/>
                <a:cs typeface="Times New Roman" pitchFamily="18" charset="0"/>
              </a:rPr>
              <a:t>tulburarile hepato-biliare</a:t>
            </a:r>
            <a:endParaRPr lang="en-US" sz="3000" dirty="0" smtClean="0">
              <a:latin typeface="Times New Roman" pitchFamily="18" charset="0"/>
              <a:cs typeface="Times New Roman" pitchFamily="18" charset="0"/>
            </a:endParaRPr>
          </a:p>
          <a:p>
            <a:pPr marL="624078" indent="-514350">
              <a:buFont typeface="+mj-lt"/>
              <a:buAutoNum type="arabicPeriod"/>
            </a:pPr>
            <a:r>
              <a:rPr lang="ro-RO" sz="3000" dirty="0" smtClean="0">
                <a:latin typeface="Times New Roman" pitchFamily="18" charset="0"/>
                <a:cs typeface="Times New Roman" pitchFamily="18" charset="0"/>
              </a:rPr>
              <a:t>tulburari </a:t>
            </a:r>
            <a:r>
              <a:rPr lang="ro-RO" sz="3000" dirty="0" smtClean="0">
                <a:latin typeface="Times New Roman" pitchFamily="18" charset="0"/>
                <a:cs typeface="Times New Roman" pitchFamily="18" charset="0"/>
              </a:rPr>
              <a:t>ale tubului </a:t>
            </a:r>
            <a:r>
              <a:rPr lang="ro-RO" sz="3000" dirty="0" smtClean="0">
                <a:latin typeface="Times New Roman" pitchFamily="18" charset="0"/>
                <a:cs typeface="Times New Roman" pitchFamily="18" charset="0"/>
              </a:rPr>
              <a:t>digestive</a:t>
            </a:r>
            <a:endParaRPr lang="en-US" sz="3000" dirty="0" smtClean="0">
              <a:latin typeface="Times New Roman" pitchFamily="18" charset="0"/>
              <a:cs typeface="Times New Roman" pitchFamily="18" charset="0"/>
            </a:endParaRPr>
          </a:p>
          <a:p>
            <a:pPr marL="624078" indent="-514350">
              <a:buFont typeface="+mj-lt"/>
              <a:buAutoNum type="arabicPeriod"/>
            </a:pPr>
            <a:r>
              <a:rPr lang="ro-RO" sz="3000" dirty="0" smtClean="0">
                <a:latin typeface="Times New Roman" pitchFamily="18" charset="0"/>
                <a:cs typeface="Times New Roman" pitchFamily="18" charset="0"/>
              </a:rPr>
              <a:t>tulburarile nervoase</a:t>
            </a:r>
            <a:endParaRPr lang="en-US" sz="3000" dirty="0" smtClean="0">
              <a:latin typeface="Times New Roman" pitchFamily="18" charset="0"/>
              <a:cs typeface="Times New Roman" pitchFamily="18" charset="0"/>
            </a:endParaRPr>
          </a:p>
          <a:p>
            <a:pPr marL="624078" indent="-514350">
              <a:buFont typeface="+mj-lt"/>
              <a:buAutoNum type="arabicPeriod"/>
            </a:pPr>
            <a:r>
              <a:rPr lang="ro-RO" sz="3000" dirty="0" smtClean="0">
                <a:latin typeface="Times New Roman" pitchFamily="18" charset="0"/>
                <a:cs typeface="Times New Roman" pitchFamily="18" charset="0"/>
              </a:rPr>
              <a:t>cresterea </a:t>
            </a:r>
            <a:r>
              <a:rPr lang="ro-RO" sz="3000" dirty="0" smtClean="0">
                <a:latin typeface="Times New Roman" pitchFamily="18" charset="0"/>
                <a:cs typeface="Times New Roman" pitchFamily="18" charset="0"/>
              </a:rPr>
              <a:t>nivelului de colesterol.</a:t>
            </a:r>
          </a:p>
          <a:p>
            <a:pPr>
              <a:buNone/>
            </a:pPr>
            <a:r>
              <a:rPr lang="ro-RO" sz="3000" dirty="0" smtClean="0">
                <a:latin typeface="Times New Roman" pitchFamily="18" charset="0"/>
                <a:cs typeface="Times New Roman" pitchFamily="18" charset="0"/>
              </a:rPr>
              <a:t> </a:t>
            </a:r>
          </a:p>
          <a:p>
            <a:pPr>
              <a:buNone/>
            </a:pPr>
            <a:endParaRPr lang="ru-RU" sz="4000" b="1" dirty="0">
              <a:solidFill>
                <a:srgbClr val="FFC000"/>
              </a:solidFill>
              <a:latin typeface="Times New Roman" pitchFamily="18" charset="0"/>
              <a:cs typeface="Times New Roman" pitchFamily="18" charset="0"/>
            </a:endParaRPr>
          </a:p>
        </p:txBody>
      </p:sp>
      <p:pic>
        <p:nvPicPr>
          <p:cNvPr id="7170" name="Picture 2" descr="C:\Users\Dana\Desktop\e452-food-additive.png"/>
          <p:cNvPicPr>
            <a:picLocks noChangeAspect="1" noChangeArrowheads="1"/>
          </p:cNvPicPr>
          <p:nvPr/>
        </p:nvPicPr>
        <p:blipFill>
          <a:blip r:embed="rId2"/>
          <a:srcRect/>
          <a:stretch>
            <a:fillRect/>
          </a:stretch>
        </p:blipFill>
        <p:spPr bwMode="auto">
          <a:xfrm>
            <a:off x="5510195" y="1071546"/>
            <a:ext cx="3633805" cy="3633805"/>
          </a:xfrm>
          <a:prstGeom prst="rect">
            <a:avLst/>
          </a:prstGeom>
          <a:noFill/>
        </p:spPr>
      </p:pic>
      <p:pic>
        <p:nvPicPr>
          <p:cNvPr id="7171" name="Picture 3" descr="C:\Users\Dana\Desktop\mezelurile.jpg"/>
          <p:cNvPicPr>
            <a:picLocks noChangeAspect="1" noChangeArrowheads="1"/>
          </p:cNvPicPr>
          <p:nvPr/>
        </p:nvPicPr>
        <p:blipFill>
          <a:blip r:embed="rId3"/>
          <a:srcRect/>
          <a:stretch>
            <a:fillRect/>
          </a:stretch>
        </p:blipFill>
        <p:spPr bwMode="auto">
          <a:xfrm>
            <a:off x="6143636" y="4500570"/>
            <a:ext cx="2700366" cy="1928833"/>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1066800"/>
          </a:xfrm>
        </p:spPr>
        <p:txBody>
          <a:bodyPr/>
          <a:lstStyle/>
          <a:p>
            <a:r>
              <a:rPr lang="en-US" b="1" dirty="0" smtClean="0">
                <a:solidFill>
                  <a:srgbClr val="FFC000"/>
                </a:solidFill>
                <a:latin typeface="Times New Roman" pitchFamily="18" charset="0"/>
                <a:cs typeface="Times New Roman" pitchFamily="18" charset="0"/>
              </a:rPr>
              <a:t>E322-Lecitina</a:t>
            </a:r>
            <a:endParaRPr lang="ru-RU" b="1" dirty="0">
              <a:solidFill>
                <a:srgbClr val="FFC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357298"/>
            <a:ext cx="6686568" cy="5217238"/>
          </a:xfrm>
        </p:spPr>
        <p:txBody>
          <a:bodyPr>
            <a:normAutofit fontScale="92500" lnSpcReduction="20000"/>
          </a:bodyPr>
          <a:lstStyle/>
          <a:p>
            <a:pPr>
              <a:buFont typeface="Wingdings" pitchFamily="2" charset="2"/>
              <a:buChar char="ü"/>
            </a:pPr>
            <a:r>
              <a:rPr lang="en-US" dirty="0" smtClean="0">
                <a:latin typeface="Times New Roman" pitchFamily="18" charset="0"/>
                <a:cs typeface="Times New Roman" pitchFamily="18" charset="0"/>
              </a:rPr>
              <a:t>L</a:t>
            </a:r>
            <a:r>
              <a:rPr lang="vi-VN" dirty="0" smtClean="0">
                <a:latin typeface="Times New Roman" pitchFamily="18" charset="0"/>
                <a:cs typeface="Times New Roman" pitchFamily="18" charset="0"/>
              </a:rPr>
              <a:t>ecitin</a:t>
            </a:r>
            <a:r>
              <a:rPr lang="en-US" dirty="0" smtClean="0">
                <a:latin typeface="Times New Roman" pitchFamily="18" charset="0"/>
                <a:cs typeface="Times New Roman" pitchFamily="18" charset="0"/>
              </a:rPr>
              <a:t>a</a:t>
            </a:r>
            <a:r>
              <a:rPr lang="vi-VN"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este</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un </a:t>
            </a:r>
            <a:r>
              <a:rPr lang="vi-VN" dirty="0" smtClean="0">
                <a:latin typeface="Times New Roman" pitchFamily="18" charset="0"/>
                <a:cs typeface="Times New Roman" pitchFamily="18" charset="0"/>
              </a:rPr>
              <a:t>grup de compuşi care se află în fiecare organism viu, ca parte componentă a pereţilor tuturor celulelor</a:t>
            </a:r>
            <a:r>
              <a:rPr lang="vi-VN"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Ea </a:t>
            </a:r>
            <a:r>
              <a:rPr lang="en-US" dirty="0" err="1" smtClean="0">
                <a:latin typeface="Times New Roman" pitchFamily="18" charset="0"/>
                <a:cs typeface="Times New Roman" pitchFamily="18" charset="0"/>
              </a:rPr>
              <a:t>indeplineste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functia</a:t>
            </a:r>
            <a:r>
              <a:rPr lang="en-US" dirty="0" smtClean="0">
                <a:latin typeface="Times New Roman" pitchFamily="18" charset="0"/>
                <a:cs typeface="Times New Roman" pitchFamily="18" charset="0"/>
              </a:rPr>
              <a:t> de e</a:t>
            </a:r>
            <a:r>
              <a:rPr lang="vi-VN" dirty="0" smtClean="0">
                <a:latin typeface="Times New Roman" pitchFamily="18" charset="0"/>
                <a:cs typeface="Times New Roman" pitchFamily="18" charset="0"/>
              </a:rPr>
              <a:t>mulgator </a:t>
            </a:r>
            <a:r>
              <a:rPr lang="vi-VN" dirty="0" smtClean="0">
                <a:latin typeface="Times New Roman" pitchFamily="18" charset="0"/>
                <a:cs typeface="Times New Roman" pitchFamily="18" charset="0"/>
              </a:rPr>
              <a:t>şi </a:t>
            </a:r>
            <a:r>
              <a:rPr lang="vi-VN" dirty="0" smtClean="0">
                <a:latin typeface="Times New Roman" pitchFamily="18" charset="0"/>
                <a:cs typeface="Times New Roman" pitchFamily="18" charset="0"/>
              </a:rPr>
              <a:t>stabilizator</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Folosită </a:t>
            </a:r>
            <a:r>
              <a:rPr lang="vi-VN" dirty="0" smtClean="0">
                <a:latin typeface="Times New Roman" pitchFamily="18" charset="0"/>
                <a:cs typeface="Times New Roman" pitchFamily="18" charset="0"/>
              </a:rPr>
              <a:t>pentru a înmuia ciocolata</a:t>
            </a:r>
            <a:r>
              <a:rPr lang="vi-VN"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p>
          <a:p>
            <a:pPr>
              <a:buFont typeface="Wingdings" pitchFamily="2" charset="2"/>
              <a:buChar char="ü"/>
            </a:pPr>
            <a:r>
              <a:rPr lang="vi-VN" b="1" dirty="0" smtClean="0">
                <a:latin typeface="Times New Roman" pitchFamily="18" charset="0"/>
                <a:cs typeface="Times New Roman" pitchFamily="18" charset="0"/>
              </a:rPr>
              <a:t>Doza </a:t>
            </a:r>
            <a:r>
              <a:rPr lang="vi-VN" b="1" dirty="0" smtClean="0">
                <a:latin typeface="Times New Roman" pitchFamily="18" charset="0"/>
                <a:cs typeface="Times New Roman" pitchFamily="18" charset="0"/>
              </a:rPr>
              <a:t>zilnică admisă:</a:t>
            </a:r>
            <a:br>
              <a:rPr lang="vi-VN" b="1" dirty="0" smtClean="0">
                <a:latin typeface="Times New Roman" pitchFamily="18" charset="0"/>
                <a:cs typeface="Times New Roman" pitchFamily="18" charset="0"/>
              </a:rPr>
            </a:br>
            <a:r>
              <a:rPr lang="vi-VN" dirty="0" smtClean="0">
                <a:latin typeface="Times New Roman" pitchFamily="18" charset="0"/>
                <a:cs typeface="Times New Roman" pitchFamily="18" charset="0"/>
              </a:rPr>
              <a:t>Fără </a:t>
            </a:r>
            <a:r>
              <a:rPr lang="vi-VN" dirty="0" smtClean="0">
                <a:latin typeface="Times New Roman" pitchFamily="18" charset="0"/>
                <a:cs typeface="Times New Roman" pitchFamily="18" charset="0"/>
              </a:rPr>
              <a:t>limită.</a:t>
            </a:r>
            <a:endParaRPr lang="en-US" dirty="0" smtClean="0">
              <a:latin typeface="Times New Roman" pitchFamily="18" charset="0"/>
              <a:cs typeface="Times New Roman" pitchFamily="18" charset="0"/>
            </a:endParaRPr>
          </a:p>
          <a:p>
            <a:pPr>
              <a:buFont typeface="Wingdings" pitchFamily="2" charset="2"/>
              <a:buChar char="ü"/>
            </a:pPr>
            <a:r>
              <a:rPr lang="vi-VN" b="1" dirty="0" smtClean="0">
                <a:latin typeface="Times New Roman" pitchFamily="18" charset="0"/>
                <a:cs typeface="Times New Roman" pitchFamily="18" charset="0"/>
              </a:rPr>
              <a:t>Efecte </a:t>
            </a:r>
            <a:r>
              <a:rPr lang="vi-VN" b="1" dirty="0" smtClean="0">
                <a:latin typeface="Times New Roman" pitchFamily="18" charset="0"/>
                <a:cs typeface="Times New Roman" pitchFamily="18" charset="0"/>
              </a:rPr>
              <a:t>secundare:</a:t>
            </a:r>
            <a:br>
              <a:rPr lang="vi-VN" b="1" dirty="0" smtClean="0">
                <a:latin typeface="Times New Roman" pitchFamily="18" charset="0"/>
                <a:cs typeface="Times New Roman" pitchFamily="18" charset="0"/>
              </a:rPr>
            </a:br>
            <a:r>
              <a:rPr lang="vi-VN" dirty="0" smtClean="0">
                <a:latin typeface="Times New Roman" pitchFamily="18" charset="0"/>
                <a:cs typeface="Times New Roman" pitchFamily="18" charset="0"/>
              </a:rPr>
              <a:t>Lecitina este un component natural al pereţilor celulelor organismului şi este degradată şi folosită de acesta fără a avea efecte </a:t>
            </a:r>
            <a:r>
              <a:rPr lang="vi-VN" dirty="0" smtClean="0">
                <a:latin typeface="Times New Roman" pitchFamily="18" charset="0"/>
                <a:cs typeface="Times New Roman" pitchFamily="18" charset="0"/>
              </a:rPr>
              <a:t>secundare.</a:t>
            </a:r>
            <a:endParaRPr lang="en-US" dirty="0" smtClean="0">
              <a:latin typeface="Times New Roman" pitchFamily="18" charset="0"/>
              <a:cs typeface="Times New Roman" pitchFamily="18" charset="0"/>
            </a:endParaRPr>
          </a:p>
          <a:p>
            <a:pPr>
              <a:buFont typeface="Wingdings" pitchFamily="2" charset="2"/>
              <a:buChar char="ü"/>
            </a:pPr>
            <a:r>
              <a:rPr lang="vi-VN" dirty="0" smtClean="0">
                <a:latin typeface="Times New Roman" pitchFamily="18" charset="0"/>
                <a:cs typeface="Times New Roman" pitchFamily="18" charset="0"/>
              </a:rPr>
              <a:t>Nu </a:t>
            </a:r>
            <a:r>
              <a:rPr lang="vi-VN" dirty="0" smtClean="0">
                <a:latin typeface="Times New Roman" pitchFamily="18" charset="0"/>
                <a:cs typeface="Times New Roman" pitchFamily="18" charset="0"/>
              </a:rPr>
              <a:t>produce reacţii alergice pentru persoanele cu alergii la boabe de soia sau ouă.</a:t>
            </a:r>
          </a:p>
          <a:p>
            <a:pPr>
              <a:buNone/>
            </a:pPr>
            <a:endParaRPr lang="vi-VN" dirty="0" smtClean="0">
              <a:latin typeface="Times New Roman" pitchFamily="18" charset="0"/>
              <a:cs typeface="Times New Roman" pitchFamily="18" charset="0"/>
            </a:endParaRPr>
          </a:p>
          <a:p>
            <a:pPr>
              <a:buFont typeface="Wingdings" pitchFamily="2" charset="2"/>
              <a:buChar char="ü"/>
            </a:pPr>
            <a:endParaRPr lang="en-US" dirty="0" smtClean="0"/>
          </a:p>
        </p:txBody>
      </p:sp>
      <p:pic>
        <p:nvPicPr>
          <p:cNvPr id="2050" name="Picture 2" descr="C:\Users\Dana\Desktop\8-1-600x600.jpg"/>
          <p:cNvPicPr>
            <a:picLocks noChangeAspect="1" noChangeArrowheads="1"/>
          </p:cNvPicPr>
          <p:nvPr/>
        </p:nvPicPr>
        <p:blipFill>
          <a:blip r:embed="rId2"/>
          <a:srcRect/>
          <a:stretch>
            <a:fillRect/>
          </a:stretch>
        </p:blipFill>
        <p:spPr bwMode="auto">
          <a:xfrm>
            <a:off x="6286512" y="2000240"/>
            <a:ext cx="2543246" cy="292895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785794"/>
            <a:ext cx="4357718" cy="4325112"/>
          </a:xfrm>
        </p:spPr>
        <p:txBody>
          <a:bodyPr/>
          <a:lstStyle/>
          <a:p>
            <a:pPr>
              <a:buFont typeface="Wingdings" pitchFamily="2" charset="2"/>
              <a:buChar char="q"/>
            </a:pPr>
            <a:r>
              <a:rPr lang="en-US" dirty="0" smtClean="0"/>
              <a:t>   </a:t>
            </a:r>
            <a:r>
              <a:rPr lang="en-US" dirty="0" err="1" smtClean="0"/>
              <a:t>Pe</a:t>
            </a:r>
            <a:r>
              <a:rPr lang="en-US" dirty="0" smtClean="0"/>
              <a:t> </a:t>
            </a:r>
            <a:r>
              <a:rPr lang="en-US" dirty="0" err="1" smtClean="0"/>
              <a:t>linga</a:t>
            </a:r>
            <a:r>
              <a:rPr lang="vi-VN" dirty="0" smtClean="0"/>
              <a:t> îmbunătățirea sănătății, lecitina are și marea calitate de a fi un bun emulgator și de a prelungi durata de viață a alimentelor</a:t>
            </a:r>
            <a:r>
              <a:rPr lang="vi-VN" dirty="0" smtClean="0"/>
              <a:t>.</a:t>
            </a:r>
            <a:r>
              <a:rPr lang="en-US" dirty="0" smtClean="0"/>
              <a:t> </a:t>
            </a:r>
            <a:endParaRPr lang="ru-RU" dirty="0"/>
          </a:p>
        </p:txBody>
      </p:sp>
      <p:sp>
        <p:nvSpPr>
          <p:cNvPr id="4" name="Прямоугольник 3"/>
          <p:cNvSpPr/>
          <p:nvPr/>
        </p:nvSpPr>
        <p:spPr>
          <a:xfrm>
            <a:off x="642910" y="3857628"/>
            <a:ext cx="4572000" cy="2246769"/>
          </a:xfrm>
          <a:prstGeom prst="rect">
            <a:avLst/>
          </a:prstGeom>
        </p:spPr>
        <p:txBody>
          <a:bodyPr>
            <a:spAutoFit/>
          </a:bodyPr>
          <a:lstStyle/>
          <a:p>
            <a:pPr>
              <a:buFont typeface="Wingdings" pitchFamily="2" charset="2"/>
              <a:buChar char="q"/>
            </a:pPr>
            <a:r>
              <a:rPr lang="en-US" sz="2800" dirty="0" smtClean="0">
                <a:solidFill>
                  <a:srgbClr val="C00000"/>
                </a:solidFill>
                <a:latin typeface="Times New Roman" pitchFamily="18" charset="0"/>
                <a:cs typeface="Times New Roman" pitchFamily="18" charset="0"/>
              </a:rPr>
              <a:t>P</a:t>
            </a:r>
            <a:r>
              <a:rPr lang="vi-VN" sz="2800" dirty="0" smtClean="0">
                <a:solidFill>
                  <a:srgbClr val="C00000"/>
                </a:solidFill>
                <a:latin typeface="Times New Roman" pitchFamily="18" charset="0"/>
                <a:cs typeface="Times New Roman" pitchFamily="18" charset="0"/>
              </a:rPr>
              <a:t>oate </a:t>
            </a:r>
            <a:r>
              <a:rPr lang="vi-VN" sz="2800" dirty="0" smtClean="0">
                <a:solidFill>
                  <a:srgbClr val="C00000"/>
                </a:solidFill>
                <a:latin typeface="Times New Roman" pitchFamily="18" charset="0"/>
                <a:cs typeface="Times New Roman" pitchFamily="18" charset="0"/>
              </a:rPr>
              <a:t>fi administrată atât adolescenților, cât și persoanelor vârstnice. Lecitina </a:t>
            </a:r>
            <a:r>
              <a:rPr lang="en-US" sz="2800" dirty="0" err="1" smtClean="0">
                <a:solidFill>
                  <a:srgbClr val="C00000"/>
                </a:solidFill>
                <a:latin typeface="Times New Roman" pitchFamily="18" charset="0"/>
                <a:cs typeface="Times New Roman" pitchFamily="18" charset="0"/>
              </a:rPr>
              <a:t>este</a:t>
            </a:r>
            <a:r>
              <a:rPr lang="en-US" sz="2800" dirty="0" smtClean="0">
                <a:solidFill>
                  <a:srgbClr val="C00000"/>
                </a:solidFill>
                <a:latin typeface="Times New Roman" pitchFamily="18" charset="0"/>
                <a:cs typeface="Times New Roman" pitchFamily="18" charset="0"/>
              </a:rPr>
              <a:t> </a:t>
            </a:r>
            <a:r>
              <a:rPr lang="en-US" sz="2800" dirty="0" err="1" smtClean="0">
                <a:solidFill>
                  <a:srgbClr val="C00000"/>
                </a:solidFill>
                <a:latin typeface="Times New Roman" pitchFamily="18" charset="0"/>
                <a:cs typeface="Times New Roman" pitchFamily="18" charset="0"/>
              </a:rPr>
              <a:t>folositoare</a:t>
            </a:r>
            <a:r>
              <a:rPr lang="en-US" sz="2800" dirty="0" smtClean="0">
                <a:solidFill>
                  <a:srgbClr val="C00000"/>
                </a:solidFill>
                <a:latin typeface="Times New Roman" pitchFamily="18" charset="0"/>
                <a:cs typeface="Times New Roman" pitchFamily="18" charset="0"/>
              </a:rPr>
              <a:t> </a:t>
            </a:r>
            <a:r>
              <a:rPr lang="vi-VN" sz="2800" dirty="0" smtClean="0">
                <a:solidFill>
                  <a:srgbClr val="C00000"/>
                </a:solidFill>
                <a:latin typeface="Times New Roman" pitchFamily="18" charset="0"/>
                <a:cs typeface="Times New Roman" pitchFamily="18" charset="0"/>
              </a:rPr>
              <a:t>pentru </a:t>
            </a:r>
            <a:r>
              <a:rPr lang="vi-VN" sz="2800" dirty="0" smtClean="0">
                <a:solidFill>
                  <a:srgbClr val="C00000"/>
                </a:solidFill>
                <a:latin typeface="Times New Roman" pitchFamily="18" charset="0"/>
                <a:cs typeface="Times New Roman" pitchFamily="18" charset="0"/>
              </a:rPr>
              <a:t>memorie </a:t>
            </a:r>
            <a:r>
              <a:rPr lang="en-US" sz="2800" dirty="0" smtClean="0">
                <a:solidFill>
                  <a:srgbClr val="C00000"/>
                </a:solidFill>
                <a:latin typeface="Times New Roman" pitchFamily="18" charset="0"/>
                <a:cs typeface="Times New Roman" pitchFamily="18" charset="0"/>
              </a:rPr>
              <a:t>.</a:t>
            </a:r>
            <a:endParaRPr lang="ru-RU" sz="2800" dirty="0">
              <a:solidFill>
                <a:srgbClr val="C00000"/>
              </a:solidFill>
              <a:latin typeface="Times New Roman" pitchFamily="18" charset="0"/>
              <a:cs typeface="Times New Roman" pitchFamily="18" charset="0"/>
            </a:endParaRPr>
          </a:p>
        </p:txBody>
      </p:sp>
      <p:sp>
        <p:nvSpPr>
          <p:cNvPr id="5" name="Прямоугольник 4"/>
          <p:cNvSpPr/>
          <p:nvPr/>
        </p:nvSpPr>
        <p:spPr>
          <a:xfrm>
            <a:off x="4714877" y="785794"/>
            <a:ext cx="4429124" cy="3970318"/>
          </a:xfrm>
          <a:prstGeom prst="rect">
            <a:avLst/>
          </a:prstGeom>
        </p:spPr>
        <p:txBody>
          <a:bodyPr wrap="square">
            <a:spAutoFit/>
          </a:bodyPr>
          <a:lstStyle/>
          <a:p>
            <a:pPr>
              <a:buFont typeface="Wingdings" pitchFamily="2" charset="2"/>
              <a:buChar char="q"/>
            </a:pPr>
            <a:r>
              <a:rPr lang="vi-VN" sz="2800" dirty="0" smtClean="0">
                <a:solidFill>
                  <a:srgbClr val="FFC000"/>
                </a:solidFill>
              </a:rPr>
              <a:t>Lecitina îmbunătățește funcția </a:t>
            </a:r>
            <a:r>
              <a:rPr lang="vi-VN" sz="2800" dirty="0" smtClean="0">
                <a:solidFill>
                  <a:srgbClr val="FFC000"/>
                </a:solidFill>
              </a:rPr>
              <a:t>cognitivă</a:t>
            </a:r>
            <a:r>
              <a:rPr lang="en-US" sz="2800" dirty="0" smtClean="0">
                <a:solidFill>
                  <a:srgbClr val="FFC000"/>
                </a:solidFill>
              </a:rPr>
              <a:t>…</a:t>
            </a:r>
          </a:p>
          <a:p>
            <a:pPr>
              <a:buFont typeface="Wingdings" pitchFamily="2" charset="2"/>
              <a:buChar char="q"/>
            </a:pPr>
            <a:r>
              <a:rPr lang="ro-RO" sz="2800" dirty="0" smtClean="0">
                <a:solidFill>
                  <a:srgbClr val="FFC000"/>
                </a:solidFill>
                <a:latin typeface="Times New Roman" pitchFamily="18" charset="0"/>
                <a:cs typeface="Times New Roman" pitchFamily="18" charset="0"/>
              </a:rPr>
              <a:t>Lecitina reduce </a:t>
            </a:r>
            <a:r>
              <a:rPr lang="ro-RO" sz="2800" dirty="0" smtClean="0">
                <a:solidFill>
                  <a:srgbClr val="FFC000"/>
                </a:solidFill>
                <a:latin typeface="Times New Roman" pitchFamily="18" charset="0"/>
                <a:cs typeface="Times New Roman" pitchFamily="18" charset="0"/>
              </a:rPr>
              <a:t>colesterolul</a:t>
            </a:r>
            <a:r>
              <a:rPr lang="en-US" sz="2800" dirty="0" smtClean="0">
                <a:solidFill>
                  <a:srgbClr val="FFC000"/>
                </a:solidFill>
                <a:latin typeface="Times New Roman" pitchFamily="18" charset="0"/>
                <a:cs typeface="Times New Roman" pitchFamily="18" charset="0"/>
              </a:rPr>
              <a:t> …</a:t>
            </a:r>
          </a:p>
          <a:p>
            <a:pPr>
              <a:buFont typeface="Wingdings" pitchFamily="2" charset="2"/>
              <a:buChar char="q"/>
            </a:pPr>
            <a:r>
              <a:rPr lang="vi-VN" sz="2800" dirty="0" smtClean="0">
                <a:solidFill>
                  <a:srgbClr val="FFC000"/>
                </a:solidFill>
                <a:latin typeface="Times New Roman" pitchFamily="18" charset="0"/>
                <a:cs typeface="Times New Roman" pitchFamily="18" charset="0"/>
              </a:rPr>
              <a:t>Lecitina îmbunătățește </a:t>
            </a:r>
            <a:r>
              <a:rPr lang="vi-VN" sz="2800" dirty="0" smtClean="0">
                <a:solidFill>
                  <a:srgbClr val="FFC000"/>
                </a:solidFill>
                <a:latin typeface="Times New Roman" pitchFamily="18" charset="0"/>
                <a:cs typeface="Times New Roman" pitchFamily="18" charset="0"/>
              </a:rPr>
              <a:t>digestia</a:t>
            </a:r>
            <a:r>
              <a:rPr lang="en-US" sz="2800" dirty="0" smtClean="0">
                <a:solidFill>
                  <a:srgbClr val="FFC000"/>
                </a:solidFill>
                <a:latin typeface="Times New Roman" pitchFamily="18" charset="0"/>
                <a:cs typeface="Times New Roman" pitchFamily="18" charset="0"/>
              </a:rPr>
              <a:t>…</a:t>
            </a:r>
          </a:p>
          <a:p>
            <a:pPr>
              <a:buFont typeface="Wingdings" pitchFamily="2" charset="2"/>
              <a:buChar char="q"/>
            </a:pPr>
            <a:r>
              <a:rPr lang="ro-RO" sz="2800" dirty="0" smtClean="0">
                <a:solidFill>
                  <a:srgbClr val="FFC000"/>
                </a:solidFill>
                <a:latin typeface="Times New Roman" pitchFamily="18" charset="0"/>
                <a:cs typeface="Times New Roman" pitchFamily="18" charset="0"/>
              </a:rPr>
              <a:t>Lecitina susține </a:t>
            </a:r>
            <a:r>
              <a:rPr lang="ro-RO" sz="2800" dirty="0" smtClean="0">
                <a:solidFill>
                  <a:srgbClr val="FFC000"/>
                </a:solidFill>
                <a:latin typeface="Times New Roman" pitchFamily="18" charset="0"/>
                <a:cs typeface="Times New Roman" pitchFamily="18" charset="0"/>
              </a:rPr>
              <a:t>imunitatea</a:t>
            </a:r>
            <a:r>
              <a:rPr lang="en-US" sz="2800" dirty="0" smtClean="0">
                <a:solidFill>
                  <a:srgbClr val="FFC000"/>
                </a:solidFill>
                <a:latin typeface="Times New Roman" pitchFamily="18" charset="0"/>
                <a:cs typeface="Times New Roman" pitchFamily="18" charset="0"/>
              </a:rPr>
              <a:t>… </a:t>
            </a:r>
          </a:p>
          <a:p>
            <a:pPr>
              <a:buFont typeface="Wingdings" pitchFamily="2" charset="2"/>
              <a:buChar char="q"/>
            </a:pPr>
            <a:r>
              <a:rPr lang="vi-VN" sz="2800" dirty="0" smtClean="0">
                <a:solidFill>
                  <a:srgbClr val="FFC000"/>
                </a:solidFill>
              </a:rPr>
              <a:t>Lecitina susține </a:t>
            </a:r>
            <a:r>
              <a:rPr lang="vi-VN" sz="2800" dirty="0" smtClean="0">
                <a:solidFill>
                  <a:srgbClr val="FFC000"/>
                </a:solidFill>
              </a:rPr>
              <a:t>alăptarea</a:t>
            </a:r>
            <a:r>
              <a:rPr lang="en-US" sz="2800" dirty="0" smtClean="0">
                <a:solidFill>
                  <a:srgbClr val="FFC000"/>
                </a:solidFill>
              </a:rPr>
              <a:t> </a:t>
            </a:r>
            <a:endParaRPr lang="ru-RU" sz="2800" dirty="0">
              <a:solidFill>
                <a:srgbClr val="FFC000"/>
              </a:solidFill>
              <a:latin typeface="Times New Roman" pitchFamily="18" charset="0"/>
              <a:cs typeface="Times New Roman" pitchFamily="18" charset="0"/>
            </a:endParaRPr>
          </a:p>
        </p:txBody>
      </p:sp>
      <p:pic>
        <p:nvPicPr>
          <p:cNvPr id="3074" name="Picture 2" descr="C:\Users\Dana\Desktop\dbaf75ed3eed388322d959dfa8327731.jpg"/>
          <p:cNvPicPr>
            <a:picLocks noChangeAspect="1" noChangeArrowheads="1"/>
          </p:cNvPicPr>
          <p:nvPr/>
        </p:nvPicPr>
        <p:blipFill>
          <a:blip r:embed="rId2"/>
          <a:srcRect/>
          <a:stretch>
            <a:fillRect/>
          </a:stretch>
        </p:blipFill>
        <p:spPr bwMode="auto">
          <a:xfrm>
            <a:off x="5364608" y="4643446"/>
            <a:ext cx="3330155" cy="221455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71480"/>
            <a:ext cx="8229600" cy="1066800"/>
          </a:xfrm>
        </p:spPr>
        <p:txBody>
          <a:bodyPr>
            <a:normAutofit/>
          </a:bodyPr>
          <a:lstStyle/>
          <a:p>
            <a:r>
              <a:rPr lang="fr-FR" b="1" dirty="0" smtClean="0">
                <a:solidFill>
                  <a:srgbClr val="FFC000"/>
                </a:solidFill>
                <a:latin typeface="Times New Roman" pitchFamily="18" charset="0"/>
                <a:cs typeface="Times New Roman" pitchFamily="18" charset="0"/>
              </a:rPr>
              <a:t>E444- </a:t>
            </a:r>
            <a:r>
              <a:rPr lang="fr-FR" b="1" dirty="0" smtClean="0">
                <a:solidFill>
                  <a:srgbClr val="FFC000"/>
                </a:solidFill>
                <a:latin typeface="Times New Roman" pitchFamily="18" charset="0"/>
                <a:cs typeface="Times New Roman" pitchFamily="18" charset="0"/>
              </a:rPr>
              <a:t>acetat izobutirat de zaharoză</a:t>
            </a:r>
            <a:endParaRPr lang="ru-RU" b="1" dirty="0">
              <a:solidFill>
                <a:srgbClr val="FFC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571612"/>
            <a:ext cx="8229600" cy="5002924"/>
          </a:xfrm>
        </p:spPr>
        <p:txBody>
          <a:bodyPr/>
          <a:lstStyle/>
          <a:p>
            <a:pPr>
              <a:buFont typeface="Wingdings" pitchFamily="2" charset="2"/>
              <a:buChar char="q"/>
            </a:pPr>
            <a:r>
              <a:rPr lang="en-US" dirty="0" smtClean="0">
                <a:latin typeface="Times New Roman" pitchFamily="18" charset="0"/>
                <a:cs typeface="Times New Roman" pitchFamily="18" charset="0"/>
              </a:rPr>
              <a:t>   E</a:t>
            </a:r>
            <a:r>
              <a:rPr lang="vi-VN" dirty="0" smtClean="0">
                <a:latin typeface="Times New Roman" pitchFamily="18" charset="0"/>
                <a:cs typeface="Times New Roman" pitchFamily="18" charset="0"/>
              </a:rPr>
              <a:t>ste </a:t>
            </a:r>
            <a:r>
              <a:rPr lang="vi-VN" dirty="0" smtClean="0">
                <a:latin typeface="Times New Roman" pitchFamily="18" charset="0"/>
                <a:cs typeface="Times New Roman" pitchFamily="18" charset="0"/>
              </a:rPr>
              <a:t>un aditiv alimentar cu rol de corector de aciditate, stabilizator și emulgator. Este un compus sintetic derivat din zahărul din trestie. </a:t>
            </a:r>
            <a:endParaRPr lang="en-US" dirty="0" smtClean="0">
              <a:latin typeface="Times New Roman" pitchFamily="18" charset="0"/>
              <a:cs typeface="Times New Roman" pitchFamily="18" charset="0"/>
            </a:endParaRPr>
          </a:p>
          <a:p>
            <a:pPr>
              <a:buFont typeface="Wingdings" pitchFamily="2" charset="2"/>
              <a:buChar char="q"/>
            </a:pPr>
            <a:r>
              <a:rPr lang="vi-VN" dirty="0" smtClean="0">
                <a:latin typeface="Times New Roman" pitchFamily="18" charset="0"/>
                <a:cs typeface="Times New Roman" pitchFamily="18" charset="0"/>
              </a:rPr>
              <a:t>Se </a:t>
            </a:r>
            <a:r>
              <a:rPr lang="vi-VN" dirty="0" smtClean="0">
                <a:latin typeface="Times New Roman" pitchFamily="18" charset="0"/>
                <a:cs typeface="Times New Roman" pitchFamily="18" charset="0"/>
              </a:rPr>
              <a:t>obține prin reacția de esterificare a zaharozei alimentare cu anhidrida acetică și cu anhidrida </a:t>
            </a:r>
            <a:r>
              <a:rPr lang="vi-VN" dirty="0" smtClean="0">
                <a:latin typeface="Times New Roman" pitchFamily="18" charset="0"/>
                <a:cs typeface="Times New Roman" pitchFamily="18" charset="0"/>
              </a:rPr>
              <a:t>izobutirică</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Se prezintă sub formă de lichid de culoare galben-deschis, limpede, fără sedimente, fără gust și stabil termic. Are un miros caracte­ristic. Este insolubil în apă, dar solubil în solvenți </a:t>
            </a:r>
            <a:r>
              <a:rPr lang="vi-VN" dirty="0" smtClean="0">
                <a:latin typeface="Times New Roman" pitchFamily="18" charset="0"/>
                <a:cs typeface="Times New Roman" pitchFamily="18" charset="0"/>
              </a:rPr>
              <a:t>organici</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400948" cy="4429156"/>
          </a:xfrm>
        </p:spPr>
        <p:txBody>
          <a:bodyPr>
            <a:normAutofit fontScale="92500" lnSpcReduction="10000"/>
          </a:bodyPr>
          <a:lstStyle/>
          <a:p>
            <a:pPr>
              <a:buFont typeface="Wingdings" pitchFamily="2" charset="2"/>
              <a:buChar char="v"/>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E </a:t>
            </a:r>
            <a:r>
              <a:rPr lang="vi-VN" dirty="0" smtClean="0">
                <a:latin typeface="Times New Roman" pitchFamily="18" charset="0"/>
                <a:cs typeface="Times New Roman" pitchFamily="18" charset="0"/>
              </a:rPr>
              <a:t>444 acetat izobutirat de zaharoză se găsește în băuturi răcoritoare și băuturi cu un conțin scăzut în alcool. Pe lângă industria alimentară, aditivul E444 mai este folosit și în produsele cosmetice de culoare și de îngrijire a pielii (produse cu aromă de portocală), fixative și alte produse de îngrijire a părului</a:t>
            </a:r>
            <a:r>
              <a:rPr lang="vi-VN"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p>
          <a:p>
            <a:pPr>
              <a:buFont typeface="Wingdings" pitchFamily="2" charset="2"/>
              <a:buChar char="v"/>
            </a:pPr>
            <a:r>
              <a:rPr lang="en-US" dirty="0" smtClean="0"/>
              <a:t>I</a:t>
            </a:r>
            <a:r>
              <a:rPr lang="vi-VN" dirty="0" smtClean="0"/>
              <a:t>n </a:t>
            </a:r>
            <a:r>
              <a:rPr lang="vi-VN" dirty="0" smtClean="0"/>
              <a:t>doze mari aditivul a provocat modificări ale ficatului și ale bilei la animale de laborator, dar încă nu s-a dovedit că produce aceleași efecte și la om.</a:t>
            </a:r>
            <a:endParaRPr lang="ru-RU" dirty="0">
              <a:latin typeface="Times New Roman" pitchFamily="18" charset="0"/>
              <a:cs typeface="Times New Roman" pitchFamily="18" charset="0"/>
            </a:endParaRPr>
          </a:p>
        </p:txBody>
      </p:sp>
      <p:pic>
        <p:nvPicPr>
          <p:cNvPr id="4098" name="Picture 2" descr="C:\Users\Dana\Desktop\390x.jpg"/>
          <p:cNvPicPr>
            <a:picLocks noChangeAspect="1" noChangeArrowheads="1"/>
          </p:cNvPicPr>
          <p:nvPr/>
        </p:nvPicPr>
        <p:blipFill>
          <a:blip r:embed="rId2"/>
          <a:srcRect/>
          <a:stretch>
            <a:fillRect/>
          </a:stretch>
        </p:blipFill>
        <p:spPr bwMode="auto">
          <a:xfrm>
            <a:off x="5357818" y="4500570"/>
            <a:ext cx="3392612" cy="2357430"/>
          </a:xfrm>
          <a:prstGeom prst="rect">
            <a:avLst/>
          </a:prstGeom>
          <a:noFill/>
        </p:spPr>
      </p:pic>
      <p:pic>
        <p:nvPicPr>
          <p:cNvPr id="4099" name="Picture 3" descr="C:\Users\Dana\Desktop\4820008372345.jpg"/>
          <p:cNvPicPr>
            <a:picLocks noChangeAspect="1" noChangeArrowheads="1"/>
          </p:cNvPicPr>
          <p:nvPr/>
        </p:nvPicPr>
        <p:blipFill>
          <a:blip r:embed="rId3"/>
          <a:srcRect/>
          <a:stretch>
            <a:fillRect/>
          </a:stretch>
        </p:blipFill>
        <p:spPr bwMode="auto">
          <a:xfrm>
            <a:off x="1785918" y="4508478"/>
            <a:ext cx="2214578" cy="221457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8229600" cy="1495444"/>
          </a:xfrm>
        </p:spPr>
        <p:txBody>
          <a:bodyPr>
            <a:normAutofit fontScale="90000"/>
          </a:bodyPr>
          <a:lstStyle/>
          <a:p>
            <a:r>
              <a:rPr lang="en-US" dirty="0" smtClean="0">
                <a:solidFill>
                  <a:srgbClr val="FFC000"/>
                </a:solidFill>
                <a:latin typeface="Times New Roman" pitchFamily="18" charset="0"/>
                <a:cs typeface="Times New Roman" pitchFamily="18" charset="0"/>
              </a:rPr>
              <a:t>E472-</a:t>
            </a:r>
            <a:r>
              <a:rPr lang="it-IT" cap="all" dirty="0" smtClean="0">
                <a:solidFill>
                  <a:srgbClr val="FFC000"/>
                </a:solidFill>
                <a:latin typeface="Times New Roman" pitchFamily="18" charset="0"/>
                <a:cs typeface="Times New Roman" pitchFamily="18" charset="0"/>
              </a:rPr>
              <a:t>ESTERI GLICERICI AI ACIDULUI DIACETILTARTRIC CU ACIZI GRASI</a:t>
            </a:r>
            <a:r>
              <a:rPr lang="it-IT" b="1" cap="all" dirty="0" smtClean="0"/>
              <a:t/>
            </a:r>
            <a:br>
              <a:rPr lang="it-IT" b="1" cap="all" dirty="0" smtClean="0"/>
            </a:br>
            <a:endParaRPr lang="ru-RU" dirty="0"/>
          </a:p>
        </p:txBody>
      </p:sp>
      <p:sp>
        <p:nvSpPr>
          <p:cNvPr id="3" name="Содержимое 2"/>
          <p:cNvSpPr>
            <a:spLocks noGrp="1"/>
          </p:cNvSpPr>
          <p:nvPr>
            <p:ph idx="1"/>
          </p:nvPr>
        </p:nvSpPr>
        <p:spPr>
          <a:xfrm>
            <a:off x="457200" y="1714488"/>
            <a:ext cx="8229600" cy="4860048"/>
          </a:xfrm>
        </p:spPr>
        <p:txBody>
          <a:bodyPr>
            <a:normAutofit lnSpcReduction="10000"/>
          </a:bodyPr>
          <a:lstStyle/>
          <a:p>
            <a:pPr>
              <a:buFont typeface="Wingdings" pitchFamily="2" charset="2"/>
              <a:buChar char="ü"/>
            </a:pPr>
            <a:r>
              <a:rPr lang="en-US" dirty="0" err="1" smtClean="0">
                <a:latin typeface="Times New Roman" pitchFamily="18" charset="0"/>
                <a:cs typeface="Times New Roman" pitchFamily="18" charset="0"/>
              </a:rPr>
              <a:t>Indeplinesc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functia</a:t>
            </a:r>
            <a:r>
              <a:rPr lang="en-US" dirty="0" smtClean="0">
                <a:latin typeface="Times New Roman" pitchFamily="18" charset="0"/>
                <a:cs typeface="Times New Roman" pitchFamily="18" charset="0"/>
              </a:rPr>
              <a:t> de </a:t>
            </a:r>
            <a:r>
              <a:rPr lang="ro-RO" dirty="0" smtClean="0">
                <a:latin typeface="Times New Roman" pitchFamily="18" charset="0"/>
                <a:cs typeface="Times New Roman" pitchFamily="18" charset="0"/>
              </a:rPr>
              <a:t>emulgatori, stabilizatori, </a:t>
            </a:r>
            <a:r>
              <a:rPr lang="ro-RO" dirty="0" smtClean="0">
                <a:latin typeface="Times New Roman" pitchFamily="18" charset="0"/>
                <a:cs typeface="Times New Roman" pitchFamily="18" charset="0"/>
              </a:rPr>
              <a:t>sechestranti</a:t>
            </a:r>
            <a:r>
              <a:rPr lang="en-US" dirty="0" smtClean="0">
                <a:latin typeface="Times New Roman" pitchFamily="18" charset="0"/>
                <a:cs typeface="Times New Roman" pitchFamily="18" charset="0"/>
              </a:rPr>
              <a:t>…</a:t>
            </a:r>
          </a:p>
          <a:p>
            <a:pPr>
              <a:buFont typeface="Wingdings" pitchFamily="2" charset="2"/>
              <a:buChar char="ü"/>
            </a:pPr>
            <a:r>
              <a:rPr lang="it-IT" dirty="0" smtClean="0">
                <a:latin typeface="Times New Roman" pitchFamily="18" charset="0"/>
                <a:cs typeface="Times New Roman" pitchFamily="18" charset="0"/>
              </a:rPr>
              <a:t>emulgatori </a:t>
            </a:r>
            <a:r>
              <a:rPr lang="it-IT" dirty="0" smtClean="0">
                <a:latin typeface="Times New Roman" pitchFamily="18" charset="0"/>
                <a:cs typeface="Times New Roman" pitchFamily="18" charset="0"/>
              </a:rPr>
              <a:t>pentru </a:t>
            </a:r>
            <a:r>
              <a:rPr lang="it-IT" dirty="0" smtClean="0">
                <a:latin typeface="Times New Roman" pitchFamily="18" charset="0"/>
                <a:cs typeface="Times New Roman" pitchFamily="18" charset="0"/>
              </a:rPr>
              <a:t>coacere</a:t>
            </a:r>
          </a:p>
          <a:p>
            <a:pPr>
              <a:buFont typeface="Wingdings" pitchFamily="2" charset="2"/>
              <a:buChar char="ü"/>
            </a:pPr>
            <a:r>
              <a:rPr lang="it-IT" dirty="0" smtClean="0">
                <a:latin typeface="Times New Roman" pitchFamily="18" charset="0"/>
                <a:cs typeface="Times New Roman" pitchFamily="18" charset="0"/>
              </a:rPr>
              <a:t>agenti </a:t>
            </a:r>
            <a:r>
              <a:rPr lang="it-IT" dirty="0" smtClean="0">
                <a:latin typeface="Times New Roman" pitchFamily="18" charset="0"/>
                <a:cs typeface="Times New Roman" pitchFamily="18" charset="0"/>
              </a:rPr>
              <a:t>artificiali de tratare a </a:t>
            </a:r>
            <a:r>
              <a:rPr lang="it-IT" dirty="0" smtClean="0">
                <a:latin typeface="Times New Roman" pitchFamily="18" charset="0"/>
                <a:cs typeface="Times New Roman" pitchFamily="18" charset="0"/>
              </a:rPr>
              <a:t>fainii</a:t>
            </a:r>
          </a:p>
          <a:p>
            <a:pPr>
              <a:buFont typeface="Wingdings" pitchFamily="2" charset="2"/>
              <a:buChar char="ü"/>
            </a:pPr>
            <a:r>
              <a:rPr lang="ro-RO" dirty="0" smtClean="0">
                <a:latin typeface="Times New Roman" pitchFamily="18" charset="0"/>
                <a:cs typeface="Times New Roman" pitchFamily="18" charset="0"/>
              </a:rPr>
              <a:t>Produce </a:t>
            </a:r>
            <a:r>
              <a:rPr lang="ro-RO" dirty="0" smtClean="0">
                <a:latin typeface="Times New Roman" pitchFamily="18" charset="0"/>
                <a:cs typeface="Times New Roman" pitchFamily="18" charset="0"/>
              </a:rPr>
              <a:t>umflarea chiflelor sau a altor produse de panificatie. </a:t>
            </a:r>
            <a:br>
              <a:rPr lang="ro-RO" dirty="0" smtClean="0">
                <a:latin typeface="Times New Roman" pitchFamily="18" charset="0"/>
                <a:cs typeface="Times New Roman" pitchFamily="18" charset="0"/>
              </a:rPr>
            </a:br>
            <a:r>
              <a:rPr lang="ro-RO" dirty="0" smtClean="0">
                <a:latin typeface="Times New Roman" pitchFamily="18" charset="0"/>
                <a:cs typeface="Times New Roman" pitchFamily="18" charset="0"/>
              </a:rPr>
              <a:t> </a:t>
            </a:r>
          </a:p>
          <a:p>
            <a:pPr>
              <a:buFont typeface="Wingdings" pitchFamily="2" charset="2"/>
              <a:buChar char="q"/>
            </a:pPr>
            <a:r>
              <a:rPr lang="ro-RO" dirty="0" smtClean="0">
                <a:latin typeface="Times New Roman" pitchFamily="18" charset="0"/>
                <a:cs typeface="Times New Roman" pitchFamily="18" charset="0"/>
              </a:rPr>
              <a:t>Pot fi de natura animala sau vegetala (plante modificate genetic). </a:t>
            </a:r>
            <a:endParaRPr lang="en-US" dirty="0" smtClean="0">
              <a:latin typeface="Times New Roman" pitchFamily="18" charset="0"/>
              <a:cs typeface="Times New Roman" pitchFamily="18" charset="0"/>
            </a:endParaRPr>
          </a:p>
          <a:p>
            <a:pPr>
              <a:buFont typeface="Wingdings" pitchFamily="2" charset="2"/>
              <a:buChar char="q"/>
            </a:pPr>
            <a:r>
              <a:rPr lang="vi-VN" b="1" dirty="0" smtClean="0">
                <a:latin typeface="Times New Roman" pitchFamily="18" charset="0"/>
                <a:cs typeface="Times New Roman" pitchFamily="18" charset="0"/>
              </a:rPr>
              <a:t>Doza zilnică acceptată:</a:t>
            </a:r>
            <a:br>
              <a:rPr lang="vi-VN" b="1" dirty="0" smtClean="0">
                <a:latin typeface="Times New Roman" pitchFamily="18" charset="0"/>
                <a:cs typeface="Times New Roman" pitchFamily="18" charset="0"/>
              </a:rPr>
            </a:br>
            <a:r>
              <a:rPr lang="vi-VN" dirty="0" smtClean="0">
                <a:latin typeface="Times New Roman" pitchFamily="18" charset="0"/>
                <a:cs typeface="Times New Roman" pitchFamily="18" charset="0"/>
              </a:rPr>
              <a:t>Nedeterminată</a:t>
            </a:r>
            <a:r>
              <a:rPr lang="en-US" dirty="0" smtClean="0">
                <a:latin typeface="Times New Roman" pitchFamily="18" charset="0"/>
                <a:cs typeface="Times New Roman" pitchFamily="18" charset="0"/>
              </a:rPr>
              <a:t> </a:t>
            </a:r>
            <a:endParaRPr lang="ro-RO" dirty="0" smtClean="0">
              <a:latin typeface="Times New Roman" pitchFamily="18" charset="0"/>
              <a:cs typeface="Times New Roman" pitchFamily="18" charset="0"/>
            </a:endParaRPr>
          </a:p>
          <a:p>
            <a:pPr>
              <a:buNone/>
            </a:pP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643174" y="1142984"/>
            <a:ext cx="4214842" cy="4325112"/>
          </a:xfrm>
        </p:spPr>
        <p:txBody>
          <a:bodyPr/>
          <a:lstStyle/>
          <a:p>
            <a:pPr>
              <a:buNone/>
            </a:pPr>
            <a:r>
              <a:rPr lang="it-IT" sz="3600" b="1" i="1" dirty="0" smtClean="0">
                <a:solidFill>
                  <a:srgbClr val="FFC000"/>
                </a:solidFill>
                <a:latin typeface="Times New Roman" pitchFamily="18" charset="0"/>
                <a:cs typeface="Times New Roman" pitchFamily="18" charset="0"/>
              </a:rPr>
              <a:t>Reactii adverse:</a:t>
            </a:r>
          </a:p>
          <a:p>
            <a:r>
              <a:rPr lang="it-IT" dirty="0" smtClean="0">
                <a:latin typeface="Times New Roman" pitchFamily="18" charset="0"/>
                <a:cs typeface="Times New Roman" pitchFamily="18" charset="0"/>
              </a:rPr>
              <a:t>diaree</a:t>
            </a:r>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ameteala</a:t>
            </a:r>
          </a:p>
          <a:p>
            <a:r>
              <a:rPr lang="it-IT" dirty="0" smtClean="0">
                <a:latin typeface="Times New Roman" pitchFamily="18" charset="0"/>
                <a:cs typeface="Times New Roman" pitchFamily="18" charset="0"/>
              </a:rPr>
              <a:t>voma</a:t>
            </a:r>
          </a:p>
          <a:p>
            <a:r>
              <a:rPr lang="it-IT" dirty="0" smtClean="0">
                <a:latin typeface="Times New Roman" pitchFamily="18" charset="0"/>
                <a:cs typeface="Times New Roman" pitchFamily="18" charset="0"/>
              </a:rPr>
              <a:t>balonare</a:t>
            </a:r>
          </a:p>
          <a:p>
            <a:r>
              <a:rPr lang="it-IT" dirty="0" smtClean="0">
                <a:latin typeface="Times New Roman" pitchFamily="18" charset="0"/>
                <a:cs typeface="Times New Roman" pitchFamily="18" charset="0"/>
              </a:rPr>
              <a:t>dureri abdominale</a:t>
            </a:r>
          </a:p>
          <a:p>
            <a:r>
              <a:rPr lang="it-IT" dirty="0" smtClean="0">
                <a:latin typeface="Times New Roman" pitchFamily="18" charset="0"/>
                <a:cs typeface="Times New Roman" pitchFamily="18" charset="0"/>
              </a:rPr>
              <a:t>sete</a:t>
            </a:r>
          </a:p>
          <a:p>
            <a:r>
              <a:rPr lang="it-IT" dirty="0" smtClean="0">
                <a:latin typeface="Times New Roman" pitchFamily="18" charset="0"/>
                <a:cs typeface="Times New Roman" pitchFamily="18" charset="0"/>
              </a:rPr>
              <a:t>confuzii mentale.</a:t>
            </a:r>
          </a:p>
          <a:p>
            <a:pPr>
              <a:buNone/>
            </a:pPr>
            <a:endParaRPr lang="ru-RU" dirty="0">
              <a:latin typeface="Times New Roman" pitchFamily="18" charset="0"/>
              <a:cs typeface="Times New Roman" pitchFamily="18" charset="0"/>
            </a:endParaRPr>
          </a:p>
        </p:txBody>
      </p:sp>
      <p:pic>
        <p:nvPicPr>
          <p:cNvPr id="5122" name="Picture 2" descr="C:\Users\Dana\Desktop\Без названия.jpg"/>
          <p:cNvPicPr>
            <a:picLocks noChangeAspect="1" noChangeArrowheads="1"/>
          </p:cNvPicPr>
          <p:nvPr/>
        </p:nvPicPr>
        <p:blipFill>
          <a:blip r:embed="rId2"/>
          <a:srcRect/>
          <a:stretch>
            <a:fillRect/>
          </a:stretch>
        </p:blipFill>
        <p:spPr bwMode="auto">
          <a:xfrm>
            <a:off x="6929454" y="1214422"/>
            <a:ext cx="1619250" cy="1619250"/>
          </a:xfrm>
          <a:prstGeom prst="rect">
            <a:avLst/>
          </a:prstGeom>
          <a:noFill/>
        </p:spPr>
      </p:pic>
      <p:pic>
        <p:nvPicPr>
          <p:cNvPr id="5123" name="Picture 3" descr="C:\Users\Dana\Desktop\Без названия (1).jpg"/>
          <p:cNvPicPr>
            <a:picLocks noChangeAspect="1" noChangeArrowheads="1"/>
          </p:cNvPicPr>
          <p:nvPr/>
        </p:nvPicPr>
        <p:blipFill>
          <a:blip r:embed="rId3"/>
          <a:srcRect/>
          <a:stretch>
            <a:fillRect/>
          </a:stretch>
        </p:blipFill>
        <p:spPr bwMode="auto">
          <a:xfrm>
            <a:off x="642910" y="1071546"/>
            <a:ext cx="1619250" cy="1619250"/>
          </a:xfrm>
          <a:prstGeom prst="rect">
            <a:avLst/>
          </a:prstGeom>
          <a:noFill/>
        </p:spPr>
      </p:pic>
      <p:pic>
        <p:nvPicPr>
          <p:cNvPr id="5124" name="Picture 4" descr="C:\Users\Dana\Desktop\vel-pitar-chef-gourmand-7-seminte-5218-218.png"/>
          <p:cNvPicPr>
            <a:picLocks noChangeAspect="1" noChangeArrowheads="1"/>
          </p:cNvPicPr>
          <p:nvPr/>
        </p:nvPicPr>
        <p:blipFill>
          <a:blip r:embed="rId4"/>
          <a:srcRect/>
          <a:stretch>
            <a:fillRect/>
          </a:stretch>
        </p:blipFill>
        <p:spPr bwMode="auto">
          <a:xfrm>
            <a:off x="0" y="3786190"/>
            <a:ext cx="2780744" cy="2651133"/>
          </a:xfrm>
          <a:prstGeom prst="rect">
            <a:avLst/>
          </a:prstGeom>
          <a:noFill/>
        </p:spPr>
      </p:pic>
      <p:pic>
        <p:nvPicPr>
          <p:cNvPr id="5125" name="Picture 5" descr="C:\Users\Dana\Desktop\Без названия (2).jpg"/>
          <p:cNvPicPr>
            <a:picLocks noChangeAspect="1" noChangeArrowheads="1"/>
          </p:cNvPicPr>
          <p:nvPr/>
        </p:nvPicPr>
        <p:blipFill>
          <a:blip r:embed="rId5"/>
          <a:srcRect/>
          <a:stretch>
            <a:fillRect/>
          </a:stretch>
        </p:blipFill>
        <p:spPr bwMode="auto">
          <a:xfrm>
            <a:off x="3071802" y="5238750"/>
            <a:ext cx="1619250" cy="1619250"/>
          </a:xfrm>
          <a:prstGeom prst="rect">
            <a:avLst/>
          </a:prstGeom>
          <a:noFill/>
        </p:spPr>
      </p:pic>
      <p:pic>
        <p:nvPicPr>
          <p:cNvPr id="5126" name="Picture 6" descr="C:\Users\Dana\Desktop\nescafe-3in1-original-629-593.jpg"/>
          <p:cNvPicPr>
            <a:picLocks noChangeAspect="1" noChangeArrowheads="1"/>
          </p:cNvPicPr>
          <p:nvPr/>
        </p:nvPicPr>
        <p:blipFill>
          <a:blip r:embed="rId6"/>
          <a:srcRect/>
          <a:stretch>
            <a:fillRect/>
          </a:stretch>
        </p:blipFill>
        <p:spPr bwMode="auto">
          <a:xfrm>
            <a:off x="7286644" y="3214686"/>
            <a:ext cx="1171575" cy="1619250"/>
          </a:xfrm>
          <a:prstGeom prst="rect">
            <a:avLst/>
          </a:prstGeom>
          <a:noFill/>
        </p:spPr>
      </p:pic>
      <p:pic>
        <p:nvPicPr>
          <p:cNvPr id="5127" name="Picture 7" descr="C:\Users\Dana\Desktop\sanovita-bautura-instant-din-soia-5111-872.jpg"/>
          <p:cNvPicPr>
            <a:picLocks noChangeAspect="1" noChangeArrowheads="1"/>
          </p:cNvPicPr>
          <p:nvPr/>
        </p:nvPicPr>
        <p:blipFill>
          <a:blip r:embed="rId7"/>
          <a:srcRect/>
          <a:stretch>
            <a:fillRect/>
          </a:stretch>
        </p:blipFill>
        <p:spPr bwMode="auto">
          <a:xfrm>
            <a:off x="6643702" y="5238750"/>
            <a:ext cx="1619250" cy="161925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642918"/>
            <a:ext cx="8229600" cy="1066800"/>
          </a:xfrm>
        </p:spPr>
        <p:txBody>
          <a:bodyPr/>
          <a:lstStyle/>
          <a:p>
            <a:r>
              <a:rPr lang="en-US" b="1" dirty="0" smtClean="0">
                <a:solidFill>
                  <a:srgbClr val="FFC000"/>
                </a:solidFill>
                <a:latin typeface="Times New Roman" pitchFamily="18" charset="0"/>
                <a:cs typeface="Times New Roman" pitchFamily="18" charset="0"/>
              </a:rPr>
              <a:t>E452-Polifosfati</a:t>
            </a:r>
            <a:endParaRPr lang="ru-RU" b="1" dirty="0">
              <a:solidFill>
                <a:srgbClr val="FFC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571612"/>
            <a:ext cx="8229600" cy="5002924"/>
          </a:xfrm>
        </p:spPr>
        <p:txBody>
          <a:bodyPr>
            <a:normAutofit/>
          </a:bodyPr>
          <a:lstStyle/>
          <a:p>
            <a:pPr>
              <a:buFont typeface="Wingdings" pitchFamily="2" charset="2"/>
              <a:buChar char="q"/>
            </a:pPr>
            <a:r>
              <a:rPr lang="en-US" dirty="0" smtClean="0">
                <a:latin typeface="Times New Roman" pitchFamily="18" charset="0"/>
                <a:cs typeface="Times New Roman" pitchFamily="18" charset="0"/>
              </a:rPr>
              <a:t>   I</a:t>
            </a:r>
            <a:r>
              <a:rPr lang="ro-RO" dirty="0" smtClean="0">
                <a:latin typeface="Times New Roman" pitchFamily="18" charset="0"/>
                <a:cs typeface="Times New Roman" pitchFamily="18" charset="0"/>
              </a:rPr>
              <a:t>n </a:t>
            </a:r>
            <a:r>
              <a:rPr lang="ro-RO" dirty="0" smtClean="0">
                <a:latin typeface="Times New Roman" pitchFamily="18" charset="0"/>
                <a:cs typeface="Times New Roman" pitchFamily="18" charset="0"/>
              </a:rPr>
              <a:t>grupa polifosfaților utilizați în alimente sunt încadrați cinci aditivi alimentari: polifosfat de sodiu E452 </a:t>
            </a:r>
            <a:r>
              <a:rPr lang="ro-RO"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I</a:t>
            </a:r>
            <a:r>
              <a:rPr lang="ro-RO"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polifosfat de potasiu E452 </a:t>
            </a:r>
            <a:r>
              <a:rPr lang="ro-RO"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II</a:t>
            </a:r>
            <a:r>
              <a:rPr lang="ro-RO"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polifosfat de sodiu și calciu E452 </a:t>
            </a:r>
            <a:r>
              <a:rPr lang="ro-RO"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III</a:t>
            </a:r>
            <a:r>
              <a:rPr lang="ro-RO"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polifosfat de calciu E452 </a:t>
            </a:r>
            <a:r>
              <a:rPr lang="ro-RO"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I</a:t>
            </a:r>
            <a:r>
              <a:rPr lang="ro-RO" dirty="0" smtClean="0">
                <a:latin typeface="Times New Roman" pitchFamily="18" charset="0"/>
                <a:cs typeface="Times New Roman" pitchFamily="18" charset="0"/>
              </a:rPr>
              <a:t>v</a:t>
            </a:r>
            <a:r>
              <a:rPr lang="ro-RO" dirty="0" smtClean="0">
                <a:latin typeface="Times New Roman" pitchFamily="18" charset="0"/>
                <a:cs typeface="Times New Roman" pitchFamily="18" charset="0"/>
              </a:rPr>
              <a:t>), polifosfat de amoniu E 452 (v</a:t>
            </a:r>
            <a:r>
              <a:rPr lang="ro-RO"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buFont typeface="Wingdings" pitchFamily="2" charset="2"/>
              <a:buChar char="q"/>
            </a:pPr>
            <a:r>
              <a:rPr lang="vi-VN" dirty="0" smtClean="0">
                <a:latin typeface="Times New Roman" pitchFamily="18" charset="0"/>
                <a:cs typeface="Times New Roman" pitchFamily="18" charset="0"/>
              </a:rPr>
              <a:t>Polifosfații sunt descompuși în alimente sau sistemul digestiv în fosfați și aceste grupări se absorb mai bine decât fosfații prezenți în mod natural în alimente. O cantitate mare de fosfați în organism poate produce efecte negative grave, în special în cazul persoanelor cu afecțiuni renale</a:t>
            </a:r>
            <a:r>
              <a:rPr lang="vi-VN"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860180"/>
          </a:xfrm>
        </p:spPr>
        <p:txBody>
          <a:bodyPr>
            <a:normAutofit fontScale="92500" lnSpcReduction="10000"/>
          </a:bodyPr>
          <a:lstStyle/>
          <a:p>
            <a:pPr>
              <a:buNone/>
            </a:pPr>
            <a:r>
              <a:rPr lang="vi-VN" b="1" dirty="0" smtClean="0">
                <a:solidFill>
                  <a:srgbClr val="C00000"/>
                </a:solidFill>
                <a:latin typeface="Times New Roman" pitchFamily="18" charset="0"/>
                <a:cs typeface="Times New Roman" pitchFamily="18" charset="0"/>
              </a:rPr>
              <a:t>Nu trebuie să facă parte din alimentația </a:t>
            </a:r>
            <a:r>
              <a:rPr lang="vi-VN" b="1" dirty="0" smtClean="0">
                <a:solidFill>
                  <a:srgbClr val="C00000"/>
                </a:solidFill>
                <a:latin typeface="Times New Roman" pitchFamily="18" charset="0"/>
                <a:cs typeface="Times New Roman" pitchFamily="18" charset="0"/>
              </a:rPr>
              <a:t>copiilor.</a:t>
            </a:r>
            <a:r>
              <a:rPr lang="en-US" b="1" dirty="0" smtClean="0">
                <a:solidFill>
                  <a:srgbClr val="C00000"/>
                </a:solidFill>
                <a:latin typeface="Times New Roman" pitchFamily="18" charset="0"/>
                <a:cs typeface="Times New Roman" pitchFamily="18" charset="0"/>
              </a:rPr>
              <a:t> </a:t>
            </a:r>
          </a:p>
          <a:p>
            <a:pPr>
              <a:buFont typeface="Wingdings" pitchFamily="2" charset="2"/>
              <a:buChar char="v"/>
            </a:pPr>
            <a:r>
              <a:rPr lang="en-US" dirty="0" smtClean="0">
                <a:latin typeface="Times New Roman" pitchFamily="18" charset="0"/>
                <a:cs typeface="Times New Roman" pitchFamily="18" charset="0"/>
              </a:rPr>
              <a:t>P</a:t>
            </a:r>
            <a:r>
              <a:rPr lang="vi-VN" dirty="0" smtClean="0">
                <a:latin typeface="Times New Roman" pitchFamily="18" charset="0"/>
                <a:cs typeface="Times New Roman" pitchFamily="18" charset="0"/>
              </a:rPr>
              <a:t>rincipalele </a:t>
            </a:r>
            <a:r>
              <a:rPr lang="vi-VN" dirty="0" smtClean="0">
                <a:latin typeface="Times New Roman" pitchFamily="18" charset="0"/>
                <a:cs typeface="Times New Roman" pitchFamily="18" charset="0"/>
              </a:rPr>
              <a:t>alimente / produse în care se găsesc acești aditivi sunt: </a:t>
            </a:r>
            <a:endParaRPr lang="en-US" dirty="0" smtClean="0">
              <a:latin typeface="Times New Roman" pitchFamily="18" charset="0"/>
              <a:cs typeface="Times New Roman" pitchFamily="18" charset="0"/>
            </a:endParaRPr>
          </a:p>
          <a:p>
            <a:pPr marL="624078" indent="-514350">
              <a:buFont typeface="+mj-lt"/>
              <a:buAutoNum type="arabicPeriod"/>
            </a:pPr>
            <a:r>
              <a:rPr lang="vi-VN" dirty="0" smtClean="0">
                <a:latin typeface="Times New Roman" pitchFamily="18" charset="0"/>
                <a:cs typeface="Times New Roman" pitchFamily="18" charset="0"/>
              </a:rPr>
              <a:t>murături </a:t>
            </a:r>
            <a:endParaRPr lang="en-US" dirty="0" smtClean="0">
              <a:latin typeface="Times New Roman" pitchFamily="18" charset="0"/>
              <a:cs typeface="Times New Roman" pitchFamily="18" charset="0"/>
            </a:endParaRPr>
          </a:p>
          <a:p>
            <a:pPr marL="624078" indent="-514350">
              <a:buFont typeface="+mj-lt"/>
              <a:buAutoNum type="arabicPeriod"/>
            </a:pPr>
            <a:r>
              <a:rPr lang="vi-VN" dirty="0" smtClean="0">
                <a:latin typeface="Times New Roman" pitchFamily="18" charset="0"/>
                <a:cs typeface="Times New Roman" pitchFamily="18" charset="0"/>
              </a:rPr>
              <a:t>produse </a:t>
            </a:r>
            <a:r>
              <a:rPr lang="vi-VN" dirty="0" smtClean="0">
                <a:latin typeface="Times New Roman" pitchFamily="18" charset="0"/>
                <a:cs typeface="Times New Roman" pitchFamily="18" charset="0"/>
              </a:rPr>
              <a:t>din carne (în special pește</a:t>
            </a:r>
            <a:r>
              <a:rPr lang="vi-VN"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marL="624078" indent="-514350">
              <a:buFont typeface="+mj-lt"/>
              <a:buAutoNum type="arabicPeriod"/>
            </a:pPr>
            <a:r>
              <a:rPr lang="vi-VN" dirty="0" smtClean="0">
                <a:latin typeface="Times New Roman" pitchFamily="18" charset="0"/>
                <a:cs typeface="Times New Roman" pitchFamily="18" charset="0"/>
              </a:rPr>
              <a:t>brânzeturi </a:t>
            </a:r>
            <a:r>
              <a:rPr lang="vi-VN" dirty="0" smtClean="0">
                <a:latin typeface="Times New Roman" pitchFamily="18" charset="0"/>
                <a:cs typeface="Times New Roman" pitchFamily="18" charset="0"/>
              </a:rPr>
              <a:t>și diverse produse </a:t>
            </a:r>
            <a:r>
              <a:rPr lang="vi-VN" dirty="0" smtClean="0">
                <a:latin typeface="Times New Roman" pitchFamily="18" charset="0"/>
                <a:cs typeface="Times New Roman" pitchFamily="18" charset="0"/>
              </a:rPr>
              <a:t>congelate </a:t>
            </a:r>
            <a:endParaRPr lang="en-US" dirty="0" smtClean="0">
              <a:latin typeface="Times New Roman" pitchFamily="18" charset="0"/>
              <a:cs typeface="Times New Roman" pitchFamily="18" charset="0"/>
            </a:endParaRPr>
          </a:p>
          <a:p>
            <a:pPr marL="624078" indent="-514350">
              <a:buFont typeface="+mj-lt"/>
              <a:buAutoNum type="arabicPeriod"/>
            </a:pPr>
            <a:r>
              <a:rPr lang="vi-VN" dirty="0" smtClean="0">
                <a:latin typeface="Times New Roman" pitchFamily="18" charset="0"/>
                <a:cs typeface="Times New Roman" pitchFamily="18" charset="0"/>
              </a:rPr>
              <a:t>supe concentrate</a:t>
            </a:r>
            <a:endParaRPr lang="en-US" dirty="0" smtClean="0">
              <a:latin typeface="Times New Roman" pitchFamily="18" charset="0"/>
              <a:cs typeface="Times New Roman" pitchFamily="18" charset="0"/>
            </a:endParaRPr>
          </a:p>
          <a:p>
            <a:pPr marL="624078" indent="-514350">
              <a:buFont typeface="+mj-lt"/>
              <a:buAutoNum type="arabicPeriod"/>
            </a:pPr>
            <a:r>
              <a:rPr lang="vi-VN" dirty="0" smtClean="0">
                <a:latin typeface="Times New Roman" pitchFamily="18" charset="0"/>
                <a:cs typeface="Times New Roman" pitchFamily="18" charset="0"/>
              </a:rPr>
              <a:t>ceai instant</a:t>
            </a:r>
            <a:endParaRPr lang="en-US" dirty="0" smtClean="0">
              <a:latin typeface="Times New Roman" pitchFamily="18" charset="0"/>
              <a:cs typeface="Times New Roman" pitchFamily="18" charset="0"/>
            </a:endParaRPr>
          </a:p>
          <a:p>
            <a:pPr marL="624078" indent="-514350">
              <a:buFont typeface="+mj-lt"/>
              <a:buAutoNum type="arabicPeriod"/>
            </a:pPr>
            <a:r>
              <a:rPr lang="vi-VN" dirty="0" smtClean="0">
                <a:latin typeface="Times New Roman" pitchFamily="18" charset="0"/>
                <a:cs typeface="Times New Roman" pitchFamily="18" charset="0"/>
              </a:rPr>
              <a:t>băuturi </a:t>
            </a:r>
            <a:r>
              <a:rPr lang="vi-VN" dirty="0" smtClean="0">
                <a:latin typeface="Times New Roman" pitchFamily="18" charset="0"/>
                <a:cs typeface="Times New Roman" pitchFamily="18" charset="0"/>
              </a:rPr>
              <a:t>dedicate sportivilor </a:t>
            </a:r>
            <a:endParaRPr lang="en-US" b="1" dirty="0" smtClean="0">
              <a:solidFill>
                <a:srgbClr val="C00000"/>
              </a:solidFill>
              <a:latin typeface="Times New Roman" pitchFamily="18" charset="0"/>
              <a:cs typeface="Times New Roman" pitchFamily="18" charset="0"/>
            </a:endParaRPr>
          </a:p>
          <a:p>
            <a:pPr marL="624078" indent="-514350">
              <a:buFont typeface="Wingdings" pitchFamily="2" charset="2"/>
              <a:buChar char="v"/>
            </a:pPr>
            <a:r>
              <a:rPr lang="vi-VN" dirty="0" smtClean="0">
                <a:latin typeface="Times New Roman" pitchFamily="18" charset="0"/>
                <a:cs typeface="Times New Roman" pitchFamily="18" charset="0"/>
              </a:rPr>
              <a:t>În afara industriei alimentare sunt utilizați ca îngrăsământ chimic, în substanțe utilizate pentru stingerea incendiilor </a:t>
            </a:r>
            <a:r>
              <a:rPr lang="en-US" dirty="0" smtClean="0">
                <a:latin typeface="Times New Roman" pitchFamily="18" charset="0"/>
                <a:cs typeface="Times New Roman" pitchFamily="18" charset="0"/>
              </a:rPr>
              <a:t>.a.</a:t>
            </a:r>
            <a:r>
              <a:rPr lang="vi-VN" dirty="0" smtClean="0">
                <a:latin typeface="Times New Roman" pitchFamily="18" charset="0"/>
                <a:cs typeface="Times New Roman" pitchFamily="18" charset="0"/>
              </a:rPr>
              <a:t>sau </a:t>
            </a:r>
            <a:r>
              <a:rPr lang="vi-VN" dirty="0" smtClean="0">
                <a:latin typeface="Times New Roman" pitchFamily="18" charset="0"/>
                <a:cs typeface="Times New Roman" pitchFamily="18" charset="0"/>
              </a:rPr>
              <a:t>prevenirea lor, detergenți, săpun </a:t>
            </a:r>
            <a:r>
              <a:rPr lang="en-US" dirty="0" err="1" smtClean="0">
                <a:latin typeface="Times New Roman" pitchFamily="18" charset="0"/>
                <a:cs typeface="Times New Roman" pitchFamily="18" charset="0"/>
              </a:rPr>
              <a:t>s.a</a:t>
            </a:r>
            <a:r>
              <a:rPr lang="en-US" dirty="0" smtClean="0">
                <a:latin typeface="Times New Roman" pitchFamily="18" charset="0"/>
                <a:cs typeface="Times New Roman" pitchFamily="18" charset="0"/>
              </a:rPr>
              <a:t>.</a:t>
            </a:r>
          </a:p>
          <a:p>
            <a:pPr marL="624078" indent="-514350">
              <a:buFont typeface="Wingdings" pitchFamily="2" charset="2"/>
              <a:buChar char="v"/>
            </a:pPr>
            <a:r>
              <a:rPr lang="ro-RO" i="1" dirty="0" smtClean="0">
                <a:latin typeface="Times New Roman" pitchFamily="18" charset="0"/>
                <a:cs typeface="Times New Roman" pitchFamily="18" charset="0"/>
              </a:rPr>
              <a:t>Doza </a:t>
            </a:r>
            <a:r>
              <a:rPr lang="ro-RO" i="1" dirty="0" smtClean="0">
                <a:latin typeface="Times New Roman" pitchFamily="18" charset="0"/>
                <a:cs typeface="Times New Roman" pitchFamily="18" charset="0"/>
              </a:rPr>
              <a:t>zilnica acceptata: </a:t>
            </a:r>
          </a:p>
          <a:p>
            <a:pPr>
              <a:buNone/>
            </a:pPr>
            <a:r>
              <a:rPr lang="ro-RO" dirty="0" smtClean="0">
                <a:latin typeface="Times New Roman" pitchFamily="18" charset="0"/>
                <a:cs typeface="Times New Roman" pitchFamily="18" charset="0"/>
              </a:rPr>
              <a:t>Pana la 70 mg/kg corp pentru toti aditivii ce contin fosfat.</a:t>
            </a:r>
          </a:p>
          <a:p>
            <a:pPr marL="624078" indent="-514350">
              <a:buNone/>
            </a:pPr>
            <a:endParaRPr lang="en-US" dirty="0" smtClean="0">
              <a:latin typeface="Times New Roman" pitchFamily="18" charset="0"/>
              <a:cs typeface="Times New Roman" pitchFamily="18" charset="0"/>
            </a:endParaRPr>
          </a:p>
        </p:txBody>
      </p:sp>
      <p:pic>
        <p:nvPicPr>
          <p:cNvPr id="6146" name="Picture 2" descr="C:\Users\Dana\Desktop\01b2936c6760d7358bdb3298d36a0fe2.jpg"/>
          <p:cNvPicPr>
            <a:picLocks noChangeAspect="1" noChangeArrowheads="1"/>
          </p:cNvPicPr>
          <p:nvPr/>
        </p:nvPicPr>
        <p:blipFill>
          <a:blip r:embed="rId2"/>
          <a:srcRect/>
          <a:stretch>
            <a:fillRect/>
          </a:stretch>
        </p:blipFill>
        <p:spPr bwMode="auto">
          <a:xfrm>
            <a:off x="6163367" y="2000240"/>
            <a:ext cx="2980633" cy="2027232"/>
          </a:xfrm>
          <a:prstGeom prst="rect">
            <a:avLst/>
          </a:prstGeom>
          <a:ln>
            <a:noFill/>
          </a:ln>
          <a:effectLst>
            <a:softEdge rad="112500"/>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107</TotalTime>
  <Words>538</Words>
  <PresentationFormat>Экран (4:3)</PresentationFormat>
  <Paragraphs>65</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Городская</vt:lpstr>
      <vt:lpstr>Emulgatori lipofilici alimentari</vt:lpstr>
      <vt:lpstr>E322-Lecitina</vt:lpstr>
      <vt:lpstr>Слайд 3</vt:lpstr>
      <vt:lpstr>E444- acetat izobutirat de zaharoză</vt:lpstr>
      <vt:lpstr>Слайд 5</vt:lpstr>
      <vt:lpstr>E472-ESTERI GLICERICI AI ACIDULUI DIACETILTARTRIC CU ACIZI GRASI </vt:lpstr>
      <vt:lpstr>Слайд 7</vt:lpstr>
      <vt:lpstr>E452-Polifosfati</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Emulgatori lipofilici alimentari</dc:title>
  <dc:creator>Dana</dc:creator>
  <cp:lastModifiedBy>Dana</cp:lastModifiedBy>
  <cp:revision>12</cp:revision>
  <dcterms:created xsi:type="dcterms:W3CDTF">2021-04-17T11:11:28Z</dcterms:created>
  <dcterms:modified xsi:type="dcterms:W3CDTF">2021-04-17T13:09:10Z</dcterms:modified>
</cp:coreProperties>
</file>