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FE099-CE30-E941-BC9D-4B6F177E9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140551"/>
            <a:ext cx="8361229" cy="1463289"/>
          </a:xfrm>
        </p:spPr>
        <p:txBody>
          <a:bodyPr anchor="t"/>
          <a:lstStyle/>
          <a:p>
            <a: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ОБРАЗОВАНИЯ, КУЛЬТУРЫ И ИССЛЕДОВАНИЙ Республики Молдова
ГОСУДАРСТВЕННЫЙ УНИВЕРСИТЕТ Республики Молдова
ФАКУЛЬТЕТ ХИМИИ И ХИМИЧЕСКИХ ТЕХНОЛОГИЙ
ДЕПАРТАМЕНТ ПРОМЫШЛЕННОЙ И ЭКОЛОГИЧЕСКОЙ ХИМИИ</a:t>
            </a:r>
            <a:br>
              <a:rPr 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9FC93-F2A3-E54E-ACC2-13A5DDBFD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888" y="3251743"/>
            <a:ext cx="9904245" cy="2465705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Неполярные эмульгаторы и стабилизаторы в строительной промышленности</a:t>
            </a:r>
          </a:p>
          <a:p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</a:p>
          <a:p>
            <a:pPr algn="r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Леонтьева Елизавета</a:t>
            </a:r>
          </a:p>
        </p:txBody>
      </p:sp>
    </p:spTree>
    <p:extLst>
      <p:ext uri="{BB962C8B-B14F-4D97-AF65-F5344CB8AC3E}">
        <p14:creationId xmlns:p14="http://schemas.microsoft.com/office/powerpoint/2010/main" val="3320114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C838E-DFC4-404B-AE0A-791926EE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943100"/>
            <a:ext cx="9601200" cy="148590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Крахмал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643F998-122B-A44A-83AB-619C7652C3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1776" y="3152362"/>
            <a:ext cx="4911572" cy="327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862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AEB76-72E7-4B41-9596-2EFF0DB7B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2227"/>
            <a:ext cx="9601200" cy="926582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и применение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5B825-63BB-7E40-BDC8-695CAF252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98809"/>
            <a:ext cx="9601200" cy="336317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Крахмал (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8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)n — смесь полисахаридов амилозы и амилопектина, мономером которых является альфа-глюкоза.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Безвкусный аморфный порошок белого цвета, нерастворимый в холодной воде. Под микроскопом видны отдельные зёрна; при сжатии порошка крахмала он издаёт характерный скрип, вызванный трением частиц.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В мире наибольшее применение крахмал нашёл в целлюлозно-бумажной промышленности, насчитывая миллионы метрических тонн ежегодно. 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Модифицированный крахмал является основным компонентом клея для обоев.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CFE1908-E8F4-3D44-8781-71F948133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2769" y="4078873"/>
            <a:ext cx="52863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24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31479-691C-0F4E-BCAB-E37D214FF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686050"/>
            <a:ext cx="9601200" cy="148590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3633363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5D81-FB7D-0E42-B859-727F35A7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943100"/>
            <a:ext cx="9601200" cy="148590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Целлюлоза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F7D61B7-B9FF-1248-A141-AA0A31C44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3975" y="3429000"/>
            <a:ext cx="3667292" cy="262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389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B6D4A-F844-C041-A9DF-1FF4F945B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06837"/>
            <a:ext cx="9601200" cy="83005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и применение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7D829-945B-6C44-A53B-633D247D1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008529"/>
            <a:ext cx="10972800" cy="3490124"/>
          </a:xfrm>
        </p:spPr>
        <p:txBody>
          <a:bodyPr anchor="ctr">
            <a:normAutofit/>
          </a:bodyPr>
          <a:lstStyle/>
          <a:p>
            <a:r>
              <a:rPr lang="az-Cyrl-AZ" b="1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Целлюлоза</a:t>
            </a:r>
            <a:r>
              <a:rPr lang="az-Cyrl-AZ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 </a:t>
            </a:r>
            <a:r>
              <a:rPr lang="az-Cyrl-AZ" b="0" i="0" u="none" strike="noStrike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органическое</a:t>
            </a:r>
            <a:r>
              <a:rPr lang="az-Cyrl-AZ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Cyrl-AZ" b="0" i="0" u="none" strike="noStrike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соединение</a:t>
            </a:r>
            <a:r>
              <a:rPr lang="az-Cyrl-AZ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z-Cyrl-AZ" b="0" i="0" u="none" strike="noStrike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</a:t>
            </a:r>
            <a:r>
              <a:rPr lang="az-Cyrl-AZ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az-Cyrl-AZ" b="0" i="0" u="none" strike="noStrike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полисахарид</a:t>
            </a:r>
            <a:r>
              <a:rPr lang="az-Cyrl-AZ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 формулой (</a:t>
            </a:r>
            <a:r>
              <a:rPr lang="en-US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="0" i="0" baseline="-25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0" i="0" baseline="-25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0" i="0" baseline="-25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0" i="0" baseline="-2500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>
                <a:solidFill>
                  <a:srgbClr val="2021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az-Cyrl-AZ" b="0" i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елое твёрдое, стойкое вещество, не разрушается при нагревании (до 200 °</a:t>
            </a:r>
            <a:r>
              <a:rPr lang="en-US" b="0" i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C). </a:t>
            </a:r>
            <a:r>
              <a:rPr lang="az-Cyrl-AZ" b="0" i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горючим </a:t>
            </a:r>
            <a:r>
              <a:rPr lang="en-US" b="0" i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веществом. Нерастворима в воде, слабых кислотах и большинстве органических растворителей.</a:t>
            </a:r>
          </a:p>
          <a:p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в качестве наполнителя в таблетках в фармацевтике. Целлюлозу и её эфиры используют для получения искусственного волокна (вискозного, ацетатного, медно-аммиачного шёлка, искусственного меха). Хлопок, состоящий большей частью из целлюлозы (до 99,5 %), идёт на изготовление тканей.
Древесная целлюлоза используется для производства бумаги, пластмасс, кино- и фотоплёнок, лаков, бездымного пороха и т. д.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837F912-EDE1-354D-881E-8EBC91C96D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389" y="4502321"/>
            <a:ext cx="5803221" cy="198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29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1DDB0-E0A9-4845-9FE2-185E4CAA1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943100"/>
            <a:ext cx="9601200" cy="148590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Карбоксиметилцеллюлоза (КМЦ)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7AC61AB-C730-1947-BD84-18D8E5EBA8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4253" y="3240791"/>
            <a:ext cx="2392347" cy="3250471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F0B00445-B3B2-564A-8DF4-27DED4018A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402" y="3240791"/>
            <a:ext cx="4662491" cy="326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90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661F-724C-8843-BE4E-BDC92B9B0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9019"/>
            <a:ext cx="9601200" cy="74295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и применение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5270F-EB3B-7D48-BE37-38C91EA06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841969"/>
            <a:ext cx="9601200" cy="5429250"/>
          </a:xfrm>
        </p:spPr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Карбоксиметилцеллюлоза (КМЦ, целлюлозогликолевая кислота) — производное целлюлозы, в которой карбоксилметильная группа (–CH2–COOH) соединяется гидроксильными группами глюкозных мономеров.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Растворы бесцветны. Внешний вид: светло-бежевый кристаллический порошок.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загустителя входит в состав зубной пасты, пищевых продуктов (пищевая добавка E469, E466), косметики, лака для волос, слабительных средств. Применяется в производстве клея (например, клея бустилат). Входит в состав моющих средств и наполнителей для аккумуляторов холода. А также может использоваться как полимер для пенообразователей, для улучшения стойкости пены. </a:t>
            </a:r>
          </a:p>
          <a:p>
            <a:r>
              <a:rPr lang="az-Cyrl-AZ" b="0" i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КМЦ также используется в качестве загустителя для эмульсионных красок, действует как пластификатор и задерживает время схватывания в качестве вспомогательного агента для порошковых красок, выравнивающих составов и цементных растворов, а также используется при производстве клеев для обоев.</a:t>
            </a:r>
            <a:endParaRPr lang="en-US" b="0" i="0">
              <a:solidFill>
                <a:srgbClr val="2021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Карбоксиметилцеллюлоза также используется в строительстве, отливке и гранулировании семян.</a:t>
            </a:r>
          </a:p>
        </p:txBody>
      </p:sp>
    </p:spTree>
    <p:extLst>
      <p:ext uri="{BB962C8B-B14F-4D97-AF65-F5344CB8AC3E}">
        <p14:creationId xmlns:p14="http://schemas.microsoft.com/office/powerpoint/2010/main" val="443376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1675-BBD5-CD42-9112-0567B5969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943100"/>
            <a:ext cx="9601200" cy="1485900"/>
          </a:xfrm>
        </p:spPr>
        <p:txBody>
          <a:bodyPr anchor="ctr"/>
          <a:lstStyle/>
          <a:p>
            <a:pPr algn="ctr"/>
            <a:r>
              <a:rPr lang="az-Cyrl-AZ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идроксипропилметилцеллюлоза (ГПМЦ)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EB4F3F9-CD7C-8347-AB6C-EFEC5856C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3716" y="3429000"/>
            <a:ext cx="4066152" cy="316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03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C8AB-A131-2B49-B9D4-1953EE15E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3897"/>
            <a:ext cx="9601200" cy="756703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и применение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6B29-6185-2747-8F71-F0D98FF9C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96215"/>
            <a:ext cx="4724400" cy="5158373"/>
          </a:xfrm>
        </p:spPr>
        <p:txBody>
          <a:bodyPr>
            <a:normAutofit lnSpcReduction="10000"/>
          </a:bodyPr>
          <a:lstStyle/>
          <a:p>
            <a:r>
              <a:rPr lang="az-Cyrl-AZ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Оксипропилметилцеллюлоза, или гидроксипропилметилцеллюлоза (ГПМЦ) — смешанный эфир на основе </a:t>
            </a:r>
            <a:r>
              <a:rPr lang="az-Cyrl-AZ" i="0" u="none" strike="noStrike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метилцеллюлозы</a:t>
            </a:r>
            <a:r>
              <a:rPr lang="az-Cyrl-AZ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нормальных условиях — твёрдое вещество (порошок).</a:t>
            </a:r>
            <a:endParaRPr lang="en-US" i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ГПМЦ растворима в уксусной кислоте, смесях метанола и метиленхлорида, метанола и воды.</a:t>
            </a: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Из ГПМЦ получают прозрачные плёнки, которые могут стать нерастворимыми при добавлении в композицию перед переработкой многоосновных кислот (например, лимонной), глиоксаля, карбамидо-формальдегидных, меламино-формальдегидиых и эпоксидных смол.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A6CA2661-6E90-3E45-B55C-E73DF8FE0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151" y="1872684"/>
            <a:ext cx="5105856" cy="364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247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EF1BD-5CE2-6349-A79C-E5D4C6EE4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943100"/>
            <a:ext cx="9601200" cy="1485900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Ксантановая камедь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170EC3DC-1782-AD4C-A1C6-E4F16F8D4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3583" y="3152363"/>
            <a:ext cx="3910887" cy="3391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02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B2A2-883D-E64A-9AA3-3E48CA0F1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31287"/>
            <a:ext cx="9601200" cy="817826"/>
          </a:xfrm>
        </p:spPr>
        <p:txBody>
          <a:bodyPr anchor="ctr"/>
          <a:lstStyle/>
          <a:p>
            <a:pPr algn="ctr"/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и применение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FDCF5-CD28-6043-944F-DA8BB0E03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59133"/>
            <a:ext cx="9601200" cy="2169867"/>
          </a:xfrm>
        </p:spPr>
        <p:txBody>
          <a:bodyPr/>
          <a:lstStyle/>
          <a:p>
            <a:r>
              <a:rPr lang="az-Cyrl-AZ" b="1" i="0">
                <a:solidFill>
                  <a:srgbClr val="202122"/>
                </a:solidFill>
                <a:effectLst/>
                <a:latin typeface="-apple-system"/>
              </a:rPr>
              <a:t>Ксанта́новая каме́дь</a:t>
            </a:r>
            <a:r>
              <a:rPr lang="az-Cyrl-AZ" b="0" i="0">
                <a:solidFill>
                  <a:srgbClr val="202122"/>
                </a:solidFill>
                <a:effectLst/>
                <a:latin typeface="-apple-system"/>
              </a:rPr>
              <a:t> (ксанта́н) — природное химическое соединение (</a:t>
            </a:r>
            <a:r>
              <a:rPr lang="en-US" b="0" i="0" strike="noStrike">
                <a:solidFill>
                  <a:schemeClr val="tx1"/>
                </a:solidFill>
                <a:effectLst/>
                <a:latin typeface="-apple-system"/>
              </a:rPr>
              <a:t>C</a:t>
            </a:r>
            <a:r>
              <a:rPr lang="en-US" b="0" i="0" baseline="-25000">
                <a:solidFill>
                  <a:schemeClr val="tx1"/>
                </a:solidFill>
                <a:effectLst/>
                <a:latin typeface="-apple-system"/>
              </a:rPr>
              <a:t>35</a:t>
            </a:r>
            <a:r>
              <a:rPr lang="en-US" b="0" i="0" strike="noStrike">
                <a:solidFill>
                  <a:schemeClr val="tx1"/>
                </a:solidFill>
                <a:effectLst/>
                <a:latin typeface="-apple-system"/>
              </a:rPr>
              <a:t>H</a:t>
            </a:r>
            <a:r>
              <a:rPr lang="en-US" b="0" i="0" baseline="-25000">
                <a:solidFill>
                  <a:schemeClr val="tx1"/>
                </a:solidFill>
                <a:effectLst/>
                <a:latin typeface="-apple-system"/>
              </a:rPr>
              <a:t>49</a:t>
            </a:r>
            <a:r>
              <a:rPr lang="en-US" b="0" i="0" strike="noStrike">
                <a:solidFill>
                  <a:schemeClr val="tx1"/>
                </a:solidFill>
                <a:effectLst/>
                <a:latin typeface="-apple-system"/>
              </a:rPr>
              <a:t>O</a:t>
            </a:r>
            <a:r>
              <a:rPr lang="en-US" b="0" i="0" baseline="-25000">
                <a:solidFill>
                  <a:schemeClr val="tx1"/>
                </a:solidFill>
                <a:effectLst/>
                <a:latin typeface="-apple-system"/>
              </a:rPr>
              <a:t>29</a:t>
            </a:r>
            <a:r>
              <a:rPr lang="en-US" b="0" i="0">
                <a:solidFill>
                  <a:schemeClr val="tx1"/>
                </a:solidFill>
                <a:effectLst/>
                <a:latin typeface="-apple-system"/>
              </a:rPr>
              <a:t>)</a:t>
            </a:r>
            <a:r>
              <a:rPr lang="en-US" b="0" i="0" baseline="-25000">
                <a:solidFill>
                  <a:schemeClr val="tx1"/>
                </a:solidFill>
                <a:effectLst/>
                <a:latin typeface="-apple-system"/>
              </a:rPr>
              <a:t>n</a:t>
            </a:r>
            <a:r>
              <a:rPr lang="en-US" b="0" i="0">
                <a:solidFill>
                  <a:schemeClr val="tx1"/>
                </a:solidFill>
                <a:effectLst/>
                <a:latin typeface="-apple-system"/>
              </a:rPr>
              <a:t>, </a:t>
            </a:r>
            <a:r>
              <a:rPr lang="az-Cyrl-AZ" b="0" i="0" u="none" strike="noStrike">
                <a:solidFill>
                  <a:schemeClr val="tx1"/>
                </a:solidFill>
                <a:effectLst/>
                <a:latin typeface="-apple-system"/>
              </a:rPr>
              <a:t>пищевая добавка</a:t>
            </a:r>
            <a:r>
              <a:rPr lang="az-Cyrl-AZ" b="0" i="0">
                <a:solidFill>
                  <a:srgbClr val="202122"/>
                </a:solidFill>
                <a:effectLst/>
                <a:latin typeface="-apple-system"/>
              </a:rPr>
              <a:t> Е415</a:t>
            </a:r>
            <a:r>
              <a:rPr lang="en-US" b="0" i="0">
                <a:solidFill>
                  <a:srgbClr val="202122"/>
                </a:solidFill>
                <a:effectLst/>
                <a:latin typeface="-apple-system"/>
              </a:rPr>
              <a:t>.</a:t>
            </a:r>
          </a:p>
          <a:p>
            <a:r>
              <a:rPr lang="en-US"/>
              <a:t>Белый или серовато-белый сыпучий порошок без запаха и вкуса. </a:t>
            </a:r>
          </a:p>
          <a:p>
            <a:r>
              <a:rPr lang="en-US"/>
              <a:t>Ксантановая камедь используется в качестве клеев, загустителей, гелеобразователей и стабилизаторов.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36D249-2470-1242-B72A-AF16DA841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7586" y="3261905"/>
            <a:ext cx="6589227" cy="336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4941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Crop</vt:lpstr>
      <vt:lpstr>МИНИСТЕРСТВО ОБРАЗОВАНИЯ, КУЛЬТУРЫ И ИССЛЕДОВАНИЙ Республики Молдова
ГОСУДАРСТВЕННЫЙ УНИВЕРСИТЕТ Республики Молдова
ФАКУЛЬТЕТ ХИМИИ И ХИМИЧЕСКИХ ТЕХНОЛОГИЙ
ДЕПАРТАМЕНТ ПРОМЫШЛЕННОЙ И ЭКОЛОГИЧЕСКОЙ ХИМИИ </vt:lpstr>
      <vt:lpstr>Целлюлоза</vt:lpstr>
      <vt:lpstr>Свойства и применение</vt:lpstr>
      <vt:lpstr>Карбоксиметилцеллюлоза (КМЦ) </vt:lpstr>
      <vt:lpstr>Свойства и применение</vt:lpstr>
      <vt:lpstr>Гидроксипропилметилцеллюлоза (ГПМЦ)</vt:lpstr>
      <vt:lpstr>Свойства и применение</vt:lpstr>
      <vt:lpstr>Ксантановая камедь</vt:lpstr>
      <vt:lpstr>Свойства и применение</vt:lpstr>
      <vt:lpstr>Крахмал</vt:lpstr>
      <vt:lpstr>Свойства и применение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КУЛЬТУРЫ И ИССЛЕДОВАНИЙ Республики Молдова
ГОСУДАРСТВЕННЫЙ УНИВЕРСИТЕТ Республики Молдова
ФАКУЛЬТЕТ ХИМИИ И ХИМИЧЕСКИХ ТЕХНОЛОГИЙ
ДЕПАРТАМЕНТ ПРОМЫШЛЕННОЙ И ЭКОЛОГИЧЕСКОЙ ХИМИИ </dc:title>
  <dc:creator>lizaleon0905@gmail.com</dc:creator>
  <cp:lastModifiedBy>lizaleon0905@gmail.com</cp:lastModifiedBy>
  <cp:revision>1</cp:revision>
  <dcterms:created xsi:type="dcterms:W3CDTF">2021-04-19T21:49:56Z</dcterms:created>
  <dcterms:modified xsi:type="dcterms:W3CDTF">2021-04-19T22:44:51Z</dcterms:modified>
</cp:coreProperties>
</file>