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2" y="9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3F3C1E-AA5A-4EFA-8749-B9B7904C1DCE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64F30-02BD-4346-8B92-835D6070702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601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4F30-02BD-4346-8B92-835D60707025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90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4F30-02BD-4346-8B92-835D60707025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2123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64F30-02BD-4346-8B92-835D60707025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5303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F38A11A5-E185-4519-A96B-289393D7E89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A23A-8759-4073-90F4-60EA2D4E68FB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0" y="-1"/>
            <a:ext cx="12192000" cy="4572001"/>
          </a:xfrm>
          <a:prstGeom prst="rect">
            <a:avLst/>
          </a:prstGeom>
          <a:blipFill dpi="0" rotWithShape="1">
            <a:blip r:embed="rId2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4" name="Straight Connector 13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3406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11A5-E185-4519-A96B-289393D7E89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A23A-8759-4073-90F4-60EA2D4E6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93260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11A5-E185-4519-A96B-289393D7E89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A23A-8759-4073-90F4-60EA2D4E68F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8415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11A5-E185-4519-A96B-289393D7E89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A23A-8759-4073-90F4-60EA2D4E6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22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11A5-E185-4519-A96B-289393D7E89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A23A-8759-4073-90F4-60EA2D4E68F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12192000" cy="4572000"/>
          </a:xfrm>
          <a:prstGeom prst="rect">
            <a:avLst/>
          </a:prstGeom>
          <a:blipFill dpi="0" rotWithShape="1">
            <a:blip r:embed="rId2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rcRect/>
            <a:tile tx="25400" ty="6350" sx="71000" sy="71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838684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4500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11A5-E185-4519-A96B-289393D7E89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A23A-8759-4073-90F4-60EA2D4E6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84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11A5-E185-4519-A96B-289393D7E89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A23A-8759-4073-90F4-60EA2D4E6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4485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11A5-E185-4519-A96B-289393D7E89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A23A-8759-4073-90F4-60EA2D4E6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032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11A5-E185-4519-A96B-289393D7E89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A23A-8759-4073-90F4-60EA2D4E6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1511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11A5-E185-4519-A96B-289393D7E89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A23A-8759-4073-90F4-60EA2D4E6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00530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/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A11A5-E185-4519-A96B-289393D7E89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22A23A-8759-4073-90F4-60EA2D4E68FB}" type="slidenum">
              <a:rPr lang="ru-RU" smtClean="0"/>
              <a:t>‹#›</a:t>
            </a:fld>
            <a:endParaRPr lang="ru-RU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40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F38A11A5-E185-4519-A96B-289393D7E895}" type="datetimeFigureOut">
              <a:rPr lang="ru-RU" smtClean="0"/>
              <a:t>17.04.2021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D322A23A-8759-4073-90F4-60EA2D4E68FB}" type="slidenum">
              <a:rPr lang="ru-RU" smtClean="0"/>
              <a:t>‹#›</a:t>
            </a:fld>
            <a:endParaRPr lang="ru-RU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006075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vzsp.net/ru/products/tproduct/174606026-709368015791-pentaeritritil-oleat-pentol" TargetMode="External"/><Relationship Id="rId2" Type="http://schemas.openxmlformats.org/officeDocument/2006/relationships/hyperlink" Target="https://ru.siberianhealth.com/ru/blogs/ingredients/lanolin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100ing.ru/publication/lecitin-polza-i-vred/#:~:text=%D0%94%D0%BB%D1%8F%20%D0%B2%D0%B7%D1%80%D0%BE%D1%81%D0%BB%D0%BE%D0%B3%D0%BE%20%D1%87%D0%B5%D0%BB%D0%BE%D0%B2%D0%B5%D0%BA%D0%B0%20%D1%83%D1%81%D1%82%D0%B0%D0%BD%D0%BE%D0%B2%D0%BB%D0%B5%D0%BD%D0%B0%20%D1%81%D1%83%D1%82%D0%BE%D1%87%D0%BD%D0%B0%D1%8F,%D0%B2%D1%80%D0%B0%D1%87%20%D0%BC%D0%BE%D0%B6%D0%B5%D1%82%20%D1%83%D0%B2%D0%B5%D0%BB%D0%B8%D1%87%D0%B8%D1%82%D1%8C%20%D0%B4%D0%BE%D0%B7%D0%B8%D1%80%D0%BE%D0%B2%D0%BA%D1%83%20%D0%B4%D0%BE%D0%B1%D0%B0%D0%B2%D0%BA%D0%B8.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715435"/>
            <a:ext cx="7772400" cy="1707742"/>
          </a:xfrm>
        </p:spPr>
        <p:txBody>
          <a:bodyPr>
            <a:normAutofit fontScale="90000"/>
          </a:bodyPr>
          <a:lstStyle/>
          <a:p>
            <a:r>
              <a:rPr lang="ru-RU" dirty="0" err="1" smtClean="0"/>
              <a:t>Липофильные</a:t>
            </a:r>
            <a:r>
              <a:rPr lang="ru-RU" dirty="0" smtClean="0"/>
              <a:t> эмульгаторы в фармацевтике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Подготовила:</a:t>
            </a:r>
          </a:p>
          <a:p>
            <a:r>
              <a:rPr lang="ru-RU" sz="2000" dirty="0" err="1" smtClean="0"/>
              <a:t>Кельбуц</a:t>
            </a:r>
            <a:r>
              <a:rPr lang="ru-RU" sz="2000" dirty="0" smtClean="0"/>
              <a:t> Арина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79753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Ланолин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69" y="2084832"/>
            <a:ext cx="7313048" cy="4023360"/>
          </a:xfrm>
        </p:spPr>
        <p:txBody>
          <a:bodyPr/>
          <a:lstStyle/>
          <a:p>
            <a:r>
              <a:rPr lang="ru-RU" sz="2400" dirty="0"/>
              <a:t>Ланолин — это воск животного происхождения, который получают путём вываривания шерсти овец. </a:t>
            </a:r>
          </a:p>
          <a:p>
            <a:r>
              <a:rPr lang="ru-RU" sz="2400" b="1" dirty="0"/>
              <a:t>Ланолин </a:t>
            </a:r>
            <a:r>
              <a:rPr lang="ru-RU" sz="2400" b="1" dirty="0" smtClean="0"/>
              <a:t>(добавка </a:t>
            </a:r>
            <a:r>
              <a:rPr lang="ru-RU" sz="2400" b="1" dirty="0"/>
              <a:t>E913</a:t>
            </a:r>
            <a:r>
              <a:rPr lang="ru-RU" sz="2400" dirty="0"/>
              <a:t>) – вязкая масса буроватого, иногда желтого цвета, имеет своеобразный запах и плавится при температуре 36-42 С. Это вещество хорошо впитывается в кожу, и обладает смягчающим действием. Самое важное свойство ланолина – это его способность </a:t>
            </a:r>
            <a:r>
              <a:rPr lang="ru-RU" sz="2400" dirty="0" err="1"/>
              <a:t>эмульгировать</a:t>
            </a:r>
            <a:r>
              <a:rPr lang="ru-RU" sz="2400" dirty="0"/>
              <a:t>. Он может удерживать воду в количестве, дважды превышающее его собственный вес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7177" y="353793"/>
            <a:ext cx="3505504" cy="30665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3274" y="3354025"/>
            <a:ext cx="3499407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1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4447" y="0"/>
            <a:ext cx="5683624" cy="4062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smtClean="0"/>
              <a:t>В фармацевтике</a:t>
            </a:r>
            <a:r>
              <a:rPr lang="ru-RU" sz="2400" dirty="0" smtClean="0"/>
              <a:t> используется </a:t>
            </a:r>
            <a:r>
              <a:rPr lang="ru-RU" sz="2400" dirty="0"/>
              <a:t>как слабительное (в больших дозах, из-за того, что не очень хорошо переваривается); </a:t>
            </a:r>
            <a:r>
              <a:rPr lang="ru-RU" sz="2400" u="sng" dirty="0"/>
              <a:t>в медицине </a:t>
            </a:r>
            <a:r>
              <a:rPr lang="ru-RU" sz="2400" dirty="0"/>
              <a:t>используется как основа для различных мазей (в частности глазных), пластырей и клейких </a:t>
            </a:r>
            <a:r>
              <a:rPr lang="ru-RU" sz="2400" dirty="0" smtClean="0"/>
              <a:t>повязок, </a:t>
            </a:r>
            <a:r>
              <a:rPr lang="ru-RU" sz="2400" dirty="0"/>
              <a:t>а также для смягчения кожи (в смеси с равным количеством вазелина). - в химической промышленности.</a:t>
            </a: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9341" y="338417"/>
            <a:ext cx="4159623" cy="3119717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94447" y="3678269"/>
            <a:ext cx="6875929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Ланолин способен навредить организму при применении в чистом виде и в высоких дозировках. При нанесении чистого, отличающегося густотой животного воска кожа растягивается, что чревато появлением морщин. Кроме того, в чистом виде он способствует забиванию пор и может спровоцировать аллергическую реакцию</a:t>
            </a:r>
            <a:r>
              <a:rPr lang="ru-RU" sz="2400" dirty="0" smtClean="0"/>
              <a:t>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5265" y="3981722"/>
            <a:ext cx="4647773" cy="2440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319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Фитостерины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388" y="2148675"/>
            <a:ext cx="7259260" cy="3021105"/>
          </a:xfrm>
        </p:spPr>
        <p:txBody>
          <a:bodyPr/>
          <a:lstStyle/>
          <a:p>
            <a:r>
              <a:rPr lang="ru-RU" sz="2400" dirty="0" err="1"/>
              <a:t>Фитостерины</a:t>
            </a:r>
            <a:r>
              <a:rPr lang="ru-RU" sz="2400" dirty="0"/>
              <a:t> (</a:t>
            </a:r>
            <a:r>
              <a:rPr lang="ru-RU" sz="2400" dirty="0" err="1"/>
              <a:t>фитостеролы</a:t>
            </a:r>
            <a:r>
              <a:rPr lang="ru-RU" sz="2400" dirty="0"/>
              <a:t>; также растительные стерины / </a:t>
            </a:r>
            <a:r>
              <a:rPr lang="ru-RU" sz="2400" dirty="0" err="1"/>
              <a:t>стеролы</a:t>
            </a:r>
            <a:r>
              <a:rPr lang="ru-RU" sz="2400" dirty="0"/>
              <a:t>) относятся к группе стероидных спиртов, естественным образом присутствующих в растениях. Они выглядят как нетвёрдый белый порошок с характерным запахом, нерастворимый в воде и растворимый в спирте</a:t>
            </a:r>
            <a:r>
              <a:rPr lang="ru-RU" sz="2400" dirty="0" smtClean="0"/>
              <a:t>.</a:t>
            </a:r>
          </a:p>
          <a:p>
            <a:r>
              <a:rPr lang="ru-RU" sz="2400" dirty="0" smtClean="0"/>
              <a:t> </a:t>
            </a:r>
            <a:r>
              <a:rPr lang="ru-RU" sz="2400" dirty="0" err="1"/>
              <a:t>Фитостерины</a:t>
            </a:r>
            <a:r>
              <a:rPr lang="ru-RU" sz="2400" dirty="0"/>
              <a:t> широко используются в медицине, косметике, в качестве пищевых добавок.</a:t>
            </a:r>
          </a:p>
          <a:p>
            <a:endParaRPr lang="ru-RU" sz="2400" dirty="0"/>
          </a:p>
          <a:p>
            <a:endParaRPr lang="ru-RU" dirty="0"/>
          </a:p>
        </p:txBody>
      </p:sp>
      <p:pic>
        <p:nvPicPr>
          <p:cNvPr id="1026" name="Picture 2" descr="https://upload.wikimedia.org/wikipedia/commons/thumb/b/be/Sitosterol_structure.svg/250px-Sitosterol_structur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9433" y="182880"/>
            <a:ext cx="3212757" cy="1901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235811" y="2148675"/>
            <a:ext cx="14816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/>
              <a:t>β-</a:t>
            </a:r>
            <a:r>
              <a:rPr lang="ru-RU" dirty="0" err="1"/>
              <a:t>ситостерин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3311" y="2930742"/>
            <a:ext cx="3708879" cy="370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13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2729" y="105132"/>
            <a:ext cx="69566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Больше всего </a:t>
            </a:r>
            <a:r>
              <a:rPr lang="ru-RU" sz="2000" dirty="0" err="1"/>
              <a:t>фитостеринов</a:t>
            </a:r>
            <a:r>
              <a:rPr lang="ru-RU" sz="2000" dirty="0"/>
              <a:t> в:</a:t>
            </a:r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кунжуте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пророщенной пшенице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ростках сои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грецких орехах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облепиховом масле</a:t>
            </a:r>
          </a:p>
          <a:p>
            <a:r>
              <a:rPr lang="ru-RU" sz="2000" dirty="0"/>
              <a:t>Однако для терапевтического эффекта того количества </a:t>
            </a:r>
            <a:r>
              <a:rPr lang="ru-RU" sz="2000" dirty="0" err="1"/>
              <a:t>стеролов</a:t>
            </a:r>
            <a:r>
              <a:rPr lang="ru-RU" sz="2000" dirty="0"/>
              <a:t>, которые мы получаем с пищей, недостаточно. С целью уменьшения холестерина </a:t>
            </a:r>
            <a:r>
              <a:rPr lang="ru-RU" sz="2000" dirty="0" err="1"/>
              <a:t>фитостерины</a:t>
            </a:r>
            <a:r>
              <a:rPr lang="ru-RU" sz="2000" dirty="0"/>
              <a:t> принимают в виде биодобавок и в составе обогащенных ими продуктов.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6078" y="424987"/>
            <a:ext cx="3780861" cy="283816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681317" y="3526343"/>
            <a:ext cx="1071562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Как компонент пищи или как специальная пищевая добавка, </a:t>
            </a:r>
            <a:r>
              <a:rPr lang="ru-RU" sz="2400" dirty="0" err="1"/>
              <a:t>фитостерин</a:t>
            </a:r>
            <a:r>
              <a:rPr lang="ru-RU" sz="2400" dirty="0"/>
              <a:t> обладает свойством уменьшения холестерина (уменьшается объём его всасывания в кишечнике</a:t>
            </a:r>
            <a:r>
              <a:rPr lang="ru-RU" sz="2400" dirty="0" smtClean="0"/>
              <a:t>) </a:t>
            </a:r>
            <a:r>
              <a:rPr lang="ru-RU" sz="2400" dirty="0" err="1" smtClean="0"/>
              <a:t>Фитостерины</a:t>
            </a:r>
            <a:r>
              <a:rPr lang="ru-RU" sz="2400" dirty="0" smtClean="0"/>
              <a:t> </a:t>
            </a:r>
            <a:r>
              <a:rPr lang="ru-RU" sz="2400" dirty="0"/>
              <a:t>присутствуют в небольших количествах в растительных маслах, особенно в маслах облепихи </a:t>
            </a:r>
            <a:r>
              <a:rPr lang="ru-RU" sz="2400" dirty="0" err="1"/>
              <a:t>крушиновидной</a:t>
            </a:r>
            <a:r>
              <a:rPr lang="ru-RU" sz="2400" dirty="0"/>
              <a:t> (1640 мг/100 г масла</a:t>
            </a:r>
            <a:r>
              <a:rPr lang="ru-RU" sz="2400" dirty="0" smtClean="0"/>
              <a:t>), </a:t>
            </a:r>
            <a:r>
              <a:rPr lang="ru-RU" sz="2400" dirty="0"/>
              <a:t>кукурузы (968 мг/100 г</a:t>
            </a:r>
            <a:r>
              <a:rPr lang="ru-RU" sz="2400" dirty="0" smtClean="0"/>
              <a:t>) </a:t>
            </a:r>
            <a:r>
              <a:rPr lang="ru-RU" sz="2400" dirty="0"/>
              <a:t>и сои (327 мг/100 г масла</a:t>
            </a:r>
            <a:r>
              <a:rPr lang="ru-RU" sz="2400" dirty="0" smtClean="0"/>
              <a:t>). </a:t>
            </a:r>
            <a:r>
              <a:rPr lang="ru-RU" sz="2400" dirty="0"/>
              <a:t>В качестве биологически активной добавки используется вещество </a:t>
            </a:r>
            <a:r>
              <a:rPr lang="ru-RU" sz="2400" dirty="0" err="1"/>
              <a:t>холестатин</a:t>
            </a:r>
            <a:r>
              <a:rPr lang="ru-RU" sz="2400" dirty="0"/>
              <a:t>, которое существует отдельно от растительных масел и является смесью </a:t>
            </a:r>
            <a:r>
              <a:rPr lang="ru-RU" sz="2400" dirty="0" err="1"/>
              <a:t>кампестерина</a:t>
            </a:r>
            <a:r>
              <a:rPr lang="ru-RU" sz="2400" dirty="0"/>
              <a:t>, </a:t>
            </a:r>
            <a:r>
              <a:rPr lang="ru-RU" sz="2400" dirty="0" err="1"/>
              <a:t>стигмастерина</a:t>
            </a:r>
            <a:r>
              <a:rPr lang="ru-RU" sz="2400" dirty="0"/>
              <a:t> и </a:t>
            </a:r>
            <a:r>
              <a:rPr lang="ru-RU" sz="2400" dirty="0" err="1"/>
              <a:t>брассикастерина</a:t>
            </a:r>
            <a:r>
              <a:rPr lang="ru-RU" sz="2400" dirty="0"/>
              <a:t>. Стерины могут уменьшить концентрацию холестерина в человеческом организме более чем </a:t>
            </a:r>
            <a:r>
              <a:rPr lang="ru-RU" sz="2400" dirty="0" smtClean="0"/>
              <a:t>на 15%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0365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пентол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678" y="1868066"/>
            <a:ext cx="6723793" cy="4604452"/>
          </a:xfrm>
        </p:spPr>
        <p:txBody>
          <a:bodyPr>
            <a:noAutofit/>
          </a:bodyPr>
          <a:lstStyle/>
          <a:p>
            <a:r>
              <a:rPr lang="ru-RU" sz="2000" dirty="0" err="1"/>
              <a:t>Пентол</a:t>
            </a:r>
            <a:r>
              <a:rPr lang="ru-RU" sz="2000" dirty="0"/>
              <a:t> – эмульгатор, представляет смесь </a:t>
            </a:r>
            <a:r>
              <a:rPr lang="ru-RU" sz="2000" dirty="0" smtClean="0"/>
              <a:t>эфиров пентаэритрита(</a:t>
            </a:r>
            <a:r>
              <a:rPr lang="ro-MD" sz="2000" dirty="0"/>
              <a:t> C(CH</a:t>
            </a:r>
            <a:r>
              <a:rPr lang="ro-MD" sz="2000" baseline="-25000" dirty="0"/>
              <a:t>2</a:t>
            </a:r>
            <a:r>
              <a:rPr lang="ro-MD" sz="2000" dirty="0"/>
              <a:t>OH)</a:t>
            </a:r>
            <a:r>
              <a:rPr lang="ro-MD" sz="2000" baseline="-25000" dirty="0"/>
              <a:t>4</a:t>
            </a:r>
            <a:r>
              <a:rPr lang="ro-MD" sz="2000" dirty="0"/>
              <a:t> — </a:t>
            </a:r>
            <a:r>
              <a:rPr lang="ru-RU" sz="2000" dirty="0"/>
              <a:t>четырёхатомный </a:t>
            </a:r>
            <a:r>
              <a:rPr lang="ru-RU" sz="2000" dirty="0" smtClean="0"/>
              <a:t>спирт) </a:t>
            </a:r>
            <a:r>
              <a:rPr lang="ru-RU" sz="2000" dirty="0"/>
              <a:t>и олеиновой кислоты(мононенасыщенная жирная кислота. Относится к группе омега-9 ненасыщенных жирных </a:t>
            </a:r>
            <a:r>
              <a:rPr lang="ru-RU" sz="2000" dirty="0" smtClean="0"/>
              <a:t>кислот), жидкость. Максимальный </a:t>
            </a:r>
            <a:r>
              <a:rPr lang="ru-RU" sz="2000" dirty="0"/>
              <a:t>объем </a:t>
            </a:r>
            <a:r>
              <a:rPr lang="ru-RU" sz="2000" dirty="0" err="1"/>
              <a:t>заэмульгированной</a:t>
            </a:r>
            <a:r>
              <a:rPr lang="ru-RU" sz="2000" dirty="0"/>
              <a:t> водной фазы </a:t>
            </a:r>
            <a:r>
              <a:rPr lang="ru-RU" sz="2000" dirty="0" smtClean="0"/>
              <a:t>не менее </a:t>
            </a:r>
            <a:r>
              <a:rPr lang="ru-RU" sz="2000" dirty="0"/>
              <a:t>11%. Применяют в количестве до 3% для кремов </a:t>
            </a:r>
            <a:r>
              <a:rPr lang="ru-RU" sz="2000" dirty="0" smtClean="0"/>
              <a:t>типа вода/масло </a:t>
            </a:r>
            <a:r>
              <a:rPr lang="ru-RU" sz="2000" dirty="0"/>
              <a:t>с содержанием воды до 40-45</a:t>
            </a:r>
            <a:r>
              <a:rPr lang="ru-RU" sz="2000" dirty="0" smtClean="0"/>
              <a:t>%. Используется в составе мазей (для лечения ожогов и др.)</a:t>
            </a:r>
          </a:p>
          <a:p>
            <a:r>
              <a:rPr lang="ru-RU" sz="2000" b="1" dirty="0"/>
              <a:t>Внешний вид</a:t>
            </a:r>
            <a:r>
              <a:rPr lang="ru-RU" sz="2000" dirty="0"/>
              <a:t> Жидкость вязкая непрозрачная. При хранении может образоваться осадок, представляющий собой мелкодисперсный пентаэритрит, находящийся во взвешенном состоянии в </a:t>
            </a:r>
            <a:r>
              <a:rPr lang="ru-RU" sz="2000" dirty="0" err="1"/>
              <a:t>пентоле</a:t>
            </a:r>
            <a:r>
              <a:rPr lang="ru-RU" sz="2000" dirty="0"/>
              <a:t>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Цвет</a:t>
            </a:r>
            <a:r>
              <a:rPr lang="ru-RU" sz="2000" dirty="0"/>
              <a:t> От светло-желтого до коричневого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/>
              <a:t>Запах</a:t>
            </a:r>
            <a:r>
              <a:rPr lang="ru-RU" sz="2000" dirty="0"/>
              <a:t> Сладковатый или </a:t>
            </a:r>
            <a:r>
              <a:rPr lang="ru-RU" sz="2000" dirty="0" smtClean="0"/>
              <a:t>отсутствует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9645" y="873701"/>
            <a:ext cx="4345372" cy="5313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074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Лецитины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3164" y="1828800"/>
            <a:ext cx="8227448" cy="4225604"/>
          </a:xfrm>
        </p:spPr>
        <p:txBody>
          <a:bodyPr>
            <a:normAutofit/>
          </a:bodyPr>
          <a:lstStyle/>
          <a:p>
            <a:r>
              <a:rPr lang="ru-RU" dirty="0" err="1"/>
              <a:t>Лецити́ны</a:t>
            </a:r>
            <a:r>
              <a:rPr lang="ru-RU" dirty="0"/>
              <a:t> </a:t>
            </a:r>
            <a:r>
              <a:rPr lang="ru-RU" dirty="0" smtClean="0"/>
              <a:t>— </a:t>
            </a:r>
            <a:r>
              <a:rPr lang="ru-RU" dirty="0"/>
              <a:t>общепринятое название группы жироподобных веществ, представляющий собой смесь фосфолипидов (65—75 %) с триглицеридами и небольшим количеством других веществ. Широко используется в пищевой и косметической промышленности, поскольку является природным </a:t>
            </a:r>
            <a:r>
              <a:rPr lang="ru-RU" dirty="0" smtClean="0"/>
              <a:t>эмульгатором.</a:t>
            </a:r>
          </a:p>
          <a:p>
            <a:r>
              <a:rPr lang="ru-RU" dirty="0" smtClean="0"/>
              <a:t>Соевый </a:t>
            </a:r>
            <a:r>
              <a:rPr lang="ru-RU" dirty="0"/>
              <a:t>лецитин производят из очищенного соевого масла при низкотемпературной обработке. Это наиболее распространённый эмульгатор в современной пищевой промышленности.</a:t>
            </a:r>
          </a:p>
          <a:p>
            <a:r>
              <a:rPr lang="ru-RU" dirty="0"/>
              <a:t>Подсолнечный лецитин получают путём экстракции из подсолнечного масла. Подсолнечные лецитины отличаются от соевых лецитинов в первую очередь составом и содержанием жирных кислот, которые у каждой из масличных культур </a:t>
            </a:r>
            <a:r>
              <a:rPr lang="ru-RU" dirty="0" smtClean="0"/>
              <a:t>различны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013" y="400919"/>
            <a:ext cx="2751044" cy="372641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757306" y="4325644"/>
            <a:ext cx="2986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Различные формы лецитина</a:t>
            </a:r>
          </a:p>
        </p:txBody>
      </p:sp>
    </p:spTree>
    <p:extLst>
      <p:ext uri="{BB962C8B-B14F-4D97-AF65-F5344CB8AC3E}">
        <p14:creationId xmlns:p14="http://schemas.microsoft.com/office/powerpoint/2010/main" val="245535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6164" y="292731"/>
            <a:ext cx="733313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 медицине</a:t>
            </a:r>
          </a:p>
          <a:p>
            <a:r>
              <a:rPr lang="ru-RU" sz="2400" dirty="0"/>
              <a:t>Лецитин является действующим веществом так называемых </a:t>
            </a:r>
            <a:r>
              <a:rPr lang="ru-RU" sz="2400" dirty="0" err="1"/>
              <a:t>гепатопротекторов</a:t>
            </a:r>
            <a:r>
              <a:rPr lang="ru-RU" sz="2400" dirty="0"/>
              <a:t>, призванных предупреждать заболевания печени. На основе фосфолипидов производятся препараты «</a:t>
            </a:r>
            <a:r>
              <a:rPr lang="ru-RU" sz="2400" dirty="0" err="1"/>
              <a:t>Эссенциале</a:t>
            </a:r>
            <a:r>
              <a:rPr lang="ru-RU" sz="2400" dirty="0"/>
              <a:t> Форте», «</a:t>
            </a:r>
            <a:r>
              <a:rPr lang="ru-RU" sz="2400" dirty="0" err="1"/>
              <a:t>Эссенциале</a:t>
            </a:r>
            <a:r>
              <a:rPr lang="ru-RU" sz="2400" dirty="0"/>
              <a:t> Н», «</a:t>
            </a:r>
            <a:r>
              <a:rPr lang="ru-RU" sz="2400" dirty="0" err="1"/>
              <a:t>Эсливер</a:t>
            </a:r>
            <a:r>
              <a:rPr lang="ru-RU" sz="2400" dirty="0"/>
              <a:t> Форте», ряд </a:t>
            </a:r>
            <a:r>
              <a:rPr lang="ru-RU" sz="2400" dirty="0" err="1" smtClean="0"/>
              <a:t>БАДов</a:t>
            </a:r>
            <a:r>
              <a:rPr lang="ru-RU" sz="2400" dirty="0" smtClean="0"/>
              <a:t>.</a:t>
            </a:r>
          </a:p>
          <a:p>
            <a:r>
              <a:rPr lang="ru-RU" sz="2400" dirty="0"/>
              <a:t>Для взрослого человека установлена суточная норма лецитина в размере 4000 миллиграмм, однако это количество оптимально в случае, если человек не болеет и его организм в принципе здоров. В случаях назначения лецитина в лечебных целях, врач может увеличить дозировку добавки. </a:t>
            </a:r>
            <a:r>
              <a:rPr lang="ru-RU" sz="2400" dirty="0" smtClean="0"/>
              <a:t>И </a:t>
            </a:r>
            <a:r>
              <a:rPr lang="ru-RU" sz="2400" dirty="0"/>
              <a:t>прием лецитина полезен в любое время года.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9294" y="166998"/>
            <a:ext cx="3747247" cy="374724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8156" y="4420917"/>
            <a:ext cx="4539170" cy="226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47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08095" y="1739154"/>
            <a:ext cx="826545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Библиография</a:t>
            </a:r>
          </a:p>
          <a:p>
            <a:pPr marL="457200" indent="-457200">
              <a:buFont typeface="+mj-lt"/>
              <a:buAutoNum type="arabicPeriod"/>
            </a:pPr>
            <a:r>
              <a:rPr lang="ro-MD" sz="2800" dirty="0" smtClean="0">
                <a:hlinkClick r:id="rId2"/>
              </a:rPr>
              <a:t>https</a:t>
            </a:r>
            <a:r>
              <a:rPr lang="ro-MD" sz="2800" dirty="0">
                <a:hlinkClick r:id="rId2"/>
              </a:rPr>
              <a:t>://ru.siberianhealth.com/ru/blogs/ingredients/lanolin</a:t>
            </a:r>
            <a:r>
              <a:rPr lang="ro-MD" sz="2800" dirty="0" smtClean="0">
                <a:hlinkClick r:id="rId2"/>
              </a:rPr>
              <a:t>/</a:t>
            </a:r>
            <a:endParaRPr lang="ru-RU" sz="2800" dirty="0" smtClean="0"/>
          </a:p>
          <a:p>
            <a:pPr marL="457200" indent="-457200">
              <a:buFont typeface="+mj-lt"/>
              <a:buAutoNum type="arabicPeriod"/>
            </a:pPr>
            <a:r>
              <a:rPr lang="ro-MD" sz="2800" dirty="0">
                <a:hlinkClick r:id="rId3"/>
              </a:rPr>
              <a:t>https://vzsp.net/ru/products/tproduct/174606026-709368015791-pentaeritritil-oleat-pentol</a:t>
            </a:r>
            <a:endParaRPr lang="ro-MD" sz="2800" dirty="0"/>
          </a:p>
          <a:p>
            <a:pPr marL="457200" indent="-457200">
              <a:buFont typeface="+mj-lt"/>
              <a:buAutoNum type="arabicPeriod"/>
            </a:pPr>
            <a:r>
              <a:rPr lang="ro-MD" sz="2800" dirty="0">
                <a:hlinkClick r:id="rId4"/>
              </a:rPr>
              <a:t>https://100ing.ru/publication/lecitin-polza-i-vred</a:t>
            </a:r>
            <a:r>
              <a:rPr lang="ro-MD" sz="2800" dirty="0" smtClean="0">
                <a:hlinkClick r:id="rId4"/>
              </a:rPr>
              <a:t>/</a:t>
            </a:r>
            <a:endParaRPr lang="ro-MD" sz="2800" dirty="0"/>
          </a:p>
        </p:txBody>
      </p:sp>
    </p:spTree>
    <p:extLst>
      <p:ext uri="{BB962C8B-B14F-4D97-AF65-F5344CB8AC3E}">
        <p14:creationId xmlns:p14="http://schemas.microsoft.com/office/powerpoint/2010/main" val="55707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нтеграл">
  <a:themeElements>
    <a:clrScheme name="Интеграл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Интеграл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Интеграл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A41AC481-B287-49C8-90EF-C669597D2D0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64</TotalTime>
  <Words>525</Words>
  <Application>Microsoft Office PowerPoint</Application>
  <PresentationFormat>Широкоэкранный</PresentationFormat>
  <Paragraphs>39</Paragraphs>
  <Slides>9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Tw Cen MT</vt:lpstr>
      <vt:lpstr>Tw Cen MT Condensed</vt:lpstr>
      <vt:lpstr>Wingdings 3</vt:lpstr>
      <vt:lpstr>Интеграл</vt:lpstr>
      <vt:lpstr>Липофильные эмульгаторы в фармацевтике</vt:lpstr>
      <vt:lpstr>Ланолин</vt:lpstr>
      <vt:lpstr>Презентация PowerPoint</vt:lpstr>
      <vt:lpstr>Фитостерины</vt:lpstr>
      <vt:lpstr>Презентация PowerPoint</vt:lpstr>
      <vt:lpstr>пентол</vt:lpstr>
      <vt:lpstr>Лецитины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Липофильные эмульгаторы в фармацевтике</dc:title>
  <dc:creator>Лада</dc:creator>
  <cp:lastModifiedBy>Лада</cp:lastModifiedBy>
  <cp:revision>8</cp:revision>
  <dcterms:created xsi:type="dcterms:W3CDTF">2021-04-17T08:14:44Z</dcterms:created>
  <dcterms:modified xsi:type="dcterms:W3CDTF">2021-04-17T09:19:27Z</dcterms:modified>
</cp:coreProperties>
</file>