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34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69" r:id="rId18"/>
    <p:sldId id="273" r:id="rId19"/>
    <p:sldId id="274" r:id="rId20"/>
    <p:sldId id="275" r:id="rId21"/>
    <p:sldId id="28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6" r:id="rId32"/>
    <p:sldId id="28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67" autoAdjust="0"/>
  </p:normalViewPr>
  <p:slideViewPr>
    <p:cSldViewPr snapToGrid="0">
      <p:cViewPr varScale="1">
        <p:scale>
          <a:sx n="58" d="100"/>
          <a:sy n="58" d="100"/>
        </p:scale>
        <p:origin x="96" y="8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31074-EA13-44CF-8881-D7842FFF9C10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88C90-0115-4FB4-B400-D091DDC904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669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88C90-0115-4FB4-B400-D091DDC9041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033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88C90-0115-4FB4-B400-D091DDC9041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872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88C90-0115-4FB4-B400-D091DDC9041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496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88C90-0115-4FB4-B400-D091DDC9041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249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88C90-0115-4FB4-B400-D091DDC9041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0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88C90-0115-4FB4-B400-D091DDC90411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569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88C90-0115-4FB4-B400-D091DDC90411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214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0CB8FCC-39CE-4E55-8878-1B5A6DC4C71C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00A39B7-F5DF-45DF-BF95-A3A4187C1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161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B8FCC-39CE-4E55-8878-1B5A6DC4C71C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A39B7-F5DF-45DF-BF95-A3A4187C1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470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0CB8FCC-39CE-4E55-8878-1B5A6DC4C71C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00A39B7-F5DF-45DF-BF95-A3A4187C1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307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B8FCC-39CE-4E55-8878-1B5A6DC4C71C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700A39B7-F5DF-45DF-BF95-A3A4187C1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298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0CB8FCC-39CE-4E55-8878-1B5A6DC4C71C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00A39B7-F5DF-45DF-BF95-A3A4187C1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68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B8FCC-39CE-4E55-8878-1B5A6DC4C71C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A39B7-F5DF-45DF-BF95-A3A4187C1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318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B8FCC-39CE-4E55-8878-1B5A6DC4C71C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A39B7-F5DF-45DF-BF95-A3A4187C1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340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B8FCC-39CE-4E55-8878-1B5A6DC4C71C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A39B7-F5DF-45DF-BF95-A3A4187C1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808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B8FCC-39CE-4E55-8878-1B5A6DC4C71C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A39B7-F5DF-45DF-BF95-A3A4187C1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546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0CB8FCC-39CE-4E55-8878-1B5A6DC4C71C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00A39B7-F5DF-45DF-BF95-A3A4187C1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97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B8FCC-39CE-4E55-8878-1B5A6DC4C71C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A39B7-F5DF-45DF-BF95-A3A4187C1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721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20CB8FCC-39CE-4E55-8878-1B5A6DC4C71C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700A39B7-F5DF-45DF-BF95-A3A4187C195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6329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ru.siberianhealth.com/ru/blogs/ingredients/mentol/" TargetMode="External"/><Relationship Id="rId13" Type="http://schemas.openxmlformats.org/officeDocument/2006/relationships/hyperlink" Target="https://www.elle-craft.ru/articles/693/" TargetMode="External"/><Relationship Id="rId3" Type="http://schemas.openxmlformats.org/officeDocument/2006/relationships/hyperlink" Target="https://ru.wikipedia.org/wiki/%D0%92%D0%B0%D0%B7%D0%B5%D0%BB%D0%B8%D0%BD" TargetMode="External"/><Relationship Id="rId7" Type="http://schemas.openxmlformats.org/officeDocument/2006/relationships/hyperlink" Target="https://kosmetista.ru/blog/83425.html" TargetMode="External"/><Relationship Id="rId12" Type="http://schemas.openxmlformats.org/officeDocument/2006/relationships/hyperlink" Target="https://ingredienty-razvitie.ru/stati/piwevaya-dobavka-e330/" TargetMode="External"/><Relationship Id="rId2" Type="http://schemas.openxmlformats.org/officeDocument/2006/relationships/hyperlink" Target="https://www.wonderzine.com/wonderzine/beauty/otherbeauty/245365-carmex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eluxe.com.ua/articles/spice-and-health/maslo-kakao-polza-primenenie.html" TargetMode="External"/><Relationship Id="rId11" Type="http://schemas.openxmlformats.org/officeDocument/2006/relationships/hyperlink" Target="https://znaytovar.ru/new3263.html" TargetMode="External"/><Relationship Id="rId5" Type="http://schemas.openxmlformats.org/officeDocument/2006/relationships/hyperlink" Target="http://proveril.com/ingredient/cetyl-esters/" TargetMode="External"/><Relationship Id="rId10" Type="http://schemas.openxmlformats.org/officeDocument/2006/relationships/hyperlink" Target="https://rg.ru/2016/04/04/kak-i-iz-chego-dobyvaiut-i-sinteziruiut-vanilin.html" TargetMode="External"/><Relationship Id="rId4" Type="http://schemas.openxmlformats.org/officeDocument/2006/relationships/hyperlink" Target="https://ru.siberianhealth.com/ru/blogs/ingredients/lanolin/" TargetMode="External"/><Relationship Id="rId9" Type="http://schemas.openxmlformats.org/officeDocument/2006/relationships/hyperlink" Target="https://4fresh.ru/glossary/limonene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skintherapyletter.com/eczema/moisturizers-selection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53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07931" y="993227"/>
            <a:ext cx="9144000" cy="1725449"/>
          </a:xfrm>
        </p:spPr>
        <p:txBody>
          <a:bodyPr/>
          <a:lstStyle/>
          <a:p>
            <a:pPr algn="ctr"/>
            <a:r>
              <a:rPr lang="ru-RU" dirty="0"/>
              <a:t>Добавки в  составе халвы и бальзама для</a:t>
            </a:r>
            <a:r>
              <a:rPr lang="en-US" dirty="0"/>
              <a:t> </a:t>
            </a:r>
            <a:r>
              <a:rPr lang="ru-RU" dirty="0"/>
              <a:t>губ «С</a:t>
            </a:r>
            <a:r>
              <a:rPr lang="en-US" dirty="0" err="1"/>
              <a:t>armex</a:t>
            </a:r>
            <a:r>
              <a:rPr lang="ru-RU" dirty="0"/>
              <a:t>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4809" y="3655113"/>
            <a:ext cx="4871342" cy="1941089"/>
          </a:xfrm>
        </p:spPr>
        <p:txBody>
          <a:bodyPr>
            <a:normAutofit/>
          </a:bodyPr>
          <a:lstStyle/>
          <a:p>
            <a:r>
              <a:rPr lang="ru-RU" sz="2400" dirty="0"/>
              <a:t>Подготовила: </a:t>
            </a:r>
            <a:r>
              <a:rPr lang="ru-RU" sz="2400" dirty="0" err="1"/>
              <a:t>Кельбуц</a:t>
            </a:r>
            <a:r>
              <a:rPr lang="ru-RU" sz="2400" dirty="0"/>
              <a:t> Арина</a:t>
            </a:r>
          </a:p>
          <a:p>
            <a:r>
              <a:rPr lang="ru-RU" sz="2400" dirty="0"/>
              <a:t>Факультет химии и химической технологии </a:t>
            </a:r>
          </a:p>
          <a:p>
            <a:r>
              <a:rPr lang="ru-RU" sz="2400" dirty="0"/>
              <a:t>специальность TCI, 2 курс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81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0FB0D45-2518-4D14-B66A-C1A076716E89}"/>
              </a:ext>
            </a:extLst>
          </p:cNvPr>
          <p:cNvSpPr/>
          <p:nvPr/>
        </p:nvSpPr>
        <p:spPr>
          <a:xfrm>
            <a:off x="497303" y="659337"/>
            <a:ext cx="449179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1E1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Далее в составе идут </a:t>
            </a:r>
            <a:r>
              <a:rPr lang="ru-RU" sz="2000" b="1" dirty="0" err="1">
                <a:solidFill>
                  <a:srgbClr val="1E1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цетиловые</a:t>
            </a:r>
            <a:r>
              <a:rPr lang="ru-RU" sz="2000" b="1" dirty="0">
                <a:solidFill>
                  <a:srgbClr val="1E1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эфиры (</a:t>
            </a:r>
            <a:r>
              <a:rPr lang="ru-RU" sz="2000" b="1" dirty="0" err="1">
                <a:solidFill>
                  <a:srgbClr val="1E1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Cetyl</a:t>
            </a:r>
            <a:r>
              <a:rPr lang="ru-RU" sz="2000" b="1" dirty="0">
                <a:solidFill>
                  <a:srgbClr val="1E1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1E1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Esters</a:t>
            </a:r>
            <a:r>
              <a:rPr lang="ru-RU" sz="2000" b="1" dirty="0">
                <a:solidFill>
                  <a:srgbClr val="1E1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000" dirty="0">
                <a:solidFill>
                  <a:srgbClr val="1E1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они действуют как смазка на поверхности кожи, придавая ей мягкий и гладкий вид.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62D72D8-5B2B-4945-AB62-D47D8D642598}"/>
              </a:ext>
            </a:extLst>
          </p:cNvPr>
          <p:cNvSpPr/>
          <p:nvPr/>
        </p:nvSpPr>
        <p:spPr>
          <a:xfrm>
            <a:off x="5478379" y="920621"/>
            <a:ext cx="644078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Это Комплексный продукт реакции смеси кислот 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цетилового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спирта, синтетический воск белого цвета, похож по составу и химическим свойствам на природный 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спермацет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(воскоподобное вещество, получаемое при охлаждении жидкого животного жира (спермацетового масла), заключённого в фиброзном спермацетовом мешке в голове кашалота, а также некоторых других китообразных) 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Состоит в основном из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меристилового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цетилового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пальмитилового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эфиров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миристиновой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 пальмитиновой кислот. 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Маслянистая жидкость, очень хороший растворитель и эмульгатор, хорошо смягчает кожу.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Включается во многие продукты: увлажняющие средства, очищающие продукты, кондиционеры для волос, декоративную косметику, краски для волос.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5F614C-9971-43AD-B0D7-2791719FF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32" y="2472204"/>
            <a:ext cx="5205547" cy="389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7E3A6A6-C994-4022-BBF9-B945BD97F374}"/>
              </a:ext>
            </a:extLst>
          </p:cNvPr>
          <p:cNvSpPr/>
          <p:nvPr/>
        </p:nvSpPr>
        <p:spPr>
          <a:xfrm>
            <a:off x="208547" y="642220"/>
            <a:ext cx="768417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Масло семян какао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Theobroma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Cacao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Seed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Butter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 помогает запирать влагу в коже, а также временно защищает повреждённую кожу губ от раздражителей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Помимо жирных кислот, этот растительный продукт богат на микроэлементы и витамины, придающие ему уникальные свойства: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иммуностимулятора, что обусловлено большим числом насыщенных жирных кислот. Масло какао повышает иммунитет, укрепляет эластичность стенок сосудов и снижает интенсивность воспалительных процессов;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антиоксиданта, то есть снижает последствия воздействия агрессивных веществ на организм, стрессов и утомления. Масло, применяемое внутрь, предотвращает появление морщинок, тормозит процессы старения и увядания;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4A970D-9D31-47AB-BCD4-8DAE57F69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126" y="3781926"/>
            <a:ext cx="4523874" cy="2857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D15252-517E-48CB-BF0B-A7FBFB638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937" y="717884"/>
            <a:ext cx="4596063" cy="306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5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DD27BF-387F-4876-BC59-5C54FB7EFD94}"/>
              </a:ext>
            </a:extLst>
          </p:cNvPr>
          <p:cNvSpPr/>
          <p:nvPr/>
        </p:nvSpPr>
        <p:spPr>
          <a:xfrm>
            <a:off x="545431" y="753525"/>
            <a:ext cx="6096000" cy="66171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Cera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Alba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— это пчелиный воск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он помогает заживлять потрескавшиеся губы и предохраняет их от новых повреждений, особенно в холодное время года.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 основной технологической функции добавка Е 901 относится к группе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глазирователей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 Нередко используют в качестве разделителя.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Добавку E 901 получают термическим расплавлением обрезков вощины, крышечек ячеек, пчелиных сотов, наростов в ульях. В промышленных условиях используют пар, горячую воду. Мелкие хозяйства расплавляют сырье под лучами солнца.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3006EC-F826-4F32-BFE1-CFFFB7819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6414" y="610962"/>
            <a:ext cx="4250155" cy="28180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4D229E-8D8B-4C89-8A96-6F7BD5D16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951" y="3637045"/>
            <a:ext cx="4580428" cy="302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7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2723" y="757755"/>
            <a:ext cx="718624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Paraffinum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Liquidum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Вазели́новое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ма́сло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— минеральное масло, ещё один смягчающий компонент. С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ним та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же история, что и с вазелином — несмотря на распространённое заблуждение, вредные вещества в минеральном масле исключаются многоэтапной очисткой.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2723" y="2498395"/>
            <a:ext cx="57267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Сам жидкий парафин очищенная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фракция нефти, получаемая после отгонки керосина, в которой нет вредных органических веществ и их соединений. В медицине используется как слабительное средство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9447" y="4031191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 основе медицинского вазелинового масла создается множество различных медицинских и косметических мазей, оно используется в качестве растворителя для ряда препаратов, предназначенных для инъекций и в качестве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пеногасителя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при производстве пенициллина. В пищевой промышленности вазелиновое масло используется как смазка для оборудования.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6204" y="902309"/>
            <a:ext cx="2155580" cy="29100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586" y="4185114"/>
            <a:ext cx="5892861" cy="234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1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Активные компоненты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2463" y="1964353"/>
            <a:ext cx="804056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ентол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—относится к охлаждающим компонентам,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которые облегчают жжение и дискомфорт от потрескавшихся губ. Их часто добавляют в различные наружные обезболивающие средства. Охлаждают они благодаря активации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холодовых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рецепторов в коже. При этом для некоторых людей эти компоненты могут быть раздражителями. Например, ментол — это терпеновый спирт, и при чувствительности человека к спиртам он может высушивать кожу и только способствовать её повреждению. Важно отметить, что речь именно об индивидуальной чувствительности — если у вас её нет, бальзамы с ментолом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высушат губы.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6011" y="2506907"/>
            <a:ext cx="2959499" cy="363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9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3400" y="714603"/>
            <a:ext cx="625426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Ментол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– это органическое вещество, выделяемое из мятной эссенции или производимое синтетическим путем. Соединение является вторичным метаболитом растений, принадлежащих семейству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Яснотковые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Оно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представляет собой кристаллы без цвета с мятным ароматом и холодящим вкусом. Ментол проявляет слабую антисептическую активность, охлаждает кожные покровы и слизистые оболочки, обладает местным анестезирующим действием. Он включен в рецептуру сосудорасширяющего препарата «Валидол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676" y="3571522"/>
            <a:ext cx="4674211" cy="3110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720" y="790115"/>
            <a:ext cx="3974123" cy="270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2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1692" y="756140"/>
            <a:ext cx="636563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Салициловая кислота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составе отвечает за отшелушивание кожи, в случае с кожей губ — помогает быстрее «сбросить» шелушения. В некоторых случаях она также может вызывать индивидуальную реакцию раздражения, но если вы не испытываете дискомфорта и зависимости от бальзама для губ — значит, всё в порядке.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72695" y="3368573"/>
            <a:ext cx="657933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природе встречается в растениях в виде производных — главным образом в виде гликозида метилового эфира (в частности, салициловая кислота была впервые выделена из коры ивы, откуда и происходит название), свободная салициловая кислота наряду с салициловым альдегидом в небольших количествах содержится в эфирном масле, выделяемых из цветов некоторых видов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спиреи.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Салициловая кислота токсична в больших дозах, 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для человека предполагаемая LD</a:t>
            </a:r>
            <a:r>
              <a:rPr lang="ru-RU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 составляет 1,75 г/кг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61" y="3576546"/>
            <a:ext cx="4378570" cy="3000375"/>
          </a:xfrm>
          <a:prstGeom prst="rect">
            <a:avLst/>
          </a:prstGeom>
        </p:spPr>
      </p:pic>
      <p:pic>
        <p:nvPicPr>
          <p:cNvPr id="1028" name="Picture 4" descr="Salicylic-acid-skeletal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235" y="912369"/>
            <a:ext cx="1725979" cy="188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5126" y="756140"/>
            <a:ext cx="2637691" cy="263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7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Компоненты Отдушки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938" y="1926972"/>
            <a:ext cx="6840416" cy="4713018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Лимоны и прочие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цитрусовые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богаты таким веществом как 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лимонен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Это вещество известно в двух оптически активных формах,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энантиомеры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рацемические смеси. Они содержаться в эфирных маслах цитрусовых растений, благодаря чему те и обладают  специфическим запахом. Это позволяет применять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лимонен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парфюмерии, в процессе производства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ароматизаторов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качестве отдушки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ЛД для крыс 5г/кг.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850" y="1926971"/>
            <a:ext cx="2099898" cy="28091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748" y="3049797"/>
            <a:ext cx="2891260" cy="359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3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0308" y="643988"/>
            <a:ext cx="660595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Ванили́н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ванила́ль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) — органическое вещество, бесцветные игольчатые кристаллы с запахом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ванили.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Ванилин содержится в виде гликозида в плодах и листьях растений рода Ваниль (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Vanilla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) семейства Орхидные (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Orchidaceae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 является основным компонентом экстракта ванили. Натуральный экстракт ванили — это фильтрованная настойка бобов ванили на растворе этанола в воде. Помимо ванилина содержит сотни других химических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соединений.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Сейчас применяется, в основном, синтетический, в качестве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ароматизатора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в пищевой, парфюмерной и фармацевтической промышленности.</a:t>
            </a:r>
          </a:p>
        </p:txBody>
      </p:sp>
      <p:pic>
        <p:nvPicPr>
          <p:cNvPr id="1026" name="Picture 2" descr="Vanillin2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699" y="784664"/>
            <a:ext cx="2042502" cy="222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342" y="3233372"/>
            <a:ext cx="4477482" cy="362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1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0646" y="779816"/>
            <a:ext cx="7924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Ванилин применяется как для ароматизации изделий, так и для маскировки неприятных запахов и нежелательных вкусов (например, в медицинской промышленности), улучшения вкусовых качеств чая, алкогольных напитков и коктейлей.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Безопасная для употребления дозировка ванилина- 10мг/кг веса</a:t>
            </a:r>
            <a:endParaRPr lang="ru-RU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Кроме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этого запах ванилина оказывает успокаивающее действие на организм человека, помогает бороться с гневом, раздражительностью и служит вспомогательным средством ароматерапии при лечении некоторых заболеваний нервной системы. Ваниль, которая является основной составляющей ванилина, стимулирует мозговую деятельность, улучшает память и является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афродизиаком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253" y="1394757"/>
            <a:ext cx="3773872" cy="409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7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68055" y="422031"/>
            <a:ext cx="11029615" cy="1130002"/>
          </a:xfrm>
        </p:spPr>
        <p:txBody>
          <a:bodyPr/>
          <a:lstStyle/>
          <a:p>
            <a:r>
              <a:rPr lang="ru-RU" b="1" dirty="0"/>
              <a:t>Добавки в составе бальзама «</a:t>
            </a:r>
            <a:r>
              <a:rPr lang="en-US" b="1" dirty="0"/>
              <a:t>CARMEX</a:t>
            </a:r>
            <a:r>
              <a:rPr lang="ru-RU" b="1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46990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5476" y="723037"/>
            <a:ext cx="743243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Гидроксицитронеллаль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бесцветная вязкая жидкость, обладающая запахом свежей зелени с оттенком запаха цветов липы и ландыша, растворим в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этаноле,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почти не растворим в воде. Быстро окисляется на воздухе, неустойчив в кислой и щелочной средах.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Гидроксицитронеллаль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— одно из наиболее ценных душистых веществ, используемых в парфюмерии. Важное значение, особенно для ароматизации мыла, имеют также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ацетали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гидроксицитронеллаля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и некоторые другие его производные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Относится к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ароматизаторам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синтетического происхождения. </a:t>
            </a:r>
          </a:p>
          <a:p>
            <a:r>
              <a:rPr lang="ru-RU" sz="2400" u="sng" dirty="0">
                <a:latin typeface="Arial" panose="020B0604020202020204" pitchFamily="34" charset="0"/>
                <a:cs typeface="Arial" panose="020B0604020202020204" pitchFamily="34" charset="0"/>
              </a:rPr>
              <a:t>В косметике его содержание не должно превышать 1%,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но даже в такой концентрации его стоит избегать, если у вас чувствительная кожа.</a:t>
            </a:r>
          </a:p>
        </p:txBody>
      </p:sp>
      <p:pic>
        <p:nvPicPr>
          <p:cNvPr id="1026" name="Picture 2" descr="Гидроксицитронеллал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160" y="723037"/>
            <a:ext cx="3519609" cy="263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634" y="3723858"/>
            <a:ext cx="3676135" cy="275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26823" y="1964353"/>
            <a:ext cx="733182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Carmex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вполне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стандартная рецептура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бальзама.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Лично 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бы заменила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вазелиновое масло, например, на масло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ши или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авокадо, которые являются более натуральными и обладают хорошими смягчающими и защитными свойствами.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Ментол добавлен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для приятных ощущений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после использования, что я бы назвала большим бонусом. Поэтому бальзам приятно пахнет, а за счет жжения на губах делает их не надолго визуально больше.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3914" t="336" r="22718" b="2351"/>
          <a:stretch/>
        </p:blipFill>
        <p:spPr>
          <a:xfrm>
            <a:off x="465513" y="2120896"/>
            <a:ext cx="2161310" cy="42306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6090" r="27355"/>
          <a:stretch/>
        </p:blipFill>
        <p:spPr>
          <a:xfrm>
            <a:off x="9958648" y="2103963"/>
            <a:ext cx="1977488" cy="424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558" y="5392664"/>
            <a:ext cx="11029615" cy="703337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Добавки в Составе халвы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48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1" t="23895" r="14325" b="37462"/>
          <a:stretch/>
        </p:blipFill>
        <p:spPr>
          <a:xfrm>
            <a:off x="322728" y="1900519"/>
            <a:ext cx="11474826" cy="399825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937898" y="733826"/>
            <a:ext cx="37935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Состав на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этикетке</a:t>
            </a: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Халва «Золотой век»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49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Патока крахмальная кукурузная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" y="2042551"/>
            <a:ext cx="4188031" cy="4426492"/>
          </a:xfrm>
        </p:spPr>
        <p:txBody>
          <a:bodyPr>
            <a:noAutofit/>
          </a:bodyPr>
          <a:lstStyle/>
          <a:p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Па́тока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декстринмальтоза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мальтодекстрин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— продукт неполного кислотного (разбавленными кислотами) или ферментативного гидролиза крахмала. Образуется как побочный продукт при производстве сахара и крахмала. Выделяется два основных вида патоки — светлая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крахмальная, из кукурузного, картофельного и другого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крахмала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меласса, чёрная патока (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свёкло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-сахарная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Maltodextr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780" y="1851233"/>
            <a:ext cx="3022620" cy="226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10400" y="1841242"/>
            <a:ext cx="5181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Патока используется в кондитерском и консервном производствах, пивоварении, а также в спортивном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питании.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Патока востребована кондитерской промышленностью при изготовлении пряников и некоторых сортов хлеба. При добавлении в малых количествах определяет цвет, а в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бо́льших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количествах — вкус и вязкость изделий из теста. Благодаря способности замедлять кристаллизацию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сахарозы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распространено использование патоки при производстве кондитерских изделий: варенья, джема, карамели, зефира, пастилы, в особенности же — помады и мармелада.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399" y="4175003"/>
            <a:ext cx="2783130" cy="262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0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076" y="599345"/>
            <a:ext cx="6282017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Мыльный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корень (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Корень 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колючелистника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 это компонент корневой системы определенных растений, который содержит значительное количество пенящегося вещества, имеющее название сапонин. Компонент широко используется в различных сферах, как для технического производства, так и для создания фармакологических препаратов. К тому же, отвар из мыльного корня применяют для создания ядов и инсектицидов, позволяющих эффективно справляться с вредителями.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76" y="4181475"/>
            <a:ext cx="5715000" cy="26765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580093" y="3487701"/>
            <a:ext cx="532503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Использование мыльного корня в кулинарии весьма полезно, а некоторые блюда просто невозможно будет приготовить без данного ингредиента. К таким блюдам относится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халва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Каждый ингредиент при создании халвы взбивается в воздушную пену, именно для этого и необходим мыльный корень, без которого невозможно представить консистенцию этого десерта.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093" y="598590"/>
            <a:ext cx="4844054" cy="288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0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6518" y="784680"/>
            <a:ext cx="638287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РФ разрешён. В мыльном корне содержатся сапонины, обладающие токсическими свойствами, в связи с чем его разрешено использовать только в производстве халвы. 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Содержание сапонинов в отваре должно быть не более 300 </a:t>
            </a:r>
            <a:r>
              <a:rPr lang="ru-RU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мг/кг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соответствии с «Технологической инструкцией по производству халвы» карамельную массу сбивают с отваром мыльного или солодкового корня или их смеси до образования пористой рыхлой массы, необходимой для получения волокнистой структуры халвы. Отвар мыльного корня плотностью 1050 кг/м3 добавляют к карамельной массе в количестве до 2% по массе и сбивают при температуре 100-115°С. Продолжительность сбивания 15-20 мин при загрузке котла 100-150 кг. Расход отвара 9,3-9,5 кг на 1 т готовой халвы.</a:t>
            </a:r>
          </a:p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388" y="717177"/>
            <a:ext cx="4959724" cy="31914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9388" y="3753969"/>
            <a:ext cx="4959724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5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9711" y="693695"/>
            <a:ext cx="702092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ищевая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добавка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Е330-лимонная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кислота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которую можно найти практически на каждой домашней кухне. В естественном виде этот компонент встречается в ягодах, цитрусовых, хвойных культурах, его очень много в шиповнике, красном сладком перце и в лимонах, которые еще не полностью созрели (чем спелее лимон, тем меньше в нем лимонной кислоты). Это органическая кислота, которая используется в промышленности в качестве естественного консерванта, регулятора кислотности, усилителя вкуса, антиоксиданта.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15791" y="3863794"/>
            <a:ext cx="56263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Добавка представляет собой мелкокристаллический белый порошок без запаха, который хорошо растворяется в воде и спирте. Благодаря отличной растворимости ее удобно использовать в пищевой промышленности, а также при производстве косметики, бытовой химии, фармакологических средств.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11" y="4039372"/>
            <a:ext cx="5501505" cy="2554545"/>
          </a:xfrm>
          <a:prstGeom prst="rect">
            <a:avLst/>
          </a:prstGeom>
        </p:spPr>
      </p:pic>
      <p:pic>
        <p:nvPicPr>
          <p:cNvPr id="1026" name="Picture 2" descr="Zitronensäure - Citric acid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359" y="1067660"/>
            <a:ext cx="3366729" cy="160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02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9651" y="806440"/>
            <a:ext cx="464195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Лимонная кислота считается: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консервантом, так как в кислой среде погибает большая часть известных патогенных микробов;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антиоксидантом, так как она противостоит окислению, связывая свободные радикалы;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стабилизатором цвета;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регулятором кислотности.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Эта добавка может работать как разрыхлитель, если соединить ее со щелочью (пищевой содой). Е 330 бурно реагирует на щелочь, начинает выделяться углекислый газ, который насыщает тесто, делая его пышнее.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61220" y="806440"/>
            <a:ext cx="627588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Е330 используется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консервированные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замороженные овощи и фрукты (свежие фрукты и овощи тоже могут поверхностно обрабатывать, чтобы защитить от гнилостных бактерий);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хлеб (добавка входит в состав разрыхлителя, используется как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улучшитель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качества муки, как регулятор кислотности);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соки, газированные напитки, нектары (лимонная кислота выступает регулятором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 консервантом);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кондитерские изделия, шоколад (в сладостях лимонная кислота может выступать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подкислителем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консервантом, стабилизатором);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рыбные и мясные продукты (Е 330 применяется как фиксатор окраски, консервант);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алкогольные напитки;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бульонные кубики, растительные масла, сыры.</a:t>
            </a:r>
          </a:p>
        </p:txBody>
      </p:sp>
    </p:spTree>
    <p:extLst>
      <p:ext uri="{BB962C8B-B14F-4D97-AF65-F5344CB8AC3E}">
        <p14:creationId xmlns:p14="http://schemas.microsoft.com/office/powerpoint/2010/main" val="37967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799" y="600182"/>
            <a:ext cx="8140932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>
                <a:latin typeface="Arial" panose="020B0604020202020204" pitchFamily="34" charset="0"/>
                <a:cs typeface="Arial" panose="020B0604020202020204" pitchFamily="34" charset="0"/>
              </a:rPr>
              <a:t>Допустимая суточная норма не установлена.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разумных дозах пищевая добавка Е330 не вредит человеку, а только приносит пользу здоровью — действует как антиоксидант, способствует ускорению обмена веществ. С осторожностью нужно относиться к употреблению Е330 даже в малых дозах людям, у которых есть проблемы с работой пищеварительной системы — гастриты, язвы, холециститы, панкреатиты и другие заболевания могут обостриться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Вред связан с употреблением большого количества лимонной кислоты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Концентрированный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раствор может вызвать: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-ожог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пищевода;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-разрушение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эмали зубов. Стоматологи советуют ополаскивать рот чистой водой после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употребления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лимонной кислоты;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аллергические реакции при попадании на кожу.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730" y="620548"/>
            <a:ext cx="3746269" cy="2859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731" y="3500185"/>
            <a:ext cx="3417133" cy="341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8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История бальзама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Бальзам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Carmex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в 1937 году придумал простой житель штата Висконсин Альберт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Волбинг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 Страдая от сухих и потрескавшихся губ,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Волбинг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вручную замешивал формулу бальзама, фасовал его в стеклянные ёмкости и продавал фармацевтам за 29 центов. С тех пор средство завоевало огромную популярность у потребителей, а круглая баночка с жёлтой крышкой стала одним из самых узнаваемых косметических продуктов. У оригинальной формулы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Carmex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появилось много вариаций: со вкусами вишни и ванили, в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стиках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и тюбиках. Сегодня  хочу разобрать самую популярную разновидность — классический в тюбике.</a:t>
            </a:r>
          </a:p>
        </p:txBody>
      </p:sp>
    </p:spTree>
    <p:extLst>
      <p:ext uri="{BB962C8B-B14F-4D97-AF65-F5344CB8AC3E}">
        <p14:creationId xmlns:p14="http://schemas.microsoft.com/office/powerpoint/2010/main" val="299822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7062" y="955794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Ванильный экстракт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— это спиртовая настойка стручков ванили с содержанием спирта 35%. Как правило, такая настойка добавляется в кремы, десерты, пудинги, а также в чай или кофе. Поскольку ванильный экстракт плохо переносит термообработку, в выпечке его использовать не стоит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Настаивать ваниль нужно 2-3 месяца. Но в процессе хранения она продолжает созревать и её можно выдерживать несколько лет.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596" y="804257"/>
            <a:ext cx="381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8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022889" y="2344189"/>
            <a:ext cx="7603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26142" y="2090000"/>
            <a:ext cx="608485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Таким образом, на основании  состава данной халвы, можно сделать вывод, что ее состав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содержит в основном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базовые компоненты: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Ядро подсолнечника, патока и пенообразователь.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Также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данную халву добавлен ванилин и экстракт ванили для создания вкуса. 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Лимонная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кислота в составе выполняет роль регулятора кислотности.</a:t>
            </a:r>
          </a:p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Могу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сказать, что в сравнении с другими видами халвы этот состав содержит меньше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добавок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 обладает хорошими вкусовыми качествами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14" y="2344189"/>
            <a:ext cx="2571750" cy="39433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3260" y="2090000"/>
            <a:ext cx="2144378" cy="431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25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библиография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71224" y="1961804"/>
            <a:ext cx="88389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o-MD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://www.wonderzine.com/wonderzine/beauty/otherbeauty/245365-carmex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o-MD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https://ru.wikipedia.org/wiki/%D0%92%D0%B0%D0%B7%D0%B5%D0%BB%D0%B8%D0%BD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o-MD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https://ru.siberianhealth.com/ru/blogs/ingredients/lanolin/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o-MD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http://proveril.com/ingredient/cetyl-esters/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o-MD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https://deluxe.com.ua/articles/spice-and-health/maslo-kakao-polza-primenenie.html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o-MD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https://kosmetista.ru/blog/83425.html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o-MD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https://ru.siberianhealth.com/ru/blogs/ingredients/mentol/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o-MD" dirty="0" smtClean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https://4fresh.ru/glossary/limonene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o-MD" dirty="0" smtClean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https://rg.ru/2016/04/04/kak-i-iz-chego-dobyvaiut-i-sinteziruiut-vanilin.html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o-MD" dirty="0" smtClean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 https://znaytovar.ru/new3263.html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o-MD" dirty="0" smtClean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https://ingredienty-razvitie.ru/stati/piwevaya-dobavka-e330/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o-MD" dirty="0" smtClean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https://www.elle-craft.ru/articles/693/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2581" y="6077974"/>
            <a:ext cx="570253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0548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Состав на этикетке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2932" y="2135641"/>
            <a:ext cx="3656700" cy="3678303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СОСТАВ: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o-MD" sz="2400" dirty="0">
                <a:latin typeface="Arial" panose="020B0604020202020204" pitchFamily="34" charset="0"/>
                <a:cs typeface="Arial" panose="020B0604020202020204" pitchFamily="34" charset="0"/>
              </a:rPr>
              <a:t>Petrolatum, Lanolin, Cetyl Esters, Theobroma Cacao Seed Butter, Cera Alba, Paraffinum </a:t>
            </a:r>
            <a:r>
              <a:rPr lang="ro-MD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Liquidum, </a:t>
            </a:r>
            <a:r>
              <a:rPr lang="ro-MD" sz="2400" dirty="0">
                <a:latin typeface="Arial" panose="020B0604020202020204" pitchFamily="34" charset="0"/>
                <a:cs typeface="Arial" panose="020B0604020202020204" pitchFamily="34" charset="0"/>
              </a:rPr>
              <a:t>Menthol, Salicylic Acid, </a:t>
            </a:r>
            <a:r>
              <a:rPr lang="ro-MD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Vanillin, </a:t>
            </a:r>
            <a:r>
              <a:rPr lang="ro-MD" sz="2400" dirty="0">
                <a:latin typeface="Arial" panose="020B0604020202020204" pitchFamily="34" charset="0"/>
                <a:cs typeface="Arial" panose="020B0604020202020204" pitchFamily="34" charset="0"/>
              </a:rPr>
              <a:t>Hydroxycitronellal, </a:t>
            </a:r>
            <a:r>
              <a:rPr lang="ro-MD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Limonene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15509" y="2167112"/>
            <a:ext cx="436098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Базовый состав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Вазелин, ланолин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цетиловые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эфиры, масло из семян какао</a:t>
            </a:r>
            <a:r>
              <a:rPr lang="ro-MD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пчелиный воск</a:t>
            </a:r>
            <a:r>
              <a:rPr lang="ro-MD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жидкий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парафин</a:t>
            </a:r>
          </a:p>
          <a:p>
            <a:r>
              <a:rPr lang="ru-RU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Активные компоненты: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ментол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салициловая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кислота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Отдушка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ванилин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гидроксицитронеллаль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лимонен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846" y="2127791"/>
            <a:ext cx="3622431" cy="418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1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9953" y="844061"/>
            <a:ext cx="768447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1E1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первом месте в составе </a:t>
            </a:r>
            <a:r>
              <a:rPr lang="ru-RU" sz="2400" b="1" dirty="0">
                <a:solidFill>
                  <a:srgbClr val="1E1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вазелин (</a:t>
            </a:r>
            <a:r>
              <a:rPr lang="ru-RU" sz="2400" b="1" dirty="0" err="1">
                <a:solidFill>
                  <a:srgbClr val="1E1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Petrolatum</a:t>
            </a:r>
            <a:r>
              <a:rPr lang="ru-RU" sz="2400" b="1" dirty="0">
                <a:solidFill>
                  <a:srgbClr val="1E1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400" dirty="0">
                <a:solidFill>
                  <a:srgbClr val="1E1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один из самых популярных компонентов в бальзамах для губ. Вокруг него немало мифов — об опасности и </a:t>
            </a:r>
            <a:r>
              <a:rPr lang="ru-RU" sz="2400" dirty="0" err="1">
                <a:solidFill>
                  <a:srgbClr val="1E1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комедогенности</a:t>
            </a:r>
            <a:r>
              <a:rPr lang="ru-RU" sz="2400" dirty="0">
                <a:solidFill>
                  <a:srgbClr val="1E1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— но это лишь мифы. Например, есть распространённое мнение, что вазелин содержит опасные для человека вещества под названием полициклические ароматические углеводороды (ПАУ). На самом деле это неправда — перед тем как попасть в косметический или фармацевтический продукт, вазелин проходит несколько этапов тщательной очистки. Степень очистки и допустимый предел содержания ПАУ в вазелине чётко прописан в регуляциях разных стран.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6936" y="3899804"/>
            <a:ext cx="2950159" cy="22072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865" y="1201615"/>
            <a:ext cx="3000230" cy="206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5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88322" y="487025"/>
            <a:ext cx="5609493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Вазели́н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 — мазеобразная белая жидкость без запаха и вкуса. При неполной очистке цвет меняется от чёрного до жёлтого, при полной — до полупрозрачного. Состоит из смеси минерального и твёрдых парафинов.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Натуральный (природный «американский») вазелин получается из остатков от разгонки лиственных парафиновых смол с последующей очисткой серной кислотой и отбелкой отбеливающими землями, адсорбирующими смолистые и окрашивающие вещества.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Вазелин зарегистрирован в качестве пищевой добавки Е905b.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05" y="1329836"/>
            <a:ext cx="2847242" cy="30663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4722" y="2145687"/>
            <a:ext cx="3194210" cy="22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2757" y="1964353"/>
            <a:ext cx="827947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Пищевой сфере Е905b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 (вазелин) — относится к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глазирователям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наполнителям и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пеногасителям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искусственного происхождения, используется в технологических целях в процессе производства пищевых продуктов. Вазелин — мазеобразная жидкость без запаха и вкуса.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Добавка Е905b может использоваться в составе кондитерских изделий, орехов, кофе в зёрнах, жевательной резинки, для поверхностной обработки некоторых фруктов и в составе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БАДов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Ввиду ничтожности содержания в готовой продукции пищевая добавка Е905b не оказывает вредного воздействия на организм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человека.</a:t>
            </a:r>
            <a:r>
              <a:rPr lang="ru-RU" sz="24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ПДК</a:t>
            </a:r>
            <a:r>
              <a:rPr lang="ru-RU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не установлено.</a:t>
            </a:r>
            <a:endParaRPr lang="ru-RU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087" y="2622306"/>
            <a:ext cx="3714750" cy="319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8185828-9328-4E72-97A3-5978CDA9B39A}"/>
              </a:ext>
            </a:extLst>
          </p:cNvPr>
          <p:cNvSpPr/>
          <p:nvPr/>
        </p:nvSpPr>
        <p:spPr>
          <a:xfrm>
            <a:off x="272717" y="721895"/>
            <a:ext cx="84060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1E1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Вазелин остаётся 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эффективным </a:t>
            </a:r>
            <a:r>
              <a:rPr lang="ru-RU" sz="2400" dirty="0">
                <a:solidFill>
                  <a:srgbClr val="1E1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компонентом, предотвращающим </a:t>
            </a:r>
            <a:r>
              <a:rPr lang="ru-RU" sz="2400" dirty="0" err="1">
                <a:solidFill>
                  <a:srgbClr val="1E1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трансэпидермальную</a:t>
            </a:r>
            <a:r>
              <a:rPr lang="ru-RU" sz="2400" dirty="0">
                <a:solidFill>
                  <a:srgbClr val="1E1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потерю влаги — проще говоря, он выполняет одну из важнейших функций в увлажнении кожи. Следом за ним по эффективности идёт ланолин — и он же следующий в составе бальзама </a:t>
            </a:r>
            <a:r>
              <a:rPr lang="ru-RU" sz="2400" dirty="0" err="1">
                <a:solidFill>
                  <a:srgbClr val="1E1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Carmex</a:t>
            </a:r>
            <a:r>
              <a:rPr lang="ru-RU" sz="2400" dirty="0">
                <a:solidFill>
                  <a:srgbClr val="1E1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b="1" dirty="0">
                <a:solidFill>
                  <a:srgbClr val="1E1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Ланолин </a:t>
            </a:r>
            <a:r>
              <a:rPr lang="ru-RU" sz="2400" dirty="0">
                <a:solidFill>
                  <a:srgbClr val="1E1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это воск животного происхождения, который получают путём вываривания шерсти овец. 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A310E2C-9461-43EC-975F-013D75757F83}"/>
              </a:ext>
            </a:extLst>
          </p:cNvPr>
          <p:cNvSpPr/>
          <p:nvPr/>
        </p:nvSpPr>
        <p:spPr>
          <a:xfrm>
            <a:off x="4154906" y="3811012"/>
            <a:ext cx="82135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Ланолин (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пищевая добавка E913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вязкая масса буроватого, иногда желтого цвета, имеет своеобразный запах и плавится при температуре 36-42 С. Это вещество хорошо впитывается в кожу, и обладает смягчающим действием. Самое важное свойство ланолина – это его способность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эмульгировать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Он может удерживать воду в количестве, дважды превышающее его собственный вес.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672093-C02A-40E8-982A-0C3236AF3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1685" y="700482"/>
            <a:ext cx="3500689" cy="30684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2F6C4C-273B-478B-B4D7-56AEBB6EB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7" y="3357311"/>
            <a:ext cx="3500689" cy="350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3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915AEA5-8D73-4E04-89AF-C6C46DBB9230}"/>
              </a:ext>
            </a:extLst>
          </p:cNvPr>
          <p:cNvSpPr/>
          <p:nvPr/>
        </p:nvSpPr>
        <p:spPr>
          <a:xfrm>
            <a:off x="481262" y="657726"/>
            <a:ext cx="713873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пищевой промышленности используется как воск для смазывания форм и сковородок, в качестве предохранительного покрытия для яиц, овощей и фруктов. А также как пропитка для оберточного материала при упаковке овощей и фруктов.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C2C05B-999C-47EF-8479-60A078A41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663" y="657726"/>
            <a:ext cx="3818022" cy="285644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57B624D-46FD-49B1-988C-A434A01DFF87}"/>
              </a:ext>
            </a:extLst>
          </p:cNvPr>
          <p:cNvSpPr/>
          <p:nvPr/>
        </p:nvSpPr>
        <p:spPr>
          <a:xfrm>
            <a:off x="5792203" y="3531165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Другие применения ланолина: - в косметической промышленности, в качестве базовых материалов при производстве кремов, масок, лосьонов, средств по уходу за волосами, солнцезащитных средств, средств для душа, губных помад; - в фармацевтике, как слабительное (в больших дозах, из-за того, что не очень хорошо переваривается); - в химической промышленности.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5ED53C-B218-4B6D-A8B7-F76ADF938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97" y="2522172"/>
            <a:ext cx="5278856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5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ивиденд">
  <a:themeElements>
    <a:clrScheme name="Дивиденд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Дивиденд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Дивиденд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</TotalTime>
  <Words>2411</Words>
  <Application>Microsoft Office PowerPoint</Application>
  <PresentationFormat>Широкоэкранный</PresentationFormat>
  <Paragraphs>135</Paragraphs>
  <Slides>32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Calibri</vt:lpstr>
      <vt:lpstr>Corbel</vt:lpstr>
      <vt:lpstr>Gill Sans MT</vt:lpstr>
      <vt:lpstr>Wingdings 2</vt:lpstr>
      <vt:lpstr>Дивиденд</vt:lpstr>
      <vt:lpstr>Добавки в  составе халвы и бальзама для губ «Сarmex»</vt:lpstr>
      <vt:lpstr>Добавки в составе бальзама «CARMEX»</vt:lpstr>
      <vt:lpstr>История бальзама</vt:lpstr>
      <vt:lpstr>Состав на этикетке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Активные компоненты</vt:lpstr>
      <vt:lpstr>Презентация PowerPoint</vt:lpstr>
      <vt:lpstr>Презентация PowerPoint</vt:lpstr>
      <vt:lpstr>Компоненты Отдушки</vt:lpstr>
      <vt:lpstr>Презентация PowerPoint</vt:lpstr>
      <vt:lpstr>Презентация PowerPoint</vt:lpstr>
      <vt:lpstr>Презентация PowerPoint</vt:lpstr>
      <vt:lpstr>Вывод</vt:lpstr>
      <vt:lpstr>Добавки в Составе халвы</vt:lpstr>
      <vt:lpstr>Презентация PowerPoint</vt:lpstr>
      <vt:lpstr>Патока крахмальная кукурузная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</vt:lpstr>
      <vt:lpstr>библиография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Добавки в  составе халвы и бальзама для губ «Сarmex»</dc:title>
  <dc:creator>Лада</dc:creator>
  <cp:lastModifiedBy>Лада</cp:lastModifiedBy>
  <cp:revision>51</cp:revision>
  <dcterms:created xsi:type="dcterms:W3CDTF">2021-03-16T14:27:18Z</dcterms:created>
  <dcterms:modified xsi:type="dcterms:W3CDTF">2021-04-25T10:17:12Z</dcterms:modified>
</cp:coreProperties>
</file>