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8" r:id="rId4"/>
    <p:sldId id="260" r:id="rId5"/>
    <p:sldId id="262" r:id="rId6"/>
    <p:sldId id="263" r:id="rId7"/>
    <p:sldId id="264" r:id="rId8"/>
    <p:sldId id="265" r:id="rId9"/>
    <p:sldId id="266" r:id="rId10"/>
    <p:sldId id="279" r:id="rId11"/>
    <p:sldId id="267" r:id="rId12"/>
    <p:sldId id="268" r:id="rId13"/>
    <p:sldId id="269" r:id="rId14"/>
    <p:sldId id="270" r:id="rId15"/>
    <p:sldId id="272" r:id="rId16"/>
    <p:sldId id="273" r:id="rId17"/>
    <p:sldId id="274" r:id="rId18"/>
    <p:sldId id="276" r:id="rId19"/>
    <p:sldId id="275" r:id="rId20"/>
    <p:sldId id="277" r:id="rId21"/>
    <p:sldId id="280" r:id="rId22"/>
    <p:sldId id="261"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73" autoAdjust="0"/>
  </p:normalViewPr>
  <p:slideViewPr>
    <p:cSldViewPr snapToGrid="0">
      <p:cViewPr varScale="1">
        <p:scale>
          <a:sx n="67" d="100"/>
          <a:sy n="67" d="100"/>
        </p:scale>
        <p:origin x="8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1"/>
        </a:solidFill>
        <a:effectLst/>
      </p:bgPr>
    </p:bg>
    <p:spTree>
      <p:nvGrpSpPr>
        <p:cNvPr id="1" name="Shape 9"/>
        <p:cNvGrpSpPr/>
        <p:nvPr/>
      </p:nvGrpSpPr>
      <p:grpSpPr>
        <a:xfrm>
          <a:off x="0" y="0"/>
          <a:ext cx="0" cy="0"/>
          <a:chOff x="0" y="0"/>
          <a:chExt cx="0" cy="0"/>
        </a:xfrm>
      </p:grpSpPr>
      <p:sp>
        <p:nvSpPr>
          <p:cNvPr id="10" name="Google Shape;10;p2"/>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l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txBox="1">
            <a:spLocks noGrp="1"/>
          </p:cNvSpPr>
          <p:nvPr>
            <p:ph type="ctrTitle"/>
          </p:nvPr>
        </p:nvSpPr>
        <p:spPr>
          <a:xfrm>
            <a:off x="914400" y="4382951"/>
            <a:ext cx="10363200" cy="1546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6000"/>
              <a:buNone/>
              <a:defRPr sz="8000">
                <a:solidFill>
                  <a:schemeClr val="lt1"/>
                </a:solidFill>
              </a:defRPr>
            </a:lvl1pPr>
            <a:lvl2pPr lvl="1">
              <a:spcBef>
                <a:spcPts val="0"/>
              </a:spcBef>
              <a:spcAft>
                <a:spcPts val="0"/>
              </a:spcAft>
              <a:buClr>
                <a:schemeClr val="lt1"/>
              </a:buClr>
              <a:buSzPts val="6000"/>
              <a:buNone/>
              <a:defRPr sz="8000">
                <a:solidFill>
                  <a:schemeClr val="lt1"/>
                </a:solidFill>
              </a:defRPr>
            </a:lvl2pPr>
            <a:lvl3pPr lvl="2">
              <a:spcBef>
                <a:spcPts val="0"/>
              </a:spcBef>
              <a:spcAft>
                <a:spcPts val="0"/>
              </a:spcAft>
              <a:buClr>
                <a:schemeClr val="lt1"/>
              </a:buClr>
              <a:buSzPts val="6000"/>
              <a:buNone/>
              <a:defRPr sz="8000">
                <a:solidFill>
                  <a:schemeClr val="lt1"/>
                </a:solidFill>
              </a:defRPr>
            </a:lvl3pPr>
            <a:lvl4pPr lvl="3">
              <a:spcBef>
                <a:spcPts val="0"/>
              </a:spcBef>
              <a:spcAft>
                <a:spcPts val="0"/>
              </a:spcAft>
              <a:buClr>
                <a:schemeClr val="lt1"/>
              </a:buClr>
              <a:buSzPts val="6000"/>
              <a:buNone/>
              <a:defRPr sz="8000">
                <a:solidFill>
                  <a:schemeClr val="lt1"/>
                </a:solidFill>
              </a:defRPr>
            </a:lvl4pPr>
            <a:lvl5pPr lvl="4">
              <a:spcBef>
                <a:spcPts val="0"/>
              </a:spcBef>
              <a:spcAft>
                <a:spcPts val="0"/>
              </a:spcAft>
              <a:buClr>
                <a:schemeClr val="lt1"/>
              </a:buClr>
              <a:buSzPts val="6000"/>
              <a:buNone/>
              <a:defRPr sz="8000">
                <a:solidFill>
                  <a:schemeClr val="lt1"/>
                </a:solidFill>
              </a:defRPr>
            </a:lvl5pPr>
            <a:lvl6pPr lvl="5">
              <a:spcBef>
                <a:spcPts val="0"/>
              </a:spcBef>
              <a:spcAft>
                <a:spcPts val="0"/>
              </a:spcAft>
              <a:buClr>
                <a:schemeClr val="lt1"/>
              </a:buClr>
              <a:buSzPts val="6000"/>
              <a:buNone/>
              <a:defRPr sz="8000">
                <a:solidFill>
                  <a:schemeClr val="lt1"/>
                </a:solidFill>
              </a:defRPr>
            </a:lvl6pPr>
            <a:lvl7pPr lvl="6">
              <a:spcBef>
                <a:spcPts val="0"/>
              </a:spcBef>
              <a:spcAft>
                <a:spcPts val="0"/>
              </a:spcAft>
              <a:buClr>
                <a:schemeClr val="lt1"/>
              </a:buClr>
              <a:buSzPts val="6000"/>
              <a:buNone/>
              <a:defRPr sz="8000">
                <a:solidFill>
                  <a:schemeClr val="lt1"/>
                </a:solidFill>
              </a:defRPr>
            </a:lvl7pPr>
            <a:lvl8pPr lvl="7">
              <a:spcBef>
                <a:spcPts val="0"/>
              </a:spcBef>
              <a:spcAft>
                <a:spcPts val="0"/>
              </a:spcAft>
              <a:buClr>
                <a:schemeClr val="lt1"/>
              </a:buClr>
              <a:buSzPts val="6000"/>
              <a:buNone/>
              <a:defRPr sz="8000">
                <a:solidFill>
                  <a:schemeClr val="lt1"/>
                </a:solidFill>
              </a:defRPr>
            </a:lvl8pPr>
            <a:lvl9pPr lvl="8">
              <a:spcBef>
                <a:spcPts val="0"/>
              </a:spcBef>
              <a:spcAft>
                <a:spcPts val="0"/>
              </a:spcAft>
              <a:buClr>
                <a:schemeClr val="lt1"/>
              </a:buClr>
              <a:buSzPts val="6000"/>
              <a:buNone/>
              <a:defRPr sz="8000">
                <a:solidFill>
                  <a:schemeClr val="lt1"/>
                </a:solidFill>
              </a:defRPr>
            </a:lvl9pPr>
          </a:lstStyle>
          <a:p>
            <a:r>
              <a:rPr lang="en-US" smtClean="0"/>
              <a:t>Click to edit Master title style</a:t>
            </a:r>
            <a:endParaRPr/>
          </a:p>
        </p:txBody>
      </p:sp>
    </p:spTree>
    <p:extLst>
      <p:ext uri="{BB962C8B-B14F-4D97-AF65-F5344CB8AC3E}">
        <p14:creationId xmlns:p14="http://schemas.microsoft.com/office/powerpoint/2010/main" val="220215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colored">
  <p:cSld name="Blank colored">
    <p:bg>
      <p:bgPr>
        <a:solidFill>
          <a:schemeClr val="accent1"/>
        </a:solidFill>
        <a:effectLst/>
      </p:bgPr>
    </p:bg>
    <p:spTree>
      <p:nvGrpSpPr>
        <p:cNvPr id="1" name="Shape 50"/>
        <p:cNvGrpSpPr/>
        <p:nvPr/>
      </p:nvGrpSpPr>
      <p:grpSpPr>
        <a:xfrm>
          <a:off x="0" y="0"/>
          <a:ext cx="0" cy="0"/>
          <a:chOff x="0" y="0"/>
          <a:chExt cx="0" cy="0"/>
        </a:xfrm>
      </p:grpSpPr>
      <p:sp>
        <p:nvSpPr>
          <p:cNvPr id="51" name="Google Shape;51;p11"/>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C64262CD-871C-459A-83F1-E97BDA052B03}" type="slidenum">
              <a:rPr lang="ru-RU" smtClean="0"/>
              <a:t>‹#›</a:t>
            </a:fld>
            <a:endParaRPr lang="ru-RU"/>
          </a:p>
        </p:txBody>
      </p:sp>
      <p:sp>
        <p:nvSpPr>
          <p:cNvPr id="52" name="Google Shape;52;p11"/>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l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407082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AA4F8A14-AAB8-4FAE-BE74-1FDD6422F09A}" type="datetimeFigureOut">
              <a:rPr lang="ru-RU" smtClean="0"/>
              <a:t>26.04.2021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4262CD-871C-459A-83F1-E97BDA052B03}" type="slidenum">
              <a:rPr lang="ru-RU" smtClean="0"/>
              <a:t>‹#›</a:t>
            </a:fld>
            <a:endParaRPr lang="ru-RU"/>
          </a:p>
        </p:txBody>
      </p:sp>
    </p:spTree>
    <p:extLst>
      <p:ext uri="{BB962C8B-B14F-4D97-AF65-F5344CB8AC3E}">
        <p14:creationId xmlns:p14="http://schemas.microsoft.com/office/powerpoint/2010/main" val="4000733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AA4F8A14-AAB8-4FAE-BE74-1FDD6422F09A}" type="datetimeFigureOut">
              <a:rPr lang="ru-RU" smtClean="0"/>
              <a:t>26.04.2021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4262CD-871C-459A-83F1-E97BDA052B03}" type="slidenum">
              <a:rPr lang="ru-RU" smtClean="0"/>
              <a:t>‹#›</a:t>
            </a:fld>
            <a:endParaRPr lang="ru-RU"/>
          </a:p>
        </p:txBody>
      </p:sp>
    </p:spTree>
    <p:extLst>
      <p:ext uri="{BB962C8B-B14F-4D97-AF65-F5344CB8AC3E}">
        <p14:creationId xmlns:p14="http://schemas.microsoft.com/office/powerpoint/2010/main" val="1313502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chemeClr val="accent1"/>
        </a:solidFill>
        <a:effectLst/>
      </p:bgPr>
    </p:bg>
    <p:spTree>
      <p:nvGrpSpPr>
        <p:cNvPr id="1" name="Shape 12"/>
        <p:cNvGrpSpPr/>
        <p:nvPr/>
      </p:nvGrpSpPr>
      <p:grpSpPr>
        <a:xfrm>
          <a:off x="0" y="0"/>
          <a:ext cx="0" cy="0"/>
          <a:chOff x="0" y="0"/>
          <a:chExt cx="0" cy="0"/>
        </a:xfrm>
      </p:grpSpPr>
      <p:sp>
        <p:nvSpPr>
          <p:cNvPr id="13" name="Google Shape;13;p3"/>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dk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3"/>
          <p:cNvSpPr txBox="1">
            <a:spLocks noGrp="1"/>
          </p:cNvSpPr>
          <p:nvPr>
            <p:ph type="ctrTitle"/>
          </p:nvPr>
        </p:nvSpPr>
        <p:spPr>
          <a:xfrm>
            <a:off x="914400" y="3635123"/>
            <a:ext cx="103632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r>
              <a:rPr lang="en-US" smtClean="0"/>
              <a:t>Click to edit Master title style</a:t>
            </a:r>
            <a:endParaRPr/>
          </a:p>
        </p:txBody>
      </p:sp>
      <p:sp>
        <p:nvSpPr>
          <p:cNvPr id="15" name="Google Shape;15;p3"/>
          <p:cNvSpPr txBox="1">
            <a:spLocks noGrp="1"/>
          </p:cNvSpPr>
          <p:nvPr>
            <p:ph type="subTitle" idx="1"/>
          </p:nvPr>
        </p:nvSpPr>
        <p:spPr>
          <a:xfrm>
            <a:off x="914400" y="5107537"/>
            <a:ext cx="10363200" cy="1046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800"/>
              <a:buNone/>
              <a:defRPr>
                <a:solidFill>
                  <a:schemeClr val="lt1"/>
                </a:solidFill>
              </a:defRPr>
            </a:lvl1pPr>
            <a:lvl2pPr lvl="1" rtl="0">
              <a:spcBef>
                <a:spcPts val="0"/>
              </a:spcBef>
              <a:spcAft>
                <a:spcPts val="0"/>
              </a:spcAft>
              <a:buClr>
                <a:schemeClr val="lt1"/>
              </a:buClr>
              <a:buSzPts val="3000"/>
              <a:buNone/>
              <a:defRPr sz="4000">
                <a:solidFill>
                  <a:schemeClr val="lt1"/>
                </a:solidFill>
              </a:defRPr>
            </a:lvl2pPr>
            <a:lvl3pPr lvl="2" rtl="0">
              <a:spcBef>
                <a:spcPts val="0"/>
              </a:spcBef>
              <a:spcAft>
                <a:spcPts val="0"/>
              </a:spcAft>
              <a:buClr>
                <a:schemeClr val="lt1"/>
              </a:buClr>
              <a:buSzPts val="3000"/>
              <a:buNone/>
              <a:defRPr sz="4000">
                <a:solidFill>
                  <a:schemeClr val="lt1"/>
                </a:solidFill>
              </a:defRPr>
            </a:lvl3pPr>
            <a:lvl4pPr lvl="3" rtl="0">
              <a:spcBef>
                <a:spcPts val="0"/>
              </a:spcBef>
              <a:spcAft>
                <a:spcPts val="0"/>
              </a:spcAft>
              <a:buClr>
                <a:schemeClr val="lt1"/>
              </a:buClr>
              <a:buSzPts val="3000"/>
              <a:buNone/>
              <a:defRPr sz="4000">
                <a:solidFill>
                  <a:schemeClr val="lt1"/>
                </a:solidFill>
              </a:defRPr>
            </a:lvl4pPr>
            <a:lvl5pPr lvl="4" rtl="0">
              <a:spcBef>
                <a:spcPts val="0"/>
              </a:spcBef>
              <a:spcAft>
                <a:spcPts val="0"/>
              </a:spcAft>
              <a:buClr>
                <a:schemeClr val="lt1"/>
              </a:buClr>
              <a:buSzPts val="3000"/>
              <a:buNone/>
              <a:defRPr sz="4000">
                <a:solidFill>
                  <a:schemeClr val="lt1"/>
                </a:solidFill>
              </a:defRPr>
            </a:lvl5pPr>
            <a:lvl6pPr lvl="5" rtl="0">
              <a:spcBef>
                <a:spcPts val="0"/>
              </a:spcBef>
              <a:spcAft>
                <a:spcPts val="0"/>
              </a:spcAft>
              <a:buClr>
                <a:schemeClr val="lt1"/>
              </a:buClr>
              <a:buSzPts val="3000"/>
              <a:buNone/>
              <a:defRPr sz="4000">
                <a:solidFill>
                  <a:schemeClr val="lt1"/>
                </a:solidFill>
              </a:defRPr>
            </a:lvl6pPr>
            <a:lvl7pPr lvl="6" rtl="0">
              <a:spcBef>
                <a:spcPts val="0"/>
              </a:spcBef>
              <a:spcAft>
                <a:spcPts val="0"/>
              </a:spcAft>
              <a:buClr>
                <a:schemeClr val="lt1"/>
              </a:buClr>
              <a:buSzPts val="3000"/>
              <a:buNone/>
              <a:defRPr sz="4000">
                <a:solidFill>
                  <a:schemeClr val="lt1"/>
                </a:solidFill>
              </a:defRPr>
            </a:lvl7pPr>
            <a:lvl8pPr lvl="7" rtl="0">
              <a:spcBef>
                <a:spcPts val="0"/>
              </a:spcBef>
              <a:spcAft>
                <a:spcPts val="0"/>
              </a:spcAft>
              <a:buClr>
                <a:schemeClr val="lt1"/>
              </a:buClr>
              <a:buSzPts val="3000"/>
              <a:buNone/>
              <a:defRPr sz="4000">
                <a:solidFill>
                  <a:schemeClr val="lt1"/>
                </a:solidFill>
              </a:defRPr>
            </a:lvl8pPr>
            <a:lvl9pPr lvl="8" rtl="0">
              <a:spcBef>
                <a:spcPts val="0"/>
              </a:spcBef>
              <a:spcAft>
                <a:spcPts val="0"/>
              </a:spcAft>
              <a:buClr>
                <a:schemeClr val="lt1"/>
              </a:buClr>
              <a:buSzPts val="3000"/>
              <a:buNone/>
              <a:defRPr sz="4000">
                <a:solidFill>
                  <a:schemeClr val="lt1"/>
                </a:solidFill>
              </a:defRPr>
            </a:lvl9pPr>
          </a:lstStyle>
          <a:p>
            <a:r>
              <a:rPr lang="en-US" smtClean="0"/>
              <a:t>Click to edit Master subtitle style</a:t>
            </a:r>
            <a:endParaRPr/>
          </a:p>
        </p:txBody>
      </p:sp>
    </p:spTree>
    <p:extLst>
      <p:ext uri="{BB962C8B-B14F-4D97-AF65-F5344CB8AC3E}">
        <p14:creationId xmlns:p14="http://schemas.microsoft.com/office/powerpoint/2010/main" val="4143781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Quote">
    <p:bg>
      <p:bgPr>
        <a:solidFill>
          <a:schemeClr val="accent1"/>
        </a:solidFill>
        <a:effectLst/>
      </p:bgPr>
    </p:bg>
    <p:spTree>
      <p:nvGrpSpPr>
        <p:cNvPr id="1" name="Shape 16"/>
        <p:cNvGrpSpPr/>
        <p:nvPr/>
      </p:nvGrpSpPr>
      <p:grpSpPr>
        <a:xfrm>
          <a:off x="0" y="0"/>
          <a:ext cx="0" cy="0"/>
          <a:chOff x="0" y="0"/>
          <a:chExt cx="0" cy="0"/>
        </a:xfrm>
      </p:grpSpPr>
      <p:sp>
        <p:nvSpPr>
          <p:cNvPr id="17" name="Google Shape;17;p4"/>
          <p:cNvSpPr/>
          <p:nvPr/>
        </p:nvSpPr>
        <p:spPr>
          <a:xfrm flipH="1">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dk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 name="Google Shape;18;p4"/>
          <p:cNvSpPr txBox="1">
            <a:spLocks noGrp="1"/>
          </p:cNvSpPr>
          <p:nvPr>
            <p:ph type="body" idx="1"/>
          </p:nvPr>
        </p:nvSpPr>
        <p:spPr>
          <a:xfrm>
            <a:off x="2342933" y="2882400"/>
            <a:ext cx="7506400" cy="1093200"/>
          </a:xfrm>
          <a:prstGeom prst="rect">
            <a:avLst/>
          </a:prstGeom>
        </p:spPr>
        <p:txBody>
          <a:bodyPr spcFirstLastPara="1" wrap="square" lIns="91425" tIns="91425" rIns="91425" bIns="91425" anchor="ctr" anchorCtr="0">
            <a:noAutofit/>
          </a:bodyPr>
          <a:lstStyle>
            <a:lvl1pPr marL="609585" lvl="0" indent="-558786" algn="ctr" rtl="0">
              <a:spcBef>
                <a:spcPts val="800"/>
              </a:spcBef>
              <a:spcAft>
                <a:spcPts val="0"/>
              </a:spcAft>
              <a:buClr>
                <a:schemeClr val="dk1"/>
              </a:buClr>
              <a:buSzPts val="3000"/>
              <a:buChar char="●"/>
              <a:defRPr sz="4000" i="1">
                <a:solidFill>
                  <a:schemeClr val="dk1"/>
                </a:solidFill>
              </a:defRPr>
            </a:lvl1pPr>
            <a:lvl2pPr marL="1219170" lvl="1" indent="-558786" algn="ctr" rtl="0">
              <a:spcBef>
                <a:spcPts val="0"/>
              </a:spcBef>
              <a:spcAft>
                <a:spcPts val="0"/>
              </a:spcAft>
              <a:buClr>
                <a:schemeClr val="dk1"/>
              </a:buClr>
              <a:buSzPts val="3000"/>
              <a:buChar char="○"/>
              <a:defRPr sz="4000" i="1">
                <a:solidFill>
                  <a:schemeClr val="dk1"/>
                </a:solidFill>
              </a:defRPr>
            </a:lvl2pPr>
            <a:lvl3pPr marL="1828754" lvl="2" indent="-558786" algn="ctr" rtl="0">
              <a:spcBef>
                <a:spcPts val="0"/>
              </a:spcBef>
              <a:spcAft>
                <a:spcPts val="0"/>
              </a:spcAft>
              <a:buClr>
                <a:schemeClr val="dk1"/>
              </a:buClr>
              <a:buSzPts val="3000"/>
              <a:buChar char="■"/>
              <a:defRPr sz="4000" i="1">
                <a:solidFill>
                  <a:schemeClr val="dk1"/>
                </a:solidFill>
              </a:defRPr>
            </a:lvl3pPr>
            <a:lvl4pPr marL="2438339" lvl="3" indent="-558786" algn="ctr" rtl="0">
              <a:spcBef>
                <a:spcPts val="0"/>
              </a:spcBef>
              <a:spcAft>
                <a:spcPts val="0"/>
              </a:spcAft>
              <a:buClr>
                <a:schemeClr val="dk1"/>
              </a:buClr>
              <a:buSzPts val="3000"/>
              <a:buChar char="●"/>
              <a:defRPr sz="4000" i="1">
                <a:solidFill>
                  <a:schemeClr val="dk1"/>
                </a:solidFill>
              </a:defRPr>
            </a:lvl4pPr>
            <a:lvl5pPr marL="3047924" lvl="4" indent="-558786" algn="ctr" rtl="0">
              <a:spcBef>
                <a:spcPts val="0"/>
              </a:spcBef>
              <a:spcAft>
                <a:spcPts val="0"/>
              </a:spcAft>
              <a:buClr>
                <a:schemeClr val="dk1"/>
              </a:buClr>
              <a:buSzPts val="3000"/>
              <a:buChar char="○"/>
              <a:defRPr sz="4000" i="1">
                <a:solidFill>
                  <a:schemeClr val="dk1"/>
                </a:solidFill>
              </a:defRPr>
            </a:lvl5pPr>
            <a:lvl6pPr marL="3657509" lvl="5" indent="-558786" algn="ctr" rtl="0">
              <a:spcBef>
                <a:spcPts val="0"/>
              </a:spcBef>
              <a:spcAft>
                <a:spcPts val="0"/>
              </a:spcAft>
              <a:buClr>
                <a:schemeClr val="dk1"/>
              </a:buClr>
              <a:buSzPts val="3000"/>
              <a:buChar char="■"/>
              <a:defRPr sz="4000" i="1">
                <a:solidFill>
                  <a:schemeClr val="dk1"/>
                </a:solidFill>
              </a:defRPr>
            </a:lvl6pPr>
            <a:lvl7pPr marL="4267093" lvl="6" indent="-558786" algn="ctr" rtl="0">
              <a:spcBef>
                <a:spcPts val="0"/>
              </a:spcBef>
              <a:spcAft>
                <a:spcPts val="0"/>
              </a:spcAft>
              <a:buClr>
                <a:schemeClr val="dk1"/>
              </a:buClr>
              <a:buSzPts val="3000"/>
              <a:buChar char="●"/>
              <a:defRPr sz="4000" i="1">
                <a:solidFill>
                  <a:schemeClr val="dk1"/>
                </a:solidFill>
              </a:defRPr>
            </a:lvl7pPr>
            <a:lvl8pPr marL="4876678" lvl="7" indent="-558786" algn="ctr" rtl="0">
              <a:spcBef>
                <a:spcPts val="0"/>
              </a:spcBef>
              <a:spcAft>
                <a:spcPts val="0"/>
              </a:spcAft>
              <a:buClr>
                <a:schemeClr val="dk1"/>
              </a:buClr>
              <a:buSzPts val="3000"/>
              <a:buChar char="○"/>
              <a:defRPr sz="4000" i="1">
                <a:solidFill>
                  <a:schemeClr val="dk1"/>
                </a:solidFill>
              </a:defRPr>
            </a:lvl8pPr>
            <a:lvl9pPr marL="5486263" lvl="8" indent="-558786" algn="ctr">
              <a:spcBef>
                <a:spcPts val="0"/>
              </a:spcBef>
              <a:spcAft>
                <a:spcPts val="0"/>
              </a:spcAft>
              <a:buClr>
                <a:schemeClr val="dk1"/>
              </a:buClr>
              <a:buSzPts val="3000"/>
              <a:buChar char="■"/>
              <a:defRPr sz="4000" i="1">
                <a:solidFill>
                  <a:schemeClr val="dk1"/>
                </a:solidFill>
              </a:defRPr>
            </a:lvl9pPr>
          </a:lstStyle>
          <a:p>
            <a:pPr lvl="0"/>
            <a:r>
              <a:rPr lang="en-US" smtClean="0"/>
              <a:t>Edit Master text styles</a:t>
            </a:r>
          </a:p>
        </p:txBody>
      </p:sp>
      <p:sp>
        <p:nvSpPr>
          <p:cNvPr id="19" name="Google Shape;19;p4"/>
          <p:cNvSpPr txBox="1"/>
          <p:nvPr/>
        </p:nvSpPr>
        <p:spPr>
          <a:xfrm>
            <a:off x="274067" y="100100"/>
            <a:ext cx="10660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16000" b="1">
                <a:solidFill>
                  <a:schemeClr val="dk1"/>
                </a:solidFill>
                <a:latin typeface="Raleway"/>
                <a:ea typeface="Raleway"/>
                <a:cs typeface="Raleway"/>
                <a:sym typeface="Raleway"/>
              </a:rPr>
              <a:t>“</a:t>
            </a:r>
            <a:endParaRPr sz="16000" b="1">
              <a:solidFill>
                <a:schemeClr val="dk1"/>
              </a:solidFill>
              <a:latin typeface="Raleway"/>
              <a:ea typeface="Raleway"/>
              <a:cs typeface="Raleway"/>
              <a:sym typeface="Raleway"/>
            </a:endParaRPr>
          </a:p>
        </p:txBody>
      </p:sp>
      <p:sp>
        <p:nvSpPr>
          <p:cNvPr id="20" name="Google Shape;20;p4"/>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1721389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1"/>
        <p:cNvGrpSpPr/>
        <p:nvPr/>
      </p:nvGrpSpPr>
      <p:grpSpPr>
        <a:xfrm>
          <a:off x="0" y="0"/>
          <a:ext cx="0" cy="0"/>
          <a:chOff x="0" y="0"/>
          <a:chExt cx="0" cy="0"/>
        </a:xfrm>
      </p:grpSpPr>
      <p:sp>
        <p:nvSpPr>
          <p:cNvPr id="22" name="Google Shape;22;p5"/>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3" name="Google Shape;23;p5"/>
          <p:cNvSpPr txBox="1">
            <a:spLocks noGrp="1"/>
          </p:cNvSpPr>
          <p:nvPr>
            <p:ph type="title"/>
          </p:nvPr>
        </p:nvSpPr>
        <p:spPr>
          <a:xfrm>
            <a:off x="1229333" y="1189033"/>
            <a:ext cx="9154800" cy="1143200"/>
          </a:xfrm>
          <a:prstGeom prst="rect">
            <a:avLst/>
          </a:prstGeom>
        </p:spPr>
        <p:txBody>
          <a:bodyPr spcFirstLastPara="1" wrap="square" lIns="91425" tIns="91425" rIns="91425" bIns="91425" anchor="t" anchorCtr="0">
            <a:no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r>
              <a:rPr lang="en-US" smtClean="0"/>
              <a:t>Click to edit Master title style</a:t>
            </a:r>
            <a:endParaRPr/>
          </a:p>
        </p:txBody>
      </p:sp>
      <p:sp>
        <p:nvSpPr>
          <p:cNvPr id="24" name="Google Shape;24;p5"/>
          <p:cNvSpPr txBox="1">
            <a:spLocks noGrp="1"/>
          </p:cNvSpPr>
          <p:nvPr>
            <p:ph type="body" idx="1"/>
          </p:nvPr>
        </p:nvSpPr>
        <p:spPr>
          <a:xfrm>
            <a:off x="1229333" y="2514601"/>
            <a:ext cx="9154800" cy="3154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Clr>
                <a:srgbClr val="FFB600"/>
              </a:buClr>
              <a:buSzPts val="1800"/>
              <a:buChar char="●"/>
              <a:defRPr/>
            </a:lvl1pPr>
            <a:lvl2pPr marL="1219170" lvl="1" indent="-457189">
              <a:spcBef>
                <a:spcPts val="0"/>
              </a:spcBef>
              <a:spcAft>
                <a:spcPts val="0"/>
              </a:spcAft>
              <a:buClr>
                <a:srgbClr val="FFB600"/>
              </a:buClr>
              <a:buSzPts val="1800"/>
              <a:buChar char="○"/>
              <a:defRPr/>
            </a:lvl2pPr>
            <a:lvl3pPr marL="1828754" lvl="2" indent="-457189">
              <a:spcBef>
                <a:spcPts val="0"/>
              </a:spcBef>
              <a:spcAft>
                <a:spcPts val="0"/>
              </a:spcAft>
              <a:buClr>
                <a:srgbClr val="FFB600"/>
              </a:buClr>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pPr lvl="0"/>
            <a:r>
              <a:rPr lang="en-US" smtClean="0"/>
              <a:t>Edit Master text styles</a:t>
            </a:r>
          </a:p>
        </p:txBody>
      </p:sp>
      <p:sp>
        <p:nvSpPr>
          <p:cNvPr id="25" name="Google Shape;25;p5"/>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solidFill>
                  <a:srgbClr val="FFB600"/>
                </a:solidFill>
              </a:defRPr>
            </a:lvl1pPr>
            <a:lvl2pPr lvl="1">
              <a:buNone/>
              <a:defRPr>
                <a:solidFill>
                  <a:srgbClr val="FFB600"/>
                </a:solidFill>
              </a:defRPr>
            </a:lvl2pPr>
            <a:lvl3pPr lvl="2">
              <a:buNone/>
              <a:defRPr>
                <a:solidFill>
                  <a:srgbClr val="FFB600"/>
                </a:solidFill>
              </a:defRPr>
            </a:lvl3pPr>
            <a:lvl4pPr lvl="3">
              <a:buNone/>
              <a:defRPr>
                <a:solidFill>
                  <a:srgbClr val="FFB600"/>
                </a:solidFill>
              </a:defRPr>
            </a:lvl4pPr>
            <a:lvl5pPr lvl="4">
              <a:buNone/>
              <a:defRPr>
                <a:solidFill>
                  <a:srgbClr val="FFB600"/>
                </a:solidFill>
              </a:defRPr>
            </a:lvl5pPr>
            <a:lvl6pPr lvl="5">
              <a:buNone/>
              <a:defRPr>
                <a:solidFill>
                  <a:srgbClr val="FFB600"/>
                </a:solidFill>
              </a:defRPr>
            </a:lvl6pPr>
            <a:lvl7pPr lvl="6">
              <a:buNone/>
              <a:defRPr>
                <a:solidFill>
                  <a:srgbClr val="FFB600"/>
                </a:solidFill>
              </a:defRPr>
            </a:lvl7pPr>
            <a:lvl8pPr lvl="7">
              <a:buNone/>
              <a:defRPr>
                <a:solidFill>
                  <a:srgbClr val="FFB600"/>
                </a:solidFill>
              </a:defRPr>
            </a:lvl8pPr>
            <a:lvl9pPr lvl="8">
              <a:buNone/>
              <a:defRPr>
                <a:solidFill>
                  <a:srgbClr val="FFB600"/>
                </a:solidFill>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4248079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26"/>
        <p:cNvGrpSpPr/>
        <p:nvPr/>
      </p:nvGrpSpPr>
      <p:grpSpPr>
        <a:xfrm>
          <a:off x="0" y="0"/>
          <a:ext cx="0" cy="0"/>
          <a:chOff x="0" y="0"/>
          <a:chExt cx="0" cy="0"/>
        </a:xfrm>
      </p:grpSpPr>
      <p:sp>
        <p:nvSpPr>
          <p:cNvPr id="27" name="Google Shape;27;p6"/>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 name="Google Shape;28;p6"/>
          <p:cNvSpPr txBox="1">
            <a:spLocks noGrp="1"/>
          </p:cNvSpPr>
          <p:nvPr>
            <p:ph type="title"/>
          </p:nvPr>
        </p:nvSpPr>
        <p:spPr>
          <a:xfrm>
            <a:off x="1229333" y="1189033"/>
            <a:ext cx="9154800" cy="1143200"/>
          </a:xfrm>
          <a:prstGeom prst="rect">
            <a:avLst/>
          </a:prstGeom>
        </p:spPr>
        <p:txBody>
          <a:bodyPr spcFirstLastPara="1" wrap="square" lIns="91425" tIns="91425" rIns="91425" bIns="91425" anchor="t" anchorCtr="0">
            <a:no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r>
              <a:rPr lang="en-US" smtClean="0"/>
              <a:t>Click to edit Master title style</a:t>
            </a:r>
            <a:endParaRPr/>
          </a:p>
        </p:txBody>
      </p:sp>
      <p:sp>
        <p:nvSpPr>
          <p:cNvPr id="29" name="Google Shape;29;p6"/>
          <p:cNvSpPr txBox="1">
            <a:spLocks noGrp="1"/>
          </p:cNvSpPr>
          <p:nvPr>
            <p:ph type="body" idx="1"/>
          </p:nvPr>
        </p:nvSpPr>
        <p:spPr>
          <a:xfrm>
            <a:off x="1229333" y="2516504"/>
            <a:ext cx="4724400" cy="4036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pPr lvl="0"/>
            <a:r>
              <a:rPr lang="en-US" smtClean="0"/>
              <a:t>Edit Master text styles</a:t>
            </a:r>
          </a:p>
        </p:txBody>
      </p:sp>
      <p:sp>
        <p:nvSpPr>
          <p:cNvPr id="30" name="Google Shape;30;p6"/>
          <p:cNvSpPr txBox="1">
            <a:spLocks noGrp="1"/>
          </p:cNvSpPr>
          <p:nvPr>
            <p:ph type="body" idx="2"/>
          </p:nvPr>
        </p:nvSpPr>
        <p:spPr>
          <a:xfrm>
            <a:off x="6238249" y="2516504"/>
            <a:ext cx="4724400" cy="4036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pPr lvl="0"/>
            <a:r>
              <a:rPr lang="en-US" smtClean="0"/>
              <a:t>Edit Master text styles</a:t>
            </a:r>
          </a:p>
        </p:txBody>
      </p:sp>
      <p:sp>
        <p:nvSpPr>
          <p:cNvPr id="31" name="Google Shape;31;p6"/>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894146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32"/>
        <p:cNvGrpSpPr/>
        <p:nvPr/>
      </p:nvGrpSpPr>
      <p:grpSpPr>
        <a:xfrm>
          <a:off x="0" y="0"/>
          <a:ext cx="0" cy="0"/>
          <a:chOff x="0" y="0"/>
          <a:chExt cx="0" cy="0"/>
        </a:xfrm>
      </p:grpSpPr>
      <p:sp>
        <p:nvSpPr>
          <p:cNvPr id="33" name="Google Shape;33;p7"/>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7"/>
          <p:cNvSpPr txBox="1">
            <a:spLocks noGrp="1"/>
          </p:cNvSpPr>
          <p:nvPr>
            <p:ph type="title"/>
          </p:nvPr>
        </p:nvSpPr>
        <p:spPr>
          <a:xfrm>
            <a:off x="1229333" y="1189033"/>
            <a:ext cx="9154800" cy="1143200"/>
          </a:xfrm>
          <a:prstGeom prst="rect">
            <a:avLst/>
          </a:prstGeom>
        </p:spPr>
        <p:txBody>
          <a:bodyPr spcFirstLastPara="1" wrap="square" lIns="91425" tIns="91425" rIns="91425" bIns="91425" anchor="t" anchorCtr="0">
            <a:noAutofit/>
          </a:bodyPr>
          <a:lstStyle>
            <a:lvl1pPr lvl="0" rtl="0">
              <a:spcBef>
                <a:spcPts val="0"/>
              </a:spcBef>
              <a:spcAft>
                <a:spcPts val="0"/>
              </a:spcAft>
              <a:buSzPts val="5800"/>
              <a:buNone/>
              <a:defRPr/>
            </a:lvl1pPr>
            <a:lvl2pPr lvl="1" rtl="0">
              <a:spcBef>
                <a:spcPts val="0"/>
              </a:spcBef>
              <a:spcAft>
                <a:spcPts val="0"/>
              </a:spcAft>
              <a:buSzPts val="5800"/>
              <a:buNone/>
              <a:defRPr/>
            </a:lvl2pPr>
            <a:lvl3pPr lvl="2" rtl="0">
              <a:spcBef>
                <a:spcPts val="0"/>
              </a:spcBef>
              <a:spcAft>
                <a:spcPts val="0"/>
              </a:spcAft>
              <a:buSzPts val="5800"/>
              <a:buNone/>
              <a:defRPr/>
            </a:lvl3pPr>
            <a:lvl4pPr lvl="3" rtl="0">
              <a:spcBef>
                <a:spcPts val="0"/>
              </a:spcBef>
              <a:spcAft>
                <a:spcPts val="0"/>
              </a:spcAft>
              <a:buSzPts val="5800"/>
              <a:buNone/>
              <a:defRPr/>
            </a:lvl4pPr>
            <a:lvl5pPr lvl="4" rtl="0">
              <a:spcBef>
                <a:spcPts val="0"/>
              </a:spcBef>
              <a:spcAft>
                <a:spcPts val="0"/>
              </a:spcAft>
              <a:buSzPts val="5800"/>
              <a:buNone/>
              <a:defRPr/>
            </a:lvl5pPr>
            <a:lvl6pPr lvl="5" rtl="0">
              <a:spcBef>
                <a:spcPts val="0"/>
              </a:spcBef>
              <a:spcAft>
                <a:spcPts val="0"/>
              </a:spcAft>
              <a:buSzPts val="5800"/>
              <a:buNone/>
              <a:defRPr/>
            </a:lvl6pPr>
            <a:lvl7pPr lvl="6" rtl="0">
              <a:spcBef>
                <a:spcPts val="0"/>
              </a:spcBef>
              <a:spcAft>
                <a:spcPts val="0"/>
              </a:spcAft>
              <a:buSzPts val="5800"/>
              <a:buNone/>
              <a:defRPr/>
            </a:lvl7pPr>
            <a:lvl8pPr lvl="7" rtl="0">
              <a:spcBef>
                <a:spcPts val="0"/>
              </a:spcBef>
              <a:spcAft>
                <a:spcPts val="0"/>
              </a:spcAft>
              <a:buSzPts val="5800"/>
              <a:buNone/>
              <a:defRPr/>
            </a:lvl8pPr>
            <a:lvl9pPr lvl="8" rtl="0">
              <a:spcBef>
                <a:spcPts val="0"/>
              </a:spcBef>
              <a:spcAft>
                <a:spcPts val="0"/>
              </a:spcAft>
              <a:buSzPts val="5800"/>
              <a:buNone/>
              <a:defRPr/>
            </a:lvl9pPr>
          </a:lstStyle>
          <a:p>
            <a:r>
              <a:rPr lang="en-US" smtClean="0"/>
              <a:t>Click to edit Master title style</a:t>
            </a:r>
            <a:endParaRPr/>
          </a:p>
        </p:txBody>
      </p:sp>
      <p:sp>
        <p:nvSpPr>
          <p:cNvPr id="35" name="Google Shape;35;p7"/>
          <p:cNvSpPr txBox="1">
            <a:spLocks noGrp="1"/>
          </p:cNvSpPr>
          <p:nvPr>
            <p:ph type="body" idx="1"/>
          </p:nvPr>
        </p:nvSpPr>
        <p:spPr>
          <a:xfrm>
            <a:off x="1229333" y="2574000"/>
            <a:ext cx="3109600" cy="3892000"/>
          </a:xfrm>
          <a:prstGeom prst="rect">
            <a:avLst/>
          </a:prstGeom>
        </p:spPr>
        <p:txBody>
          <a:bodyPr spcFirstLastPara="1" wrap="square" lIns="91425" tIns="91425" rIns="91425" bIns="91425" anchor="t" anchorCtr="0">
            <a:noAutofit/>
          </a:bodyPr>
          <a:lstStyle>
            <a:lvl1pPr marL="609585" lvl="0" indent="-423323" rtl="0">
              <a:spcBef>
                <a:spcPts val="800"/>
              </a:spcBef>
              <a:spcAft>
                <a:spcPts val="0"/>
              </a:spcAft>
              <a:buSzPts val="1400"/>
              <a:buChar char="●"/>
              <a:defRPr sz="1867"/>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en-US" smtClean="0"/>
              <a:t>Edit Master text styles</a:t>
            </a:r>
          </a:p>
        </p:txBody>
      </p:sp>
      <p:sp>
        <p:nvSpPr>
          <p:cNvPr id="36" name="Google Shape;36;p7"/>
          <p:cNvSpPr txBox="1">
            <a:spLocks noGrp="1"/>
          </p:cNvSpPr>
          <p:nvPr>
            <p:ph type="body" idx="2"/>
          </p:nvPr>
        </p:nvSpPr>
        <p:spPr>
          <a:xfrm>
            <a:off x="4498371" y="2574000"/>
            <a:ext cx="3109600" cy="3892000"/>
          </a:xfrm>
          <a:prstGeom prst="rect">
            <a:avLst/>
          </a:prstGeom>
        </p:spPr>
        <p:txBody>
          <a:bodyPr spcFirstLastPara="1" wrap="square" lIns="91425" tIns="91425" rIns="91425" bIns="91425" anchor="t" anchorCtr="0">
            <a:noAutofit/>
          </a:bodyPr>
          <a:lstStyle>
            <a:lvl1pPr marL="609585" lvl="0" indent="-423323" rtl="0">
              <a:spcBef>
                <a:spcPts val="800"/>
              </a:spcBef>
              <a:spcAft>
                <a:spcPts val="0"/>
              </a:spcAft>
              <a:buSzPts val="1400"/>
              <a:buChar char="●"/>
              <a:defRPr sz="1867"/>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en-US" smtClean="0"/>
              <a:t>Edit Master text styles</a:t>
            </a:r>
          </a:p>
        </p:txBody>
      </p:sp>
      <p:sp>
        <p:nvSpPr>
          <p:cNvPr id="37" name="Google Shape;37;p7"/>
          <p:cNvSpPr txBox="1">
            <a:spLocks noGrp="1"/>
          </p:cNvSpPr>
          <p:nvPr>
            <p:ph type="body" idx="3"/>
          </p:nvPr>
        </p:nvSpPr>
        <p:spPr>
          <a:xfrm>
            <a:off x="7767409" y="2574000"/>
            <a:ext cx="3109600" cy="3892000"/>
          </a:xfrm>
          <a:prstGeom prst="rect">
            <a:avLst/>
          </a:prstGeom>
        </p:spPr>
        <p:txBody>
          <a:bodyPr spcFirstLastPara="1" wrap="square" lIns="91425" tIns="91425" rIns="91425" bIns="91425" anchor="t" anchorCtr="0">
            <a:noAutofit/>
          </a:bodyPr>
          <a:lstStyle>
            <a:lvl1pPr marL="609585" lvl="0" indent="-423323" rtl="0">
              <a:spcBef>
                <a:spcPts val="800"/>
              </a:spcBef>
              <a:spcAft>
                <a:spcPts val="0"/>
              </a:spcAft>
              <a:buSzPts val="1400"/>
              <a:buChar char="●"/>
              <a:defRPr sz="1867"/>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en-US" smtClean="0"/>
              <a:t>Edit Master text styles</a:t>
            </a:r>
          </a:p>
        </p:txBody>
      </p:sp>
      <p:sp>
        <p:nvSpPr>
          <p:cNvPr id="38" name="Google Shape;38;p7"/>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324178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9"/>
        <p:cNvGrpSpPr/>
        <p:nvPr/>
      </p:nvGrpSpPr>
      <p:grpSpPr>
        <a:xfrm>
          <a:off x="0" y="0"/>
          <a:ext cx="0" cy="0"/>
          <a:chOff x="0" y="0"/>
          <a:chExt cx="0" cy="0"/>
        </a:xfrm>
      </p:grpSpPr>
      <p:sp>
        <p:nvSpPr>
          <p:cNvPr id="40" name="Google Shape;40;p8"/>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8"/>
          <p:cNvSpPr txBox="1">
            <a:spLocks noGrp="1"/>
          </p:cNvSpPr>
          <p:nvPr>
            <p:ph type="title"/>
          </p:nvPr>
        </p:nvSpPr>
        <p:spPr>
          <a:xfrm>
            <a:off x="1229333" y="1189033"/>
            <a:ext cx="9154800" cy="1143200"/>
          </a:xfrm>
          <a:prstGeom prst="rect">
            <a:avLst/>
          </a:prstGeom>
        </p:spPr>
        <p:txBody>
          <a:bodyPr spcFirstLastPara="1" wrap="square" lIns="91425" tIns="91425" rIns="91425" bIns="91425" anchor="t" anchorCtr="0">
            <a:no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r>
              <a:rPr lang="en-US" smtClean="0"/>
              <a:t>Click to edit Master title style</a:t>
            </a:r>
            <a:endParaRPr/>
          </a:p>
        </p:txBody>
      </p:sp>
      <p:sp>
        <p:nvSpPr>
          <p:cNvPr id="42" name="Google Shape;42;p8"/>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2485151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3"/>
        <p:cNvGrpSpPr/>
        <p:nvPr/>
      </p:nvGrpSpPr>
      <p:grpSpPr>
        <a:xfrm>
          <a:off x="0" y="0"/>
          <a:ext cx="0" cy="0"/>
          <a:chOff x="0" y="0"/>
          <a:chExt cx="0" cy="0"/>
        </a:xfrm>
      </p:grpSpPr>
      <p:sp>
        <p:nvSpPr>
          <p:cNvPr id="44" name="Google Shape;44;p9"/>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9"/>
          <p:cNvSpPr txBox="1">
            <a:spLocks noGrp="1"/>
          </p:cNvSpPr>
          <p:nvPr>
            <p:ph type="body" idx="1"/>
          </p:nvPr>
        </p:nvSpPr>
        <p:spPr>
          <a:xfrm>
            <a:off x="609600" y="5671879"/>
            <a:ext cx="10972800" cy="692800"/>
          </a:xfrm>
          <a:prstGeom prst="rect">
            <a:avLst/>
          </a:prstGeom>
        </p:spPr>
        <p:txBody>
          <a:bodyPr spcFirstLastPara="1" wrap="square" lIns="91425" tIns="91425" rIns="91425" bIns="91425" anchor="t" anchorCtr="0">
            <a:noAutofit/>
          </a:bodyPr>
          <a:lstStyle>
            <a:lvl1pPr marL="609585" lvl="0" indent="-304792" algn="ctr">
              <a:spcBef>
                <a:spcPts val="480"/>
              </a:spcBef>
              <a:spcAft>
                <a:spcPts val="0"/>
              </a:spcAft>
              <a:buSzPts val="1400"/>
              <a:buNone/>
              <a:defRPr sz="1867"/>
            </a:lvl1pPr>
          </a:lstStyle>
          <a:p>
            <a:pPr lvl="0"/>
            <a:r>
              <a:rPr lang="en-US" smtClean="0"/>
              <a:t>Edit Master text styles</a:t>
            </a:r>
          </a:p>
        </p:txBody>
      </p:sp>
      <p:sp>
        <p:nvSpPr>
          <p:cNvPr id="46" name="Google Shape;46;p9"/>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2433674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7"/>
        <p:cNvGrpSpPr/>
        <p:nvPr/>
      </p:nvGrpSpPr>
      <p:grpSpPr>
        <a:xfrm>
          <a:off x="0" y="0"/>
          <a:ext cx="0" cy="0"/>
          <a:chOff x="0" y="0"/>
          <a:chExt cx="0" cy="0"/>
        </a:xfrm>
      </p:grpSpPr>
      <p:sp>
        <p:nvSpPr>
          <p:cNvPr id="48" name="Google Shape;48;p10"/>
          <p:cNvSpPr txBox="1">
            <a:spLocks noGrp="1"/>
          </p:cNvSpPr>
          <p:nvPr>
            <p:ph type="sldNum" idx="12"/>
          </p:nvPr>
        </p:nvSpPr>
        <p:spPr>
          <a:xfrm>
            <a:off x="11472533" y="6120400"/>
            <a:ext cx="719600" cy="737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64262CD-871C-459A-83F1-E97BDA052B03}" type="slidenum">
              <a:rPr lang="ru-RU" smtClean="0"/>
              <a:t>‹#›</a:t>
            </a:fld>
            <a:endParaRPr lang="ru-RU"/>
          </a:p>
        </p:txBody>
      </p:sp>
      <p:sp>
        <p:nvSpPr>
          <p:cNvPr id="49" name="Google Shape;49;p10"/>
          <p:cNvSpPr/>
          <p:nvPr/>
        </p:nvSpPr>
        <p:spPr>
          <a:xfrm>
            <a:off x="520981" y="506503"/>
            <a:ext cx="11150039" cy="5844995"/>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chemeClr val="accent1"/>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40798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229333" y="1189033"/>
            <a:ext cx="9154800" cy="11432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1pPr>
            <a:lvl2pPr lvl="1">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2pPr>
            <a:lvl3pPr lvl="2">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3pPr>
            <a:lvl4pPr lvl="3">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4pPr>
            <a:lvl5pPr lvl="4">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5pPr>
            <a:lvl6pPr lvl="5">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6pPr>
            <a:lvl7pPr lvl="6">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7pPr>
            <a:lvl8pPr lvl="7">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8pPr>
            <a:lvl9pPr lvl="8">
              <a:spcBef>
                <a:spcPts val="0"/>
              </a:spcBef>
              <a:spcAft>
                <a:spcPts val="0"/>
              </a:spcAft>
              <a:buClr>
                <a:schemeClr val="dk1"/>
              </a:buClr>
              <a:buSzPts val="5800"/>
              <a:buFont typeface="Raleway Thin"/>
              <a:buNone/>
              <a:defRPr sz="5800">
                <a:solidFill>
                  <a:schemeClr val="dk1"/>
                </a:solidFill>
                <a:latin typeface="Raleway Thin"/>
                <a:ea typeface="Raleway Thin"/>
                <a:cs typeface="Raleway Thin"/>
                <a:sym typeface="Raleway Thin"/>
              </a:defRPr>
            </a:lvl9pPr>
          </a:lstStyle>
          <a:p>
            <a:endParaRPr/>
          </a:p>
        </p:txBody>
      </p:sp>
      <p:sp>
        <p:nvSpPr>
          <p:cNvPr id="7" name="Google Shape;7;p1"/>
          <p:cNvSpPr txBox="1">
            <a:spLocks noGrp="1"/>
          </p:cNvSpPr>
          <p:nvPr>
            <p:ph type="body" idx="1"/>
          </p:nvPr>
        </p:nvSpPr>
        <p:spPr>
          <a:xfrm>
            <a:off x="1229333" y="2514601"/>
            <a:ext cx="9154800" cy="3154800"/>
          </a:xfrm>
          <a:prstGeom prst="rect">
            <a:avLst/>
          </a:prstGeom>
          <a:noFill/>
          <a:ln>
            <a:noFill/>
          </a:ln>
        </p:spPr>
        <p:txBody>
          <a:bodyPr spcFirstLastPara="1" wrap="square" lIns="91425" tIns="91425" rIns="91425" bIns="91425" anchor="t" anchorCtr="0">
            <a:noAutofit/>
          </a:bodyPr>
          <a:lstStyle>
            <a:lvl1pPr marL="457200" lvl="0" indent="-342900">
              <a:spcBef>
                <a:spcPts val="600"/>
              </a:spcBef>
              <a:spcAft>
                <a:spcPts val="0"/>
              </a:spcAft>
              <a:buClr>
                <a:schemeClr val="accent1"/>
              </a:buClr>
              <a:buSzPts val="1800"/>
              <a:buFont typeface="Raleway Thin"/>
              <a:buChar char="●"/>
              <a:defRPr sz="1800">
                <a:solidFill>
                  <a:schemeClr val="dk2"/>
                </a:solidFill>
                <a:latin typeface="Raleway Thin"/>
                <a:ea typeface="Raleway Thin"/>
                <a:cs typeface="Raleway Thin"/>
                <a:sym typeface="Raleway Thin"/>
              </a:defRPr>
            </a:lvl1pPr>
            <a:lvl2pPr marL="914400" lvl="1" indent="-342900">
              <a:spcBef>
                <a:spcPts val="0"/>
              </a:spcBef>
              <a:spcAft>
                <a:spcPts val="0"/>
              </a:spcAft>
              <a:buClr>
                <a:schemeClr val="accent1"/>
              </a:buClr>
              <a:buSzPts val="1800"/>
              <a:buFont typeface="Raleway Thin"/>
              <a:buChar char="○"/>
              <a:defRPr sz="1800">
                <a:solidFill>
                  <a:schemeClr val="dk2"/>
                </a:solidFill>
                <a:latin typeface="Raleway Thin"/>
                <a:ea typeface="Raleway Thin"/>
                <a:cs typeface="Raleway Thin"/>
                <a:sym typeface="Raleway Thin"/>
              </a:defRPr>
            </a:lvl2pPr>
            <a:lvl3pPr marL="1371600" lvl="2" indent="-342900">
              <a:spcBef>
                <a:spcPts val="0"/>
              </a:spcBef>
              <a:spcAft>
                <a:spcPts val="0"/>
              </a:spcAft>
              <a:buClr>
                <a:schemeClr val="accent1"/>
              </a:buClr>
              <a:buSzPts val="1800"/>
              <a:buFont typeface="Raleway Thin"/>
              <a:buChar char="■"/>
              <a:defRPr sz="1800">
                <a:solidFill>
                  <a:schemeClr val="dk2"/>
                </a:solidFill>
                <a:latin typeface="Raleway Thin"/>
                <a:ea typeface="Raleway Thin"/>
                <a:cs typeface="Raleway Thin"/>
                <a:sym typeface="Raleway Thin"/>
              </a:defRPr>
            </a:lvl3pPr>
            <a:lvl4pPr marL="1828800" lvl="3"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4pPr>
            <a:lvl5pPr marL="2286000" lvl="4"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5pPr>
            <a:lvl6pPr marL="2743200" lvl="5"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6pPr>
            <a:lvl7pPr marL="3200400" lvl="6"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7pPr>
            <a:lvl8pPr marL="3657600" lvl="7"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8pPr>
            <a:lvl9pPr marL="4114800" lvl="8" indent="-342900">
              <a:spcBef>
                <a:spcPts val="0"/>
              </a:spcBef>
              <a:spcAft>
                <a:spcPts val="0"/>
              </a:spcAft>
              <a:buClr>
                <a:schemeClr val="dk2"/>
              </a:buClr>
              <a:buSzPts val="1800"/>
              <a:buFont typeface="Raleway Thin"/>
              <a:buChar char="■"/>
              <a:defRPr sz="1800">
                <a:solidFill>
                  <a:schemeClr val="dk2"/>
                </a:solidFill>
                <a:latin typeface="Raleway Thin"/>
                <a:ea typeface="Raleway Thin"/>
                <a:cs typeface="Raleway Thin"/>
                <a:sym typeface="Raleway Thin"/>
              </a:defRPr>
            </a:lvl9pPr>
          </a:lstStyle>
          <a:p>
            <a:endParaRPr/>
          </a:p>
        </p:txBody>
      </p:sp>
      <p:sp>
        <p:nvSpPr>
          <p:cNvPr id="8" name="Google Shape;8;p1"/>
          <p:cNvSpPr txBox="1">
            <a:spLocks noGrp="1"/>
          </p:cNvSpPr>
          <p:nvPr>
            <p:ph type="sldNum" idx="12"/>
          </p:nvPr>
        </p:nvSpPr>
        <p:spPr>
          <a:xfrm>
            <a:off x="11472533" y="6120400"/>
            <a:ext cx="719600" cy="737600"/>
          </a:xfrm>
          <a:prstGeom prst="rect">
            <a:avLst/>
          </a:prstGeom>
          <a:noFill/>
          <a:ln>
            <a:noFill/>
          </a:ln>
        </p:spPr>
        <p:txBody>
          <a:bodyPr spcFirstLastPara="1" wrap="square" lIns="91425" tIns="91425" rIns="91425" bIns="91425" anchor="ctr" anchorCtr="0">
            <a:noAutofit/>
          </a:bodyPr>
          <a:lstStyle>
            <a:lvl1pPr lvl="0" algn="ctr">
              <a:buNone/>
              <a:defRPr sz="1733">
                <a:solidFill>
                  <a:schemeClr val="accent1"/>
                </a:solidFill>
                <a:latin typeface="Raleway Thin"/>
                <a:ea typeface="Raleway Thin"/>
                <a:cs typeface="Raleway Thin"/>
                <a:sym typeface="Raleway Thin"/>
              </a:defRPr>
            </a:lvl1pPr>
            <a:lvl2pPr lvl="1" algn="ctr">
              <a:buNone/>
              <a:defRPr sz="1733">
                <a:solidFill>
                  <a:schemeClr val="accent1"/>
                </a:solidFill>
                <a:latin typeface="Raleway Thin"/>
                <a:ea typeface="Raleway Thin"/>
                <a:cs typeface="Raleway Thin"/>
                <a:sym typeface="Raleway Thin"/>
              </a:defRPr>
            </a:lvl2pPr>
            <a:lvl3pPr lvl="2" algn="ctr">
              <a:buNone/>
              <a:defRPr sz="1733">
                <a:solidFill>
                  <a:schemeClr val="accent1"/>
                </a:solidFill>
                <a:latin typeface="Raleway Thin"/>
                <a:ea typeface="Raleway Thin"/>
                <a:cs typeface="Raleway Thin"/>
                <a:sym typeface="Raleway Thin"/>
              </a:defRPr>
            </a:lvl3pPr>
            <a:lvl4pPr lvl="3" algn="ctr">
              <a:buNone/>
              <a:defRPr sz="1733">
                <a:solidFill>
                  <a:schemeClr val="accent1"/>
                </a:solidFill>
                <a:latin typeface="Raleway Thin"/>
                <a:ea typeface="Raleway Thin"/>
                <a:cs typeface="Raleway Thin"/>
                <a:sym typeface="Raleway Thin"/>
              </a:defRPr>
            </a:lvl4pPr>
            <a:lvl5pPr lvl="4" algn="ctr">
              <a:buNone/>
              <a:defRPr sz="1733">
                <a:solidFill>
                  <a:schemeClr val="accent1"/>
                </a:solidFill>
                <a:latin typeface="Raleway Thin"/>
                <a:ea typeface="Raleway Thin"/>
                <a:cs typeface="Raleway Thin"/>
                <a:sym typeface="Raleway Thin"/>
              </a:defRPr>
            </a:lvl5pPr>
            <a:lvl6pPr lvl="5" algn="ctr">
              <a:buNone/>
              <a:defRPr sz="1733">
                <a:solidFill>
                  <a:schemeClr val="accent1"/>
                </a:solidFill>
                <a:latin typeface="Raleway Thin"/>
                <a:ea typeface="Raleway Thin"/>
                <a:cs typeface="Raleway Thin"/>
                <a:sym typeface="Raleway Thin"/>
              </a:defRPr>
            </a:lvl6pPr>
            <a:lvl7pPr lvl="6" algn="ctr">
              <a:buNone/>
              <a:defRPr sz="1733">
                <a:solidFill>
                  <a:schemeClr val="accent1"/>
                </a:solidFill>
                <a:latin typeface="Raleway Thin"/>
                <a:ea typeface="Raleway Thin"/>
                <a:cs typeface="Raleway Thin"/>
                <a:sym typeface="Raleway Thin"/>
              </a:defRPr>
            </a:lvl7pPr>
            <a:lvl8pPr lvl="7" algn="ctr">
              <a:buNone/>
              <a:defRPr sz="1733">
                <a:solidFill>
                  <a:schemeClr val="accent1"/>
                </a:solidFill>
                <a:latin typeface="Raleway Thin"/>
                <a:ea typeface="Raleway Thin"/>
                <a:cs typeface="Raleway Thin"/>
                <a:sym typeface="Raleway Thin"/>
              </a:defRPr>
            </a:lvl8pPr>
            <a:lvl9pPr lvl="8" algn="ctr">
              <a:buNone/>
              <a:defRPr sz="1733">
                <a:solidFill>
                  <a:schemeClr val="accent1"/>
                </a:solidFill>
                <a:latin typeface="Raleway Thin"/>
                <a:ea typeface="Raleway Thin"/>
                <a:cs typeface="Raleway Thin"/>
                <a:sym typeface="Raleway Thin"/>
              </a:defRPr>
            </a:lvl9pPr>
          </a:lstStyle>
          <a:p>
            <a:fld id="{C64262CD-871C-459A-83F1-E97BDA052B03}" type="slidenum">
              <a:rPr lang="ru-RU" smtClean="0"/>
              <a:t>‹#›</a:t>
            </a:fld>
            <a:endParaRPr lang="ru-RU"/>
          </a:p>
        </p:txBody>
      </p:sp>
    </p:spTree>
    <p:extLst>
      <p:ext uri="{BB962C8B-B14F-4D97-AF65-F5344CB8AC3E}">
        <p14:creationId xmlns:p14="http://schemas.microsoft.com/office/powerpoint/2010/main" val="3733353798"/>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8" Type="http://schemas.openxmlformats.org/officeDocument/2006/relationships/hyperlink" Target="https://www.ncbi.nlm.nih.gov/pmc/articles/PMC4651417/" TargetMode="External"/><Relationship Id="rId3" Type="http://schemas.openxmlformats.org/officeDocument/2006/relationships/hyperlink" Target="https://dobavkam.net/additives/e160a" TargetMode="External"/><Relationship Id="rId7" Type="http://schemas.openxmlformats.org/officeDocument/2006/relationships/hyperlink" Target="https://dobavkam.net/additives/e472e" TargetMode="External"/><Relationship Id="rId2" Type="http://schemas.openxmlformats.org/officeDocument/2006/relationships/hyperlink" Target="http://e.slabute.ro/e270-acid-lactic.html" TargetMode="External"/><Relationship Id="rId1" Type="http://schemas.openxmlformats.org/officeDocument/2006/relationships/slideLayout" Target="../slideLayouts/slideLayout12.xml"/><Relationship Id="rId6" Type="http://schemas.openxmlformats.org/officeDocument/2006/relationships/hyperlink" Target="https://infocons.ro/dictionar/fosfat-de-calciu/" TargetMode="External"/><Relationship Id="rId11" Type="http://schemas.openxmlformats.org/officeDocument/2006/relationships/hyperlink" Target="https://ru.wikipedia.org/wiki/2-%D0%9C%D0%B5%D1%82%D0%B8%D0%BB-5-%D1%85%D0%BB%D0%BE%D1%80%D0%B8%D0%B7%D0%BE%D1%82%D0%B8%D0%B0%D0%B7%D0%BE%D0%BB%D0%B8%D0%BD%D0%BE%D0%BD-3" TargetMode="External"/><Relationship Id="rId5" Type="http://schemas.openxmlformats.org/officeDocument/2006/relationships/hyperlink" Target="https://pubchem.ncbi.nlm.nih.gov/compound/Ascorbic-acid" TargetMode="External"/><Relationship Id="rId10" Type="http://schemas.openxmlformats.org/officeDocument/2006/relationships/hyperlink" Target="https://en.wikipedia.org/wiki/Ethylenediaminetetraacetic_acid#Cosmetics" TargetMode="External"/><Relationship Id="rId4" Type="http://schemas.openxmlformats.org/officeDocument/2006/relationships/hyperlink" Target="http://cesamancam.ro/e200-acid-sorbic.html" TargetMode="External"/><Relationship Id="rId9" Type="http://schemas.openxmlformats.org/officeDocument/2006/relationships/hyperlink" Target="https://en.wikipedia.org/wiki/Polysorbate_20E47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2235200"/>
          </a:xfrm>
        </p:spPr>
        <p:txBody>
          <a:bodyPr>
            <a:normAutofit fontScale="90000"/>
          </a:bodyPr>
          <a:lstStyle/>
          <a:p>
            <a:r>
              <a:rPr lang="it-IT" sz="2200" b="1" dirty="0" smtClean="0">
                <a:latin typeface="Times New Roman" panose="02020603050405020304" pitchFamily="18" charset="0"/>
                <a:cs typeface="Times New Roman" panose="02020603050405020304" pitchFamily="18" charset="0"/>
              </a:rPr>
              <a:t>Ministerul Educa</a:t>
            </a:r>
            <a:r>
              <a:rPr lang="ro-RO" sz="2200" b="1" dirty="0" smtClean="0">
                <a:latin typeface="Times New Roman" panose="02020603050405020304" pitchFamily="18" charset="0"/>
                <a:cs typeface="Times New Roman" panose="02020603050405020304" pitchFamily="18" charset="0"/>
              </a:rPr>
              <a:t>ţ</a:t>
            </a:r>
            <a:r>
              <a:rPr lang="it-IT" sz="2200" b="1" dirty="0" smtClean="0">
                <a:latin typeface="Times New Roman" panose="02020603050405020304" pitchFamily="18" charset="0"/>
                <a:cs typeface="Times New Roman" panose="02020603050405020304" pitchFamily="18" charset="0"/>
              </a:rPr>
              <a:t>iei din Republica Moldova</a:t>
            </a: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ro-RO" sz="2200" b="1" dirty="0" smtClean="0">
                <a:latin typeface="Times New Roman" panose="02020603050405020304" pitchFamily="18" charset="0"/>
                <a:cs typeface="Times New Roman" panose="02020603050405020304" pitchFamily="18" charset="0"/>
              </a:rPr>
              <a:t>Universitatea de Stat din Moldova</a:t>
            </a: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ro-RO" sz="2200" b="1" dirty="0" smtClean="0">
                <a:latin typeface="Times New Roman" panose="02020603050405020304" pitchFamily="18" charset="0"/>
                <a:cs typeface="Times New Roman" panose="02020603050405020304" pitchFamily="18" charset="0"/>
              </a:rPr>
              <a:t>Facultatea de Chimie și Tehnologie Chimică</a:t>
            </a: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ro-RO" sz="2200" b="1" dirty="0" smtClean="0">
                <a:latin typeface="Times New Roman" panose="02020603050405020304" pitchFamily="18" charset="0"/>
                <a:cs typeface="Times New Roman" panose="02020603050405020304" pitchFamily="18" charset="0"/>
              </a:rPr>
              <a:t>Departamentul Chimie Industrială şi Ecologică</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6220690"/>
            <a:ext cx="12192000" cy="637309"/>
          </a:xfrm>
        </p:spPr>
        <p:txBody>
          <a:bodyPr/>
          <a:lstStyle/>
          <a:p>
            <a:r>
              <a:rPr lang="ro-RO" b="1" dirty="0">
                <a:latin typeface="Times New Roman" panose="02020603050405020304" pitchFamily="18" charset="0"/>
                <a:cs typeface="Times New Roman" panose="02020603050405020304" pitchFamily="18" charset="0"/>
              </a:rPr>
              <a:t>Chişinău, </a:t>
            </a:r>
            <a:r>
              <a:rPr lang="ro-RO" b="1" dirty="0" smtClean="0">
                <a:latin typeface="Times New Roman" panose="02020603050405020304" pitchFamily="18" charset="0"/>
                <a:cs typeface="Times New Roman" panose="02020603050405020304" pitchFamily="18" charset="0"/>
              </a:rPr>
              <a:t>2021</a:t>
            </a:r>
            <a:endParaRPr lang="ru-RU" b="1" dirty="0">
              <a:latin typeface="Times New Roman" panose="02020603050405020304" pitchFamily="18" charset="0"/>
              <a:cs typeface="Times New Roman" panose="02020603050405020304" pitchFamily="18" charset="0"/>
            </a:endParaRPr>
          </a:p>
          <a:p>
            <a:endParaRPr lang="ru-RU" dirty="0"/>
          </a:p>
        </p:txBody>
      </p:sp>
      <p:sp>
        <p:nvSpPr>
          <p:cNvPr id="4" name="TextBox 3"/>
          <p:cNvSpPr txBox="1"/>
          <p:nvPr/>
        </p:nvSpPr>
        <p:spPr>
          <a:xfrm>
            <a:off x="0" y="2235200"/>
            <a:ext cx="12192000" cy="1200329"/>
          </a:xfrm>
          <a:prstGeom prst="rect">
            <a:avLst/>
          </a:prstGeom>
          <a:noFill/>
        </p:spPr>
        <p:txBody>
          <a:bodyPr wrap="square" rtlCol="0">
            <a:spAutoFit/>
          </a:bodyPr>
          <a:lstStyle/>
          <a:p>
            <a:pPr algn="ctr"/>
            <a:r>
              <a:rPr lang="en-US" sz="2400" b="1" dirty="0" err="1" smtClean="0">
                <a:latin typeface="Times New Roman" panose="02020603050405020304" pitchFamily="18" charset="0"/>
                <a:cs typeface="Times New Roman" panose="02020603050405020304" pitchFamily="18" charset="0"/>
              </a:rPr>
              <a:t>Lucru</a:t>
            </a:r>
            <a:r>
              <a:rPr lang="en-US" sz="2400" b="1" dirty="0" smtClean="0">
                <a:latin typeface="Times New Roman" panose="02020603050405020304" pitchFamily="18" charset="0"/>
                <a:cs typeface="Times New Roman" panose="02020603050405020304" pitchFamily="18" charset="0"/>
              </a:rPr>
              <a:t> individual </a:t>
            </a:r>
          </a:p>
          <a:p>
            <a:pPr algn="ctr"/>
            <a:r>
              <a:rPr lang="en-US" sz="2400" b="1" dirty="0" smtClean="0">
                <a:latin typeface="Times New Roman" panose="02020603050405020304" pitchFamily="18" charset="0"/>
                <a:cs typeface="Times New Roman" panose="02020603050405020304" pitchFamily="18" charset="0"/>
              </a:rPr>
              <a:t>La </a:t>
            </a:r>
            <a:r>
              <a:rPr lang="en-US" sz="2400" b="1" dirty="0" err="1" smtClean="0">
                <a:latin typeface="Times New Roman" panose="02020603050405020304" pitchFamily="18" charset="0"/>
                <a:cs typeface="Times New Roman" panose="02020603050405020304" pitchFamily="18" charset="0"/>
              </a:rPr>
              <a:t>disiciplina</a:t>
            </a:r>
            <a:r>
              <a:rPr lang="en-US" sz="2400" b="1" dirty="0" smtClean="0">
                <a:latin typeface="Times New Roman" panose="02020603050405020304" pitchFamily="18" charset="0"/>
                <a:cs typeface="Times New Roman" panose="02020603050405020304" pitchFamily="18" charset="0"/>
              </a:rPr>
              <a:t> </a:t>
            </a:r>
          </a:p>
          <a:p>
            <a:pPr algn="ctr"/>
            <a:r>
              <a:rPr lang="en-US" sz="2400" b="1" dirty="0" err="1" smtClean="0">
                <a:latin typeface="Times New Roman" panose="02020603050405020304" pitchFamily="18" charset="0"/>
                <a:cs typeface="Times New Roman" panose="02020603050405020304" pitchFamily="18" charset="0"/>
              </a:rPr>
              <a:t>Aditivi</a:t>
            </a:r>
            <a:r>
              <a:rPr lang="en-US" sz="2400" b="1" dirty="0" smtClean="0">
                <a:latin typeface="Times New Roman" panose="02020603050405020304" pitchFamily="18" charset="0"/>
                <a:cs typeface="Times New Roman" panose="02020603050405020304" pitchFamily="18" charset="0"/>
              </a:rPr>
              <a:t> </a:t>
            </a:r>
            <a:r>
              <a:rPr lang="ro-MD" sz="2400" b="1" dirty="0" smtClean="0">
                <a:latin typeface="Times New Roman" panose="02020603050405020304" pitchFamily="18" charset="0"/>
                <a:cs typeface="Times New Roman" panose="02020603050405020304" pitchFamily="18" charset="0"/>
              </a:rPr>
              <a:t>și ingrediente în industria chimică</a:t>
            </a:r>
            <a:endParaRPr lang="ru-RU" sz="24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0" y="3906982"/>
            <a:ext cx="12192000" cy="369332"/>
          </a:xfrm>
          <a:prstGeom prst="rect">
            <a:avLst/>
          </a:prstGeom>
          <a:noFill/>
        </p:spPr>
        <p:txBody>
          <a:bodyPr wrap="square" rtlCol="0">
            <a:spAutoFit/>
          </a:bodyPr>
          <a:lstStyle/>
          <a:p>
            <a:pPr algn="ctr"/>
            <a:endParaRPr lang="ru-RU" dirty="0"/>
          </a:p>
        </p:txBody>
      </p:sp>
      <p:sp>
        <p:nvSpPr>
          <p:cNvPr id="6" name="TextBox 5"/>
          <p:cNvSpPr txBox="1"/>
          <p:nvPr/>
        </p:nvSpPr>
        <p:spPr>
          <a:xfrm>
            <a:off x="8354290" y="4276314"/>
            <a:ext cx="3657600" cy="1292662"/>
          </a:xfrm>
          <a:prstGeom prst="rect">
            <a:avLst/>
          </a:prstGeom>
          <a:noFill/>
        </p:spPr>
        <p:txBody>
          <a:bodyPr wrap="square" rtlCol="0">
            <a:spAutoFit/>
          </a:bodyPr>
          <a:lstStyle/>
          <a:p>
            <a:pPr algn="r"/>
            <a:r>
              <a:rPr lang="ro-RO" sz="2000" b="1" dirty="0">
                <a:latin typeface="Times New Roman" panose="02020603050405020304" pitchFamily="18" charset="0"/>
                <a:cs typeface="Times New Roman" panose="02020603050405020304" pitchFamily="18" charset="0"/>
              </a:rPr>
              <a:t>Ala Marius</a:t>
            </a:r>
            <a:endParaRPr lang="ru-RU" sz="2000" b="1" dirty="0">
              <a:latin typeface="Times New Roman" panose="02020603050405020304" pitchFamily="18" charset="0"/>
              <a:cs typeface="Times New Roman" panose="02020603050405020304" pitchFamily="18" charset="0"/>
            </a:endParaRPr>
          </a:p>
          <a:p>
            <a:pPr algn="r"/>
            <a:r>
              <a:rPr lang="ro-RO" sz="2000" b="1" dirty="0">
                <a:latin typeface="Times New Roman" panose="02020603050405020304" pitchFamily="18" charset="0"/>
                <a:cs typeface="Times New Roman" panose="02020603050405020304" pitchFamily="18" charset="0"/>
              </a:rPr>
              <a:t>Tehnologie </a:t>
            </a:r>
            <a:r>
              <a:rPr lang="ro-RO" sz="2000" b="1" dirty="0" smtClean="0">
                <a:latin typeface="Times New Roman" panose="02020603050405020304" pitchFamily="18" charset="0"/>
                <a:cs typeface="Times New Roman" panose="02020603050405020304" pitchFamily="18" charset="0"/>
              </a:rPr>
              <a:t>chimică industrială </a:t>
            </a:r>
            <a:endParaRPr lang="ru-RU" sz="2000" b="1" dirty="0">
              <a:latin typeface="Times New Roman" panose="02020603050405020304" pitchFamily="18" charset="0"/>
              <a:cs typeface="Times New Roman" panose="02020603050405020304" pitchFamily="18" charset="0"/>
            </a:endParaRPr>
          </a:p>
          <a:p>
            <a:pPr algn="r"/>
            <a:r>
              <a:rPr lang="ro-RO" sz="2000" b="1" dirty="0">
                <a:latin typeface="Times New Roman" panose="02020603050405020304" pitchFamily="18" charset="0"/>
                <a:cs typeface="Times New Roman" panose="02020603050405020304" pitchFamily="18" charset="0"/>
              </a:rPr>
              <a:t>Anul </a:t>
            </a:r>
            <a:r>
              <a:rPr lang="ro-RO" sz="2000" b="1" dirty="0" smtClean="0">
                <a:latin typeface="Times New Roman" panose="02020603050405020304" pitchFamily="18" charset="0"/>
                <a:cs typeface="Times New Roman" panose="02020603050405020304" pitchFamily="18" charset="0"/>
              </a:rPr>
              <a:t>II </a:t>
            </a:r>
            <a:r>
              <a:rPr lang="ro-RO" sz="2000" b="1" dirty="0">
                <a:latin typeface="Times New Roman" panose="02020603050405020304" pitchFamily="18" charset="0"/>
                <a:cs typeface="Times New Roman" panose="02020603050405020304" pitchFamily="18" charset="0"/>
              </a:rPr>
              <a:t>, ciclu </a:t>
            </a:r>
            <a:r>
              <a:rPr lang="ro-RO" sz="2000" b="1" dirty="0" smtClean="0">
                <a:latin typeface="Times New Roman" panose="02020603050405020304" pitchFamily="18" charset="0"/>
                <a:cs typeface="Times New Roman" panose="02020603050405020304" pitchFamily="18" charset="0"/>
              </a:rPr>
              <a:t>licență </a:t>
            </a:r>
            <a:endParaRPr lang="ru-RU" sz="20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7724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0" y="346070"/>
            <a:ext cx="10515600" cy="1482730"/>
          </a:xfrm>
        </p:spPr>
        <p:txBody>
          <a:bodyPr>
            <a:normAutofit fontScale="90000"/>
          </a:bodyPr>
          <a:lstStyle/>
          <a:p>
            <a:r>
              <a:rPr lang="ro-MD" b="1" dirty="0" smtClean="0">
                <a:latin typeface="Times New Roman" panose="02020603050405020304" pitchFamily="18" charset="0"/>
                <a:cs typeface="Times New Roman" panose="02020603050405020304" pitchFamily="18" charset="0"/>
              </a:rPr>
              <a:t>	</a:t>
            </a:r>
            <a:r>
              <a:rPr lang="ro-MD" sz="3600" b="1" dirty="0" smtClean="0">
                <a:latin typeface="Times New Roman" panose="02020603050405020304" pitchFamily="18" charset="0"/>
                <a:cs typeface="Times New Roman" panose="02020603050405020304" pitchFamily="18" charset="0"/>
              </a:rPr>
              <a:t>Analiza aditivilor adăugați în produsele de îngrijire pe baza produsului gel de duș de la producătorul AVON</a:t>
            </a:r>
            <a:endParaRPr lang="ru-RU"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66750" y="2043113"/>
            <a:ext cx="7920038" cy="4433888"/>
          </a:xfrm>
        </p:spPr>
        <p:txBody>
          <a:bodyPr/>
          <a:lstStyle/>
          <a:p>
            <a:pPr marL="0" indent="0">
              <a:buNone/>
            </a:pPr>
            <a:r>
              <a:rPr lang="ro-MD" sz="3200" dirty="0" smtClean="0">
                <a:latin typeface="Times New Roman" panose="02020603050405020304" pitchFamily="18" charset="0"/>
                <a:cs typeface="Times New Roman" panose="02020603050405020304" pitchFamily="18" charset="0"/>
              </a:rPr>
              <a:t>	Ingrediente: Laureat sulfat de Na, glicerină, cocamide mea, cocamidopropil betaină, parfum, polysorbat-20, NaCl, disodium edta, peg-150 pentaerithritil tetrastearat, poliquaternium-10, acid fosforic, metilcloroisotiazolinonă, metlisotiazolinonă, limonen.</a:t>
            </a:r>
            <a:endParaRPr lang="ru-RU" sz="32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5462" y="2600326"/>
            <a:ext cx="1876425" cy="3619500"/>
          </a:xfrm>
          <a:prstGeom prst="rect">
            <a:avLst/>
          </a:prstGeom>
        </p:spPr>
      </p:pic>
    </p:spTree>
    <p:extLst>
      <p:ext uri="{BB962C8B-B14F-4D97-AF65-F5344CB8AC3E}">
        <p14:creationId xmlns:p14="http://schemas.microsoft.com/office/powerpoint/2010/main" val="1183090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9333" y="313431"/>
            <a:ext cx="9154800" cy="1143200"/>
          </a:xfrm>
        </p:spPr>
        <p:txBody>
          <a:bodyPr/>
          <a:lstStyle/>
          <a:p>
            <a:r>
              <a:rPr lang="ro-MD" dirty="0" smtClean="0"/>
              <a:t>Lauret sulfat de Na</a:t>
            </a:r>
            <a:endParaRPr lang="ru-RU" dirty="0"/>
          </a:p>
        </p:txBody>
      </p:sp>
      <p:sp>
        <p:nvSpPr>
          <p:cNvPr id="3" name="Content Placeholder 2"/>
          <p:cNvSpPr>
            <a:spLocks noGrp="1"/>
          </p:cNvSpPr>
          <p:nvPr>
            <p:ph idx="1"/>
          </p:nvPr>
        </p:nvSpPr>
        <p:spPr>
          <a:xfrm>
            <a:off x="1229333" y="2514601"/>
            <a:ext cx="9614880" cy="4157662"/>
          </a:xfrm>
        </p:spPr>
        <p:txBody>
          <a:bodyPr>
            <a:normAutofit fontScale="85000" lnSpcReduction="1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Lauretul</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sulfat</a:t>
            </a:r>
            <a:r>
              <a:rPr lang="en-US" sz="2800" dirty="0" smtClean="0">
                <a:latin typeface="Times New Roman" panose="02020603050405020304" pitchFamily="18" charset="0"/>
                <a:cs typeface="Times New Roman" panose="02020603050405020304" pitchFamily="18" charset="0"/>
              </a:rPr>
              <a:t> de </a:t>
            </a:r>
            <a:r>
              <a:rPr lang="en-US" sz="2800" dirty="0" err="1" smtClean="0">
                <a:latin typeface="Times New Roman" panose="02020603050405020304" pitchFamily="18" charset="0"/>
                <a:cs typeface="Times New Roman" panose="02020603050405020304" pitchFamily="18" charset="0"/>
              </a:rPr>
              <a:t>sodiu</a:t>
            </a:r>
            <a:r>
              <a:rPr lang="en-US" sz="2800" dirty="0" smtClean="0">
                <a:latin typeface="Times New Roman" panose="02020603050405020304" pitchFamily="18" charset="0"/>
                <a:cs typeface="Times New Roman" panose="02020603050405020304" pitchFamily="18" charset="0"/>
              </a:rPr>
              <a:t> (SLES)</a:t>
            </a:r>
            <a:r>
              <a:rPr lang="ro-MD" sz="2800" dirty="0" smtClean="0">
                <a:latin typeface="Times New Roman" panose="02020603050405020304" pitchFamily="18" charset="0"/>
                <a:cs typeface="Times New Roman" panose="02020603050405020304" pitchFamily="18" charset="0"/>
              </a:rPr>
              <a:t> ste un detergent anionic și agent tensioactiv găsit în multe produse de îngrijire personală (săpunuri, șampoane, pastă de dinți etc.) SLES este un agent de spumare ieftin și foarte eficient. </a:t>
            </a:r>
            <a:r>
              <a:rPr lang="pt-BR" sz="2800" dirty="0">
                <a:latin typeface="Times New Roman" panose="02020603050405020304" pitchFamily="18" charset="0"/>
                <a:cs typeface="Times New Roman" panose="02020603050405020304" pitchFamily="18" charset="0"/>
              </a:rPr>
              <a:t>Este derivat din ulei de sâmburi de palmier sau ulei de cocos</a:t>
            </a:r>
            <a:r>
              <a:rPr lang="pt-BR" sz="2800" dirty="0" smtClean="0">
                <a:latin typeface="Times New Roman" panose="02020603050405020304" pitchFamily="18" charset="0"/>
                <a:cs typeface="Times New Roman" panose="02020603050405020304" pitchFamily="18" charset="0"/>
              </a:rPr>
              <a:t>.</a:t>
            </a:r>
            <a:r>
              <a:rPr lang="ro-MD" sz="2800" dirty="0" smtClean="0">
                <a:latin typeface="Times New Roman" panose="02020603050405020304" pitchFamily="18" charset="0"/>
                <a:cs typeface="Times New Roman" panose="02020603050405020304" pitchFamily="18" charset="0"/>
              </a:rPr>
              <a:t> Formula chimică </a:t>
            </a:r>
            <a:r>
              <a:rPr lang="en-US" sz="2800" dirty="0" smtClean="0">
                <a:latin typeface="Times New Roman" panose="02020603050405020304" pitchFamily="18" charset="0"/>
                <a:cs typeface="Times New Roman" panose="02020603050405020304" pitchFamily="18" charset="0"/>
              </a:rPr>
              <a:t>CH</a:t>
            </a:r>
            <a:r>
              <a:rPr lang="en-US" sz="2800" baseline="-25000" dirty="0" smtClean="0">
                <a:latin typeface="Times New Roman" panose="02020603050405020304" pitchFamily="18" charset="0"/>
                <a:cs typeface="Times New Roman" panose="02020603050405020304" pitchFamily="18" charset="0"/>
              </a:rPr>
              <a:t>3</a:t>
            </a:r>
            <a:r>
              <a:rPr lang="en-US" sz="2800" dirty="0" smtClean="0">
                <a:latin typeface="Times New Roman" panose="02020603050405020304" pitchFamily="18" charset="0"/>
                <a:cs typeface="Times New Roman" panose="02020603050405020304" pitchFamily="18" charset="0"/>
              </a:rPr>
              <a:t>(CH</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a:t>
            </a:r>
            <a:r>
              <a:rPr lang="en-US" sz="2800" baseline="-25000" dirty="0" smtClean="0">
                <a:latin typeface="Times New Roman" panose="02020603050405020304" pitchFamily="18" charset="0"/>
                <a:cs typeface="Times New Roman" panose="02020603050405020304" pitchFamily="18" charset="0"/>
              </a:rPr>
              <a:t>11</a:t>
            </a:r>
            <a:r>
              <a:rPr lang="en-US" sz="2800" dirty="0" smtClean="0">
                <a:latin typeface="Times New Roman" panose="02020603050405020304" pitchFamily="18" charset="0"/>
                <a:cs typeface="Times New Roman" panose="02020603050405020304" pitchFamily="18" charset="0"/>
              </a:rPr>
              <a:t>(OCH</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CH</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a:t>
            </a:r>
            <a:r>
              <a:rPr lang="en-US" sz="2800" baseline="-25000" dirty="0" smtClean="0">
                <a:latin typeface="Times New Roman" panose="02020603050405020304" pitchFamily="18" charset="0"/>
                <a:cs typeface="Times New Roman" panose="02020603050405020304" pitchFamily="18" charset="0"/>
              </a:rPr>
              <a:t>n</a:t>
            </a:r>
            <a:r>
              <a:rPr lang="en-US" sz="2800" dirty="0" smtClean="0">
                <a:latin typeface="Times New Roman" panose="02020603050405020304" pitchFamily="18" charset="0"/>
                <a:cs typeface="Times New Roman" panose="02020603050405020304" pitchFamily="18" charset="0"/>
              </a:rPr>
              <a:t>OSO</a:t>
            </a:r>
            <a:r>
              <a:rPr lang="en-US" sz="2800" baseline="-25000" dirty="0" smtClean="0">
                <a:latin typeface="Times New Roman" panose="02020603050405020304" pitchFamily="18" charset="0"/>
                <a:cs typeface="Times New Roman" panose="02020603050405020304" pitchFamily="18" charset="0"/>
              </a:rPr>
              <a:t>3</a:t>
            </a:r>
            <a:r>
              <a:rPr lang="en-US" sz="2800" dirty="0" smtClean="0">
                <a:latin typeface="Times New Roman" panose="02020603050405020304" pitchFamily="18" charset="0"/>
                <a:cs typeface="Times New Roman" panose="02020603050405020304" pitchFamily="18" charset="0"/>
              </a:rPr>
              <a:t>Na</a:t>
            </a:r>
            <a:r>
              <a:rPr lang="ro-MD" sz="2800" dirty="0" smtClean="0">
                <a:latin typeface="Times New Roman" panose="02020603050405020304" pitchFamily="18" charset="0"/>
                <a:cs typeface="Times New Roman" panose="02020603050405020304" pitchFamily="18" charset="0"/>
              </a:rPr>
              <a:t>.</a:t>
            </a:r>
          </a:p>
          <a:p>
            <a:pPr marL="0" indent="0">
              <a:buNone/>
            </a:pPr>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 </a:t>
            </a:r>
            <a:r>
              <a:rPr lang="ro-MD" sz="2800" dirty="0">
                <a:latin typeface="Times New Roman" panose="02020603050405020304" pitchFamily="18" charset="0"/>
                <a:cs typeface="Times New Roman" panose="02020603050405020304" pitchFamily="18" charset="0"/>
              </a:rPr>
              <a:t>SLES se prepară prin etoxilarea alcoolului dodecilic, care este produs industrial din ulei de sâmburi de palmier sau ulei de cocos. </a:t>
            </a:r>
            <a:endParaRPr lang="ro-MD" sz="2800" dirty="0" smtClean="0">
              <a:latin typeface="Times New Roman" panose="02020603050405020304" pitchFamily="18" charset="0"/>
              <a:cs typeface="Times New Roman" panose="02020603050405020304" pitchFamily="18" charset="0"/>
            </a:endParaRPr>
          </a:p>
          <a:p>
            <a:pPr marL="0" indent="0">
              <a:buNone/>
            </a:pPr>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Testele </a:t>
            </a:r>
            <a:r>
              <a:rPr lang="ro-MD" sz="2800" dirty="0">
                <a:latin typeface="Times New Roman" panose="02020603050405020304" pitchFamily="18" charset="0"/>
                <a:cs typeface="Times New Roman" panose="02020603050405020304" pitchFamily="18" charset="0"/>
              </a:rPr>
              <a:t>din SUA indică faptul că este sigur pentru utilizarea </a:t>
            </a:r>
            <a:r>
              <a:rPr lang="ro-MD" sz="2800" dirty="0" smtClean="0">
                <a:latin typeface="Times New Roman" panose="02020603050405020304" pitchFamily="18" charset="0"/>
                <a:cs typeface="Times New Roman" panose="02020603050405020304" pitchFamily="18" charset="0"/>
              </a:rPr>
              <a:t>consumatorilor, dar pot provoca irita ochii sau pielea la utilizarea îndelungată.</a:t>
            </a:r>
          </a:p>
          <a:p>
            <a:pPr marL="0" indent="0">
              <a:buNone/>
            </a:pPr>
            <a:r>
              <a:rPr lang="ro-MD" sz="2800" dirty="0" smtClean="0">
                <a:latin typeface="Times New Roman" panose="02020603050405020304" pitchFamily="18" charset="0"/>
                <a:cs typeface="Times New Roman" panose="02020603050405020304" pitchFamily="18" charset="0"/>
              </a:rPr>
              <a:t>Doza maximă admisibilă variază de la 2000-20000 mg/kg-corp </a:t>
            </a:r>
            <a:r>
              <a:rPr lang="en-US" sz="2800" dirty="0" smtClean="0">
                <a:latin typeface="Times New Roman" panose="02020603050405020304" pitchFamily="18" charset="0"/>
                <a:cs typeface="Times New Roman" panose="02020603050405020304" pitchFamily="18" charset="0"/>
              </a:rPr>
              <a:t>[7]</a:t>
            </a:r>
            <a:endParaRPr lang="ro-MD" sz="2800" dirty="0" smtClean="0">
              <a:latin typeface="Times New Roman" panose="02020603050405020304" pitchFamily="18" charset="0"/>
              <a:cs typeface="Times New Roman" panose="02020603050405020304" pitchFamily="18" charset="0"/>
            </a:endParaRPr>
          </a:p>
        </p:txBody>
      </p:sp>
      <p:pic>
        <p:nvPicPr>
          <p:cNvPr id="1026" name="Picture 2" descr="Sodium laureth sulfate structur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04000" y="1549053"/>
            <a:ext cx="5588000" cy="87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728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171" y="349005"/>
            <a:ext cx="9154800" cy="1143200"/>
          </a:xfrm>
        </p:spPr>
        <p:txBody>
          <a:bodyPr/>
          <a:lstStyle/>
          <a:p>
            <a:r>
              <a:rPr lang="ro-MD" b="1" dirty="0" smtClean="0">
                <a:latin typeface="Times New Roman" panose="02020603050405020304" pitchFamily="18" charset="0"/>
                <a:cs typeface="Times New Roman" panose="02020603050405020304" pitchFamily="18" charset="0"/>
              </a:rPr>
              <a:t>Glicerina</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2462" y="1905288"/>
            <a:ext cx="10515600" cy="4351338"/>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Glicerina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este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un </a:t>
            </a:r>
            <a:r>
              <a:rPr lang="en-US" sz="3200" dirty="0" err="1">
                <a:latin typeface="Times New Roman" panose="02020603050405020304" pitchFamily="18" charset="0"/>
                <a:cs typeface="Times New Roman" panose="02020603050405020304" pitchFamily="18" charset="0"/>
              </a:rPr>
              <a:t>compus</a:t>
            </a:r>
            <a:r>
              <a:rPr lang="en-US" sz="3200" dirty="0">
                <a:latin typeface="Times New Roman" panose="02020603050405020304" pitchFamily="18" charset="0"/>
                <a:cs typeface="Times New Roman" panose="02020603050405020304" pitchFamily="18" charset="0"/>
              </a:rPr>
              <a:t> organic, </a:t>
            </a:r>
            <a:r>
              <a:rPr lang="en-US" sz="3200" dirty="0" err="1">
                <a:latin typeface="Times New Roman" panose="02020603050405020304" pitchFamily="18" charset="0"/>
                <a:cs typeface="Times New Roman" panose="02020603050405020304" pitchFamily="18" charset="0"/>
              </a:rPr>
              <a:t>cel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simplu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reprezentant</a:t>
            </a:r>
            <a:r>
              <a:rPr lang="en-US" sz="3200" dirty="0">
                <a:latin typeface="Times New Roman" panose="02020603050405020304" pitchFamily="18" charset="0"/>
                <a:cs typeface="Times New Roman" panose="02020603050405020304" pitchFamily="18" charset="0"/>
              </a:rPr>
              <a:t> al </a:t>
            </a:r>
            <a:r>
              <a:rPr lang="en-US" sz="3200" dirty="0" err="1">
                <a:latin typeface="Times New Roman" panose="02020603050405020304" pitchFamily="18" charset="0"/>
                <a:cs typeface="Times New Roman" panose="02020603050405020304" pitchFamily="18" charset="0"/>
              </a:rPr>
              <a:t>alcoolilor</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triolici</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cu formula C3H5(OH)3. </a:t>
            </a:r>
            <a:r>
              <a:rPr lang="es-ES" sz="3200" dirty="0" err="1">
                <a:latin typeface="Times New Roman" panose="02020603050405020304" pitchFamily="18" charset="0"/>
                <a:cs typeface="Times New Roman" panose="02020603050405020304" pitchFamily="18" charset="0"/>
              </a:rPr>
              <a:t>Lichid</a:t>
            </a:r>
            <a:r>
              <a:rPr lang="es-ES" sz="3200" dirty="0">
                <a:latin typeface="Times New Roman" panose="02020603050405020304" pitchFamily="18" charset="0"/>
                <a:cs typeface="Times New Roman" panose="02020603050405020304" pitchFamily="18" charset="0"/>
              </a:rPr>
              <a:t> </a:t>
            </a:r>
            <a:r>
              <a:rPr lang="es-ES" sz="3200" dirty="0" err="1">
                <a:latin typeface="Times New Roman" panose="02020603050405020304" pitchFamily="18" charset="0"/>
                <a:cs typeface="Times New Roman" panose="02020603050405020304" pitchFamily="18" charset="0"/>
              </a:rPr>
              <a:t>vâscos</a:t>
            </a:r>
            <a:r>
              <a:rPr lang="es-ES" sz="3200" dirty="0">
                <a:latin typeface="Times New Roman" panose="02020603050405020304" pitchFamily="18" charset="0"/>
                <a:cs typeface="Times New Roman" panose="02020603050405020304" pitchFamily="18" charset="0"/>
              </a:rPr>
              <a:t> </a:t>
            </a:r>
            <a:r>
              <a:rPr lang="es-ES" sz="3200" dirty="0" err="1">
                <a:latin typeface="Times New Roman" panose="02020603050405020304" pitchFamily="18" charset="0"/>
                <a:cs typeface="Times New Roman" panose="02020603050405020304" pitchFamily="18" charset="0"/>
              </a:rPr>
              <a:t>incolor</a:t>
            </a:r>
            <a:r>
              <a:rPr lang="es-ES" sz="3200" dirty="0">
                <a:latin typeface="Times New Roman" panose="02020603050405020304" pitchFamily="18" charset="0"/>
                <a:cs typeface="Times New Roman" panose="02020603050405020304" pitchFamily="18" charset="0"/>
              </a:rPr>
              <a:t>, </a:t>
            </a:r>
            <a:r>
              <a:rPr lang="es-ES" sz="3200" dirty="0" err="1">
                <a:latin typeface="Times New Roman" panose="02020603050405020304" pitchFamily="18" charset="0"/>
                <a:cs typeface="Times New Roman" panose="02020603050405020304" pitchFamily="18" charset="0"/>
              </a:rPr>
              <a:t>inodor</a:t>
            </a:r>
            <a:r>
              <a:rPr lang="es-ES" sz="3200" dirty="0">
                <a:latin typeface="Times New Roman" panose="02020603050405020304" pitchFamily="18" charset="0"/>
                <a:cs typeface="Times New Roman" panose="02020603050405020304" pitchFamily="18" charset="0"/>
              </a:rPr>
              <a:t>. Dulce la </a:t>
            </a:r>
            <a:r>
              <a:rPr lang="es-ES" sz="3200" dirty="0" err="1">
                <a:latin typeface="Times New Roman" panose="02020603050405020304" pitchFamily="18" charset="0"/>
                <a:cs typeface="Times New Roman" panose="02020603050405020304" pitchFamily="18" charset="0"/>
              </a:rPr>
              <a:t>gust</a:t>
            </a:r>
            <a:r>
              <a:rPr lang="es-ES" sz="3200" dirty="0">
                <a:latin typeface="Times New Roman" panose="02020603050405020304" pitchFamily="18" charset="0"/>
                <a:cs typeface="Times New Roman" panose="02020603050405020304" pitchFamily="18" charset="0"/>
              </a:rPr>
              <a:t> </a:t>
            </a:r>
            <a:r>
              <a:rPr lang="it-IT" sz="3200" dirty="0">
                <a:latin typeface="Times New Roman" panose="02020603050405020304" pitchFamily="18" charset="0"/>
                <a:cs typeface="Times New Roman" panose="02020603050405020304" pitchFamily="18" charset="0"/>
              </a:rPr>
              <a:t>Proprietățile chimice ale glicerinei sunt tipice alcoolilor poliolici</a:t>
            </a:r>
            <a:endParaRPr lang="ro-MD" sz="3200" dirty="0" smtClean="0">
              <a:latin typeface="Times New Roman" panose="02020603050405020304" pitchFamily="18" charset="0"/>
              <a:cs typeface="Times New Roman" panose="02020603050405020304" pitchFamily="18" charset="0"/>
            </a:endParaRPr>
          </a:p>
          <a:p>
            <a:pPr marL="0" indent="0">
              <a:buNone/>
            </a:pPr>
            <a:r>
              <a:rPr lang="ro-MD"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Este </a:t>
            </a:r>
            <a:r>
              <a:rPr lang="en-US" sz="3200" dirty="0" err="1">
                <a:latin typeface="Times New Roman" panose="02020603050405020304" pitchFamily="18" charset="0"/>
                <a:cs typeface="Times New Roman" panose="02020603050405020304" pitchFamily="18" charset="0"/>
              </a:rPr>
              <a:t>netoxic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spre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deosebire</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exemplu</a:t>
            </a:r>
            <a:r>
              <a:rPr lang="en-US" sz="3200" dirty="0">
                <a:latin typeface="Times New Roman" panose="02020603050405020304" pitchFamily="18" charset="0"/>
                <a:cs typeface="Times New Roman" panose="02020603050405020304" pitchFamily="18" charset="0"/>
              </a:rPr>
              <a:t>, de </a:t>
            </a:r>
            <a:r>
              <a:rPr lang="en-US" sz="3200" dirty="0" err="1">
                <a:latin typeface="Times New Roman" panose="02020603050405020304" pitchFamily="18" charset="0"/>
                <a:cs typeface="Times New Roman" panose="02020603050405020304" pitchFamily="18" charset="0"/>
              </a:rPr>
              <a:t>cei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simpli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alcooli</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diolici</a:t>
            </a:r>
            <a:r>
              <a:rPr lang="en-US" sz="3200" dirty="0" smtClean="0">
                <a:latin typeface="Times New Roman" panose="02020603050405020304" pitchFamily="18" charset="0"/>
                <a:cs typeface="Times New Roman" panose="02020603050405020304" pitchFamily="18" charset="0"/>
              </a:rPr>
              <a:t>.</a:t>
            </a:r>
            <a:r>
              <a:rPr lang="it-IT" sz="3200" dirty="0" smtClean="0">
                <a:latin typeface="Times New Roman" panose="02020603050405020304" pitchFamily="18" charset="0"/>
                <a:cs typeface="Times New Roman" panose="02020603050405020304" pitchFamily="18" charset="0"/>
              </a:rPr>
              <a:t>. </a:t>
            </a:r>
            <a:r>
              <a:rPr lang="it-IT" sz="3200" dirty="0">
                <a:latin typeface="Times New Roman" panose="02020603050405020304" pitchFamily="18" charset="0"/>
                <a:cs typeface="Times New Roman" panose="02020603050405020304" pitchFamily="18" charset="0"/>
              </a:rPr>
              <a:t>Majoritatea metodelor sintetice pentru producerea glicerinei se bazează pe utilizarea propilenei ca </a:t>
            </a:r>
            <a:r>
              <a:rPr lang="it-IT" sz="3200" dirty="0" smtClean="0">
                <a:latin typeface="Times New Roman" panose="02020603050405020304" pitchFamily="18" charset="0"/>
                <a:cs typeface="Times New Roman" panose="02020603050405020304" pitchFamily="18" charset="0"/>
              </a:rPr>
              <a:t>materie prim</a:t>
            </a:r>
            <a:r>
              <a:rPr lang="ro-MD" sz="3200" dirty="0" smtClean="0">
                <a:latin typeface="Times New Roman" panose="02020603050405020304" pitchFamily="18" charset="0"/>
                <a:cs typeface="Times New Roman" panose="02020603050405020304" pitchFamily="18" charset="0"/>
              </a:rPr>
              <a:t>ă</a:t>
            </a:r>
            <a:r>
              <a:rPr lang="it-IT" sz="3200" dirty="0" smtClean="0">
                <a:latin typeface="Times New Roman" panose="02020603050405020304" pitchFamily="18" charset="0"/>
                <a:cs typeface="Times New Roman" panose="02020603050405020304" pitchFamily="18" charset="0"/>
              </a:rPr>
              <a:t>.</a:t>
            </a:r>
            <a:endParaRPr lang="ro-MD" sz="3200" dirty="0" smtClean="0">
              <a:latin typeface="Times New Roman" panose="02020603050405020304" pitchFamily="18" charset="0"/>
              <a:cs typeface="Times New Roman" panose="02020603050405020304" pitchFamily="18" charset="0"/>
            </a:endParaRPr>
          </a:p>
          <a:p>
            <a:pPr marL="0" indent="0">
              <a:buNone/>
            </a:pPr>
            <a:r>
              <a:rPr lang="ro-MD" sz="3200" dirty="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 </a:t>
            </a:r>
            <a:r>
              <a:rPr lang="ro-MD" sz="3200" dirty="0" smtClean="0">
                <a:latin typeface="Times New Roman" panose="02020603050405020304" pitchFamily="18" charset="0"/>
                <a:cs typeface="Times New Roman" panose="02020603050405020304" pitchFamily="18" charset="0"/>
              </a:rPr>
              <a:t>În apă, concentrația maximă admisibilă este de 0.5 mg/L. </a:t>
            </a:r>
            <a:endParaRPr lang="ru-RU" sz="3200" dirty="0">
              <a:latin typeface="Times New Roman" panose="02020603050405020304" pitchFamily="18" charset="0"/>
              <a:cs typeface="Times New Roman" panose="02020603050405020304" pitchFamily="18" charset="0"/>
            </a:endParaRPr>
          </a:p>
        </p:txBody>
      </p:sp>
      <p:pic>
        <p:nvPicPr>
          <p:cNvPr id="8194" name="Picture 2" descr="Glycerin Skelett.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10262" y="150524"/>
            <a:ext cx="5019676" cy="154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92222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154800" cy="1143200"/>
          </a:xfrm>
        </p:spPr>
        <p:txBody>
          <a:bodyPr/>
          <a:lstStyle/>
          <a:p>
            <a:r>
              <a:rPr lang="ro-MD" b="1" dirty="0" smtClean="0">
                <a:latin typeface="Times New Roman" panose="02020603050405020304" pitchFamily="18" charset="0"/>
                <a:cs typeface="Times New Roman" panose="02020603050405020304" pitchFamily="18" charset="0"/>
              </a:rPr>
              <a:t>Cocamidă MEA</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241650"/>
            <a:ext cx="10515600" cy="4351338"/>
          </a:xfrm>
        </p:spPr>
        <p:txBody>
          <a:bodyPr>
            <a:normAutofit fontScale="92500" lnSpcReduction="2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Cocamidă</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MEA </a:t>
            </a:r>
            <a:r>
              <a:rPr lang="en-US" sz="3000" dirty="0" err="1">
                <a:latin typeface="Times New Roman" panose="02020603050405020304" pitchFamily="18" charset="0"/>
                <a:cs typeface="Times New Roman" panose="02020603050405020304" pitchFamily="18" charset="0"/>
              </a:rPr>
              <a:t>sau</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cocamidă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monoetanolamină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este</a:t>
            </a:r>
            <a:r>
              <a:rPr lang="en-US" sz="3000" dirty="0">
                <a:latin typeface="Times New Roman" panose="02020603050405020304" pitchFamily="18" charset="0"/>
                <a:cs typeface="Times New Roman" panose="02020603050405020304" pitchFamily="18" charset="0"/>
              </a:rPr>
              <a:t> un </a:t>
            </a:r>
            <a:r>
              <a:rPr lang="en-US" sz="3000" dirty="0" err="1">
                <a:latin typeface="Times New Roman" panose="02020603050405020304" pitchFamily="18" charset="0"/>
                <a:cs typeface="Times New Roman" panose="02020603050405020304" pitchFamily="18" charset="0"/>
              </a:rPr>
              <a:t>compus</a:t>
            </a:r>
            <a:r>
              <a:rPr lang="en-US" sz="3000" dirty="0">
                <a:latin typeface="Times New Roman" panose="02020603050405020304" pitchFamily="18" charset="0"/>
                <a:cs typeface="Times New Roman" panose="02020603050405020304" pitchFamily="18" charset="0"/>
              </a:rPr>
              <a:t> solid, de </a:t>
            </a:r>
            <a:r>
              <a:rPr lang="en-US" sz="3000" dirty="0" err="1">
                <a:latin typeface="Times New Roman" panose="02020603050405020304" pitchFamily="18" charset="0"/>
                <a:cs typeface="Times New Roman" panose="02020603050405020304" pitchFamily="18" charset="0"/>
              </a:rPr>
              <a:t>culoare</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alb</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murdar</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până</a:t>
            </a:r>
            <a:r>
              <a:rPr lang="en-US" sz="3000" dirty="0">
                <a:latin typeface="Times New Roman" panose="02020603050405020304" pitchFamily="18" charset="0"/>
                <a:cs typeface="Times New Roman" panose="02020603050405020304" pitchFamily="18" charset="0"/>
              </a:rPr>
              <a:t> la </a:t>
            </a:r>
            <a:r>
              <a:rPr lang="en-US" sz="3000" dirty="0" err="1">
                <a:latin typeface="Times New Roman" panose="02020603050405020304" pitchFamily="18" charset="0"/>
                <a:cs typeface="Times New Roman" panose="02020603050405020304" pitchFamily="18" charset="0"/>
              </a:rPr>
              <a:t>bronz</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vândut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adesea</a:t>
            </a:r>
            <a:r>
              <a:rPr lang="en-US" sz="3000" dirty="0">
                <a:latin typeface="Times New Roman" panose="02020603050405020304" pitchFamily="18" charset="0"/>
                <a:cs typeface="Times New Roman" panose="02020603050405020304" pitchFamily="18" charset="0"/>
              </a:rPr>
              <a:t> sub </a:t>
            </a:r>
            <a:r>
              <a:rPr lang="en-US" sz="3000" dirty="0" err="1">
                <a:latin typeface="Times New Roman" panose="02020603050405020304" pitchFamily="18" charset="0"/>
                <a:cs typeface="Times New Roman" panose="02020603050405020304" pitchFamily="18" charset="0"/>
              </a:rPr>
              <a:t>formă</a:t>
            </a:r>
            <a:r>
              <a:rPr lang="en-US" sz="3000" dirty="0">
                <a:latin typeface="Times New Roman" panose="02020603050405020304" pitchFamily="18" charset="0"/>
                <a:cs typeface="Times New Roman" panose="02020603050405020304" pitchFamily="18" charset="0"/>
              </a:rPr>
              <a:t> de </a:t>
            </a:r>
            <a:r>
              <a:rPr lang="en-US" sz="3000" dirty="0" err="1">
                <a:latin typeface="Times New Roman" panose="02020603050405020304" pitchFamily="18" charset="0"/>
                <a:cs typeface="Times New Roman" panose="02020603050405020304" pitchFamily="18" charset="0"/>
              </a:rPr>
              <a:t>fulgi</a:t>
            </a:r>
            <a:r>
              <a:rPr lang="en-US" sz="3000" dirty="0" smtClean="0">
                <a:latin typeface="Times New Roman" panose="02020603050405020304" pitchFamily="18" charset="0"/>
                <a:cs typeface="Times New Roman" panose="02020603050405020304" pitchFamily="18" charset="0"/>
              </a:rPr>
              <a:t>.</a:t>
            </a:r>
            <a:r>
              <a:rPr lang="ro-MD" sz="3000" dirty="0" smtClean="0">
                <a:latin typeface="Times New Roman" panose="02020603050405020304" pitchFamily="18" charset="0"/>
                <a:cs typeface="Times New Roman" panose="02020603050405020304" pitchFamily="18" charset="0"/>
              </a:rPr>
              <a:t> Formula chimică </a:t>
            </a:r>
            <a:r>
              <a:rPr lang="en-US" sz="3000" dirty="0" smtClean="0">
                <a:latin typeface="Times New Roman" panose="02020603050405020304" pitchFamily="18" charset="0"/>
                <a:cs typeface="Times New Roman" panose="02020603050405020304" pitchFamily="18" charset="0"/>
              </a:rPr>
              <a:t>CH</a:t>
            </a:r>
            <a:r>
              <a:rPr lang="en-US" sz="3000" baseline="-25000" dirty="0" smtClean="0">
                <a:latin typeface="Times New Roman" panose="02020603050405020304" pitchFamily="18" charset="0"/>
                <a:cs typeface="Times New Roman" panose="02020603050405020304" pitchFamily="18" charset="0"/>
              </a:rPr>
              <a:t>3</a:t>
            </a:r>
            <a:r>
              <a:rPr lang="en-US" sz="3000" dirty="0" smtClean="0">
                <a:latin typeface="Times New Roman" panose="02020603050405020304" pitchFamily="18" charset="0"/>
                <a:cs typeface="Times New Roman" panose="02020603050405020304" pitchFamily="18" charset="0"/>
              </a:rPr>
              <a:t>(CH</a:t>
            </a:r>
            <a:r>
              <a:rPr lang="en-US" sz="3000" baseline="-25000" dirty="0" smtClean="0">
                <a:latin typeface="Times New Roman" panose="02020603050405020304" pitchFamily="18" charset="0"/>
                <a:cs typeface="Times New Roman" panose="02020603050405020304" pitchFamily="18" charset="0"/>
              </a:rPr>
              <a:t>2</a:t>
            </a:r>
            <a:r>
              <a:rPr lang="en-US" sz="3000" dirty="0" smtClean="0">
                <a:latin typeface="Times New Roman" panose="02020603050405020304" pitchFamily="18" charset="0"/>
                <a:cs typeface="Times New Roman" panose="02020603050405020304" pitchFamily="18" charset="0"/>
              </a:rPr>
              <a:t>)</a:t>
            </a:r>
            <a:r>
              <a:rPr lang="en-US" sz="3000" baseline="-25000" dirty="0" smtClean="0">
                <a:latin typeface="Times New Roman" panose="02020603050405020304" pitchFamily="18" charset="0"/>
                <a:cs typeface="Times New Roman" panose="02020603050405020304" pitchFamily="18" charset="0"/>
              </a:rPr>
              <a:t>n</a:t>
            </a:r>
            <a:r>
              <a:rPr lang="en-US" sz="3000" dirty="0" smtClean="0">
                <a:latin typeface="Times New Roman" panose="02020603050405020304" pitchFamily="18" charset="0"/>
                <a:cs typeface="Times New Roman" panose="02020603050405020304" pitchFamily="18" charset="0"/>
              </a:rPr>
              <a:t>CONHCH</a:t>
            </a:r>
            <a:r>
              <a:rPr lang="en-US" sz="3000" baseline="-25000" dirty="0" smtClean="0">
                <a:latin typeface="Times New Roman" panose="02020603050405020304" pitchFamily="18" charset="0"/>
                <a:cs typeface="Times New Roman" panose="02020603050405020304" pitchFamily="18" charset="0"/>
              </a:rPr>
              <a:t>2</a:t>
            </a:r>
            <a:r>
              <a:rPr lang="en-US" sz="3000" dirty="0" smtClean="0">
                <a:latin typeface="Times New Roman" panose="02020603050405020304" pitchFamily="18" charset="0"/>
                <a:cs typeface="Times New Roman" panose="02020603050405020304" pitchFamily="18" charset="0"/>
              </a:rPr>
              <a:t>CH</a:t>
            </a:r>
            <a:r>
              <a:rPr lang="en-US" sz="3000" baseline="-25000" dirty="0" smtClean="0">
                <a:latin typeface="Times New Roman" panose="02020603050405020304" pitchFamily="18" charset="0"/>
                <a:cs typeface="Times New Roman" panose="02020603050405020304" pitchFamily="18" charset="0"/>
              </a:rPr>
              <a:t>2</a:t>
            </a:r>
            <a:r>
              <a:rPr lang="en-US" sz="3000" dirty="0" smtClean="0">
                <a:latin typeface="Times New Roman" panose="02020603050405020304" pitchFamily="18" charset="0"/>
                <a:cs typeface="Times New Roman" panose="02020603050405020304" pitchFamily="18" charset="0"/>
              </a:rPr>
              <a:t>OH</a:t>
            </a:r>
            <a:r>
              <a:rPr lang="ro-MD" sz="3000" dirty="0" smtClean="0">
                <a:latin typeface="Times New Roman" panose="02020603050405020304" pitchFamily="18" charset="0"/>
                <a:cs typeface="Times New Roman" panose="02020603050405020304" pitchFamily="18" charset="0"/>
              </a:rPr>
              <a:t>. </a:t>
            </a:r>
            <a:r>
              <a:rPr lang="ro-MD" sz="3000" dirty="0">
                <a:latin typeface="Times New Roman" panose="02020603050405020304" pitchFamily="18" charset="0"/>
                <a:cs typeface="Times New Roman" panose="02020603050405020304" pitchFamily="18" charset="0"/>
              </a:rPr>
              <a:t>Este folosit în calitate de emulgator, substanță tensioactivă. </a:t>
            </a:r>
            <a:r>
              <a:rPr lang="ro-MD" sz="3000" dirty="0" smtClean="0">
                <a:latin typeface="Times New Roman" panose="02020603050405020304" pitchFamily="18" charset="0"/>
                <a:cs typeface="Times New Roman" panose="02020603050405020304" pitchFamily="18" charset="0"/>
              </a:rPr>
              <a:t> </a:t>
            </a:r>
          </a:p>
          <a:p>
            <a:pPr marL="0" indent="0">
              <a:buNone/>
            </a:pPr>
            <a:r>
              <a:rPr lang="ro-MD" sz="3000" dirty="0">
                <a:latin typeface="Times New Roman" panose="02020603050405020304" pitchFamily="18" charset="0"/>
                <a:cs typeface="Times New Roman" panose="02020603050405020304" pitchFamily="18" charset="0"/>
              </a:rPr>
              <a:t>	</a:t>
            </a:r>
            <a:r>
              <a:rPr lang="ro-MD" sz="3000" dirty="0" smtClean="0">
                <a:latin typeface="Times New Roman" panose="02020603050405020304" pitchFamily="18" charset="0"/>
                <a:cs typeface="Times New Roman" panose="02020603050405020304" pitchFamily="18" charset="0"/>
              </a:rPr>
              <a:t>Poate cauza Reacții de pielii minore </a:t>
            </a:r>
            <a:r>
              <a:rPr lang="ro-MD" sz="3000" dirty="0">
                <a:latin typeface="Times New Roman" panose="02020603050405020304" pitchFamily="18" charset="0"/>
                <a:cs typeface="Times New Roman" panose="02020603050405020304" pitchFamily="18" charset="0"/>
              </a:rPr>
              <a:t>la unii oameni; </a:t>
            </a:r>
            <a:r>
              <a:rPr lang="ro-MD" sz="3000" dirty="0" smtClean="0">
                <a:latin typeface="Times New Roman" panose="02020603050405020304" pitchFamily="18" charset="0"/>
                <a:cs typeface="Times New Roman" panose="02020603050405020304" pitchFamily="18" charset="0"/>
              </a:rPr>
              <a:t>aburii </a:t>
            </a:r>
            <a:r>
              <a:rPr lang="ro-MD" sz="3000" dirty="0">
                <a:latin typeface="Times New Roman" panose="02020603050405020304" pitchFamily="18" charset="0"/>
                <a:cs typeface="Times New Roman" panose="02020603050405020304" pitchFamily="18" charset="0"/>
              </a:rPr>
              <a:t>sunt foarte </a:t>
            </a:r>
            <a:r>
              <a:rPr lang="ro-MD" sz="3000" dirty="0" smtClean="0">
                <a:latin typeface="Times New Roman" panose="02020603050405020304" pitchFamily="18" charset="0"/>
                <a:cs typeface="Times New Roman" panose="02020603050405020304" pitchFamily="18" charset="0"/>
              </a:rPr>
              <a:t>toxici ; </a:t>
            </a:r>
            <a:r>
              <a:rPr lang="ro-MD" sz="3000" dirty="0">
                <a:latin typeface="Times New Roman" panose="02020603050405020304" pitchFamily="18" charset="0"/>
                <a:cs typeface="Times New Roman" panose="02020603050405020304" pitchFamily="18" charset="0"/>
              </a:rPr>
              <a:t>poate conține nitrozamine; dăunătoare mediului</a:t>
            </a:r>
            <a:r>
              <a:rPr lang="ro-MD" sz="3000" dirty="0" smtClean="0">
                <a:latin typeface="Times New Roman" panose="02020603050405020304" pitchFamily="18" charset="0"/>
                <a:cs typeface="Times New Roman" panose="02020603050405020304" pitchFamily="18" charset="0"/>
              </a:rPr>
              <a:t>.</a:t>
            </a:r>
            <a:r>
              <a:rPr lang="en-US" sz="3000" dirty="0">
                <a:latin typeface="Times New Roman" panose="02020603050405020304" pitchFamily="18" charset="0"/>
                <a:cs typeface="Times New Roman" panose="02020603050405020304" pitchFamily="18" charset="0"/>
              </a:rPr>
              <a:t> </a:t>
            </a:r>
            <a:endParaRPr lang="ro-MD" sz="3000" dirty="0" smtClean="0">
              <a:latin typeface="Times New Roman" panose="02020603050405020304" pitchFamily="18" charset="0"/>
              <a:cs typeface="Times New Roman" panose="02020603050405020304" pitchFamily="18" charset="0"/>
            </a:endParaRPr>
          </a:p>
          <a:p>
            <a:pPr marL="0" indent="0">
              <a:buNone/>
            </a:pPr>
            <a:r>
              <a:rPr lang="ro-MD" sz="3000" dirty="0" smtClean="0">
                <a:latin typeface="Times New Roman" panose="02020603050405020304" pitchFamily="18" charset="0"/>
                <a:cs typeface="Times New Roman" panose="02020603050405020304" pitchFamily="18" charset="0"/>
              </a:rPr>
              <a:t>	Cocamida-DEA </a:t>
            </a:r>
            <a:r>
              <a:rPr lang="ro-MD" sz="3000" dirty="0">
                <a:latin typeface="Times New Roman" panose="02020603050405020304" pitchFamily="18" charset="0"/>
                <a:cs typeface="Times New Roman" panose="02020603050405020304" pitchFamily="18" charset="0"/>
              </a:rPr>
              <a:t>a fost sintetizată prin trans-esterificarea uleiului de cocos în ester metilic al acidului gras (FAME)urmată de amidificarea FAME cu dietanolamină (DEA) folosind CaO ca catalizator eterogen. </a:t>
            </a:r>
            <a:endParaRPr lang="ro-MD" sz="3000" dirty="0" smtClean="0">
              <a:latin typeface="Times New Roman" panose="02020603050405020304" pitchFamily="18" charset="0"/>
              <a:cs typeface="Times New Roman" panose="02020603050405020304" pitchFamily="18" charset="0"/>
            </a:endParaRPr>
          </a:p>
          <a:p>
            <a:pPr marL="0" indent="0">
              <a:buNone/>
            </a:pPr>
            <a:r>
              <a:rPr lang="ro-MD"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Cocamida</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MEA </a:t>
            </a:r>
            <a:r>
              <a:rPr lang="en-US" sz="3000" dirty="0" err="1" smtClean="0">
                <a:latin typeface="Times New Roman" panose="02020603050405020304" pitchFamily="18" charset="0"/>
                <a:cs typeface="Times New Roman" panose="02020603050405020304" pitchFamily="18" charset="0"/>
              </a:rPr>
              <a:t>este</a:t>
            </a:r>
            <a:r>
              <a:rPr lang="en-US" sz="3000" dirty="0" smtClean="0">
                <a:latin typeface="Times New Roman" panose="02020603050405020304" pitchFamily="18" charset="0"/>
                <a:cs typeface="Times New Roman" panose="02020603050405020304" pitchFamily="18" charset="0"/>
              </a:rPr>
              <a:t> un </a:t>
            </a:r>
            <a:r>
              <a:rPr lang="en-US" sz="3000" dirty="0" err="1" smtClean="0">
                <a:latin typeface="Times New Roman" panose="02020603050405020304" pitchFamily="18" charset="0"/>
                <a:cs typeface="Times New Roman" panose="02020603050405020304" pitchFamily="18" charset="0"/>
              </a:rPr>
              <a:t>produs</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sigur</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atunci</a:t>
            </a:r>
            <a:r>
              <a:rPr lang="en-US" sz="3000" dirty="0" smtClean="0">
                <a:latin typeface="Times New Roman" panose="02020603050405020304" pitchFamily="18" charset="0"/>
                <a:cs typeface="Times New Roman" panose="02020603050405020304" pitchFamily="18" charset="0"/>
              </a:rPr>
              <a:t> c</a:t>
            </a:r>
            <a:r>
              <a:rPr lang="ro-MD" sz="3000" dirty="0" smtClean="0">
                <a:latin typeface="Times New Roman" panose="02020603050405020304" pitchFamily="18" charset="0"/>
                <a:cs typeface="Times New Roman" panose="02020603050405020304" pitchFamily="18" charset="0"/>
              </a:rPr>
              <a:t>ând concentrația lui în produsele cosmetice nu depășește 10%. </a:t>
            </a:r>
            <a:endParaRPr lang="ru-RU" sz="3000" dirty="0">
              <a:latin typeface="Times New Roman" panose="02020603050405020304" pitchFamily="18" charset="0"/>
              <a:cs typeface="Times New Roman" panose="02020603050405020304" pitchFamily="18" charset="0"/>
            </a:endParaRPr>
          </a:p>
        </p:txBody>
      </p:sp>
      <p:pic>
        <p:nvPicPr>
          <p:cNvPr id="9218" name="Picture 2" descr="Cocamide ME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8962" y="936725"/>
            <a:ext cx="6813325" cy="1304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345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0025"/>
            <a:ext cx="6362700" cy="1019175"/>
          </a:xfrm>
        </p:spPr>
        <p:txBody>
          <a:bodyPr>
            <a:normAutofit fontScale="90000"/>
          </a:bodyPr>
          <a:lstStyle/>
          <a:p>
            <a:r>
              <a:rPr lang="en-US" b="1" dirty="0" err="1">
                <a:latin typeface="Times New Roman" panose="02020603050405020304" pitchFamily="18" charset="0"/>
                <a:cs typeface="Times New Roman" panose="02020603050405020304" pitchFamily="18" charset="0"/>
              </a:rPr>
              <a:t>Cocamidopropil</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betaină</a:t>
            </a:r>
            <a:r>
              <a:rPr lang="ro-MD"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CAPB</a:t>
            </a:r>
            <a:r>
              <a:rPr lang="ro-MD"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4"/>
            <a:ext cx="10388600" cy="5032375"/>
          </a:xfrm>
        </p:spPr>
        <p:txBody>
          <a:bodyPr>
            <a:normAutofit fontScale="92500" lnSpcReduction="2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Cocamidopropil</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betaină</a:t>
            </a:r>
            <a:r>
              <a:rPr lang="en-US" sz="2800" dirty="0">
                <a:latin typeface="Times New Roman" panose="02020603050405020304" pitchFamily="18" charset="0"/>
                <a:cs typeface="Times New Roman" panose="02020603050405020304" pitchFamily="18" charset="0"/>
              </a:rPr>
              <a:t> - surfactant </a:t>
            </a:r>
            <a:r>
              <a:rPr lang="en-US" sz="2800" dirty="0" err="1">
                <a:latin typeface="Times New Roman" panose="02020603050405020304" pitchFamily="18" charset="0"/>
                <a:cs typeface="Times New Roman" panose="02020603050405020304" pitchFamily="18" charset="0"/>
              </a:rPr>
              <a:t>amfoteric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lauramidopropil</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betaină</a:t>
            </a:r>
            <a:r>
              <a:rPr lang="en-US" sz="2800" dirty="0" smtClean="0">
                <a:latin typeface="Times New Roman" panose="02020603050405020304" pitchFamily="18" charset="0"/>
                <a:cs typeface="Times New Roman" panose="02020603050405020304" pitchFamily="18" charset="0"/>
              </a:rPr>
              <a:t>)</a:t>
            </a:r>
            <a:r>
              <a:rPr lang="ro-MD" sz="2800" dirty="0" smtClean="0">
                <a:latin typeface="Times New Roman" panose="02020603050405020304" pitchFamily="18" charset="0"/>
                <a:cs typeface="Times New Roman" panose="02020603050405020304" pitchFamily="18" charset="0"/>
              </a:rPr>
              <a:t>cu formula chimică </a:t>
            </a:r>
            <a:r>
              <a:rPr lang="ro-MD"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19</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38</a:t>
            </a:r>
            <a:r>
              <a:rPr lang="en-US" sz="2800" dirty="0" smtClean="0">
                <a:latin typeface="Times New Roman" panose="02020603050405020304" pitchFamily="18" charset="0"/>
                <a:cs typeface="Times New Roman" panose="02020603050405020304" pitchFamily="18" charset="0"/>
              </a:rPr>
              <a:t>N</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O</a:t>
            </a:r>
            <a:r>
              <a:rPr lang="en-US" sz="2800" baseline="-25000" dirty="0" smtClean="0">
                <a:latin typeface="Times New Roman" panose="02020603050405020304" pitchFamily="18" charset="0"/>
                <a:cs typeface="Times New Roman" panose="02020603050405020304" pitchFamily="18" charset="0"/>
              </a:rPr>
              <a:t>3</a:t>
            </a:r>
            <a:endParaRPr lang="en-US" sz="2800" dirty="0">
              <a:latin typeface="Times New Roman" panose="02020603050405020304" pitchFamily="18" charset="0"/>
              <a:cs typeface="Times New Roman" panose="02020603050405020304" pitchFamily="18" charset="0"/>
            </a:endParaRPr>
          </a:p>
          <a:p>
            <a:pPr marL="0" indent="0">
              <a:buNone/>
            </a:pPr>
            <a:r>
              <a:rPr lang="ro-MD"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Este un </a:t>
            </a:r>
            <a:r>
              <a:rPr lang="en-US" sz="2800" dirty="0" err="1">
                <a:latin typeface="Times New Roman" panose="02020603050405020304" pitchFamily="18" charset="0"/>
                <a:cs typeface="Times New Roman" panose="02020603050405020304" pitchFamily="18" charset="0"/>
              </a:rPr>
              <a:t>lichid</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gălbui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limpede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ușor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tulbure</a:t>
            </a:r>
            <a:r>
              <a:rPr lang="en-US" sz="2800" dirty="0">
                <a:latin typeface="Times New Roman" panose="02020603050405020304" pitchFamily="18" charset="0"/>
                <a:cs typeface="Times New Roman" panose="02020603050405020304" pitchFamily="18" charset="0"/>
              </a:rPr>
              <a:t>, cu un </a:t>
            </a:r>
            <a:r>
              <a:rPr lang="en-US" sz="2800" dirty="0" err="1">
                <a:latin typeface="Times New Roman" panose="02020603050405020304" pitchFamily="18" charset="0"/>
                <a:cs typeface="Times New Roman" panose="02020603050405020304" pitchFamily="18" charset="0"/>
              </a:rPr>
              <a:t>miros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caracteristic</a:t>
            </a:r>
            <a:r>
              <a:rPr lang="en-US" sz="2800" dirty="0">
                <a:latin typeface="Times New Roman" panose="02020603050405020304" pitchFamily="18" charset="0"/>
                <a:cs typeface="Times New Roman" panose="02020603050405020304" pitchFamily="18" charset="0"/>
              </a:rPr>
              <a:t> slab</a:t>
            </a:r>
            <a:r>
              <a:rPr lang="en-US" sz="2800" dirty="0" smtClean="0">
                <a:latin typeface="Times New Roman" panose="02020603050405020304" pitchFamily="18" charset="0"/>
                <a:cs typeface="Times New Roman" panose="02020603050405020304" pitchFamily="18" charset="0"/>
              </a:rPr>
              <a:t>.</a:t>
            </a:r>
            <a:endParaRPr lang="ro-MD" sz="2800" dirty="0" smtClean="0">
              <a:latin typeface="Times New Roman" panose="02020603050405020304" pitchFamily="18" charset="0"/>
              <a:cs typeface="Times New Roman" panose="02020603050405020304" pitchFamily="18" charset="0"/>
            </a:endParaRPr>
          </a:p>
          <a:p>
            <a:pPr marL="0" indent="0">
              <a:buNone/>
            </a:pPr>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 Este </a:t>
            </a:r>
            <a:r>
              <a:rPr lang="ro-MD" sz="2800" dirty="0">
                <a:latin typeface="Times New Roman" panose="02020603050405020304" pitchFamily="18" charset="0"/>
                <a:cs typeface="Times New Roman" panose="02020603050405020304" pitchFamily="18" charset="0"/>
              </a:rPr>
              <a:t>produs în două etape, începând cu reacția dimetilaminopropilaminei (DMAPA) cu acizi grași din ulei de nucă de cocos sau de palmier (acidul lauric sau esterul său metilic este principalul constituent). </a:t>
            </a:r>
            <a:r>
              <a:rPr lang="ro-MD" sz="2800" dirty="0" smtClean="0">
                <a:latin typeface="Times New Roman" panose="02020603050405020304" pitchFamily="18" charset="0"/>
                <a:cs typeface="Times New Roman" panose="02020603050405020304" pitchFamily="18" charset="0"/>
              </a:rPr>
              <a:t>În </a:t>
            </a:r>
            <a:r>
              <a:rPr lang="ro-MD" sz="2800" dirty="0">
                <a:latin typeface="Times New Roman" panose="02020603050405020304" pitchFamily="18" charset="0"/>
                <a:cs typeface="Times New Roman" panose="02020603050405020304" pitchFamily="18" charset="0"/>
              </a:rPr>
              <a:t>a doua etapă acidul cloracetic reacționează cu amina terțiară rămasă pentru a forma un centru de amoniu </a:t>
            </a:r>
            <a:r>
              <a:rPr lang="ro-MD" sz="2800" dirty="0" smtClean="0">
                <a:latin typeface="Times New Roman" panose="02020603050405020304" pitchFamily="18" charset="0"/>
                <a:cs typeface="Times New Roman" panose="02020603050405020304" pitchFamily="18" charset="0"/>
              </a:rPr>
              <a:t>cuaternar</a:t>
            </a:r>
            <a:r>
              <a:rPr lang="ru-RU" sz="2800" dirty="0" smtClean="0">
                <a:latin typeface="Times New Roman" panose="02020603050405020304" pitchFamily="18" charset="0"/>
                <a:cs typeface="Times New Roman" panose="02020603050405020304" pitchFamily="18" charset="0"/>
              </a:rPr>
              <a:t> </a:t>
            </a:r>
            <a:endParaRPr lang="ro-MD" sz="2800" dirty="0" smtClean="0">
              <a:latin typeface="Times New Roman" panose="02020603050405020304" pitchFamily="18" charset="0"/>
              <a:cs typeface="Times New Roman" panose="02020603050405020304" pitchFamily="18" charset="0"/>
            </a:endParaRPr>
          </a:p>
          <a:p>
            <a:pPr marL="0" indent="0">
              <a:buNone/>
            </a:pPr>
            <a:r>
              <a:rPr lang="ro-MD"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În</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prezent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există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multe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opinii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dezacorduri</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privire</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proprietățile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cocamidopropil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betainei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efectele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acesteia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asupra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sănătății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umane</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există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posibilitatea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iritării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pleoapelor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pielii</a:t>
            </a:r>
            <a:r>
              <a:rPr lang="en-US" sz="2800" dirty="0" smtClean="0">
                <a:latin typeface="Times New Roman" panose="02020603050405020304" pitchFamily="18" charset="0"/>
                <a:cs typeface="Times New Roman" panose="02020603050405020304" pitchFamily="18" charset="0"/>
              </a:rPr>
              <a:t>,</a:t>
            </a:r>
            <a:r>
              <a:rPr lang="ru-RU"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roșeața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pielii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mâncărimea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erupțiile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cutanate</a:t>
            </a:r>
            <a:r>
              <a:rPr lang="en-US" sz="2800" dirty="0">
                <a:latin typeface="Times New Roman" panose="02020603050405020304" pitchFamily="18" charset="0"/>
                <a:cs typeface="Times New Roman" panose="02020603050405020304" pitchFamily="18" charset="0"/>
              </a:rPr>
              <a:t> pot </a:t>
            </a:r>
            <a:r>
              <a:rPr lang="en-US" sz="2800" dirty="0" err="1">
                <a:latin typeface="Times New Roman" panose="02020603050405020304" pitchFamily="18" charset="0"/>
                <a:cs typeface="Times New Roman" panose="02020603050405020304" pitchFamily="18" charset="0"/>
              </a:rPr>
              <a:t>apărea</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persoanele</a:t>
            </a:r>
            <a:r>
              <a:rPr lang="en-US" sz="2800" dirty="0">
                <a:latin typeface="Times New Roman" panose="02020603050405020304" pitchFamily="18" charset="0"/>
                <a:cs typeface="Times New Roman" panose="02020603050405020304" pitchFamily="18" charset="0"/>
              </a:rPr>
              <a:t> care individual nu pot </a:t>
            </a:r>
            <a:r>
              <a:rPr lang="en-US" sz="2800" dirty="0" err="1">
                <a:latin typeface="Times New Roman" panose="02020603050405020304" pitchFamily="18" charset="0"/>
                <a:cs typeface="Times New Roman" panose="02020603050405020304" pitchFamily="18" charset="0"/>
              </a:rPr>
              <a:t>tolera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componenta</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nucă</a:t>
            </a:r>
            <a:r>
              <a:rPr lang="en-US" sz="2800" dirty="0">
                <a:latin typeface="Times New Roman" panose="02020603050405020304" pitchFamily="18" charset="0"/>
                <a:cs typeface="Times New Roman" panose="02020603050405020304" pitchFamily="18" charset="0"/>
              </a:rPr>
              <a:t> de </a:t>
            </a:r>
            <a:r>
              <a:rPr lang="en-US" sz="2800" dirty="0" err="1">
                <a:latin typeface="Times New Roman" panose="02020603050405020304" pitchFamily="18" charset="0"/>
                <a:cs typeface="Times New Roman" panose="02020603050405020304" pitchFamily="18" charset="0"/>
              </a:rPr>
              <a:t>cocos</a:t>
            </a:r>
            <a:r>
              <a:rPr lang="en-US" sz="2800"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pic>
        <p:nvPicPr>
          <p:cNvPr id="10242" name="Picture 2" descr="Cocamidopropyl betaine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4834" y="200025"/>
            <a:ext cx="5815716" cy="18256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5858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 y="0"/>
            <a:ext cx="11152909" cy="1579418"/>
          </a:xfrm>
        </p:spPr>
        <p:txBody>
          <a:bodyPr/>
          <a:lstStyle/>
          <a:p>
            <a:pPr algn="l"/>
            <a:r>
              <a:rPr lang="ro-MD" sz="5400" b="1" dirty="0" smtClean="0">
                <a:latin typeface="Times New Roman" panose="02020603050405020304" pitchFamily="18" charset="0"/>
                <a:cs typeface="Times New Roman" panose="02020603050405020304" pitchFamily="18" charset="0"/>
              </a:rPr>
              <a:t>Polisorbat-</a:t>
            </a:r>
            <a:r>
              <a:rPr lang="ru-RU" sz="5400" b="1" dirty="0" smtClean="0">
                <a:latin typeface="Times New Roman" panose="02020603050405020304" pitchFamily="18" charset="0"/>
                <a:cs typeface="Times New Roman" panose="02020603050405020304" pitchFamily="18" charset="0"/>
              </a:rPr>
              <a:t>20</a:t>
            </a:r>
            <a:r>
              <a:rPr lang="ro-MD" sz="5400" b="1" dirty="0" smtClean="0">
                <a:latin typeface="Times New Roman" panose="02020603050405020304" pitchFamily="18" charset="0"/>
                <a:cs typeface="Times New Roman" panose="02020603050405020304" pitchFamily="18" charset="0"/>
              </a:rPr>
              <a:t>, E433</a:t>
            </a:r>
            <a:endParaRPr lang="ru-RU" sz="54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3127" y="1759382"/>
            <a:ext cx="10321637" cy="4932363"/>
          </a:xfrm>
        </p:spPr>
        <p:txBody>
          <a:bodyPr/>
          <a:lstStyle/>
          <a:p>
            <a:pPr algn="l"/>
            <a:r>
              <a:rPr lang="en-US" dirty="0" smtClean="0"/>
              <a:t>	</a:t>
            </a:r>
            <a:r>
              <a:rPr lang="en-US" sz="2800" dirty="0" smtClean="0">
                <a:latin typeface="Times New Roman" panose="02020603050405020304" pitchFamily="18" charset="0"/>
                <a:cs typeface="Times New Roman" panose="02020603050405020304" pitchFamily="18" charset="0"/>
              </a:rPr>
              <a:t>Polisorbatul-80 </a:t>
            </a:r>
            <a:r>
              <a:rPr lang="ro-MD" sz="2800" dirty="0" smtClean="0">
                <a:latin typeface="Times New Roman" panose="02020603050405020304" pitchFamily="18" charset="0"/>
                <a:cs typeface="Times New Roman" panose="02020603050405020304" pitchFamily="18" charset="0"/>
              </a:rPr>
              <a:t>este derivat din sorbitan polietoxilat și acid oleic cu formula chimică </a:t>
            </a:r>
            <a:r>
              <a:rPr lang="en-US" sz="2800" dirty="0">
                <a:latin typeface="Times New Roman" panose="02020603050405020304" pitchFamily="18" charset="0"/>
                <a:cs typeface="Times New Roman" panose="02020603050405020304" pitchFamily="18" charset="0"/>
              </a:rPr>
              <a:t>C</a:t>
            </a:r>
            <a:r>
              <a:rPr lang="en-US" sz="2800" baseline="-25000" dirty="0">
                <a:latin typeface="Times New Roman" panose="02020603050405020304" pitchFamily="18" charset="0"/>
                <a:cs typeface="Times New Roman" panose="02020603050405020304" pitchFamily="18" charset="0"/>
              </a:rPr>
              <a:t>64</a:t>
            </a:r>
            <a:r>
              <a:rPr lang="en-US" sz="2800" dirty="0">
                <a:latin typeface="Times New Roman" panose="02020603050405020304" pitchFamily="18" charset="0"/>
                <a:cs typeface="Times New Roman" panose="02020603050405020304" pitchFamily="18" charset="0"/>
              </a:rPr>
              <a:t>H</a:t>
            </a:r>
            <a:r>
              <a:rPr lang="en-US" sz="2800" baseline="-25000" dirty="0">
                <a:latin typeface="Times New Roman" panose="02020603050405020304" pitchFamily="18" charset="0"/>
                <a:cs typeface="Times New Roman" panose="02020603050405020304" pitchFamily="18" charset="0"/>
              </a:rPr>
              <a:t>124</a:t>
            </a:r>
            <a:r>
              <a:rPr lang="en-US" sz="2800" dirty="0">
                <a:latin typeface="Times New Roman" panose="02020603050405020304" pitchFamily="18" charset="0"/>
                <a:cs typeface="Times New Roman" panose="02020603050405020304" pitchFamily="18" charset="0"/>
              </a:rPr>
              <a:t>O</a:t>
            </a:r>
            <a:r>
              <a:rPr lang="en-US" sz="2800" baseline="-25000" dirty="0">
                <a:latin typeface="Times New Roman" panose="02020603050405020304" pitchFamily="18" charset="0"/>
                <a:cs typeface="Times New Roman" panose="02020603050405020304" pitchFamily="18" charset="0"/>
              </a:rPr>
              <a:t>26</a:t>
            </a:r>
            <a:r>
              <a:rPr lang="ro-MD" sz="2800" dirty="0" smtClean="0">
                <a:latin typeface="Times New Roman" panose="02020603050405020304" pitchFamily="18" charset="0"/>
                <a:cs typeface="Times New Roman" panose="02020603050405020304" pitchFamily="18" charset="0"/>
              </a:rPr>
              <a:t>. Grupările hidrofile din acest compus sunt polieteri, de asemenea cunoscuți sub numele de poliotoxilenice, care sunt eteri ai oxidului de etilenă.	</a:t>
            </a:r>
          </a:p>
          <a:p>
            <a:pPr algn="l"/>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În industria alimentară este utilizat ca emulgator. De exemplu în </a:t>
            </a:r>
          </a:p>
          <a:p>
            <a:pPr algn="l"/>
            <a:r>
              <a:rPr lang="ro-MD" sz="2800" dirty="0" smtClean="0">
                <a:latin typeface="Times New Roman" panose="02020603050405020304" pitchFamily="18" charset="0"/>
                <a:cs typeface="Times New Roman" panose="02020603050405020304" pitchFamily="18" charset="0"/>
              </a:rPr>
              <a:t>Înghețată, este adăugat până la 0.5% din greutate pentru a o face mai ușoară și pentru a ai crește rezistența la topire a acesteia. Adăugarea polisotbatului împiedică proteinele din lapte să învelească complet picăturile din grăsime. Acest lucru le permite să se unească în lanțuri și oferă o textură bună.</a:t>
            </a:r>
            <a:endParaRPr lang="ru-RU" sz="2800" dirty="0" smtClean="0">
              <a:latin typeface="Times New Roman" panose="02020603050405020304" pitchFamily="18" charset="0"/>
              <a:cs typeface="Times New Roman" panose="02020603050405020304" pitchFamily="18" charset="0"/>
            </a:endParaRPr>
          </a:p>
          <a:p>
            <a:pPr algn="l"/>
            <a:r>
              <a:rPr lang="ru-RU"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Nu</a:t>
            </a:r>
            <a:r>
              <a:rPr lang="ro-MD" sz="2800" dirty="0" smtClean="0">
                <a:latin typeface="Times New Roman" panose="02020603050405020304" pitchFamily="18" charset="0"/>
                <a:cs typeface="Times New Roman" panose="02020603050405020304" pitchFamily="18" charset="0"/>
              </a:rPr>
              <a:t> a fost stabilită o concentrație maxim admisibilă.</a:t>
            </a:r>
            <a:r>
              <a:rPr lang="en-US" sz="28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cs typeface="Times New Roman" panose="02020603050405020304" pitchFamily="18" charset="0"/>
              </a:rPr>
              <a:t>8</a:t>
            </a:r>
            <a:r>
              <a:rPr lang="en-US"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1026" name="Picture 2" descr="Polysorbate 8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4894" y="346218"/>
            <a:ext cx="5319288" cy="1898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928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3124"/>
            <a:ext cx="9154800" cy="1143200"/>
          </a:xfrm>
        </p:spPr>
        <p:txBody>
          <a:bodyPr/>
          <a:lstStyle/>
          <a:p>
            <a:r>
              <a:rPr lang="en-US" b="1" dirty="0" err="1" smtClean="0">
                <a:latin typeface="Times New Roman" panose="02020603050405020304" pitchFamily="18" charset="0"/>
                <a:cs typeface="Times New Roman" panose="02020603050405020304" pitchFamily="18" charset="0"/>
              </a:rPr>
              <a:t>Sarea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disodic</a:t>
            </a:r>
            <a:r>
              <a:rPr lang="ro-MD" b="1" dirty="0" smtClean="0">
                <a:latin typeface="Times New Roman" panose="02020603050405020304" pitchFamily="18" charset="0"/>
                <a:cs typeface="Times New Roman" panose="02020603050405020304" pitchFamily="18" charset="0"/>
              </a:rPr>
              <a:t>ă de </a:t>
            </a:r>
            <a:r>
              <a:rPr lang="en-US" b="1" dirty="0" smtClean="0">
                <a:latin typeface="Times New Roman" panose="02020603050405020304" pitchFamily="18" charset="0"/>
                <a:cs typeface="Times New Roman" panose="02020603050405020304" pitchFamily="18" charset="0"/>
              </a:rPr>
              <a:t>EDTA </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8610600" cy="5167312"/>
          </a:xfrm>
        </p:spPr>
        <p:txBody>
          <a:bodyPr>
            <a:normAutofit fontScale="92500" lnSpcReduction="2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EDTA </a:t>
            </a:r>
            <a:r>
              <a:rPr lang="en-US" sz="2800" dirty="0" err="1">
                <a:latin typeface="Times New Roman" panose="02020603050405020304" pitchFamily="18" charset="0"/>
                <a:cs typeface="Times New Roman" panose="02020603050405020304" pitchFamily="18" charset="0"/>
              </a:rPr>
              <a:t>este</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acidul</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etilendiaminetetraacetic</a:t>
            </a:r>
            <a:r>
              <a:rPr lang="ro-MD" sz="2800" dirty="0" smtClean="0">
                <a:latin typeface="Times New Roman" panose="02020603050405020304" pitchFamily="18" charset="0"/>
                <a:cs typeface="Times New Roman" panose="02020603050405020304" pitchFamily="18" charset="0"/>
              </a:rPr>
              <a:t>. Iar sarea disodică a sa se </a:t>
            </a:r>
            <a:r>
              <a:rPr lang="ro-MD" sz="2800" dirty="0">
                <a:latin typeface="Times New Roman" panose="02020603050405020304" pitchFamily="18" charset="0"/>
                <a:cs typeface="Times New Roman" panose="02020603050405020304" pitchFamily="18" charset="0"/>
              </a:rPr>
              <a:t>prezintă sub formă de este o pulbere cristalină </a:t>
            </a:r>
            <a:r>
              <a:rPr lang="ro-MD" sz="2800" dirty="0" smtClean="0">
                <a:latin typeface="Times New Roman" panose="02020603050405020304" pitchFamily="18" charset="0"/>
                <a:cs typeface="Times New Roman" panose="02020603050405020304" pitchFamily="18" charset="0"/>
              </a:rPr>
              <a:t>sau </a:t>
            </a:r>
            <a:r>
              <a:rPr lang="ro-MD" sz="2800" dirty="0">
                <a:latin typeface="Times New Roman" panose="02020603050405020304" pitchFamily="18" charset="0"/>
                <a:cs typeface="Times New Roman" panose="02020603050405020304" pitchFamily="18" charset="0"/>
              </a:rPr>
              <a:t>cristale </a:t>
            </a:r>
            <a:r>
              <a:rPr lang="ro-MD" sz="2800" dirty="0" smtClean="0">
                <a:latin typeface="Times New Roman" panose="02020603050405020304" pitchFamily="18" charset="0"/>
                <a:cs typeface="Times New Roman" panose="02020603050405020304" pitchFamily="18" charset="0"/>
              </a:rPr>
              <a:t>de culoarea albă. Are formula </a:t>
            </a: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10</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16</a:t>
            </a:r>
            <a:r>
              <a:rPr lang="en-US" sz="2800" dirty="0" smtClean="0">
                <a:latin typeface="Times New Roman" panose="02020603050405020304" pitchFamily="18" charset="0"/>
                <a:cs typeface="Times New Roman" panose="02020603050405020304" pitchFamily="18" charset="0"/>
              </a:rPr>
              <a:t>N</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O</a:t>
            </a:r>
            <a:r>
              <a:rPr lang="en-US" sz="2800" baseline="-25000" dirty="0" smtClean="0">
                <a:latin typeface="Times New Roman" panose="02020603050405020304" pitchFamily="18" charset="0"/>
                <a:cs typeface="Times New Roman" panose="02020603050405020304" pitchFamily="18" charset="0"/>
              </a:rPr>
              <a:t>8</a:t>
            </a:r>
            <a:r>
              <a:rPr lang="ro-MD" sz="2800" baseline="-25000" dirty="0">
                <a:latin typeface="Times New Roman" panose="02020603050405020304" pitchFamily="18" charset="0"/>
                <a:cs typeface="Times New Roman" panose="02020603050405020304" pitchFamily="18" charset="0"/>
              </a:rPr>
              <a:t> </a:t>
            </a:r>
            <a:r>
              <a:rPr lang="ro-MD" sz="2800" dirty="0">
                <a:latin typeface="Times New Roman" panose="02020603050405020304" pitchFamily="18" charset="0"/>
                <a:cs typeface="Times New Roman" panose="02020603050405020304" pitchFamily="18" charset="0"/>
              </a:rPr>
              <a:t>. </a:t>
            </a:r>
            <a:endParaRPr lang="ro-MD" sz="2800" dirty="0" smtClean="0">
              <a:latin typeface="Times New Roman" panose="02020603050405020304" pitchFamily="18" charset="0"/>
              <a:cs typeface="Times New Roman" panose="02020603050405020304" pitchFamily="18" charset="0"/>
            </a:endParaRPr>
          </a:p>
          <a:p>
            <a:pPr marL="0" indent="0">
              <a:buNone/>
            </a:pPr>
            <a:r>
              <a:rPr lang="ro-MD" sz="2800" dirty="0" smtClean="0">
                <a:latin typeface="Times New Roman" panose="02020603050405020304" pitchFamily="18" charset="0"/>
                <a:cs typeface="Times New Roman" panose="02020603050405020304" pitchFamily="18" charset="0"/>
              </a:rPr>
              <a:t>	În produsul analizat EDTA este utilizat ca agent de sechestrare pentru a-i îmbunătăți stabilitatea în aer. </a:t>
            </a:r>
          </a:p>
          <a:p>
            <a:pPr marL="0" indent="0">
              <a:buNone/>
            </a:pPr>
            <a:r>
              <a:rPr lang="ro-MD" sz="2800" dirty="0" smtClean="0">
                <a:latin typeface="Times New Roman" panose="02020603050405020304" pitchFamily="18" charset="0"/>
                <a:cs typeface="Times New Roman" panose="02020603050405020304" pitchFamily="18" charset="0"/>
              </a:rPr>
              <a:t>	Astăzi</a:t>
            </a:r>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aproape de 800000 mii tone de EDTA </a:t>
            </a:r>
            <a:r>
              <a:rPr lang="ro-MD" sz="2800" dirty="0">
                <a:latin typeface="Times New Roman" panose="02020603050405020304" pitchFamily="18" charset="0"/>
                <a:cs typeface="Times New Roman" panose="02020603050405020304" pitchFamily="18" charset="0"/>
              </a:rPr>
              <a:t>este sintetizată </a:t>
            </a:r>
            <a:r>
              <a:rPr lang="ro-MD" sz="2800" dirty="0" smtClean="0">
                <a:latin typeface="Times New Roman" panose="02020603050405020304" pitchFamily="18" charset="0"/>
                <a:cs typeface="Times New Roman" panose="02020603050405020304" pitchFamily="18" charset="0"/>
              </a:rPr>
              <a:t>din </a:t>
            </a:r>
            <a:r>
              <a:rPr lang="ro-MD" sz="2800" dirty="0">
                <a:latin typeface="Times New Roman" panose="02020603050405020304" pitchFamily="18" charset="0"/>
                <a:cs typeface="Times New Roman" panose="02020603050405020304" pitchFamily="18" charset="0"/>
              </a:rPr>
              <a:t>etilendiamină (1,2-diaminoetan), formaldehidă și cianură de sodiu</a:t>
            </a:r>
            <a:r>
              <a:rPr lang="ro-MD" sz="2800" dirty="0" smtClean="0">
                <a:latin typeface="Times New Roman" panose="02020603050405020304" pitchFamily="18" charset="0"/>
                <a:cs typeface="Times New Roman" panose="02020603050405020304" pitchFamily="18" charset="0"/>
              </a:rPr>
              <a:t>. </a:t>
            </a:r>
          </a:p>
          <a:p>
            <a:pPr marL="0" indent="0">
              <a:buNone/>
            </a:pPr>
            <a:r>
              <a:rPr lang="ro-MD" sz="2800" dirty="0" smtClean="0">
                <a:latin typeface="Times New Roman" panose="02020603050405020304" pitchFamily="18" charset="0"/>
                <a:cs typeface="Times New Roman" panose="02020603050405020304" pitchFamily="18" charset="0"/>
              </a:rPr>
              <a:t>	Prezintă un pericol potențial, deși comunitatea științifică are diferite opinii. Studiile pe animalele de laborator au arătat că expunerele orale influențează asupra funcției de reproducere și dezvoltare. </a:t>
            </a:r>
          </a:p>
          <a:p>
            <a:pPr marL="0" indent="0">
              <a:buNone/>
            </a:pPr>
            <a:r>
              <a:rPr lang="ro-MD" sz="2800" dirty="0" smtClean="0">
                <a:latin typeface="Times New Roman" panose="02020603050405020304" pitchFamily="18" charset="0"/>
                <a:cs typeface="Times New Roman" panose="02020603050405020304" pitchFamily="18" charset="0"/>
              </a:rPr>
              <a:t>	Doza maxim admisibilă variază între 2.0 – 2.2 g/kg-corp </a:t>
            </a:r>
            <a:r>
              <a:rPr lang="en-US" sz="2800" dirty="0" smtClean="0">
                <a:latin typeface="Times New Roman" panose="02020603050405020304" pitchFamily="18" charset="0"/>
                <a:cs typeface="Times New Roman" panose="02020603050405020304" pitchFamily="18" charset="0"/>
              </a:rPr>
              <a:t>[9]</a:t>
            </a:r>
            <a:endParaRPr lang="ru-RU" sz="2800" dirty="0">
              <a:latin typeface="Times New Roman" panose="02020603050405020304" pitchFamily="18" charset="0"/>
              <a:cs typeface="Times New Roman" panose="02020603050405020304" pitchFamily="18" charset="0"/>
            </a:endParaRPr>
          </a:p>
        </p:txBody>
      </p:sp>
      <p:pic>
        <p:nvPicPr>
          <p:cNvPr id="1026" name="Picture 2" descr="фото:https://ru.wikipedia.or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56914" y="974724"/>
            <a:ext cx="3106486" cy="263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559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1487"/>
            <a:ext cx="10515600" cy="1325563"/>
          </a:xfrm>
        </p:spPr>
        <p:txBody>
          <a:bodyPr/>
          <a:lstStyle/>
          <a:p>
            <a:r>
              <a:rPr lang="en-US" b="1" dirty="0">
                <a:latin typeface="Times New Roman" panose="02020603050405020304" pitchFamily="18" charset="0"/>
                <a:cs typeface="Times New Roman" panose="02020603050405020304" pitchFamily="18" charset="0"/>
              </a:rPr>
              <a:t>PEG-150 </a:t>
            </a:r>
            <a:r>
              <a:rPr lang="en-US" b="1" dirty="0" smtClean="0">
                <a:latin typeface="Times New Roman" panose="02020603050405020304" pitchFamily="18" charset="0"/>
                <a:cs typeface="Times New Roman" panose="02020603050405020304" pitchFamily="18" charset="0"/>
              </a:rPr>
              <a:t>PE</a:t>
            </a:r>
            <a:r>
              <a:rPr lang="ro-MD" b="1" dirty="0" smtClean="0">
                <a:latin typeface="Times New Roman" panose="02020603050405020304" pitchFamily="18" charset="0"/>
                <a:cs typeface="Times New Roman" panose="02020603050405020304" pitchFamily="18" charset="0"/>
              </a:rPr>
              <a:t>N</a:t>
            </a:r>
            <a:r>
              <a:rPr lang="en-US" b="1" dirty="0" smtClean="0">
                <a:latin typeface="Times New Roman" panose="02020603050405020304" pitchFamily="18" charset="0"/>
                <a:cs typeface="Times New Roman" panose="02020603050405020304" pitchFamily="18" charset="0"/>
              </a:rPr>
              <a:t>TAER</a:t>
            </a:r>
            <a:r>
              <a:rPr lang="ro-MD" b="1" dirty="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THRIT</a:t>
            </a:r>
            <a:r>
              <a:rPr lang="ro-MD" b="1" dirty="0" smtClean="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L TETRASTEARAT</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308225"/>
            <a:ext cx="10515600" cy="4105275"/>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PEG-150 PE</a:t>
            </a:r>
            <a:r>
              <a:rPr lang="ro-MD" sz="2800" dirty="0" smtClean="0">
                <a:latin typeface="Times New Roman" panose="02020603050405020304" pitchFamily="18" charset="0"/>
                <a:cs typeface="Times New Roman" panose="02020603050405020304" pitchFamily="18" charset="0"/>
              </a:rPr>
              <a:t>N</a:t>
            </a:r>
            <a:r>
              <a:rPr lang="en-US" sz="2800" dirty="0" smtClean="0">
                <a:latin typeface="Times New Roman" panose="02020603050405020304" pitchFamily="18" charset="0"/>
                <a:cs typeface="Times New Roman" panose="02020603050405020304" pitchFamily="18" charset="0"/>
              </a:rPr>
              <a:t>TAERYTHRITYL TETRASTEARATE </a:t>
            </a:r>
            <a:r>
              <a:rPr lang="en-US" sz="2800" dirty="0" err="1">
                <a:latin typeface="Times New Roman" panose="02020603050405020304" pitchFamily="18" charset="0"/>
                <a:cs typeface="Times New Roman" panose="02020603050405020304" pitchFamily="18" charset="0"/>
              </a:rPr>
              <a:t>este</a:t>
            </a:r>
            <a:r>
              <a:rPr lang="en-US" sz="2800" dirty="0">
                <a:latin typeface="Times New Roman" panose="02020603050405020304" pitchFamily="18" charset="0"/>
                <a:cs typeface="Times New Roman" panose="02020603050405020304" pitchFamily="18" charset="0"/>
              </a:rPr>
              <a:t> un </a:t>
            </a:r>
            <a:r>
              <a:rPr lang="en-US" sz="2800" dirty="0" err="1">
                <a:latin typeface="Times New Roman" panose="02020603050405020304" pitchFamily="18" charset="0"/>
                <a:cs typeface="Times New Roman" panose="02020603050405020304" pitchFamily="18" charset="0"/>
              </a:rPr>
              <a:t>tetraester</a:t>
            </a:r>
            <a:r>
              <a:rPr lang="en-US" sz="2800" dirty="0">
                <a:latin typeface="Times New Roman" panose="02020603050405020304" pitchFamily="18" charset="0"/>
                <a:cs typeface="Times New Roman" panose="02020603050405020304" pitchFamily="18" charset="0"/>
              </a:rPr>
              <a:t> al </a:t>
            </a:r>
            <a:r>
              <a:rPr lang="en-US" sz="2800" dirty="0" err="1">
                <a:latin typeface="Times New Roman" panose="02020603050405020304" pitchFamily="18" charset="0"/>
                <a:cs typeface="Times New Roman" panose="02020603050405020304" pitchFamily="18" charset="0"/>
              </a:rPr>
              <a:t>acidului</a:t>
            </a:r>
            <a:r>
              <a:rPr lang="en-US" sz="2800" dirty="0">
                <a:latin typeface="Times New Roman" panose="02020603050405020304" pitchFamily="18" charset="0"/>
                <a:cs typeface="Times New Roman" panose="02020603050405020304" pitchFamily="18" charset="0"/>
              </a:rPr>
              <a:t> stearic </a:t>
            </a:r>
            <a:r>
              <a:rPr lang="en-US" sz="2800" dirty="0" err="1">
                <a:latin typeface="Times New Roman" panose="02020603050405020304" pitchFamily="18" charset="0"/>
                <a:cs typeface="Times New Roman" panose="02020603050405020304" pitchFamily="18" charset="0"/>
              </a:rPr>
              <a:t>si</a:t>
            </a:r>
            <a:r>
              <a:rPr lang="en-US" sz="2800" dirty="0">
                <a:latin typeface="Times New Roman" panose="02020603050405020304" pitchFamily="18" charset="0"/>
                <a:cs typeface="Times New Roman" panose="02020603050405020304" pitchFamily="18" charset="0"/>
              </a:rPr>
              <a:t> un </a:t>
            </a:r>
            <a:r>
              <a:rPr lang="en-US" sz="2800" dirty="0" err="1">
                <a:latin typeface="Times New Roman" panose="02020603050405020304" pitchFamily="18" charset="0"/>
                <a:cs typeface="Times New Roman" panose="02020603050405020304" pitchFamily="18" charset="0"/>
              </a:rPr>
              <a:t>eter</a:t>
            </a:r>
            <a:r>
              <a:rPr lang="en-US" sz="2800" dirty="0">
                <a:latin typeface="Times New Roman" panose="02020603050405020304" pitchFamily="18" charset="0"/>
                <a:cs typeface="Times New Roman" panose="02020603050405020304" pitchFamily="18" charset="0"/>
              </a:rPr>
              <a:t> de </a:t>
            </a:r>
            <a:r>
              <a:rPr lang="en-US" sz="2800" dirty="0" err="1" smtClean="0">
                <a:latin typeface="Times New Roman" panose="02020603050405020304" pitchFamily="18" charset="0"/>
                <a:cs typeface="Times New Roman" panose="02020603050405020304" pitchFamily="18" charset="0"/>
              </a:rPr>
              <a:t>polietilenglicol</a:t>
            </a:r>
            <a:r>
              <a:rPr lang="en-US" sz="2800" dirty="0" smtClean="0">
                <a:latin typeface="Times New Roman" panose="02020603050405020304" pitchFamily="18" charset="0"/>
                <a:cs typeface="Times New Roman" panose="02020603050405020304" pitchFamily="18" charset="0"/>
              </a:rPr>
              <a:t>. Este </a:t>
            </a:r>
            <a:r>
              <a:rPr lang="en-US" sz="2800" dirty="0" err="1" smtClean="0">
                <a:latin typeface="Times New Roman" panose="02020603050405020304" pitchFamily="18" charset="0"/>
                <a:cs typeface="Times New Roman" panose="02020603050405020304" pitchFamily="18" charset="0"/>
              </a:rPr>
              <a:t>folosit</a:t>
            </a:r>
            <a:r>
              <a:rPr lang="en-US" sz="2800" dirty="0" smtClean="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în calitatea agent al creșterii a viscozității, emulsificator.  Formula chimică </a:t>
            </a:r>
            <a:r>
              <a:rPr lang="en-US" sz="2800" dirty="0">
                <a:solidFill>
                  <a:srgbClr val="0071BC"/>
                </a:solidFill>
                <a:latin typeface="Times New Roman" panose="02020603050405020304" pitchFamily="18" charset="0"/>
                <a:cs typeface="Times New Roman" panose="02020603050405020304" pitchFamily="18" charset="0"/>
              </a:rPr>
              <a:t/>
            </a:r>
            <a:br>
              <a:rPr lang="en-US" sz="2800" dirty="0">
                <a:solidFill>
                  <a:srgbClr val="0071BC"/>
                </a:solidFill>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77</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148</a:t>
            </a:r>
            <a:r>
              <a:rPr lang="en-US" sz="2800" dirty="0" smtClean="0">
                <a:latin typeface="Times New Roman" panose="02020603050405020304" pitchFamily="18" charset="0"/>
                <a:cs typeface="Times New Roman" panose="02020603050405020304" pitchFamily="18" charset="0"/>
              </a:rPr>
              <a:t>O</a:t>
            </a:r>
            <a:r>
              <a:rPr lang="en-US" sz="2800" baseline="-25000" dirty="0" smtClean="0">
                <a:latin typeface="Times New Roman" panose="02020603050405020304" pitchFamily="18" charset="0"/>
                <a:cs typeface="Times New Roman" panose="02020603050405020304" pitchFamily="18" charset="0"/>
              </a:rPr>
              <a:t>8</a:t>
            </a:r>
            <a:r>
              <a:rPr lang="en-US" sz="2800" dirty="0" smtClean="0">
                <a:latin typeface="Times New Roman" panose="02020603050405020304" pitchFamily="18" charset="0"/>
                <a:cs typeface="Times New Roman" panose="02020603050405020304" pitchFamily="18" charset="0"/>
              </a:rPr>
              <a:t>   Se </a:t>
            </a:r>
            <a:r>
              <a:rPr lang="ro-MD" sz="2800" dirty="0" smtClean="0">
                <a:latin typeface="Times New Roman" panose="02020603050405020304" pitchFamily="18" charset="0"/>
                <a:cs typeface="Times New Roman" panose="02020603050405020304" pitchFamily="18" charset="0"/>
              </a:rPr>
              <a:t>obține din acidul tetrastearatic. </a:t>
            </a:r>
          </a:p>
          <a:p>
            <a:pPr marL="0" indent="0">
              <a:buNone/>
            </a:pPr>
            <a:r>
              <a:rPr lang="ro-MD"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Nu au fost determinate unele efecte adverse și o concentrație o limită admisibilă. </a:t>
            </a:r>
            <a:endParaRPr lang="en-US" sz="2800" dirty="0">
              <a:latin typeface="Times New Roman" panose="02020603050405020304" pitchFamily="18" charset="0"/>
              <a:cs typeface="Times New Roman" panose="02020603050405020304" pitchFamily="18" charset="0"/>
            </a:endParaRPr>
          </a:p>
          <a:p>
            <a:endParaRPr lang="ru-RU" sz="2800" dirty="0"/>
          </a:p>
        </p:txBody>
      </p:sp>
    </p:spTree>
    <p:extLst>
      <p:ext uri="{BB962C8B-B14F-4D97-AF65-F5344CB8AC3E}">
        <p14:creationId xmlns:p14="http://schemas.microsoft.com/office/powerpoint/2010/main" val="4779334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1783"/>
            <a:ext cx="9154800" cy="1143200"/>
          </a:xfrm>
        </p:spPr>
        <p:txBody>
          <a:bodyPr/>
          <a:lstStyle/>
          <a:p>
            <a:r>
              <a:rPr lang="ro-MD" b="1" dirty="0" smtClean="0"/>
              <a:t>Metilisotiazolinonă</a:t>
            </a:r>
            <a:endParaRPr lang="ru-RU" b="1" dirty="0"/>
          </a:p>
        </p:txBody>
      </p:sp>
      <p:sp>
        <p:nvSpPr>
          <p:cNvPr id="3" name="Content Placeholder 2"/>
          <p:cNvSpPr>
            <a:spLocks noGrp="1"/>
          </p:cNvSpPr>
          <p:nvPr>
            <p:ph idx="1"/>
          </p:nvPr>
        </p:nvSpPr>
        <p:spPr>
          <a:xfrm>
            <a:off x="838200" y="1825624"/>
            <a:ext cx="8699500" cy="4511675"/>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Methylisothiazolinone</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prescurat</a:t>
            </a:r>
            <a:r>
              <a:rPr lang="en-US" sz="2800" dirty="0" smtClean="0">
                <a:latin typeface="Times New Roman" panose="02020603050405020304" pitchFamily="18" charset="0"/>
                <a:cs typeface="Times New Roman" panose="02020603050405020304" pitchFamily="18" charset="0"/>
              </a:rPr>
              <a:t> MIT, </a:t>
            </a:r>
            <a:r>
              <a:rPr lang="ro-MD" sz="2800" dirty="0" smtClean="0">
                <a:latin typeface="Times New Roman" panose="02020603050405020304" pitchFamily="18" charset="0"/>
                <a:cs typeface="Times New Roman" panose="02020603050405020304" pitchFamily="18" charset="0"/>
              </a:rPr>
              <a:t>este un compus organic cu formula </a:t>
            </a: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4</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5</a:t>
            </a:r>
            <a:r>
              <a:rPr lang="en-US" sz="2800" dirty="0" smtClean="0">
                <a:latin typeface="Times New Roman" panose="02020603050405020304" pitchFamily="18" charset="0"/>
                <a:cs typeface="Times New Roman" panose="02020603050405020304" pitchFamily="18" charset="0"/>
              </a:rPr>
              <a:t>NOS</a:t>
            </a:r>
            <a:r>
              <a:rPr lang="ro-MD" sz="2800" dirty="0" smtClean="0">
                <a:latin typeface="Times New Roman" panose="02020603050405020304" pitchFamily="18" charset="0"/>
                <a:cs typeface="Times New Roman" panose="02020603050405020304" pitchFamily="18" charset="0"/>
              </a:rPr>
              <a:t>. Se prezintă în formă solidă și este de culoarea albă .</a:t>
            </a:r>
          </a:p>
          <a:p>
            <a:pPr marL="0" indent="0">
              <a:buNone/>
            </a:pPr>
            <a:r>
              <a:rPr lang="ro-MD" sz="2800" dirty="0" smtClean="0">
                <a:latin typeface="Times New Roman" panose="02020603050405020304" pitchFamily="18" charset="0"/>
                <a:cs typeface="Times New Roman" panose="02020603050405020304" pitchFamily="18" charset="0"/>
              </a:rPr>
              <a:t>	Este </a:t>
            </a:r>
            <a:r>
              <a:rPr lang="ro-MD" sz="2800" dirty="0">
                <a:latin typeface="Times New Roman" panose="02020603050405020304" pitchFamily="18" charset="0"/>
                <a:cs typeface="Times New Roman" panose="02020603050405020304" pitchFamily="18" charset="0"/>
              </a:rPr>
              <a:t>obținut prin  ciclizarea </a:t>
            </a:r>
            <a:r>
              <a:rPr lang="ro-MD" sz="2800" dirty="0" smtClean="0">
                <a:latin typeface="Times New Roman" panose="02020603050405020304" pitchFamily="18" charset="0"/>
                <a:cs typeface="Times New Roman" panose="02020603050405020304" pitchFamily="18" charset="0"/>
              </a:rPr>
              <a:t>cis-N-metil-3-tiocianocrilamidei.</a:t>
            </a:r>
          </a:p>
          <a:p>
            <a:pPr marL="0" indent="0">
              <a:buNone/>
            </a:pPr>
            <a:r>
              <a:rPr lang="ro-MD" sz="2800" dirty="0" smtClean="0">
                <a:latin typeface="Times New Roman" panose="02020603050405020304" pitchFamily="18" charset="0"/>
                <a:cs typeface="Times New Roman" panose="02020603050405020304" pitchFamily="18" charset="0"/>
              </a:rPr>
              <a:t> Efectelor adverse i se asociază reacțiile alergice, toxicitate pulmonară și neuro toxicitate. Comitetul European științific pentru singuranța consumatorilor a declarat că nu există o concentrație sigură a acestui produs. </a:t>
            </a:r>
            <a:endParaRPr lang="ru-RU" sz="2800" dirty="0">
              <a:latin typeface="Times New Roman" panose="02020603050405020304" pitchFamily="18" charset="0"/>
              <a:cs typeface="Times New Roman" panose="02020603050405020304" pitchFamily="18" charset="0"/>
            </a:endParaRPr>
          </a:p>
        </p:txBody>
      </p:sp>
      <p:pic>
        <p:nvPicPr>
          <p:cNvPr id="4100" name="Picture 4" descr="Skeletal formula of methylisothiazolino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37700" y="1690688"/>
            <a:ext cx="2279141" cy="2042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6628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554" y="376282"/>
            <a:ext cx="9154800" cy="1143200"/>
          </a:xfrm>
        </p:spPr>
        <p:txBody>
          <a:bodyPr/>
          <a:lstStyle/>
          <a:p>
            <a:r>
              <a:rPr lang="ro-MD" b="1" dirty="0" smtClean="0"/>
              <a:t>Metilcloroisotiazolinonă</a:t>
            </a:r>
            <a:endParaRPr lang="ru-RU" b="1" dirty="0"/>
          </a:p>
        </p:txBody>
      </p:sp>
      <p:sp>
        <p:nvSpPr>
          <p:cNvPr id="3" name="Content Placeholder 2"/>
          <p:cNvSpPr>
            <a:spLocks noGrp="1"/>
          </p:cNvSpPr>
          <p:nvPr>
            <p:ph idx="1"/>
          </p:nvPr>
        </p:nvSpPr>
        <p:spPr>
          <a:xfrm>
            <a:off x="911554" y="1519482"/>
            <a:ext cx="9661196" cy="4767018"/>
          </a:xfrm>
        </p:spPr>
        <p:txBody>
          <a:bodyPr>
            <a:noAutofit/>
          </a:bodyPr>
          <a:lstStyle/>
          <a:p>
            <a:pPr marL="0" indent="0">
              <a:buNone/>
            </a:pPr>
            <a:r>
              <a:rPr lang="ro-MD" sz="2800" dirty="0" smtClean="0">
                <a:latin typeface="Times New Roman" panose="02020603050405020304" pitchFamily="18" charset="0"/>
                <a:cs typeface="Times New Roman" panose="02020603050405020304" pitchFamily="18" charset="0"/>
              </a:rPr>
              <a:t>	</a:t>
            </a:r>
            <a:r>
              <a:rPr lang="ro-MD" sz="2600" dirty="0" smtClean="0">
                <a:latin typeface="Times New Roman" panose="02020603050405020304" pitchFamily="18" charset="0"/>
                <a:cs typeface="Times New Roman" panose="02020603050405020304" pitchFamily="18" charset="0"/>
              </a:rPr>
              <a:t>Methylchloroisothiazolinone sau prescurtat  CMI</a:t>
            </a:r>
            <a:r>
              <a:rPr lang="en-US" sz="2600" dirty="0" smtClean="0">
                <a:latin typeface="Times New Roman" panose="02020603050405020304" pitchFamily="18" charset="0"/>
                <a:cs typeface="Times New Roman" panose="02020603050405020304" pitchFamily="18" charset="0"/>
              </a:rPr>
              <a:t>T</a:t>
            </a:r>
            <a:r>
              <a:rPr lang="ro-MD" sz="2600" dirty="0" smtClean="0">
                <a:latin typeface="Times New Roman" panose="02020603050405020304" pitchFamily="18" charset="0"/>
                <a:cs typeface="Times New Roman" panose="02020603050405020304" pitchFamily="18" charset="0"/>
              </a:rPr>
              <a:t> are formula chimică </a:t>
            </a:r>
            <a:r>
              <a:rPr lang="en-US" sz="2600" dirty="0" err="1">
                <a:latin typeface="Times New Roman" panose="02020603050405020304" pitchFamily="18" charset="0"/>
                <a:cs typeface="Times New Roman" panose="02020603050405020304" pitchFamily="18" charset="0"/>
              </a:rPr>
              <a:t>C₄H₄</a:t>
            </a:r>
            <a:r>
              <a:rPr lang="en-US" sz="2600" dirty="0" err="1" smtClean="0">
                <a:latin typeface="Times New Roman" panose="02020603050405020304" pitchFamily="18" charset="0"/>
                <a:cs typeface="Times New Roman" panose="02020603050405020304" pitchFamily="18" charset="0"/>
              </a:rPr>
              <a:t>ClNOS</a:t>
            </a:r>
            <a:r>
              <a:rPr lang="ro-MD" sz="2600" dirty="0">
                <a:latin typeface="Times New Roman" panose="02020603050405020304" pitchFamily="18" charset="0"/>
                <a:cs typeface="Times New Roman" panose="02020603050405020304" pitchFamily="18" charset="0"/>
              </a:rPr>
              <a:t> </a:t>
            </a:r>
            <a:r>
              <a:rPr lang="ro-MD" sz="2600" dirty="0" smtClean="0">
                <a:latin typeface="Times New Roman" panose="02020603050405020304" pitchFamily="18" charset="0"/>
                <a:cs typeface="Times New Roman" panose="02020603050405020304" pitchFamily="18" charset="0"/>
              </a:rPr>
              <a:t>este folosit în calitate de conservant. Este bine compatibil cu surfactanții și cu emulgatorii </a:t>
            </a:r>
          </a:p>
          <a:p>
            <a:pPr marL="0" indent="0">
              <a:buNone/>
            </a:pPr>
            <a:r>
              <a:rPr lang="ro-MD" sz="2600" dirty="0" smtClean="0">
                <a:latin typeface="Times New Roman" panose="02020603050405020304" pitchFamily="18" charset="0"/>
                <a:cs typeface="Times New Roman" panose="02020603050405020304" pitchFamily="18" charset="0"/>
              </a:rPr>
              <a:t> 	Este </a:t>
            </a:r>
            <a:r>
              <a:rPr lang="ro-MD" sz="2600" dirty="0">
                <a:latin typeface="Times New Roman" panose="02020603050405020304" pitchFamily="18" charset="0"/>
                <a:cs typeface="Times New Roman" panose="02020603050405020304" pitchFamily="18" charset="0"/>
              </a:rPr>
              <a:t>obținut prin </a:t>
            </a:r>
            <a:r>
              <a:rPr lang="ro-MD" sz="2600" dirty="0" smtClean="0">
                <a:latin typeface="Times New Roman" panose="02020603050405020304" pitchFamily="18" charset="0"/>
                <a:cs typeface="Times New Roman" panose="02020603050405020304" pitchFamily="18" charset="0"/>
              </a:rPr>
              <a:t> ciclizarea cis-N-metil-3-tiocianocrilamidei cu o ulterioară clorurare. </a:t>
            </a:r>
            <a:endParaRPr lang="ru-RU" sz="2600" dirty="0">
              <a:latin typeface="Times New Roman" panose="02020603050405020304" pitchFamily="18" charset="0"/>
              <a:cs typeface="Times New Roman" panose="02020603050405020304" pitchFamily="18" charset="0"/>
            </a:endParaRPr>
          </a:p>
          <a:p>
            <a:pPr marL="0" indent="0">
              <a:buNone/>
            </a:pPr>
            <a:r>
              <a:rPr lang="ro-MD" sz="2600" dirty="0" smtClean="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Concentra</a:t>
            </a:r>
            <a:r>
              <a:rPr lang="ro-MD" sz="2600" dirty="0" smtClean="0">
                <a:latin typeface="Times New Roman" panose="02020603050405020304" pitchFamily="18" charset="0"/>
                <a:cs typeface="Times New Roman" panose="02020603050405020304" pitchFamily="18" charset="0"/>
              </a:rPr>
              <a:t>țiile maximă este de 0.0015 % Sunt capabili să provoace reacții alergice sau sensibilitate la soare. </a:t>
            </a:r>
          </a:p>
          <a:p>
            <a:pPr marL="0" indent="0">
              <a:buNone/>
            </a:pPr>
            <a:r>
              <a:rPr lang="ro-MD" sz="2600" dirty="0" smtClean="0">
                <a:latin typeface="Times New Roman" panose="02020603050405020304" pitchFamily="18" charset="0"/>
                <a:cs typeface="Times New Roman" panose="02020603050405020304" pitchFamily="18" charset="0"/>
              </a:rPr>
              <a:t>	Împreună cu methylisothiazolinone formează un compus numit Kathon CG care are o tocitate redusă la concentrațiile recomandate și nu este nociv pentru mediu. Poate provoca o iritație ușoară, uneori dermatita,  atunci când concentrația depășește  0.1%  </a:t>
            </a:r>
            <a:r>
              <a:rPr lang="en-US" sz="2600" dirty="0" smtClean="0">
                <a:latin typeface="Times New Roman" panose="02020603050405020304" pitchFamily="18" charset="0"/>
                <a:cs typeface="Times New Roman" panose="02020603050405020304" pitchFamily="18" charset="0"/>
              </a:rPr>
              <a:t>[10]</a:t>
            </a:r>
            <a:endParaRPr lang="ru-RU" sz="2600" dirty="0">
              <a:latin typeface="Times New Roman" panose="02020603050405020304" pitchFamily="18" charset="0"/>
              <a:cs typeface="Times New Roman" panose="02020603050405020304" pitchFamily="18" charset="0"/>
            </a:endParaRPr>
          </a:p>
        </p:txBody>
      </p:sp>
      <p:pic>
        <p:nvPicPr>
          <p:cNvPr id="3074" name="Picture 2" descr="Methylchloroisothiazolinone structure.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17108" y="-166643"/>
            <a:ext cx="2574892" cy="1895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922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833" y="706433"/>
            <a:ext cx="9154800" cy="1143200"/>
          </a:xfrm>
        </p:spPr>
        <p:txBody>
          <a:bodyPr>
            <a:noAutofit/>
          </a:bodyPr>
          <a:lstStyle/>
          <a:p>
            <a:r>
              <a:rPr lang="ro-MD" sz="3000"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000" b="1" dirty="0" smtClean="0">
                <a:latin typeface="Times New Roman" panose="02020603050405020304" pitchFamily="18" charset="0"/>
                <a:ea typeface="Tahoma" panose="020B0604030504040204" pitchFamily="34" charset="0"/>
                <a:cs typeface="Times New Roman" panose="02020603050405020304" pitchFamily="18" charset="0"/>
              </a:rPr>
              <a:t>A</a:t>
            </a:r>
            <a:r>
              <a:rPr lang="ro-MD" sz="3000" b="1" dirty="0" smtClean="0">
                <a:latin typeface="Times New Roman" panose="02020603050405020304" pitchFamily="18" charset="0"/>
                <a:ea typeface="Tahoma" panose="020B0604030504040204" pitchFamily="34" charset="0"/>
                <a:cs typeface="Times New Roman" panose="02020603050405020304" pitchFamily="18" charset="0"/>
              </a:rPr>
              <a:t>naliza aditivilor adăugați în panificație pe baza produsului chifle ‘’Kaiser’’ de la producătorul ‘’Franzeluța’’</a:t>
            </a:r>
            <a:endParaRPr lang="ru-RU" sz="3000" b="1"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74428" y="2686626"/>
            <a:ext cx="5153891" cy="3685309"/>
          </a:xfrm>
          <a:prstGeom prst="rect">
            <a:avLst/>
          </a:prstGeom>
        </p:spPr>
      </p:pic>
      <p:pic>
        <p:nvPicPr>
          <p:cNvPr id="1026" name="Picture 2" descr="https://franzeluta.info/products/chifle/chifle-kais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833" y="2686626"/>
            <a:ext cx="5077691" cy="3685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8598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6058"/>
            <a:ext cx="9154800" cy="1143200"/>
          </a:xfrm>
        </p:spPr>
        <p:txBody>
          <a:bodyPr/>
          <a:lstStyle/>
          <a:p>
            <a:r>
              <a:rPr lang="en-US" b="1" dirty="0" err="1" smtClean="0">
                <a:latin typeface="Times New Roman" panose="02020603050405020304" pitchFamily="18" charset="0"/>
                <a:cs typeface="Times New Roman" panose="02020603050405020304" pitchFamily="18" charset="0"/>
              </a:rPr>
              <a:t>Limonen</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9123218" cy="4351338"/>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Este o hidrocarbură alifatcă lichidă incoloră Este utilizat în calitate de aromatizant cu formula chimică </a:t>
            </a: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10</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16</a:t>
            </a:r>
            <a:r>
              <a:rPr lang="ro-MD" sz="2800" baseline="-25000" dirty="0">
                <a:latin typeface="Times New Roman" panose="02020603050405020304" pitchFamily="18" charset="0"/>
                <a:cs typeface="Times New Roman" panose="02020603050405020304" pitchFamily="18" charset="0"/>
              </a:rPr>
              <a:t> </a:t>
            </a:r>
            <a:endParaRPr lang="ro-MD" sz="2800" baseline="-25000" dirty="0" smtClean="0">
              <a:latin typeface="Times New Roman" panose="02020603050405020304" pitchFamily="18" charset="0"/>
              <a:cs typeface="Times New Roman" panose="02020603050405020304" pitchFamily="18" charset="0"/>
            </a:endParaRPr>
          </a:p>
          <a:p>
            <a:pPr marL="0" indent="0">
              <a:buNone/>
            </a:pPr>
            <a:r>
              <a:rPr lang="ro-MD" sz="2800" dirty="0" smtClean="0">
                <a:latin typeface="Times New Roman" panose="02020603050405020304" pitchFamily="18" charset="0"/>
                <a:cs typeface="Times New Roman" panose="02020603050405020304" pitchFamily="18" charset="0"/>
              </a:rPr>
              <a:t>	Industrial este obținut din geraniol, acționând chimic asupra lanțului său de hidrocarbură</a:t>
            </a:r>
          </a:p>
          <a:p>
            <a:pPr marL="0" indent="0">
              <a:buNone/>
            </a:pPr>
            <a:r>
              <a:rPr lang="ro-MD"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Limonenul</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ridică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îngrijorări</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privire</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alergenicitate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carcinogenitate</a:t>
            </a:r>
            <a:r>
              <a:rPr lang="en-US" sz="2800" dirty="0">
                <a:latin typeface="Times New Roman" panose="02020603050405020304" pitchFamily="18" charset="0"/>
                <a:cs typeface="Times New Roman" panose="02020603050405020304" pitchFamily="18" charset="0"/>
              </a:rPr>
              <a:t>. Cu </a:t>
            </a:r>
            <a:r>
              <a:rPr lang="en-US" sz="2800" dirty="0" err="1">
                <a:latin typeface="Times New Roman" panose="02020603050405020304" pitchFamily="18" charset="0"/>
                <a:cs typeface="Times New Roman" panose="02020603050405020304" pitchFamily="18" charset="0"/>
              </a:rPr>
              <a:t>toate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acestea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studiile</a:t>
            </a:r>
            <a:r>
              <a:rPr lang="en-US" sz="2800" dirty="0">
                <a:latin typeface="Times New Roman" panose="02020603050405020304" pitchFamily="18" charset="0"/>
                <a:cs typeface="Times New Roman" panose="02020603050405020304" pitchFamily="18" charset="0"/>
              </a:rPr>
              <a:t> au </a:t>
            </a:r>
            <a:r>
              <a:rPr lang="en-US" sz="2800" dirty="0" err="1">
                <a:latin typeface="Times New Roman" panose="02020603050405020304" pitchFamily="18" charset="0"/>
                <a:cs typeface="Times New Roman" panose="02020603050405020304" pitchFamily="18" charset="0"/>
              </a:rPr>
              <a:t>arătat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limonenul</a:t>
            </a:r>
            <a:r>
              <a:rPr lang="en-US" sz="2800" dirty="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are mai puține șanse </a:t>
            </a:r>
            <a:r>
              <a:rPr lang="en-US" sz="2800" dirty="0" err="1" smtClean="0">
                <a:latin typeface="Times New Roman" panose="02020603050405020304" pitchFamily="18" charset="0"/>
                <a:cs typeface="Times New Roman" panose="02020603050405020304" pitchFamily="18" charset="0"/>
              </a:rPr>
              <a:t>să</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provoace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alergii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decât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alte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arome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inclusiv</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citricele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naturale</a:t>
            </a:r>
            <a:r>
              <a:rPr lang="en-US" sz="2800" dirty="0" smtClean="0">
                <a:latin typeface="Times New Roman" panose="02020603050405020304" pitchFamily="18" charset="0"/>
                <a:cs typeface="Times New Roman" panose="02020603050405020304" pitchFamily="18" charset="0"/>
              </a:rPr>
              <a:t>.</a:t>
            </a:r>
            <a:endParaRPr lang="ro-MD" sz="2800" dirty="0" smtClean="0">
              <a:latin typeface="Times New Roman" panose="02020603050405020304" pitchFamily="18" charset="0"/>
              <a:cs typeface="Times New Roman" panose="02020603050405020304" pitchFamily="18" charset="0"/>
            </a:endParaRPr>
          </a:p>
          <a:p>
            <a:pPr marL="0" indent="0">
              <a:buNone/>
            </a:pPr>
            <a:r>
              <a:rPr lang="ro-MD" sz="2800" dirty="0" smtClean="0">
                <a:latin typeface="Times New Roman" panose="02020603050405020304" pitchFamily="18" charset="0"/>
                <a:cs typeface="Times New Roman" panose="02020603050405020304" pitchFamily="18" charset="0"/>
              </a:rPr>
              <a:t>	Concentrația în produse nu trebuie să depășească 0.01% </a:t>
            </a:r>
            <a:endParaRPr lang="ru-RU" sz="2800" dirty="0">
              <a:latin typeface="Times New Roman" panose="02020603050405020304" pitchFamily="18" charset="0"/>
              <a:cs typeface="Times New Roman" panose="02020603050405020304" pitchFamily="18" charset="0"/>
            </a:endParaRPr>
          </a:p>
        </p:txBody>
      </p:sp>
      <p:pic>
        <p:nvPicPr>
          <p:cNvPr id="5124" name="Picture 4" descr="Skeletal structure of the (R)-isom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626003" y="1957961"/>
            <a:ext cx="1277793" cy="3254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1622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MD" dirty="0" smtClean="0"/>
              <a:t>Concluzie </a:t>
            </a:r>
            <a:endParaRPr lang="ru-RU" dirty="0"/>
          </a:p>
        </p:txBody>
      </p:sp>
      <p:sp>
        <p:nvSpPr>
          <p:cNvPr id="3" name="Content Placeholder 2"/>
          <p:cNvSpPr>
            <a:spLocks noGrp="1"/>
          </p:cNvSpPr>
          <p:nvPr>
            <p:ph idx="1"/>
          </p:nvPr>
        </p:nvSpPr>
        <p:spPr>
          <a:xfrm>
            <a:off x="1229333" y="2514601"/>
            <a:ext cx="9496724" cy="4132942"/>
          </a:xfrm>
        </p:spPr>
        <p:txBody>
          <a:bodyPr/>
          <a:lstStyle/>
          <a:p>
            <a:pPr marL="114300" indent="0">
              <a:buNone/>
            </a:pPr>
            <a:r>
              <a:rPr lang="ro-MD" dirty="0" smtClean="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Cunoașterea adtivilor și ingredientelor folosiți în producerea unuia sau altui produs, cât și alimentar cât și cosmetic, este un lucru important. Acest lucru ne permite să evităm unele consecințe cum reacțiile adverse sau contraindicații. Analizând cele două produse putem face concluzia că producătorii au folosit aditivi cu o toxicitate redusă și permiși în utilizare. Unii aditivi ar putea fi înlocuiți cu alții, dar acest luru nu trebuie să influențeze asupra calității produsului, cât și asupra siguranței acestuia.</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031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9333" y="331783"/>
            <a:ext cx="9154800" cy="1143200"/>
          </a:xfrm>
        </p:spPr>
        <p:txBody>
          <a:bodyPr/>
          <a:lstStyle/>
          <a:p>
            <a:r>
              <a:rPr lang="ro-MD" dirty="0" smtClean="0"/>
              <a:t>Bibliografie</a:t>
            </a:r>
            <a:endParaRPr lang="ru-RU" dirty="0"/>
          </a:p>
        </p:txBody>
      </p:sp>
      <p:sp>
        <p:nvSpPr>
          <p:cNvPr id="3" name="Content Placeholder 2"/>
          <p:cNvSpPr>
            <a:spLocks noGrp="1"/>
          </p:cNvSpPr>
          <p:nvPr>
            <p:ph idx="1"/>
          </p:nvPr>
        </p:nvSpPr>
        <p:spPr>
          <a:xfrm>
            <a:off x="1229333" y="1714500"/>
            <a:ext cx="9886342" cy="5143499"/>
          </a:xfrm>
        </p:spPr>
        <p:txBody>
          <a:bodyPr>
            <a:normAutofit fontScale="92500" lnSpcReduction="20000"/>
          </a:bodyPr>
          <a:lstStyle/>
          <a:p>
            <a:pPr marL="514350" indent="-514350">
              <a:buFont typeface="+mj-lt"/>
              <a:buAutoNum type="arabicPeriod"/>
            </a:pPr>
            <a:r>
              <a:rPr lang="en-US" sz="2400" dirty="0">
                <a:hlinkClick r:id="rId2"/>
              </a:rPr>
              <a:t>http://</a:t>
            </a:r>
            <a:r>
              <a:rPr lang="en-US" sz="2400" dirty="0" smtClean="0">
                <a:hlinkClick r:id="rId2"/>
              </a:rPr>
              <a:t>e.slabute.ro/e270-acid-lactic.html</a:t>
            </a:r>
            <a:endParaRPr lang="en-US" sz="2400" dirty="0" smtClean="0"/>
          </a:p>
          <a:p>
            <a:pPr marL="514350" indent="-514350">
              <a:buFont typeface="+mj-lt"/>
              <a:buAutoNum type="arabicPeriod"/>
            </a:pPr>
            <a:r>
              <a:rPr lang="ro-MD" sz="2400" dirty="0">
                <a:hlinkClick r:id="rId3"/>
              </a:rPr>
              <a:t>https://</a:t>
            </a:r>
            <a:r>
              <a:rPr lang="ro-MD" sz="2400" dirty="0" smtClean="0">
                <a:hlinkClick r:id="rId3"/>
              </a:rPr>
              <a:t>dobavkam.net/additives/e160a</a:t>
            </a:r>
            <a:endParaRPr lang="en-US" sz="2400" dirty="0"/>
          </a:p>
          <a:p>
            <a:pPr marL="514350" indent="-514350">
              <a:buFont typeface="+mj-lt"/>
              <a:buAutoNum type="arabicPeriod"/>
            </a:pPr>
            <a:r>
              <a:rPr lang="en-US" sz="2400" dirty="0">
                <a:hlinkClick r:id="rId4"/>
              </a:rPr>
              <a:t>http://</a:t>
            </a:r>
            <a:r>
              <a:rPr lang="en-US" sz="2400" dirty="0" smtClean="0">
                <a:hlinkClick r:id="rId4"/>
              </a:rPr>
              <a:t>cesamancam.ro/e200-acid-sorbic.html</a:t>
            </a:r>
            <a:endParaRPr lang="en-US" sz="2400" dirty="0" smtClean="0"/>
          </a:p>
          <a:p>
            <a:pPr marL="514350" indent="-514350">
              <a:buFont typeface="+mj-lt"/>
              <a:buAutoNum type="arabicPeriod"/>
            </a:pPr>
            <a:r>
              <a:rPr lang="en-US" sz="2400" dirty="0">
                <a:hlinkClick r:id="rId5"/>
              </a:rPr>
              <a:t>https://</a:t>
            </a:r>
            <a:r>
              <a:rPr lang="en-US" sz="2400" dirty="0" smtClean="0">
                <a:hlinkClick r:id="rId5"/>
              </a:rPr>
              <a:t>pubchem.ncbi.nlm.nih.gov/compound/Ascorbic-acid</a:t>
            </a:r>
            <a:endParaRPr lang="en-US" sz="2400" dirty="0" smtClean="0"/>
          </a:p>
          <a:p>
            <a:pPr marL="514350" indent="-514350">
              <a:buFont typeface="+mj-lt"/>
              <a:buAutoNum type="arabicPeriod"/>
            </a:pPr>
            <a:r>
              <a:rPr lang="en-US" sz="2400" dirty="0" smtClean="0">
                <a:hlinkClick r:id="rId6"/>
              </a:rPr>
              <a:t>https</a:t>
            </a:r>
            <a:r>
              <a:rPr lang="en-US" sz="2400" dirty="0">
                <a:hlinkClick r:id="rId6"/>
              </a:rPr>
              <a:t>://infocons.ro/dictionar/fosfat-de-calciu</a:t>
            </a:r>
            <a:r>
              <a:rPr lang="en-US" sz="2400" dirty="0" smtClean="0">
                <a:hlinkClick r:id="rId6"/>
              </a:rPr>
              <a:t>/</a:t>
            </a:r>
            <a:endParaRPr lang="en-US" sz="2400" dirty="0" smtClean="0"/>
          </a:p>
          <a:p>
            <a:pPr marL="514350" indent="-514350">
              <a:buFont typeface="+mj-lt"/>
              <a:buAutoNum type="arabicPeriod"/>
            </a:pPr>
            <a:r>
              <a:rPr lang="en-US" sz="2400" dirty="0">
                <a:hlinkClick r:id="rId7"/>
              </a:rPr>
              <a:t>https://</a:t>
            </a:r>
            <a:r>
              <a:rPr lang="en-US" sz="2400" dirty="0" smtClean="0">
                <a:hlinkClick r:id="rId7"/>
              </a:rPr>
              <a:t>dobavkam.net/additives/e472e</a:t>
            </a:r>
            <a:endParaRPr lang="en-US" sz="2400" dirty="0" smtClean="0"/>
          </a:p>
          <a:p>
            <a:pPr marL="514350" indent="-514350">
              <a:buFont typeface="+mj-lt"/>
              <a:buAutoNum type="arabicPeriod"/>
            </a:pPr>
            <a:r>
              <a:rPr lang="en-US" sz="2400" dirty="0">
                <a:hlinkClick r:id="rId8"/>
              </a:rPr>
              <a:t>https://www.ncbi.nlm.nih.gov/pmc/articles/PMC4651417</a:t>
            </a:r>
            <a:r>
              <a:rPr lang="en-US" sz="2400" dirty="0" smtClean="0">
                <a:hlinkClick r:id="rId8"/>
              </a:rPr>
              <a:t>/</a:t>
            </a:r>
            <a:endParaRPr lang="ru-RU" sz="2400" dirty="0" smtClean="0"/>
          </a:p>
          <a:p>
            <a:pPr marL="514350" indent="-514350">
              <a:buFont typeface="+mj-lt"/>
              <a:buAutoNum type="arabicPeriod"/>
            </a:pPr>
            <a:r>
              <a:rPr lang="en-US" sz="2400" dirty="0">
                <a:hlinkClick r:id="rId9"/>
              </a:rPr>
              <a:t>https://</a:t>
            </a:r>
            <a:r>
              <a:rPr lang="en-US" sz="2400" dirty="0" smtClean="0">
                <a:hlinkClick r:id="rId9"/>
              </a:rPr>
              <a:t>en.wikipedia.org/wiki/Polysorbate_</a:t>
            </a:r>
            <a:r>
              <a:rPr lang="ru-RU" sz="2400" dirty="0" smtClean="0">
                <a:hlinkClick r:id="rId9"/>
              </a:rPr>
              <a:t>2</a:t>
            </a:r>
            <a:r>
              <a:rPr lang="en-US" sz="2400" dirty="0" smtClean="0">
                <a:hlinkClick r:id="rId9"/>
              </a:rPr>
              <a:t>0E472</a:t>
            </a:r>
            <a:endParaRPr lang="en-US" sz="2400" dirty="0" smtClean="0"/>
          </a:p>
          <a:p>
            <a:pPr marL="514350" indent="-514350">
              <a:buFont typeface="+mj-lt"/>
              <a:buAutoNum type="arabicPeriod"/>
            </a:pPr>
            <a:r>
              <a:rPr lang="en-US" sz="2400" dirty="0">
                <a:hlinkClick r:id="rId10"/>
              </a:rPr>
              <a:t>https://</a:t>
            </a:r>
            <a:r>
              <a:rPr lang="en-US" sz="2400" dirty="0" smtClean="0">
                <a:hlinkClick r:id="rId10"/>
              </a:rPr>
              <a:t>en.wikipedia.org/wiki/Ethylenediaminetetraacetic_acid#Cosmetics</a:t>
            </a:r>
            <a:endParaRPr lang="en-US" sz="2400" dirty="0" smtClean="0"/>
          </a:p>
          <a:p>
            <a:pPr marL="514350" indent="-514350">
              <a:buFont typeface="+mj-lt"/>
              <a:buAutoNum type="arabicPeriod"/>
            </a:pPr>
            <a:r>
              <a:rPr lang="en-US" sz="2400" dirty="0">
                <a:hlinkClick r:id="rId11"/>
              </a:rPr>
              <a:t>https://ru.wikipedia.org/wiki/2-%D0%9C%D0%B5%D1%82%D0%B8%D0%BB-5-%</a:t>
            </a:r>
            <a:r>
              <a:rPr lang="en-US" sz="2400" dirty="0" smtClean="0">
                <a:hlinkClick r:id="rId11"/>
              </a:rPr>
              <a:t>D1%85%D0%BB%D0%BE%D1%80%D0%B8%D0%B7%D0%BE%D1%82%D0%B8%D0%B0%D0%B7%D0%BE%D0%BB%D0%B8%D0%BD%D0%BE%D0%BD-3</a:t>
            </a:r>
            <a:endParaRPr lang="en-US" sz="2400" dirty="0" smtClean="0"/>
          </a:p>
          <a:p>
            <a:pPr marL="514350" indent="-514350">
              <a:buFont typeface="+mj-lt"/>
              <a:buAutoNum type="arabicPeriod"/>
            </a:pPr>
            <a:endParaRPr lang="en-US" sz="2400" dirty="0"/>
          </a:p>
          <a:p>
            <a:pPr marL="514350" indent="-514350">
              <a:buFont typeface="+mj-lt"/>
              <a:buAutoNum type="arabicPeriod"/>
            </a:pPr>
            <a:endParaRPr lang="en-US" dirty="0" smtClean="0"/>
          </a:p>
          <a:p>
            <a:pPr marL="514350" indent="-514350">
              <a:buFont typeface="+mj-lt"/>
              <a:buAutoNum type="arabicPeriod"/>
            </a:pPr>
            <a:endParaRPr lang="en-US" dirty="0" smtClean="0"/>
          </a:p>
          <a:p>
            <a:pPr marL="0" indent="0">
              <a:buNone/>
            </a:pPr>
            <a:endParaRPr lang="en-US" dirty="0" smtClean="0"/>
          </a:p>
          <a:p>
            <a:pPr marL="514350" indent="-514350">
              <a:buFont typeface="+mj-lt"/>
              <a:buAutoNum type="arabicPeriod"/>
            </a:pPr>
            <a:endParaRPr lang="en-US" dirty="0"/>
          </a:p>
          <a:p>
            <a:pPr marL="514350" indent="-514350">
              <a:buFont typeface="+mj-lt"/>
              <a:buAutoNum type="arabicPeriod"/>
            </a:pPr>
            <a:endParaRPr lang="en-US" dirty="0" smtClean="0"/>
          </a:p>
          <a:p>
            <a:pPr marL="514350" indent="-514350">
              <a:buFont typeface="+mj-lt"/>
              <a:buAutoNum type="arabicPeriod"/>
            </a:pPr>
            <a:endParaRPr lang="ro-MD" dirty="0" smtClean="0"/>
          </a:p>
          <a:p>
            <a:pPr marL="514350" indent="-514350">
              <a:buFont typeface="+mj-lt"/>
              <a:buAutoNum type="arabicPeriod"/>
            </a:pPr>
            <a:endParaRPr lang="ru-RU" dirty="0"/>
          </a:p>
        </p:txBody>
      </p:sp>
    </p:spTree>
    <p:extLst>
      <p:ext uri="{BB962C8B-B14F-4D97-AF65-F5344CB8AC3E}">
        <p14:creationId xmlns:p14="http://schemas.microsoft.com/office/powerpoint/2010/main" val="1162221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82632"/>
            <a:ext cx="10515600" cy="1274767"/>
          </a:xfrm>
        </p:spPr>
        <p:txBody>
          <a:bodyPr>
            <a:normAutofit fontScale="90000"/>
          </a:bodyPr>
          <a:lstStyle/>
          <a:p>
            <a:r>
              <a:rPr lang="ro-MD"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300" b="1" dirty="0" smtClean="0">
                <a:latin typeface="Times New Roman" panose="02020603050405020304" pitchFamily="18" charset="0"/>
                <a:ea typeface="Tahoma" panose="020B0604030504040204" pitchFamily="34" charset="0"/>
                <a:cs typeface="Times New Roman" panose="02020603050405020304" pitchFamily="18" charset="0"/>
              </a:rPr>
              <a:t>A</a:t>
            </a:r>
            <a:r>
              <a:rPr lang="ro-MD" sz="3300" b="1" dirty="0" smtClean="0">
                <a:latin typeface="Times New Roman" panose="02020603050405020304" pitchFamily="18" charset="0"/>
                <a:ea typeface="Tahoma" panose="020B0604030504040204" pitchFamily="34" charset="0"/>
                <a:cs typeface="Times New Roman" panose="02020603050405020304" pitchFamily="18" charset="0"/>
              </a:rPr>
              <a:t>naliza aditivilor adăugați în panificație pe baza produsului chifle ‘’Kaiser’’ de la producătorul ‘’Franzeluța</a:t>
            </a:r>
            <a:r>
              <a:rPr lang="ro-MD" b="1" dirty="0" smtClean="0">
                <a:latin typeface="Times New Roman" panose="02020603050405020304" pitchFamily="18" charset="0"/>
                <a:ea typeface="Tahoma" panose="020B0604030504040204" pitchFamily="34" charset="0"/>
                <a:cs typeface="Times New Roman" panose="02020603050405020304" pitchFamily="18" charset="0"/>
              </a:rPr>
              <a:t>’’</a:t>
            </a:r>
            <a:endParaRPr lang="ru-RU"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5" name="Content Placeholder 2"/>
          <p:cNvSpPr>
            <a:spLocks noGrp="1"/>
          </p:cNvSpPr>
          <p:nvPr>
            <p:ph idx="1"/>
          </p:nvPr>
        </p:nvSpPr>
        <p:spPr>
          <a:xfrm>
            <a:off x="914400" y="2661516"/>
            <a:ext cx="10515600" cy="4351338"/>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ro-MD" sz="2400" b="1" dirty="0" smtClean="0">
                <a:latin typeface="Times New Roman" panose="02020603050405020304" pitchFamily="18" charset="0"/>
                <a:cs typeface="Times New Roman" panose="02020603050405020304" pitchFamily="18" charset="0"/>
              </a:rPr>
              <a:t>Ingrediente :</a:t>
            </a:r>
            <a:r>
              <a:rPr lang="ro-MD" sz="2400" dirty="0" smtClean="0">
                <a:latin typeface="Times New Roman" panose="02020603050405020304" pitchFamily="18" charset="0"/>
                <a:cs typeface="Times New Roman" panose="02020603050405020304" pitchFamily="18" charset="0"/>
              </a:rPr>
              <a:t> Făină de grâu calitatea superioară, apă potabilă, tărâțe de grâu ( 8.5%), drojdie pentru panificație, margarină(ulei de floarea soarelui, ulei de palmier,  aromă identic naturală de unt, emulgatori: mono- și digliceridele acizilor grași</a:t>
            </a:r>
            <a:r>
              <a:rPr lang="ro-MD" sz="2400" dirty="0" smtClean="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colorant: </a:t>
            </a:r>
            <a:r>
              <a:rPr lang="el-GR" sz="2400" dirty="0">
                <a:latin typeface="Times New Roman" panose="02020603050405020304" pitchFamily="18" charset="0"/>
                <a:cs typeface="Times New Roman" panose="02020603050405020304" pitchFamily="18" charset="0"/>
              </a:rPr>
              <a:t>β</a:t>
            </a:r>
            <a:r>
              <a:rPr lang="el-GR" sz="2400" b="1"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-caroten, acidifiant: acid lactic , conservant: acid sorbic, sare alimentară.) sare alimentară iodată , ameliotar (făină de grâu, emulgator: esteri ai acizilor mono- și diacetil tartic cu mono și digliceridele acizilor grași, agent de afânare: fosfat  de calciu, antioxidant: acid ascorbic.)</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562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45473"/>
            <a:ext cx="10515600" cy="1325563"/>
          </a:xfrm>
        </p:spPr>
        <p:txBody>
          <a:bodyPr/>
          <a:lstStyle/>
          <a:p>
            <a:r>
              <a:rPr lang="ro-MD" b="1" dirty="0" smtClean="0">
                <a:latin typeface="Times New Roman" panose="02020603050405020304" pitchFamily="18" charset="0"/>
                <a:cs typeface="Times New Roman" panose="02020603050405020304" pitchFamily="18" charset="0"/>
              </a:rPr>
              <a:t>Acidifiant</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199" y="1325563"/>
            <a:ext cx="9760527" cy="5102945"/>
          </a:xfrm>
        </p:spPr>
        <p:txBody>
          <a:bodyPr>
            <a:normAutofit/>
          </a:bodyPr>
          <a:lstStyle/>
          <a:p>
            <a:pPr marL="0" indent="0">
              <a:buNone/>
            </a:pPr>
            <a:r>
              <a:rPr lang="ro-MD" sz="2000" dirty="0" smtClean="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Acidifianții, în panificație, sunt folosiți pentru a modifica proprietățile reologice ale aluatului, prin modificarae viscozității, intră în compoziția amestecurilor de sărare contribuind la culoare, aromă și la conservare. </a:t>
            </a:r>
          </a:p>
          <a:p>
            <a:pPr marL="0" indent="0">
              <a:buNone/>
            </a:pPr>
            <a:r>
              <a:rPr lang="ro-MD" sz="2400" dirty="0" smtClean="0">
                <a:latin typeface="Times New Roman" panose="02020603050405020304" pitchFamily="18" charset="0"/>
                <a:cs typeface="Times New Roman" panose="02020603050405020304" pitchFamily="18" charset="0"/>
              </a:rPr>
              <a:t>	În calitate de acidifiant în produs s-a folosit acidul lactic E270. </a:t>
            </a:r>
            <a:r>
              <a:rPr lang="ro-RO" altLang="ru-RU" sz="2400" dirty="0" smtClean="0">
                <a:latin typeface="Times New Roman" panose="02020603050405020304" pitchFamily="18" charset="0"/>
                <a:cs typeface="Times New Roman" panose="02020603050405020304" pitchFamily="18" charset="0"/>
              </a:rPr>
              <a:t>Se </a:t>
            </a:r>
            <a:r>
              <a:rPr lang="ro-RO" altLang="ru-RU" sz="2400" dirty="0">
                <a:latin typeface="Times New Roman" panose="02020603050405020304" pitchFamily="18" charset="0"/>
                <a:cs typeface="Times New Roman" panose="02020603050405020304" pitchFamily="18" charset="0"/>
              </a:rPr>
              <a:t>obţine industrial prin fermentarea controlată a plămezilor de cartofi, melasă, a siropului de </a:t>
            </a:r>
            <a:r>
              <a:rPr lang="ro-RO" altLang="ru-RU" sz="2400" dirty="0" smtClean="0">
                <a:latin typeface="Times New Roman" panose="02020603050405020304" pitchFamily="18" charset="0"/>
                <a:cs typeface="Times New Roman" panose="02020603050405020304" pitchFamily="18" charset="0"/>
              </a:rPr>
              <a:t>porumb</a:t>
            </a:r>
            <a:r>
              <a:rPr lang="en-US" altLang="ru-RU" sz="2400" dirty="0" smtClean="0">
                <a:latin typeface="Times New Roman" panose="02020603050405020304" pitchFamily="18" charset="0"/>
                <a:cs typeface="Times New Roman" panose="02020603050405020304" pitchFamily="18" charset="0"/>
              </a:rPr>
              <a:t>.</a:t>
            </a:r>
            <a:r>
              <a:rPr lang="ro-MD" altLang="ru-RU" sz="2400" dirty="0" smtClean="0">
                <a:latin typeface="Times New Roman" panose="02020603050405020304" pitchFamily="18" charset="0"/>
                <a:cs typeface="Times New Roman" panose="02020603050405020304" pitchFamily="18" charset="0"/>
              </a:rPr>
              <a:t> Formula chimică </a:t>
            </a:r>
            <a:r>
              <a:rPr lang="en-US" sz="2400" dirty="0" smtClean="0">
                <a:latin typeface="Times New Roman" panose="02020603050405020304" pitchFamily="18" charset="0"/>
                <a:cs typeface="Times New Roman" panose="02020603050405020304" pitchFamily="18" charset="0"/>
              </a:rPr>
              <a:t>C</a:t>
            </a:r>
            <a:r>
              <a:rPr lang="en-US" sz="2400" baseline="-25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H</a:t>
            </a:r>
            <a:r>
              <a:rPr lang="en-US" sz="2400" baseline="-25000" dirty="0" smtClean="0">
                <a:latin typeface="Times New Roman" panose="02020603050405020304" pitchFamily="18" charset="0"/>
                <a:cs typeface="Times New Roman" panose="02020603050405020304" pitchFamily="18" charset="0"/>
              </a:rPr>
              <a:t>6</a:t>
            </a:r>
            <a:r>
              <a:rPr lang="en-US" sz="2400" dirty="0" smtClean="0">
                <a:latin typeface="Times New Roman" panose="02020603050405020304" pitchFamily="18" charset="0"/>
                <a:cs typeface="Times New Roman" panose="02020603050405020304" pitchFamily="18" charset="0"/>
              </a:rPr>
              <a:t>O</a:t>
            </a:r>
            <a:r>
              <a:rPr lang="en-US" sz="2400" baseline="-25000" dirty="0" smtClean="0">
                <a:latin typeface="Times New Roman" panose="02020603050405020304" pitchFamily="18" charset="0"/>
                <a:cs typeface="Times New Roman" panose="02020603050405020304" pitchFamily="18" charset="0"/>
              </a:rPr>
              <a:t>3</a:t>
            </a:r>
            <a:r>
              <a:rPr lang="ro-MD" sz="2400" baseline="-25000" dirty="0" smtClean="0">
                <a:latin typeface="Times New Roman" panose="02020603050405020304" pitchFamily="18" charset="0"/>
                <a:cs typeface="Times New Roman" panose="02020603050405020304" pitchFamily="18" charset="0"/>
              </a:rPr>
              <a:t>	</a:t>
            </a:r>
          </a:p>
          <a:p>
            <a:pPr marL="0" indent="0">
              <a:buNone/>
            </a:pPr>
            <a:r>
              <a:rPr lang="ro-MD"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Acid </a:t>
            </a:r>
            <a:r>
              <a:rPr lang="en-US" sz="2400" dirty="0">
                <a:latin typeface="Times New Roman" panose="02020603050405020304" pitchFamily="18" charset="0"/>
                <a:cs typeface="Times New Roman" panose="02020603050405020304" pitchFamily="18" charset="0"/>
              </a:rPr>
              <a:t>natural </a:t>
            </a:r>
            <a:r>
              <a:rPr lang="en-US" sz="2400" dirty="0" err="1">
                <a:latin typeface="Times New Roman" panose="02020603050405020304" pitchFamily="18" charset="0"/>
                <a:cs typeface="Times New Roman" panose="02020603050405020304" pitchFamily="18" charset="0"/>
              </a:rPr>
              <a:t>produs</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bacterii</a:t>
            </a:r>
            <a:r>
              <a:rPr lang="en-US" sz="2400" dirty="0">
                <a:latin typeface="Times New Roman" panose="02020603050405020304" pitchFamily="18" charset="0"/>
                <a:cs typeface="Times New Roman" panose="02020603050405020304" pitchFamily="18" charset="0"/>
              </a:rPr>
              <a:t> in </a:t>
            </a:r>
            <a:r>
              <a:rPr lang="en-US" sz="2400" dirty="0" err="1">
                <a:latin typeface="Times New Roman" panose="02020603050405020304" pitchFamily="18" charset="0"/>
                <a:cs typeface="Times New Roman" panose="02020603050405020304" pitchFamily="18" charset="0"/>
              </a:rPr>
              <a:t>alimentele</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fermentate</a:t>
            </a:r>
            <a:r>
              <a:rPr lang="en-US" sz="2400" dirty="0" smtClean="0">
                <a:latin typeface="Times New Roman" panose="02020603050405020304" pitchFamily="18" charset="0"/>
                <a:cs typeface="Times New Roman" panose="02020603050405020304" pitchFamily="18" charset="0"/>
              </a:rPr>
              <a:t>.</a:t>
            </a:r>
            <a:r>
              <a:rPr lang="ro-MD"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Toate</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alimentele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fermentate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bogate</a:t>
            </a:r>
            <a:r>
              <a:rPr lang="en-US" sz="2400" dirty="0">
                <a:latin typeface="Times New Roman" panose="02020603050405020304" pitchFamily="18" charset="0"/>
                <a:cs typeface="Times New Roman" panose="02020603050405020304" pitchFamily="18" charset="0"/>
              </a:rPr>
              <a:t> in acid </a:t>
            </a:r>
            <a:r>
              <a:rPr lang="en-US" sz="2400" dirty="0" smtClean="0">
                <a:latin typeface="Times New Roman" panose="02020603050405020304" pitchFamily="18" charset="0"/>
                <a:cs typeface="Times New Roman" panose="02020603050405020304" pitchFamily="18" charset="0"/>
              </a:rPr>
              <a:t>lactic.</a:t>
            </a:r>
            <a:r>
              <a:rPr lang="ro-MD"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Este </a:t>
            </a:r>
            <a:r>
              <a:rPr lang="en-US" sz="2400" dirty="0" err="1">
                <a:latin typeface="Times New Roman" panose="02020603050405020304" pitchFamily="18" charset="0"/>
                <a:cs typeface="Times New Roman" panose="02020603050405020304" pitchFamily="18" charset="0"/>
              </a:rPr>
              <a:t>produs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fermentarea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amidonului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melasei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bacterii</a:t>
            </a:r>
            <a:r>
              <a:rPr lang="en-US" sz="2400" dirty="0">
                <a:latin typeface="Times New Roman" panose="02020603050405020304" pitchFamily="18" charset="0"/>
                <a:cs typeface="Times New Roman" panose="02020603050405020304" pitchFamily="18" charset="0"/>
              </a:rPr>
              <a:t>.</a:t>
            </a:r>
          </a:p>
          <a:p>
            <a:pPr marL="0" indent="0">
              <a:buNone/>
            </a:pPr>
            <a:r>
              <a:rPr lang="ro-MD" altLang="ru-RU" sz="2400" baseline="-25000" dirty="0">
                <a:latin typeface="Times New Roman" panose="02020603050405020304" pitchFamily="18" charset="0"/>
                <a:cs typeface="Times New Roman" panose="02020603050405020304" pitchFamily="18" charset="0"/>
              </a:rPr>
              <a:t>	</a:t>
            </a:r>
            <a:r>
              <a:rPr lang="en-US" altLang="ru-RU" sz="2400" dirty="0" err="1" smtClean="0">
                <a:latin typeface="Times New Roman" panose="02020603050405020304" pitchFamily="18" charset="0"/>
                <a:cs typeface="Times New Roman" panose="02020603050405020304" pitchFamily="18" charset="0"/>
              </a:rPr>
              <a:t>Doza</a:t>
            </a:r>
            <a:r>
              <a:rPr lang="en-US" altLang="ru-RU" sz="2400" dirty="0" smtClean="0">
                <a:latin typeface="Times New Roman" panose="02020603050405020304" pitchFamily="18" charset="0"/>
                <a:cs typeface="Times New Roman" panose="02020603050405020304" pitchFamily="18" charset="0"/>
              </a:rPr>
              <a:t> maxima </a:t>
            </a:r>
            <a:r>
              <a:rPr lang="en-US" altLang="ru-RU" sz="2400" dirty="0" err="1" smtClean="0">
                <a:latin typeface="Times New Roman" panose="02020603050405020304" pitchFamily="18" charset="0"/>
                <a:cs typeface="Times New Roman" panose="02020603050405020304" pitchFamily="18" charset="0"/>
              </a:rPr>
              <a:t>admisibila</a:t>
            </a:r>
            <a:r>
              <a:rPr lang="en-US" altLang="ru-RU" sz="2400" dirty="0" smtClean="0">
                <a:latin typeface="Times New Roman" panose="02020603050405020304" pitchFamily="18" charset="0"/>
                <a:cs typeface="Times New Roman" panose="02020603050405020304" pitchFamily="18" charset="0"/>
              </a:rPr>
              <a:t> </a:t>
            </a:r>
            <a:r>
              <a:rPr lang="en-US" altLang="ru-RU" sz="2400" dirty="0" err="1" smtClean="0">
                <a:latin typeface="Times New Roman" panose="02020603050405020304" pitchFamily="18" charset="0"/>
                <a:cs typeface="Times New Roman" panose="02020603050405020304" pitchFamily="18" charset="0"/>
              </a:rPr>
              <a:t>este</a:t>
            </a:r>
            <a:r>
              <a:rPr lang="en-US" altLang="ru-RU" sz="2400" dirty="0" smtClean="0">
                <a:latin typeface="Times New Roman" panose="02020603050405020304" pitchFamily="18" charset="0"/>
                <a:cs typeface="Times New Roman" panose="02020603050405020304" pitchFamily="18" charset="0"/>
              </a:rPr>
              <a:t> </a:t>
            </a:r>
            <a:r>
              <a:rPr lang="en-US" altLang="ru-RU" sz="2400" dirty="0" err="1" smtClean="0">
                <a:latin typeface="Times New Roman" panose="02020603050405020304" pitchFamily="18" charset="0"/>
                <a:cs typeface="Times New Roman" panose="02020603050405020304" pitchFamily="18" charset="0"/>
              </a:rPr>
              <a:t>nelimitata</a:t>
            </a:r>
            <a:r>
              <a:rPr lang="en-US" altLang="ru-RU" sz="2400" dirty="0" smtClean="0">
                <a:latin typeface="Times New Roman" panose="02020603050405020304" pitchFamily="18" charset="0"/>
                <a:cs typeface="Times New Roman" panose="02020603050405020304" pitchFamily="18" charset="0"/>
              </a:rPr>
              <a:t>, ins</a:t>
            </a:r>
            <a:r>
              <a:rPr lang="ro-MD" altLang="ru-RU" sz="2400" dirty="0" smtClean="0">
                <a:latin typeface="Times New Roman" panose="02020603050405020304" pitchFamily="18" charset="0"/>
                <a:cs typeface="Times New Roman" panose="02020603050405020304" pitchFamily="18" charset="0"/>
              </a:rPr>
              <a:t>ă </a:t>
            </a:r>
            <a:r>
              <a:rPr lang="en-US" sz="2400" dirty="0" err="1">
                <a:latin typeface="Times New Roman" panose="02020603050405020304" pitchFamily="18" charset="0"/>
                <a:cs typeface="Times New Roman" panose="02020603050405020304" pitchFamily="18" charset="0"/>
              </a:rPr>
              <a:t>poate</a:t>
            </a:r>
            <a:r>
              <a:rPr lang="en-US" sz="2400" dirty="0">
                <a:latin typeface="Times New Roman" panose="02020603050405020304" pitchFamily="18" charset="0"/>
                <a:cs typeface="Times New Roman" panose="02020603050405020304" pitchFamily="18" charset="0"/>
              </a:rPr>
              <a:t> produce </a:t>
            </a:r>
            <a:r>
              <a:rPr lang="en-US" sz="2400" dirty="0" err="1">
                <a:latin typeface="Times New Roman" panose="02020603050405020304" pitchFamily="18" charset="0"/>
                <a:cs typeface="Times New Roman" panose="02020603050405020304" pitchFamily="18" charset="0"/>
              </a:rPr>
              <a:t>reacţii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alergice</a:t>
            </a:r>
            <a:r>
              <a:rPr lang="en-US" sz="2400" dirty="0">
                <a:latin typeface="Times New Roman" panose="02020603050405020304" pitchFamily="18" charset="0"/>
                <a:cs typeface="Times New Roman" panose="02020603050405020304" pitchFamily="18" charset="0"/>
              </a:rPr>
              <a:t> ca </a:t>
            </a:r>
            <a:r>
              <a:rPr lang="en-US" sz="2400" dirty="0" err="1">
                <a:latin typeface="Times New Roman" panose="02020603050405020304" pitchFamily="18" charset="0"/>
                <a:cs typeface="Times New Roman" panose="02020603050405020304" pitchFamily="18" charset="0"/>
              </a:rPr>
              <a:t>mâncărimi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inflamarea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limbii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şi</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mucoaselor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respiraţie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greoaie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secreţii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nazale</a:t>
            </a:r>
            <a:r>
              <a:rPr lang="en-US" sz="2400" dirty="0">
                <a:latin typeface="Times New Roman" panose="02020603050405020304" pitchFamily="18" charset="0"/>
                <a:cs typeface="Times New Roman" panose="02020603050405020304" pitchFamily="18" charset="0"/>
              </a:rPr>
              <a:t> etc</a:t>
            </a:r>
            <a:r>
              <a:rPr lang="en-US" sz="2400" dirty="0" smtClean="0">
                <a:latin typeface="Times New Roman" panose="02020603050405020304" pitchFamily="18" charset="0"/>
                <a:cs typeface="Times New Roman" panose="02020603050405020304" pitchFamily="18" charset="0"/>
              </a:rPr>
              <a:t>.</a:t>
            </a:r>
            <a:r>
              <a:rPr lang="ro-MD"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a:t>
            </a:r>
            <a:endParaRPr lang="en-US" sz="2400" dirty="0">
              <a:latin typeface="Times New Roman" panose="02020603050405020304" pitchFamily="18" charset="0"/>
              <a:cs typeface="Times New Roman" panose="02020603050405020304" pitchFamily="18" charset="0"/>
            </a:endParaRPr>
          </a:p>
        </p:txBody>
      </p:sp>
      <p:pic>
        <p:nvPicPr>
          <p:cNvPr id="2052" name="Picture 4" descr="Milchsäure.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76747" y="430646"/>
            <a:ext cx="2199031" cy="158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093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9333" y="387303"/>
            <a:ext cx="9154800" cy="1143200"/>
          </a:xfrm>
        </p:spPr>
        <p:txBody>
          <a:bodyPr/>
          <a:lstStyle/>
          <a:p>
            <a:r>
              <a:rPr lang="en-US" b="1" dirty="0" smtClean="0">
                <a:latin typeface="Times New Roman" panose="02020603050405020304" pitchFamily="18" charset="0"/>
                <a:cs typeface="Times New Roman" panose="02020603050405020304" pitchFamily="18" charset="0"/>
              </a:rPr>
              <a:t>Colorant</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29332" y="1688610"/>
            <a:ext cx="9794267" cy="4153389"/>
          </a:xfrm>
        </p:spPr>
        <p:txBody>
          <a:bodyPr>
            <a:normAutofit lnSpcReduction="1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Pentru</a:t>
            </a:r>
            <a:r>
              <a:rPr lang="en-US" sz="2400" dirty="0" smtClean="0">
                <a:latin typeface="Times New Roman" panose="02020603050405020304" pitchFamily="18" charset="0"/>
                <a:cs typeface="Times New Roman" panose="02020603050405020304" pitchFamily="18" charset="0"/>
              </a:rPr>
              <a:t> a </a:t>
            </a:r>
            <a:r>
              <a:rPr lang="ro-MD" sz="2400" dirty="0" smtClean="0">
                <a:latin typeface="Times New Roman" panose="02020603050405020304" pitchFamily="18" charset="0"/>
                <a:cs typeface="Times New Roman" panose="02020603050405020304" pitchFamily="18" charset="0"/>
              </a:rPr>
              <a:t>îi preda produsului finit o colorație potrivită, în panificație se folosesc coloranții. În acest sens, în produsul analizat s-a folosit </a:t>
            </a:r>
            <a:r>
              <a:rPr lang="el-GR" sz="2400" dirty="0">
                <a:latin typeface="Times New Roman" panose="02020603050405020304" pitchFamily="18" charset="0"/>
                <a:cs typeface="Times New Roman" panose="02020603050405020304" pitchFamily="18" charset="0"/>
              </a:rPr>
              <a:t>β</a:t>
            </a:r>
            <a:r>
              <a:rPr lang="el-GR" sz="2400" b="1"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–carotenul (E160a)</a:t>
            </a:r>
            <a:endParaRPr lang="en-US" sz="2400" dirty="0" smtClean="0">
              <a:latin typeface="Times New Roman" panose="02020603050405020304" pitchFamily="18" charset="0"/>
              <a:cs typeface="Times New Roman" panose="02020603050405020304" pitchFamily="18" charset="0"/>
            </a:endParaRPr>
          </a:p>
          <a:p>
            <a:pPr marL="0" indent="0">
              <a:buNone/>
            </a:pPr>
            <a:r>
              <a:rPr lang="ro-MD"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Este un pigment </a:t>
            </a:r>
            <a:r>
              <a:rPr lang="en-US" sz="2400" dirty="0" err="1" smtClean="0">
                <a:latin typeface="Times New Roman" panose="02020603050405020304" pitchFamily="18" charset="0"/>
                <a:cs typeface="Times New Roman" panose="02020603050405020304" pitchFamily="18" charset="0"/>
              </a:rPr>
              <a:t>portocaliu</a:t>
            </a:r>
            <a:r>
              <a:rPr lang="en-US" sz="2400" dirty="0" smtClean="0">
                <a:latin typeface="Times New Roman" panose="02020603050405020304" pitchFamily="18" charset="0"/>
                <a:cs typeface="Times New Roman" panose="02020603050405020304" pitchFamily="18" charset="0"/>
              </a:rPr>
              <a:t>, </a:t>
            </a:r>
            <a:r>
              <a:rPr lang="ro-MD" sz="2400" dirty="0">
                <a:latin typeface="Times New Roman" panose="02020603050405020304" pitchFamily="18" charset="0"/>
                <a:cs typeface="Times New Roman" panose="02020603050405020304" pitchFamily="18" charset="0"/>
              </a:rPr>
              <a:t>ce se formează în timpul fotosintezei plantelor. Nu se dizolvă în apă, dar se poate dizolva în grăsimi și solvenți </a:t>
            </a:r>
            <a:r>
              <a:rPr lang="ro-MD" sz="2400" dirty="0" smtClean="0">
                <a:latin typeface="Times New Roman" panose="02020603050405020304" pitchFamily="18" charset="0"/>
                <a:cs typeface="Times New Roman" panose="02020603050405020304" pitchFamily="18" charset="0"/>
              </a:rPr>
              <a:t>organici.Formula chimică </a:t>
            </a:r>
            <a:r>
              <a:rPr lang="en-US" sz="2400" dirty="0" smtClean="0">
                <a:latin typeface="Times New Roman" panose="02020603050405020304" pitchFamily="18" charset="0"/>
                <a:cs typeface="Times New Roman" panose="02020603050405020304" pitchFamily="18" charset="0"/>
              </a:rPr>
              <a:t>C40H56</a:t>
            </a:r>
            <a:r>
              <a:rPr lang="ro-MD" sz="2400" dirty="0" smtClean="0">
                <a:latin typeface="Times New Roman" panose="02020603050405020304" pitchFamily="18" charset="0"/>
                <a:cs typeface="Times New Roman" panose="02020603050405020304" pitchFamily="18" charset="0"/>
              </a:rPr>
              <a:t>. </a:t>
            </a:r>
            <a:r>
              <a:rPr lang="ro-MD" sz="2400" dirty="0">
                <a:latin typeface="Times New Roman" panose="02020603050405020304" pitchFamily="18" charset="0"/>
                <a:cs typeface="Times New Roman" panose="02020603050405020304" pitchFamily="18" charset="0"/>
              </a:rPr>
              <a:t>Carotenii colorează fructele și legumele în portocaliu și galben</a:t>
            </a:r>
            <a:r>
              <a:rPr lang="ro-MD" sz="2400" dirty="0" smtClean="0">
                <a:latin typeface="Times New Roman" panose="02020603050405020304" pitchFamily="18" charset="0"/>
                <a:cs typeface="Times New Roman" panose="02020603050405020304" pitchFamily="18" charset="0"/>
              </a:rPr>
              <a:t>.</a:t>
            </a:r>
            <a:r>
              <a:rPr lang="it-IT" sz="2400" dirty="0">
                <a:latin typeface="Times New Roman" panose="02020603050405020304" pitchFamily="18" charset="0"/>
                <a:cs typeface="Times New Roman" panose="02020603050405020304" pitchFamily="18" charset="0"/>
              </a:rPr>
              <a:t> În industrie, E160a este fie extras din alimente bogate în </a:t>
            </a:r>
            <a:r>
              <a:rPr lang="it-IT" sz="2400" dirty="0" smtClean="0">
                <a:latin typeface="Times New Roman" panose="02020603050405020304" pitchFamily="18" charset="0"/>
                <a:cs typeface="Times New Roman" panose="02020603050405020304" pitchFamily="18" charset="0"/>
              </a:rPr>
              <a:t>carote</a:t>
            </a:r>
            <a:r>
              <a:rPr lang="ro-MD" sz="2400" dirty="0" smtClean="0">
                <a:latin typeface="Times New Roman" panose="02020603050405020304" pitchFamily="18" charset="0"/>
                <a:cs typeface="Times New Roman" panose="02020603050405020304" pitchFamily="18" charset="0"/>
              </a:rPr>
              <a:t>n sau este </a:t>
            </a:r>
            <a:r>
              <a:rPr lang="it-IT" sz="2400" dirty="0" smtClean="0">
                <a:latin typeface="Times New Roman" panose="02020603050405020304" pitchFamily="18" charset="0"/>
                <a:cs typeface="Times New Roman" panose="02020603050405020304" pitchFamily="18" charset="0"/>
              </a:rPr>
              <a:t>sintetizat </a:t>
            </a:r>
            <a:r>
              <a:rPr lang="it-IT" sz="2400" dirty="0">
                <a:latin typeface="Times New Roman" panose="02020603050405020304" pitchFamily="18" charset="0"/>
                <a:cs typeface="Times New Roman" panose="02020603050405020304" pitchFamily="18" charset="0"/>
              </a:rPr>
              <a:t>chimic</a:t>
            </a:r>
            <a:r>
              <a:rPr lang="it-IT" sz="2400" dirty="0" smtClean="0">
                <a:latin typeface="Times New Roman" panose="02020603050405020304" pitchFamily="18" charset="0"/>
                <a:cs typeface="Times New Roman" panose="02020603050405020304" pitchFamily="18" charset="0"/>
              </a:rPr>
              <a:t>.</a:t>
            </a:r>
            <a:r>
              <a:rPr lang="ru-RU" sz="2400" dirty="0" smtClean="0">
                <a:latin typeface="Times New Roman" panose="02020603050405020304" pitchFamily="18" charset="0"/>
                <a:cs typeface="Times New Roman" panose="02020603050405020304" pitchFamily="18" charset="0"/>
              </a:rPr>
              <a:t> </a:t>
            </a:r>
            <a:endParaRPr lang="ro-MD" sz="2400" dirty="0" smtClean="0">
              <a:latin typeface="Times New Roman" panose="02020603050405020304" pitchFamily="18" charset="0"/>
              <a:cs typeface="Times New Roman" panose="02020603050405020304" pitchFamily="18" charset="0"/>
            </a:endParaRPr>
          </a:p>
          <a:p>
            <a:pPr marL="0" indent="0">
              <a:buNone/>
            </a:pPr>
            <a:r>
              <a:rPr lang="ro-MD"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Consumul</a:t>
            </a:r>
            <a:r>
              <a:rPr lang="en-US" sz="2400" dirty="0" smtClean="0">
                <a:latin typeface="Times New Roman" panose="02020603050405020304" pitchFamily="18" charset="0"/>
                <a:cs typeface="Times New Roman" panose="02020603050405020304" pitchFamily="18" charset="0"/>
              </a:rPr>
              <a:t> de beta-</a:t>
            </a:r>
            <a:r>
              <a:rPr lang="en-US" sz="2400" dirty="0" err="1" smtClean="0">
                <a:latin typeface="Times New Roman" panose="02020603050405020304" pitchFamily="18" charset="0"/>
                <a:cs typeface="Times New Roman" panose="02020603050405020304" pitchFamily="18" charset="0"/>
              </a:rPr>
              <a:t>caroten</a:t>
            </a:r>
            <a:r>
              <a:rPr lang="en-US" sz="2400" dirty="0" smtClean="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în produsele ce conțin acest aditiv, nu poate dăuna organismului, din cauza dozelor mici și proprietății organismului de a sintetiza carotenul în vitamina A, care este vital vieții</a:t>
            </a:r>
          </a:p>
          <a:p>
            <a:endParaRPr lang="ru-RU" dirty="0"/>
          </a:p>
        </p:txBody>
      </p:sp>
      <p:pic>
        <p:nvPicPr>
          <p:cNvPr id="4098" name="Picture 2" descr="Skeletal formul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66320" y="229195"/>
            <a:ext cx="7297080" cy="1459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6334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8979"/>
            <a:ext cx="10515600" cy="1325563"/>
          </a:xfrm>
        </p:spPr>
        <p:txBody>
          <a:bodyPr/>
          <a:lstStyle/>
          <a:p>
            <a:r>
              <a:rPr lang="en-US" b="1" dirty="0" err="1" smtClean="0">
                <a:latin typeface="Times New Roman" panose="02020603050405020304" pitchFamily="18" charset="0"/>
                <a:cs typeface="Times New Roman" panose="02020603050405020304" pitchFamily="18" charset="0"/>
              </a:rPr>
              <a:t>Conservant</a:t>
            </a:r>
            <a:r>
              <a:rPr lang="en-US" dirty="0" smtClean="0"/>
              <a:t> </a:t>
            </a:r>
            <a:endParaRPr lang="ru-RU" dirty="0"/>
          </a:p>
        </p:txBody>
      </p:sp>
      <p:sp>
        <p:nvSpPr>
          <p:cNvPr id="3" name="Content Placeholder 2"/>
          <p:cNvSpPr>
            <a:spLocks noGrp="1"/>
          </p:cNvSpPr>
          <p:nvPr>
            <p:ph idx="1"/>
          </p:nvPr>
        </p:nvSpPr>
        <p:spPr>
          <a:xfrm>
            <a:off x="838200" y="1914514"/>
            <a:ext cx="10744200" cy="4092585"/>
          </a:xfrm>
        </p:spPr>
        <p:txBody>
          <a:bodyPr>
            <a:noAutofit/>
          </a:bodyPr>
          <a:lstStyle/>
          <a:p>
            <a:pPr marL="0" indent="0">
              <a:buNone/>
            </a:pPr>
            <a:r>
              <a:rPr lang="ro-MD" sz="24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Acidul</a:t>
            </a:r>
            <a:r>
              <a:rPr lang="en-US" sz="2300" dirty="0" smtClean="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sorbic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este</a:t>
            </a:r>
            <a:r>
              <a:rPr lang="en-US" sz="2300" dirty="0">
                <a:latin typeface="Times New Roman" panose="02020603050405020304" pitchFamily="18" charset="0"/>
                <a:cs typeface="Times New Roman" panose="02020603050405020304" pitchFamily="18" charset="0"/>
              </a:rPr>
              <a:t> un </a:t>
            </a:r>
            <a:r>
              <a:rPr lang="en-US" sz="2300" dirty="0" err="1">
                <a:latin typeface="Times New Roman" panose="02020603050405020304" pitchFamily="18" charset="0"/>
                <a:cs typeface="Times New Roman" panose="02020603050405020304" pitchFamily="18" charset="0"/>
              </a:rPr>
              <a:t>conservant</a:t>
            </a:r>
            <a:r>
              <a:rPr lang="en-US" sz="2300" dirty="0">
                <a:latin typeface="Times New Roman" panose="02020603050405020304" pitchFamily="18" charset="0"/>
                <a:cs typeface="Times New Roman" panose="02020603050405020304" pitchFamily="18" charset="0"/>
              </a:rPr>
              <a:t> </a:t>
            </a:r>
            <a:r>
              <a:rPr lang="ro-MD" sz="2300" dirty="0">
                <a:latin typeface="Times New Roman" panose="02020603050405020304" pitchFamily="18" charset="0"/>
                <a:cs typeface="Times New Roman" panose="02020603050405020304" pitchFamily="18" charset="0"/>
              </a:rPr>
              <a:t>ce se prezintă sub forma de cristale de culoare albă. Formula chimică </a:t>
            </a:r>
            <a:r>
              <a:rPr lang="en-US" sz="2300" dirty="0">
                <a:latin typeface="Times New Roman" panose="02020603050405020304" pitchFamily="18" charset="0"/>
                <a:cs typeface="Times New Roman" panose="02020603050405020304" pitchFamily="18" charset="0"/>
              </a:rPr>
              <a:t>C</a:t>
            </a:r>
            <a:r>
              <a:rPr lang="en-US" sz="2300" baseline="-25000" dirty="0">
                <a:latin typeface="Times New Roman" panose="02020603050405020304" pitchFamily="18" charset="0"/>
                <a:cs typeface="Times New Roman" panose="02020603050405020304" pitchFamily="18" charset="0"/>
              </a:rPr>
              <a:t>6</a:t>
            </a:r>
            <a:r>
              <a:rPr lang="en-US" sz="2300" dirty="0">
                <a:latin typeface="Times New Roman" panose="02020603050405020304" pitchFamily="18" charset="0"/>
                <a:cs typeface="Times New Roman" panose="02020603050405020304" pitchFamily="18" charset="0"/>
              </a:rPr>
              <a:t>H</a:t>
            </a:r>
            <a:r>
              <a:rPr lang="en-US" sz="2300" baseline="-25000" dirty="0">
                <a:latin typeface="Times New Roman" panose="02020603050405020304" pitchFamily="18" charset="0"/>
                <a:cs typeface="Times New Roman" panose="02020603050405020304" pitchFamily="18" charset="0"/>
              </a:rPr>
              <a:t>8</a:t>
            </a:r>
            <a:r>
              <a:rPr lang="en-US" sz="2300" dirty="0">
                <a:latin typeface="Times New Roman" panose="02020603050405020304" pitchFamily="18" charset="0"/>
                <a:cs typeface="Times New Roman" panose="02020603050405020304" pitchFamily="18" charset="0"/>
              </a:rPr>
              <a:t>O</a:t>
            </a:r>
          </a:p>
          <a:p>
            <a:pPr marL="0" indent="0">
              <a:buNone/>
            </a:pPr>
            <a:r>
              <a:rPr lang="en-US" sz="2300" dirty="0">
                <a:latin typeface="Times New Roman" panose="02020603050405020304" pitchFamily="18" charset="0"/>
                <a:cs typeface="Times New Roman" panose="02020603050405020304" pitchFamily="18" charset="0"/>
              </a:rPr>
              <a:t>	Este un acid slab </a:t>
            </a:r>
            <a:r>
              <a:rPr lang="ro-MD" sz="2300" dirty="0">
                <a:latin typeface="Times New Roman" panose="02020603050405020304" pitchFamily="18" charset="0"/>
                <a:cs typeface="Times New Roman" panose="02020603050405020304" pitchFamily="18" charset="0"/>
              </a:rPr>
              <a:t>folosit pentru extinderea termenului de valabilitate a produselor alimentare. Este eficient impotriva fungilor , dar mai puțin eficient împotriva bacteriilor.</a:t>
            </a:r>
          </a:p>
          <a:p>
            <a:pPr marL="0" indent="0">
              <a:buNone/>
            </a:pPr>
            <a:r>
              <a:rPr lang="ro-MD" sz="2300" dirty="0">
                <a:latin typeface="Times New Roman" panose="02020603050405020304" pitchFamily="18" charset="0"/>
                <a:cs typeface="Times New Roman" panose="02020603050405020304" pitchFamily="18" charset="0"/>
              </a:rPr>
              <a:t>	În industrie este sintetizat prin codensarea cetonei cu aldehida crotonică în prezența catalizatorilor acizi.</a:t>
            </a:r>
          </a:p>
          <a:p>
            <a:pPr marL="0" indent="0">
              <a:buNone/>
            </a:pPr>
            <a:r>
              <a:rPr lang="ro-MD" sz="2300" dirty="0">
                <a:latin typeface="Times New Roman" panose="02020603050405020304" pitchFamily="18" charset="0"/>
                <a:cs typeface="Times New Roman" panose="02020603050405020304" pitchFamily="18" charset="0"/>
              </a:rPr>
              <a:t>	Doza maximă admisibilă 12.5mg/kg-corp.</a:t>
            </a:r>
          </a:p>
          <a:p>
            <a:pPr marL="0" indent="0">
              <a:buNone/>
            </a:pPr>
            <a:r>
              <a:rPr lang="ro-MD" sz="2300" dirty="0">
                <a:latin typeface="Times New Roman" panose="02020603050405020304" pitchFamily="18" charset="0"/>
                <a:cs typeface="Times New Roman" panose="02020603050405020304" pitchFamily="18" charset="0"/>
              </a:rPr>
              <a:t>	E200 a fost studiat pe perioade scurte și îndelugate de timp. Studiile au arătat că acidul ascorbic, în dozele în care este prezent în alimente, nu prezintă un grad mare de toxicitate. Toxicitatea scăzută este datorată faptului că este metabolizat rapid asemenea acizilor grași. </a:t>
            </a:r>
            <a:r>
              <a:rPr lang="en-US" sz="2300" dirty="0">
                <a:latin typeface="Times New Roman" panose="02020603050405020304" pitchFamily="18" charset="0"/>
                <a:cs typeface="Times New Roman" panose="02020603050405020304" pitchFamily="18" charset="0"/>
              </a:rPr>
              <a:t>[3]</a:t>
            </a:r>
            <a:endParaRPr lang="ru-RU" sz="2300" dirty="0">
              <a:latin typeface="Times New Roman" panose="02020603050405020304" pitchFamily="18" charset="0"/>
              <a:cs typeface="Times New Roman" panose="02020603050405020304" pitchFamily="18" charset="0"/>
            </a:endParaRPr>
          </a:p>
        </p:txBody>
      </p:sp>
      <p:pic>
        <p:nvPicPr>
          <p:cNvPr id="5122" name="Picture 2" descr="Sorbic acid.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4950" y="169006"/>
            <a:ext cx="4187825" cy="1535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012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682424"/>
            <a:ext cx="9154800" cy="1143200"/>
          </a:xfrm>
        </p:spPr>
        <p:txBody>
          <a:bodyPr/>
          <a:lstStyle/>
          <a:p>
            <a:r>
              <a:rPr lang="en-US" b="1" dirty="0" smtClean="0">
                <a:latin typeface="Times New Roman" panose="02020603050405020304" pitchFamily="18" charset="0"/>
                <a:cs typeface="Times New Roman" panose="02020603050405020304" pitchFamily="18" charset="0"/>
              </a:rPr>
              <a:t>Antioxidant</a:t>
            </a:r>
            <a:r>
              <a:rPr lang="en-US" dirty="0" smtClean="0"/>
              <a:t>	</a:t>
            </a:r>
            <a:endParaRPr lang="ru-RU" dirty="0"/>
          </a:p>
        </p:txBody>
      </p:sp>
      <p:sp>
        <p:nvSpPr>
          <p:cNvPr id="3" name="Content Placeholder 2"/>
          <p:cNvSpPr>
            <a:spLocks noGrp="1"/>
          </p:cNvSpPr>
          <p:nvPr>
            <p:ph idx="1"/>
          </p:nvPr>
        </p:nvSpPr>
        <p:spPr>
          <a:xfrm>
            <a:off x="838198" y="1825625"/>
            <a:ext cx="8547101" cy="4575176"/>
          </a:xfrm>
        </p:spPr>
        <p:txBody>
          <a:bodyPr>
            <a:normAutofit/>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Acid ascorbic</a:t>
            </a:r>
            <a:r>
              <a:rPr lang="ro-MD" sz="2400" dirty="0" smtClean="0">
                <a:latin typeface="Times New Roman" panose="02020603050405020304" pitchFamily="18" charset="0"/>
                <a:cs typeface="Times New Roman" panose="02020603050405020304" pitchFamily="18" charset="0"/>
              </a:rPr>
              <a:t> E300</a:t>
            </a:r>
            <a:r>
              <a:rPr lang="ru-RU" altLang="ru-RU" sz="2400" dirty="0">
                <a:latin typeface="Times New Roman" panose="02020603050405020304" pitchFamily="18" charset="0"/>
                <a:cs typeface="Times New Roman" panose="02020603050405020304" pitchFamily="18" charset="0"/>
              </a:rPr>
              <a:t> </a:t>
            </a:r>
            <a:r>
              <a:rPr lang="ro-MD" altLang="ru-RU" sz="2400" dirty="0" smtClean="0">
                <a:latin typeface="Times New Roman" panose="02020603050405020304" pitchFamily="18" charset="0"/>
                <a:cs typeface="Times New Roman" panose="02020603050405020304" pitchFamily="18" charset="0"/>
              </a:rPr>
              <a:t>An</a:t>
            </a:r>
            <a:r>
              <a:rPr lang="ru-RU" altLang="ru-RU" sz="2400" dirty="0" err="1" smtClean="0">
                <a:latin typeface="Times New Roman" panose="02020603050405020304" pitchFamily="18" charset="0"/>
                <a:cs typeface="Times New Roman" panose="02020603050405020304" pitchFamily="18" charset="0"/>
              </a:rPr>
              <a:t>tioxidant</a:t>
            </a:r>
            <a:r>
              <a:rPr lang="ru-RU" altLang="ru-RU" sz="2400" dirty="0" smtClean="0">
                <a:latin typeface="Times New Roman" panose="02020603050405020304" pitchFamily="18" charset="0"/>
                <a:cs typeface="Times New Roman" panose="02020603050405020304" pitchFamily="18" charset="0"/>
              </a:rPr>
              <a:t> </a:t>
            </a:r>
            <a:r>
              <a:rPr lang="ru-RU" altLang="ru-RU" sz="2400" dirty="0" err="1" smtClean="0">
                <a:latin typeface="Times New Roman" panose="02020603050405020304" pitchFamily="18" charset="0"/>
                <a:cs typeface="Times New Roman" panose="02020603050405020304" pitchFamily="18" charset="0"/>
              </a:rPr>
              <a:t>natural</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se</a:t>
            </a:r>
            <a:r>
              <a:rPr lang="ru-RU" altLang="ru-RU" sz="2400" dirty="0">
                <a:latin typeface="Times New Roman" panose="02020603050405020304" pitchFamily="18" charset="0"/>
                <a:cs typeface="Times New Roman" panose="02020603050405020304" pitchFamily="18" charset="0"/>
              </a:rPr>
              <a:t> </a:t>
            </a:r>
            <a:r>
              <a:rPr lang="ru-RU" altLang="ru-RU" sz="2400" dirty="0" err="1" smtClean="0">
                <a:latin typeface="Times New Roman" panose="02020603050405020304" pitchFamily="18" charset="0"/>
                <a:cs typeface="Times New Roman" panose="02020603050405020304" pitchFamily="18" charset="0"/>
              </a:rPr>
              <a:t>obţine</a:t>
            </a:r>
            <a:r>
              <a:rPr lang="ru-RU" altLang="ru-RU" sz="2400" dirty="0" smtClean="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din</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fructe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şi</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vegetale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iar</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pe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cale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sintetică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obţine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din</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glucoză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prezintă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sub</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formă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de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cristale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incolore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aciculare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sau</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foiţe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precum</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şi</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ca</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pulbere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albă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cristalină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Este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inodor</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cu</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gust</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acid</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acrişor</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Prin</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expunere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la</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aer</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şi</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lumină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se</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oxidează</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cu</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uşurinţă</a:t>
            </a:r>
            <a:r>
              <a:rPr lang="ru-RU" altLang="ru-RU" sz="2400" dirty="0" smtClean="0">
                <a:latin typeface="Times New Roman" panose="02020603050405020304" pitchFamily="18" charset="0"/>
                <a:cs typeface="Times New Roman" panose="02020603050405020304" pitchFamily="18" charset="0"/>
              </a:rPr>
              <a:t>.</a:t>
            </a:r>
            <a:r>
              <a:rPr lang="ro-MD" altLang="ru-RU" sz="2400" dirty="0" smtClean="0">
                <a:latin typeface="Times New Roman" panose="02020603050405020304" pitchFamily="18" charset="0"/>
                <a:cs typeface="Times New Roman" panose="02020603050405020304" pitchFamily="18" charset="0"/>
              </a:rPr>
              <a:t> Formula chimică </a:t>
            </a:r>
            <a:r>
              <a:rPr lang="en-US" sz="2400" dirty="0" smtClean="0">
                <a:latin typeface="Times New Roman" panose="02020603050405020304" pitchFamily="18" charset="0"/>
                <a:cs typeface="Times New Roman" panose="02020603050405020304" pitchFamily="18" charset="0"/>
              </a:rPr>
              <a:t>C</a:t>
            </a:r>
            <a:r>
              <a:rPr lang="en-US" sz="2400" baseline="-25000" dirty="0" smtClean="0">
                <a:latin typeface="Times New Roman" panose="02020603050405020304" pitchFamily="18" charset="0"/>
                <a:cs typeface="Times New Roman" panose="02020603050405020304" pitchFamily="18" charset="0"/>
              </a:rPr>
              <a:t>6</a:t>
            </a:r>
            <a:r>
              <a:rPr lang="en-US" sz="2400" dirty="0" smtClean="0">
                <a:latin typeface="Times New Roman" panose="02020603050405020304" pitchFamily="18" charset="0"/>
                <a:cs typeface="Times New Roman" panose="02020603050405020304" pitchFamily="18" charset="0"/>
              </a:rPr>
              <a:t>H</a:t>
            </a:r>
            <a:r>
              <a:rPr lang="en-US" sz="2400" baseline="-25000" dirty="0" smtClean="0">
                <a:latin typeface="Times New Roman" panose="02020603050405020304" pitchFamily="18" charset="0"/>
                <a:cs typeface="Times New Roman" panose="02020603050405020304" pitchFamily="18" charset="0"/>
              </a:rPr>
              <a:t>8</a:t>
            </a:r>
            <a:r>
              <a:rPr lang="en-US" sz="2400" dirty="0" smtClean="0">
                <a:latin typeface="Times New Roman" panose="02020603050405020304" pitchFamily="18" charset="0"/>
                <a:cs typeface="Times New Roman" panose="02020603050405020304" pitchFamily="18" charset="0"/>
              </a:rPr>
              <a:t>O</a:t>
            </a:r>
            <a:r>
              <a:rPr lang="en-US" sz="2400" baseline="-25000" dirty="0" smtClean="0">
                <a:latin typeface="Times New Roman" panose="02020603050405020304" pitchFamily="18" charset="0"/>
                <a:cs typeface="Times New Roman" panose="02020603050405020304" pitchFamily="18" charset="0"/>
              </a:rPr>
              <a:t>6</a:t>
            </a:r>
            <a:endParaRPr lang="ro-MD" altLang="ru-RU" sz="2400" dirty="0" smtClean="0">
              <a:latin typeface="Times New Roman" panose="02020603050405020304" pitchFamily="18" charset="0"/>
              <a:cs typeface="Times New Roman" panose="02020603050405020304" pitchFamily="18" charset="0"/>
            </a:endParaRPr>
          </a:p>
          <a:p>
            <a:pPr marL="0" indent="0">
              <a:buNone/>
            </a:pPr>
            <a:r>
              <a:rPr lang="ro-MD" sz="2400" dirty="0" smtClean="0">
                <a:latin typeface="Times New Roman" panose="02020603050405020304" pitchFamily="18" charset="0"/>
                <a:cs typeface="Times New Roman" panose="02020603050405020304" pitchFamily="18" charset="0"/>
              </a:rPr>
              <a:t>	Doza maximă admisă pe zi este de 2000 mg, în caz că este depășită poate provoca stări de greață și diaree, pot interfera cu echilibru de oxidanți și antioxidanți din organism.</a:t>
            </a:r>
            <a:r>
              <a:rPr lang="en-US" sz="2400" dirty="0" smtClean="0">
                <a:latin typeface="Times New Roman" panose="02020603050405020304" pitchFamily="18" charset="0"/>
                <a:cs typeface="Times New Roman" panose="02020603050405020304" pitchFamily="18" charset="0"/>
              </a:rPr>
              <a:t>[4]</a:t>
            </a:r>
            <a:endParaRPr lang="ro-MD" sz="2400" baseline="-25000" dirty="0" smtClean="0">
              <a:latin typeface="Times New Roman" panose="02020603050405020304" pitchFamily="18" charset="0"/>
              <a:cs typeface="Times New Roman" panose="02020603050405020304" pitchFamily="18" charset="0"/>
            </a:endParaRPr>
          </a:p>
        </p:txBody>
      </p:sp>
      <p:pic>
        <p:nvPicPr>
          <p:cNvPr id="6146" name="Picture 2" descr="Файл:L-Ascorbic acid.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3988" y="248045"/>
            <a:ext cx="4090987" cy="3510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293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9233"/>
            <a:ext cx="9154800" cy="1143200"/>
          </a:xfrm>
        </p:spPr>
        <p:txBody>
          <a:bodyPr/>
          <a:lstStyle/>
          <a:p>
            <a:r>
              <a:rPr lang="en-US" b="1" dirty="0" smtClean="0">
                <a:latin typeface="Times New Roman" panose="02020603050405020304" pitchFamily="18" charset="0"/>
                <a:cs typeface="Times New Roman" panose="02020603050405020304" pitchFamily="18" charset="0"/>
              </a:rPr>
              <a:t>Agent de </a:t>
            </a:r>
            <a:r>
              <a:rPr lang="en-US" b="1" dirty="0" err="1" smtClean="0">
                <a:latin typeface="Times New Roman" panose="02020603050405020304" pitchFamily="18" charset="0"/>
                <a:cs typeface="Times New Roman" panose="02020603050405020304" pitchFamily="18" charset="0"/>
              </a:rPr>
              <a:t>af</a:t>
            </a:r>
            <a:r>
              <a:rPr lang="ro-MD" b="1" dirty="0" smtClean="0">
                <a:latin typeface="Times New Roman" panose="02020603050405020304" pitchFamily="18" charset="0"/>
                <a:cs typeface="Times New Roman" panose="02020603050405020304" pitchFamily="18" charset="0"/>
              </a:rPr>
              <a:t>ânare	</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91252"/>
            <a:ext cx="10515600" cy="4351338"/>
          </a:xfrm>
        </p:spPr>
        <p:txBody>
          <a:bodyPr>
            <a:normAutofit lnSpcReduction="10000"/>
          </a:bodyPr>
          <a:lstStyle/>
          <a:p>
            <a:pPr marL="0" indent="0">
              <a:buNone/>
            </a:pPr>
            <a:r>
              <a:rPr lang="ro-MD"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Agentii</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de </a:t>
            </a:r>
            <a:r>
              <a:rPr lang="en-US" sz="2400" dirty="0" err="1">
                <a:latin typeface="Times New Roman" panose="02020603050405020304" pitchFamily="18" charset="0"/>
                <a:cs typeface="Times New Roman" panose="02020603050405020304" pitchFamily="18" charset="0"/>
              </a:rPr>
              <a:t>afanare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produc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contribuie</a:t>
            </a:r>
            <a:r>
              <a:rPr lang="en-US" sz="2400" dirty="0">
                <a:latin typeface="Times New Roman" panose="02020603050405020304" pitchFamily="18" charset="0"/>
                <a:cs typeface="Times New Roman" panose="02020603050405020304" pitchFamily="18" charset="0"/>
              </a:rPr>
              <a:t> la </a:t>
            </a:r>
            <a:r>
              <a:rPr lang="en-US" sz="2400" dirty="0" err="1">
                <a:latin typeface="Times New Roman" panose="02020603050405020304" pitchFamily="18" charset="0"/>
                <a:cs typeface="Times New Roman" panose="02020603050405020304" pitchFamily="18" charset="0"/>
              </a:rPr>
              <a:t>producerea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Dioxidului</a:t>
            </a:r>
            <a:r>
              <a:rPr lang="en-US" sz="2400" dirty="0">
                <a:latin typeface="Times New Roman" panose="02020603050405020304" pitchFamily="18" charset="0"/>
                <a:cs typeface="Times New Roman" panose="02020603050405020304" pitchFamily="18" charset="0"/>
              </a:rPr>
              <a:t> de carbon. </a:t>
            </a:r>
            <a:r>
              <a:rPr lang="en-US" sz="2400" dirty="0" err="1">
                <a:latin typeface="Times New Roman" panose="02020603050405020304" pitchFamily="18" charset="0"/>
                <a:cs typeface="Times New Roman" panose="02020603050405020304" pitchFamily="18" charset="0"/>
              </a:rPr>
              <a:t>Produsele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panificatie</a:t>
            </a:r>
            <a:r>
              <a:rPr lang="en-US" sz="2400" dirty="0">
                <a:latin typeface="Times New Roman" panose="02020603050405020304" pitchFamily="18" charset="0"/>
                <a:cs typeface="Times New Roman" panose="02020603050405020304" pitchFamily="18" charset="0"/>
              </a:rPr>
              <a:t> au un aspect </a:t>
            </a:r>
            <a:r>
              <a:rPr lang="en-US" sz="2400" dirty="0" err="1">
                <a:latin typeface="Times New Roman" panose="02020603050405020304" pitchFamily="18" charset="0"/>
                <a:cs typeface="Times New Roman" panose="02020603050405020304" pitchFamily="18" charset="0"/>
              </a:rPr>
              <a:t>pufos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a:t>
            </a:r>
            <a:r>
              <a:rPr lang="en-US" sz="2400" dirty="0">
                <a:latin typeface="Times New Roman" panose="02020603050405020304" pitchFamily="18" charset="0"/>
                <a:cs typeface="Times New Roman" panose="02020603050405020304" pitchFamily="18" charset="0"/>
              </a:rPr>
              <a:t> un </a:t>
            </a:r>
            <a:r>
              <a:rPr lang="en-US" sz="2400" dirty="0" err="1">
                <a:latin typeface="Times New Roman" panose="02020603050405020304" pitchFamily="18" charset="0"/>
                <a:cs typeface="Times New Roman" panose="02020603050405020304" pitchFamily="18" charset="0"/>
              </a:rPr>
              <a:t>volum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mai</a:t>
            </a:r>
            <a:r>
              <a:rPr lang="en-US" sz="2400" dirty="0">
                <a:latin typeface="Times New Roman" panose="02020603050405020304" pitchFamily="18" charset="0"/>
                <a:cs typeface="Times New Roman" panose="02020603050405020304" pitchFamily="18" charset="0"/>
              </a:rPr>
              <a:t> mare </a:t>
            </a:r>
            <a:r>
              <a:rPr lang="en-US" sz="2400" dirty="0" err="1">
                <a:latin typeface="Times New Roman" panose="02020603050405020304" pitchFamily="18" charset="0"/>
                <a:cs typeface="Times New Roman" panose="02020603050405020304" pitchFamily="18" charset="0"/>
              </a:rPr>
              <a:t>datorita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agentilor</a:t>
            </a:r>
            <a:r>
              <a:rPr lang="en-US" sz="2400" dirty="0">
                <a:latin typeface="Times New Roman" panose="02020603050405020304" pitchFamily="18" charset="0"/>
                <a:cs typeface="Times New Roman" panose="02020603050405020304" pitchFamily="18" charset="0"/>
              </a:rPr>
              <a:t> de </a:t>
            </a:r>
            <a:r>
              <a:rPr lang="en-US" sz="2400" dirty="0" err="1" smtClean="0">
                <a:latin typeface="Times New Roman" panose="02020603050405020304" pitchFamily="18" charset="0"/>
                <a:cs typeface="Times New Roman" panose="02020603050405020304" pitchFamily="18" charset="0"/>
              </a:rPr>
              <a:t>dospire</a:t>
            </a:r>
            <a:r>
              <a:rPr lang="ro-MD" sz="2400" dirty="0" smtClean="0">
                <a:latin typeface="Times New Roman" panose="02020603050405020304" pitchFamily="18" charset="0"/>
                <a:cs typeface="Times New Roman" panose="02020603050405020304" pitchFamily="18" charset="0"/>
              </a:rPr>
              <a:t>. Producătorul a decis să aleagă drept agent de afânare fosfatul de calciu E341. </a:t>
            </a:r>
            <a:br>
              <a:rPr lang="ro-MD" sz="2400" dirty="0" smtClean="0">
                <a:latin typeface="Times New Roman" panose="02020603050405020304" pitchFamily="18" charset="0"/>
                <a:cs typeface="Times New Roman" panose="02020603050405020304" pitchFamily="18" charset="0"/>
              </a:rPr>
            </a:br>
            <a:r>
              <a:rPr lang="ro-MD" sz="2400" dirty="0" smtClean="0">
                <a:latin typeface="Times New Roman" panose="02020603050405020304" pitchFamily="18" charset="0"/>
                <a:cs typeface="Times New Roman" panose="02020603050405020304" pitchFamily="18" charset="0"/>
              </a:rPr>
              <a:t>	Este obținut industrial prin sinteză, materiile prime în producere fiind mineralele. </a:t>
            </a:r>
          </a:p>
          <a:p>
            <a:pPr marL="0" indent="0">
              <a:buNone/>
            </a:pPr>
            <a:r>
              <a:rPr lang="ro-MD" sz="2400"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N</a:t>
            </a:r>
            <a:r>
              <a:rPr lang="en-US" sz="2400" dirty="0" smtClean="0">
                <a:latin typeface="Times New Roman" panose="02020603050405020304" pitchFamily="18" charset="0"/>
                <a:cs typeface="Times New Roman" panose="02020603050405020304" pitchFamily="18" charset="0"/>
              </a:rPr>
              <a:t>u </a:t>
            </a:r>
            <a:r>
              <a:rPr lang="en-US" sz="2400" dirty="0" err="1">
                <a:latin typeface="Times New Roman" panose="02020603050405020304" pitchFamily="18" charset="0"/>
                <a:cs typeface="Times New Roman" panose="02020603050405020304" pitchFamily="18" charset="0"/>
              </a:rPr>
              <a:t>există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dovezi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solide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pentru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clasificarea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aditivului</a:t>
            </a:r>
            <a:r>
              <a:rPr lang="en-US" sz="2400" dirty="0">
                <a:latin typeface="Times New Roman" panose="02020603050405020304" pitchFamily="18" charset="0"/>
                <a:cs typeface="Times New Roman" panose="02020603050405020304" pitchFamily="18" charset="0"/>
              </a:rPr>
              <a:t> ca </a:t>
            </a:r>
            <a:r>
              <a:rPr lang="en-US" sz="2400" dirty="0" err="1">
                <a:latin typeface="Times New Roman" panose="02020603050405020304" pitchFamily="18" charset="0"/>
                <a:cs typeface="Times New Roman" panose="02020603050405020304" pitchFamily="18" charset="0"/>
              </a:rPr>
              <a:t>fiind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dăunător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corpului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momentul</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față</a:t>
            </a:r>
            <a:r>
              <a:rPr lang="en-US" sz="2400" dirty="0" smtClean="0">
                <a:latin typeface="Times New Roman" panose="02020603050405020304" pitchFamily="18" charset="0"/>
                <a:cs typeface="Times New Roman" panose="02020603050405020304" pitchFamily="18" charset="0"/>
              </a:rPr>
              <a:t>.</a:t>
            </a:r>
            <a:r>
              <a:rPr lang="ro-MD" sz="2400" dirty="0" smtClean="0">
                <a:latin typeface="Times New Roman" panose="02020603050405020304" pitchFamily="18" charset="0"/>
                <a:cs typeface="Times New Roman" panose="02020603050405020304" pitchFamily="18" charset="0"/>
              </a:rPr>
              <a:t> U</a:t>
            </a:r>
            <a:r>
              <a:rPr lang="en-US" sz="2400" dirty="0" err="1">
                <a:latin typeface="Times New Roman" panose="02020603050405020304" pitchFamily="18" charset="0"/>
                <a:cs typeface="Times New Roman" panose="02020603050405020304" pitchFamily="18" charset="0"/>
              </a:rPr>
              <a:t>nii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cercetători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demonstrează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efectul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negativ</a:t>
            </a:r>
            <a:r>
              <a:rPr lang="en-US" sz="2400" dirty="0">
                <a:latin typeface="Times New Roman" panose="02020603050405020304" pitchFamily="18" charset="0"/>
                <a:cs typeface="Times New Roman" panose="02020603050405020304" pitchFamily="18" charset="0"/>
              </a:rPr>
              <a:t> al </a:t>
            </a:r>
            <a:r>
              <a:rPr lang="en-US" sz="2400" dirty="0" err="1">
                <a:latin typeface="Times New Roman" panose="02020603050405020304" pitchFamily="18" charset="0"/>
                <a:cs typeface="Times New Roman" panose="02020603050405020304" pitchFamily="18" charset="0"/>
              </a:rPr>
              <a:t>produsului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asupra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tractului</a:t>
            </a:r>
            <a:r>
              <a:rPr lang="en-US" sz="2400" dirty="0">
                <a:latin typeface="Times New Roman" panose="02020603050405020304" pitchFamily="18" charset="0"/>
                <a:cs typeface="Times New Roman" panose="02020603050405020304" pitchFamily="18" charset="0"/>
              </a:rPr>
              <a:t> gastro-intestinal, </a:t>
            </a:r>
            <a:r>
              <a:rPr lang="en-US" sz="2400" dirty="0" err="1">
                <a:latin typeface="Times New Roman" panose="02020603050405020304" pitchFamily="18" charset="0"/>
                <a:cs typeface="Times New Roman" panose="02020603050405020304" pitchFamily="18" charset="0"/>
              </a:rPr>
              <a:t>apariția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excesului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colesterol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organism</a:t>
            </a:r>
            <a:r>
              <a:rPr lang="en-US" sz="2400" dirty="0" smtClean="0">
                <a:latin typeface="Times New Roman" panose="02020603050405020304" pitchFamily="18" charset="0"/>
                <a:cs typeface="Times New Roman" panose="02020603050405020304" pitchFamily="18" charset="0"/>
              </a:rPr>
              <a:t>.</a:t>
            </a:r>
            <a:endParaRPr lang="ro-MD" sz="2400" dirty="0" smtClean="0">
              <a:latin typeface="Times New Roman" panose="02020603050405020304" pitchFamily="18" charset="0"/>
              <a:cs typeface="Times New Roman" panose="02020603050405020304" pitchFamily="18" charset="0"/>
            </a:endParaRPr>
          </a:p>
          <a:p>
            <a:pPr marL="0" indent="0">
              <a:buNone/>
            </a:pPr>
            <a:r>
              <a:rPr lang="ro-MD" sz="2400" dirty="0" smtClean="0">
                <a:latin typeface="Times New Roman" panose="02020603050405020304" pitchFamily="18" charset="0"/>
                <a:cs typeface="Times New Roman" panose="02020603050405020304" pitchFamily="18" charset="0"/>
              </a:rPr>
              <a:t>	Doza maximă admisibilă 70mg/kg-corp </a:t>
            </a:r>
            <a:r>
              <a:rPr lang="en-US" sz="2400" dirty="0" smtClean="0">
                <a:latin typeface="Times New Roman" panose="02020603050405020304" pitchFamily="18" charset="0"/>
                <a:cs typeface="Times New Roman" panose="02020603050405020304" pitchFamily="18" charset="0"/>
              </a:rPr>
              <a:t>[5]</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334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7333"/>
            <a:ext cx="9154800" cy="1143200"/>
          </a:xfrm>
        </p:spPr>
        <p:txBody>
          <a:bodyPr/>
          <a:lstStyle/>
          <a:p>
            <a:r>
              <a:rPr lang="en-US" b="1" dirty="0" err="1" smtClean="0">
                <a:latin typeface="Times New Roman" panose="02020603050405020304" pitchFamily="18" charset="0"/>
                <a:cs typeface="Times New Roman" panose="02020603050405020304" pitchFamily="18" charset="0"/>
              </a:rPr>
              <a:t>Emulgator</a:t>
            </a:r>
            <a:endParaRPr lang="ru-RU"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171700"/>
            <a:ext cx="10515600" cy="4632127"/>
          </a:xfrm>
        </p:spPr>
        <p:txBody>
          <a:bodyPr>
            <a:normAutofit/>
          </a:bodyPr>
          <a:lstStyle/>
          <a:p>
            <a:pPr marL="0" indent="0">
              <a:buNone/>
            </a:pPr>
            <a:r>
              <a:rPr lang="ro-MD" sz="2400" dirty="0" smtClean="0"/>
              <a:t>	</a:t>
            </a:r>
            <a:r>
              <a:rPr lang="en-US" sz="2400" dirty="0" smtClean="0">
                <a:latin typeface="Times New Roman" panose="02020603050405020304" pitchFamily="18" charset="0"/>
                <a:cs typeface="Times New Roman" panose="02020603050405020304" pitchFamily="18" charset="0"/>
              </a:rPr>
              <a:t>E472e ,</a:t>
            </a:r>
            <a:r>
              <a:rPr lang="ro-MD" sz="2400" dirty="0">
                <a:latin typeface="Times New Roman" panose="02020603050405020304" pitchFamily="18" charset="0"/>
                <a:cs typeface="Times New Roman" panose="02020603050405020304" pitchFamily="18" charset="0"/>
              </a:rPr>
              <a:t> esteri ai acizilor mono- și diacetil tartic cu mono și digliceridele acizilor </a:t>
            </a:r>
            <a:r>
              <a:rPr lang="ro-MD" sz="2400" dirty="0" smtClean="0">
                <a:latin typeface="Times New Roman" panose="02020603050405020304" pitchFamily="18" charset="0"/>
                <a:cs typeface="Times New Roman" panose="02020603050405020304" pitchFamily="18" charset="0"/>
              </a:rPr>
              <a:t>grași, </a:t>
            </a:r>
            <a:r>
              <a:rPr lang="en-US" sz="2400" dirty="0" smtClean="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mai cunsoscut și ca </a:t>
            </a:r>
            <a:r>
              <a:rPr lang="en-US" sz="2400" dirty="0" smtClean="0">
                <a:latin typeface="Times New Roman" panose="02020603050405020304" pitchFamily="18" charset="0"/>
                <a:cs typeface="Times New Roman" panose="02020603050405020304" pitchFamily="18" charset="0"/>
              </a:rPr>
              <a:t>DATEM, </a:t>
            </a:r>
            <a:r>
              <a:rPr lang="en-US" sz="2400" dirty="0" err="1" smtClean="0">
                <a:latin typeface="Times New Roman" panose="02020603050405020304" pitchFamily="18" charset="0"/>
                <a:cs typeface="Times New Roman" panose="02020603050405020304" pitchFamily="18" charset="0"/>
              </a:rPr>
              <a:t>const</a:t>
            </a:r>
            <a:r>
              <a:rPr lang="ro-MD" sz="2400" dirty="0">
                <a:latin typeface="Times New Roman" panose="02020603050405020304" pitchFamily="18" charset="0"/>
                <a:cs typeface="Times New Roman" panose="02020603050405020304" pitchFamily="18" charset="0"/>
              </a:rPr>
              <a:t>ă </a:t>
            </a:r>
            <a:r>
              <a:rPr lang="ro-MD" sz="2400" dirty="0" smtClean="0">
                <a:latin typeface="Times New Roman" panose="02020603050405020304" pitchFamily="18" charset="0"/>
                <a:cs typeface="Times New Roman" panose="02020603050405020304" pitchFamily="18" charset="0"/>
              </a:rPr>
              <a:t>din esteri </a:t>
            </a:r>
            <a:r>
              <a:rPr lang="ro-MD" sz="2400" dirty="0">
                <a:latin typeface="Times New Roman" panose="02020603050405020304" pitchFamily="18" charset="0"/>
                <a:cs typeface="Times New Roman" panose="02020603050405020304" pitchFamily="18" charset="0"/>
              </a:rPr>
              <a:t>amestecați de glicerol, în care una sau mai multe grupări hidroxil de glicerol sunt esterificate într-un ester al acidului diacetil tartric și al acizilor grași</a:t>
            </a:r>
            <a:r>
              <a:rPr lang="ro-MD" sz="2400" dirty="0" smtClean="0">
                <a:latin typeface="Times New Roman" panose="02020603050405020304" pitchFamily="18" charset="0"/>
                <a:cs typeface="Times New Roman" panose="02020603050405020304" pitchFamily="18" charset="0"/>
              </a:rPr>
              <a:t>.</a:t>
            </a:r>
          </a:p>
          <a:p>
            <a:pPr marL="0" indent="0">
              <a:buNone/>
            </a:pPr>
            <a:r>
              <a:rPr lang="ro-MD" sz="2400"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În </a:t>
            </a:r>
            <a:r>
              <a:rPr lang="ro-MD" sz="2400" dirty="0">
                <a:latin typeface="Times New Roman" panose="02020603050405020304" pitchFamily="18" charset="0"/>
                <a:cs typeface="Times New Roman" panose="02020603050405020304" pitchFamily="18" charset="0"/>
              </a:rPr>
              <a:t>calitate de materie primă sunt adesea folosite eleiul de soia din plantele modificate genetic. Funcția principală a aditivului E472e este de a conferi plasticitate aluatului. </a:t>
            </a:r>
            <a:endParaRPr lang="ro-MD" sz="2400" dirty="0" smtClean="0">
              <a:latin typeface="Times New Roman" panose="02020603050405020304" pitchFamily="18" charset="0"/>
              <a:cs typeface="Times New Roman" panose="02020603050405020304" pitchFamily="18" charset="0"/>
            </a:endParaRPr>
          </a:p>
          <a:p>
            <a:pPr marL="0" indent="0">
              <a:buNone/>
            </a:pPr>
            <a:r>
              <a:rPr lang="ro-MD" sz="2400"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Au </a:t>
            </a:r>
            <a:r>
              <a:rPr lang="ro-MD" sz="2400" dirty="0">
                <a:latin typeface="Times New Roman" panose="02020603050405020304" pitchFamily="18" charset="0"/>
                <a:cs typeface="Times New Roman" panose="02020603050405020304" pitchFamily="18" charset="0"/>
              </a:rPr>
              <a:t>fost raportate puține riscuri pentru sănătate, inclusiv reacții alergice, toxicitate și așa mai departe</a:t>
            </a:r>
            <a:endParaRPr lang="ro-MD" sz="2400" dirty="0" smtClean="0">
              <a:latin typeface="Times New Roman" panose="02020603050405020304" pitchFamily="18" charset="0"/>
              <a:cs typeface="Times New Roman" panose="02020603050405020304" pitchFamily="18" charset="0"/>
            </a:endParaRPr>
          </a:p>
          <a:p>
            <a:pPr marL="0" indent="0">
              <a:buNone/>
            </a:pPr>
            <a:r>
              <a:rPr lang="ro-MD" sz="2400"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De </a:t>
            </a:r>
            <a:r>
              <a:rPr lang="ro-MD" sz="2400" dirty="0">
                <a:latin typeface="Times New Roman" panose="02020603050405020304" pitchFamily="18" charset="0"/>
                <a:cs typeface="Times New Roman" panose="02020603050405020304" pitchFamily="18" charset="0"/>
              </a:rPr>
              <a:t>obicei, acest aditiv plastifiant este utilizat în aluat într-o cantitate de 0,3 până la 0,5% </a:t>
            </a:r>
            <a:r>
              <a:rPr lang="ro-MD" sz="2400" dirty="0" smtClean="0">
                <a:latin typeface="Times New Roman" panose="02020603050405020304" pitchFamily="18" charset="0"/>
                <a:cs typeface="Times New Roman" panose="02020603050405020304" pitchFamily="18" charset="0"/>
              </a:rPr>
              <a:t>din greutatea  făinii totale.</a:t>
            </a:r>
            <a:r>
              <a:rPr lang="en-US" sz="2400" dirty="0" smtClean="0">
                <a:latin typeface="Times New Roman" panose="02020603050405020304" pitchFamily="18" charset="0"/>
                <a:cs typeface="Times New Roman" panose="02020603050405020304" pitchFamily="18" charset="0"/>
              </a:rPr>
              <a:t>[6]</a:t>
            </a:r>
            <a:endParaRPr lang="ru-RU" sz="2400" dirty="0">
              <a:latin typeface="Times New Roman" panose="02020603050405020304" pitchFamily="18" charset="0"/>
              <a:cs typeface="Times New Roman" panose="02020603050405020304" pitchFamily="18" charset="0"/>
            </a:endParaRPr>
          </a:p>
        </p:txBody>
      </p:sp>
      <p:pic>
        <p:nvPicPr>
          <p:cNvPr id="7170" name="Picture 2" descr="DATEM.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9900" y="1686"/>
            <a:ext cx="6093782" cy="2170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00051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2">
  <a:themeElements>
    <a:clrScheme name="Custom 347">
      <a:dk1>
        <a:srgbClr val="434343"/>
      </a:dk1>
      <a:lt1>
        <a:srgbClr val="FFFFFF"/>
      </a:lt1>
      <a:dk2>
        <a:srgbClr val="666666"/>
      </a:dk2>
      <a:lt2>
        <a:srgbClr val="CCCCCC"/>
      </a:lt2>
      <a:accent1>
        <a:srgbClr val="FFB600"/>
      </a:accent1>
      <a:accent2>
        <a:srgbClr val="FF8400"/>
      </a:accent2>
      <a:accent3>
        <a:srgbClr val="FA5E5E"/>
      </a:accent3>
      <a:accent4>
        <a:srgbClr val="E42A87"/>
      </a:accent4>
      <a:accent5>
        <a:srgbClr val="B143C7"/>
      </a:accent5>
      <a:accent6>
        <a:srgbClr val="7241B4"/>
      </a:accent6>
      <a:hlink>
        <a:srgbClr val="43434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2" id="{91EDEF40-9C1C-440D-A1AE-DFC6E31FF331}" vid="{4DFE4E19-5E6C-4204-B640-351A5A399237}"/>
    </a:ext>
  </a:extLst>
</a:theme>
</file>

<file path=docProps/app.xml><?xml version="1.0" encoding="utf-8"?>
<Properties xmlns="http://schemas.openxmlformats.org/officeDocument/2006/extended-properties" xmlns:vt="http://schemas.openxmlformats.org/officeDocument/2006/docPropsVTypes">
  <Template>Theme2</Template>
  <TotalTime>325</TotalTime>
  <Words>112</Words>
  <Application>Microsoft Office PowerPoint</Application>
  <PresentationFormat>Widescreen</PresentationFormat>
  <Paragraphs>106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Raleway</vt:lpstr>
      <vt:lpstr>Raleway Thin</vt:lpstr>
      <vt:lpstr>Tahoma</vt:lpstr>
      <vt:lpstr>Times New Roman</vt:lpstr>
      <vt:lpstr>Theme2</vt:lpstr>
      <vt:lpstr>Ministerul Educaţiei din Republica Moldova Universitatea de Stat din Moldova Facultatea de Chimie și Tehnologie Chimică Departamentul Chimie Industrială şi Ecologică </vt:lpstr>
      <vt:lpstr> Analiza aditivilor adăugați în panificație pe baza produsului chifle ‘’Kaiser’’ de la producătorul ‘’Franzeluța’’</vt:lpstr>
      <vt:lpstr> Analiza aditivilor adăugați în panificație pe baza produsului chifle ‘’Kaiser’’ de la producătorul ‘’Franzeluța’’</vt:lpstr>
      <vt:lpstr>Acidifiant</vt:lpstr>
      <vt:lpstr>Colorant</vt:lpstr>
      <vt:lpstr>Conservant </vt:lpstr>
      <vt:lpstr>Antioxidant </vt:lpstr>
      <vt:lpstr>Agent de afânare </vt:lpstr>
      <vt:lpstr>Emulgator</vt:lpstr>
      <vt:lpstr> Analiza aditivilor adăugați în produsele de îngrijire pe baza produsului gel de duș de la producătorul AVON</vt:lpstr>
      <vt:lpstr>Lauret sulfat de Na</vt:lpstr>
      <vt:lpstr>Glicerina</vt:lpstr>
      <vt:lpstr>Cocamidă MEA</vt:lpstr>
      <vt:lpstr>Cocamidopropil betaină (CAPB)</vt:lpstr>
      <vt:lpstr>Polisorbat-20, E433</vt:lpstr>
      <vt:lpstr>Sarea disodică de EDTA </vt:lpstr>
      <vt:lpstr>PEG-150 PENTAERITHRITIL TETRASTEARAT</vt:lpstr>
      <vt:lpstr>Metilisotiazolinonă</vt:lpstr>
      <vt:lpstr>Metilcloroisotiazolinonă</vt:lpstr>
      <vt:lpstr>Limonen</vt:lpstr>
      <vt:lpstr>Concluzie </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Ministerul Educaţiei din Republica Moldova Universitatea de Stat din Moldova Facultatea de Chimie și Tehnologie Chimică Departamentul Chimie Industrială şi Ecologică </dc:title>
  <dc:creator>Marius Ala</dc:creator>
  <cp:lastModifiedBy>Marius Ala</cp:lastModifiedBy>
  <cp:revision>38</cp:revision>
  <dcterms:created xsi:type="dcterms:W3CDTF">2021-04-20T04:56:27Z</dcterms:created>
  <dcterms:modified xsi:type="dcterms:W3CDTF">2021-04-26T04:23:16Z</dcterms:modified>
</cp:coreProperties>
</file>